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23"/>
  </p:notesMasterIdLst>
  <p:sldIdLst>
    <p:sldId id="256" r:id="rId2"/>
    <p:sldId id="257" r:id="rId3"/>
    <p:sldId id="260" r:id="rId4"/>
    <p:sldId id="258" r:id="rId5"/>
    <p:sldId id="259" r:id="rId6"/>
    <p:sldId id="275" r:id="rId7"/>
    <p:sldId id="281" r:id="rId8"/>
    <p:sldId id="269" r:id="rId9"/>
    <p:sldId id="262" r:id="rId10"/>
    <p:sldId id="285" r:id="rId11"/>
    <p:sldId id="287" r:id="rId12"/>
    <p:sldId id="280" r:id="rId13"/>
    <p:sldId id="266" r:id="rId14"/>
    <p:sldId id="290" r:id="rId15"/>
    <p:sldId id="284" r:id="rId16"/>
    <p:sldId id="303" r:id="rId17"/>
    <p:sldId id="271" r:id="rId18"/>
    <p:sldId id="297" r:id="rId19"/>
    <p:sldId id="274" r:id="rId20"/>
    <p:sldId id="270" r:id="rId21"/>
    <p:sldId id="26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kcja domyślna" id="{2A83BA68-9783-4FD2-A94C-639B1792C8FC}">
          <p14:sldIdLst>
            <p14:sldId id="256"/>
            <p14:sldId id="257"/>
          </p14:sldIdLst>
        </p14:section>
        <p14:section name="Paradoks bliźniąt" id="{8F432342-2268-4A93-A5A7-7864F5214BAB}">
          <p14:sldIdLst>
            <p14:sldId id="260"/>
            <p14:sldId id="258"/>
            <p14:sldId id="259"/>
            <p14:sldId id="275"/>
            <p14:sldId id="281"/>
            <p14:sldId id="269"/>
            <p14:sldId id="262"/>
            <p14:sldId id="285"/>
            <p14:sldId id="287"/>
            <p14:sldId id="280"/>
            <p14:sldId id="266"/>
            <p14:sldId id="290"/>
            <p14:sldId id="284"/>
            <p14:sldId id="303"/>
            <p14:sldId id="271"/>
            <p14:sldId id="297"/>
            <p14:sldId id="274"/>
            <p14:sldId id="270"/>
            <p14:sldId id="26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ulia Osęka" initials="JO" lastIdx="1" clrIdx="0">
    <p:extLst>
      <p:ext uri="{19B8F6BF-5375-455C-9EA6-DF929625EA0E}">
        <p15:presenceInfo xmlns:p15="http://schemas.microsoft.com/office/powerpoint/2012/main" userId="Julia Osęk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B4AC73-F977-4D63-86EA-69E2F38B2D45}" v="28" dt="2024-04-17T07:46:03.09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92" autoAdjust="0"/>
    <p:restoredTop sz="94660"/>
  </p:normalViewPr>
  <p:slideViewPr>
    <p:cSldViewPr snapToGrid="0">
      <p:cViewPr varScale="1">
        <p:scale>
          <a:sx n="82" d="100"/>
          <a:sy n="82" d="100"/>
        </p:scale>
        <p:origin x="102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98761B-87A1-4733-9B9D-90E136035E96}" type="datetimeFigureOut">
              <a:rPr lang="en-US" smtClean="0"/>
              <a:t>4/18/2024</a:t>
            </a:fld>
            <a:endParaRPr lang="en-US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4715A-24BA-434D-BA39-F02290A21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510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Cięcie </a:t>
            </a:r>
            <a:r>
              <a:rPr lang="pl-PL" dirty="0" err="1"/>
              <a:t>poincare</a:t>
            </a:r>
            <a:r>
              <a:rPr lang="pl-PL" dirty="0"/>
              <a:t> dla trajektorii wzdłuż: t\lambda 2pi k</a:t>
            </a:r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84715A-24BA-434D-BA39-F02290A2191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9081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l-PL" dirty="0"/>
              <a:t>Czerwone – A, niebieskie - B</a:t>
            </a:r>
            <a:endParaRPr lang="en-US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F84715A-24BA-434D-BA39-F02290A219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16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3B052-A59B-4AE3-A89A-E7748630C1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5400">
                <a:ln w="19050">
                  <a:solidFill>
                    <a:schemeClr val="bg1"/>
                  </a:solidFill>
                </a:ln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DA9EC4-FEA9-41D2-BE8D-F709F01D37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E155CF-52F5-4879-B7F3-D05812AC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EE2891-E482-4254-BEA7-6CE4E9B66723}" type="datetime1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D053AC-61ED-4C2F-90BF-D4A916545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8B2ED7-A198-4613-B8C9-EE02BAE24F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261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B47DD-81F8-4128-9E50-04A9F2D3DC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56564D1-2B83-4C0F-ACBA-E91472C50A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FA1D7D-D2EC-4ADB-9C65-191DEC82D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D5074-249B-4265-A23A-FB2837A959F6}" type="datetime1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4CB571-86F9-474A-826A-75CC21C883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384F5F-50E6-4BB9-B848-EE2302C02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8171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E3F08DF-1C0D-4F53-A3AB-95D7B55FA0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C0D3BBD-C494-4E94-B189-319802A93E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3C0BD9-4BED-43D3-852F-B74B949A228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23539" y="6324600"/>
            <a:ext cx="2560220" cy="365125"/>
          </a:xfrm>
        </p:spPr>
        <p:txBody>
          <a:bodyPr/>
          <a:lstStyle/>
          <a:p>
            <a:fld id="{6723EC14-9FF1-495F-AC57-D72B41E61B64}" type="datetime1">
              <a:rPr lang="en-US" smtClean="0"/>
              <a:t>4/18/2024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7811DC-C725-4462-B622-DB96A8987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67200" y="6319838"/>
            <a:ext cx="3982781" cy="365125"/>
          </a:xfrm>
        </p:spPr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C42D06-438F-4150-9238-E2FAEE5E2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6493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B98991-AEF1-4F19-AAB8-436EAD58C2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n w="19050">
                  <a:solidFill>
                    <a:schemeClr val="bg1"/>
                  </a:solidFill>
                </a:ln>
              </a:defRPr>
            </a:lvl1pPr>
          </a:lstStyle>
          <a:p>
            <a:r>
              <a:rPr lang="pl-PL" dirty="0"/>
              <a:t>Kliknij, aby edytować styl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25B44F-E7DA-40C6-8B44-71EAB6BDFC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>
              <a:buFont typeface="+mj-lt"/>
              <a:buAutoNum type="arabicPeriod"/>
              <a:defRPr/>
            </a:lvl1pPr>
            <a:lvl2pPr marL="228600" indent="-228600">
              <a:buFont typeface="+mj-lt"/>
              <a:buAutoNum type="arabicPeriod"/>
              <a:defRPr/>
            </a:lvl2pPr>
            <a:lvl3pPr marL="228600">
              <a:buFont typeface="+mj-lt"/>
              <a:buAutoNum type="arabicPeriod"/>
              <a:defRPr/>
            </a:lvl3pPr>
            <a:lvl4pPr marL="228600" indent="-228600">
              <a:buFont typeface="+mj-lt"/>
              <a:buAutoNum type="arabicPeriod"/>
              <a:defRPr/>
            </a:lvl4pPr>
            <a:lvl5pPr marL="228600">
              <a:buFont typeface="+mj-lt"/>
              <a:buAutoNum type="arabicPeriod"/>
              <a:defRPr/>
            </a:lvl5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F71817-A045-48C0-975B-CBEF88E956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60B13-C6FF-4650-B536-C4B4296E502B}" type="datetime1">
              <a:rPr lang="en-US" smtClean="0"/>
              <a:t>4/18/2024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1C39F0-32D4-407C-8BCA-97F2D9E50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F4459-37B2-4F87-B508-DB04D43320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8827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CBBD03-9D57-48E9-8B43-688B729972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709738"/>
            <a:ext cx="10890250" cy="2852737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3F376C-8A2F-4BE5-9669-4A6DA21B77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4589463"/>
            <a:ext cx="1089025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FFFFF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54893-212E-4450-8F7A-27256B31F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05950-79A5-4FDD-B72B-BBCEAD0C1A2E}" type="datetime1">
              <a:rPr lang="en-US" smtClean="0"/>
              <a:t>4/18/2024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0E881A-3958-44A9-9EDB-D86F4E4144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EDBC4F-D9B8-4BFA-BE4F-D4B9B739D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112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C8777-C460-4649-8822-CA943386D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F69E6-1094-437B-AA7E-0E21B7136CC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562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20BC963-4591-4BE3-AE63-4999A13C50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4D5BB-DB84-4266-9B4F-E65CCFE5B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A5C1C-9764-4A5A-855A-683E9293CB48}" type="datetime1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1A99B5-D493-4AB1-AF24-6660540D5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E178D0-5F1E-43FA-B447-53501EDD1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28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DC85CC-8D2B-4219-A2A4-1625A02DFE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6143C8-1CF7-440E-99A3-052731459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0863"/>
            <a:ext cx="5157787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FF5CA-4662-4430-80C7-99CD7D66C9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3101975"/>
            <a:ext cx="5157787" cy="308768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6CB5B7-DC23-41CE-872B-E25BD64F8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0863"/>
            <a:ext cx="5183188" cy="1150937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DF7633C-C24D-4947-979C-132B3AC405A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101975"/>
            <a:ext cx="5183188" cy="3087687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E8A46E1-3934-4807-900F-CA7A4D8D6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D0E6A-537C-41AE-B079-680F68B19EC5}" type="datetime1">
              <a:rPr lang="en-US" smtClean="0"/>
              <a:t>4/18/2024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BC9C6EA-1549-4601-8226-E5C43469CA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3658246-003D-4024-9F4B-BA3BD3FBF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80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2DD4C-BFBC-4087-B94C-4DD0690E83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B9D434-8228-4C7F-B520-14121EBC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649F-4F4F-4B49-BDB0-0BC2841C7A77}" type="datetime1">
              <a:rPr lang="en-US" smtClean="0"/>
              <a:t>4/18/2024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7B89BD-A70A-48D2-A3D9-DB2C0DB123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CF4EF-5A2A-4A47-81DF-80CB513060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55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8B9F00-8450-475B-B155-993BAF212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007C1-58AE-451A-A450-7929335084C9}" type="datetime1">
              <a:rPr lang="en-US" smtClean="0"/>
              <a:t>4/18/2024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C0FDDA3-8E6F-42F7-BFBE-7FA9C647C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C8E678-81B8-4356-9624-A0B999536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4746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010DAA-DDE3-4C9C-8171-385A3DAC81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1981200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F73DB2-BD72-4F5E-9CA2-197343A09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F01536-2B0A-42A2-827E-2EB2C324A5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22CD09-61EF-4733-831C-5B133DAE1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6E09D-708F-4F94-A7C4-5AF7E803B8A1}" type="datetime1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B109FCF-96E4-4EBF-AAFB-5E9AD22A68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E381A6-E580-49A4-989C-EF4A54F83B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129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CFA6E-F719-4613-8815-591471E722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685800"/>
            <a:ext cx="3932237" cy="2209799"/>
          </a:xfrm>
        </p:spPr>
        <p:txBody>
          <a:bodyPr anchor="b"/>
          <a:lstStyle>
            <a:lvl1pPr>
              <a:defRPr sz="4400"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4384F3-CDE0-4329-B76D-45AAC94B04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685801"/>
            <a:ext cx="6172200" cy="5175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9D7EB-40DA-460F-A48A-3E6D5E5612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971800"/>
            <a:ext cx="3932237" cy="28971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56944C-E229-457E-868E-C48FF47DA3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14BEA-DB39-4054-9130-A9098CB3E288}" type="datetime1">
              <a:rPr lang="en-US" smtClean="0"/>
              <a:t>4/18/2024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C7115FE-359F-46EA-A3C8-0D18544E3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Sample Footer Text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5165D17-3010-4FF5-9071-5CCD3E6995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9483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A4798C7F-C8CA-4799-BF37-3AB4642CDB66}"/>
              </a:ext>
            </a:extLst>
          </p:cNvPr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716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87F0794B-55D3-4D2D-BDE7-4688ED321E42}"/>
              </a:ext>
            </a:extLst>
          </p:cNvPr>
          <p:cNvGrpSpPr/>
          <p:nvPr/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</a:extLst>
            </p:cNvPr>
            <p:cNvCxnSpPr>
              <a:cxnSpLocks/>
            </p:cNvCxnSpPr>
            <p:nvPr/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</a:extLst>
            </p:cNvPr>
            <p:cNvCxnSpPr>
              <a:cxnSpLocks/>
            </p:cNvCxnSpPr>
            <p:nvPr/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</a:extLst>
            </p:cNvPr>
            <p:cNvCxnSpPr>
              <a:cxnSpLocks/>
            </p:cNvCxnSpPr>
            <p:nvPr/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</a:extLst>
            </p:cNvPr>
            <p:cNvCxnSpPr>
              <a:cxnSpLocks/>
            </p:cNvCxnSpPr>
            <p:nvPr/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</a:extLst>
            </p:cNvPr>
            <p:cNvCxnSpPr>
              <a:cxnSpLocks/>
            </p:cNvCxnSpPr>
            <p:nvPr/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</a:extLst>
            </p:cNvPr>
            <p:cNvCxnSpPr>
              <a:cxnSpLocks/>
            </p:cNvCxnSpPr>
            <p:nvPr/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</a:extLst>
            </p:cNvPr>
            <p:cNvCxnSpPr>
              <a:cxnSpLocks/>
            </p:cNvCxnSpPr>
            <p:nvPr/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</a:extLst>
            </p:cNvPr>
            <p:cNvCxnSpPr>
              <a:cxnSpLocks/>
            </p:cNvCxnSpPr>
            <p:nvPr/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</a:extLst>
            </p:cNvPr>
            <p:cNvCxnSpPr>
              <a:cxnSpLocks/>
            </p:cNvCxnSpPr>
            <p:nvPr/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</a:extLst>
            </p:cNvPr>
            <p:cNvCxnSpPr>
              <a:cxnSpLocks/>
            </p:cNvCxnSpPr>
            <p:nvPr/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</a:extLst>
            </p:cNvPr>
            <p:cNvCxnSpPr>
              <a:cxnSpLocks/>
            </p:cNvCxnSpPr>
            <p:nvPr/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</a:extLst>
            </p:cNvPr>
            <p:cNvCxnSpPr>
              <a:cxnSpLocks/>
            </p:cNvCxnSpPr>
            <p:nvPr/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</a:extLst>
            </p:cNvPr>
            <p:cNvCxnSpPr>
              <a:cxnSpLocks/>
            </p:cNvCxnSpPr>
            <p:nvPr/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</a:extLst>
            </p:cNvPr>
            <p:cNvCxnSpPr>
              <a:cxnSpLocks/>
            </p:cNvCxnSpPr>
            <p:nvPr/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</a:extLst>
            </p:cNvPr>
            <p:cNvCxnSpPr>
              <a:cxnSpLocks/>
            </p:cNvCxnSpPr>
            <p:nvPr/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</a:extLst>
            </p:cNvPr>
            <p:cNvCxnSpPr>
              <a:cxnSpLocks/>
            </p:cNvCxnSpPr>
            <p:nvPr/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</a:extLst>
            </p:cNvPr>
            <p:cNvCxnSpPr>
              <a:cxnSpLocks/>
            </p:cNvCxnSpPr>
            <p:nvPr/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216BB147-20D5-4D93-BDA5-1BC614D6A4B2}"/>
              </a:ext>
            </a:extLst>
          </p:cNvPr>
          <p:cNvSpPr/>
          <p:nvPr/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1447F1F-BFA8-4A56-894B-40120132E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293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58FB99-0FA3-49F4-99A1-61919F94279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825625"/>
            <a:ext cx="1072293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CCAE5-4EB0-4174-BD15-4943899B0A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24600"/>
            <a:ext cx="25602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E5CA4A0C-797B-4278-A5B5-CE69EA83BEFE}" type="datetime1">
              <a:rPr lang="en-US" smtClean="0"/>
              <a:t>4/18/2024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A4189E-43B2-4CEE-B13E-61A1FBBBD2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00861" y="6319838"/>
            <a:ext cx="398278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Sample Footer Text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A0530F-0BC8-46EF-A765-DD58B53675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90806" y="6324600"/>
            <a:ext cx="7990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spc="150" baseline="0">
                <a:solidFill>
                  <a:srgbClr val="FFFFFF"/>
                </a:solidFill>
              </a:defRPr>
            </a:lvl1pPr>
          </a:lstStyle>
          <a:p>
            <a:fld id="{11A71338-8BA2-4C79-A6C5-5A8E30081D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0A253F60-DE40-4508-A37A-61331DF1DD5D}"/>
              </a:ext>
            </a:extLst>
          </p:cNvPr>
          <p:cNvSpPr/>
          <p:nvPr/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7530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Clr>
          <a:schemeClr val="bg1"/>
        </a:buClr>
        <a:buSzPct val="75000"/>
        <a:buFont typeface="+mj-lt"/>
        <a:buAutoNum type="arabicPeriod"/>
        <a:defRPr sz="2800" kern="1200">
          <a:solidFill>
            <a:srgbClr val="FFFFFF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+mj-lt"/>
        <a:buAutoNum type="arabicPeriod"/>
        <a:defRPr sz="2400" kern="1200">
          <a:solidFill>
            <a:srgbClr val="FFFFFF"/>
          </a:solidFill>
          <a:latin typeface="+mn-lt"/>
          <a:ea typeface="+mn-ea"/>
          <a:cs typeface="+mn-cs"/>
        </a:defRPr>
      </a:lvl2pPr>
      <a:lvl3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+mj-lt"/>
        <a:buAutoNum type="arabicPeriod"/>
        <a:defRPr sz="2000" kern="1200">
          <a:solidFill>
            <a:srgbClr val="FFFFFF"/>
          </a:solidFill>
          <a:latin typeface="+mn-lt"/>
          <a:ea typeface="+mn-ea"/>
          <a:cs typeface="+mn-cs"/>
        </a:defRPr>
      </a:lvl3pPr>
      <a:lvl4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+mj-lt"/>
        <a:buAutoNum type="arabicPeriod"/>
        <a:defRPr sz="1800" kern="1200">
          <a:solidFill>
            <a:srgbClr val="FFFFFF"/>
          </a:solidFill>
          <a:latin typeface="+mn-lt"/>
          <a:ea typeface="+mn-ea"/>
          <a:cs typeface="+mn-cs"/>
        </a:defRPr>
      </a:lvl4pPr>
      <a:lvl5pPr marL="228600" indent="-228600" algn="l" defTabSz="914400" rtl="0" eaLnBrk="1" latinLnBrk="0" hangingPunct="1">
        <a:lnSpc>
          <a:spcPct val="110000"/>
        </a:lnSpc>
        <a:spcBef>
          <a:spcPts val="500"/>
        </a:spcBef>
        <a:buClr>
          <a:schemeClr val="bg1"/>
        </a:buClr>
        <a:buSzPct val="75000"/>
        <a:buFont typeface="+mj-lt"/>
        <a:buAutoNum type="arabicPeriod"/>
        <a:defRPr sz="18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xabay.com/en/fractal-chaos-energy-light-fractal-1721767/" TargetMode="External"/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8.svg"/><Relationship Id="rId7" Type="http://schemas.openxmlformats.org/officeDocument/2006/relationships/image" Target="../media/image42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jpg"/><Relationship Id="rId5" Type="http://schemas.openxmlformats.org/officeDocument/2006/relationships/image" Target="../media/image40.sv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0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5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sv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sv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png"/><Relationship Id="rId12" Type="http://schemas.openxmlformats.org/officeDocument/2006/relationships/image" Target="../media/image18.svg"/><Relationship Id="rId2" Type="http://schemas.openxmlformats.org/officeDocument/2006/relationships/image" Target="../media/image8.png"/><Relationship Id="rId16" Type="http://schemas.openxmlformats.org/officeDocument/2006/relationships/image" Target="../media/image22.sv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svg"/><Relationship Id="rId11" Type="http://schemas.openxmlformats.org/officeDocument/2006/relationships/image" Target="../media/image17.svg"/><Relationship Id="rId5" Type="http://schemas.openxmlformats.org/officeDocument/2006/relationships/image" Target="../media/image12.png"/><Relationship Id="rId15" Type="http://schemas.openxmlformats.org/officeDocument/2006/relationships/image" Target="../media/image21.png"/><Relationship Id="rId10" Type="http://schemas.openxmlformats.org/officeDocument/2006/relationships/image" Target="../media/image16.svg"/><Relationship Id="rId4" Type="http://schemas.openxmlformats.org/officeDocument/2006/relationships/image" Target="../media/image11.png"/><Relationship Id="rId9" Type="http://schemas.openxmlformats.org/officeDocument/2006/relationships/image" Target="../media/image6.png"/><Relationship Id="rId14" Type="http://schemas.openxmlformats.org/officeDocument/2006/relationships/image" Target="../media/image20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svg"/><Relationship Id="rId5" Type="http://schemas.openxmlformats.org/officeDocument/2006/relationships/image" Target="../media/image30.png"/><Relationship Id="rId4" Type="http://schemas.openxmlformats.org/officeDocument/2006/relationships/image" Target="../media/image29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4E1EF4E8-5513-4BF5-BC41-04645281C67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3848" cap="flat">
            <a:noFill/>
            <a:prstDash val="solid"/>
            <a:miter/>
          </a:ln>
          <a:effectLst/>
        </p:spPr>
        <p:txBody>
          <a:bodyPr rtlCol="0" anchor="ctr"/>
          <a:lstStyle/>
          <a:p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697F593-5B32-4E4A-8C8F-C0E7570898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463" b="8309"/>
          <a:stretch/>
        </p:blipFill>
        <p:spPr>
          <a:xfrm>
            <a:off x="20" y="10"/>
            <a:ext cx="12191980" cy="6857989"/>
          </a:xfrm>
          <a:prstGeom prst="rect">
            <a:avLst/>
          </a:prstGeom>
        </p:spPr>
      </p:pic>
      <p:sp>
        <p:nvSpPr>
          <p:cNvPr id="7" name="Prostokąt 6">
            <a:extLst>
              <a:ext uri="{FF2B5EF4-FFF2-40B4-BE49-F238E27FC236}">
                <a16:creationId xmlns:a16="http://schemas.microsoft.com/office/drawing/2014/main" id="{09C73E56-1696-4806-8D7D-50633CE0EC81}"/>
              </a:ext>
            </a:extLst>
          </p:cNvPr>
          <p:cNvSpPr/>
          <p:nvPr/>
        </p:nvSpPr>
        <p:spPr>
          <a:xfrm>
            <a:off x="385037" y="2602522"/>
            <a:ext cx="11415693" cy="391203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0C61190-C3C6-470C-AD7E-DE1774D3B8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FBA79076-09E2-42F2-AB53-2AC97BBF9E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56EFE7B6-A678-4080-8095-C35AC6E6273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4F819F03-C610-41AD-8191-AA9D0505BBB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C3F4891-5EFC-4D18-A624-398BDF1CA03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B7416C3-B1E9-4255-96DF-4E177FC3E1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27C17DC8-7DA5-4B05-966A-FB28DD87229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C1CE5E79-B59D-401A-BCC0-2D95B96A6C2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03BD0973-E146-44AE-8BD5-6659260605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E0B00FB7-2DA7-477B-8D71-0F3C3442F19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EB9C836F-E0FA-4F43-8595-37B03CFFB7F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56D2723-3E4D-48B1-A6D2-1A24F3DA373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FE33C010-3B40-4B74-AFED-9A12421E801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B75A24DA-3AD1-4146-9C36-1FF666EDB56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AC312543-C4C1-48AB-A32C-CEBC259771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3B4AB31-8C5A-4150-95D6-D57F6C25CB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2D04B4EB-7F4A-4631-8A31-10795C50E1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1F7E2406-347A-4008-A837-B169329A8BA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3A29D85-8791-40DE-8AC1-55E01EF5FB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5456E209-65A9-41F0-95CA-06832E2C62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248FBE92-306C-410A-A46C-78FA64751B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BDEEC058-0746-4C6F-B438-432F7C5BB65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405675A2-165F-45F4-B82A-CADDAC635D7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A7B04075-3949-4CE8-BC5D-8CC7C69B494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2095348-F370-432D-AB24-DF01B356995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80338639-8676-4CBD-A1C3-38D647AC940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8CD5D49-5B76-4AC2-AC0F-021E858B67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7F0315B3-012B-4122-9034-0EA1ED04901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A7F3B018-21CC-4BB8-B439-99AEF58B1F3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0B51FB9-22BD-46DF-BE69-B2A00DA04C7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Rectangle 41">
            <a:extLst>
              <a:ext uri="{FF2B5EF4-FFF2-40B4-BE49-F238E27FC236}">
                <a16:creationId xmlns:a16="http://schemas.microsoft.com/office/drawing/2014/main" id="{406D8C29-9DDA-48D0-AF70-905FDB2CE3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681775"/>
            <a:ext cx="12191999" cy="5479852"/>
          </a:xfrm>
          <a:prstGeom prst="rect">
            <a:avLst/>
          </a:prstGeom>
          <a:gradFill flip="none" rotWithShape="1">
            <a:gsLst>
              <a:gs pos="50000">
                <a:schemeClr val="tx1">
                  <a:alpha val="30000"/>
                </a:schemeClr>
              </a:gs>
              <a:gs pos="80000">
                <a:schemeClr val="tx1">
                  <a:alpha val="15000"/>
                </a:schemeClr>
              </a:gs>
              <a:gs pos="0">
                <a:schemeClr val="tx1">
                  <a:alpha val="0"/>
                </a:schemeClr>
              </a:gs>
              <a:gs pos="20000">
                <a:schemeClr val="tx1">
                  <a:alpha val="15000"/>
                </a:schemeClr>
              </a:gs>
              <a:gs pos="100000">
                <a:schemeClr val="tx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CBB9E3CE-7A88-41D1-BF40-6BA6F7FAE5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28905"/>
            <a:ext cx="9144000" cy="3184274"/>
          </a:xfrm>
        </p:spPr>
        <p:txBody>
          <a:bodyPr>
            <a:normAutofit/>
          </a:bodyPr>
          <a:lstStyle/>
          <a:p>
            <a:r>
              <a:rPr lang="en-US" sz="6600" b="1" dirty="0">
                <a:ln>
                  <a:solidFill>
                    <a:schemeClr val="bg2">
                      <a:lumMod val="50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Twin paradox and chaos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8338377-8303-43AA-9C61-EF8552FF91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072044"/>
            <a:ext cx="9144000" cy="1495379"/>
          </a:xfrm>
        </p:spPr>
        <p:txBody>
          <a:bodyPr>
            <a:normAutofit/>
          </a:bodyPr>
          <a:lstStyle/>
          <a:p>
            <a:r>
              <a:rPr lang="en-US" sz="3200" b="1" dirty="0">
                <a:ln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Particles’ trajectories in standing gravitational waves field</a:t>
            </a:r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EF3F6DFB-5598-4502-BD51-379330C4C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</a:t>
            </a:fld>
            <a:endParaRPr lang="en-US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9985EC63-7F85-408F-8A33-F0EC15A8DB7B}"/>
              </a:ext>
            </a:extLst>
          </p:cNvPr>
          <p:cNvSpPr txBox="1"/>
          <p:nvPr/>
        </p:nvSpPr>
        <p:spPr>
          <a:xfrm>
            <a:off x="8714793" y="5229761"/>
            <a:ext cx="31013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ln w="3175">
                  <a:solidFill>
                    <a:schemeClr val="bg1"/>
                  </a:solidFill>
                </a:ln>
              </a:rPr>
              <a:t>Julia Osęka</a:t>
            </a:r>
          </a:p>
          <a:p>
            <a:pPr algn="r"/>
            <a:r>
              <a:rPr lang="en-US" sz="2000" b="1" dirty="0">
                <a:ln w="3175">
                  <a:solidFill>
                    <a:schemeClr val="bg1"/>
                  </a:solidFill>
                </a:ln>
              </a:rPr>
              <a:t>Astronomical Observatory of Jagiellonian University </a:t>
            </a:r>
          </a:p>
        </p:txBody>
      </p:sp>
    </p:spTree>
    <p:extLst>
      <p:ext uri="{BB962C8B-B14F-4D97-AF65-F5344CB8AC3E}">
        <p14:creationId xmlns:p14="http://schemas.microsoft.com/office/powerpoint/2010/main" val="22212881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Łuk blokowy 12">
            <a:extLst>
              <a:ext uri="{FF2B5EF4-FFF2-40B4-BE49-F238E27FC236}">
                <a16:creationId xmlns:a16="http://schemas.microsoft.com/office/drawing/2014/main" id="{72BFC4EA-5852-432F-B761-28AAFEED8F2D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70599D73-754D-46BD-8C9C-5987B0CFA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10</a:t>
            </a:fld>
            <a:endParaRPr lang="en-US"/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D499AF1B-10AF-42D0-97EE-0C632819CDE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>
                <a:schemeClr val="accent1"/>
              </a:buClr>
            </a:pPr>
            <a:r>
              <a:rPr lang="pl-PL" dirty="0"/>
              <a:t>For </a:t>
            </a:r>
            <a:r>
              <a:rPr lang="pl-PL" dirty="0" err="1"/>
              <a:t>example</a:t>
            </a:r>
            <a:r>
              <a:rPr lang="pl-PL" dirty="0"/>
              <a:t>: Close </a:t>
            </a:r>
            <a:r>
              <a:rPr lang="pl-PL" dirty="0" err="1"/>
              <a:t>binary</a:t>
            </a:r>
            <a:r>
              <a:rPr lang="pl-PL" dirty="0"/>
              <a:t> </a:t>
            </a:r>
            <a:r>
              <a:rPr lang="pl-PL" dirty="0" err="1"/>
              <a:t>systems</a:t>
            </a:r>
            <a:r>
              <a:rPr lang="pl-PL" dirty="0"/>
              <a:t> of compact </a:t>
            </a:r>
            <a:r>
              <a:rPr lang="pl-PL" dirty="0" err="1"/>
              <a:t>objects</a:t>
            </a:r>
            <a:endParaRPr lang="pl-PL" dirty="0"/>
          </a:p>
          <a:p>
            <a:pPr>
              <a:buClr>
                <a:schemeClr val="accent1"/>
              </a:buClr>
            </a:pPr>
            <a:endParaRPr lang="pl-PL" dirty="0"/>
          </a:p>
          <a:p>
            <a:pPr>
              <a:buClr>
                <a:schemeClr val="accent1"/>
              </a:buClr>
            </a:pPr>
            <a:r>
              <a:rPr lang="pl-PL" dirty="0" err="1"/>
              <a:t>What</a:t>
            </a:r>
            <a:r>
              <a:rPr lang="pl-PL" dirty="0"/>
              <a:t> </a:t>
            </a:r>
            <a:r>
              <a:rPr lang="pl-PL" dirty="0" err="1"/>
              <a:t>about</a:t>
            </a:r>
            <a:r>
              <a:rPr lang="pl-PL" dirty="0"/>
              <a:t> standing </a:t>
            </a:r>
            <a:r>
              <a:rPr lang="pl-PL" dirty="0" err="1"/>
              <a:t>gravitational</a:t>
            </a:r>
            <a:r>
              <a:rPr lang="pl-PL" dirty="0"/>
              <a:t> </a:t>
            </a:r>
            <a:r>
              <a:rPr lang="pl-PL" dirty="0" err="1"/>
              <a:t>wave</a:t>
            </a:r>
            <a:r>
              <a:rPr lang="pl-PL" dirty="0"/>
              <a:t> </a:t>
            </a:r>
            <a:r>
              <a:rPr lang="pl-PL" dirty="0" err="1"/>
              <a:t>sources</a:t>
            </a:r>
            <a:r>
              <a:rPr lang="pl-PL" dirty="0"/>
              <a:t>?</a:t>
            </a:r>
            <a:endParaRPr lang="en-US" dirty="0"/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13AC9069-A2C2-4D08-8216-24ACE525DAC7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ytuł 3">
            <a:extLst>
              <a:ext uri="{FF2B5EF4-FFF2-40B4-BE49-F238E27FC236}">
                <a16:creationId xmlns:a16="http://schemas.microsoft.com/office/drawing/2014/main" id="{4647EA87-9C91-45E8-8045-FB5CA13D7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3563" cy="1325563"/>
          </a:xfrm>
        </p:spPr>
        <p:txBody>
          <a:bodyPr/>
          <a:lstStyle/>
          <a:p>
            <a:r>
              <a:rPr lang="pl-PL" b="1" dirty="0" err="1">
                <a:ln w="19050">
                  <a:solidFill>
                    <a:sysClr val="windowText" lastClr="000000"/>
                  </a:solidFill>
                </a:ln>
              </a:rPr>
              <a:t>Gravitational</a:t>
            </a:r>
            <a:r>
              <a:rPr lang="pl-PL" b="1" dirty="0">
                <a:ln w="19050">
                  <a:solidFill>
                    <a:sysClr val="windowText" lastClr="000000"/>
                  </a:solidFill>
                </a:ln>
              </a:rPr>
              <a:t> </a:t>
            </a:r>
            <a:r>
              <a:rPr lang="pl-PL" b="1" dirty="0" err="1">
                <a:ln w="19050">
                  <a:solidFill>
                    <a:sysClr val="windowText" lastClr="000000"/>
                  </a:solidFill>
                </a:ln>
              </a:rPr>
              <a:t>wave</a:t>
            </a:r>
            <a:r>
              <a:rPr lang="pl-PL" b="1" dirty="0">
                <a:ln w="19050">
                  <a:solidFill>
                    <a:sysClr val="windowText" lastClr="000000"/>
                  </a:solidFill>
                </a:ln>
              </a:rPr>
              <a:t> </a:t>
            </a:r>
            <a:r>
              <a:rPr lang="pl-PL" b="1" dirty="0" err="1">
                <a:ln w="19050">
                  <a:solidFill>
                    <a:sysClr val="windowText" lastClr="000000"/>
                  </a:solidFill>
                </a:ln>
              </a:rPr>
              <a:t>sources</a:t>
            </a:r>
            <a:endParaRPr lang="en-US" b="1" dirty="0">
              <a:ln w="19050">
                <a:solidFill>
                  <a:sysClr val="windowText" lastClr="000000"/>
                </a:solidFill>
              </a:ln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E4F215B0-9FD8-47D2-B78B-626640B53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86800" y="365124"/>
            <a:ext cx="3048000" cy="1905000"/>
          </a:xfrm>
          <a:prstGeom prst="rect">
            <a:avLst/>
          </a:prstGeom>
        </p:spPr>
      </p:pic>
      <p:pic>
        <p:nvPicPr>
          <p:cNvPr id="11" name="Obraz 10" descr="Obraz zawierający miejsce parkingowe/przestrzeń, Obiekt astronomiczny, ciemność, Wszechświat&#10;&#10;Opis wygenerowany automatycznie">
            <a:extLst>
              <a:ext uri="{FF2B5EF4-FFF2-40B4-BE49-F238E27FC236}">
                <a16:creationId xmlns:a16="http://schemas.microsoft.com/office/drawing/2014/main" id="{05EEC495-25CE-4955-91B2-2468B8693D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2412150"/>
            <a:ext cx="5562600" cy="3128963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389658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az 3">
            <a:extLst>
              <a:ext uri="{FF2B5EF4-FFF2-40B4-BE49-F238E27FC236}">
                <a16:creationId xmlns:a16="http://schemas.microsoft.com/office/drawing/2014/main" id="{C1DB535B-080E-E05F-B91A-1A00E833C2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82327" y="1690688"/>
            <a:ext cx="4219574" cy="4219574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0" name="Łuk blokowy 9">
            <a:extLst>
              <a:ext uri="{FF2B5EF4-FFF2-40B4-BE49-F238E27FC236}">
                <a16:creationId xmlns:a16="http://schemas.microsoft.com/office/drawing/2014/main" id="{E81E2524-7EF2-44E0-8F41-5280DEC68112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Łuk blokowy 10">
            <a:extLst>
              <a:ext uri="{FF2B5EF4-FFF2-40B4-BE49-F238E27FC236}">
                <a16:creationId xmlns:a16="http://schemas.microsoft.com/office/drawing/2014/main" id="{686E8C5E-852E-4946-B5A5-7851103A65BB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70599D73-754D-46BD-8C9C-5987B0CFA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11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Symbol zastępczy zawartości 5">
                <a:extLst>
                  <a:ext uri="{FF2B5EF4-FFF2-40B4-BE49-F238E27FC236}">
                    <a16:creationId xmlns:a16="http://schemas.microsoft.com/office/drawing/2014/main" id="{D499AF1B-10AF-42D0-97EE-0C632819CDE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200" y="1825625"/>
                <a:ext cx="5638800" cy="4351338"/>
              </a:xfrm>
            </p:spPr>
            <p:txBody>
              <a:bodyPr/>
              <a:lstStyle/>
              <a:p>
                <a:pPr>
                  <a:buClr>
                    <a:schemeClr val="accent2"/>
                  </a:buClr>
                </a:pPr>
                <a:r>
                  <a:rPr lang="en-US" dirty="0"/>
                  <a:t>Production and detection</a:t>
                </a:r>
              </a:p>
              <a:p>
                <a:pPr>
                  <a:buClr>
                    <a:schemeClr val="accent2"/>
                  </a:buClr>
                </a:pPr>
                <a:r>
                  <a:rPr lang="en-US" dirty="0"/>
                  <a:t>A source of GW: A Torus with excited altering EM field</a:t>
                </a:r>
              </a:p>
              <a:p>
                <a:pPr>
                  <a:buClr>
                    <a:schemeClr val="accent2"/>
                  </a:buClr>
                </a:pPr>
                <a:r>
                  <a:rPr lang="en-US" dirty="0"/>
                  <a:t>Interference of produced GW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Standing waves </a:t>
                </a:r>
              </a:p>
              <a:p>
                <a:pPr>
                  <a:buClr>
                    <a:schemeClr val="accent2"/>
                  </a:buClr>
                </a:pPr>
                <a:r>
                  <a:rPr lang="en-US" dirty="0"/>
                  <a:t>Cylindrical symmetry</a:t>
                </a:r>
              </a:p>
              <a:p>
                <a:pPr>
                  <a:buClr>
                    <a:schemeClr val="accent2"/>
                  </a:buClr>
                </a:pPr>
                <a:endParaRPr lang="en-US" dirty="0"/>
              </a:p>
              <a:p>
                <a:pPr>
                  <a:buClr>
                    <a:schemeClr val="accent2"/>
                  </a:buClr>
                </a:pPr>
                <a:endParaRPr lang="en-US" dirty="0"/>
              </a:p>
              <a:p>
                <a:pPr>
                  <a:buClr>
                    <a:schemeClr val="accent2"/>
                  </a:buClr>
                </a:pPr>
                <a:endParaRPr lang="en-US" dirty="0"/>
              </a:p>
            </p:txBody>
          </p:sp>
        </mc:Choice>
        <mc:Fallback xmlns="">
          <p:sp>
            <p:nvSpPr>
              <p:cNvPr id="6" name="Symbol zastępczy zawartości 5">
                <a:extLst>
                  <a:ext uri="{FF2B5EF4-FFF2-40B4-BE49-F238E27FC236}">
                    <a16:creationId xmlns:a16="http://schemas.microsoft.com/office/drawing/2014/main" id="{D499AF1B-10AF-42D0-97EE-0C632819CDE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825625"/>
                <a:ext cx="5638800" cy="4351338"/>
              </a:xfrm>
              <a:blipFill>
                <a:blip r:embed="rId3"/>
                <a:stretch>
                  <a:fillRect l="-1297" t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ytuł 8">
            <a:extLst>
              <a:ext uri="{FF2B5EF4-FFF2-40B4-BE49-F238E27FC236}">
                <a16:creationId xmlns:a16="http://schemas.microsoft.com/office/drawing/2014/main" id="{266B0D02-8933-44F4-B526-7B4CC7E285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n w="19050">
                  <a:solidFill>
                    <a:schemeClr val="bg1"/>
                  </a:solidFill>
                </a:ln>
              </a:rPr>
              <a:t>Experiment</a:t>
            </a:r>
            <a:endParaRPr lang="en-US" b="1" dirty="0">
              <a:ln w="19050">
                <a:solidFill>
                  <a:schemeClr val="bg1"/>
                </a:solidFill>
              </a:ln>
            </a:endParaRP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765DADB8-FE9B-4EE8-B96D-4EBE67319AE8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21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798C7F-C8CA-4799-BF37-3AB4642CD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716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F0794B-55D3-4D2D-BDE7-4688ED321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16BB147-20D5-4D93-BDA5-1BC614D6A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A253F60-DE40-4508-A37A-61331DF1D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B42397-759B-4110-90F9-11A099A04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E16B93-748F-4AF3-90C6-D3EE861E7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F2252F-DB74-4990-8E43-3B46EB31A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BBB0339-E325-46BB-A951-96F1A4651B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21A6F6B-EBF5-41B9-BDDB-AF519B8AD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2CB88A6-ABF0-4981-8112-89F17060A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207B5CF-3BA7-46DE-A98B-C46A77F219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DE055E6-5758-4FD1-A969-1AB1F47EE5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5B9E002-9254-431A-BEE3-BC744C6D4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5BB4EB4-8685-4464-8EAE-D44D7770B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3239F69-CDD7-49E2-9C2E-B56A6D009A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6C507C8-734D-457D-A4EA-3C1F17BC8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139D922-20CB-41E9-B69E-FA643C51A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FE3C40B-0A70-4224-BC24-365327DC6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22999B0-1AA0-4D8B-BB3E-1BEAD972B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9737CB6-048C-4FD9-9663-0D214A0A30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F1A2328-0FD2-449E-A066-56A7D096A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212297-7D47-455C-B574-D4A450A6B9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F88725D-F086-42CF-A0A4-F335D03F9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EE97B27-B4E2-45AF-ACC9-5EC22DB7A8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FADBC7B-7D04-4E57-9B78-3FC78B903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CD44BB5-3236-443E-BDD8-7E145E32D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85E742B-9320-4785-A94F-2CAE2855CC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A42F567-7F15-4D7B-8F9C-5F8F6B283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9DAD4DF-0FE8-401C-AE04-738B80B258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101394A-2A38-4F45-B5B6-A025C4B43F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9D4873B-257C-4327-907C-0829469214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5350388-C37B-41E0-8172-2F7D79DBB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DA0A053-52F2-4D51-BEB7-31B0A3CA0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23551FA-C6B2-4251-A24C-021D7B64E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A50F0F9-04C8-47E4-AF66-B3CAF8C81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017C593-7166-4110-8447-086A8A2DB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792CE38-231D-4EFB-BD1C-B0DFC4714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7902244-3120-4F1E-BCA7-C414F8CA57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C2A9BEC-6FBD-4C4E-9D8F-679710860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D05CAB2-3C3D-4649-A904-7115E0A40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79ECC96-BB36-4A8A-ACFC-0CDAC9A32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6C3BBC2-CEC2-44E9-B82B-34488E7E3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73074D9-0CF2-46DC-8D7A-871B6FE41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573F54A-11A1-4A06-8130-294B4D5CEE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72F69BFB-91DF-4F4E-BE91-2D6805CD6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4BA93DEE-828E-4AC5-A89A-B3FCC168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043F28B-A5B8-4573-89CC-A68E27A72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41EDE26-6F99-4FF5-A50B-255FEF1CA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C69229A-861A-4B33-A690-B89F20F21A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A1FF5E2F-2AD1-485A-8981-8905C2357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2E9781F-DF28-41A8-8A6B-7DC5409F9E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ECDF5C52-5A30-4182-9FF7-118DB1BB64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C8008CF-A1BC-4A0E-B9A2-05FB501EBD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2DF1A43F-5E26-4631-8775-BC3BACEB1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08A5A284-AA4F-43C1-84B9-947642136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5B3BE54E-1FBA-4E64-982C-9CA2C0C48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E7BA94A-1A8A-45C6-9B8F-AFEC955F1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55C6D3A0-6B84-4021-87FB-3179A711BB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DA87903E-EEC8-47F4-8730-06C5FD14BC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8A92A2B-3460-4608-B3EA-4FFEAF83B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B0E1020-452C-4B7F-A1D2-BA8F1B83F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6903CF7B-6947-4932-AD73-020495EDC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453FA51-CE2D-4B84-9F4F-3263D1BC4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327B132-AD8C-4732-93AA-C136586C22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108" name="Rectangle 107">
            <a:extLst>
              <a:ext uri="{FF2B5EF4-FFF2-40B4-BE49-F238E27FC236}">
                <a16:creationId xmlns:a16="http://schemas.microsoft.com/office/drawing/2014/main" id="{A173122F-D466-4F08-90FA-0038F7AC21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A929113-1368-4B1B-9C6F-140F47CBF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B6C48B2-8296-4312-8901-93BB7735D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50" y="1"/>
            <a:ext cx="12188952" cy="2452880"/>
          </a:xfrm>
          <a:custGeom>
            <a:avLst/>
            <a:gdLst>
              <a:gd name="connsiteX0" fmla="*/ 8951169 w 12178450"/>
              <a:gd name="connsiteY0" fmla="*/ 32 h 2001622"/>
              <a:gd name="connsiteX1" fmla="*/ 11653845 w 12178450"/>
              <a:gd name="connsiteY1" fmla="*/ 209874 h 2001622"/>
              <a:gd name="connsiteX2" fmla="*/ 12178450 w 12178450"/>
              <a:gd name="connsiteY2" fmla="*/ 286723 h 2001622"/>
              <a:gd name="connsiteX3" fmla="*/ 12178450 w 12178450"/>
              <a:gd name="connsiteY3" fmla="*/ 2001622 h 2001622"/>
              <a:gd name="connsiteX4" fmla="*/ 0 w 12178450"/>
              <a:gd name="connsiteY4" fmla="*/ 2001622 h 2001622"/>
              <a:gd name="connsiteX5" fmla="*/ 0 w 12178450"/>
              <a:gd name="connsiteY5" fmla="*/ 1010979 h 2001622"/>
              <a:gd name="connsiteX6" fmla="*/ 8951169 w 12178450"/>
              <a:gd name="connsiteY6" fmla="*/ 32 h 200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78450" h="2001622">
                <a:moveTo>
                  <a:pt x="8951169" y="32"/>
                </a:moveTo>
                <a:cubicBezTo>
                  <a:pt x="9704520" y="1593"/>
                  <a:pt x="10578586" y="62133"/>
                  <a:pt x="11653845" y="209874"/>
                </a:cubicBezTo>
                <a:lnTo>
                  <a:pt x="12178450" y="286723"/>
                </a:lnTo>
                <a:lnTo>
                  <a:pt x="12178450" y="2001622"/>
                </a:lnTo>
                <a:lnTo>
                  <a:pt x="0" y="2001622"/>
                </a:lnTo>
                <a:lnTo>
                  <a:pt x="0" y="1010979"/>
                </a:lnTo>
                <a:cubicBezTo>
                  <a:pt x="4768989" y="1010979"/>
                  <a:pt x="5812206" y="-6472"/>
                  <a:pt x="8951169" y="32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4" name="Right Triangle 113">
            <a:extLst>
              <a:ext uri="{FF2B5EF4-FFF2-40B4-BE49-F238E27FC236}">
                <a16:creationId xmlns:a16="http://schemas.microsoft.com/office/drawing/2014/main" id="{C24346C5-B1C8-4C83-846B-122A3B4B2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65270" y="4918297"/>
            <a:ext cx="568289" cy="568289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0F28F7A-4F2F-4C1B-AF1C-A6E7C7953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23CC870-B5E9-475F-A625-9E862A629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2A6B08C-017D-4B4D-95EC-4BB83C5541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4599402-E1B8-4E3B-A56D-68606FC1E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720C48A-E9A0-4B85-A954-39375E099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0E26956-FF2A-412E-ACC4-29CCD02599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B31E652-49AC-4108-85B8-75122A48A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C1DB29F-0624-4035-B188-640616D5DE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1D27221C-2427-4C99-89DC-1A38A540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2DBF1D76-8076-4BAE-B627-F1861C9E08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E930E41-FC2F-4319-9C28-32C2784300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0936C1B-0C10-464B-85C8-345095AAB3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B90EC61-FD0C-434A-9D1B-A20035C21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5F5CC56-1FDA-4D3E-9C6E-8E996026C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72B8FB2-B735-480F-9A88-48AADB222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85B46C1B-4FC4-4E24-AC43-07940BE1E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34915AF-0AE3-4EDD-8681-4C3F2C592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5C35A3F3-714E-4F69-9BDF-8ED284EF29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03D561AC-B0B1-47EB-BE05-209F5612B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D3508E52-4FD9-4E6D-AFEA-69A88ED26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C69DDE76-16F7-472F-B6D7-84AE8FFF3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2D87BEF-8844-4A3E-B130-B7D26740C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B381129-2089-4EAA-AE6C-2BAA96BC82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B69BF7A-FA63-4706-8066-DF15018E6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A3ECB71-0CCD-403F-B14B-ABC48D78CD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D9095BBA-0FE1-49E5-89F7-22125BAF87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55351D8-6F27-4B82-968B-581B177CB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351025A5-EB5A-4057-A85E-69AF0E6BE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5030318B-EEB9-4D92-BC50-D11510989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17FC0E3-7CC7-4188-BC7A-7E8FB5564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42" y="3673477"/>
            <a:ext cx="11347582" cy="257492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b="1" dirty="0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Chaos</a:t>
            </a:r>
            <a:endParaRPr lang="en-US" b="1" dirty="0">
              <a:ln w="19050"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A7ED12E-A4A6-4BF5-A66B-AE9FF68CA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86981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Łuk blokowy 7">
            <a:extLst>
              <a:ext uri="{FF2B5EF4-FFF2-40B4-BE49-F238E27FC236}">
                <a16:creationId xmlns:a16="http://schemas.microsoft.com/office/drawing/2014/main" id="{966543D9-6405-44BB-A174-EA5ECEB42970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9" name="Łuk blokowy 8">
            <a:extLst>
              <a:ext uri="{FF2B5EF4-FFF2-40B4-BE49-F238E27FC236}">
                <a16:creationId xmlns:a16="http://schemas.microsoft.com/office/drawing/2014/main" id="{3D0C7B86-19B3-4F0A-8392-450993139BA3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C556B66-FA70-4A71-8496-D1AE314E3D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638800" cy="4351338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</a:pPr>
            <a:r>
              <a:rPr lang="en-US">
                <a:solidFill>
                  <a:schemeClr val="accent6"/>
                </a:solidFill>
              </a:rPr>
              <a:t>Sensitivity</a:t>
            </a:r>
            <a:r>
              <a:rPr lang="en-US"/>
              <a:t> for </a:t>
            </a:r>
            <a:r>
              <a:rPr lang="en-US">
                <a:solidFill>
                  <a:schemeClr val="accent6"/>
                </a:solidFill>
              </a:rPr>
              <a:t>initial</a:t>
            </a:r>
            <a:r>
              <a:rPr lang="en-US"/>
              <a:t> conditions</a:t>
            </a:r>
          </a:p>
          <a:p>
            <a:pPr>
              <a:buClr>
                <a:schemeClr val="accent2"/>
              </a:buClr>
            </a:pPr>
            <a:r>
              <a:rPr lang="en-US"/>
              <a:t>Deterministic</a:t>
            </a:r>
          </a:p>
          <a:p>
            <a:pPr>
              <a:buClr>
                <a:schemeClr val="accent2"/>
              </a:buClr>
            </a:pPr>
            <a:r>
              <a:rPr lang="en-US"/>
              <a:t>Can „imitate” randomness after enough long time</a:t>
            </a:r>
          </a:p>
          <a:p>
            <a:pPr>
              <a:buClr>
                <a:schemeClr val="accent2"/>
              </a:buClr>
            </a:pPr>
            <a:endParaRPr lang="en-US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What is chaos?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62B86E90-A6F2-44EC-9A84-07CD3E7DE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13</a:t>
            </a:fld>
            <a:endParaRPr lang="en-US"/>
          </a:p>
        </p:txBody>
      </p:sp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08EF7F44-F4E4-4820-95EC-5433EBB66550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az 5" descr="Obraz zawierający Sztuka fraktalna&#10;&#10;Opis wygenerowany automatycznie">
            <a:extLst>
              <a:ext uri="{FF2B5EF4-FFF2-40B4-BE49-F238E27FC236}">
                <a16:creationId xmlns:a16="http://schemas.microsoft.com/office/drawing/2014/main" id="{592113F5-31CE-4ECF-B49C-41172F86EC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608423" y="2021995"/>
            <a:ext cx="4193577" cy="3367966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9580957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Łuk blokowy 11">
            <a:extLst>
              <a:ext uri="{FF2B5EF4-FFF2-40B4-BE49-F238E27FC236}">
                <a16:creationId xmlns:a16="http://schemas.microsoft.com/office/drawing/2014/main" id="{4D8FADF4-A4D8-4DFF-8B8F-20663D48F0F7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C556B66-FA70-4A71-8496-D1AE314E3D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638800" cy="4351338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2"/>
              </a:buClr>
            </a:pPr>
            <a:endParaRPr lang="en-US"/>
          </a:p>
          <a:p>
            <a:pPr>
              <a:buClr>
                <a:schemeClr val="accent2"/>
              </a:buClr>
            </a:pPr>
            <a:r>
              <a:rPr lang="en-US"/>
              <a:t>„</a:t>
            </a:r>
            <a:r>
              <a:rPr lang="en-US">
                <a:solidFill>
                  <a:schemeClr val="tx2">
                    <a:lumMod val="90000"/>
                  </a:schemeClr>
                </a:solidFill>
              </a:rPr>
              <a:t>Butterfly effect</a:t>
            </a:r>
            <a:r>
              <a:rPr lang="en-US"/>
              <a:t>” and weather forecast</a:t>
            </a:r>
          </a:p>
          <a:p>
            <a:pPr>
              <a:buClr>
                <a:schemeClr val="accent2"/>
              </a:buClr>
            </a:pPr>
            <a:endParaRPr lang="en-US"/>
          </a:p>
          <a:p>
            <a:pPr>
              <a:buClr>
                <a:schemeClr val="accent2"/>
              </a:buClr>
            </a:pPr>
            <a:r>
              <a:rPr lang="en-US"/>
              <a:t>Hyperion (Saturn’s moon) trajectory</a:t>
            </a:r>
          </a:p>
          <a:p>
            <a:pPr>
              <a:buClr>
                <a:schemeClr val="accent2"/>
              </a:buClr>
            </a:pPr>
            <a:endParaRPr lang="en-US"/>
          </a:p>
          <a:p>
            <a:pPr>
              <a:buClr>
                <a:schemeClr val="accent2"/>
              </a:buClr>
            </a:pPr>
            <a:r>
              <a:rPr lang="en-US"/>
              <a:t>Double pendulum</a:t>
            </a:r>
          </a:p>
          <a:p>
            <a:pPr>
              <a:buClr>
                <a:schemeClr val="accent2"/>
              </a:buClr>
            </a:pPr>
            <a:endParaRPr lang="en-US"/>
          </a:p>
          <a:p>
            <a:pPr>
              <a:buClr>
                <a:schemeClr val="accent2"/>
              </a:buClr>
            </a:pPr>
            <a:endParaRPr lang="en-US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n w="19050"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Examples</a:t>
            </a:r>
            <a:r>
              <a:rPr lang="pl-PL" b="1" dirty="0">
                <a:ln w="19050"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 of </a:t>
            </a:r>
            <a:r>
              <a:rPr lang="pl-PL" b="1" dirty="0" err="1">
                <a:ln w="19050"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chaotic</a:t>
            </a:r>
            <a:r>
              <a:rPr lang="pl-PL" b="1" dirty="0">
                <a:ln w="19050"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 </a:t>
            </a:r>
            <a:r>
              <a:rPr lang="pl-PL" b="1" dirty="0" err="1">
                <a:ln w="19050">
                  <a:solidFill>
                    <a:sysClr val="windowText" lastClr="000000"/>
                  </a:solidFill>
                </a:ln>
                <a:solidFill>
                  <a:schemeClr val="tx1"/>
                </a:solidFill>
              </a:rPr>
              <a:t>systems</a:t>
            </a:r>
            <a:endParaRPr lang="en-US" b="1" dirty="0">
              <a:ln w="19050">
                <a:solidFill>
                  <a:sysClr val="windowText" lastClr="000000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62B86E90-A6F2-44EC-9A84-07CD3E7DE7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14</a:t>
            </a:fld>
            <a:endParaRPr lang="en-US"/>
          </a:p>
        </p:txBody>
      </p:sp>
      <p:pic>
        <p:nvPicPr>
          <p:cNvPr id="8" name="Grafika 7" descr="Motyl">
            <a:extLst>
              <a:ext uri="{FF2B5EF4-FFF2-40B4-BE49-F238E27FC236}">
                <a16:creationId xmlns:a16="http://schemas.microsoft.com/office/drawing/2014/main" id="{0246C6BD-05F4-47EE-9445-2746CE8AFF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430343">
            <a:off x="2393058" y="2010982"/>
            <a:ext cx="590273" cy="590273"/>
          </a:xfrm>
          <a:prstGeom prst="rect">
            <a:avLst/>
          </a:prstGeom>
        </p:spPr>
      </p:pic>
      <p:pic>
        <p:nvPicPr>
          <p:cNvPr id="10" name="Grafika 9" descr="Płatek śniegu">
            <a:extLst>
              <a:ext uri="{FF2B5EF4-FFF2-40B4-BE49-F238E27FC236}">
                <a16:creationId xmlns:a16="http://schemas.microsoft.com/office/drawing/2014/main" id="{54CAB74C-6B22-41EE-A42F-C2447D1223C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800824" y="3311333"/>
            <a:ext cx="498128" cy="498128"/>
          </a:xfrm>
          <a:prstGeom prst="rect">
            <a:avLst/>
          </a:prstGeom>
        </p:spPr>
      </p:pic>
      <p:pic>
        <p:nvPicPr>
          <p:cNvPr id="16" name="Obraz 15" descr="Obraz zawierający księżyc, krater, natura&#10;&#10;Opis wygenerowany automatycznie">
            <a:extLst>
              <a:ext uri="{FF2B5EF4-FFF2-40B4-BE49-F238E27FC236}">
                <a16:creationId xmlns:a16="http://schemas.microsoft.com/office/drawing/2014/main" id="{D4496572-571A-4EFD-AB42-48679CF866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8373" y="4135145"/>
            <a:ext cx="2401102" cy="2189455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9" name="pole tekstowe 18">
            <a:extLst>
              <a:ext uri="{FF2B5EF4-FFF2-40B4-BE49-F238E27FC236}">
                <a16:creationId xmlns:a16="http://schemas.microsoft.com/office/drawing/2014/main" id="{462AE1DA-6AB7-4B18-A376-EDB4AD61F6C2}"/>
              </a:ext>
            </a:extLst>
          </p:cNvPr>
          <p:cNvSpPr txBox="1"/>
          <p:nvPr/>
        </p:nvSpPr>
        <p:spPr>
          <a:xfrm>
            <a:off x="5098373" y="6324600"/>
            <a:ext cx="24011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00" dirty="0" err="1"/>
              <a:t>Credit</a:t>
            </a:r>
            <a:r>
              <a:rPr lang="pl-PL" sz="1000" dirty="0"/>
              <a:t>: NASA/JPL/Space Science </a:t>
            </a:r>
            <a:r>
              <a:rPr lang="pl-PL" sz="1000" dirty="0" err="1"/>
              <a:t>Institute</a:t>
            </a:r>
            <a:endParaRPr lang="en-US" sz="1000" dirty="0"/>
          </a:p>
        </p:txBody>
      </p:sp>
      <p:pic>
        <p:nvPicPr>
          <p:cNvPr id="21" name="Obraz 20" descr="Obraz zawierający księżyc, kula, ciemność, Obiekt astronomiczny&#10;&#10;Opis wygenerowany automatycznie">
            <a:extLst>
              <a:ext uri="{FF2B5EF4-FFF2-40B4-BE49-F238E27FC236}">
                <a16:creationId xmlns:a16="http://schemas.microsoft.com/office/drawing/2014/main" id="{E0C1F9BF-3DAD-4C02-8B82-96F12E7C70E1}"/>
              </a:ext>
            </a:extLst>
          </p:cNvPr>
          <p:cNvPicPr>
            <a:picLocks noChangeAspect="1"/>
          </p:cNvPicPr>
          <p:nvPr/>
        </p:nvPicPr>
        <p:blipFill>
          <a:blip r:embed="rId7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570" y="130357"/>
            <a:ext cx="3019775" cy="4088020"/>
          </a:xfrm>
          <a:prstGeom prst="rect">
            <a:avLst/>
          </a:prstGeom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40EA20DB-4EF3-4640-968B-0DBC56AB0359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Obraz 5">
            <a:extLst>
              <a:ext uri="{FF2B5EF4-FFF2-40B4-BE49-F238E27FC236}">
                <a16:creationId xmlns:a16="http://schemas.microsoft.com/office/drawing/2014/main" id="{3D2AEF8B-D5E1-B859-0D54-413470CD4469}"/>
              </a:ext>
            </a:extLst>
          </p:cNvPr>
          <p:cNvPicPr>
            <a:picLocks noChangeAspect="1"/>
          </p:cNvPicPr>
          <p:nvPr/>
        </p:nvPicPr>
        <p:blipFill>
          <a:blip r:embed="rId8">
            <a:lum bright="70000" contrast="-70000"/>
          </a:blip>
          <a:stretch>
            <a:fillRect/>
          </a:stretch>
        </p:blipFill>
        <p:spPr>
          <a:xfrm>
            <a:off x="6491999" y="1314924"/>
            <a:ext cx="2891505" cy="2891505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F4ED9AA4-07F8-63EA-6A41-3452B468B321}"/>
              </a:ext>
            </a:extLst>
          </p:cNvPr>
          <p:cNvSpPr txBox="1"/>
          <p:nvPr/>
        </p:nvSpPr>
        <p:spPr>
          <a:xfrm rot="18279208">
            <a:off x="7982294" y="3577891"/>
            <a:ext cx="13969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dirty="0" err="1"/>
              <a:t>Dschwen</a:t>
            </a:r>
            <a:endParaRPr lang="pl-PL" sz="1200" dirty="0"/>
          </a:p>
        </p:txBody>
      </p:sp>
    </p:spTree>
    <p:extLst>
      <p:ext uri="{BB962C8B-B14F-4D97-AF65-F5344CB8AC3E}">
        <p14:creationId xmlns:p14="http://schemas.microsoft.com/office/powerpoint/2010/main" val="11155095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798C7F-C8CA-4799-BF37-3AB4642CD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716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F0794B-55D3-4D2D-BDE7-4688ED321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16BB147-20D5-4D93-BDA5-1BC614D6A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A253F60-DE40-4508-A37A-61331DF1D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B42397-759B-4110-90F9-11A099A04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E16B93-748F-4AF3-90C6-D3EE861E7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F2252F-DB74-4990-8E43-3B46EB31A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BBB0339-E325-46BB-A951-96F1A4651B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21A6F6B-EBF5-41B9-BDDB-AF519B8AD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2CB88A6-ABF0-4981-8112-89F17060A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207B5CF-3BA7-46DE-A98B-C46A77F219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DE055E6-5758-4FD1-A969-1AB1F47EE5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5B9E002-9254-431A-BEE3-BC744C6D4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5BB4EB4-8685-4464-8EAE-D44D7770B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3239F69-CDD7-49E2-9C2E-B56A6D009A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6C507C8-734D-457D-A4EA-3C1F17BC8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139D922-20CB-41E9-B69E-FA643C51A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FE3C40B-0A70-4224-BC24-365327DC6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22999B0-1AA0-4D8B-BB3E-1BEAD972B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9737CB6-048C-4FD9-9663-0D214A0A30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F1A2328-0FD2-449E-A066-56A7D096A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212297-7D47-455C-B574-D4A450A6B9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F88725D-F086-42CF-A0A4-F335D03F9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EE97B27-B4E2-45AF-ACC9-5EC22DB7A8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FADBC7B-7D04-4E57-9B78-3FC78B903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CD44BB5-3236-443E-BDD8-7E145E32D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85E742B-9320-4785-A94F-2CAE2855CC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A42F567-7F15-4D7B-8F9C-5F8F6B283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9DAD4DF-0FE8-401C-AE04-738B80B258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101394A-2A38-4F45-B5B6-A025C4B43F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9D4873B-257C-4327-907C-0829469214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5350388-C37B-41E0-8172-2F7D79DBB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DA0A053-52F2-4D51-BEB7-31B0A3CA0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23551FA-C6B2-4251-A24C-021D7B64E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A50F0F9-04C8-47E4-AF66-B3CAF8C81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017C593-7166-4110-8447-086A8A2DB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792CE38-231D-4EFB-BD1C-B0DFC4714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7902244-3120-4F1E-BCA7-C414F8CA57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C2A9BEC-6FBD-4C4E-9D8F-679710860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D05CAB2-3C3D-4649-A904-7115E0A40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79ECC96-BB36-4A8A-ACFC-0CDAC9A32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6C3BBC2-CEC2-44E9-B82B-34488E7E3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73074D9-0CF2-46DC-8D7A-871B6FE41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573F54A-11A1-4A06-8130-294B4D5CEE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72F69BFB-91DF-4F4E-BE91-2D6805CD6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4BA93DEE-828E-4AC5-A89A-B3FCC168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043F28B-A5B8-4573-89CC-A68E27A72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41EDE26-6F99-4FF5-A50B-255FEF1CA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C69229A-861A-4B33-A690-B89F20F21A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A1FF5E2F-2AD1-485A-8981-8905C2357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2E9781F-DF28-41A8-8A6B-7DC5409F9E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ECDF5C52-5A30-4182-9FF7-118DB1BB64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C8008CF-A1BC-4A0E-B9A2-05FB501EBD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2DF1A43F-5E26-4631-8775-BC3BACEB1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08A5A284-AA4F-43C1-84B9-947642136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5B3BE54E-1FBA-4E64-982C-9CA2C0C48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E7BA94A-1A8A-45C6-9B8F-AFEC955F1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55C6D3A0-6B84-4021-87FB-3179A711BB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DA87903E-EEC8-47F4-8730-06C5FD14BC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8A92A2B-3460-4608-B3EA-4FFEAF83B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B0E1020-452C-4B7F-A1D2-BA8F1B83F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6903CF7B-6947-4932-AD73-020495EDC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453FA51-CE2D-4B84-9F4F-3263D1BC4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327B132-AD8C-4732-93AA-C136586C22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108" name="Rectangle 107">
            <a:extLst>
              <a:ext uri="{FF2B5EF4-FFF2-40B4-BE49-F238E27FC236}">
                <a16:creationId xmlns:a16="http://schemas.microsoft.com/office/drawing/2014/main" id="{A173122F-D466-4F08-90FA-0038F7AC21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A929113-1368-4B1B-9C6F-140F47CBF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B6C48B2-8296-4312-8901-93BB7735D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50" y="1"/>
            <a:ext cx="12188952" cy="2452880"/>
          </a:xfrm>
          <a:custGeom>
            <a:avLst/>
            <a:gdLst>
              <a:gd name="connsiteX0" fmla="*/ 8951169 w 12178450"/>
              <a:gd name="connsiteY0" fmla="*/ 32 h 2001622"/>
              <a:gd name="connsiteX1" fmla="*/ 11653845 w 12178450"/>
              <a:gd name="connsiteY1" fmla="*/ 209874 h 2001622"/>
              <a:gd name="connsiteX2" fmla="*/ 12178450 w 12178450"/>
              <a:gd name="connsiteY2" fmla="*/ 286723 h 2001622"/>
              <a:gd name="connsiteX3" fmla="*/ 12178450 w 12178450"/>
              <a:gd name="connsiteY3" fmla="*/ 2001622 h 2001622"/>
              <a:gd name="connsiteX4" fmla="*/ 0 w 12178450"/>
              <a:gd name="connsiteY4" fmla="*/ 2001622 h 2001622"/>
              <a:gd name="connsiteX5" fmla="*/ 0 w 12178450"/>
              <a:gd name="connsiteY5" fmla="*/ 1010979 h 2001622"/>
              <a:gd name="connsiteX6" fmla="*/ 8951169 w 12178450"/>
              <a:gd name="connsiteY6" fmla="*/ 32 h 200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78450" h="2001622">
                <a:moveTo>
                  <a:pt x="8951169" y="32"/>
                </a:moveTo>
                <a:cubicBezTo>
                  <a:pt x="9704520" y="1593"/>
                  <a:pt x="10578586" y="62133"/>
                  <a:pt x="11653845" y="209874"/>
                </a:cubicBezTo>
                <a:lnTo>
                  <a:pt x="12178450" y="286723"/>
                </a:lnTo>
                <a:lnTo>
                  <a:pt x="12178450" y="2001622"/>
                </a:lnTo>
                <a:lnTo>
                  <a:pt x="0" y="2001622"/>
                </a:lnTo>
                <a:lnTo>
                  <a:pt x="0" y="1010979"/>
                </a:lnTo>
                <a:cubicBezTo>
                  <a:pt x="4768989" y="1010979"/>
                  <a:pt x="5812206" y="-6472"/>
                  <a:pt x="8951169" y="32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4" name="Right Triangle 113">
            <a:extLst>
              <a:ext uri="{FF2B5EF4-FFF2-40B4-BE49-F238E27FC236}">
                <a16:creationId xmlns:a16="http://schemas.microsoft.com/office/drawing/2014/main" id="{C24346C5-B1C8-4C83-846B-122A3B4B2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65270" y="4918297"/>
            <a:ext cx="568289" cy="568289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0F28F7A-4F2F-4C1B-AF1C-A6E7C7953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23CC870-B5E9-475F-A625-9E862A629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2A6B08C-017D-4B4D-95EC-4BB83C5541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4599402-E1B8-4E3B-A56D-68606FC1E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720C48A-E9A0-4B85-A954-39375E099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0E26956-FF2A-412E-ACC4-29CCD02599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B31E652-49AC-4108-85B8-75122A48A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C1DB29F-0624-4035-B188-640616D5DE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1D27221C-2427-4C99-89DC-1A38A540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2DBF1D76-8076-4BAE-B627-F1861C9E08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E930E41-FC2F-4319-9C28-32C2784300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0936C1B-0C10-464B-85C8-345095AAB3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B90EC61-FD0C-434A-9D1B-A20035C21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5F5CC56-1FDA-4D3E-9C6E-8E996026C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72B8FB2-B735-480F-9A88-48AADB222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85B46C1B-4FC4-4E24-AC43-07940BE1E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34915AF-0AE3-4EDD-8681-4C3F2C592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5C35A3F3-714E-4F69-9BDF-8ED284EF29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03D561AC-B0B1-47EB-BE05-209F5612B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D3508E52-4FD9-4E6D-AFEA-69A88ED26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C69DDE76-16F7-472F-B6D7-84AE8FFF3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2D87BEF-8844-4A3E-B130-B7D26740C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B381129-2089-4EAA-AE6C-2BAA96BC82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B69BF7A-FA63-4706-8066-DF15018E6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A3ECB71-0CCD-403F-B14B-ABC48D78CD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D9095BBA-0FE1-49E5-89F7-22125BAF87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55351D8-6F27-4B82-968B-581B177CB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351025A5-EB5A-4057-A85E-69AF0E6BE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5030318B-EEB9-4D92-BC50-D11510989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17FC0E3-7CC7-4188-BC7A-7E8FB5564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42" y="3673477"/>
            <a:ext cx="11347582" cy="257492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b="1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Chaos and standing gravitational waves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A7ED12E-A4A6-4BF5-A66B-AE9FF68CA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8453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57CF425-963F-4B18-A699-79658E202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/>
              <a:t>„Chaos and Einstein-</a:t>
            </a:r>
            <a:r>
              <a:rPr lang="pl-PL" b="1" dirty="0" err="1"/>
              <a:t>Rosen</a:t>
            </a:r>
            <a:r>
              <a:rPr lang="pl-PL" b="1" dirty="0"/>
              <a:t> GW”</a:t>
            </a:r>
            <a:endParaRPr lang="en-US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080B4138-7F65-4C01-8A03-CF57E84049D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1825625"/>
                <a:ext cx="4711959" cy="4351338"/>
              </a:xfrm>
            </p:spPr>
            <p:txBody>
              <a:bodyPr>
                <a:norm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sz="2800" dirty="0">
                    <a:solidFill>
                      <a:schemeClr val="tx1"/>
                    </a:solidFill>
                  </a:rPr>
                  <a:t>Szybka, Naqvi, Phys. Rev. D, 108, L081501 (2023)</a:t>
                </a:r>
                <a:endParaRPr lang="en-US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𝑧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𝑐𝑜𝑛𝑠𝑡</m:t>
                    </m:r>
                  </m:oMath>
                </a14:m>
                <a:endParaRPr lang="en-US" b="0" dirty="0"/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r>
                  <a:rPr lang="en-US" dirty="0"/>
                  <a:t>Trajectories for </a:t>
                </a:r>
                <a:r>
                  <a:rPr lang="en-US" dirty="0">
                    <a:solidFill>
                      <a:schemeClr val="accent6"/>
                    </a:solidFill>
                  </a:rPr>
                  <a:t>freely falling particles</a:t>
                </a:r>
                <a:endParaRPr lang="en-US" b="0" dirty="0">
                  <a:solidFill>
                    <a:schemeClr val="accent6"/>
                  </a:solidFill>
                </a:endParaRPr>
              </a:p>
              <a:p>
                <a:pPr marL="457200" indent="-457200">
                  <a:buFont typeface="Arial" panose="020B0604020202020204" pitchFamily="34" charset="0"/>
                  <a:buChar char="•"/>
                </a:pPr>
                <a:endParaRPr lang="en-US" dirty="0"/>
              </a:p>
            </p:txBody>
          </p:sp>
        </mc:Choice>
        <mc:Fallback>
          <p:sp>
            <p:nvSpPr>
              <p:cNvPr id="3" name="Symbol zastępczy zawartości 2">
                <a:extLst>
                  <a:ext uri="{FF2B5EF4-FFF2-40B4-BE49-F238E27FC236}">
                    <a16:creationId xmlns:a16="http://schemas.microsoft.com/office/drawing/2014/main" id="{080B4138-7F65-4C01-8A03-CF57E84049D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825625"/>
                <a:ext cx="4711959" cy="4351338"/>
              </a:xfrm>
              <a:blipFill>
                <a:blip r:embed="rId3"/>
                <a:stretch>
                  <a:fillRect l="-1294" t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D51C2435-7830-4919-9856-27F93D1428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16</a:t>
            </a:fld>
            <a:endParaRPr lang="en-US"/>
          </a:p>
        </p:txBody>
      </p:sp>
      <p:cxnSp>
        <p:nvCxnSpPr>
          <p:cNvPr id="5" name="Łącznik prosty 4">
            <a:extLst>
              <a:ext uri="{FF2B5EF4-FFF2-40B4-BE49-F238E27FC236}">
                <a16:creationId xmlns:a16="http://schemas.microsoft.com/office/drawing/2014/main" id="{EC6CA6C8-2F92-4AE8-8C91-E9A798E1C682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az 9">
            <a:extLst>
              <a:ext uri="{FF2B5EF4-FFF2-40B4-BE49-F238E27FC236}">
                <a16:creationId xmlns:a16="http://schemas.microsoft.com/office/drawing/2014/main" id="{FEA37334-21DF-77FE-3E4C-969E812C20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099" y="1825625"/>
            <a:ext cx="3547487" cy="3462390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6BA69DCE-4825-8FDF-42D9-9F17A2483C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75626" y="2862209"/>
            <a:ext cx="3489356" cy="3462391"/>
          </a:xfrm>
          <a:prstGeom prst="rect">
            <a:avLst/>
          </a:prstGeom>
          <a:ln w="28575">
            <a:solidFill>
              <a:schemeClr val="bg1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pole tekstowe 12">
                <a:extLst>
                  <a:ext uri="{FF2B5EF4-FFF2-40B4-BE49-F238E27FC236}">
                    <a16:creationId xmlns:a16="http://schemas.microsoft.com/office/drawing/2014/main" id="{4A935477-2F7F-CDED-6510-AD0D71A55935}"/>
                  </a:ext>
                </a:extLst>
              </p:cNvPr>
              <p:cNvSpPr txBox="1"/>
              <p:nvPr/>
            </p:nvSpPr>
            <p:spPr>
              <a:xfrm>
                <a:off x="9013371" y="2354862"/>
                <a:ext cx="2851611" cy="3724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pl-PL" dirty="0"/>
                  <a:t>Change of </a:t>
                </a:r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pl-PL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</m:acc>
                    <m:r>
                      <a:rPr lang="pl-PL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pl-PL" dirty="0"/>
                  <a:t>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pl-PL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×</m:t>
                        </m:r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pl-PL" b="0" i="1" smtClean="0">
                            <a:latin typeface="Cambria Math" panose="02040503050406030204" pitchFamily="18" charset="0"/>
                          </a:rPr>
                          <m:t>−5</m:t>
                        </m:r>
                      </m:sup>
                    </m:sSup>
                  </m:oMath>
                </a14:m>
                <a:endParaRPr lang="pl-PL" dirty="0"/>
              </a:p>
            </p:txBody>
          </p:sp>
        </mc:Choice>
        <mc:Fallback xmlns="">
          <p:sp>
            <p:nvSpPr>
              <p:cNvPr id="13" name="pole tekstowe 12">
                <a:extLst>
                  <a:ext uri="{FF2B5EF4-FFF2-40B4-BE49-F238E27FC236}">
                    <a16:creationId xmlns:a16="http://schemas.microsoft.com/office/drawing/2014/main" id="{4A935477-2F7F-CDED-6510-AD0D71A55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3371" y="2354862"/>
                <a:ext cx="2851611" cy="372410"/>
              </a:xfrm>
              <a:prstGeom prst="rect">
                <a:avLst/>
              </a:prstGeom>
              <a:blipFill>
                <a:blip r:embed="rId6"/>
                <a:stretch>
                  <a:fillRect l="-1927" t="-6557" b="-262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383981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Łuk blokowy 10">
            <a:extLst>
              <a:ext uri="{FF2B5EF4-FFF2-40B4-BE49-F238E27FC236}">
                <a16:creationId xmlns:a16="http://schemas.microsoft.com/office/drawing/2014/main" id="{44BF89D3-D356-420B-9EF2-77E8D20E13E2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Łuk blokowy 11">
            <a:extLst>
              <a:ext uri="{FF2B5EF4-FFF2-40B4-BE49-F238E27FC236}">
                <a16:creationId xmlns:a16="http://schemas.microsoft.com/office/drawing/2014/main" id="{A218359B-14A6-4D69-8EAA-ED73E268E0EA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Symbol zastępczy zawartości 4">
                <a:extLst>
                  <a:ext uri="{FF2B5EF4-FFF2-40B4-BE49-F238E27FC236}">
                    <a16:creationId xmlns:a16="http://schemas.microsoft.com/office/drawing/2014/main" id="{8C556B66-FA70-4A71-8496-D1AE314E3D0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825625"/>
                <a:ext cx="6325341" cy="4351338"/>
              </a:xfrm>
            </p:spPr>
            <p:txBody>
              <a:bodyPr>
                <a:normAutofit/>
              </a:bodyPr>
              <a:lstStyle/>
              <a:p>
                <a:pPr lvl="4">
                  <a:buClr>
                    <a:schemeClr val="accent2"/>
                  </a:buClr>
                </a:pPr>
                <a:r>
                  <a:rPr lang="pl-PL" sz="2800" dirty="0" err="1"/>
                  <a:t>Particles</a:t>
                </a:r>
                <a:r>
                  <a:rPr lang="pl-PL" sz="2800" dirty="0"/>
                  <a:t> start </a:t>
                </a:r>
                <a:r>
                  <a:rPr lang="pl-PL" sz="2800" dirty="0" err="1"/>
                  <a:t>moving</a:t>
                </a:r>
                <a:r>
                  <a:rPr lang="pl-PL" sz="2800" dirty="0"/>
                  <a:t> </a:t>
                </a:r>
                <a:r>
                  <a:rPr lang="pl-PL" sz="2800" dirty="0">
                    <a:solidFill>
                      <a:schemeClr val="accent6"/>
                    </a:solidFill>
                  </a:rPr>
                  <a:t>from </a:t>
                </a:r>
                <a:r>
                  <a:rPr lang="pl-PL" sz="2800" dirty="0" err="1">
                    <a:solidFill>
                      <a:schemeClr val="accent6"/>
                    </a:solidFill>
                  </a:rPr>
                  <a:t>very</a:t>
                </a:r>
                <a:r>
                  <a:rPr lang="pl-PL" sz="2800" dirty="0">
                    <a:solidFill>
                      <a:schemeClr val="accent6"/>
                    </a:solidFill>
                  </a:rPr>
                  <a:t> </a:t>
                </a:r>
                <a:r>
                  <a:rPr lang="pl-PL" sz="2800" dirty="0" err="1">
                    <a:solidFill>
                      <a:schemeClr val="accent6"/>
                    </a:solidFill>
                  </a:rPr>
                  <a:t>similar</a:t>
                </a:r>
                <a:r>
                  <a:rPr lang="pl-PL" sz="2800" dirty="0">
                    <a:solidFill>
                      <a:schemeClr val="accent6"/>
                    </a:solidFill>
                  </a:rPr>
                  <a:t> </a:t>
                </a:r>
                <a:r>
                  <a:rPr lang="pl-PL" sz="2800" dirty="0" err="1">
                    <a:solidFill>
                      <a:schemeClr val="accent6"/>
                    </a:solidFill>
                  </a:rPr>
                  <a:t>position</a:t>
                </a:r>
                <a:r>
                  <a:rPr lang="pl-PL" sz="2800" dirty="0">
                    <a:solidFill>
                      <a:schemeClr val="tx2">
                        <a:lumMod val="90000"/>
                      </a:schemeClr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pl-PL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pl-PL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  <m:r>
                      <a:rPr lang="pl-PL" sz="28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=3.21</m:t>
                    </m:r>
                    <m:r>
                      <a:rPr lang="pl-PL" sz="2800" b="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sSub>
                      <m:sSubPr>
                        <m:ctrlPr>
                          <a:rPr lang="pl-PL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pl-PL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pl-PL" sz="28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sub>
                    </m:sSub>
                    <m:r>
                      <a:rPr lang="pl-PL" sz="28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=3.22</m:t>
                    </m:r>
                  </m:oMath>
                </a14:m>
                <a:endParaRPr lang="pl-PL" sz="2800" dirty="0">
                  <a:solidFill>
                    <a:schemeClr val="tx2">
                      <a:lumMod val="90000"/>
                    </a:schemeClr>
                  </a:solidFill>
                </a:endParaRPr>
              </a:p>
              <a:p>
                <a:pPr lvl="4">
                  <a:buClr>
                    <a:schemeClr val="accent2"/>
                  </a:buClr>
                </a:pPr>
                <a:r>
                  <a:rPr lang="pl-PL" sz="2800" dirty="0" err="1"/>
                  <a:t>Trajectories</a:t>
                </a:r>
                <a:r>
                  <a:rPr lang="pl-PL" sz="2800" dirty="0"/>
                  <a:t> = </a:t>
                </a:r>
                <a:r>
                  <a:rPr lang="pl-PL" sz="2800" dirty="0" err="1">
                    <a:solidFill>
                      <a:schemeClr val="tx2">
                        <a:lumMod val="90000"/>
                      </a:schemeClr>
                    </a:solidFill>
                  </a:rPr>
                  <a:t>geodesics</a:t>
                </a:r>
                <a:endParaRPr lang="pl-PL" sz="2800" dirty="0">
                  <a:solidFill>
                    <a:schemeClr val="tx2">
                      <a:lumMod val="90000"/>
                    </a:schemeClr>
                  </a:solidFill>
                </a:endParaRPr>
              </a:p>
              <a:p>
                <a:pPr lvl="4">
                  <a:buClr>
                    <a:schemeClr val="accent2"/>
                  </a:buClr>
                </a:pPr>
                <a:r>
                  <a:rPr lang="pl-PL" sz="2800" dirty="0" err="1"/>
                  <a:t>Particles</a:t>
                </a:r>
                <a:r>
                  <a:rPr lang="pl-PL" sz="2800" dirty="0"/>
                  <a:t> </a:t>
                </a:r>
                <a:r>
                  <a:rPr lang="pl-PL" sz="2800" dirty="0" err="1"/>
                  <a:t>need</a:t>
                </a:r>
                <a:r>
                  <a:rPr lang="pl-PL" sz="2800" dirty="0"/>
                  <a:t> to </a:t>
                </a:r>
                <a:r>
                  <a:rPr lang="pl-PL" sz="2800" dirty="0" err="1">
                    <a:solidFill>
                      <a:schemeClr val="accent6"/>
                    </a:solidFill>
                  </a:rPr>
                  <a:t>reunite</a:t>
                </a:r>
                <a:endParaRPr lang="pl-PL" sz="2800" dirty="0">
                  <a:solidFill>
                    <a:schemeClr val="accent6"/>
                  </a:solidFill>
                </a:endParaRPr>
              </a:p>
              <a:p>
                <a:pPr lvl="4">
                  <a:buClr>
                    <a:schemeClr val="accent2"/>
                  </a:buClr>
                </a:pPr>
                <a:r>
                  <a:rPr lang="pl-PL" sz="2800" dirty="0" err="1"/>
                  <a:t>Comparing</a:t>
                </a:r>
                <a:r>
                  <a:rPr lang="pl-PL" sz="2800" dirty="0"/>
                  <a:t> </a:t>
                </a:r>
                <a:r>
                  <a:rPr lang="pl-PL" sz="2800" dirty="0" err="1"/>
                  <a:t>proper</a:t>
                </a:r>
                <a:r>
                  <a:rPr lang="pl-PL" sz="2800" dirty="0"/>
                  <a:t> </a:t>
                </a:r>
                <a:r>
                  <a:rPr lang="pl-PL" sz="2800" dirty="0" err="1"/>
                  <a:t>times</a:t>
                </a:r>
                <a:r>
                  <a:rPr lang="pl-PL" sz="2800" dirty="0"/>
                  <a:t> („</a:t>
                </a:r>
                <a:r>
                  <a:rPr lang="pl-PL" sz="2800" dirty="0" err="1">
                    <a:solidFill>
                      <a:schemeClr val="accent6"/>
                    </a:solidFill>
                  </a:rPr>
                  <a:t>age</a:t>
                </a:r>
                <a:r>
                  <a:rPr lang="pl-PL" sz="2800" dirty="0"/>
                  <a:t>”) of </a:t>
                </a:r>
                <a:r>
                  <a:rPr lang="pl-PL" sz="2800" dirty="0" err="1"/>
                  <a:t>particles</a:t>
                </a:r>
                <a:r>
                  <a:rPr lang="pl-PL" sz="2800" dirty="0"/>
                  <a:t>: </a:t>
                </a:r>
                <a:r>
                  <a:rPr lang="pl-PL" sz="2800" dirty="0" err="1"/>
                  <a:t>particle</a:t>
                </a:r>
                <a:r>
                  <a:rPr lang="pl-PL" sz="2800" dirty="0"/>
                  <a:t> B </a:t>
                </a:r>
                <a:r>
                  <a:rPr lang="pl-PL" sz="2800" dirty="0" err="1"/>
                  <a:t>is</a:t>
                </a:r>
                <a:r>
                  <a:rPr lang="pl-PL" sz="2800" dirty="0"/>
                  <a:t> 17% </a:t>
                </a:r>
                <a:r>
                  <a:rPr lang="pl-PL" sz="2800" dirty="0" err="1"/>
                  <a:t>older</a:t>
                </a:r>
                <a:endParaRPr lang="pl-PL" sz="2800" dirty="0"/>
              </a:p>
            </p:txBody>
          </p:sp>
        </mc:Choice>
        <mc:Fallback>
          <p:sp>
            <p:nvSpPr>
              <p:cNvPr id="5" name="Symbol zastępczy zawartości 4">
                <a:extLst>
                  <a:ext uri="{FF2B5EF4-FFF2-40B4-BE49-F238E27FC236}">
                    <a16:creationId xmlns:a16="http://schemas.microsoft.com/office/drawing/2014/main" id="{8C556B66-FA70-4A71-8496-D1AE314E3D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825625"/>
                <a:ext cx="6325341" cy="4351338"/>
              </a:xfrm>
              <a:blipFill>
                <a:blip r:embed="rId3"/>
                <a:stretch>
                  <a:fillRect l="-1156" t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6A2D64C-2D4D-4BA5-B16E-801C961AD3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  <a:endParaRPr lang="en-US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n w="19050">
                  <a:solidFill>
                    <a:schemeClr val="bg1"/>
                  </a:solidFill>
                </a:ln>
              </a:rPr>
              <a:t>„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</a:rPr>
              <a:t>Twin</a:t>
            </a:r>
            <a:r>
              <a:rPr lang="pl-PL" b="1" dirty="0">
                <a:ln w="19050">
                  <a:solidFill>
                    <a:schemeClr val="bg1"/>
                  </a:solidFill>
                </a:ln>
              </a:rPr>
              <a:t>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</a:rPr>
              <a:t>paradox</a:t>
            </a:r>
            <a:r>
              <a:rPr lang="pl-PL" b="1" dirty="0">
                <a:ln w="19050">
                  <a:solidFill>
                    <a:schemeClr val="bg1"/>
                  </a:solidFill>
                </a:ln>
              </a:rPr>
              <a:t>” and chaos</a:t>
            </a:r>
            <a:endParaRPr lang="en-US" b="1" dirty="0">
              <a:ln w="19050">
                <a:solidFill>
                  <a:schemeClr val="bg1"/>
                </a:solidFill>
              </a:ln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B31197A1-7400-4E04-BD8C-60441F196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17</a:t>
            </a:fld>
            <a:endParaRPr lang="en-US"/>
          </a:p>
        </p:txBody>
      </p:sp>
      <p:pic>
        <p:nvPicPr>
          <p:cNvPr id="10" name="Obraz 9" descr="Obraz zawierający szkic, Wielobarwność, sztuka, rysowanie&#10;&#10;Opis wygenerowany automatycznie">
            <a:extLst>
              <a:ext uri="{FF2B5EF4-FFF2-40B4-BE49-F238E27FC236}">
                <a16:creationId xmlns:a16="http://schemas.microsoft.com/office/drawing/2014/main" id="{22F66103-3CC4-4086-BCF6-2A78C1DCA7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9316" y="1825625"/>
            <a:ext cx="3997708" cy="3915937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538C41B5-123F-4944-BDD9-A8F104060F03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87462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Łuk blokowy 1">
            <a:extLst>
              <a:ext uri="{FF2B5EF4-FFF2-40B4-BE49-F238E27FC236}">
                <a16:creationId xmlns:a16="http://schemas.microsoft.com/office/drawing/2014/main" id="{7FDBAD25-C83B-E52C-5200-56AC505ECF4D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ytuł 3">
                <a:extLst>
                  <a:ext uri="{FF2B5EF4-FFF2-40B4-BE49-F238E27FC236}">
                    <a16:creationId xmlns:a16="http://schemas.microsoft.com/office/drawing/2014/main" id="{C81D22EC-AAB6-4A6E-9782-252F60229AC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b="1" dirty="0"/>
                  <a:t>Particles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US" b="1" dirty="0"/>
                  <a:t>humans</a:t>
                </a:r>
              </a:p>
            </p:txBody>
          </p:sp>
        </mc:Choice>
        <mc:Fallback>
          <p:sp>
            <p:nvSpPr>
              <p:cNvPr id="4" name="Tytuł 3">
                <a:extLst>
                  <a:ext uri="{FF2B5EF4-FFF2-40B4-BE49-F238E27FC236}">
                    <a16:creationId xmlns:a16="http://schemas.microsoft.com/office/drawing/2014/main" id="{C81D22EC-AAB6-4A6E-9782-252F60229AC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Symbol zastępczy zawartości 18">
            <a:extLst>
              <a:ext uri="{FF2B5EF4-FFF2-40B4-BE49-F238E27FC236}">
                <a16:creationId xmlns:a16="http://schemas.microsoft.com/office/drawing/2014/main" id="{FDE1B75D-24F8-4A2A-B4BB-4301224A14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25625"/>
            <a:ext cx="5144610" cy="435133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en-US"/>
              <a:t>Safe conditions for people</a:t>
            </a:r>
          </a:p>
          <a:p>
            <a:pPr>
              <a:buClr>
                <a:schemeClr val="accent2"/>
              </a:buClr>
            </a:pPr>
            <a:endParaRPr lang="en-US"/>
          </a:p>
          <a:p>
            <a:pPr>
              <a:buClr>
                <a:schemeClr val="accent2"/>
              </a:buClr>
            </a:pPr>
            <a:r>
              <a:rPr lang="en-US"/>
              <a:t>Diagram: Acceleration vs duration</a:t>
            </a:r>
          </a:p>
          <a:p>
            <a:pPr>
              <a:buClr>
                <a:schemeClr val="accent2"/>
              </a:buClr>
            </a:pPr>
            <a:r>
              <a:rPr lang="en-US"/>
              <a:t>Different colours - different directions</a:t>
            </a:r>
          </a:p>
          <a:p>
            <a:pPr>
              <a:buClr>
                <a:schemeClr val="accent2"/>
              </a:buClr>
            </a:pPr>
            <a:endParaRPr lang="en-US"/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B31197A1-7400-4E04-BD8C-60441F196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18</a:t>
            </a:fld>
            <a:endParaRPr lang="en-US"/>
          </a:p>
        </p:txBody>
      </p:sp>
      <p:cxnSp>
        <p:nvCxnSpPr>
          <p:cNvPr id="10" name="Łącznik prosty 9">
            <a:extLst>
              <a:ext uri="{FF2B5EF4-FFF2-40B4-BE49-F238E27FC236}">
                <a16:creationId xmlns:a16="http://schemas.microsoft.com/office/drawing/2014/main" id="{7F961BBE-B506-41D0-BD61-A85B9A46DFA4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Symbol zastępczy obrazu 16">
            <a:extLst>
              <a:ext uri="{FF2B5EF4-FFF2-40B4-BE49-F238E27FC236}">
                <a16:creationId xmlns:a16="http://schemas.microsoft.com/office/drawing/2014/main" id="{91DD1B26-0B01-4A98-BFF7-4A17560044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-63" b="-1"/>
          <a:stretch/>
        </p:blipFill>
        <p:spPr>
          <a:xfrm>
            <a:off x="6590192" y="1690688"/>
            <a:ext cx="4437353" cy="4933583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81924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Łuk blokowy 1">
            <a:extLst>
              <a:ext uri="{FF2B5EF4-FFF2-40B4-BE49-F238E27FC236}">
                <a16:creationId xmlns:a16="http://schemas.microsoft.com/office/drawing/2014/main" id="{24D7D21F-50FD-59B8-3196-39106BE24AC8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Łuk blokowy 3">
            <a:extLst>
              <a:ext uri="{FF2B5EF4-FFF2-40B4-BE49-F238E27FC236}">
                <a16:creationId xmlns:a16="http://schemas.microsoft.com/office/drawing/2014/main" id="{D0A5FAA5-72A5-5D67-AC98-8009C24C81D7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C556B66-FA70-4A71-8496-D1AE314E3D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2023146"/>
            <a:ext cx="5562600" cy="4486274"/>
          </a:xfrm>
        </p:spPr>
        <p:txBody>
          <a:bodyPr>
            <a:normAutofit/>
          </a:bodyPr>
          <a:lstStyle/>
          <a:p>
            <a:pPr lvl="4">
              <a:buClr>
                <a:schemeClr val="accent2"/>
              </a:buClr>
            </a:pPr>
            <a:r>
              <a:rPr lang="en-US" sz="2800" dirty="0"/>
              <a:t>No external forces, just effects from standing </a:t>
            </a:r>
            <a:r>
              <a:rPr lang="en-US" sz="2800" dirty="0" err="1"/>
              <a:t>graviational</a:t>
            </a:r>
            <a:r>
              <a:rPr lang="en-US" sz="2800" dirty="0"/>
              <a:t> waves</a:t>
            </a:r>
            <a:endParaRPr lang="en-US" sz="2800" dirty="0">
              <a:solidFill>
                <a:schemeClr val="tx2">
                  <a:lumMod val="90000"/>
                </a:schemeClr>
              </a:solidFill>
            </a:endParaRPr>
          </a:p>
          <a:p>
            <a:pPr marL="0" lvl="4" indent="0">
              <a:buClr>
                <a:schemeClr val="accent2"/>
              </a:buClr>
              <a:buNone/>
            </a:pPr>
            <a:endParaRPr lang="en-US" sz="2800" dirty="0">
              <a:solidFill>
                <a:schemeClr val="tx2">
                  <a:lumMod val="90000"/>
                </a:schemeClr>
              </a:solidFill>
            </a:endParaRPr>
          </a:p>
          <a:p>
            <a:pPr lvl="4">
              <a:buClr>
                <a:schemeClr val="accent2"/>
              </a:buClr>
              <a:buFont typeface="+mj-lt"/>
              <a:buAutoNum type="arabicPeriod" startAt="2"/>
            </a:pPr>
            <a:r>
              <a:rPr lang="en-US" sz="2800" dirty="0"/>
              <a:t>Nearby geodesics (trajectories) are becoming closer / more distant</a:t>
            </a:r>
          </a:p>
          <a:p>
            <a:pPr marL="0" lvl="4" indent="0">
              <a:buClr>
                <a:schemeClr val="accent2"/>
              </a:buClr>
              <a:buNone/>
            </a:pPr>
            <a:endParaRPr lang="en-US" sz="2800" dirty="0">
              <a:solidFill>
                <a:schemeClr val="tx2">
                  <a:lumMod val="90000"/>
                </a:schemeClr>
              </a:solidFill>
            </a:endParaRPr>
          </a:p>
          <a:p>
            <a:pPr marL="0" lvl="4" indent="0" algn="ctr">
              <a:buClr>
                <a:schemeClr val="accent2"/>
              </a:buClr>
              <a:buNone/>
            </a:pPr>
            <a:r>
              <a:rPr lang="en-US" sz="2800" dirty="0">
                <a:solidFill>
                  <a:schemeClr val="accent6"/>
                </a:solidFill>
              </a:rPr>
              <a:t>Tidal forces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B31197A1-7400-4E04-BD8C-60441F1969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19</a:t>
            </a:fld>
            <a:endParaRPr lang="en-US"/>
          </a:p>
        </p:txBody>
      </p:sp>
      <p:pic>
        <p:nvPicPr>
          <p:cNvPr id="8" name="Obraz 7" descr="Obraz zawierający szkic, rysowanie, Grafika liniowa, sztuka&#10;&#10;Opis wygenerowany automatycznie">
            <a:extLst>
              <a:ext uri="{FF2B5EF4-FFF2-40B4-BE49-F238E27FC236}">
                <a16:creationId xmlns:a16="http://schemas.microsoft.com/office/drawing/2014/main" id="{3AADAD98-D2AF-4440-84DC-7898282A5B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6857" y="2023146"/>
            <a:ext cx="4351757" cy="28117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Grafika 9" descr="Strzałka — prosta">
            <a:extLst>
              <a:ext uri="{FF2B5EF4-FFF2-40B4-BE49-F238E27FC236}">
                <a16:creationId xmlns:a16="http://schemas.microsoft.com/office/drawing/2014/main" id="{1006AE4B-EAB0-46F2-8541-8FD92C2714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2975870" y="4593851"/>
            <a:ext cx="566691" cy="566691"/>
          </a:xfrm>
          <a:prstGeom prst="rect">
            <a:avLst/>
          </a:prstGeom>
        </p:spPr>
      </p:pic>
      <p:sp>
        <p:nvSpPr>
          <p:cNvPr id="12" name="pole tekstowe 11">
            <a:extLst>
              <a:ext uri="{FF2B5EF4-FFF2-40B4-BE49-F238E27FC236}">
                <a16:creationId xmlns:a16="http://schemas.microsoft.com/office/drawing/2014/main" id="{F3282F1F-D799-4494-A39F-5D0768C74CFC}"/>
              </a:ext>
            </a:extLst>
          </p:cNvPr>
          <p:cNvSpPr txBox="1"/>
          <p:nvPr/>
        </p:nvSpPr>
        <p:spPr>
          <a:xfrm>
            <a:off x="6702005" y="4877197"/>
            <a:ext cx="43966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900" dirty="0" err="1"/>
              <a:t>Żr</a:t>
            </a:r>
            <a:r>
              <a:rPr lang="pl-PL" sz="900" dirty="0"/>
              <a:t>.: </a:t>
            </a:r>
            <a:r>
              <a:rPr lang="en-US" sz="900" dirty="0"/>
              <a:t>https://www.rmg.co.uk/stories/topics/what-happens-if-you-fall-black-hole</a:t>
            </a:r>
          </a:p>
        </p:txBody>
      </p:sp>
      <p:cxnSp>
        <p:nvCxnSpPr>
          <p:cNvPr id="13" name="Łącznik prosty 12">
            <a:extLst>
              <a:ext uri="{FF2B5EF4-FFF2-40B4-BE49-F238E27FC236}">
                <a16:creationId xmlns:a16="http://schemas.microsoft.com/office/drawing/2014/main" id="{BA6D54BF-7EA4-4303-A8C6-C5856A13DE95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ytuł 3">
            <a:extLst>
              <a:ext uri="{FF2B5EF4-FFF2-40B4-BE49-F238E27FC236}">
                <a16:creationId xmlns:a16="http://schemas.microsoft.com/office/drawing/2014/main" id="{CAC7C15C-3091-4F64-8B4B-38D870A623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2932" cy="1325563"/>
          </a:xfrm>
        </p:spPr>
        <p:txBody>
          <a:bodyPr/>
          <a:lstStyle/>
          <a:p>
            <a:r>
              <a:rPr lang="en-US" b="1" dirty="0">
                <a:ln w="19050">
                  <a:solidFill>
                    <a:schemeClr val="bg1"/>
                  </a:solidFill>
                </a:ln>
              </a:rPr>
              <a:t>Tidal forces</a:t>
            </a:r>
          </a:p>
        </p:txBody>
      </p:sp>
    </p:spTree>
    <p:extLst>
      <p:ext uri="{BB962C8B-B14F-4D97-AF65-F5344CB8AC3E}">
        <p14:creationId xmlns:p14="http://schemas.microsoft.com/office/powerpoint/2010/main" val="39484187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Łuk blokowy 6">
            <a:extLst>
              <a:ext uri="{FF2B5EF4-FFF2-40B4-BE49-F238E27FC236}">
                <a16:creationId xmlns:a16="http://schemas.microsoft.com/office/drawing/2014/main" id="{C24B0F3B-F0FC-4827-8ADE-F420442F1F7F}"/>
              </a:ext>
            </a:extLst>
          </p:cNvPr>
          <p:cNvSpPr/>
          <p:nvPr/>
        </p:nvSpPr>
        <p:spPr>
          <a:xfrm>
            <a:off x="9663763" y="5719762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ln w="19050">
                  <a:solidFill>
                    <a:schemeClr val="bg1"/>
                  </a:solidFill>
                </a:ln>
              </a:rPr>
              <a:t>Outline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C556B66-FA70-4A71-8496-D1AE314E3D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3075" y="2183906"/>
            <a:ext cx="6501042" cy="3957546"/>
          </a:xfrm>
        </p:spPr>
        <p:txBody>
          <a:bodyPr>
            <a:normAutofit/>
          </a:bodyPr>
          <a:lstStyle/>
          <a:p>
            <a:pPr>
              <a:buClr>
                <a:schemeClr val="accent2"/>
              </a:buClr>
            </a:pPr>
            <a:r>
              <a:rPr lang="en-US" dirty="0"/>
              <a:t>The twin paradox</a:t>
            </a:r>
          </a:p>
          <a:p>
            <a:pPr>
              <a:buClr>
                <a:schemeClr val="accent2"/>
              </a:buClr>
            </a:pPr>
            <a:r>
              <a:rPr lang="en-US" dirty="0"/>
              <a:t>(Standing) Gravitational waves</a:t>
            </a:r>
          </a:p>
          <a:p>
            <a:pPr>
              <a:buClr>
                <a:schemeClr val="accent2"/>
              </a:buClr>
            </a:pPr>
            <a:r>
              <a:rPr lang="en-US" dirty="0"/>
              <a:t>Chaos</a:t>
            </a:r>
          </a:p>
          <a:p>
            <a:pPr>
              <a:buClr>
                <a:schemeClr val="accent2"/>
              </a:buClr>
            </a:pPr>
            <a:r>
              <a:rPr lang="en-US" dirty="0"/>
              <a:t>Chaos vs standing gravitational waves</a:t>
            </a:r>
            <a:endParaRPr lang="pl-PL" dirty="0"/>
          </a:p>
          <a:p>
            <a:pPr>
              <a:buClr>
                <a:schemeClr val="accent2"/>
              </a:buClr>
            </a:pPr>
            <a:r>
              <a:rPr lang="pl-PL" dirty="0"/>
              <a:t>„</a:t>
            </a:r>
            <a:r>
              <a:rPr lang="pl-PL" dirty="0" err="1"/>
              <a:t>Twin</a:t>
            </a:r>
            <a:r>
              <a:rPr lang="pl-PL" dirty="0"/>
              <a:t> </a:t>
            </a:r>
            <a:r>
              <a:rPr lang="pl-PL" dirty="0" err="1"/>
              <a:t>paradox</a:t>
            </a:r>
            <a:r>
              <a:rPr lang="pl-PL" dirty="0"/>
              <a:t>” and Chaos</a:t>
            </a:r>
            <a:endParaRPr lang="en-US" dirty="0"/>
          </a:p>
          <a:p>
            <a:pPr>
              <a:buClr>
                <a:schemeClr val="accent2"/>
              </a:buClr>
            </a:pPr>
            <a:r>
              <a:rPr lang="en-US" dirty="0"/>
              <a:t>Summary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9FB715AC-C7BB-4F2F-BAD9-B9E8B4AC6B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2</a:t>
            </a:fld>
            <a:endParaRPr lang="en-US"/>
          </a:p>
        </p:txBody>
      </p:sp>
      <p:sp>
        <p:nvSpPr>
          <p:cNvPr id="48" name="Łuk blokowy 47">
            <a:extLst>
              <a:ext uri="{FF2B5EF4-FFF2-40B4-BE49-F238E27FC236}">
                <a16:creationId xmlns:a16="http://schemas.microsoft.com/office/drawing/2014/main" id="{3BC03978-DAD3-42F9-AD61-9E0A69A73824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7014EBF1-61B2-457E-80D0-2FB3780F86B8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550416" y="1690688"/>
            <a:ext cx="526825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upa 16">
            <a:extLst>
              <a:ext uri="{FF2B5EF4-FFF2-40B4-BE49-F238E27FC236}">
                <a16:creationId xmlns:a16="http://schemas.microsoft.com/office/drawing/2014/main" id="{A466757D-34D3-44BB-9458-56F6069272C6}"/>
              </a:ext>
            </a:extLst>
          </p:cNvPr>
          <p:cNvGrpSpPr/>
          <p:nvPr/>
        </p:nvGrpSpPr>
        <p:grpSpPr>
          <a:xfrm>
            <a:off x="457200" y="3197260"/>
            <a:ext cx="1930837" cy="1930837"/>
            <a:chOff x="7169219" y="2896970"/>
            <a:chExt cx="1902041" cy="190204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4" name="Grafika 13" descr="Schowek">
              <a:extLst>
                <a:ext uri="{FF2B5EF4-FFF2-40B4-BE49-F238E27FC236}">
                  <a16:creationId xmlns:a16="http://schemas.microsoft.com/office/drawing/2014/main" id="{94EDCDE1-1F66-4593-865D-EBE2816A3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7169219" y="2896970"/>
              <a:ext cx="1902041" cy="1902041"/>
            </a:xfrm>
            <a:prstGeom prst="rect">
              <a:avLst/>
            </a:prstGeom>
          </p:spPr>
        </p:pic>
        <p:pic>
          <p:nvPicPr>
            <p:cNvPr id="16" name="Grafika 15" descr="Lista">
              <a:extLst>
                <a:ext uri="{FF2B5EF4-FFF2-40B4-BE49-F238E27FC236}">
                  <a16:creationId xmlns:a16="http://schemas.microsoft.com/office/drawing/2014/main" id="{BCE90115-1CCC-403B-BE34-3582C7FECC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7403977" y="3233668"/>
              <a:ext cx="1435986" cy="14359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311826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Łuk blokowy 7">
            <a:extLst>
              <a:ext uri="{FF2B5EF4-FFF2-40B4-BE49-F238E27FC236}">
                <a16:creationId xmlns:a16="http://schemas.microsoft.com/office/drawing/2014/main" id="{B26EFAAF-D71E-4430-9087-A3EC23E9542B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Łuk blokowy 8">
            <a:extLst>
              <a:ext uri="{FF2B5EF4-FFF2-40B4-BE49-F238E27FC236}">
                <a16:creationId xmlns:a16="http://schemas.microsoft.com/office/drawing/2014/main" id="{7E28C0A6-E19C-495E-A088-108AA1252378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Symbol zastępczy zawartości 4">
                <a:extLst>
                  <a:ext uri="{FF2B5EF4-FFF2-40B4-BE49-F238E27FC236}">
                    <a16:creationId xmlns:a16="http://schemas.microsoft.com/office/drawing/2014/main" id="{8C556B66-FA70-4A71-8496-D1AE314E3D0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>
              <a:xfrm>
                <a:off x="457199" y="1825625"/>
                <a:ext cx="11083771" cy="4351338"/>
              </a:xfrm>
            </p:spPr>
            <p:txBody>
              <a:bodyPr>
                <a:normAutofit/>
              </a:bodyPr>
              <a:lstStyle/>
              <a:p>
                <a:pPr lvl="4">
                  <a:buClr>
                    <a:schemeClr val="accent2"/>
                  </a:buClr>
                </a:pPr>
                <a:r>
                  <a:rPr lang="pl-PL" sz="2800" dirty="0" err="1"/>
                  <a:t>Spacetime</a:t>
                </a:r>
                <a:r>
                  <a:rPr lang="pl-PL" sz="2800" dirty="0"/>
                  <a:t> with standing </a:t>
                </a:r>
                <a:r>
                  <a:rPr lang="pl-PL" sz="2800" dirty="0" err="1"/>
                  <a:t>gravitational</a:t>
                </a:r>
                <a:r>
                  <a:rPr lang="pl-PL" sz="2800" dirty="0"/>
                  <a:t> </a:t>
                </a:r>
                <a:r>
                  <a:rPr lang="pl-PL" sz="2800" dirty="0" err="1"/>
                  <a:t>waves</a:t>
                </a:r>
                <a:endParaRPr lang="pl-PL" sz="2800" dirty="0"/>
              </a:p>
              <a:p>
                <a:pPr lvl="4">
                  <a:buClr>
                    <a:schemeClr val="accent2"/>
                  </a:buClr>
                </a:pPr>
                <a:r>
                  <a:rPr lang="pl-PL" sz="2800" dirty="0" err="1"/>
                  <a:t>Chaotic</a:t>
                </a:r>
                <a:r>
                  <a:rPr lang="pl-PL" sz="2800" dirty="0"/>
                  <a:t> </a:t>
                </a:r>
                <a:r>
                  <a:rPr lang="pl-PL" sz="2800" dirty="0" err="1"/>
                  <a:t>trajectories</a:t>
                </a:r>
                <a:endParaRPr lang="pl-PL" sz="2800" dirty="0"/>
              </a:p>
              <a:p>
                <a:pPr lvl="4">
                  <a:buClr>
                    <a:schemeClr val="accent2"/>
                  </a:buClr>
                </a:pPr>
                <a:r>
                  <a:rPr lang="pl-PL" sz="2800" dirty="0"/>
                  <a:t>„</a:t>
                </a:r>
                <a:r>
                  <a:rPr lang="pl-PL" sz="2800" dirty="0" err="1"/>
                  <a:t>Twin</a:t>
                </a:r>
                <a:r>
                  <a:rPr lang="pl-PL" sz="2800" dirty="0"/>
                  <a:t> </a:t>
                </a:r>
                <a:r>
                  <a:rPr lang="pl-PL" sz="2800" dirty="0" err="1"/>
                  <a:t>paradox</a:t>
                </a:r>
                <a:r>
                  <a:rPr lang="pl-PL" sz="2800" dirty="0"/>
                  <a:t>” – </a:t>
                </a:r>
                <a:r>
                  <a:rPr lang="pl-PL" sz="2800" dirty="0" err="1"/>
                  <a:t>age</a:t>
                </a:r>
                <a:r>
                  <a:rPr lang="pl-PL" sz="2800" dirty="0"/>
                  <a:t> </a:t>
                </a:r>
                <a:r>
                  <a:rPr lang="pl-PL" sz="2800" dirty="0" err="1"/>
                  <a:t>difference</a:t>
                </a:r>
                <a:r>
                  <a:rPr lang="pl-PL" sz="2800" dirty="0"/>
                  <a:t> for </a:t>
                </a:r>
                <a:r>
                  <a:rPr lang="pl-PL" sz="2800" dirty="0" err="1"/>
                  <a:t>freely</a:t>
                </a:r>
                <a:r>
                  <a:rPr lang="pl-PL" sz="2800" dirty="0"/>
                  <a:t> </a:t>
                </a:r>
                <a:r>
                  <a:rPr lang="pl-PL" sz="2800" dirty="0" err="1"/>
                  <a:t>falling</a:t>
                </a:r>
                <a:r>
                  <a:rPr lang="pl-PL" sz="2800" dirty="0"/>
                  <a:t> </a:t>
                </a:r>
                <a:r>
                  <a:rPr lang="pl-PL" sz="2800" dirty="0" err="1"/>
                  <a:t>particles</a:t>
                </a:r>
                <a:endParaRPr lang="pl-PL" sz="2800" dirty="0"/>
              </a:p>
              <a:p>
                <a:pPr lvl="4">
                  <a:buClr>
                    <a:schemeClr val="accent2"/>
                  </a:buClr>
                </a:pPr>
                <a:r>
                  <a:rPr lang="pl-PL" sz="2800" dirty="0" err="1"/>
                  <a:t>Tidal</a:t>
                </a:r>
                <a:r>
                  <a:rPr lang="pl-PL" sz="2800" dirty="0"/>
                  <a:t> </a:t>
                </a:r>
                <a:r>
                  <a:rPr lang="pl-PL" sz="2800" dirty="0" err="1"/>
                  <a:t>forces</a:t>
                </a:r>
                <a:r>
                  <a:rPr lang="pl-PL" sz="2800" dirty="0"/>
                  <a:t> </a:t>
                </a:r>
                <a:r>
                  <a:rPr lang="pl-PL" sz="2800" dirty="0" err="1"/>
                  <a:t>safe</a:t>
                </a:r>
                <a:r>
                  <a:rPr lang="pl-PL" sz="2800" dirty="0"/>
                  <a:t> (</a:t>
                </a:r>
                <a:r>
                  <a:rPr lang="pl-PL" sz="2800" dirty="0" err="1"/>
                  <a:t>e.g</a:t>
                </a:r>
                <a:r>
                  <a:rPr lang="pl-PL" sz="2800" dirty="0"/>
                  <a:t>.) for </a:t>
                </a:r>
                <a:r>
                  <a:rPr lang="pl-PL" sz="2800" dirty="0" err="1"/>
                  <a:t>humans</a:t>
                </a:r>
                <a:r>
                  <a:rPr lang="pl-PL" sz="2800" dirty="0"/>
                  <a:t> </a:t>
                </a:r>
                <a14:m>
                  <m:oMath xmlns:m="http://schemas.openxmlformats.org/officeDocument/2006/math">
                    <m:r>
                      <a:rPr lang="en-US" sz="28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pl-PL" sz="2800" dirty="0"/>
                  <a:t> </a:t>
                </a:r>
                <a:r>
                  <a:rPr lang="pl-PL" sz="2800" dirty="0" err="1"/>
                  <a:t>scale</a:t>
                </a:r>
                <a:r>
                  <a:rPr lang="pl-PL" sz="2800" dirty="0"/>
                  <a:t> of the system</a:t>
                </a:r>
              </a:p>
            </p:txBody>
          </p:sp>
        </mc:Choice>
        <mc:Fallback>
          <p:sp>
            <p:nvSpPr>
              <p:cNvPr id="5" name="Symbol zastępczy zawartości 4">
                <a:extLst>
                  <a:ext uri="{FF2B5EF4-FFF2-40B4-BE49-F238E27FC236}">
                    <a16:creationId xmlns:a16="http://schemas.microsoft.com/office/drawing/2014/main" id="{8C556B66-FA70-4A71-8496-D1AE314E3D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199" y="1825625"/>
                <a:ext cx="11083771" cy="4351338"/>
              </a:xfrm>
              <a:blipFill>
                <a:blip r:embed="rId2"/>
                <a:stretch>
                  <a:fillRect l="-660" t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ln w="19050">
                  <a:solidFill>
                    <a:schemeClr val="bg1"/>
                  </a:solidFill>
                </a:ln>
              </a:rPr>
              <a:t>Summary</a:t>
            </a:r>
            <a:endParaRPr lang="en-US" b="1" dirty="0">
              <a:ln w="19050">
                <a:solidFill>
                  <a:schemeClr val="bg1"/>
                </a:solidFill>
              </a:ln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A9C1AEB2-F607-4FAA-B99C-60A0450DC7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6602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1C582B07-D0F0-4B6B-A5D9-D2F192CB3A4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0B4ACB0-2B52-48C2-9BC9-553BE73567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5" name="Right Triangle 14">
            <a:extLst>
              <a:ext uri="{FF2B5EF4-FFF2-40B4-BE49-F238E27FC236}">
                <a16:creationId xmlns:a16="http://schemas.microsoft.com/office/drawing/2014/main" id="{DA1A4301-6FFC-4C82-A1FA-7634D8CAA8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96085" y="1566850"/>
            <a:ext cx="568289" cy="568289"/>
          </a:xfrm>
          <a:prstGeom prst="rtTriangle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323DD1D-77DE-48B2-A0A0-626580153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0"/>
            <a:ext cx="12214827" cy="6858000"/>
            <a:chOff x="-6214" y="-1"/>
            <a:chExt cx="12214827" cy="6858000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5C230063-C474-48F9-AD35-F649415C22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251EB77-6139-46FD-BABC-8576465948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8177B72-4955-469C-BAF0-E076263794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C09269C7-DB34-4A8C-BAC9-2496A058B8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FFA42117-D401-4236-8EAA-EC9095D4C64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6746B91E-6053-4974-B374-9D1B8FBD70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D5DA8D3-12FB-4731-BDBC-93B6113D0C4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7D16B49A-4893-4729-87B8-9A0B8E592D9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06D93EE-2329-4706-89C0-BB6C94A39A7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DC3E76F-2DB4-40DA-8C45-943861B172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F56318F6-E559-4DA6-95C0-D2BB10BA641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83243B57-CFAA-461A-AE56-A61CF60F3A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86AEACE9-7BE6-4FC5-9686-47F15ABA569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DCAE5B4-5700-44A8-91DA-D8415FB04F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2F9D9C9-D01B-4870-8B33-310D77DF5B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905DDC7F-2142-41F1-B1E3-A37A0B6FD1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51B19576-1AA2-4552-8D7D-831B1378149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C504D005-AC5D-4160-8184-5BB45CE004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DA540368-C5A6-4F28-A60E-763362A6E5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767B4722-C810-495C-BB11-45141E367DC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83B1706B-6FE4-44FB-B429-E59AE3B16D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F9DD5DAD-1CA2-48BA-94BF-70B1AC2BB58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076A21FA-0159-4468-9737-BDBD342618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0870688F-0FB0-4A4A-9F90-7EAE14CAE20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F7D7D25-8970-4DD6-A3D7-0D550BA85C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B480E32-418E-4DE3-B6E7-2F803A2C756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0985F833-A609-4B9C-A0D7-6DF88DB7BA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DAA9A587-B078-4028-A924-4A6DDDA2C41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1E2E5E8E-3025-4C93-9E63-9C47C5BBA99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ytuł 3">
            <a:extLst>
              <a:ext uri="{FF2B5EF4-FFF2-40B4-BE49-F238E27FC236}">
                <a16:creationId xmlns:a16="http://schemas.microsoft.com/office/drawing/2014/main" id="{D6DB3713-DB38-4440-BC7F-9C4F7618A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048" y="321313"/>
            <a:ext cx="4952999" cy="2244176"/>
          </a:xfrm>
        </p:spPr>
        <p:txBody>
          <a:bodyPr>
            <a:normAutofit/>
          </a:bodyPr>
          <a:lstStyle/>
          <a:p>
            <a:r>
              <a:rPr lang="pl-PL" dirty="0" err="1">
                <a:solidFill>
                  <a:schemeClr val="tx2"/>
                </a:solidFill>
              </a:rPr>
              <a:t>Literature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9B119D80-3E53-467E-8D72-D371472DA2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847375"/>
            <a:ext cx="4952999" cy="4426951"/>
          </a:xfrm>
        </p:spPr>
        <p:txBody>
          <a:bodyPr>
            <a:normAutofit lnSpcReduction="10000"/>
          </a:bodyPr>
          <a:lstStyle/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r>
              <a:rPr lang="pl-PL" sz="1800" dirty="0" err="1">
                <a:solidFill>
                  <a:schemeClr val="tx2"/>
                </a:solidFill>
              </a:rPr>
              <a:t>Sokolowski</a:t>
            </a:r>
            <a:r>
              <a:rPr lang="pl-PL" sz="1800" dirty="0">
                <a:solidFill>
                  <a:schemeClr val="tx2"/>
                </a:solidFill>
              </a:rPr>
              <a:t>, Gen. </a:t>
            </a:r>
            <a:r>
              <a:rPr lang="pl-PL" sz="1800" dirty="0" err="1">
                <a:solidFill>
                  <a:schemeClr val="tx2"/>
                </a:solidFill>
              </a:rPr>
              <a:t>Relativ</a:t>
            </a:r>
            <a:r>
              <a:rPr lang="pl-PL" sz="1800" dirty="0">
                <a:solidFill>
                  <a:schemeClr val="tx2"/>
                </a:solidFill>
              </a:rPr>
              <a:t>. </a:t>
            </a:r>
            <a:r>
              <a:rPr lang="pl-PL" sz="1800" dirty="0" err="1">
                <a:solidFill>
                  <a:schemeClr val="tx2"/>
                </a:solidFill>
              </a:rPr>
              <a:t>Gravit</a:t>
            </a:r>
            <a:r>
              <a:rPr lang="pl-PL" sz="1800" dirty="0">
                <a:solidFill>
                  <a:schemeClr val="tx2"/>
                </a:solidFill>
              </a:rPr>
              <a:t>. (2012) 44:1267-1283</a:t>
            </a: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r>
              <a:rPr lang="pl-PL" sz="1800" dirty="0">
                <a:solidFill>
                  <a:schemeClr val="tx2"/>
                </a:solidFill>
              </a:rPr>
              <a:t>Szczególna teoria względności – wykłady prof. Sokołowskiego </a:t>
            </a: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r>
              <a:rPr lang="pl-PL" sz="1800" dirty="0">
                <a:solidFill>
                  <a:schemeClr val="tx2"/>
                </a:solidFill>
              </a:rPr>
              <a:t>„Elementy analizy tensorowej” L. M. Sokołowski</a:t>
            </a: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r>
              <a:rPr lang="pl-PL" sz="1800" dirty="0">
                <a:solidFill>
                  <a:schemeClr val="tx2"/>
                </a:solidFill>
              </a:rPr>
              <a:t>Szybka, </a:t>
            </a:r>
            <a:r>
              <a:rPr lang="pl-PL" sz="1800" dirty="0" err="1">
                <a:solidFill>
                  <a:schemeClr val="tx2"/>
                </a:solidFill>
              </a:rPr>
              <a:t>Naqvi</a:t>
            </a:r>
            <a:r>
              <a:rPr lang="pl-PL" sz="1800" dirty="0">
                <a:solidFill>
                  <a:schemeClr val="tx2"/>
                </a:solidFill>
              </a:rPr>
              <a:t>, </a:t>
            </a:r>
            <a:r>
              <a:rPr lang="pl-PL" sz="1800" dirty="0" err="1">
                <a:solidFill>
                  <a:schemeClr val="tx2"/>
                </a:solidFill>
              </a:rPr>
              <a:t>Phys</a:t>
            </a:r>
            <a:r>
              <a:rPr lang="pl-PL" sz="1800" dirty="0">
                <a:solidFill>
                  <a:schemeClr val="tx2"/>
                </a:solidFill>
              </a:rPr>
              <a:t>. </a:t>
            </a:r>
            <a:r>
              <a:rPr lang="pl-PL" sz="1800" dirty="0" err="1">
                <a:solidFill>
                  <a:schemeClr val="tx2"/>
                </a:solidFill>
              </a:rPr>
              <a:t>Rev</a:t>
            </a:r>
            <a:r>
              <a:rPr lang="pl-PL" sz="1800" dirty="0">
                <a:solidFill>
                  <a:schemeClr val="tx2"/>
                </a:solidFill>
              </a:rPr>
              <a:t>. D, 108, L081501 (2023)</a:t>
            </a: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r>
              <a:rPr lang="pl-PL" sz="1800" dirty="0">
                <a:solidFill>
                  <a:schemeClr val="tx2"/>
                </a:solidFill>
              </a:rPr>
              <a:t>Costa, </a:t>
            </a:r>
            <a:r>
              <a:rPr lang="pl-PL" sz="1800" dirty="0" err="1">
                <a:solidFill>
                  <a:schemeClr val="tx2"/>
                </a:solidFill>
              </a:rPr>
              <a:t>Natario</a:t>
            </a:r>
            <a:r>
              <a:rPr lang="pl-PL" sz="1800" dirty="0">
                <a:solidFill>
                  <a:schemeClr val="tx2"/>
                </a:solidFill>
              </a:rPr>
              <a:t> (2015) „</a:t>
            </a:r>
            <a:r>
              <a:rPr lang="pl-PL" sz="1800" dirty="0" err="1">
                <a:solidFill>
                  <a:schemeClr val="tx2"/>
                </a:solidFill>
              </a:rPr>
              <a:t>Inertial</a:t>
            </a:r>
            <a:r>
              <a:rPr lang="pl-PL" sz="1800" dirty="0">
                <a:solidFill>
                  <a:schemeClr val="tx2"/>
                </a:solidFill>
              </a:rPr>
              <a:t> </a:t>
            </a:r>
            <a:r>
              <a:rPr lang="pl-PL" sz="1800" dirty="0" err="1">
                <a:solidFill>
                  <a:schemeClr val="tx2"/>
                </a:solidFill>
              </a:rPr>
              <a:t>forces</a:t>
            </a:r>
            <a:r>
              <a:rPr lang="pl-PL" sz="1800" dirty="0">
                <a:solidFill>
                  <a:schemeClr val="tx2"/>
                </a:solidFill>
              </a:rPr>
              <a:t> in GR”</a:t>
            </a: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r>
              <a:rPr lang="pl-PL" sz="1800" dirty="0" err="1">
                <a:solidFill>
                  <a:schemeClr val="tx2"/>
                </a:solidFill>
              </a:rPr>
              <a:t>Halilsoy</a:t>
            </a:r>
            <a:r>
              <a:rPr lang="pl-PL" sz="1800" dirty="0">
                <a:solidFill>
                  <a:schemeClr val="tx2"/>
                </a:solidFill>
              </a:rPr>
              <a:t>, </a:t>
            </a:r>
            <a:r>
              <a:rPr lang="pl-PL" sz="1800" dirty="0" err="1">
                <a:solidFill>
                  <a:schemeClr val="tx2"/>
                </a:solidFill>
              </a:rPr>
              <a:t>Nuovo</a:t>
            </a:r>
            <a:r>
              <a:rPr lang="pl-PL" sz="1800" dirty="0">
                <a:solidFill>
                  <a:schemeClr val="tx2"/>
                </a:solidFill>
              </a:rPr>
              <a:t> </a:t>
            </a:r>
            <a:r>
              <a:rPr lang="pl-PL" sz="1800" dirty="0" err="1">
                <a:solidFill>
                  <a:schemeClr val="tx2"/>
                </a:solidFill>
              </a:rPr>
              <a:t>Cimento</a:t>
            </a:r>
            <a:r>
              <a:rPr lang="pl-PL" sz="1800" dirty="0">
                <a:solidFill>
                  <a:schemeClr val="tx2"/>
                </a:solidFill>
              </a:rPr>
              <a:t> B 102, 563 (1988)</a:t>
            </a: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r>
              <a:rPr lang="pl-PL" sz="1800" dirty="0">
                <a:solidFill>
                  <a:schemeClr val="tx2"/>
                </a:solidFill>
              </a:rPr>
              <a:t>„Chaos w układach dynamicznych” E. </a:t>
            </a:r>
            <a:r>
              <a:rPr lang="pl-PL" sz="1800" dirty="0" err="1">
                <a:solidFill>
                  <a:schemeClr val="tx2"/>
                </a:solidFill>
              </a:rPr>
              <a:t>Ott</a:t>
            </a:r>
            <a:endParaRPr lang="pl-PL" sz="1800" dirty="0">
              <a:solidFill>
                <a:schemeClr val="tx2"/>
              </a:solidFill>
            </a:endParaRP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r>
              <a:rPr lang="pl-PL" sz="1800" dirty="0">
                <a:solidFill>
                  <a:schemeClr val="tx2"/>
                </a:solidFill>
              </a:rPr>
              <a:t>L. P. </a:t>
            </a:r>
            <a:r>
              <a:rPr lang="pl-PL" sz="1800" dirty="0" err="1">
                <a:solidFill>
                  <a:schemeClr val="tx2"/>
                </a:solidFill>
              </a:rPr>
              <a:t>Grishchuk</a:t>
            </a:r>
            <a:r>
              <a:rPr lang="pl-PL" sz="1800" dirty="0">
                <a:solidFill>
                  <a:schemeClr val="tx2"/>
                </a:solidFill>
              </a:rPr>
              <a:t> and M. V. </a:t>
            </a:r>
            <a:r>
              <a:rPr lang="pl-PL" sz="1800" dirty="0" err="1">
                <a:solidFill>
                  <a:schemeClr val="tx2"/>
                </a:solidFill>
              </a:rPr>
              <a:t>Sazhin</a:t>
            </a:r>
            <a:r>
              <a:rPr lang="pl-PL" sz="1800" dirty="0">
                <a:solidFill>
                  <a:schemeClr val="tx2"/>
                </a:solidFill>
              </a:rPr>
              <a:t>, </a:t>
            </a:r>
            <a:r>
              <a:rPr lang="pl-PL" sz="1800" dirty="0" err="1">
                <a:solidFill>
                  <a:schemeClr val="tx2"/>
                </a:solidFill>
              </a:rPr>
              <a:t>Zh</a:t>
            </a:r>
            <a:r>
              <a:rPr lang="pl-PL" sz="1800" dirty="0">
                <a:solidFill>
                  <a:schemeClr val="tx2"/>
                </a:solidFill>
              </a:rPr>
              <a:t>. </a:t>
            </a:r>
            <a:r>
              <a:rPr lang="pl-PL" sz="1800" dirty="0" err="1">
                <a:solidFill>
                  <a:schemeClr val="tx2"/>
                </a:solidFill>
              </a:rPr>
              <a:t>Eksp</a:t>
            </a:r>
            <a:r>
              <a:rPr lang="pl-PL" sz="1800" dirty="0">
                <a:solidFill>
                  <a:schemeClr val="tx2"/>
                </a:solidFill>
              </a:rPr>
              <a:t>. </a:t>
            </a:r>
            <a:r>
              <a:rPr lang="pl-PL" sz="1800" dirty="0" err="1">
                <a:solidFill>
                  <a:schemeClr val="tx2"/>
                </a:solidFill>
              </a:rPr>
              <a:t>Teor</a:t>
            </a:r>
            <a:r>
              <a:rPr lang="pl-PL" sz="1800" dirty="0">
                <a:solidFill>
                  <a:schemeClr val="tx2"/>
                </a:solidFill>
              </a:rPr>
              <a:t>. Fiz. 68, 1569 (1975)</a:t>
            </a:r>
          </a:p>
          <a:p>
            <a:pPr>
              <a:buClr>
                <a:schemeClr val="accent1">
                  <a:lumMod val="20000"/>
                  <a:lumOff val="80000"/>
                </a:schemeClr>
              </a:buClr>
            </a:pPr>
            <a:endParaRPr lang="en-US" sz="1800" dirty="0">
              <a:solidFill>
                <a:schemeClr val="tx2"/>
              </a:solidFill>
            </a:endParaRPr>
          </a:p>
        </p:txBody>
      </p:sp>
      <p:pic>
        <p:nvPicPr>
          <p:cNvPr id="7" name="Picture 6" descr="Detailní záběr stohu knih">
            <a:extLst>
              <a:ext uri="{FF2B5EF4-FFF2-40B4-BE49-F238E27FC236}">
                <a16:creationId xmlns:a16="http://schemas.microsoft.com/office/drawing/2014/main" id="{72E5D876-8388-0025-486A-ED8DD222222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643" r="1" b="1"/>
          <a:stretch/>
        </p:blipFill>
        <p:spPr>
          <a:xfrm>
            <a:off x="6305797" y="-4087"/>
            <a:ext cx="5902816" cy="6866318"/>
          </a:xfrm>
          <a:custGeom>
            <a:avLst/>
            <a:gdLst/>
            <a:ahLst/>
            <a:cxnLst/>
            <a:rect l="l" t="t" r="r" b="b"/>
            <a:pathLst>
              <a:path w="5923149" h="6857997">
                <a:moveTo>
                  <a:pt x="320173" y="0"/>
                </a:moveTo>
                <a:lnTo>
                  <a:pt x="5923149" y="0"/>
                </a:lnTo>
                <a:lnTo>
                  <a:pt x="5923149" y="6857997"/>
                </a:lnTo>
                <a:lnTo>
                  <a:pt x="1111789" y="6857997"/>
                </a:lnTo>
                <a:lnTo>
                  <a:pt x="1106562" y="6546368"/>
                </a:lnTo>
                <a:cubicBezTo>
                  <a:pt x="1000021" y="3425651"/>
                  <a:pt x="-688878" y="3321843"/>
                  <a:pt x="320173" y="0"/>
                </a:cubicBezTo>
                <a:close/>
              </a:path>
            </a:pathLst>
          </a:custGeom>
        </p:spPr>
      </p:pic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C52E4DD1-1A6C-43FD-BF67-287DC0351D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9613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798C7F-C8CA-4799-BF37-3AB4642CD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716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F0794B-55D3-4D2D-BDE7-4688ED321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16BB147-20D5-4D93-BDA5-1BC614D6A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A253F60-DE40-4508-A37A-61331DF1D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B42397-759B-4110-90F9-11A099A04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E16B93-748F-4AF3-90C6-D3EE861E7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F2252F-DB74-4990-8E43-3B46EB31A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BBB0339-E325-46BB-A951-96F1A4651B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21A6F6B-EBF5-41B9-BDDB-AF519B8AD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2CB88A6-ABF0-4981-8112-89F17060A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207B5CF-3BA7-46DE-A98B-C46A77F219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DE055E6-5758-4FD1-A969-1AB1F47EE5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5B9E002-9254-431A-BEE3-BC744C6D4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5BB4EB4-8685-4464-8EAE-D44D7770B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3239F69-CDD7-49E2-9C2E-B56A6D009A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6C507C8-734D-457D-A4EA-3C1F17BC8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139D922-20CB-41E9-B69E-FA643C51A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FE3C40B-0A70-4224-BC24-365327DC6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22999B0-1AA0-4D8B-BB3E-1BEAD972B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9737CB6-048C-4FD9-9663-0D214A0A30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F1A2328-0FD2-449E-A066-56A7D096A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212297-7D47-455C-B574-D4A450A6B9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F88725D-F086-42CF-A0A4-F335D03F9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EE97B27-B4E2-45AF-ACC9-5EC22DB7A8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FADBC7B-7D04-4E57-9B78-3FC78B903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CD44BB5-3236-443E-BDD8-7E145E32D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85E742B-9320-4785-A94F-2CAE2855CC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A42F567-7F15-4D7B-8F9C-5F8F6B283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9DAD4DF-0FE8-401C-AE04-738B80B258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101394A-2A38-4F45-B5B6-A025C4B43F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9D4873B-257C-4327-907C-0829469214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5350388-C37B-41E0-8172-2F7D79DBB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DA0A053-52F2-4D51-BEB7-31B0A3CA0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23551FA-C6B2-4251-A24C-021D7B64E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A50F0F9-04C8-47E4-AF66-B3CAF8C81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017C593-7166-4110-8447-086A8A2DB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792CE38-231D-4EFB-BD1C-B0DFC4714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7902244-3120-4F1E-BCA7-C414F8CA57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C2A9BEC-6FBD-4C4E-9D8F-679710860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D05CAB2-3C3D-4649-A904-7115E0A40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79ECC96-BB36-4A8A-ACFC-0CDAC9A32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6C3BBC2-CEC2-44E9-B82B-34488E7E3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73074D9-0CF2-46DC-8D7A-871B6FE41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573F54A-11A1-4A06-8130-294B4D5CEE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72F69BFB-91DF-4F4E-BE91-2D6805CD6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4BA93DEE-828E-4AC5-A89A-B3FCC168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043F28B-A5B8-4573-89CC-A68E27A72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41EDE26-6F99-4FF5-A50B-255FEF1CA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C69229A-861A-4B33-A690-B89F20F21A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A1FF5E2F-2AD1-485A-8981-8905C2357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2E9781F-DF28-41A8-8A6B-7DC5409F9E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ECDF5C52-5A30-4182-9FF7-118DB1BB64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C8008CF-A1BC-4A0E-B9A2-05FB501EBD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2DF1A43F-5E26-4631-8775-BC3BACEB1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08A5A284-AA4F-43C1-84B9-947642136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5B3BE54E-1FBA-4E64-982C-9CA2C0C48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E7BA94A-1A8A-45C6-9B8F-AFEC955F1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55C6D3A0-6B84-4021-87FB-3179A711BB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DA87903E-EEC8-47F4-8730-06C5FD14BC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8A92A2B-3460-4608-B3EA-4FFEAF83B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B0E1020-452C-4B7F-A1D2-BA8F1B83F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6903CF7B-6947-4932-AD73-020495EDC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453FA51-CE2D-4B84-9F4F-3263D1BC4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327B132-AD8C-4732-93AA-C136586C22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108" name="Rectangle 107">
            <a:extLst>
              <a:ext uri="{FF2B5EF4-FFF2-40B4-BE49-F238E27FC236}">
                <a16:creationId xmlns:a16="http://schemas.microsoft.com/office/drawing/2014/main" id="{A173122F-D466-4F08-90FA-0038F7AC21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A929113-1368-4B1B-9C6F-140F47CBF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B6C48B2-8296-4312-8901-93BB7735D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50" y="1"/>
            <a:ext cx="12188952" cy="2452880"/>
          </a:xfrm>
          <a:custGeom>
            <a:avLst/>
            <a:gdLst>
              <a:gd name="connsiteX0" fmla="*/ 8951169 w 12178450"/>
              <a:gd name="connsiteY0" fmla="*/ 32 h 2001622"/>
              <a:gd name="connsiteX1" fmla="*/ 11653845 w 12178450"/>
              <a:gd name="connsiteY1" fmla="*/ 209874 h 2001622"/>
              <a:gd name="connsiteX2" fmla="*/ 12178450 w 12178450"/>
              <a:gd name="connsiteY2" fmla="*/ 286723 h 2001622"/>
              <a:gd name="connsiteX3" fmla="*/ 12178450 w 12178450"/>
              <a:gd name="connsiteY3" fmla="*/ 2001622 h 2001622"/>
              <a:gd name="connsiteX4" fmla="*/ 0 w 12178450"/>
              <a:gd name="connsiteY4" fmla="*/ 2001622 h 2001622"/>
              <a:gd name="connsiteX5" fmla="*/ 0 w 12178450"/>
              <a:gd name="connsiteY5" fmla="*/ 1010979 h 2001622"/>
              <a:gd name="connsiteX6" fmla="*/ 8951169 w 12178450"/>
              <a:gd name="connsiteY6" fmla="*/ 32 h 200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78450" h="2001622">
                <a:moveTo>
                  <a:pt x="8951169" y="32"/>
                </a:moveTo>
                <a:cubicBezTo>
                  <a:pt x="9704520" y="1593"/>
                  <a:pt x="10578586" y="62133"/>
                  <a:pt x="11653845" y="209874"/>
                </a:cubicBezTo>
                <a:lnTo>
                  <a:pt x="12178450" y="286723"/>
                </a:lnTo>
                <a:lnTo>
                  <a:pt x="12178450" y="2001622"/>
                </a:lnTo>
                <a:lnTo>
                  <a:pt x="0" y="2001622"/>
                </a:lnTo>
                <a:lnTo>
                  <a:pt x="0" y="1010979"/>
                </a:lnTo>
                <a:cubicBezTo>
                  <a:pt x="4768989" y="1010979"/>
                  <a:pt x="5812206" y="-6472"/>
                  <a:pt x="8951169" y="32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4" name="Right Triangle 113">
            <a:extLst>
              <a:ext uri="{FF2B5EF4-FFF2-40B4-BE49-F238E27FC236}">
                <a16:creationId xmlns:a16="http://schemas.microsoft.com/office/drawing/2014/main" id="{C24346C5-B1C8-4C83-846B-122A3B4B2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65270" y="4918297"/>
            <a:ext cx="568289" cy="568289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0F28F7A-4F2F-4C1B-AF1C-A6E7C7953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23CC870-B5E9-475F-A625-9E862A629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2A6B08C-017D-4B4D-95EC-4BB83C5541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4599402-E1B8-4E3B-A56D-68606FC1E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720C48A-E9A0-4B85-A954-39375E099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0E26956-FF2A-412E-ACC4-29CCD02599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B31E652-49AC-4108-85B8-75122A48A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C1DB29F-0624-4035-B188-640616D5DE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1D27221C-2427-4C99-89DC-1A38A540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2DBF1D76-8076-4BAE-B627-F1861C9E08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E930E41-FC2F-4319-9C28-32C2784300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0936C1B-0C10-464B-85C8-345095AAB3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B90EC61-FD0C-434A-9D1B-A20035C21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5F5CC56-1FDA-4D3E-9C6E-8E996026C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72B8FB2-B735-480F-9A88-48AADB222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85B46C1B-4FC4-4E24-AC43-07940BE1E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34915AF-0AE3-4EDD-8681-4C3F2C592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5C35A3F3-714E-4F69-9BDF-8ED284EF29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03D561AC-B0B1-47EB-BE05-209F5612B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D3508E52-4FD9-4E6D-AFEA-69A88ED26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C69DDE76-16F7-472F-B6D7-84AE8FFF3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2D87BEF-8844-4A3E-B130-B7D26740C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B381129-2089-4EAA-AE6C-2BAA96BC82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B69BF7A-FA63-4706-8066-DF15018E6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A3ECB71-0CCD-403F-B14B-ABC48D78CD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D9095BBA-0FE1-49E5-89F7-22125BAF87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55351D8-6F27-4B82-968B-581B177CB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351025A5-EB5A-4057-A85E-69AF0E6BE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5030318B-EEB9-4D92-BC50-D11510989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17FC0E3-7CC7-4188-BC7A-7E8FB5564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42" y="3673477"/>
            <a:ext cx="11347582" cy="257492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b="1" dirty="0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The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twin</a:t>
            </a:r>
            <a:r>
              <a:rPr lang="pl-PL" b="1" dirty="0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paradox</a:t>
            </a:r>
            <a:endParaRPr lang="en-US" b="1" dirty="0">
              <a:ln w="19050"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A7ED12E-A4A6-4BF5-A66B-AE9FF68CA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3</a:t>
            </a:fld>
            <a:endParaRPr lang="en-US"/>
          </a:p>
        </p:txBody>
      </p:sp>
      <p:pic>
        <p:nvPicPr>
          <p:cNvPr id="43" name="Grafika 42" descr="Naukowiec">
            <a:extLst>
              <a:ext uri="{FF2B5EF4-FFF2-40B4-BE49-F238E27FC236}">
                <a16:creationId xmlns:a16="http://schemas.microsoft.com/office/drawing/2014/main" id="{F0E29FE4-983E-4550-88CA-F5D5BD748B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32344" y="3906365"/>
            <a:ext cx="1567219" cy="1567219"/>
          </a:xfrm>
          <a:prstGeom prst="rect">
            <a:avLst/>
          </a:prstGeom>
        </p:spPr>
      </p:pic>
      <p:pic>
        <p:nvPicPr>
          <p:cNvPr id="76" name="Grafika 75" descr="Astronauta">
            <a:extLst>
              <a:ext uri="{FF2B5EF4-FFF2-40B4-BE49-F238E27FC236}">
                <a16:creationId xmlns:a16="http://schemas.microsoft.com/office/drawing/2014/main" id="{F410E1EB-9DDB-440D-B018-2DBBE32D19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379998" y="3911232"/>
            <a:ext cx="1567219" cy="1567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66601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rafika 21" descr="Astronauta">
            <a:extLst>
              <a:ext uri="{FF2B5EF4-FFF2-40B4-BE49-F238E27FC236}">
                <a16:creationId xmlns:a16="http://schemas.microsoft.com/office/drawing/2014/main" id="{53266887-F39A-4F9B-9ABE-8FA1CA2F40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993326" y="2258982"/>
            <a:ext cx="275593" cy="275593"/>
          </a:xfrm>
          <a:prstGeom prst="rect">
            <a:avLst/>
          </a:prstGeom>
        </p:spPr>
      </p:pic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365125"/>
            <a:ext cx="11021627" cy="1325563"/>
          </a:xfrm>
        </p:spPr>
        <p:txBody>
          <a:bodyPr/>
          <a:lstStyle/>
          <a:p>
            <a:r>
              <a:rPr lang="en-US" b="1">
                <a:ln w="19050">
                  <a:solidFill>
                    <a:schemeClr val="bg1"/>
                  </a:solidFill>
                </a:ln>
              </a:rPr>
              <a:t>First formulation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C556B66-FA70-4A71-8496-D1AE314E3D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961964" y="1824494"/>
            <a:ext cx="4626091" cy="4398750"/>
          </a:xfrm>
        </p:spPr>
        <p:txBody>
          <a:bodyPr>
            <a:normAutofit/>
          </a:bodyPr>
          <a:lstStyle/>
          <a:p>
            <a:pPr marL="0" indent="0">
              <a:buClr>
                <a:schemeClr val="accent2"/>
              </a:buClr>
              <a:buNone/>
            </a:pPr>
            <a:endParaRPr lang="en-US" dirty="0"/>
          </a:p>
          <a:p>
            <a:pPr>
              <a:buClr>
                <a:schemeClr val="accent2"/>
              </a:buClr>
            </a:pPr>
            <a:r>
              <a:rPr lang="en-US" dirty="0"/>
              <a:t>1911 r. </a:t>
            </a:r>
            <a:r>
              <a:rPr lang="en-US" dirty="0">
                <a:solidFill>
                  <a:schemeClr val="accent6"/>
                </a:solidFill>
              </a:rPr>
              <a:t>Paul Langevin</a:t>
            </a:r>
          </a:p>
          <a:p>
            <a:pPr>
              <a:buClr>
                <a:schemeClr val="accent2"/>
              </a:buClr>
            </a:pPr>
            <a:r>
              <a:rPr lang="en-US" dirty="0"/>
              <a:t>Thought experiment</a:t>
            </a:r>
          </a:p>
          <a:p>
            <a:pPr>
              <a:buClr>
                <a:schemeClr val="accent2"/>
              </a:buClr>
            </a:pPr>
            <a:r>
              <a:rPr lang="en-US" dirty="0">
                <a:solidFill>
                  <a:schemeClr val="accent6"/>
                </a:solidFill>
              </a:rPr>
              <a:t>Flat (no gravity) </a:t>
            </a:r>
            <a:r>
              <a:rPr lang="en-US" dirty="0">
                <a:solidFill>
                  <a:schemeClr val="tx1"/>
                </a:solidFill>
              </a:rPr>
              <a:t>spacetime</a:t>
            </a:r>
          </a:p>
          <a:p>
            <a:pPr>
              <a:buClr>
                <a:schemeClr val="accent2"/>
              </a:buClr>
            </a:pPr>
            <a:r>
              <a:rPr lang="en-US" dirty="0"/>
              <a:t>First twin is setting off on a </a:t>
            </a:r>
            <a:r>
              <a:rPr lang="en-US" dirty="0">
                <a:solidFill>
                  <a:schemeClr val="accent6"/>
                </a:solidFill>
              </a:rPr>
              <a:t>journey</a:t>
            </a:r>
            <a:r>
              <a:rPr lang="en-US" dirty="0"/>
              <a:t>, while second is </a:t>
            </a:r>
            <a:r>
              <a:rPr lang="en-US" dirty="0">
                <a:solidFill>
                  <a:schemeClr val="accent6"/>
                </a:solidFill>
              </a:rPr>
              <a:t>staying</a:t>
            </a:r>
            <a:r>
              <a:rPr lang="en-US" dirty="0"/>
              <a:t> on the Earth</a:t>
            </a:r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9D098614-240C-4E72-9D41-10B5BBC28C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4</a:t>
            </a:fld>
            <a:endParaRPr lang="en-US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D1B68942-EF6C-4C28-AB16-6529046B7C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19" y="3332336"/>
            <a:ext cx="1074758" cy="1383066"/>
          </a:xfrm>
          <a:prstGeom prst="rect">
            <a:avLst/>
          </a:prstGeom>
          <a:ln w="19050">
            <a:solidFill>
              <a:schemeClr val="bg1"/>
            </a:solidFill>
          </a:ln>
          <a:effectLst/>
        </p:spPr>
      </p:pic>
      <p:cxnSp>
        <p:nvCxnSpPr>
          <p:cNvPr id="11" name="Łącznik prosty 10">
            <a:extLst>
              <a:ext uri="{FF2B5EF4-FFF2-40B4-BE49-F238E27FC236}">
                <a16:creationId xmlns:a16="http://schemas.microsoft.com/office/drawing/2014/main" id="{F418A895-4638-48E2-8D98-C0BC7384E52C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Grafika 14" descr="Kula ziemska — Afryka i Europa">
            <a:extLst>
              <a:ext uri="{FF2B5EF4-FFF2-40B4-BE49-F238E27FC236}">
                <a16:creationId xmlns:a16="http://schemas.microsoft.com/office/drawing/2014/main" id="{D7F2DAEC-5B3B-4819-9F3F-1DCEFC5C447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793493" y="3734400"/>
            <a:ext cx="2011624" cy="2011624"/>
          </a:xfrm>
          <a:prstGeom prst="rect">
            <a:avLst/>
          </a:prstGeom>
        </p:spPr>
      </p:pic>
      <p:pic>
        <p:nvPicPr>
          <p:cNvPr id="17" name="Grafika 16" descr="Rakieta">
            <a:extLst>
              <a:ext uri="{FF2B5EF4-FFF2-40B4-BE49-F238E27FC236}">
                <a16:creationId xmlns:a16="http://schemas.microsoft.com/office/drawing/2014/main" id="{7833AA73-A5B3-4428-A045-913328E9CC7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25067" y="1824493"/>
            <a:ext cx="1774881" cy="1774881"/>
          </a:xfrm>
          <a:prstGeom prst="rect">
            <a:avLst/>
          </a:prstGeom>
        </p:spPr>
      </p:pic>
      <p:pic>
        <p:nvPicPr>
          <p:cNvPr id="21" name="Grafika 20" descr="Naukowiec">
            <a:extLst>
              <a:ext uri="{FF2B5EF4-FFF2-40B4-BE49-F238E27FC236}">
                <a16:creationId xmlns:a16="http://schemas.microsoft.com/office/drawing/2014/main" id="{7766EA5F-D154-4A7F-B34C-571F0186960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7957660" y="3816920"/>
            <a:ext cx="725751" cy="725751"/>
          </a:xfrm>
          <a:prstGeom prst="rect">
            <a:avLst/>
          </a:prstGeom>
        </p:spPr>
      </p:pic>
      <p:pic>
        <p:nvPicPr>
          <p:cNvPr id="23" name="Grafika 22" descr="Astronauta">
            <a:extLst>
              <a:ext uri="{FF2B5EF4-FFF2-40B4-BE49-F238E27FC236}">
                <a16:creationId xmlns:a16="http://schemas.microsoft.com/office/drawing/2014/main" id="{1F3591FF-435E-4842-A1B7-F2A7EABED4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320970" y="2795014"/>
            <a:ext cx="275593" cy="275593"/>
          </a:xfrm>
          <a:prstGeom prst="rect">
            <a:avLst/>
          </a:prstGeom>
        </p:spPr>
      </p:pic>
      <p:pic>
        <p:nvPicPr>
          <p:cNvPr id="24" name="Grafika 23" descr="Kula ziemska — Afryka i Europa">
            <a:extLst>
              <a:ext uri="{FF2B5EF4-FFF2-40B4-BE49-F238E27FC236}">
                <a16:creationId xmlns:a16="http://schemas.microsoft.com/office/drawing/2014/main" id="{5040B7B1-4B76-4CC4-AE41-9933B26276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9663763" y="3782956"/>
            <a:ext cx="2011624" cy="2011624"/>
          </a:xfrm>
          <a:prstGeom prst="rect">
            <a:avLst/>
          </a:prstGeom>
        </p:spPr>
      </p:pic>
      <p:pic>
        <p:nvPicPr>
          <p:cNvPr id="25" name="Grafika 24" descr="Rakieta">
            <a:extLst>
              <a:ext uri="{FF2B5EF4-FFF2-40B4-BE49-F238E27FC236}">
                <a16:creationId xmlns:a16="http://schemas.microsoft.com/office/drawing/2014/main" id="{AD559DBF-18F3-405B-BA63-A11196DB12C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 flipV="1">
            <a:off x="9263365" y="1690688"/>
            <a:ext cx="1774881" cy="1774881"/>
          </a:xfrm>
          <a:prstGeom prst="rect">
            <a:avLst/>
          </a:prstGeom>
        </p:spPr>
      </p:pic>
      <p:pic>
        <p:nvPicPr>
          <p:cNvPr id="26" name="Grafika 25" descr="Naukowiec">
            <a:extLst>
              <a:ext uri="{FF2B5EF4-FFF2-40B4-BE49-F238E27FC236}">
                <a16:creationId xmlns:a16="http://schemas.microsoft.com/office/drawing/2014/main" id="{788C3009-21D2-45FF-9417-24FAFECD32D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827930" y="3865476"/>
            <a:ext cx="725751" cy="725751"/>
          </a:xfrm>
          <a:prstGeom prst="rect">
            <a:avLst/>
          </a:prstGeom>
        </p:spPr>
      </p:pic>
      <p:pic>
        <p:nvPicPr>
          <p:cNvPr id="19" name="Grafika 18" descr="Wąsy">
            <a:extLst>
              <a:ext uri="{FF2B5EF4-FFF2-40B4-BE49-F238E27FC236}">
                <a16:creationId xmlns:a16="http://schemas.microsoft.com/office/drawing/2014/main" id="{6040E861-98E1-4BF8-879A-C778491B27C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996770" y="3998553"/>
            <a:ext cx="388070" cy="388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5165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ytuł 3">
            <a:extLst>
              <a:ext uri="{FF2B5EF4-FFF2-40B4-BE49-F238E27FC236}">
                <a16:creationId xmlns:a16="http://schemas.microsoft.com/office/drawing/2014/main" id="{E50DDD03-AF53-4B22-B015-08B863B270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0723563" cy="1325563"/>
          </a:xfrm>
        </p:spPr>
        <p:txBody>
          <a:bodyPr/>
          <a:lstStyle/>
          <a:p>
            <a:r>
              <a:rPr lang="en-US" b="1">
                <a:ln w="19050">
                  <a:solidFill>
                    <a:schemeClr val="bg1"/>
                  </a:solidFill>
                </a:ln>
              </a:rPr>
              <a:t>Why the „paradox”?</a:t>
            </a: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C556B66-FA70-4A71-8496-D1AE314E3D0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Clr>
                <a:schemeClr val="accent2"/>
              </a:buClr>
            </a:pPr>
            <a:r>
              <a:rPr lang="en-US" dirty="0">
                <a:solidFill>
                  <a:schemeClr val="accent6"/>
                </a:solidFill>
              </a:rPr>
              <a:t>Misunderstanding</a:t>
            </a:r>
            <a:r>
              <a:rPr lang="en-US" dirty="0"/>
              <a:t> of Einstein’s theory of relativity</a:t>
            </a:r>
          </a:p>
          <a:p>
            <a:pPr>
              <a:buClr>
                <a:schemeClr val="accent2"/>
              </a:buClr>
            </a:pPr>
            <a:r>
              <a:rPr lang="pl-PL" dirty="0"/>
              <a:t>The </a:t>
            </a:r>
            <a:r>
              <a:rPr lang="pl-PL" dirty="0" err="1"/>
              <a:t>twins</a:t>
            </a:r>
            <a:r>
              <a:rPr lang="pl-PL" dirty="0"/>
              <a:t> </a:t>
            </a:r>
            <a:r>
              <a:rPr lang="pl-PL" dirty="0" err="1"/>
              <a:t>are</a:t>
            </a:r>
            <a:r>
              <a:rPr lang="pl-PL" dirty="0"/>
              <a:t> not </a:t>
            </a:r>
            <a:r>
              <a:rPr lang="pl-PL" dirty="0" err="1"/>
              <a:t>equivalent</a:t>
            </a:r>
            <a:endParaRPr lang="en-US" dirty="0"/>
          </a:p>
          <a:p>
            <a:pPr>
              <a:buClr>
                <a:schemeClr val="accent2"/>
              </a:buClr>
            </a:pPr>
            <a:r>
              <a:rPr lang="en-US" dirty="0"/>
              <a:t>There is </a:t>
            </a:r>
            <a:r>
              <a:rPr lang="en-US" dirty="0">
                <a:solidFill>
                  <a:schemeClr val="accent6"/>
                </a:solidFill>
              </a:rPr>
              <a:t>no paradox </a:t>
            </a:r>
            <a:r>
              <a:rPr lang="en-US" dirty="0"/>
              <a:t>here</a:t>
            </a:r>
            <a:endParaRPr lang="pl-PL" dirty="0"/>
          </a:p>
          <a:p>
            <a:pPr>
              <a:buClr>
                <a:schemeClr val="accent2"/>
              </a:buClr>
            </a:pPr>
            <a:r>
              <a:rPr lang="pl-PL" dirty="0"/>
              <a:t>The </a:t>
            </a:r>
            <a:r>
              <a:rPr lang="en-US" dirty="0">
                <a:solidFill>
                  <a:schemeClr val="accent6"/>
                </a:solidFill>
              </a:rPr>
              <a:t>„</a:t>
            </a:r>
            <a:r>
              <a:rPr lang="en-US" dirty="0" err="1">
                <a:solidFill>
                  <a:schemeClr val="accent6"/>
                </a:solidFill>
              </a:rPr>
              <a:t>Travell</a:t>
            </a:r>
            <a:r>
              <a:rPr lang="pl-PL" dirty="0">
                <a:solidFill>
                  <a:schemeClr val="accent6"/>
                </a:solidFill>
              </a:rPr>
              <a:t>er</a:t>
            </a:r>
            <a:r>
              <a:rPr lang="en-US" dirty="0">
                <a:solidFill>
                  <a:schemeClr val="accent6"/>
                </a:solidFill>
              </a:rPr>
              <a:t>” </a:t>
            </a:r>
            <a:r>
              <a:rPr lang="en-US" dirty="0"/>
              <a:t>is always </a:t>
            </a:r>
            <a:r>
              <a:rPr lang="en-US" dirty="0">
                <a:solidFill>
                  <a:schemeClr val="accent6"/>
                </a:solidFill>
              </a:rPr>
              <a:t>younger</a:t>
            </a:r>
            <a:r>
              <a:rPr lang="en-US" dirty="0"/>
              <a:t> (</a:t>
            </a:r>
            <a:r>
              <a:rPr lang="pl-PL" dirty="0"/>
              <a:t>in</a:t>
            </a:r>
            <a:r>
              <a:rPr lang="en-US" dirty="0"/>
              <a:t> flat spacetime)</a:t>
            </a: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E2B57B2-D173-4DC9-8743-72C560EF1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5</a:t>
            </a:fld>
            <a:endParaRPr lang="en-US"/>
          </a:p>
        </p:txBody>
      </p:sp>
      <p:cxnSp>
        <p:nvCxnSpPr>
          <p:cNvPr id="6" name="Łącznik prosty 5">
            <a:extLst>
              <a:ext uri="{FF2B5EF4-FFF2-40B4-BE49-F238E27FC236}">
                <a16:creationId xmlns:a16="http://schemas.microsoft.com/office/drawing/2014/main" id="{789563E5-88C0-40D4-B5DD-06627D726BFC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Obraz 9" descr="Obraz zawierający ciemność, zrzut ekranu, Wielobarwność, światło&#10;&#10;Opis wygenerowany automatycznie">
            <a:extLst>
              <a:ext uri="{FF2B5EF4-FFF2-40B4-BE49-F238E27FC236}">
                <a16:creationId xmlns:a16="http://schemas.microsoft.com/office/drawing/2014/main" id="{4342A0BF-FC06-4304-BC54-150C86307E87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2057" y="1681511"/>
            <a:ext cx="4683967" cy="4525572"/>
          </a:xfrm>
          <a:prstGeom prst="rect">
            <a:avLst/>
          </a:prstGeom>
        </p:spPr>
      </p:pic>
      <p:sp>
        <p:nvSpPr>
          <p:cNvPr id="11" name="Prostokąt 10">
            <a:extLst>
              <a:ext uri="{FF2B5EF4-FFF2-40B4-BE49-F238E27FC236}">
                <a16:creationId xmlns:a16="http://schemas.microsoft.com/office/drawing/2014/main" id="{34A41E01-58DA-4F3B-89D5-DD74B8A75E41}"/>
              </a:ext>
            </a:extLst>
          </p:cNvPr>
          <p:cNvSpPr/>
          <p:nvPr/>
        </p:nvSpPr>
        <p:spPr>
          <a:xfrm>
            <a:off x="7707086" y="2453951"/>
            <a:ext cx="1129004" cy="109168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Prostokąt 12">
            <a:extLst>
              <a:ext uri="{FF2B5EF4-FFF2-40B4-BE49-F238E27FC236}">
                <a16:creationId xmlns:a16="http://schemas.microsoft.com/office/drawing/2014/main" id="{690EE36D-FEF0-4107-A19E-DF355743C5C1}"/>
              </a:ext>
            </a:extLst>
          </p:cNvPr>
          <p:cNvSpPr/>
          <p:nvPr/>
        </p:nvSpPr>
        <p:spPr>
          <a:xfrm>
            <a:off x="10002416" y="2453951"/>
            <a:ext cx="1343607" cy="32657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rostokąt 13">
            <a:extLst>
              <a:ext uri="{FF2B5EF4-FFF2-40B4-BE49-F238E27FC236}">
                <a16:creationId xmlns:a16="http://schemas.microsoft.com/office/drawing/2014/main" id="{720C99E2-60F2-446F-BE01-45B36B6122FC}"/>
              </a:ext>
            </a:extLst>
          </p:cNvPr>
          <p:cNvSpPr/>
          <p:nvPr/>
        </p:nvSpPr>
        <p:spPr>
          <a:xfrm rot="16200000">
            <a:off x="10138435" y="4729036"/>
            <a:ext cx="2366353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sz="1100" dirty="0" err="1"/>
              <a:t>Credit</a:t>
            </a:r>
            <a:r>
              <a:rPr lang="pl-PL" sz="1100" dirty="0"/>
              <a:t>: </a:t>
            </a:r>
            <a:r>
              <a:rPr lang="pl-PL" sz="1100" dirty="0" err="1"/>
              <a:t>Prokaryotic</a:t>
            </a:r>
            <a:r>
              <a:rPr lang="pl-PL" sz="1100" dirty="0"/>
              <a:t> </a:t>
            </a:r>
            <a:r>
              <a:rPr lang="pl-PL" sz="1100" dirty="0" err="1"/>
              <a:t>Caspase</a:t>
            </a:r>
            <a:r>
              <a:rPr lang="pl-PL" sz="1100" dirty="0"/>
              <a:t> Homolog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768760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5" name="Symbol zastępczy zawartości 4">
                <a:extLst>
                  <a:ext uri="{FF2B5EF4-FFF2-40B4-BE49-F238E27FC236}">
                    <a16:creationId xmlns:a16="http://schemas.microsoft.com/office/drawing/2014/main" id="{8C556B66-FA70-4A71-8496-D1AE314E3D0E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/>
              <a:lstStyle/>
              <a:p>
                <a:pPr>
                  <a:buClr>
                    <a:schemeClr val="accent2"/>
                  </a:buClr>
                </a:pPr>
                <a:r>
                  <a:rPr lang="pl-PL" dirty="0" err="1"/>
                  <a:t>More</a:t>
                </a:r>
                <a:r>
                  <a:rPr lang="pl-PL" dirty="0"/>
                  <a:t> </a:t>
                </a:r>
                <a:r>
                  <a:rPr lang="pl-PL" dirty="0" err="1"/>
                  <a:t>complicated</a:t>
                </a:r>
                <a:endParaRPr lang="pl-PL" dirty="0"/>
              </a:p>
              <a:p>
                <a:pPr>
                  <a:buClr>
                    <a:schemeClr val="accent2"/>
                  </a:buClr>
                </a:pPr>
                <a:r>
                  <a:rPr lang="pl-PL" dirty="0"/>
                  <a:t>Sokołowski (2012)</a:t>
                </a:r>
              </a:p>
              <a:p>
                <a:pPr>
                  <a:buClr>
                    <a:schemeClr val="accent2"/>
                  </a:buClr>
                </a:pPr>
                <a:r>
                  <a:rPr lang="pl-PL" dirty="0" err="1">
                    <a:solidFill>
                      <a:schemeClr val="accent6"/>
                    </a:solidFill>
                  </a:rPr>
                  <a:t>Trajectory</a:t>
                </a:r>
                <a:r>
                  <a:rPr lang="pl-PL" dirty="0">
                    <a:solidFill>
                      <a:schemeClr val="accent6"/>
                    </a:solidFill>
                  </a:rPr>
                  <a:t> </a:t>
                </a:r>
                <a:r>
                  <a:rPr lang="pl-PL" dirty="0" err="1"/>
                  <a:t>matters</a:t>
                </a:r>
                <a:r>
                  <a:rPr lang="pl-PL" dirty="0"/>
                  <a:t> (</a:t>
                </a:r>
                <a:r>
                  <a:rPr lang="pl-PL" dirty="0" err="1"/>
                  <a:t>neither</a:t>
                </a:r>
                <a:r>
                  <a:rPr lang="pl-PL" dirty="0"/>
                  <a:t> </a:t>
                </a:r>
                <a:r>
                  <a:rPr lang="pl-PL" dirty="0" err="1"/>
                  <a:t>velocity</a:t>
                </a:r>
                <a:r>
                  <a:rPr lang="pl-PL" dirty="0"/>
                  <a:t> nor </a:t>
                </a:r>
                <a:r>
                  <a:rPr lang="pl-PL" dirty="0" err="1"/>
                  <a:t>acceleration</a:t>
                </a:r>
                <a:r>
                  <a:rPr lang="pl-PL" dirty="0"/>
                  <a:t>)</a:t>
                </a:r>
              </a:p>
              <a:p>
                <a:pPr>
                  <a:buClr>
                    <a:schemeClr val="accent2"/>
                  </a:buClr>
                </a:pPr>
                <a:r>
                  <a:rPr lang="pl-PL" dirty="0"/>
                  <a:t>The </a:t>
                </a:r>
                <a:r>
                  <a:rPr lang="pl-PL" dirty="0" err="1"/>
                  <a:t>twin</a:t>
                </a:r>
                <a:r>
                  <a:rPr lang="pl-PL" dirty="0"/>
                  <a:t> on </a:t>
                </a:r>
                <a:r>
                  <a:rPr lang="pl-PL" dirty="0" err="1">
                    <a:solidFill>
                      <a:schemeClr val="accent6"/>
                    </a:solidFill>
                  </a:rPr>
                  <a:t>radial</a:t>
                </a:r>
                <a:r>
                  <a:rPr lang="pl-PL" dirty="0">
                    <a:solidFill>
                      <a:schemeClr val="accent6"/>
                    </a:solidFill>
                  </a:rPr>
                  <a:t> </a:t>
                </a:r>
                <a:r>
                  <a:rPr lang="pl-PL" dirty="0" err="1">
                    <a:solidFill>
                      <a:schemeClr val="accent6"/>
                    </a:solidFill>
                  </a:rPr>
                  <a:t>geodesics</a:t>
                </a:r>
                <a:r>
                  <a:rPr lang="pl-PL" dirty="0"/>
                  <a:t> (</a:t>
                </a:r>
                <a14:m>
                  <m:oMath xmlns:m="http://schemas.openxmlformats.org/officeDocument/2006/math">
                    <m:r>
                      <a:rPr lang="pl-PL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pl-PL" i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pl-PL" i="1" smtClean="0">
                        <a:latin typeface="Cambria Math" panose="02040503050406030204" pitchFamily="18" charset="0"/>
                      </a:rPr>
                      <m:t>𝑐𝑜𝑛𝑠𝑡</m:t>
                    </m:r>
                  </m:oMath>
                </a14:m>
                <a:r>
                  <a:rPr lang="pl-PL" dirty="0"/>
                  <a:t>) </a:t>
                </a:r>
                <a:r>
                  <a:rPr lang="pl-PL" dirty="0" err="1"/>
                  <a:t>always</a:t>
                </a:r>
                <a:r>
                  <a:rPr lang="pl-PL" dirty="0"/>
                  <a:t> </a:t>
                </a:r>
                <a:r>
                  <a:rPr lang="pl-PL" dirty="0">
                    <a:solidFill>
                      <a:schemeClr val="accent6"/>
                    </a:solidFill>
                  </a:rPr>
                  <a:t>the </a:t>
                </a:r>
                <a:r>
                  <a:rPr lang="pl-PL" dirty="0" err="1">
                    <a:solidFill>
                      <a:schemeClr val="accent6"/>
                    </a:solidFill>
                  </a:rPr>
                  <a:t>oldest</a:t>
                </a:r>
                <a:r>
                  <a:rPr lang="pl-PL" dirty="0"/>
                  <a:t> </a:t>
                </a:r>
              </a:p>
            </p:txBody>
          </p:sp>
        </mc:Choice>
        <mc:Fallback xmlns="">
          <p:sp>
            <p:nvSpPr>
              <p:cNvPr id="5" name="Symbol zastępczy zawartości 4">
                <a:extLst>
                  <a:ext uri="{FF2B5EF4-FFF2-40B4-BE49-F238E27FC236}">
                    <a16:creationId xmlns:a16="http://schemas.microsoft.com/office/drawing/2014/main" id="{8C556B66-FA70-4A71-8496-D1AE314E3D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2"/>
                <a:stretch>
                  <a:fillRect l="-1314" t="-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 err="1">
                <a:ln w="19050">
                  <a:solidFill>
                    <a:schemeClr val="bg1"/>
                  </a:solidFill>
                </a:ln>
              </a:rPr>
              <a:t>Schwarschild</a:t>
            </a:r>
            <a:r>
              <a:rPr lang="pl-PL" b="1" dirty="0">
                <a:ln w="19050">
                  <a:solidFill>
                    <a:schemeClr val="bg1"/>
                  </a:solidFill>
                </a:ln>
              </a:rPr>
              <a:t>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</a:rPr>
              <a:t>spacetime</a:t>
            </a:r>
            <a:endParaRPr lang="en-US" b="1" dirty="0">
              <a:ln w="19050">
                <a:solidFill>
                  <a:schemeClr val="bg1"/>
                </a:solidFill>
              </a:ln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2E2B57B2-D173-4DC9-8743-72C560EF1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6</a:t>
            </a:fld>
            <a:endParaRPr lang="en-US"/>
          </a:p>
        </p:txBody>
      </p:sp>
      <p:pic>
        <p:nvPicPr>
          <p:cNvPr id="13" name="Symbol zastępczy zawartości 12">
            <a:extLst>
              <a:ext uri="{FF2B5EF4-FFF2-40B4-BE49-F238E27FC236}">
                <a16:creationId xmlns:a16="http://schemas.microsoft.com/office/drawing/2014/main" id="{9205375B-A8F1-4376-94B8-CE24EA78E29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/>
          <a:srcRect l="11437" t="26937" r="38020" b="12449"/>
          <a:stretch/>
        </p:blipFill>
        <p:spPr>
          <a:xfrm>
            <a:off x="6465108" y="2524559"/>
            <a:ext cx="5269692" cy="3554812"/>
          </a:xfrm>
          <a:prstGeom prst="rect">
            <a:avLst/>
          </a:prstGeom>
          <a:ln w="19050">
            <a:solidFill>
              <a:schemeClr val="bg1"/>
            </a:solidFill>
          </a:ln>
          <a:effectLst/>
        </p:spPr>
      </p:pic>
      <p:sp>
        <p:nvSpPr>
          <p:cNvPr id="14" name="pole tekstowe 13">
            <a:extLst>
              <a:ext uri="{FF2B5EF4-FFF2-40B4-BE49-F238E27FC236}">
                <a16:creationId xmlns:a16="http://schemas.microsoft.com/office/drawing/2014/main" id="{29B1B2A9-D6AC-422F-9359-A44AB60383EB}"/>
              </a:ext>
            </a:extLst>
          </p:cNvPr>
          <p:cNvSpPr txBox="1"/>
          <p:nvPr/>
        </p:nvSpPr>
        <p:spPr>
          <a:xfrm>
            <a:off x="6413872" y="6093768"/>
            <a:ext cx="52696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https://weinsteing.wordpress.com/2017/12/14/the-geodesics-of-the-schwarzschild-metric-3/</a:t>
            </a:r>
          </a:p>
        </p:txBody>
      </p:sp>
      <p:cxnSp>
        <p:nvCxnSpPr>
          <p:cNvPr id="7" name="Łącznik prosty 6">
            <a:extLst>
              <a:ext uri="{FF2B5EF4-FFF2-40B4-BE49-F238E27FC236}">
                <a16:creationId xmlns:a16="http://schemas.microsoft.com/office/drawing/2014/main" id="{50BE14A0-3B3D-4F99-8A1A-428FEF9CD4C3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Obraz 7" descr="Obraz zawierający natura, miejsce parkingowe/przestrzeń, Bursztyn, Wszechświat&#10;&#10;Opis wygenerowany automatycznie">
            <a:extLst>
              <a:ext uri="{FF2B5EF4-FFF2-40B4-BE49-F238E27FC236}">
                <a16:creationId xmlns:a16="http://schemas.microsoft.com/office/drawing/2014/main" id="{9A133113-475F-46EF-90C7-C8F5B67F1FD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257" y="365124"/>
            <a:ext cx="3245543" cy="1825618"/>
          </a:xfrm>
          <a:prstGeom prst="rect">
            <a:avLst/>
          </a:prstGeom>
          <a:ln w="19050">
            <a:solidFill>
              <a:schemeClr val="bg1"/>
            </a:solidFill>
          </a:ln>
        </p:spPr>
      </p:pic>
      <p:sp>
        <p:nvSpPr>
          <p:cNvPr id="9" name="Prostokąt 8">
            <a:extLst>
              <a:ext uri="{FF2B5EF4-FFF2-40B4-BE49-F238E27FC236}">
                <a16:creationId xmlns:a16="http://schemas.microsoft.com/office/drawing/2014/main" id="{B9CD3758-2F3F-49E4-A724-7375195B70E2}"/>
              </a:ext>
            </a:extLst>
          </p:cNvPr>
          <p:cNvSpPr/>
          <p:nvPr/>
        </p:nvSpPr>
        <p:spPr>
          <a:xfrm>
            <a:off x="8408977" y="2190742"/>
            <a:ext cx="2162772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/>
              <a:t>Image credit: </a:t>
            </a:r>
            <a:r>
              <a:rPr lang="en-US" sz="900" dirty="0" err="1"/>
              <a:t>solarseven</a:t>
            </a:r>
            <a:r>
              <a:rPr lang="en-US" sz="900" dirty="0"/>
              <a:t> via Getty Images</a:t>
            </a:r>
          </a:p>
        </p:txBody>
      </p:sp>
    </p:spTree>
    <p:extLst>
      <p:ext uri="{BB962C8B-B14F-4D97-AF65-F5344CB8AC3E}">
        <p14:creationId xmlns:p14="http://schemas.microsoft.com/office/powerpoint/2010/main" val="25021037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4798C7F-C8CA-4799-BF37-3AB4642CDB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7162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7F0794B-55D3-4D2D-BDE7-4688ED321E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E4C795B-1813-4CC6-B03F-8DD130BEAAB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E0F4C04D-5CD8-446B-BE3D-257172E6E4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FDDC802E-606F-4F39-84B6-90DF0FE5446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2C5B0C75-0136-4A39-9AB6-0F02C452781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C5ED2B52-3D40-46DE-8B54-99A4071578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18BCEC75-1B6B-45B2-8041-8D933FCF6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A2FC789-056A-43CC-807E-4262CDC3E0F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8C32FD3-76B0-40E7-89F2-E9C523210A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B82E9447-8362-426C-840A-B6F2231F7BC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F141DC8-83CE-4C21-A5BA-E2FFF3D866E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512A697C-ECBC-40A9-AC69-BF96A34B91A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2E988AF-5EFB-43D3-B93F-6E4F41A2C9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6B312C1B-AAE2-4A6D-ACC7-ABAA75D4285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7B96146-61DA-44D6-A9DF-6DB41FCF2D8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6B33F93D-4439-46EE-97C4-9CECAAFDCF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5914B275-A3D7-4BA4-B8CB-E7657100F3A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D26EF3B-FBE7-4D57-8E01-553F50734A6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6CC1E671-BA54-4B31-9A2E-8F50BC57A2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A836A704-3624-4ABF-9A67-0F52C2F3EFB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FDC385D-BA34-481F-A991-A776E0B1930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1EF033A-D8FB-416B-AE51-4E098A27D6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7C17B48-F458-4E9B-9331-56FCDC5B6A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07E44A4B-D453-46F0-A83D-AF0B33D5C59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346BEA9F-314B-440D-AE8D-21E1252EC5A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15EAFD0-4869-4612-ACDE-ABC703104E8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A0F26706-7F23-4FF0-9CAF-F3C4F47C11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0195A72-345A-4E88-8D71-14DB3D1B607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DBF51A6-A3BC-49FE-BB01-E899281177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78DF911-744C-419B-83DC-39F270BBF4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216BB147-20D5-4D93-BDA5-1BC614D6A4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6214" y="5014716"/>
            <a:ext cx="2800124" cy="1843284"/>
          </a:xfrm>
          <a:custGeom>
            <a:avLst/>
            <a:gdLst>
              <a:gd name="connsiteX0" fmla="*/ 375358 w 2800124"/>
              <a:gd name="connsiteY0" fmla="*/ 0 h 1843284"/>
              <a:gd name="connsiteX1" fmla="*/ 2781298 w 2800124"/>
              <a:gd name="connsiteY1" fmla="*/ 1770066 h 1843284"/>
              <a:gd name="connsiteX2" fmla="*/ 2800124 w 2800124"/>
              <a:gd name="connsiteY2" fmla="*/ 1843284 h 1843284"/>
              <a:gd name="connsiteX3" fmla="*/ 1987869 w 2800124"/>
              <a:gd name="connsiteY3" fmla="*/ 1843284 h 1843284"/>
              <a:gd name="connsiteX4" fmla="*/ 1986195 w 2800124"/>
              <a:gd name="connsiteY4" fmla="*/ 1838711 h 1843284"/>
              <a:gd name="connsiteX5" fmla="*/ 375357 w 2800124"/>
              <a:gd name="connsiteY5" fmla="*/ 770976 h 1843284"/>
              <a:gd name="connsiteX6" fmla="*/ 23030 w 2800124"/>
              <a:gd name="connsiteY6" fmla="*/ 806494 h 1843284"/>
              <a:gd name="connsiteX7" fmla="*/ 0 w 2800124"/>
              <a:gd name="connsiteY7" fmla="*/ 812415 h 1843284"/>
              <a:gd name="connsiteX8" fmla="*/ 0 w 2800124"/>
              <a:gd name="connsiteY8" fmla="*/ 30983 h 1843284"/>
              <a:gd name="connsiteX9" fmla="*/ 117785 w 2800124"/>
              <a:gd name="connsiteY9" fmla="*/ 13007 h 1843284"/>
              <a:gd name="connsiteX10" fmla="*/ 375358 w 2800124"/>
              <a:gd name="connsiteY10" fmla="*/ 0 h 18432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800124" h="1843284">
                <a:moveTo>
                  <a:pt x="375358" y="0"/>
                </a:moveTo>
                <a:cubicBezTo>
                  <a:pt x="1505802" y="0"/>
                  <a:pt x="2462339" y="744579"/>
                  <a:pt x="2781298" y="1770066"/>
                </a:cubicBezTo>
                <a:lnTo>
                  <a:pt x="2800124" y="1843284"/>
                </a:lnTo>
                <a:lnTo>
                  <a:pt x="1987869" y="1843284"/>
                </a:lnTo>
                <a:lnTo>
                  <a:pt x="1986195" y="1838711"/>
                </a:lnTo>
                <a:cubicBezTo>
                  <a:pt x="1720801" y="1211248"/>
                  <a:pt x="1099494" y="770976"/>
                  <a:pt x="375357" y="770976"/>
                </a:cubicBezTo>
                <a:cubicBezTo>
                  <a:pt x="254668" y="770976"/>
                  <a:pt x="136835" y="783206"/>
                  <a:pt x="23030" y="806494"/>
                </a:cubicBezTo>
                <a:lnTo>
                  <a:pt x="0" y="812415"/>
                </a:lnTo>
                <a:lnTo>
                  <a:pt x="0" y="30983"/>
                </a:lnTo>
                <a:lnTo>
                  <a:pt x="117785" y="13007"/>
                </a:lnTo>
                <a:cubicBezTo>
                  <a:pt x="202473" y="4406"/>
                  <a:pt x="288401" y="0"/>
                  <a:pt x="375358" y="0"/>
                </a:cubicBezTo>
                <a:close/>
              </a:path>
            </a:pathLst>
          </a:custGeom>
          <a:solidFill>
            <a:schemeClr val="accent5">
              <a:lumMod val="75000"/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0A253F60-DE40-4508-A37A-61331DF1D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979728" y="0"/>
            <a:ext cx="4209224" cy="1650549"/>
          </a:xfrm>
          <a:custGeom>
            <a:avLst/>
            <a:gdLst>
              <a:gd name="connsiteX0" fmla="*/ 0 w 4209224"/>
              <a:gd name="connsiteY0" fmla="*/ 0 h 1650549"/>
              <a:gd name="connsiteX1" fmla="*/ 846445 w 4209224"/>
              <a:gd name="connsiteY1" fmla="*/ 0 h 1650549"/>
              <a:gd name="connsiteX2" fmla="*/ 912542 w 4209224"/>
              <a:gd name="connsiteY2" fmla="*/ 108799 h 1650549"/>
              <a:gd name="connsiteX3" fmla="*/ 2362195 w 4209224"/>
              <a:gd name="connsiteY3" fmla="*/ 879573 h 1650549"/>
              <a:gd name="connsiteX4" fmla="*/ 3811848 w 4209224"/>
              <a:gd name="connsiteY4" fmla="*/ 108799 h 1650549"/>
              <a:gd name="connsiteX5" fmla="*/ 3877945 w 4209224"/>
              <a:gd name="connsiteY5" fmla="*/ 0 h 1650549"/>
              <a:gd name="connsiteX6" fmla="*/ 4209224 w 4209224"/>
              <a:gd name="connsiteY6" fmla="*/ 0 h 1650549"/>
              <a:gd name="connsiteX7" fmla="*/ 4209224 w 4209224"/>
              <a:gd name="connsiteY7" fmla="*/ 840421 h 1650549"/>
              <a:gd name="connsiteX8" fmla="*/ 4143538 w 4209224"/>
              <a:gd name="connsiteY8" fmla="*/ 912693 h 1650549"/>
              <a:gd name="connsiteX9" fmla="*/ 2362196 w 4209224"/>
              <a:gd name="connsiteY9" fmla="*/ 1650549 h 1650549"/>
              <a:gd name="connsiteX10" fmla="*/ 40969 w 4209224"/>
              <a:gd name="connsiteY10" fmla="*/ 111937 h 1650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209224" h="1650549">
                <a:moveTo>
                  <a:pt x="0" y="0"/>
                </a:moveTo>
                <a:lnTo>
                  <a:pt x="846445" y="0"/>
                </a:lnTo>
                <a:lnTo>
                  <a:pt x="912542" y="108799"/>
                </a:lnTo>
                <a:cubicBezTo>
                  <a:pt x="1226710" y="573829"/>
                  <a:pt x="1758748" y="879573"/>
                  <a:pt x="2362195" y="879573"/>
                </a:cubicBezTo>
                <a:cubicBezTo>
                  <a:pt x="2965642" y="879573"/>
                  <a:pt x="3497680" y="573829"/>
                  <a:pt x="3811848" y="108799"/>
                </a:cubicBezTo>
                <a:lnTo>
                  <a:pt x="3877945" y="0"/>
                </a:lnTo>
                <a:lnTo>
                  <a:pt x="4209224" y="0"/>
                </a:lnTo>
                <a:lnTo>
                  <a:pt x="4209224" y="840421"/>
                </a:lnTo>
                <a:lnTo>
                  <a:pt x="4143538" y="912693"/>
                </a:lnTo>
                <a:cubicBezTo>
                  <a:pt x="3687653" y="1368578"/>
                  <a:pt x="3057854" y="1650549"/>
                  <a:pt x="2362196" y="1650549"/>
                </a:cubicBezTo>
                <a:cubicBezTo>
                  <a:pt x="1318710" y="1650549"/>
                  <a:pt x="423404" y="1016115"/>
                  <a:pt x="40969" y="111937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FB42397-759B-4110-90F9-11A099A04F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CE16B93-748F-4AF3-90C6-D3EE861E783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A1F2252F-DB74-4990-8E43-3B46EB31A8F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0BBB0339-E325-46BB-A951-96F1A4651B7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21A6F6B-EBF5-41B9-BDDB-AF519B8AD44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A2CB88A6-ABF0-4981-8112-89F17060AFF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5207B5CF-3BA7-46DE-A98B-C46A77F219C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DE055E6-5758-4FD1-A969-1AB1F47EE5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15B9E002-9254-431A-BEE3-BC744C6D41B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85BB4EB4-8685-4464-8EAE-D44D7770B6B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B3239F69-CDD7-49E2-9C2E-B56A6D009A3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A6C507C8-734D-457D-A4EA-3C1F17BC8C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9139D922-20CB-41E9-B69E-FA643C51A32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FE3C40B-0A70-4224-BC24-365327DC6C4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422999B0-1AA0-4D8B-BB3E-1BEAD972B8B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49737CB6-048C-4FD9-9663-0D214A0A30B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F1A2328-0FD2-449E-A066-56A7D096AB1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63212297-7D47-455C-B574-D4A450A6B9F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4F88725D-F086-42CF-A0A4-F335D03F9E1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0EE97B27-B4E2-45AF-ACC9-5EC22DB7A8E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8FADBC7B-7D04-4E57-9B78-3FC78B9030D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CCD44BB5-3236-443E-BDD8-7E145E32D6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385E742B-9320-4785-A94F-2CAE2855CCB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8A42F567-7F15-4D7B-8F9C-5F8F6B2832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69DAD4DF-0FE8-401C-AE04-738B80B2589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>
              <a:extLst>
                <a:ext uri="{FF2B5EF4-FFF2-40B4-BE49-F238E27FC236}">
                  <a16:creationId xmlns:a16="http://schemas.microsoft.com/office/drawing/2014/main" id="{2101394A-2A38-4F45-B5B6-A025C4B43F3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79D4873B-257C-4327-907C-08294692144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5350388-C37B-41E0-8172-2F7D79DBBAC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1DA0A053-52F2-4D51-BEB7-31B0A3CA040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B23551FA-C6B2-4251-A24C-021D7B64EAE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9A50F0F9-04C8-47E4-AF66-B3CAF8C819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78" name="Straight Connector 77">
              <a:extLst>
                <a:ext uri="{FF2B5EF4-FFF2-40B4-BE49-F238E27FC236}">
                  <a16:creationId xmlns:a16="http://schemas.microsoft.com/office/drawing/2014/main" id="{2017C593-7166-4110-8447-086A8A2DB9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0792CE38-231D-4EFB-BD1C-B0DFC4714A0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id="{37902244-3120-4F1E-BCA7-C414F8CA577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>
              <a:extLst>
                <a:ext uri="{FF2B5EF4-FFF2-40B4-BE49-F238E27FC236}">
                  <a16:creationId xmlns:a16="http://schemas.microsoft.com/office/drawing/2014/main" id="{6C2A9BEC-6FBD-4C4E-9D8F-67971086018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CD05CAB2-3C3D-4649-A904-7115E0A40D0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479ECC96-BB36-4A8A-ACFC-0CDAC9A327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D6C3BBC2-CEC2-44E9-B82B-34488E7E33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>
              <a:extLst>
                <a:ext uri="{FF2B5EF4-FFF2-40B4-BE49-F238E27FC236}">
                  <a16:creationId xmlns:a16="http://schemas.microsoft.com/office/drawing/2014/main" id="{373074D9-0CF2-46DC-8D7A-871B6FE419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id="{D573F54A-11A1-4A06-8130-294B4D5CEE5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72F69BFB-91DF-4F4E-BE91-2D6805CD689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>
              <a:extLst>
                <a:ext uri="{FF2B5EF4-FFF2-40B4-BE49-F238E27FC236}">
                  <a16:creationId xmlns:a16="http://schemas.microsoft.com/office/drawing/2014/main" id="{4BA93DEE-828E-4AC5-A89A-B3FCC1689A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2043F28B-A5B8-4573-89CC-A68E27A72EC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A41EDE26-6F99-4FF5-A50B-255FEF1CAC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DC69229A-861A-4B33-A690-B89F20F21A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A1FF5E2F-2AD1-485A-8981-8905C2357CD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82E9781F-DF28-41A8-8A6B-7DC5409F9E3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ECDF5C52-5A30-4182-9FF7-118DB1BB648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FC8008CF-A1BC-4A0E-B9A2-05FB501EBD4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>
              <a:extLst>
                <a:ext uri="{FF2B5EF4-FFF2-40B4-BE49-F238E27FC236}">
                  <a16:creationId xmlns:a16="http://schemas.microsoft.com/office/drawing/2014/main" id="{2DF1A43F-5E26-4631-8775-BC3BACEB16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08A5A284-AA4F-43C1-84B9-947642136BD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5B3BE54E-1FBA-4E64-982C-9CA2C0C4847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E7BA94A-1A8A-45C6-9B8F-AFEC955F1F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55C6D3A0-6B84-4021-87FB-3179A711BBF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>
              <a:extLst>
                <a:ext uri="{FF2B5EF4-FFF2-40B4-BE49-F238E27FC236}">
                  <a16:creationId xmlns:a16="http://schemas.microsoft.com/office/drawing/2014/main" id="{DA87903E-EEC8-47F4-8730-06C5FD14BC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>
              <a:extLst>
                <a:ext uri="{FF2B5EF4-FFF2-40B4-BE49-F238E27FC236}">
                  <a16:creationId xmlns:a16="http://schemas.microsoft.com/office/drawing/2014/main" id="{A8A92A2B-3460-4608-B3EA-4FFEAF83B1F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2B0E1020-452C-4B7F-A1D2-BA8F1B83FA2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>
              <a:extLst>
                <a:ext uri="{FF2B5EF4-FFF2-40B4-BE49-F238E27FC236}">
                  <a16:creationId xmlns:a16="http://schemas.microsoft.com/office/drawing/2014/main" id="{6903CF7B-6947-4932-AD73-020495EDC0D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8453FA51-CE2D-4B84-9F4F-3263D1BC4DB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3327B132-AD8C-4732-93AA-C136586C226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2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 useBgFill="1">
        <p:nvSpPr>
          <p:cNvPr id="108" name="Rectangle 107">
            <a:extLst>
              <a:ext uri="{FF2B5EF4-FFF2-40B4-BE49-F238E27FC236}">
                <a16:creationId xmlns:a16="http://schemas.microsoft.com/office/drawing/2014/main" id="{A173122F-D466-4F08-90FA-0038F7AC214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id="{4A929113-1368-4B1B-9C6F-140F47CBF4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0B6C48B2-8296-4312-8901-93BB7735D1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2750" y="1"/>
            <a:ext cx="12188952" cy="2452880"/>
          </a:xfrm>
          <a:custGeom>
            <a:avLst/>
            <a:gdLst>
              <a:gd name="connsiteX0" fmla="*/ 8951169 w 12178450"/>
              <a:gd name="connsiteY0" fmla="*/ 32 h 2001622"/>
              <a:gd name="connsiteX1" fmla="*/ 11653845 w 12178450"/>
              <a:gd name="connsiteY1" fmla="*/ 209874 h 2001622"/>
              <a:gd name="connsiteX2" fmla="*/ 12178450 w 12178450"/>
              <a:gd name="connsiteY2" fmla="*/ 286723 h 2001622"/>
              <a:gd name="connsiteX3" fmla="*/ 12178450 w 12178450"/>
              <a:gd name="connsiteY3" fmla="*/ 2001622 h 2001622"/>
              <a:gd name="connsiteX4" fmla="*/ 0 w 12178450"/>
              <a:gd name="connsiteY4" fmla="*/ 2001622 h 2001622"/>
              <a:gd name="connsiteX5" fmla="*/ 0 w 12178450"/>
              <a:gd name="connsiteY5" fmla="*/ 1010979 h 2001622"/>
              <a:gd name="connsiteX6" fmla="*/ 8951169 w 12178450"/>
              <a:gd name="connsiteY6" fmla="*/ 32 h 20016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78450" h="2001622">
                <a:moveTo>
                  <a:pt x="8951169" y="32"/>
                </a:moveTo>
                <a:cubicBezTo>
                  <a:pt x="9704520" y="1593"/>
                  <a:pt x="10578586" y="62133"/>
                  <a:pt x="11653845" y="209874"/>
                </a:cubicBezTo>
                <a:lnTo>
                  <a:pt x="12178450" y="286723"/>
                </a:lnTo>
                <a:lnTo>
                  <a:pt x="12178450" y="2001622"/>
                </a:lnTo>
                <a:lnTo>
                  <a:pt x="0" y="2001622"/>
                </a:lnTo>
                <a:lnTo>
                  <a:pt x="0" y="1010979"/>
                </a:lnTo>
                <a:cubicBezTo>
                  <a:pt x="4768989" y="1010979"/>
                  <a:pt x="5812206" y="-6472"/>
                  <a:pt x="8951169" y="32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4" name="Right Triangle 113">
            <a:extLst>
              <a:ext uri="{FF2B5EF4-FFF2-40B4-BE49-F238E27FC236}">
                <a16:creationId xmlns:a16="http://schemas.microsoft.com/office/drawing/2014/main" id="{C24346C5-B1C8-4C83-846B-122A3B4B2F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500000">
            <a:off x="-265270" y="4918297"/>
            <a:ext cx="568289" cy="568289"/>
          </a:xfrm>
          <a:prstGeom prst="rtTriangl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90F28F7A-4F2F-4C1B-AF1C-A6E7C79532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6214" y="-1"/>
            <a:ext cx="12214827" cy="6858000"/>
            <a:chOff x="-6214" y="-1"/>
            <a:chExt cx="12214827" cy="6858000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B23CC870-B5E9-475F-A625-9E862A6295C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-6214" y="6686283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>
              <a:extLst>
                <a:ext uri="{FF2B5EF4-FFF2-40B4-BE49-F238E27FC236}">
                  <a16:creationId xmlns:a16="http://schemas.microsoft.com/office/drawing/2014/main" id="{42A6B08C-017D-4B4D-95EC-4BB83C5541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94599402-E1B8-4E3B-A56D-68606FC1EF4E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9325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720C48A-E9A0-4B85-A954-39375E099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9252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B0E26956-FF2A-412E-ACC4-29CCD025991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9196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FB31E652-49AC-4108-85B8-75122A48A5F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219140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DC1DB29F-0624-4035-B188-640616D5DE1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319084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Connector 123">
              <a:extLst>
                <a:ext uri="{FF2B5EF4-FFF2-40B4-BE49-F238E27FC236}">
                  <a16:creationId xmlns:a16="http://schemas.microsoft.com/office/drawing/2014/main" id="{1D27221C-2427-4C99-89DC-1A38A54058A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419028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>
              <a:extLst>
                <a:ext uri="{FF2B5EF4-FFF2-40B4-BE49-F238E27FC236}">
                  <a16:creationId xmlns:a16="http://schemas.microsoft.com/office/drawing/2014/main" id="{2DBF1D76-8076-4BAE-B627-F1861C9E086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518971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8E930E41-FC2F-4319-9C28-32C27843008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618915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C0936C1B-0C10-464B-85C8-345095AAB37A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7188594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B90EC61-FD0C-434A-9D1B-A20035C2141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8188032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A5F5CC56-1FDA-4D3E-9C6E-8E996026C38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9187470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>
              <a:extLst>
                <a:ext uri="{FF2B5EF4-FFF2-40B4-BE49-F238E27FC236}">
                  <a16:creationId xmlns:a16="http://schemas.microsoft.com/office/drawing/2014/main" id="{272B8FB2-B735-480F-9A88-48AADB2227E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0186908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130">
              <a:extLst>
                <a:ext uri="{FF2B5EF4-FFF2-40B4-BE49-F238E27FC236}">
                  <a16:creationId xmlns:a16="http://schemas.microsoft.com/office/drawing/2014/main" id="{85B46C1B-4FC4-4E24-AC43-07940BE1E63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118634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>
              <a:extLst>
                <a:ext uri="{FF2B5EF4-FFF2-40B4-BE49-F238E27FC236}">
                  <a16:creationId xmlns:a16="http://schemas.microsoft.com/office/drawing/2014/main" id="{C34915AF-0AE3-4EDD-8681-4C3F2C592B9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2185786" y="-1"/>
              <a:ext cx="0" cy="685800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>
              <a:extLst>
                <a:ext uri="{FF2B5EF4-FFF2-40B4-BE49-F238E27FC236}">
                  <a16:creationId xmlns:a16="http://schemas.microsoft.com/office/drawing/2014/main" id="{5C35A3F3-714E-4F69-9BDF-8ED284EF29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717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>
              <a:extLst>
                <a:ext uri="{FF2B5EF4-FFF2-40B4-BE49-F238E27FC236}">
                  <a16:creationId xmlns:a16="http://schemas.microsoft.com/office/drawing/2014/main" id="{03D561AC-B0B1-47EB-BE05-209F5612B70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72890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>
              <a:extLst>
                <a:ext uri="{FF2B5EF4-FFF2-40B4-BE49-F238E27FC236}">
                  <a16:creationId xmlns:a16="http://schemas.microsoft.com/office/drawing/2014/main" id="{D3508E52-4FD9-4E6D-AFEA-69A88ED268E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28609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>
              <a:extLst>
                <a:ext uri="{FF2B5EF4-FFF2-40B4-BE49-F238E27FC236}">
                  <a16:creationId xmlns:a16="http://schemas.microsoft.com/office/drawing/2014/main" id="{C69DDE76-16F7-472F-B6D7-84AE8FFF31F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184328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Connector 136">
              <a:extLst>
                <a:ext uri="{FF2B5EF4-FFF2-40B4-BE49-F238E27FC236}">
                  <a16:creationId xmlns:a16="http://schemas.microsoft.com/office/drawing/2014/main" id="{B2D87BEF-8844-4A3E-B130-B7D26740CC5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40047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>
              <a:extLst>
                <a:ext uri="{FF2B5EF4-FFF2-40B4-BE49-F238E27FC236}">
                  <a16:creationId xmlns:a16="http://schemas.microsoft.com/office/drawing/2014/main" id="{BB381129-2089-4EAA-AE6C-2BAA96BC82C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295766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>
              <a:extLst>
                <a:ext uri="{FF2B5EF4-FFF2-40B4-BE49-F238E27FC236}">
                  <a16:creationId xmlns:a16="http://schemas.microsoft.com/office/drawing/2014/main" id="{5B69BF7A-FA63-4706-8066-DF15018E66F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351485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6A3ECB71-0CCD-403F-B14B-ABC48D78CD4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07204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D9095BBA-0FE1-49E5-89F7-22125BAF87A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462923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Connector 141">
              <a:extLst>
                <a:ext uri="{FF2B5EF4-FFF2-40B4-BE49-F238E27FC236}">
                  <a16:creationId xmlns:a16="http://schemas.microsoft.com/office/drawing/2014/main" id="{B55351D8-6F27-4B82-968B-581B177CB4A1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18642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>
              <a:extLst>
                <a:ext uri="{FF2B5EF4-FFF2-40B4-BE49-F238E27FC236}">
                  <a16:creationId xmlns:a16="http://schemas.microsoft.com/office/drawing/2014/main" id="{351025A5-EB5A-4057-A85E-69AF0E6BE66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5743616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>
              <a:extLst>
                <a:ext uri="{FF2B5EF4-FFF2-40B4-BE49-F238E27FC236}">
                  <a16:creationId xmlns:a16="http://schemas.microsoft.com/office/drawing/2014/main" id="{5030318B-EEB9-4D92-BC50-D1151098989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0" y="6857999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417FC0E3-7CC7-4188-BC7A-7E8FB556496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>
              <a:off x="16613" y="6248400"/>
              <a:ext cx="12192000" cy="0"/>
            </a:xfrm>
            <a:prstGeom prst="line">
              <a:avLst/>
            </a:prstGeom>
            <a:ln w="19050">
              <a:solidFill>
                <a:schemeClr val="accent2">
                  <a:alpha val="1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3142" y="3673477"/>
            <a:ext cx="11347582" cy="257492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 b="1" dirty="0">
                <a:ln w="19050"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Standing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gravitational</a:t>
            </a:r>
            <a:r>
              <a:rPr lang="pl-PL" b="1" dirty="0">
                <a:ln w="19050"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</a:rPr>
              <a:t>waves</a:t>
            </a:r>
            <a:endParaRPr lang="en-US" b="1" dirty="0">
              <a:ln w="19050">
                <a:solidFill>
                  <a:schemeClr val="bg1"/>
                </a:solidFill>
              </a:ln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4A7ED12E-A4A6-4BF5-A66B-AE9FF68CA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4976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Łuk blokowy 8">
            <a:extLst>
              <a:ext uri="{FF2B5EF4-FFF2-40B4-BE49-F238E27FC236}">
                <a16:creationId xmlns:a16="http://schemas.microsoft.com/office/drawing/2014/main" id="{9FB1767D-9477-4957-B42C-2617E0DF40F1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C556B66-FA70-4A71-8496-D1AE314E3D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638800" cy="435133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pl-PL" dirty="0"/>
              <a:t>Not </a:t>
            </a:r>
            <a:r>
              <a:rPr lang="pl-PL" dirty="0" err="1"/>
              <a:t>moving</a:t>
            </a:r>
            <a:r>
              <a:rPr lang="pl-PL" dirty="0"/>
              <a:t> in </a:t>
            </a:r>
            <a:r>
              <a:rPr lang="pl-PL" dirty="0" err="1"/>
              <a:t>space</a:t>
            </a:r>
            <a:endParaRPr lang="pl-PL" dirty="0"/>
          </a:p>
          <a:p>
            <a:pPr>
              <a:buClr>
                <a:schemeClr val="accent2"/>
              </a:buClr>
            </a:pPr>
            <a:r>
              <a:rPr lang="pl-PL" dirty="0" err="1"/>
              <a:t>Result</a:t>
            </a:r>
            <a:r>
              <a:rPr lang="pl-PL" dirty="0"/>
              <a:t> of </a:t>
            </a:r>
            <a:r>
              <a:rPr lang="pl-PL" dirty="0" err="1"/>
              <a:t>interference</a:t>
            </a:r>
            <a:endParaRPr lang="pl-PL" dirty="0"/>
          </a:p>
          <a:p>
            <a:pPr>
              <a:buClr>
                <a:schemeClr val="accent2"/>
              </a:buClr>
            </a:pPr>
            <a:r>
              <a:rPr lang="pl-PL" dirty="0"/>
              <a:t>Music (string) </a:t>
            </a:r>
            <a:r>
              <a:rPr lang="pl-PL" dirty="0" err="1"/>
              <a:t>instruments</a:t>
            </a:r>
            <a:endParaRPr lang="pl-PL" dirty="0"/>
          </a:p>
          <a:p>
            <a:pPr>
              <a:buClr>
                <a:schemeClr val="accent2"/>
              </a:buClr>
            </a:pPr>
            <a:endParaRPr lang="pl-PL" dirty="0"/>
          </a:p>
        </p:txBody>
      </p:sp>
      <p:sp>
        <p:nvSpPr>
          <p:cNvPr id="2" name="Symbol zastępczy numeru slajdu 1">
            <a:extLst>
              <a:ext uri="{FF2B5EF4-FFF2-40B4-BE49-F238E27FC236}">
                <a16:creationId xmlns:a16="http://schemas.microsoft.com/office/drawing/2014/main" id="{2F770EE6-3D38-4F1E-8226-B9DC83D8EF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8</a:t>
            </a:fld>
            <a:endParaRPr lang="en-US"/>
          </a:p>
        </p:txBody>
      </p:sp>
      <p:pic>
        <p:nvPicPr>
          <p:cNvPr id="6" name="Obraz 5" descr="Obraz zawierający linia, Wykres, diagram&#10;&#10;Opis wygenerowany automatycznie">
            <a:extLst>
              <a:ext uri="{FF2B5EF4-FFF2-40B4-BE49-F238E27FC236}">
                <a16:creationId xmlns:a16="http://schemas.microsoft.com/office/drawing/2014/main" id="{6D344E46-EC0D-4569-AEE0-6512335C59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9391" y="4001294"/>
            <a:ext cx="6258549" cy="2086183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8" name="Łącznik prosty 7">
            <a:extLst>
              <a:ext uri="{FF2B5EF4-FFF2-40B4-BE49-F238E27FC236}">
                <a16:creationId xmlns:a16="http://schemas.microsoft.com/office/drawing/2014/main" id="{632875C1-756A-450D-AE79-010F8773D7B3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Łuk blokowy 9">
            <a:extLst>
              <a:ext uri="{FF2B5EF4-FFF2-40B4-BE49-F238E27FC236}">
                <a16:creationId xmlns:a16="http://schemas.microsoft.com/office/drawing/2014/main" id="{3F98D4F4-6CD8-418D-9096-E8AF481CB3A9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pic>
        <p:nvPicPr>
          <p:cNvPr id="7" name="Grafika 6" descr="Skrzypce">
            <a:extLst>
              <a:ext uri="{FF2B5EF4-FFF2-40B4-BE49-F238E27FC236}">
                <a16:creationId xmlns:a16="http://schemas.microsoft.com/office/drawing/2014/main" id="{DB37A806-EAF0-49FE-832E-5BB04629E3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68013" y="1942305"/>
            <a:ext cx="914401" cy="914401"/>
          </a:xfrm>
          <a:prstGeom prst="rect">
            <a:avLst/>
          </a:prstGeom>
        </p:spPr>
      </p:pic>
      <p:pic>
        <p:nvPicPr>
          <p:cNvPr id="12" name="Grafika 11" descr="Gitara elektryczna">
            <a:extLst>
              <a:ext uri="{FF2B5EF4-FFF2-40B4-BE49-F238E27FC236}">
                <a16:creationId xmlns:a16="http://schemas.microsoft.com/office/drawing/2014/main" id="{4F6CF544-876A-4E00-B174-C2F9617331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 flipH="1">
            <a:off x="4904263" y="2971799"/>
            <a:ext cx="914402" cy="914402"/>
          </a:xfrm>
          <a:prstGeom prst="rect">
            <a:avLst/>
          </a:prstGeom>
        </p:spPr>
      </p:pic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n w="19050">
                  <a:solidFill>
                    <a:schemeClr val="bg1"/>
                  </a:solidFill>
                </a:ln>
              </a:rPr>
              <a:t>Standing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</a:rPr>
              <a:t>mechanical</a:t>
            </a:r>
            <a:r>
              <a:rPr lang="pl-PL" b="1" dirty="0">
                <a:ln w="19050">
                  <a:solidFill>
                    <a:schemeClr val="bg1"/>
                  </a:solidFill>
                </a:ln>
              </a:rPr>
              <a:t>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</a:rPr>
              <a:t>waves</a:t>
            </a:r>
            <a:endParaRPr lang="en-US" b="1" dirty="0">
              <a:ln w="19050"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8459428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Łuk blokowy 9">
            <a:extLst>
              <a:ext uri="{FF2B5EF4-FFF2-40B4-BE49-F238E27FC236}">
                <a16:creationId xmlns:a16="http://schemas.microsoft.com/office/drawing/2014/main" id="{BFDC4EEF-0C2B-47F4-8C4E-4388EF741118}"/>
              </a:ext>
            </a:extLst>
          </p:cNvPr>
          <p:cNvSpPr/>
          <p:nvPr/>
        </p:nvSpPr>
        <p:spPr>
          <a:xfrm>
            <a:off x="9663763" y="5721269"/>
            <a:ext cx="2276475" cy="2276475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1" name="Łuk blokowy 10">
            <a:extLst>
              <a:ext uri="{FF2B5EF4-FFF2-40B4-BE49-F238E27FC236}">
                <a16:creationId xmlns:a16="http://schemas.microsoft.com/office/drawing/2014/main" id="{B16E1A93-1D8A-460C-A46B-5616B7B1E29D}"/>
              </a:ext>
            </a:extLst>
          </p:cNvPr>
          <p:cNvSpPr/>
          <p:nvPr/>
        </p:nvSpPr>
        <p:spPr>
          <a:xfrm rot="10800000">
            <a:off x="7026342" y="-1156260"/>
            <a:ext cx="2637421" cy="2312520"/>
          </a:xfrm>
          <a:prstGeom prst="blockArc">
            <a:avLst/>
          </a:prstGeom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Symbol zastępczy zawartości 4">
            <a:extLst>
              <a:ext uri="{FF2B5EF4-FFF2-40B4-BE49-F238E27FC236}">
                <a16:creationId xmlns:a16="http://schemas.microsoft.com/office/drawing/2014/main" id="{8C556B66-FA70-4A71-8496-D1AE314E3D0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825625"/>
            <a:ext cx="5366551" cy="4351338"/>
          </a:xfrm>
        </p:spPr>
        <p:txBody>
          <a:bodyPr/>
          <a:lstStyle/>
          <a:p>
            <a:pPr>
              <a:buClr>
                <a:schemeClr val="accent2"/>
              </a:buClr>
            </a:pPr>
            <a:r>
              <a:rPr lang="pl-PL" dirty="0" err="1"/>
              <a:t>Similar</a:t>
            </a:r>
            <a:r>
              <a:rPr lang="pl-PL" dirty="0"/>
              <a:t> to </a:t>
            </a:r>
            <a:r>
              <a:rPr lang="pl-PL" dirty="0" err="1"/>
              <a:t>mechanical</a:t>
            </a:r>
            <a:r>
              <a:rPr lang="pl-PL" dirty="0"/>
              <a:t> standing </a:t>
            </a:r>
            <a:r>
              <a:rPr lang="pl-PL" dirty="0" err="1"/>
              <a:t>waves</a:t>
            </a:r>
            <a:endParaRPr lang="pl-PL" dirty="0"/>
          </a:p>
          <a:p>
            <a:pPr>
              <a:buClr>
                <a:schemeClr val="accent2"/>
              </a:buClr>
            </a:pPr>
            <a:r>
              <a:rPr lang="pl-PL" dirty="0" err="1"/>
              <a:t>Cylindrical</a:t>
            </a:r>
            <a:r>
              <a:rPr lang="pl-PL" dirty="0"/>
              <a:t> </a:t>
            </a:r>
            <a:r>
              <a:rPr lang="pl-PL" dirty="0" err="1"/>
              <a:t>symmetry</a:t>
            </a:r>
            <a:endParaRPr lang="pl-PL" dirty="0"/>
          </a:p>
          <a:p>
            <a:pPr>
              <a:buClr>
                <a:schemeClr val="accent2"/>
              </a:buClr>
            </a:pPr>
            <a:r>
              <a:rPr lang="pl-PL" dirty="0" err="1"/>
              <a:t>Vacuum</a:t>
            </a:r>
            <a:r>
              <a:rPr lang="pl-PL" dirty="0"/>
              <a:t> </a:t>
            </a:r>
            <a:r>
              <a:rPr lang="pl-PL" dirty="0" err="1"/>
              <a:t>solution</a:t>
            </a:r>
            <a:r>
              <a:rPr lang="pl-PL" dirty="0"/>
              <a:t> of </a:t>
            </a:r>
            <a:r>
              <a:rPr lang="pl-PL" dirty="0" err="1"/>
              <a:t>Eintein</a:t>
            </a:r>
            <a:r>
              <a:rPr lang="pl-PL" dirty="0"/>
              <a:t> </a:t>
            </a:r>
            <a:r>
              <a:rPr lang="pl-PL" dirty="0" err="1"/>
              <a:t>time</a:t>
            </a:r>
            <a:r>
              <a:rPr lang="pl-PL" dirty="0"/>
              <a:t>-dependent  </a:t>
            </a:r>
            <a:r>
              <a:rPr lang="pl-PL" dirty="0" err="1"/>
              <a:t>equations</a:t>
            </a:r>
            <a:endParaRPr lang="pl-PL" dirty="0"/>
          </a:p>
          <a:p>
            <a:pPr>
              <a:buClr>
                <a:schemeClr val="accent2"/>
              </a:buClr>
            </a:pPr>
            <a:endParaRPr lang="pl-PL" dirty="0"/>
          </a:p>
        </p:txBody>
      </p:sp>
      <p:sp>
        <p:nvSpPr>
          <p:cNvPr id="2" name="Symbol zastępczy zawartości 1">
            <a:extLst>
              <a:ext uri="{FF2B5EF4-FFF2-40B4-BE49-F238E27FC236}">
                <a16:creationId xmlns:a16="http://schemas.microsoft.com/office/drawing/2014/main" id="{F6A2D64C-2D4D-4BA5-B16E-801C961AD35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pl-PL" dirty="0"/>
              <a:t> </a:t>
            </a:r>
            <a:endParaRPr lang="en-US" dirty="0"/>
          </a:p>
        </p:txBody>
      </p:sp>
      <p:sp>
        <p:nvSpPr>
          <p:cNvPr id="4" name="Tytuł 3">
            <a:extLst>
              <a:ext uri="{FF2B5EF4-FFF2-40B4-BE49-F238E27FC236}">
                <a16:creationId xmlns:a16="http://schemas.microsoft.com/office/drawing/2014/main" id="{C81D22EC-AAB6-4A6E-9782-252F60229A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b="1" dirty="0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Standing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Gravitational</a:t>
            </a:r>
            <a:r>
              <a:rPr lang="pl-PL" b="1" dirty="0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 </a:t>
            </a:r>
            <a:r>
              <a:rPr lang="pl-PL" b="1" dirty="0" err="1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Waves</a:t>
            </a:r>
            <a:r>
              <a:rPr lang="pl-PL" b="1" dirty="0">
                <a:ln w="19050">
                  <a:solidFill>
                    <a:schemeClr val="bg1"/>
                  </a:solidFill>
                </a:ln>
                <a:solidFill>
                  <a:schemeClr val="tx1"/>
                </a:solidFill>
              </a:rPr>
              <a:t> (GW)</a:t>
            </a:r>
            <a:endParaRPr lang="en-US" b="1" dirty="0">
              <a:ln w="19050">
                <a:solidFill>
                  <a:schemeClr val="bg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3" name="Symbol zastępczy numeru slajdu 2">
            <a:extLst>
              <a:ext uri="{FF2B5EF4-FFF2-40B4-BE49-F238E27FC236}">
                <a16:creationId xmlns:a16="http://schemas.microsoft.com/office/drawing/2014/main" id="{AED27E23-2941-4456-B925-093C04E73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A71338-8BA2-4C79-A6C5-5A8E30081D0C}" type="slidenum">
              <a:rPr lang="en-US" smtClean="0"/>
              <a:t>9</a:t>
            </a:fld>
            <a:endParaRPr lang="en-US"/>
          </a:p>
        </p:txBody>
      </p:sp>
      <p:pic>
        <p:nvPicPr>
          <p:cNvPr id="8" name="Obraz 7" descr="Obraz zawierający wir, sztuka, Wielobarwność, Sztuka fraktalna&#10;&#10;Opis wygenerowany automatycznie">
            <a:extLst>
              <a:ext uri="{FF2B5EF4-FFF2-40B4-BE49-F238E27FC236}">
                <a16:creationId xmlns:a16="http://schemas.microsoft.com/office/drawing/2014/main" id="{0ABD374F-0CEC-40DF-8214-3C6A983E9A7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6342" y="1988115"/>
            <a:ext cx="4026357" cy="4026357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cxnSp>
        <p:nvCxnSpPr>
          <p:cNvPr id="9" name="Łącznik prosty 8">
            <a:extLst>
              <a:ext uri="{FF2B5EF4-FFF2-40B4-BE49-F238E27FC236}">
                <a16:creationId xmlns:a16="http://schemas.microsoft.com/office/drawing/2014/main" id="{9A3CD71A-CEB4-4113-B46E-1D8BEE5A4254}"/>
              </a:ext>
            </a:extLst>
          </p:cNvPr>
          <p:cNvCxnSpPr>
            <a:cxnSpLocks/>
          </p:cNvCxnSpPr>
          <p:nvPr/>
        </p:nvCxnSpPr>
        <p:spPr>
          <a:xfrm flipH="1">
            <a:off x="550419" y="1690688"/>
            <a:ext cx="5417594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6392696"/>
      </p:ext>
    </p:extLst>
  </p:cSld>
  <p:clrMapOvr>
    <a:masterClrMapping/>
  </p:clrMapOvr>
</p:sld>
</file>

<file path=ppt/theme/theme1.xml><?xml version="1.0" encoding="utf-8"?>
<a:theme xmlns:a="http://schemas.openxmlformats.org/drawingml/2006/main" name="SineVTI">
  <a:themeElements>
    <a:clrScheme name="Niebieskozielony">
      <a:dk1>
        <a:sysClr val="windowText" lastClr="000000"/>
      </a:dk1>
      <a:lt1>
        <a:sysClr val="window" lastClr="FFFFFF"/>
      </a:lt1>
      <a:dk2>
        <a:srgbClr val="373545"/>
      </a:dk2>
      <a:lt2>
        <a:srgbClr val="CEDBE6"/>
      </a:lt2>
      <a:accent1>
        <a:srgbClr val="3494BA"/>
      </a:accent1>
      <a:accent2>
        <a:srgbClr val="58B6C0"/>
      </a:accent2>
      <a:accent3>
        <a:srgbClr val="75BDA7"/>
      </a:accent3>
      <a:accent4>
        <a:srgbClr val="7A8C8E"/>
      </a:accent4>
      <a:accent5>
        <a:srgbClr val="84ACB6"/>
      </a:accent5>
      <a:accent6>
        <a:srgbClr val="2683C6"/>
      </a:accent6>
      <a:hlink>
        <a:srgbClr val="6B9F25"/>
      </a:hlink>
      <a:folHlink>
        <a:srgbClr val="9F6715"/>
      </a:folHlink>
    </a:clrScheme>
    <a:fontScheme name="Niestandardowy 1">
      <a:majorFont>
        <a:latin typeface="Meiryo UI"/>
        <a:ea typeface=""/>
        <a:cs typeface=""/>
      </a:majorFont>
      <a:minorFont>
        <a:latin typeface="Corbe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ineVTI" id="{8435B2A2-1BD5-4C05-93E5-3C5388B709E3}" vid="{0D704B13-63FE-4848-A298-6B7359B95653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4275</TotalTime>
  <Words>615</Words>
  <Application>Microsoft Office PowerPoint</Application>
  <PresentationFormat>Panoramiczny</PresentationFormat>
  <Paragraphs>128</Paragraphs>
  <Slides>21</Slides>
  <Notes>2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21</vt:i4>
      </vt:variant>
    </vt:vector>
  </HeadingPairs>
  <TitlesOfParts>
    <vt:vector size="27" baseType="lpstr">
      <vt:lpstr>Meiryo UI</vt:lpstr>
      <vt:lpstr>Arial</vt:lpstr>
      <vt:lpstr>Calibri</vt:lpstr>
      <vt:lpstr>Cambria Math</vt:lpstr>
      <vt:lpstr>Corbel</vt:lpstr>
      <vt:lpstr>SineVTI</vt:lpstr>
      <vt:lpstr>Twin paradox and chaos</vt:lpstr>
      <vt:lpstr>Outline</vt:lpstr>
      <vt:lpstr>The twin paradox</vt:lpstr>
      <vt:lpstr>First formulation</vt:lpstr>
      <vt:lpstr>Why the „paradox”?</vt:lpstr>
      <vt:lpstr>Schwarschild spacetime</vt:lpstr>
      <vt:lpstr>Standing gravitational waves</vt:lpstr>
      <vt:lpstr>Standing mechanical waves</vt:lpstr>
      <vt:lpstr>Standing Gravitational Waves (GW)</vt:lpstr>
      <vt:lpstr>Gravitational wave sources</vt:lpstr>
      <vt:lpstr>Experiment</vt:lpstr>
      <vt:lpstr>Chaos</vt:lpstr>
      <vt:lpstr>What is chaos?</vt:lpstr>
      <vt:lpstr>Examples of chaotic systems</vt:lpstr>
      <vt:lpstr>Chaos and standing gravitational waves</vt:lpstr>
      <vt:lpstr>„Chaos and Einstein-Rosen GW”</vt:lpstr>
      <vt:lpstr>„Twin paradox” and chaos</vt:lpstr>
      <vt:lpstr>Particles → humans</vt:lpstr>
      <vt:lpstr>Tidal forces</vt:lpstr>
      <vt:lpstr>Summary</vt:lpstr>
      <vt:lpstr>Literature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Paradoks bliźniąt i chaos</dc:title>
  <dc:creator>Julia Osęka</dc:creator>
  <cp:lastModifiedBy>Julia Osęka</cp:lastModifiedBy>
  <cp:revision>164</cp:revision>
  <dcterms:created xsi:type="dcterms:W3CDTF">2023-12-03T13:35:44Z</dcterms:created>
  <dcterms:modified xsi:type="dcterms:W3CDTF">2024-04-18T20:04:59Z</dcterms:modified>
</cp:coreProperties>
</file>