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327"/>
  </p:normalViewPr>
  <p:slideViewPr>
    <p:cSldViewPr snapToGrid="0">
      <p:cViewPr varScale="1">
        <p:scale>
          <a:sx n="124" d="100"/>
          <a:sy n="124" d="100"/>
        </p:scale>
        <p:origin x="54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E8792-D131-CAF7-45BE-78A073A46F4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07369F27-BC49-C53C-720B-910F1B935F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4D5FBC22-CBB8-9E38-5FE7-6B31D82FD562}"/>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5" name="Footer Placeholder 4">
            <a:extLst>
              <a:ext uri="{FF2B5EF4-FFF2-40B4-BE49-F238E27FC236}">
                <a16:creationId xmlns:a16="http://schemas.microsoft.com/office/drawing/2014/main" id="{DC7DED3A-E6E6-4870-BADB-ECB82A17B5F8}"/>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0A0EBA02-7085-0B8D-2ABA-ECB404A03154}"/>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2908608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1C6BE-831C-BFEE-6C60-A52D8DB420E2}"/>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B8162DB5-A5B2-39F2-29FB-D7E1071A6F7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6078852-E9C6-0B16-1624-8E0F97F016C5}"/>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5" name="Footer Placeholder 4">
            <a:extLst>
              <a:ext uri="{FF2B5EF4-FFF2-40B4-BE49-F238E27FC236}">
                <a16:creationId xmlns:a16="http://schemas.microsoft.com/office/drawing/2014/main" id="{0FB4619B-521E-91F0-2355-DF1681E72D75}"/>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92D5DAE8-3407-761F-DEFD-D991EE63929F}"/>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1258290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393657-347A-1CDC-305D-9C7C2C850AE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4B4C653C-DCC2-1B3A-849F-697E2F2A8EA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616CADB-4FE2-8795-0CE6-7E5D774A03DF}"/>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5" name="Footer Placeholder 4">
            <a:extLst>
              <a:ext uri="{FF2B5EF4-FFF2-40B4-BE49-F238E27FC236}">
                <a16:creationId xmlns:a16="http://schemas.microsoft.com/office/drawing/2014/main" id="{332086A8-AE85-E65B-5000-0724B3E99216}"/>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9DD61FE-5FA5-99B6-939A-C1800A1D2A05}"/>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1533150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807E3-F8C5-F054-A31B-6A5CB11AC6AD}"/>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A1CA8C6D-B359-07EB-EBEB-FA49F6AF5EF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D1D378BD-5F61-A2AA-E991-D3D7C41E38F3}"/>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5" name="Footer Placeholder 4">
            <a:extLst>
              <a:ext uri="{FF2B5EF4-FFF2-40B4-BE49-F238E27FC236}">
                <a16:creationId xmlns:a16="http://schemas.microsoft.com/office/drawing/2014/main" id="{B92ACC69-E05A-1017-F956-D32CAE559B1D}"/>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8F6691C-EE56-7648-C996-1E3EC83B7F40}"/>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3165942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C67F3-3EB6-05FE-6957-D4ABBFDB042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521861BD-D784-1E74-004E-487163A110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26312BC-FE17-42CB-B4D9-A42B405A3E73}"/>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5" name="Footer Placeholder 4">
            <a:extLst>
              <a:ext uri="{FF2B5EF4-FFF2-40B4-BE49-F238E27FC236}">
                <a16:creationId xmlns:a16="http://schemas.microsoft.com/office/drawing/2014/main" id="{C4B2DD99-793F-CEFA-E0DE-D4A3D6D04F5A}"/>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60E247B-FD06-1729-E2A5-4070FD7642F9}"/>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2734657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F6E79-A8F1-A725-2CBE-BCCFEEBF9733}"/>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B2B21EF7-E1F1-6030-61CF-4C5B8F3D623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27D3ECC9-EB4A-E5CD-C296-32AF09D2847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B3C31C78-ACA5-FB6A-5989-FDAD3889C01B}"/>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6" name="Footer Placeholder 5">
            <a:extLst>
              <a:ext uri="{FF2B5EF4-FFF2-40B4-BE49-F238E27FC236}">
                <a16:creationId xmlns:a16="http://schemas.microsoft.com/office/drawing/2014/main" id="{ECBC730A-CC70-0629-4571-0E808D68D3AD}"/>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B1F622F-4EE5-3AA4-2398-B51738C422A9}"/>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3250619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80EFF-DB32-5AF3-4C9D-90B0E21F0683}"/>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7F662D26-FB99-B789-6EB8-3B5B7F4035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B740AF0-0CE3-075F-9FD3-9DC958505F4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E2B70C96-DB16-7020-9D62-2A8BB89B3D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FC42BA2-A836-B923-CCA9-4AF75002A05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B7D3DB52-3035-5E6A-F725-CE6DDAC9975C}"/>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8" name="Footer Placeholder 7">
            <a:extLst>
              <a:ext uri="{FF2B5EF4-FFF2-40B4-BE49-F238E27FC236}">
                <a16:creationId xmlns:a16="http://schemas.microsoft.com/office/drawing/2014/main" id="{C446A24F-57BD-8441-7E10-645005D5B8A6}"/>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FDAB8311-BBEA-3368-4DC1-68CB65F6D63B}"/>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2493690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C75FD-3C5B-AE36-A196-3DF43CC84164}"/>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7DB76A9D-D790-E46F-5BBE-1BAD4DB52785}"/>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4" name="Footer Placeholder 3">
            <a:extLst>
              <a:ext uri="{FF2B5EF4-FFF2-40B4-BE49-F238E27FC236}">
                <a16:creationId xmlns:a16="http://schemas.microsoft.com/office/drawing/2014/main" id="{3030E087-62FD-027E-57B4-81BB11CD0D4A}"/>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FC83CD3A-B0FA-C84C-58C2-C2BE2218D983}"/>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593998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3F6D0D-C4A3-23B0-3622-4890BCDB70F6}"/>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3" name="Footer Placeholder 2">
            <a:extLst>
              <a:ext uri="{FF2B5EF4-FFF2-40B4-BE49-F238E27FC236}">
                <a16:creationId xmlns:a16="http://schemas.microsoft.com/office/drawing/2014/main" id="{A0B0B778-4833-A7D6-189F-02C6335C2D66}"/>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70B81E15-B07D-8BE2-6C19-36B1C2340D70}"/>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904184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63B51-6660-D494-1AF8-E01C61B05BA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B7FBFD7F-358B-227F-E2C7-407D062399B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7757BF5D-12DA-F4E3-78C1-116A9AE1FF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44B8C81-45A3-0141-99D8-6C30890B3AEC}"/>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6" name="Footer Placeholder 5">
            <a:extLst>
              <a:ext uri="{FF2B5EF4-FFF2-40B4-BE49-F238E27FC236}">
                <a16:creationId xmlns:a16="http://schemas.microsoft.com/office/drawing/2014/main" id="{A01BB46F-0690-7CFD-974D-48945505AEDA}"/>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263FD4CD-0F2A-6A74-34A3-805513A2B0C0}"/>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3744073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F6869-D727-00D2-FB48-F911BA58F0A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01639FC3-E554-6F4F-F037-58A7BF984F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C1C2423A-5775-D8D3-FF5B-37B2CA16CF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EFAD7DC-87A7-97E9-2C03-1B9549DD70A4}"/>
              </a:ext>
            </a:extLst>
          </p:cNvPr>
          <p:cNvSpPr>
            <a:spLocks noGrp="1"/>
          </p:cNvSpPr>
          <p:nvPr>
            <p:ph type="dt" sz="half" idx="10"/>
          </p:nvPr>
        </p:nvSpPr>
        <p:spPr/>
        <p:txBody>
          <a:bodyPr/>
          <a:lstStyle/>
          <a:p>
            <a:fld id="{89AEB34C-4C1A-0B46-BA1E-BFE2984A602F}" type="datetimeFigureOut">
              <a:rPr lang="en-CH" smtClean="0"/>
              <a:t>12.02.2024</a:t>
            </a:fld>
            <a:endParaRPr lang="en-CH"/>
          </a:p>
        </p:txBody>
      </p:sp>
      <p:sp>
        <p:nvSpPr>
          <p:cNvPr id="6" name="Footer Placeholder 5">
            <a:extLst>
              <a:ext uri="{FF2B5EF4-FFF2-40B4-BE49-F238E27FC236}">
                <a16:creationId xmlns:a16="http://schemas.microsoft.com/office/drawing/2014/main" id="{1A54BB2E-ADB1-DFDF-1ACC-195BA52588AC}"/>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14EF391-1E17-EBE0-22BD-49B681244896}"/>
              </a:ext>
            </a:extLst>
          </p:cNvPr>
          <p:cNvSpPr>
            <a:spLocks noGrp="1"/>
          </p:cNvSpPr>
          <p:nvPr>
            <p:ph type="sldNum" sz="quarter" idx="12"/>
          </p:nvPr>
        </p:nvSpPr>
        <p:spPr/>
        <p:txBody>
          <a:bodyPr/>
          <a:lstStyle/>
          <a:p>
            <a:fld id="{ACDE700B-B5EE-F146-BBB2-AB30B95E5E07}" type="slidenum">
              <a:rPr lang="en-CH" smtClean="0"/>
              <a:t>‹#›</a:t>
            </a:fld>
            <a:endParaRPr lang="en-CH"/>
          </a:p>
        </p:txBody>
      </p:sp>
    </p:spTree>
    <p:extLst>
      <p:ext uri="{BB962C8B-B14F-4D97-AF65-F5344CB8AC3E}">
        <p14:creationId xmlns:p14="http://schemas.microsoft.com/office/powerpoint/2010/main" val="2770020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36B78D-AC7D-401D-2719-5BBBF0A63D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6FA911F-6552-88EE-377B-0B159BCA6D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1C89773D-50B9-D166-06D1-EFC6224F41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9AEB34C-4C1A-0B46-BA1E-BFE2984A602F}" type="datetimeFigureOut">
              <a:rPr lang="en-CH" smtClean="0"/>
              <a:t>12.02.2024</a:t>
            </a:fld>
            <a:endParaRPr lang="en-CH"/>
          </a:p>
        </p:txBody>
      </p:sp>
      <p:sp>
        <p:nvSpPr>
          <p:cNvPr id="5" name="Footer Placeholder 4">
            <a:extLst>
              <a:ext uri="{FF2B5EF4-FFF2-40B4-BE49-F238E27FC236}">
                <a16:creationId xmlns:a16="http://schemas.microsoft.com/office/drawing/2014/main" id="{831FB945-0B4F-609E-97B4-A0422A9C5A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H"/>
          </a:p>
        </p:txBody>
      </p:sp>
      <p:sp>
        <p:nvSpPr>
          <p:cNvPr id="6" name="Slide Number Placeholder 5">
            <a:extLst>
              <a:ext uri="{FF2B5EF4-FFF2-40B4-BE49-F238E27FC236}">
                <a16:creationId xmlns:a16="http://schemas.microsoft.com/office/drawing/2014/main" id="{7644B97D-C6A9-7FDC-A419-5D58D08F68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CDE700B-B5EE-F146-BBB2-AB30B95E5E07}" type="slidenum">
              <a:rPr lang="en-CH" smtClean="0"/>
              <a:t>‹#›</a:t>
            </a:fld>
            <a:endParaRPr lang="en-CH"/>
          </a:p>
        </p:txBody>
      </p:sp>
    </p:spTree>
    <p:extLst>
      <p:ext uri="{BB962C8B-B14F-4D97-AF65-F5344CB8AC3E}">
        <p14:creationId xmlns:p14="http://schemas.microsoft.com/office/powerpoint/2010/main" val="537601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B8CB5-F37B-FD4D-3B38-76770B0874D0}"/>
              </a:ext>
            </a:extLst>
          </p:cNvPr>
          <p:cNvSpPr>
            <a:spLocks noGrp="1"/>
          </p:cNvSpPr>
          <p:nvPr>
            <p:ph type="title"/>
          </p:nvPr>
        </p:nvSpPr>
        <p:spPr/>
        <p:txBody>
          <a:bodyPr/>
          <a:lstStyle/>
          <a:p>
            <a:r>
              <a:rPr lang="en-GB" dirty="0">
                <a:latin typeface="Calibri" panose="020F0502020204030204" pitchFamily="34" charset="0"/>
                <a:cs typeface="Calibri" panose="020F0502020204030204" pitchFamily="34" charset="0"/>
              </a:rPr>
              <a:t>TRL/Prototype/demonstrator (1/2)</a:t>
            </a:r>
            <a:endParaRPr lang="en-CH"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DC476BB5-10E1-8214-369E-1494FEEC63C7}"/>
              </a:ext>
            </a:extLst>
          </p:cNvPr>
          <p:cNvSpPr>
            <a:spLocks noGrp="1"/>
          </p:cNvSpPr>
          <p:nvPr>
            <p:ph idx="1"/>
          </p:nvPr>
        </p:nvSpPr>
        <p:spPr>
          <a:xfrm>
            <a:off x="678095" y="1825624"/>
            <a:ext cx="11024170" cy="4667251"/>
          </a:xfrm>
        </p:spPr>
        <p:txBody>
          <a:bodyPr>
            <a:normAutofit fontScale="70000" lnSpcReduction="20000"/>
          </a:bodyPr>
          <a:lstStyle/>
          <a:p>
            <a:r>
              <a:rPr lang="en-GB" dirty="0">
                <a:latin typeface="Calibri" panose="020F0502020204030204" pitchFamily="34" charset="0"/>
                <a:cs typeface="Calibri" panose="020F0502020204030204" pitchFamily="34" charset="0"/>
              </a:rPr>
              <a:t>Align with </a:t>
            </a:r>
            <a:r>
              <a:rPr lang="en-GB">
                <a:latin typeface="Calibri" panose="020F0502020204030204" pitchFamily="34" charset="0"/>
                <a:cs typeface="Calibri" panose="020F0502020204030204" pitchFamily="34" charset="0"/>
              </a:rPr>
              <a:t>EU definitions.</a:t>
            </a:r>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A </a:t>
            </a:r>
            <a:r>
              <a:rPr lang="en-GB" b="1" dirty="0">
                <a:latin typeface="Calibri" panose="020F0502020204030204" pitchFamily="34" charset="0"/>
                <a:cs typeface="Calibri" panose="020F0502020204030204" pitchFamily="34" charset="0"/>
              </a:rPr>
              <a:t>prototype</a:t>
            </a:r>
            <a:r>
              <a:rPr lang="en-GB" dirty="0">
                <a:latin typeface="Calibri" panose="020F0502020204030204" pitchFamily="34" charset="0"/>
                <a:cs typeface="Calibri" panose="020F0502020204030204" pitchFamily="34" charset="0"/>
              </a:rPr>
              <a:t> is an early version used internally for development and testing, focusing on feasibility and technical validation (TRL4/6).</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A </a:t>
            </a:r>
            <a:r>
              <a:rPr lang="en-GB" b="1" dirty="0">
                <a:latin typeface="Calibri" panose="020F0502020204030204" pitchFamily="34" charset="0"/>
                <a:cs typeface="Calibri" panose="020F0502020204030204" pitchFamily="34" charset="0"/>
              </a:rPr>
              <a:t>demonstrator</a:t>
            </a:r>
            <a:r>
              <a:rPr lang="en-GB" dirty="0">
                <a:latin typeface="Calibri" panose="020F0502020204030204" pitchFamily="34" charset="0"/>
                <a:cs typeface="Calibri" panose="020F0502020204030204" pitchFamily="34" charset="0"/>
              </a:rPr>
              <a:t>, on the other hand, is a more advanced and refined version, used externally to showcase the technology's capabilities in a real-world or operational environment (TRL6/8). </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To move from TRL 3 to TRL 7, one needs to develop a prototype and then evolve it into a system prototype that can be demonstrated in an operational environment. The progression involves:</a:t>
            </a:r>
          </a:p>
          <a:p>
            <a:pPr lvl="1"/>
            <a:r>
              <a:rPr lang="en-GB" dirty="0">
                <a:latin typeface="Calibri" panose="020F0502020204030204" pitchFamily="34" charset="0"/>
                <a:cs typeface="Calibri" panose="020F0502020204030204" pitchFamily="34" charset="0"/>
              </a:rPr>
              <a:t>Developing a basic prototype (initially in TRL 4 and 5) to validate the technology's feasibility and function.</a:t>
            </a:r>
          </a:p>
          <a:p>
            <a:pPr lvl="1"/>
            <a:r>
              <a:rPr lang="en-GB" dirty="0">
                <a:latin typeface="Calibri" panose="020F0502020204030204" pitchFamily="34" charset="0"/>
                <a:cs typeface="Calibri" panose="020F0502020204030204" pitchFamily="34" charset="0"/>
              </a:rPr>
              <a:t>Refining this prototype and demonstrating its performance in a relevant environment (TRL 6).</a:t>
            </a:r>
          </a:p>
          <a:p>
            <a:pPr lvl="1"/>
            <a:r>
              <a:rPr lang="en-GB" dirty="0">
                <a:latin typeface="Calibri" panose="020F0502020204030204" pitchFamily="34" charset="0"/>
                <a:cs typeface="Calibri" panose="020F0502020204030204" pitchFamily="34" charset="0"/>
              </a:rPr>
              <a:t>Further advancing the prototype to operate in an actual operational environment (a demonstrator), demonstrating its full capabilities in real-world conditions (TRL 7).</a:t>
            </a:r>
          </a:p>
          <a:p>
            <a:endParaRPr lang="en-GB" b="1"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Conclusion</a:t>
            </a:r>
            <a:r>
              <a:rPr lang="en-GB" dirty="0">
                <a:latin typeface="Calibri" panose="020F0502020204030204" pitchFamily="34" charset="0"/>
                <a:cs typeface="Calibri" panose="020F0502020204030204" pitchFamily="34" charset="0"/>
              </a:rPr>
              <a:t>: If our objective is to move from TRL 3 to TRL 6, then </a:t>
            </a:r>
            <a:r>
              <a:rPr lang="en-GB" b="1" dirty="0">
                <a:latin typeface="Calibri" panose="020F0502020204030204" pitchFamily="34" charset="0"/>
                <a:cs typeface="Calibri" panose="020F0502020204030204" pitchFamily="34" charset="0"/>
              </a:rPr>
              <a:t>we are going to do </a:t>
            </a:r>
            <a:r>
              <a:rPr lang="en-GB" b="1" u="sng" dirty="0">
                <a:latin typeface="Calibri" panose="020F0502020204030204" pitchFamily="34" charset="0"/>
                <a:cs typeface="Calibri" panose="020F0502020204030204" pitchFamily="34" charset="0"/>
              </a:rPr>
              <a:t>PROTOTYPES</a:t>
            </a:r>
            <a:r>
              <a:rPr lang="en-GB" dirty="0">
                <a:latin typeface="Calibri" panose="020F0502020204030204" pitchFamily="34" charset="0"/>
                <a:cs typeface="Calibri" panose="020F0502020204030204" pitchFamily="34" charset="0"/>
              </a:rPr>
              <a:t>.</a:t>
            </a:r>
            <a:endParaRPr lang="en-CH"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05522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7511C-973C-C11E-03AC-6BAEFA18734F}"/>
              </a:ext>
            </a:extLst>
          </p:cNvPr>
          <p:cNvSpPr>
            <a:spLocks noGrp="1"/>
          </p:cNvSpPr>
          <p:nvPr>
            <p:ph type="title"/>
          </p:nvPr>
        </p:nvSpPr>
        <p:spPr/>
        <p:txBody>
          <a:bodyPr/>
          <a:lstStyle/>
          <a:p>
            <a:r>
              <a:rPr lang="en-GB" dirty="0">
                <a:latin typeface="Calibri" panose="020F0502020204030204" pitchFamily="34" charset="0"/>
                <a:cs typeface="Calibri" panose="020F0502020204030204" pitchFamily="34" charset="0"/>
              </a:rPr>
              <a:t>TRL/Prototype/demonstrator (2/2)</a:t>
            </a:r>
            <a:endParaRPr lang="en-CH"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4998CBC7-0A97-8220-1C0A-181ED6B65FFB}"/>
              </a:ext>
            </a:extLst>
          </p:cNvPr>
          <p:cNvSpPr>
            <a:spLocks noGrp="1"/>
          </p:cNvSpPr>
          <p:nvPr>
            <p:ph idx="1"/>
          </p:nvPr>
        </p:nvSpPr>
        <p:spPr>
          <a:xfrm>
            <a:off x="462337" y="1690688"/>
            <a:ext cx="11373492" cy="4802187"/>
          </a:xfrm>
        </p:spPr>
        <p:txBody>
          <a:bodyPr>
            <a:normAutofit fontScale="70000" lnSpcReduction="20000"/>
          </a:bodyPr>
          <a:lstStyle/>
          <a:p>
            <a:r>
              <a:rPr lang="en-GB" b="1" dirty="0">
                <a:latin typeface="Calibri" panose="020F0502020204030204" pitchFamily="34" charset="0"/>
                <a:cs typeface="Calibri" panose="020F0502020204030204" pitchFamily="34" charset="0"/>
              </a:rPr>
              <a:t>Prototype</a:t>
            </a:r>
          </a:p>
          <a:p>
            <a:pPr lvl="1"/>
            <a:r>
              <a:rPr lang="en-GB" b="1" dirty="0">
                <a:latin typeface="Calibri" panose="020F0502020204030204" pitchFamily="34" charset="0"/>
                <a:cs typeface="Calibri" panose="020F0502020204030204" pitchFamily="34" charset="0"/>
              </a:rPr>
              <a:t>Purpose</a:t>
            </a:r>
            <a:r>
              <a:rPr lang="en-GB" dirty="0">
                <a:latin typeface="Calibri" panose="020F0502020204030204" pitchFamily="34" charset="0"/>
                <a:cs typeface="Calibri" panose="020F0502020204030204" pitchFamily="34" charset="0"/>
              </a:rPr>
              <a:t>: A prototype is primarily created to test and validate the design and functionality of a new technology or product. It is used to explore the feasibility of the concept and to identify any issues or improvements needed.</a:t>
            </a:r>
          </a:p>
          <a:p>
            <a:pPr lvl="1"/>
            <a:r>
              <a:rPr lang="en-GB" b="1" dirty="0">
                <a:latin typeface="Calibri" panose="020F0502020204030204" pitchFamily="34" charset="0"/>
                <a:cs typeface="Calibri" panose="020F0502020204030204" pitchFamily="34" charset="0"/>
              </a:rPr>
              <a:t>Development Stage</a:t>
            </a:r>
            <a:r>
              <a:rPr lang="en-GB" dirty="0">
                <a:latin typeface="Calibri" panose="020F0502020204030204" pitchFamily="34" charset="0"/>
                <a:cs typeface="Calibri" panose="020F0502020204030204" pitchFamily="34" charset="0"/>
              </a:rPr>
              <a:t>: Prototypes are typically developed in the early stages of the technology development process. They are often associated with lower Technology Readiness Levels (TRLs), usually around TRL 4 to 6.</a:t>
            </a:r>
          </a:p>
          <a:p>
            <a:pPr lvl="1"/>
            <a:r>
              <a:rPr lang="en-GB" b="1" dirty="0">
                <a:latin typeface="Calibri" panose="020F0502020204030204" pitchFamily="34" charset="0"/>
                <a:cs typeface="Calibri" panose="020F0502020204030204" pitchFamily="34" charset="0"/>
              </a:rPr>
              <a:t>Fidelity</a:t>
            </a:r>
            <a:r>
              <a:rPr lang="en-GB" dirty="0">
                <a:latin typeface="Calibri" panose="020F0502020204030204" pitchFamily="34" charset="0"/>
                <a:cs typeface="Calibri" panose="020F0502020204030204" pitchFamily="34" charset="0"/>
              </a:rPr>
              <a:t>: Prototypes may not have the full functionality or may not be built with the final materials or processes intended for the final product. They are often less refined and are used for internal testing and development.</a:t>
            </a:r>
          </a:p>
          <a:p>
            <a:pPr lvl="1"/>
            <a:r>
              <a:rPr lang="en-GB" b="1" dirty="0">
                <a:latin typeface="Calibri" panose="020F0502020204030204" pitchFamily="34" charset="0"/>
                <a:cs typeface="Calibri" panose="020F0502020204030204" pitchFamily="34" charset="0"/>
              </a:rPr>
              <a:t>Focus</a:t>
            </a:r>
            <a:r>
              <a:rPr lang="en-GB" dirty="0">
                <a:latin typeface="Calibri" panose="020F0502020204030204" pitchFamily="34" charset="0"/>
                <a:cs typeface="Calibri" panose="020F0502020204030204" pitchFamily="34" charset="0"/>
              </a:rPr>
              <a:t>: The focus with prototypes is on testing specific aspects of the technology, such as functionality, performance, or identifying technical challenges.</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Demonstrator</a:t>
            </a:r>
          </a:p>
          <a:p>
            <a:pPr lvl="1"/>
            <a:r>
              <a:rPr lang="en-GB" b="1" dirty="0">
                <a:latin typeface="Calibri" panose="020F0502020204030204" pitchFamily="34" charset="0"/>
                <a:cs typeface="Calibri" panose="020F0502020204030204" pitchFamily="34" charset="0"/>
              </a:rPr>
              <a:t>Purpose</a:t>
            </a:r>
            <a:r>
              <a:rPr lang="en-GB" dirty="0">
                <a:latin typeface="Calibri" panose="020F0502020204030204" pitchFamily="34" charset="0"/>
                <a:cs typeface="Calibri" panose="020F0502020204030204" pitchFamily="34" charset="0"/>
              </a:rPr>
              <a:t>: A demonstrator is a more advanced version of the technology or product that is used to show its capabilities in a relevant or operational environment. It serves to demonstrate the technology to stakeholders, potential customers, or for further development and testing.</a:t>
            </a:r>
          </a:p>
          <a:p>
            <a:pPr lvl="1"/>
            <a:r>
              <a:rPr lang="en-GB" b="1" dirty="0">
                <a:latin typeface="Calibri" panose="020F0502020204030204" pitchFamily="34" charset="0"/>
                <a:cs typeface="Calibri" panose="020F0502020204030204" pitchFamily="34" charset="0"/>
              </a:rPr>
              <a:t>Development Stage</a:t>
            </a:r>
            <a:r>
              <a:rPr lang="en-GB" dirty="0">
                <a:latin typeface="Calibri" panose="020F0502020204030204" pitchFamily="34" charset="0"/>
                <a:cs typeface="Calibri" panose="020F0502020204030204" pitchFamily="34" charset="0"/>
              </a:rPr>
              <a:t>: Demonstrators are developed at a later stage, closer to the final product. They are associated with higher TRLs, typically around TRL 6 to 7, and sometimes even TRL 8.</a:t>
            </a:r>
          </a:p>
          <a:p>
            <a:pPr lvl="1"/>
            <a:r>
              <a:rPr lang="en-GB" b="1" dirty="0">
                <a:latin typeface="Calibri" panose="020F0502020204030204" pitchFamily="34" charset="0"/>
                <a:cs typeface="Calibri" panose="020F0502020204030204" pitchFamily="34" charset="0"/>
              </a:rPr>
              <a:t>Fidelity</a:t>
            </a:r>
            <a:r>
              <a:rPr lang="en-GB" dirty="0">
                <a:latin typeface="Calibri" panose="020F0502020204030204" pitchFamily="34" charset="0"/>
                <a:cs typeface="Calibri" panose="020F0502020204030204" pitchFamily="34" charset="0"/>
              </a:rPr>
              <a:t>: Demonstrators are more refined and closer to the final product in terms of materials, design, and functionality. They are built to showcase how the technology will perform in real-world conditions.</a:t>
            </a:r>
          </a:p>
          <a:p>
            <a:pPr lvl="1"/>
            <a:r>
              <a:rPr lang="en-GB" b="1" dirty="0">
                <a:latin typeface="Calibri" panose="020F0502020204030204" pitchFamily="34" charset="0"/>
                <a:cs typeface="Calibri" panose="020F0502020204030204" pitchFamily="34" charset="0"/>
              </a:rPr>
              <a:t>Focus</a:t>
            </a:r>
            <a:r>
              <a:rPr lang="en-GB" dirty="0">
                <a:latin typeface="Calibri" panose="020F0502020204030204" pitchFamily="34" charset="0"/>
                <a:cs typeface="Calibri" panose="020F0502020204030204" pitchFamily="34" charset="0"/>
              </a:rPr>
              <a:t>: The focus of a demonstrator is on showcasing the technology's full capabilities, reliability, and readiness for market or operational use. It is also used to attract further investment, partnerships, or for marketing purposes.</a:t>
            </a:r>
          </a:p>
          <a:p>
            <a:endParaRPr lang="en-CH"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750868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33</TotalTime>
  <Words>501</Words>
  <Application>Microsoft Macintosh PowerPoint</Application>
  <PresentationFormat>Widescreen</PresentationFormat>
  <Paragraphs>25</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Aptos</vt:lpstr>
      <vt:lpstr>Aptos Display</vt:lpstr>
      <vt:lpstr>Arial</vt:lpstr>
      <vt:lpstr>Calibri</vt:lpstr>
      <vt:lpstr>Office Theme</vt:lpstr>
      <vt:lpstr>TRL/Prototype/demonstrator (1/2)</vt:lpstr>
      <vt:lpstr>TRL/Prototype/demonstrator (2/2)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Luigi Scibile</dc:creator>
  <cp:lastModifiedBy>Luigi Scibile</cp:lastModifiedBy>
  <cp:revision>4</cp:revision>
  <dcterms:created xsi:type="dcterms:W3CDTF">2024-02-12T08:47:20Z</dcterms:created>
  <dcterms:modified xsi:type="dcterms:W3CDTF">2024-02-12T09:21:09Z</dcterms:modified>
</cp:coreProperties>
</file>