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charts/chartEx1.xml" ContentType="application/vnd.ms-office.chartex+xml"/>
  <Override PartName="/ppt/charts/style1.xml" ContentType="application/vnd.ms-office.chartstyle+xml"/>
  <Override PartName="/ppt/charts/colors1.xml" ContentType="application/vnd.ms-office.chartcolorstyle+xml"/>
  <Override PartName="/ppt/charts/chart1.xml" ContentType="application/vnd.openxmlformats-officedocument.drawingml.chart+xml"/>
  <Override PartName="/ppt/charts/style2.xml" ContentType="application/vnd.ms-office.chartstyle+xml"/>
  <Override PartName="/ppt/charts/colors2.xml" ContentType="application/vnd.ms-office.chartcolorstyle+xml"/>
  <Override PartName="/ppt/charts/chart2.xml" ContentType="application/vnd.openxmlformats-officedocument.drawingml.chart+xml"/>
  <Override PartName="/ppt/charts/style3.xml" ContentType="application/vnd.ms-office.chartstyle+xml"/>
  <Override PartName="/ppt/charts/colors3.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1577" r:id="rId2"/>
    <p:sldId id="1540" r:id="rId3"/>
    <p:sldId id="1573" r:id="rId4"/>
    <p:sldId id="1576" r:id="rId5"/>
    <p:sldId id="4445" r:id="rId6"/>
    <p:sldId id="1585" r:id="rId7"/>
    <p:sldId id="1579" r:id="rId8"/>
    <p:sldId id="1580" r:id="rId9"/>
    <p:sldId id="1587" r:id="rId10"/>
    <p:sldId id="1575" r:id="rId11"/>
    <p:sldId id="1572" r:id="rId12"/>
    <p:sldId id="1592" r:id="rId13"/>
    <p:sldId id="1571" r:id="rId14"/>
    <p:sldId id="4444" r:id="rId15"/>
    <p:sldId id="1588" r:id="rId16"/>
    <p:sldId id="1581" r:id="rId17"/>
    <p:sldId id="1590" r:id="rId18"/>
    <p:sldId id="1593" r:id="rId19"/>
    <p:sldId id="1584" r:id="rId20"/>
    <p:sldId id="302" r:id="rId21"/>
    <p:sldId id="4443" r:id="rId22"/>
  </p:sldIdLst>
  <p:sldSz cx="12192000" cy="6858000"/>
  <p:notesSz cx="6669088"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meline Dolmazon" initials="ED" lastIdx="2" clrIdx="0">
    <p:extLst>
      <p:ext uri="{19B8F6BF-5375-455C-9EA6-DF929625EA0E}">
        <p15:presenceInfo xmlns:p15="http://schemas.microsoft.com/office/powerpoint/2012/main" userId="S::emeline.dolmazon@cern.ch::73a3f6b1-f699-4504-9b71-e87ee0d4165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D9D9D9"/>
    <a:srgbClr val="F8CBAD"/>
    <a:srgbClr val="A9D18E"/>
    <a:srgbClr val="72819D"/>
    <a:srgbClr val="FFC000"/>
    <a:srgbClr val="C55A11"/>
    <a:srgbClr val="000000"/>
    <a:srgbClr val="FFFFFF"/>
    <a:srgbClr val="E2F0D9"/>
    <a:srgbClr val="C5E0B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173" autoAdjust="0"/>
    <p:restoredTop sz="94660"/>
  </p:normalViewPr>
  <p:slideViewPr>
    <p:cSldViewPr snapToGrid="0">
      <p:cViewPr varScale="1">
        <p:scale>
          <a:sx n="114" d="100"/>
          <a:sy n="114" d="100"/>
        </p:scale>
        <p:origin x="624" y="96"/>
      </p:cViewPr>
      <p:guideLst/>
    </p:cSldViewPr>
  </p:slideViewPr>
  <p:notesTextViewPr>
    <p:cViewPr>
      <p:scale>
        <a:sx n="1" d="1"/>
        <a:sy n="1" d="1"/>
      </p:scale>
      <p:origin x="0" y="0"/>
    </p:cViewPr>
  </p:notesTextViewPr>
  <p:sorterViewPr>
    <p:cViewPr>
      <p:scale>
        <a:sx n="100" d="100"/>
        <a:sy n="100" d="100"/>
      </p:scale>
      <p:origin x="0" y="-2022"/>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Ex1.xml.rels><?xml version="1.0" encoding="UTF-8" standalone="yes"?>
<Relationships xmlns="http://schemas.openxmlformats.org/package/2006/relationships"><Relationship Id="rId3" Type="http://schemas.microsoft.com/office/2011/relationships/chartColorStyle" Target="colors1.xml"/><Relationship Id="rId2" Type="http://schemas.microsoft.com/office/2011/relationships/chartStyle" Target="style1.xml"/><Relationship Id="rId1"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A9D18E"/>
              </a:solidFill>
              <a:ln w="19050">
                <a:solidFill>
                  <a:schemeClr val="lt1"/>
                </a:solidFill>
              </a:ln>
              <a:effectLst/>
            </c:spPr>
            <c:extLst>
              <c:ext xmlns:c16="http://schemas.microsoft.com/office/drawing/2014/chart" uri="{C3380CC4-5D6E-409C-BE32-E72D297353CC}">
                <c16:uniqueId val="{00000002-3D57-46BB-9D19-AEDC0BBF7469}"/>
              </c:ext>
            </c:extLst>
          </c:dPt>
          <c:dPt>
            <c:idx val="1"/>
            <c:bubble3D val="0"/>
            <c:spPr>
              <a:solidFill>
                <a:srgbClr val="F8CBAD"/>
              </a:solidFill>
              <a:ln w="19050">
                <a:solidFill>
                  <a:schemeClr val="lt1"/>
                </a:solidFill>
              </a:ln>
              <a:effectLst/>
            </c:spPr>
            <c:extLst>
              <c:ext xmlns:c16="http://schemas.microsoft.com/office/drawing/2014/chart" uri="{C3380CC4-5D6E-409C-BE32-E72D297353CC}">
                <c16:uniqueId val="{00000003-3D57-46BB-9D19-AEDC0BBF7469}"/>
              </c:ext>
            </c:extLst>
          </c:dPt>
          <c:dPt>
            <c:idx val="2"/>
            <c:bubble3D val="0"/>
            <c:spPr>
              <a:solidFill>
                <a:srgbClr val="FFC000">
                  <a:alpha val="72157"/>
                </a:srgbClr>
              </a:solidFill>
              <a:ln w="19050">
                <a:solidFill>
                  <a:schemeClr val="lt1"/>
                </a:solidFill>
              </a:ln>
              <a:effectLst/>
            </c:spPr>
            <c:extLst>
              <c:ext xmlns:c16="http://schemas.microsoft.com/office/drawing/2014/chart" uri="{C3380CC4-5D6E-409C-BE32-E72D297353CC}">
                <c16:uniqueId val="{00000006-3D57-46BB-9D19-AEDC0BBF7469}"/>
              </c:ext>
            </c:extLst>
          </c:dPt>
          <c:dPt>
            <c:idx val="3"/>
            <c:bubble3D val="0"/>
            <c:spPr>
              <a:solidFill>
                <a:schemeClr val="accent6">
                  <a:lumMod val="60000"/>
                </a:schemeClr>
              </a:solidFill>
              <a:ln w="19050">
                <a:solidFill>
                  <a:schemeClr val="lt1"/>
                </a:solidFill>
              </a:ln>
              <a:effectLst/>
            </c:spPr>
            <c:extLst>
              <c:ext xmlns:c16="http://schemas.microsoft.com/office/drawing/2014/chart" uri="{C3380CC4-5D6E-409C-BE32-E72D297353CC}">
                <c16:uniqueId val="{00000007-CCB9-4A8E-B3BE-788E797F4AC4}"/>
              </c:ext>
            </c:extLst>
          </c:dPt>
          <c:dPt>
            <c:idx val="4"/>
            <c:bubble3D val="0"/>
            <c:spPr>
              <a:solidFill>
                <a:srgbClr val="72819D"/>
              </a:solidFill>
              <a:ln w="19050">
                <a:solidFill>
                  <a:schemeClr val="lt1"/>
                </a:solidFill>
              </a:ln>
              <a:effectLst/>
            </c:spPr>
            <c:extLst>
              <c:ext xmlns:c16="http://schemas.microsoft.com/office/drawing/2014/chart" uri="{C3380CC4-5D6E-409C-BE32-E72D297353CC}">
                <c16:uniqueId val="{00000001-3D57-46BB-9D19-AEDC0BBF7469}"/>
              </c:ext>
            </c:extLst>
          </c:dPt>
          <c:dPt>
            <c:idx val="5"/>
            <c:bubble3D val="0"/>
            <c:spPr>
              <a:solidFill>
                <a:srgbClr val="C55A11"/>
              </a:solidFill>
              <a:ln w="19050">
                <a:solidFill>
                  <a:schemeClr val="lt1"/>
                </a:solidFill>
              </a:ln>
              <a:effectLst/>
            </c:spPr>
            <c:extLst>
              <c:ext xmlns:c16="http://schemas.microsoft.com/office/drawing/2014/chart" uri="{C3380CC4-5D6E-409C-BE32-E72D297353CC}">
                <c16:uniqueId val="{00000004-3D57-46BB-9D19-AEDC0BBF7469}"/>
              </c:ext>
            </c:extLst>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Sheet1!$A$2:$A$7</c:f>
              <c:strCache>
                <c:ptCount val="6"/>
                <c:pt idx="0">
                  <c:v>Contractor</c:v>
                </c:pt>
                <c:pt idx="1">
                  <c:v>MPA (excl. users)</c:v>
                </c:pt>
                <c:pt idx="2">
                  <c:v>Users</c:v>
                </c:pt>
                <c:pt idx="3">
                  <c:v>Staff</c:v>
                </c:pt>
                <c:pt idx="4">
                  <c:v>Fellows/Graduates</c:v>
                </c:pt>
                <c:pt idx="5">
                  <c:v>Others</c:v>
                </c:pt>
              </c:strCache>
            </c:strRef>
          </c:cat>
          <c:val>
            <c:numRef>
              <c:f>Sheet1!$B$2:$B$7</c:f>
              <c:numCache>
                <c:formatCode>General</c:formatCode>
                <c:ptCount val="6"/>
                <c:pt idx="0">
                  <c:v>1500</c:v>
                </c:pt>
                <c:pt idx="1">
                  <c:v>900</c:v>
                </c:pt>
                <c:pt idx="2">
                  <c:v>1250</c:v>
                </c:pt>
                <c:pt idx="3">
                  <c:v>2100</c:v>
                </c:pt>
                <c:pt idx="4">
                  <c:v>700</c:v>
                </c:pt>
                <c:pt idx="5">
                  <c:v>500</c:v>
                </c:pt>
              </c:numCache>
            </c:numRef>
          </c:val>
          <c:extLst>
            <c:ext xmlns:c16="http://schemas.microsoft.com/office/drawing/2014/chart" uri="{C3380CC4-5D6E-409C-BE32-E72D297353CC}">
              <c16:uniqueId val="{00000000-3D57-46BB-9D19-AEDC0BBF7469}"/>
            </c:ext>
          </c:extLst>
        </c:ser>
        <c:dLbls>
          <c:dLblPos val="outEnd"/>
          <c:showLegendKey val="0"/>
          <c:showVal val="1"/>
          <c:showCatName val="0"/>
          <c:showSerName val="0"/>
          <c:showPercent val="0"/>
          <c:showBubbleSize val="0"/>
          <c:showLeaderLines val="1"/>
        </c:dLbls>
        <c:firstSliceAng val="0"/>
      </c:pieChart>
      <c:spPr>
        <a:noFill/>
        <a:ln>
          <a:noFill/>
        </a:ln>
        <a:effectLst/>
      </c:spPr>
    </c:plotArea>
    <c:legend>
      <c:legendPos val="b"/>
      <c:layout>
        <c:manualLayout>
          <c:xMode val="edge"/>
          <c:yMode val="edge"/>
          <c:x val="6.1876444835500893E-2"/>
          <c:y val="0.75248366407445133"/>
          <c:w val="0.8971726948128449"/>
          <c:h val="0.22497790523920905"/>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Sheet1!$B$1</c:f>
              <c:strCache>
                <c:ptCount val="1"/>
                <c:pt idx="0">
                  <c:v>Built surface</c:v>
                </c:pt>
              </c:strCache>
            </c:strRef>
          </c:tx>
          <c:spPr>
            <a:solidFill>
              <a:srgbClr val="72819D"/>
            </a:solidFill>
            <a:ln>
              <a:noFill/>
            </a:ln>
            <a:effectLst/>
          </c:spPr>
          <c:invertIfNegative val="0"/>
          <c:cat>
            <c:strRef>
              <c:f>Sheet1!$A$2:$A$3</c:f>
              <c:strCache>
                <c:ptCount val="2"/>
                <c:pt idx="0">
                  <c:v>Prévessin Site</c:v>
                </c:pt>
                <c:pt idx="1">
                  <c:v>Meyrin Site</c:v>
                </c:pt>
              </c:strCache>
            </c:strRef>
          </c:cat>
          <c:val>
            <c:numRef>
              <c:f>Sheet1!$B$2:$B$3</c:f>
              <c:numCache>
                <c:formatCode>_-* #,##0_-;\-* #,##0_-;_-* "-"??_-;_-@_-</c:formatCode>
                <c:ptCount val="2"/>
                <c:pt idx="0">
                  <c:v>115</c:v>
                </c:pt>
                <c:pt idx="1">
                  <c:v>207</c:v>
                </c:pt>
              </c:numCache>
            </c:numRef>
          </c:val>
          <c:extLst>
            <c:ext xmlns:c16="http://schemas.microsoft.com/office/drawing/2014/chart" uri="{C3380CC4-5D6E-409C-BE32-E72D297353CC}">
              <c16:uniqueId val="{00000000-4669-42C7-9632-3CF6C41EBFA5}"/>
            </c:ext>
          </c:extLst>
        </c:ser>
        <c:ser>
          <c:idx val="1"/>
          <c:order val="1"/>
          <c:tx>
            <c:strRef>
              <c:f>Sheet1!$C$1</c:f>
              <c:strCache>
                <c:ptCount val="1"/>
                <c:pt idx="0">
                  <c:v>Green surface</c:v>
                </c:pt>
              </c:strCache>
            </c:strRef>
          </c:tx>
          <c:spPr>
            <a:solidFill>
              <a:srgbClr val="A9D18E"/>
            </a:solidFill>
            <a:ln>
              <a:noFill/>
            </a:ln>
            <a:effectLst/>
          </c:spPr>
          <c:invertIfNegative val="0"/>
          <c:cat>
            <c:strRef>
              <c:f>Sheet1!$A$2:$A$3</c:f>
              <c:strCache>
                <c:ptCount val="2"/>
                <c:pt idx="0">
                  <c:v>Prévessin Site</c:v>
                </c:pt>
                <c:pt idx="1">
                  <c:v>Meyrin Site</c:v>
                </c:pt>
              </c:strCache>
            </c:strRef>
          </c:cat>
          <c:val>
            <c:numRef>
              <c:f>Sheet1!$C$2:$C$3</c:f>
              <c:numCache>
                <c:formatCode>_-* #,##0_-;\-* #,##0_-;_-* "-"??_-;_-@_-</c:formatCode>
                <c:ptCount val="2"/>
                <c:pt idx="0">
                  <c:v>545</c:v>
                </c:pt>
                <c:pt idx="1">
                  <c:v>270</c:v>
                </c:pt>
              </c:numCache>
            </c:numRef>
          </c:val>
          <c:extLst>
            <c:ext xmlns:c16="http://schemas.microsoft.com/office/drawing/2014/chart" uri="{C3380CC4-5D6E-409C-BE32-E72D297353CC}">
              <c16:uniqueId val="{00000001-4669-42C7-9632-3CF6C41EBFA5}"/>
            </c:ext>
          </c:extLst>
        </c:ser>
        <c:ser>
          <c:idx val="2"/>
          <c:order val="2"/>
          <c:tx>
            <c:strRef>
              <c:f>Sheet1!$D$1</c:f>
              <c:strCache>
                <c:ptCount val="1"/>
                <c:pt idx="0">
                  <c:v>Circulation</c:v>
                </c:pt>
              </c:strCache>
            </c:strRef>
          </c:tx>
          <c:spPr>
            <a:solidFill>
              <a:srgbClr val="F8CBAD"/>
            </a:solidFill>
            <a:ln>
              <a:noFill/>
            </a:ln>
            <a:effectLst/>
          </c:spPr>
          <c:invertIfNegative val="0"/>
          <c:cat>
            <c:strRef>
              <c:f>Sheet1!$A$2:$A$3</c:f>
              <c:strCache>
                <c:ptCount val="2"/>
                <c:pt idx="0">
                  <c:v>Prévessin Site</c:v>
                </c:pt>
                <c:pt idx="1">
                  <c:v>Meyrin Site</c:v>
                </c:pt>
              </c:strCache>
            </c:strRef>
          </c:cat>
          <c:val>
            <c:numRef>
              <c:f>Sheet1!$D$2:$D$3</c:f>
              <c:numCache>
                <c:formatCode>_-* #,##0_-;\-* #,##0_-;_-* "-"??_-;_-@_-</c:formatCode>
                <c:ptCount val="2"/>
                <c:pt idx="0">
                  <c:v>190</c:v>
                </c:pt>
                <c:pt idx="1">
                  <c:v>303</c:v>
                </c:pt>
              </c:numCache>
            </c:numRef>
          </c:val>
          <c:extLst>
            <c:ext xmlns:c16="http://schemas.microsoft.com/office/drawing/2014/chart" uri="{C3380CC4-5D6E-409C-BE32-E72D297353CC}">
              <c16:uniqueId val="{00000003-4669-42C7-9632-3CF6C41EBFA5}"/>
            </c:ext>
          </c:extLst>
        </c:ser>
        <c:dLbls>
          <c:showLegendKey val="0"/>
          <c:showVal val="0"/>
          <c:showCatName val="0"/>
          <c:showSerName val="0"/>
          <c:showPercent val="0"/>
          <c:showBubbleSize val="0"/>
        </c:dLbls>
        <c:gapWidth val="150"/>
        <c:overlap val="100"/>
        <c:axId val="1029112240"/>
        <c:axId val="1958504688"/>
      </c:barChart>
      <c:catAx>
        <c:axId val="1029112240"/>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958504688"/>
        <c:crosses val="autoZero"/>
        <c:auto val="1"/>
        <c:lblAlgn val="ctr"/>
        <c:lblOffset val="100"/>
        <c:noMultiLvlLbl val="0"/>
      </c:catAx>
      <c:valAx>
        <c:axId val="1958504688"/>
        <c:scaling>
          <c:orientation val="minMax"/>
        </c:scaling>
        <c:delete val="0"/>
        <c:axPos val="b"/>
        <c:majorGridlines>
          <c:spPr>
            <a:ln w="9525" cap="flat" cmpd="sng" algn="ctr">
              <a:solidFill>
                <a:schemeClr val="tx1">
                  <a:lumMod val="15000"/>
                  <a:lumOff val="85000"/>
                </a:schemeClr>
              </a:solidFill>
              <a:round/>
            </a:ln>
            <a:effectLst/>
          </c:spPr>
        </c:majorGridlines>
        <c:numFmt formatCode="_-* #,##0_-;\-* #,##0_-;_-* &quot;-&quot;??_-;_-@_-"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crossAx val="102911224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Ex1.xml><?xml version="1.0" encoding="utf-8"?>
<cx:chartSpace xmlns:a="http://schemas.openxmlformats.org/drawingml/2006/main" xmlns:r="http://schemas.openxmlformats.org/officeDocument/2006/relationships" xmlns:cx="http://schemas.microsoft.com/office/drawing/2014/chartex">
  <cx:chartData>
    <cx:externalData r:id="rId1" cx:autoUpdate="0"/>
    <cx:data id="0">
      <cx:strDim type="cat">
        <cx:f>Sheet1!$A$2:$A$4</cx:f>
        <cx:lvl ptCount="3">
          <cx:pt idx="0">Offices
76,719 m2</cx:pt>
          <cx:pt idx="1">Public places
86,140 m2</cx:pt>
          <cx:pt idx="2">Light technical facilities
178,668 m2</cx:pt>
        </cx:lvl>
        <cx:lvl ptCount="0"/>
        <cx:lvl ptCount="0"/>
      </cx:strDim>
      <cx:numDim type="size">
        <cx:f>Sheet1!$B$2:$B$4</cx:f>
        <cx:lvl ptCount="3" formatCode="General">
          <cx:pt idx="0">76719</cx:pt>
          <cx:pt idx="1">86140</cx:pt>
          <cx:pt idx="2">178668</cx:pt>
        </cx:lvl>
      </cx:numDim>
    </cx:data>
  </cx:chartData>
  <cx:chart>
    <cx:plotArea>
      <cx:plotAreaRegion>
        <cx:series layoutId="treemap" uniqueId="{5FC753AC-0A80-41E0-A1F8-D18CA7EECA48}">
          <cx:tx>
            <cx:txData>
              <cx:f>Sheet1!$B$1</cx:f>
              <cx:v>Series1</cx:v>
            </cx:txData>
          </cx:tx>
          <cx:dataPt idx="0">
            <cx:spPr>
              <a:solidFill>
                <a:srgbClr val="F8CBAD"/>
              </a:solidFill>
            </cx:spPr>
          </cx:dataPt>
          <cx:dataPt idx="1">
            <cx:spPr>
              <a:solidFill>
                <a:srgbClr val="A9D18E"/>
              </a:solidFill>
            </cx:spPr>
          </cx:dataPt>
          <cx:dataPt idx="2">
            <cx:spPr>
              <a:solidFill>
                <a:srgbClr val="72819D"/>
              </a:solidFill>
            </cx:spPr>
          </cx:dataPt>
          <cx:dataLabels pos="inEnd">
            <cx:visibility seriesName="0" categoryName="1" value="0"/>
          </cx:dataLabels>
          <cx:dataId val="0"/>
          <cx:layoutPr>
            <cx:parentLabelLayout val="overlapping"/>
          </cx:layoutPr>
        </cx:series>
      </cx:plotAreaRegion>
    </cx:plotArea>
  </cx:chart>
</cx: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410">
  <cs:axisTitle>
    <cs:lnRef idx="0"/>
    <cs:fillRef idx="0"/>
    <cs:effectRef idx="0"/>
    <cs:fontRef idx="minor">
      <a:schemeClr val="tx1">
        <a:lumMod val="65000"/>
        <a:lumOff val="35000"/>
      </a:schemeClr>
    </cs:fontRef>
    <cs:spPr>
      <a:solidFill>
        <a:schemeClr val="bg1">
          <a:lumMod val="65000"/>
        </a:schemeClr>
      </a:solidFill>
      <a:ln w="19050">
        <a:solidFill>
          <a:schemeClr val="bg1"/>
        </a:solidFill>
      </a:ln>
    </cs:spPr>
    <cs:defRPr sz="1197"/>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cs:chartArea>
  <cs:dataLabel>
    <cs:lnRef idx="0"/>
    <cs:fillRef idx="0"/>
    <cs:effectRef idx="0"/>
    <cs:fontRef idx="minor">
      <a:schemeClr val="lt1"/>
    </cs:fontRef>
    <cs:defRPr sz="1197"/>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ln w="19050">
        <a:solidFill>
          <a:schemeClr val="lt1"/>
        </a:solidFill>
      </a:ln>
    </cs:spPr>
  </cs:dataPoint>
  <cs:dataPoint3D>
    <cs:lnRef idx="0"/>
    <cs:fillRef idx="0">
      <cs:styleClr val="auto"/>
    </cs:fillRef>
    <cs:effectRef idx="0"/>
    <cs:fontRef idx="minor">
      <a:schemeClr val="tx1"/>
    </cs:fontRef>
    <cs:spPr>
      <a:solidFill>
        <a:schemeClr val="phClr"/>
      </a:solidFill>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5"/>
  <cs:dataPointWireframe>
    <cs:lnRef idx="0">
      <cs:styleClr val="auto"/>
    </cs:lnRef>
    <cs:fillRef idx="0"/>
    <cs:effectRef idx="0"/>
    <cs:fontRef idx="minor">
      <a:schemeClr val="tx1"/>
    </cs:fontRef>
    <cs:spPr>
      <a:ln w="2857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15000"/>
            <a:lumOff val="8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cs:seriesAxis>
  <cs:seriesLine>
    <cs:lnRef idx="0"/>
    <cs:fillRef idx="0"/>
    <cs:effectRef idx="0"/>
    <cs:fontRef idx="minor">
      <a:schemeClr val="tx1"/>
    </cs:fontRef>
    <cs:spPr>
      <a:ln w="9525" cap="flat">
        <a:solidFill>
          <a:srgbClr val="D9D9D9"/>
        </a:solidFill>
        <a:round/>
      </a:ln>
    </cs:spPr>
  </cs:seriesLine>
  <cs:title>
    <cs:lnRef idx="0"/>
    <cs:fillRef idx="0"/>
    <cs:effectRef idx="0"/>
    <cs:fontRef idx="minor">
      <a:schemeClr val="tx1">
        <a:lumMod val="65000"/>
        <a:lumOff val="35000"/>
      </a:schemeClr>
    </cs:fontRef>
    <cs:defRPr sz="1862"/>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cs:valueAxis>
  <cs:wall>
    <cs:lnRef idx="0"/>
    <cs:fillRef idx="0"/>
    <cs:effectRef idx="0"/>
    <cs:fontRef idx="minor">
      <a:schemeClr val="tx1"/>
    </cs:fontRef>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9805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777608" y="0"/>
            <a:ext cx="2889938" cy="498056"/>
          </a:xfrm>
          <a:prstGeom prst="rect">
            <a:avLst/>
          </a:prstGeom>
        </p:spPr>
        <p:txBody>
          <a:bodyPr vert="horz" lIns="91440" tIns="45720" rIns="91440" bIns="45720" rtlCol="0"/>
          <a:lstStyle>
            <a:lvl1pPr algn="r">
              <a:defRPr sz="1200"/>
            </a:lvl1pPr>
          </a:lstStyle>
          <a:p>
            <a:fld id="{B587A49F-5BFF-4607-BE1F-FFAE6A2D970E}" type="datetimeFigureOut">
              <a:rPr lang="en-US" smtClean="0"/>
              <a:t>1/15/2024</a:t>
            </a:fld>
            <a:endParaRPr lang="en-US"/>
          </a:p>
        </p:txBody>
      </p:sp>
      <p:sp>
        <p:nvSpPr>
          <p:cNvPr id="4" name="Slide Image Placeholder 3"/>
          <p:cNvSpPr>
            <a:spLocks noGrp="1" noRot="1" noChangeAspect="1"/>
          </p:cNvSpPr>
          <p:nvPr>
            <p:ph type="sldImg" idx="2"/>
          </p:nvPr>
        </p:nvSpPr>
        <p:spPr>
          <a:xfrm>
            <a:off x="357188" y="1241425"/>
            <a:ext cx="5954712" cy="33496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66910" y="4777194"/>
            <a:ext cx="5335270" cy="390861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28585"/>
            <a:ext cx="2889938" cy="49805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777608" y="9428585"/>
            <a:ext cx="2889938" cy="498055"/>
          </a:xfrm>
          <a:prstGeom prst="rect">
            <a:avLst/>
          </a:prstGeom>
        </p:spPr>
        <p:txBody>
          <a:bodyPr vert="horz" lIns="91440" tIns="45720" rIns="91440" bIns="45720" rtlCol="0" anchor="b"/>
          <a:lstStyle>
            <a:lvl1pPr algn="r">
              <a:defRPr sz="1200"/>
            </a:lvl1pPr>
          </a:lstStyle>
          <a:p>
            <a:fld id="{BF8BF2F3-6623-4EC0-9B6A-1DBD0789B98C}" type="slidenum">
              <a:rPr lang="en-US" smtClean="0"/>
              <a:t>‹#›</a:t>
            </a:fld>
            <a:endParaRPr lang="en-US"/>
          </a:p>
        </p:txBody>
      </p:sp>
    </p:spTree>
    <p:extLst>
      <p:ext uri="{BB962C8B-B14F-4D97-AF65-F5344CB8AC3E}">
        <p14:creationId xmlns:p14="http://schemas.microsoft.com/office/powerpoint/2010/main" val="15671487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84F201-444C-4AD9-9E95-C7A0E97F827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06B28D93-A473-466D-9C3F-772D7639330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A3E89F4-95E9-40C6-8BC7-E0833C5EEF63}"/>
              </a:ext>
            </a:extLst>
          </p:cNvPr>
          <p:cNvSpPr>
            <a:spLocks noGrp="1"/>
          </p:cNvSpPr>
          <p:nvPr>
            <p:ph type="dt" sz="half" idx="10"/>
          </p:nvPr>
        </p:nvSpPr>
        <p:spPr/>
        <p:txBody>
          <a:bodyPr/>
          <a:lstStyle/>
          <a:p>
            <a:fld id="{6F08EBAB-8B79-480A-8CF5-3C21A1BB7021}" type="datetimeFigureOut">
              <a:rPr lang="en-US" smtClean="0"/>
              <a:t>1/15/2024</a:t>
            </a:fld>
            <a:endParaRPr lang="en-US"/>
          </a:p>
        </p:txBody>
      </p:sp>
      <p:sp>
        <p:nvSpPr>
          <p:cNvPr id="5" name="Footer Placeholder 4">
            <a:extLst>
              <a:ext uri="{FF2B5EF4-FFF2-40B4-BE49-F238E27FC236}">
                <a16:creationId xmlns:a16="http://schemas.microsoft.com/office/drawing/2014/main" id="{1E0B6070-3D93-48A9-B342-634BEB57B50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A860BA9-14D0-483C-9030-14722C974195}"/>
              </a:ext>
            </a:extLst>
          </p:cNvPr>
          <p:cNvSpPr>
            <a:spLocks noGrp="1"/>
          </p:cNvSpPr>
          <p:nvPr>
            <p:ph type="sldNum" sz="quarter" idx="12"/>
          </p:nvPr>
        </p:nvSpPr>
        <p:spPr/>
        <p:txBody>
          <a:bodyPr/>
          <a:lstStyle/>
          <a:p>
            <a:fld id="{7C73F02C-37F3-4C45-A745-2D67749BA6A8}" type="slidenum">
              <a:rPr lang="en-US" smtClean="0"/>
              <a:t>‹#›</a:t>
            </a:fld>
            <a:endParaRPr lang="en-US"/>
          </a:p>
        </p:txBody>
      </p:sp>
    </p:spTree>
    <p:extLst>
      <p:ext uri="{BB962C8B-B14F-4D97-AF65-F5344CB8AC3E}">
        <p14:creationId xmlns:p14="http://schemas.microsoft.com/office/powerpoint/2010/main" val="1105972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F2DFE4-9292-40C2-9A52-43AB2341148E}"/>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C8F9201-63D0-415C-BD93-DBF31C22994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64AF288-5F93-4188-8CF9-BA7A5268495E}"/>
              </a:ext>
            </a:extLst>
          </p:cNvPr>
          <p:cNvSpPr>
            <a:spLocks noGrp="1"/>
          </p:cNvSpPr>
          <p:nvPr>
            <p:ph type="dt" sz="half" idx="10"/>
          </p:nvPr>
        </p:nvSpPr>
        <p:spPr/>
        <p:txBody>
          <a:bodyPr/>
          <a:lstStyle/>
          <a:p>
            <a:fld id="{6F08EBAB-8B79-480A-8CF5-3C21A1BB7021}" type="datetimeFigureOut">
              <a:rPr lang="en-US" smtClean="0"/>
              <a:t>1/15/2024</a:t>
            </a:fld>
            <a:endParaRPr lang="en-US"/>
          </a:p>
        </p:txBody>
      </p:sp>
      <p:sp>
        <p:nvSpPr>
          <p:cNvPr id="5" name="Footer Placeholder 4">
            <a:extLst>
              <a:ext uri="{FF2B5EF4-FFF2-40B4-BE49-F238E27FC236}">
                <a16:creationId xmlns:a16="http://schemas.microsoft.com/office/drawing/2014/main" id="{733F1AFA-E2BE-4EE4-AB09-6FB091612A9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1152ECE-A523-4A35-9F89-444E63717B19}"/>
              </a:ext>
            </a:extLst>
          </p:cNvPr>
          <p:cNvSpPr>
            <a:spLocks noGrp="1"/>
          </p:cNvSpPr>
          <p:nvPr>
            <p:ph type="sldNum" sz="quarter" idx="12"/>
          </p:nvPr>
        </p:nvSpPr>
        <p:spPr/>
        <p:txBody>
          <a:bodyPr/>
          <a:lstStyle/>
          <a:p>
            <a:fld id="{7C73F02C-37F3-4C45-A745-2D67749BA6A8}" type="slidenum">
              <a:rPr lang="en-US" smtClean="0"/>
              <a:t>‹#›</a:t>
            </a:fld>
            <a:endParaRPr lang="en-US"/>
          </a:p>
        </p:txBody>
      </p:sp>
    </p:spTree>
    <p:extLst>
      <p:ext uri="{BB962C8B-B14F-4D97-AF65-F5344CB8AC3E}">
        <p14:creationId xmlns:p14="http://schemas.microsoft.com/office/powerpoint/2010/main" val="42212723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3B774FF-C04D-4E0E-AF93-FAC99AC01191}"/>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49CD568-5D6B-46E5-B3DF-30A599A0E12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F269EB6-6F67-4CD5-B007-CFCA84E0BC1B}"/>
              </a:ext>
            </a:extLst>
          </p:cNvPr>
          <p:cNvSpPr>
            <a:spLocks noGrp="1"/>
          </p:cNvSpPr>
          <p:nvPr>
            <p:ph type="dt" sz="half" idx="10"/>
          </p:nvPr>
        </p:nvSpPr>
        <p:spPr/>
        <p:txBody>
          <a:bodyPr/>
          <a:lstStyle/>
          <a:p>
            <a:fld id="{6F08EBAB-8B79-480A-8CF5-3C21A1BB7021}" type="datetimeFigureOut">
              <a:rPr lang="en-US" smtClean="0"/>
              <a:t>1/15/2024</a:t>
            </a:fld>
            <a:endParaRPr lang="en-US"/>
          </a:p>
        </p:txBody>
      </p:sp>
      <p:sp>
        <p:nvSpPr>
          <p:cNvPr id="5" name="Footer Placeholder 4">
            <a:extLst>
              <a:ext uri="{FF2B5EF4-FFF2-40B4-BE49-F238E27FC236}">
                <a16:creationId xmlns:a16="http://schemas.microsoft.com/office/drawing/2014/main" id="{A216845F-0CB0-480E-A8A6-CA1D10D065F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F59A38D-370B-4A35-8E0F-99C2EE5E6B64}"/>
              </a:ext>
            </a:extLst>
          </p:cNvPr>
          <p:cNvSpPr>
            <a:spLocks noGrp="1"/>
          </p:cNvSpPr>
          <p:nvPr>
            <p:ph type="sldNum" sz="quarter" idx="12"/>
          </p:nvPr>
        </p:nvSpPr>
        <p:spPr/>
        <p:txBody>
          <a:bodyPr/>
          <a:lstStyle/>
          <a:p>
            <a:fld id="{7C73F02C-37F3-4C45-A745-2D67749BA6A8}" type="slidenum">
              <a:rPr lang="en-US" smtClean="0"/>
              <a:t>‹#›</a:t>
            </a:fld>
            <a:endParaRPr lang="en-US"/>
          </a:p>
        </p:txBody>
      </p:sp>
    </p:spTree>
    <p:extLst>
      <p:ext uri="{BB962C8B-B14F-4D97-AF65-F5344CB8AC3E}">
        <p14:creationId xmlns:p14="http://schemas.microsoft.com/office/powerpoint/2010/main" val="18337128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PhAnim="0" userDrawn="1">
  <p:cSld name="Title Slide with logo">
    <p:spTree>
      <p:nvGrpSpPr>
        <p:cNvPr id="1" name=""/>
        <p:cNvGrpSpPr/>
        <p:nvPr/>
      </p:nvGrpSpPr>
      <p:grpSpPr bwMode="auto">
        <a:xfrm>
          <a:off x="0" y="0"/>
          <a:ext cx="0" cy="0"/>
          <a:chOff x="0" y="0"/>
          <a:chExt cx="0" cy="0"/>
        </a:xfrm>
      </p:grpSpPr>
      <p:sp>
        <p:nvSpPr>
          <p:cNvPr id="4" name="Rectangle 3"/>
          <p:cNvSpPr/>
          <p:nvPr userDrawn="1"/>
        </p:nvSpPr>
        <p:spPr bwMode="auto">
          <a:xfrm>
            <a:off x="0" y="0"/>
            <a:ext cx="12192000"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en-US"/>
          </a:p>
        </p:txBody>
      </p:sp>
      <p:pic>
        <p:nvPicPr>
          <p:cNvPr id="5" name="Image 2" descr="logooutline.eps"/>
          <p:cNvPicPr>
            <a:picLocks noChangeAspect="1" noChangeArrowheads="1"/>
          </p:cNvPicPr>
          <p:nvPr userDrawn="1"/>
        </p:nvPicPr>
        <p:blipFill>
          <a:blip r:embed="rId2"/>
          <a:stretch/>
        </p:blipFill>
        <p:spPr bwMode="auto">
          <a:xfrm>
            <a:off x="5105400" y="709613"/>
            <a:ext cx="1990725" cy="1971675"/>
          </a:xfrm>
          <a:prstGeom prst="rect">
            <a:avLst/>
          </a:prstGeom>
          <a:noFill/>
          <a:ln>
            <a:noFill/>
          </a:ln>
        </p:spPr>
      </p:pic>
      <p:sp>
        <p:nvSpPr>
          <p:cNvPr id="6" name="Title 1"/>
          <p:cNvSpPr>
            <a:spLocks noGrp="1"/>
          </p:cNvSpPr>
          <p:nvPr>
            <p:ph type="ctrTitle"/>
          </p:nvPr>
        </p:nvSpPr>
        <p:spPr bwMode="auto">
          <a:xfrm>
            <a:off x="407987" y="3429000"/>
            <a:ext cx="11376025" cy="2153265"/>
          </a:xfrm>
        </p:spPr>
        <p:txBody>
          <a:bodyPr anchor="t"/>
          <a:lstStyle>
            <a:lvl1pPr algn="l">
              <a:defRPr sz="5000">
                <a:solidFill>
                  <a:schemeClr val="bg1"/>
                </a:solidFill>
              </a:defRPr>
            </a:lvl1pPr>
          </a:lstStyle>
          <a:p>
            <a:pPr>
              <a:defRPr/>
            </a:pPr>
            <a:r>
              <a:rPr lang="en-US"/>
              <a:t>Click to edit Master title style</a:t>
            </a:r>
            <a:endParaRPr/>
          </a:p>
        </p:txBody>
      </p:sp>
      <p:sp>
        <p:nvSpPr>
          <p:cNvPr id="7" name="Subtitle 2"/>
          <p:cNvSpPr>
            <a:spLocks noGrp="1"/>
          </p:cNvSpPr>
          <p:nvPr>
            <p:ph type="subTitle" idx="1"/>
          </p:nvPr>
        </p:nvSpPr>
        <p:spPr bwMode="auto">
          <a:xfrm>
            <a:off x="407988" y="5700251"/>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en-US"/>
              <a:t>Click to edit Master subtitle style</a:t>
            </a:r>
            <a:endParaRPr/>
          </a:p>
        </p:txBody>
      </p:sp>
    </p:spTree>
    <p:extLst>
      <p:ext uri="{BB962C8B-B14F-4D97-AF65-F5344CB8AC3E}">
        <p14:creationId xmlns:p14="http://schemas.microsoft.com/office/powerpoint/2010/main" val="3278052934"/>
      </p:ext>
    </p:extLst>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PhAnim="0" userDrawn="1">
  <p:cSld name="Subtitles and 2 Pictures ">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5" name="Text Placeholder 2"/>
          <p:cNvSpPr>
            <a:spLocks noGrp="1"/>
          </p:cNvSpPr>
          <p:nvPr>
            <p:ph type="body" idx="1"/>
          </p:nvPr>
        </p:nvSpPr>
        <p:spPr bwMode="auto">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6" name="Text Placeholder 4"/>
          <p:cNvSpPr>
            <a:spLocks noGrp="1"/>
          </p:cNvSpPr>
          <p:nvPr>
            <p:ph type="body" sz="quarter" idx="3"/>
          </p:nvPr>
        </p:nvSpPr>
        <p:spPr bwMode="auto">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7" name="Picture Placeholder 10"/>
          <p:cNvSpPr>
            <a:spLocks noGrp="1"/>
          </p:cNvSpPr>
          <p:nvPr>
            <p:ph type="pic" sz="quarter" idx="13" hasCustomPrompt="1"/>
          </p:nvPr>
        </p:nvSpPr>
        <p:spPr bwMode="auto">
          <a:xfrm>
            <a:off x="407988" y="2420938"/>
            <a:ext cx="5616575" cy="3779837"/>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8" name="Date Placeholder 3"/>
          <p:cNvSpPr>
            <a:spLocks noGrp="1"/>
          </p:cNvSpPr>
          <p:nvPr>
            <p:ph type="dt" sz="half" idx="15"/>
          </p:nvPr>
        </p:nvSpPr>
        <p:spPr bwMode="auto"/>
        <p:txBody>
          <a:bodyPr/>
          <a:lstStyle/>
          <a:p>
            <a:pPr>
              <a:defRPr/>
            </a:pPr>
            <a:fld id="{2F9913ED-B1D4-5A4C-8CD8-2E74EB25BED8}" type="datetime1">
              <a:rPr lang="en-US" smtClean="0"/>
              <a:t>1/15/2024</a:t>
            </a:fld>
            <a:endParaRPr lang="en-US"/>
          </a:p>
        </p:txBody>
      </p:sp>
      <p:sp>
        <p:nvSpPr>
          <p:cNvPr id="9" name="Footer Placeholder 5"/>
          <p:cNvSpPr>
            <a:spLocks noGrp="1"/>
          </p:cNvSpPr>
          <p:nvPr>
            <p:ph type="ftr" sz="quarter" idx="16"/>
          </p:nvPr>
        </p:nvSpPr>
        <p:spPr bwMode="auto"/>
        <p:txBody>
          <a:bodyPr/>
          <a:lstStyle/>
          <a:p>
            <a:pPr>
              <a:defRPr/>
            </a:pPr>
            <a:r>
              <a:rPr lang="en-US"/>
              <a:t>Presenter | Presentation Title</a:t>
            </a:r>
          </a:p>
        </p:txBody>
      </p:sp>
      <p:sp>
        <p:nvSpPr>
          <p:cNvPr id="10" name="Slide Number Placeholder 9"/>
          <p:cNvSpPr>
            <a:spLocks noGrp="1"/>
          </p:cNvSpPr>
          <p:nvPr>
            <p:ph type="sldNum" sz="quarter" idx="17"/>
          </p:nvPr>
        </p:nvSpPr>
        <p:spPr bwMode="auto"/>
        <p:txBody>
          <a:bodyPr/>
          <a:lstStyle/>
          <a:p>
            <a:pPr>
              <a:defRPr/>
            </a:pPr>
            <a:fld id="{36B5EA5A-BC32-A742-B11B-8E7414D5B535}" type="slidenum">
              <a:rPr lang="en-US"/>
              <a:t>‹#›</a:t>
            </a:fld>
            <a:endParaRPr lang="en-US"/>
          </a:p>
        </p:txBody>
      </p:sp>
      <p:sp>
        <p:nvSpPr>
          <p:cNvPr id="11" name="Picture Placeholder 7"/>
          <p:cNvSpPr>
            <a:spLocks noGrp="1"/>
          </p:cNvSpPr>
          <p:nvPr>
            <p:ph type="pic" sz="quarter" idx="18" hasCustomPrompt="1"/>
          </p:nvPr>
        </p:nvSpPr>
        <p:spPr bwMode="auto">
          <a:xfrm>
            <a:off x="6172200" y="2420938"/>
            <a:ext cx="5616575" cy="3779837"/>
          </a:xfrm>
          <a:prstGeom prst="rect">
            <a:avLst/>
          </a:prstGeom>
          <a:pattFill prst="lgCheck">
            <a:fgClr>
              <a:schemeClr val="tx2">
                <a:lumMod val="25000"/>
                <a:lumOff val="75000"/>
              </a:schemeClr>
            </a:fgClr>
            <a:bgClr>
              <a:schemeClr val="bg1"/>
            </a:bgClr>
          </a:pattFill>
        </p:spPr>
        <p:txBody>
          <a:bodyPr anchor="ctr" anchorCtr="0"/>
          <a:lstStyle>
            <a:lvl1pPr algn="ctr">
              <a:defRPr/>
            </a:lvl1pPr>
          </a:lstStyle>
          <a:p>
            <a:pPr>
              <a:defRPr/>
            </a:pPr>
            <a:r>
              <a:rPr lang="en-GB"/>
              <a:t>Drag and Drop picture</a:t>
            </a:r>
            <a:endParaRPr/>
          </a:p>
        </p:txBody>
      </p:sp>
    </p:spTree>
    <p:extLst>
      <p:ext uri="{BB962C8B-B14F-4D97-AF65-F5344CB8AC3E}">
        <p14:creationId xmlns:p14="http://schemas.microsoft.com/office/powerpoint/2010/main" val="4121488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B64073-67D4-4409-8FD1-DF8E492C466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CE59B29-A35E-4DA7-933E-8E96628ECAB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28E8613-697A-49E6-8EA5-43B8B151D8D9}"/>
              </a:ext>
            </a:extLst>
          </p:cNvPr>
          <p:cNvSpPr>
            <a:spLocks noGrp="1"/>
          </p:cNvSpPr>
          <p:nvPr>
            <p:ph type="dt" sz="half" idx="10"/>
          </p:nvPr>
        </p:nvSpPr>
        <p:spPr/>
        <p:txBody>
          <a:bodyPr/>
          <a:lstStyle/>
          <a:p>
            <a:fld id="{6F08EBAB-8B79-480A-8CF5-3C21A1BB7021}" type="datetimeFigureOut">
              <a:rPr lang="en-US" smtClean="0"/>
              <a:t>1/15/2024</a:t>
            </a:fld>
            <a:endParaRPr lang="en-US"/>
          </a:p>
        </p:txBody>
      </p:sp>
      <p:sp>
        <p:nvSpPr>
          <p:cNvPr id="5" name="Footer Placeholder 4">
            <a:extLst>
              <a:ext uri="{FF2B5EF4-FFF2-40B4-BE49-F238E27FC236}">
                <a16:creationId xmlns:a16="http://schemas.microsoft.com/office/drawing/2014/main" id="{92C0BEC8-637F-481C-AF97-E45B726AAAD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97DDF3D-D2B2-4492-B9F8-3C8C5735141A}"/>
              </a:ext>
            </a:extLst>
          </p:cNvPr>
          <p:cNvSpPr>
            <a:spLocks noGrp="1"/>
          </p:cNvSpPr>
          <p:nvPr>
            <p:ph type="sldNum" sz="quarter" idx="12"/>
          </p:nvPr>
        </p:nvSpPr>
        <p:spPr/>
        <p:txBody>
          <a:bodyPr/>
          <a:lstStyle/>
          <a:p>
            <a:fld id="{7C73F02C-37F3-4C45-A745-2D67749BA6A8}" type="slidenum">
              <a:rPr lang="en-US" smtClean="0"/>
              <a:t>‹#›</a:t>
            </a:fld>
            <a:endParaRPr lang="en-US"/>
          </a:p>
        </p:txBody>
      </p:sp>
    </p:spTree>
    <p:extLst>
      <p:ext uri="{BB962C8B-B14F-4D97-AF65-F5344CB8AC3E}">
        <p14:creationId xmlns:p14="http://schemas.microsoft.com/office/powerpoint/2010/main" val="10470252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E2CF35-0EE4-412D-A666-4D91861EF08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097441DF-4EFE-41E4-86B1-1A17190E26C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F49AD9E-4BA6-4E97-8A67-A6C42301DD51}"/>
              </a:ext>
            </a:extLst>
          </p:cNvPr>
          <p:cNvSpPr>
            <a:spLocks noGrp="1"/>
          </p:cNvSpPr>
          <p:nvPr>
            <p:ph type="dt" sz="half" idx="10"/>
          </p:nvPr>
        </p:nvSpPr>
        <p:spPr/>
        <p:txBody>
          <a:bodyPr/>
          <a:lstStyle/>
          <a:p>
            <a:fld id="{6F08EBAB-8B79-480A-8CF5-3C21A1BB7021}" type="datetimeFigureOut">
              <a:rPr lang="en-US" smtClean="0"/>
              <a:t>1/15/2024</a:t>
            </a:fld>
            <a:endParaRPr lang="en-US"/>
          </a:p>
        </p:txBody>
      </p:sp>
      <p:sp>
        <p:nvSpPr>
          <p:cNvPr id="5" name="Footer Placeholder 4">
            <a:extLst>
              <a:ext uri="{FF2B5EF4-FFF2-40B4-BE49-F238E27FC236}">
                <a16:creationId xmlns:a16="http://schemas.microsoft.com/office/drawing/2014/main" id="{0EB088F8-B987-4D1D-80A8-28E50939D70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B3ADB68-6D7D-48DF-A9AD-0FD94372C18B}"/>
              </a:ext>
            </a:extLst>
          </p:cNvPr>
          <p:cNvSpPr>
            <a:spLocks noGrp="1"/>
          </p:cNvSpPr>
          <p:nvPr>
            <p:ph type="sldNum" sz="quarter" idx="12"/>
          </p:nvPr>
        </p:nvSpPr>
        <p:spPr/>
        <p:txBody>
          <a:bodyPr/>
          <a:lstStyle/>
          <a:p>
            <a:fld id="{7C73F02C-37F3-4C45-A745-2D67749BA6A8}" type="slidenum">
              <a:rPr lang="en-US" smtClean="0"/>
              <a:t>‹#›</a:t>
            </a:fld>
            <a:endParaRPr lang="en-US"/>
          </a:p>
        </p:txBody>
      </p:sp>
    </p:spTree>
    <p:extLst>
      <p:ext uri="{BB962C8B-B14F-4D97-AF65-F5344CB8AC3E}">
        <p14:creationId xmlns:p14="http://schemas.microsoft.com/office/powerpoint/2010/main" val="27554936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15FDAA-2D32-4F5A-BB9C-E38AA20152B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8061A8B-CA93-4C48-978A-FA7093D8036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7994FA7-BDA8-4EE7-AFD6-0FD586B7EB8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17D5E6F-72B6-4535-A23A-70756B070E2C}"/>
              </a:ext>
            </a:extLst>
          </p:cNvPr>
          <p:cNvSpPr>
            <a:spLocks noGrp="1"/>
          </p:cNvSpPr>
          <p:nvPr>
            <p:ph type="dt" sz="half" idx="10"/>
          </p:nvPr>
        </p:nvSpPr>
        <p:spPr/>
        <p:txBody>
          <a:bodyPr/>
          <a:lstStyle/>
          <a:p>
            <a:fld id="{6F08EBAB-8B79-480A-8CF5-3C21A1BB7021}" type="datetimeFigureOut">
              <a:rPr lang="en-US" smtClean="0"/>
              <a:t>1/15/2024</a:t>
            </a:fld>
            <a:endParaRPr lang="en-US"/>
          </a:p>
        </p:txBody>
      </p:sp>
      <p:sp>
        <p:nvSpPr>
          <p:cNvPr id="6" name="Footer Placeholder 5">
            <a:extLst>
              <a:ext uri="{FF2B5EF4-FFF2-40B4-BE49-F238E27FC236}">
                <a16:creationId xmlns:a16="http://schemas.microsoft.com/office/drawing/2014/main" id="{9FAA0A3F-DF83-4321-B3EF-2906F44868D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71F6441-B082-4897-8550-0DEC56A3DB46}"/>
              </a:ext>
            </a:extLst>
          </p:cNvPr>
          <p:cNvSpPr>
            <a:spLocks noGrp="1"/>
          </p:cNvSpPr>
          <p:nvPr>
            <p:ph type="sldNum" sz="quarter" idx="12"/>
          </p:nvPr>
        </p:nvSpPr>
        <p:spPr/>
        <p:txBody>
          <a:bodyPr/>
          <a:lstStyle/>
          <a:p>
            <a:fld id="{7C73F02C-37F3-4C45-A745-2D67749BA6A8}" type="slidenum">
              <a:rPr lang="en-US" smtClean="0"/>
              <a:t>‹#›</a:t>
            </a:fld>
            <a:endParaRPr lang="en-US"/>
          </a:p>
        </p:txBody>
      </p:sp>
    </p:spTree>
    <p:extLst>
      <p:ext uri="{BB962C8B-B14F-4D97-AF65-F5344CB8AC3E}">
        <p14:creationId xmlns:p14="http://schemas.microsoft.com/office/powerpoint/2010/main" val="25980332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D53BDC-00F3-4BA9-9334-745C5FC0B6E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A525EBEE-60D2-4F1B-961D-8F3C569B160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D3BC3C9-E878-4E4A-A6F1-32EC92A99FB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4996CEC-BF48-47D5-AA86-B66C066CB6F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01D8E80-E3CF-435E-B4A0-FF8171CFFA4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46EC2B3-C340-4AB3-8281-D7CB0E9A8A32}"/>
              </a:ext>
            </a:extLst>
          </p:cNvPr>
          <p:cNvSpPr>
            <a:spLocks noGrp="1"/>
          </p:cNvSpPr>
          <p:nvPr>
            <p:ph type="dt" sz="half" idx="10"/>
          </p:nvPr>
        </p:nvSpPr>
        <p:spPr/>
        <p:txBody>
          <a:bodyPr/>
          <a:lstStyle/>
          <a:p>
            <a:fld id="{6F08EBAB-8B79-480A-8CF5-3C21A1BB7021}" type="datetimeFigureOut">
              <a:rPr lang="en-US" smtClean="0"/>
              <a:t>1/15/2024</a:t>
            </a:fld>
            <a:endParaRPr lang="en-US"/>
          </a:p>
        </p:txBody>
      </p:sp>
      <p:sp>
        <p:nvSpPr>
          <p:cNvPr id="8" name="Footer Placeholder 7">
            <a:extLst>
              <a:ext uri="{FF2B5EF4-FFF2-40B4-BE49-F238E27FC236}">
                <a16:creationId xmlns:a16="http://schemas.microsoft.com/office/drawing/2014/main" id="{1F9F7D68-9025-4D5D-A98C-A1C0D847479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D43FC90-6CB4-482B-966A-3AE0A703552A}"/>
              </a:ext>
            </a:extLst>
          </p:cNvPr>
          <p:cNvSpPr>
            <a:spLocks noGrp="1"/>
          </p:cNvSpPr>
          <p:nvPr>
            <p:ph type="sldNum" sz="quarter" idx="12"/>
          </p:nvPr>
        </p:nvSpPr>
        <p:spPr/>
        <p:txBody>
          <a:bodyPr/>
          <a:lstStyle/>
          <a:p>
            <a:fld id="{7C73F02C-37F3-4C45-A745-2D67749BA6A8}" type="slidenum">
              <a:rPr lang="en-US" smtClean="0"/>
              <a:t>‹#›</a:t>
            </a:fld>
            <a:endParaRPr lang="en-US"/>
          </a:p>
        </p:txBody>
      </p:sp>
    </p:spTree>
    <p:extLst>
      <p:ext uri="{BB962C8B-B14F-4D97-AF65-F5344CB8AC3E}">
        <p14:creationId xmlns:p14="http://schemas.microsoft.com/office/powerpoint/2010/main" val="843242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B23F6A-8A30-42CD-9E1F-E9A77CC7289A}"/>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9CB57854-34F8-4FE7-A856-CA4761E62AED}"/>
              </a:ext>
            </a:extLst>
          </p:cNvPr>
          <p:cNvSpPr>
            <a:spLocks noGrp="1"/>
          </p:cNvSpPr>
          <p:nvPr>
            <p:ph type="dt" sz="half" idx="10"/>
          </p:nvPr>
        </p:nvSpPr>
        <p:spPr/>
        <p:txBody>
          <a:bodyPr/>
          <a:lstStyle/>
          <a:p>
            <a:fld id="{6F08EBAB-8B79-480A-8CF5-3C21A1BB7021}" type="datetimeFigureOut">
              <a:rPr lang="en-US" smtClean="0"/>
              <a:t>1/15/2024</a:t>
            </a:fld>
            <a:endParaRPr lang="en-US"/>
          </a:p>
        </p:txBody>
      </p:sp>
      <p:sp>
        <p:nvSpPr>
          <p:cNvPr id="4" name="Footer Placeholder 3">
            <a:extLst>
              <a:ext uri="{FF2B5EF4-FFF2-40B4-BE49-F238E27FC236}">
                <a16:creationId xmlns:a16="http://schemas.microsoft.com/office/drawing/2014/main" id="{A640A1CF-BA75-4564-AE9C-6A419C89089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BB4EBCEB-7732-4B47-8B79-0CB2590D9941}"/>
              </a:ext>
            </a:extLst>
          </p:cNvPr>
          <p:cNvSpPr>
            <a:spLocks noGrp="1"/>
          </p:cNvSpPr>
          <p:nvPr>
            <p:ph type="sldNum" sz="quarter" idx="12"/>
          </p:nvPr>
        </p:nvSpPr>
        <p:spPr/>
        <p:txBody>
          <a:bodyPr/>
          <a:lstStyle/>
          <a:p>
            <a:fld id="{7C73F02C-37F3-4C45-A745-2D67749BA6A8}" type="slidenum">
              <a:rPr lang="en-US" smtClean="0"/>
              <a:t>‹#›</a:t>
            </a:fld>
            <a:endParaRPr lang="en-US"/>
          </a:p>
        </p:txBody>
      </p:sp>
    </p:spTree>
    <p:extLst>
      <p:ext uri="{BB962C8B-B14F-4D97-AF65-F5344CB8AC3E}">
        <p14:creationId xmlns:p14="http://schemas.microsoft.com/office/powerpoint/2010/main" val="28915834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FDFC732-E8E1-4198-B3BC-709CD244B2F6}"/>
              </a:ext>
            </a:extLst>
          </p:cNvPr>
          <p:cNvSpPr>
            <a:spLocks noGrp="1"/>
          </p:cNvSpPr>
          <p:nvPr>
            <p:ph type="dt" sz="half" idx="10"/>
          </p:nvPr>
        </p:nvSpPr>
        <p:spPr/>
        <p:txBody>
          <a:bodyPr/>
          <a:lstStyle/>
          <a:p>
            <a:fld id="{6F08EBAB-8B79-480A-8CF5-3C21A1BB7021}" type="datetimeFigureOut">
              <a:rPr lang="en-US" smtClean="0"/>
              <a:t>1/15/2024</a:t>
            </a:fld>
            <a:endParaRPr lang="en-US"/>
          </a:p>
        </p:txBody>
      </p:sp>
      <p:sp>
        <p:nvSpPr>
          <p:cNvPr id="3" name="Footer Placeholder 2">
            <a:extLst>
              <a:ext uri="{FF2B5EF4-FFF2-40B4-BE49-F238E27FC236}">
                <a16:creationId xmlns:a16="http://schemas.microsoft.com/office/drawing/2014/main" id="{5B6A4654-A25C-41BF-A9AF-E7C869FE8BF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3E43525-69E4-49C7-B82A-B21FABEA0862}"/>
              </a:ext>
            </a:extLst>
          </p:cNvPr>
          <p:cNvSpPr>
            <a:spLocks noGrp="1"/>
          </p:cNvSpPr>
          <p:nvPr>
            <p:ph type="sldNum" sz="quarter" idx="12"/>
          </p:nvPr>
        </p:nvSpPr>
        <p:spPr/>
        <p:txBody>
          <a:bodyPr/>
          <a:lstStyle/>
          <a:p>
            <a:fld id="{7C73F02C-37F3-4C45-A745-2D67749BA6A8}" type="slidenum">
              <a:rPr lang="en-US" smtClean="0"/>
              <a:t>‹#›</a:t>
            </a:fld>
            <a:endParaRPr lang="en-US"/>
          </a:p>
        </p:txBody>
      </p:sp>
    </p:spTree>
    <p:extLst>
      <p:ext uri="{BB962C8B-B14F-4D97-AF65-F5344CB8AC3E}">
        <p14:creationId xmlns:p14="http://schemas.microsoft.com/office/powerpoint/2010/main" val="22454565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F6337D-7840-4C90-B8AE-57B713FB253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F0C9DD5-FAA4-4B41-8403-5CC399A3FF1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2395FF2-CE14-4177-AC9D-60C6BEB3E88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1F06791-336D-47AB-A7D7-5F9D64654C5C}"/>
              </a:ext>
            </a:extLst>
          </p:cNvPr>
          <p:cNvSpPr>
            <a:spLocks noGrp="1"/>
          </p:cNvSpPr>
          <p:nvPr>
            <p:ph type="dt" sz="half" idx="10"/>
          </p:nvPr>
        </p:nvSpPr>
        <p:spPr/>
        <p:txBody>
          <a:bodyPr/>
          <a:lstStyle/>
          <a:p>
            <a:fld id="{6F08EBAB-8B79-480A-8CF5-3C21A1BB7021}" type="datetimeFigureOut">
              <a:rPr lang="en-US" smtClean="0"/>
              <a:t>1/15/2024</a:t>
            </a:fld>
            <a:endParaRPr lang="en-US"/>
          </a:p>
        </p:txBody>
      </p:sp>
      <p:sp>
        <p:nvSpPr>
          <p:cNvPr id="6" name="Footer Placeholder 5">
            <a:extLst>
              <a:ext uri="{FF2B5EF4-FFF2-40B4-BE49-F238E27FC236}">
                <a16:creationId xmlns:a16="http://schemas.microsoft.com/office/drawing/2014/main" id="{85528534-B101-4B2D-8BC4-F48F6389144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E71E1CB-32D3-40B7-A4FB-741A8F906516}"/>
              </a:ext>
            </a:extLst>
          </p:cNvPr>
          <p:cNvSpPr>
            <a:spLocks noGrp="1"/>
          </p:cNvSpPr>
          <p:nvPr>
            <p:ph type="sldNum" sz="quarter" idx="12"/>
          </p:nvPr>
        </p:nvSpPr>
        <p:spPr/>
        <p:txBody>
          <a:bodyPr/>
          <a:lstStyle/>
          <a:p>
            <a:fld id="{7C73F02C-37F3-4C45-A745-2D67749BA6A8}" type="slidenum">
              <a:rPr lang="en-US" smtClean="0"/>
              <a:t>‹#›</a:t>
            </a:fld>
            <a:endParaRPr lang="en-US"/>
          </a:p>
        </p:txBody>
      </p:sp>
    </p:spTree>
    <p:extLst>
      <p:ext uri="{BB962C8B-B14F-4D97-AF65-F5344CB8AC3E}">
        <p14:creationId xmlns:p14="http://schemas.microsoft.com/office/powerpoint/2010/main" val="31067442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06ABCB-36A3-4E56-9ACD-EF1BE5FA5DF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6F040DB7-CC36-4349-ACAC-D27382EDE10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A9EC0794-0AD9-4624-97FE-EA44C4C1F52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DA11900-36EB-424E-B749-6AC35DE04197}"/>
              </a:ext>
            </a:extLst>
          </p:cNvPr>
          <p:cNvSpPr>
            <a:spLocks noGrp="1"/>
          </p:cNvSpPr>
          <p:nvPr>
            <p:ph type="dt" sz="half" idx="10"/>
          </p:nvPr>
        </p:nvSpPr>
        <p:spPr/>
        <p:txBody>
          <a:bodyPr/>
          <a:lstStyle/>
          <a:p>
            <a:fld id="{6F08EBAB-8B79-480A-8CF5-3C21A1BB7021}" type="datetimeFigureOut">
              <a:rPr lang="en-US" smtClean="0"/>
              <a:t>1/15/2024</a:t>
            </a:fld>
            <a:endParaRPr lang="en-US"/>
          </a:p>
        </p:txBody>
      </p:sp>
      <p:sp>
        <p:nvSpPr>
          <p:cNvPr id="6" name="Footer Placeholder 5">
            <a:extLst>
              <a:ext uri="{FF2B5EF4-FFF2-40B4-BE49-F238E27FC236}">
                <a16:creationId xmlns:a16="http://schemas.microsoft.com/office/drawing/2014/main" id="{57BBF416-E581-4373-8AD6-FBC1BDEA9E9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0E7B431-7970-4D6D-8622-D89154783F4E}"/>
              </a:ext>
            </a:extLst>
          </p:cNvPr>
          <p:cNvSpPr>
            <a:spLocks noGrp="1"/>
          </p:cNvSpPr>
          <p:nvPr>
            <p:ph type="sldNum" sz="quarter" idx="12"/>
          </p:nvPr>
        </p:nvSpPr>
        <p:spPr/>
        <p:txBody>
          <a:bodyPr/>
          <a:lstStyle/>
          <a:p>
            <a:fld id="{7C73F02C-37F3-4C45-A745-2D67749BA6A8}" type="slidenum">
              <a:rPr lang="en-US" smtClean="0"/>
              <a:t>‹#›</a:t>
            </a:fld>
            <a:endParaRPr lang="en-US"/>
          </a:p>
        </p:txBody>
      </p:sp>
    </p:spTree>
    <p:extLst>
      <p:ext uri="{BB962C8B-B14F-4D97-AF65-F5344CB8AC3E}">
        <p14:creationId xmlns:p14="http://schemas.microsoft.com/office/powerpoint/2010/main" val="42220989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059CF27-DF0E-4F13-922F-348BAC69C5A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234B952-DD1C-45FE-BA76-741E990F1ED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FC1A636-C94B-4886-94E8-E580F2C53EB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F08EBAB-8B79-480A-8CF5-3C21A1BB7021}" type="datetimeFigureOut">
              <a:rPr lang="en-US" smtClean="0"/>
              <a:t>1/15/2024</a:t>
            </a:fld>
            <a:endParaRPr lang="en-US"/>
          </a:p>
        </p:txBody>
      </p:sp>
      <p:sp>
        <p:nvSpPr>
          <p:cNvPr id="5" name="Footer Placeholder 4">
            <a:extLst>
              <a:ext uri="{FF2B5EF4-FFF2-40B4-BE49-F238E27FC236}">
                <a16:creationId xmlns:a16="http://schemas.microsoft.com/office/drawing/2014/main" id="{D474F92C-7A66-4686-AE0A-AAD7CAF07A4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966DA23F-ECBA-4E3C-8317-32A955CCC02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C73F02C-37F3-4C45-A745-2D67749BA6A8}" type="slidenum">
              <a:rPr lang="en-US" smtClean="0"/>
              <a:t>‹#›</a:t>
            </a:fld>
            <a:endParaRPr lang="en-US"/>
          </a:p>
        </p:txBody>
      </p:sp>
    </p:spTree>
    <p:extLst>
      <p:ext uri="{BB962C8B-B14F-4D97-AF65-F5344CB8AC3E}">
        <p14:creationId xmlns:p14="http://schemas.microsoft.com/office/powerpoint/2010/main" val="22737645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2"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2.png"/><Relationship Id="rId1" Type="http://schemas.openxmlformats.org/officeDocument/2006/relationships/slideLayout" Target="../slideLayouts/slideLayout13.xml"/><Relationship Id="rId5" Type="http://schemas.openxmlformats.org/officeDocument/2006/relationships/image" Target="../media/image45.jpeg"/><Relationship Id="rId4" Type="http://schemas.openxmlformats.org/officeDocument/2006/relationships/image" Target="../media/image44.png"/></Relationships>
</file>

<file path=ppt/slides/_rels/slide11.xml.rels><?xml version="1.0" encoding="UTF-8" standalone="yes"?>
<Relationships xmlns="http://schemas.openxmlformats.org/package/2006/relationships"><Relationship Id="rId3" Type="http://schemas.openxmlformats.org/officeDocument/2006/relationships/image" Target="../media/image47.png"/><Relationship Id="rId7" Type="http://schemas.openxmlformats.org/officeDocument/2006/relationships/image" Target="../media/image51.png"/><Relationship Id="rId2" Type="http://schemas.openxmlformats.org/officeDocument/2006/relationships/image" Target="../media/image46.png"/><Relationship Id="rId1" Type="http://schemas.openxmlformats.org/officeDocument/2006/relationships/slideLayout" Target="../slideLayouts/slideLayout13.xml"/><Relationship Id="rId6" Type="http://schemas.openxmlformats.org/officeDocument/2006/relationships/image" Target="../media/image50.png"/><Relationship Id="rId5" Type="http://schemas.openxmlformats.org/officeDocument/2006/relationships/image" Target="../media/image49.png"/><Relationship Id="rId4" Type="http://schemas.openxmlformats.org/officeDocument/2006/relationships/image" Target="../media/image48.png"/></Relationships>
</file>

<file path=ppt/slides/_rels/slide12.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13.xml"/><Relationship Id="rId6" Type="http://schemas.openxmlformats.org/officeDocument/2006/relationships/image" Target="../media/image56.png"/><Relationship Id="rId5" Type="http://schemas.openxmlformats.org/officeDocument/2006/relationships/image" Target="../media/image55.png"/><Relationship Id="rId4" Type="http://schemas.openxmlformats.org/officeDocument/2006/relationships/image" Target="../media/image54.png"/></Relationships>
</file>

<file path=ppt/slides/_rels/slide13.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13.xml"/><Relationship Id="rId5" Type="http://schemas.openxmlformats.org/officeDocument/2006/relationships/image" Target="../media/image60.png"/><Relationship Id="rId4" Type="http://schemas.openxmlformats.org/officeDocument/2006/relationships/image" Target="../media/image59.png"/></Relationships>
</file>

<file path=ppt/slides/_rels/slide14.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13.xml"/><Relationship Id="rId6" Type="http://schemas.openxmlformats.org/officeDocument/2006/relationships/image" Target="../media/image65.png"/><Relationship Id="rId5" Type="http://schemas.openxmlformats.org/officeDocument/2006/relationships/image" Target="../media/image64.png"/><Relationship Id="rId4" Type="http://schemas.openxmlformats.org/officeDocument/2006/relationships/image" Target="../media/image63.png"/></Relationships>
</file>

<file path=ppt/slides/_rels/slide15.xml.rels><?xml version="1.0" encoding="UTF-8" standalone="yes"?>
<Relationships xmlns="http://schemas.openxmlformats.org/package/2006/relationships"><Relationship Id="rId8" Type="http://schemas.openxmlformats.org/officeDocument/2006/relationships/image" Target="../media/image72.jpg"/><Relationship Id="rId3" Type="http://schemas.openxmlformats.org/officeDocument/2006/relationships/image" Target="../media/image67.jpeg"/><Relationship Id="rId7" Type="http://schemas.openxmlformats.org/officeDocument/2006/relationships/image" Target="../media/image71.jpg"/><Relationship Id="rId2" Type="http://schemas.openxmlformats.org/officeDocument/2006/relationships/image" Target="../media/image66.png"/><Relationship Id="rId1" Type="http://schemas.openxmlformats.org/officeDocument/2006/relationships/slideLayout" Target="../slideLayouts/slideLayout13.xml"/><Relationship Id="rId6" Type="http://schemas.openxmlformats.org/officeDocument/2006/relationships/image" Target="../media/image70.jpeg"/><Relationship Id="rId5" Type="http://schemas.openxmlformats.org/officeDocument/2006/relationships/image" Target="../media/image69.jpeg"/><Relationship Id="rId4" Type="http://schemas.openxmlformats.org/officeDocument/2006/relationships/image" Target="../media/image68.jpeg"/></Relationships>
</file>

<file path=ppt/slides/_rels/slide16.xml.rels><?xml version="1.0" encoding="UTF-8" standalone="yes"?>
<Relationships xmlns="http://schemas.openxmlformats.org/package/2006/relationships"><Relationship Id="rId3" Type="http://schemas.openxmlformats.org/officeDocument/2006/relationships/image" Target="../media/image74.jpeg"/><Relationship Id="rId2" Type="http://schemas.openxmlformats.org/officeDocument/2006/relationships/image" Target="../media/image73.jpeg"/><Relationship Id="rId1" Type="http://schemas.openxmlformats.org/officeDocument/2006/relationships/slideLayout" Target="../slideLayouts/slideLayout13.xml"/><Relationship Id="rId5" Type="http://schemas.openxmlformats.org/officeDocument/2006/relationships/image" Target="../media/image76.png"/><Relationship Id="rId4" Type="http://schemas.openxmlformats.org/officeDocument/2006/relationships/image" Target="../media/image75.png"/></Relationships>
</file>

<file path=ppt/slides/_rels/slide17.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image" Target="../media/image77.jpg"/><Relationship Id="rId1" Type="http://schemas.openxmlformats.org/officeDocument/2006/relationships/slideLayout" Target="../slideLayouts/slideLayout13.xml"/><Relationship Id="rId6" Type="http://schemas.openxmlformats.org/officeDocument/2006/relationships/image" Target="../media/image81.png"/><Relationship Id="rId5" Type="http://schemas.openxmlformats.org/officeDocument/2006/relationships/image" Target="../media/image80.png"/><Relationship Id="rId4" Type="http://schemas.openxmlformats.org/officeDocument/2006/relationships/image" Target="../media/image79.png"/></Relationships>
</file>

<file path=ppt/slides/_rels/slide18.xml.rels><?xml version="1.0" encoding="UTF-8" standalone="yes"?>
<Relationships xmlns="http://schemas.openxmlformats.org/package/2006/relationships"><Relationship Id="rId3" Type="http://schemas.openxmlformats.org/officeDocument/2006/relationships/hyperlink" Target="https://www.forbes.com/sites/forbesbusinessdevelopmentcouncil/2021/09/10/workplaces-have-changed--and-its-time-they-change-again/?sh=3829f83875bf" TargetMode="External"/><Relationship Id="rId7" Type="http://schemas.openxmlformats.org/officeDocument/2006/relationships/hyperlink" Target="https://v2.wellcertified.com/en/wellv2/overview" TargetMode="External"/><Relationship Id="rId2" Type="http://schemas.openxmlformats.org/officeDocument/2006/relationships/hyperlink" Target="https://www.re-thinkingthefuture.com/architectural-community/a6927-architects-and-their-impact-on-office-buildings/" TargetMode="External"/><Relationship Id="rId1" Type="http://schemas.openxmlformats.org/officeDocument/2006/relationships/slideLayout" Target="../slideLayouts/slideLayout13.xml"/><Relationship Id="rId6" Type="http://schemas.openxmlformats.org/officeDocument/2006/relationships/hyperlink" Target="https://medium.com/@AAA_Publication/what-is-architecture-1b52f5339c2a" TargetMode="External"/><Relationship Id="rId5" Type="http://schemas.openxmlformats.org/officeDocument/2006/relationships/hyperlink" Target="https://catalogue.library.cern/literature/mj15x-kbk50" TargetMode="External"/><Relationship Id="rId4" Type="http://schemas.openxmlformats.org/officeDocument/2006/relationships/hyperlink" Target="https://wearetwo.com/office-design-what-it-was-and-what-it-is-now/"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image" Target="../media/image83.jpg"/><Relationship Id="rId2" Type="http://schemas.openxmlformats.org/officeDocument/2006/relationships/image" Target="../media/image82.png"/><Relationship Id="rId1" Type="http://schemas.openxmlformats.org/officeDocument/2006/relationships/slideLayout" Target="../slideLayouts/slideLayout7.xml"/><Relationship Id="rId4" Type="http://schemas.openxmlformats.org/officeDocument/2006/relationships/image" Target="../media/image84.png"/></Relationships>
</file>

<file path=ppt/slides/_rels/slide21.xml.rels><?xml version="1.0" encoding="UTF-8" standalone="yes"?>
<Relationships xmlns="http://schemas.openxmlformats.org/package/2006/relationships"><Relationship Id="rId3" Type="http://schemas.openxmlformats.org/officeDocument/2006/relationships/image" Target="../media/image85.png"/><Relationship Id="rId7" Type="http://schemas.openxmlformats.org/officeDocument/2006/relationships/image" Target="../media/image89.png"/><Relationship Id="rId2" Type="http://schemas.openxmlformats.org/officeDocument/2006/relationships/image" Target="../media/image56.png"/><Relationship Id="rId1" Type="http://schemas.openxmlformats.org/officeDocument/2006/relationships/slideLayout" Target="../slideLayouts/slideLayout13.xml"/><Relationship Id="rId6" Type="http://schemas.openxmlformats.org/officeDocument/2006/relationships/image" Target="../media/image88.png"/><Relationship Id="rId5" Type="http://schemas.openxmlformats.org/officeDocument/2006/relationships/image" Target="../media/image87.png"/><Relationship Id="rId4" Type="http://schemas.openxmlformats.org/officeDocument/2006/relationships/image" Target="../media/image86.png"/></Relationships>
</file>

<file path=ppt/slides/_rels/slide3.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3.jpeg"/><Relationship Id="rId7" Type="http://schemas.openxmlformats.org/officeDocument/2006/relationships/image" Target="../media/image6.png"/><Relationship Id="rId2" Type="http://schemas.openxmlformats.org/officeDocument/2006/relationships/image" Target="../media/image2.jpeg"/><Relationship Id="rId1" Type="http://schemas.openxmlformats.org/officeDocument/2006/relationships/slideLayout" Target="../slideLayouts/slideLayout13.xml"/><Relationship Id="rId6" Type="http://schemas.openxmlformats.org/officeDocument/2006/relationships/image" Target="../media/image5.png"/><Relationship Id="rId5" Type="http://schemas.microsoft.com/office/2007/relationships/hdphoto" Target="../media/hdphoto1.wdp"/><Relationship Id="rId4" Type="http://schemas.openxmlformats.org/officeDocument/2006/relationships/image" Target="../media/image4.png"/><Relationship Id="rId9" Type="http://schemas.openxmlformats.org/officeDocument/2006/relationships/image" Target="../media/image8.png"/></Relationships>
</file>

<file path=ppt/slides/_rels/slide4.xml.rels><?xml version="1.0" encoding="UTF-8" standalone="yes"?>
<Relationships xmlns="http://schemas.openxmlformats.org/package/2006/relationships"><Relationship Id="rId8" Type="http://schemas.openxmlformats.org/officeDocument/2006/relationships/image" Target="../media/image15.png"/><Relationship Id="rId13" Type="http://schemas.openxmlformats.org/officeDocument/2006/relationships/image" Target="../media/image20.svg"/><Relationship Id="rId3" Type="http://schemas.openxmlformats.org/officeDocument/2006/relationships/image" Target="../media/image10.svg"/><Relationship Id="rId7" Type="http://schemas.openxmlformats.org/officeDocument/2006/relationships/image" Target="../media/image14.svg"/><Relationship Id="rId12" Type="http://schemas.openxmlformats.org/officeDocument/2006/relationships/image" Target="../media/image19.png"/><Relationship Id="rId2" Type="http://schemas.openxmlformats.org/officeDocument/2006/relationships/image" Target="../media/image9.png"/><Relationship Id="rId1" Type="http://schemas.openxmlformats.org/officeDocument/2006/relationships/slideLayout" Target="../slideLayouts/slideLayout13.xml"/><Relationship Id="rId6" Type="http://schemas.openxmlformats.org/officeDocument/2006/relationships/image" Target="../media/image13.png"/><Relationship Id="rId11" Type="http://schemas.openxmlformats.org/officeDocument/2006/relationships/image" Target="../media/image18.svg"/><Relationship Id="rId5" Type="http://schemas.openxmlformats.org/officeDocument/2006/relationships/image" Target="../media/image12.svg"/><Relationship Id="rId10" Type="http://schemas.openxmlformats.org/officeDocument/2006/relationships/image" Target="../media/image17.png"/><Relationship Id="rId4" Type="http://schemas.openxmlformats.org/officeDocument/2006/relationships/image" Target="../media/image11.png"/><Relationship Id="rId9" Type="http://schemas.openxmlformats.org/officeDocument/2006/relationships/image" Target="../media/image16.sv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8" Type="http://schemas.openxmlformats.org/officeDocument/2006/relationships/image" Target="../media/image27.jpeg"/><Relationship Id="rId3" Type="http://schemas.openxmlformats.org/officeDocument/2006/relationships/image" Target="../media/image22.png"/><Relationship Id="rId7" Type="http://schemas.openxmlformats.org/officeDocument/2006/relationships/image" Target="../media/image26.png"/><Relationship Id="rId2" Type="http://schemas.openxmlformats.org/officeDocument/2006/relationships/image" Target="../media/image21.jpeg"/><Relationship Id="rId1" Type="http://schemas.openxmlformats.org/officeDocument/2006/relationships/slideLayout" Target="../slideLayouts/slideLayout13.xml"/><Relationship Id="rId6" Type="http://schemas.openxmlformats.org/officeDocument/2006/relationships/image" Target="../media/image25.jpeg"/><Relationship Id="rId11" Type="http://schemas.openxmlformats.org/officeDocument/2006/relationships/image" Target="../media/image30.png"/><Relationship Id="rId5" Type="http://schemas.openxmlformats.org/officeDocument/2006/relationships/image" Target="../media/image24.png"/><Relationship Id="rId10" Type="http://schemas.openxmlformats.org/officeDocument/2006/relationships/image" Target="../media/image29.jpeg"/><Relationship Id="rId4" Type="http://schemas.openxmlformats.org/officeDocument/2006/relationships/image" Target="../media/image23.png"/><Relationship Id="rId9" Type="http://schemas.openxmlformats.org/officeDocument/2006/relationships/image" Target="../media/image28.JPG"/></Relationships>
</file>

<file path=ppt/slides/_rels/slide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13.xml"/><Relationship Id="rId4" Type="http://schemas.openxmlformats.org/officeDocument/2006/relationships/image" Target="../media/image33.jpeg"/></Relationships>
</file>

<file path=ppt/slides/_rels/slide8.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image" Target="../media/image34.png"/><Relationship Id="rId7" Type="http://schemas.openxmlformats.org/officeDocument/2006/relationships/image" Target="../media/image37.png"/><Relationship Id="rId2" Type="http://schemas.microsoft.com/office/2014/relationships/chartEx" Target="../charts/chartEx1.xml"/><Relationship Id="rId1" Type="http://schemas.openxmlformats.org/officeDocument/2006/relationships/slideLayout" Target="../slideLayouts/slideLayout13.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chart" Target="../charts/chart1.xml"/><Relationship Id="rId9" Type="http://schemas.openxmlformats.org/officeDocument/2006/relationships/chart" Target="../charts/chart2.xml"/></Relationships>
</file>

<file path=ppt/slides/_rels/slide9.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13.xml"/><Relationship Id="rId4" Type="http://schemas.openxmlformats.org/officeDocument/2006/relationships/image" Target="../media/image41.png"/></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noChangeArrowheads="1"/>
          </p:cNvSpPr>
          <p:nvPr>
            <p:ph type="ctrTitle"/>
          </p:nvPr>
        </p:nvSpPr>
        <p:spPr bwMode="auto">
          <a:xfrm>
            <a:off x="407988" y="3428999"/>
            <a:ext cx="11784012" cy="1862951"/>
          </a:xfrm>
        </p:spPr>
        <p:txBody>
          <a:bodyPr>
            <a:normAutofit fontScale="90000"/>
          </a:bodyPr>
          <a:lstStyle/>
          <a:p>
            <a:pPr>
              <a:defRPr/>
            </a:pPr>
            <a:r>
              <a:rPr lang="en-GB" sz="4800" dirty="0"/>
              <a:t>Site and Civil Engineering Department </a:t>
            </a:r>
            <a:br>
              <a:rPr lang="en-GB" sz="4800" dirty="0"/>
            </a:br>
            <a:r>
              <a:rPr lang="en-US" sz="4800" dirty="0">
                <a:solidFill>
                  <a:srgbClr val="002060"/>
                </a:solidFill>
              </a:rPr>
              <a:t>Technical Seminar: </a:t>
            </a:r>
            <a:r>
              <a:rPr lang="en-US" sz="4800" b="1" dirty="0">
                <a:solidFill>
                  <a:srgbClr val="002060"/>
                </a:solidFill>
              </a:rPr>
              <a:t>HEALTHY WORKSPACES </a:t>
            </a:r>
            <a:br>
              <a:rPr lang="en-US" sz="4800" dirty="0">
                <a:solidFill>
                  <a:srgbClr val="002060"/>
                </a:solidFill>
              </a:rPr>
            </a:br>
            <a:r>
              <a:rPr lang="en-US" sz="4800" i="1" dirty="0">
                <a:solidFill>
                  <a:srgbClr val="002060"/>
                </a:solidFill>
              </a:rPr>
              <a:t>How does architecture impact your work?</a:t>
            </a:r>
            <a:endParaRPr lang="en-GB" sz="4800" i="1" dirty="0">
              <a:solidFill>
                <a:srgbClr val="002060"/>
              </a:solidFill>
            </a:endParaRPr>
          </a:p>
        </p:txBody>
      </p:sp>
      <p:sp>
        <p:nvSpPr>
          <p:cNvPr id="5" name="Subtitle 2"/>
          <p:cNvSpPr>
            <a:spLocks noGrp="1"/>
          </p:cNvSpPr>
          <p:nvPr>
            <p:ph type="subTitle" idx="1"/>
          </p:nvPr>
        </p:nvSpPr>
        <p:spPr bwMode="auto">
          <a:xfrm>
            <a:off x="407988" y="5700713"/>
            <a:ext cx="11376025" cy="803275"/>
          </a:xfrm>
        </p:spPr>
        <p:txBody>
          <a:bodyPr rtlCol="0">
            <a:normAutofit/>
          </a:bodyPr>
          <a:lstStyle/>
          <a:p>
            <a:pPr>
              <a:spcAft>
                <a:spcPts val="0"/>
              </a:spcAft>
              <a:defRPr/>
            </a:pPr>
            <a:r>
              <a:rPr lang="fr-CH" dirty="0">
                <a:latin typeface="+mj-lt"/>
              </a:rPr>
              <a:t>Araceli Alvarez Escobar	</a:t>
            </a:r>
            <a:endParaRPr dirty="0"/>
          </a:p>
          <a:p>
            <a:pPr>
              <a:spcAft>
                <a:spcPts val="0"/>
              </a:spcAft>
              <a:defRPr/>
            </a:pPr>
            <a:r>
              <a:rPr lang="en-US" dirty="0">
                <a:latin typeface="+mj-lt"/>
              </a:rPr>
              <a:t>CERN, 15</a:t>
            </a:r>
            <a:r>
              <a:rPr lang="en-US" baseline="30000" dirty="0">
                <a:latin typeface="+mj-lt"/>
              </a:rPr>
              <a:t>th</a:t>
            </a:r>
            <a:r>
              <a:rPr lang="en-US" dirty="0">
                <a:latin typeface="+mj-lt"/>
              </a:rPr>
              <a:t> January 2024</a:t>
            </a:r>
            <a:endParaRP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1032" name="Picture 8">
            <a:extLst>
              <a:ext uri="{FF2B5EF4-FFF2-40B4-BE49-F238E27FC236}">
                <a16:creationId xmlns:a16="http://schemas.microsoft.com/office/drawing/2014/main" id="{F780C737-36A8-41A8-365E-3D5364C4272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6170612" y="3162603"/>
            <a:ext cx="3059566" cy="3059566"/>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a:extLst>
              <a:ext uri="{FF2B5EF4-FFF2-40B4-BE49-F238E27FC236}">
                <a16:creationId xmlns:a16="http://schemas.microsoft.com/office/drawing/2014/main" id="{EF3DC478-FB4A-9D9E-7356-AD36BCF65496}"/>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5116"/>
          <a:stretch/>
        </p:blipFill>
        <p:spPr bwMode="auto">
          <a:xfrm>
            <a:off x="9414129" y="3571479"/>
            <a:ext cx="2034503" cy="2642391"/>
          </a:xfrm>
          <a:prstGeom prst="rect">
            <a:avLst/>
          </a:prstGeom>
          <a:noFill/>
          <a:extLst>
            <a:ext uri="{909E8E84-426E-40DD-AFC4-6F175D3DCCD1}">
              <a14:hiddenFill xmlns:a14="http://schemas.microsoft.com/office/drawing/2010/main">
                <a:solidFill>
                  <a:srgbClr val="FFFFFF"/>
                </a:solidFill>
              </a14:hiddenFill>
            </a:ext>
          </a:extLst>
        </p:spPr>
      </p:pic>
      <p:sp>
        <p:nvSpPr>
          <p:cNvPr id="10" name="Slide Number Placeholder 7"/>
          <p:cNvSpPr>
            <a:spLocks noGrp="1"/>
          </p:cNvSpPr>
          <p:nvPr>
            <p:ph type="sldNum" sz="quarter" idx="17"/>
          </p:nvPr>
        </p:nvSpPr>
        <p:spPr bwMode="auto"/>
        <p:txBody>
          <a:bodyPr/>
          <a:lstStyle/>
          <a:p>
            <a:pPr>
              <a:defRPr/>
            </a:pPr>
            <a:fld id="{36B5EA5A-BC32-A742-B11B-8E7414D5B535}" type="slidenum">
              <a:rPr lang="en-US" smtClean="0"/>
              <a:t>10</a:t>
            </a:fld>
            <a:endParaRPr lang="en-US"/>
          </a:p>
        </p:txBody>
      </p:sp>
      <p:sp>
        <p:nvSpPr>
          <p:cNvPr id="19" name="Content Placeholder 2">
            <a:extLst>
              <a:ext uri="{FF2B5EF4-FFF2-40B4-BE49-F238E27FC236}">
                <a16:creationId xmlns:a16="http://schemas.microsoft.com/office/drawing/2014/main" id="{B579A198-EF4C-6447-A265-2204E220CBBE}"/>
              </a:ext>
            </a:extLst>
          </p:cNvPr>
          <p:cNvSpPr/>
          <p:nvPr/>
        </p:nvSpPr>
        <p:spPr bwMode="auto">
          <a:xfrm>
            <a:off x="479424" y="1155699"/>
            <a:ext cx="5691188" cy="6048376"/>
          </a:xfrm>
          <a:prstGeom prst="rect">
            <a:avLst/>
          </a:prstGeom>
          <a:noFill/>
          <a:ln w="9525">
            <a:noFill/>
            <a:miter lim="800000"/>
            <a:headEnd/>
            <a:tailEnd/>
          </a:ln>
        </p:spPr>
        <p:txBody>
          <a:bodyPr vert="horz" wrap="square" lIns="108000" tIns="45720" rIns="180000" bIns="45720" numCol="1" anchor="t" anchorCtr="0" compatLnSpc="1">
            <a:prstTxWarp prst="textNoShape">
              <a:avLst/>
            </a:prstTxWarp>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342900" indent="-342900">
              <a:spcAft>
                <a:spcPts val="600"/>
              </a:spcAft>
              <a:buFont typeface="Calibri Light" panose="020F0302020204030204" pitchFamily="34" charset="0"/>
              <a:buChar char="-"/>
            </a:pPr>
            <a:r>
              <a:rPr lang="en-US" sz="1400" kern="1400" dirty="0">
                <a:latin typeface="+mj-lt"/>
                <a:cs typeface="Times New Roman" panose="02020603050405020304" pitchFamily="18" charset="0"/>
              </a:rPr>
              <a:t>Combine different kinds of spaces in a</a:t>
            </a:r>
            <a:r>
              <a:rPr lang="en-US" sz="1400" b="1" kern="1400" dirty="0">
                <a:latin typeface="+mj-lt"/>
                <a:cs typeface="Times New Roman" panose="02020603050405020304" pitchFamily="18" charset="0"/>
              </a:rPr>
              <a:t> “multi-space office”</a:t>
            </a:r>
            <a:r>
              <a:rPr lang="en-US" sz="1400" kern="1400" dirty="0">
                <a:latin typeface="+mj-lt"/>
                <a:cs typeface="Times New Roman" panose="02020603050405020304" pitchFamily="18" charset="0"/>
              </a:rPr>
              <a:t> &gt; answer to different types of activity and professional profiles</a:t>
            </a:r>
          </a:p>
          <a:p>
            <a:pPr marL="342900" indent="-342900">
              <a:spcAft>
                <a:spcPts val="600"/>
              </a:spcAft>
              <a:buFont typeface="Calibri Light" panose="020F0302020204030204" pitchFamily="34" charset="0"/>
              <a:buChar char="-"/>
            </a:pPr>
            <a:r>
              <a:rPr lang="en-US" sz="1400" kern="1400" dirty="0">
                <a:latin typeface="+mj-lt"/>
                <a:cs typeface="Times New Roman" panose="02020603050405020304" pitchFamily="18" charset="0"/>
              </a:rPr>
              <a:t>Façade, structure and finishings </a:t>
            </a:r>
            <a:r>
              <a:rPr lang="en-US" sz="1400" b="1" kern="1400" dirty="0">
                <a:latin typeface="+mj-lt"/>
                <a:cs typeface="Times New Roman" panose="02020603050405020304" pitchFamily="18" charset="0"/>
              </a:rPr>
              <a:t>modularity</a:t>
            </a:r>
            <a:r>
              <a:rPr lang="en-US" sz="1400" kern="1400" dirty="0">
                <a:latin typeface="+mj-lt"/>
                <a:cs typeface="Times New Roman" panose="02020603050405020304" pitchFamily="18" charset="0"/>
              </a:rPr>
              <a:t> &gt; give flexibility</a:t>
            </a:r>
          </a:p>
          <a:p>
            <a:pPr marL="342900" indent="-342900">
              <a:spcAft>
                <a:spcPts val="600"/>
              </a:spcAft>
              <a:buFont typeface="Calibri Light" panose="020F0302020204030204" pitchFamily="34" charset="0"/>
              <a:buChar char="-"/>
            </a:pPr>
            <a:r>
              <a:rPr lang="en-US" sz="1400" kern="1400" dirty="0">
                <a:latin typeface="+mj-lt"/>
                <a:cs typeface="Times New Roman" panose="02020603050405020304" pitchFamily="18" charset="0"/>
              </a:rPr>
              <a:t>Increase </a:t>
            </a:r>
            <a:r>
              <a:rPr lang="en-US" sz="1400" b="1" kern="1400" dirty="0">
                <a:latin typeface="+mj-lt"/>
                <a:cs typeface="Times New Roman" panose="02020603050405020304" pitchFamily="18" charset="0"/>
              </a:rPr>
              <a:t>shared areas </a:t>
            </a:r>
            <a:r>
              <a:rPr lang="en-US" sz="1400" kern="1400" dirty="0">
                <a:latin typeface="+mj-lt"/>
                <a:cs typeface="Times New Roman" panose="02020603050405020304" pitchFamily="18" charset="0"/>
              </a:rPr>
              <a:t>&gt; promote exchange and common services</a:t>
            </a:r>
          </a:p>
          <a:p>
            <a:pPr marL="342900" indent="-342900">
              <a:spcAft>
                <a:spcPts val="600"/>
              </a:spcAft>
              <a:buFont typeface="Calibri Light" panose="020F0302020204030204" pitchFamily="34" charset="0"/>
              <a:buChar char="-"/>
            </a:pPr>
            <a:r>
              <a:rPr lang="en-US" sz="1400" kern="1400" dirty="0">
                <a:latin typeface="+mj-lt"/>
                <a:cs typeface="Times New Roman" panose="02020603050405020304" pitchFamily="18" charset="0"/>
              </a:rPr>
              <a:t>Design </a:t>
            </a:r>
            <a:r>
              <a:rPr lang="en-US" sz="1400" b="1" kern="1400" dirty="0">
                <a:latin typeface="+mj-lt"/>
                <a:cs typeface="Times New Roman" panose="02020603050405020304" pitchFamily="18" charset="0"/>
              </a:rPr>
              <a:t>efficient distributions</a:t>
            </a:r>
            <a:r>
              <a:rPr lang="en-US" sz="1400" kern="1400" dirty="0">
                <a:latin typeface="+mj-lt"/>
                <a:cs typeface="Times New Roman" panose="02020603050405020304" pitchFamily="18" charset="0"/>
              </a:rPr>
              <a:t> &gt; giving various uses to a space </a:t>
            </a:r>
          </a:p>
          <a:p>
            <a:pPr marL="342900" indent="-342900">
              <a:spcAft>
                <a:spcPts val="600"/>
              </a:spcAft>
              <a:buFont typeface="Calibri Light" panose="020F0302020204030204" pitchFamily="34" charset="0"/>
              <a:buChar char="-"/>
            </a:pPr>
            <a:r>
              <a:rPr lang="en-US" sz="1400" b="1" kern="1400" dirty="0">
                <a:latin typeface="+mj-lt"/>
                <a:cs typeface="Times New Roman" panose="02020603050405020304" pitchFamily="18" charset="0"/>
              </a:rPr>
              <a:t>Communicate </a:t>
            </a:r>
            <a:r>
              <a:rPr lang="en-US" sz="1400" kern="1400" dirty="0">
                <a:latin typeface="+mj-lt"/>
                <a:cs typeface="Times New Roman" panose="02020603050405020304" pitchFamily="18" charset="0"/>
              </a:rPr>
              <a:t>&gt; direct discussions with future users to guide and publish what is being done to give a sense of evolution</a:t>
            </a:r>
            <a:endParaRPr lang="en-US" sz="1400" b="1" kern="1400" dirty="0">
              <a:latin typeface="+mj-lt"/>
              <a:cs typeface="Times New Roman" panose="02020603050405020304" pitchFamily="18" charset="0"/>
            </a:endParaRPr>
          </a:p>
          <a:p>
            <a:pPr marL="342900" indent="-342900">
              <a:spcAft>
                <a:spcPts val="600"/>
              </a:spcAft>
              <a:buFont typeface="Calibri Light" panose="020F0302020204030204" pitchFamily="34" charset="0"/>
              <a:buChar char="-"/>
            </a:pPr>
            <a:r>
              <a:rPr lang="en-US" sz="1400" kern="1400" dirty="0">
                <a:latin typeface="+mj-lt"/>
                <a:cs typeface="Times New Roman" panose="02020603050405020304" pitchFamily="18" charset="0"/>
              </a:rPr>
              <a:t>Use </a:t>
            </a:r>
            <a:r>
              <a:rPr lang="en-US" sz="1400" b="1" kern="1400" dirty="0">
                <a:latin typeface="+mj-lt"/>
                <a:cs typeface="Times New Roman" panose="02020603050405020304" pitchFamily="18" charset="0"/>
              </a:rPr>
              <a:t>reversible</a:t>
            </a:r>
            <a:r>
              <a:rPr lang="en-US" sz="1400" kern="1400" dirty="0">
                <a:latin typeface="+mj-lt"/>
                <a:cs typeface="Times New Roman" panose="02020603050405020304" pitchFamily="18" charset="0"/>
              </a:rPr>
              <a:t> construction systems </a:t>
            </a:r>
          </a:p>
          <a:p>
            <a:pPr marL="342900" indent="-342900">
              <a:spcAft>
                <a:spcPts val="600"/>
              </a:spcAft>
              <a:buFont typeface="Calibri Light" panose="020F0302020204030204" pitchFamily="34" charset="0"/>
              <a:buChar char="-"/>
            </a:pPr>
            <a:r>
              <a:rPr lang="fr-CH" sz="1400" kern="1400" dirty="0">
                <a:latin typeface="+mj-lt"/>
                <a:cs typeface="Times New Roman" panose="02020603050405020304" pitchFamily="18" charset="0"/>
              </a:rPr>
              <a:t>Use </a:t>
            </a:r>
            <a:r>
              <a:rPr lang="fr-CH" sz="1400" b="1" kern="1400" dirty="0" err="1">
                <a:latin typeface="+mj-lt"/>
                <a:cs typeface="Times New Roman" panose="02020603050405020304" pitchFamily="18" charset="0"/>
              </a:rPr>
              <a:t>easy</a:t>
            </a:r>
            <a:r>
              <a:rPr lang="fr-CH" sz="1400" b="1" kern="1400" dirty="0">
                <a:latin typeface="+mj-lt"/>
                <a:cs typeface="Times New Roman" panose="02020603050405020304" pitchFamily="18" charset="0"/>
              </a:rPr>
              <a:t> maintenance</a:t>
            </a:r>
            <a:r>
              <a:rPr lang="fr-CH" sz="1400" kern="1400" dirty="0">
                <a:latin typeface="+mj-lt"/>
                <a:cs typeface="Times New Roman" panose="02020603050405020304" pitchFamily="18" charset="0"/>
              </a:rPr>
              <a:t> construction </a:t>
            </a:r>
            <a:r>
              <a:rPr lang="fr-CH" sz="1400" kern="1400" dirty="0" err="1">
                <a:latin typeface="+mj-lt"/>
                <a:cs typeface="Times New Roman" panose="02020603050405020304" pitchFamily="18" charset="0"/>
              </a:rPr>
              <a:t>systems</a:t>
            </a:r>
            <a:r>
              <a:rPr lang="fr-CH" sz="1400" kern="1400" dirty="0">
                <a:latin typeface="+mj-lt"/>
                <a:cs typeface="Times New Roman" panose="02020603050405020304" pitchFamily="18" charset="0"/>
              </a:rPr>
              <a:t> and </a:t>
            </a:r>
            <a:r>
              <a:rPr lang="fr-CH" sz="1400" kern="1400" dirty="0" err="1">
                <a:latin typeface="+mj-lt"/>
                <a:cs typeface="Times New Roman" panose="02020603050405020304" pitchFamily="18" charset="0"/>
              </a:rPr>
              <a:t>materials</a:t>
            </a:r>
            <a:r>
              <a:rPr lang="fr-CH" sz="1400" kern="1400" dirty="0">
                <a:latin typeface="+mj-lt"/>
                <a:cs typeface="Times New Roman" panose="02020603050405020304" pitchFamily="18" charset="0"/>
              </a:rPr>
              <a:t> &gt; </a:t>
            </a:r>
            <a:r>
              <a:rPr lang="en-US" sz="1400" kern="1400" dirty="0">
                <a:latin typeface="+mj-lt"/>
                <a:cs typeface="Times New Roman" panose="02020603050405020304" pitchFamily="18" charset="0"/>
              </a:rPr>
              <a:t>Visible installations, openable windows, …</a:t>
            </a:r>
            <a:endParaRPr lang="fr-CH" sz="1400" kern="1400" dirty="0">
              <a:latin typeface="+mj-lt"/>
              <a:cs typeface="Times New Roman" panose="02020603050405020304" pitchFamily="18" charset="0"/>
            </a:endParaRPr>
          </a:p>
          <a:p>
            <a:pPr marL="342900" indent="-342900">
              <a:spcAft>
                <a:spcPts val="600"/>
              </a:spcAft>
              <a:buFont typeface="Calibri Light" panose="020F0302020204030204" pitchFamily="34" charset="0"/>
              <a:buChar char="-"/>
            </a:pPr>
            <a:r>
              <a:rPr lang="fr-CH" sz="1400" kern="1400" dirty="0">
                <a:latin typeface="+mj-lt"/>
                <a:cs typeface="Times New Roman" panose="02020603050405020304" pitchFamily="18" charset="0"/>
              </a:rPr>
              <a:t>Work </a:t>
            </a:r>
            <a:r>
              <a:rPr lang="fr-CH" sz="1400" kern="1400" dirty="0" err="1">
                <a:latin typeface="+mj-lt"/>
                <a:cs typeface="Times New Roman" panose="02020603050405020304" pitchFamily="18" charset="0"/>
              </a:rPr>
              <a:t>with</a:t>
            </a:r>
            <a:r>
              <a:rPr lang="fr-CH" sz="1400" kern="1400" dirty="0">
                <a:latin typeface="+mj-lt"/>
                <a:cs typeface="Times New Roman" panose="02020603050405020304" pitchFamily="18" charset="0"/>
              </a:rPr>
              <a:t> the </a:t>
            </a:r>
            <a:r>
              <a:rPr lang="fr-CH" sz="1400" b="1" kern="1400" dirty="0" err="1">
                <a:latin typeface="+mj-lt"/>
                <a:cs typeface="Times New Roman" panose="02020603050405020304" pitchFamily="18" charset="0"/>
              </a:rPr>
              <a:t>existing</a:t>
            </a:r>
            <a:r>
              <a:rPr lang="fr-CH" sz="1400" kern="1400" dirty="0">
                <a:latin typeface="+mj-lt"/>
                <a:cs typeface="Times New Roman" panose="02020603050405020304" pitchFamily="18" charset="0"/>
              </a:rPr>
              <a:t> &gt; </a:t>
            </a:r>
            <a:r>
              <a:rPr lang="fr-CH" sz="1400" kern="1400" dirty="0" err="1">
                <a:latin typeface="+mj-lt"/>
                <a:cs typeface="Times New Roman" panose="02020603050405020304" pitchFamily="18" charset="0"/>
              </a:rPr>
              <a:t>every</a:t>
            </a:r>
            <a:r>
              <a:rPr lang="fr-CH" sz="1400" kern="1400" dirty="0">
                <a:latin typeface="+mj-lt"/>
                <a:cs typeface="Times New Roman" panose="02020603050405020304" pitchFamily="18" charset="0"/>
              </a:rPr>
              <a:t> </a:t>
            </a:r>
            <a:r>
              <a:rPr lang="fr-CH" sz="1400" kern="1400" dirty="0" err="1">
                <a:latin typeface="+mj-lt"/>
                <a:cs typeface="Times New Roman" panose="02020603050405020304" pitchFamily="18" charset="0"/>
              </a:rPr>
              <a:t>existing</a:t>
            </a:r>
            <a:r>
              <a:rPr lang="fr-CH" sz="1400" kern="1400" dirty="0">
                <a:latin typeface="+mj-lt"/>
                <a:cs typeface="Times New Roman" panose="02020603050405020304" pitchFamily="18" charset="0"/>
              </a:rPr>
              <a:t> building has </a:t>
            </a:r>
            <a:r>
              <a:rPr lang="fr-CH" sz="1400" kern="1400" dirty="0" err="1">
                <a:latin typeface="+mj-lt"/>
                <a:cs typeface="Times New Roman" panose="02020603050405020304" pitchFamily="18" charset="0"/>
              </a:rPr>
              <a:t>its</a:t>
            </a:r>
            <a:r>
              <a:rPr lang="fr-CH" sz="1400" kern="1400" dirty="0">
                <a:latin typeface="+mj-lt"/>
                <a:cs typeface="Times New Roman" panose="02020603050405020304" pitchFamily="18" charset="0"/>
              </a:rPr>
              <a:t> </a:t>
            </a:r>
            <a:r>
              <a:rPr lang="fr-CH" sz="1400" kern="1400" dirty="0" err="1">
                <a:latin typeface="+mj-lt"/>
                <a:cs typeface="Times New Roman" panose="02020603050405020304" pitchFamily="18" charset="0"/>
              </a:rPr>
              <a:t>own</a:t>
            </a:r>
            <a:r>
              <a:rPr lang="fr-CH" sz="1400" kern="1400" dirty="0">
                <a:latin typeface="+mj-lt"/>
                <a:cs typeface="Times New Roman" panose="02020603050405020304" pitchFamily="18" charset="0"/>
              </a:rPr>
              <a:t> </a:t>
            </a:r>
            <a:r>
              <a:rPr lang="fr-CH" sz="1400" kern="1400" dirty="0" err="1">
                <a:latin typeface="+mj-lt"/>
                <a:cs typeface="Times New Roman" panose="02020603050405020304" pitchFamily="18" charset="0"/>
              </a:rPr>
              <a:t>schema</a:t>
            </a:r>
            <a:r>
              <a:rPr lang="fr-CH" sz="1400" kern="1400" dirty="0">
                <a:latin typeface="+mj-lt"/>
                <a:cs typeface="Times New Roman" panose="02020603050405020304" pitchFamily="18" charset="0"/>
              </a:rPr>
              <a:t> and </a:t>
            </a:r>
            <a:r>
              <a:rPr lang="fr-CH" sz="1400" kern="1400" dirty="0" err="1">
                <a:latin typeface="+mj-lt"/>
                <a:cs typeface="Times New Roman" panose="02020603050405020304" pitchFamily="18" charset="0"/>
              </a:rPr>
              <a:t>particular</a:t>
            </a:r>
            <a:r>
              <a:rPr lang="fr-CH" sz="1400" kern="1400" dirty="0">
                <a:latin typeface="+mj-lt"/>
                <a:cs typeface="Times New Roman" panose="02020603050405020304" pitchFamily="18" charset="0"/>
              </a:rPr>
              <a:t> </a:t>
            </a:r>
            <a:r>
              <a:rPr lang="fr-CH" sz="1400" kern="1400" dirty="0" err="1">
                <a:latin typeface="+mj-lt"/>
                <a:cs typeface="Times New Roman" panose="02020603050405020304" pitchFamily="18" charset="0"/>
              </a:rPr>
              <a:t>elements</a:t>
            </a:r>
            <a:r>
              <a:rPr lang="fr-CH" sz="1400" kern="1400" dirty="0">
                <a:latin typeface="+mj-lt"/>
                <a:cs typeface="Times New Roman" panose="02020603050405020304" pitchFamily="18" charset="0"/>
              </a:rPr>
              <a:t> </a:t>
            </a:r>
            <a:r>
              <a:rPr lang="fr-CH" sz="1400" kern="1400" dirty="0" err="1">
                <a:latin typeface="+mj-lt"/>
                <a:cs typeface="Times New Roman" panose="02020603050405020304" pitchFamily="18" charset="0"/>
              </a:rPr>
              <a:t>that</a:t>
            </a:r>
            <a:r>
              <a:rPr lang="fr-CH" sz="1400" kern="1400" dirty="0">
                <a:latin typeface="+mj-lt"/>
                <a:cs typeface="Times New Roman" panose="02020603050405020304" pitchFamily="18" charset="0"/>
              </a:rPr>
              <a:t> must </a:t>
            </a:r>
            <a:r>
              <a:rPr lang="fr-CH" sz="1400" kern="1400" dirty="0" err="1">
                <a:latin typeface="+mj-lt"/>
                <a:cs typeface="Times New Roman" panose="02020603050405020304" pitchFamily="18" charset="0"/>
              </a:rPr>
              <a:t>be</a:t>
            </a:r>
            <a:r>
              <a:rPr lang="fr-CH" sz="1400" kern="1400" dirty="0">
                <a:latin typeface="+mj-lt"/>
                <a:cs typeface="Times New Roman" panose="02020603050405020304" pitchFamily="18" charset="0"/>
              </a:rPr>
              <a:t> put </a:t>
            </a:r>
            <a:r>
              <a:rPr lang="fr-CH" sz="1400" kern="1400" dirty="0" err="1">
                <a:latin typeface="+mj-lt"/>
                <a:cs typeface="Times New Roman" panose="02020603050405020304" pitchFamily="18" charset="0"/>
              </a:rPr>
              <a:t>into</a:t>
            </a:r>
            <a:r>
              <a:rPr lang="fr-CH" sz="1400" kern="1400" dirty="0">
                <a:latin typeface="+mj-lt"/>
                <a:cs typeface="Times New Roman" panose="02020603050405020304" pitchFamily="18" charset="0"/>
              </a:rPr>
              <a:t> value </a:t>
            </a:r>
          </a:p>
          <a:p>
            <a:pPr marL="342900" indent="-342900">
              <a:spcAft>
                <a:spcPts val="600"/>
              </a:spcAft>
              <a:buFont typeface="Calibri Light" panose="020F0302020204030204" pitchFamily="34" charset="0"/>
              <a:buChar char="-"/>
            </a:pPr>
            <a:r>
              <a:rPr lang="en-US" sz="1400" kern="1400" dirty="0">
                <a:latin typeface="+mj-lt"/>
                <a:cs typeface="Times New Roman" panose="02020603050405020304" pitchFamily="18" charset="0"/>
              </a:rPr>
              <a:t>Use </a:t>
            </a:r>
            <a:r>
              <a:rPr lang="en-US" sz="1400" b="1" kern="1400" dirty="0">
                <a:latin typeface="+mj-lt"/>
                <a:cs typeface="Times New Roman" panose="02020603050405020304" pitchFamily="18" charset="0"/>
              </a:rPr>
              <a:t>visual effects </a:t>
            </a:r>
            <a:r>
              <a:rPr lang="en-US" sz="1400" kern="1400" dirty="0">
                <a:latin typeface="+mj-lt"/>
                <a:cs typeface="Times New Roman" panose="02020603050405020304" pitchFamily="18" charset="0"/>
              </a:rPr>
              <a:t>and </a:t>
            </a:r>
            <a:r>
              <a:rPr lang="en-US" sz="1400" b="1" kern="1400" dirty="0">
                <a:latin typeface="+mj-lt"/>
                <a:cs typeface="Times New Roman" panose="02020603050405020304" pitchFamily="18" charset="0"/>
              </a:rPr>
              <a:t>signage</a:t>
            </a:r>
            <a:r>
              <a:rPr lang="en-US" sz="1400" kern="1400" dirty="0">
                <a:latin typeface="+mj-lt"/>
                <a:cs typeface="Times New Roman" panose="02020603050405020304" pitchFamily="18" charset="0"/>
              </a:rPr>
              <a:t> &gt; </a:t>
            </a:r>
            <a:r>
              <a:rPr lang="en-US" sz="1400" kern="1400" dirty="0" err="1">
                <a:latin typeface="+mj-lt"/>
                <a:cs typeface="Times New Roman" panose="02020603050405020304" pitchFamily="18" charset="0"/>
              </a:rPr>
              <a:t>colour</a:t>
            </a:r>
            <a:r>
              <a:rPr lang="en-US" sz="1400" kern="1400" dirty="0">
                <a:latin typeface="+mj-lt"/>
                <a:cs typeface="Times New Roman" panose="02020603050405020304" pitchFamily="18" charset="0"/>
              </a:rPr>
              <a:t> contrast is an easy low-cost way to make spaces more understandable and user-friendly</a:t>
            </a:r>
          </a:p>
          <a:p>
            <a:pPr marL="342900" indent="-342900">
              <a:spcAft>
                <a:spcPts val="600"/>
              </a:spcAft>
              <a:buFont typeface="Calibri Light" panose="020F0302020204030204" pitchFamily="34" charset="0"/>
              <a:buChar char="-"/>
            </a:pPr>
            <a:r>
              <a:rPr lang="en-GB" sz="1400" kern="1400" dirty="0">
                <a:latin typeface="+mj-lt"/>
                <a:cs typeface="Times New Roman" panose="02020603050405020304" pitchFamily="18" charset="0"/>
              </a:rPr>
              <a:t>Increase </a:t>
            </a:r>
            <a:r>
              <a:rPr lang="en-GB" sz="1400" b="1" kern="1400" dirty="0">
                <a:latin typeface="+mj-lt"/>
                <a:cs typeface="Times New Roman" panose="02020603050405020304" pitchFamily="18" charset="0"/>
              </a:rPr>
              <a:t>energy efficiency </a:t>
            </a:r>
            <a:r>
              <a:rPr lang="en-GB" sz="1400" kern="1400" dirty="0">
                <a:latin typeface="+mj-lt"/>
                <a:cs typeface="Times New Roman" panose="02020603050405020304" pitchFamily="18" charset="0"/>
              </a:rPr>
              <a:t>&gt; space management, updated technical installations </a:t>
            </a:r>
          </a:p>
          <a:p>
            <a:pPr marL="342900" indent="-342900">
              <a:spcAft>
                <a:spcPts val="600"/>
              </a:spcAft>
              <a:buFont typeface="Calibri Light" panose="020F0302020204030204" pitchFamily="34" charset="0"/>
              <a:buChar char="-"/>
            </a:pPr>
            <a:r>
              <a:rPr lang="en-GB" sz="1400" kern="1400" dirty="0">
                <a:latin typeface="+mj-lt"/>
                <a:cs typeface="Times New Roman" panose="02020603050405020304" pitchFamily="18" charset="0"/>
              </a:rPr>
              <a:t>Increase </a:t>
            </a:r>
            <a:r>
              <a:rPr lang="en-GB" sz="1400" b="1" kern="1400" dirty="0">
                <a:latin typeface="+mj-lt"/>
                <a:cs typeface="Times New Roman" panose="02020603050405020304" pitchFamily="18" charset="0"/>
              </a:rPr>
              <a:t>safety</a:t>
            </a:r>
            <a:r>
              <a:rPr lang="en-GB" sz="1400" kern="1400" dirty="0">
                <a:latin typeface="+mj-lt"/>
                <a:cs typeface="Times New Roman" panose="02020603050405020304" pitchFamily="18" charset="0"/>
              </a:rPr>
              <a:t> &gt; upgrade in terms of safety regulations</a:t>
            </a:r>
          </a:p>
          <a:p>
            <a:pPr marL="0" lvl="0" indent="0">
              <a:spcAft>
                <a:spcPts val="600"/>
              </a:spcAft>
              <a:buNone/>
            </a:pPr>
            <a:endParaRPr lang="fr-CH" sz="1400" kern="1400" dirty="0">
              <a:latin typeface="+mj-lt"/>
              <a:cs typeface="Times New Roman" panose="02020603050405020304" pitchFamily="18" charset="0"/>
            </a:endParaRPr>
          </a:p>
        </p:txBody>
      </p:sp>
      <p:pic>
        <p:nvPicPr>
          <p:cNvPr id="38" name="Picture 37">
            <a:extLst>
              <a:ext uri="{FF2B5EF4-FFF2-40B4-BE49-F238E27FC236}">
                <a16:creationId xmlns:a16="http://schemas.microsoft.com/office/drawing/2014/main" id="{1616EA62-88C3-C121-D934-03448361925E}"/>
              </a:ext>
            </a:extLst>
          </p:cNvPr>
          <p:cNvPicPr>
            <a:picLocks noChangeAspect="1"/>
          </p:cNvPicPr>
          <p:nvPr/>
        </p:nvPicPr>
        <p:blipFill rotWithShape="1">
          <a:blip r:embed="rId4">
            <a:extLst>
              <a:ext uri="{28A0092B-C50C-407E-A947-70E740481C1C}">
                <a14:useLocalDpi xmlns:a14="http://schemas.microsoft.com/office/drawing/2010/main" val="0"/>
              </a:ext>
            </a:extLst>
          </a:blip>
          <a:srcRect l="7945" r="5883"/>
          <a:stretch/>
        </p:blipFill>
        <p:spPr bwMode="auto">
          <a:xfrm>
            <a:off x="6169212" y="676274"/>
            <a:ext cx="3059566" cy="2367042"/>
          </a:xfrm>
          <a:prstGeom prst="rect">
            <a:avLst/>
          </a:prstGeom>
        </p:spPr>
      </p:pic>
      <p:sp>
        <p:nvSpPr>
          <p:cNvPr id="41" name="TextBox 36">
            <a:extLst>
              <a:ext uri="{FF2B5EF4-FFF2-40B4-BE49-F238E27FC236}">
                <a16:creationId xmlns:a16="http://schemas.microsoft.com/office/drawing/2014/main" id="{5FE4D91A-C568-7C2C-5960-58C59A792E19}"/>
              </a:ext>
            </a:extLst>
          </p:cNvPr>
          <p:cNvSpPr txBox="1"/>
          <p:nvPr/>
        </p:nvSpPr>
        <p:spPr bwMode="auto">
          <a:xfrm>
            <a:off x="6173239" y="6222169"/>
            <a:ext cx="2743200" cy="261610"/>
          </a:xfrm>
          <a:prstGeom prst="rect">
            <a:avLst/>
          </a:prstGeom>
          <a:noFill/>
        </p:spPr>
        <p:txBody>
          <a:bodyPr wrap="square" rtlCol="0">
            <a:spAutoFit/>
          </a:bodyPr>
          <a:lstStyle/>
          <a:p>
            <a:r>
              <a:rPr lang="fr-CH" sz="1100" b="1" i="1" dirty="0" err="1">
                <a:solidFill>
                  <a:srgbClr val="000000"/>
                </a:solidFill>
              </a:rPr>
              <a:t>Inspirational</a:t>
            </a:r>
            <a:r>
              <a:rPr lang="fr-CH" sz="1100" b="1" i="1" dirty="0">
                <a:solidFill>
                  <a:srgbClr val="000000"/>
                </a:solidFill>
              </a:rPr>
              <a:t> images</a:t>
            </a:r>
            <a:endParaRPr lang="en-US" sz="1100" b="1" i="1" dirty="0">
              <a:solidFill>
                <a:srgbClr val="000000"/>
              </a:solidFill>
            </a:endParaRPr>
          </a:p>
        </p:txBody>
      </p:sp>
      <p:sp>
        <p:nvSpPr>
          <p:cNvPr id="3" name="Title 6">
            <a:extLst>
              <a:ext uri="{FF2B5EF4-FFF2-40B4-BE49-F238E27FC236}">
                <a16:creationId xmlns:a16="http://schemas.microsoft.com/office/drawing/2014/main" id="{C910E73E-5F28-855D-FE50-1C41225C320B}"/>
              </a:ext>
            </a:extLst>
          </p:cNvPr>
          <p:cNvSpPr/>
          <p:nvPr/>
        </p:nvSpPr>
        <p:spPr bwMode="auto">
          <a:xfrm>
            <a:off x="479424" y="223838"/>
            <a:ext cx="8753475" cy="782637"/>
          </a:xfrm>
          <a:prstGeom prst="rect">
            <a:avLst/>
          </a:prstGeom>
          <a:noFill/>
          <a:ln>
            <a:noFill/>
          </a:ln>
        </p:spPr>
        <p:txBody>
          <a:bodyPr vert="horz" wrap="square" lIns="91440" tIns="45720" rIns="91440" bIns="45720" numCol="1" anchor="ctr" anchorCtr="0" compatLnSpc="1">
            <a:prstTxWarp prst="textNoShape">
              <a:avLst/>
            </a:prstTxWarp>
          </a:bodyPr>
          <a:lstStyle>
            <a:lvl1pPr algn="l">
              <a:lnSpc>
                <a:spcPct val="90000"/>
              </a:lnSpc>
              <a:spcBef>
                <a:spcPts val="0"/>
              </a:spcBef>
              <a:spcAft>
                <a:spcPts val="0"/>
              </a:spcAft>
              <a:defRPr sz="4400">
                <a:solidFill>
                  <a:schemeClr val="tx1"/>
                </a:solidFill>
                <a:latin typeface="+mj-lt"/>
                <a:ea typeface="+mj-ea"/>
                <a:cs typeface="+mj-cs"/>
              </a:defRPr>
            </a:lvl1pPr>
            <a:lvl2pPr algn="l">
              <a:lnSpc>
                <a:spcPct val="90000"/>
              </a:lnSpc>
              <a:spcBef>
                <a:spcPts val="0"/>
              </a:spcBef>
              <a:spcAft>
                <a:spcPts val="0"/>
              </a:spcAft>
              <a:defRPr sz="4400">
                <a:solidFill>
                  <a:schemeClr val="tx1"/>
                </a:solidFill>
                <a:latin typeface="Calibri Light"/>
              </a:defRPr>
            </a:lvl2pPr>
            <a:lvl3pPr algn="l">
              <a:lnSpc>
                <a:spcPct val="90000"/>
              </a:lnSpc>
              <a:spcBef>
                <a:spcPts val="0"/>
              </a:spcBef>
              <a:spcAft>
                <a:spcPts val="0"/>
              </a:spcAft>
              <a:defRPr sz="4400">
                <a:solidFill>
                  <a:schemeClr val="tx1"/>
                </a:solidFill>
                <a:latin typeface="Calibri Light"/>
              </a:defRPr>
            </a:lvl3pPr>
            <a:lvl4pPr algn="l">
              <a:lnSpc>
                <a:spcPct val="90000"/>
              </a:lnSpc>
              <a:spcBef>
                <a:spcPts val="0"/>
              </a:spcBef>
              <a:spcAft>
                <a:spcPts val="0"/>
              </a:spcAft>
              <a:defRPr sz="4400">
                <a:solidFill>
                  <a:schemeClr val="tx1"/>
                </a:solidFill>
                <a:latin typeface="Calibri Light"/>
              </a:defRPr>
            </a:lvl4pPr>
            <a:lvl5pPr algn="l">
              <a:lnSpc>
                <a:spcPct val="90000"/>
              </a:lnSpc>
              <a:spcBef>
                <a:spcPts val="0"/>
              </a:spcBef>
              <a:spcAft>
                <a:spcPts val="0"/>
              </a:spcAft>
              <a:defRPr sz="4400">
                <a:solidFill>
                  <a:schemeClr val="tx1"/>
                </a:solidFill>
                <a:latin typeface="Calibri Light"/>
              </a:defRPr>
            </a:lvl5pPr>
            <a:lvl6pPr marL="457200" algn="l">
              <a:lnSpc>
                <a:spcPct val="90000"/>
              </a:lnSpc>
              <a:spcBef>
                <a:spcPts val="0"/>
              </a:spcBef>
              <a:spcAft>
                <a:spcPts val="0"/>
              </a:spcAft>
              <a:defRPr sz="4400">
                <a:solidFill>
                  <a:schemeClr val="tx1"/>
                </a:solidFill>
                <a:latin typeface="Calibri Light"/>
              </a:defRPr>
            </a:lvl6pPr>
            <a:lvl7pPr marL="914400" algn="l">
              <a:lnSpc>
                <a:spcPct val="90000"/>
              </a:lnSpc>
              <a:spcBef>
                <a:spcPts val="0"/>
              </a:spcBef>
              <a:spcAft>
                <a:spcPts val="0"/>
              </a:spcAft>
              <a:defRPr sz="4400">
                <a:solidFill>
                  <a:schemeClr val="tx1"/>
                </a:solidFill>
                <a:latin typeface="Calibri Light"/>
              </a:defRPr>
            </a:lvl7pPr>
            <a:lvl8pPr marL="1371600" algn="l">
              <a:lnSpc>
                <a:spcPct val="90000"/>
              </a:lnSpc>
              <a:spcBef>
                <a:spcPts val="0"/>
              </a:spcBef>
              <a:spcAft>
                <a:spcPts val="0"/>
              </a:spcAft>
              <a:defRPr sz="4400">
                <a:solidFill>
                  <a:schemeClr val="tx1"/>
                </a:solidFill>
                <a:latin typeface="Calibri Light"/>
              </a:defRPr>
            </a:lvl8pPr>
            <a:lvl9pPr marL="1828800" algn="l">
              <a:lnSpc>
                <a:spcPct val="90000"/>
              </a:lnSpc>
              <a:spcBef>
                <a:spcPts val="0"/>
              </a:spcBef>
              <a:spcAft>
                <a:spcPts val="0"/>
              </a:spcAft>
              <a:defRPr sz="4400">
                <a:solidFill>
                  <a:schemeClr val="tx1"/>
                </a:solidFill>
                <a:latin typeface="Calibri Light"/>
              </a:defRPr>
            </a:lvl9pPr>
          </a:lstStyle>
          <a:p>
            <a:pPr>
              <a:defRPr/>
            </a:pPr>
            <a:r>
              <a:rPr lang="fr-CH" sz="3600" dirty="0"/>
              <a:t>NEW VISION: </a:t>
            </a:r>
            <a:r>
              <a:rPr lang="fr-CH" sz="3600" dirty="0" err="1"/>
              <a:t>Interior</a:t>
            </a:r>
            <a:r>
              <a:rPr lang="fr-CH" sz="3600" dirty="0"/>
              <a:t> </a:t>
            </a:r>
            <a:r>
              <a:rPr lang="fr-CH" sz="3600" dirty="0" err="1"/>
              <a:t>spaces</a:t>
            </a:r>
            <a:endParaRPr lang="en-US" sz="3600" dirty="0"/>
          </a:p>
        </p:txBody>
      </p:sp>
      <p:pic>
        <p:nvPicPr>
          <p:cNvPr id="5122" name="Picture 2">
            <a:extLst>
              <a:ext uri="{FF2B5EF4-FFF2-40B4-BE49-F238E27FC236}">
                <a16:creationId xmlns:a16="http://schemas.microsoft.com/office/drawing/2014/main" id="{C8F635B0-453B-C38C-075E-F4A8BD664722}"/>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t="8143"/>
          <a:stretch/>
        </p:blipFill>
        <p:spPr bwMode="auto">
          <a:xfrm>
            <a:off x="9412729" y="676273"/>
            <a:ext cx="2050958" cy="28239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098880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10" name="Slide Number Placeholder 7"/>
          <p:cNvSpPr>
            <a:spLocks noGrp="1"/>
          </p:cNvSpPr>
          <p:nvPr>
            <p:ph type="sldNum" sz="quarter" idx="17"/>
          </p:nvPr>
        </p:nvSpPr>
        <p:spPr bwMode="auto">
          <a:xfrm>
            <a:off x="8610600" y="6407150"/>
            <a:ext cx="2743200" cy="365125"/>
          </a:xfrm>
        </p:spPr>
        <p:txBody>
          <a:bodyPr/>
          <a:lstStyle/>
          <a:p>
            <a:pPr>
              <a:defRPr/>
            </a:pPr>
            <a:fld id="{36B5EA5A-BC32-A742-B11B-8E7414D5B535}" type="slidenum">
              <a:rPr lang="en-US" smtClean="0"/>
              <a:t>11</a:t>
            </a:fld>
            <a:endParaRPr lang="en-US" dirty="0"/>
          </a:p>
        </p:txBody>
      </p:sp>
      <p:sp>
        <p:nvSpPr>
          <p:cNvPr id="20" name="Title 6">
            <a:extLst>
              <a:ext uri="{FF2B5EF4-FFF2-40B4-BE49-F238E27FC236}">
                <a16:creationId xmlns:a16="http://schemas.microsoft.com/office/drawing/2014/main" id="{CE0B8FF1-F8DF-2A44-9CAC-5C3CAB6FA8C4}"/>
              </a:ext>
            </a:extLst>
          </p:cNvPr>
          <p:cNvSpPr/>
          <p:nvPr/>
        </p:nvSpPr>
        <p:spPr bwMode="auto">
          <a:xfrm>
            <a:off x="479424" y="274638"/>
            <a:ext cx="8753475" cy="782637"/>
          </a:xfrm>
          <a:prstGeom prst="rect">
            <a:avLst/>
          </a:prstGeom>
          <a:noFill/>
          <a:ln>
            <a:noFill/>
          </a:ln>
        </p:spPr>
        <p:txBody>
          <a:bodyPr vert="horz" wrap="square" lIns="91440" tIns="45720" rIns="91440" bIns="45720" numCol="1" anchor="ctr" anchorCtr="0" compatLnSpc="1">
            <a:prstTxWarp prst="textNoShape">
              <a:avLst/>
            </a:prstTxWarp>
          </a:bodyPr>
          <a:lstStyle>
            <a:lvl1pPr algn="l">
              <a:lnSpc>
                <a:spcPct val="90000"/>
              </a:lnSpc>
              <a:spcBef>
                <a:spcPts val="0"/>
              </a:spcBef>
              <a:spcAft>
                <a:spcPts val="0"/>
              </a:spcAft>
              <a:defRPr sz="4400">
                <a:solidFill>
                  <a:schemeClr val="tx1"/>
                </a:solidFill>
                <a:latin typeface="+mj-lt"/>
                <a:ea typeface="+mj-ea"/>
                <a:cs typeface="+mj-cs"/>
              </a:defRPr>
            </a:lvl1pPr>
            <a:lvl2pPr algn="l">
              <a:lnSpc>
                <a:spcPct val="90000"/>
              </a:lnSpc>
              <a:spcBef>
                <a:spcPts val="0"/>
              </a:spcBef>
              <a:spcAft>
                <a:spcPts val="0"/>
              </a:spcAft>
              <a:defRPr sz="4400">
                <a:solidFill>
                  <a:schemeClr val="tx1"/>
                </a:solidFill>
                <a:latin typeface="Calibri Light"/>
              </a:defRPr>
            </a:lvl2pPr>
            <a:lvl3pPr algn="l">
              <a:lnSpc>
                <a:spcPct val="90000"/>
              </a:lnSpc>
              <a:spcBef>
                <a:spcPts val="0"/>
              </a:spcBef>
              <a:spcAft>
                <a:spcPts val="0"/>
              </a:spcAft>
              <a:defRPr sz="4400">
                <a:solidFill>
                  <a:schemeClr val="tx1"/>
                </a:solidFill>
                <a:latin typeface="Calibri Light"/>
              </a:defRPr>
            </a:lvl3pPr>
            <a:lvl4pPr algn="l">
              <a:lnSpc>
                <a:spcPct val="90000"/>
              </a:lnSpc>
              <a:spcBef>
                <a:spcPts val="0"/>
              </a:spcBef>
              <a:spcAft>
                <a:spcPts val="0"/>
              </a:spcAft>
              <a:defRPr sz="4400">
                <a:solidFill>
                  <a:schemeClr val="tx1"/>
                </a:solidFill>
                <a:latin typeface="Calibri Light"/>
              </a:defRPr>
            </a:lvl4pPr>
            <a:lvl5pPr algn="l">
              <a:lnSpc>
                <a:spcPct val="90000"/>
              </a:lnSpc>
              <a:spcBef>
                <a:spcPts val="0"/>
              </a:spcBef>
              <a:spcAft>
                <a:spcPts val="0"/>
              </a:spcAft>
              <a:defRPr sz="4400">
                <a:solidFill>
                  <a:schemeClr val="tx1"/>
                </a:solidFill>
                <a:latin typeface="Calibri Light"/>
              </a:defRPr>
            </a:lvl5pPr>
            <a:lvl6pPr marL="457200" algn="l">
              <a:lnSpc>
                <a:spcPct val="90000"/>
              </a:lnSpc>
              <a:spcBef>
                <a:spcPts val="0"/>
              </a:spcBef>
              <a:spcAft>
                <a:spcPts val="0"/>
              </a:spcAft>
              <a:defRPr sz="4400">
                <a:solidFill>
                  <a:schemeClr val="tx1"/>
                </a:solidFill>
                <a:latin typeface="Calibri Light"/>
              </a:defRPr>
            </a:lvl6pPr>
            <a:lvl7pPr marL="914400" algn="l">
              <a:lnSpc>
                <a:spcPct val="90000"/>
              </a:lnSpc>
              <a:spcBef>
                <a:spcPts val="0"/>
              </a:spcBef>
              <a:spcAft>
                <a:spcPts val="0"/>
              </a:spcAft>
              <a:defRPr sz="4400">
                <a:solidFill>
                  <a:schemeClr val="tx1"/>
                </a:solidFill>
                <a:latin typeface="Calibri Light"/>
              </a:defRPr>
            </a:lvl7pPr>
            <a:lvl8pPr marL="1371600" algn="l">
              <a:lnSpc>
                <a:spcPct val="90000"/>
              </a:lnSpc>
              <a:spcBef>
                <a:spcPts val="0"/>
              </a:spcBef>
              <a:spcAft>
                <a:spcPts val="0"/>
              </a:spcAft>
              <a:defRPr sz="4400">
                <a:solidFill>
                  <a:schemeClr val="tx1"/>
                </a:solidFill>
                <a:latin typeface="Calibri Light"/>
              </a:defRPr>
            </a:lvl8pPr>
            <a:lvl9pPr marL="1828800" algn="l">
              <a:lnSpc>
                <a:spcPct val="90000"/>
              </a:lnSpc>
              <a:spcBef>
                <a:spcPts val="0"/>
              </a:spcBef>
              <a:spcAft>
                <a:spcPts val="0"/>
              </a:spcAft>
              <a:defRPr sz="4400">
                <a:solidFill>
                  <a:schemeClr val="tx1"/>
                </a:solidFill>
                <a:latin typeface="Calibri Light"/>
              </a:defRPr>
            </a:lvl9pPr>
          </a:lstStyle>
          <a:p>
            <a:pPr>
              <a:defRPr/>
            </a:pPr>
            <a:r>
              <a:rPr lang="fr-CH" sz="3600" dirty="0"/>
              <a:t>NEW VISION: Office </a:t>
            </a:r>
            <a:r>
              <a:rPr lang="fr-CH" sz="3600" dirty="0" err="1"/>
              <a:t>space</a:t>
            </a:r>
            <a:endParaRPr lang="en-US" sz="3600" dirty="0"/>
          </a:p>
        </p:txBody>
      </p:sp>
      <p:grpSp>
        <p:nvGrpSpPr>
          <p:cNvPr id="34" name="Group 33">
            <a:extLst>
              <a:ext uri="{FF2B5EF4-FFF2-40B4-BE49-F238E27FC236}">
                <a16:creationId xmlns:a16="http://schemas.microsoft.com/office/drawing/2014/main" id="{106DA46D-D2F1-D402-A63B-890A77A7BCC8}"/>
              </a:ext>
            </a:extLst>
          </p:cNvPr>
          <p:cNvGrpSpPr/>
          <p:nvPr/>
        </p:nvGrpSpPr>
        <p:grpSpPr>
          <a:xfrm>
            <a:off x="479424" y="1100708"/>
            <a:ext cx="11358451" cy="5423312"/>
            <a:chOff x="479424" y="-982092"/>
            <a:chExt cx="11358451" cy="5423312"/>
          </a:xfrm>
        </p:grpSpPr>
        <p:grpSp>
          <p:nvGrpSpPr>
            <p:cNvPr id="27" name="Group 26">
              <a:extLst>
                <a:ext uri="{FF2B5EF4-FFF2-40B4-BE49-F238E27FC236}">
                  <a16:creationId xmlns:a16="http://schemas.microsoft.com/office/drawing/2014/main" id="{627605DD-8AFA-97F7-3444-4086E9FC47CF}"/>
                </a:ext>
              </a:extLst>
            </p:cNvPr>
            <p:cNvGrpSpPr/>
            <p:nvPr/>
          </p:nvGrpSpPr>
          <p:grpSpPr>
            <a:xfrm>
              <a:off x="479424" y="-768100"/>
              <a:ext cx="11358451" cy="5209320"/>
              <a:chOff x="366132" y="-1307548"/>
              <a:chExt cx="12332017" cy="5655825"/>
            </a:xfrm>
          </p:grpSpPr>
          <p:pic>
            <p:nvPicPr>
              <p:cNvPr id="24" name="Picture 23">
                <a:extLst>
                  <a:ext uri="{FF2B5EF4-FFF2-40B4-BE49-F238E27FC236}">
                    <a16:creationId xmlns:a16="http://schemas.microsoft.com/office/drawing/2014/main" id="{6272EA7B-F201-785F-CF08-1FBCE149425A}"/>
                  </a:ext>
                </a:extLst>
              </p:cNvPr>
              <p:cNvPicPr>
                <a:picLocks noChangeAspect="1"/>
              </p:cNvPicPr>
              <p:nvPr/>
            </p:nvPicPr>
            <p:blipFill>
              <a:blip r:embed="rId2"/>
              <a:stretch>
                <a:fillRect/>
              </a:stretch>
            </p:blipFill>
            <p:spPr>
              <a:xfrm>
                <a:off x="9653472" y="-1307548"/>
                <a:ext cx="3044677" cy="1921817"/>
              </a:xfrm>
              <a:prstGeom prst="rect">
                <a:avLst/>
              </a:prstGeom>
            </p:spPr>
          </p:pic>
          <p:pic>
            <p:nvPicPr>
              <p:cNvPr id="22" name="Picture 21">
                <a:extLst>
                  <a:ext uri="{FF2B5EF4-FFF2-40B4-BE49-F238E27FC236}">
                    <a16:creationId xmlns:a16="http://schemas.microsoft.com/office/drawing/2014/main" id="{8D99AA3C-E17A-9F88-6363-B8E34E3B0961}"/>
                  </a:ext>
                </a:extLst>
              </p:cNvPr>
              <p:cNvPicPr>
                <a:picLocks noChangeAspect="1"/>
              </p:cNvPicPr>
              <p:nvPr/>
            </p:nvPicPr>
            <p:blipFill>
              <a:blip r:embed="rId3"/>
              <a:stretch>
                <a:fillRect/>
              </a:stretch>
            </p:blipFill>
            <p:spPr>
              <a:xfrm>
                <a:off x="3494825" y="915836"/>
                <a:ext cx="3044674" cy="3432441"/>
              </a:xfrm>
              <a:prstGeom prst="rect">
                <a:avLst/>
              </a:prstGeom>
            </p:spPr>
          </p:pic>
          <p:pic>
            <p:nvPicPr>
              <p:cNvPr id="8" name="Picture 7">
                <a:extLst>
                  <a:ext uri="{FF2B5EF4-FFF2-40B4-BE49-F238E27FC236}">
                    <a16:creationId xmlns:a16="http://schemas.microsoft.com/office/drawing/2014/main" id="{9F9C417C-069C-9074-28B1-D29CB195B4CE}"/>
                  </a:ext>
                </a:extLst>
              </p:cNvPr>
              <p:cNvPicPr>
                <a:picLocks noChangeAspect="1"/>
              </p:cNvPicPr>
              <p:nvPr/>
            </p:nvPicPr>
            <p:blipFill rotWithShape="1">
              <a:blip r:embed="rId4"/>
              <a:srcRect r="3421"/>
              <a:stretch/>
            </p:blipFill>
            <p:spPr>
              <a:xfrm>
                <a:off x="366132" y="924666"/>
                <a:ext cx="2981381" cy="3298034"/>
              </a:xfrm>
              <a:prstGeom prst="rect">
                <a:avLst/>
              </a:prstGeom>
            </p:spPr>
          </p:pic>
          <p:pic>
            <p:nvPicPr>
              <p:cNvPr id="11" name="Picture 10">
                <a:extLst>
                  <a:ext uri="{FF2B5EF4-FFF2-40B4-BE49-F238E27FC236}">
                    <a16:creationId xmlns:a16="http://schemas.microsoft.com/office/drawing/2014/main" id="{359C09FE-B99A-122D-32CF-75B3C078AD40}"/>
                  </a:ext>
                </a:extLst>
              </p:cNvPr>
              <p:cNvPicPr>
                <a:picLocks noChangeAspect="1"/>
              </p:cNvPicPr>
              <p:nvPr/>
            </p:nvPicPr>
            <p:blipFill rotWithShape="1">
              <a:blip r:embed="rId5"/>
              <a:srcRect b="43715"/>
              <a:stretch/>
            </p:blipFill>
            <p:spPr>
              <a:xfrm>
                <a:off x="6539500" y="-1196530"/>
                <a:ext cx="2952372" cy="1810797"/>
              </a:xfrm>
              <a:prstGeom prst="rect">
                <a:avLst/>
              </a:prstGeom>
            </p:spPr>
          </p:pic>
          <p:pic>
            <p:nvPicPr>
              <p:cNvPr id="15" name="Picture 14">
                <a:extLst>
                  <a:ext uri="{FF2B5EF4-FFF2-40B4-BE49-F238E27FC236}">
                    <a16:creationId xmlns:a16="http://schemas.microsoft.com/office/drawing/2014/main" id="{91A3A036-5AA2-3EDD-2986-55A5DEE46D70}"/>
                  </a:ext>
                </a:extLst>
              </p:cNvPr>
              <p:cNvPicPr>
                <a:picLocks noChangeAspect="1"/>
              </p:cNvPicPr>
              <p:nvPr/>
            </p:nvPicPr>
            <p:blipFill>
              <a:blip r:embed="rId6"/>
              <a:stretch>
                <a:fillRect/>
              </a:stretch>
            </p:blipFill>
            <p:spPr>
              <a:xfrm>
                <a:off x="6742469" y="1090388"/>
                <a:ext cx="2783140" cy="3126515"/>
              </a:xfrm>
              <a:prstGeom prst="rect">
                <a:avLst/>
              </a:prstGeom>
            </p:spPr>
          </p:pic>
          <p:pic>
            <p:nvPicPr>
              <p:cNvPr id="19" name="Picture 18">
                <a:extLst>
                  <a:ext uri="{FF2B5EF4-FFF2-40B4-BE49-F238E27FC236}">
                    <a16:creationId xmlns:a16="http://schemas.microsoft.com/office/drawing/2014/main" id="{82783AFB-9DA4-CCE4-647F-8AA593D85613}"/>
                  </a:ext>
                </a:extLst>
              </p:cNvPr>
              <p:cNvPicPr>
                <a:picLocks noChangeAspect="1"/>
              </p:cNvPicPr>
              <p:nvPr/>
            </p:nvPicPr>
            <p:blipFill>
              <a:blip r:embed="rId7"/>
              <a:stretch>
                <a:fillRect/>
              </a:stretch>
            </p:blipFill>
            <p:spPr>
              <a:xfrm>
                <a:off x="9970144" y="1123447"/>
                <a:ext cx="2723700" cy="3114852"/>
              </a:xfrm>
              <a:prstGeom prst="rect">
                <a:avLst/>
              </a:prstGeom>
            </p:spPr>
          </p:pic>
        </p:grpSp>
        <p:sp>
          <p:nvSpPr>
            <p:cNvPr id="28" name="Content Placeholder 2">
              <a:extLst>
                <a:ext uri="{FF2B5EF4-FFF2-40B4-BE49-F238E27FC236}">
                  <a16:creationId xmlns:a16="http://schemas.microsoft.com/office/drawing/2014/main" id="{33D94692-D574-E0D2-F772-171D1BE18746}"/>
                </a:ext>
              </a:extLst>
            </p:cNvPr>
            <p:cNvSpPr/>
            <p:nvPr/>
          </p:nvSpPr>
          <p:spPr bwMode="auto">
            <a:xfrm>
              <a:off x="479424" y="1063618"/>
              <a:ext cx="1397001" cy="419715"/>
            </a:xfrm>
            <a:prstGeom prst="rect">
              <a:avLst/>
            </a:prstGeom>
            <a:noFill/>
            <a:ln w="9525">
              <a:noFill/>
              <a:miter lim="800000"/>
              <a:headEnd/>
              <a:tailEnd/>
            </a:ln>
          </p:spPr>
          <p:txBody>
            <a:bodyPr vert="horz" wrap="square" lIns="108000" tIns="45720" rIns="180000" bIns="45720" numCol="1" anchor="t" anchorCtr="0" compatLnSpc="1">
              <a:prstTxWarp prst="textNoShape">
                <a:avLst/>
              </a:prstTxWarp>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lvl="0" indent="0" algn="just">
                <a:spcAft>
                  <a:spcPts val="600"/>
                </a:spcAft>
                <a:buNone/>
              </a:pPr>
              <a:r>
                <a:rPr lang="fr-CH" sz="1100" b="1" kern="1400" dirty="0">
                  <a:cs typeface="Times New Roman" panose="02020603050405020304" pitchFamily="18" charset="0"/>
                </a:rPr>
                <a:t>T1 – 10m2</a:t>
              </a:r>
              <a:endParaRPr lang="fr-CH" sz="1100" kern="1400" dirty="0">
                <a:latin typeface="+mj-lt"/>
                <a:cs typeface="Times New Roman" panose="02020603050405020304" pitchFamily="18" charset="0"/>
              </a:endParaRPr>
            </a:p>
            <a:p>
              <a:pPr marL="0" indent="0" algn="just">
                <a:lnSpc>
                  <a:spcPct val="100000"/>
                </a:lnSpc>
                <a:buNone/>
                <a:defRPr/>
              </a:pPr>
              <a:endParaRPr lang="en-US" sz="1100" dirty="0">
                <a:latin typeface="+mj-lt"/>
              </a:endParaRPr>
            </a:p>
          </p:txBody>
        </p:sp>
        <p:sp>
          <p:nvSpPr>
            <p:cNvPr id="29" name="Content Placeholder 2">
              <a:extLst>
                <a:ext uri="{FF2B5EF4-FFF2-40B4-BE49-F238E27FC236}">
                  <a16:creationId xmlns:a16="http://schemas.microsoft.com/office/drawing/2014/main" id="{56515697-AAD4-7E1E-A37E-7DF115B5B1C6}"/>
                </a:ext>
              </a:extLst>
            </p:cNvPr>
            <p:cNvSpPr/>
            <p:nvPr/>
          </p:nvSpPr>
          <p:spPr bwMode="auto">
            <a:xfrm>
              <a:off x="6145291" y="-982092"/>
              <a:ext cx="1397001" cy="419715"/>
            </a:xfrm>
            <a:prstGeom prst="rect">
              <a:avLst/>
            </a:prstGeom>
            <a:noFill/>
            <a:ln w="9525">
              <a:noFill/>
              <a:miter lim="800000"/>
              <a:headEnd/>
              <a:tailEnd/>
            </a:ln>
          </p:spPr>
          <p:txBody>
            <a:bodyPr vert="horz" wrap="square" lIns="108000" tIns="45720" rIns="180000" bIns="45720" numCol="1" anchor="t" anchorCtr="0" compatLnSpc="1">
              <a:prstTxWarp prst="textNoShape">
                <a:avLst/>
              </a:prstTxWarp>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lvl="0" indent="0" algn="just">
                <a:spcAft>
                  <a:spcPts val="600"/>
                </a:spcAft>
                <a:buNone/>
              </a:pPr>
              <a:r>
                <a:rPr lang="fr-CH" sz="1100" b="1" kern="1400" dirty="0">
                  <a:latin typeface="+mj-lt"/>
                  <a:cs typeface="Times New Roman" panose="02020603050405020304" pitchFamily="18" charset="0"/>
                </a:rPr>
                <a:t>T2 – 15m2</a:t>
              </a:r>
              <a:endParaRPr lang="fr-CH" sz="1100" kern="1400" dirty="0">
                <a:latin typeface="+mj-lt"/>
                <a:cs typeface="Times New Roman" panose="02020603050405020304" pitchFamily="18" charset="0"/>
              </a:endParaRPr>
            </a:p>
            <a:p>
              <a:pPr marL="0" indent="0" algn="just">
                <a:lnSpc>
                  <a:spcPct val="100000"/>
                </a:lnSpc>
                <a:buNone/>
                <a:defRPr/>
              </a:pPr>
              <a:endParaRPr lang="en-US" sz="1100" dirty="0">
                <a:latin typeface="+mj-lt"/>
              </a:endParaRPr>
            </a:p>
          </p:txBody>
        </p:sp>
        <p:sp>
          <p:nvSpPr>
            <p:cNvPr id="30" name="Content Placeholder 2">
              <a:extLst>
                <a:ext uri="{FF2B5EF4-FFF2-40B4-BE49-F238E27FC236}">
                  <a16:creationId xmlns:a16="http://schemas.microsoft.com/office/drawing/2014/main" id="{529E9433-0E25-F4E6-5DDF-706B08D10223}"/>
                </a:ext>
              </a:extLst>
            </p:cNvPr>
            <p:cNvSpPr/>
            <p:nvPr/>
          </p:nvSpPr>
          <p:spPr bwMode="auto">
            <a:xfrm>
              <a:off x="9038722" y="-977959"/>
              <a:ext cx="1397001" cy="419715"/>
            </a:xfrm>
            <a:prstGeom prst="rect">
              <a:avLst/>
            </a:prstGeom>
            <a:noFill/>
            <a:ln w="9525">
              <a:noFill/>
              <a:miter lim="800000"/>
              <a:headEnd/>
              <a:tailEnd/>
            </a:ln>
          </p:spPr>
          <p:txBody>
            <a:bodyPr vert="horz" wrap="square" lIns="108000" tIns="45720" rIns="180000" bIns="45720" numCol="1" anchor="t" anchorCtr="0" compatLnSpc="1">
              <a:prstTxWarp prst="textNoShape">
                <a:avLst/>
              </a:prstTxWarp>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lvl="0" indent="0" algn="just">
                <a:spcAft>
                  <a:spcPts val="600"/>
                </a:spcAft>
                <a:buNone/>
              </a:pPr>
              <a:r>
                <a:rPr lang="fr-CH" sz="1100" b="1" kern="1400" dirty="0">
                  <a:latin typeface="+mj-lt"/>
                  <a:cs typeface="Times New Roman" panose="02020603050405020304" pitchFamily="18" charset="0"/>
                </a:rPr>
                <a:t>T3 – 18m2</a:t>
              </a:r>
              <a:endParaRPr lang="fr-CH" sz="1100" kern="1400" dirty="0">
                <a:latin typeface="+mj-lt"/>
                <a:cs typeface="Times New Roman" panose="02020603050405020304" pitchFamily="18" charset="0"/>
              </a:endParaRPr>
            </a:p>
            <a:p>
              <a:pPr marL="0" indent="0" algn="just">
                <a:lnSpc>
                  <a:spcPct val="100000"/>
                </a:lnSpc>
                <a:buNone/>
                <a:defRPr/>
              </a:pPr>
              <a:endParaRPr lang="en-US" sz="1100" dirty="0">
                <a:latin typeface="+mj-lt"/>
              </a:endParaRPr>
            </a:p>
          </p:txBody>
        </p:sp>
        <p:sp>
          <p:nvSpPr>
            <p:cNvPr id="31" name="Content Placeholder 2">
              <a:extLst>
                <a:ext uri="{FF2B5EF4-FFF2-40B4-BE49-F238E27FC236}">
                  <a16:creationId xmlns:a16="http://schemas.microsoft.com/office/drawing/2014/main" id="{4FA88039-4129-7824-8202-8238683ADBEC}"/>
                </a:ext>
              </a:extLst>
            </p:cNvPr>
            <p:cNvSpPr/>
            <p:nvPr/>
          </p:nvSpPr>
          <p:spPr bwMode="auto">
            <a:xfrm>
              <a:off x="3379434" y="1062360"/>
              <a:ext cx="2821962" cy="419715"/>
            </a:xfrm>
            <a:prstGeom prst="rect">
              <a:avLst/>
            </a:prstGeom>
            <a:noFill/>
            <a:ln w="9525">
              <a:noFill/>
              <a:miter lim="800000"/>
              <a:headEnd/>
              <a:tailEnd/>
            </a:ln>
          </p:spPr>
          <p:txBody>
            <a:bodyPr vert="horz" wrap="square" lIns="108000" tIns="45720" rIns="180000" bIns="45720" numCol="1" anchor="t" anchorCtr="0" compatLnSpc="1">
              <a:prstTxWarp prst="textNoShape">
                <a:avLst/>
              </a:prstTxWarp>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lvl="0" indent="0" algn="just">
                <a:spcAft>
                  <a:spcPts val="600"/>
                </a:spcAft>
                <a:buNone/>
              </a:pPr>
              <a:r>
                <a:rPr lang="fr-CH" sz="1100" b="1" kern="1400" dirty="0">
                  <a:latin typeface="+mj-lt"/>
                  <a:cs typeface="Times New Roman" panose="02020603050405020304" pitchFamily="18" charset="0"/>
                </a:rPr>
                <a:t>T0 (Manager Office) – 15m2</a:t>
              </a:r>
              <a:endParaRPr lang="fr-CH" sz="1100" kern="1400" dirty="0">
                <a:latin typeface="+mj-lt"/>
                <a:cs typeface="Times New Roman" panose="02020603050405020304" pitchFamily="18" charset="0"/>
              </a:endParaRPr>
            </a:p>
            <a:p>
              <a:pPr marL="0" indent="0" algn="just">
                <a:lnSpc>
                  <a:spcPct val="100000"/>
                </a:lnSpc>
                <a:buNone/>
                <a:defRPr/>
              </a:pPr>
              <a:endParaRPr lang="en-US" sz="1100" dirty="0">
                <a:latin typeface="+mj-lt"/>
              </a:endParaRPr>
            </a:p>
          </p:txBody>
        </p:sp>
        <p:sp>
          <p:nvSpPr>
            <p:cNvPr id="32" name="Content Placeholder 2">
              <a:extLst>
                <a:ext uri="{FF2B5EF4-FFF2-40B4-BE49-F238E27FC236}">
                  <a16:creationId xmlns:a16="http://schemas.microsoft.com/office/drawing/2014/main" id="{FDEA7D3C-0C90-0366-8C32-B54CCB7DA885}"/>
                </a:ext>
              </a:extLst>
            </p:cNvPr>
            <p:cNvSpPr/>
            <p:nvPr/>
          </p:nvSpPr>
          <p:spPr bwMode="auto">
            <a:xfrm>
              <a:off x="6284689" y="1079670"/>
              <a:ext cx="2030766" cy="419715"/>
            </a:xfrm>
            <a:prstGeom prst="rect">
              <a:avLst/>
            </a:prstGeom>
            <a:noFill/>
            <a:ln w="9525">
              <a:noFill/>
              <a:miter lim="800000"/>
              <a:headEnd/>
              <a:tailEnd/>
            </a:ln>
          </p:spPr>
          <p:txBody>
            <a:bodyPr vert="horz" wrap="square" lIns="108000" tIns="45720" rIns="180000" bIns="45720" numCol="1" anchor="t" anchorCtr="0" compatLnSpc="1">
              <a:prstTxWarp prst="textNoShape">
                <a:avLst/>
              </a:prstTxWarp>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lvl="0" indent="0" algn="just">
                <a:spcAft>
                  <a:spcPts val="600"/>
                </a:spcAft>
                <a:buNone/>
              </a:pPr>
              <a:r>
                <a:rPr lang="fr-CH" sz="1100" b="1" kern="1400" dirty="0">
                  <a:latin typeface="+mj-lt"/>
                  <a:cs typeface="Times New Roman" panose="02020603050405020304" pitchFamily="18" charset="0"/>
                </a:rPr>
                <a:t>T6 – 36m2 </a:t>
              </a:r>
              <a:endParaRPr lang="fr-CH" sz="1100" kern="1400" dirty="0">
                <a:latin typeface="+mj-lt"/>
                <a:cs typeface="Times New Roman" panose="02020603050405020304" pitchFamily="18" charset="0"/>
              </a:endParaRPr>
            </a:p>
            <a:p>
              <a:pPr marL="0" indent="0" algn="just">
                <a:lnSpc>
                  <a:spcPct val="100000"/>
                </a:lnSpc>
                <a:buNone/>
                <a:defRPr/>
              </a:pPr>
              <a:endParaRPr lang="en-US" sz="1100" dirty="0">
                <a:latin typeface="+mj-lt"/>
              </a:endParaRPr>
            </a:p>
          </p:txBody>
        </p:sp>
      </p:grpSp>
      <p:sp>
        <p:nvSpPr>
          <p:cNvPr id="4" name="Content Placeholder 2">
            <a:extLst>
              <a:ext uri="{FF2B5EF4-FFF2-40B4-BE49-F238E27FC236}">
                <a16:creationId xmlns:a16="http://schemas.microsoft.com/office/drawing/2014/main" id="{64130812-0C8C-13F8-D5A5-2A2DA46C2506}"/>
              </a:ext>
            </a:extLst>
          </p:cNvPr>
          <p:cNvSpPr/>
          <p:nvPr/>
        </p:nvSpPr>
        <p:spPr bwMode="auto">
          <a:xfrm>
            <a:off x="479424" y="1057274"/>
            <a:ext cx="5691189" cy="5576888"/>
          </a:xfrm>
          <a:prstGeom prst="rect">
            <a:avLst/>
          </a:prstGeom>
          <a:noFill/>
          <a:ln w="9525">
            <a:noFill/>
            <a:miter lim="800000"/>
            <a:headEnd/>
            <a:tailEnd/>
          </a:ln>
        </p:spPr>
        <p:txBody>
          <a:bodyPr vert="horz" wrap="square" lIns="108000" tIns="45720" rIns="180000" bIns="45720" numCol="1" anchor="t" anchorCtr="0" compatLnSpc="1">
            <a:prstTxWarp prst="textNoShape">
              <a:avLst/>
            </a:prstTxWarp>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342900" lvl="0" indent="-342900">
              <a:spcAft>
                <a:spcPts val="600"/>
              </a:spcAft>
              <a:buFont typeface="Calibri Light" panose="020F0302020204030204" pitchFamily="34" charset="0"/>
              <a:buChar char="-"/>
            </a:pPr>
            <a:r>
              <a:rPr lang="fr-CH" sz="1400" kern="1400" dirty="0">
                <a:latin typeface="+mj-lt"/>
                <a:cs typeface="Times New Roman" panose="02020603050405020304" pitchFamily="18" charset="0"/>
              </a:rPr>
              <a:t>Façade module (</a:t>
            </a:r>
            <a:r>
              <a:rPr lang="fr-CH" sz="1400" kern="1400" dirty="0" err="1">
                <a:latin typeface="+mj-lt"/>
                <a:cs typeface="Times New Roman" panose="02020603050405020304" pitchFamily="18" charset="0"/>
              </a:rPr>
              <a:t>natural</a:t>
            </a:r>
            <a:r>
              <a:rPr lang="fr-CH" sz="1400" kern="1400" dirty="0">
                <a:latin typeface="+mj-lt"/>
                <a:cs typeface="Times New Roman" panose="02020603050405020304" pitchFamily="18" charset="0"/>
              </a:rPr>
              <a:t> light)</a:t>
            </a:r>
          </a:p>
          <a:p>
            <a:pPr marL="342900" lvl="0" indent="-342900">
              <a:spcAft>
                <a:spcPts val="600"/>
              </a:spcAft>
              <a:buFont typeface="Calibri Light" panose="020F0302020204030204" pitchFamily="34" charset="0"/>
              <a:buChar char="-"/>
            </a:pPr>
            <a:r>
              <a:rPr lang="fr-CH" sz="1400" kern="1400" dirty="0" err="1">
                <a:latin typeface="+mj-lt"/>
                <a:cs typeface="Times New Roman" panose="02020603050405020304" pitchFamily="18" charset="0"/>
              </a:rPr>
              <a:t>Lighting</a:t>
            </a:r>
            <a:r>
              <a:rPr lang="fr-CH" sz="1400" kern="1400" dirty="0">
                <a:latin typeface="+mj-lt"/>
                <a:cs typeface="Times New Roman" panose="02020603050405020304" pitchFamily="18" charset="0"/>
              </a:rPr>
              <a:t> </a:t>
            </a:r>
            <a:r>
              <a:rPr lang="fr-CH" sz="1400" kern="1400" dirty="0" err="1">
                <a:latin typeface="+mj-lt"/>
                <a:cs typeface="Times New Roman" panose="02020603050405020304" pitchFamily="18" charset="0"/>
              </a:rPr>
              <a:t>systems</a:t>
            </a:r>
            <a:r>
              <a:rPr lang="fr-CH" sz="1400" kern="1400" dirty="0">
                <a:latin typeface="+mj-lt"/>
                <a:cs typeface="Times New Roman" panose="02020603050405020304" pitchFamily="18" charset="0"/>
              </a:rPr>
              <a:t> </a:t>
            </a:r>
          </a:p>
          <a:p>
            <a:pPr marL="342900" lvl="0" indent="-342900">
              <a:spcAft>
                <a:spcPts val="600"/>
              </a:spcAft>
              <a:buFont typeface="Calibri Light" panose="020F0302020204030204" pitchFamily="34" charset="0"/>
              <a:buChar char="-"/>
            </a:pPr>
            <a:r>
              <a:rPr lang="fr-CH" sz="1400" kern="1400" dirty="0">
                <a:latin typeface="+mj-lt"/>
                <a:cs typeface="Times New Roman" panose="02020603050405020304" pitchFamily="18" charset="0"/>
              </a:rPr>
              <a:t>Installations distribution</a:t>
            </a:r>
          </a:p>
          <a:p>
            <a:pPr marL="342900" lvl="0" indent="-342900">
              <a:spcAft>
                <a:spcPts val="600"/>
              </a:spcAft>
              <a:buFont typeface="Calibri Light" panose="020F0302020204030204" pitchFamily="34" charset="0"/>
              <a:buChar char="-"/>
            </a:pPr>
            <a:r>
              <a:rPr lang="fr-CH" sz="1400" kern="1400" dirty="0">
                <a:latin typeface="+mj-lt"/>
                <a:cs typeface="Times New Roman" panose="02020603050405020304" pitchFamily="18" charset="0"/>
              </a:rPr>
              <a:t>Doors and partitions </a:t>
            </a:r>
            <a:r>
              <a:rPr lang="fr-CH" sz="1400" kern="1400" dirty="0" err="1">
                <a:latin typeface="+mj-lt"/>
                <a:cs typeface="Times New Roman" panose="02020603050405020304" pitchFamily="18" charset="0"/>
              </a:rPr>
              <a:t>transparency</a:t>
            </a:r>
            <a:endParaRPr lang="fr-CH" sz="1400" kern="1400" dirty="0">
              <a:latin typeface="+mj-lt"/>
              <a:cs typeface="Times New Roman" panose="02020603050405020304" pitchFamily="18" charset="0"/>
            </a:endParaRPr>
          </a:p>
        </p:txBody>
      </p:sp>
    </p:spTree>
    <p:extLst>
      <p:ext uri="{BB962C8B-B14F-4D97-AF65-F5344CB8AC3E}">
        <p14:creationId xmlns:p14="http://schemas.microsoft.com/office/powerpoint/2010/main" val="25028063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10" name="Slide Number Placeholder 7"/>
          <p:cNvSpPr>
            <a:spLocks noGrp="1"/>
          </p:cNvSpPr>
          <p:nvPr>
            <p:ph type="sldNum" sz="quarter" idx="17"/>
          </p:nvPr>
        </p:nvSpPr>
        <p:spPr bwMode="auto">
          <a:xfrm>
            <a:off x="8610600" y="6407150"/>
            <a:ext cx="2743200" cy="365125"/>
          </a:xfrm>
        </p:spPr>
        <p:txBody>
          <a:bodyPr/>
          <a:lstStyle/>
          <a:p>
            <a:pPr>
              <a:defRPr/>
            </a:pPr>
            <a:fld id="{36B5EA5A-BC32-A742-B11B-8E7414D5B535}" type="slidenum">
              <a:rPr lang="en-US" smtClean="0"/>
              <a:t>12</a:t>
            </a:fld>
            <a:endParaRPr lang="en-US"/>
          </a:p>
        </p:txBody>
      </p:sp>
      <p:sp>
        <p:nvSpPr>
          <p:cNvPr id="20" name="Title 6">
            <a:extLst>
              <a:ext uri="{FF2B5EF4-FFF2-40B4-BE49-F238E27FC236}">
                <a16:creationId xmlns:a16="http://schemas.microsoft.com/office/drawing/2014/main" id="{CE0B8FF1-F8DF-2A44-9CAC-5C3CAB6FA8C4}"/>
              </a:ext>
            </a:extLst>
          </p:cNvPr>
          <p:cNvSpPr/>
          <p:nvPr/>
        </p:nvSpPr>
        <p:spPr bwMode="auto">
          <a:xfrm>
            <a:off x="479424" y="274638"/>
            <a:ext cx="8753475" cy="782637"/>
          </a:xfrm>
          <a:prstGeom prst="rect">
            <a:avLst/>
          </a:prstGeom>
          <a:noFill/>
          <a:ln>
            <a:noFill/>
          </a:ln>
        </p:spPr>
        <p:txBody>
          <a:bodyPr vert="horz" wrap="square" lIns="91440" tIns="45720" rIns="91440" bIns="45720" numCol="1" anchor="ctr" anchorCtr="0" compatLnSpc="1">
            <a:prstTxWarp prst="textNoShape">
              <a:avLst/>
            </a:prstTxWarp>
          </a:bodyPr>
          <a:lstStyle>
            <a:lvl1pPr algn="l">
              <a:lnSpc>
                <a:spcPct val="90000"/>
              </a:lnSpc>
              <a:spcBef>
                <a:spcPts val="0"/>
              </a:spcBef>
              <a:spcAft>
                <a:spcPts val="0"/>
              </a:spcAft>
              <a:defRPr sz="4400">
                <a:solidFill>
                  <a:schemeClr val="tx1"/>
                </a:solidFill>
                <a:latin typeface="+mj-lt"/>
                <a:ea typeface="+mj-ea"/>
                <a:cs typeface="+mj-cs"/>
              </a:defRPr>
            </a:lvl1pPr>
            <a:lvl2pPr algn="l">
              <a:lnSpc>
                <a:spcPct val="90000"/>
              </a:lnSpc>
              <a:spcBef>
                <a:spcPts val="0"/>
              </a:spcBef>
              <a:spcAft>
                <a:spcPts val="0"/>
              </a:spcAft>
              <a:defRPr sz="4400">
                <a:solidFill>
                  <a:schemeClr val="tx1"/>
                </a:solidFill>
                <a:latin typeface="Calibri Light"/>
              </a:defRPr>
            </a:lvl2pPr>
            <a:lvl3pPr algn="l">
              <a:lnSpc>
                <a:spcPct val="90000"/>
              </a:lnSpc>
              <a:spcBef>
                <a:spcPts val="0"/>
              </a:spcBef>
              <a:spcAft>
                <a:spcPts val="0"/>
              </a:spcAft>
              <a:defRPr sz="4400">
                <a:solidFill>
                  <a:schemeClr val="tx1"/>
                </a:solidFill>
                <a:latin typeface="Calibri Light"/>
              </a:defRPr>
            </a:lvl3pPr>
            <a:lvl4pPr algn="l">
              <a:lnSpc>
                <a:spcPct val="90000"/>
              </a:lnSpc>
              <a:spcBef>
                <a:spcPts val="0"/>
              </a:spcBef>
              <a:spcAft>
                <a:spcPts val="0"/>
              </a:spcAft>
              <a:defRPr sz="4400">
                <a:solidFill>
                  <a:schemeClr val="tx1"/>
                </a:solidFill>
                <a:latin typeface="Calibri Light"/>
              </a:defRPr>
            </a:lvl4pPr>
            <a:lvl5pPr algn="l">
              <a:lnSpc>
                <a:spcPct val="90000"/>
              </a:lnSpc>
              <a:spcBef>
                <a:spcPts val="0"/>
              </a:spcBef>
              <a:spcAft>
                <a:spcPts val="0"/>
              </a:spcAft>
              <a:defRPr sz="4400">
                <a:solidFill>
                  <a:schemeClr val="tx1"/>
                </a:solidFill>
                <a:latin typeface="Calibri Light"/>
              </a:defRPr>
            </a:lvl5pPr>
            <a:lvl6pPr marL="457200" algn="l">
              <a:lnSpc>
                <a:spcPct val="90000"/>
              </a:lnSpc>
              <a:spcBef>
                <a:spcPts val="0"/>
              </a:spcBef>
              <a:spcAft>
                <a:spcPts val="0"/>
              </a:spcAft>
              <a:defRPr sz="4400">
                <a:solidFill>
                  <a:schemeClr val="tx1"/>
                </a:solidFill>
                <a:latin typeface="Calibri Light"/>
              </a:defRPr>
            </a:lvl6pPr>
            <a:lvl7pPr marL="914400" algn="l">
              <a:lnSpc>
                <a:spcPct val="90000"/>
              </a:lnSpc>
              <a:spcBef>
                <a:spcPts val="0"/>
              </a:spcBef>
              <a:spcAft>
                <a:spcPts val="0"/>
              </a:spcAft>
              <a:defRPr sz="4400">
                <a:solidFill>
                  <a:schemeClr val="tx1"/>
                </a:solidFill>
                <a:latin typeface="Calibri Light"/>
              </a:defRPr>
            </a:lvl7pPr>
            <a:lvl8pPr marL="1371600" algn="l">
              <a:lnSpc>
                <a:spcPct val="90000"/>
              </a:lnSpc>
              <a:spcBef>
                <a:spcPts val="0"/>
              </a:spcBef>
              <a:spcAft>
                <a:spcPts val="0"/>
              </a:spcAft>
              <a:defRPr sz="4400">
                <a:solidFill>
                  <a:schemeClr val="tx1"/>
                </a:solidFill>
                <a:latin typeface="Calibri Light"/>
              </a:defRPr>
            </a:lvl8pPr>
            <a:lvl9pPr marL="1828800" algn="l">
              <a:lnSpc>
                <a:spcPct val="90000"/>
              </a:lnSpc>
              <a:spcBef>
                <a:spcPts val="0"/>
              </a:spcBef>
              <a:spcAft>
                <a:spcPts val="0"/>
              </a:spcAft>
              <a:defRPr sz="4400">
                <a:solidFill>
                  <a:schemeClr val="tx1"/>
                </a:solidFill>
                <a:latin typeface="Calibri Light"/>
              </a:defRPr>
            </a:lvl9pPr>
          </a:lstStyle>
          <a:p>
            <a:pPr>
              <a:defRPr/>
            </a:pPr>
            <a:r>
              <a:rPr lang="fr-CH" sz="3600" dirty="0"/>
              <a:t>NEW VISION: </a:t>
            </a:r>
            <a:r>
              <a:rPr lang="fr-CH" sz="3600" dirty="0" err="1"/>
              <a:t>Shared</a:t>
            </a:r>
            <a:r>
              <a:rPr lang="fr-CH" sz="3600" dirty="0"/>
              <a:t> </a:t>
            </a:r>
            <a:r>
              <a:rPr lang="fr-CH" sz="3600" dirty="0" err="1"/>
              <a:t>space</a:t>
            </a:r>
            <a:endParaRPr lang="en-US" sz="3600" dirty="0"/>
          </a:p>
        </p:txBody>
      </p:sp>
      <p:pic>
        <p:nvPicPr>
          <p:cNvPr id="2" name="Picture 1">
            <a:extLst>
              <a:ext uri="{FF2B5EF4-FFF2-40B4-BE49-F238E27FC236}">
                <a16:creationId xmlns:a16="http://schemas.microsoft.com/office/drawing/2014/main" id="{72558AE1-55AA-3C72-A33B-F2FFB6F3E990}"/>
              </a:ext>
            </a:extLst>
          </p:cNvPr>
          <p:cNvPicPr>
            <a:picLocks noChangeAspect="1"/>
          </p:cNvPicPr>
          <p:nvPr/>
        </p:nvPicPr>
        <p:blipFill rotWithShape="1">
          <a:blip r:embed="rId2">
            <a:extLst>
              <a:ext uri="{28A0092B-C50C-407E-A947-70E740481C1C}">
                <a14:useLocalDpi xmlns:a14="http://schemas.microsoft.com/office/drawing/2010/main" val="0"/>
              </a:ext>
            </a:extLst>
          </a:blip>
          <a:srcRect l="1138" r="1138"/>
          <a:stretch/>
        </p:blipFill>
        <p:spPr bwMode="auto">
          <a:xfrm>
            <a:off x="9412171" y="676275"/>
            <a:ext cx="2031664" cy="2709538"/>
          </a:xfrm>
          <a:prstGeom prst="rect">
            <a:avLst/>
          </a:prstGeom>
          <a:noFill/>
          <a:ln>
            <a:noFill/>
          </a:ln>
        </p:spPr>
      </p:pic>
      <p:pic>
        <p:nvPicPr>
          <p:cNvPr id="3" name="Picture 2">
            <a:extLst>
              <a:ext uri="{FF2B5EF4-FFF2-40B4-BE49-F238E27FC236}">
                <a16:creationId xmlns:a16="http://schemas.microsoft.com/office/drawing/2014/main" id="{51E0D005-F5F6-2D6D-29BC-483F7F0DEB63}"/>
              </a:ext>
            </a:extLst>
          </p:cNvPr>
          <p:cNvPicPr>
            <a:picLocks noChangeAspect="1"/>
          </p:cNvPicPr>
          <p:nvPr/>
        </p:nvPicPr>
        <p:blipFill rotWithShape="1">
          <a:blip r:embed="rId3">
            <a:extLst>
              <a:ext uri="{28A0092B-C50C-407E-A947-70E740481C1C}">
                <a14:useLocalDpi xmlns:a14="http://schemas.microsoft.com/office/drawing/2010/main" val="0"/>
              </a:ext>
            </a:extLst>
          </a:blip>
          <a:srcRect t="8861" b="8861"/>
          <a:stretch/>
        </p:blipFill>
        <p:spPr bwMode="auto">
          <a:xfrm>
            <a:off x="6170613" y="689960"/>
            <a:ext cx="3062285" cy="2264518"/>
          </a:xfrm>
          <a:prstGeom prst="rect">
            <a:avLst/>
          </a:prstGeom>
        </p:spPr>
      </p:pic>
      <p:pic>
        <p:nvPicPr>
          <p:cNvPr id="4" name="Picture 3">
            <a:extLst>
              <a:ext uri="{FF2B5EF4-FFF2-40B4-BE49-F238E27FC236}">
                <a16:creationId xmlns:a16="http://schemas.microsoft.com/office/drawing/2014/main" id="{51E734D8-F2F0-88FC-A8FE-81B55562C2FB}"/>
              </a:ext>
            </a:extLst>
          </p:cNvPr>
          <p:cNvPicPr>
            <a:picLocks noChangeAspect="1"/>
          </p:cNvPicPr>
          <p:nvPr/>
        </p:nvPicPr>
        <p:blipFill rotWithShape="1">
          <a:blip r:embed="rId4">
            <a:extLst>
              <a:ext uri="{28A0092B-C50C-407E-A947-70E740481C1C}">
                <a14:useLocalDpi xmlns:a14="http://schemas.microsoft.com/office/drawing/2010/main" val="0"/>
              </a:ext>
            </a:extLst>
          </a:blip>
          <a:srcRect l="16940" r="16940"/>
          <a:stretch/>
        </p:blipFill>
        <p:spPr bwMode="auto">
          <a:xfrm>
            <a:off x="6170613" y="3140144"/>
            <a:ext cx="3062285" cy="3081339"/>
          </a:xfrm>
          <a:prstGeom prst="rect">
            <a:avLst/>
          </a:prstGeom>
        </p:spPr>
      </p:pic>
      <p:pic>
        <p:nvPicPr>
          <p:cNvPr id="5" name="Picture 4">
            <a:extLst>
              <a:ext uri="{FF2B5EF4-FFF2-40B4-BE49-F238E27FC236}">
                <a16:creationId xmlns:a16="http://schemas.microsoft.com/office/drawing/2014/main" id="{A0848FF5-DCAB-8513-1154-A3986466188F}"/>
              </a:ext>
            </a:extLst>
          </p:cNvPr>
          <p:cNvPicPr>
            <a:picLocks noChangeAspect="1"/>
          </p:cNvPicPr>
          <p:nvPr/>
        </p:nvPicPr>
        <p:blipFill rotWithShape="1">
          <a:blip r:embed="rId5">
            <a:extLst>
              <a:ext uri="{28A0092B-C50C-407E-A947-70E740481C1C}">
                <a14:useLocalDpi xmlns:a14="http://schemas.microsoft.com/office/drawing/2010/main" val="0"/>
              </a:ext>
            </a:extLst>
          </a:blip>
          <a:srcRect t="1087" b="1087"/>
          <a:stretch/>
        </p:blipFill>
        <p:spPr bwMode="auto">
          <a:xfrm>
            <a:off x="9414129" y="3571479"/>
            <a:ext cx="2031664" cy="2650004"/>
          </a:xfrm>
          <a:prstGeom prst="rect">
            <a:avLst/>
          </a:prstGeom>
        </p:spPr>
      </p:pic>
      <p:sp>
        <p:nvSpPr>
          <p:cNvPr id="14" name="Content Placeholder 2">
            <a:extLst>
              <a:ext uri="{FF2B5EF4-FFF2-40B4-BE49-F238E27FC236}">
                <a16:creationId xmlns:a16="http://schemas.microsoft.com/office/drawing/2014/main" id="{D604D3FA-007B-F1ED-A03A-51A587AFC402}"/>
              </a:ext>
            </a:extLst>
          </p:cNvPr>
          <p:cNvSpPr/>
          <p:nvPr/>
        </p:nvSpPr>
        <p:spPr bwMode="auto">
          <a:xfrm>
            <a:off x="479424" y="1057274"/>
            <a:ext cx="5691189" cy="5576888"/>
          </a:xfrm>
          <a:prstGeom prst="rect">
            <a:avLst/>
          </a:prstGeom>
          <a:noFill/>
          <a:ln w="9525">
            <a:noFill/>
            <a:miter lim="800000"/>
            <a:headEnd/>
            <a:tailEnd/>
          </a:ln>
        </p:spPr>
        <p:txBody>
          <a:bodyPr vert="horz" wrap="square" lIns="108000" tIns="45720" rIns="180000" bIns="45720" numCol="1" anchor="t" anchorCtr="0" compatLnSpc="1">
            <a:prstTxWarp prst="textNoShape">
              <a:avLst/>
            </a:prstTxWarp>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342900" lvl="0" indent="-342900">
              <a:spcAft>
                <a:spcPts val="600"/>
              </a:spcAft>
              <a:buFont typeface="Calibri Light" panose="020F0302020204030204" pitchFamily="34" charset="0"/>
              <a:buChar char="-"/>
            </a:pPr>
            <a:r>
              <a:rPr lang="fr-CH" sz="1400" kern="1400" dirty="0">
                <a:latin typeface="+mj-lt"/>
                <a:cs typeface="Times New Roman" panose="02020603050405020304" pitchFamily="18" charset="0"/>
              </a:rPr>
              <a:t>Variable </a:t>
            </a:r>
            <a:r>
              <a:rPr lang="fr-CH" sz="1400" kern="1400" dirty="0" err="1">
                <a:latin typeface="+mj-lt"/>
                <a:cs typeface="Times New Roman" panose="02020603050405020304" pitchFamily="18" charset="0"/>
              </a:rPr>
              <a:t>spaces</a:t>
            </a:r>
            <a:r>
              <a:rPr lang="fr-CH" sz="1400" kern="1400" dirty="0">
                <a:latin typeface="+mj-lt"/>
                <a:cs typeface="Times New Roman" panose="02020603050405020304" pitchFamily="18" charset="0"/>
              </a:rPr>
              <a:t> </a:t>
            </a:r>
          </a:p>
          <a:p>
            <a:pPr marL="342900" lvl="0" indent="-342900">
              <a:spcAft>
                <a:spcPts val="600"/>
              </a:spcAft>
              <a:buFont typeface="Calibri Light" panose="020F0302020204030204" pitchFamily="34" charset="0"/>
              <a:buChar char="-"/>
            </a:pPr>
            <a:r>
              <a:rPr lang="fr-CH" sz="1400" kern="1400" dirty="0" err="1">
                <a:latin typeface="+mj-lt"/>
                <a:cs typeface="Times New Roman" panose="02020603050405020304" pitchFamily="18" charset="0"/>
              </a:rPr>
              <a:t>Print</a:t>
            </a:r>
            <a:r>
              <a:rPr lang="fr-CH" sz="1400" kern="1400" dirty="0">
                <a:latin typeface="+mj-lt"/>
                <a:cs typeface="Times New Roman" panose="02020603050405020304" pitchFamily="18" charset="0"/>
              </a:rPr>
              <a:t> corners </a:t>
            </a:r>
            <a:r>
              <a:rPr lang="fr-CH" sz="1400" kern="1400" dirty="0" err="1">
                <a:latin typeface="+mj-lt"/>
                <a:cs typeface="Times New Roman" panose="02020603050405020304" pitchFamily="18" charset="0"/>
              </a:rPr>
              <a:t>with</a:t>
            </a:r>
            <a:r>
              <a:rPr lang="fr-CH" sz="1400" kern="1400" dirty="0">
                <a:latin typeface="+mj-lt"/>
                <a:cs typeface="Times New Roman" panose="02020603050405020304" pitchFamily="18" charset="0"/>
              </a:rPr>
              <a:t> </a:t>
            </a:r>
            <a:r>
              <a:rPr lang="fr-CH" sz="1400" kern="1400" dirty="0" err="1">
                <a:latin typeface="+mj-lt"/>
                <a:cs typeface="Times New Roman" panose="02020603050405020304" pitchFamily="18" charset="0"/>
              </a:rPr>
              <a:t>waste</a:t>
            </a:r>
            <a:r>
              <a:rPr lang="fr-CH" sz="1400" kern="1400" dirty="0">
                <a:latin typeface="+mj-lt"/>
                <a:cs typeface="Times New Roman" panose="02020603050405020304" pitchFamily="18" charset="0"/>
              </a:rPr>
              <a:t> center and </a:t>
            </a:r>
            <a:r>
              <a:rPr lang="fr-CH" sz="1400" kern="1400" dirty="0" err="1">
                <a:latin typeface="+mj-lt"/>
                <a:cs typeface="Times New Roman" panose="02020603050405020304" pitchFamily="18" charset="0"/>
              </a:rPr>
              <a:t>material</a:t>
            </a:r>
            <a:r>
              <a:rPr lang="fr-CH" sz="1400" kern="1400" dirty="0">
                <a:latin typeface="+mj-lt"/>
                <a:cs typeface="Times New Roman" panose="02020603050405020304" pitchFamily="18" charset="0"/>
              </a:rPr>
              <a:t> </a:t>
            </a:r>
            <a:r>
              <a:rPr lang="fr-CH" sz="1400" kern="1400" dirty="0" err="1">
                <a:latin typeface="+mj-lt"/>
                <a:cs typeface="Times New Roman" panose="02020603050405020304" pitchFamily="18" charset="0"/>
              </a:rPr>
              <a:t>storage</a:t>
            </a:r>
            <a:r>
              <a:rPr lang="fr-CH" sz="1400" kern="1400" dirty="0">
                <a:latin typeface="+mj-lt"/>
                <a:cs typeface="Times New Roman" panose="02020603050405020304" pitchFamily="18" charset="0"/>
              </a:rPr>
              <a:t> </a:t>
            </a:r>
          </a:p>
          <a:p>
            <a:pPr marL="342900" lvl="0" indent="-342900">
              <a:spcAft>
                <a:spcPts val="600"/>
              </a:spcAft>
              <a:buFont typeface="Calibri Light" panose="020F0302020204030204" pitchFamily="34" charset="0"/>
              <a:buChar char="-"/>
            </a:pPr>
            <a:r>
              <a:rPr lang="fr-CH" sz="1400" kern="1400" dirty="0" err="1">
                <a:latin typeface="+mj-lt"/>
                <a:cs typeface="Times New Roman" panose="02020603050405020304" pitchFamily="18" charset="0"/>
              </a:rPr>
              <a:t>Phonebooths</a:t>
            </a:r>
            <a:r>
              <a:rPr lang="fr-CH" sz="1400" kern="1400" dirty="0">
                <a:latin typeface="+mj-lt"/>
                <a:cs typeface="Times New Roman" panose="02020603050405020304" pitchFamily="18" charset="0"/>
              </a:rPr>
              <a:t> and </a:t>
            </a:r>
            <a:r>
              <a:rPr lang="fr-CH" sz="1400" kern="1400" dirty="0" err="1">
                <a:latin typeface="+mj-lt"/>
                <a:cs typeface="Times New Roman" panose="02020603050405020304" pitchFamily="18" charset="0"/>
              </a:rPr>
              <a:t>small</a:t>
            </a:r>
            <a:r>
              <a:rPr lang="fr-CH" sz="1400" kern="1400" dirty="0">
                <a:latin typeface="+mj-lt"/>
                <a:cs typeface="Times New Roman" panose="02020603050405020304" pitchFamily="18" charset="0"/>
              </a:rPr>
              <a:t> meeting </a:t>
            </a:r>
            <a:r>
              <a:rPr lang="fr-CH" sz="1400" kern="1400" dirty="0" err="1">
                <a:latin typeface="+mj-lt"/>
                <a:cs typeface="Times New Roman" panose="02020603050405020304" pitchFamily="18" charset="0"/>
              </a:rPr>
              <a:t>rooms</a:t>
            </a:r>
            <a:r>
              <a:rPr lang="fr-CH" sz="1400" kern="1400" dirty="0">
                <a:latin typeface="+mj-lt"/>
                <a:cs typeface="Times New Roman" panose="02020603050405020304" pitchFamily="18" charset="0"/>
              </a:rPr>
              <a:t> </a:t>
            </a:r>
          </a:p>
          <a:p>
            <a:pPr marL="342900" lvl="0" indent="-342900">
              <a:spcAft>
                <a:spcPts val="600"/>
              </a:spcAft>
              <a:buFont typeface="Calibri Light" panose="020F0302020204030204" pitchFamily="34" charset="0"/>
              <a:buChar char="-"/>
            </a:pPr>
            <a:r>
              <a:rPr lang="fr-CH" sz="1400" kern="1400" dirty="0">
                <a:latin typeface="+mj-lt"/>
                <a:cs typeface="Times New Roman" panose="02020603050405020304" pitchFamily="18" charset="0"/>
              </a:rPr>
              <a:t>Painting and </a:t>
            </a:r>
            <a:r>
              <a:rPr lang="fr-CH" sz="1400" kern="1400" dirty="0" err="1">
                <a:latin typeface="+mj-lt"/>
                <a:cs typeface="Times New Roman" panose="02020603050405020304" pitchFamily="18" charset="0"/>
              </a:rPr>
              <a:t>signage</a:t>
            </a:r>
            <a:endParaRPr lang="fr-CH" sz="1400" kern="1400" dirty="0">
              <a:latin typeface="+mj-lt"/>
              <a:cs typeface="Times New Roman" panose="02020603050405020304" pitchFamily="18" charset="0"/>
            </a:endParaRPr>
          </a:p>
          <a:p>
            <a:pPr marL="342900" lvl="0" indent="-342900">
              <a:spcAft>
                <a:spcPts val="600"/>
              </a:spcAft>
              <a:buFont typeface="Calibri Light" panose="020F0302020204030204" pitchFamily="34" charset="0"/>
              <a:buChar char="-"/>
            </a:pPr>
            <a:r>
              <a:rPr lang="fr-CH" sz="1400" kern="1400" dirty="0">
                <a:latin typeface="+mj-lt"/>
                <a:cs typeface="Times New Roman" panose="02020603050405020304" pitchFamily="18" charset="0"/>
              </a:rPr>
              <a:t>Collaborative areas</a:t>
            </a:r>
          </a:p>
          <a:p>
            <a:pPr marL="342900" lvl="0" indent="-342900">
              <a:spcAft>
                <a:spcPts val="600"/>
              </a:spcAft>
              <a:buFont typeface="Calibri Light" panose="020F0302020204030204" pitchFamily="34" charset="0"/>
              <a:buChar char="-"/>
            </a:pPr>
            <a:r>
              <a:rPr lang="fr-CH" sz="1400" kern="1400" dirty="0">
                <a:latin typeface="+mj-lt"/>
                <a:cs typeface="Times New Roman" panose="02020603050405020304" pitchFamily="18" charset="0"/>
              </a:rPr>
              <a:t>Meeting </a:t>
            </a:r>
            <a:r>
              <a:rPr lang="fr-CH" sz="1400" kern="1400" dirty="0" err="1">
                <a:latin typeface="+mj-lt"/>
                <a:cs typeface="Times New Roman" panose="02020603050405020304" pitchFamily="18" charset="0"/>
              </a:rPr>
              <a:t>rooms</a:t>
            </a:r>
            <a:endParaRPr lang="fr-CH" sz="1400" kern="1400" dirty="0">
              <a:latin typeface="+mj-lt"/>
              <a:cs typeface="Times New Roman" panose="02020603050405020304" pitchFamily="18" charset="0"/>
            </a:endParaRPr>
          </a:p>
          <a:p>
            <a:pPr marL="342900" lvl="0" indent="-342900">
              <a:spcAft>
                <a:spcPts val="600"/>
              </a:spcAft>
              <a:buFont typeface="Calibri Light" panose="020F0302020204030204" pitchFamily="34" charset="0"/>
              <a:buChar char="-"/>
            </a:pPr>
            <a:endParaRPr lang="fr-CH" sz="1400" kern="1400" dirty="0">
              <a:latin typeface="+mj-lt"/>
              <a:cs typeface="Times New Roman" panose="02020603050405020304" pitchFamily="18" charset="0"/>
            </a:endParaRPr>
          </a:p>
          <a:p>
            <a:pPr marL="342900" lvl="0" indent="-342900">
              <a:spcAft>
                <a:spcPts val="600"/>
              </a:spcAft>
              <a:buFont typeface="Calibri Light" panose="020F0302020204030204" pitchFamily="34" charset="0"/>
              <a:buChar char="-"/>
            </a:pPr>
            <a:endParaRPr lang="fr-CH" sz="1400" kern="1400" dirty="0">
              <a:latin typeface="+mj-lt"/>
              <a:cs typeface="Times New Roman" panose="02020603050405020304" pitchFamily="18" charset="0"/>
            </a:endParaRPr>
          </a:p>
          <a:p>
            <a:pPr marL="342900" lvl="0" indent="-342900">
              <a:spcAft>
                <a:spcPts val="600"/>
              </a:spcAft>
              <a:buFont typeface="Calibri Light" panose="020F0302020204030204" pitchFamily="34" charset="0"/>
              <a:buChar char="-"/>
            </a:pPr>
            <a:endParaRPr lang="fr-CH" sz="1400" kern="1400" dirty="0">
              <a:latin typeface="+mj-lt"/>
              <a:cs typeface="Times New Roman" panose="02020603050405020304" pitchFamily="18" charset="0"/>
            </a:endParaRPr>
          </a:p>
        </p:txBody>
      </p:sp>
      <p:pic>
        <p:nvPicPr>
          <p:cNvPr id="23" name="Picture 22">
            <a:extLst>
              <a:ext uri="{FF2B5EF4-FFF2-40B4-BE49-F238E27FC236}">
                <a16:creationId xmlns:a16="http://schemas.microsoft.com/office/drawing/2014/main" id="{73256466-B700-E878-69D3-294112CC93BB}"/>
              </a:ext>
            </a:extLst>
          </p:cNvPr>
          <p:cNvPicPr>
            <a:picLocks noChangeAspect="1"/>
          </p:cNvPicPr>
          <p:nvPr/>
        </p:nvPicPr>
        <p:blipFill>
          <a:blip r:embed="rId6"/>
          <a:stretch>
            <a:fillRect/>
          </a:stretch>
        </p:blipFill>
        <p:spPr bwMode="auto">
          <a:xfrm>
            <a:off x="469468" y="3536099"/>
            <a:ext cx="5313913" cy="2401839"/>
          </a:xfrm>
          <a:prstGeom prst="rect">
            <a:avLst/>
          </a:prstGeom>
        </p:spPr>
      </p:pic>
      <p:sp>
        <p:nvSpPr>
          <p:cNvPr id="25" name="Content Placeholder 2">
            <a:extLst>
              <a:ext uri="{FF2B5EF4-FFF2-40B4-BE49-F238E27FC236}">
                <a16:creationId xmlns:a16="http://schemas.microsoft.com/office/drawing/2014/main" id="{9FE5C550-410B-2591-2845-CBA3B2082825}"/>
              </a:ext>
            </a:extLst>
          </p:cNvPr>
          <p:cNvSpPr/>
          <p:nvPr/>
        </p:nvSpPr>
        <p:spPr bwMode="auto">
          <a:xfrm>
            <a:off x="479424" y="6221483"/>
            <a:ext cx="1635126" cy="457201"/>
          </a:xfrm>
          <a:prstGeom prst="rect">
            <a:avLst/>
          </a:prstGeom>
          <a:noFill/>
          <a:ln w="9525">
            <a:noFill/>
            <a:miter lim="800000"/>
            <a:headEnd/>
            <a:tailEnd/>
          </a:ln>
        </p:spPr>
        <p:txBody>
          <a:bodyPr vert="horz" wrap="square" lIns="108000" tIns="45720" rIns="180000" bIns="45720" numCol="1" anchor="t" anchorCtr="0" compatLnSpc="1">
            <a:prstTxWarp prst="textNoShape">
              <a:avLst/>
            </a:prstTxWarp>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lvl="0" indent="0">
              <a:spcAft>
                <a:spcPts val="600"/>
              </a:spcAft>
              <a:buNone/>
            </a:pPr>
            <a:r>
              <a:rPr lang="fr-CH" sz="1100" b="1" i="1" kern="1400" dirty="0">
                <a:latin typeface="+mj-lt"/>
                <a:cs typeface="Times New Roman" panose="02020603050405020304" pitchFamily="18" charset="0"/>
              </a:rPr>
              <a:t>CCHE Geneva office</a:t>
            </a:r>
          </a:p>
        </p:txBody>
      </p:sp>
    </p:spTree>
    <p:extLst>
      <p:ext uri="{BB962C8B-B14F-4D97-AF65-F5344CB8AC3E}">
        <p14:creationId xmlns:p14="http://schemas.microsoft.com/office/powerpoint/2010/main" val="6166462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18" name="Picture 17">
            <a:extLst>
              <a:ext uri="{FF2B5EF4-FFF2-40B4-BE49-F238E27FC236}">
                <a16:creationId xmlns:a16="http://schemas.microsoft.com/office/drawing/2014/main" id="{5B1F910F-DEAB-F748-7CFF-575CD09ABE07}"/>
              </a:ext>
            </a:extLst>
          </p:cNvPr>
          <p:cNvPicPr>
            <a:picLocks noChangeAspect="1"/>
          </p:cNvPicPr>
          <p:nvPr/>
        </p:nvPicPr>
        <p:blipFill>
          <a:blip r:embed="rId2"/>
          <a:stretch>
            <a:fillRect/>
          </a:stretch>
        </p:blipFill>
        <p:spPr>
          <a:xfrm>
            <a:off x="516151" y="1747225"/>
            <a:ext cx="5249650" cy="5048514"/>
          </a:xfrm>
          <a:prstGeom prst="rect">
            <a:avLst/>
          </a:prstGeom>
        </p:spPr>
      </p:pic>
      <p:sp>
        <p:nvSpPr>
          <p:cNvPr id="10" name="Slide Number Placeholder 7"/>
          <p:cNvSpPr>
            <a:spLocks noGrp="1"/>
          </p:cNvSpPr>
          <p:nvPr>
            <p:ph type="sldNum" sz="quarter" idx="17"/>
          </p:nvPr>
        </p:nvSpPr>
        <p:spPr bwMode="auto"/>
        <p:txBody>
          <a:bodyPr/>
          <a:lstStyle/>
          <a:p>
            <a:pPr>
              <a:defRPr/>
            </a:pPr>
            <a:fld id="{36B5EA5A-BC32-A742-B11B-8E7414D5B535}" type="slidenum">
              <a:rPr lang="en-US" smtClean="0"/>
              <a:t>13</a:t>
            </a:fld>
            <a:endParaRPr lang="en-US"/>
          </a:p>
        </p:txBody>
      </p:sp>
      <p:sp>
        <p:nvSpPr>
          <p:cNvPr id="20" name="Title 6">
            <a:extLst>
              <a:ext uri="{FF2B5EF4-FFF2-40B4-BE49-F238E27FC236}">
                <a16:creationId xmlns:a16="http://schemas.microsoft.com/office/drawing/2014/main" id="{CE0B8FF1-F8DF-2A44-9CAC-5C3CAB6FA8C4}"/>
              </a:ext>
            </a:extLst>
          </p:cNvPr>
          <p:cNvSpPr/>
          <p:nvPr/>
        </p:nvSpPr>
        <p:spPr bwMode="auto">
          <a:xfrm>
            <a:off x="479424" y="274638"/>
            <a:ext cx="8753475" cy="782637"/>
          </a:xfrm>
          <a:prstGeom prst="rect">
            <a:avLst/>
          </a:prstGeom>
          <a:noFill/>
          <a:ln>
            <a:noFill/>
          </a:ln>
        </p:spPr>
        <p:txBody>
          <a:bodyPr vert="horz" wrap="square" lIns="91440" tIns="45720" rIns="91440" bIns="45720" numCol="1" anchor="ctr" anchorCtr="0" compatLnSpc="1">
            <a:prstTxWarp prst="textNoShape">
              <a:avLst/>
            </a:prstTxWarp>
          </a:bodyPr>
          <a:lstStyle>
            <a:lvl1pPr algn="l">
              <a:lnSpc>
                <a:spcPct val="90000"/>
              </a:lnSpc>
              <a:spcBef>
                <a:spcPts val="0"/>
              </a:spcBef>
              <a:spcAft>
                <a:spcPts val="0"/>
              </a:spcAft>
              <a:defRPr sz="4400">
                <a:solidFill>
                  <a:schemeClr val="tx1"/>
                </a:solidFill>
                <a:latin typeface="+mj-lt"/>
                <a:ea typeface="+mj-ea"/>
                <a:cs typeface="+mj-cs"/>
              </a:defRPr>
            </a:lvl1pPr>
            <a:lvl2pPr algn="l">
              <a:lnSpc>
                <a:spcPct val="90000"/>
              </a:lnSpc>
              <a:spcBef>
                <a:spcPts val="0"/>
              </a:spcBef>
              <a:spcAft>
                <a:spcPts val="0"/>
              </a:spcAft>
              <a:defRPr sz="4400">
                <a:solidFill>
                  <a:schemeClr val="tx1"/>
                </a:solidFill>
                <a:latin typeface="Calibri Light"/>
              </a:defRPr>
            </a:lvl2pPr>
            <a:lvl3pPr algn="l">
              <a:lnSpc>
                <a:spcPct val="90000"/>
              </a:lnSpc>
              <a:spcBef>
                <a:spcPts val="0"/>
              </a:spcBef>
              <a:spcAft>
                <a:spcPts val="0"/>
              </a:spcAft>
              <a:defRPr sz="4400">
                <a:solidFill>
                  <a:schemeClr val="tx1"/>
                </a:solidFill>
                <a:latin typeface="Calibri Light"/>
              </a:defRPr>
            </a:lvl3pPr>
            <a:lvl4pPr algn="l">
              <a:lnSpc>
                <a:spcPct val="90000"/>
              </a:lnSpc>
              <a:spcBef>
                <a:spcPts val="0"/>
              </a:spcBef>
              <a:spcAft>
                <a:spcPts val="0"/>
              </a:spcAft>
              <a:defRPr sz="4400">
                <a:solidFill>
                  <a:schemeClr val="tx1"/>
                </a:solidFill>
                <a:latin typeface="Calibri Light"/>
              </a:defRPr>
            </a:lvl4pPr>
            <a:lvl5pPr algn="l">
              <a:lnSpc>
                <a:spcPct val="90000"/>
              </a:lnSpc>
              <a:spcBef>
                <a:spcPts val="0"/>
              </a:spcBef>
              <a:spcAft>
                <a:spcPts val="0"/>
              </a:spcAft>
              <a:defRPr sz="4400">
                <a:solidFill>
                  <a:schemeClr val="tx1"/>
                </a:solidFill>
                <a:latin typeface="Calibri Light"/>
              </a:defRPr>
            </a:lvl5pPr>
            <a:lvl6pPr marL="457200" algn="l">
              <a:lnSpc>
                <a:spcPct val="90000"/>
              </a:lnSpc>
              <a:spcBef>
                <a:spcPts val="0"/>
              </a:spcBef>
              <a:spcAft>
                <a:spcPts val="0"/>
              </a:spcAft>
              <a:defRPr sz="4400">
                <a:solidFill>
                  <a:schemeClr val="tx1"/>
                </a:solidFill>
                <a:latin typeface="Calibri Light"/>
              </a:defRPr>
            </a:lvl6pPr>
            <a:lvl7pPr marL="914400" algn="l">
              <a:lnSpc>
                <a:spcPct val="90000"/>
              </a:lnSpc>
              <a:spcBef>
                <a:spcPts val="0"/>
              </a:spcBef>
              <a:spcAft>
                <a:spcPts val="0"/>
              </a:spcAft>
              <a:defRPr sz="4400">
                <a:solidFill>
                  <a:schemeClr val="tx1"/>
                </a:solidFill>
                <a:latin typeface="Calibri Light"/>
              </a:defRPr>
            </a:lvl7pPr>
            <a:lvl8pPr marL="1371600" algn="l">
              <a:lnSpc>
                <a:spcPct val="90000"/>
              </a:lnSpc>
              <a:spcBef>
                <a:spcPts val="0"/>
              </a:spcBef>
              <a:spcAft>
                <a:spcPts val="0"/>
              </a:spcAft>
              <a:defRPr sz="4400">
                <a:solidFill>
                  <a:schemeClr val="tx1"/>
                </a:solidFill>
                <a:latin typeface="Calibri Light"/>
              </a:defRPr>
            </a:lvl8pPr>
            <a:lvl9pPr marL="1828800" algn="l">
              <a:lnSpc>
                <a:spcPct val="90000"/>
              </a:lnSpc>
              <a:spcBef>
                <a:spcPts val="0"/>
              </a:spcBef>
              <a:spcAft>
                <a:spcPts val="0"/>
              </a:spcAft>
              <a:defRPr sz="4400">
                <a:solidFill>
                  <a:schemeClr val="tx1"/>
                </a:solidFill>
                <a:latin typeface="Calibri Light"/>
              </a:defRPr>
            </a:lvl9pPr>
          </a:lstStyle>
          <a:p>
            <a:pPr>
              <a:defRPr/>
            </a:pPr>
            <a:r>
              <a:rPr lang="fr-CH" sz="3600" dirty="0"/>
              <a:t>REFERENCES: CERN </a:t>
            </a:r>
            <a:r>
              <a:rPr lang="fr-CH" sz="3600" dirty="0" err="1"/>
              <a:t>projects</a:t>
            </a:r>
            <a:endParaRPr lang="en-US" sz="3600" dirty="0"/>
          </a:p>
        </p:txBody>
      </p:sp>
      <p:grpSp>
        <p:nvGrpSpPr>
          <p:cNvPr id="11" name="Group 10">
            <a:extLst>
              <a:ext uri="{FF2B5EF4-FFF2-40B4-BE49-F238E27FC236}">
                <a16:creationId xmlns:a16="http://schemas.microsoft.com/office/drawing/2014/main" id="{C831579A-4610-3F99-0C1F-5FBEFBFB5B3A}"/>
              </a:ext>
            </a:extLst>
          </p:cNvPr>
          <p:cNvGrpSpPr/>
          <p:nvPr/>
        </p:nvGrpSpPr>
        <p:grpSpPr>
          <a:xfrm>
            <a:off x="6016412" y="1528829"/>
            <a:ext cx="5448492" cy="1178975"/>
            <a:chOff x="5772149" y="1057274"/>
            <a:chExt cx="7419974" cy="1605576"/>
          </a:xfrm>
        </p:grpSpPr>
        <p:pic>
          <p:nvPicPr>
            <p:cNvPr id="6" name="Picture 5">
              <a:extLst>
                <a:ext uri="{FF2B5EF4-FFF2-40B4-BE49-F238E27FC236}">
                  <a16:creationId xmlns:a16="http://schemas.microsoft.com/office/drawing/2014/main" id="{058FD506-DC05-4FE7-C8BB-150B34F1F4B3}"/>
                </a:ext>
              </a:extLst>
            </p:cNvPr>
            <p:cNvPicPr>
              <a:picLocks noChangeAspect="1"/>
            </p:cNvPicPr>
            <p:nvPr/>
          </p:nvPicPr>
          <p:blipFill rotWithShape="1">
            <a:blip r:embed="rId3"/>
            <a:srcRect r="50000"/>
            <a:stretch/>
          </p:blipFill>
          <p:spPr>
            <a:xfrm>
              <a:off x="5772149" y="1057274"/>
              <a:ext cx="3724275" cy="1605576"/>
            </a:xfrm>
            <a:prstGeom prst="rect">
              <a:avLst/>
            </a:prstGeom>
          </p:spPr>
        </p:pic>
        <p:pic>
          <p:nvPicPr>
            <p:cNvPr id="7" name="Picture 6">
              <a:extLst>
                <a:ext uri="{FF2B5EF4-FFF2-40B4-BE49-F238E27FC236}">
                  <a16:creationId xmlns:a16="http://schemas.microsoft.com/office/drawing/2014/main" id="{7CB162A9-7A61-3C61-2AC5-30326F1209E9}"/>
                </a:ext>
              </a:extLst>
            </p:cNvPr>
            <p:cNvPicPr>
              <a:picLocks noChangeAspect="1"/>
            </p:cNvPicPr>
            <p:nvPr/>
          </p:nvPicPr>
          <p:blipFill rotWithShape="1">
            <a:blip r:embed="rId3"/>
            <a:srcRect l="50384"/>
            <a:stretch/>
          </p:blipFill>
          <p:spPr bwMode="auto">
            <a:xfrm>
              <a:off x="9496424" y="1057274"/>
              <a:ext cx="3695699" cy="1605576"/>
            </a:xfrm>
            <a:prstGeom prst="rect">
              <a:avLst/>
            </a:prstGeom>
          </p:spPr>
        </p:pic>
      </p:grpSp>
      <p:sp>
        <p:nvSpPr>
          <p:cNvPr id="13" name="Content Placeholder 2">
            <a:extLst>
              <a:ext uri="{FF2B5EF4-FFF2-40B4-BE49-F238E27FC236}">
                <a16:creationId xmlns:a16="http://schemas.microsoft.com/office/drawing/2014/main" id="{1F8BBFEE-8D7E-1364-645D-A35F486CD2C4}"/>
              </a:ext>
            </a:extLst>
          </p:cNvPr>
          <p:cNvSpPr/>
          <p:nvPr/>
        </p:nvSpPr>
        <p:spPr bwMode="auto">
          <a:xfrm>
            <a:off x="479424" y="1057274"/>
            <a:ext cx="5691189" cy="5576888"/>
          </a:xfrm>
          <a:prstGeom prst="rect">
            <a:avLst/>
          </a:prstGeom>
          <a:noFill/>
          <a:ln w="9525">
            <a:noFill/>
            <a:miter lim="800000"/>
            <a:headEnd/>
            <a:tailEnd/>
          </a:ln>
        </p:spPr>
        <p:txBody>
          <a:bodyPr vert="horz" wrap="square" lIns="108000" tIns="45720" rIns="180000" bIns="45720" numCol="1" anchor="t" anchorCtr="0" compatLnSpc="1">
            <a:prstTxWarp prst="textNoShape">
              <a:avLst/>
            </a:prstTxWarp>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lvl="0" indent="0">
              <a:spcAft>
                <a:spcPts val="600"/>
              </a:spcAft>
              <a:buNone/>
            </a:pPr>
            <a:r>
              <a:rPr lang="fr-CH" sz="1400" b="1" kern="1400" dirty="0">
                <a:latin typeface="+mj-lt"/>
                <a:cs typeface="Times New Roman" panose="02020603050405020304" pitchFamily="18" charset="0"/>
              </a:rPr>
              <a:t>BUILDING 777 (PREVESSIN SITE)</a:t>
            </a:r>
          </a:p>
          <a:p>
            <a:pPr marL="0" lvl="0" indent="0">
              <a:spcAft>
                <a:spcPts val="600"/>
              </a:spcAft>
              <a:buNone/>
            </a:pPr>
            <a:r>
              <a:rPr lang="fr-CH" sz="1400" kern="1400" dirty="0">
                <a:latin typeface="+mj-lt"/>
                <a:cs typeface="Times New Roman" panose="02020603050405020304" pitchFamily="18" charset="0"/>
              </a:rPr>
              <a:t>On </a:t>
            </a:r>
            <a:r>
              <a:rPr lang="fr-CH" sz="1400" kern="1400" dirty="0" err="1">
                <a:latin typeface="+mj-lt"/>
                <a:cs typeface="Times New Roman" panose="02020603050405020304" pitchFamily="18" charset="0"/>
              </a:rPr>
              <a:t>going</a:t>
            </a:r>
            <a:r>
              <a:rPr lang="fr-CH" sz="1400" kern="1400" dirty="0">
                <a:latin typeface="+mj-lt"/>
                <a:cs typeface="Times New Roman" panose="02020603050405020304" pitchFamily="18" charset="0"/>
              </a:rPr>
              <a:t> design by the </a:t>
            </a:r>
            <a:r>
              <a:rPr lang="fr-CH" sz="1400" b="1" kern="1400" dirty="0">
                <a:latin typeface="+mj-lt"/>
                <a:cs typeface="Times New Roman" panose="02020603050405020304" pitchFamily="18" charset="0"/>
              </a:rPr>
              <a:t>Henning Larse</a:t>
            </a:r>
            <a:r>
              <a:rPr lang="fr-CH" sz="1400" kern="1400" dirty="0">
                <a:latin typeface="+mj-lt"/>
                <a:cs typeface="Times New Roman" panose="02020603050405020304" pitchFamily="18" charset="0"/>
              </a:rPr>
              <a:t>n architecture offices. </a:t>
            </a:r>
          </a:p>
        </p:txBody>
      </p:sp>
      <p:pic>
        <p:nvPicPr>
          <p:cNvPr id="8" name="Picture 7">
            <a:extLst>
              <a:ext uri="{FF2B5EF4-FFF2-40B4-BE49-F238E27FC236}">
                <a16:creationId xmlns:a16="http://schemas.microsoft.com/office/drawing/2014/main" id="{F0E3AAE0-26B7-C089-FDD4-3E2D2FC9A830}"/>
              </a:ext>
            </a:extLst>
          </p:cNvPr>
          <p:cNvPicPr>
            <a:picLocks noChangeAspect="1"/>
          </p:cNvPicPr>
          <p:nvPr/>
        </p:nvPicPr>
        <p:blipFill>
          <a:blip r:embed="rId4"/>
          <a:stretch>
            <a:fillRect/>
          </a:stretch>
        </p:blipFill>
        <p:spPr>
          <a:xfrm>
            <a:off x="6170613" y="3355820"/>
            <a:ext cx="5247160" cy="2938792"/>
          </a:xfrm>
          <a:prstGeom prst="rect">
            <a:avLst/>
          </a:prstGeom>
        </p:spPr>
      </p:pic>
      <p:sp>
        <p:nvSpPr>
          <p:cNvPr id="9" name="Content Placeholder 2">
            <a:extLst>
              <a:ext uri="{FF2B5EF4-FFF2-40B4-BE49-F238E27FC236}">
                <a16:creationId xmlns:a16="http://schemas.microsoft.com/office/drawing/2014/main" id="{4BB5552A-AE4D-4F00-EDF2-05BCE0B1F73E}"/>
              </a:ext>
            </a:extLst>
          </p:cNvPr>
          <p:cNvSpPr/>
          <p:nvPr/>
        </p:nvSpPr>
        <p:spPr bwMode="auto">
          <a:xfrm>
            <a:off x="6170613" y="3012282"/>
            <a:ext cx="5691189" cy="5576888"/>
          </a:xfrm>
          <a:prstGeom prst="rect">
            <a:avLst/>
          </a:prstGeom>
          <a:noFill/>
          <a:ln w="9525">
            <a:noFill/>
            <a:miter lim="800000"/>
            <a:headEnd/>
            <a:tailEnd/>
          </a:ln>
        </p:spPr>
        <p:txBody>
          <a:bodyPr vert="horz" wrap="square" lIns="108000" tIns="45720" rIns="180000" bIns="45720" numCol="1" anchor="t" anchorCtr="0" compatLnSpc="1">
            <a:prstTxWarp prst="textNoShape">
              <a:avLst/>
            </a:prstTxWarp>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lvl="0" indent="0">
              <a:spcAft>
                <a:spcPts val="600"/>
              </a:spcAft>
              <a:buNone/>
            </a:pPr>
            <a:r>
              <a:rPr lang="fr-CH" sz="1400" kern="1400" dirty="0" err="1">
                <a:latin typeface="+mj-lt"/>
                <a:cs typeface="Times New Roman" panose="02020603050405020304" pitchFamily="18" charset="0"/>
              </a:rPr>
              <a:t>Working</a:t>
            </a:r>
            <a:r>
              <a:rPr lang="fr-CH" sz="1400" kern="1400" dirty="0">
                <a:latin typeface="+mj-lt"/>
                <a:cs typeface="Times New Roman" panose="02020603050405020304" pitchFamily="18" charset="0"/>
              </a:rPr>
              <a:t> in direct </a:t>
            </a:r>
            <a:r>
              <a:rPr lang="fr-CH" sz="1400" kern="1400" dirty="0" err="1">
                <a:latin typeface="+mj-lt"/>
                <a:cs typeface="Times New Roman" panose="02020603050405020304" pitchFamily="18" charset="0"/>
              </a:rPr>
              <a:t>proximity</a:t>
            </a:r>
            <a:r>
              <a:rPr lang="fr-CH" sz="1400" kern="1400" dirty="0">
                <a:latin typeface="+mj-lt"/>
                <a:cs typeface="Times New Roman" panose="02020603050405020304" pitchFamily="18" charset="0"/>
              </a:rPr>
              <a:t> to:</a:t>
            </a:r>
          </a:p>
        </p:txBody>
      </p:sp>
      <p:pic>
        <p:nvPicPr>
          <p:cNvPr id="15" name="Picture 14">
            <a:extLst>
              <a:ext uri="{FF2B5EF4-FFF2-40B4-BE49-F238E27FC236}">
                <a16:creationId xmlns:a16="http://schemas.microsoft.com/office/drawing/2014/main" id="{2449990C-A7C7-53E2-DA25-0E790CA0BC7D}"/>
              </a:ext>
            </a:extLst>
          </p:cNvPr>
          <p:cNvPicPr>
            <a:picLocks noChangeAspect="1"/>
          </p:cNvPicPr>
          <p:nvPr/>
        </p:nvPicPr>
        <p:blipFill>
          <a:blip r:embed="rId5">
            <a:biLevel thresh="50000"/>
          </a:blip>
          <a:stretch>
            <a:fillRect/>
          </a:stretch>
        </p:blipFill>
        <p:spPr>
          <a:xfrm>
            <a:off x="602349" y="1905711"/>
            <a:ext cx="683711" cy="258136"/>
          </a:xfrm>
          <a:prstGeom prst="rect">
            <a:avLst/>
          </a:prstGeom>
        </p:spPr>
      </p:pic>
    </p:spTree>
    <p:extLst>
      <p:ext uri="{BB962C8B-B14F-4D97-AF65-F5344CB8AC3E}">
        <p14:creationId xmlns:p14="http://schemas.microsoft.com/office/powerpoint/2010/main" val="42076294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10" name="Slide Number Placeholder 7"/>
          <p:cNvSpPr>
            <a:spLocks noGrp="1"/>
          </p:cNvSpPr>
          <p:nvPr>
            <p:ph type="sldNum" sz="quarter" idx="17"/>
          </p:nvPr>
        </p:nvSpPr>
        <p:spPr bwMode="auto"/>
        <p:txBody>
          <a:bodyPr/>
          <a:lstStyle/>
          <a:p>
            <a:pPr>
              <a:defRPr/>
            </a:pPr>
            <a:fld id="{36B5EA5A-BC32-A742-B11B-8E7414D5B535}" type="slidenum">
              <a:rPr lang="en-US" smtClean="0"/>
              <a:t>14</a:t>
            </a:fld>
            <a:endParaRPr lang="en-US"/>
          </a:p>
        </p:txBody>
      </p:sp>
      <p:sp>
        <p:nvSpPr>
          <p:cNvPr id="20" name="Title 6">
            <a:extLst>
              <a:ext uri="{FF2B5EF4-FFF2-40B4-BE49-F238E27FC236}">
                <a16:creationId xmlns:a16="http://schemas.microsoft.com/office/drawing/2014/main" id="{CE0B8FF1-F8DF-2A44-9CAC-5C3CAB6FA8C4}"/>
              </a:ext>
            </a:extLst>
          </p:cNvPr>
          <p:cNvSpPr/>
          <p:nvPr/>
        </p:nvSpPr>
        <p:spPr bwMode="auto">
          <a:xfrm>
            <a:off x="479424" y="274638"/>
            <a:ext cx="8753475" cy="782637"/>
          </a:xfrm>
          <a:prstGeom prst="rect">
            <a:avLst/>
          </a:prstGeom>
          <a:noFill/>
          <a:ln>
            <a:noFill/>
          </a:ln>
        </p:spPr>
        <p:txBody>
          <a:bodyPr vert="horz" wrap="square" lIns="91440" tIns="45720" rIns="91440" bIns="45720" numCol="1" anchor="ctr" anchorCtr="0" compatLnSpc="1">
            <a:prstTxWarp prst="textNoShape">
              <a:avLst/>
            </a:prstTxWarp>
          </a:bodyPr>
          <a:lstStyle>
            <a:lvl1pPr algn="l">
              <a:lnSpc>
                <a:spcPct val="90000"/>
              </a:lnSpc>
              <a:spcBef>
                <a:spcPts val="0"/>
              </a:spcBef>
              <a:spcAft>
                <a:spcPts val="0"/>
              </a:spcAft>
              <a:defRPr sz="4400">
                <a:solidFill>
                  <a:schemeClr val="tx1"/>
                </a:solidFill>
                <a:latin typeface="+mj-lt"/>
                <a:ea typeface="+mj-ea"/>
                <a:cs typeface="+mj-cs"/>
              </a:defRPr>
            </a:lvl1pPr>
            <a:lvl2pPr algn="l">
              <a:lnSpc>
                <a:spcPct val="90000"/>
              </a:lnSpc>
              <a:spcBef>
                <a:spcPts val="0"/>
              </a:spcBef>
              <a:spcAft>
                <a:spcPts val="0"/>
              </a:spcAft>
              <a:defRPr sz="4400">
                <a:solidFill>
                  <a:schemeClr val="tx1"/>
                </a:solidFill>
                <a:latin typeface="Calibri Light"/>
              </a:defRPr>
            </a:lvl2pPr>
            <a:lvl3pPr algn="l">
              <a:lnSpc>
                <a:spcPct val="90000"/>
              </a:lnSpc>
              <a:spcBef>
                <a:spcPts val="0"/>
              </a:spcBef>
              <a:spcAft>
                <a:spcPts val="0"/>
              </a:spcAft>
              <a:defRPr sz="4400">
                <a:solidFill>
                  <a:schemeClr val="tx1"/>
                </a:solidFill>
                <a:latin typeface="Calibri Light"/>
              </a:defRPr>
            </a:lvl3pPr>
            <a:lvl4pPr algn="l">
              <a:lnSpc>
                <a:spcPct val="90000"/>
              </a:lnSpc>
              <a:spcBef>
                <a:spcPts val="0"/>
              </a:spcBef>
              <a:spcAft>
                <a:spcPts val="0"/>
              </a:spcAft>
              <a:defRPr sz="4400">
                <a:solidFill>
                  <a:schemeClr val="tx1"/>
                </a:solidFill>
                <a:latin typeface="Calibri Light"/>
              </a:defRPr>
            </a:lvl4pPr>
            <a:lvl5pPr algn="l">
              <a:lnSpc>
                <a:spcPct val="90000"/>
              </a:lnSpc>
              <a:spcBef>
                <a:spcPts val="0"/>
              </a:spcBef>
              <a:spcAft>
                <a:spcPts val="0"/>
              </a:spcAft>
              <a:defRPr sz="4400">
                <a:solidFill>
                  <a:schemeClr val="tx1"/>
                </a:solidFill>
                <a:latin typeface="Calibri Light"/>
              </a:defRPr>
            </a:lvl5pPr>
            <a:lvl6pPr marL="457200" algn="l">
              <a:lnSpc>
                <a:spcPct val="90000"/>
              </a:lnSpc>
              <a:spcBef>
                <a:spcPts val="0"/>
              </a:spcBef>
              <a:spcAft>
                <a:spcPts val="0"/>
              </a:spcAft>
              <a:defRPr sz="4400">
                <a:solidFill>
                  <a:schemeClr val="tx1"/>
                </a:solidFill>
                <a:latin typeface="Calibri Light"/>
              </a:defRPr>
            </a:lvl6pPr>
            <a:lvl7pPr marL="914400" algn="l">
              <a:lnSpc>
                <a:spcPct val="90000"/>
              </a:lnSpc>
              <a:spcBef>
                <a:spcPts val="0"/>
              </a:spcBef>
              <a:spcAft>
                <a:spcPts val="0"/>
              </a:spcAft>
              <a:defRPr sz="4400">
                <a:solidFill>
                  <a:schemeClr val="tx1"/>
                </a:solidFill>
                <a:latin typeface="Calibri Light"/>
              </a:defRPr>
            </a:lvl7pPr>
            <a:lvl8pPr marL="1371600" algn="l">
              <a:lnSpc>
                <a:spcPct val="90000"/>
              </a:lnSpc>
              <a:spcBef>
                <a:spcPts val="0"/>
              </a:spcBef>
              <a:spcAft>
                <a:spcPts val="0"/>
              </a:spcAft>
              <a:defRPr sz="4400">
                <a:solidFill>
                  <a:schemeClr val="tx1"/>
                </a:solidFill>
                <a:latin typeface="Calibri Light"/>
              </a:defRPr>
            </a:lvl8pPr>
            <a:lvl9pPr marL="1828800" algn="l">
              <a:lnSpc>
                <a:spcPct val="90000"/>
              </a:lnSpc>
              <a:spcBef>
                <a:spcPts val="0"/>
              </a:spcBef>
              <a:spcAft>
                <a:spcPts val="0"/>
              </a:spcAft>
              <a:defRPr sz="4400">
                <a:solidFill>
                  <a:schemeClr val="tx1"/>
                </a:solidFill>
                <a:latin typeface="Calibri Light"/>
              </a:defRPr>
            </a:lvl9pPr>
          </a:lstStyle>
          <a:p>
            <a:pPr>
              <a:defRPr/>
            </a:pPr>
            <a:r>
              <a:rPr lang="fr-CH" sz="3600" dirty="0"/>
              <a:t>REFERENCES: CERN </a:t>
            </a:r>
            <a:r>
              <a:rPr lang="fr-CH" sz="3600" dirty="0" err="1"/>
              <a:t>projects</a:t>
            </a:r>
            <a:endParaRPr lang="en-US" sz="3600" dirty="0"/>
          </a:p>
        </p:txBody>
      </p:sp>
      <p:pic>
        <p:nvPicPr>
          <p:cNvPr id="8" name="Picture 7">
            <a:extLst>
              <a:ext uri="{FF2B5EF4-FFF2-40B4-BE49-F238E27FC236}">
                <a16:creationId xmlns:a16="http://schemas.microsoft.com/office/drawing/2014/main" id="{A6876B72-16C0-661D-AD7B-96D1D22D05EB}"/>
              </a:ext>
            </a:extLst>
          </p:cNvPr>
          <p:cNvPicPr>
            <a:picLocks noChangeAspect="1"/>
          </p:cNvPicPr>
          <p:nvPr/>
        </p:nvPicPr>
        <p:blipFill rotWithShape="1">
          <a:blip r:embed="rId2"/>
          <a:srcRect l="5372"/>
          <a:stretch/>
        </p:blipFill>
        <p:spPr>
          <a:xfrm>
            <a:off x="4805357" y="1032150"/>
            <a:ext cx="6950021" cy="3640893"/>
          </a:xfrm>
          <a:prstGeom prst="rect">
            <a:avLst/>
          </a:prstGeom>
        </p:spPr>
      </p:pic>
      <p:pic>
        <p:nvPicPr>
          <p:cNvPr id="11" name="Picture 10">
            <a:extLst>
              <a:ext uri="{FF2B5EF4-FFF2-40B4-BE49-F238E27FC236}">
                <a16:creationId xmlns:a16="http://schemas.microsoft.com/office/drawing/2014/main" id="{DDAD5AAD-C77B-271E-E286-AD520B8A399A}"/>
              </a:ext>
            </a:extLst>
          </p:cNvPr>
          <p:cNvPicPr>
            <a:picLocks noChangeAspect="1"/>
          </p:cNvPicPr>
          <p:nvPr/>
        </p:nvPicPr>
        <p:blipFill>
          <a:blip r:embed="rId3"/>
          <a:stretch>
            <a:fillRect/>
          </a:stretch>
        </p:blipFill>
        <p:spPr>
          <a:xfrm>
            <a:off x="546099" y="1885117"/>
            <a:ext cx="3795708" cy="4214508"/>
          </a:xfrm>
          <a:prstGeom prst="rect">
            <a:avLst/>
          </a:prstGeom>
        </p:spPr>
      </p:pic>
      <p:sp>
        <p:nvSpPr>
          <p:cNvPr id="12" name="Content Placeholder 2">
            <a:extLst>
              <a:ext uri="{FF2B5EF4-FFF2-40B4-BE49-F238E27FC236}">
                <a16:creationId xmlns:a16="http://schemas.microsoft.com/office/drawing/2014/main" id="{C621B916-228F-D85C-C7DF-948AF11F9AA1}"/>
              </a:ext>
            </a:extLst>
          </p:cNvPr>
          <p:cNvSpPr/>
          <p:nvPr/>
        </p:nvSpPr>
        <p:spPr bwMode="auto">
          <a:xfrm>
            <a:off x="479424" y="1057274"/>
            <a:ext cx="5691189" cy="5576888"/>
          </a:xfrm>
          <a:prstGeom prst="rect">
            <a:avLst/>
          </a:prstGeom>
          <a:noFill/>
          <a:ln w="9525">
            <a:noFill/>
            <a:miter lim="800000"/>
            <a:headEnd/>
            <a:tailEnd/>
          </a:ln>
        </p:spPr>
        <p:txBody>
          <a:bodyPr vert="horz" wrap="square" lIns="108000" tIns="45720" rIns="180000" bIns="45720" numCol="1" anchor="t" anchorCtr="0" compatLnSpc="1">
            <a:prstTxWarp prst="textNoShape">
              <a:avLst/>
            </a:prstTxWarp>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lvl="0" indent="0">
              <a:spcAft>
                <a:spcPts val="600"/>
              </a:spcAft>
              <a:buNone/>
            </a:pPr>
            <a:r>
              <a:rPr lang="fr-CH" sz="1400" b="1" kern="1400" dirty="0">
                <a:latin typeface="+mj-lt"/>
                <a:cs typeface="Times New Roman" panose="02020603050405020304" pitchFamily="18" charset="0"/>
              </a:rPr>
              <a:t>BUILDING 140 (MEYRIN SITE)</a:t>
            </a:r>
          </a:p>
          <a:p>
            <a:pPr marL="0" indent="0">
              <a:spcAft>
                <a:spcPts val="600"/>
              </a:spcAft>
              <a:buNone/>
            </a:pPr>
            <a:r>
              <a:rPr lang="fr-CH" sz="1400" kern="1400" dirty="0">
                <a:latin typeface="+mj-lt"/>
                <a:cs typeface="Times New Roman" panose="02020603050405020304" pitchFamily="18" charset="0"/>
              </a:rPr>
              <a:t>On-</a:t>
            </a:r>
            <a:r>
              <a:rPr lang="fr-CH" sz="1400" kern="1400" dirty="0" err="1">
                <a:latin typeface="+mj-lt"/>
                <a:cs typeface="Times New Roman" panose="02020603050405020304" pitchFamily="18" charset="0"/>
              </a:rPr>
              <a:t>going</a:t>
            </a:r>
            <a:r>
              <a:rPr lang="fr-CH" sz="1400" kern="1400" dirty="0">
                <a:latin typeface="+mj-lt"/>
                <a:cs typeface="Times New Roman" panose="02020603050405020304" pitchFamily="18" charset="0"/>
              </a:rPr>
              <a:t> design </a:t>
            </a:r>
            <a:r>
              <a:rPr lang="fr-CH" sz="1400" kern="1400" dirty="0" err="1">
                <a:latin typeface="+mj-lt"/>
                <a:cs typeface="Times New Roman" panose="02020603050405020304" pitchFamily="18" charset="0"/>
              </a:rPr>
              <a:t>competition</a:t>
            </a:r>
            <a:r>
              <a:rPr lang="fr-CH" sz="1400" kern="1400" dirty="0">
                <a:latin typeface="+mj-lt"/>
                <a:cs typeface="Times New Roman" panose="02020603050405020304" pitchFamily="18" charset="0"/>
              </a:rPr>
              <a:t> (tender)</a:t>
            </a:r>
          </a:p>
          <a:p>
            <a:pPr marL="0" lvl="0" indent="0">
              <a:spcAft>
                <a:spcPts val="600"/>
              </a:spcAft>
              <a:buNone/>
            </a:pPr>
            <a:endParaRPr lang="fr-CH" sz="1400" b="1" kern="1400" dirty="0">
              <a:latin typeface="+mj-lt"/>
              <a:cs typeface="Times New Roman" panose="02020603050405020304" pitchFamily="18" charset="0"/>
            </a:endParaRPr>
          </a:p>
        </p:txBody>
      </p:sp>
      <p:sp>
        <p:nvSpPr>
          <p:cNvPr id="13" name="TextBox 36">
            <a:extLst>
              <a:ext uri="{FF2B5EF4-FFF2-40B4-BE49-F238E27FC236}">
                <a16:creationId xmlns:a16="http://schemas.microsoft.com/office/drawing/2014/main" id="{3D488526-412C-E79D-EFDC-0175AA8AE6B8}"/>
              </a:ext>
            </a:extLst>
          </p:cNvPr>
          <p:cNvSpPr txBox="1"/>
          <p:nvPr/>
        </p:nvSpPr>
        <p:spPr bwMode="auto">
          <a:xfrm>
            <a:off x="546099" y="6231879"/>
            <a:ext cx="2934520" cy="261610"/>
          </a:xfrm>
          <a:prstGeom prst="rect">
            <a:avLst/>
          </a:prstGeom>
          <a:noFill/>
        </p:spPr>
        <p:txBody>
          <a:bodyPr wrap="square" rtlCol="0">
            <a:spAutoFit/>
          </a:bodyPr>
          <a:lstStyle/>
          <a:p>
            <a:r>
              <a:rPr lang="fr-CH" sz="1100" b="1" i="1" dirty="0">
                <a:solidFill>
                  <a:srgbClr val="000000"/>
                </a:solidFill>
              </a:rPr>
              <a:t>Pre-</a:t>
            </a:r>
            <a:r>
              <a:rPr lang="fr-CH" sz="1100" b="1" i="1" dirty="0" err="1">
                <a:solidFill>
                  <a:srgbClr val="000000"/>
                </a:solidFill>
              </a:rPr>
              <a:t>feasibility</a:t>
            </a:r>
            <a:r>
              <a:rPr lang="fr-CH" sz="1100" b="1" i="1" dirty="0">
                <a:solidFill>
                  <a:srgbClr val="000000"/>
                </a:solidFill>
              </a:rPr>
              <a:t> </a:t>
            </a:r>
            <a:r>
              <a:rPr lang="fr-CH" sz="1100" b="1" i="1" dirty="0" err="1">
                <a:solidFill>
                  <a:srgbClr val="000000"/>
                </a:solidFill>
              </a:rPr>
              <a:t>study</a:t>
            </a:r>
            <a:r>
              <a:rPr lang="fr-CH" sz="1100" b="1" i="1" dirty="0">
                <a:solidFill>
                  <a:srgbClr val="000000"/>
                </a:solidFill>
              </a:rPr>
              <a:t> (CERN SCE </a:t>
            </a:r>
            <a:r>
              <a:rPr lang="fr-CH" sz="1100" b="1" i="1" dirty="0" err="1">
                <a:solidFill>
                  <a:srgbClr val="000000"/>
                </a:solidFill>
              </a:rPr>
              <a:t>Department</a:t>
            </a:r>
            <a:endParaRPr lang="en-US" sz="1100" b="1" i="1" dirty="0">
              <a:solidFill>
                <a:srgbClr val="000000"/>
              </a:solidFill>
            </a:endParaRPr>
          </a:p>
        </p:txBody>
      </p:sp>
      <p:sp>
        <p:nvSpPr>
          <p:cNvPr id="14" name="TextBox 36">
            <a:extLst>
              <a:ext uri="{FF2B5EF4-FFF2-40B4-BE49-F238E27FC236}">
                <a16:creationId xmlns:a16="http://schemas.microsoft.com/office/drawing/2014/main" id="{280DC96A-AD6B-B17E-3659-B00F9E15991C}"/>
              </a:ext>
            </a:extLst>
          </p:cNvPr>
          <p:cNvSpPr txBox="1"/>
          <p:nvPr/>
        </p:nvSpPr>
        <p:spPr bwMode="auto">
          <a:xfrm>
            <a:off x="4856161" y="6231879"/>
            <a:ext cx="3196458" cy="261610"/>
          </a:xfrm>
          <a:prstGeom prst="rect">
            <a:avLst/>
          </a:prstGeom>
          <a:noFill/>
        </p:spPr>
        <p:txBody>
          <a:bodyPr wrap="square" rtlCol="0">
            <a:spAutoFit/>
          </a:bodyPr>
          <a:lstStyle/>
          <a:p>
            <a:r>
              <a:rPr lang="fr-CH" sz="1100" b="1" i="1" dirty="0">
                <a:solidFill>
                  <a:srgbClr val="000000"/>
                </a:solidFill>
              </a:rPr>
              <a:t>Reference Design (by the CCHE architecture office)</a:t>
            </a:r>
            <a:endParaRPr lang="en-US" sz="1100" b="1" i="1" dirty="0">
              <a:solidFill>
                <a:srgbClr val="000000"/>
              </a:solidFill>
            </a:endParaRPr>
          </a:p>
        </p:txBody>
      </p:sp>
      <p:pic>
        <p:nvPicPr>
          <p:cNvPr id="3" name="Picture 2">
            <a:extLst>
              <a:ext uri="{FF2B5EF4-FFF2-40B4-BE49-F238E27FC236}">
                <a16:creationId xmlns:a16="http://schemas.microsoft.com/office/drawing/2014/main" id="{2DF2A6E1-6029-9144-0F75-19638C9AD9EE}"/>
              </a:ext>
            </a:extLst>
          </p:cNvPr>
          <p:cNvPicPr>
            <a:picLocks noChangeAspect="1"/>
          </p:cNvPicPr>
          <p:nvPr/>
        </p:nvPicPr>
        <p:blipFill>
          <a:blip r:embed="rId4"/>
          <a:stretch>
            <a:fillRect/>
          </a:stretch>
        </p:blipFill>
        <p:spPr>
          <a:xfrm>
            <a:off x="4883684" y="4730976"/>
            <a:ext cx="2537704" cy="1432275"/>
          </a:xfrm>
          <a:prstGeom prst="rect">
            <a:avLst/>
          </a:prstGeom>
        </p:spPr>
      </p:pic>
      <p:pic>
        <p:nvPicPr>
          <p:cNvPr id="5" name="Picture 4">
            <a:extLst>
              <a:ext uri="{FF2B5EF4-FFF2-40B4-BE49-F238E27FC236}">
                <a16:creationId xmlns:a16="http://schemas.microsoft.com/office/drawing/2014/main" id="{BFE50D74-6C84-545F-87E0-A24229289BD2}"/>
              </a:ext>
            </a:extLst>
          </p:cNvPr>
          <p:cNvPicPr>
            <a:picLocks noChangeAspect="1"/>
          </p:cNvPicPr>
          <p:nvPr/>
        </p:nvPicPr>
        <p:blipFill>
          <a:blip r:embed="rId5"/>
          <a:stretch>
            <a:fillRect/>
          </a:stretch>
        </p:blipFill>
        <p:spPr>
          <a:xfrm>
            <a:off x="7499715" y="4730976"/>
            <a:ext cx="2601647" cy="1432275"/>
          </a:xfrm>
          <a:prstGeom prst="rect">
            <a:avLst/>
          </a:prstGeom>
        </p:spPr>
      </p:pic>
      <p:pic>
        <p:nvPicPr>
          <p:cNvPr id="7" name="Picture 6">
            <a:extLst>
              <a:ext uri="{FF2B5EF4-FFF2-40B4-BE49-F238E27FC236}">
                <a16:creationId xmlns:a16="http://schemas.microsoft.com/office/drawing/2014/main" id="{90A1AD60-0D86-27EF-15C6-8653658E340E}"/>
              </a:ext>
            </a:extLst>
          </p:cNvPr>
          <p:cNvPicPr>
            <a:picLocks noChangeAspect="1"/>
          </p:cNvPicPr>
          <p:nvPr/>
        </p:nvPicPr>
        <p:blipFill>
          <a:blip r:embed="rId6"/>
          <a:stretch>
            <a:fillRect/>
          </a:stretch>
        </p:blipFill>
        <p:spPr>
          <a:xfrm>
            <a:off x="10267765" y="5871294"/>
            <a:ext cx="781182" cy="291957"/>
          </a:xfrm>
          <a:prstGeom prst="rect">
            <a:avLst/>
          </a:prstGeom>
        </p:spPr>
      </p:pic>
    </p:spTree>
    <p:extLst>
      <p:ext uri="{BB962C8B-B14F-4D97-AF65-F5344CB8AC3E}">
        <p14:creationId xmlns:p14="http://schemas.microsoft.com/office/powerpoint/2010/main" val="25616277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10" name="Slide Number Placeholder 7"/>
          <p:cNvSpPr>
            <a:spLocks noGrp="1"/>
          </p:cNvSpPr>
          <p:nvPr>
            <p:ph type="sldNum" sz="quarter" idx="17"/>
          </p:nvPr>
        </p:nvSpPr>
        <p:spPr bwMode="auto"/>
        <p:txBody>
          <a:bodyPr/>
          <a:lstStyle/>
          <a:p>
            <a:pPr>
              <a:defRPr/>
            </a:pPr>
            <a:fld id="{36B5EA5A-BC32-A742-B11B-8E7414D5B535}" type="slidenum">
              <a:rPr lang="en-US" smtClean="0"/>
              <a:t>15</a:t>
            </a:fld>
            <a:endParaRPr lang="en-US"/>
          </a:p>
        </p:txBody>
      </p:sp>
      <p:sp>
        <p:nvSpPr>
          <p:cNvPr id="20" name="Title 6">
            <a:extLst>
              <a:ext uri="{FF2B5EF4-FFF2-40B4-BE49-F238E27FC236}">
                <a16:creationId xmlns:a16="http://schemas.microsoft.com/office/drawing/2014/main" id="{CE0B8FF1-F8DF-2A44-9CAC-5C3CAB6FA8C4}"/>
              </a:ext>
            </a:extLst>
          </p:cNvPr>
          <p:cNvSpPr/>
          <p:nvPr/>
        </p:nvSpPr>
        <p:spPr bwMode="auto">
          <a:xfrm>
            <a:off x="479424" y="274638"/>
            <a:ext cx="8753475" cy="782637"/>
          </a:xfrm>
          <a:prstGeom prst="rect">
            <a:avLst/>
          </a:prstGeom>
          <a:noFill/>
          <a:ln>
            <a:noFill/>
          </a:ln>
        </p:spPr>
        <p:txBody>
          <a:bodyPr vert="horz" wrap="square" lIns="91440" tIns="45720" rIns="91440" bIns="45720" numCol="1" anchor="ctr" anchorCtr="0" compatLnSpc="1">
            <a:prstTxWarp prst="textNoShape">
              <a:avLst/>
            </a:prstTxWarp>
          </a:bodyPr>
          <a:lstStyle>
            <a:lvl1pPr algn="l">
              <a:lnSpc>
                <a:spcPct val="90000"/>
              </a:lnSpc>
              <a:spcBef>
                <a:spcPts val="0"/>
              </a:spcBef>
              <a:spcAft>
                <a:spcPts val="0"/>
              </a:spcAft>
              <a:defRPr sz="4400">
                <a:solidFill>
                  <a:schemeClr val="tx1"/>
                </a:solidFill>
                <a:latin typeface="+mj-lt"/>
                <a:ea typeface="+mj-ea"/>
                <a:cs typeface="+mj-cs"/>
              </a:defRPr>
            </a:lvl1pPr>
            <a:lvl2pPr algn="l">
              <a:lnSpc>
                <a:spcPct val="90000"/>
              </a:lnSpc>
              <a:spcBef>
                <a:spcPts val="0"/>
              </a:spcBef>
              <a:spcAft>
                <a:spcPts val="0"/>
              </a:spcAft>
              <a:defRPr sz="4400">
                <a:solidFill>
                  <a:schemeClr val="tx1"/>
                </a:solidFill>
                <a:latin typeface="Calibri Light"/>
              </a:defRPr>
            </a:lvl2pPr>
            <a:lvl3pPr algn="l">
              <a:lnSpc>
                <a:spcPct val="90000"/>
              </a:lnSpc>
              <a:spcBef>
                <a:spcPts val="0"/>
              </a:spcBef>
              <a:spcAft>
                <a:spcPts val="0"/>
              </a:spcAft>
              <a:defRPr sz="4400">
                <a:solidFill>
                  <a:schemeClr val="tx1"/>
                </a:solidFill>
                <a:latin typeface="Calibri Light"/>
              </a:defRPr>
            </a:lvl3pPr>
            <a:lvl4pPr algn="l">
              <a:lnSpc>
                <a:spcPct val="90000"/>
              </a:lnSpc>
              <a:spcBef>
                <a:spcPts val="0"/>
              </a:spcBef>
              <a:spcAft>
                <a:spcPts val="0"/>
              </a:spcAft>
              <a:defRPr sz="4400">
                <a:solidFill>
                  <a:schemeClr val="tx1"/>
                </a:solidFill>
                <a:latin typeface="Calibri Light"/>
              </a:defRPr>
            </a:lvl4pPr>
            <a:lvl5pPr algn="l">
              <a:lnSpc>
                <a:spcPct val="90000"/>
              </a:lnSpc>
              <a:spcBef>
                <a:spcPts val="0"/>
              </a:spcBef>
              <a:spcAft>
                <a:spcPts val="0"/>
              </a:spcAft>
              <a:defRPr sz="4400">
                <a:solidFill>
                  <a:schemeClr val="tx1"/>
                </a:solidFill>
                <a:latin typeface="Calibri Light"/>
              </a:defRPr>
            </a:lvl5pPr>
            <a:lvl6pPr marL="457200" algn="l">
              <a:lnSpc>
                <a:spcPct val="90000"/>
              </a:lnSpc>
              <a:spcBef>
                <a:spcPts val="0"/>
              </a:spcBef>
              <a:spcAft>
                <a:spcPts val="0"/>
              </a:spcAft>
              <a:defRPr sz="4400">
                <a:solidFill>
                  <a:schemeClr val="tx1"/>
                </a:solidFill>
                <a:latin typeface="Calibri Light"/>
              </a:defRPr>
            </a:lvl6pPr>
            <a:lvl7pPr marL="914400" algn="l">
              <a:lnSpc>
                <a:spcPct val="90000"/>
              </a:lnSpc>
              <a:spcBef>
                <a:spcPts val="0"/>
              </a:spcBef>
              <a:spcAft>
                <a:spcPts val="0"/>
              </a:spcAft>
              <a:defRPr sz="4400">
                <a:solidFill>
                  <a:schemeClr val="tx1"/>
                </a:solidFill>
                <a:latin typeface="Calibri Light"/>
              </a:defRPr>
            </a:lvl7pPr>
            <a:lvl8pPr marL="1371600" algn="l">
              <a:lnSpc>
                <a:spcPct val="90000"/>
              </a:lnSpc>
              <a:spcBef>
                <a:spcPts val="0"/>
              </a:spcBef>
              <a:spcAft>
                <a:spcPts val="0"/>
              </a:spcAft>
              <a:defRPr sz="4400">
                <a:solidFill>
                  <a:schemeClr val="tx1"/>
                </a:solidFill>
                <a:latin typeface="Calibri Light"/>
              </a:defRPr>
            </a:lvl8pPr>
            <a:lvl9pPr marL="1828800" algn="l">
              <a:lnSpc>
                <a:spcPct val="90000"/>
              </a:lnSpc>
              <a:spcBef>
                <a:spcPts val="0"/>
              </a:spcBef>
              <a:spcAft>
                <a:spcPts val="0"/>
              </a:spcAft>
              <a:defRPr sz="4400">
                <a:solidFill>
                  <a:schemeClr val="tx1"/>
                </a:solidFill>
                <a:latin typeface="Calibri Light"/>
              </a:defRPr>
            </a:lvl9pPr>
          </a:lstStyle>
          <a:p>
            <a:pPr>
              <a:defRPr/>
            </a:pPr>
            <a:r>
              <a:rPr lang="fr-CH" sz="3600"/>
              <a:t>REFERENCES: CERN projects</a:t>
            </a:r>
            <a:endParaRPr lang="en-US" sz="3600" dirty="0"/>
          </a:p>
        </p:txBody>
      </p:sp>
      <p:pic>
        <p:nvPicPr>
          <p:cNvPr id="8" name="Picture 7">
            <a:extLst>
              <a:ext uri="{FF2B5EF4-FFF2-40B4-BE49-F238E27FC236}">
                <a16:creationId xmlns:a16="http://schemas.microsoft.com/office/drawing/2014/main" id="{1B313382-D51B-EB15-9307-C8E3B6299B23}"/>
              </a:ext>
            </a:extLst>
          </p:cNvPr>
          <p:cNvPicPr>
            <a:picLocks noChangeAspect="1"/>
          </p:cNvPicPr>
          <p:nvPr/>
        </p:nvPicPr>
        <p:blipFill rotWithShape="1">
          <a:blip r:embed="rId2"/>
          <a:srcRect l="56535" t="17466" b="5025"/>
          <a:stretch/>
        </p:blipFill>
        <p:spPr bwMode="auto">
          <a:xfrm>
            <a:off x="5891897" y="1853890"/>
            <a:ext cx="3865738" cy="2412518"/>
          </a:xfrm>
          <a:prstGeom prst="rect">
            <a:avLst/>
          </a:prstGeom>
        </p:spPr>
      </p:pic>
      <p:grpSp>
        <p:nvGrpSpPr>
          <p:cNvPr id="22" name="Group 21">
            <a:extLst>
              <a:ext uri="{FF2B5EF4-FFF2-40B4-BE49-F238E27FC236}">
                <a16:creationId xmlns:a16="http://schemas.microsoft.com/office/drawing/2014/main" id="{2FF978B7-0E77-566A-C832-BEA56182B3AB}"/>
              </a:ext>
            </a:extLst>
          </p:cNvPr>
          <p:cNvGrpSpPr/>
          <p:nvPr/>
        </p:nvGrpSpPr>
        <p:grpSpPr>
          <a:xfrm>
            <a:off x="460372" y="1843395"/>
            <a:ext cx="4022463" cy="2482098"/>
            <a:chOff x="1040967" y="1948802"/>
            <a:chExt cx="3467237" cy="2139492"/>
          </a:xfrm>
        </p:grpSpPr>
        <p:pic>
          <p:nvPicPr>
            <p:cNvPr id="7" name="Picture 6">
              <a:extLst>
                <a:ext uri="{FF2B5EF4-FFF2-40B4-BE49-F238E27FC236}">
                  <a16:creationId xmlns:a16="http://schemas.microsoft.com/office/drawing/2014/main" id="{E8BB93CE-3180-D996-A772-78D5CBEE3209}"/>
                </a:ext>
              </a:extLst>
            </p:cNvPr>
            <p:cNvPicPr>
              <a:picLocks noChangeAspect="1"/>
            </p:cNvPicPr>
            <p:nvPr/>
          </p:nvPicPr>
          <p:blipFill rotWithShape="1">
            <a:blip r:embed="rId2"/>
            <a:srcRect l="6976" t="18697" r="49065" b="3792"/>
            <a:stretch/>
          </p:blipFill>
          <p:spPr>
            <a:xfrm>
              <a:off x="1040967" y="1948802"/>
              <a:ext cx="3467237" cy="2139492"/>
            </a:xfrm>
            <a:prstGeom prst="rect">
              <a:avLst/>
            </a:prstGeom>
          </p:spPr>
        </p:pic>
        <p:sp>
          <p:nvSpPr>
            <p:cNvPr id="16" name="Freeform: Shape 15">
              <a:extLst>
                <a:ext uri="{FF2B5EF4-FFF2-40B4-BE49-F238E27FC236}">
                  <a16:creationId xmlns:a16="http://schemas.microsoft.com/office/drawing/2014/main" id="{8B7FCD72-966B-754B-512B-9B9F1115629E}"/>
                </a:ext>
              </a:extLst>
            </p:cNvPr>
            <p:cNvSpPr/>
            <p:nvPr/>
          </p:nvSpPr>
          <p:spPr>
            <a:xfrm>
              <a:off x="1816895" y="2589698"/>
              <a:ext cx="1578769" cy="831056"/>
            </a:xfrm>
            <a:custGeom>
              <a:avLst/>
              <a:gdLst>
                <a:gd name="connsiteX0" fmla="*/ 0 w 1578769"/>
                <a:gd name="connsiteY0" fmla="*/ 804863 h 831056"/>
                <a:gd name="connsiteX1" fmla="*/ 0 w 1578769"/>
                <a:gd name="connsiteY1" fmla="*/ 0 h 831056"/>
                <a:gd name="connsiteX2" fmla="*/ 342900 w 1578769"/>
                <a:gd name="connsiteY2" fmla="*/ 0 h 831056"/>
                <a:gd name="connsiteX3" fmla="*/ 342900 w 1578769"/>
                <a:gd name="connsiteY3" fmla="*/ 104775 h 831056"/>
                <a:gd name="connsiteX4" fmla="*/ 1578769 w 1578769"/>
                <a:gd name="connsiteY4" fmla="*/ 104775 h 831056"/>
                <a:gd name="connsiteX5" fmla="*/ 1578769 w 1578769"/>
                <a:gd name="connsiteY5" fmla="*/ 273844 h 831056"/>
                <a:gd name="connsiteX6" fmla="*/ 588169 w 1578769"/>
                <a:gd name="connsiteY6" fmla="*/ 273844 h 831056"/>
                <a:gd name="connsiteX7" fmla="*/ 588169 w 1578769"/>
                <a:gd name="connsiteY7" fmla="*/ 652463 h 831056"/>
                <a:gd name="connsiteX8" fmla="*/ 1574006 w 1578769"/>
                <a:gd name="connsiteY8" fmla="*/ 652463 h 831056"/>
                <a:gd name="connsiteX9" fmla="*/ 1574006 w 1578769"/>
                <a:gd name="connsiteY9" fmla="*/ 831056 h 831056"/>
                <a:gd name="connsiteX10" fmla="*/ 1574006 w 1578769"/>
                <a:gd name="connsiteY10" fmla="*/ 807244 h 831056"/>
                <a:gd name="connsiteX11" fmla="*/ 0 w 1578769"/>
                <a:gd name="connsiteY11" fmla="*/ 804863 h 831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78769" h="831056">
                  <a:moveTo>
                    <a:pt x="0" y="804863"/>
                  </a:moveTo>
                  <a:lnTo>
                    <a:pt x="0" y="0"/>
                  </a:lnTo>
                  <a:lnTo>
                    <a:pt x="342900" y="0"/>
                  </a:lnTo>
                  <a:lnTo>
                    <a:pt x="342900" y="104775"/>
                  </a:lnTo>
                  <a:lnTo>
                    <a:pt x="1578769" y="104775"/>
                  </a:lnTo>
                  <a:lnTo>
                    <a:pt x="1578769" y="273844"/>
                  </a:lnTo>
                  <a:lnTo>
                    <a:pt x="588169" y="273844"/>
                  </a:lnTo>
                  <a:lnTo>
                    <a:pt x="588169" y="652463"/>
                  </a:lnTo>
                  <a:lnTo>
                    <a:pt x="1574006" y="652463"/>
                  </a:lnTo>
                  <a:lnTo>
                    <a:pt x="1574006" y="831056"/>
                  </a:lnTo>
                  <a:lnTo>
                    <a:pt x="1574006" y="807244"/>
                  </a:lnTo>
                  <a:lnTo>
                    <a:pt x="0" y="804863"/>
                  </a:lnTo>
                  <a:close/>
                </a:path>
              </a:pathLst>
            </a:custGeom>
            <a:solidFill>
              <a:srgbClr val="D9D9D9">
                <a:alpha val="5098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Shape 17">
              <a:extLst>
                <a:ext uri="{FF2B5EF4-FFF2-40B4-BE49-F238E27FC236}">
                  <a16:creationId xmlns:a16="http://schemas.microsoft.com/office/drawing/2014/main" id="{E5A27118-3849-F15F-3B01-FBA4A340A4DD}"/>
                </a:ext>
              </a:extLst>
            </p:cNvPr>
            <p:cNvSpPr/>
            <p:nvPr/>
          </p:nvSpPr>
          <p:spPr>
            <a:xfrm>
              <a:off x="3402806" y="2699237"/>
              <a:ext cx="954883" cy="704850"/>
            </a:xfrm>
            <a:custGeom>
              <a:avLst/>
              <a:gdLst>
                <a:gd name="connsiteX0" fmla="*/ 2382 w 954882"/>
                <a:gd name="connsiteY0" fmla="*/ 16669 h 721519"/>
                <a:gd name="connsiteX1" fmla="*/ 2382 w 954882"/>
                <a:gd name="connsiteY1" fmla="*/ 180975 h 721519"/>
                <a:gd name="connsiteX2" fmla="*/ 40482 w 954882"/>
                <a:gd name="connsiteY2" fmla="*/ 180975 h 721519"/>
                <a:gd name="connsiteX3" fmla="*/ 40482 w 954882"/>
                <a:gd name="connsiteY3" fmla="*/ 550069 h 721519"/>
                <a:gd name="connsiteX4" fmla="*/ 0 w 954882"/>
                <a:gd name="connsiteY4" fmla="*/ 550069 h 721519"/>
                <a:gd name="connsiteX5" fmla="*/ 0 w 954882"/>
                <a:gd name="connsiteY5" fmla="*/ 721519 h 721519"/>
                <a:gd name="connsiteX6" fmla="*/ 273844 w 954882"/>
                <a:gd name="connsiteY6" fmla="*/ 721519 h 721519"/>
                <a:gd name="connsiteX7" fmla="*/ 273844 w 954882"/>
                <a:gd name="connsiteY7" fmla="*/ 514350 h 721519"/>
                <a:gd name="connsiteX8" fmla="*/ 954882 w 954882"/>
                <a:gd name="connsiteY8" fmla="*/ 514350 h 721519"/>
                <a:gd name="connsiteX9" fmla="*/ 954882 w 954882"/>
                <a:gd name="connsiteY9" fmla="*/ 104775 h 721519"/>
                <a:gd name="connsiteX10" fmla="*/ 285750 w 954882"/>
                <a:gd name="connsiteY10" fmla="*/ 104775 h 721519"/>
                <a:gd name="connsiteX11" fmla="*/ 285750 w 954882"/>
                <a:gd name="connsiteY11" fmla="*/ 0 h 721519"/>
                <a:gd name="connsiteX12" fmla="*/ 2382 w 954882"/>
                <a:gd name="connsiteY12" fmla="*/ 16669 h 721519"/>
                <a:gd name="connsiteX0" fmla="*/ 2382 w 954882"/>
                <a:gd name="connsiteY0" fmla="*/ 0 h 704850"/>
                <a:gd name="connsiteX1" fmla="*/ 2382 w 954882"/>
                <a:gd name="connsiteY1" fmla="*/ 164306 h 704850"/>
                <a:gd name="connsiteX2" fmla="*/ 40482 w 954882"/>
                <a:gd name="connsiteY2" fmla="*/ 164306 h 704850"/>
                <a:gd name="connsiteX3" fmla="*/ 40482 w 954882"/>
                <a:gd name="connsiteY3" fmla="*/ 533400 h 704850"/>
                <a:gd name="connsiteX4" fmla="*/ 0 w 954882"/>
                <a:gd name="connsiteY4" fmla="*/ 533400 h 704850"/>
                <a:gd name="connsiteX5" fmla="*/ 0 w 954882"/>
                <a:gd name="connsiteY5" fmla="*/ 704850 h 704850"/>
                <a:gd name="connsiteX6" fmla="*/ 273844 w 954882"/>
                <a:gd name="connsiteY6" fmla="*/ 704850 h 704850"/>
                <a:gd name="connsiteX7" fmla="*/ 273844 w 954882"/>
                <a:gd name="connsiteY7" fmla="*/ 497681 h 704850"/>
                <a:gd name="connsiteX8" fmla="*/ 954882 w 954882"/>
                <a:gd name="connsiteY8" fmla="*/ 497681 h 704850"/>
                <a:gd name="connsiteX9" fmla="*/ 954882 w 954882"/>
                <a:gd name="connsiteY9" fmla="*/ 88106 h 704850"/>
                <a:gd name="connsiteX10" fmla="*/ 285750 w 954882"/>
                <a:gd name="connsiteY10" fmla="*/ 88106 h 704850"/>
                <a:gd name="connsiteX11" fmla="*/ 288131 w 954882"/>
                <a:gd name="connsiteY11" fmla="*/ 2381 h 704850"/>
                <a:gd name="connsiteX12" fmla="*/ 2382 w 954882"/>
                <a:gd name="connsiteY12" fmla="*/ 0 h 704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54882" h="704850">
                  <a:moveTo>
                    <a:pt x="2382" y="0"/>
                  </a:moveTo>
                  <a:lnTo>
                    <a:pt x="2382" y="164306"/>
                  </a:lnTo>
                  <a:lnTo>
                    <a:pt x="40482" y="164306"/>
                  </a:lnTo>
                  <a:lnTo>
                    <a:pt x="40482" y="533400"/>
                  </a:lnTo>
                  <a:lnTo>
                    <a:pt x="0" y="533400"/>
                  </a:lnTo>
                  <a:lnTo>
                    <a:pt x="0" y="704850"/>
                  </a:lnTo>
                  <a:lnTo>
                    <a:pt x="273844" y="704850"/>
                  </a:lnTo>
                  <a:lnTo>
                    <a:pt x="273844" y="497681"/>
                  </a:lnTo>
                  <a:lnTo>
                    <a:pt x="954882" y="497681"/>
                  </a:lnTo>
                  <a:lnTo>
                    <a:pt x="954882" y="88106"/>
                  </a:lnTo>
                  <a:lnTo>
                    <a:pt x="285750" y="88106"/>
                  </a:lnTo>
                  <a:cubicBezTo>
                    <a:pt x="286544" y="59531"/>
                    <a:pt x="287337" y="30956"/>
                    <a:pt x="288131" y="2381"/>
                  </a:cubicBezTo>
                  <a:lnTo>
                    <a:pt x="2382" y="0"/>
                  </a:lnTo>
                  <a:close/>
                </a:path>
              </a:pathLst>
            </a:custGeom>
            <a:solidFill>
              <a:srgbClr val="D9D9D9">
                <a:alpha val="5098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4" name="Freeform: Shape 23">
            <a:extLst>
              <a:ext uri="{FF2B5EF4-FFF2-40B4-BE49-F238E27FC236}">
                <a16:creationId xmlns:a16="http://schemas.microsoft.com/office/drawing/2014/main" id="{9A691315-665B-D316-4B65-2274C43AA5C7}"/>
              </a:ext>
            </a:extLst>
          </p:cNvPr>
          <p:cNvSpPr/>
          <p:nvPr/>
        </p:nvSpPr>
        <p:spPr>
          <a:xfrm>
            <a:off x="5996801" y="1960867"/>
            <a:ext cx="2566985" cy="2187483"/>
          </a:xfrm>
          <a:custGeom>
            <a:avLst/>
            <a:gdLst>
              <a:gd name="connsiteX0" fmla="*/ 0 w 2276475"/>
              <a:gd name="connsiteY0" fmla="*/ 1933575 h 1939925"/>
              <a:gd name="connsiteX1" fmla="*/ 0 w 2276475"/>
              <a:gd name="connsiteY1" fmla="*/ 1203325 h 1939925"/>
              <a:gd name="connsiteX2" fmla="*/ 685800 w 2276475"/>
              <a:gd name="connsiteY2" fmla="*/ 1203325 h 1939925"/>
              <a:gd name="connsiteX3" fmla="*/ 685800 w 2276475"/>
              <a:gd name="connsiteY3" fmla="*/ 561975 h 1939925"/>
              <a:gd name="connsiteX4" fmla="*/ 1038225 w 2276475"/>
              <a:gd name="connsiteY4" fmla="*/ 561975 h 1939925"/>
              <a:gd name="connsiteX5" fmla="*/ 1038225 w 2276475"/>
              <a:gd name="connsiteY5" fmla="*/ 0 h 1939925"/>
              <a:gd name="connsiteX6" fmla="*/ 1530350 w 2276475"/>
              <a:gd name="connsiteY6" fmla="*/ 0 h 1939925"/>
              <a:gd name="connsiteX7" fmla="*/ 1530350 w 2276475"/>
              <a:gd name="connsiteY7" fmla="*/ 660400 h 1939925"/>
              <a:gd name="connsiteX8" fmla="*/ 2276475 w 2276475"/>
              <a:gd name="connsiteY8" fmla="*/ 660400 h 1939925"/>
              <a:gd name="connsiteX9" fmla="*/ 2276475 w 2276475"/>
              <a:gd name="connsiteY9" fmla="*/ 835025 h 1939925"/>
              <a:gd name="connsiteX10" fmla="*/ 1254125 w 2276475"/>
              <a:gd name="connsiteY10" fmla="*/ 835025 h 1939925"/>
              <a:gd name="connsiteX11" fmla="*/ 1254125 w 2276475"/>
              <a:gd name="connsiteY11" fmla="*/ 1203325 h 1939925"/>
              <a:gd name="connsiteX12" fmla="*/ 1254125 w 2276475"/>
              <a:gd name="connsiteY12" fmla="*/ 1216025 h 1939925"/>
              <a:gd name="connsiteX13" fmla="*/ 2276475 w 2276475"/>
              <a:gd name="connsiteY13" fmla="*/ 1216025 h 1939925"/>
              <a:gd name="connsiteX14" fmla="*/ 2276475 w 2276475"/>
              <a:gd name="connsiteY14" fmla="*/ 1384300 h 1939925"/>
              <a:gd name="connsiteX15" fmla="*/ 492125 w 2276475"/>
              <a:gd name="connsiteY15" fmla="*/ 1384300 h 1939925"/>
              <a:gd name="connsiteX16" fmla="*/ 492125 w 2276475"/>
              <a:gd name="connsiteY16" fmla="*/ 1939925 h 1939925"/>
              <a:gd name="connsiteX17" fmla="*/ 0 w 2276475"/>
              <a:gd name="connsiteY17" fmla="*/ 1933575 h 1939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276475" h="1939925">
                <a:moveTo>
                  <a:pt x="0" y="1933575"/>
                </a:moveTo>
                <a:lnTo>
                  <a:pt x="0" y="1203325"/>
                </a:lnTo>
                <a:lnTo>
                  <a:pt x="685800" y="1203325"/>
                </a:lnTo>
                <a:lnTo>
                  <a:pt x="685800" y="561975"/>
                </a:lnTo>
                <a:lnTo>
                  <a:pt x="1038225" y="561975"/>
                </a:lnTo>
                <a:lnTo>
                  <a:pt x="1038225" y="0"/>
                </a:lnTo>
                <a:lnTo>
                  <a:pt x="1530350" y="0"/>
                </a:lnTo>
                <a:lnTo>
                  <a:pt x="1530350" y="660400"/>
                </a:lnTo>
                <a:lnTo>
                  <a:pt x="2276475" y="660400"/>
                </a:lnTo>
                <a:lnTo>
                  <a:pt x="2276475" y="835025"/>
                </a:lnTo>
                <a:lnTo>
                  <a:pt x="1254125" y="835025"/>
                </a:lnTo>
                <a:lnTo>
                  <a:pt x="1254125" y="1203325"/>
                </a:lnTo>
                <a:lnTo>
                  <a:pt x="1254125" y="1216025"/>
                </a:lnTo>
                <a:lnTo>
                  <a:pt x="2276475" y="1216025"/>
                </a:lnTo>
                <a:lnTo>
                  <a:pt x="2276475" y="1384300"/>
                </a:lnTo>
                <a:lnTo>
                  <a:pt x="492125" y="1384300"/>
                </a:lnTo>
                <a:lnTo>
                  <a:pt x="492125" y="1939925"/>
                </a:lnTo>
                <a:lnTo>
                  <a:pt x="0" y="1933575"/>
                </a:lnTo>
                <a:close/>
              </a:path>
            </a:pathLst>
          </a:custGeom>
          <a:solidFill>
            <a:srgbClr val="D9D9D9">
              <a:alpha val="5098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Freeform: Shape 24">
            <a:extLst>
              <a:ext uri="{FF2B5EF4-FFF2-40B4-BE49-F238E27FC236}">
                <a16:creationId xmlns:a16="http://schemas.microsoft.com/office/drawing/2014/main" id="{3BE97C1B-1326-3DAF-9CD0-D89D9344976D}"/>
              </a:ext>
            </a:extLst>
          </p:cNvPr>
          <p:cNvSpPr/>
          <p:nvPr/>
        </p:nvSpPr>
        <p:spPr>
          <a:xfrm>
            <a:off x="8548865" y="2723858"/>
            <a:ext cx="991707" cy="801958"/>
          </a:xfrm>
          <a:custGeom>
            <a:avLst/>
            <a:gdLst>
              <a:gd name="connsiteX0" fmla="*/ 0 w 879475"/>
              <a:gd name="connsiteY0" fmla="*/ 0 h 711200"/>
              <a:gd name="connsiteX1" fmla="*/ 0 w 879475"/>
              <a:gd name="connsiteY1" fmla="*/ 165100 h 711200"/>
              <a:gd name="connsiteX2" fmla="*/ 57150 w 879475"/>
              <a:gd name="connsiteY2" fmla="*/ 165100 h 711200"/>
              <a:gd name="connsiteX3" fmla="*/ 57150 w 879475"/>
              <a:gd name="connsiteY3" fmla="*/ 558800 h 711200"/>
              <a:gd name="connsiteX4" fmla="*/ 3175 w 879475"/>
              <a:gd name="connsiteY4" fmla="*/ 558800 h 711200"/>
              <a:gd name="connsiteX5" fmla="*/ 3175 w 879475"/>
              <a:gd name="connsiteY5" fmla="*/ 711200 h 711200"/>
              <a:gd name="connsiteX6" fmla="*/ 314325 w 879475"/>
              <a:gd name="connsiteY6" fmla="*/ 711200 h 711200"/>
              <a:gd name="connsiteX7" fmla="*/ 314325 w 879475"/>
              <a:gd name="connsiteY7" fmla="*/ 530225 h 711200"/>
              <a:gd name="connsiteX8" fmla="*/ 879475 w 879475"/>
              <a:gd name="connsiteY8" fmla="*/ 530225 h 711200"/>
              <a:gd name="connsiteX9" fmla="*/ 879475 w 879475"/>
              <a:gd name="connsiteY9" fmla="*/ 79375 h 711200"/>
              <a:gd name="connsiteX10" fmla="*/ 307975 w 879475"/>
              <a:gd name="connsiteY10" fmla="*/ 79375 h 711200"/>
              <a:gd name="connsiteX11" fmla="*/ 307975 w 879475"/>
              <a:gd name="connsiteY11" fmla="*/ 3175 h 711200"/>
              <a:gd name="connsiteX12" fmla="*/ 0 w 879475"/>
              <a:gd name="connsiteY12" fmla="*/ 0 h 711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79475" h="711200">
                <a:moveTo>
                  <a:pt x="0" y="0"/>
                </a:moveTo>
                <a:lnTo>
                  <a:pt x="0" y="165100"/>
                </a:lnTo>
                <a:lnTo>
                  <a:pt x="57150" y="165100"/>
                </a:lnTo>
                <a:lnTo>
                  <a:pt x="57150" y="558800"/>
                </a:lnTo>
                <a:lnTo>
                  <a:pt x="3175" y="558800"/>
                </a:lnTo>
                <a:lnTo>
                  <a:pt x="3175" y="711200"/>
                </a:lnTo>
                <a:lnTo>
                  <a:pt x="314325" y="711200"/>
                </a:lnTo>
                <a:lnTo>
                  <a:pt x="314325" y="530225"/>
                </a:lnTo>
                <a:lnTo>
                  <a:pt x="879475" y="530225"/>
                </a:lnTo>
                <a:lnTo>
                  <a:pt x="879475" y="79375"/>
                </a:lnTo>
                <a:lnTo>
                  <a:pt x="307975" y="79375"/>
                </a:lnTo>
                <a:lnTo>
                  <a:pt x="307975" y="3175"/>
                </a:lnTo>
                <a:lnTo>
                  <a:pt x="0" y="0"/>
                </a:lnTo>
                <a:close/>
              </a:path>
            </a:pathLst>
          </a:custGeom>
          <a:solidFill>
            <a:srgbClr val="D9D9D9">
              <a:alpha val="5098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Content Placeholder 2">
            <a:extLst>
              <a:ext uri="{FF2B5EF4-FFF2-40B4-BE49-F238E27FC236}">
                <a16:creationId xmlns:a16="http://schemas.microsoft.com/office/drawing/2014/main" id="{4779C6D8-8F9A-E6CB-6463-B5ED0303502D}"/>
              </a:ext>
            </a:extLst>
          </p:cNvPr>
          <p:cNvSpPr/>
          <p:nvPr/>
        </p:nvSpPr>
        <p:spPr bwMode="auto">
          <a:xfrm>
            <a:off x="479424" y="1057274"/>
            <a:ext cx="5691189" cy="5576888"/>
          </a:xfrm>
          <a:prstGeom prst="rect">
            <a:avLst/>
          </a:prstGeom>
          <a:noFill/>
          <a:ln w="9525">
            <a:noFill/>
            <a:miter lim="800000"/>
            <a:headEnd/>
            <a:tailEnd/>
          </a:ln>
        </p:spPr>
        <p:txBody>
          <a:bodyPr vert="horz" wrap="square" lIns="108000" tIns="45720" rIns="180000" bIns="45720" numCol="1" anchor="t" anchorCtr="0" compatLnSpc="1">
            <a:prstTxWarp prst="textNoShape">
              <a:avLst/>
            </a:prstTxWarp>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lvl="0" indent="0">
              <a:spcAft>
                <a:spcPts val="600"/>
              </a:spcAft>
              <a:buNone/>
            </a:pPr>
            <a:r>
              <a:rPr lang="fr-CH" sz="1400" b="1" kern="1400" dirty="0">
                <a:latin typeface="+mj-lt"/>
                <a:cs typeface="Times New Roman" panose="02020603050405020304" pitchFamily="18" charset="0"/>
              </a:rPr>
              <a:t>BUILDING 31 2</a:t>
            </a:r>
            <a:r>
              <a:rPr lang="fr-CH" sz="1400" b="1" kern="1400" baseline="30000" dirty="0">
                <a:latin typeface="+mj-lt"/>
                <a:cs typeface="Times New Roman" panose="02020603050405020304" pitchFamily="18" charset="0"/>
              </a:rPr>
              <a:t>nd</a:t>
            </a:r>
            <a:r>
              <a:rPr lang="fr-CH" sz="1400" b="1" kern="1400" dirty="0">
                <a:latin typeface="+mj-lt"/>
                <a:cs typeface="Times New Roman" panose="02020603050405020304" pitchFamily="18" charset="0"/>
              </a:rPr>
              <a:t> </a:t>
            </a:r>
            <a:r>
              <a:rPr lang="fr-CH" sz="1400" b="1" kern="1400" dirty="0" err="1">
                <a:latin typeface="+mj-lt"/>
                <a:cs typeface="Times New Roman" panose="02020603050405020304" pitchFamily="18" charset="0"/>
              </a:rPr>
              <a:t>floor</a:t>
            </a:r>
            <a:r>
              <a:rPr lang="fr-CH" sz="1400" b="1" kern="1400" dirty="0">
                <a:latin typeface="+mj-lt"/>
                <a:cs typeface="Times New Roman" panose="02020603050405020304" pitchFamily="18" charset="0"/>
              </a:rPr>
              <a:t> (IT </a:t>
            </a:r>
            <a:r>
              <a:rPr lang="fr-CH" sz="1400" b="1" kern="1400" dirty="0" err="1">
                <a:latin typeface="+mj-lt"/>
                <a:cs typeface="Times New Roman" panose="02020603050405020304" pitchFamily="18" charset="0"/>
              </a:rPr>
              <a:t>Department</a:t>
            </a:r>
            <a:r>
              <a:rPr lang="fr-CH" sz="1400" b="1" kern="1400" dirty="0">
                <a:latin typeface="+mj-lt"/>
                <a:cs typeface="Times New Roman" panose="02020603050405020304" pitchFamily="18" charset="0"/>
              </a:rPr>
              <a:t>)</a:t>
            </a:r>
          </a:p>
          <a:p>
            <a:pPr marL="0" lvl="0" indent="0">
              <a:spcAft>
                <a:spcPts val="600"/>
              </a:spcAft>
              <a:buNone/>
            </a:pPr>
            <a:endParaRPr lang="fr-CH" sz="1400" b="1" kern="1400" dirty="0">
              <a:latin typeface="+mj-lt"/>
              <a:cs typeface="Times New Roman" panose="02020603050405020304" pitchFamily="18" charset="0"/>
            </a:endParaRPr>
          </a:p>
        </p:txBody>
      </p:sp>
      <p:sp>
        <p:nvSpPr>
          <p:cNvPr id="2" name="Content Placeholder 2">
            <a:extLst>
              <a:ext uri="{FF2B5EF4-FFF2-40B4-BE49-F238E27FC236}">
                <a16:creationId xmlns:a16="http://schemas.microsoft.com/office/drawing/2014/main" id="{4DEBCCF0-5C01-4A4E-C82B-65FACB97B5C2}"/>
              </a:ext>
            </a:extLst>
          </p:cNvPr>
          <p:cNvSpPr/>
          <p:nvPr/>
        </p:nvSpPr>
        <p:spPr bwMode="auto">
          <a:xfrm>
            <a:off x="9735970" y="1853890"/>
            <a:ext cx="2019487" cy="1179250"/>
          </a:xfrm>
          <a:prstGeom prst="rect">
            <a:avLst/>
          </a:prstGeom>
          <a:noFill/>
          <a:ln w="9525">
            <a:noFill/>
            <a:miter lim="800000"/>
            <a:headEnd/>
            <a:tailEnd/>
          </a:ln>
        </p:spPr>
        <p:txBody>
          <a:bodyPr vert="horz" wrap="square" lIns="108000" tIns="45720" rIns="180000" bIns="45720" numCol="1" anchor="t" anchorCtr="0" compatLnSpc="1">
            <a:prstTxWarp prst="textNoShape">
              <a:avLst/>
            </a:prstTxWarp>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spcAft>
                <a:spcPts val="600"/>
              </a:spcAft>
              <a:buNone/>
            </a:pPr>
            <a:r>
              <a:rPr lang="en-GB" sz="1400" dirty="0">
                <a:solidFill>
                  <a:srgbClr val="000000"/>
                </a:solidFill>
                <a:latin typeface="+mj-lt"/>
              </a:rPr>
              <a:t>G</a:t>
            </a:r>
            <a:r>
              <a:rPr lang="en-GB" sz="1400" b="0" i="0" u="none" strike="noStrike" dirty="0">
                <a:solidFill>
                  <a:srgbClr val="000000"/>
                </a:solidFill>
                <a:effectLst/>
                <a:latin typeface="+mj-lt"/>
              </a:rPr>
              <a:t>ained 5 new workstations, 1 new meeting room, 1 new collaborative room (with 2 floating workstations) and 2 phone booths</a:t>
            </a:r>
          </a:p>
          <a:p>
            <a:pPr marL="0" indent="0">
              <a:spcAft>
                <a:spcPts val="600"/>
              </a:spcAft>
              <a:buNone/>
            </a:pPr>
            <a:endParaRPr lang="en-GB" sz="1400" dirty="0">
              <a:latin typeface="+mj-lt"/>
            </a:endParaRPr>
          </a:p>
          <a:p>
            <a:pPr marL="0" lvl="0" indent="0">
              <a:spcAft>
                <a:spcPts val="600"/>
              </a:spcAft>
              <a:buNone/>
            </a:pPr>
            <a:endParaRPr lang="fr-CH" sz="1400" b="1" kern="1400" dirty="0">
              <a:latin typeface="+mj-lt"/>
              <a:cs typeface="Times New Roman" panose="02020603050405020304" pitchFamily="18" charset="0"/>
            </a:endParaRPr>
          </a:p>
        </p:txBody>
      </p:sp>
      <p:pic>
        <p:nvPicPr>
          <p:cNvPr id="6146" name="Picture 2">
            <a:extLst>
              <a:ext uri="{FF2B5EF4-FFF2-40B4-BE49-F238E27FC236}">
                <a16:creationId xmlns:a16="http://schemas.microsoft.com/office/drawing/2014/main" id="{E0EA207E-795C-FF5F-5701-023116EDCFAA}"/>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26269"/>
          <a:stretch/>
        </p:blipFill>
        <p:spPr bwMode="auto">
          <a:xfrm>
            <a:off x="4161734" y="4584459"/>
            <a:ext cx="1500835" cy="1526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7" name="Picture 3">
            <a:extLst>
              <a:ext uri="{FF2B5EF4-FFF2-40B4-BE49-F238E27FC236}">
                <a16:creationId xmlns:a16="http://schemas.microsoft.com/office/drawing/2014/main" id="{03F8877B-799E-9FB7-8BB3-40E6AF910D9E}"/>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8311" r="11652"/>
          <a:stretch/>
        </p:blipFill>
        <p:spPr bwMode="auto">
          <a:xfrm>
            <a:off x="506092" y="4585270"/>
            <a:ext cx="1425629" cy="1526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8" name="Picture 4">
            <a:extLst>
              <a:ext uri="{FF2B5EF4-FFF2-40B4-BE49-F238E27FC236}">
                <a16:creationId xmlns:a16="http://schemas.microsoft.com/office/drawing/2014/main" id="{01DEE296-354A-3D75-C19A-A366049B558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25854" y="4585270"/>
            <a:ext cx="2035547" cy="1526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9" name="Picture 5">
            <a:extLst>
              <a:ext uri="{FF2B5EF4-FFF2-40B4-BE49-F238E27FC236}">
                <a16:creationId xmlns:a16="http://schemas.microsoft.com/office/drawing/2014/main" id="{9368542D-764C-0C6D-D76B-429BF3C3C99E}"/>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23225"/>
          <a:stretch/>
        </p:blipFill>
        <p:spPr bwMode="auto">
          <a:xfrm>
            <a:off x="10192657" y="4584459"/>
            <a:ext cx="1562800" cy="1526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
            <a:extLst>
              <a:ext uri="{FF2B5EF4-FFF2-40B4-BE49-F238E27FC236}">
                <a16:creationId xmlns:a16="http://schemas.microsoft.com/office/drawing/2014/main" id="{42A62630-DAF9-17FA-779E-8A872AD5C60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054302" y="4584459"/>
            <a:ext cx="2035544" cy="1526658"/>
          </a:xfrm>
          <a:prstGeom prst="rect">
            <a:avLst/>
          </a:prstGeom>
        </p:spPr>
      </p:pic>
      <p:pic>
        <p:nvPicPr>
          <p:cNvPr id="12" name="Picture 11" descr="A long hallway with a desk and a computer&#10;&#10;Description automatically generated">
            <a:extLst>
              <a:ext uri="{FF2B5EF4-FFF2-40B4-BE49-F238E27FC236}">
                <a16:creationId xmlns:a16="http://schemas.microsoft.com/office/drawing/2014/main" id="{78BF572B-93AA-6D47-78F4-A659A4489F8A}"/>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953765" y="4590908"/>
            <a:ext cx="2035545" cy="1526659"/>
          </a:xfrm>
          <a:prstGeom prst="rect">
            <a:avLst/>
          </a:prstGeom>
        </p:spPr>
      </p:pic>
      <p:sp>
        <p:nvSpPr>
          <p:cNvPr id="13" name="TextBox 36">
            <a:extLst>
              <a:ext uri="{FF2B5EF4-FFF2-40B4-BE49-F238E27FC236}">
                <a16:creationId xmlns:a16="http://schemas.microsoft.com/office/drawing/2014/main" id="{4C8A1DFE-A4EF-6594-40D4-1C96C3E29918}"/>
              </a:ext>
            </a:extLst>
          </p:cNvPr>
          <p:cNvSpPr txBox="1"/>
          <p:nvPr/>
        </p:nvSpPr>
        <p:spPr bwMode="auto">
          <a:xfrm>
            <a:off x="546099" y="1451897"/>
            <a:ext cx="2093748" cy="261610"/>
          </a:xfrm>
          <a:prstGeom prst="rect">
            <a:avLst/>
          </a:prstGeom>
          <a:noFill/>
        </p:spPr>
        <p:txBody>
          <a:bodyPr wrap="square" rtlCol="0">
            <a:spAutoFit/>
          </a:bodyPr>
          <a:lstStyle/>
          <a:p>
            <a:r>
              <a:rPr lang="fr-CH" sz="1100" b="1" i="1" dirty="0" err="1">
                <a:solidFill>
                  <a:srgbClr val="000000"/>
                </a:solidFill>
              </a:rPr>
              <a:t>Before</a:t>
            </a:r>
            <a:endParaRPr lang="en-US" sz="1100" b="1" i="1" dirty="0">
              <a:solidFill>
                <a:srgbClr val="000000"/>
              </a:solidFill>
            </a:endParaRPr>
          </a:p>
        </p:txBody>
      </p:sp>
      <p:sp>
        <p:nvSpPr>
          <p:cNvPr id="14" name="TextBox 36">
            <a:extLst>
              <a:ext uri="{FF2B5EF4-FFF2-40B4-BE49-F238E27FC236}">
                <a16:creationId xmlns:a16="http://schemas.microsoft.com/office/drawing/2014/main" id="{612D1B3C-A378-65F2-1971-E2E5371E9FB7}"/>
              </a:ext>
            </a:extLst>
          </p:cNvPr>
          <p:cNvSpPr txBox="1"/>
          <p:nvPr/>
        </p:nvSpPr>
        <p:spPr bwMode="auto">
          <a:xfrm>
            <a:off x="5894973" y="1451897"/>
            <a:ext cx="2093748" cy="261610"/>
          </a:xfrm>
          <a:prstGeom prst="rect">
            <a:avLst/>
          </a:prstGeom>
          <a:noFill/>
        </p:spPr>
        <p:txBody>
          <a:bodyPr wrap="square" rtlCol="0">
            <a:spAutoFit/>
          </a:bodyPr>
          <a:lstStyle/>
          <a:p>
            <a:r>
              <a:rPr lang="fr-CH" sz="1100" b="1" i="1" dirty="0" err="1">
                <a:solidFill>
                  <a:srgbClr val="000000"/>
                </a:solidFill>
              </a:rPr>
              <a:t>After</a:t>
            </a:r>
            <a:endParaRPr lang="en-US" sz="1100" b="1" i="1" dirty="0">
              <a:solidFill>
                <a:srgbClr val="000000"/>
              </a:solidFill>
            </a:endParaRPr>
          </a:p>
        </p:txBody>
      </p:sp>
    </p:spTree>
    <p:extLst>
      <p:ext uri="{BB962C8B-B14F-4D97-AF65-F5344CB8AC3E}">
        <p14:creationId xmlns:p14="http://schemas.microsoft.com/office/powerpoint/2010/main" val="31565718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1032" name="Picture 8">
            <a:extLst>
              <a:ext uri="{FF2B5EF4-FFF2-40B4-BE49-F238E27FC236}">
                <a16:creationId xmlns:a16="http://schemas.microsoft.com/office/drawing/2014/main" id="{FB20E130-04AC-1BA9-D65B-D96E9020ED80}"/>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45818" b="3865"/>
          <a:stretch/>
        </p:blipFill>
        <p:spPr bwMode="auto">
          <a:xfrm>
            <a:off x="6189899" y="3883225"/>
            <a:ext cx="3043000" cy="2296714"/>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0">
            <a:extLst>
              <a:ext uri="{FF2B5EF4-FFF2-40B4-BE49-F238E27FC236}">
                <a16:creationId xmlns:a16="http://schemas.microsoft.com/office/drawing/2014/main" id="{8D69CC8E-6D4C-8210-A7F0-885A59010E0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394824" y="678058"/>
            <a:ext cx="2055019" cy="2750941"/>
          </a:xfrm>
          <a:prstGeom prst="rect">
            <a:avLst/>
          </a:prstGeom>
          <a:noFill/>
          <a:extLst>
            <a:ext uri="{909E8E84-426E-40DD-AFC4-6F175D3DCCD1}">
              <a14:hiddenFill xmlns:a14="http://schemas.microsoft.com/office/drawing/2010/main">
                <a:solidFill>
                  <a:srgbClr val="FFFFFF"/>
                </a:solidFill>
              </a14:hiddenFill>
            </a:ext>
          </a:extLst>
        </p:spPr>
      </p:pic>
      <p:sp>
        <p:nvSpPr>
          <p:cNvPr id="10" name="Slide Number Placeholder 7"/>
          <p:cNvSpPr>
            <a:spLocks noGrp="1"/>
          </p:cNvSpPr>
          <p:nvPr>
            <p:ph type="sldNum" sz="quarter" idx="17"/>
          </p:nvPr>
        </p:nvSpPr>
        <p:spPr bwMode="auto"/>
        <p:txBody>
          <a:bodyPr/>
          <a:lstStyle/>
          <a:p>
            <a:pPr>
              <a:defRPr/>
            </a:pPr>
            <a:fld id="{36B5EA5A-BC32-A742-B11B-8E7414D5B535}" type="slidenum">
              <a:rPr lang="en-US" smtClean="0"/>
              <a:t>16</a:t>
            </a:fld>
            <a:endParaRPr lang="en-US"/>
          </a:p>
        </p:txBody>
      </p:sp>
      <p:sp>
        <p:nvSpPr>
          <p:cNvPr id="20" name="Title 6">
            <a:extLst>
              <a:ext uri="{FF2B5EF4-FFF2-40B4-BE49-F238E27FC236}">
                <a16:creationId xmlns:a16="http://schemas.microsoft.com/office/drawing/2014/main" id="{CE0B8FF1-F8DF-2A44-9CAC-5C3CAB6FA8C4}"/>
              </a:ext>
            </a:extLst>
          </p:cNvPr>
          <p:cNvSpPr/>
          <p:nvPr/>
        </p:nvSpPr>
        <p:spPr bwMode="auto">
          <a:xfrm>
            <a:off x="479424" y="223838"/>
            <a:ext cx="8753475" cy="782637"/>
          </a:xfrm>
          <a:prstGeom prst="rect">
            <a:avLst/>
          </a:prstGeom>
          <a:noFill/>
          <a:ln>
            <a:noFill/>
          </a:ln>
        </p:spPr>
        <p:txBody>
          <a:bodyPr vert="horz" wrap="square" lIns="91440" tIns="45720" rIns="91440" bIns="45720" numCol="1" anchor="ctr" anchorCtr="0" compatLnSpc="1">
            <a:prstTxWarp prst="textNoShape">
              <a:avLst/>
            </a:prstTxWarp>
          </a:bodyPr>
          <a:lstStyle>
            <a:lvl1pPr algn="l">
              <a:lnSpc>
                <a:spcPct val="90000"/>
              </a:lnSpc>
              <a:spcBef>
                <a:spcPts val="0"/>
              </a:spcBef>
              <a:spcAft>
                <a:spcPts val="0"/>
              </a:spcAft>
              <a:defRPr sz="4400">
                <a:solidFill>
                  <a:schemeClr val="tx1"/>
                </a:solidFill>
                <a:latin typeface="+mj-lt"/>
                <a:ea typeface="+mj-ea"/>
                <a:cs typeface="+mj-cs"/>
              </a:defRPr>
            </a:lvl1pPr>
            <a:lvl2pPr algn="l">
              <a:lnSpc>
                <a:spcPct val="90000"/>
              </a:lnSpc>
              <a:spcBef>
                <a:spcPts val="0"/>
              </a:spcBef>
              <a:spcAft>
                <a:spcPts val="0"/>
              </a:spcAft>
              <a:defRPr sz="4400">
                <a:solidFill>
                  <a:schemeClr val="tx1"/>
                </a:solidFill>
                <a:latin typeface="Calibri Light"/>
              </a:defRPr>
            </a:lvl2pPr>
            <a:lvl3pPr algn="l">
              <a:lnSpc>
                <a:spcPct val="90000"/>
              </a:lnSpc>
              <a:spcBef>
                <a:spcPts val="0"/>
              </a:spcBef>
              <a:spcAft>
                <a:spcPts val="0"/>
              </a:spcAft>
              <a:defRPr sz="4400">
                <a:solidFill>
                  <a:schemeClr val="tx1"/>
                </a:solidFill>
                <a:latin typeface="Calibri Light"/>
              </a:defRPr>
            </a:lvl3pPr>
            <a:lvl4pPr algn="l">
              <a:lnSpc>
                <a:spcPct val="90000"/>
              </a:lnSpc>
              <a:spcBef>
                <a:spcPts val="0"/>
              </a:spcBef>
              <a:spcAft>
                <a:spcPts val="0"/>
              </a:spcAft>
              <a:defRPr sz="4400">
                <a:solidFill>
                  <a:schemeClr val="tx1"/>
                </a:solidFill>
                <a:latin typeface="Calibri Light"/>
              </a:defRPr>
            </a:lvl4pPr>
            <a:lvl5pPr algn="l">
              <a:lnSpc>
                <a:spcPct val="90000"/>
              </a:lnSpc>
              <a:spcBef>
                <a:spcPts val="0"/>
              </a:spcBef>
              <a:spcAft>
                <a:spcPts val="0"/>
              </a:spcAft>
              <a:defRPr sz="4400">
                <a:solidFill>
                  <a:schemeClr val="tx1"/>
                </a:solidFill>
                <a:latin typeface="Calibri Light"/>
              </a:defRPr>
            </a:lvl5pPr>
            <a:lvl6pPr marL="457200" algn="l">
              <a:lnSpc>
                <a:spcPct val="90000"/>
              </a:lnSpc>
              <a:spcBef>
                <a:spcPts val="0"/>
              </a:spcBef>
              <a:spcAft>
                <a:spcPts val="0"/>
              </a:spcAft>
              <a:defRPr sz="4400">
                <a:solidFill>
                  <a:schemeClr val="tx1"/>
                </a:solidFill>
                <a:latin typeface="Calibri Light"/>
              </a:defRPr>
            </a:lvl6pPr>
            <a:lvl7pPr marL="914400" algn="l">
              <a:lnSpc>
                <a:spcPct val="90000"/>
              </a:lnSpc>
              <a:spcBef>
                <a:spcPts val="0"/>
              </a:spcBef>
              <a:spcAft>
                <a:spcPts val="0"/>
              </a:spcAft>
              <a:defRPr sz="4400">
                <a:solidFill>
                  <a:schemeClr val="tx1"/>
                </a:solidFill>
                <a:latin typeface="Calibri Light"/>
              </a:defRPr>
            </a:lvl7pPr>
            <a:lvl8pPr marL="1371600" algn="l">
              <a:lnSpc>
                <a:spcPct val="90000"/>
              </a:lnSpc>
              <a:spcBef>
                <a:spcPts val="0"/>
              </a:spcBef>
              <a:spcAft>
                <a:spcPts val="0"/>
              </a:spcAft>
              <a:defRPr sz="4400">
                <a:solidFill>
                  <a:schemeClr val="tx1"/>
                </a:solidFill>
                <a:latin typeface="Calibri Light"/>
              </a:defRPr>
            </a:lvl8pPr>
            <a:lvl9pPr marL="1828800" algn="l">
              <a:lnSpc>
                <a:spcPct val="90000"/>
              </a:lnSpc>
              <a:spcBef>
                <a:spcPts val="0"/>
              </a:spcBef>
              <a:spcAft>
                <a:spcPts val="0"/>
              </a:spcAft>
              <a:defRPr sz="4400">
                <a:solidFill>
                  <a:schemeClr val="tx1"/>
                </a:solidFill>
                <a:latin typeface="Calibri Light"/>
              </a:defRPr>
            </a:lvl9pPr>
          </a:lstStyle>
          <a:p>
            <a:pPr>
              <a:defRPr/>
            </a:pPr>
            <a:r>
              <a:rPr lang="fr-CH" sz="3600" dirty="0"/>
              <a:t>NEW VERSION: </a:t>
            </a:r>
            <a:r>
              <a:rPr lang="fr-CH" sz="3600" dirty="0" err="1"/>
              <a:t>Exterior</a:t>
            </a:r>
            <a:r>
              <a:rPr lang="fr-CH" sz="3600" dirty="0"/>
              <a:t> </a:t>
            </a:r>
            <a:r>
              <a:rPr lang="fr-CH" sz="3600" dirty="0" err="1"/>
              <a:t>space</a:t>
            </a:r>
            <a:endParaRPr lang="en-US" sz="3600" dirty="0"/>
          </a:p>
        </p:txBody>
      </p:sp>
      <p:pic>
        <p:nvPicPr>
          <p:cNvPr id="2052" name="Picture 4">
            <a:extLst>
              <a:ext uri="{FF2B5EF4-FFF2-40B4-BE49-F238E27FC236}">
                <a16:creationId xmlns:a16="http://schemas.microsoft.com/office/drawing/2014/main" id="{6C5A3ECF-8087-2B4D-EB64-EBA8F4A04D6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p:blipFill>
        <p:spPr bwMode="auto">
          <a:xfrm>
            <a:off x="9394824" y="3553882"/>
            <a:ext cx="2054226" cy="2626058"/>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6EF1C1AC-B0CF-787E-1FE4-FD5D297F015F}"/>
              </a:ext>
            </a:extLst>
          </p:cNvPr>
          <p:cNvPicPr>
            <a:picLocks noChangeAspect="1"/>
          </p:cNvPicPr>
          <p:nvPr/>
        </p:nvPicPr>
        <p:blipFill rotWithShape="1">
          <a:blip r:embed="rId5">
            <a:extLst>
              <a:ext uri="{28A0092B-C50C-407E-A947-70E740481C1C}">
                <a14:useLocalDpi xmlns:a14="http://schemas.microsoft.com/office/drawing/2010/main" val="0"/>
              </a:ext>
            </a:extLst>
          </a:blip>
          <a:srcRect t="15560" b="15560"/>
          <a:stretch/>
        </p:blipFill>
        <p:spPr bwMode="auto">
          <a:xfrm>
            <a:off x="6189666" y="678059"/>
            <a:ext cx="3043233" cy="3055047"/>
          </a:xfrm>
          <a:prstGeom prst="rect">
            <a:avLst/>
          </a:prstGeom>
        </p:spPr>
      </p:pic>
      <p:sp>
        <p:nvSpPr>
          <p:cNvPr id="16" name="Content Placeholder 2">
            <a:extLst>
              <a:ext uri="{FF2B5EF4-FFF2-40B4-BE49-F238E27FC236}">
                <a16:creationId xmlns:a16="http://schemas.microsoft.com/office/drawing/2014/main" id="{D87FA9F7-9EE9-398D-7CF8-8F3491170F32}"/>
              </a:ext>
            </a:extLst>
          </p:cNvPr>
          <p:cNvSpPr/>
          <p:nvPr/>
        </p:nvSpPr>
        <p:spPr bwMode="auto">
          <a:xfrm>
            <a:off x="479424" y="1155699"/>
            <a:ext cx="5691188" cy="6048376"/>
          </a:xfrm>
          <a:prstGeom prst="rect">
            <a:avLst/>
          </a:prstGeom>
          <a:noFill/>
          <a:ln w="9525">
            <a:noFill/>
            <a:miter lim="800000"/>
            <a:headEnd/>
            <a:tailEnd/>
          </a:ln>
        </p:spPr>
        <p:txBody>
          <a:bodyPr vert="horz" wrap="square" lIns="108000" tIns="45720" rIns="180000" bIns="45720" numCol="1" anchor="t" anchorCtr="0" compatLnSpc="1">
            <a:prstTxWarp prst="textNoShape">
              <a:avLst/>
            </a:prstTxWarp>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342900" indent="-342900">
              <a:spcAft>
                <a:spcPts val="600"/>
              </a:spcAft>
              <a:buFont typeface="Calibri Light" panose="020F0302020204030204" pitchFamily="34" charset="0"/>
              <a:buChar char="-"/>
            </a:pPr>
            <a:r>
              <a:rPr lang="en-US" sz="1400" kern="1400" dirty="0">
                <a:latin typeface="+mj-lt"/>
                <a:cs typeface="Times New Roman" panose="02020603050405020304" pitchFamily="18" charset="0"/>
              </a:rPr>
              <a:t>Increase </a:t>
            </a:r>
            <a:r>
              <a:rPr lang="en-US" sz="1400" b="1" kern="1400" dirty="0">
                <a:latin typeface="+mj-lt"/>
                <a:cs typeface="Times New Roman" panose="02020603050405020304" pitchFamily="18" charset="0"/>
              </a:rPr>
              <a:t>shared areas </a:t>
            </a:r>
            <a:r>
              <a:rPr lang="en-US" sz="1400" kern="1400" dirty="0">
                <a:latin typeface="+mj-lt"/>
                <a:cs typeface="Times New Roman" panose="02020603050405020304" pitchFamily="18" charset="0"/>
              </a:rPr>
              <a:t>&gt; promote exchange </a:t>
            </a:r>
          </a:p>
          <a:p>
            <a:pPr marL="342900" indent="-342900">
              <a:spcAft>
                <a:spcPts val="600"/>
              </a:spcAft>
              <a:buFont typeface="Calibri Light" panose="020F0302020204030204" pitchFamily="34" charset="0"/>
              <a:buChar char="-"/>
            </a:pPr>
            <a:r>
              <a:rPr lang="en-US" sz="1400" kern="1400" dirty="0">
                <a:latin typeface="+mj-lt"/>
                <a:cs typeface="Times New Roman" panose="02020603050405020304" pitchFamily="18" charset="0"/>
              </a:rPr>
              <a:t>Combine different </a:t>
            </a:r>
            <a:r>
              <a:rPr lang="en-US" sz="1400" b="1" kern="1400" dirty="0">
                <a:latin typeface="+mj-lt"/>
                <a:cs typeface="Times New Roman" panose="02020603050405020304" pitchFamily="18" charset="0"/>
              </a:rPr>
              <a:t>kind of spaces </a:t>
            </a:r>
            <a:r>
              <a:rPr lang="en-US" sz="1400" kern="1400" dirty="0">
                <a:latin typeface="+mj-lt"/>
                <a:cs typeface="Times New Roman" panose="02020603050405020304" pitchFamily="18" charset="0"/>
              </a:rPr>
              <a:t>&gt; answer to different types of activities</a:t>
            </a:r>
          </a:p>
          <a:p>
            <a:pPr marL="342900" indent="-342900">
              <a:spcAft>
                <a:spcPts val="600"/>
              </a:spcAft>
              <a:buFont typeface="Calibri Light" panose="020F0302020204030204" pitchFamily="34" charset="0"/>
              <a:buChar char="-"/>
            </a:pPr>
            <a:r>
              <a:rPr lang="en-US" sz="1400" b="1" kern="1400" dirty="0">
                <a:latin typeface="+mj-lt"/>
                <a:cs typeface="Times New Roman" panose="02020603050405020304" pitchFamily="18" charset="0"/>
              </a:rPr>
              <a:t>Communicate </a:t>
            </a:r>
            <a:r>
              <a:rPr lang="en-US" sz="1400" kern="1400" dirty="0">
                <a:latin typeface="+mj-lt"/>
                <a:cs typeface="Times New Roman" panose="02020603050405020304" pitchFamily="18" charset="0"/>
              </a:rPr>
              <a:t>&gt; direct discussions with users working nearby, totems with information about the project and the location, publications announcing these new areas… </a:t>
            </a:r>
          </a:p>
          <a:p>
            <a:pPr marL="342900" indent="-342900">
              <a:spcAft>
                <a:spcPts val="600"/>
              </a:spcAft>
              <a:buFont typeface="Calibri Light" panose="020F0302020204030204" pitchFamily="34" charset="0"/>
              <a:buChar char="-"/>
            </a:pPr>
            <a:r>
              <a:rPr lang="en-US" sz="1400" kern="1400" dirty="0">
                <a:latin typeface="+mj-lt"/>
                <a:cs typeface="Times New Roman" panose="02020603050405020304" pitchFamily="18" charset="0"/>
              </a:rPr>
              <a:t>Create a </a:t>
            </a:r>
            <a:r>
              <a:rPr lang="en-US" sz="1400" b="1" kern="1400" dirty="0">
                <a:latin typeface="+mj-lt"/>
                <a:cs typeface="Times New Roman" panose="02020603050405020304" pitchFamily="18" charset="0"/>
              </a:rPr>
              <a:t>module</a:t>
            </a:r>
            <a:r>
              <a:rPr lang="en-US" sz="1400" kern="1400" dirty="0">
                <a:latin typeface="+mj-lt"/>
                <a:cs typeface="Times New Roman" panose="02020603050405020304" pitchFamily="18" charset="0"/>
              </a:rPr>
              <a:t> and a system that can be repeated around the site in different locations </a:t>
            </a:r>
          </a:p>
          <a:p>
            <a:pPr marL="342900" indent="-342900">
              <a:spcAft>
                <a:spcPts val="600"/>
              </a:spcAft>
              <a:buFont typeface="Calibri Light" panose="020F0302020204030204" pitchFamily="34" charset="0"/>
              <a:buChar char="-"/>
            </a:pPr>
            <a:r>
              <a:rPr lang="fr-CH" sz="1400" kern="1400" dirty="0">
                <a:latin typeface="+mj-lt"/>
                <a:cs typeface="Times New Roman" panose="02020603050405020304" pitchFamily="18" charset="0"/>
              </a:rPr>
              <a:t>Use </a:t>
            </a:r>
            <a:r>
              <a:rPr lang="fr-CH" sz="1400" b="1" kern="1400" dirty="0" err="1">
                <a:latin typeface="+mj-lt"/>
                <a:cs typeface="Times New Roman" panose="02020603050405020304" pitchFamily="18" charset="0"/>
              </a:rPr>
              <a:t>easy</a:t>
            </a:r>
            <a:r>
              <a:rPr lang="fr-CH" sz="1400" b="1" kern="1400" dirty="0">
                <a:latin typeface="+mj-lt"/>
                <a:cs typeface="Times New Roman" panose="02020603050405020304" pitchFamily="18" charset="0"/>
              </a:rPr>
              <a:t> maintenance </a:t>
            </a:r>
            <a:r>
              <a:rPr lang="fr-CH" sz="1400" kern="1400" dirty="0" err="1">
                <a:latin typeface="+mj-lt"/>
                <a:cs typeface="Times New Roman" panose="02020603050405020304" pitchFamily="18" charset="0"/>
              </a:rPr>
              <a:t>elements</a:t>
            </a:r>
            <a:r>
              <a:rPr lang="fr-CH" sz="1400" b="1" kern="1400" dirty="0">
                <a:latin typeface="+mj-lt"/>
                <a:cs typeface="Times New Roman" panose="02020603050405020304" pitchFamily="18" charset="0"/>
              </a:rPr>
              <a:t> </a:t>
            </a:r>
            <a:r>
              <a:rPr lang="fr-CH" sz="1400" kern="1400" dirty="0">
                <a:latin typeface="+mj-lt"/>
                <a:cs typeface="Times New Roman" panose="02020603050405020304" pitchFamily="18" charset="0"/>
              </a:rPr>
              <a:t>and </a:t>
            </a:r>
            <a:r>
              <a:rPr lang="fr-CH" sz="1400" kern="1400" dirty="0" err="1">
                <a:latin typeface="+mj-lt"/>
                <a:cs typeface="Times New Roman" panose="02020603050405020304" pitchFamily="18" charset="0"/>
              </a:rPr>
              <a:t>materials</a:t>
            </a:r>
            <a:endParaRPr lang="fr-CH" sz="1400" kern="1400" dirty="0">
              <a:latin typeface="+mj-lt"/>
              <a:cs typeface="Times New Roman" panose="02020603050405020304" pitchFamily="18" charset="0"/>
            </a:endParaRPr>
          </a:p>
          <a:p>
            <a:pPr marL="342900" indent="-342900">
              <a:spcAft>
                <a:spcPts val="600"/>
              </a:spcAft>
              <a:buFont typeface="Calibri Light" panose="020F0302020204030204" pitchFamily="34" charset="0"/>
              <a:buChar char="-"/>
            </a:pPr>
            <a:r>
              <a:rPr lang="fr-CH" sz="1400" kern="1400" dirty="0">
                <a:latin typeface="+mj-lt"/>
                <a:cs typeface="Times New Roman" panose="02020603050405020304" pitchFamily="18" charset="0"/>
              </a:rPr>
              <a:t>Work </a:t>
            </a:r>
            <a:r>
              <a:rPr lang="fr-CH" sz="1400" kern="1400" dirty="0" err="1">
                <a:latin typeface="+mj-lt"/>
                <a:cs typeface="Times New Roman" panose="02020603050405020304" pitchFamily="18" charset="0"/>
              </a:rPr>
              <a:t>with</a:t>
            </a:r>
            <a:r>
              <a:rPr lang="fr-CH" sz="1400" kern="1400" dirty="0">
                <a:latin typeface="+mj-lt"/>
                <a:cs typeface="Times New Roman" panose="02020603050405020304" pitchFamily="18" charset="0"/>
              </a:rPr>
              <a:t> the </a:t>
            </a:r>
            <a:r>
              <a:rPr lang="fr-CH" sz="1400" b="1" kern="1400" dirty="0" err="1">
                <a:latin typeface="+mj-lt"/>
                <a:cs typeface="Times New Roman" panose="02020603050405020304" pitchFamily="18" charset="0"/>
              </a:rPr>
              <a:t>existing</a:t>
            </a:r>
            <a:endParaRPr lang="fr-CH" sz="1400" kern="1400" dirty="0">
              <a:latin typeface="+mj-lt"/>
              <a:cs typeface="Times New Roman" panose="02020603050405020304" pitchFamily="18" charset="0"/>
            </a:endParaRPr>
          </a:p>
          <a:p>
            <a:pPr marL="342900" indent="-342900">
              <a:spcAft>
                <a:spcPts val="600"/>
              </a:spcAft>
              <a:buFont typeface="Calibri Light" panose="020F0302020204030204" pitchFamily="34" charset="0"/>
              <a:buChar char="-"/>
            </a:pPr>
            <a:r>
              <a:rPr lang="en-US" sz="1400" kern="1400" dirty="0">
                <a:latin typeface="+mj-lt"/>
                <a:cs typeface="Times New Roman" panose="02020603050405020304" pitchFamily="18" charset="0"/>
              </a:rPr>
              <a:t>Use </a:t>
            </a:r>
            <a:r>
              <a:rPr lang="en-US" sz="1400" b="1" kern="1400" dirty="0">
                <a:latin typeface="+mj-lt"/>
                <a:cs typeface="Times New Roman" panose="02020603050405020304" pitchFamily="18" charset="0"/>
              </a:rPr>
              <a:t>visual effects </a:t>
            </a:r>
            <a:r>
              <a:rPr lang="en-US" sz="1400" kern="1400" dirty="0">
                <a:latin typeface="+mj-lt"/>
                <a:cs typeface="Times New Roman" panose="02020603050405020304" pitchFamily="18" charset="0"/>
              </a:rPr>
              <a:t>and </a:t>
            </a:r>
            <a:r>
              <a:rPr lang="en-US" sz="1400" b="1" kern="1400" dirty="0">
                <a:latin typeface="+mj-lt"/>
                <a:cs typeface="Times New Roman" panose="02020603050405020304" pitchFamily="18" charset="0"/>
              </a:rPr>
              <a:t>signage</a:t>
            </a:r>
            <a:endParaRPr lang="en-US" sz="1400" kern="1400" dirty="0">
              <a:latin typeface="+mj-lt"/>
              <a:cs typeface="Times New Roman" panose="02020603050405020304" pitchFamily="18" charset="0"/>
            </a:endParaRPr>
          </a:p>
          <a:p>
            <a:pPr marL="342900" indent="-342900">
              <a:spcAft>
                <a:spcPts val="600"/>
              </a:spcAft>
              <a:buFont typeface="Calibri Light" panose="020F0302020204030204" pitchFamily="34" charset="0"/>
              <a:buChar char="-"/>
            </a:pPr>
            <a:r>
              <a:rPr lang="en-GB" sz="1400" kern="1400" dirty="0">
                <a:latin typeface="+mj-lt"/>
                <a:cs typeface="Times New Roman" panose="02020603050405020304" pitchFamily="18" charset="0"/>
              </a:rPr>
              <a:t>Increase </a:t>
            </a:r>
            <a:r>
              <a:rPr lang="en-GB" sz="1400" b="1" kern="1400" dirty="0">
                <a:latin typeface="+mj-lt"/>
                <a:cs typeface="Times New Roman" panose="02020603050405020304" pitchFamily="18" charset="0"/>
              </a:rPr>
              <a:t>safety</a:t>
            </a:r>
            <a:r>
              <a:rPr lang="en-GB" sz="1400" kern="1400" dirty="0">
                <a:latin typeface="+mj-lt"/>
                <a:cs typeface="Times New Roman" panose="02020603050405020304" pitchFamily="18" charset="0"/>
              </a:rPr>
              <a:t> &gt; revision of the walking and cycling circulations and</a:t>
            </a:r>
          </a:p>
          <a:p>
            <a:pPr marL="342900" indent="-342900">
              <a:spcAft>
                <a:spcPts val="600"/>
              </a:spcAft>
              <a:buFont typeface="Calibri Light" panose="020F0302020204030204" pitchFamily="34" charset="0"/>
              <a:buChar char="-"/>
            </a:pPr>
            <a:r>
              <a:rPr lang="fr-CH" sz="1400" kern="1400" dirty="0">
                <a:latin typeface="+mj-lt"/>
                <a:cs typeface="Times New Roman" panose="02020603050405020304" pitchFamily="18" charset="0"/>
              </a:rPr>
              <a:t>Foster </a:t>
            </a:r>
            <a:r>
              <a:rPr lang="fr-CH" sz="1400" b="1" kern="1400" dirty="0">
                <a:latin typeface="+mj-lt"/>
                <a:cs typeface="Times New Roman" panose="02020603050405020304" pitchFamily="18" charset="0"/>
              </a:rPr>
              <a:t>soft </a:t>
            </a:r>
            <a:r>
              <a:rPr lang="fr-CH" sz="1400" b="1" kern="1400" dirty="0" err="1">
                <a:latin typeface="+mj-lt"/>
                <a:cs typeface="Times New Roman" panose="02020603050405020304" pitchFamily="18" charset="0"/>
              </a:rPr>
              <a:t>mobility</a:t>
            </a:r>
            <a:endParaRPr lang="fr-CH" sz="1400" b="1" kern="1400" dirty="0">
              <a:latin typeface="+mj-lt"/>
              <a:cs typeface="Times New Roman" panose="02020603050405020304" pitchFamily="18" charset="0"/>
            </a:endParaRPr>
          </a:p>
          <a:p>
            <a:pPr marL="0" indent="0">
              <a:spcAft>
                <a:spcPts val="600"/>
              </a:spcAft>
              <a:buNone/>
            </a:pPr>
            <a:endParaRPr lang="fr-CH" sz="1400" kern="1400" dirty="0">
              <a:latin typeface="+mj-lt"/>
              <a:cs typeface="Times New Roman" panose="02020603050405020304" pitchFamily="18" charset="0"/>
            </a:endParaRPr>
          </a:p>
        </p:txBody>
      </p:sp>
      <p:sp>
        <p:nvSpPr>
          <p:cNvPr id="3" name="TextBox 36">
            <a:extLst>
              <a:ext uri="{FF2B5EF4-FFF2-40B4-BE49-F238E27FC236}">
                <a16:creationId xmlns:a16="http://schemas.microsoft.com/office/drawing/2014/main" id="{21B0CA8C-D715-D939-C459-8F855FBB725F}"/>
              </a:ext>
            </a:extLst>
          </p:cNvPr>
          <p:cNvSpPr txBox="1"/>
          <p:nvPr/>
        </p:nvSpPr>
        <p:spPr bwMode="auto">
          <a:xfrm>
            <a:off x="6173239" y="6222169"/>
            <a:ext cx="2743200" cy="261610"/>
          </a:xfrm>
          <a:prstGeom prst="rect">
            <a:avLst/>
          </a:prstGeom>
          <a:noFill/>
        </p:spPr>
        <p:txBody>
          <a:bodyPr wrap="square" rtlCol="0">
            <a:spAutoFit/>
          </a:bodyPr>
          <a:lstStyle/>
          <a:p>
            <a:r>
              <a:rPr lang="fr-CH" sz="1100" b="1" i="1" dirty="0" err="1">
                <a:solidFill>
                  <a:srgbClr val="000000"/>
                </a:solidFill>
              </a:rPr>
              <a:t>Inspirational</a:t>
            </a:r>
            <a:r>
              <a:rPr lang="fr-CH" sz="1100" b="1" i="1" dirty="0">
                <a:solidFill>
                  <a:srgbClr val="000000"/>
                </a:solidFill>
              </a:rPr>
              <a:t> images</a:t>
            </a:r>
            <a:endParaRPr lang="en-US" sz="1100" b="1" i="1" dirty="0">
              <a:solidFill>
                <a:srgbClr val="000000"/>
              </a:solidFill>
            </a:endParaRPr>
          </a:p>
        </p:txBody>
      </p:sp>
    </p:spTree>
    <p:extLst>
      <p:ext uri="{BB962C8B-B14F-4D97-AF65-F5344CB8AC3E}">
        <p14:creationId xmlns:p14="http://schemas.microsoft.com/office/powerpoint/2010/main" val="15806674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26" name="Picture 25" descr="A building with trees and grass&#10;&#10;Description automatically generated">
            <a:extLst>
              <a:ext uri="{FF2B5EF4-FFF2-40B4-BE49-F238E27FC236}">
                <a16:creationId xmlns:a16="http://schemas.microsoft.com/office/drawing/2014/main" id="{25371A65-F8CF-AFEA-E854-8CB4C180E793}"/>
              </a:ext>
            </a:extLst>
          </p:cNvPr>
          <p:cNvPicPr>
            <a:picLocks noChangeAspect="1"/>
          </p:cNvPicPr>
          <p:nvPr/>
        </p:nvPicPr>
        <p:blipFill rotWithShape="1">
          <a:blip r:embed="rId2">
            <a:extLst>
              <a:ext uri="{28A0092B-C50C-407E-A947-70E740481C1C}">
                <a14:useLocalDpi xmlns:a14="http://schemas.microsoft.com/office/drawing/2010/main" val="0"/>
              </a:ext>
            </a:extLst>
          </a:blip>
          <a:srcRect l="11691" r="13598"/>
          <a:stretch/>
        </p:blipFill>
        <p:spPr bwMode="auto">
          <a:xfrm>
            <a:off x="6189666" y="3124893"/>
            <a:ext cx="3043233" cy="3055047"/>
          </a:xfrm>
          <a:prstGeom prst="rect">
            <a:avLst/>
          </a:prstGeom>
        </p:spPr>
      </p:pic>
      <p:sp>
        <p:nvSpPr>
          <p:cNvPr id="10" name="Slide Number Placeholder 7"/>
          <p:cNvSpPr>
            <a:spLocks noGrp="1"/>
          </p:cNvSpPr>
          <p:nvPr>
            <p:ph type="sldNum" sz="quarter" idx="17"/>
          </p:nvPr>
        </p:nvSpPr>
        <p:spPr bwMode="auto"/>
        <p:txBody>
          <a:bodyPr/>
          <a:lstStyle/>
          <a:p>
            <a:pPr>
              <a:defRPr/>
            </a:pPr>
            <a:fld id="{36B5EA5A-BC32-A742-B11B-8E7414D5B535}" type="slidenum">
              <a:rPr lang="en-US" smtClean="0"/>
              <a:t>17</a:t>
            </a:fld>
            <a:endParaRPr lang="en-US"/>
          </a:p>
        </p:txBody>
      </p:sp>
      <p:sp>
        <p:nvSpPr>
          <p:cNvPr id="20" name="Title 6">
            <a:extLst>
              <a:ext uri="{FF2B5EF4-FFF2-40B4-BE49-F238E27FC236}">
                <a16:creationId xmlns:a16="http://schemas.microsoft.com/office/drawing/2014/main" id="{CE0B8FF1-F8DF-2A44-9CAC-5C3CAB6FA8C4}"/>
              </a:ext>
            </a:extLst>
          </p:cNvPr>
          <p:cNvSpPr/>
          <p:nvPr/>
        </p:nvSpPr>
        <p:spPr bwMode="auto">
          <a:xfrm>
            <a:off x="479424" y="274638"/>
            <a:ext cx="8753475" cy="782637"/>
          </a:xfrm>
          <a:prstGeom prst="rect">
            <a:avLst/>
          </a:prstGeom>
          <a:noFill/>
          <a:ln>
            <a:noFill/>
          </a:ln>
        </p:spPr>
        <p:txBody>
          <a:bodyPr vert="horz" wrap="square" lIns="91440" tIns="45720" rIns="91440" bIns="45720" numCol="1" anchor="ctr" anchorCtr="0" compatLnSpc="1">
            <a:prstTxWarp prst="textNoShape">
              <a:avLst/>
            </a:prstTxWarp>
          </a:bodyPr>
          <a:lstStyle>
            <a:lvl1pPr algn="l">
              <a:lnSpc>
                <a:spcPct val="90000"/>
              </a:lnSpc>
              <a:spcBef>
                <a:spcPts val="0"/>
              </a:spcBef>
              <a:spcAft>
                <a:spcPts val="0"/>
              </a:spcAft>
              <a:defRPr sz="4400">
                <a:solidFill>
                  <a:schemeClr val="tx1"/>
                </a:solidFill>
                <a:latin typeface="+mj-lt"/>
                <a:ea typeface="+mj-ea"/>
                <a:cs typeface="+mj-cs"/>
              </a:defRPr>
            </a:lvl1pPr>
            <a:lvl2pPr algn="l">
              <a:lnSpc>
                <a:spcPct val="90000"/>
              </a:lnSpc>
              <a:spcBef>
                <a:spcPts val="0"/>
              </a:spcBef>
              <a:spcAft>
                <a:spcPts val="0"/>
              </a:spcAft>
              <a:defRPr sz="4400">
                <a:solidFill>
                  <a:schemeClr val="tx1"/>
                </a:solidFill>
                <a:latin typeface="Calibri Light"/>
              </a:defRPr>
            </a:lvl2pPr>
            <a:lvl3pPr algn="l">
              <a:lnSpc>
                <a:spcPct val="90000"/>
              </a:lnSpc>
              <a:spcBef>
                <a:spcPts val="0"/>
              </a:spcBef>
              <a:spcAft>
                <a:spcPts val="0"/>
              </a:spcAft>
              <a:defRPr sz="4400">
                <a:solidFill>
                  <a:schemeClr val="tx1"/>
                </a:solidFill>
                <a:latin typeface="Calibri Light"/>
              </a:defRPr>
            </a:lvl3pPr>
            <a:lvl4pPr algn="l">
              <a:lnSpc>
                <a:spcPct val="90000"/>
              </a:lnSpc>
              <a:spcBef>
                <a:spcPts val="0"/>
              </a:spcBef>
              <a:spcAft>
                <a:spcPts val="0"/>
              </a:spcAft>
              <a:defRPr sz="4400">
                <a:solidFill>
                  <a:schemeClr val="tx1"/>
                </a:solidFill>
                <a:latin typeface="Calibri Light"/>
              </a:defRPr>
            </a:lvl4pPr>
            <a:lvl5pPr algn="l">
              <a:lnSpc>
                <a:spcPct val="90000"/>
              </a:lnSpc>
              <a:spcBef>
                <a:spcPts val="0"/>
              </a:spcBef>
              <a:spcAft>
                <a:spcPts val="0"/>
              </a:spcAft>
              <a:defRPr sz="4400">
                <a:solidFill>
                  <a:schemeClr val="tx1"/>
                </a:solidFill>
                <a:latin typeface="Calibri Light"/>
              </a:defRPr>
            </a:lvl5pPr>
            <a:lvl6pPr marL="457200" algn="l">
              <a:lnSpc>
                <a:spcPct val="90000"/>
              </a:lnSpc>
              <a:spcBef>
                <a:spcPts val="0"/>
              </a:spcBef>
              <a:spcAft>
                <a:spcPts val="0"/>
              </a:spcAft>
              <a:defRPr sz="4400">
                <a:solidFill>
                  <a:schemeClr val="tx1"/>
                </a:solidFill>
                <a:latin typeface="Calibri Light"/>
              </a:defRPr>
            </a:lvl6pPr>
            <a:lvl7pPr marL="914400" algn="l">
              <a:lnSpc>
                <a:spcPct val="90000"/>
              </a:lnSpc>
              <a:spcBef>
                <a:spcPts val="0"/>
              </a:spcBef>
              <a:spcAft>
                <a:spcPts val="0"/>
              </a:spcAft>
              <a:defRPr sz="4400">
                <a:solidFill>
                  <a:schemeClr val="tx1"/>
                </a:solidFill>
                <a:latin typeface="Calibri Light"/>
              </a:defRPr>
            </a:lvl7pPr>
            <a:lvl8pPr marL="1371600" algn="l">
              <a:lnSpc>
                <a:spcPct val="90000"/>
              </a:lnSpc>
              <a:spcBef>
                <a:spcPts val="0"/>
              </a:spcBef>
              <a:spcAft>
                <a:spcPts val="0"/>
              </a:spcAft>
              <a:defRPr sz="4400">
                <a:solidFill>
                  <a:schemeClr val="tx1"/>
                </a:solidFill>
                <a:latin typeface="Calibri Light"/>
              </a:defRPr>
            </a:lvl8pPr>
            <a:lvl9pPr marL="1828800" algn="l">
              <a:lnSpc>
                <a:spcPct val="90000"/>
              </a:lnSpc>
              <a:spcBef>
                <a:spcPts val="0"/>
              </a:spcBef>
              <a:spcAft>
                <a:spcPts val="0"/>
              </a:spcAft>
              <a:defRPr sz="4400">
                <a:solidFill>
                  <a:schemeClr val="tx1"/>
                </a:solidFill>
                <a:latin typeface="Calibri Light"/>
              </a:defRPr>
            </a:lvl9pPr>
          </a:lstStyle>
          <a:p>
            <a:pPr>
              <a:defRPr/>
            </a:pPr>
            <a:r>
              <a:rPr lang="fr-CH" sz="3600" dirty="0"/>
              <a:t>REFERENCES: CERN </a:t>
            </a:r>
            <a:r>
              <a:rPr lang="fr-CH" sz="3600" dirty="0" err="1"/>
              <a:t>projects</a:t>
            </a:r>
            <a:endParaRPr lang="en-US" sz="3600" dirty="0"/>
          </a:p>
        </p:txBody>
      </p:sp>
      <p:pic>
        <p:nvPicPr>
          <p:cNvPr id="16" name="Picture 15">
            <a:extLst>
              <a:ext uri="{FF2B5EF4-FFF2-40B4-BE49-F238E27FC236}">
                <a16:creationId xmlns:a16="http://schemas.microsoft.com/office/drawing/2014/main" id="{AB8D74E7-DB34-5686-B702-93B174D74603}"/>
              </a:ext>
            </a:extLst>
          </p:cNvPr>
          <p:cNvPicPr>
            <a:picLocks noChangeAspect="1"/>
          </p:cNvPicPr>
          <p:nvPr/>
        </p:nvPicPr>
        <p:blipFill rotWithShape="1">
          <a:blip r:embed="rId3"/>
          <a:srcRect l="11155" t="6057"/>
          <a:stretch/>
        </p:blipFill>
        <p:spPr>
          <a:xfrm>
            <a:off x="460371" y="1378040"/>
            <a:ext cx="5132811" cy="4834240"/>
          </a:xfrm>
          <a:prstGeom prst="rect">
            <a:avLst/>
          </a:prstGeom>
        </p:spPr>
      </p:pic>
      <p:sp>
        <p:nvSpPr>
          <p:cNvPr id="18" name="Content Placeholder 2">
            <a:extLst>
              <a:ext uri="{FF2B5EF4-FFF2-40B4-BE49-F238E27FC236}">
                <a16:creationId xmlns:a16="http://schemas.microsoft.com/office/drawing/2014/main" id="{CD369E59-D04A-DF3C-CF5F-F6ACCF6BC654}"/>
              </a:ext>
            </a:extLst>
          </p:cNvPr>
          <p:cNvSpPr/>
          <p:nvPr/>
        </p:nvSpPr>
        <p:spPr bwMode="auto">
          <a:xfrm>
            <a:off x="479424" y="1057274"/>
            <a:ext cx="5691189" cy="5576888"/>
          </a:xfrm>
          <a:prstGeom prst="rect">
            <a:avLst/>
          </a:prstGeom>
          <a:noFill/>
          <a:ln w="9525">
            <a:noFill/>
            <a:miter lim="800000"/>
            <a:headEnd/>
            <a:tailEnd/>
          </a:ln>
        </p:spPr>
        <p:txBody>
          <a:bodyPr vert="horz" wrap="square" lIns="108000" tIns="45720" rIns="180000" bIns="45720" numCol="1" anchor="t" anchorCtr="0" compatLnSpc="1">
            <a:prstTxWarp prst="textNoShape">
              <a:avLst/>
            </a:prstTxWarp>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lvl="0" indent="0">
              <a:spcAft>
                <a:spcPts val="600"/>
              </a:spcAft>
              <a:buNone/>
            </a:pPr>
            <a:r>
              <a:rPr lang="fr-CH" sz="1400" b="1" kern="1400" dirty="0" err="1">
                <a:latin typeface="+mj-lt"/>
                <a:cs typeface="Times New Roman" panose="02020603050405020304" pitchFamily="18" charset="0"/>
              </a:rPr>
              <a:t>Outdoor</a:t>
            </a:r>
            <a:r>
              <a:rPr lang="fr-CH" sz="1400" b="1" kern="1400" dirty="0">
                <a:latin typeface="+mj-lt"/>
                <a:cs typeface="Times New Roman" panose="02020603050405020304" pitchFamily="18" charset="0"/>
              </a:rPr>
              <a:t> Spot 6 (IT area) </a:t>
            </a:r>
          </a:p>
        </p:txBody>
      </p:sp>
      <p:pic>
        <p:nvPicPr>
          <p:cNvPr id="22" name="Picture 4">
            <a:extLst>
              <a:ext uri="{FF2B5EF4-FFF2-40B4-BE49-F238E27FC236}">
                <a16:creationId xmlns:a16="http://schemas.microsoft.com/office/drawing/2014/main" id="{CB8A616A-EA58-12D5-01BB-A93C58E8BEE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p:blipFill>
        <p:spPr bwMode="auto">
          <a:xfrm>
            <a:off x="9430635" y="713682"/>
            <a:ext cx="1982604" cy="3081339"/>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6">
            <a:extLst>
              <a:ext uri="{FF2B5EF4-FFF2-40B4-BE49-F238E27FC236}">
                <a16:creationId xmlns:a16="http://schemas.microsoft.com/office/drawing/2014/main" id="{C899C2F1-EBF9-FF68-8529-F865A26604B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t="8030" b="8030"/>
          <a:stretch/>
        </p:blipFill>
        <p:spPr bwMode="auto">
          <a:xfrm>
            <a:off x="9394824" y="3883226"/>
            <a:ext cx="2054226" cy="2297907"/>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2">
            <a:extLst>
              <a:ext uri="{FF2B5EF4-FFF2-40B4-BE49-F238E27FC236}">
                <a16:creationId xmlns:a16="http://schemas.microsoft.com/office/drawing/2014/main" id="{B0BF6EAC-CBF4-9DB9-1BF5-90B426EE222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l="285" r="285"/>
          <a:stretch/>
        </p:blipFill>
        <p:spPr bwMode="auto">
          <a:xfrm>
            <a:off x="6189666" y="713682"/>
            <a:ext cx="3043233" cy="2296714"/>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36">
            <a:extLst>
              <a:ext uri="{FF2B5EF4-FFF2-40B4-BE49-F238E27FC236}">
                <a16:creationId xmlns:a16="http://schemas.microsoft.com/office/drawing/2014/main" id="{80DE539C-ED5B-E766-A13C-7AA1238FB3BC}"/>
              </a:ext>
            </a:extLst>
          </p:cNvPr>
          <p:cNvSpPr txBox="1"/>
          <p:nvPr/>
        </p:nvSpPr>
        <p:spPr bwMode="auto">
          <a:xfrm>
            <a:off x="6144037" y="404346"/>
            <a:ext cx="2093748" cy="261610"/>
          </a:xfrm>
          <a:prstGeom prst="rect">
            <a:avLst/>
          </a:prstGeom>
          <a:noFill/>
        </p:spPr>
        <p:txBody>
          <a:bodyPr wrap="square" rtlCol="0">
            <a:spAutoFit/>
          </a:bodyPr>
          <a:lstStyle/>
          <a:p>
            <a:r>
              <a:rPr lang="fr-CH" sz="1100" b="1" i="1" dirty="0" err="1">
                <a:solidFill>
                  <a:srgbClr val="000000"/>
                </a:solidFill>
              </a:rPr>
              <a:t>Before</a:t>
            </a:r>
            <a:endParaRPr lang="en-US" sz="1100" b="1" i="1" dirty="0">
              <a:solidFill>
                <a:srgbClr val="000000"/>
              </a:solidFill>
            </a:endParaRPr>
          </a:p>
        </p:txBody>
      </p:sp>
      <p:sp>
        <p:nvSpPr>
          <p:cNvPr id="3" name="TextBox 36">
            <a:extLst>
              <a:ext uri="{FF2B5EF4-FFF2-40B4-BE49-F238E27FC236}">
                <a16:creationId xmlns:a16="http://schemas.microsoft.com/office/drawing/2014/main" id="{3CF37C09-14DF-FE57-3F1C-261C2E4FD49C}"/>
              </a:ext>
            </a:extLst>
          </p:cNvPr>
          <p:cNvSpPr txBox="1"/>
          <p:nvPr/>
        </p:nvSpPr>
        <p:spPr bwMode="auto">
          <a:xfrm>
            <a:off x="6158413" y="6212280"/>
            <a:ext cx="2093748" cy="261610"/>
          </a:xfrm>
          <a:prstGeom prst="rect">
            <a:avLst/>
          </a:prstGeom>
          <a:noFill/>
        </p:spPr>
        <p:txBody>
          <a:bodyPr wrap="square" rtlCol="0">
            <a:spAutoFit/>
          </a:bodyPr>
          <a:lstStyle/>
          <a:p>
            <a:r>
              <a:rPr lang="fr-CH" sz="1100" b="1" i="1" dirty="0" err="1">
                <a:solidFill>
                  <a:srgbClr val="000000"/>
                </a:solidFill>
              </a:rPr>
              <a:t>After</a:t>
            </a:r>
            <a:endParaRPr lang="en-US" sz="1100" b="1" i="1" dirty="0">
              <a:solidFill>
                <a:srgbClr val="000000"/>
              </a:solidFill>
            </a:endParaRPr>
          </a:p>
        </p:txBody>
      </p:sp>
    </p:spTree>
    <p:extLst>
      <p:ext uri="{BB962C8B-B14F-4D97-AF65-F5344CB8AC3E}">
        <p14:creationId xmlns:p14="http://schemas.microsoft.com/office/powerpoint/2010/main" val="286005412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10" name="Slide Number Placeholder 7"/>
          <p:cNvSpPr>
            <a:spLocks noGrp="1"/>
          </p:cNvSpPr>
          <p:nvPr>
            <p:ph type="sldNum" sz="quarter" idx="17"/>
          </p:nvPr>
        </p:nvSpPr>
        <p:spPr bwMode="auto"/>
        <p:txBody>
          <a:bodyPr/>
          <a:lstStyle/>
          <a:p>
            <a:pPr>
              <a:defRPr/>
            </a:pPr>
            <a:fld id="{36B5EA5A-BC32-A742-B11B-8E7414D5B535}" type="slidenum">
              <a:rPr lang="en-US" smtClean="0"/>
              <a:t>18</a:t>
            </a:fld>
            <a:endParaRPr lang="en-US"/>
          </a:p>
        </p:txBody>
      </p:sp>
      <p:sp>
        <p:nvSpPr>
          <p:cNvPr id="20" name="Title 6">
            <a:extLst>
              <a:ext uri="{FF2B5EF4-FFF2-40B4-BE49-F238E27FC236}">
                <a16:creationId xmlns:a16="http://schemas.microsoft.com/office/drawing/2014/main" id="{CE0B8FF1-F8DF-2A44-9CAC-5C3CAB6FA8C4}"/>
              </a:ext>
            </a:extLst>
          </p:cNvPr>
          <p:cNvSpPr/>
          <p:nvPr/>
        </p:nvSpPr>
        <p:spPr bwMode="auto">
          <a:xfrm>
            <a:off x="479424" y="274638"/>
            <a:ext cx="11566038" cy="782637"/>
          </a:xfrm>
          <a:prstGeom prst="rect">
            <a:avLst/>
          </a:prstGeom>
          <a:noFill/>
          <a:ln>
            <a:noFill/>
          </a:ln>
        </p:spPr>
        <p:txBody>
          <a:bodyPr vert="horz" wrap="square" lIns="91440" tIns="45720" rIns="91440" bIns="45720" numCol="1" anchor="ctr" anchorCtr="0" compatLnSpc="1">
            <a:prstTxWarp prst="textNoShape">
              <a:avLst/>
            </a:prstTxWarp>
          </a:bodyPr>
          <a:lstStyle>
            <a:lvl1pPr algn="l">
              <a:lnSpc>
                <a:spcPct val="90000"/>
              </a:lnSpc>
              <a:spcBef>
                <a:spcPts val="0"/>
              </a:spcBef>
              <a:spcAft>
                <a:spcPts val="0"/>
              </a:spcAft>
              <a:defRPr sz="4400">
                <a:solidFill>
                  <a:schemeClr val="tx1"/>
                </a:solidFill>
                <a:latin typeface="+mj-lt"/>
                <a:ea typeface="+mj-ea"/>
                <a:cs typeface="+mj-cs"/>
              </a:defRPr>
            </a:lvl1pPr>
            <a:lvl2pPr algn="l">
              <a:lnSpc>
                <a:spcPct val="90000"/>
              </a:lnSpc>
              <a:spcBef>
                <a:spcPts val="0"/>
              </a:spcBef>
              <a:spcAft>
                <a:spcPts val="0"/>
              </a:spcAft>
              <a:defRPr sz="4400">
                <a:solidFill>
                  <a:schemeClr val="tx1"/>
                </a:solidFill>
                <a:latin typeface="Calibri Light"/>
              </a:defRPr>
            </a:lvl2pPr>
            <a:lvl3pPr algn="l">
              <a:lnSpc>
                <a:spcPct val="90000"/>
              </a:lnSpc>
              <a:spcBef>
                <a:spcPts val="0"/>
              </a:spcBef>
              <a:spcAft>
                <a:spcPts val="0"/>
              </a:spcAft>
              <a:defRPr sz="4400">
                <a:solidFill>
                  <a:schemeClr val="tx1"/>
                </a:solidFill>
                <a:latin typeface="Calibri Light"/>
              </a:defRPr>
            </a:lvl3pPr>
            <a:lvl4pPr algn="l">
              <a:lnSpc>
                <a:spcPct val="90000"/>
              </a:lnSpc>
              <a:spcBef>
                <a:spcPts val="0"/>
              </a:spcBef>
              <a:spcAft>
                <a:spcPts val="0"/>
              </a:spcAft>
              <a:defRPr sz="4400">
                <a:solidFill>
                  <a:schemeClr val="tx1"/>
                </a:solidFill>
                <a:latin typeface="Calibri Light"/>
              </a:defRPr>
            </a:lvl4pPr>
            <a:lvl5pPr algn="l">
              <a:lnSpc>
                <a:spcPct val="90000"/>
              </a:lnSpc>
              <a:spcBef>
                <a:spcPts val="0"/>
              </a:spcBef>
              <a:spcAft>
                <a:spcPts val="0"/>
              </a:spcAft>
              <a:defRPr sz="4400">
                <a:solidFill>
                  <a:schemeClr val="tx1"/>
                </a:solidFill>
                <a:latin typeface="Calibri Light"/>
              </a:defRPr>
            </a:lvl5pPr>
            <a:lvl6pPr marL="457200" algn="l">
              <a:lnSpc>
                <a:spcPct val="90000"/>
              </a:lnSpc>
              <a:spcBef>
                <a:spcPts val="0"/>
              </a:spcBef>
              <a:spcAft>
                <a:spcPts val="0"/>
              </a:spcAft>
              <a:defRPr sz="4400">
                <a:solidFill>
                  <a:schemeClr val="tx1"/>
                </a:solidFill>
                <a:latin typeface="Calibri Light"/>
              </a:defRPr>
            </a:lvl6pPr>
            <a:lvl7pPr marL="914400" algn="l">
              <a:lnSpc>
                <a:spcPct val="90000"/>
              </a:lnSpc>
              <a:spcBef>
                <a:spcPts val="0"/>
              </a:spcBef>
              <a:spcAft>
                <a:spcPts val="0"/>
              </a:spcAft>
              <a:defRPr sz="4400">
                <a:solidFill>
                  <a:schemeClr val="tx1"/>
                </a:solidFill>
                <a:latin typeface="Calibri Light"/>
              </a:defRPr>
            </a:lvl7pPr>
            <a:lvl8pPr marL="1371600" algn="l">
              <a:lnSpc>
                <a:spcPct val="90000"/>
              </a:lnSpc>
              <a:spcBef>
                <a:spcPts val="0"/>
              </a:spcBef>
              <a:spcAft>
                <a:spcPts val="0"/>
              </a:spcAft>
              <a:defRPr sz="4400">
                <a:solidFill>
                  <a:schemeClr val="tx1"/>
                </a:solidFill>
                <a:latin typeface="Calibri Light"/>
              </a:defRPr>
            </a:lvl8pPr>
            <a:lvl9pPr marL="1828800" algn="l">
              <a:lnSpc>
                <a:spcPct val="90000"/>
              </a:lnSpc>
              <a:spcBef>
                <a:spcPts val="0"/>
              </a:spcBef>
              <a:spcAft>
                <a:spcPts val="0"/>
              </a:spcAft>
              <a:defRPr sz="4400">
                <a:solidFill>
                  <a:schemeClr val="tx1"/>
                </a:solidFill>
                <a:latin typeface="Calibri Light"/>
              </a:defRPr>
            </a:lvl9pPr>
          </a:lstStyle>
          <a:p>
            <a:pPr>
              <a:defRPr/>
            </a:pPr>
            <a:r>
              <a:rPr lang="fr-CH" sz="3600" dirty="0"/>
              <a:t>REFERENCES: Articles</a:t>
            </a:r>
          </a:p>
        </p:txBody>
      </p:sp>
      <p:sp>
        <p:nvSpPr>
          <p:cNvPr id="3" name="Content Placeholder 2">
            <a:extLst>
              <a:ext uri="{FF2B5EF4-FFF2-40B4-BE49-F238E27FC236}">
                <a16:creationId xmlns:a16="http://schemas.microsoft.com/office/drawing/2014/main" id="{052957BD-9455-243F-80ED-5F2360C211A4}"/>
              </a:ext>
            </a:extLst>
          </p:cNvPr>
          <p:cNvSpPr/>
          <p:nvPr/>
        </p:nvSpPr>
        <p:spPr bwMode="auto">
          <a:xfrm>
            <a:off x="479424" y="1057275"/>
            <a:ext cx="10874376" cy="1190626"/>
          </a:xfrm>
          <a:prstGeom prst="rect">
            <a:avLst/>
          </a:prstGeom>
          <a:noFill/>
          <a:ln w="9525">
            <a:solidFill>
              <a:schemeClr val="bg1"/>
            </a:solidFill>
            <a:miter lim="800000"/>
            <a:headEnd/>
            <a:tailEnd/>
          </a:ln>
        </p:spPr>
        <p:txBody>
          <a:bodyPr vert="horz" wrap="square" lIns="108000" tIns="45720" rIns="180000" bIns="45720" numCol="1" anchor="t" anchorCtr="0" compatLnSpc="1">
            <a:prstTxWarp prst="textNoShape">
              <a:avLst/>
            </a:prstTxWarp>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lvl="0" algn="just">
              <a:spcAft>
                <a:spcPts val="600"/>
              </a:spcAft>
              <a:buFont typeface="Calibri Light" panose="020F0302020204030204" pitchFamily="34" charset="0"/>
              <a:buChar char="₋"/>
            </a:pPr>
            <a:r>
              <a:rPr lang="en-GB" sz="1500" dirty="0">
                <a:latin typeface="+mj-lt"/>
                <a:hlinkClick r:id="rId2"/>
              </a:rPr>
              <a:t>Architects and their impact on office buildings - RTF (re-thinkingthefuture.com)</a:t>
            </a:r>
            <a:endParaRPr lang="fr-CH" sz="1500" b="1" kern="1400" dirty="0">
              <a:latin typeface="+mj-lt"/>
              <a:cs typeface="Times New Roman" panose="02020603050405020304" pitchFamily="18" charset="0"/>
            </a:endParaRPr>
          </a:p>
          <a:p>
            <a:pPr algn="just">
              <a:lnSpc>
                <a:spcPct val="100000"/>
              </a:lnSpc>
              <a:buFont typeface="Calibri Light" panose="020F0302020204030204" pitchFamily="34" charset="0"/>
              <a:buChar char="₋"/>
              <a:defRPr/>
            </a:pPr>
            <a:r>
              <a:rPr lang="en-GB" sz="1500" dirty="0">
                <a:latin typeface="+mj-lt"/>
                <a:hlinkClick r:id="rId3"/>
              </a:rPr>
              <a:t>Workplaces Have Changed – And It’s Time They Change Again (forbes.com)</a:t>
            </a:r>
            <a:endParaRPr lang="en-GB" sz="1500" dirty="0">
              <a:latin typeface="+mj-lt"/>
            </a:endParaRPr>
          </a:p>
          <a:p>
            <a:pPr algn="just">
              <a:lnSpc>
                <a:spcPct val="100000"/>
              </a:lnSpc>
              <a:buFont typeface="Calibri Light" panose="020F0302020204030204" pitchFamily="34" charset="0"/>
              <a:buChar char="₋"/>
              <a:defRPr/>
            </a:pPr>
            <a:r>
              <a:rPr lang="en-GB" sz="1500" dirty="0">
                <a:latin typeface="+mj-lt"/>
                <a:hlinkClick r:id="rId4"/>
              </a:rPr>
              <a:t>https://wearetwo.com/office-design-what-it-was-and-what-it-is-now/</a:t>
            </a:r>
            <a:endParaRPr lang="en-GB" sz="1500" dirty="0">
              <a:latin typeface="+mj-lt"/>
            </a:endParaRPr>
          </a:p>
          <a:p>
            <a:pPr algn="just">
              <a:lnSpc>
                <a:spcPct val="100000"/>
              </a:lnSpc>
              <a:buFont typeface="Calibri Light" panose="020F0302020204030204" pitchFamily="34" charset="0"/>
              <a:buChar char="₋"/>
              <a:defRPr/>
            </a:pPr>
            <a:r>
              <a:rPr lang="en-GB" sz="1500" dirty="0">
                <a:latin typeface="+mj-lt"/>
                <a:hlinkClick r:id="rId5"/>
              </a:rPr>
              <a:t>https://catalogue.library.cern/literature/mj15x-kbk50</a:t>
            </a:r>
            <a:endParaRPr lang="en-GB" sz="1500" dirty="0">
              <a:latin typeface="+mj-lt"/>
            </a:endParaRPr>
          </a:p>
          <a:p>
            <a:pPr algn="just">
              <a:lnSpc>
                <a:spcPct val="100000"/>
              </a:lnSpc>
              <a:buFont typeface="Calibri Light" panose="020F0302020204030204" pitchFamily="34" charset="0"/>
              <a:buChar char="₋"/>
              <a:defRPr/>
            </a:pPr>
            <a:r>
              <a:rPr lang="en-GB" sz="1500" dirty="0">
                <a:latin typeface="+mj-lt"/>
                <a:hlinkClick r:id="rId6"/>
              </a:rPr>
              <a:t>https://medium.com/@AAA_Publication/what-is-architecture-1b52f5339c2a</a:t>
            </a:r>
            <a:endParaRPr lang="en-GB" sz="1500" dirty="0">
              <a:latin typeface="+mj-lt"/>
            </a:endParaRPr>
          </a:p>
          <a:p>
            <a:pPr algn="just">
              <a:lnSpc>
                <a:spcPct val="100000"/>
              </a:lnSpc>
              <a:buFont typeface="Calibri Light" panose="020F0302020204030204" pitchFamily="34" charset="0"/>
              <a:buChar char="₋"/>
              <a:defRPr/>
            </a:pPr>
            <a:r>
              <a:rPr lang="en-GB" sz="1500" dirty="0">
                <a:latin typeface="+mj-lt"/>
                <a:hlinkClick r:id="rId7"/>
              </a:rPr>
              <a:t>https://v2.wellcertified.com/en/wellv2/overview</a:t>
            </a:r>
            <a:endParaRPr lang="en-GB" sz="1500" dirty="0">
              <a:latin typeface="+mj-lt"/>
            </a:endParaRPr>
          </a:p>
          <a:p>
            <a:pPr marL="0" indent="0" algn="just">
              <a:lnSpc>
                <a:spcPct val="100000"/>
              </a:lnSpc>
              <a:buNone/>
              <a:defRPr/>
            </a:pPr>
            <a:endParaRPr lang="en-GB" sz="1500" dirty="0">
              <a:latin typeface="+mj-lt"/>
            </a:endParaRPr>
          </a:p>
          <a:p>
            <a:pPr algn="just">
              <a:lnSpc>
                <a:spcPct val="100000"/>
              </a:lnSpc>
              <a:buFont typeface="Calibri Light" panose="020F0302020204030204" pitchFamily="34" charset="0"/>
              <a:buChar char="₋"/>
              <a:defRPr/>
            </a:pPr>
            <a:endParaRPr lang="fr-CH" sz="1500" dirty="0">
              <a:latin typeface="+mj-lt"/>
            </a:endParaRPr>
          </a:p>
          <a:p>
            <a:pPr lvl="5" algn="just">
              <a:lnSpc>
                <a:spcPct val="100000"/>
              </a:lnSpc>
              <a:buFont typeface="Calibri Light" panose="020F0302020204030204" pitchFamily="34" charset="0"/>
              <a:buChar char="₋"/>
              <a:defRPr/>
            </a:pPr>
            <a:endParaRPr lang="fr-CH" sz="500" dirty="0">
              <a:latin typeface="+mj-lt"/>
            </a:endParaRPr>
          </a:p>
        </p:txBody>
      </p:sp>
      <p:sp>
        <p:nvSpPr>
          <p:cNvPr id="2" name="Content Placeholder 2">
            <a:extLst>
              <a:ext uri="{FF2B5EF4-FFF2-40B4-BE49-F238E27FC236}">
                <a16:creationId xmlns:a16="http://schemas.microsoft.com/office/drawing/2014/main" id="{9676AA49-00DB-B84F-FD51-12C2B09D7065}"/>
              </a:ext>
            </a:extLst>
          </p:cNvPr>
          <p:cNvSpPr/>
          <p:nvPr/>
        </p:nvSpPr>
        <p:spPr bwMode="auto">
          <a:xfrm>
            <a:off x="7596984" y="1057275"/>
            <a:ext cx="3196206" cy="4898908"/>
          </a:xfrm>
          <a:prstGeom prst="rect">
            <a:avLst/>
          </a:prstGeom>
          <a:solidFill>
            <a:schemeClr val="bg1">
              <a:lumMod val="95000"/>
            </a:schemeClr>
          </a:solidFill>
          <a:ln w="9525">
            <a:noFill/>
            <a:miter lim="800000"/>
            <a:headEnd/>
            <a:tailEnd/>
          </a:ln>
        </p:spPr>
        <p:txBody>
          <a:bodyPr vert="horz" wrap="square" lIns="108000" tIns="45720" rIns="180000" bIns="45720" numCol="1" anchor="t" anchorCtr="0" compatLnSpc="1">
            <a:prstTxWarp prst="textNoShape">
              <a:avLst/>
            </a:prstTxWarp>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lvl="0" indent="0" algn="ctr">
              <a:spcAft>
                <a:spcPts val="600"/>
              </a:spcAft>
              <a:buNone/>
            </a:pPr>
            <a:r>
              <a:rPr lang="en-US" sz="1600" kern="1400" dirty="0">
                <a:latin typeface="+mj-lt"/>
                <a:cs typeface="Times New Roman" panose="02020603050405020304" pitchFamily="18" charset="0"/>
              </a:rPr>
              <a:t>“A single best physical or digital workspace architecture will never be found. That’s because more interaction is not necessarily better, nor is less. The goal should be to get the right people interacting with the right richness at the right times.” </a:t>
            </a:r>
            <a:r>
              <a:rPr lang="en-US" sz="1600" i="1" kern="1400" dirty="0">
                <a:latin typeface="+mj-lt"/>
                <a:cs typeface="Times New Roman" panose="02020603050405020304" pitchFamily="18" charset="0"/>
              </a:rPr>
              <a:t>The Truth About Open Offices (Harvard Business Review)</a:t>
            </a:r>
          </a:p>
          <a:p>
            <a:pPr marL="0" lvl="0" indent="0" algn="ctr">
              <a:spcAft>
                <a:spcPts val="600"/>
              </a:spcAft>
              <a:buNone/>
            </a:pPr>
            <a:r>
              <a:rPr lang="en-GB" sz="1600" kern="1400" dirty="0">
                <a:latin typeface="+mj-lt"/>
                <a:cs typeface="Times New Roman" panose="02020603050405020304" pitchFamily="18" charset="0"/>
              </a:rPr>
              <a:t>The effects of the pandemic on the design of office buildings have taught us to pivot with flexible, resilient, and adaptable design typologies as architects are reinventing office design and reimagining workplaces comprehensively while ensuring the physical as well as mental well-being of the employees“. </a:t>
            </a:r>
            <a:r>
              <a:rPr lang="en-GB" sz="1600" i="1" kern="1400" dirty="0">
                <a:latin typeface="+mj-lt"/>
                <a:cs typeface="Times New Roman" panose="02020603050405020304" pitchFamily="18" charset="0"/>
              </a:rPr>
              <a:t>Architects and their impact on office buildings (Rethinking The future) </a:t>
            </a:r>
          </a:p>
          <a:p>
            <a:pPr marL="0" lvl="0" indent="0" algn="ctr">
              <a:spcAft>
                <a:spcPts val="600"/>
              </a:spcAft>
              <a:buNone/>
            </a:pPr>
            <a:endParaRPr lang="en-US" sz="1600" b="1" i="1" kern="1400" dirty="0">
              <a:latin typeface="+mj-lt"/>
              <a:cs typeface="Times New Roman" panose="02020603050405020304" pitchFamily="18" charset="0"/>
            </a:endParaRPr>
          </a:p>
          <a:p>
            <a:pPr marL="0" lvl="0" indent="0" algn="ctr">
              <a:spcAft>
                <a:spcPts val="600"/>
              </a:spcAft>
              <a:buNone/>
            </a:pPr>
            <a:endParaRPr lang="en-US" sz="1600" b="1" kern="1400" dirty="0">
              <a:latin typeface="+mj-lt"/>
              <a:cs typeface="Times New Roman" panose="02020603050405020304" pitchFamily="18" charset="0"/>
            </a:endParaRPr>
          </a:p>
          <a:p>
            <a:pPr marL="0" lvl="0" indent="0" algn="ctr">
              <a:spcAft>
                <a:spcPts val="600"/>
              </a:spcAft>
              <a:buNone/>
            </a:pPr>
            <a:endParaRPr lang="en-US" sz="1600" b="1" kern="1400" dirty="0">
              <a:latin typeface="+mj-lt"/>
              <a:cs typeface="Times New Roman" panose="02020603050405020304" pitchFamily="18" charset="0"/>
            </a:endParaRPr>
          </a:p>
          <a:p>
            <a:pPr marL="0" lvl="0" indent="0" algn="ctr">
              <a:spcAft>
                <a:spcPts val="600"/>
              </a:spcAft>
              <a:buNone/>
            </a:pPr>
            <a:endParaRPr lang="en-US" sz="1600" kern="1400" dirty="0">
              <a:latin typeface="+mj-lt"/>
              <a:cs typeface="Times New Roman" panose="02020603050405020304" pitchFamily="18" charset="0"/>
            </a:endParaRPr>
          </a:p>
        </p:txBody>
      </p:sp>
    </p:spTree>
    <p:extLst>
      <p:ext uri="{BB962C8B-B14F-4D97-AF65-F5344CB8AC3E}">
        <p14:creationId xmlns:p14="http://schemas.microsoft.com/office/powerpoint/2010/main" val="22669358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10" name="Slide Number Placeholder 7"/>
          <p:cNvSpPr>
            <a:spLocks noGrp="1"/>
          </p:cNvSpPr>
          <p:nvPr>
            <p:ph type="sldNum" sz="quarter" idx="17"/>
          </p:nvPr>
        </p:nvSpPr>
        <p:spPr bwMode="auto"/>
        <p:txBody>
          <a:bodyPr/>
          <a:lstStyle/>
          <a:p>
            <a:pPr>
              <a:defRPr/>
            </a:pPr>
            <a:fld id="{36B5EA5A-BC32-A742-B11B-8E7414D5B535}" type="slidenum">
              <a:rPr lang="en-US" smtClean="0"/>
              <a:t>19</a:t>
            </a:fld>
            <a:endParaRPr lang="en-US"/>
          </a:p>
        </p:txBody>
      </p:sp>
      <p:sp>
        <p:nvSpPr>
          <p:cNvPr id="20" name="Title 6">
            <a:extLst>
              <a:ext uri="{FF2B5EF4-FFF2-40B4-BE49-F238E27FC236}">
                <a16:creationId xmlns:a16="http://schemas.microsoft.com/office/drawing/2014/main" id="{CE0B8FF1-F8DF-2A44-9CAC-5C3CAB6FA8C4}"/>
              </a:ext>
            </a:extLst>
          </p:cNvPr>
          <p:cNvSpPr/>
          <p:nvPr/>
        </p:nvSpPr>
        <p:spPr bwMode="auto">
          <a:xfrm>
            <a:off x="479424" y="274638"/>
            <a:ext cx="11566038" cy="782637"/>
          </a:xfrm>
          <a:prstGeom prst="rect">
            <a:avLst/>
          </a:prstGeom>
          <a:noFill/>
          <a:ln>
            <a:noFill/>
          </a:ln>
        </p:spPr>
        <p:txBody>
          <a:bodyPr vert="horz" wrap="square" lIns="91440" tIns="45720" rIns="91440" bIns="45720" numCol="1" anchor="ctr" anchorCtr="0" compatLnSpc="1">
            <a:prstTxWarp prst="textNoShape">
              <a:avLst/>
            </a:prstTxWarp>
          </a:bodyPr>
          <a:lstStyle>
            <a:lvl1pPr algn="l">
              <a:lnSpc>
                <a:spcPct val="90000"/>
              </a:lnSpc>
              <a:spcBef>
                <a:spcPts val="0"/>
              </a:spcBef>
              <a:spcAft>
                <a:spcPts val="0"/>
              </a:spcAft>
              <a:defRPr sz="4400">
                <a:solidFill>
                  <a:schemeClr val="tx1"/>
                </a:solidFill>
                <a:latin typeface="+mj-lt"/>
                <a:ea typeface="+mj-ea"/>
                <a:cs typeface="+mj-cs"/>
              </a:defRPr>
            </a:lvl1pPr>
            <a:lvl2pPr algn="l">
              <a:lnSpc>
                <a:spcPct val="90000"/>
              </a:lnSpc>
              <a:spcBef>
                <a:spcPts val="0"/>
              </a:spcBef>
              <a:spcAft>
                <a:spcPts val="0"/>
              </a:spcAft>
              <a:defRPr sz="4400">
                <a:solidFill>
                  <a:schemeClr val="tx1"/>
                </a:solidFill>
                <a:latin typeface="Calibri Light"/>
              </a:defRPr>
            </a:lvl2pPr>
            <a:lvl3pPr algn="l">
              <a:lnSpc>
                <a:spcPct val="90000"/>
              </a:lnSpc>
              <a:spcBef>
                <a:spcPts val="0"/>
              </a:spcBef>
              <a:spcAft>
                <a:spcPts val="0"/>
              </a:spcAft>
              <a:defRPr sz="4400">
                <a:solidFill>
                  <a:schemeClr val="tx1"/>
                </a:solidFill>
                <a:latin typeface="Calibri Light"/>
              </a:defRPr>
            </a:lvl3pPr>
            <a:lvl4pPr algn="l">
              <a:lnSpc>
                <a:spcPct val="90000"/>
              </a:lnSpc>
              <a:spcBef>
                <a:spcPts val="0"/>
              </a:spcBef>
              <a:spcAft>
                <a:spcPts val="0"/>
              </a:spcAft>
              <a:defRPr sz="4400">
                <a:solidFill>
                  <a:schemeClr val="tx1"/>
                </a:solidFill>
                <a:latin typeface="Calibri Light"/>
              </a:defRPr>
            </a:lvl4pPr>
            <a:lvl5pPr algn="l">
              <a:lnSpc>
                <a:spcPct val="90000"/>
              </a:lnSpc>
              <a:spcBef>
                <a:spcPts val="0"/>
              </a:spcBef>
              <a:spcAft>
                <a:spcPts val="0"/>
              </a:spcAft>
              <a:defRPr sz="4400">
                <a:solidFill>
                  <a:schemeClr val="tx1"/>
                </a:solidFill>
                <a:latin typeface="Calibri Light"/>
              </a:defRPr>
            </a:lvl5pPr>
            <a:lvl6pPr marL="457200" algn="l">
              <a:lnSpc>
                <a:spcPct val="90000"/>
              </a:lnSpc>
              <a:spcBef>
                <a:spcPts val="0"/>
              </a:spcBef>
              <a:spcAft>
                <a:spcPts val="0"/>
              </a:spcAft>
              <a:defRPr sz="4400">
                <a:solidFill>
                  <a:schemeClr val="tx1"/>
                </a:solidFill>
                <a:latin typeface="Calibri Light"/>
              </a:defRPr>
            </a:lvl6pPr>
            <a:lvl7pPr marL="914400" algn="l">
              <a:lnSpc>
                <a:spcPct val="90000"/>
              </a:lnSpc>
              <a:spcBef>
                <a:spcPts val="0"/>
              </a:spcBef>
              <a:spcAft>
                <a:spcPts val="0"/>
              </a:spcAft>
              <a:defRPr sz="4400">
                <a:solidFill>
                  <a:schemeClr val="tx1"/>
                </a:solidFill>
                <a:latin typeface="Calibri Light"/>
              </a:defRPr>
            </a:lvl7pPr>
            <a:lvl8pPr marL="1371600" algn="l">
              <a:lnSpc>
                <a:spcPct val="90000"/>
              </a:lnSpc>
              <a:spcBef>
                <a:spcPts val="0"/>
              </a:spcBef>
              <a:spcAft>
                <a:spcPts val="0"/>
              </a:spcAft>
              <a:defRPr sz="4400">
                <a:solidFill>
                  <a:schemeClr val="tx1"/>
                </a:solidFill>
                <a:latin typeface="Calibri Light"/>
              </a:defRPr>
            </a:lvl8pPr>
            <a:lvl9pPr marL="1828800" algn="l">
              <a:lnSpc>
                <a:spcPct val="90000"/>
              </a:lnSpc>
              <a:spcBef>
                <a:spcPts val="0"/>
              </a:spcBef>
              <a:spcAft>
                <a:spcPts val="0"/>
              </a:spcAft>
              <a:defRPr sz="4400">
                <a:solidFill>
                  <a:schemeClr val="tx1"/>
                </a:solidFill>
                <a:latin typeface="Calibri Light"/>
              </a:defRPr>
            </a:lvl9pPr>
          </a:lstStyle>
          <a:p>
            <a:pPr>
              <a:defRPr/>
            </a:pPr>
            <a:r>
              <a:rPr lang="fr-CH" sz="3600" dirty="0"/>
              <a:t>SUMMARY</a:t>
            </a:r>
          </a:p>
        </p:txBody>
      </p:sp>
      <p:sp>
        <p:nvSpPr>
          <p:cNvPr id="3" name="Content Placeholder 2">
            <a:extLst>
              <a:ext uri="{FF2B5EF4-FFF2-40B4-BE49-F238E27FC236}">
                <a16:creationId xmlns:a16="http://schemas.microsoft.com/office/drawing/2014/main" id="{052957BD-9455-243F-80ED-5F2360C211A4}"/>
              </a:ext>
            </a:extLst>
          </p:cNvPr>
          <p:cNvSpPr/>
          <p:nvPr/>
        </p:nvSpPr>
        <p:spPr bwMode="auto">
          <a:xfrm>
            <a:off x="479424" y="1057274"/>
            <a:ext cx="10874376" cy="4448175"/>
          </a:xfrm>
          <a:prstGeom prst="rect">
            <a:avLst/>
          </a:prstGeom>
          <a:noFill/>
          <a:ln w="9525">
            <a:solidFill>
              <a:schemeClr val="bg1"/>
            </a:solidFill>
            <a:miter lim="800000"/>
            <a:headEnd/>
            <a:tailEnd/>
          </a:ln>
        </p:spPr>
        <p:txBody>
          <a:bodyPr vert="horz" wrap="square" lIns="108000" tIns="45720" rIns="180000" bIns="45720" numCol="1" anchor="t" anchorCtr="0" compatLnSpc="1">
            <a:prstTxWarp prst="textNoShape">
              <a:avLst/>
            </a:prstTxWarp>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gn="just">
              <a:lnSpc>
                <a:spcPct val="100000"/>
              </a:lnSpc>
              <a:buNone/>
              <a:defRPr/>
            </a:pPr>
            <a:endParaRPr lang="fr-CH" sz="1500" dirty="0">
              <a:latin typeface="+mj-lt"/>
            </a:endParaRPr>
          </a:p>
          <a:p>
            <a:pPr algn="just">
              <a:lnSpc>
                <a:spcPct val="100000"/>
              </a:lnSpc>
              <a:buFont typeface="Calibri Light" panose="020F0302020204030204" pitchFamily="34" charset="0"/>
              <a:buChar char="₋"/>
              <a:defRPr/>
            </a:pPr>
            <a:endParaRPr lang="fr-CH" sz="1500" dirty="0">
              <a:latin typeface="+mj-lt"/>
            </a:endParaRPr>
          </a:p>
        </p:txBody>
      </p:sp>
      <p:sp>
        <p:nvSpPr>
          <p:cNvPr id="4" name="Content Placeholder 2">
            <a:extLst>
              <a:ext uri="{FF2B5EF4-FFF2-40B4-BE49-F238E27FC236}">
                <a16:creationId xmlns:a16="http://schemas.microsoft.com/office/drawing/2014/main" id="{1B8E0048-6134-E1D5-DEE6-6ADFD5738BD8}"/>
              </a:ext>
            </a:extLst>
          </p:cNvPr>
          <p:cNvSpPr/>
          <p:nvPr/>
        </p:nvSpPr>
        <p:spPr bwMode="auto">
          <a:xfrm>
            <a:off x="555624" y="4858543"/>
            <a:ext cx="10874376" cy="1190626"/>
          </a:xfrm>
          <a:prstGeom prst="rect">
            <a:avLst/>
          </a:prstGeom>
          <a:noFill/>
          <a:ln w="9525">
            <a:solidFill>
              <a:schemeClr val="bg1"/>
            </a:solidFill>
            <a:miter lim="800000"/>
            <a:headEnd/>
            <a:tailEnd/>
          </a:ln>
        </p:spPr>
        <p:txBody>
          <a:bodyPr vert="horz" wrap="square" lIns="108000" tIns="45720" rIns="180000" bIns="45720" numCol="1" anchor="t" anchorCtr="0" compatLnSpc="1">
            <a:prstTxWarp prst="textNoShape">
              <a:avLst/>
            </a:prstTxWarp>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gn="just">
              <a:lnSpc>
                <a:spcPct val="100000"/>
              </a:lnSpc>
              <a:buNone/>
              <a:defRPr/>
            </a:pPr>
            <a:r>
              <a:rPr lang="en-GB" sz="1500" dirty="0">
                <a:latin typeface="+mj-lt"/>
              </a:rPr>
              <a:t>Teresa Canseco (SCE-TAM-TG)</a:t>
            </a:r>
          </a:p>
          <a:p>
            <a:pPr marL="0" indent="0" algn="just">
              <a:lnSpc>
                <a:spcPct val="100000"/>
              </a:lnSpc>
              <a:buNone/>
              <a:defRPr/>
            </a:pPr>
            <a:r>
              <a:rPr lang="en-GB" sz="1500" dirty="0">
                <a:latin typeface="+mj-lt"/>
              </a:rPr>
              <a:t>Mathieu Fontaine (SCE-SAM-CE)</a:t>
            </a:r>
          </a:p>
          <a:p>
            <a:pPr marL="0" indent="0" algn="just">
              <a:lnSpc>
                <a:spcPct val="100000"/>
              </a:lnSpc>
              <a:buNone/>
              <a:defRPr/>
            </a:pPr>
            <a:r>
              <a:rPr lang="en-GB" sz="1500" dirty="0">
                <a:latin typeface="+mj-lt"/>
              </a:rPr>
              <a:t>Fabien Vincent (SCE-SAM-IN)</a:t>
            </a:r>
          </a:p>
          <a:p>
            <a:pPr marL="0" indent="0" algn="just">
              <a:lnSpc>
                <a:spcPct val="100000"/>
              </a:lnSpc>
              <a:buNone/>
              <a:defRPr/>
            </a:pPr>
            <a:r>
              <a:rPr lang="en-GB" sz="1500" dirty="0">
                <a:latin typeface="+mj-lt"/>
              </a:rPr>
              <a:t>Denis Potard (SCE-SAM-IN)</a:t>
            </a:r>
          </a:p>
          <a:p>
            <a:pPr marL="0" indent="0" algn="just">
              <a:lnSpc>
                <a:spcPct val="100000"/>
              </a:lnSpc>
              <a:buNone/>
              <a:defRPr/>
            </a:pPr>
            <a:endParaRPr lang="en-GB" sz="1500" dirty="0">
              <a:latin typeface="+mj-lt"/>
            </a:endParaRPr>
          </a:p>
          <a:p>
            <a:pPr marL="0" indent="0" algn="just">
              <a:lnSpc>
                <a:spcPct val="100000"/>
              </a:lnSpc>
              <a:buNone/>
              <a:defRPr/>
            </a:pPr>
            <a:endParaRPr lang="en-GB" sz="1500" dirty="0">
              <a:latin typeface="+mj-lt"/>
            </a:endParaRPr>
          </a:p>
          <a:p>
            <a:pPr algn="just">
              <a:lnSpc>
                <a:spcPct val="100000"/>
              </a:lnSpc>
              <a:buFont typeface="Calibri Light" panose="020F0302020204030204" pitchFamily="34" charset="0"/>
              <a:buChar char="₋"/>
              <a:defRPr/>
            </a:pPr>
            <a:endParaRPr lang="fr-CH" sz="1500" dirty="0">
              <a:solidFill>
                <a:srgbClr val="FF0000"/>
              </a:solidFill>
              <a:latin typeface="+mj-lt"/>
            </a:endParaRPr>
          </a:p>
        </p:txBody>
      </p:sp>
      <p:sp>
        <p:nvSpPr>
          <p:cNvPr id="6" name="Title 6">
            <a:extLst>
              <a:ext uri="{FF2B5EF4-FFF2-40B4-BE49-F238E27FC236}">
                <a16:creationId xmlns:a16="http://schemas.microsoft.com/office/drawing/2014/main" id="{2CDF2D0C-69EC-CC03-262C-9A8F17BCD301}"/>
              </a:ext>
            </a:extLst>
          </p:cNvPr>
          <p:cNvSpPr/>
          <p:nvPr/>
        </p:nvSpPr>
        <p:spPr bwMode="auto">
          <a:xfrm>
            <a:off x="479424" y="4075906"/>
            <a:ext cx="11566038" cy="782637"/>
          </a:xfrm>
          <a:prstGeom prst="rect">
            <a:avLst/>
          </a:prstGeom>
          <a:noFill/>
          <a:ln>
            <a:noFill/>
          </a:ln>
        </p:spPr>
        <p:txBody>
          <a:bodyPr vert="horz" wrap="square" lIns="91440" tIns="45720" rIns="91440" bIns="45720" numCol="1" anchor="ctr" anchorCtr="0" compatLnSpc="1">
            <a:prstTxWarp prst="textNoShape">
              <a:avLst/>
            </a:prstTxWarp>
          </a:bodyPr>
          <a:lstStyle>
            <a:lvl1pPr algn="l">
              <a:lnSpc>
                <a:spcPct val="90000"/>
              </a:lnSpc>
              <a:spcBef>
                <a:spcPts val="0"/>
              </a:spcBef>
              <a:spcAft>
                <a:spcPts val="0"/>
              </a:spcAft>
              <a:defRPr sz="4400">
                <a:solidFill>
                  <a:schemeClr val="tx1"/>
                </a:solidFill>
                <a:latin typeface="+mj-lt"/>
                <a:ea typeface="+mj-ea"/>
                <a:cs typeface="+mj-cs"/>
              </a:defRPr>
            </a:lvl1pPr>
            <a:lvl2pPr algn="l">
              <a:lnSpc>
                <a:spcPct val="90000"/>
              </a:lnSpc>
              <a:spcBef>
                <a:spcPts val="0"/>
              </a:spcBef>
              <a:spcAft>
                <a:spcPts val="0"/>
              </a:spcAft>
              <a:defRPr sz="4400">
                <a:solidFill>
                  <a:schemeClr val="tx1"/>
                </a:solidFill>
                <a:latin typeface="Calibri Light"/>
              </a:defRPr>
            </a:lvl2pPr>
            <a:lvl3pPr algn="l">
              <a:lnSpc>
                <a:spcPct val="90000"/>
              </a:lnSpc>
              <a:spcBef>
                <a:spcPts val="0"/>
              </a:spcBef>
              <a:spcAft>
                <a:spcPts val="0"/>
              </a:spcAft>
              <a:defRPr sz="4400">
                <a:solidFill>
                  <a:schemeClr val="tx1"/>
                </a:solidFill>
                <a:latin typeface="Calibri Light"/>
              </a:defRPr>
            </a:lvl3pPr>
            <a:lvl4pPr algn="l">
              <a:lnSpc>
                <a:spcPct val="90000"/>
              </a:lnSpc>
              <a:spcBef>
                <a:spcPts val="0"/>
              </a:spcBef>
              <a:spcAft>
                <a:spcPts val="0"/>
              </a:spcAft>
              <a:defRPr sz="4400">
                <a:solidFill>
                  <a:schemeClr val="tx1"/>
                </a:solidFill>
                <a:latin typeface="Calibri Light"/>
              </a:defRPr>
            </a:lvl4pPr>
            <a:lvl5pPr algn="l">
              <a:lnSpc>
                <a:spcPct val="90000"/>
              </a:lnSpc>
              <a:spcBef>
                <a:spcPts val="0"/>
              </a:spcBef>
              <a:spcAft>
                <a:spcPts val="0"/>
              </a:spcAft>
              <a:defRPr sz="4400">
                <a:solidFill>
                  <a:schemeClr val="tx1"/>
                </a:solidFill>
                <a:latin typeface="Calibri Light"/>
              </a:defRPr>
            </a:lvl5pPr>
            <a:lvl6pPr marL="457200" algn="l">
              <a:lnSpc>
                <a:spcPct val="90000"/>
              </a:lnSpc>
              <a:spcBef>
                <a:spcPts val="0"/>
              </a:spcBef>
              <a:spcAft>
                <a:spcPts val="0"/>
              </a:spcAft>
              <a:defRPr sz="4400">
                <a:solidFill>
                  <a:schemeClr val="tx1"/>
                </a:solidFill>
                <a:latin typeface="Calibri Light"/>
              </a:defRPr>
            </a:lvl6pPr>
            <a:lvl7pPr marL="914400" algn="l">
              <a:lnSpc>
                <a:spcPct val="90000"/>
              </a:lnSpc>
              <a:spcBef>
                <a:spcPts val="0"/>
              </a:spcBef>
              <a:spcAft>
                <a:spcPts val="0"/>
              </a:spcAft>
              <a:defRPr sz="4400">
                <a:solidFill>
                  <a:schemeClr val="tx1"/>
                </a:solidFill>
                <a:latin typeface="Calibri Light"/>
              </a:defRPr>
            </a:lvl7pPr>
            <a:lvl8pPr marL="1371600" algn="l">
              <a:lnSpc>
                <a:spcPct val="90000"/>
              </a:lnSpc>
              <a:spcBef>
                <a:spcPts val="0"/>
              </a:spcBef>
              <a:spcAft>
                <a:spcPts val="0"/>
              </a:spcAft>
              <a:defRPr sz="4400">
                <a:solidFill>
                  <a:schemeClr val="tx1"/>
                </a:solidFill>
                <a:latin typeface="Calibri Light"/>
              </a:defRPr>
            </a:lvl8pPr>
            <a:lvl9pPr marL="1828800" algn="l">
              <a:lnSpc>
                <a:spcPct val="90000"/>
              </a:lnSpc>
              <a:spcBef>
                <a:spcPts val="0"/>
              </a:spcBef>
              <a:spcAft>
                <a:spcPts val="0"/>
              </a:spcAft>
              <a:defRPr sz="4400">
                <a:solidFill>
                  <a:schemeClr val="tx1"/>
                </a:solidFill>
                <a:latin typeface="Calibri Light"/>
              </a:defRPr>
            </a:lvl9pPr>
          </a:lstStyle>
          <a:p>
            <a:pPr>
              <a:defRPr/>
            </a:pPr>
            <a:r>
              <a:rPr lang="fr-CH" sz="3600" dirty="0"/>
              <a:t>THANK YOU</a:t>
            </a:r>
          </a:p>
        </p:txBody>
      </p:sp>
      <p:sp>
        <p:nvSpPr>
          <p:cNvPr id="7" name="Content Placeholder 2">
            <a:extLst>
              <a:ext uri="{FF2B5EF4-FFF2-40B4-BE49-F238E27FC236}">
                <a16:creationId xmlns:a16="http://schemas.microsoft.com/office/drawing/2014/main" id="{ED63AE77-DCA5-4C42-B3C5-EC60B4317738}"/>
              </a:ext>
            </a:extLst>
          </p:cNvPr>
          <p:cNvSpPr/>
          <p:nvPr/>
        </p:nvSpPr>
        <p:spPr bwMode="auto">
          <a:xfrm>
            <a:off x="555624" y="1057273"/>
            <a:ext cx="10874376" cy="2711452"/>
          </a:xfrm>
          <a:prstGeom prst="rect">
            <a:avLst/>
          </a:prstGeom>
          <a:noFill/>
          <a:ln w="9525">
            <a:solidFill>
              <a:schemeClr val="bg1"/>
            </a:solidFill>
            <a:miter lim="800000"/>
            <a:headEnd/>
            <a:tailEnd/>
          </a:ln>
        </p:spPr>
        <p:txBody>
          <a:bodyPr vert="horz" wrap="square" lIns="108000" tIns="45720" rIns="180000" bIns="45720" numCol="1" anchor="t" anchorCtr="0" compatLnSpc="1">
            <a:prstTxWarp prst="textNoShape">
              <a:avLst/>
            </a:prstTxWarp>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lgn="just">
              <a:lnSpc>
                <a:spcPct val="100000"/>
              </a:lnSpc>
              <a:buFont typeface="Calibri Light" panose="020F0302020204030204" pitchFamily="34" charset="0"/>
              <a:buChar char="₋"/>
              <a:defRPr/>
            </a:pPr>
            <a:r>
              <a:rPr lang="en-GB" sz="1500" dirty="0">
                <a:latin typeface="+mj-lt"/>
              </a:rPr>
              <a:t>CERN’s workspace starts from the site entrance and not only from our office door;</a:t>
            </a:r>
          </a:p>
          <a:p>
            <a:pPr algn="just">
              <a:lnSpc>
                <a:spcPct val="100000"/>
              </a:lnSpc>
              <a:buFont typeface="Calibri Light" panose="020F0302020204030204" pitchFamily="34" charset="0"/>
              <a:buChar char="₋"/>
              <a:defRPr/>
            </a:pPr>
            <a:r>
              <a:rPr lang="en-GB" sz="1500" dirty="0">
                <a:latin typeface="+mj-lt"/>
              </a:rPr>
              <a:t>A single best physical or digital workspace architecture does not exist;</a:t>
            </a:r>
          </a:p>
          <a:p>
            <a:pPr algn="just">
              <a:lnSpc>
                <a:spcPct val="100000"/>
              </a:lnSpc>
              <a:buFont typeface="Calibri Light" panose="020F0302020204030204" pitchFamily="34" charset="0"/>
              <a:buChar char="₋"/>
              <a:defRPr/>
            </a:pPr>
            <a:r>
              <a:rPr lang="en-GB" sz="1500" dirty="0">
                <a:latin typeface="+mj-lt"/>
              </a:rPr>
              <a:t>CERN’s population and architecture have specific characteristics that makes it unique;</a:t>
            </a:r>
          </a:p>
          <a:p>
            <a:pPr algn="just">
              <a:lnSpc>
                <a:spcPct val="100000"/>
              </a:lnSpc>
              <a:buFont typeface="Calibri Light" panose="020F0302020204030204" pitchFamily="34" charset="0"/>
              <a:buChar char="₋"/>
              <a:defRPr/>
            </a:pPr>
            <a:r>
              <a:rPr lang="en-GB" sz="1500" dirty="0">
                <a:latin typeface="+mj-lt"/>
              </a:rPr>
              <a:t>A diverse offer of kinds of spaces to work at CERN is needed to be at the same level as the organisation;</a:t>
            </a:r>
          </a:p>
          <a:p>
            <a:pPr algn="just">
              <a:lnSpc>
                <a:spcPct val="100000"/>
              </a:lnSpc>
              <a:buFont typeface="Calibri Light" panose="020F0302020204030204" pitchFamily="34" charset="0"/>
              <a:buChar char="₋"/>
              <a:defRPr/>
            </a:pPr>
            <a:r>
              <a:rPr lang="en-GB" sz="1500" dirty="0">
                <a:latin typeface="+mj-lt"/>
              </a:rPr>
              <a:t>Large projects and small office renovations are already applying a new way of understanding the workspace;</a:t>
            </a:r>
          </a:p>
          <a:p>
            <a:pPr algn="just">
              <a:lnSpc>
                <a:spcPct val="100000"/>
              </a:lnSpc>
              <a:buFont typeface="Calibri Light" panose="020F0302020204030204" pitchFamily="34" charset="0"/>
              <a:buChar char="₋"/>
              <a:defRPr/>
            </a:pPr>
            <a:r>
              <a:rPr lang="fr-CH" sz="1500" dirty="0">
                <a:latin typeface="+mj-lt"/>
              </a:rPr>
              <a:t>«</a:t>
            </a:r>
            <a:r>
              <a:rPr lang="fr-CH" sz="1500" dirty="0" err="1">
                <a:latin typeface="+mj-lt"/>
              </a:rPr>
              <a:t>Third</a:t>
            </a:r>
            <a:r>
              <a:rPr lang="fr-CH" sz="1500" dirty="0">
                <a:latin typeface="+mj-lt"/>
              </a:rPr>
              <a:t> </a:t>
            </a:r>
            <a:r>
              <a:rPr lang="fr-CH" sz="1500" dirty="0" err="1">
                <a:latin typeface="+mj-lt"/>
              </a:rPr>
              <a:t>spaces</a:t>
            </a:r>
            <a:r>
              <a:rPr lang="fr-CH" sz="1500" dirty="0">
                <a:latin typeface="+mj-lt"/>
              </a:rPr>
              <a:t>» for collaboration and exchange are key for a </a:t>
            </a:r>
            <a:r>
              <a:rPr lang="fr-CH" sz="1500" dirty="0" err="1">
                <a:latin typeface="+mj-lt"/>
              </a:rPr>
              <a:t>healthy</a:t>
            </a:r>
            <a:r>
              <a:rPr lang="fr-CH" sz="1500" dirty="0">
                <a:latin typeface="+mj-lt"/>
              </a:rPr>
              <a:t> </a:t>
            </a:r>
            <a:r>
              <a:rPr lang="fr-CH" sz="1500" dirty="0" err="1">
                <a:latin typeface="+mj-lt"/>
              </a:rPr>
              <a:t>working</a:t>
            </a:r>
            <a:r>
              <a:rPr lang="fr-CH" sz="1500" dirty="0">
                <a:latin typeface="+mj-lt"/>
              </a:rPr>
              <a:t> </a:t>
            </a:r>
            <a:r>
              <a:rPr lang="fr-CH" sz="1500" dirty="0" err="1">
                <a:latin typeface="+mj-lt"/>
              </a:rPr>
              <a:t>environment</a:t>
            </a:r>
            <a:r>
              <a:rPr lang="fr-CH" sz="1500" dirty="0">
                <a:latin typeface="+mj-lt"/>
              </a:rPr>
              <a:t>;</a:t>
            </a:r>
          </a:p>
          <a:p>
            <a:pPr algn="just">
              <a:lnSpc>
                <a:spcPct val="100000"/>
              </a:lnSpc>
              <a:buFont typeface="Calibri Light" panose="020F0302020204030204" pitchFamily="34" charset="0"/>
              <a:buChar char="₋"/>
              <a:defRPr/>
            </a:pPr>
            <a:r>
              <a:rPr lang="fr-CH" sz="1500" dirty="0">
                <a:latin typeface="+mj-lt"/>
              </a:rPr>
              <a:t>The </a:t>
            </a:r>
            <a:r>
              <a:rPr lang="fr-CH" sz="1500" dirty="0" err="1">
                <a:latin typeface="+mj-lt"/>
              </a:rPr>
              <a:t>exterior</a:t>
            </a:r>
            <a:r>
              <a:rPr lang="fr-CH" sz="1500" dirty="0">
                <a:latin typeface="+mj-lt"/>
              </a:rPr>
              <a:t> areas are as important as the </a:t>
            </a:r>
            <a:r>
              <a:rPr lang="fr-CH" sz="1500" dirty="0" err="1">
                <a:latin typeface="+mj-lt"/>
              </a:rPr>
              <a:t>interior</a:t>
            </a:r>
            <a:r>
              <a:rPr lang="fr-CH" sz="1500" dirty="0">
                <a:latin typeface="+mj-lt"/>
              </a:rPr>
              <a:t> </a:t>
            </a:r>
            <a:r>
              <a:rPr lang="fr-CH" sz="1500" dirty="0" err="1">
                <a:latin typeface="+mj-lt"/>
              </a:rPr>
              <a:t>ones</a:t>
            </a:r>
            <a:r>
              <a:rPr lang="fr-CH" sz="1500" dirty="0">
                <a:latin typeface="+mj-lt"/>
              </a:rPr>
              <a:t> for </a:t>
            </a:r>
            <a:r>
              <a:rPr lang="fr-CH" sz="1500" dirty="0" err="1">
                <a:latin typeface="+mj-lt"/>
              </a:rPr>
              <a:t>our</a:t>
            </a:r>
            <a:r>
              <a:rPr lang="fr-CH" sz="1500" dirty="0">
                <a:latin typeface="+mj-lt"/>
              </a:rPr>
              <a:t> </a:t>
            </a:r>
            <a:r>
              <a:rPr lang="fr-CH" sz="1500" dirty="0" err="1">
                <a:latin typeface="+mj-lt"/>
              </a:rPr>
              <a:t>daily</a:t>
            </a:r>
            <a:r>
              <a:rPr lang="fr-CH" sz="1500" dirty="0">
                <a:latin typeface="+mj-lt"/>
              </a:rPr>
              <a:t> </a:t>
            </a:r>
            <a:r>
              <a:rPr lang="fr-CH" sz="1500" dirty="0" err="1">
                <a:latin typeface="+mj-lt"/>
              </a:rPr>
              <a:t>work</a:t>
            </a:r>
            <a:r>
              <a:rPr lang="fr-CH" sz="1500" dirty="0">
                <a:latin typeface="+mj-lt"/>
              </a:rPr>
              <a:t>;</a:t>
            </a:r>
          </a:p>
        </p:txBody>
      </p:sp>
    </p:spTree>
    <p:extLst>
      <p:ext uri="{BB962C8B-B14F-4D97-AF65-F5344CB8AC3E}">
        <p14:creationId xmlns:p14="http://schemas.microsoft.com/office/powerpoint/2010/main" val="27195351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10" name="Slide Number Placeholder 7"/>
          <p:cNvSpPr>
            <a:spLocks noGrp="1"/>
          </p:cNvSpPr>
          <p:nvPr>
            <p:ph type="sldNum" sz="quarter" idx="17"/>
          </p:nvPr>
        </p:nvSpPr>
        <p:spPr bwMode="auto"/>
        <p:txBody>
          <a:bodyPr/>
          <a:lstStyle/>
          <a:p>
            <a:pPr>
              <a:defRPr/>
            </a:pPr>
            <a:fld id="{36B5EA5A-BC32-A742-B11B-8E7414D5B535}" type="slidenum">
              <a:rPr lang="en-US" smtClean="0"/>
              <a:t>2</a:t>
            </a:fld>
            <a:endParaRPr lang="en-US"/>
          </a:p>
        </p:txBody>
      </p:sp>
      <p:sp>
        <p:nvSpPr>
          <p:cNvPr id="19" name="Content Placeholder 2">
            <a:extLst>
              <a:ext uri="{FF2B5EF4-FFF2-40B4-BE49-F238E27FC236}">
                <a16:creationId xmlns:a16="http://schemas.microsoft.com/office/drawing/2014/main" id="{B579A198-EF4C-6447-A265-2204E220CBBE}"/>
              </a:ext>
            </a:extLst>
          </p:cNvPr>
          <p:cNvSpPr/>
          <p:nvPr/>
        </p:nvSpPr>
        <p:spPr bwMode="auto">
          <a:xfrm>
            <a:off x="479424" y="1057274"/>
            <a:ext cx="4927463" cy="4847535"/>
          </a:xfrm>
          <a:prstGeom prst="rect">
            <a:avLst/>
          </a:prstGeom>
          <a:noFill/>
          <a:ln w="9525">
            <a:solidFill>
              <a:schemeClr val="bg1"/>
            </a:solidFill>
            <a:miter lim="800000"/>
            <a:headEnd/>
            <a:tailEnd/>
          </a:ln>
        </p:spPr>
        <p:txBody>
          <a:bodyPr vert="horz" wrap="square" lIns="108000" tIns="45720" rIns="180000" bIns="45720" numCol="1" anchor="t" anchorCtr="0" compatLnSpc="1">
            <a:prstTxWarp prst="textNoShape">
              <a:avLst/>
            </a:prstTxWarp>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342900" lvl="0" indent="-342900" algn="just">
              <a:lnSpc>
                <a:spcPct val="100000"/>
              </a:lnSpc>
              <a:spcAft>
                <a:spcPts val="600"/>
              </a:spcAft>
              <a:buFont typeface="+mj-lt"/>
              <a:buAutoNum type="arabicPeriod"/>
            </a:pPr>
            <a:r>
              <a:rPr lang="en-GB" sz="1400" b="1" kern="1400">
                <a:latin typeface="+mj-lt"/>
                <a:ea typeface="Times New Roman" panose="02020603050405020304" pitchFamily="18" charset="0"/>
                <a:cs typeface="Times New Roman" panose="02020603050405020304" pitchFamily="18" charset="0"/>
              </a:rPr>
              <a:t>Introduction</a:t>
            </a:r>
          </a:p>
          <a:p>
            <a:pPr marL="342900" lvl="0" indent="-342900" algn="just">
              <a:lnSpc>
                <a:spcPct val="100000"/>
              </a:lnSpc>
              <a:spcAft>
                <a:spcPts val="600"/>
              </a:spcAft>
              <a:buFont typeface="+mj-lt"/>
              <a:buAutoNum type="arabicPeriod"/>
            </a:pPr>
            <a:r>
              <a:rPr lang="en-GB" sz="1400" b="1" kern="1400">
                <a:latin typeface="+mj-lt"/>
                <a:ea typeface="Times New Roman" panose="02020603050405020304" pitchFamily="18" charset="0"/>
                <a:cs typeface="Times New Roman" panose="02020603050405020304" pitchFamily="18" charset="0"/>
              </a:rPr>
              <a:t>Five W of Healthy Workspaces </a:t>
            </a:r>
          </a:p>
          <a:p>
            <a:pPr lvl="1">
              <a:buFont typeface="Calibri Light" panose="020F0302020204030204" pitchFamily="34" charset="0"/>
              <a:buChar char="‒"/>
            </a:pPr>
            <a:r>
              <a:rPr lang="en-GB" sz="1400" i="0">
                <a:solidFill>
                  <a:srgbClr val="202122"/>
                </a:solidFill>
                <a:effectLst/>
                <a:latin typeface="+mj-lt"/>
              </a:rPr>
              <a:t>What does «healthy workspaces» mean?</a:t>
            </a:r>
          </a:p>
          <a:p>
            <a:pPr lvl="1">
              <a:buFont typeface="Calibri Light" panose="020F0302020204030204" pitchFamily="34" charset="0"/>
              <a:buChar char="‒"/>
            </a:pPr>
            <a:r>
              <a:rPr lang="en-GB" sz="1400" i="0">
                <a:solidFill>
                  <a:srgbClr val="202122"/>
                </a:solidFill>
                <a:effectLst/>
                <a:latin typeface="+mj-lt"/>
              </a:rPr>
              <a:t>Why «architecture»?</a:t>
            </a:r>
          </a:p>
          <a:p>
            <a:pPr lvl="1">
              <a:buFont typeface="Calibri Light" panose="020F0302020204030204" pitchFamily="34" charset="0"/>
              <a:buChar char="‒"/>
            </a:pPr>
            <a:r>
              <a:rPr lang="en-GB" sz="1400" i="0">
                <a:solidFill>
                  <a:srgbClr val="202122"/>
                </a:solidFill>
                <a:effectLst/>
                <a:latin typeface="+mj-lt"/>
              </a:rPr>
              <a:t>How have workspaces changed?</a:t>
            </a:r>
          </a:p>
          <a:p>
            <a:pPr lvl="1">
              <a:buFont typeface="Calibri Light" panose="020F0302020204030204" pitchFamily="34" charset="0"/>
              <a:buChar char="‒"/>
            </a:pPr>
            <a:r>
              <a:rPr lang="en-GB" sz="1400" i="0">
                <a:solidFill>
                  <a:srgbClr val="202122"/>
                </a:solidFill>
                <a:effectLst/>
                <a:latin typeface="+mj-lt"/>
              </a:rPr>
              <a:t>When have regulations been updated?</a:t>
            </a:r>
          </a:p>
          <a:p>
            <a:pPr lvl="1">
              <a:buFont typeface="Calibri Light" panose="020F0302020204030204" pitchFamily="34" charset="0"/>
              <a:buChar char="‒"/>
            </a:pPr>
            <a:r>
              <a:rPr lang="en-GB" sz="1400" i="0">
                <a:solidFill>
                  <a:srgbClr val="202122"/>
                </a:solidFill>
                <a:effectLst/>
                <a:latin typeface="+mj-lt"/>
              </a:rPr>
              <a:t>Who is CERN?</a:t>
            </a:r>
          </a:p>
          <a:p>
            <a:pPr lvl="1">
              <a:buFont typeface="Calibri Light" panose="020F0302020204030204" pitchFamily="34" charset="0"/>
              <a:buChar char="‒"/>
            </a:pPr>
            <a:r>
              <a:rPr lang="en-GB" sz="1400" i="0">
                <a:solidFill>
                  <a:srgbClr val="202122"/>
                </a:solidFill>
                <a:effectLst/>
                <a:latin typeface="+mj-lt"/>
              </a:rPr>
              <a:t>Where is CERN in terms of workspace?</a:t>
            </a:r>
          </a:p>
          <a:p>
            <a:pPr marL="342900" lvl="0" indent="-342900" algn="just">
              <a:lnSpc>
                <a:spcPct val="100000"/>
              </a:lnSpc>
              <a:spcAft>
                <a:spcPts val="600"/>
              </a:spcAft>
              <a:buFont typeface="+mj-lt"/>
              <a:buAutoNum type="arabicPeriod"/>
            </a:pPr>
            <a:r>
              <a:rPr lang="en-GB" sz="1400" b="1" kern="1400">
                <a:latin typeface="+mj-lt"/>
                <a:ea typeface="Times New Roman" panose="02020603050405020304" pitchFamily="18" charset="0"/>
                <a:cs typeface="Times New Roman" panose="02020603050405020304" pitchFamily="18" charset="0"/>
              </a:rPr>
              <a:t>New vision</a:t>
            </a:r>
          </a:p>
          <a:p>
            <a:pPr lvl="1">
              <a:buFont typeface="Calibri Light" panose="020F0302020204030204" pitchFamily="34" charset="0"/>
              <a:buChar char="‒"/>
            </a:pPr>
            <a:r>
              <a:rPr lang="en-GB" sz="1400" i="0">
                <a:solidFill>
                  <a:srgbClr val="202122"/>
                </a:solidFill>
                <a:effectLst/>
                <a:latin typeface="+mj-lt"/>
              </a:rPr>
              <a:t>Interior spaces</a:t>
            </a:r>
          </a:p>
          <a:p>
            <a:pPr lvl="1">
              <a:buFont typeface="Calibri Light" panose="020F0302020204030204" pitchFamily="34" charset="0"/>
              <a:buChar char="‒"/>
            </a:pPr>
            <a:r>
              <a:rPr lang="en-GB" sz="1400">
                <a:solidFill>
                  <a:srgbClr val="202122"/>
                </a:solidFill>
                <a:latin typeface="+mj-lt"/>
              </a:rPr>
              <a:t>Office space</a:t>
            </a:r>
          </a:p>
          <a:p>
            <a:pPr lvl="1">
              <a:buFont typeface="Calibri Light" panose="020F0302020204030204" pitchFamily="34" charset="0"/>
              <a:buChar char="‒"/>
            </a:pPr>
            <a:r>
              <a:rPr lang="en-GB" sz="1400" i="0">
                <a:solidFill>
                  <a:srgbClr val="202122"/>
                </a:solidFill>
                <a:effectLst/>
                <a:latin typeface="+mj-lt"/>
              </a:rPr>
              <a:t>Shared spaces</a:t>
            </a:r>
          </a:p>
          <a:p>
            <a:pPr lvl="1">
              <a:buFont typeface="Calibri Light" panose="020F0302020204030204" pitchFamily="34" charset="0"/>
              <a:buChar char="‒"/>
            </a:pPr>
            <a:r>
              <a:rPr lang="en-GB" sz="1400">
                <a:solidFill>
                  <a:srgbClr val="202122"/>
                </a:solidFill>
                <a:latin typeface="+mj-lt"/>
              </a:rPr>
              <a:t>Exterior spaces</a:t>
            </a:r>
            <a:endParaRPr lang="en-GB" sz="1400" i="0">
              <a:solidFill>
                <a:srgbClr val="202122"/>
              </a:solidFill>
              <a:effectLst/>
              <a:latin typeface="+mj-lt"/>
            </a:endParaRPr>
          </a:p>
          <a:p>
            <a:pPr marL="342900" lvl="0" indent="-342900" algn="just">
              <a:lnSpc>
                <a:spcPct val="100000"/>
              </a:lnSpc>
              <a:spcAft>
                <a:spcPts val="600"/>
              </a:spcAft>
              <a:buFont typeface="+mj-lt"/>
              <a:buAutoNum type="arabicPeriod"/>
            </a:pPr>
            <a:r>
              <a:rPr lang="en-GB" sz="1400" b="1" kern="1400">
                <a:latin typeface="+mj-lt"/>
                <a:ea typeface="Times New Roman" panose="02020603050405020304" pitchFamily="18" charset="0"/>
                <a:cs typeface="Times New Roman" panose="02020603050405020304" pitchFamily="18" charset="0"/>
              </a:rPr>
              <a:t>References</a:t>
            </a:r>
          </a:p>
          <a:p>
            <a:pPr lvl="1">
              <a:buFont typeface="Calibri Light" panose="020F0302020204030204" pitchFamily="34" charset="0"/>
              <a:buChar char="‒"/>
            </a:pPr>
            <a:r>
              <a:rPr lang="en-GB" sz="1400" i="0">
                <a:solidFill>
                  <a:srgbClr val="202122"/>
                </a:solidFill>
                <a:effectLst/>
                <a:latin typeface="+mj-lt"/>
              </a:rPr>
              <a:t>CERN projects</a:t>
            </a:r>
          </a:p>
          <a:p>
            <a:pPr lvl="1">
              <a:buFont typeface="Calibri Light" panose="020F0302020204030204" pitchFamily="34" charset="0"/>
              <a:buChar char="‒"/>
            </a:pPr>
            <a:r>
              <a:rPr lang="en-GB" sz="1400">
                <a:solidFill>
                  <a:srgbClr val="202122"/>
                </a:solidFill>
                <a:latin typeface="+mj-lt"/>
              </a:rPr>
              <a:t>External projects</a:t>
            </a:r>
          </a:p>
          <a:p>
            <a:pPr lvl="1">
              <a:buFont typeface="Calibri Light" panose="020F0302020204030204" pitchFamily="34" charset="0"/>
              <a:buChar char="‒"/>
            </a:pPr>
            <a:r>
              <a:rPr lang="en-GB" sz="1400" kern="1400">
                <a:solidFill>
                  <a:srgbClr val="202122"/>
                </a:solidFill>
                <a:latin typeface="+mj-lt"/>
                <a:ea typeface="Times New Roman" panose="02020603050405020304" pitchFamily="18" charset="0"/>
                <a:cs typeface="Times New Roman" panose="02020603050405020304" pitchFamily="18" charset="0"/>
              </a:rPr>
              <a:t>Articles</a:t>
            </a:r>
            <a:endParaRPr lang="en-GB" sz="1400" kern="1400">
              <a:latin typeface="+mj-lt"/>
              <a:ea typeface="Times New Roman" panose="02020603050405020304" pitchFamily="18" charset="0"/>
              <a:cs typeface="Times New Roman" panose="02020603050405020304" pitchFamily="18" charset="0"/>
            </a:endParaRPr>
          </a:p>
          <a:p>
            <a:pPr marL="342900" lvl="0" indent="-342900" algn="just">
              <a:lnSpc>
                <a:spcPct val="100000"/>
              </a:lnSpc>
              <a:spcAft>
                <a:spcPts val="600"/>
              </a:spcAft>
              <a:buFont typeface="+mj-lt"/>
              <a:buAutoNum type="arabicPeriod"/>
            </a:pPr>
            <a:r>
              <a:rPr lang="en-GB" sz="1400" b="1" kern="1400">
                <a:latin typeface="+mj-lt"/>
                <a:ea typeface="Times New Roman" panose="02020603050405020304" pitchFamily="18" charset="0"/>
                <a:cs typeface="Times New Roman" panose="02020603050405020304" pitchFamily="18" charset="0"/>
              </a:rPr>
              <a:t>Summary </a:t>
            </a:r>
          </a:p>
          <a:p>
            <a:pPr lvl="1">
              <a:buFont typeface="Calibri Light" panose="020F0302020204030204" pitchFamily="34" charset="0"/>
              <a:buChar char="‒"/>
            </a:pPr>
            <a:endParaRPr lang="en-GB" sz="1400">
              <a:solidFill>
                <a:srgbClr val="202122"/>
              </a:solidFill>
              <a:latin typeface="+mj-lt"/>
            </a:endParaRPr>
          </a:p>
          <a:p>
            <a:pPr lvl="1">
              <a:buFont typeface="Calibri Light" panose="020F0302020204030204" pitchFamily="34" charset="0"/>
              <a:buChar char="‒"/>
            </a:pPr>
            <a:endParaRPr lang="en-GB" sz="1400" i="0">
              <a:solidFill>
                <a:srgbClr val="202122"/>
              </a:solidFill>
              <a:effectLst/>
              <a:latin typeface="+mj-lt"/>
            </a:endParaRPr>
          </a:p>
          <a:p>
            <a:pPr marL="0" lvl="0" indent="0" algn="just">
              <a:lnSpc>
                <a:spcPct val="100000"/>
              </a:lnSpc>
              <a:spcAft>
                <a:spcPts val="600"/>
              </a:spcAft>
              <a:buNone/>
            </a:pPr>
            <a:endParaRPr lang="en-GB" sz="1400" b="1" kern="1400">
              <a:latin typeface="+mj-lt"/>
              <a:ea typeface="Times New Roman" panose="02020603050405020304" pitchFamily="18" charset="0"/>
              <a:cs typeface="Times New Roman" panose="02020603050405020304" pitchFamily="18" charset="0"/>
            </a:endParaRPr>
          </a:p>
          <a:p>
            <a:pPr lvl="0" algn="just">
              <a:lnSpc>
                <a:spcPct val="100000"/>
              </a:lnSpc>
              <a:spcAft>
                <a:spcPts val="600"/>
              </a:spcAft>
              <a:buFont typeface="Arial" panose="020B0604020202020204" pitchFamily="34" charset="0"/>
              <a:buChar char="•"/>
            </a:pPr>
            <a:endParaRPr lang="fr-CH" sz="1400" b="1" kern="1400">
              <a:latin typeface="+mj-lt"/>
              <a:ea typeface="Times New Roman" panose="02020603050405020304" pitchFamily="18" charset="0"/>
              <a:cs typeface="Times New Roman" panose="02020603050405020304" pitchFamily="18" charset="0"/>
            </a:endParaRPr>
          </a:p>
          <a:p>
            <a:pPr algn="just">
              <a:lnSpc>
                <a:spcPct val="100000"/>
              </a:lnSpc>
              <a:buFont typeface="Arial" panose="020B0604020202020204" pitchFamily="34" charset="0"/>
              <a:buChar char="•"/>
              <a:defRPr/>
            </a:pPr>
            <a:endParaRPr lang="en-US" sz="1400" b="1" dirty="0">
              <a:latin typeface="+mj-lt"/>
            </a:endParaRPr>
          </a:p>
        </p:txBody>
      </p:sp>
      <p:sp>
        <p:nvSpPr>
          <p:cNvPr id="20" name="Title 6">
            <a:extLst>
              <a:ext uri="{FF2B5EF4-FFF2-40B4-BE49-F238E27FC236}">
                <a16:creationId xmlns:a16="http://schemas.microsoft.com/office/drawing/2014/main" id="{CE0B8FF1-F8DF-2A44-9CAC-5C3CAB6FA8C4}"/>
              </a:ext>
            </a:extLst>
          </p:cNvPr>
          <p:cNvSpPr/>
          <p:nvPr/>
        </p:nvSpPr>
        <p:spPr bwMode="auto">
          <a:xfrm>
            <a:off x="479424" y="274638"/>
            <a:ext cx="8753475" cy="782637"/>
          </a:xfrm>
          <a:prstGeom prst="rect">
            <a:avLst/>
          </a:prstGeom>
          <a:noFill/>
          <a:ln>
            <a:noFill/>
          </a:ln>
        </p:spPr>
        <p:txBody>
          <a:bodyPr vert="horz" wrap="square" lIns="91440" tIns="45720" rIns="91440" bIns="45720" numCol="1" anchor="ctr" anchorCtr="0" compatLnSpc="1">
            <a:prstTxWarp prst="textNoShape">
              <a:avLst/>
            </a:prstTxWarp>
          </a:bodyPr>
          <a:lstStyle>
            <a:lvl1pPr algn="l">
              <a:lnSpc>
                <a:spcPct val="90000"/>
              </a:lnSpc>
              <a:spcBef>
                <a:spcPts val="0"/>
              </a:spcBef>
              <a:spcAft>
                <a:spcPts val="0"/>
              </a:spcAft>
              <a:defRPr sz="4400">
                <a:solidFill>
                  <a:schemeClr val="tx1"/>
                </a:solidFill>
                <a:latin typeface="+mj-lt"/>
                <a:ea typeface="+mj-ea"/>
                <a:cs typeface="+mj-cs"/>
              </a:defRPr>
            </a:lvl1pPr>
            <a:lvl2pPr algn="l">
              <a:lnSpc>
                <a:spcPct val="90000"/>
              </a:lnSpc>
              <a:spcBef>
                <a:spcPts val="0"/>
              </a:spcBef>
              <a:spcAft>
                <a:spcPts val="0"/>
              </a:spcAft>
              <a:defRPr sz="4400">
                <a:solidFill>
                  <a:schemeClr val="tx1"/>
                </a:solidFill>
                <a:latin typeface="Calibri Light"/>
              </a:defRPr>
            </a:lvl2pPr>
            <a:lvl3pPr algn="l">
              <a:lnSpc>
                <a:spcPct val="90000"/>
              </a:lnSpc>
              <a:spcBef>
                <a:spcPts val="0"/>
              </a:spcBef>
              <a:spcAft>
                <a:spcPts val="0"/>
              </a:spcAft>
              <a:defRPr sz="4400">
                <a:solidFill>
                  <a:schemeClr val="tx1"/>
                </a:solidFill>
                <a:latin typeface="Calibri Light"/>
              </a:defRPr>
            </a:lvl3pPr>
            <a:lvl4pPr algn="l">
              <a:lnSpc>
                <a:spcPct val="90000"/>
              </a:lnSpc>
              <a:spcBef>
                <a:spcPts val="0"/>
              </a:spcBef>
              <a:spcAft>
                <a:spcPts val="0"/>
              </a:spcAft>
              <a:defRPr sz="4400">
                <a:solidFill>
                  <a:schemeClr val="tx1"/>
                </a:solidFill>
                <a:latin typeface="Calibri Light"/>
              </a:defRPr>
            </a:lvl4pPr>
            <a:lvl5pPr algn="l">
              <a:lnSpc>
                <a:spcPct val="90000"/>
              </a:lnSpc>
              <a:spcBef>
                <a:spcPts val="0"/>
              </a:spcBef>
              <a:spcAft>
                <a:spcPts val="0"/>
              </a:spcAft>
              <a:defRPr sz="4400">
                <a:solidFill>
                  <a:schemeClr val="tx1"/>
                </a:solidFill>
                <a:latin typeface="Calibri Light"/>
              </a:defRPr>
            </a:lvl5pPr>
            <a:lvl6pPr marL="457200" algn="l">
              <a:lnSpc>
                <a:spcPct val="90000"/>
              </a:lnSpc>
              <a:spcBef>
                <a:spcPts val="0"/>
              </a:spcBef>
              <a:spcAft>
                <a:spcPts val="0"/>
              </a:spcAft>
              <a:defRPr sz="4400">
                <a:solidFill>
                  <a:schemeClr val="tx1"/>
                </a:solidFill>
                <a:latin typeface="Calibri Light"/>
              </a:defRPr>
            </a:lvl6pPr>
            <a:lvl7pPr marL="914400" algn="l">
              <a:lnSpc>
                <a:spcPct val="90000"/>
              </a:lnSpc>
              <a:spcBef>
                <a:spcPts val="0"/>
              </a:spcBef>
              <a:spcAft>
                <a:spcPts val="0"/>
              </a:spcAft>
              <a:defRPr sz="4400">
                <a:solidFill>
                  <a:schemeClr val="tx1"/>
                </a:solidFill>
                <a:latin typeface="Calibri Light"/>
              </a:defRPr>
            </a:lvl7pPr>
            <a:lvl8pPr marL="1371600" algn="l">
              <a:lnSpc>
                <a:spcPct val="90000"/>
              </a:lnSpc>
              <a:spcBef>
                <a:spcPts val="0"/>
              </a:spcBef>
              <a:spcAft>
                <a:spcPts val="0"/>
              </a:spcAft>
              <a:defRPr sz="4400">
                <a:solidFill>
                  <a:schemeClr val="tx1"/>
                </a:solidFill>
                <a:latin typeface="Calibri Light"/>
              </a:defRPr>
            </a:lvl8pPr>
            <a:lvl9pPr marL="1828800" algn="l">
              <a:lnSpc>
                <a:spcPct val="90000"/>
              </a:lnSpc>
              <a:spcBef>
                <a:spcPts val="0"/>
              </a:spcBef>
              <a:spcAft>
                <a:spcPts val="0"/>
              </a:spcAft>
              <a:defRPr sz="4400">
                <a:solidFill>
                  <a:schemeClr val="tx1"/>
                </a:solidFill>
                <a:latin typeface="Calibri Light"/>
              </a:defRPr>
            </a:lvl9pPr>
          </a:lstStyle>
          <a:p>
            <a:pPr>
              <a:defRPr/>
            </a:pPr>
            <a:r>
              <a:rPr lang="fr-CH" sz="3600"/>
              <a:t>Agenda</a:t>
            </a:r>
            <a:endParaRPr lang="en-US" sz="3600" dirty="0"/>
          </a:p>
        </p:txBody>
      </p:sp>
    </p:spTree>
    <p:extLst>
      <p:ext uri="{BB962C8B-B14F-4D97-AF65-F5344CB8AC3E}">
        <p14:creationId xmlns:p14="http://schemas.microsoft.com/office/powerpoint/2010/main" val="317485023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Rectangle 3"/>
          <p:cNvSpPr/>
          <p:nvPr/>
        </p:nvSpPr>
        <p:spPr bwMode="auto">
          <a:xfrm>
            <a:off x="0" y="0"/>
            <a:ext cx="12192000" cy="6858000"/>
          </a:xfrm>
          <a:prstGeom prst="rect">
            <a:avLst/>
          </a:prstGeom>
          <a:solidFill>
            <a:srgbClr val="FBFBF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pic>
        <p:nvPicPr>
          <p:cNvPr id="5" name="Picture 6" descr="Hand holding question mark Free Photo"/>
          <p:cNvPicPr>
            <a:picLocks noChangeAspect="1" noChangeArrowheads="1"/>
          </p:cNvPicPr>
          <p:nvPr/>
        </p:nvPicPr>
        <p:blipFill>
          <a:blip r:embed="rId2"/>
          <a:srcRect t="7175"/>
          <a:stretch/>
        </p:blipFill>
        <p:spPr bwMode="auto">
          <a:xfrm>
            <a:off x="5192712" y="76200"/>
            <a:ext cx="5221287" cy="6781800"/>
          </a:xfrm>
          <a:prstGeom prst="rect">
            <a:avLst/>
          </a:prstGeom>
          <a:noFill/>
          <a:ln>
            <a:noFill/>
          </a:ln>
        </p:spPr>
      </p:pic>
      <p:cxnSp>
        <p:nvCxnSpPr>
          <p:cNvPr id="6" name="Straight Connector 2"/>
          <p:cNvCxnSpPr>
            <a:cxnSpLocks/>
          </p:cNvCxnSpPr>
          <p:nvPr/>
        </p:nvCxnSpPr>
        <p:spPr bwMode="auto">
          <a:xfrm>
            <a:off x="0" y="1976438"/>
            <a:ext cx="12192000" cy="4011612"/>
          </a:xfrm>
          <a:prstGeom prst="line">
            <a:avLst/>
          </a:prstGeom>
          <a:ln w="38100">
            <a:solidFill>
              <a:srgbClr val="004296"/>
            </a:solidFill>
          </a:ln>
        </p:spPr>
        <p:style>
          <a:lnRef idx="1">
            <a:schemeClr val="accent1"/>
          </a:lnRef>
          <a:fillRef idx="0">
            <a:schemeClr val="accent1"/>
          </a:fillRef>
          <a:effectRef idx="0">
            <a:schemeClr val="accent1"/>
          </a:effectRef>
          <a:fontRef idx="minor">
            <a:schemeClr val="tx1"/>
          </a:fontRef>
        </p:style>
      </p:cxnSp>
      <p:pic>
        <p:nvPicPr>
          <p:cNvPr id="7" name="Picture 2"/>
          <p:cNvPicPr>
            <a:picLocks noChangeAspect="1" noChangeArrowheads="1"/>
          </p:cNvPicPr>
          <p:nvPr/>
        </p:nvPicPr>
        <p:blipFill>
          <a:blip r:embed="rId3"/>
          <a:srcRect l="3836" t="2869" r="3834" b="2869"/>
          <a:stretch/>
        </p:blipFill>
        <p:spPr bwMode="auto">
          <a:xfrm>
            <a:off x="949325" y="-1587"/>
            <a:ext cx="4860925" cy="6859588"/>
          </a:xfrm>
          <a:prstGeom prst="rect">
            <a:avLst/>
          </a:prstGeom>
          <a:noFill/>
          <a:ln>
            <a:noFill/>
          </a:ln>
        </p:spPr>
      </p:pic>
      <p:pic>
        <p:nvPicPr>
          <p:cNvPr id="8" name="Picture 7" descr="A picture containing text&#10;&#10;Description automatically generated"/>
          <p:cNvPicPr>
            <a:picLocks noChangeAspect="1" noChangeArrowheads="1"/>
          </p:cNvPicPr>
          <p:nvPr/>
        </p:nvPicPr>
        <p:blipFill>
          <a:blip r:embed="rId4"/>
          <a:stretch/>
        </p:blipFill>
        <p:spPr bwMode="auto">
          <a:xfrm>
            <a:off x="8434388" y="5892800"/>
            <a:ext cx="3759200" cy="1081088"/>
          </a:xfrm>
          <a:prstGeom prst="rect">
            <a:avLst/>
          </a:prstGeom>
          <a:noFill/>
          <a:ln>
            <a:noFill/>
          </a:ln>
        </p:spPr>
      </p:pic>
      <p:sp>
        <p:nvSpPr>
          <p:cNvPr id="9" name="Slide Number Placeholder 2"/>
          <p:cNvSpPr>
            <a:spLocks noGrp="1"/>
          </p:cNvSpPr>
          <p:nvPr>
            <p:ph type="sldNum" sz="quarter" idx="12"/>
          </p:nvPr>
        </p:nvSpPr>
        <p:spPr bwMode="auto"/>
        <p:txBody>
          <a:bodyPr/>
          <a:lstStyle/>
          <a:p>
            <a:pPr>
              <a:defRPr/>
            </a:pPr>
            <a:fld id="{ED0DE56A-5CA1-41CD-B2ED-997A480EFCF4}" type="slidenum">
              <a:rPr lang="en-US"/>
              <a:t>20</a:t>
            </a:fld>
            <a:endParaRPr lang="en-US"/>
          </a:p>
        </p:txBody>
      </p:sp>
    </p:spTree>
    <p:extLst>
      <p:ext uri="{BB962C8B-B14F-4D97-AF65-F5344CB8AC3E}">
        <p14:creationId xmlns:p14="http://schemas.microsoft.com/office/powerpoint/2010/main" val="388114582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0" name="Title 6">
            <a:extLst>
              <a:ext uri="{FF2B5EF4-FFF2-40B4-BE49-F238E27FC236}">
                <a16:creationId xmlns:a16="http://schemas.microsoft.com/office/drawing/2014/main" id="{CE0B8FF1-F8DF-2A44-9CAC-5C3CAB6FA8C4}"/>
              </a:ext>
            </a:extLst>
          </p:cNvPr>
          <p:cNvSpPr/>
          <p:nvPr/>
        </p:nvSpPr>
        <p:spPr bwMode="auto">
          <a:xfrm>
            <a:off x="479424" y="274638"/>
            <a:ext cx="8753475" cy="782637"/>
          </a:xfrm>
          <a:prstGeom prst="rect">
            <a:avLst/>
          </a:prstGeom>
          <a:noFill/>
          <a:ln>
            <a:noFill/>
          </a:ln>
        </p:spPr>
        <p:txBody>
          <a:bodyPr vert="horz" wrap="square" lIns="91440" tIns="45720" rIns="91440" bIns="45720" numCol="1" anchor="ctr" anchorCtr="0" compatLnSpc="1">
            <a:prstTxWarp prst="textNoShape">
              <a:avLst/>
            </a:prstTxWarp>
          </a:bodyPr>
          <a:lstStyle>
            <a:lvl1pPr algn="l">
              <a:lnSpc>
                <a:spcPct val="90000"/>
              </a:lnSpc>
              <a:spcBef>
                <a:spcPts val="0"/>
              </a:spcBef>
              <a:spcAft>
                <a:spcPts val="0"/>
              </a:spcAft>
              <a:defRPr sz="4400">
                <a:solidFill>
                  <a:schemeClr val="tx1"/>
                </a:solidFill>
                <a:latin typeface="+mj-lt"/>
                <a:ea typeface="+mj-ea"/>
                <a:cs typeface="+mj-cs"/>
              </a:defRPr>
            </a:lvl1pPr>
            <a:lvl2pPr algn="l">
              <a:lnSpc>
                <a:spcPct val="90000"/>
              </a:lnSpc>
              <a:spcBef>
                <a:spcPts val="0"/>
              </a:spcBef>
              <a:spcAft>
                <a:spcPts val="0"/>
              </a:spcAft>
              <a:defRPr sz="4400">
                <a:solidFill>
                  <a:schemeClr val="tx1"/>
                </a:solidFill>
                <a:latin typeface="Calibri Light"/>
              </a:defRPr>
            </a:lvl2pPr>
            <a:lvl3pPr algn="l">
              <a:lnSpc>
                <a:spcPct val="90000"/>
              </a:lnSpc>
              <a:spcBef>
                <a:spcPts val="0"/>
              </a:spcBef>
              <a:spcAft>
                <a:spcPts val="0"/>
              </a:spcAft>
              <a:defRPr sz="4400">
                <a:solidFill>
                  <a:schemeClr val="tx1"/>
                </a:solidFill>
                <a:latin typeface="Calibri Light"/>
              </a:defRPr>
            </a:lvl3pPr>
            <a:lvl4pPr algn="l">
              <a:lnSpc>
                <a:spcPct val="90000"/>
              </a:lnSpc>
              <a:spcBef>
                <a:spcPts val="0"/>
              </a:spcBef>
              <a:spcAft>
                <a:spcPts val="0"/>
              </a:spcAft>
              <a:defRPr sz="4400">
                <a:solidFill>
                  <a:schemeClr val="tx1"/>
                </a:solidFill>
                <a:latin typeface="Calibri Light"/>
              </a:defRPr>
            </a:lvl4pPr>
            <a:lvl5pPr algn="l">
              <a:lnSpc>
                <a:spcPct val="90000"/>
              </a:lnSpc>
              <a:spcBef>
                <a:spcPts val="0"/>
              </a:spcBef>
              <a:spcAft>
                <a:spcPts val="0"/>
              </a:spcAft>
              <a:defRPr sz="4400">
                <a:solidFill>
                  <a:schemeClr val="tx1"/>
                </a:solidFill>
                <a:latin typeface="Calibri Light"/>
              </a:defRPr>
            </a:lvl5pPr>
            <a:lvl6pPr marL="457200" algn="l">
              <a:lnSpc>
                <a:spcPct val="90000"/>
              </a:lnSpc>
              <a:spcBef>
                <a:spcPts val="0"/>
              </a:spcBef>
              <a:spcAft>
                <a:spcPts val="0"/>
              </a:spcAft>
              <a:defRPr sz="4400">
                <a:solidFill>
                  <a:schemeClr val="tx1"/>
                </a:solidFill>
                <a:latin typeface="Calibri Light"/>
              </a:defRPr>
            </a:lvl6pPr>
            <a:lvl7pPr marL="914400" algn="l">
              <a:lnSpc>
                <a:spcPct val="90000"/>
              </a:lnSpc>
              <a:spcBef>
                <a:spcPts val="0"/>
              </a:spcBef>
              <a:spcAft>
                <a:spcPts val="0"/>
              </a:spcAft>
              <a:defRPr sz="4400">
                <a:solidFill>
                  <a:schemeClr val="tx1"/>
                </a:solidFill>
                <a:latin typeface="Calibri Light"/>
              </a:defRPr>
            </a:lvl7pPr>
            <a:lvl8pPr marL="1371600" algn="l">
              <a:lnSpc>
                <a:spcPct val="90000"/>
              </a:lnSpc>
              <a:spcBef>
                <a:spcPts val="0"/>
              </a:spcBef>
              <a:spcAft>
                <a:spcPts val="0"/>
              </a:spcAft>
              <a:defRPr sz="4400">
                <a:solidFill>
                  <a:schemeClr val="tx1"/>
                </a:solidFill>
                <a:latin typeface="Calibri Light"/>
              </a:defRPr>
            </a:lvl8pPr>
            <a:lvl9pPr marL="1828800" algn="l">
              <a:lnSpc>
                <a:spcPct val="90000"/>
              </a:lnSpc>
              <a:spcBef>
                <a:spcPts val="0"/>
              </a:spcBef>
              <a:spcAft>
                <a:spcPts val="0"/>
              </a:spcAft>
              <a:defRPr sz="4400">
                <a:solidFill>
                  <a:schemeClr val="tx1"/>
                </a:solidFill>
                <a:latin typeface="Calibri Light"/>
              </a:defRPr>
            </a:lvl9pPr>
          </a:lstStyle>
          <a:p>
            <a:pPr>
              <a:defRPr/>
            </a:pPr>
            <a:r>
              <a:rPr lang="fr-CH" sz="3600" dirty="0"/>
              <a:t>REFERENCES: </a:t>
            </a:r>
            <a:r>
              <a:rPr lang="fr-CH" sz="3600" dirty="0" err="1"/>
              <a:t>External</a:t>
            </a:r>
            <a:r>
              <a:rPr lang="fr-CH" sz="3600" dirty="0"/>
              <a:t> </a:t>
            </a:r>
            <a:r>
              <a:rPr lang="fr-CH" sz="3600" dirty="0" err="1"/>
              <a:t>projects</a:t>
            </a:r>
            <a:endParaRPr lang="en-US" sz="3600" dirty="0"/>
          </a:p>
        </p:txBody>
      </p:sp>
      <p:pic>
        <p:nvPicPr>
          <p:cNvPr id="15" name="Picture 14">
            <a:extLst>
              <a:ext uri="{FF2B5EF4-FFF2-40B4-BE49-F238E27FC236}">
                <a16:creationId xmlns:a16="http://schemas.microsoft.com/office/drawing/2014/main" id="{517423BE-86B0-C9E6-AD72-0D0C4B64429F}"/>
              </a:ext>
            </a:extLst>
          </p:cNvPr>
          <p:cNvPicPr>
            <a:picLocks noChangeAspect="1"/>
          </p:cNvPicPr>
          <p:nvPr/>
        </p:nvPicPr>
        <p:blipFill>
          <a:blip r:embed="rId2"/>
          <a:stretch>
            <a:fillRect/>
          </a:stretch>
        </p:blipFill>
        <p:spPr>
          <a:xfrm>
            <a:off x="469468" y="1627321"/>
            <a:ext cx="5313913" cy="2401839"/>
          </a:xfrm>
          <a:prstGeom prst="rect">
            <a:avLst/>
          </a:prstGeom>
        </p:spPr>
      </p:pic>
      <p:grpSp>
        <p:nvGrpSpPr>
          <p:cNvPr id="21" name="Group 20">
            <a:extLst>
              <a:ext uri="{FF2B5EF4-FFF2-40B4-BE49-F238E27FC236}">
                <a16:creationId xmlns:a16="http://schemas.microsoft.com/office/drawing/2014/main" id="{B971018F-E6BE-108C-7701-F0A9C2CBD93B}"/>
              </a:ext>
            </a:extLst>
          </p:cNvPr>
          <p:cNvGrpSpPr/>
          <p:nvPr/>
        </p:nvGrpSpPr>
        <p:grpSpPr>
          <a:xfrm>
            <a:off x="609600" y="4342664"/>
            <a:ext cx="11054312" cy="2025135"/>
            <a:chOff x="4560730" y="518741"/>
            <a:chExt cx="18139418" cy="3314455"/>
          </a:xfrm>
        </p:grpSpPr>
        <p:pic>
          <p:nvPicPr>
            <p:cNvPr id="11" name="Picture 10">
              <a:extLst>
                <a:ext uri="{FF2B5EF4-FFF2-40B4-BE49-F238E27FC236}">
                  <a16:creationId xmlns:a16="http://schemas.microsoft.com/office/drawing/2014/main" id="{88DC8139-6770-4A80-4D51-ACD9B3D92717}"/>
                </a:ext>
              </a:extLst>
            </p:cNvPr>
            <p:cNvPicPr>
              <a:picLocks noChangeAspect="1"/>
            </p:cNvPicPr>
            <p:nvPr/>
          </p:nvPicPr>
          <p:blipFill>
            <a:blip r:embed="rId3"/>
            <a:stretch>
              <a:fillRect/>
            </a:stretch>
          </p:blipFill>
          <p:spPr>
            <a:xfrm>
              <a:off x="14288989" y="518741"/>
              <a:ext cx="8411159" cy="3291324"/>
            </a:xfrm>
            <a:prstGeom prst="rect">
              <a:avLst/>
            </a:prstGeom>
          </p:spPr>
        </p:pic>
        <p:pic>
          <p:nvPicPr>
            <p:cNvPr id="13" name="Picture 12">
              <a:extLst>
                <a:ext uri="{FF2B5EF4-FFF2-40B4-BE49-F238E27FC236}">
                  <a16:creationId xmlns:a16="http://schemas.microsoft.com/office/drawing/2014/main" id="{213764BF-FC8C-6DF8-18BD-A04D1EB751DF}"/>
                </a:ext>
              </a:extLst>
            </p:cNvPr>
            <p:cNvPicPr>
              <a:picLocks noChangeAspect="1"/>
            </p:cNvPicPr>
            <p:nvPr/>
          </p:nvPicPr>
          <p:blipFill>
            <a:blip r:embed="rId4"/>
            <a:stretch>
              <a:fillRect/>
            </a:stretch>
          </p:blipFill>
          <p:spPr>
            <a:xfrm>
              <a:off x="6871157" y="518741"/>
              <a:ext cx="2182455" cy="3314455"/>
            </a:xfrm>
            <a:prstGeom prst="rect">
              <a:avLst/>
            </a:prstGeom>
          </p:spPr>
        </p:pic>
        <p:pic>
          <p:nvPicPr>
            <p:cNvPr id="17" name="Picture 16">
              <a:extLst>
                <a:ext uri="{FF2B5EF4-FFF2-40B4-BE49-F238E27FC236}">
                  <a16:creationId xmlns:a16="http://schemas.microsoft.com/office/drawing/2014/main" id="{92F88D8D-D607-5C39-0EA6-4D46C5E259BB}"/>
                </a:ext>
              </a:extLst>
            </p:cNvPr>
            <p:cNvPicPr>
              <a:picLocks noChangeAspect="1"/>
            </p:cNvPicPr>
            <p:nvPr/>
          </p:nvPicPr>
          <p:blipFill>
            <a:blip r:embed="rId5"/>
            <a:stretch>
              <a:fillRect/>
            </a:stretch>
          </p:blipFill>
          <p:spPr>
            <a:xfrm>
              <a:off x="4560730" y="518741"/>
              <a:ext cx="2182455" cy="3291324"/>
            </a:xfrm>
            <a:prstGeom prst="rect">
              <a:avLst/>
            </a:prstGeom>
          </p:spPr>
        </p:pic>
        <p:pic>
          <p:nvPicPr>
            <p:cNvPr id="19" name="Picture 18">
              <a:extLst>
                <a:ext uri="{FF2B5EF4-FFF2-40B4-BE49-F238E27FC236}">
                  <a16:creationId xmlns:a16="http://schemas.microsoft.com/office/drawing/2014/main" id="{E292276D-FDB7-A31E-AE8F-FC0F1849F28B}"/>
                </a:ext>
              </a:extLst>
            </p:cNvPr>
            <p:cNvPicPr>
              <a:picLocks noChangeAspect="1"/>
            </p:cNvPicPr>
            <p:nvPr/>
          </p:nvPicPr>
          <p:blipFill>
            <a:blip r:embed="rId6"/>
            <a:stretch>
              <a:fillRect/>
            </a:stretch>
          </p:blipFill>
          <p:spPr>
            <a:xfrm>
              <a:off x="9191799" y="518743"/>
              <a:ext cx="4959002" cy="3291324"/>
            </a:xfrm>
            <a:prstGeom prst="rect">
              <a:avLst/>
            </a:prstGeom>
          </p:spPr>
        </p:pic>
      </p:grpSp>
      <p:pic>
        <p:nvPicPr>
          <p:cNvPr id="23" name="Picture 22">
            <a:extLst>
              <a:ext uri="{FF2B5EF4-FFF2-40B4-BE49-F238E27FC236}">
                <a16:creationId xmlns:a16="http://schemas.microsoft.com/office/drawing/2014/main" id="{C7EC699E-CAC5-928C-33B7-1BBCDBE70350}"/>
              </a:ext>
            </a:extLst>
          </p:cNvPr>
          <p:cNvPicPr>
            <a:picLocks noChangeAspect="1"/>
          </p:cNvPicPr>
          <p:nvPr/>
        </p:nvPicPr>
        <p:blipFill>
          <a:blip r:embed="rId7"/>
          <a:stretch>
            <a:fillRect/>
          </a:stretch>
        </p:blipFill>
        <p:spPr>
          <a:xfrm>
            <a:off x="5998714" y="1627321"/>
            <a:ext cx="5310654" cy="2411279"/>
          </a:xfrm>
          <a:prstGeom prst="rect">
            <a:avLst/>
          </a:prstGeom>
        </p:spPr>
      </p:pic>
      <p:sp>
        <p:nvSpPr>
          <p:cNvPr id="26" name="Content Placeholder 2">
            <a:extLst>
              <a:ext uri="{FF2B5EF4-FFF2-40B4-BE49-F238E27FC236}">
                <a16:creationId xmlns:a16="http://schemas.microsoft.com/office/drawing/2014/main" id="{DE156E2E-9CF0-0427-1AC8-28A41C1E6033}"/>
              </a:ext>
            </a:extLst>
          </p:cNvPr>
          <p:cNvSpPr/>
          <p:nvPr/>
        </p:nvSpPr>
        <p:spPr bwMode="auto">
          <a:xfrm>
            <a:off x="479424" y="1057274"/>
            <a:ext cx="5691189" cy="5576888"/>
          </a:xfrm>
          <a:prstGeom prst="rect">
            <a:avLst/>
          </a:prstGeom>
          <a:noFill/>
          <a:ln w="9525">
            <a:noFill/>
            <a:miter lim="800000"/>
            <a:headEnd/>
            <a:tailEnd/>
          </a:ln>
        </p:spPr>
        <p:txBody>
          <a:bodyPr vert="horz" wrap="square" lIns="108000" tIns="45720" rIns="180000" bIns="45720" numCol="1" anchor="t" anchorCtr="0" compatLnSpc="1">
            <a:prstTxWarp prst="textNoShape">
              <a:avLst/>
            </a:prstTxWarp>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lvl="0" indent="0">
              <a:spcAft>
                <a:spcPts val="600"/>
              </a:spcAft>
              <a:buNone/>
            </a:pPr>
            <a:r>
              <a:rPr lang="fr-CH" sz="1400" b="1" kern="1400" dirty="0">
                <a:latin typeface="+mj-lt"/>
                <a:cs typeface="Times New Roman" panose="02020603050405020304" pitchFamily="18" charset="0"/>
              </a:rPr>
              <a:t>CCHE Geneva office</a:t>
            </a:r>
          </a:p>
        </p:txBody>
      </p:sp>
    </p:spTree>
    <p:extLst>
      <p:ext uri="{BB962C8B-B14F-4D97-AF65-F5344CB8AC3E}">
        <p14:creationId xmlns:p14="http://schemas.microsoft.com/office/powerpoint/2010/main" val="26629067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10" name="Slide Number Placeholder 7"/>
          <p:cNvSpPr>
            <a:spLocks noGrp="1"/>
          </p:cNvSpPr>
          <p:nvPr>
            <p:ph type="sldNum" sz="quarter" idx="17"/>
          </p:nvPr>
        </p:nvSpPr>
        <p:spPr bwMode="auto"/>
        <p:txBody>
          <a:bodyPr/>
          <a:lstStyle/>
          <a:p>
            <a:pPr>
              <a:defRPr/>
            </a:pPr>
            <a:fld id="{36B5EA5A-BC32-A742-B11B-8E7414D5B535}" type="slidenum">
              <a:rPr lang="en-US" smtClean="0"/>
              <a:t>3</a:t>
            </a:fld>
            <a:endParaRPr lang="en-US"/>
          </a:p>
        </p:txBody>
      </p:sp>
      <p:sp>
        <p:nvSpPr>
          <p:cNvPr id="20" name="Title 6">
            <a:extLst>
              <a:ext uri="{FF2B5EF4-FFF2-40B4-BE49-F238E27FC236}">
                <a16:creationId xmlns:a16="http://schemas.microsoft.com/office/drawing/2014/main" id="{CE0B8FF1-F8DF-2A44-9CAC-5C3CAB6FA8C4}"/>
              </a:ext>
            </a:extLst>
          </p:cNvPr>
          <p:cNvSpPr/>
          <p:nvPr/>
        </p:nvSpPr>
        <p:spPr bwMode="auto">
          <a:xfrm>
            <a:off x="479424" y="223838"/>
            <a:ext cx="8753475" cy="782637"/>
          </a:xfrm>
          <a:prstGeom prst="rect">
            <a:avLst/>
          </a:prstGeom>
          <a:noFill/>
          <a:ln>
            <a:noFill/>
          </a:ln>
        </p:spPr>
        <p:txBody>
          <a:bodyPr vert="horz" wrap="square" lIns="91440" tIns="45720" rIns="91440" bIns="45720" numCol="1" anchor="ctr" anchorCtr="0" compatLnSpc="1">
            <a:prstTxWarp prst="textNoShape">
              <a:avLst/>
            </a:prstTxWarp>
          </a:bodyPr>
          <a:lstStyle>
            <a:lvl1pPr algn="l">
              <a:lnSpc>
                <a:spcPct val="90000"/>
              </a:lnSpc>
              <a:spcBef>
                <a:spcPts val="0"/>
              </a:spcBef>
              <a:spcAft>
                <a:spcPts val="0"/>
              </a:spcAft>
              <a:defRPr sz="4400">
                <a:solidFill>
                  <a:schemeClr val="tx1"/>
                </a:solidFill>
                <a:latin typeface="+mj-lt"/>
                <a:ea typeface="+mj-ea"/>
                <a:cs typeface="+mj-cs"/>
              </a:defRPr>
            </a:lvl1pPr>
            <a:lvl2pPr algn="l">
              <a:lnSpc>
                <a:spcPct val="90000"/>
              </a:lnSpc>
              <a:spcBef>
                <a:spcPts val="0"/>
              </a:spcBef>
              <a:spcAft>
                <a:spcPts val="0"/>
              </a:spcAft>
              <a:defRPr sz="4400">
                <a:solidFill>
                  <a:schemeClr val="tx1"/>
                </a:solidFill>
                <a:latin typeface="Calibri Light"/>
              </a:defRPr>
            </a:lvl2pPr>
            <a:lvl3pPr algn="l">
              <a:lnSpc>
                <a:spcPct val="90000"/>
              </a:lnSpc>
              <a:spcBef>
                <a:spcPts val="0"/>
              </a:spcBef>
              <a:spcAft>
                <a:spcPts val="0"/>
              </a:spcAft>
              <a:defRPr sz="4400">
                <a:solidFill>
                  <a:schemeClr val="tx1"/>
                </a:solidFill>
                <a:latin typeface="Calibri Light"/>
              </a:defRPr>
            </a:lvl3pPr>
            <a:lvl4pPr algn="l">
              <a:lnSpc>
                <a:spcPct val="90000"/>
              </a:lnSpc>
              <a:spcBef>
                <a:spcPts val="0"/>
              </a:spcBef>
              <a:spcAft>
                <a:spcPts val="0"/>
              </a:spcAft>
              <a:defRPr sz="4400">
                <a:solidFill>
                  <a:schemeClr val="tx1"/>
                </a:solidFill>
                <a:latin typeface="Calibri Light"/>
              </a:defRPr>
            </a:lvl4pPr>
            <a:lvl5pPr algn="l">
              <a:lnSpc>
                <a:spcPct val="90000"/>
              </a:lnSpc>
              <a:spcBef>
                <a:spcPts val="0"/>
              </a:spcBef>
              <a:spcAft>
                <a:spcPts val="0"/>
              </a:spcAft>
              <a:defRPr sz="4400">
                <a:solidFill>
                  <a:schemeClr val="tx1"/>
                </a:solidFill>
                <a:latin typeface="Calibri Light"/>
              </a:defRPr>
            </a:lvl5pPr>
            <a:lvl6pPr marL="457200" algn="l">
              <a:lnSpc>
                <a:spcPct val="90000"/>
              </a:lnSpc>
              <a:spcBef>
                <a:spcPts val="0"/>
              </a:spcBef>
              <a:spcAft>
                <a:spcPts val="0"/>
              </a:spcAft>
              <a:defRPr sz="4400">
                <a:solidFill>
                  <a:schemeClr val="tx1"/>
                </a:solidFill>
                <a:latin typeface="Calibri Light"/>
              </a:defRPr>
            </a:lvl6pPr>
            <a:lvl7pPr marL="914400" algn="l">
              <a:lnSpc>
                <a:spcPct val="90000"/>
              </a:lnSpc>
              <a:spcBef>
                <a:spcPts val="0"/>
              </a:spcBef>
              <a:spcAft>
                <a:spcPts val="0"/>
              </a:spcAft>
              <a:defRPr sz="4400">
                <a:solidFill>
                  <a:schemeClr val="tx1"/>
                </a:solidFill>
                <a:latin typeface="Calibri Light"/>
              </a:defRPr>
            </a:lvl7pPr>
            <a:lvl8pPr marL="1371600" algn="l">
              <a:lnSpc>
                <a:spcPct val="90000"/>
              </a:lnSpc>
              <a:spcBef>
                <a:spcPts val="0"/>
              </a:spcBef>
              <a:spcAft>
                <a:spcPts val="0"/>
              </a:spcAft>
              <a:defRPr sz="4400">
                <a:solidFill>
                  <a:schemeClr val="tx1"/>
                </a:solidFill>
                <a:latin typeface="Calibri Light"/>
              </a:defRPr>
            </a:lvl8pPr>
            <a:lvl9pPr marL="1828800" algn="l">
              <a:lnSpc>
                <a:spcPct val="90000"/>
              </a:lnSpc>
              <a:spcBef>
                <a:spcPts val="0"/>
              </a:spcBef>
              <a:spcAft>
                <a:spcPts val="0"/>
              </a:spcAft>
              <a:defRPr sz="4400">
                <a:solidFill>
                  <a:schemeClr val="tx1"/>
                </a:solidFill>
                <a:latin typeface="Calibri Light"/>
              </a:defRPr>
            </a:lvl9pPr>
          </a:lstStyle>
          <a:p>
            <a:pPr>
              <a:defRPr/>
            </a:pPr>
            <a:r>
              <a:rPr lang="fr-CH" sz="3600" dirty="0"/>
              <a:t>INTRODUCTION</a:t>
            </a:r>
            <a:endParaRPr lang="en-US" sz="3600" dirty="0"/>
          </a:p>
        </p:txBody>
      </p:sp>
      <p:grpSp>
        <p:nvGrpSpPr>
          <p:cNvPr id="47" name="Group 46">
            <a:extLst>
              <a:ext uri="{FF2B5EF4-FFF2-40B4-BE49-F238E27FC236}">
                <a16:creationId xmlns:a16="http://schemas.microsoft.com/office/drawing/2014/main" id="{36DD0552-6C1C-A357-B5BB-0906C859FC77}"/>
              </a:ext>
            </a:extLst>
          </p:cNvPr>
          <p:cNvGrpSpPr/>
          <p:nvPr/>
        </p:nvGrpSpPr>
        <p:grpSpPr>
          <a:xfrm>
            <a:off x="659840" y="1062728"/>
            <a:ext cx="2382629" cy="1323366"/>
            <a:chOff x="808037" y="5406610"/>
            <a:chExt cx="5639494" cy="1131243"/>
          </a:xfrm>
        </p:grpSpPr>
        <p:sp>
          <p:nvSpPr>
            <p:cNvPr id="43" name="Content Placeholder 2">
              <a:extLst>
                <a:ext uri="{FF2B5EF4-FFF2-40B4-BE49-F238E27FC236}">
                  <a16:creationId xmlns:a16="http://schemas.microsoft.com/office/drawing/2014/main" id="{BD6E39D7-A9BD-510B-7F10-C646986315CD}"/>
                </a:ext>
              </a:extLst>
            </p:cNvPr>
            <p:cNvSpPr/>
            <p:nvPr/>
          </p:nvSpPr>
          <p:spPr bwMode="auto">
            <a:xfrm>
              <a:off x="811742" y="5497810"/>
              <a:ext cx="597957" cy="83931"/>
            </a:xfrm>
            <a:prstGeom prst="rect">
              <a:avLst/>
            </a:prstGeom>
            <a:solidFill>
              <a:schemeClr val="bg1">
                <a:lumMod val="65000"/>
              </a:schemeClr>
            </a:solidFill>
            <a:ln w="9525">
              <a:noFill/>
              <a:miter lim="800000"/>
              <a:headEnd/>
              <a:tailEnd/>
            </a:ln>
          </p:spPr>
          <p:txBody>
            <a:bodyPr vert="horz" wrap="square" lIns="108000" tIns="45720" rIns="180000" bIns="45720" numCol="1" anchor="ctr" anchorCtr="0" compatLnSpc="1">
              <a:prstTxWarp prst="textNoShape">
                <a:avLst/>
              </a:prstTxWarp>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lvl="0" indent="0" algn="ctr">
                <a:spcAft>
                  <a:spcPts val="600"/>
                </a:spcAft>
                <a:buNone/>
              </a:pPr>
              <a:endParaRPr lang="fr-CH" sz="1000" kern="1400" dirty="0">
                <a:latin typeface="+mj-lt"/>
                <a:cs typeface="Times New Roman" panose="02020603050405020304" pitchFamily="18" charset="0"/>
              </a:endParaRPr>
            </a:p>
          </p:txBody>
        </p:sp>
        <p:sp>
          <p:nvSpPr>
            <p:cNvPr id="44" name="Content Placeholder 2">
              <a:extLst>
                <a:ext uri="{FF2B5EF4-FFF2-40B4-BE49-F238E27FC236}">
                  <a16:creationId xmlns:a16="http://schemas.microsoft.com/office/drawing/2014/main" id="{67B42849-CFC6-EC9A-2A8E-613318727399}"/>
                </a:ext>
              </a:extLst>
            </p:cNvPr>
            <p:cNvSpPr/>
            <p:nvPr/>
          </p:nvSpPr>
          <p:spPr bwMode="auto">
            <a:xfrm>
              <a:off x="808037" y="5884667"/>
              <a:ext cx="597957" cy="83931"/>
            </a:xfrm>
            <a:prstGeom prst="rect">
              <a:avLst/>
            </a:prstGeom>
            <a:solidFill>
              <a:schemeClr val="bg1">
                <a:lumMod val="85000"/>
              </a:schemeClr>
            </a:solidFill>
            <a:ln w="9525">
              <a:noFill/>
              <a:miter lim="800000"/>
              <a:headEnd/>
              <a:tailEnd/>
            </a:ln>
          </p:spPr>
          <p:txBody>
            <a:bodyPr vert="horz" wrap="square" lIns="108000" tIns="45720" rIns="180000" bIns="45720" numCol="1" anchor="ctr" anchorCtr="0" compatLnSpc="1">
              <a:prstTxWarp prst="textNoShape">
                <a:avLst/>
              </a:prstTxWarp>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indent="0" algn="ctr">
                <a:spcAft>
                  <a:spcPts val="600"/>
                </a:spcAft>
                <a:buNone/>
              </a:pPr>
              <a:endParaRPr lang="fr-CH" sz="1000" kern="1400" dirty="0">
                <a:latin typeface="+mj-lt"/>
                <a:cs typeface="Times New Roman" panose="02020603050405020304" pitchFamily="18" charset="0"/>
              </a:endParaRPr>
            </a:p>
          </p:txBody>
        </p:sp>
        <p:sp>
          <p:nvSpPr>
            <p:cNvPr id="45" name="Content Placeholder 2">
              <a:extLst>
                <a:ext uri="{FF2B5EF4-FFF2-40B4-BE49-F238E27FC236}">
                  <a16:creationId xmlns:a16="http://schemas.microsoft.com/office/drawing/2014/main" id="{BF77DAED-B269-4EC9-E665-B5FC64881B32}"/>
                </a:ext>
              </a:extLst>
            </p:cNvPr>
            <p:cNvSpPr/>
            <p:nvPr/>
          </p:nvSpPr>
          <p:spPr bwMode="auto">
            <a:xfrm>
              <a:off x="811741" y="6453922"/>
              <a:ext cx="597958" cy="83931"/>
            </a:xfrm>
            <a:prstGeom prst="rect">
              <a:avLst/>
            </a:prstGeom>
            <a:solidFill>
              <a:schemeClr val="bg1">
                <a:lumMod val="95000"/>
              </a:schemeClr>
            </a:solidFill>
            <a:ln w="9525">
              <a:noFill/>
              <a:miter lim="800000"/>
              <a:headEnd/>
              <a:tailEnd/>
            </a:ln>
          </p:spPr>
          <p:txBody>
            <a:bodyPr vert="horz" wrap="square" lIns="108000" tIns="45720" rIns="180000" bIns="45720" numCol="1" anchor="ctr" anchorCtr="0" compatLnSpc="1">
              <a:prstTxWarp prst="textNoShape">
                <a:avLst/>
              </a:prstTxWarp>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indent="0" algn="ctr">
                <a:spcAft>
                  <a:spcPts val="600"/>
                </a:spcAft>
                <a:buNone/>
              </a:pPr>
              <a:endParaRPr lang="fr-CH" sz="1000" kern="1400" dirty="0">
                <a:latin typeface="+mj-lt"/>
                <a:cs typeface="Times New Roman" panose="02020603050405020304" pitchFamily="18" charset="0"/>
              </a:endParaRPr>
            </a:p>
          </p:txBody>
        </p:sp>
        <p:sp>
          <p:nvSpPr>
            <p:cNvPr id="46" name="Content Placeholder 2">
              <a:extLst>
                <a:ext uri="{FF2B5EF4-FFF2-40B4-BE49-F238E27FC236}">
                  <a16:creationId xmlns:a16="http://schemas.microsoft.com/office/drawing/2014/main" id="{2AB3B440-5214-5062-BB3D-881DCCD247A4}"/>
                </a:ext>
              </a:extLst>
            </p:cNvPr>
            <p:cNvSpPr/>
            <p:nvPr/>
          </p:nvSpPr>
          <p:spPr bwMode="auto">
            <a:xfrm>
              <a:off x="1570037" y="5406610"/>
              <a:ext cx="4877494" cy="1123976"/>
            </a:xfrm>
            <a:prstGeom prst="rect">
              <a:avLst/>
            </a:prstGeom>
            <a:noFill/>
            <a:ln w="9525">
              <a:noFill/>
              <a:miter lim="800000"/>
              <a:headEnd/>
              <a:tailEnd/>
            </a:ln>
          </p:spPr>
          <p:txBody>
            <a:bodyPr vert="horz" wrap="square" lIns="108000" tIns="45720" rIns="180000" bIns="45720" numCol="1" anchor="t" anchorCtr="0" compatLnSpc="1">
              <a:prstTxWarp prst="textNoShape">
                <a:avLst/>
              </a:prstTxWarp>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nSpc>
                  <a:spcPct val="100000"/>
                </a:lnSpc>
                <a:spcAft>
                  <a:spcPts val="600"/>
                </a:spcAft>
                <a:buNone/>
              </a:pPr>
              <a:r>
                <a:rPr lang="fr-CH" sz="1000" kern="1400" dirty="0">
                  <a:latin typeface="Calibri Light" panose="020F0302020204030204" pitchFamily="34" charset="0"/>
                  <a:cs typeface="Calibri Light" panose="020F0302020204030204" pitchFamily="34" charset="0"/>
                </a:rPr>
                <a:t>CERN</a:t>
              </a:r>
            </a:p>
            <a:p>
              <a:pPr marL="0" indent="0">
                <a:lnSpc>
                  <a:spcPct val="100000"/>
                </a:lnSpc>
                <a:spcAft>
                  <a:spcPts val="600"/>
                </a:spcAft>
                <a:buNone/>
              </a:pPr>
              <a:r>
                <a:rPr lang="es-ES" sz="1000" kern="1400" dirty="0">
                  <a:latin typeface="Calibri Light" panose="020F0302020204030204" pitchFamily="34" charset="0"/>
                  <a:cs typeface="Calibri Light" panose="020F0302020204030204" pitchFamily="34" charset="0"/>
                </a:rPr>
                <a:t>Escuela Técnica Superior de Arquitectura La Salle, RAMON LLULL UNIVERSITY (Barcelona)</a:t>
              </a:r>
            </a:p>
            <a:p>
              <a:pPr marL="0" lvl="0" indent="0">
                <a:lnSpc>
                  <a:spcPct val="100000"/>
                </a:lnSpc>
                <a:spcAft>
                  <a:spcPts val="600"/>
                </a:spcAft>
                <a:buNone/>
              </a:pPr>
              <a:r>
                <a:rPr lang="en-GB" sz="1000" kern="1400" dirty="0">
                  <a:latin typeface="Calibri Light" panose="020F0302020204030204" pitchFamily="34" charset="0"/>
                  <a:cs typeface="Calibri Light" panose="020F0302020204030204" pitchFamily="34" charset="0"/>
                </a:rPr>
                <a:t>Local Government of </a:t>
              </a:r>
              <a:r>
                <a:rPr lang="en-GB" sz="1000" kern="1400" dirty="0" err="1">
                  <a:latin typeface="Calibri Light" panose="020F0302020204030204" pitchFamily="34" charset="0"/>
                  <a:cs typeface="Calibri Light" panose="020F0302020204030204" pitchFamily="34" charset="0"/>
                </a:rPr>
                <a:t>Archidona</a:t>
              </a:r>
              <a:r>
                <a:rPr lang="en-GB" sz="1000" kern="1400" dirty="0">
                  <a:latin typeface="Calibri Light" panose="020F0302020204030204" pitchFamily="34" charset="0"/>
                  <a:cs typeface="Calibri Light" panose="020F0302020204030204" pitchFamily="34" charset="0"/>
                </a:rPr>
                <a:t>, Málaga “Construction and urbanism department “</a:t>
              </a:r>
            </a:p>
            <a:p>
              <a:pPr marL="0" lvl="0" indent="0">
                <a:lnSpc>
                  <a:spcPct val="100000"/>
                </a:lnSpc>
                <a:spcAft>
                  <a:spcPts val="600"/>
                </a:spcAft>
                <a:buNone/>
              </a:pPr>
              <a:endParaRPr lang="es-ES" sz="1000" b="1" kern="1400" dirty="0">
                <a:latin typeface="Calibri Light" panose="020F0302020204030204" pitchFamily="34" charset="0"/>
                <a:cs typeface="Calibri Light" panose="020F0302020204030204" pitchFamily="34" charset="0"/>
              </a:endParaRPr>
            </a:p>
            <a:p>
              <a:pPr marL="0" lvl="0" indent="0">
                <a:lnSpc>
                  <a:spcPct val="100000"/>
                </a:lnSpc>
                <a:spcAft>
                  <a:spcPts val="600"/>
                </a:spcAft>
                <a:buNone/>
              </a:pPr>
              <a:endParaRPr lang="fr-CH" sz="1000" b="1" kern="1400" dirty="0">
                <a:latin typeface="Calibri Light" panose="020F0302020204030204" pitchFamily="34" charset="0"/>
                <a:cs typeface="Calibri Light" panose="020F0302020204030204" pitchFamily="34" charset="0"/>
              </a:endParaRPr>
            </a:p>
          </p:txBody>
        </p:sp>
      </p:grpSp>
      <p:grpSp>
        <p:nvGrpSpPr>
          <p:cNvPr id="1084" name="Group 1083">
            <a:extLst>
              <a:ext uri="{FF2B5EF4-FFF2-40B4-BE49-F238E27FC236}">
                <a16:creationId xmlns:a16="http://schemas.microsoft.com/office/drawing/2014/main" id="{DB6D0FFD-B178-056A-A908-25975C08F1A4}"/>
              </a:ext>
            </a:extLst>
          </p:cNvPr>
          <p:cNvGrpSpPr/>
          <p:nvPr/>
        </p:nvGrpSpPr>
        <p:grpSpPr>
          <a:xfrm>
            <a:off x="912471" y="990438"/>
            <a:ext cx="10600680" cy="5343121"/>
            <a:chOff x="476895" y="415252"/>
            <a:chExt cx="11741841" cy="5918307"/>
          </a:xfrm>
        </p:grpSpPr>
        <p:grpSp>
          <p:nvGrpSpPr>
            <p:cNvPr id="1081" name="Group 1080">
              <a:extLst>
                <a:ext uri="{FF2B5EF4-FFF2-40B4-BE49-F238E27FC236}">
                  <a16:creationId xmlns:a16="http://schemas.microsoft.com/office/drawing/2014/main" id="{36CF639C-668F-853E-B3A2-B6DCCCB04C5A}"/>
                </a:ext>
              </a:extLst>
            </p:cNvPr>
            <p:cNvGrpSpPr/>
            <p:nvPr/>
          </p:nvGrpSpPr>
          <p:grpSpPr>
            <a:xfrm>
              <a:off x="816154" y="415252"/>
              <a:ext cx="11402582" cy="5521833"/>
              <a:chOff x="816154" y="415252"/>
              <a:chExt cx="11402582" cy="5521833"/>
            </a:xfrm>
          </p:grpSpPr>
          <p:sp>
            <p:nvSpPr>
              <p:cNvPr id="1079" name="Oval 1078">
                <a:extLst>
                  <a:ext uri="{FF2B5EF4-FFF2-40B4-BE49-F238E27FC236}">
                    <a16:creationId xmlns:a16="http://schemas.microsoft.com/office/drawing/2014/main" id="{AB71744A-2114-44E6-7E7C-2DDFEA5B8ED8}"/>
                  </a:ext>
                </a:extLst>
              </p:cNvPr>
              <p:cNvSpPr/>
              <p:nvPr/>
            </p:nvSpPr>
            <p:spPr bwMode="auto">
              <a:xfrm>
                <a:off x="7248415" y="2412600"/>
                <a:ext cx="1245807" cy="1245807"/>
              </a:xfrm>
              <a:prstGeom prst="ellipse">
                <a:avLst/>
              </a:prstGeom>
              <a:noFill/>
              <a:ln w="9525">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0" name="Content Placeholder 2">
                <a:extLst>
                  <a:ext uri="{FF2B5EF4-FFF2-40B4-BE49-F238E27FC236}">
                    <a16:creationId xmlns:a16="http://schemas.microsoft.com/office/drawing/2014/main" id="{76E647CE-FE2E-97DC-9752-CA0CA9402948}"/>
                  </a:ext>
                </a:extLst>
              </p:cNvPr>
              <p:cNvSpPr/>
              <p:nvPr/>
            </p:nvSpPr>
            <p:spPr bwMode="auto">
              <a:xfrm>
                <a:off x="8209982" y="2175261"/>
                <a:ext cx="896114" cy="397055"/>
              </a:xfrm>
              <a:prstGeom prst="rect">
                <a:avLst/>
              </a:prstGeom>
              <a:noFill/>
              <a:ln w="9525">
                <a:noFill/>
                <a:miter lim="800000"/>
                <a:headEnd/>
                <a:tailEnd/>
              </a:ln>
            </p:spPr>
            <p:txBody>
              <a:bodyPr vert="horz" wrap="square" lIns="108000" tIns="45720" rIns="180000" bIns="45720" numCol="1" anchor="t" anchorCtr="0" compatLnSpc="1">
                <a:prstTxWarp prst="textNoShape">
                  <a:avLst/>
                </a:prstTxWarp>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nSpc>
                    <a:spcPct val="100000"/>
                  </a:lnSpc>
                  <a:spcAft>
                    <a:spcPts val="600"/>
                  </a:spcAft>
                  <a:buNone/>
                </a:pPr>
                <a:r>
                  <a:rPr lang="fr-CH" sz="1200" kern="1400" dirty="0">
                    <a:latin typeface="Calibri Light" panose="020F0302020204030204" pitchFamily="34" charset="0"/>
                    <a:cs typeface="Calibri Light" panose="020F0302020204030204" pitchFamily="34" charset="0"/>
                  </a:rPr>
                  <a:t>B156</a:t>
                </a:r>
                <a:endParaRPr lang="es-ES" sz="1200" kern="1400" dirty="0">
                  <a:latin typeface="Calibri Light" panose="020F0302020204030204" pitchFamily="34" charset="0"/>
                  <a:cs typeface="Calibri Light" panose="020F0302020204030204" pitchFamily="34" charset="0"/>
                </a:endParaRPr>
              </a:p>
              <a:p>
                <a:pPr marL="0" lvl="0" indent="0">
                  <a:lnSpc>
                    <a:spcPct val="100000"/>
                  </a:lnSpc>
                  <a:spcAft>
                    <a:spcPts val="600"/>
                  </a:spcAft>
                  <a:buNone/>
                </a:pPr>
                <a:endParaRPr lang="fr-CH" sz="1200" kern="1400" dirty="0">
                  <a:latin typeface="Calibri Light" panose="020F0302020204030204" pitchFamily="34" charset="0"/>
                  <a:cs typeface="Calibri Light" panose="020F0302020204030204" pitchFamily="34" charset="0"/>
                </a:endParaRPr>
              </a:p>
            </p:txBody>
          </p:sp>
          <p:sp>
            <p:nvSpPr>
              <p:cNvPr id="1074" name="Oval 1073">
                <a:extLst>
                  <a:ext uri="{FF2B5EF4-FFF2-40B4-BE49-F238E27FC236}">
                    <a16:creationId xmlns:a16="http://schemas.microsoft.com/office/drawing/2014/main" id="{ABA901CF-E6BA-B309-2348-2DAD9471510D}"/>
                  </a:ext>
                </a:extLst>
              </p:cNvPr>
              <p:cNvSpPr/>
              <p:nvPr/>
            </p:nvSpPr>
            <p:spPr bwMode="auto">
              <a:xfrm>
                <a:off x="9839179" y="712064"/>
                <a:ext cx="1245807" cy="1245807"/>
              </a:xfrm>
              <a:prstGeom prst="ellipse">
                <a:avLst/>
              </a:prstGeom>
              <a:noFill/>
              <a:ln w="9525">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72" name="Oval 1071">
                <a:extLst>
                  <a:ext uri="{FF2B5EF4-FFF2-40B4-BE49-F238E27FC236}">
                    <a16:creationId xmlns:a16="http://schemas.microsoft.com/office/drawing/2014/main" id="{82753D3D-D445-B2E9-9839-E91A3FF6A435}"/>
                  </a:ext>
                </a:extLst>
              </p:cNvPr>
              <p:cNvSpPr/>
              <p:nvPr/>
            </p:nvSpPr>
            <p:spPr bwMode="auto">
              <a:xfrm>
                <a:off x="9725848" y="2412600"/>
                <a:ext cx="1245807" cy="1245807"/>
              </a:xfrm>
              <a:prstGeom prst="ellipse">
                <a:avLst/>
              </a:prstGeom>
              <a:noFill/>
              <a:ln w="9525">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4" name="Oval 1063">
                <a:extLst>
                  <a:ext uri="{FF2B5EF4-FFF2-40B4-BE49-F238E27FC236}">
                    <a16:creationId xmlns:a16="http://schemas.microsoft.com/office/drawing/2014/main" id="{84F741B6-F256-D8A2-12AE-F72E76C19CA1}"/>
                  </a:ext>
                </a:extLst>
              </p:cNvPr>
              <p:cNvSpPr/>
              <p:nvPr/>
            </p:nvSpPr>
            <p:spPr>
              <a:xfrm>
                <a:off x="5480268" y="1339034"/>
                <a:ext cx="1245807" cy="1245807"/>
              </a:xfrm>
              <a:prstGeom prst="ellipse">
                <a:avLst/>
              </a:prstGeom>
              <a:noFill/>
              <a:ln w="9525">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1" name="Straight Arrow Connector 60">
                <a:extLst>
                  <a:ext uri="{FF2B5EF4-FFF2-40B4-BE49-F238E27FC236}">
                    <a16:creationId xmlns:a16="http://schemas.microsoft.com/office/drawing/2014/main" id="{6C51E69F-C4B8-4487-8A62-9135054E2410}"/>
                  </a:ext>
                </a:extLst>
              </p:cNvPr>
              <p:cNvCxnSpPr>
                <a:cxnSpLocks/>
              </p:cNvCxnSpPr>
              <p:nvPr/>
            </p:nvCxnSpPr>
            <p:spPr bwMode="auto">
              <a:xfrm flipV="1">
                <a:off x="7541254" y="2056120"/>
                <a:ext cx="0" cy="332773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1" name="Content Placeholder 2">
                <a:extLst>
                  <a:ext uri="{FF2B5EF4-FFF2-40B4-BE49-F238E27FC236}">
                    <a16:creationId xmlns:a16="http://schemas.microsoft.com/office/drawing/2014/main" id="{876D50EA-5283-D28D-1FFD-A8499606A1F4}"/>
                  </a:ext>
                </a:extLst>
              </p:cNvPr>
              <p:cNvSpPr/>
              <p:nvPr/>
            </p:nvSpPr>
            <p:spPr bwMode="auto">
              <a:xfrm>
                <a:off x="6866114" y="4956637"/>
                <a:ext cx="638705" cy="427222"/>
              </a:xfrm>
              <a:prstGeom prst="rect">
                <a:avLst/>
              </a:prstGeom>
              <a:solidFill>
                <a:schemeClr val="bg1">
                  <a:lumMod val="85000"/>
                </a:schemeClr>
              </a:solidFill>
              <a:ln w="9525">
                <a:noFill/>
                <a:miter lim="800000"/>
                <a:headEnd/>
                <a:tailEnd/>
              </a:ln>
            </p:spPr>
            <p:txBody>
              <a:bodyPr vert="horz" wrap="square" lIns="108000" tIns="45720" rIns="180000" bIns="45720" numCol="1" anchor="ctr" anchorCtr="0" compatLnSpc="1">
                <a:prstTxWarp prst="textNoShape">
                  <a:avLst/>
                </a:prstTxWarp>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lvl="0" indent="0" algn="ctr">
                  <a:spcAft>
                    <a:spcPts val="600"/>
                  </a:spcAft>
                  <a:buNone/>
                </a:pPr>
                <a:r>
                  <a:rPr lang="fr-CH" sz="1200" kern="1400" dirty="0">
                    <a:latin typeface="+mj-lt"/>
                    <a:cs typeface="Times New Roman" panose="02020603050405020304" pitchFamily="18" charset="0"/>
                  </a:rPr>
                  <a:t>(*)</a:t>
                </a:r>
              </a:p>
            </p:txBody>
          </p:sp>
          <p:sp>
            <p:nvSpPr>
              <p:cNvPr id="23" name="Content Placeholder 2">
                <a:extLst>
                  <a:ext uri="{FF2B5EF4-FFF2-40B4-BE49-F238E27FC236}">
                    <a16:creationId xmlns:a16="http://schemas.microsoft.com/office/drawing/2014/main" id="{C3019E73-9D82-8345-B8BB-A238054CD72E}"/>
                  </a:ext>
                </a:extLst>
              </p:cNvPr>
              <p:cNvSpPr/>
              <p:nvPr/>
            </p:nvSpPr>
            <p:spPr bwMode="auto">
              <a:xfrm>
                <a:off x="6136550" y="3954658"/>
                <a:ext cx="686002" cy="797169"/>
              </a:xfrm>
              <a:prstGeom prst="rect">
                <a:avLst/>
              </a:prstGeom>
              <a:solidFill>
                <a:schemeClr val="bg1">
                  <a:lumMod val="65000"/>
                </a:schemeClr>
              </a:solidFill>
              <a:ln w="9525">
                <a:noFill/>
                <a:miter lim="800000"/>
                <a:headEnd/>
                <a:tailEnd/>
              </a:ln>
            </p:spPr>
            <p:txBody>
              <a:bodyPr vert="vert270" wrap="square" lIns="108000" tIns="45720" rIns="180000" bIns="45720" numCol="1" anchor="ctr" anchorCtr="0" compatLnSpc="1">
                <a:prstTxWarp prst="textNoShape">
                  <a:avLst/>
                </a:prstTxWarp>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lvl="0" indent="0" algn="ctr">
                  <a:spcAft>
                    <a:spcPts val="600"/>
                  </a:spcAft>
                  <a:buNone/>
                </a:pPr>
                <a:r>
                  <a:rPr lang="fr-CH" sz="1200" kern="1400" dirty="0">
                    <a:latin typeface="+mj-lt"/>
                    <a:cs typeface="Times New Roman" panose="02020603050405020304" pitchFamily="18" charset="0"/>
                  </a:rPr>
                  <a:t>Technical </a:t>
                </a:r>
                <a:r>
                  <a:rPr lang="fr-CH" sz="1200" kern="1400" dirty="0" err="1">
                    <a:latin typeface="+mj-lt"/>
                    <a:cs typeface="Times New Roman" panose="02020603050405020304" pitchFamily="18" charset="0"/>
                  </a:rPr>
                  <a:t>student</a:t>
                </a:r>
                <a:endParaRPr lang="fr-CH" sz="1200" b="1" kern="1400" dirty="0">
                  <a:latin typeface="+mj-lt"/>
                  <a:cs typeface="Times New Roman" panose="02020603050405020304" pitchFamily="18" charset="0"/>
                </a:endParaRPr>
              </a:p>
            </p:txBody>
          </p:sp>
          <p:sp>
            <p:nvSpPr>
              <p:cNvPr id="24" name="Content Placeholder 2">
                <a:extLst>
                  <a:ext uri="{FF2B5EF4-FFF2-40B4-BE49-F238E27FC236}">
                    <a16:creationId xmlns:a16="http://schemas.microsoft.com/office/drawing/2014/main" id="{A515040A-568B-4DBC-DFFF-F51789B58CEE}"/>
                  </a:ext>
                </a:extLst>
              </p:cNvPr>
              <p:cNvSpPr/>
              <p:nvPr/>
            </p:nvSpPr>
            <p:spPr bwMode="auto">
              <a:xfrm>
                <a:off x="6878984" y="3952034"/>
                <a:ext cx="2109448" cy="800813"/>
              </a:xfrm>
              <a:prstGeom prst="rect">
                <a:avLst/>
              </a:prstGeom>
              <a:solidFill>
                <a:schemeClr val="bg1">
                  <a:lumMod val="65000"/>
                </a:schemeClr>
              </a:solidFill>
              <a:ln w="9525">
                <a:noFill/>
                <a:miter lim="800000"/>
                <a:headEnd/>
                <a:tailEnd/>
              </a:ln>
            </p:spPr>
            <p:txBody>
              <a:bodyPr vert="horz" wrap="square" lIns="108000" tIns="45720" rIns="180000" bIns="45720" numCol="1" anchor="ctr" anchorCtr="0" compatLnSpc="1">
                <a:prstTxWarp prst="textNoShape">
                  <a:avLst/>
                </a:prstTxWarp>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lvl="0" indent="0" algn="ctr">
                  <a:spcAft>
                    <a:spcPts val="600"/>
                  </a:spcAft>
                  <a:buNone/>
                </a:pPr>
                <a:r>
                  <a:rPr lang="fr-CH" sz="1200" kern="1400" dirty="0">
                    <a:latin typeface="+mj-lt"/>
                    <a:cs typeface="Times New Roman" panose="02020603050405020304" pitchFamily="18" charset="0"/>
                  </a:rPr>
                  <a:t>Project Associate (2021)</a:t>
                </a:r>
                <a:endParaRPr lang="fr-CH" sz="1200" b="1" kern="1400" dirty="0">
                  <a:latin typeface="+mj-lt"/>
                  <a:cs typeface="Times New Roman" panose="02020603050405020304" pitchFamily="18" charset="0"/>
                </a:endParaRPr>
              </a:p>
            </p:txBody>
          </p:sp>
          <p:sp>
            <p:nvSpPr>
              <p:cNvPr id="27" name="Content Placeholder 2">
                <a:extLst>
                  <a:ext uri="{FF2B5EF4-FFF2-40B4-BE49-F238E27FC236}">
                    <a16:creationId xmlns:a16="http://schemas.microsoft.com/office/drawing/2014/main" id="{FE32FD2B-E356-D363-DBA3-B0757F5B14FB}"/>
                  </a:ext>
                </a:extLst>
              </p:cNvPr>
              <p:cNvSpPr/>
              <p:nvPr/>
            </p:nvSpPr>
            <p:spPr bwMode="auto">
              <a:xfrm>
                <a:off x="9086141" y="3952034"/>
                <a:ext cx="2120200" cy="800813"/>
              </a:xfrm>
              <a:prstGeom prst="rect">
                <a:avLst/>
              </a:prstGeom>
              <a:solidFill>
                <a:schemeClr val="bg1">
                  <a:lumMod val="65000"/>
                </a:schemeClr>
              </a:solidFill>
              <a:ln w="9525">
                <a:noFill/>
                <a:miter lim="800000"/>
                <a:headEnd/>
                <a:tailEnd/>
              </a:ln>
            </p:spPr>
            <p:txBody>
              <a:bodyPr vert="horz" wrap="square" lIns="108000" tIns="45720" rIns="180000" bIns="45720" numCol="1" anchor="ctr" anchorCtr="0" compatLnSpc="1">
                <a:prstTxWarp prst="textNoShape">
                  <a:avLst/>
                </a:prstTxWarp>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lvl="0" indent="0" algn="ctr">
                  <a:spcAft>
                    <a:spcPts val="600"/>
                  </a:spcAft>
                  <a:buNone/>
                </a:pPr>
                <a:r>
                  <a:rPr lang="fr-CH" sz="1200" kern="1400" dirty="0" err="1">
                    <a:latin typeface="+mj-lt"/>
                    <a:cs typeface="Times New Roman" panose="02020603050405020304" pitchFamily="18" charset="0"/>
                  </a:rPr>
                  <a:t>Fellowship</a:t>
                </a:r>
                <a:r>
                  <a:rPr lang="fr-CH" sz="1200" kern="1400" dirty="0">
                    <a:latin typeface="+mj-lt"/>
                    <a:cs typeface="Times New Roman" panose="02020603050405020304" pitchFamily="18" charset="0"/>
                  </a:rPr>
                  <a:t> (2024)</a:t>
                </a:r>
              </a:p>
            </p:txBody>
          </p:sp>
          <p:sp>
            <p:nvSpPr>
              <p:cNvPr id="30" name="Content Placeholder 2">
                <a:extLst>
                  <a:ext uri="{FF2B5EF4-FFF2-40B4-BE49-F238E27FC236}">
                    <a16:creationId xmlns:a16="http://schemas.microsoft.com/office/drawing/2014/main" id="{131F6B0F-376C-C126-F95C-CF6314DC60FD}"/>
                  </a:ext>
                </a:extLst>
              </p:cNvPr>
              <p:cNvSpPr/>
              <p:nvPr/>
            </p:nvSpPr>
            <p:spPr bwMode="auto">
              <a:xfrm>
                <a:off x="3823942" y="3960631"/>
                <a:ext cx="364066" cy="800813"/>
              </a:xfrm>
              <a:prstGeom prst="rect">
                <a:avLst/>
              </a:prstGeom>
              <a:solidFill>
                <a:schemeClr val="bg1">
                  <a:lumMod val="65000"/>
                </a:schemeClr>
              </a:solidFill>
              <a:ln w="9525">
                <a:noFill/>
                <a:miter lim="800000"/>
                <a:headEnd/>
                <a:tailEnd/>
              </a:ln>
            </p:spPr>
            <p:txBody>
              <a:bodyPr vert="vert270" wrap="square" lIns="108000" tIns="45720" rIns="180000" bIns="45720" numCol="1" anchor="ctr" anchorCtr="0" compatLnSpc="1">
                <a:prstTxWarp prst="textNoShape">
                  <a:avLst/>
                </a:prstTxWarp>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lvl="0" indent="0" algn="ctr">
                  <a:spcAft>
                    <a:spcPts val="600"/>
                  </a:spcAft>
                  <a:buNone/>
                </a:pPr>
                <a:r>
                  <a:rPr lang="fr-CH" sz="1200" kern="1400" dirty="0" err="1">
                    <a:latin typeface="+mj-lt"/>
                    <a:cs typeface="Times New Roman" panose="02020603050405020304" pitchFamily="18" charset="0"/>
                  </a:rPr>
                  <a:t>Internship</a:t>
                </a:r>
                <a:endParaRPr lang="fr-CH" sz="1200" kern="1400" dirty="0">
                  <a:latin typeface="+mj-lt"/>
                  <a:cs typeface="Times New Roman" panose="02020603050405020304" pitchFamily="18" charset="0"/>
                </a:endParaRPr>
              </a:p>
            </p:txBody>
          </p:sp>
          <p:sp>
            <p:nvSpPr>
              <p:cNvPr id="7" name="Content Placeholder 2">
                <a:extLst>
                  <a:ext uri="{FF2B5EF4-FFF2-40B4-BE49-F238E27FC236}">
                    <a16:creationId xmlns:a16="http://schemas.microsoft.com/office/drawing/2014/main" id="{28F83954-3D1D-A641-6911-A0B042CC6AE2}"/>
                  </a:ext>
                </a:extLst>
              </p:cNvPr>
              <p:cNvSpPr/>
              <p:nvPr/>
            </p:nvSpPr>
            <p:spPr bwMode="auto">
              <a:xfrm>
                <a:off x="816154" y="4956637"/>
                <a:ext cx="5229069" cy="427222"/>
              </a:xfrm>
              <a:prstGeom prst="rect">
                <a:avLst/>
              </a:prstGeom>
              <a:solidFill>
                <a:schemeClr val="bg1">
                  <a:lumMod val="85000"/>
                </a:schemeClr>
              </a:solidFill>
              <a:ln w="9525">
                <a:noFill/>
                <a:miter lim="800000"/>
                <a:headEnd/>
                <a:tailEnd/>
              </a:ln>
            </p:spPr>
            <p:txBody>
              <a:bodyPr vert="horz" wrap="square" lIns="108000" tIns="45720" rIns="180000" bIns="45720" numCol="1" anchor="ctr" anchorCtr="0" compatLnSpc="1">
                <a:prstTxWarp prst="textNoShape">
                  <a:avLst/>
                </a:prstTxWarp>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lvl="0" indent="0" algn="ctr">
                  <a:spcAft>
                    <a:spcPts val="600"/>
                  </a:spcAft>
                  <a:buNone/>
                </a:pPr>
                <a:r>
                  <a:rPr lang="fr-CH" sz="1200" kern="1400" dirty="0" err="1">
                    <a:latin typeface="+mj-lt"/>
                    <a:cs typeface="Times New Roman" panose="02020603050405020304" pitchFamily="18" charset="0"/>
                  </a:rPr>
                  <a:t>Master’s</a:t>
                </a:r>
                <a:r>
                  <a:rPr lang="fr-CH" sz="1200" kern="1400" dirty="0">
                    <a:latin typeface="+mj-lt"/>
                    <a:cs typeface="Times New Roman" panose="02020603050405020304" pitchFamily="18" charset="0"/>
                  </a:rPr>
                  <a:t> </a:t>
                </a:r>
                <a:r>
                  <a:rPr lang="fr-CH" sz="1200" kern="1400" dirty="0" err="1">
                    <a:latin typeface="+mj-lt"/>
                    <a:cs typeface="Times New Roman" panose="02020603050405020304" pitchFamily="18" charset="0"/>
                  </a:rPr>
                  <a:t>Degree</a:t>
                </a:r>
                <a:r>
                  <a:rPr lang="fr-CH" sz="1200" kern="1400" dirty="0">
                    <a:latin typeface="+mj-lt"/>
                    <a:cs typeface="Times New Roman" panose="02020603050405020304" pitchFamily="18" charset="0"/>
                  </a:rPr>
                  <a:t> in Architecture (2017)</a:t>
                </a:r>
                <a:endParaRPr lang="fr-CH" sz="1200" b="1" kern="1400" dirty="0">
                  <a:latin typeface="+mj-lt"/>
                  <a:cs typeface="Times New Roman" panose="02020603050405020304" pitchFamily="18" charset="0"/>
                </a:endParaRPr>
              </a:p>
            </p:txBody>
          </p:sp>
          <p:sp>
            <p:nvSpPr>
              <p:cNvPr id="8" name="Content Placeholder 2">
                <a:extLst>
                  <a:ext uri="{FF2B5EF4-FFF2-40B4-BE49-F238E27FC236}">
                    <a16:creationId xmlns:a16="http://schemas.microsoft.com/office/drawing/2014/main" id="{7209555E-8FB9-C3E0-553E-6CEE59F6D2E8}"/>
                  </a:ext>
                </a:extLst>
              </p:cNvPr>
              <p:cNvSpPr/>
              <p:nvPr/>
            </p:nvSpPr>
            <p:spPr bwMode="auto">
              <a:xfrm>
                <a:off x="4558419" y="5509863"/>
                <a:ext cx="4478867" cy="427222"/>
              </a:xfrm>
              <a:prstGeom prst="rect">
                <a:avLst/>
              </a:prstGeom>
              <a:solidFill>
                <a:schemeClr val="bg1">
                  <a:lumMod val="85000"/>
                </a:schemeClr>
              </a:solidFill>
              <a:ln w="9525">
                <a:noFill/>
                <a:miter lim="800000"/>
                <a:headEnd/>
                <a:tailEnd/>
              </a:ln>
            </p:spPr>
            <p:txBody>
              <a:bodyPr vert="horz" wrap="square" lIns="108000" tIns="45720" rIns="180000" bIns="45720" numCol="1" anchor="ctr" anchorCtr="0" compatLnSpc="1">
                <a:prstTxWarp prst="textNoShape">
                  <a:avLst/>
                </a:prstTxWarp>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lvl="0" indent="0" algn="ctr">
                  <a:spcAft>
                    <a:spcPts val="600"/>
                  </a:spcAft>
                  <a:buNone/>
                </a:pPr>
                <a:r>
                  <a:rPr lang="en-GB" sz="1200" kern="1400" dirty="0">
                    <a:latin typeface="+mj-lt"/>
                    <a:cs typeface="Times New Roman" panose="02020603050405020304" pitchFamily="18" charset="0"/>
                  </a:rPr>
                  <a:t>Degree in Technical Architecture and Construction (2021)</a:t>
                </a:r>
              </a:p>
            </p:txBody>
          </p:sp>
          <p:cxnSp>
            <p:nvCxnSpPr>
              <p:cNvPr id="6" name="Straight Arrow Connector 5">
                <a:extLst>
                  <a:ext uri="{FF2B5EF4-FFF2-40B4-BE49-F238E27FC236}">
                    <a16:creationId xmlns:a16="http://schemas.microsoft.com/office/drawing/2014/main" id="{4526B1A9-E4AE-905B-2427-4DC3706F85D1}"/>
                  </a:ext>
                </a:extLst>
              </p:cNvPr>
              <p:cNvCxnSpPr>
                <a:cxnSpLocks/>
              </p:cNvCxnSpPr>
              <p:nvPr/>
            </p:nvCxnSpPr>
            <p:spPr>
              <a:xfrm flipV="1">
                <a:off x="9037286" y="2056120"/>
                <a:ext cx="0" cy="340976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4" name="Content Placeholder 2">
                <a:extLst>
                  <a:ext uri="{FF2B5EF4-FFF2-40B4-BE49-F238E27FC236}">
                    <a16:creationId xmlns:a16="http://schemas.microsoft.com/office/drawing/2014/main" id="{EB5E789F-CB84-7FE6-7FAE-D8972C514CDD}"/>
                  </a:ext>
                </a:extLst>
              </p:cNvPr>
              <p:cNvSpPr/>
              <p:nvPr/>
            </p:nvSpPr>
            <p:spPr bwMode="auto">
              <a:xfrm>
                <a:off x="9086141" y="4845529"/>
                <a:ext cx="1483609" cy="524921"/>
              </a:xfrm>
              <a:prstGeom prst="rect">
                <a:avLst/>
              </a:prstGeom>
              <a:noFill/>
              <a:ln w="9525">
                <a:noFill/>
                <a:miter lim="800000"/>
                <a:headEnd/>
                <a:tailEnd/>
              </a:ln>
            </p:spPr>
            <p:txBody>
              <a:bodyPr vert="horz" wrap="square" lIns="108000" tIns="45720" rIns="180000" bIns="45720" numCol="1" anchor="t" anchorCtr="0" compatLnSpc="1">
                <a:prstTxWarp prst="textNoShape">
                  <a:avLst/>
                </a:prstTxWarp>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nSpc>
                    <a:spcPct val="100000"/>
                  </a:lnSpc>
                  <a:spcAft>
                    <a:spcPts val="600"/>
                  </a:spcAft>
                  <a:buNone/>
                </a:pPr>
                <a:r>
                  <a:rPr lang="fr-CH" sz="1000" i="1" kern="1400" dirty="0">
                    <a:latin typeface="Calibri Light" panose="020F0302020204030204" pitchFamily="34" charset="0"/>
                    <a:cs typeface="Calibri Light" panose="020F0302020204030204" pitchFamily="34" charset="0"/>
                  </a:rPr>
                  <a:t>Final </a:t>
                </a:r>
                <a:r>
                  <a:rPr lang="fr-CH" sz="1000" i="1" kern="1400" dirty="0" err="1">
                    <a:latin typeface="Calibri Light" panose="020F0302020204030204" pitchFamily="34" charset="0"/>
                    <a:cs typeface="Calibri Light" panose="020F0302020204030204" pitchFamily="34" charset="0"/>
                  </a:rPr>
                  <a:t>project</a:t>
                </a:r>
                <a:r>
                  <a:rPr lang="fr-CH" sz="1000" i="1" kern="1400" dirty="0">
                    <a:latin typeface="Calibri Light" panose="020F0302020204030204" pitchFamily="34" charset="0"/>
                    <a:cs typeface="Calibri Light" panose="020F0302020204030204" pitchFamily="34" charset="0"/>
                  </a:rPr>
                  <a:t> «Learning Center»</a:t>
                </a:r>
                <a:endParaRPr lang="es-ES" sz="1000" i="1" kern="1400" dirty="0">
                  <a:latin typeface="Calibri Light" panose="020F0302020204030204" pitchFamily="34" charset="0"/>
                  <a:cs typeface="Calibri Light" panose="020F0302020204030204" pitchFamily="34" charset="0"/>
                </a:endParaRPr>
              </a:p>
              <a:p>
                <a:pPr marL="0" lvl="0" indent="0">
                  <a:lnSpc>
                    <a:spcPct val="100000"/>
                  </a:lnSpc>
                  <a:spcAft>
                    <a:spcPts val="600"/>
                  </a:spcAft>
                  <a:buNone/>
                </a:pPr>
                <a:endParaRPr lang="fr-CH" sz="1000" i="1" kern="1400" dirty="0">
                  <a:latin typeface="Calibri Light" panose="020F0302020204030204" pitchFamily="34" charset="0"/>
                  <a:cs typeface="Calibri Light" panose="020F0302020204030204" pitchFamily="34" charset="0"/>
                </a:endParaRPr>
              </a:p>
            </p:txBody>
          </p:sp>
          <p:sp>
            <p:nvSpPr>
              <p:cNvPr id="53" name="Content Placeholder 2">
                <a:extLst>
                  <a:ext uri="{FF2B5EF4-FFF2-40B4-BE49-F238E27FC236}">
                    <a16:creationId xmlns:a16="http://schemas.microsoft.com/office/drawing/2014/main" id="{78D300CB-B2BA-5CEB-49FD-13D9CF552309}"/>
                  </a:ext>
                </a:extLst>
              </p:cNvPr>
              <p:cNvSpPr/>
              <p:nvPr/>
            </p:nvSpPr>
            <p:spPr bwMode="auto">
              <a:xfrm>
                <a:off x="4558418" y="3960631"/>
                <a:ext cx="364066" cy="800813"/>
              </a:xfrm>
              <a:prstGeom prst="rect">
                <a:avLst/>
              </a:prstGeom>
              <a:solidFill>
                <a:schemeClr val="bg1">
                  <a:lumMod val="65000"/>
                </a:schemeClr>
              </a:solidFill>
              <a:ln w="9525">
                <a:noFill/>
                <a:miter lim="800000"/>
                <a:headEnd/>
                <a:tailEnd/>
              </a:ln>
            </p:spPr>
            <p:txBody>
              <a:bodyPr vert="vert270" wrap="square" lIns="108000" tIns="45720" rIns="180000" bIns="45720" numCol="1" anchor="ctr" anchorCtr="0" compatLnSpc="1">
                <a:prstTxWarp prst="textNoShape">
                  <a:avLst/>
                </a:prstTxWarp>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lvl="0" indent="0" algn="ctr">
                  <a:spcAft>
                    <a:spcPts val="600"/>
                  </a:spcAft>
                  <a:buNone/>
                </a:pPr>
                <a:r>
                  <a:rPr lang="fr-CH" sz="1200" kern="1400" dirty="0" err="1">
                    <a:latin typeface="+mj-lt"/>
                    <a:cs typeface="Times New Roman" panose="02020603050405020304" pitchFamily="18" charset="0"/>
                  </a:rPr>
                  <a:t>Internship</a:t>
                </a:r>
                <a:endParaRPr lang="fr-CH" sz="1200" kern="1400" dirty="0">
                  <a:latin typeface="+mj-lt"/>
                  <a:cs typeface="Times New Roman" panose="02020603050405020304" pitchFamily="18" charset="0"/>
                </a:endParaRPr>
              </a:p>
            </p:txBody>
          </p:sp>
          <p:sp>
            <p:nvSpPr>
              <p:cNvPr id="54" name="Content Placeholder 2">
                <a:extLst>
                  <a:ext uri="{FF2B5EF4-FFF2-40B4-BE49-F238E27FC236}">
                    <a16:creationId xmlns:a16="http://schemas.microsoft.com/office/drawing/2014/main" id="{00AB7C0F-1C5C-E3B4-74E4-9EF2A11E8A25}"/>
                  </a:ext>
                </a:extLst>
              </p:cNvPr>
              <p:cNvSpPr/>
              <p:nvPr/>
            </p:nvSpPr>
            <p:spPr bwMode="auto">
              <a:xfrm>
                <a:off x="5324651" y="3960631"/>
                <a:ext cx="364066" cy="800813"/>
              </a:xfrm>
              <a:prstGeom prst="rect">
                <a:avLst/>
              </a:prstGeom>
              <a:solidFill>
                <a:schemeClr val="bg1">
                  <a:lumMod val="95000"/>
                </a:schemeClr>
              </a:solidFill>
              <a:ln w="9525">
                <a:noFill/>
                <a:miter lim="800000"/>
                <a:headEnd/>
                <a:tailEnd/>
              </a:ln>
            </p:spPr>
            <p:txBody>
              <a:bodyPr vert="vert270" wrap="square" lIns="108000" tIns="45720" rIns="180000" bIns="45720" numCol="1" anchor="ctr" anchorCtr="0" compatLnSpc="1">
                <a:prstTxWarp prst="textNoShape">
                  <a:avLst/>
                </a:prstTxWarp>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lvl="0" indent="0" algn="ctr">
                  <a:spcAft>
                    <a:spcPts val="600"/>
                  </a:spcAft>
                  <a:buNone/>
                </a:pPr>
                <a:r>
                  <a:rPr lang="fr-CH" sz="1200" kern="1400" dirty="0" err="1">
                    <a:latin typeface="+mj-lt"/>
                    <a:cs typeface="Times New Roman" panose="02020603050405020304" pitchFamily="18" charset="0"/>
                  </a:rPr>
                  <a:t>Internship</a:t>
                </a:r>
                <a:endParaRPr lang="fr-CH" sz="1200" kern="1400" dirty="0">
                  <a:latin typeface="+mj-lt"/>
                  <a:cs typeface="Times New Roman" panose="02020603050405020304" pitchFamily="18" charset="0"/>
                </a:endParaRPr>
              </a:p>
            </p:txBody>
          </p:sp>
          <p:pic>
            <p:nvPicPr>
              <p:cNvPr id="1028" name="Picture 4" descr="The fire station in the spotlight | CERN">
                <a:extLst>
                  <a:ext uri="{FF2B5EF4-FFF2-40B4-BE49-F238E27FC236}">
                    <a16:creationId xmlns:a16="http://schemas.microsoft.com/office/drawing/2014/main" id="{FCE14413-93C5-0F8A-8E66-3FB00846365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9178" r="24096"/>
              <a:stretch/>
            </p:blipFill>
            <p:spPr bwMode="auto">
              <a:xfrm>
                <a:off x="6791708" y="2403104"/>
                <a:ext cx="1285698" cy="1274927"/>
              </a:xfrm>
              <a:prstGeom prst="ellipse">
                <a:avLst/>
              </a:prstGeom>
              <a:noFill/>
              <a:extLst>
                <a:ext uri="{909E8E84-426E-40DD-AFC4-6F175D3DCCD1}">
                  <a14:hiddenFill xmlns:a14="http://schemas.microsoft.com/office/drawing/2010/main">
                    <a:solidFill>
                      <a:srgbClr val="FFFFFF"/>
                    </a:solidFill>
                  </a14:hiddenFill>
                </a:ext>
              </a:extLst>
            </p:spPr>
          </p:pic>
          <p:pic>
            <p:nvPicPr>
              <p:cNvPr id="1032" name="Picture 8" descr="Francesco Soppelsa Arquitecto - Edificio 774 CERN Ginebra (Suiza)">
                <a:extLst>
                  <a:ext uri="{FF2B5EF4-FFF2-40B4-BE49-F238E27FC236}">
                    <a16:creationId xmlns:a16="http://schemas.microsoft.com/office/drawing/2014/main" id="{6BB68829-F20B-A6E3-0E84-AA6527DDAA8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7869" r="1454"/>
              <a:stretch/>
            </p:blipFill>
            <p:spPr bwMode="auto">
              <a:xfrm>
                <a:off x="3594776" y="1339034"/>
                <a:ext cx="1279212" cy="1235610"/>
              </a:xfrm>
              <a:prstGeom prst="ellipse">
                <a:avLst/>
              </a:prstGeom>
              <a:noFill/>
              <a:extLst>
                <a:ext uri="{909E8E84-426E-40DD-AFC4-6F175D3DCCD1}">
                  <a14:hiddenFill xmlns:a14="http://schemas.microsoft.com/office/drawing/2010/main">
                    <a:solidFill>
                      <a:srgbClr val="FFFFFF"/>
                    </a:solidFill>
                  </a14:hiddenFill>
                </a:ext>
              </a:extLst>
            </p:spPr>
          </p:pic>
          <p:pic>
            <p:nvPicPr>
              <p:cNvPr id="59" name="Picture 58">
                <a:extLst>
                  <a:ext uri="{FF2B5EF4-FFF2-40B4-BE49-F238E27FC236}">
                    <a16:creationId xmlns:a16="http://schemas.microsoft.com/office/drawing/2014/main" id="{5D2F14F7-1919-3AA3-0DF4-182A7D2FF254}"/>
                  </a:ext>
                </a:extLst>
              </p:cNvPr>
              <p:cNvPicPr>
                <a:picLocks noChangeAspect="1"/>
              </p:cNvPicPr>
              <p:nvPr/>
            </p:nvPicPr>
            <p:blipFill rotWithShape="1">
              <a:blip r:embed="rId4">
                <a:extLst>
                  <a:ext uri="{BEBA8EAE-BF5A-486C-A8C5-ECC9F3942E4B}">
                    <a14:imgProps xmlns:a14="http://schemas.microsoft.com/office/drawing/2010/main">
                      <a14:imgLayer r:embed="rId5">
                        <a14:imgEffect>
                          <a14:brightnessContrast contrast="20000"/>
                        </a14:imgEffect>
                      </a14:imgLayer>
                    </a14:imgProps>
                  </a:ext>
                </a:extLst>
              </a:blip>
              <a:srcRect t="7968"/>
              <a:stretch/>
            </p:blipFill>
            <p:spPr>
              <a:xfrm>
                <a:off x="8423928" y="665735"/>
                <a:ext cx="1275778" cy="1274400"/>
              </a:xfrm>
              <a:prstGeom prst="ellipse">
                <a:avLst/>
              </a:prstGeom>
            </p:spPr>
          </p:pic>
          <p:pic>
            <p:nvPicPr>
              <p:cNvPr id="1041" name="Picture 4">
                <a:extLst>
                  <a:ext uri="{FF2B5EF4-FFF2-40B4-BE49-F238E27FC236}">
                    <a16:creationId xmlns:a16="http://schemas.microsoft.com/office/drawing/2014/main" id="{9A77AC50-5879-00D9-F847-8C04FD5BBD9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t="3383" b="3383"/>
              <a:stretch/>
            </p:blipFill>
            <p:spPr bwMode="auto">
              <a:xfrm>
                <a:off x="10343530" y="678213"/>
                <a:ext cx="1285698" cy="1274927"/>
              </a:xfrm>
              <a:prstGeom prst="ellipse">
                <a:avLst/>
              </a:prstGeom>
              <a:noFill/>
              <a:extLst>
                <a:ext uri="{909E8E84-426E-40DD-AFC4-6F175D3DCCD1}">
                  <a14:hiddenFill xmlns:a14="http://schemas.microsoft.com/office/drawing/2010/main">
                    <a:solidFill>
                      <a:srgbClr val="FFFFFF"/>
                    </a:solidFill>
                  </a14:hiddenFill>
                </a:ext>
              </a:extLst>
            </p:spPr>
          </p:pic>
          <p:pic>
            <p:nvPicPr>
              <p:cNvPr id="1045" name="Picture 4">
                <a:extLst>
                  <a:ext uri="{FF2B5EF4-FFF2-40B4-BE49-F238E27FC236}">
                    <a16:creationId xmlns:a16="http://schemas.microsoft.com/office/drawing/2014/main" id="{7D8B55D1-6C76-D8B7-9DF9-1A66928F2531}"/>
                  </a:ext>
                </a:extLst>
              </p:cNvPr>
              <p:cNvPicPr>
                <a:picLocks noChangeAspect="1" noChangeArrowheads="1"/>
              </p:cNvPicPr>
              <p:nvPr/>
            </p:nvPicPr>
            <p:blipFill>
              <a:blip r:embed="rId7">
                <a:extLst>
                  <a:ext uri="{28A0092B-C50C-407E-A947-70E740481C1C}">
                    <a14:useLocalDpi xmlns:a14="http://schemas.microsoft.com/office/drawing/2010/main" val="0"/>
                  </a:ext>
                </a:extLst>
              </a:blip>
              <a:srcRect l="11981" r="11981"/>
              <a:stretch/>
            </p:blipFill>
            <p:spPr bwMode="auto">
              <a:xfrm>
                <a:off x="9208679" y="2377593"/>
                <a:ext cx="1285698" cy="1274927"/>
              </a:xfrm>
              <a:prstGeom prst="ellipse">
                <a:avLst/>
              </a:prstGeom>
              <a:noFill/>
              <a:extLst>
                <a:ext uri="{909E8E84-426E-40DD-AFC4-6F175D3DCCD1}">
                  <a14:hiddenFill xmlns:a14="http://schemas.microsoft.com/office/drawing/2010/main">
                    <a:solidFill>
                      <a:srgbClr val="FFFFFF"/>
                    </a:solidFill>
                  </a14:hiddenFill>
                </a:ext>
              </a:extLst>
            </p:spPr>
          </p:pic>
          <p:sp>
            <p:nvSpPr>
              <p:cNvPr id="1047" name="Content Placeholder 2">
                <a:extLst>
                  <a:ext uri="{FF2B5EF4-FFF2-40B4-BE49-F238E27FC236}">
                    <a16:creationId xmlns:a16="http://schemas.microsoft.com/office/drawing/2014/main" id="{588E9891-E31E-8EE9-C9CF-E4E422E779F8}"/>
                  </a:ext>
                </a:extLst>
              </p:cNvPr>
              <p:cNvSpPr/>
              <p:nvPr/>
            </p:nvSpPr>
            <p:spPr bwMode="auto">
              <a:xfrm>
                <a:off x="7595654" y="4851202"/>
                <a:ext cx="1405192" cy="524921"/>
              </a:xfrm>
              <a:prstGeom prst="rect">
                <a:avLst/>
              </a:prstGeom>
              <a:noFill/>
              <a:ln w="9525">
                <a:noFill/>
                <a:miter lim="800000"/>
                <a:headEnd/>
                <a:tailEnd/>
              </a:ln>
            </p:spPr>
            <p:txBody>
              <a:bodyPr vert="horz" wrap="square" lIns="108000" tIns="45720" rIns="180000" bIns="45720" numCol="1" anchor="t" anchorCtr="0" compatLnSpc="1">
                <a:prstTxWarp prst="textNoShape">
                  <a:avLst/>
                </a:prstTxWarp>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nSpc>
                    <a:spcPct val="100000"/>
                  </a:lnSpc>
                  <a:spcAft>
                    <a:spcPts val="600"/>
                  </a:spcAft>
                  <a:buNone/>
                </a:pPr>
                <a:r>
                  <a:rPr lang="fr-CH" sz="1000" i="1" kern="1400" dirty="0">
                    <a:latin typeface="Calibri Light" panose="020F0302020204030204" pitchFamily="34" charset="0"/>
                    <a:cs typeface="Calibri Light" panose="020F0302020204030204" pitchFamily="34" charset="0"/>
                  </a:rPr>
                  <a:t>PhD </a:t>
                </a:r>
                <a:r>
                  <a:rPr lang="fr-CH" sz="1000" i="1" kern="1400" dirty="0" err="1">
                    <a:latin typeface="Calibri Light" panose="020F0302020204030204" pitchFamily="34" charset="0"/>
                    <a:cs typeface="Calibri Light" panose="020F0302020204030204" pitchFamily="34" charset="0"/>
                  </a:rPr>
                  <a:t>proposal</a:t>
                </a:r>
                <a:r>
                  <a:rPr lang="fr-CH" sz="1000" i="1" kern="1400" dirty="0">
                    <a:latin typeface="Calibri Light" panose="020F0302020204030204" pitchFamily="34" charset="0"/>
                    <a:cs typeface="Calibri Light" panose="020F0302020204030204" pitchFamily="34" charset="0"/>
                  </a:rPr>
                  <a:t> : «</a:t>
                </a:r>
                <a:r>
                  <a:rPr lang="en-GB" sz="1000" i="1" kern="1400" dirty="0">
                    <a:latin typeface="Calibri Light" panose="020F0302020204030204" pitchFamily="34" charset="0"/>
                    <a:cs typeface="Calibri Light" panose="020F0302020204030204" pitchFamily="34" charset="0"/>
                  </a:rPr>
                  <a:t>THE UNKNOWN CITY OF CERN”</a:t>
                </a:r>
                <a:endParaRPr lang="fr-CH" sz="1000" i="1" kern="1400" dirty="0">
                  <a:latin typeface="Calibri Light" panose="020F0302020204030204" pitchFamily="34" charset="0"/>
                  <a:cs typeface="Calibri Light" panose="020F0302020204030204" pitchFamily="34" charset="0"/>
                </a:endParaRPr>
              </a:p>
            </p:txBody>
          </p:sp>
          <p:pic>
            <p:nvPicPr>
              <p:cNvPr id="1056" name="Picture 1055">
                <a:extLst>
                  <a:ext uri="{FF2B5EF4-FFF2-40B4-BE49-F238E27FC236}">
                    <a16:creationId xmlns:a16="http://schemas.microsoft.com/office/drawing/2014/main" id="{A04BE349-ED2A-245A-32F3-E13278C8B0D8}"/>
                  </a:ext>
                </a:extLst>
              </p:cNvPr>
              <p:cNvPicPr>
                <a:picLocks noChangeAspect="1"/>
              </p:cNvPicPr>
              <p:nvPr/>
            </p:nvPicPr>
            <p:blipFill rotWithShape="1">
              <a:blip r:embed="rId8">
                <a:extLst>
                  <a:ext uri="{28A0092B-C50C-407E-A947-70E740481C1C}">
                    <a14:useLocalDpi xmlns:a14="http://schemas.microsoft.com/office/drawing/2010/main" val="0"/>
                  </a:ext>
                </a:extLst>
              </a:blip>
              <a:srcRect t="179" b="179"/>
              <a:stretch/>
            </p:blipFill>
            <p:spPr bwMode="auto">
              <a:xfrm>
                <a:off x="6957766" y="665735"/>
                <a:ext cx="1275778" cy="1274400"/>
              </a:xfrm>
              <a:prstGeom prst="ellipse">
                <a:avLst/>
              </a:prstGeom>
            </p:spPr>
          </p:pic>
          <p:cxnSp>
            <p:nvCxnSpPr>
              <p:cNvPr id="1057" name="Straight Arrow Connector 1056">
                <a:extLst>
                  <a:ext uri="{FF2B5EF4-FFF2-40B4-BE49-F238E27FC236}">
                    <a16:creationId xmlns:a16="http://schemas.microsoft.com/office/drawing/2014/main" id="{BF4D3D6C-1096-7796-EE02-B431B12164B3}"/>
                  </a:ext>
                </a:extLst>
              </p:cNvPr>
              <p:cNvCxnSpPr>
                <a:cxnSpLocks/>
              </p:cNvCxnSpPr>
              <p:nvPr/>
            </p:nvCxnSpPr>
            <p:spPr bwMode="auto">
              <a:xfrm flipV="1">
                <a:off x="4214037" y="2656114"/>
                <a:ext cx="0" cy="2300523"/>
              </a:xfrm>
              <a:prstGeom prst="straightConnector1">
                <a:avLst/>
              </a:prstGeom>
              <a:ln>
                <a:solidFill>
                  <a:schemeClr val="tx1"/>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1065" name="Content Placeholder 2">
                <a:extLst>
                  <a:ext uri="{FF2B5EF4-FFF2-40B4-BE49-F238E27FC236}">
                    <a16:creationId xmlns:a16="http://schemas.microsoft.com/office/drawing/2014/main" id="{757CB20F-DC2C-03C2-CBC2-2153919B3D5A}"/>
                  </a:ext>
                </a:extLst>
              </p:cNvPr>
              <p:cNvSpPr/>
              <p:nvPr/>
            </p:nvSpPr>
            <p:spPr bwMode="auto">
              <a:xfrm>
                <a:off x="3368753" y="1001063"/>
                <a:ext cx="896114" cy="397055"/>
              </a:xfrm>
              <a:prstGeom prst="rect">
                <a:avLst/>
              </a:prstGeom>
              <a:noFill/>
              <a:ln w="9525">
                <a:noFill/>
                <a:miter lim="800000"/>
                <a:headEnd/>
                <a:tailEnd/>
              </a:ln>
            </p:spPr>
            <p:txBody>
              <a:bodyPr vert="horz" wrap="square" lIns="108000" tIns="45720" rIns="180000" bIns="45720" numCol="1" anchor="t" anchorCtr="0" compatLnSpc="1">
                <a:prstTxWarp prst="textNoShape">
                  <a:avLst/>
                </a:prstTxWarp>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nSpc>
                    <a:spcPct val="100000"/>
                  </a:lnSpc>
                  <a:spcAft>
                    <a:spcPts val="600"/>
                  </a:spcAft>
                  <a:buNone/>
                </a:pPr>
                <a:r>
                  <a:rPr lang="fr-CH" sz="1200" kern="1400" dirty="0">
                    <a:latin typeface="Calibri Light" panose="020F0302020204030204" pitchFamily="34" charset="0"/>
                    <a:cs typeface="Calibri Light" panose="020F0302020204030204" pitchFamily="34" charset="0"/>
                  </a:rPr>
                  <a:t>B774</a:t>
                </a:r>
                <a:endParaRPr lang="es-ES" sz="1200" kern="1400" dirty="0">
                  <a:latin typeface="Calibri Light" panose="020F0302020204030204" pitchFamily="34" charset="0"/>
                  <a:cs typeface="Calibri Light" panose="020F0302020204030204" pitchFamily="34" charset="0"/>
                </a:endParaRPr>
              </a:p>
              <a:p>
                <a:pPr marL="0" lvl="0" indent="0">
                  <a:lnSpc>
                    <a:spcPct val="100000"/>
                  </a:lnSpc>
                  <a:spcAft>
                    <a:spcPts val="600"/>
                  </a:spcAft>
                  <a:buNone/>
                </a:pPr>
                <a:endParaRPr lang="fr-CH" sz="1200" kern="1400" dirty="0">
                  <a:latin typeface="Calibri Light" panose="020F0302020204030204" pitchFamily="34" charset="0"/>
                  <a:cs typeface="Calibri Light" panose="020F0302020204030204" pitchFamily="34" charset="0"/>
                </a:endParaRPr>
              </a:p>
            </p:txBody>
          </p:sp>
          <p:sp>
            <p:nvSpPr>
              <p:cNvPr id="1066" name="Content Placeholder 2">
                <a:extLst>
                  <a:ext uri="{FF2B5EF4-FFF2-40B4-BE49-F238E27FC236}">
                    <a16:creationId xmlns:a16="http://schemas.microsoft.com/office/drawing/2014/main" id="{57B83CEC-95A8-A3C4-8BF0-6D38A64D9217}"/>
                  </a:ext>
                </a:extLst>
              </p:cNvPr>
              <p:cNvSpPr/>
              <p:nvPr/>
            </p:nvSpPr>
            <p:spPr bwMode="auto">
              <a:xfrm>
                <a:off x="5313182" y="984172"/>
                <a:ext cx="896114" cy="397055"/>
              </a:xfrm>
              <a:prstGeom prst="rect">
                <a:avLst/>
              </a:prstGeom>
              <a:noFill/>
              <a:ln w="9525">
                <a:noFill/>
                <a:miter lim="800000"/>
                <a:headEnd/>
                <a:tailEnd/>
              </a:ln>
            </p:spPr>
            <p:txBody>
              <a:bodyPr vert="horz" wrap="square" lIns="108000" tIns="45720" rIns="180000" bIns="45720" numCol="1" anchor="t" anchorCtr="0" compatLnSpc="1">
                <a:prstTxWarp prst="textNoShape">
                  <a:avLst/>
                </a:prstTxWarp>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nSpc>
                    <a:spcPct val="100000"/>
                  </a:lnSpc>
                  <a:spcAft>
                    <a:spcPts val="600"/>
                  </a:spcAft>
                  <a:buNone/>
                </a:pPr>
                <a:r>
                  <a:rPr lang="fr-CH" sz="1200" kern="1400" dirty="0">
                    <a:latin typeface="Calibri Light" panose="020F0302020204030204" pitchFamily="34" charset="0"/>
                    <a:cs typeface="Calibri Light" panose="020F0302020204030204" pitchFamily="34" charset="0"/>
                  </a:rPr>
                  <a:t>B4</a:t>
                </a:r>
                <a:endParaRPr lang="es-ES" sz="1200" kern="1400" dirty="0">
                  <a:latin typeface="Calibri Light" panose="020F0302020204030204" pitchFamily="34" charset="0"/>
                  <a:cs typeface="Calibri Light" panose="020F0302020204030204" pitchFamily="34" charset="0"/>
                </a:endParaRPr>
              </a:p>
              <a:p>
                <a:pPr marL="0" lvl="0" indent="0">
                  <a:lnSpc>
                    <a:spcPct val="100000"/>
                  </a:lnSpc>
                  <a:spcAft>
                    <a:spcPts val="600"/>
                  </a:spcAft>
                  <a:buNone/>
                </a:pPr>
                <a:endParaRPr lang="fr-CH" sz="1200" kern="1400" dirty="0">
                  <a:latin typeface="Calibri Light" panose="020F0302020204030204" pitchFamily="34" charset="0"/>
                  <a:cs typeface="Calibri Light" panose="020F0302020204030204" pitchFamily="34" charset="0"/>
                </a:endParaRPr>
              </a:p>
            </p:txBody>
          </p:sp>
          <p:sp>
            <p:nvSpPr>
              <p:cNvPr id="1067" name="Content Placeholder 2">
                <a:extLst>
                  <a:ext uri="{FF2B5EF4-FFF2-40B4-BE49-F238E27FC236}">
                    <a16:creationId xmlns:a16="http://schemas.microsoft.com/office/drawing/2014/main" id="{77BC8F66-7C2C-A372-2A85-FA9D11C7F497}"/>
                  </a:ext>
                </a:extLst>
              </p:cNvPr>
              <p:cNvSpPr/>
              <p:nvPr/>
            </p:nvSpPr>
            <p:spPr bwMode="auto">
              <a:xfrm>
                <a:off x="6382197" y="415252"/>
                <a:ext cx="1130324" cy="397055"/>
              </a:xfrm>
              <a:prstGeom prst="rect">
                <a:avLst/>
              </a:prstGeom>
              <a:noFill/>
              <a:ln w="9525">
                <a:noFill/>
                <a:miter lim="800000"/>
                <a:headEnd/>
                <a:tailEnd/>
              </a:ln>
            </p:spPr>
            <p:txBody>
              <a:bodyPr vert="horz" wrap="square" lIns="108000" tIns="45720" rIns="180000" bIns="45720" numCol="1" anchor="t" anchorCtr="0" compatLnSpc="1">
                <a:prstTxWarp prst="textNoShape">
                  <a:avLst/>
                </a:prstTxWarp>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nSpc>
                    <a:spcPct val="100000"/>
                  </a:lnSpc>
                  <a:spcAft>
                    <a:spcPts val="600"/>
                  </a:spcAft>
                  <a:buNone/>
                </a:pPr>
                <a:r>
                  <a:rPr lang="fr-CH" sz="1200" kern="1400" dirty="0" err="1">
                    <a:latin typeface="Calibri Light" panose="020F0302020204030204" pitchFamily="34" charset="0"/>
                    <a:cs typeface="Calibri Light" panose="020F0302020204030204" pitchFamily="34" charset="0"/>
                  </a:rPr>
                  <a:t>Outdoor</a:t>
                </a:r>
                <a:r>
                  <a:rPr lang="fr-CH" sz="1200" kern="1400" dirty="0">
                    <a:latin typeface="Calibri Light" panose="020F0302020204030204" pitchFamily="34" charset="0"/>
                    <a:cs typeface="Calibri Light" panose="020F0302020204030204" pitchFamily="34" charset="0"/>
                  </a:rPr>
                  <a:t> spot</a:t>
                </a:r>
                <a:endParaRPr lang="es-ES" sz="1200" kern="1400" dirty="0">
                  <a:latin typeface="Calibri Light" panose="020F0302020204030204" pitchFamily="34" charset="0"/>
                  <a:cs typeface="Calibri Light" panose="020F0302020204030204" pitchFamily="34" charset="0"/>
                </a:endParaRPr>
              </a:p>
              <a:p>
                <a:pPr marL="0" lvl="0" indent="0">
                  <a:lnSpc>
                    <a:spcPct val="100000"/>
                  </a:lnSpc>
                  <a:spcAft>
                    <a:spcPts val="600"/>
                  </a:spcAft>
                  <a:buNone/>
                </a:pPr>
                <a:endParaRPr lang="fr-CH" sz="1200" kern="1400" dirty="0">
                  <a:latin typeface="Calibri Light" panose="020F0302020204030204" pitchFamily="34" charset="0"/>
                  <a:cs typeface="Calibri Light" panose="020F0302020204030204" pitchFamily="34" charset="0"/>
                </a:endParaRPr>
              </a:p>
            </p:txBody>
          </p:sp>
          <p:sp>
            <p:nvSpPr>
              <p:cNvPr id="1068" name="Content Placeholder 2">
                <a:extLst>
                  <a:ext uri="{FF2B5EF4-FFF2-40B4-BE49-F238E27FC236}">
                    <a16:creationId xmlns:a16="http://schemas.microsoft.com/office/drawing/2014/main" id="{37497543-4B32-6DFB-1EBF-281B7A0A09A0}"/>
                  </a:ext>
                </a:extLst>
              </p:cNvPr>
              <p:cNvSpPr/>
              <p:nvPr/>
            </p:nvSpPr>
            <p:spPr bwMode="auto">
              <a:xfrm>
                <a:off x="8218868" y="425252"/>
                <a:ext cx="1130325" cy="397055"/>
              </a:xfrm>
              <a:prstGeom prst="rect">
                <a:avLst/>
              </a:prstGeom>
              <a:noFill/>
              <a:ln w="9525">
                <a:noFill/>
                <a:miter lim="800000"/>
                <a:headEnd/>
                <a:tailEnd/>
              </a:ln>
            </p:spPr>
            <p:txBody>
              <a:bodyPr vert="horz" wrap="square" lIns="108000" tIns="45720" rIns="180000" bIns="45720" numCol="1" anchor="t" anchorCtr="0" compatLnSpc="1">
                <a:prstTxWarp prst="textNoShape">
                  <a:avLst/>
                </a:prstTxWarp>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nSpc>
                    <a:spcPct val="100000"/>
                  </a:lnSpc>
                  <a:spcAft>
                    <a:spcPts val="600"/>
                  </a:spcAft>
                  <a:buNone/>
                </a:pPr>
                <a:r>
                  <a:rPr lang="fr-CH" sz="1200" kern="1400" dirty="0">
                    <a:latin typeface="Calibri Light" panose="020F0302020204030204" pitchFamily="34" charset="0"/>
                    <a:cs typeface="Calibri Light" panose="020F0302020204030204" pitchFamily="34" charset="0"/>
                  </a:rPr>
                  <a:t>B34</a:t>
                </a:r>
                <a:endParaRPr lang="es-ES" sz="1200" kern="1400" dirty="0">
                  <a:latin typeface="Calibri Light" panose="020F0302020204030204" pitchFamily="34" charset="0"/>
                  <a:cs typeface="Calibri Light" panose="020F0302020204030204" pitchFamily="34" charset="0"/>
                </a:endParaRPr>
              </a:p>
              <a:p>
                <a:pPr marL="0" lvl="0" indent="0">
                  <a:lnSpc>
                    <a:spcPct val="100000"/>
                  </a:lnSpc>
                  <a:spcAft>
                    <a:spcPts val="600"/>
                  </a:spcAft>
                  <a:buNone/>
                </a:pPr>
                <a:endParaRPr lang="fr-CH" sz="1200" kern="1400" dirty="0">
                  <a:latin typeface="Calibri Light" panose="020F0302020204030204" pitchFamily="34" charset="0"/>
                  <a:cs typeface="Calibri Light" panose="020F0302020204030204" pitchFamily="34" charset="0"/>
                </a:endParaRPr>
              </a:p>
            </p:txBody>
          </p:sp>
          <p:sp>
            <p:nvSpPr>
              <p:cNvPr id="1069" name="Content Placeholder 2">
                <a:extLst>
                  <a:ext uri="{FF2B5EF4-FFF2-40B4-BE49-F238E27FC236}">
                    <a16:creationId xmlns:a16="http://schemas.microsoft.com/office/drawing/2014/main" id="{2213DA2A-B314-19C0-593C-33F3366DA4CF}"/>
                  </a:ext>
                </a:extLst>
              </p:cNvPr>
              <p:cNvSpPr/>
              <p:nvPr/>
            </p:nvSpPr>
            <p:spPr bwMode="auto">
              <a:xfrm>
                <a:off x="11322622" y="466547"/>
                <a:ext cx="896114" cy="397055"/>
              </a:xfrm>
              <a:prstGeom prst="rect">
                <a:avLst/>
              </a:prstGeom>
              <a:noFill/>
              <a:ln w="9525">
                <a:noFill/>
                <a:miter lim="800000"/>
                <a:headEnd/>
                <a:tailEnd/>
              </a:ln>
            </p:spPr>
            <p:txBody>
              <a:bodyPr vert="horz" wrap="square" lIns="108000" tIns="45720" rIns="180000" bIns="45720" numCol="1" anchor="t" anchorCtr="0" compatLnSpc="1">
                <a:prstTxWarp prst="textNoShape">
                  <a:avLst/>
                </a:prstTxWarp>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nSpc>
                    <a:spcPct val="100000"/>
                  </a:lnSpc>
                  <a:spcAft>
                    <a:spcPts val="600"/>
                  </a:spcAft>
                  <a:buNone/>
                </a:pPr>
                <a:r>
                  <a:rPr lang="fr-CH" sz="1200" kern="1400" dirty="0">
                    <a:latin typeface="Calibri Light" panose="020F0302020204030204" pitchFamily="34" charset="0"/>
                    <a:cs typeface="Calibri Light" panose="020F0302020204030204" pitchFamily="34" charset="0"/>
                  </a:rPr>
                  <a:t>B777</a:t>
                </a:r>
                <a:endParaRPr lang="es-ES" sz="1200" kern="1400" dirty="0">
                  <a:latin typeface="Calibri Light" panose="020F0302020204030204" pitchFamily="34" charset="0"/>
                  <a:cs typeface="Calibri Light" panose="020F0302020204030204" pitchFamily="34" charset="0"/>
                </a:endParaRPr>
              </a:p>
              <a:p>
                <a:pPr marL="0" lvl="0" indent="0">
                  <a:lnSpc>
                    <a:spcPct val="100000"/>
                  </a:lnSpc>
                  <a:spcAft>
                    <a:spcPts val="600"/>
                  </a:spcAft>
                  <a:buNone/>
                </a:pPr>
                <a:endParaRPr lang="fr-CH" sz="1200" kern="1400" dirty="0">
                  <a:latin typeface="Calibri Light" panose="020F0302020204030204" pitchFamily="34" charset="0"/>
                  <a:cs typeface="Calibri Light" panose="020F0302020204030204" pitchFamily="34" charset="0"/>
                </a:endParaRPr>
              </a:p>
            </p:txBody>
          </p:sp>
          <p:sp>
            <p:nvSpPr>
              <p:cNvPr id="1070" name="Content Placeholder 2">
                <a:extLst>
                  <a:ext uri="{FF2B5EF4-FFF2-40B4-BE49-F238E27FC236}">
                    <a16:creationId xmlns:a16="http://schemas.microsoft.com/office/drawing/2014/main" id="{3F615EF3-11E8-1597-1709-C194DE55E0BB}"/>
                  </a:ext>
                </a:extLst>
              </p:cNvPr>
              <p:cNvSpPr/>
              <p:nvPr/>
            </p:nvSpPr>
            <p:spPr bwMode="auto">
              <a:xfrm>
                <a:off x="9007801" y="2173803"/>
                <a:ext cx="896114" cy="397055"/>
              </a:xfrm>
              <a:prstGeom prst="rect">
                <a:avLst/>
              </a:prstGeom>
              <a:noFill/>
              <a:ln w="9525">
                <a:noFill/>
                <a:miter lim="800000"/>
                <a:headEnd/>
                <a:tailEnd/>
              </a:ln>
            </p:spPr>
            <p:txBody>
              <a:bodyPr vert="horz" wrap="square" lIns="108000" tIns="45720" rIns="180000" bIns="45720" numCol="1" anchor="t" anchorCtr="0" compatLnSpc="1">
                <a:prstTxWarp prst="textNoShape">
                  <a:avLst/>
                </a:prstTxWarp>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nSpc>
                    <a:spcPct val="100000"/>
                  </a:lnSpc>
                  <a:spcAft>
                    <a:spcPts val="600"/>
                  </a:spcAft>
                  <a:buNone/>
                </a:pPr>
                <a:r>
                  <a:rPr lang="fr-CH" sz="1200" kern="1400" dirty="0">
                    <a:latin typeface="Calibri Light" panose="020F0302020204030204" pitchFamily="34" charset="0"/>
                    <a:cs typeface="Calibri Light" panose="020F0302020204030204" pitchFamily="34" charset="0"/>
                  </a:rPr>
                  <a:t>B31</a:t>
                </a:r>
                <a:endParaRPr lang="es-ES" sz="1200" kern="1400" dirty="0">
                  <a:latin typeface="Calibri Light" panose="020F0302020204030204" pitchFamily="34" charset="0"/>
                  <a:cs typeface="Calibri Light" panose="020F0302020204030204" pitchFamily="34" charset="0"/>
                </a:endParaRPr>
              </a:p>
              <a:p>
                <a:pPr marL="0" lvl="0" indent="0">
                  <a:lnSpc>
                    <a:spcPct val="100000"/>
                  </a:lnSpc>
                  <a:spcAft>
                    <a:spcPts val="600"/>
                  </a:spcAft>
                  <a:buNone/>
                </a:pPr>
                <a:endParaRPr lang="fr-CH" sz="1200" kern="1400" dirty="0">
                  <a:latin typeface="Calibri Light" panose="020F0302020204030204" pitchFamily="34" charset="0"/>
                  <a:cs typeface="Calibri Light" panose="020F0302020204030204" pitchFamily="34" charset="0"/>
                </a:endParaRPr>
              </a:p>
            </p:txBody>
          </p:sp>
          <p:sp>
            <p:nvSpPr>
              <p:cNvPr id="1071" name="Content Placeholder 2">
                <a:extLst>
                  <a:ext uri="{FF2B5EF4-FFF2-40B4-BE49-F238E27FC236}">
                    <a16:creationId xmlns:a16="http://schemas.microsoft.com/office/drawing/2014/main" id="{CCF093F5-1E17-70C3-2258-C6336B2A8272}"/>
                  </a:ext>
                </a:extLst>
              </p:cNvPr>
              <p:cNvSpPr/>
              <p:nvPr/>
            </p:nvSpPr>
            <p:spPr bwMode="auto">
              <a:xfrm>
                <a:off x="6698305" y="2173803"/>
                <a:ext cx="896114" cy="397055"/>
              </a:xfrm>
              <a:prstGeom prst="rect">
                <a:avLst/>
              </a:prstGeom>
              <a:noFill/>
              <a:ln w="9525">
                <a:noFill/>
                <a:miter lim="800000"/>
                <a:headEnd/>
                <a:tailEnd/>
              </a:ln>
            </p:spPr>
            <p:txBody>
              <a:bodyPr vert="horz" wrap="square" lIns="108000" tIns="45720" rIns="180000" bIns="45720" numCol="1" anchor="t" anchorCtr="0" compatLnSpc="1">
                <a:prstTxWarp prst="textNoShape">
                  <a:avLst/>
                </a:prstTxWarp>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nSpc>
                    <a:spcPct val="100000"/>
                  </a:lnSpc>
                  <a:spcAft>
                    <a:spcPts val="600"/>
                  </a:spcAft>
                  <a:buNone/>
                </a:pPr>
                <a:r>
                  <a:rPr lang="fr-CH" sz="1200" kern="1400" dirty="0">
                    <a:latin typeface="Calibri Light" panose="020F0302020204030204" pitchFamily="34" charset="0"/>
                    <a:cs typeface="Calibri Light" panose="020F0302020204030204" pitchFamily="34" charset="0"/>
                  </a:rPr>
                  <a:t>B65</a:t>
                </a:r>
                <a:endParaRPr lang="es-ES" sz="1200" kern="1400" dirty="0">
                  <a:latin typeface="Calibri Light" panose="020F0302020204030204" pitchFamily="34" charset="0"/>
                  <a:cs typeface="Calibri Light" panose="020F0302020204030204" pitchFamily="34" charset="0"/>
                </a:endParaRPr>
              </a:p>
              <a:p>
                <a:pPr marL="0" lvl="0" indent="0">
                  <a:lnSpc>
                    <a:spcPct val="100000"/>
                  </a:lnSpc>
                  <a:spcAft>
                    <a:spcPts val="600"/>
                  </a:spcAft>
                  <a:buNone/>
                </a:pPr>
                <a:endParaRPr lang="fr-CH" sz="1200" kern="1400" dirty="0">
                  <a:latin typeface="Calibri Light" panose="020F0302020204030204" pitchFamily="34" charset="0"/>
                  <a:cs typeface="Calibri Light" panose="020F0302020204030204" pitchFamily="34" charset="0"/>
                </a:endParaRPr>
              </a:p>
            </p:txBody>
          </p:sp>
          <p:sp>
            <p:nvSpPr>
              <p:cNvPr id="1073" name="Content Placeholder 2">
                <a:extLst>
                  <a:ext uri="{FF2B5EF4-FFF2-40B4-BE49-F238E27FC236}">
                    <a16:creationId xmlns:a16="http://schemas.microsoft.com/office/drawing/2014/main" id="{B5FD8226-1247-6924-3679-55EE99A0C167}"/>
                  </a:ext>
                </a:extLst>
              </p:cNvPr>
              <p:cNvSpPr/>
              <p:nvPr/>
            </p:nvSpPr>
            <p:spPr bwMode="auto">
              <a:xfrm>
                <a:off x="10687415" y="2175261"/>
                <a:ext cx="896114" cy="397055"/>
              </a:xfrm>
              <a:prstGeom prst="rect">
                <a:avLst/>
              </a:prstGeom>
              <a:noFill/>
              <a:ln w="9525">
                <a:noFill/>
                <a:miter lim="800000"/>
                <a:headEnd/>
                <a:tailEnd/>
              </a:ln>
            </p:spPr>
            <p:txBody>
              <a:bodyPr vert="horz" wrap="square" lIns="108000" tIns="45720" rIns="180000" bIns="45720" numCol="1" anchor="t" anchorCtr="0" compatLnSpc="1">
                <a:prstTxWarp prst="textNoShape">
                  <a:avLst/>
                </a:prstTxWarp>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nSpc>
                    <a:spcPct val="100000"/>
                  </a:lnSpc>
                  <a:spcAft>
                    <a:spcPts val="600"/>
                  </a:spcAft>
                  <a:buNone/>
                </a:pPr>
                <a:r>
                  <a:rPr lang="fr-CH" sz="1200" kern="1400" dirty="0">
                    <a:latin typeface="Calibri Light" panose="020F0302020204030204" pitchFamily="34" charset="0"/>
                    <a:cs typeface="Calibri Light" panose="020F0302020204030204" pitchFamily="34" charset="0"/>
                  </a:rPr>
                  <a:t>B52</a:t>
                </a:r>
                <a:endParaRPr lang="es-ES" sz="1200" kern="1400" dirty="0">
                  <a:latin typeface="Calibri Light" panose="020F0302020204030204" pitchFamily="34" charset="0"/>
                  <a:cs typeface="Calibri Light" panose="020F0302020204030204" pitchFamily="34" charset="0"/>
                </a:endParaRPr>
              </a:p>
              <a:p>
                <a:pPr marL="0" lvl="0" indent="0">
                  <a:lnSpc>
                    <a:spcPct val="100000"/>
                  </a:lnSpc>
                  <a:spcAft>
                    <a:spcPts val="600"/>
                  </a:spcAft>
                  <a:buNone/>
                </a:pPr>
                <a:endParaRPr lang="fr-CH" sz="1200" kern="1400" dirty="0">
                  <a:latin typeface="Calibri Light" panose="020F0302020204030204" pitchFamily="34" charset="0"/>
                  <a:cs typeface="Calibri Light" panose="020F0302020204030204" pitchFamily="34" charset="0"/>
                </a:endParaRPr>
              </a:p>
            </p:txBody>
          </p:sp>
          <p:sp>
            <p:nvSpPr>
              <p:cNvPr id="1075" name="Content Placeholder 2">
                <a:extLst>
                  <a:ext uri="{FF2B5EF4-FFF2-40B4-BE49-F238E27FC236}">
                    <a16:creationId xmlns:a16="http://schemas.microsoft.com/office/drawing/2014/main" id="{E1AA35E4-EDBA-26F2-A218-A4897631FDCC}"/>
                  </a:ext>
                </a:extLst>
              </p:cNvPr>
              <p:cNvSpPr/>
              <p:nvPr/>
            </p:nvSpPr>
            <p:spPr bwMode="auto">
              <a:xfrm>
                <a:off x="9621136" y="466547"/>
                <a:ext cx="896114" cy="397055"/>
              </a:xfrm>
              <a:prstGeom prst="rect">
                <a:avLst/>
              </a:prstGeom>
              <a:noFill/>
              <a:ln w="9525">
                <a:noFill/>
                <a:miter lim="800000"/>
                <a:headEnd/>
                <a:tailEnd/>
              </a:ln>
            </p:spPr>
            <p:txBody>
              <a:bodyPr vert="horz" wrap="square" lIns="108000" tIns="45720" rIns="180000" bIns="45720" numCol="1" anchor="t" anchorCtr="0" compatLnSpc="1">
                <a:prstTxWarp prst="textNoShape">
                  <a:avLst/>
                </a:prstTxWarp>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nSpc>
                    <a:spcPct val="100000"/>
                  </a:lnSpc>
                  <a:spcAft>
                    <a:spcPts val="600"/>
                  </a:spcAft>
                  <a:buNone/>
                </a:pPr>
                <a:r>
                  <a:rPr lang="fr-CH" sz="1200" kern="1400" dirty="0">
                    <a:latin typeface="Calibri Light" panose="020F0302020204030204" pitchFamily="34" charset="0"/>
                    <a:cs typeface="Calibri Light" panose="020F0302020204030204" pitchFamily="34" charset="0"/>
                  </a:rPr>
                  <a:t>B140</a:t>
                </a:r>
                <a:endParaRPr lang="es-ES" sz="1200" kern="1400" dirty="0">
                  <a:latin typeface="Calibri Light" panose="020F0302020204030204" pitchFamily="34" charset="0"/>
                  <a:cs typeface="Calibri Light" panose="020F0302020204030204" pitchFamily="34" charset="0"/>
                </a:endParaRPr>
              </a:p>
              <a:p>
                <a:pPr marL="0" lvl="0" indent="0">
                  <a:lnSpc>
                    <a:spcPct val="100000"/>
                  </a:lnSpc>
                  <a:spcAft>
                    <a:spcPts val="600"/>
                  </a:spcAft>
                  <a:buNone/>
                </a:pPr>
                <a:endParaRPr lang="fr-CH" sz="1200" kern="1400" dirty="0">
                  <a:latin typeface="Calibri Light" panose="020F0302020204030204" pitchFamily="34" charset="0"/>
                  <a:cs typeface="Calibri Light" panose="020F0302020204030204" pitchFamily="34" charset="0"/>
                </a:endParaRPr>
              </a:p>
            </p:txBody>
          </p:sp>
          <p:cxnSp>
            <p:nvCxnSpPr>
              <p:cNvPr id="1077" name="Straight Arrow Connector 1076">
                <a:extLst>
                  <a:ext uri="{FF2B5EF4-FFF2-40B4-BE49-F238E27FC236}">
                    <a16:creationId xmlns:a16="http://schemas.microsoft.com/office/drawing/2014/main" id="{4B96B98F-C243-994C-8C84-26A84C31A84B}"/>
                  </a:ext>
                </a:extLst>
              </p:cNvPr>
              <p:cNvCxnSpPr>
                <a:cxnSpLocks/>
              </p:cNvCxnSpPr>
              <p:nvPr/>
            </p:nvCxnSpPr>
            <p:spPr bwMode="auto">
              <a:xfrm flipV="1">
                <a:off x="6090886" y="2656114"/>
                <a:ext cx="0" cy="2809766"/>
              </a:xfrm>
              <a:prstGeom prst="straightConnector1">
                <a:avLst/>
              </a:prstGeom>
              <a:ln>
                <a:solidFill>
                  <a:schemeClr val="tx1"/>
                </a:solidFill>
                <a:headEnd type="triangle"/>
                <a:tailEnd type="none"/>
              </a:ln>
            </p:spPr>
            <p:style>
              <a:lnRef idx="1">
                <a:schemeClr val="accent1"/>
              </a:lnRef>
              <a:fillRef idx="0">
                <a:schemeClr val="accent1"/>
              </a:fillRef>
              <a:effectRef idx="0">
                <a:schemeClr val="accent1"/>
              </a:effectRef>
              <a:fontRef idx="minor">
                <a:schemeClr val="tx1"/>
              </a:fontRef>
            </p:style>
          </p:cxnSp>
        </p:grpSp>
        <p:pic>
          <p:nvPicPr>
            <p:cNvPr id="1083" name="Picture 1082">
              <a:extLst>
                <a:ext uri="{FF2B5EF4-FFF2-40B4-BE49-F238E27FC236}">
                  <a16:creationId xmlns:a16="http://schemas.microsoft.com/office/drawing/2014/main" id="{32A06674-1592-D344-A4D5-0561E1CA2F4C}"/>
                </a:ext>
              </a:extLst>
            </p:cNvPr>
            <p:cNvPicPr>
              <a:picLocks noChangeAspect="1"/>
            </p:cNvPicPr>
            <p:nvPr/>
          </p:nvPicPr>
          <p:blipFill>
            <a:blip r:embed="rId9"/>
            <a:stretch>
              <a:fillRect/>
            </a:stretch>
          </p:blipFill>
          <p:spPr>
            <a:xfrm>
              <a:off x="476895" y="6022296"/>
              <a:ext cx="11152333" cy="311263"/>
            </a:xfrm>
            <a:prstGeom prst="rect">
              <a:avLst/>
            </a:prstGeom>
          </p:spPr>
        </p:pic>
      </p:grpSp>
    </p:spTree>
    <p:extLst>
      <p:ext uri="{BB962C8B-B14F-4D97-AF65-F5344CB8AC3E}">
        <p14:creationId xmlns:p14="http://schemas.microsoft.com/office/powerpoint/2010/main" val="8867152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10" name="Slide Number Placeholder 7"/>
          <p:cNvSpPr>
            <a:spLocks noGrp="1"/>
          </p:cNvSpPr>
          <p:nvPr>
            <p:ph type="sldNum" sz="quarter" idx="17"/>
          </p:nvPr>
        </p:nvSpPr>
        <p:spPr bwMode="auto"/>
        <p:txBody>
          <a:bodyPr/>
          <a:lstStyle/>
          <a:p>
            <a:pPr>
              <a:defRPr/>
            </a:pPr>
            <a:fld id="{36B5EA5A-BC32-A742-B11B-8E7414D5B535}" type="slidenum">
              <a:rPr lang="en-US" smtClean="0"/>
              <a:t>4</a:t>
            </a:fld>
            <a:endParaRPr lang="en-US" dirty="0"/>
          </a:p>
        </p:txBody>
      </p:sp>
      <p:sp>
        <p:nvSpPr>
          <p:cNvPr id="20" name="Title 6">
            <a:extLst>
              <a:ext uri="{FF2B5EF4-FFF2-40B4-BE49-F238E27FC236}">
                <a16:creationId xmlns:a16="http://schemas.microsoft.com/office/drawing/2014/main" id="{CE0B8FF1-F8DF-2A44-9CAC-5C3CAB6FA8C4}"/>
              </a:ext>
            </a:extLst>
          </p:cNvPr>
          <p:cNvSpPr/>
          <p:nvPr/>
        </p:nvSpPr>
        <p:spPr bwMode="auto">
          <a:xfrm>
            <a:off x="479424" y="223838"/>
            <a:ext cx="8753475" cy="782637"/>
          </a:xfrm>
          <a:prstGeom prst="rect">
            <a:avLst/>
          </a:prstGeom>
          <a:noFill/>
          <a:ln>
            <a:noFill/>
          </a:ln>
        </p:spPr>
        <p:txBody>
          <a:bodyPr vert="horz" wrap="square" lIns="91440" tIns="45720" rIns="91440" bIns="45720" numCol="1" anchor="ctr" anchorCtr="0" compatLnSpc="1">
            <a:prstTxWarp prst="textNoShape">
              <a:avLst/>
            </a:prstTxWarp>
          </a:bodyPr>
          <a:lstStyle>
            <a:lvl1pPr algn="l">
              <a:lnSpc>
                <a:spcPct val="90000"/>
              </a:lnSpc>
              <a:spcBef>
                <a:spcPts val="0"/>
              </a:spcBef>
              <a:spcAft>
                <a:spcPts val="0"/>
              </a:spcAft>
              <a:defRPr sz="4400">
                <a:solidFill>
                  <a:schemeClr val="tx1"/>
                </a:solidFill>
                <a:latin typeface="+mj-lt"/>
                <a:ea typeface="+mj-ea"/>
                <a:cs typeface="+mj-cs"/>
              </a:defRPr>
            </a:lvl1pPr>
            <a:lvl2pPr algn="l">
              <a:lnSpc>
                <a:spcPct val="90000"/>
              </a:lnSpc>
              <a:spcBef>
                <a:spcPts val="0"/>
              </a:spcBef>
              <a:spcAft>
                <a:spcPts val="0"/>
              </a:spcAft>
              <a:defRPr sz="4400">
                <a:solidFill>
                  <a:schemeClr val="tx1"/>
                </a:solidFill>
                <a:latin typeface="Calibri Light"/>
              </a:defRPr>
            </a:lvl2pPr>
            <a:lvl3pPr algn="l">
              <a:lnSpc>
                <a:spcPct val="90000"/>
              </a:lnSpc>
              <a:spcBef>
                <a:spcPts val="0"/>
              </a:spcBef>
              <a:spcAft>
                <a:spcPts val="0"/>
              </a:spcAft>
              <a:defRPr sz="4400">
                <a:solidFill>
                  <a:schemeClr val="tx1"/>
                </a:solidFill>
                <a:latin typeface="Calibri Light"/>
              </a:defRPr>
            </a:lvl3pPr>
            <a:lvl4pPr algn="l">
              <a:lnSpc>
                <a:spcPct val="90000"/>
              </a:lnSpc>
              <a:spcBef>
                <a:spcPts val="0"/>
              </a:spcBef>
              <a:spcAft>
                <a:spcPts val="0"/>
              </a:spcAft>
              <a:defRPr sz="4400">
                <a:solidFill>
                  <a:schemeClr val="tx1"/>
                </a:solidFill>
                <a:latin typeface="Calibri Light"/>
              </a:defRPr>
            </a:lvl4pPr>
            <a:lvl5pPr algn="l">
              <a:lnSpc>
                <a:spcPct val="90000"/>
              </a:lnSpc>
              <a:spcBef>
                <a:spcPts val="0"/>
              </a:spcBef>
              <a:spcAft>
                <a:spcPts val="0"/>
              </a:spcAft>
              <a:defRPr sz="4400">
                <a:solidFill>
                  <a:schemeClr val="tx1"/>
                </a:solidFill>
                <a:latin typeface="Calibri Light"/>
              </a:defRPr>
            </a:lvl5pPr>
            <a:lvl6pPr marL="457200" algn="l">
              <a:lnSpc>
                <a:spcPct val="90000"/>
              </a:lnSpc>
              <a:spcBef>
                <a:spcPts val="0"/>
              </a:spcBef>
              <a:spcAft>
                <a:spcPts val="0"/>
              </a:spcAft>
              <a:defRPr sz="4400">
                <a:solidFill>
                  <a:schemeClr val="tx1"/>
                </a:solidFill>
                <a:latin typeface="Calibri Light"/>
              </a:defRPr>
            </a:lvl6pPr>
            <a:lvl7pPr marL="914400" algn="l">
              <a:lnSpc>
                <a:spcPct val="90000"/>
              </a:lnSpc>
              <a:spcBef>
                <a:spcPts val="0"/>
              </a:spcBef>
              <a:spcAft>
                <a:spcPts val="0"/>
              </a:spcAft>
              <a:defRPr sz="4400">
                <a:solidFill>
                  <a:schemeClr val="tx1"/>
                </a:solidFill>
                <a:latin typeface="Calibri Light"/>
              </a:defRPr>
            </a:lvl7pPr>
            <a:lvl8pPr marL="1371600" algn="l">
              <a:lnSpc>
                <a:spcPct val="90000"/>
              </a:lnSpc>
              <a:spcBef>
                <a:spcPts val="0"/>
              </a:spcBef>
              <a:spcAft>
                <a:spcPts val="0"/>
              </a:spcAft>
              <a:defRPr sz="4400">
                <a:solidFill>
                  <a:schemeClr val="tx1"/>
                </a:solidFill>
                <a:latin typeface="Calibri Light"/>
              </a:defRPr>
            </a:lvl8pPr>
            <a:lvl9pPr marL="1828800" algn="l">
              <a:lnSpc>
                <a:spcPct val="90000"/>
              </a:lnSpc>
              <a:spcBef>
                <a:spcPts val="0"/>
              </a:spcBef>
              <a:spcAft>
                <a:spcPts val="0"/>
              </a:spcAft>
              <a:defRPr sz="4400">
                <a:solidFill>
                  <a:schemeClr val="tx1"/>
                </a:solidFill>
                <a:latin typeface="Calibri Light"/>
              </a:defRPr>
            </a:lvl9pPr>
          </a:lstStyle>
          <a:p>
            <a:pPr>
              <a:defRPr/>
            </a:pPr>
            <a:r>
              <a:rPr lang="fr-CH" sz="3600" dirty="0">
                <a:solidFill>
                  <a:schemeClr val="accent1"/>
                </a:solidFill>
              </a:rPr>
              <a:t>WHAT</a:t>
            </a:r>
            <a:r>
              <a:rPr lang="fr-CH" sz="3600" dirty="0"/>
              <a:t> </a:t>
            </a:r>
            <a:r>
              <a:rPr lang="fr-CH" sz="3600" dirty="0" err="1"/>
              <a:t>does</a:t>
            </a:r>
            <a:r>
              <a:rPr lang="fr-CH" sz="3600" dirty="0"/>
              <a:t> «</a:t>
            </a:r>
            <a:r>
              <a:rPr lang="fr-CH" sz="3600" dirty="0" err="1"/>
              <a:t>healthy</a:t>
            </a:r>
            <a:r>
              <a:rPr lang="fr-CH" sz="3600" dirty="0"/>
              <a:t> </a:t>
            </a:r>
            <a:r>
              <a:rPr lang="fr-CH" sz="3600" dirty="0" err="1"/>
              <a:t>workspaces</a:t>
            </a:r>
            <a:r>
              <a:rPr lang="fr-CH" sz="3600" dirty="0"/>
              <a:t>» </a:t>
            </a:r>
            <a:r>
              <a:rPr lang="fr-CH" sz="3600" dirty="0" err="1"/>
              <a:t>mean</a:t>
            </a:r>
            <a:r>
              <a:rPr lang="fr-CH" sz="3600" dirty="0"/>
              <a:t>?</a:t>
            </a:r>
            <a:endParaRPr lang="en-US" sz="3600" dirty="0"/>
          </a:p>
        </p:txBody>
      </p:sp>
      <p:sp>
        <p:nvSpPr>
          <p:cNvPr id="17" name="Content Placeholder 2">
            <a:extLst>
              <a:ext uri="{FF2B5EF4-FFF2-40B4-BE49-F238E27FC236}">
                <a16:creationId xmlns:a16="http://schemas.microsoft.com/office/drawing/2014/main" id="{E3C77327-3034-B5E5-A5BA-2F9DE4AEBBE9}"/>
              </a:ext>
            </a:extLst>
          </p:cNvPr>
          <p:cNvSpPr/>
          <p:nvPr/>
        </p:nvSpPr>
        <p:spPr bwMode="auto">
          <a:xfrm>
            <a:off x="7194553" y="946923"/>
            <a:ext cx="4692647" cy="5664201"/>
          </a:xfrm>
          <a:prstGeom prst="rect">
            <a:avLst/>
          </a:prstGeom>
          <a:noFill/>
          <a:ln w="9525">
            <a:solidFill>
              <a:schemeClr val="bg1"/>
            </a:solidFill>
            <a:miter lim="800000"/>
            <a:headEnd/>
            <a:tailEnd/>
          </a:ln>
        </p:spPr>
        <p:txBody>
          <a:bodyPr vert="horz" wrap="square" lIns="108000" tIns="45720" rIns="180000" bIns="45720" numCol="1" anchor="t" anchorCtr="0" compatLnSpc="1">
            <a:prstTxWarp prst="textNoShape">
              <a:avLst/>
            </a:prstTxWarp>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lvl="0" indent="0">
              <a:spcAft>
                <a:spcPts val="600"/>
              </a:spcAft>
              <a:buNone/>
            </a:pPr>
            <a:r>
              <a:rPr lang="fr-CH" sz="1600" b="1" kern="1400" dirty="0">
                <a:latin typeface="+mj-lt"/>
                <a:cs typeface="Times New Roman" panose="02020603050405020304" pitchFamily="18" charset="0"/>
              </a:rPr>
              <a:t>WORKSPACE</a:t>
            </a:r>
          </a:p>
          <a:p>
            <a:pPr marL="0" lvl="0" indent="0">
              <a:spcAft>
                <a:spcPts val="600"/>
              </a:spcAft>
              <a:buNone/>
            </a:pPr>
            <a:r>
              <a:rPr lang="en-GB" sz="1600" kern="1400" dirty="0">
                <a:latin typeface="+mj-lt"/>
                <a:cs typeface="Times New Roman" panose="02020603050405020304" pitchFamily="18" charset="0"/>
              </a:rPr>
              <a:t>- Place in which you work, such as your desk in an office.</a:t>
            </a:r>
          </a:p>
          <a:p>
            <a:pPr marL="0" lvl="0" indent="0">
              <a:spcAft>
                <a:spcPts val="600"/>
              </a:spcAft>
              <a:buNone/>
            </a:pPr>
            <a:r>
              <a:rPr lang="en-GB" sz="1600" kern="1400" dirty="0">
                <a:latin typeface="+mj-lt"/>
                <a:cs typeface="Times New Roman" panose="02020603050405020304" pitchFamily="18" charset="0"/>
              </a:rPr>
              <a:t>- The architectural typology of office buildings encompasses more functions and expands the program’s spectrum; The contemporary configuration integrates numerous “third places”.</a:t>
            </a:r>
          </a:p>
          <a:p>
            <a:pPr marL="0" lvl="0" indent="0">
              <a:spcAft>
                <a:spcPts val="600"/>
              </a:spcAft>
              <a:buNone/>
            </a:pPr>
            <a:r>
              <a:rPr lang="en-GB" sz="1600" kern="1400" dirty="0">
                <a:latin typeface="+mj-lt"/>
                <a:cs typeface="Times New Roman" panose="02020603050405020304" pitchFamily="18" charset="0"/>
              </a:rPr>
              <a:t>- The workspace has different scales, especially at CERN. Our workspace starts already from the moment we cross the CERN gate and ends with the dimension of our table or the transparency of our office’s door.</a:t>
            </a:r>
          </a:p>
          <a:p>
            <a:pPr marL="0" lvl="0" indent="0">
              <a:spcAft>
                <a:spcPts val="600"/>
              </a:spcAft>
              <a:buNone/>
            </a:pPr>
            <a:r>
              <a:rPr lang="fr-CH" sz="1600" b="1" kern="1400" dirty="0">
                <a:latin typeface="+mj-lt"/>
                <a:cs typeface="Times New Roman" panose="02020603050405020304" pitchFamily="18" charset="0"/>
              </a:rPr>
              <a:t>HEALTHY</a:t>
            </a:r>
          </a:p>
          <a:p>
            <a:pPr marL="0" lvl="0" indent="0">
              <a:spcAft>
                <a:spcPts val="600"/>
              </a:spcAft>
              <a:buNone/>
            </a:pPr>
            <a:r>
              <a:rPr lang="fr-CH" sz="1600" kern="1400" dirty="0">
                <a:latin typeface="+mj-lt"/>
                <a:cs typeface="Times New Roman" panose="02020603050405020304" pitchFamily="18" charset="0"/>
              </a:rPr>
              <a:t>- </a:t>
            </a:r>
            <a:r>
              <a:rPr lang="fr-CH" sz="1600" kern="1400" dirty="0" err="1">
                <a:latin typeface="+mj-lt"/>
                <a:cs typeface="Times New Roman" panose="02020603050405020304" pitchFamily="18" charset="0"/>
              </a:rPr>
              <a:t>Physiologically</a:t>
            </a:r>
            <a:r>
              <a:rPr lang="fr-CH" sz="1600" kern="1400" dirty="0">
                <a:latin typeface="+mj-lt"/>
                <a:cs typeface="Times New Roman" panose="02020603050405020304" pitchFamily="18" charset="0"/>
              </a:rPr>
              <a:t> </a:t>
            </a:r>
            <a:r>
              <a:rPr lang="fr-CH" sz="1600" kern="1400" dirty="0" err="1">
                <a:latin typeface="+mj-lt"/>
                <a:cs typeface="Times New Roman" panose="02020603050405020304" pitchFamily="18" charset="0"/>
              </a:rPr>
              <a:t>healthy</a:t>
            </a:r>
            <a:r>
              <a:rPr lang="fr-CH" sz="1600" kern="1400" dirty="0">
                <a:latin typeface="+mj-lt"/>
                <a:cs typeface="Times New Roman" panose="02020603050405020304" pitchFamily="18" charset="0"/>
              </a:rPr>
              <a:t> (</a:t>
            </a:r>
            <a:r>
              <a:rPr lang="fr-CH" sz="1600" kern="1400" dirty="0" err="1">
                <a:latin typeface="+mj-lt"/>
                <a:cs typeface="Times New Roman" panose="02020603050405020304" pitchFamily="18" charset="0"/>
              </a:rPr>
              <a:t>ergonomics</a:t>
            </a:r>
            <a:r>
              <a:rPr lang="fr-CH" sz="1600" kern="1400" dirty="0">
                <a:latin typeface="+mj-lt"/>
                <a:cs typeface="Times New Roman" panose="02020603050405020304" pitchFamily="18" charset="0"/>
              </a:rPr>
              <a:t>, air </a:t>
            </a:r>
            <a:r>
              <a:rPr lang="fr-CH" sz="1600" kern="1400" dirty="0" err="1">
                <a:latin typeface="+mj-lt"/>
                <a:cs typeface="Times New Roman" panose="02020603050405020304" pitchFamily="18" charset="0"/>
              </a:rPr>
              <a:t>quality</a:t>
            </a:r>
            <a:r>
              <a:rPr lang="fr-CH" sz="1600" kern="1400" dirty="0">
                <a:latin typeface="+mj-lt"/>
                <a:cs typeface="Times New Roman" panose="02020603050405020304" pitchFamily="18" charset="0"/>
              </a:rPr>
              <a:t>, </a:t>
            </a:r>
            <a:r>
              <a:rPr lang="fr-CH" sz="1600" kern="1400" dirty="0" err="1">
                <a:latin typeface="+mj-lt"/>
                <a:cs typeface="Times New Roman" panose="02020603050405020304" pitchFamily="18" charset="0"/>
              </a:rPr>
              <a:t>natural</a:t>
            </a:r>
            <a:r>
              <a:rPr lang="fr-CH" sz="1600" kern="1400" dirty="0">
                <a:latin typeface="+mj-lt"/>
                <a:cs typeface="Times New Roman" panose="02020603050405020304" pitchFamily="18" charset="0"/>
              </a:rPr>
              <a:t> and </a:t>
            </a:r>
            <a:r>
              <a:rPr lang="fr-CH" sz="1600" kern="1400" dirty="0" err="1">
                <a:latin typeface="+mj-lt"/>
                <a:cs typeface="Times New Roman" panose="02020603050405020304" pitchFamily="18" charset="0"/>
              </a:rPr>
              <a:t>artificial</a:t>
            </a:r>
            <a:r>
              <a:rPr lang="fr-CH" sz="1600" kern="1400" dirty="0">
                <a:latin typeface="+mj-lt"/>
                <a:cs typeface="Times New Roman" panose="02020603050405020304" pitchFamily="18" charset="0"/>
              </a:rPr>
              <a:t> light….)</a:t>
            </a:r>
          </a:p>
          <a:p>
            <a:pPr marL="0" lvl="0" indent="0">
              <a:spcAft>
                <a:spcPts val="600"/>
              </a:spcAft>
              <a:buNone/>
            </a:pPr>
            <a:r>
              <a:rPr lang="fr-CH" sz="1600" kern="1400" dirty="0">
                <a:latin typeface="+mj-lt"/>
                <a:cs typeface="Times New Roman" panose="02020603050405020304" pitchFamily="18" charset="0"/>
              </a:rPr>
              <a:t>- </a:t>
            </a:r>
            <a:r>
              <a:rPr lang="fr-CH" sz="1600" kern="1400" dirty="0" err="1">
                <a:latin typeface="+mj-lt"/>
                <a:cs typeface="Times New Roman" panose="02020603050405020304" pitchFamily="18" charset="0"/>
              </a:rPr>
              <a:t>Psychologically</a:t>
            </a:r>
            <a:r>
              <a:rPr lang="fr-CH" sz="1600" kern="1400" dirty="0">
                <a:latin typeface="+mj-lt"/>
                <a:cs typeface="Times New Roman" panose="02020603050405020304" pitchFamily="18" charset="0"/>
              </a:rPr>
              <a:t> </a:t>
            </a:r>
            <a:r>
              <a:rPr lang="fr-CH" sz="1600" kern="1400" dirty="0" err="1">
                <a:latin typeface="+mj-lt"/>
                <a:cs typeface="Times New Roman" panose="02020603050405020304" pitchFamily="18" charset="0"/>
              </a:rPr>
              <a:t>healthy</a:t>
            </a:r>
            <a:r>
              <a:rPr lang="fr-CH" sz="1600" kern="1400" dirty="0">
                <a:latin typeface="+mj-lt"/>
                <a:cs typeface="Times New Roman" panose="02020603050405020304" pitchFamily="18" charset="0"/>
              </a:rPr>
              <a:t> (motivation, collaboration, interaction, exchange, </a:t>
            </a:r>
            <a:r>
              <a:rPr lang="fr-CH" sz="1600" kern="1400" dirty="0" err="1">
                <a:latin typeface="+mj-lt"/>
                <a:cs typeface="Times New Roman" panose="02020603050405020304" pitchFamily="18" charset="0"/>
              </a:rPr>
              <a:t>integration</a:t>
            </a:r>
            <a:r>
              <a:rPr lang="fr-CH" sz="1600" kern="1400" dirty="0">
                <a:latin typeface="+mj-lt"/>
                <a:cs typeface="Times New Roman" panose="02020603050405020304" pitchFamily="18" charset="0"/>
              </a:rPr>
              <a:t>, </a:t>
            </a:r>
            <a:r>
              <a:rPr lang="fr-CH" sz="1600" kern="1400" dirty="0" err="1">
                <a:latin typeface="+mj-lt"/>
                <a:cs typeface="Times New Roman" panose="02020603050405020304" pitchFamily="18" charset="0"/>
              </a:rPr>
              <a:t>equality</a:t>
            </a:r>
            <a:r>
              <a:rPr lang="fr-CH" sz="1600" kern="1400" dirty="0">
                <a:latin typeface="+mj-lt"/>
                <a:cs typeface="Times New Roman" panose="02020603050405020304" pitchFamily="18" charset="0"/>
              </a:rPr>
              <a:t>…)</a:t>
            </a:r>
          </a:p>
          <a:p>
            <a:pPr marL="0" lvl="0" indent="0">
              <a:spcAft>
                <a:spcPts val="600"/>
              </a:spcAft>
              <a:buNone/>
            </a:pPr>
            <a:r>
              <a:rPr lang="fr-CH" sz="1600" kern="1400" dirty="0">
                <a:latin typeface="+mj-lt"/>
                <a:cs typeface="Times New Roman" panose="02020603050405020304" pitchFamily="18" charset="0"/>
              </a:rPr>
              <a:t>- </a:t>
            </a:r>
            <a:r>
              <a:rPr lang="fr-CH" sz="1600" kern="1400" dirty="0" err="1">
                <a:latin typeface="+mj-lt"/>
                <a:cs typeface="Times New Roman" panose="02020603050405020304" pitchFamily="18" charset="0"/>
              </a:rPr>
              <a:t>Healthy</a:t>
            </a:r>
            <a:r>
              <a:rPr lang="fr-CH" sz="1600" kern="1400" dirty="0">
                <a:latin typeface="+mj-lt"/>
                <a:cs typeface="Times New Roman" panose="02020603050405020304" pitchFamily="18" charset="0"/>
              </a:rPr>
              <a:t> habits and </a:t>
            </a:r>
            <a:r>
              <a:rPr lang="fr-CH" sz="1600" kern="1400" dirty="0" err="1">
                <a:latin typeface="+mj-lt"/>
                <a:cs typeface="Times New Roman" panose="02020603050405020304" pitchFamily="18" charset="0"/>
              </a:rPr>
              <a:t>wellness</a:t>
            </a:r>
            <a:r>
              <a:rPr lang="fr-CH" sz="1600" kern="1400" dirty="0">
                <a:latin typeface="+mj-lt"/>
                <a:cs typeface="Times New Roman" panose="02020603050405020304" pitchFamily="18" charset="0"/>
              </a:rPr>
              <a:t> (</a:t>
            </a:r>
            <a:r>
              <a:rPr lang="fr-CH" sz="1600" kern="1400" dirty="0" err="1">
                <a:latin typeface="+mj-lt"/>
                <a:cs typeface="Times New Roman" panose="02020603050405020304" pitchFamily="18" charset="0"/>
              </a:rPr>
              <a:t>walking</a:t>
            </a:r>
            <a:r>
              <a:rPr lang="fr-CH" sz="1600" kern="1400" dirty="0">
                <a:latin typeface="+mj-lt"/>
                <a:cs typeface="Times New Roman" panose="02020603050405020304" pitchFamily="18" charset="0"/>
              </a:rPr>
              <a:t>, </a:t>
            </a:r>
            <a:r>
              <a:rPr lang="fr-CH" sz="1600" kern="1400" dirty="0" err="1">
                <a:latin typeface="+mj-lt"/>
                <a:cs typeface="Times New Roman" panose="02020603050405020304" pitchFamily="18" charset="0"/>
              </a:rPr>
              <a:t>moving</a:t>
            </a:r>
            <a:r>
              <a:rPr lang="fr-CH" sz="1600" kern="1400" dirty="0">
                <a:latin typeface="+mj-lt"/>
                <a:cs typeface="Times New Roman" panose="02020603050405020304" pitchFamily="18" charset="0"/>
              </a:rPr>
              <a:t>, </a:t>
            </a:r>
            <a:r>
              <a:rPr lang="fr-CH" sz="1600" kern="1400" dirty="0" err="1">
                <a:latin typeface="+mj-lt"/>
                <a:cs typeface="Times New Roman" panose="02020603050405020304" pitchFamily="18" charset="0"/>
              </a:rPr>
              <a:t>spending</a:t>
            </a:r>
            <a:r>
              <a:rPr lang="fr-CH" sz="1600" kern="1400" dirty="0">
                <a:latin typeface="+mj-lt"/>
                <a:cs typeface="Times New Roman" panose="02020603050405020304" pitchFamily="18" charset="0"/>
              </a:rPr>
              <a:t> time </a:t>
            </a:r>
            <a:r>
              <a:rPr lang="fr-CH" sz="1600" kern="1400" dirty="0" err="1">
                <a:latin typeface="+mj-lt"/>
                <a:cs typeface="Times New Roman" panose="02020603050405020304" pitchFamily="18" charset="0"/>
              </a:rPr>
              <a:t>outside</a:t>
            </a:r>
            <a:r>
              <a:rPr lang="fr-CH" sz="1600" kern="1400" dirty="0">
                <a:latin typeface="+mj-lt"/>
                <a:cs typeface="Times New Roman" panose="02020603050405020304" pitchFamily="18" charset="0"/>
              </a:rPr>
              <a:t> …)</a:t>
            </a:r>
          </a:p>
          <a:p>
            <a:pPr marL="0" lvl="0" indent="0" algn="just">
              <a:spcAft>
                <a:spcPts val="600"/>
              </a:spcAft>
              <a:buNone/>
            </a:pPr>
            <a:endParaRPr lang="fr-CH" sz="1600" kern="1400" dirty="0">
              <a:latin typeface="+mj-lt"/>
              <a:cs typeface="Times New Roman" panose="02020603050405020304" pitchFamily="18" charset="0"/>
            </a:endParaRPr>
          </a:p>
        </p:txBody>
      </p:sp>
      <p:grpSp>
        <p:nvGrpSpPr>
          <p:cNvPr id="97" name="Group 96">
            <a:extLst>
              <a:ext uri="{FF2B5EF4-FFF2-40B4-BE49-F238E27FC236}">
                <a16:creationId xmlns:a16="http://schemas.microsoft.com/office/drawing/2014/main" id="{6C27EB47-EBFB-981D-68C8-9F4CA1D89C70}"/>
              </a:ext>
            </a:extLst>
          </p:cNvPr>
          <p:cNvGrpSpPr/>
          <p:nvPr/>
        </p:nvGrpSpPr>
        <p:grpSpPr>
          <a:xfrm>
            <a:off x="429535" y="897083"/>
            <a:ext cx="6527329" cy="5797379"/>
            <a:chOff x="137435" y="897083"/>
            <a:chExt cx="6527329" cy="5797379"/>
          </a:xfrm>
        </p:grpSpPr>
        <p:grpSp>
          <p:nvGrpSpPr>
            <p:cNvPr id="72" name="Group 71">
              <a:extLst>
                <a:ext uri="{FF2B5EF4-FFF2-40B4-BE49-F238E27FC236}">
                  <a16:creationId xmlns:a16="http://schemas.microsoft.com/office/drawing/2014/main" id="{472411DD-1182-E8F6-9652-275AF0B1EBD5}"/>
                </a:ext>
              </a:extLst>
            </p:cNvPr>
            <p:cNvGrpSpPr/>
            <p:nvPr/>
          </p:nvGrpSpPr>
          <p:grpSpPr>
            <a:xfrm>
              <a:off x="355441" y="1106495"/>
              <a:ext cx="6038864" cy="5393200"/>
              <a:chOff x="229501" y="1201745"/>
              <a:chExt cx="6038864" cy="5393200"/>
            </a:xfrm>
          </p:grpSpPr>
          <p:sp>
            <p:nvSpPr>
              <p:cNvPr id="48" name="Oval 47">
                <a:extLst>
                  <a:ext uri="{FF2B5EF4-FFF2-40B4-BE49-F238E27FC236}">
                    <a16:creationId xmlns:a16="http://schemas.microsoft.com/office/drawing/2014/main" id="{81E00F00-B322-CF07-2CCD-DC492DC7618F}"/>
                  </a:ext>
                </a:extLst>
              </p:cNvPr>
              <p:cNvSpPr/>
              <p:nvPr/>
            </p:nvSpPr>
            <p:spPr bwMode="auto">
              <a:xfrm>
                <a:off x="2208475" y="2747534"/>
                <a:ext cx="2746822" cy="2746822"/>
              </a:xfrm>
              <a:prstGeom prst="ellipse">
                <a:avLst/>
              </a:prstGeom>
              <a:noFill/>
              <a:ln w="9525">
                <a:solidFill>
                  <a:schemeClr val="tx1"/>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48689060-F5EA-6ED2-3804-DD529B2AD394}"/>
                  </a:ext>
                </a:extLst>
              </p:cNvPr>
              <p:cNvSpPr/>
              <p:nvPr/>
            </p:nvSpPr>
            <p:spPr bwMode="auto">
              <a:xfrm>
                <a:off x="4750759" y="4839911"/>
                <a:ext cx="1517606" cy="1517606"/>
              </a:xfrm>
              <a:prstGeom prst="ellipse">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2">
                <a:extLst>
                  <a:ext uri="{FF2B5EF4-FFF2-40B4-BE49-F238E27FC236}">
                    <a16:creationId xmlns:a16="http://schemas.microsoft.com/office/drawing/2014/main" id="{F0DAD9C4-7E77-3A94-C45D-D97D6875C74B}"/>
                  </a:ext>
                </a:extLst>
              </p:cNvPr>
              <p:cNvSpPr/>
              <p:nvPr/>
            </p:nvSpPr>
            <p:spPr bwMode="auto">
              <a:xfrm>
                <a:off x="1245053" y="5100544"/>
                <a:ext cx="2743200" cy="434839"/>
              </a:xfrm>
              <a:prstGeom prst="rect">
                <a:avLst/>
              </a:prstGeom>
              <a:noFill/>
              <a:ln w="9525">
                <a:noFill/>
                <a:miter lim="800000"/>
                <a:headEnd/>
                <a:tailEnd/>
              </a:ln>
            </p:spPr>
            <p:txBody>
              <a:bodyPr vert="horz" wrap="square" lIns="108000" tIns="45720" rIns="180000" bIns="45720" numCol="1" anchor="t" anchorCtr="0" compatLnSpc="1">
                <a:prstTxWarp prst="textNoShape">
                  <a:avLst/>
                </a:prstTxWarp>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lvl="0" indent="0">
                  <a:lnSpc>
                    <a:spcPct val="100000"/>
                  </a:lnSpc>
                  <a:spcAft>
                    <a:spcPts val="600"/>
                  </a:spcAft>
                  <a:buNone/>
                </a:pPr>
                <a:r>
                  <a:rPr lang="fr-CH" sz="1200" kern="1400" dirty="0">
                    <a:latin typeface="Calibri Light" panose="020F0302020204030204" pitchFamily="34" charset="0"/>
                    <a:cs typeface="Calibri Light" panose="020F0302020204030204" pitchFamily="34" charset="0"/>
                  </a:rPr>
                  <a:t>Free time</a:t>
                </a:r>
              </a:p>
            </p:txBody>
          </p:sp>
          <p:sp>
            <p:nvSpPr>
              <p:cNvPr id="11" name="Oval 10">
                <a:extLst>
                  <a:ext uri="{FF2B5EF4-FFF2-40B4-BE49-F238E27FC236}">
                    <a16:creationId xmlns:a16="http://schemas.microsoft.com/office/drawing/2014/main" id="{7DA8EADC-ADE7-17DF-2FBD-4A5FCAACE7D4}"/>
                  </a:ext>
                </a:extLst>
              </p:cNvPr>
              <p:cNvSpPr/>
              <p:nvPr/>
            </p:nvSpPr>
            <p:spPr>
              <a:xfrm>
                <a:off x="3458709" y="1201745"/>
                <a:ext cx="1517606" cy="1517606"/>
              </a:xfrm>
              <a:prstGeom prst="ellipse">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C1F6182B-3241-58DB-488C-BF9728259974}"/>
                  </a:ext>
                </a:extLst>
              </p:cNvPr>
              <p:cNvSpPr/>
              <p:nvPr/>
            </p:nvSpPr>
            <p:spPr bwMode="auto">
              <a:xfrm>
                <a:off x="4787686" y="2517500"/>
                <a:ext cx="890817" cy="890817"/>
              </a:xfrm>
              <a:prstGeom prst="ellipse">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Oval 13">
                <a:extLst>
                  <a:ext uri="{FF2B5EF4-FFF2-40B4-BE49-F238E27FC236}">
                    <a16:creationId xmlns:a16="http://schemas.microsoft.com/office/drawing/2014/main" id="{C95697FF-0A93-DDAF-A0AC-D4461F01BC1A}"/>
                  </a:ext>
                </a:extLst>
              </p:cNvPr>
              <p:cNvSpPr/>
              <p:nvPr/>
            </p:nvSpPr>
            <p:spPr bwMode="auto">
              <a:xfrm>
                <a:off x="5138257" y="3558039"/>
                <a:ext cx="991885" cy="991885"/>
              </a:xfrm>
              <a:prstGeom prst="ellipse">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a:extLst>
                  <a:ext uri="{FF2B5EF4-FFF2-40B4-BE49-F238E27FC236}">
                    <a16:creationId xmlns:a16="http://schemas.microsoft.com/office/drawing/2014/main" id="{5EDD00CB-F1F5-1D53-F5C0-5FEF3D1A0FE5}"/>
                  </a:ext>
                </a:extLst>
              </p:cNvPr>
              <p:cNvSpPr/>
              <p:nvPr/>
            </p:nvSpPr>
            <p:spPr bwMode="auto">
              <a:xfrm>
                <a:off x="2298178" y="1750109"/>
                <a:ext cx="890817" cy="890817"/>
              </a:xfrm>
              <a:prstGeom prst="ellipse">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a:extLst>
                  <a:ext uri="{FF2B5EF4-FFF2-40B4-BE49-F238E27FC236}">
                    <a16:creationId xmlns:a16="http://schemas.microsoft.com/office/drawing/2014/main" id="{F75A71B9-BB66-6A17-C221-B7DD22A3B357}"/>
                  </a:ext>
                </a:extLst>
              </p:cNvPr>
              <p:cNvSpPr/>
              <p:nvPr/>
            </p:nvSpPr>
            <p:spPr bwMode="auto">
              <a:xfrm>
                <a:off x="3620881" y="5704128"/>
                <a:ext cx="890817" cy="890817"/>
              </a:xfrm>
              <a:prstGeom prst="ellipse">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a:extLst>
                  <a:ext uri="{FF2B5EF4-FFF2-40B4-BE49-F238E27FC236}">
                    <a16:creationId xmlns:a16="http://schemas.microsoft.com/office/drawing/2014/main" id="{FB81C8FA-C14F-4065-F36F-DA5C96764145}"/>
                  </a:ext>
                </a:extLst>
              </p:cNvPr>
              <p:cNvSpPr/>
              <p:nvPr/>
            </p:nvSpPr>
            <p:spPr bwMode="auto">
              <a:xfrm>
                <a:off x="229501" y="2174463"/>
                <a:ext cx="1965691" cy="1965691"/>
              </a:xfrm>
              <a:prstGeom prst="ellipse">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a:extLst>
                  <a:ext uri="{FF2B5EF4-FFF2-40B4-BE49-F238E27FC236}">
                    <a16:creationId xmlns:a16="http://schemas.microsoft.com/office/drawing/2014/main" id="{289039FC-6F7E-807B-3A61-72EA71C41A63}"/>
                  </a:ext>
                </a:extLst>
              </p:cNvPr>
              <p:cNvSpPr/>
              <p:nvPr/>
            </p:nvSpPr>
            <p:spPr bwMode="auto">
              <a:xfrm>
                <a:off x="2404023" y="5641991"/>
                <a:ext cx="890817" cy="890817"/>
              </a:xfrm>
              <a:prstGeom prst="ellipse">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a:extLst>
                  <a:ext uri="{FF2B5EF4-FFF2-40B4-BE49-F238E27FC236}">
                    <a16:creationId xmlns:a16="http://schemas.microsoft.com/office/drawing/2014/main" id="{769DE511-4D65-E2B4-3D35-F13DA07F2ED3}"/>
                  </a:ext>
                </a:extLst>
              </p:cNvPr>
              <p:cNvSpPr/>
              <p:nvPr/>
            </p:nvSpPr>
            <p:spPr bwMode="auto">
              <a:xfrm>
                <a:off x="801870" y="4447871"/>
                <a:ext cx="1517606" cy="1517606"/>
              </a:xfrm>
              <a:prstGeom prst="ellipse">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Content Placeholder 2">
                <a:extLst>
                  <a:ext uri="{FF2B5EF4-FFF2-40B4-BE49-F238E27FC236}">
                    <a16:creationId xmlns:a16="http://schemas.microsoft.com/office/drawing/2014/main" id="{BEA602EC-C97A-EDF1-B2A7-7D31FDE1EFE4}"/>
                  </a:ext>
                </a:extLst>
              </p:cNvPr>
              <p:cNvSpPr/>
              <p:nvPr/>
            </p:nvSpPr>
            <p:spPr bwMode="auto">
              <a:xfrm>
                <a:off x="4919854" y="5163875"/>
                <a:ext cx="1327270" cy="434839"/>
              </a:xfrm>
              <a:prstGeom prst="rect">
                <a:avLst/>
              </a:prstGeom>
              <a:noFill/>
              <a:ln w="9525">
                <a:noFill/>
                <a:miter lim="800000"/>
                <a:headEnd/>
                <a:tailEnd/>
              </a:ln>
            </p:spPr>
            <p:txBody>
              <a:bodyPr vert="horz" wrap="square" lIns="108000" tIns="45720" rIns="180000" bIns="45720" numCol="1" anchor="t" anchorCtr="0" compatLnSpc="1">
                <a:prstTxWarp prst="textNoShape">
                  <a:avLst/>
                </a:prstTxWarp>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gn="ctr">
                  <a:lnSpc>
                    <a:spcPct val="100000"/>
                  </a:lnSpc>
                  <a:spcAft>
                    <a:spcPts val="600"/>
                  </a:spcAft>
                  <a:buNone/>
                </a:pPr>
                <a:r>
                  <a:rPr lang="fr-CH" sz="1200" kern="1400" dirty="0">
                    <a:latin typeface="Calibri Light" panose="020F0302020204030204" pitchFamily="34" charset="0"/>
                    <a:cs typeface="Calibri Light" panose="020F0302020204030204" pitchFamily="34" charset="0"/>
                  </a:rPr>
                  <a:t>Offices, meeting </a:t>
                </a:r>
                <a:r>
                  <a:rPr lang="fr-CH" sz="1200" kern="1400" dirty="0" err="1">
                    <a:latin typeface="Calibri Light" panose="020F0302020204030204" pitchFamily="34" charset="0"/>
                    <a:cs typeface="Calibri Light" panose="020F0302020204030204" pitchFamily="34" charset="0"/>
                  </a:rPr>
                  <a:t>rooms</a:t>
                </a:r>
                <a:r>
                  <a:rPr lang="fr-CH" sz="1200" kern="1400" dirty="0">
                    <a:latin typeface="Calibri Light" panose="020F0302020204030204" pitchFamily="34" charset="0"/>
                    <a:cs typeface="Calibri Light" panose="020F0302020204030204" pitchFamily="34" charset="0"/>
                  </a:rPr>
                  <a:t>, cafeteria, </a:t>
                </a:r>
                <a:r>
                  <a:rPr lang="fr-CH" sz="1200" kern="1400" dirty="0" err="1">
                    <a:latin typeface="Calibri Light" panose="020F0302020204030204" pitchFamily="34" charset="0"/>
                    <a:cs typeface="Calibri Light" panose="020F0302020204030204" pitchFamily="34" charset="0"/>
                  </a:rPr>
                  <a:t>classrooms</a:t>
                </a:r>
                <a:r>
                  <a:rPr lang="fr-CH" sz="1200" kern="1400" dirty="0">
                    <a:latin typeface="Calibri Light" panose="020F0302020204030204" pitchFamily="34" charset="0"/>
                    <a:cs typeface="Calibri Light" panose="020F0302020204030204" pitchFamily="34" charset="0"/>
                  </a:rPr>
                  <a:t>, break corners, </a:t>
                </a:r>
                <a:r>
                  <a:rPr lang="fr-CH" sz="1200" kern="1400" dirty="0" err="1">
                    <a:latin typeface="Calibri Light" panose="020F0302020204030204" pitchFamily="34" charset="0"/>
                    <a:cs typeface="Calibri Light" panose="020F0302020204030204" pitchFamily="34" charset="0"/>
                  </a:rPr>
                  <a:t>print</a:t>
                </a:r>
                <a:r>
                  <a:rPr lang="fr-CH" sz="1200" kern="1400" dirty="0">
                    <a:latin typeface="Calibri Light" panose="020F0302020204030204" pitchFamily="34" charset="0"/>
                    <a:cs typeface="Calibri Light" panose="020F0302020204030204" pitchFamily="34" charset="0"/>
                  </a:rPr>
                  <a:t> corners…</a:t>
                </a:r>
                <a:endParaRPr lang="es-ES" sz="1200" kern="1400" dirty="0">
                  <a:latin typeface="Calibri Light" panose="020F0302020204030204" pitchFamily="34" charset="0"/>
                  <a:cs typeface="Calibri Light" panose="020F0302020204030204" pitchFamily="34" charset="0"/>
                </a:endParaRPr>
              </a:p>
              <a:p>
                <a:pPr marL="0" lvl="0" indent="0" algn="ctr">
                  <a:lnSpc>
                    <a:spcPct val="100000"/>
                  </a:lnSpc>
                  <a:spcAft>
                    <a:spcPts val="600"/>
                  </a:spcAft>
                  <a:buNone/>
                </a:pPr>
                <a:endParaRPr lang="fr-CH" sz="1200" kern="1400" dirty="0">
                  <a:latin typeface="Calibri Light" panose="020F0302020204030204" pitchFamily="34" charset="0"/>
                  <a:cs typeface="Calibri Light" panose="020F0302020204030204" pitchFamily="34" charset="0"/>
                </a:endParaRPr>
              </a:p>
            </p:txBody>
          </p:sp>
          <p:sp>
            <p:nvSpPr>
              <p:cNvPr id="61" name="Content Placeholder 2">
                <a:extLst>
                  <a:ext uri="{FF2B5EF4-FFF2-40B4-BE49-F238E27FC236}">
                    <a16:creationId xmlns:a16="http://schemas.microsoft.com/office/drawing/2014/main" id="{553B91A0-9D5C-680A-D87D-9A80CCD2C514}"/>
                  </a:ext>
                </a:extLst>
              </p:cNvPr>
              <p:cNvSpPr/>
              <p:nvPr/>
            </p:nvSpPr>
            <p:spPr bwMode="auto">
              <a:xfrm>
                <a:off x="5084484" y="3662397"/>
                <a:ext cx="1177339" cy="434839"/>
              </a:xfrm>
              <a:prstGeom prst="rect">
                <a:avLst/>
              </a:prstGeom>
              <a:noFill/>
              <a:ln w="9525">
                <a:noFill/>
                <a:miter lim="800000"/>
                <a:headEnd/>
                <a:tailEnd/>
              </a:ln>
            </p:spPr>
            <p:txBody>
              <a:bodyPr vert="horz" wrap="square" lIns="108000" tIns="45720" rIns="180000" bIns="45720" numCol="1" anchor="t" anchorCtr="0" compatLnSpc="1">
                <a:prstTxWarp prst="textNoShape">
                  <a:avLst/>
                </a:prstTxWarp>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gn="ctr">
                  <a:lnSpc>
                    <a:spcPct val="100000"/>
                  </a:lnSpc>
                  <a:spcAft>
                    <a:spcPts val="600"/>
                  </a:spcAft>
                  <a:buNone/>
                </a:pPr>
                <a:r>
                  <a:rPr lang="fr-CH" sz="1200" kern="1400" dirty="0">
                    <a:latin typeface="Calibri Light" panose="020F0302020204030204" pitchFamily="34" charset="0"/>
                    <a:cs typeface="Calibri Light" panose="020F0302020204030204" pitchFamily="34" charset="0"/>
                  </a:rPr>
                  <a:t>restaurants, </a:t>
                </a:r>
                <a:r>
                  <a:rPr lang="fr-CH" sz="1200" kern="1400" dirty="0" err="1">
                    <a:latin typeface="Calibri Light" panose="020F0302020204030204" pitchFamily="34" charset="0"/>
                    <a:cs typeface="Calibri Light" panose="020F0302020204030204" pitchFamily="34" charset="0"/>
                  </a:rPr>
                  <a:t>picnic</a:t>
                </a:r>
                <a:r>
                  <a:rPr lang="fr-CH" sz="1200" kern="1400" dirty="0">
                    <a:latin typeface="Calibri Light" panose="020F0302020204030204" pitchFamily="34" charset="0"/>
                    <a:cs typeface="Calibri Light" panose="020F0302020204030204" pitchFamily="34" charset="0"/>
                  </a:rPr>
                  <a:t> areas, coffee corners…</a:t>
                </a:r>
                <a:endParaRPr lang="es-ES" sz="1200" kern="1400" dirty="0">
                  <a:latin typeface="Calibri Light" panose="020F0302020204030204" pitchFamily="34" charset="0"/>
                  <a:cs typeface="Calibri Light" panose="020F0302020204030204" pitchFamily="34" charset="0"/>
                </a:endParaRPr>
              </a:p>
              <a:p>
                <a:pPr marL="0" lvl="0" indent="0" algn="ctr">
                  <a:lnSpc>
                    <a:spcPct val="100000"/>
                  </a:lnSpc>
                  <a:spcAft>
                    <a:spcPts val="600"/>
                  </a:spcAft>
                  <a:buNone/>
                </a:pPr>
                <a:endParaRPr lang="fr-CH" sz="1200" kern="1400" dirty="0">
                  <a:latin typeface="Calibri Light" panose="020F0302020204030204" pitchFamily="34" charset="0"/>
                  <a:cs typeface="Calibri Light" panose="020F0302020204030204" pitchFamily="34" charset="0"/>
                </a:endParaRPr>
              </a:p>
            </p:txBody>
          </p:sp>
          <p:sp>
            <p:nvSpPr>
              <p:cNvPr id="62" name="Content Placeholder 2">
                <a:extLst>
                  <a:ext uri="{FF2B5EF4-FFF2-40B4-BE49-F238E27FC236}">
                    <a16:creationId xmlns:a16="http://schemas.microsoft.com/office/drawing/2014/main" id="{35227114-96D4-2E12-FE58-8CA6B0B2350B}"/>
                  </a:ext>
                </a:extLst>
              </p:cNvPr>
              <p:cNvSpPr/>
              <p:nvPr/>
            </p:nvSpPr>
            <p:spPr bwMode="auto">
              <a:xfrm>
                <a:off x="2487780" y="3382956"/>
                <a:ext cx="2266201" cy="1538646"/>
              </a:xfrm>
              <a:prstGeom prst="rect">
                <a:avLst/>
              </a:prstGeom>
              <a:noFill/>
              <a:ln w="9525">
                <a:noFill/>
                <a:miter lim="800000"/>
                <a:headEnd/>
                <a:tailEnd/>
              </a:ln>
            </p:spPr>
            <p:txBody>
              <a:bodyPr vert="horz" wrap="square" lIns="108000" tIns="45720" rIns="180000" bIns="45720" numCol="1" anchor="t" anchorCtr="0" compatLnSpc="1">
                <a:prstTxWarp prst="textNoShape">
                  <a:avLst/>
                </a:prstTxWarp>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gn="ctr">
                  <a:lnSpc>
                    <a:spcPct val="100000"/>
                  </a:lnSpc>
                  <a:spcAft>
                    <a:spcPts val="600"/>
                  </a:spcAft>
                  <a:buNone/>
                </a:pPr>
                <a:r>
                  <a:rPr lang="fr-CH" sz="3000" kern="1400" dirty="0">
                    <a:latin typeface="Calibri Light" panose="020F0302020204030204" pitchFamily="34" charset="0"/>
                    <a:cs typeface="Calibri Light" panose="020F0302020204030204" pitchFamily="34" charset="0"/>
                  </a:rPr>
                  <a:t>CERN WORKSPACE OFFER</a:t>
                </a:r>
              </a:p>
              <a:p>
                <a:pPr marL="0" indent="0" algn="ctr">
                  <a:lnSpc>
                    <a:spcPct val="100000"/>
                  </a:lnSpc>
                  <a:spcAft>
                    <a:spcPts val="600"/>
                  </a:spcAft>
                  <a:buNone/>
                </a:pPr>
                <a:endParaRPr lang="es-ES" sz="3000" b="1" kern="1400" dirty="0">
                  <a:latin typeface="Calibri Light" panose="020F0302020204030204" pitchFamily="34" charset="0"/>
                  <a:cs typeface="Calibri Light" panose="020F0302020204030204" pitchFamily="34" charset="0"/>
                </a:endParaRPr>
              </a:p>
              <a:p>
                <a:pPr marL="0" lvl="0" indent="0" algn="ctr">
                  <a:lnSpc>
                    <a:spcPct val="100000"/>
                  </a:lnSpc>
                  <a:spcAft>
                    <a:spcPts val="600"/>
                  </a:spcAft>
                  <a:buNone/>
                </a:pPr>
                <a:endParaRPr lang="fr-CH" sz="3000" b="1" kern="1400" dirty="0">
                  <a:latin typeface="Calibri Light" panose="020F0302020204030204" pitchFamily="34" charset="0"/>
                  <a:cs typeface="Calibri Light" panose="020F0302020204030204" pitchFamily="34" charset="0"/>
                </a:endParaRPr>
              </a:p>
            </p:txBody>
          </p:sp>
          <p:sp>
            <p:nvSpPr>
              <p:cNvPr id="63" name="Freeform: Shape 62">
                <a:extLst>
                  <a:ext uri="{FF2B5EF4-FFF2-40B4-BE49-F238E27FC236}">
                    <a16:creationId xmlns:a16="http://schemas.microsoft.com/office/drawing/2014/main" id="{0D07A3D3-4644-4E8F-FF6E-CB234BAACB38}"/>
                  </a:ext>
                </a:extLst>
              </p:cNvPr>
              <p:cNvSpPr/>
              <p:nvPr/>
            </p:nvSpPr>
            <p:spPr>
              <a:xfrm>
                <a:off x="4186106" y="5117284"/>
                <a:ext cx="234892" cy="260059"/>
              </a:xfrm>
              <a:custGeom>
                <a:avLst/>
                <a:gdLst>
                  <a:gd name="connsiteX0" fmla="*/ 67112 w 234892"/>
                  <a:gd name="connsiteY0" fmla="*/ 0 h 260059"/>
                  <a:gd name="connsiteX1" fmla="*/ 0 w 234892"/>
                  <a:gd name="connsiteY1" fmla="*/ 243281 h 260059"/>
                  <a:gd name="connsiteX2" fmla="*/ 234892 w 234892"/>
                  <a:gd name="connsiteY2" fmla="*/ 260059 h 260059"/>
                </a:gdLst>
                <a:ahLst/>
                <a:cxnLst>
                  <a:cxn ang="0">
                    <a:pos x="connsiteX0" y="connsiteY0"/>
                  </a:cxn>
                  <a:cxn ang="0">
                    <a:pos x="connsiteX1" y="connsiteY1"/>
                  </a:cxn>
                  <a:cxn ang="0">
                    <a:pos x="connsiteX2" y="connsiteY2"/>
                  </a:cxn>
                </a:cxnLst>
                <a:rect l="l" t="t" r="r" b="b"/>
                <a:pathLst>
                  <a:path w="234892" h="260059">
                    <a:moveTo>
                      <a:pt x="67112" y="0"/>
                    </a:moveTo>
                    <a:lnTo>
                      <a:pt x="0" y="243281"/>
                    </a:lnTo>
                    <a:lnTo>
                      <a:pt x="234892" y="260059"/>
                    </a:lnTo>
                  </a:path>
                </a:pathLst>
              </a:cu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Freeform: Shape 63">
                <a:extLst>
                  <a:ext uri="{FF2B5EF4-FFF2-40B4-BE49-F238E27FC236}">
                    <a16:creationId xmlns:a16="http://schemas.microsoft.com/office/drawing/2014/main" id="{B38D90A6-34C5-D63D-2BEC-ADB85C9D9A1F}"/>
                  </a:ext>
                </a:extLst>
              </p:cNvPr>
              <p:cNvSpPr/>
              <p:nvPr/>
            </p:nvSpPr>
            <p:spPr bwMode="auto">
              <a:xfrm rot="10800000">
                <a:off x="2589214" y="2963739"/>
                <a:ext cx="234892" cy="260059"/>
              </a:xfrm>
              <a:custGeom>
                <a:avLst/>
                <a:gdLst>
                  <a:gd name="connsiteX0" fmla="*/ 67112 w 234892"/>
                  <a:gd name="connsiteY0" fmla="*/ 0 h 260059"/>
                  <a:gd name="connsiteX1" fmla="*/ 0 w 234892"/>
                  <a:gd name="connsiteY1" fmla="*/ 243281 h 260059"/>
                  <a:gd name="connsiteX2" fmla="*/ 234892 w 234892"/>
                  <a:gd name="connsiteY2" fmla="*/ 260059 h 260059"/>
                </a:gdLst>
                <a:ahLst/>
                <a:cxnLst>
                  <a:cxn ang="0">
                    <a:pos x="connsiteX0" y="connsiteY0"/>
                  </a:cxn>
                  <a:cxn ang="0">
                    <a:pos x="connsiteX1" y="connsiteY1"/>
                  </a:cxn>
                  <a:cxn ang="0">
                    <a:pos x="connsiteX2" y="connsiteY2"/>
                  </a:cxn>
                </a:cxnLst>
                <a:rect l="l" t="t" r="r" b="b"/>
                <a:pathLst>
                  <a:path w="234892" h="260059">
                    <a:moveTo>
                      <a:pt x="67112" y="0"/>
                    </a:moveTo>
                    <a:lnTo>
                      <a:pt x="0" y="243281"/>
                    </a:lnTo>
                    <a:lnTo>
                      <a:pt x="234892" y="260059"/>
                    </a:lnTo>
                  </a:path>
                </a:pathLst>
              </a:cu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Content Placeholder 2">
                <a:extLst>
                  <a:ext uri="{FF2B5EF4-FFF2-40B4-BE49-F238E27FC236}">
                    <a16:creationId xmlns:a16="http://schemas.microsoft.com/office/drawing/2014/main" id="{9C5BF1B4-07B1-5EAB-139B-210DAA1F2DC8}"/>
                  </a:ext>
                </a:extLst>
              </p:cNvPr>
              <p:cNvSpPr/>
              <p:nvPr/>
            </p:nvSpPr>
            <p:spPr bwMode="auto">
              <a:xfrm>
                <a:off x="991092" y="4667098"/>
                <a:ext cx="1239809" cy="434839"/>
              </a:xfrm>
              <a:prstGeom prst="rect">
                <a:avLst/>
              </a:prstGeom>
              <a:noFill/>
              <a:ln w="9525">
                <a:noFill/>
                <a:miter lim="800000"/>
                <a:headEnd/>
                <a:tailEnd/>
              </a:ln>
            </p:spPr>
            <p:txBody>
              <a:bodyPr vert="horz" wrap="square" lIns="108000" tIns="45720" rIns="180000" bIns="45720" numCol="1" anchor="t" anchorCtr="0" compatLnSpc="1">
                <a:prstTxWarp prst="textNoShape">
                  <a:avLst/>
                </a:prstTxWarp>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gn="ctr">
                  <a:lnSpc>
                    <a:spcPct val="100000"/>
                  </a:lnSpc>
                  <a:spcAft>
                    <a:spcPts val="600"/>
                  </a:spcAft>
                  <a:buNone/>
                </a:pPr>
                <a:r>
                  <a:rPr lang="fr-CH" sz="1200" kern="1400" dirty="0" err="1">
                    <a:latin typeface="Calibri Light" panose="020F0302020204030204" pitchFamily="34" charset="0"/>
                    <a:cs typeface="Calibri Light" panose="020F0302020204030204" pitchFamily="34" charset="0"/>
                  </a:rPr>
                  <a:t>clubs,changing</a:t>
                </a:r>
                <a:r>
                  <a:rPr lang="fr-CH" sz="1200" kern="1400" dirty="0">
                    <a:latin typeface="Calibri Light" panose="020F0302020204030204" pitchFamily="34" charset="0"/>
                    <a:cs typeface="Calibri Light" panose="020F0302020204030204" pitchFamily="34" charset="0"/>
                  </a:rPr>
                  <a:t> </a:t>
                </a:r>
                <a:r>
                  <a:rPr lang="fr-CH" sz="1200" kern="1400" dirty="0" err="1">
                    <a:latin typeface="Calibri Light" panose="020F0302020204030204" pitchFamily="34" charset="0"/>
                    <a:cs typeface="Calibri Light" panose="020F0302020204030204" pitchFamily="34" charset="0"/>
                  </a:rPr>
                  <a:t>rooms</a:t>
                </a:r>
                <a:r>
                  <a:rPr lang="fr-CH" sz="1200" kern="1400" dirty="0">
                    <a:latin typeface="Calibri Light" panose="020F0302020204030204" pitchFamily="34" charset="0"/>
                    <a:cs typeface="Calibri Light" panose="020F0302020204030204" pitchFamily="34" charset="0"/>
                  </a:rPr>
                  <a:t>, gym restaurant, </a:t>
                </a:r>
                <a:r>
                  <a:rPr lang="fr-CH" sz="1200" kern="1400" dirty="0" err="1">
                    <a:latin typeface="Calibri Light" panose="020F0302020204030204" pitchFamily="34" charset="0"/>
                    <a:cs typeface="Calibri Light" panose="020F0302020204030204" pitchFamily="34" charset="0"/>
                  </a:rPr>
                  <a:t>events</a:t>
                </a:r>
                <a:r>
                  <a:rPr lang="fr-CH" sz="1200" kern="1400" dirty="0">
                    <a:latin typeface="Calibri Light" panose="020F0302020204030204" pitchFamily="34" charset="0"/>
                    <a:cs typeface="Calibri Light" panose="020F0302020204030204" pitchFamily="34" charset="0"/>
                  </a:rPr>
                  <a:t>, </a:t>
                </a:r>
                <a:r>
                  <a:rPr lang="fr-CH" sz="1200" kern="1400" dirty="0" err="1">
                    <a:latin typeface="Calibri Light" panose="020F0302020204030204" pitchFamily="34" charset="0"/>
                    <a:cs typeface="Calibri Light" panose="020F0302020204030204" pitchFamily="34" charset="0"/>
                  </a:rPr>
                  <a:t>conferences</a:t>
                </a:r>
                <a:r>
                  <a:rPr lang="fr-CH" sz="1200" kern="1400" dirty="0">
                    <a:latin typeface="Calibri Light" panose="020F0302020204030204" pitchFamily="34" charset="0"/>
                    <a:cs typeface="Calibri Light" panose="020F0302020204030204" pitchFamily="34" charset="0"/>
                  </a:rPr>
                  <a:t>, </a:t>
                </a:r>
                <a:r>
                  <a:rPr lang="fr-CH" sz="1200" kern="1400" dirty="0" err="1">
                    <a:latin typeface="Calibri Light" panose="020F0302020204030204" pitchFamily="34" charset="0"/>
                    <a:cs typeface="Calibri Light" panose="020F0302020204030204" pitchFamily="34" charset="0"/>
                  </a:rPr>
                  <a:t>library</a:t>
                </a:r>
                <a:r>
                  <a:rPr lang="fr-CH" sz="1200" kern="1400" dirty="0">
                    <a:latin typeface="Calibri Light" panose="020F0302020204030204" pitchFamily="34" charset="0"/>
                    <a:cs typeface="Calibri Light" panose="020F0302020204030204" pitchFamily="34" charset="0"/>
                  </a:rPr>
                  <a:t>…</a:t>
                </a:r>
                <a:endParaRPr lang="es-ES" sz="1200" kern="1400" dirty="0">
                  <a:latin typeface="Calibri Light" panose="020F0302020204030204" pitchFamily="34" charset="0"/>
                  <a:cs typeface="Calibri Light" panose="020F0302020204030204" pitchFamily="34" charset="0"/>
                </a:endParaRPr>
              </a:p>
              <a:p>
                <a:pPr marL="0" lvl="0" indent="0" algn="ctr">
                  <a:lnSpc>
                    <a:spcPct val="100000"/>
                  </a:lnSpc>
                  <a:spcAft>
                    <a:spcPts val="600"/>
                  </a:spcAft>
                  <a:buNone/>
                </a:pPr>
                <a:endParaRPr lang="fr-CH" sz="1200" kern="1400" dirty="0">
                  <a:latin typeface="Calibri Light" panose="020F0302020204030204" pitchFamily="34" charset="0"/>
                  <a:cs typeface="Calibri Light" panose="020F0302020204030204" pitchFamily="34" charset="0"/>
                </a:endParaRPr>
              </a:p>
            </p:txBody>
          </p:sp>
          <p:sp>
            <p:nvSpPr>
              <p:cNvPr id="66" name="Content Placeholder 2">
                <a:extLst>
                  <a:ext uri="{FF2B5EF4-FFF2-40B4-BE49-F238E27FC236}">
                    <a16:creationId xmlns:a16="http://schemas.microsoft.com/office/drawing/2014/main" id="{5F38D916-9A4C-AC82-864D-1B4622DFDE2D}"/>
                  </a:ext>
                </a:extLst>
              </p:cNvPr>
              <p:cNvSpPr/>
              <p:nvPr/>
            </p:nvSpPr>
            <p:spPr bwMode="auto">
              <a:xfrm>
                <a:off x="2269004" y="1853707"/>
                <a:ext cx="1025836" cy="434839"/>
              </a:xfrm>
              <a:prstGeom prst="rect">
                <a:avLst/>
              </a:prstGeom>
              <a:noFill/>
              <a:ln w="9525">
                <a:noFill/>
                <a:miter lim="800000"/>
                <a:headEnd/>
                <a:tailEnd/>
              </a:ln>
            </p:spPr>
            <p:txBody>
              <a:bodyPr vert="horz" wrap="square" lIns="108000" tIns="45720" rIns="180000" bIns="45720" numCol="1" anchor="t" anchorCtr="0" compatLnSpc="1">
                <a:prstTxWarp prst="textNoShape">
                  <a:avLst/>
                </a:prstTxWarp>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gn="ctr">
                  <a:lnSpc>
                    <a:spcPct val="100000"/>
                  </a:lnSpc>
                  <a:spcAft>
                    <a:spcPts val="600"/>
                  </a:spcAft>
                  <a:buNone/>
                </a:pPr>
                <a:r>
                  <a:rPr lang="fr-CH" sz="1200" kern="1400" dirty="0" err="1">
                    <a:latin typeface="Calibri Light" panose="020F0302020204030204" pitchFamily="34" charset="0"/>
                    <a:cs typeface="Calibri Light" panose="020F0302020204030204" pitchFamily="34" charset="0"/>
                  </a:rPr>
                  <a:t>Shared</a:t>
                </a:r>
                <a:r>
                  <a:rPr lang="fr-CH" sz="1200" kern="1400" dirty="0">
                    <a:latin typeface="Calibri Light" panose="020F0302020204030204" pitchFamily="34" charset="0"/>
                    <a:cs typeface="Calibri Light" panose="020F0302020204030204" pitchFamily="34" charset="0"/>
                  </a:rPr>
                  <a:t> bike/car, </a:t>
                </a:r>
                <a:r>
                  <a:rPr lang="fr-CH" sz="1200" kern="1400" dirty="0" err="1">
                    <a:latin typeface="Calibri Light" panose="020F0302020204030204" pitchFamily="34" charset="0"/>
                    <a:cs typeface="Calibri Light" panose="020F0302020204030204" pitchFamily="34" charset="0"/>
                  </a:rPr>
                  <a:t>shuttle</a:t>
                </a:r>
                <a:r>
                  <a:rPr lang="fr-CH" sz="1200" kern="1400" dirty="0">
                    <a:latin typeface="Calibri Light" panose="020F0302020204030204" pitchFamily="34" charset="0"/>
                    <a:cs typeface="Calibri Light" panose="020F0302020204030204" pitchFamily="34" charset="0"/>
                  </a:rPr>
                  <a:t>…</a:t>
                </a:r>
              </a:p>
            </p:txBody>
          </p:sp>
          <p:sp>
            <p:nvSpPr>
              <p:cNvPr id="67" name="Content Placeholder 2">
                <a:extLst>
                  <a:ext uri="{FF2B5EF4-FFF2-40B4-BE49-F238E27FC236}">
                    <a16:creationId xmlns:a16="http://schemas.microsoft.com/office/drawing/2014/main" id="{3DE59060-F404-23D1-28C5-B16E1ABE5388}"/>
                  </a:ext>
                </a:extLst>
              </p:cNvPr>
              <p:cNvSpPr/>
              <p:nvPr/>
            </p:nvSpPr>
            <p:spPr bwMode="auto">
              <a:xfrm>
                <a:off x="3626432" y="1492751"/>
                <a:ext cx="1349883" cy="434839"/>
              </a:xfrm>
              <a:prstGeom prst="rect">
                <a:avLst/>
              </a:prstGeom>
              <a:noFill/>
              <a:ln w="9525">
                <a:noFill/>
                <a:miter lim="800000"/>
                <a:headEnd/>
                <a:tailEnd/>
              </a:ln>
            </p:spPr>
            <p:txBody>
              <a:bodyPr vert="horz" wrap="square" lIns="108000" tIns="45720" rIns="180000" bIns="45720" numCol="1" anchor="t" anchorCtr="0" compatLnSpc="1">
                <a:prstTxWarp prst="textNoShape">
                  <a:avLst/>
                </a:prstTxWarp>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gn="ctr">
                  <a:lnSpc>
                    <a:spcPct val="100000"/>
                  </a:lnSpc>
                  <a:spcAft>
                    <a:spcPts val="600"/>
                  </a:spcAft>
                  <a:buNone/>
                </a:pPr>
                <a:r>
                  <a:rPr lang="fr-CH" sz="1200" kern="1400" dirty="0">
                    <a:latin typeface="Calibri Light" panose="020F0302020204030204" pitchFamily="34" charset="0"/>
                    <a:cs typeface="Calibri Light" panose="020F0302020204030204" pitchFamily="34" charset="0"/>
                  </a:rPr>
                  <a:t>offices, meeting </a:t>
                </a:r>
                <a:r>
                  <a:rPr lang="fr-CH" sz="1200" kern="1400" dirty="0" err="1">
                    <a:latin typeface="Calibri Light" panose="020F0302020204030204" pitchFamily="34" charset="0"/>
                    <a:cs typeface="Calibri Light" panose="020F0302020204030204" pitchFamily="34" charset="0"/>
                  </a:rPr>
                  <a:t>rooms</a:t>
                </a:r>
                <a:r>
                  <a:rPr lang="fr-CH" sz="1200" kern="1400" dirty="0">
                    <a:latin typeface="Calibri Light" panose="020F0302020204030204" pitchFamily="34" charset="0"/>
                    <a:cs typeface="Calibri Light" panose="020F0302020204030204" pitchFamily="34" charset="0"/>
                  </a:rPr>
                  <a:t>, cafeteria, </a:t>
                </a:r>
                <a:r>
                  <a:rPr lang="fr-CH" sz="1200" kern="1400" dirty="0" err="1">
                    <a:latin typeface="Calibri Light" panose="020F0302020204030204" pitchFamily="34" charset="0"/>
                    <a:cs typeface="Calibri Light" panose="020F0302020204030204" pitchFamily="34" charset="0"/>
                  </a:rPr>
                  <a:t>classrooms</a:t>
                </a:r>
                <a:r>
                  <a:rPr lang="fr-CH" sz="1200" kern="1400" dirty="0">
                    <a:latin typeface="Calibri Light" panose="020F0302020204030204" pitchFamily="34" charset="0"/>
                    <a:cs typeface="Calibri Light" panose="020F0302020204030204" pitchFamily="34" charset="0"/>
                  </a:rPr>
                  <a:t>, break corners, </a:t>
                </a:r>
                <a:r>
                  <a:rPr lang="fr-CH" sz="1200" kern="1400" dirty="0" err="1">
                    <a:latin typeface="Calibri Light" panose="020F0302020204030204" pitchFamily="34" charset="0"/>
                    <a:cs typeface="Calibri Light" panose="020F0302020204030204" pitchFamily="34" charset="0"/>
                  </a:rPr>
                  <a:t>print</a:t>
                </a:r>
                <a:r>
                  <a:rPr lang="fr-CH" sz="1200" kern="1400" dirty="0">
                    <a:latin typeface="Calibri Light" panose="020F0302020204030204" pitchFamily="34" charset="0"/>
                    <a:cs typeface="Calibri Light" panose="020F0302020204030204" pitchFamily="34" charset="0"/>
                  </a:rPr>
                  <a:t> corners…</a:t>
                </a:r>
                <a:endParaRPr lang="es-ES" sz="1200" kern="1400" dirty="0">
                  <a:latin typeface="Calibri Light" panose="020F0302020204030204" pitchFamily="34" charset="0"/>
                  <a:cs typeface="Calibri Light" panose="020F0302020204030204" pitchFamily="34" charset="0"/>
                </a:endParaRPr>
              </a:p>
              <a:p>
                <a:pPr marL="0" lvl="0" indent="0" algn="ctr">
                  <a:lnSpc>
                    <a:spcPct val="100000"/>
                  </a:lnSpc>
                  <a:spcAft>
                    <a:spcPts val="600"/>
                  </a:spcAft>
                  <a:buNone/>
                </a:pPr>
                <a:endParaRPr lang="fr-CH" sz="1200" kern="1400" dirty="0">
                  <a:latin typeface="Calibri Light" panose="020F0302020204030204" pitchFamily="34" charset="0"/>
                  <a:cs typeface="Calibri Light" panose="020F0302020204030204" pitchFamily="34" charset="0"/>
                </a:endParaRPr>
              </a:p>
            </p:txBody>
          </p:sp>
          <p:sp>
            <p:nvSpPr>
              <p:cNvPr id="68" name="Content Placeholder 2">
                <a:extLst>
                  <a:ext uri="{FF2B5EF4-FFF2-40B4-BE49-F238E27FC236}">
                    <a16:creationId xmlns:a16="http://schemas.microsoft.com/office/drawing/2014/main" id="{1EE71631-E4BB-E231-9821-4582EB457537}"/>
                  </a:ext>
                </a:extLst>
              </p:cNvPr>
              <p:cNvSpPr/>
              <p:nvPr/>
            </p:nvSpPr>
            <p:spPr bwMode="auto">
              <a:xfrm>
                <a:off x="4786114" y="2523134"/>
                <a:ext cx="990672" cy="434839"/>
              </a:xfrm>
              <a:prstGeom prst="rect">
                <a:avLst/>
              </a:prstGeom>
              <a:noFill/>
              <a:ln w="9525">
                <a:noFill/>
                <a:miter lim="800000"/>
                <a:headEnd/>
                <a:tailEnd/>
              </a:ln>
            </p:spPr>
            <p:txBody>
              <a:bodyPr vert="horz" wrap="square" lIns="108000" tIns="45720" rIns="180000" bIns="45720" numCol="1" anchor="t" anchorCtr="0" compatLnSpc="1">
                <a:prstTxWarp prst="textNoShape">
                  <a:avLst/>
                </a:prstTxWarp>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gn="ctr">
                  <a:lnSpc>
                    <a:spcPct val="100000"/>
                  </a:lnSpc>
                  <a:spcAft>
                    <a:spcPts val="600"/>
                  </a:spcAft>
                  <a:buNone/>
                </a:pPr>
                <a:r>
                  <a:rPr lang="fr-CH" sz="1200" kern="1400" dirty="0">
                    <a:latin typeface="Calibri Light" panose="020F0302020204030204" pitchFamily="34" charset="0"/>
                    <a:cs typeface="Calibri Light" panose="020F0302020204030204" pitchFamily="34" charset="0"/>
                  </a:rPr>
                  <a:t>clubs, areas, gym, </a:t>
                </a:r>
                <a:r>
                  <a:rPr lang="fr-CH" sz="1200" kern="1400" dirty="0" err="1">
                    <a:latin typeface="Calibri Light" panose="020F0302020204030204" pitchFamily="34" charset="0"/>
                    <a:cs typeface="Calibri Light" panose="020F0302020204030204" pitchFamily="34" charset="0"/>
                  </a:rPr>
                  <a:t>changing</a:t>
                </a:r>
                <a:r>
                  <a:rPr lang="fr-CH" sz="1200" kern="1400" dirty="0">
                    <a:latin typeface="Calibri Light" panose="020F0302020204030204" pitchFamily="34" charset="0"/>
                    <a:cs typeface="Calibri Light" panose="020F0302020204030204" pitchFamily="34" charset="0"/>
                  </a:rPr>
                  <a:t> </a:t>
                </a:r>
                <a:r>
                  <a:rPr lang="fr-CH" sz="1200" kern="1400" dirty="0" err="1">
                    <a:latin typeface="Calibri Light" panose="020F0302020204030204" pitchFamily="34" charset="0"/>
                    <a:cs typeface="Calibri Light" panose="020F0302020204030204" pitchFamily="34" charset="0"/>
                  </a:rPr>
                  <a:t>rooms</a:t>
                </a:r>
                <a:r>
                  <a:rPr lang="fr-CH" sz="1200" kern="1400" dirty="0">
                    <a:latin typeface="Calibri Light" panose="020F0302020204030204" pitchFamily="34" charset="0"/>
                    <a:cs typeface="Calibri Light" panose="020F0302020204030204" pitchFamily="34" charset="0"/>
                  </a:rPr>
                  <a:t>…</a:t>
                </a:r>
                <a:endParaRPr lang="es-ES" sz="1200" kern="1400" dirty="0">
                  <a:latin typeface="Calibri Light" panose="020F0302020204030204" pitchFamily="34" charset="0"/>
                  <a:cs typeface="Calibri Light" panose="020F0302020204030204" pitchFamily="34" charset="0"/>
                </a:endParaRPr>
              </a:p>
              <a:p>
                <a:pPr marL="0" lvl="0" indent="0" algn="ctr">
                  <a:lnSpc>
                    <a:spcPct val="100000"/>
                  </a:lnSpc>
                  <a:spcAft>
                    <a:spcPts val="600"/>
                  </a:spcAft>
                  <a:buNone/>
                </a:pPr>
                <a:endParaRPr lang="fr-CH" sz="1200" kern="1400" dirty="0">
                  <a:latin typeface="Calibri Light" panose="020F0302020204030204" pitchFamily="34" charset="0"/>
                  <a:cs typeface="Calibri Light" panose="020F0302020204030204" pitchFamily="34" charset="0"/>
                </a:endParaRPr>
              </a:p>
            </p:txBody>
          </p:sp>
          <p:sp>
            <p:nvSpPr>
              <p:cNvPr id="69" name="Content Placeholder 2">
                <a:extLst>
                  <a:ext uri="{FF2B5EF4-FFF2-40B4-BE49-F238E27FC236}">
                    <a16:creationId xmlns:a16="http://schemas.microsoft.com/office/drawing/2014/main" id="{2600B6C2-44E2-9936-1061-43BE0D20EBDB}"/>
                  </a:ext>
                </a:extLst>
              </p:cNvPr>
              <p:cNvSpPr/>
              <p:nvPr/>
            </p:nvSpPr>
            <p:spPr bwMode="auto">
              <a:xfrm>
                <a:off x="619104" y="2815421"/>
                <a:ext cx="1223741" cy="434839"/>
              </a:xfrm>
              <a:prstGeom prst="rect">
                <a:avLst/>
              </a:prstGeom>
              <a:noFill/>
              <a:ln w="9525">
                <a:noFill/>
                <a:miter lim="800000"/>
                <a:headEnd/>
                <a:tailEnd/>
              </a:ln>
            </p:spPr>
            <p:txBody>
              <a:bodyPr vert="horz" wrap="square" lIns="108000" tIns="45720" rIns="180000" bIns="45720" numCol="1" anchor="t" anchorCtr="0" compatLnSpc="1">
                <a:prstTxWarp prst="textNoShape">
                  <a:avLst/>
                </a:prstTxWarp>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gn="ctr">
                  <a:lnSpc>
                    <a:spcPct val="100000"/>
                  </a:lnSpc>
                  <a:spcAft>
                    <a:spcPts val="600"/>
                  </a:spcAft>
                  <a:buNone/>
                </a:pPr>
                <a:r>
                  <a:rPr lang="fr-CH" sz="1200" kern="1400" dirty="0" err="1">
                    <a:latin typeface="Calibri Light" panose="020F0302020204030204" pitchFamily="34" charset="0"/>
                    <a:cs typeface="Calibri Light" panose="020F0302020204030204" pitchFamily="34" charset="0"/>
                  </a:rPr>
                  <a:t>hotels</a:t>
                </a:r>
                <a:r>
                  <a:rPr lang="fr-CH" sz="1200" kern="1400" dirty="0">
                    <a:latin typeface="Calibri Light" panose="020F0302020204030204" pitchFamily="34" charset="0"/>
                    <a:cs typeface="Calibri Light" panose="020F0302020204030204" pitchFamily="34" charset="0"/>
                  </a:rPr>
                  <a:t>, restaurant, </a:t>
                </a:r>
                <a:r>
                  <a:rPr lang="fr-CH" sz="1200" kern="1400" dirty="0" err="1">
                    <a:latin typeface="Calibri Light" panose="020F0302020204030204" pitchFamily="34" charset="0"/>
                    <a:cs typeface="Calibri Light" panose="020F0302020204030204" pitchFamily="34" charset="0"/>
                  </a:rPr>
                  <a:t>library</a:t>
                </a:r>
                <a:r>
                  <a:rPr lang="fr-CH" sz="1200" kern="1400" dirty="0">
                    <a:latin typeface="Calibri Light" panose="020F0302020204030204" pitchFamily="34" charset="0"/>
                    <a:cs typeface="Calibri Light" panose="020F0302020204030204" pitchFamily="34" charset="0"/>
                  </a:rPr>
                  <a:t>…</a:t>
                </a:r>
                <a:endParaRPr lang="es-ES" sz="1200" kern="1400" dirty="0">
                  <a:latin typeface="Calibri Light" panose="020F0302020204030204" pitchFamily="34" charset="0"/>
                  <a:cs typeface="Calibri Light" panose="020F0302020204030204" pitchFamily="34" charset="0"/>
                </a:endParaRPr>
              </a:p>
              <a:p>
                <a:pPr marL="0" lvl="0" indent="0" algn="ctr">
                  <a:lnSpc>
                    <a:spcPct val="100000"/>
                  </a:lnSpc>
                  <a:spcAft>
                    <a:spcPts val="600"/>
                  </a:spcAft>
                  <a:buNone/>
                </a:pPr>
                <a:endParaRPr lang="fr-CH" sz="1200" kern="1400" dirty="0">
                  <a:latin typeface="Calibri Light" panose="020F0302020204030204" pitchFamily="34" charset="0"/>
                  <a:cs typeface="Calibri Light" panose="020F0302020204030204" pitchFamily="34" charset="0"/>
                </a:endParaRPr>
              </a:p>
            </p:txBody>
          </p:sp>
          <p:sp>
            <p:nvSpPr>
              <p:cNvPr id="70" name="Content Placeholder 2">
                <a:extLst>
                  <a:ext uri="{FF2B5EF4-FFF2-40B4-BE49-F238E27FC236}">
                    <a16:creationId xmlns:a16="http://schemas.microsoft.com/office/drawing/2014/main" id="{EF8F6581-5400-F327-5ED2-96F0B1AEAEC0}"/>
                  </a:ext>
                </a:extLst>
              </p:cNvPr>
              <p:cNvSpPr/>
              <p:nvPr/>
            </p:nvSpPr>
            <p:spPr bwMode="auto">
              <a:xfrm>
                <a:off x="2376003" y="5919027"/>
                <a:ext cx="1025836" cy="434839"/>
              </a:xfrm>
              <a:prstGeom prst="rect">
                <a:avLst/>
              </a:prstGeom>
              <a:noFill/>
              <a:ln w="9525">
                <a:noFill/>
                <a:miter lim="800000"/>
                <a:headEnd/>
                <a:tailEnd/>
              </a:ln>
            </p:spPr>
            <p:txBody>
              <a:bodyPr vert="horz" wrap="square" lIns="108000" tIns="45720" rIns="180000" bIns="45720" numCol="1" anchor="t" anchorCtr="0" compatLnSpc="1">
                <a:prstTxWarp prst="textNoShape">
                  <a:avLst/>
                </a:prstTxWarp>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gn="ctr">
                  <a:lnSpc>
                    <a:spcPct val="100000"/>
                  </a:lnSpc>
                  <a:spcAft>
                    <a:spcPts val="600"/>
                  </a:spcAft>
                  <a:buNone/>
                </a:pPr>
                <a:r>
                  <a:rPr lang="fr-CH" sz="1200" kern="1400" dirty="0">
                    <a:latin typeface="Calibri Light" panose="020F0302020204030204" pitchFamily="34" charset="0"/>
                    <a:cs typeface="Calibri Light" panose="020F0302020204030204" pitchFamily="34" charset="0"/>
                  </a:rPr>
                  <a:t>restaurant</a:t>
                </a:r>
                <a:endParaRPr lang="es-ES" sz="1200" kern="1400" dirty="0">
                  <a:latin typeface="Calibri Light" panose="020F0302020204030204" pitchFamily="34" charset="0"/>
                  <a:cs typeface="Calibri Light" panose="020F0302020204030204" pitchFamily="34" charset="0"/>
                </a:endParaRPr>
              </a:p>
              <a:p>
                <a:pPr marL="0" lvl="0" indent="0" algn="ctr">
                  <a:lnSpc>
                    <a:spcPct val="100000"/>
                  </a:lnSpc>
                  <a:spcAft>
                    <a:spcPts val="600"/>
                  </a:spcAft>
                  <a:buNone/>
                </a:pPr>
                <a:endParaRPr lang="fr-CH" sz="1200" kern="1400" dirty="0">
                  <a:latin typeface="Calibri Light" panose="020F0302020204030204" pitchFamily="34" charset="0"/>
                  <a:cs typeface="Calibri Light" panose="020F0302020204030204" pitchFamily="34" charset="0"/>
                </a:endParaRPr>
              </a:p>
            </p:txBody>
          </p:sp>
        </p:grpSp>
        <p:grpSp>
          <p:nvGrpSpPr>
            <p:cNvPr id="79" name="Group 78">
              <a:extLst>
                <a:ext uri="{FF2B5EF4-FFF2-40B4-BE49-F238E27FC236}">
                  <a16:creationId xmlns:a16="http://schemas.microsoft.com/office/drawing/2014/main" id="{04A15DBE-E261-E5C9-1A3E-C44629A6C553}"/>
                </a:ext>
              </a:extLst>
            </p:cNvPr>
            <p:cNvGrpSpPr/>
            <p:nvPr/>
          </p:nvGrpSpPr>
          <p:grpSpPr>
            <a:xfrm>
              <a:off x="137435" y="6109867"/>
              <a:ext cx="2009127" cy="584595"/>
              <a:chOff x="8731728" y="334739"/>
              <a:chExt cx="2009127" cy="584595"/>
            </a:xfrm>
          </p:grpSpPr>
          <p:sp>
            <p:nvSpPr>
              <p:cNvPr id="73" name="Oval 72">
                <a:extLst>
                  <a:ext uri="{FF2B5EF4-FFF2-40B4-BE49-F238E27FC236}">
                    <a16:creationId xmlns:a16="http://schemas.microsoft.com/office/drawing/2014/main" id="{CD1ECE2B-5AB9-6EEF-0045-353093B6F671}"/>
                  </a:ext>
                </a:extLst>
              </p:cNvPr>
              <p:cNvSpPr/>
              <p:nvPr/>
            </p:nvSpPr>
            <p:spPr bwMode="auto">
              <a:xfrm>
                <a:off x="8952482" y="334739"/>
                <a:ext cx="560833" cy="560833"/>
              </a:xfrm>
              <a:prstGeom prst="ellipse">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Oval 73">
                <a:extLst>
                  <a:ext uri="{FF2B5EF4-FFF2-40B4-BE49-F238E27FC236}">
                    <a16:creationId xmlns:a16="http://schemas.microsoft.com/office/drawing/2014/main" id="{E513EE1A-FA01-4506-E28E-70E8932B4324}"/>
                  </a:ext>
                </a:extLst>
              </p:cNvPr>
              <p:cNvSpPr/>
              <p:nvPr/>
            </p:nvSpPr>
            <p:spPr bwMode="auto">
              <a:xfrm>
                <a:off x="9554717" y="422805"/>
                <a:ext cx="413767" cy="413767"/>
              </a:xfrm>
              <a:prstGeom prst="ellipse">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Oval 74">
                <a:extLst>
                  <a:ext uri="{FF2B5EF4-FFF2-40B4-BE49-F238E27FC236}">
                    <a16:creationId xmlns:a16="http://schemas.microsoft.com/office/drawing/2014/main" id="{5F3A1EA1-77F0-D32F-1E8F-B0537E073E80}"/>
                  </a:ext>
                </a:extLst>
              </p:cNvPr>
              <p:cNvSpPr/>
              <p:nvPr/>
            </p:nvSpPr>
            <p:spPr bwMode="auto">
              <a:xfrm>
                <a:off x="10030078" y="467073"/>
                <a:ext cx="334264" cy="334264"/>
              </a:xfrm>
              <a:prstGeom prst="ellipse">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Content Placeholder 2">
                <a:extLst>
                  <a:ext uri="{FF2B5EF4-FFF2-40B4-BE49-F238E27FC236}">
                    <a16:creationId xmlns:a16="http://schemas.microsoft.com/office/drawing/2014/main" id="{BB904CF7-3D24-B42A-1BED-A2848A450A8E}"/>
                  </a:ext>
                </a:extLst>
              </p:cNvPr>
              <p:cNvSpPr/>
              <p:nvPr/>
            </p:nvSpPr>
            <p:spPr bwMode="auto">
              <a:xfrm>
                <a:off x="8731728" y="474970"/>
                <a:ext cx="1025836" cy="434839"/>
              </a:xfrm>
              <a:prstGeom prst="rect">
                <a:avLst/>
              </a:prstGeom>
              <a:noFill/>
              <a:ln w="9525">
                <a:noFill/>
                <a:miter lim="800000"/>
                <a:headEnd/>
                <a:tailEnd/>
              </a:ln>
            </p:spPr>
            <p:txBody>
              <a:bodyPr vert="horz" wrap="square" lIns="108000" tIns="45720" rIns="180000" bIns="45720" numCol="1" anchor="t" anchorCtr="0" compatLnSpc="1">
                <a:prstTxWarp prst="textNoShape">
                  <a:avLst/>
                </a:prstTxWarp>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gn="ctr">
                  <a:lnSpc>
                    <a:spcPct val="100000"/>
                  </a:lnSpc>
                  <a:spcAft>
                    <a:spcPts val="600"/>
                  </a:spcAft>
                  <a:buNone/>
                </a:pPr>
                <a:r>
                  <a:rPr lang="fr-CH" sz="1200" kern="1400" dirty="0">
                    <a:latin typeface="Calibri Light" panose="020F0302020204030204" pitchFamily="34" charset="0"/>
                    <a:cs typeface="Calibri Light" panose="020F0302020204030204" pitchFamily="34" charset="0"/>
                  </a:rPr>
                  <a:t>~8h</a:t>
                </a:r>
                <a:endParaRPr lang="es-ES" sz="1200" kern="1400" dirty="0">
                  <a:latin typeface="Calibri Light" panose="020F0302020204030204" pitchFamily="34" charset="0"/>
                  <a:cs typeface="Calibri Light" panose="020F0302020204030204" pitchFamily="34" charset="0"/>
                </a:endParaRPr>
              </a:p>
              <a:p>
                <a:pPr marL="0" lvl="0" indent="0" algn="ctr">
                  <a:lnSpc>
                    <a:spcPct val="100000"/>
                  </a:lnSpc>
                  <a:spcAft>
                    <a:spcPts val="600"/>
                  </a:spcAft>
                  <a:buNone/>
                </a:pPr>
                <a:endParaRPr lang="fr-CH" sz="1200" kern="1400" dirty="0">
                  <a:latin typeface="Calibri Light" panose="020F0302020204030204" pitchFamily="34" charset="0"/>
                  <a:cs typeface="Calibri Light" panose="020F0302020204030204" pitchFamily="34" charset="0"/>
                </a:endParaRPr>
              </a:p>
            </p:txBody>
          </p:sp>
          <p:sp>
            <p:nvSpPr>
              <p:cNvPr id="77" name="Content Placeholder 2">
                <a:extLst>
                  <a:ext uri="{FF2B5EF4-FFF2-40B4-BE49-F238E27FC236}">
                    <a16:creationId xmlns:a16="http://schemas.microsoft.com/office/drawing/2014/main" id="{223C58B4-6017-45BB-3BA7-324AC6E7A11E}"/>
                  </a:ext>
                </a:extLst>
              </p:cNvPr>
              <p:cNvSpPr/>
              <p:nvPr/>
            </p:nvSpPr>
            <p:spPr bwMode="auto">
              <a:xfrm>
                <a:off x="9275443" y="474970"/>
                <a:ext cx="1025836" cy="434839"/>
              </a:xfrm>
              <a:prstGeom prst="rect">
                <a:avLst/>
              </a:prstGeom>
              <a:noFill/>
              <a:ln w="9525">
                <a:noFill/>
                <a:miter lim="800000"/>
                <a:headEnd/>
                <a:tailEnd/>
              </a:ln>
            </p:spPr>
            <p:txBody>
              <a:bodyPr vert="horz" wrap="square" lIns="108000" tIns="45720" rIns="180000" bIns="45720" numCol="1" anchor="t" anchorCtr="0" compatLnSpc="1">
                <a:prstTxWarp prst="textNoShape">
                  <a:avLst/>
                </a:prstTxWarp>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gn="ctr">
                  <a:lnSpc>
                    <a:spcPct val="100000"/>
                  </a:lnSpc>
                  <a:spcAft>
                    <a:spcPts val="600"/>
                  </a:spcAft>
                  <a:buNone/>
                </a:pPr>
                <a:r>
                  <a:rPr lang="fr-CH" sz="1200" kern="1400" dirty="0">
                    <a:latin typeface="Calibri Light" panose="020F0302020204030204" pitchFamily="34" charset="0"/>
                    <a:cs typeface="Calibri Light" panose="020F0302020204030204" pitchFamily="34" charset="0"/>
                  </a:rPr>
                  <a:t>~4h</a:t>
                </a:r>
                <a:endParaRPr lang="es-ES" sz="1200" kern="1400" dirty="0">
                  <a:latin typeface="Calibri Light" panose="020F0302020204030204" pitchFamily="34" charset="0"/>
                  <a:cs typeface="Calibri Light" panose="020F0302020204030204" pitchFamily="34" charset="0"/>
                </a:endParaRPr>
              </a:p>
              <a:p>
                <a:pPr marL="0" lvl="0" indent="0" algn="ctr">
                  <a:lnSpc>
                    <a:spcPct val="100000"/>
                  </a:lnSpc>
                  <a:spcAft>
                    <a:spcPts val="600"/>
                  </a:spcAft>
                  <a:buNone/>
                </a:pPr>
                <a:endParaRPr lang="fr-CH" sz="1200" kern="1400" dirty="0">
                  <a:latin typeface="Calibri Light" panose="020F0302020204030204" pitchFamily="34" charset="0"/>
                  <a:cs typeface="Calibri Light" panose="020F0302020204030204" pitchFamily="34" charset="0"/>
                </a:endParaRPr>
              </a:p>
            </p:txBody>
          </p:sp>
          <p:sp>
            <p:nvSpPr>
              <p:cNvPr id="78" name="Content Placeholder 2">
                <a:extLst>
                  <a:ext uri="{FF2B5EF4-FFF2-40B4-BE49-F238E27FC236}">
                    <a16:creationId xmlns:a16="http://schemas.microsoft.com/office/drawing/2014/main" id="{9304E47B-34FB-8B78-94CC-12DDE7377694}"/>
                  </a:ext>
                </a:extLst>
              </p:cNvPr>
              <p:cNvSpPr/>
              <p:nvPr/>
            </p:nvSpPr>
            <p:spPr bwMode="auto">
              <a:xfrm>
                <a:off x="9715019" y="484495"/>
                <a:ext cx="1025836" cy="434839"/>
              </a:xfrm>
              <a:prstGeom prst="rect">
                <a:avLst/>
              </a:prstGeom>
              <a:noFill/>
              <a:ln w="9525">
                <a:noFill/>
                <a:miter lim="800000"/>
                <a:headEnd/>
                <a:tailEnd/>
              </a:ln>
            </p:spPr>
            <p:txBody>
              <a:bodyPr vert="horz" wrap="square" lIns="108000" tIns="45720" rIns="180000" bIns="45720" numCol="1" anchor="t" anchorCtr="0" compatLnSpc="1">
                <a:prstTxWarp prst="textNoShape">
                  <a:avLst/>
                </a:prstTxWarp>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gn="ctr">
                  <a:lnSpc>
                    <a:spcPct val="100000"/>
                  </a:lnSpc>
                  <a:spcAft>
                    <a:spcPts val="600"/>
                  </a:spcAft>
                  <a:buNone/>
                </a:pPr>
                <a:r>
                  <a:rPr lang="fr-CH" sz="1200" kern="1400" dirty="0">
                    <a:latin typeface="Calibri Light" panose="020F0302020204030204" pitchFamily="34" charset="0"/>
                    <a:cs typeface="Calibri Light" panose="020F0302020204030204" pitchFamily="34" charset="0"/>
                  </a:rPr>
                  <a:t>~1h</a:t>
                </a:r>
                <a:endParaRPr lang="es-ES" sz="1200" kern="1400" dirty="0">
                  <a:latin typeface="Calibri Light" panose="020F0302020204030204" pitchFamily="34" charset="0"/>
                  <a:cs typeface="Calibri Light" panose="020F0302020204030204" pitchFamily="34" charset="0"/>
                </a:endParaRPr>
              </a:p>
              <a:p>
                <a:pPr marL="0" lvl="0" indent="0" algn="ctr">
                  <a:lnSpc>
                    <a:spcPct val="100000"/>
                  </a:lnSpc>
                  <a:spcAft>
                    <a:spcPts val="600"/>
                  </a:spcAft>
                  <a:buNone/>
                </a:pPr>
                <a:endParaRPr lang="fr-CH" sz="1200" kern="1400" dirty="0">
                  <a:latin typeface="Calibri Light" panose="020F0302020204030204" pitchFamily="34" charset="0"/>
                  <a:cs typeface="Calibri Light" panose="020F0302020204030204" pitchFamily="34" charset="0"/>
                </a:endParaRPr>
              </a:p>
            </p:txBody>
          </p:sp>
        </p:grpSp>
        <p:pic>
          <p:nvPicPr>
            <p:cNvPr id="83" name="Graphic 82" descr="Cycling outline">
              <a:extLst>
                <a:ext uri="{FF2B5EF4-FFF2-40B4-BE49-F238E27FC236}">
                  <a16:creationId xmlns:a16="http://schemas.microsoft.com/office/drawing/2014/main" id="{500B6EF6-22FF-EF62-032C-07D6EA549FD7}"/>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173881" y="1458559"/>
              <a:ext cx="500474" cy="500474"/>
            </a:xfrm>
            <a:prstGeom prst="rect">
              <a:avLst/>
            </a:prstGeom>
          </p:spPr>
        </p:pic>
        <p:pic>
          <p:nvPicPr>
            <p:cNvPr id="85" name="Graphic 84" descr="Work from home desk outline">
              <a:extLst>
                <a:ext uri="{FF2B5EF4-FFF2-40B4-BE49-F238E27FC236}">
                  <a16:creationId xmlns:a16="http://schemas.microsoft.com/office/drawing/2014/main" id="{DA154E5C-9198-B6F4-72E0-D5AA8E7313EE}"/>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499428" y="897083"/>
              <a:ext cx="537098" cy="537098"/>
            </a:xfrm>
            <a:prstGeom prst="rect">
              <a:avLst/>
            </a:prstGeom>
          </p:spPr>
        </p:pic>
        <p:pic>
          <p:nvPicPr>
            <p:cNvPr id="87" name="Graphic 86" descr="Soccer outline">
              <a:extLst>
                <a:ext uri="{FF2B5EF4-FFF2-40B4-BE49-F238E27FC236}">
                  <a16:creationId xmlns:a16="http://schemas.microsoft.com/office/drawing/2014/main" id="{9FFBBD5E-9B12-08AC-026D-6D46FF7F8603}"/>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5585909" y="2278162"/>
              <a:ext cx="500474" cy="500474"/>
            </a:xfrm>
            <a:prstGeom prst="rect">
              <a:avLst/>
            </a:prstGeom>
          </p:spPr>
        </p:pic>
        <p:pic>
          <p:nvPicPr>
            <p:cNvPr id="88" name="Graphic 87" descr="Work from home desk outline">
              <a:extLst>
                <a:ext uri="{FF2B5EF4-FFF2-40B4-BE49-F238E27FC236}">
                  <a16:creationId xmlns:a16="http://schemas.microsoft.com/office/drawing/2014/main" id="{36C8E55C-F7C7-CEBB-2966-4D466431E7E4}"/>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bwMode="auto">
            <a:xfrm>
              <a:off x="6127666" y="5661743"/>
              <a:ext cx="537098" cy="537098"/>
            </a:xfrm>
            <a:prstGeom prst="rect">
              <a:avLst/>
            </a:prstGeom>
          </p:spPr>
        </p:pic>
        <p:pic>
          <p:nvPicPr>
            <p:cNvPr id="90" name="Graphic 89" descr="Table setting outline">
              <a:extLst>
                <a:ext uri="{FF2B5EF4-FFF2-40B4-BE49-F238E27FC236}">
                  <a16:creationId xmlns:a16="http://schemas.microsoft.com/office/drawing/2014/main" id="{C3941EC3-F5D4-48F7-29A1-8B013C92B77D}"/>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6103370" y="3931423"/>
              <a:ext cx="537098" cy="537098"/>
            </a:xfrm>
            <a:prstGeom prst="rect">
              <a:avLst/>
            </a:prstGeom>
          </p:spPr>
        </p:pic>
        <p:pic>
          <p:nvPicPr>
            <p:cNvPr id="92" name="Graphic 91" descr="Champagne glasses outline">
              <a:extLst>
                <a:ext uri="{FF2B5EF4-FFF2-40B4-BE49-F238E27FC236}">
                  <a16:creationId xmlns:a16="http://schemas.microsoft.com/office/drawing/2014/main" id="{09589C43-5DD0-4396-DFEF-DBE3B4C71F9F}"/>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660020" y="4355529"/>
              <a:ext cx="584264" cy="584264"/>
            </a:xfrm>
            <a:prstGeom prst="rect">
              <a:avLst/>
            </a:prstGeom>
          </p:spPr>
        </p:pic>
        <p:pic>
          <p:nvPicPr>
            <p:cNvPr id="93" name="Graphic 92" descr="Cycling outline">
              <a:extLst>
                <a:ext uri="{FF2B5EF4-FFF2-40B4-BE49-F238E27FC236}">
                  <a16:creationId xmlns:a16="http://schemas.microsoft.com/office/drawing/2014/main" id="{FB056BE4-B9C5-19A0-2A8F-5F279708C952}"/>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auto">
            <a:xfrm>
              <a:off x="3497952" y="6161786"/>
              <a:ext cx="500474" cy="500474"/>
            </a:xfrm>
            <a:prstGeom prst="rect">
              <a:avLst/>
            </a:prstGeom>
          </p:spPr>
        </p:pic>
        <p:pic>
          <p:nvPicPr>
            <p:cNvPr id="95" name="Graphic 94" descr="Snooze outline">
              <a:extLst>
                <a:ext uri="{FF2B5EF4-FFF2-40B4-BE49-F238E27FC236}">
                  <a16:creationId xmlns:a16="http://schemas.microsoft.com/office/drawing/2014/main" id="{CE26C476-7D56-0900-3609-00BCCEA97D4B}"/>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96328" y="1942173"/>
              <a:ext cx="574490" cy="574490"/>
            </a:xfrm>
            <a:prstGeom prst="rect">
              <a:avLst/>
            </a:prstGeom>
          </p:spPr>
        </p:pic>
        <p:pic>
          <p:nvPicPr>
            <p:cNvPr id="96" name="Graphic 95" descr="Table setting outline">
              <a:extLst>
                <a:ext uri="{FF2B5EF4-FFF2-40B4-BE49-F238E27FC236}">
                  <a16:creationId xmlns:a16="http://schemas.microsoft.com/office/drawing/2014/main" id="{FD0C78E3-367C-29E5-DFE3-B7C743F71368}"/>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bwMode="auto">
            <a:xfrm>
              <a:off x="2255799" y="6003013"/>
              <a:ext cx="537098" cy="537098"/>
            </a:xfrm>
            <a:prstGeom prst="rect">
              <a:avLst/>
            </a:prstGeom>
          </p:spPr>
        </p:pic>
      </p:grpSp>
      <p:sp>
        <p:nvSpPr>
          <p:cNvPr id="98" name="Content Placeholder 2">
            <a:extLst>
              <a:ext uri="{FF2B5EF4-FFF2-40B4-BE49-F238E27FC236}">
                <a16:creationId xmlns:a16="http://schemas.microsoft.com/office/drawing/2014/main" id="{7EBF79F3-2551-AF9C-089E-A58D64429EF1}"/>
              </a:ext>
            </a:extLst>
          </p:cNvPr>
          <p:cNvSpPr/>
          <p:nvPr/>
        </p:nvSpPr>
        <p:spPr bwMode="auto">
          <a:xfrm>
            <a:off x="4031145" y="5743497"/>
            <a:ext cx="1025836" cy="434839"/>
          </a:xfrm>
          <a:prstGeom prst="rect">
            <a:avLst/>
          </a:prstGeom>
          <a:noFill/>
          <a:ln w="9525">
            <a:noFill/>
            <a:miter lim="800000"/>
            <a:headEnd/>
            <a:tailEnd/>
          </a:ln>
        </p:spPr>
        <p:txBody>
          <a:bodyPr vert="horz" wrap="square" lIns="108000" tIns="45720" rIns="180000" bIns="45720" numCol="1" anchor="t" anchorCtr="0" compatLnSpc="1">
            <a:prstTxWarp prst="textNoShape">
              <a:avLst/>
            </a:prstTxWarp>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gn="ctr">
              <a:lnSpc>
                <a:spcPct val="100000"/>
              </a:lnSpc>
              <a:spcAft>
                <a:spcPts val="600"/>
              </a:spcAft>
              <a:buNone/>
            </a:pPr>
            <a:r>
              <a:rPr lang="fr-CH" sz="1200" kern="1400" dirty="0" err="1">
                <a:latin typeface="Calibri Light" panose="020F0302020204030204" pitchFamily="34" charset="0"/>
                <a:cs typeface="Calibri Light" panose="020F0302020204030204" pitchFamily="34" charset="0"/>
              </a:rPr>
              <a:t>Shared</a:t>
            </a:r>
            <a:r>
              <a:rPr lang="fr-CH" sz="1200" kern="1400" dirty="0">
                <a:latin typeface="Calibri Light" panose="020F0302020204030204" pitchFamily="34" charset="0"/>
                <a:cs typeface="Calibri Light" panose="020F0302020204030204" pitchFamily="34" charset="0"/>
              </a:rPr>
              <a:t> bike/car, </a:t>
            </a:r>
            <a:r>
              <a:rPr lang="fr-CH" sz="1200" kern="1400" dirty="0" err="1">
                <a:latin typeface="Calibri Light" panose="020F0302020204030204" pitchFamily="34" charset="0"/>
                <a:cs typeface="Calibri Light" panose="020F0302020204030204" pitchFamily="34" charset="0"/>
              </a:rPr>
              <a:t>shuttle</a:t>
            </a:r>
            <a:r>
              <a:rPr lang="fr-CH" sz="1200" kern="1400" dirty="0">
                <a:latin typeface="Calibri Light" panose="020F0302020204030204" pitchFamily="34" charset="0"/>
                <a:cs typeface="Calibri Light" panose="020F0302020204030204" pitchFamily="34" charset="0"/>
              </a:rPr>
              <a:t>…</a:t>
            </a:r>
          </a:p>
        </p:txBody>
      </p:sp>
    </p:spTree>
    <p:extLst>
      <p:ext uri="{BB962C8B-B14F-4D97-AF65-F5344CB8AC3E}">
        <p14:creationId xmlns:p14="http://schemas.microsoft.com/office/powerpoint/2010/main" val="5756717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grpSp>
        <p:nvGrpSpPr>
          <p:cNvPr id="72" name="Group 71">
            <a:extLst>
              <a:ext uri="{FF2B5EF4-FFF2-40B4-BE49-F238E27FC236}">
                <a16:creationId xmlns:a16="http://schemas.microsoft.com/office/drawing/2014/main" id="{472411DD-1182-E8F6-9652-275AF0B1EBD5}"/>
              </a:ext>
            </a:extLst>
          </p:cNvPr>
          <p:cNvGrpSpPr/>
          <p:nvPr/>
        </p:nvGrpSpPr>
        <p:grpSpPr>
          <a:xfrm>
            <a:off x="5465882" y="1106495"/>
            <a:ext cx="6246283" cy="5393200"/>
            <a:chOff x="229501" y="1201745"/>
            <a:chExt cx="6246283" cy="5393200"/>
          </a:xfrm>
        </p:grpSpPr>
        <p:sp>
          <p:nvSpPr>
            <p:cNvPr id="12" name="Oval 11">
              <a:extLst>
                <a:ext uri="{FF2B5EF4-FFF2-40B4-BE49-F238E27FC236}">
                  <a16:creationId xmlns:a16="http://schemas.microsoft.com/office/drawing/2014/main" id="{48689060-F5EA-6ED2-3804-DD529B2AD394}"/>
                </a:ext>
              </a:extLst>
            </p:cNvPr>
            <p:cNvSpPr/>
            <p:nvPr/>
          </p:nvSpPr>
          <p:spPr bwMode="auto">
            <a:xfrm>
              <a:off x="4750759" y="4839911"/>
              <a:ext cx="1517606" cy="1517606"/>
            </a:xfrm>
            <a:prstGeom prst="ellipse">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2">
              <a:extLst>
                <a:ext uri="{FF2B5EF4-FFF2-40B4-BE49-F238E27FC236}">
                  <a16:creationId xmlns:a16="http://schemas.microsoft.com/office/drawing/2014/main" id="{F0DAD9C4-7E77-3A94-C45D-D97D6875C74B}"/>
                </a:ext>
              </a:extLst>
            </p:cNvPr>
            <p:cNvSpPr/>
            <p:nvPr/>
          </p:nvSpPr>
          <p:spPr bwMode="auto">
            <a:xfrm>
              <a:off x="1245053" y="5100544"/>
              <a:ext cx="2743200" cy="434839"/>
            </a:xfrm>
            <a:prstGeom prst="rect">
              <a:avLst/>
            </a:prstGeom>
            <a:noFill/>
            <a:ln w="9525">
              <a:noFill/>
              <a:miter lim="800000"/>
              <a:headEnd/>
              <a:tailEnd/>
            </a:ln>
          </p:spPr>
          <p:txBody>
            <a:bodyPr vert="horz" wrap="square" lIns="108000" tIns="45720" rIns="180000" bIns="45720" numCol="1" anchor="t" anchorCtr="0" compatLnSpc="1">
              <a:prstTxWarp prst="textNoShape">
                <a:avLst/>
              </a:prstTxWarp>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lvl="0" indent="0">
                <a:lnSpc>
                  <a:spcPct val="100000"/>
                </a:lnSpc>
                <a:spcAft>
                  <a:spcPts val="600"/>
                </a:spcAft>
                <a:buNone/>
              </a:pPr>
              <a:r>
                <a:rPr lang="fr-CH" sz="1200" kern="1400" dirty="0">
                  <a:latin typeface="Calibri Light" panose="020F0302020204030204" pitchFamily="34" charset="0"/>
                  <a:cs typeface="Calibri Light" panose="020F0302020204030204" pitchFamily="34" charset="0"/>
                </a:rPr>
                <a:t>Free time</a:t>
              </a:r>
            </a:p>
          </p:txBody>
        </p:sp>
        <p:sp>
          <p:nvSpPr>
            <p:cNvPr id="11" name="Oval 10">
              <a:extLst>
                <a:ext uri="{FF2B5EF4-FFF2-40B4-BE49-F238E27FC236}">
                  <a16:creationId xmlns:a16="http://schemas.microsoft.com/office/drawing/2014/main" id="{7DA8EADC-ADE7-17DF-2FBD-4A5FCAACE7D4}"/>
                </a:ext>
              </a:extLst>
            </p:cNvPr>
            <p:cNvSpPr/>
            <p:nvPr/>
          </p:nvSpPr>
          <p:spPr>
            <a:xfrm>
              <a:off x="3458709" y="1201745"/>
              <a:ext cx="1517606" cy="1517606"/>
            </a:xfrm>
            <a:prstGeom prst="ellipse">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C1F6182B-3241-58DB-488C-BF9728259974}"/>
                </a:ext>
              </a:extLst>
            </p:cNvPr>
            <p:cNvSpPr/>
            <p:nvPr/>
          </p:nvSpPr>
          <p:spPr bwMode="auto">
            <a:xfrm>
              <a:off x="4787686" y="2517500"/>
              <a:ext cx="890817" cy="890817"/>
            </a:xfrm>
            <a:prstGeom prst="ellipse">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Oval 13">
              <a:extLst>
                <a:ext uri="{FF2B5EF4-FFF2-40B4-BE49-F238E27FC236}">
                  <a16:creationId xmlns:a16="http://schemas.microsoft.com/office/drawing/2014/main" id="{C95697FF-0A93-DDAF-A0AC-D4461F01BC1A}"/>
                </a:ext>
              </a:extLst>
            </p:cNvPr>
            <p:cNvSpPr/>
            <p:nvPr/>
          </p:nvSpPr>
          <p:spPr bwMode="auto">
            <a:xfrm>
              <a:off x="5138257" y="3558039"/>
              <a:ext cx="991885" cy="991885"/>
            </a:xfrm>
            <a:prstGeom prst="ellipse">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a:extLst>
                <a:ext uri="{FF2B5EF4-FFF2-40B4-BE49-F238E27FC236}">
                  <a16:creationId xmlns:a16="http://schemas.microsoft.com/office/drawing/2014/main" id="{5EDD00CB-F1F5-1D53-F5C0-5FEF3D1A0FE5}"/>
                </a:ext>
              </a:extLst>
            </p:cNvPr>
            <p:cNvSpPr/>
            <p:nvPr/>
          </p:nvSpPr>
          <p:spPr bwMode="auto">
            <a:xfrm>
              <a:off x="2298178" y="1750109"/>
              <a:ext cx="890817" cy="890817"/>
            </a:xfrm>
            <a:prstGeom prst="ellipse">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a:extLst>
                <a:ext uri="{FF2B5EF4-FFF2-40B4-BE49-F238E27FC236}">
                  <a16:creationId xmlns:a16="http://schemas.microsoft.com/office/drawing/2014/main" id="{F75A71B9-BB66-6A17-C221-B7DD22A3B357}"/>
                </a:ext>
              </a:extLst>
            </p:cNvPr>
            <p:cNvSpPr/>
            <p:nvPr/>
          </p:nvSpPr>
          <p:spPr bwMode="auto">
            <a:xfrm>
              <a:off x="3620881" y="5704128"/>
              <a:ext cx="890817" cy="890817"/>
            </a:xfrm>
            <a:prstGeom prst="ellipse">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a:extLst>
                <a:ext uri="{FF2B5EF4-FFF2-40B4-BE49-F238E27FC236}">
                  <a16:creationId xmlns:a16="http://schemas.microsoft.com/office/drawing/2014/main" id="{FB81C8FA-C14F-4065-F36F-DA5C96764145}"/>
                </a:ext>
              </a:extLst>
            </p:cNvPr>
            <p:cNvSpPr/>
            <p:nvPr/>
          </p:nvSpPr>
          <p:spPr bwMode="auto">
            <a:xfrm>
              <a:off x="229501" y="2174463"/>
              <a:ext cx="1965691" cy="1965691"/>
            </a:xfrm>
            <a:prstGeom prst="ellipse">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a:extLst>
                <a:ext uri="{FF2B5EF4-FFF2-40B4-BE49-F238E27FC236}">
                  <a16:creationId xmlns:a16="http://schemas.microsoft.com/office/drawing/2014/main" id="{289039FC-6F7E-807B-3A61-72EA71C41A63}"/>
                </a:ext>
              </a:extLst>
            </p:cNvPr>
            <p:cNvSpPr/>
            <p:nvPr/>
          </p:nvSpPr>
          <p:spPr bwMode="auto">
            <a:xfrm>
              <a:off x="2404023" y="5641991"/>
              <a:ext cx="890817" cy="890817"/>
            </a:xfrm>
            <a:prstGeom prst="ellipse">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a:extLst>
                <a:ext uri="{FF2B5EF4-FFF2-40B4-BE49-F238E27FC236}">
                  <a16:creationId xmlns:a16="http://schemas.microsoft.com/office/drawing/2014/main" id="{769DE511-4D65-E2B4-3D35-F13DA07F2ED3}"/>
                </a:ext>
              </a:extLst>
            </p:cNvPr>
            <p:cNvSpPr/>
            <p:nvPr/>
          </p:nvSpPr>
          <p:spPr bwMode="auto">
            <a:xfrm>
              <a:off x="801870" y="4447871"/>
              <a:ext cx="1517606" cy="1517606"/>
            </a:xfrm>
            <a:prstGeom prst="ellipse">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Content Placeholder 2">
              <a:extLst>
                <a:ext uri="{FF2B5EF4-FFF2-40B4-BE49-F238E27FC236}">
                  <a16:creationId xmlns:a16="http://schemas.microsoft.com/office/drawing/2014/main" id="{BEA602EC-C97A-EDF1-B2A7-7D31FDE1EFE4}"/>
                </a:ext>
              </a:extLst>
            </p:cNvPr>
            <p:cNvSpPr/>
            <p:nvPr/>
          </p:nvSpPr>
          <p:spPr bwMode="auto">
            <a:xfrm>
              <a:off x="3431006" y="6007050"/>
              <a:ext cx="1327270" cy="434839"/>
            </a:xfrm>
            <a:prstGeom prst="rect">
              <a:avLst/>
            </a:prstGeom>
            <a:noFill/>
            <a:ln w="9525">
              <a:noFill/>
              <a:miter lim="800000"/>
              <a:headEnd/>
              <a:tailEnd/>
            </a:ln>
          </p:spPr>
          <p:txBody>
            <a:bodyPr vert="horz" wrap="square" lIns="108000" tIns="45720" rIns="180000" bIns="45720" numCol="1" anchor="t" anchorCtr="0" compatLnSpc="1">
              <a:prstTxWarp prst="textNoShape">
                <a:avLst/>
              </a:prstTxWarp>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gn="ctr">
                <a:lnSpc>
                  <a:spcPct val="100000"/>
                </a:lnSpc>
                <a:spcAft>
                  <a:spcPts val="600"/>
                </a:spcAft>
                <a:buNone/>
              </a:pPr>
              <a:r>
                <a:rPr lang="fr-CH" sz="1200" b="1" kern="1400" dirty="0">
                  <a:latin typeface="Calibri Light" panose="020F0302020204030204" pitchFamily="34" charset="0"/>
                  <a:cs typeface="Calibri Light" panose="020F0302020204030204" pitchFamily="34" charset="0"/>
                </a:rPr>
                <a:t>SUSTAINABILITY</a:t>
              </a:r>
              <a:endParaRPr lang="es-ES" sz="1200" b="1" kern="1400" dirty="0">
                <a:latin typeface="Calibri Light" panose="020F0302020204030204" pitchFamily="34" charset="0"/>
                <a:cs typeface="Calibri Light" panose="020F0302020204030204" pitchFamily="34" charset="0"/>
              </a:endParaRPr>
            </a:p>
            <a:p>
              <a:pPr marL="0" lvl="0" indent="0" algn="ctr">
                <a:lnSpc>
                  <a:spcPct val="100000"/>
                </a:lnSpc>
                <a:spcAft>
                  <a:spcPts val="600"/>
                </a:spcAft>
                <a:buNone/>
              </a:pPr>
              <a:endParaRPr lang="fr-CH" sz="1200" kern="1400" dirty="0">
                <a:latin typeface="Calibri Light" panose="020F0302020204030204" pitchFamily="34" charset="0"/>
                <a:cs typeface="Calibri Light" panose="020F0302020204030204" pitchFamily="34" charset="0"/>
              </a:endParaRPr>
            </a:p>
          </p:txBody>
        </p:sp>
        <p:sp>
          <p:nvSpPr>
            <p:cNvPr id="61" name="Content Placeholder 2">
              <a:extLst>
                <a:ext uri="{FF2B5EF4-FFF2-40B4-BE49-F238E27FC236}">
                  <a16:creationId xmlns:a16="http://schemas.microsoft.com/office/drawing/2014/main" id="{553B91A0-9D5C-680A-D87D-9A80CCD2C514}"/>
                </a:ext>
              </a:extLst>
            </p:cNvPr>
            <p:cNvSpPr/>
            <p:nvPr/>
          </p:nvSpPr>
          <p:spPr bwMode="auto">
            <a:xfrm>
              <a:off x="1001969" y="4839911"/>
              <a:ext cx="1177339" cy="929864"/>
            </a:xfrm>
            <a:prstGeom prst="rect">
              <a:avLst/>
            </a:prstGeom>
            <a:noFill/>
            <a:ln w="9525">
              <a:noFill/>
              <a:miter lim="800000"/>
              <a:headEnd/>
              <a:tailEnd/>
            </a:ln>
          </p:spPr>
          <p:txBody>
            <a:bodyPr vert="horz" wrap="square" lIns="108000" tIns="45720" rIns="180000" bIns="45720" numCol="1" anchor="t" anchorCtr="0" compatLnSpc="1">
              <a:prstTxWarp prst="textNoShape">
                <a:avLst/>
              </a:prstTxWarp>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gn="ctr">
                <a:lnSpc>
                  <a:spcPct val="100000"/>
                </a:lnSpc>
                <a:spcAft>
                  <a:spcPts val="600"/>
                </a:spcAft>
                <a:buNone/>
              </a:pPr>
              <a:r>
                <a:rPr lang="fr-CH" sz="1200" b="1" kern="1400" dirty="0">
                  <a:latin typeface="Calibri Light" panose="020F0302020204030204" pitchFamily="34" charset="0"/>
                  <a:cs typeface="Calibri Light" panose="020F0302020204030204" pitchFamily="34" charset="0"/>
                </a:rPr>
                <a:t>REGULATIONS</a:t>
              </a:r>
            </a:p>
            <a:p>
              <a:pPr marL="0" indent="0" algn="ctr">
                <a:lnSpc>
                  <a:spcPct val="100000"/>
                </a:lnSpc>
                <a:spcAft>
                  <a:spcPts val="600"/>
                </a:spcAft>
                <a:buNone/>
              </a:pPr>
              <a:r>
                <a:rPr lang="fr-CH" sz="1000" kern="1400" dirty="0">
                  <a:latin typeface="Calibri Light" panose="020F0302020204030204" pitchFamily="34" charset="0"/>
                  <a:cs typeface="Calibri Light" panose="020F0302020204030204" pitchFamily="34" charset="0"/>
                </a:rPr>
                <a:t>(CH, FR, CERN…)</a:t>
              </a:r>
              <a:endParaRPr lang="es-ES" sz="1000" b="1" kern="1400" dirty="0">
                <a:latin typeface="Calibri Light" panose="020F0302020204030204" pitchFamily="34" charset="0"/>
                <a:cs typeface="Calibri Light" panose="020F0302020204030204" pitchFamily="34" charset="0"/>
              </a:endParaRPr>
            </a:p>
            <a:p>
              <a:pPr marL="0" lvl="0" indent="0" algn="ctr">
                <a:lnSpc>
                  <a:spcPct val="100000"/>
                </a:lnSpc>
                <a:spcAft>
                  <a:spcPts val="600"/>
                </a:spcAft>
                <a:buNone/>
              </a:pPr>
              <a:endParaRPr lang="fr-CH" sz="1200" b="1" kern="1400" dirty="0">
                <a:latin typeface="Calibri Light" panose="020F0302020204030204" pitchFamily="34" charset="0"/>
                <a:cs typeface="Calibri Light" panose="020F0302020204030204" pitchFamily="34" charset="0"/>
              </a:endParaRPr>
            </a:p>
          </p:txBody>
        </p:sp>
        <p:sp>
          <p:nvSpPr>
            <p:cNvPr id="62" name="Content Placeholder 2">
              <a:extLst>
                <a:ext uri="{FF2B5EF4-FFF2-40B4-BE49-F238E27FC236}">
                  <a16:creationId xmlns:a16="http://schemas.microsoft.com/office/drawing/2014/main" id="{35227114-96D4-2E12-FE58-8CA6B0B2350B}"/>
                </a:ext>
              </a:extLst>
            </p:cNvPr>
            <p:cNvSpPr/>
            <p:nvPr/>
          </p:nvSpPr>
          <p:spPr bwMode="auto">
            <a:xfrm>
              <a:off x="2193318" y="3867305"/>
              <a:ext cx="2836893" cy="1538646"/>
            </a:xfrm>
            <a:prstGeom prst="rect">
              <a:avLst/>
            </a:prstGeom>
            <a:noFill/>
            <a:ln w="9525">
              <a:noFill/>
              <a:miter lim="800000"/>
              <a:headEnd/>
              <a:tailEnd/>
            </a:ln>
          </p:spPr>
          <p:txBody>
            <a:bodyPr vert="horz" wrap="square" lIns="108000" tIns="45720" rIns="180000" bIns="45720" numCol="1" anchor="t" anchorCtr="0" compatLnSpc="1">
              <a:prstTxWarp prst="textNoShape">
                <a:avLst/>
              </a:prstTxWarp>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gn="ctr">
                <a:lnSpc>
                  <a:spcPct val="100000"/>
                </a:lnSpc>
                <a:spcAft>
                  <a:spcPts val="600"/>
                </a:spcAft>
                <a:buNone/>
              </a:pPr>
              <a:r>
                <a:rPr lang="fr-CH" sz="3000" kern="1400" dirty="0">
                  <a:latin typeface="Calibri Light" panose="020F0302020204030204" pitchFamily="34" charset="0"/>
                  <a:cs typeface="Calibri Light" panose="020F0302020204030204" pitchFamily="34" charset="0"/>
                </a:rPr>
                <a:t>ARCHITECTURE</a:t>
              </a:r>
              <a:endParaRPr lang="es-ES" sz="3000" b="1" kern="1400" dirty="0">
                <a:latin typeface="Calibri Light" panose="020F0302020204030204" pitchFamily="34" charset="0"/>
                <a:cs typeface="Calibri Light" panose="020F0302020204030204" pitchFamily="34" charset="0"/>
              </a:endParaRPr>
            </a:p>
            <a:p>
              <a:pPr marL="0" lvl="0" indent="0" algn="ctr">
                <a:lnSpc>
                  <a:spcPct val="100000"/>
                </a:lnSpc>
                <a:spcAft>
                  <a:spcPts val="600"/>
                </a:spcAft>
                <a:buNone/>
              </a:pPr>
              <a:endParaRPr lang="fr-CH" sz="3000" b="1" kern="1400" dirty="0">
                <a:latin typeface="Calibri Light" panose="020F0302020204030204" pitchFamily="34" charset="0"/>
                <a:cs typeface="Calibri Light" panose="020F0302020204030204" pitchFamily="34" charset="0"/>
              </a:endParaRPr>
            </a:p>
          </p:txBody>
        </p:sp>
        <p:sp>
          <p:nvSpPr>
            <p:cNvPr id="65" name="Content Placeholder 2">
              <a:extLst>
                <a:ext uri="{FF2B5EF4-FFF2-40B4-BE49-F238E27FC236}">
                  <a16:creationId xmlns:a16="http://schemas.microsoft.com/office/drawing/2014/main" id="{9C5BF1B4-07B1-5EAB-139B-210DAA1F2DC8}"/>
                </a:ext>
              </a:extLst>
            </p:cNvPr>
            <p:cNvSpPr/>
            <p:nvPr/>
          </p:nvSpPr>
          <p:spPr bwMode="auto">
            <a:xfrm>
              <a:off x="5029384" y="3785487"/>
              <a:ext cx="1239809" cy="434839"/>
            </a:xfrm>
            <a:prstGeom prst="rect">
              <a:avLst/>
            </a:prstGeom>
            <a:noFill/>
            <a:ln w="9525">
              <a:noFill/>
              <a:miter lim="800000"/>
              <a:headEnd/>
              <a:tailEnd/>
            </a:ln>
          </p:spPr>
          <p:txBody>
            <a:bodyPr vert="horz" wrap="square" lIns="108000" tIns="45720" rIns="180000" bIns="45720" numCol="1" anchor="t" anchorCtr="0" compatLnSpc="1">
              <a:prstTxWarp prst="textNoShape">
                <a:avLst/>
              </a:prstTxWarp>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gn="ctr">
                <a:lnSpc>
                  <a:spcPct val="100000"/>
                </a:lnSpc>
                <a:spcAft>
                  <a:spcPts val="600"/>
                </a:spcAft>
                <a:buNone/>
              </a:pPr>
              <a:r>
                <a:rPr lang="fr-CH" sz="1200" b="1" kern="1400" dirty="0">
                  <a:latin typeface="Calibri Light" panose="020F0302020204030204" pitchFamily="34" charset="0"/>
                  <a:cs typeface="Calibri Light" panose="020F0302020204030204" pitchFamily="34" charset="0"/>
                </a:rPr>
                <a:t>SPACE MANAGEMENT</a:t>
              </a:r>
              <a:endParaRPr lang="es-ES" sz="1200" b="1" kern="1400" dirty="0">
                <a:latin typeface="Calibri Light" panose="020F0302020204030204" pitchFamily="34" charset="0"/>
                <a:cs typeface="Calibri Light" panose="020F0302020204030204" pitchFamily="34" charset="0"/>
              </a:endParaRPr>
            </a:p>
            <a:p>
              <a:pPr marL="0" lvl="0" indent="0" algn="ctr">
                <a:lnSpc>
                  <a:spcPct val="100000"/>
                </a:lnSpc>
                <a:spcAft>
                  <a:spcPts val="600"/>
                </a:spcAft>
                <a:buNone/>
              </a:pPr>
              <a:endParaRPr lang="fr-CH" sz="1200" b="1" kern="1400" dirty="0">
                <a:latin typeface="Calibri Light" panose="020F0302020204030204" pitchFamily="34" charset="0"/>
                <a:cs typeface="Calibri Light" panose="020F0302020204030204" pitchFamily="34" charset="0"/>
              </a:endParaRPr>
            </a:p>
          </p:txBody>
        </p:sp>
        <p:sp>
          <p:nvSpPr>
            <p:cNvPr id="67" name="Content Placeholder 2">
              <a:extLst>
                <a:ext uri="{FF2B5EF4-FFF2-40B4-BE49-F238E27FC236}">
                  <a16:creationId xmlns:a16="http://schemas.microsoft.com/office/drawing/2014/main" id="{3DE59060-F404-23D1-28C5-B16E1ABE5388}"/>
                </a:ext>
              </a:extLst>
            </p:cNvPr>
            <p:cNvSpPr/>
            <p:nvPr/>
          </p:nvSpPr>
          <p:spPr bwMode="auto">
            <a:xfrm>
              <a:off x="3324408" y="1309758"/>
              <a:ext cx="1862337" cy="1517606"/>
            </a:xfrm>
            <a:prstGeom prst="rect">
              <a:avLst/>
            </a:prstGeom>
            <a:noFill/>
            <a:ln w="9525">
              <a:noFill/>
              <a:miter lim="800000"/>
              <a:headEnd/>
              <a:tailEnd/>
            </a:ln>
          </p:spPr>
          <p:txBody>
            <a:bodyPr vert="horz" wrap="square" lIns="108000" tIns="45720" rIns="180000" bIns="45720" numCol="1" anchor="t" anchorCtr="0" compatLnSpc="1">
              <a:prstTxWarp prst="textNoShape">
                <a:avLst/>
              </a:prstTxWarp>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gn="ctr">
                <a:lnSpc>
                  <a:spcPct val="100000"/>
                </a:lnSpc>
                <a:spcAft>
                  <a:spcPts val="600"/>
                </a:spcAft>
                <a:buNone/>
              </a:pPr>
              <a:r>
                <a:rPr lang="fr-CH" sz="1200" b="1" kern="1400" dirty="0">
                  <a:latin typeface="Calibri Light" panose="020F0302020204030204" pitchFamily="34" charset="0"/>
                  <a:cs typeface="Calibri Light" panose="020F0302020204030204" pitchFamily="34" charset="0"/>
                </a:rPr>
                <a:t>TECHNICAL INSTALLATIONS</a:t>
              </a:r>
            </a:p>
            <a:p>
              <a:pPr marL="0" indent="0" algn="ctr">
                <a:lnSpc>
                  <a:spcPct val="100000"/>
                </a:lnSpc>
                <a:spcAft>
                  <a:spcPts val="600"/>
                </a:spcAft>
                <a:buNone/>
              </a:pPr>
              <a:r>
                <a:rPr lang="fr-CH" sz="1000" kern="1400" dirty="0">
                  <a:latin typeface="Calibri Light" panose="020F0302020204030204" pitchFamily="34" charset="0"/>
                  <a:cs typeface="Calibri Light" panose="020F0302020204030204" pitchFamily="34" charset="0"/>
                </a:rPr>
                <a:t>(</a:t>
              </a:r>
              <a:r>
                <a:rPr lang="fr-CH" sz="1000" kern="1400" dirty="0" err="1">
                  <a:latin typeface="Calibri Light" panose="020F0302020204030204" pitchFamily="34" charset="0"/>
                  <a:cs typeface="Calibri Light" panose="020F0302020204030204" pitchFamily="34" charset="0"/>
                </a:rPr>
                <a:t>electricity</a:t>
              </a:r>
              <a:r>
                <a:rPr lang="fr-CH" sz="1000" kern="1400" dirty="0">
                  <a:latin typeface="Calibri Light" panose="020F0302020204030204" pitchFamily="34" charset="0"/>
                  <a:cs typeface="Calibri Light" panose="020F0302020204030204" pitchFamily="34" charset="0"/>
                </a:rPr>
                <a:t>, HVAC, IT, </a:t>
              </a:r>
              <a:r>
                <a:rPr lang="fr-CH" sz="1000" kern="1400" dirty="0" err="1">
                  <a:latin typeface="Calibri Light" panose="020F0302020204030204" pitchFamily="34" charset="0"/>
                  <a:cs typeface="Calibri Light" panose="020F0302020204030204" pitchFamily="34" charset="0"/>
                </a:rPr>
                <a:t>videoconference</a:t>
              </a:r>
              <a:r>
                <a:rPr lang="fr-CH" sz="1000" kern="1400" dirty="0">
                  <a:latin typeface="Calibri Light" panose="020F0302020204030204" pitchFamily="34" charset="0"/>
                  <a:cs typeface="Calibri Light" panose="020F0302020204030204" pitchFamily="34" charset="0"/>
                </a:rPr>
                <a:t> </a:t>
              </a:r>
              <a:r>
                <a:rPr lang="fr-CH" sz="1000" kern="1400" dirty="0" err="1">
                  <a:latin typeface="Calibri Light" panose="020F0302020204030204" pitchFamily="34" charset="0"/>
                  <a:cs typeface="Calibri Light" panose="020F0302020204030204" pitchFamily="34" charset="0"/>
                </a:rPr>
                <a:t>systems</a:t>
              </a:r>
              <a:r>
                <a:rPr lang="fr-CH" sz="1000" kern="1400" dirty="0">
                  <a:latin typeface="Calibri Light" panose="020F0302020204030204" pitchFamily="34" charset="0"/>
                  <a:cs typeface="Calibri Light" panose="020F0302020204030204" pitchFamily="34" charset="0"/>
                </a:rPr>
                <a:t>, </a:t>
              </a:r>
              <a:r>
                <a:rPr lang="fr-CH" sz="1000" kern="1400" dirty="0" err="1">
                  <a:latin typeface="Calibri Light" panose="020F0302020204030204" pitchFamily="34" charset="0"/>
                  <a:cs typeface="Calibri Light" panose="020F0302020204030204" pitchFamily="34" charset="0"/>
                </a:rPr>
                <a:t>safety</a:t>
              </a:r>
              <a:r>
                <a:rPr lang="fr-CH" sz="1000" kern="1400" dirty="0">
                  <a:latin typeface="Calibri Light" panose="020F0302020204030204" pitchFamily="34" charset="0"/>
                  <a:cs typeface="Calibri Light" panose="020F0302020204030204" pitchFamily="34" charset="0"/>
                </a:rPr>
                <a:t> </a:t>
              </a:r>
              <a:r>
                <a:rPr lang="fr-CH" sz="1000" kern="1400" dirty="0" err="1">
                  <a:latin typeface="Calibri Light" panose="020F0302020204030204" pitchFamily="34" charset="0"/>
                  <a:cs typeface="Calibri Light" panose="020F0302020204030204" pitchFamily="34" charset="0"/>
                </a:rPr>
                <a:t>systems</a:t>
              </a:r>
              <a:r>
                <a:rPr lang="fr-CH" sz="1000" kern="1400" dirty="0">
                  <a:latin typeface="Calibri Light" panose="020F0302020204030204" pitchFamily="34" charset="0"/>
                  <a:cs typeface="Calibri Light" panose="020F0302020204030204" pitchFamily="34" charset="0"/>
                </a:rPr>
                <a:t>, </a:t>
              </a:r>
              <a:r>
                <a:rPr lang="fr-CH" sz="1000" kern="1400" dirty="0" err="1">
                  <a:latin typeface="Calibri Light" panose="020F0302020204030204" pitchFamily="34" charset="0"/>
                  <a:cs typeface="Calibri Light" panose="020F0302020204030204" pitchFamily="34" charset="0"/>
                </a:rPr>
                <a:t>security</a:t>
              </a:r>
              <a:r>
                <a:rPr lang="fr-CH" sz="1000" kern="1400" dirty="0">
                  <a:latin typeface="Calibri Light" panose="020F0302020204030204" pitchFamily="34" charset="0"/>
                  <a:cs typeface="Calibri Light" panose="020F0302020204030204" pitchFamily="34" charset="0"/>
                </a:rPr>
                <a:t> </a:t>
              </a:r>
              <a:r>
                <a:rPr lang="fr-CH" sz="1000" kern="1400" dirty="0" err="1">
                  <a:latin typeface="Calibri Light" panose="020F0302020204030204" pitchFamily="34" charset="0"/>
                  <a:cs typeface="Calibri Light" panose="020F0302020204030204" pitchFamily="34" charset="0"/>
                </a:rPr>
                <a:t>systems</a:t>
              </a:r>
              <a:r>
                <a:rPr lang="fr-CH" sz="1000" kern="1400" dirty="0">
                  <a:latin typeface="Calibri Light" panose="020F0302020204030204" pitchFamily="34" charset="0"/>
                  <a:cs typeface="Calibri Light" panose="020F0302020204030204" pitchFamily="34" charset="0"/>
                </a:rPr>
                <a:t>…)</a:t>
              </a:r>
              <a:endParaRPr lang="es-ES" sz="1000" kern="1400" dirty="0">
                <a:latin typeface="Calibri Light" panose="020F0302020204030204" pitchFamily="34" charset="0"/>
                <a:cs typeface="Calibri Light" panose="020F0302020204030204" pitchFamily="34" charset="0"/>
              </a:endParaRPr>
            </a:p>
            <a:p>
              <a:pPr marL="0" lvl="0" indent="0" algn="ctr">
                <a:lnSpc>
                  <a:spcPct val="100000"/>
                </a:lnSpc>
                <a:spcAft>
                  <a:spcPts val="600"/>
                </a:spcAft>
                <a:buNone/>
              </a:pPr>
              <a:endParaRPr lang="fr-CH" sz="1200" b="1" kern="1400" dirty="0">
                <a:latin typeface="Calibri Light" panose="020F0302020204030204" pitchFamily="34" charset="0"/>
                <a:cs typeface="Calibri Light" panose="020F0302020204030204" pitchFamily="34" charset="0"/>
              </a:endParaRPr>
            </a:p>
          </p:txBody>
        </p:sp>
        <p:sp>
          <p:nvSpPr>
            <p:cNvPr id="69" name="Content Placeholder 2">
              <a:extLst>
                <a:ext uri="{FF2B5EF4-FFF2-40B4-BE49-F238E27FC236}">
                  <a16:creationId xmlns:a16="http://schemas.microsoft.com/office/drawing/2014/main" id="{2600B6C2-44E2-9936-1061-43BE0D20EBDB}"/>
                </a:ext>
              </a:extLst>
            </p:cNvPr>
            <p:cNvSpPr/>
            <p:nvPr/>
          </p:nvSpPr>
          <p:spPr bwMode="auto">
            <a:xfrm>
              <a:off x="4631229" y="4961290"/>
              <a:ext cx="1844555" cy="1440568"/>
            </a:xfrm>
            <a:prstGeom prst="rect">
              <a:avLst/>
            </a:prstGeom>
            <a:noFill/>
            <a:ln w="9525">
              <a:noFill/>
              <a:miter lim="800000"/>
              <a:headEnd/>
              <a:tailEnd/>
            </a:ln>
          </p:spPr>
          <p:txBody>
            <a:bodyPr vert="horz" wrap="square" lIns="108000" tIns="45720" rIns="180000" bIns="45720" numCol="1" anchor="t" anchorCtr="0" compatLnSpc="1">
              <a:prstTxWarp prst="textNoShape">
                <a:avLst/>
              </a:prstTxWarp>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gn="ctr">
                <a:lnSpc>
                  <a:spcPct val="100000"/>
                </a:lnSpc>
                <a:spcAft>
                  <a:spcPts val="600"/>
                </a:spcAft>
                <a:buNone/>
              </a:pPr>
              <a:r>
                <a:rPr lang="fr-CH" sz="1200" b="1" kern="1400" dirty="0">
                  <a:latin typeface="Calibri Light" panose="020F0302020204030204" pitchFamily="34" charset="0"/>
                  <a:cs typeface="Calibri Light" panose="020F0302020204030204" pitchFamily="34" charset="0"/>
                </a:rPr>
                <a:t>SERVICES </a:t>
              </a:r>
            </a:p>
            <a:p>
              <a:pPr marL="0" indent="0" algn="ctr">
                <a:lnSpc>
                  <a:spcPct val="100000"/>
                </a:lnSpc>
                <a:spcAft>
                  <a:spcPts val="600"/>
                </a:spcAft>
                <a:buNone/>
              </a:pPr>
              <a:r>
                <a:rPr lang="fr-CH" sz="1000" kern="1400" dirty="0">
                  <a:latin typeface="Calibri Light" panose="020F0302020204030204" pitchFamily="34" charset="0"/>
                  <a:cs typeface="Calibri Light" panose="020F0302020204030204" pitchFamily="34" charset="0"/>
                </a:rPr>
                <a:t>(</a:t>
              </a:r>
              <a:r>
                <a:rPr lang="fr-CH" sz="1000" kern="1400" dirty="0" err="1">
                  <a:latin typeface="Calibri Light" panose="020F0302020204030204" pitchFamily="34" charset="0"/>
                  <a:cs typeface="Calibri Light" panose="020F0302020204030204" pitchFamily="34" charset="0"/>
                </a:rPr>
                <a:t>waste</a:t>
              </a:r>
              <a:r>
                <a:rPr lang="fr-CH" sz="1000" kern="1400" dirty="0">
                  <a:latin typeface="Calibri Light" panose="020F0302020204030204" pitchFamily="34" charset="0"/>
                  <a:cs typeface="Calibri Light" panose="020F0302020204030204" pitchFamily="34" charset="0"/>
                </a:rPr>
                <a:t> center, mail, catering, </a:t>
              </a:r>
              <a:r>
                <a:rPr lang="fr-CH" sz="1000" kern="1400" dirty="0" err="1">
                  <a:latin typeface="Calibri Light" panose="020F0302020204030204" pitchFamily="34" charset="0"/>
                  <a:cs typeface="Calibri Light" panose="020F0302020204030204" pitchFamily="34" charset="0"/>
                </a:rPr>
                <a:t>security</a:t>
              </a:r>
              <a:r>
                <a:rPr lang="fr-CH" sz="1000" kern="1400" dirty="0">
                  <a:latin typeface="Calibri Light" panose="020F0302020204030204" pitchFamily="34" charset="0"/>
                  <a:cs typeface="Calibri Light" panose="020F0302020204030204" pitchFamily="34" charset="0"/>
                </a:rPr>
                <a:t>, </a:t>
              </a:r>
              <a:r>
                <a:rPr lang="fr-CH" sz="1000" kern="1400" dirty="0" err="1">
                  <a:latin typeface="Calibri Light" panose="020F0302020204030204" pitchFamily="34" charset="0"/>
                  <a:cs typeface="Calibri Light" panose="020F0302020204030204" pitchFamily="34" charset="0"/>
                </a:rPr>
                <a:t>lockers</a:t>
              </a:r>
              <a:r>
                <a:rPr lang="fr-CH" sz="1000" kern="1400" dirty="0">
                  <a:latin typeface="Calibri Light" panose="020F0302020204030204" pitchFamily="34" charset="0"/>
                  <a:cs typeface="Calibri Light" panose="020F0302020204030204" pitchFamily="34" charset="0"/>
                </a:rPr>
                <a:t>, </a:t>
              </a:r>
              <a:r>
                <a:rPr lang="fr-CH" sz="1000" kern="1400" dirty="0" err="1">
                  <a:latin typeface="Calibri Light" panose="020F0302020204030204" pitchFamily="34" charset="0"/>
                  <a:cs typeface="Calibri Light" panose="020F0302020204030204" pitchFamily="34" charset="0"/>
                </a:rPr>
                <a:t>storage</a:t>
              </a:r>
              <a:r>
                <a:rPr lang="fr-CH" sz="1000" kern="1400" dirty="0">
                  <a:latin typeface="Calibri Light" panose="020F0302020204030204" pitchFamily="34" charset="0"/>
                  <a:cs typeface="Calibri Light" panose="020F0302020204030204" pitchFamily="34" charset="0"/>
                </a:rPr>
                <a:t>, </a:t>
              </a:r>
              <a:r>
                <a:rPr lang="fr-CH" sz="1000" kern="1400" dirty="0" err="1">
                  <a:latin typeface="Calibri Light" panose="020F0302020204030204" pitchFamily="34" charset="0"/>
                  <a:cs typeface="Calibri Light" panose="020F0302020204030204" pitchFamily="34" charset="0"/>
                </a:rPr>
                <a:t>furniture</a:t>
              </a:r>
              <a:r>
                <a:rPr lang="fr-CH" sz="1000" kern="1400" dirty="0">
                  <a:latin typeface="Calibri Light" panose="020F0302020204030204" pitchFamily="34" charset="0"/>
                  <a:cs typeface="Calibri Light" panose="020F0302020204030204" pitchFamily="34" charset="0"/>
                </a:rPr>
                <a:t>, </a:t>
              </a:r>
              <a:r>
                <a:rPr lang="fr-CH" sz="1000" kern="1400" dirty="0" err="1">
                  <a:latin typeface="Calibri Light" panose="020F0302020204030204" pitchFamily="34" charset="0"/>
                  <a:cs typeface="Calibri Light" panose="020F0302020204030204" pitchFamily="34" charset="0"/>
                </a:rPr>
                <a:t>fire</a:t>
              </a:r>
              <a:r>
                <a:rPr lang="fr-CH" sz="1000" kern="1400" dirty="0">
                  <a:latin typeface="Calibri Light" panose="020F0302020204030204" pitchFamily="34" charset="0"/>
                  <a:cs typeface="Calibri Light" panose="020F0302020204030204" pitchFamily="34" charset="0"/>
                </a:rPr>
                <a:t> </a:t>
              </a:r>
              <a:r>
                <a:rPr lang="fr-CH" sz="1000" kern="1400" dirty="0" err="1">
                  <a:latin typeface="Calibri Light" panose="020F0302020204030204" pitchFamily="34" charset="0"/>
                  <a:cs typeface="Calibri Light" panose="020F0302020204030204" pitchFamily="34" charset="0"/>
                </a:rPr>
                <a:t>compartmentalisation</a:t>
              </a:r>
              <a:r>
                <a:rPr lang="fr-CH" sz="1000" kern="1400" dirty="0">
                  <a:latin typeface="Calibri Light" panose="020F0302020204030204" pitchFamily="34" charset="0"/>
                  <a:cs typeface="Calibri Light" panose="020F0302020204030204" pitchFamily="34" charset="0"/>
                </a:rPr>
                <a:t>, pollution </a:t>
              </a:r>
              <a:r>
                <a:rPr lang="fr-CH" sz="1000" kern="1400" dirty="0" err="1">
                  <a:latin typeface="Calibri Light" panose="020F0302020204030204" pitchFamily="34" charset="0"/>
                  <a:cs typeface="Calibri Light" panose="020F0302020204030204" pitchFamily="34" charset="0"/>
                </a:rPr>
                <a:t>removal</a:t>
              </a:r>
              <a:r>
                <a:rPr lang="fr-CH" sz="1000" kern="1400" dirty="0">
                  <a:latin typeface="Calibri Light" panose="020F0302020204030204" pitchFamily="34" charset="0"/>
                  <a:cs typeface="Calibri Light" panose="020F0302020204030204" pitchFamily="34" charset="0"/>
                </a:rPr>
                <a:t>)</a:t>
              </a:r>
              <a:endParaRPr lang="es-ES" sz="1000" kern="1400" dirty="0">
                <a:latin typeface="Calibri Light" panose="020F0302020204030204" pitchFamily="34" charset="0"/>
                <a:cs typeface="Calibri Light" panose="020F0302020204030204" pitchFamily="34" charset="0"/>
              </a:endParaRPr>
            </a:p>
            <a:p>
              <a:pPr marL="0" lvl="0" indent="0" algn="ctr">
                <a:lnSpc>
                  <a:spcPct val="100000"/>
                </a:lnSpc>
                <a:spcAft>
                  <a:spcPts val="600"/>
                </a:spcAft>
                <a:buNone/>
              </a:pPr>
              <a:endParaRPr lang="fr-CH" sz="1200" b="1" kern="1400" dirty="0">
                <a:latin typeface="Calibri Light" panose="020F0302020204030204" pitchFamily="34" charset="0"/>
                <a:cs typeface="Calibri Light" panose="020F0302020204030204" pitchFamily="34" charset="0"/>
              </a:endParaRPr>
            </a:p>
          </p:txBody>
        </p:sp>
        <p:sp>
          <p:nvSpPr>
            <p:cNvPr id="70" name="Content Placeholder 2">
              <a:extLst>
                <a:ext uri="{FF2B5EF4-FFF2-40B4-BE49-F238E27FC236}">
                  <a16:creationId xmlns:a16="http://schemas.microsoft.com/office/drawing/2014/main" id="{EF8F6581-5400-F327-5ED2-96F0B1AEAEC0}"/>
                </a:ext>
              </a:extLst>
            </p:cNvPr>
            <p:cNvSpPr/>
            <p:nvPr/>
          </p:nvSpPr>
          <p:spPr bwMode="auto">
            <a:xfrm>
              <a:off x="2376003" y="5976177"/>
              <a:ext cx="1025836" cy="434839"/>
            </a:xfrm>
            <a:prstGeom prst="rect">
              <a:avLst/>
            </a:prstGeom>
            <a:noFill/>
            <a:ln w="9525">
              <a:noFill/>
              <a:miter lim="800000"/>
              <a:headEnd/>
              <a:tailEnd/>
            </a:ln>
          </p:spPr>
          <p:txBody>
            <a:bodyPr vert="horz" wrap="square" lIns="108000" tIns="45720" rIns="180000" bIns="45720" numCol="1" anchor="t" anchorCtr="0" compatLnSpc="1">
              <a:prstTxWarp prst="textNoShape">
                <a:avLst/>
              </a:prstTxWarp>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gn="ctr">
                <a:lnSpc>
                  <a:spcPct val="100000"/>
                </a:lnSpc>
                <a:spcAft>
                  <a:spcPts val="600"/>
                </a:spcAft>
                <a:buNone/>
              </a:pPr>
              <a:r>
                <a:rPr lang="fr-CH" sz="1200" b="1" kern="1400" dirty="0">
                  <a:latin typeface="Calibri Light" panose="020F0302020204030204" pitchFamily="34" charset="0"/>
                  <a:cs typeface="Calibri Light" panose="020F0302020204030204" pitchFamily="34" charset="0"/>
                </a:rPr>
                <a:t>DESIGN</a:t>
              </a:r>
              <a:endParaRPr lang="es-ES" sz="1200" b="1" kern="1400" dirty="0">
                <a:latin typeface="Calibri Light" panose="020F0302020204030204" pitchFamily="34" charset="0"/>
                <a:cs typeface="Calibri Light" panose="020F0302020204030204" pitchFamily="34" charset="0"/>
              </a:endParaRPr>
            </a:p>
            <a:p>
              <a:pPr marL="0" lvl="0" indent="0" algn="ctr">
                <a:lnSpc>
                  <a:spcPct val="100000"/>
                </a:lnSpc>
                <a:spcAft>
                  <a:spcPts val="600"/>
                </a:spcAft>
                <a:buNone/>
              </a:pPr>
              <a:endParaRPr lang="fr-CH" sz="1200" b="1" kern="1400" dirty="0">
                <a:latin typeface="Calibri Light" panose="020F0302020204030204" pitchFamily="34" charset="0"/>
                <a:cs typeface="Calibri Light" panose="020F0302020204030204" pitchFamily="34" charset="0"/>
              </a:endParaRPr>
            </a:p>
          </p:txBody>
        </p:sp>
      </p:grpSp>
      <p:sp>
        <p:nvSpPr>
          <p:cNvPr id="3" name="Slide Number Placeholder 7">
            <a:extLst>
              <a:ext uri="{FF2B5EF4-FFF2-40B4-BE49-F238E27FC236}">
                <a16:creationId xmlns:a16="http://schemas.microsoft.com/office/drawing/2014/main" id="{04C64887-0F3A-3B80-E265-8C849333676B}"/>
              </a:ext>
            </a:extLst>
          </p:cNvPr>
          <p:cNvSpPr>
            <a:spLocks noGrp="1"/>
          </p:cNvSpPr>
          <p:nvPr>
            <p:ph type="sldNum" sz="quarter" idx="17"/>
          </p:nvPr>
        </p:nvSpPr>
        <p:spPr bwMode="auto">
          <a:xfrm>
            <a:off x="11504746" y="6542823"/>
            <a:ext cx="2743200" cy="365125"/>
          </a:xfrm>
        </p:spPr>
        <p:txBody>
          <a:bodyPr/>
          <a:lstStyle/>
          <a:p>
            <a:pPr>
              <a:defRPr/>
            </a:pPr>
            <a:fld id="{36B5EA5A-BC32-A742-B11B-8E7414D5B535}" type="slidenum">
              <a:rPr lang="en-US" smtClean="0"/>
              <a:t>5</a:t>
            </a:fld>
            <a:endParaRPr lang="en-US"/>
          </a:p>
        </p:txBody>
      </p:sp>
      <p:sp>
        <p:nvSpPr>
          <p:cNvPr id="22" name="Title 6">
            <a:extLst>
              <a:ext uri="{FF2B5EF4-FFF2-40B4-BE49-F238E27FC236}">
                <a16:creationId xmlns:a16="http://schemas.microsoft.com/office/drawing/2014/main" id="{4FE6D62E-214D-1BDA-8075-5F867202703C}"/>
              </a:ext>
            </a:extLst>
          </p:cNvPr>
          <p:cNvSpPr/>
          <p:nvPr/>
        </p:nvSpPr>
        <p:spPr bwMode="auto">
          <a:xfrm>
            <a:off x="479424" y="274638"/>
            <a:ext cx="11566038" cy="782637"/>
          </a:xfrm>
          <a:prstGeom prst="rect">
            <a:avLst/>
          </a:prstGeom>
          <a:noFill/>
          <a:ln>
            <a:noFill/>
          </a:ln>
        </p:spPr>
        <p:txBody>
          <a:bodyPr vert="horz" wrap="square" lIns="91440" tIns="45720" rIns="91440" bIns="45720" numCol="1" anchor="ctr" anchorCtr="0" compatLnSpc="1">
            <a:prstTxWarp prst="textNoShape">
              <a:avLst/>
            </a:prstTxWarp>
          </a:bodyPr>
          <a:lstStyle>
            <a:lvl1pPr algn="l">
              <a:lnSpc>
                <a:spcPct val="90000"/>
              </a:lnSpc>
              <a:spcBef>
                <a:spcPts val="0"/>
              </a:spcBef>
              <a:spcAft>
                <a:spcPts val="0"/>
              </a:spcAft>
              <a:defRPr sz="4400">
                <a:solidFill>
                  <a:schemeClr val="tx1"/>
                </a:solidFill>
                <a:latin typeface="+mj-lt"/>
                <a:ea typeface="+mj-ea"/>
                <a:cs typeface="+mj-cs"/>
              </a:defRPr>
            </a:lvl1pPr>
            <a:lvl2pPr algn="l">
              <a:lnSpc>
                <a:spcPct val="90000"/>
              </a:lnSpc>
              <a:spcBef>
                <a:spcPts val="0"/>
              </a:spcBef>
              <a:spcAft>
                <a:spcPts val="0"/>
              </a:spcAft>
              <a:defRPr sz="4400">
                <a:solidFill>
                  <a:schemeClr val="tx1"/>
                </a:solidFill>
                <a:latin typeface="Calibri Light"/>
              </a:defRPr>
            </a:lvl2pPr>
            <a:lvl3pPr algn="l">
              <a:lnSpc>
                <a:spcPct val="90000"/>
              </a:lnSpc>
              <a:spcBef>
                <a:spcPts val="0"/>
              </a:spcBef>
              <a:spcAft>
                <a:spcPts val="0"/>
              </a:spcAft>
              <a:defRPr sz="4400">
                <a:solidFill>
                  <a:schemeClr val="tx1"/>
                </a:solidFill>
                <a:latin typeface="Calibri Light"/>
              </a:defRPr>
            </a:lvl3pPr>
            <a:lvl4pPr algn="l">
              <a:lnSpc>
                <a:spcPct val="90000"/>
              </a:lnSpc>
              <a:spcBef>
                <a:spcPts val="0"/>
              </a:spcBef>
              <a:spcAft>
                <a:spcPts val="0"/>
              </a:spcAft>
              <a:defRPr sz="4400">
                <a:solidFill>
                  <a:schemeClr val="tx1"/>
                </a:solidFill>
                <a:latin typeface="Calibri Light"/>
              </a:defRPr>
            </a:lvl4pPr>
            <a:lvl5pPr algn="l">
              <a:lnSpc>
                <a:spcPct val="90000"/>
              </a:lnSpc>
              <a:spcBef>
                <a:spcPts val="0"/>
              </a:spcBef>
              <a:spcAft>
                <a:spcPts val="0"/>
              </a:spcAft>
              <a:defRPr sz="4400">
                <a:solidFill>
                  <a:schemeClr val="tx1"/>
                </a:solidFill>
                <a:latin typeface="Calibri Light"/>
              </a:defRPr>
            </a:lvl5pPr>
            <a:lvl6pPr marL="457200" algn="l">
              <a:lnSpc>
                <a:spcPct val="90000"/>
              </a:lnSpc>
              <a:spcBef>
                <a:spcPts val="0"/>
              </a:spcBef>
              <a:spcAft>
                <a:spcPts val="0"/>
              </a:spcAft>
              <a:defRPr sz="4400">
                <a:solidFill>
                  <a:schemeClr val="tx1"/>
                </a:solidFill>
                <a:latin typeface="Calibri Light"/>
              </a:defRPr>
            </a:lvl6pPr>
            <a:lvl7pPr marL="914400" algn="l">
              <a:lnSpc>
                <a:spcPct val="90000"/>
              </a:lnSpc>
              <a:spcBef>
                <a:spcPts val="0"/>
              </a:spcBef>
              <a:spcAft>
                <a:spcPts val="0"/>
              </a:spcAft>
              <a:defRPr sz="4400">
                <a:solidFill>
                  <a:schemeClr val="tx1"/>
                </a:solidFill>
                <a:latin typeface="Calibri Light"/>
              </a:defRPr>
            </a:lvl7pPr>
            <a:lvl8pPr marL="1371600" algn="l">
              <a:lnSpc>
                <a:spcPct val="90000"/>
              </a:lnSpc>
              <a:spcBef>
                <a:spcPts val="0"/>
              </a:spcBef>
              <a:spcAft>
                <a:spcPts val="0"/>
              </a:spcAft>
              <a:defRPr sz="4400">
                <a:solidFill>
                  <a:schemeClr val="tx1"/>
                </a:solidFill>
                <a:latin typeface="Calibri Light"/>
              </a:defRPr>
            </a:lvl8pPr>
            <a:lvl9pPr marL="1828800" algn="l">
              <a:lnSpc>
                <a:spcPct val="90000"/>
              </a:lnSpc>
              <a:spcBef>
                <a:spcPts val="0"/>
              </a:spcBef>
              <a:spcAft>
                <a:spcPts val="0"/>
              </a:spcAft>
              <a:defRPr sz="4400">
                <a:solidFill>
                  <a:schemeClr val="tx1"/>
                </a:solidFill>
                <a:latin typeface="Calibri Light"/>
              </a:defRPr>
            </a:lvl9pPr>
          </a:lstStyle>
          <a:p>
            <a:pPr>
              <a:defRPr/>
            </a:pPr>
            <a:r>
              <a:rPr lang="fr-CH" sz="3600" dirty="0">
                <a:solidFill>
                  <a:schemeClr val="accent1"/>
                </a:solidFill>
              </a:rPr>
              <a:t>WHY </a:t>
            </a:r>
            <a:r>
              <a:rPr lang="fr-CH" sz="3600" dirty="0"/>
              <a:t>«architecture»?</a:t>
            </a:r>
            <a:endParaRPr lang="en-US" sz="3600" dirty="0"/>
          </a:p>
        </p:txBody>
      </p:sp>
      <p:sp>
        <p:nvSpPr>
          <p:cNvPr id="23" name="Content Placeholder 2">
            <a:extLst>
              <a:ext uri="{FF2B5EF4-FFF2-40B4-BE49-F238E27FC236}">
                <a16:creationId xmlns:a16="http://schemas.microsoft.com/office/drawing/2014/main" id="{4B6B76E8-A6F9-5F4A-9BDC-B95AF47A35D7}"/>
              </a:ext>
            </a:extLst>
          </p:cNvPr>
          <p:cNvSpPr/>
          <p:nvPr/>
        </p:nvSpPr>
        <p:spPr bwMode="auto">
          <a:xfrm>
            <a:off x="479424" y="1094991"/>
            <a:ext cx="4692647" cy="3371813"/>
          </a:xfrm>
          <a:prstGeom prst="rect">
            <a:avLst/>
          </a:prstGeom>
          <a:noFill/>
          <a:ln w="9525">
            <a:noFill/>
            <a:miter lim="800000"/>
            <a:headEnd/>
            <a:tailEnd/>
          </a:ln>
        </p:spPr>
        <p:txBody>
          <a:bodyPr vert="horz" wrap="square" lIns="108000" tIns="45720" rIns="180000" bIns="45720" numCol="1" anchor="t" anchorCtr="0" compatLnSpc="1">
            <a:prstTxWarp prst="textNoShape">
              <a:avLst/>
            </a:prstTxWarp>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lvl="0" indent="0">
              <a:spcAft>
                <a:spcPts val="600"/>
              </a:spcAft>
              <a:buNone/>
            </a:pPr>
            <a:r>
              <a:rPr lang="fr-CH" sz="1600" b="1" kern="1400" dirty="0">
                <a:latin typeface="+mj-lt"/>
                <a:cs typeface="Times New Roman" panose="02020603050405020304" pitchFamily="18" charset="0"/>
              </a:rPr>
              <a:t>ARCHITECTURE</a:t>
            </a:r>
          </a:p>
          <a:p>
            <a:pPr marL="0" lvl="0" indent="0">
              <a:spcAft>
                <a:spcPts val="600"/>
              </a:spcAft>
              <a:buNone/>
            </a:pPr>
            <a:r>
              <a:rPr lang="en-GB" sz="1600" kern="1400" dirty="0">
                <a:latin typeface="+mj-lt"/>
                <a:cs typeface="Times New Roman" panose="02020603050405020304" pitchFamily="18" charset="0"/>
              </a:rPr>
              <a:t>“Architecture is the art and science of designing </a:t>
            </a:r>
            <a:r>
              <a:rPr lang="en-GB" sz="1600" b="1" kern="1400" dirty="0">
                <a:latin typeface="+mj-lt"/>
                <a:cs typeface="Times New Roman" panose="02020603050405020304" pitchFamily="18" charset="0"/>
              </a:rPr>
              <a:t>buildings </a:t>
            </a:r>
            <a:r>
              <a:rPr lang="en-GB" sz="1600" kern="1400" dirty="0">
                <a:latin typeface="+mj-lt"/>
                <a:cs typeface="Times New Roman" panose="02020603050405020304" pitchFamily="18" charset="0"/>
              </a:rPr>
              <a:t>and other physical structures. </a:t>
            </a:r>
          </a:p>
          <a:p>
            <a:pPr marL="0" lvl="0" indent="0">
              <a:spcAft>
                <a:spcPts val="600"/>
              </a:spcAft>
              <a:buNone/>
            </a:pPr>
            <a:r>
              <a:rPr lang="en-GB" sz="1600" kern="1400" dirty="0">
                <a:latin typeface="+mj-lt"/>
                <a:cs typeface="Times New Roman" panose="02020603050405020304" pitchFamily="18" charset="0"/>
              </a:rPr>
              <a:t>A wider definition often includes the design of the </a:t>
            </a:r>
            <a:r>
              <a:rPr lang="en-GB" sz="1600" b="1" kern="1400" dirty="0">
                <a:latin typeface="+mj-lt"/>
                <a:cs typeface="Times New Roman" panose="02020603050405020304" pitchFamily="18" charset="0"/>
              </a:rPr>
              <a:t>total built environment </a:t>
            </a:r>
            <a:r>
              <a:rPr lang="en-GB" sz="1600" kern="1400" dirty="0">
                <a:latin typeface="+mj-lt"/>
                <a:cs typeface="Times New Roman" panose="02020603050405020304" pitchFamily="18" charset="0"/>
              </a:rPr>
              <a:t>from the macro level of town planning, urban design, and landscape architecture to the micro level of construction details and, sometimes, furniture. </a:t>
            </a:r>
          </a:p>
          <a:p>
            <a:pPr marL="0" lvl="0" indent="0">
              <a:spcAft>
                <a:spcPts val="600"/>
              </a:spcAft>
              <a:buNone/>
            </a:pPr>
            <a:r>
              <a:rPr lang="en-GB" sz="1600" kern="1400" dirty="0">
                <a:latin typeface="+mj-lt"/>
                <a:cs typeface="Times New Roman" panose="02020603050405020304" pitchFamily="18" charset="0"/>
              </a:rPr>
              <a:t>The term “Architecture” is also used for the </a:t>
            </a:r>
            <a:r>
              <a:rPr lang="en-GB" sz="1600" b="1" kern="1400" dirty="0">
                <a:latin typeface="+mj-lt"/>
                <a:cs typeface="Times New Roman" panose="02020603050405020304" pitchFamily="18" charset="0"/>
              </a:rPr>
              <a:t>complex or carefully designed structure</a:t>
            </a:r>
            <a:r>
              <a:rPr lang="en-GB" sz="1600" kern="1400" dirty="0">
                <a:latin typeface="+mj-lt"/>
                <a:cs typeface="Times New Roman" panose="02020603050405020304" pitchFamily="18" charset="0"/>
              </a:rPr>
              <a:t> of something.”</a:t>
            </a:r>
          </a:p>
          <a:p>
            <a:pPr marL="0" lvl="0" indent="0">
              <a:spcAft>
                <a:spcPts val="600"/>
              </a:spcAft>
              <a:buNone/>
            </a:pPr>
            <a:r>
              <a:rPr lang="en-GB" sz="1600" i="1" kern="1400" dirty="0">
                <a:latin typeface="+mj-lt"/>
                <a:cs typeface="Times New Roman" panose="02020603050405020304" pitchFamily="18" charset="0"/>
              </a:rPr>
              <a:t>“What is Architecture?” (Medium)</a:t>
            </a:r>
            <a:endParaRPr lang="fr-CH" sz="1600" i="1" kern="1400" dirty="0">
              <a:latin typeface="+mj-lt"/>
              <a:cs typeface="Times New Roman" panose="02020603050405020304" pitchFamily="18" charset="0"/>
            </a:endParaRPr>
          </a:p>
          <a:p>
            <a:pPr marL="0" lvl="0" indent="0" algn="just">
              <a:spcAft>
                <a:spcPts val="600"/>
              </a:spcAft>
              <a:buNone/>
            </a:pPr>
            <a:endParaRPr lang="fr-CH" sz="1600" kern="1400" dirty="0">
              <a:latin typeface="+mj-lt"/>
              <a:cs typeface="Times New Roman" panose="02020603050405020304" pitchFamily="18" charset="0"/>
            </a:endParaRPr>
          </a:p>
        </p:txBody>
      </p:sp>
      <p:sp>
        <p:nvSpPr>
          <p:cNvPr id="24" name="Content Placeholder 2">
            <a:extLst>
              <a:ext uri="{FF2B5EF4-FFF2-40B4-BE49-F238E27FC236}">
                <a16:creationId xmlns:a16="http://schemas.microsoft.com/office/drawing/2014/main" id="{2641F256-1FD5-EAB7-1726-69A457824562}"/>
              </a:ext>
            </a:extLst>
          </p:cNvPr>
          <p:cNvSpPr/>
          <p:nvPr/>
        </p:nvSpPr>
        <p:spPr bwMode="auto">
          <a:xfrm>
            <a:off x="7146349" y="1910468"/>
            <a:ext cx="1701796" cy="434839"/>
          </a:xfrm>
          <a:prstGeom prst="rect">
            <a:avLst/>
          </a:prstGeom>
          <a:noFill/>
          <a:ln w="9525">
            <a:noFill/>
            <a:miter lim="800000"/>
            <a:headEnd/>
            <a:tailEnd/>
          </a:ln>
        </p:spPr>
        <p:txBody>
          <a:bodyPr vert="horz" wrap="square" lIns="108000" tIns="45720" rIns="180000" bIns="45720" numCol="1" anchor="t" anchorCtr="0" compatLnSpc="1">
            <a:prstTxWarp prst="textNoShape">
              <a:avLst/>
            </a:prstTxWarp>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gn="ctr">
              <a:lnSpc>
                <a:spcPct val="100000"/>
              </a:lnSpc>
              <a:spcAft>
                <a:spcPts val="600"/>
              </a:spcAft>
              <a:buNone/>
            </a:pPr>
            <a:r>
              <a:rPr lang="fr-CH" sz="1200" b="1" kern="1400" dirty="0">
                <a:latin typeface="Calibri Light" panose="020F0302020204030204" pitchFamily="34" charset="0"/>
                <a:cs typeface="Calibri Light" panose="020F0302020204030204" pitchFamily="34" charset="0"/>
              </a:rPr>
              <a:t>COMMUNICATION</a:t>
            </a:r>
            <a:endParaRPr lang="es-ES" sz="1200" b="1" kern="1400" dirty="0">
              <a:latin typeface="Calibri Light" panose="020F0302020204030204" pitchFamily="34" charset="0"/>
              <a:cs typeface="Calibri Light" panose="020F0302020204030204" pitchFamily="34" charset="0"/>
            </a:endParaRPr>
          </a:p>
          <a:p>
            <a:pPr marL="0" lvl="0" indent="0" algn="ctr">
              <a:lnSpc>
                <a:spcPct val="100000"/>
              </a:lnSpc>
              <a:spcAft>
                <a:spcPts val="600"/>
              </a:spcAft>
              <a:buNone/>
            </a:pPr>
            <a:endParaRPr lang="fr-CH" sz="1200" b="1" kern="1400" dirty="0">
              <a:latin typeface="Calibri Light" panose="020F0302020204030204" pitchFamily="34" charset="0"/>
              <a:cs typeface="Calibri Light" panose="020F0302020204030204" pitchFamily="34" charset="0"/>
            </a:endParaRPr>
          </a:p>
        </p:txBody>
      </p:sp>
      <p:sp>
        <p:nvSpPr>
          <p:cNvPr id="30" name="Content Placeholder 2">
            <a:extLst>
              <a:ext uri="{FF2B5EF4-FFF2-40B4-BE49-F238E27FC236}">
                <a16:creationId xmlns:a16="http://schemas.microsoft.com/office/drawing/2014/main" id="{85BB42E4-5282-BDA4-5623-F75BAB05C1B8}"/>
              </a:ext>
            </a:extLst>
          </p:cNvPr>
          <p:cNvSpPr/>
          <p:nvPr/>
        </p:nvSpPr>
        <p:spPr bwMode="auto">
          <a:xfrm>
            <a:off x="9994657" y="2713924"/>
            <a:ext cx="1025836" cy="434839"/>
          </a:xfrm>
          <a:prstGeom prst="rect">
            <a:avLst/>
          </a:prstGeom>
          <a:noFill/>
          <a:ln w="9525">
            <a:noFill/>
            <a:miter lim="800000"/>
            <a:headEnd/>
            <a:tailEnd/>
          </a:ln>
        </p:spPr>
        <p:txBody>
          <a:bodyPr vert="horz" wrap="square" lIns="108000" tIns="45720" rIns="180000" bIns="45720" numCol="1" anchor="t" anchorCtr="0" compatLnSpc="1">
            <a:prstTxWarp prst="textNoShape">
              <a:avLst/>
            </a:prstTxWarp>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gn="ctr">
              <a:lnSpc>
                <a:spcPct val="100000"/>
              </a:lnSpc>
              <a:spcAft>
                <a:spcPts val="600"/>
              </a:spcAft>
              <a:buNone/>
            </a:pPr>
            <a:r>
              <a:rPr lang="fr-CH" sz="1200" b="1" kern="1400" dirty="0">
                <a:latin typeface="Calibri Light" panose="020F0302020204030204" pitchFamily="34" charset="0"/>
                <a:cs typeface="Calibri Light" panose="020F0302020204030204" pitchFamily="34" charset="0"/>
              </a:rPr>
              <a:t>SIGNAGE</a:t>
            </a:r>
            <a:endParaRPr lang="es-ES" sz="1200" b="1" kern="1400" dirty="0">
              <a:latin typeface="Calibri Light" panose="020F0302020204030204" pitchFamily="34" charset="0"/>
              <a:cs typeface="Calibri Light" panose="020F0302020204030204" pitchFamily="34" charset="0"/>
            </a:endParaRPr>
          </a:p>
          <a:p>
            <a:pPr marL="0" lvl="0" indent="0" algn="ctr">
              <a:lnSpc>
                <a:spcPct val="100000"/>
              </a:lnSpc>
              <a:spcAft>
                <a:spcPts val="600"/>
              </a:spcAft>
              <a:buNone/>
            </a:pPr>
            <a:endParaRPr lang="fr-CH" sz="1200" b="1" kern="1400" dirty="0">
              <a:latin typeface="Calibri Light" panose="020F0302020204030204" pitchFamily="34" charset="0"/>
              <a:cs typeface="Calibri Light" panose="020F0302020204030204" pitchFamily="34" charset="0"/>
            </a:endParaRPr>
          </a:p>
        </p:txBody>
      </p:sp>
      <p:sp>
        <p:nvSpPr>
          <p:cNvPr id="32" name="Content Placeholder 2">
            <a:extLst>
              <a:ext uri="{FF2B5EF4-FFF2-40B4-BE49-F238E27FC236}">
                <a16:creationId xmlns:a16="http://schemas.microsoft.com/office/drawing/2014/main" id="{101C31B3-4AEF-1F9F-6488-61CEA3D59175}"/>
              </a:ext>
            </a:extLst>
          </p:cNvPr>
          <p:cNvSpPr/>
          <p:nvPr/>
        </p:nvSpPr>
        <p:spPr bwMode="auto">
          <a:xfrm>
            <a:off x="5681302" y="2534388"/>
            <a:ext cx="1540985" cy="1517606"/>
          </a:xfrm>
          <a:prstGeom prst="rect">
            <a:avLst/>
          </a:prstGeom>
          <a:noFill/>
          <a:ln w="9525">
            <a:noFill/>
            <a:miter lim="800000"/>
            <a:headEnd/>
            <a:tailEnd/>
          </a:ln>
        </p:spPr>
        <p:txBody>
          <a:bodyPr vert="horz" wrap="square" lIns="108000" tIns="45720" rIns="180000" bIns="45720" numCol="1" anchor="t" anchorCtr="0" compatLnSpc="1">
            <a:prstTxWarp prst="textNoShape">
              <a:avLst/>
            </a:prstTxWarp>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gn="ctr">
              <a:lnSpc>
                <a:spcPct val="100000"/>
              </a:lnSpc>
              <a:spcAft>
                <a:spcPts val="600"/>
              </a:spcAft>
              <a:buNone/>
            </a:pPr>
            <a:r>
              <a:rPr lang="fr-CH" sz="1200" b="1" kern="1400" dirty="0">
                <a:latin typeface="Calibri Light" panose="020F0302020204030204" pitchFamily="34" charset="0"/>
                <a:cs typeface="Calibri Light" panose="020F0302020204030204" pitchFamily="34" charset="0"/>
              </a:rPr>
              <a:t>CONSTRUCTION SOLUTIONS</a:t>
            </a:r>
          </a:p>
          <a:p>
            <a:pPr marL="0" indent="0" algn="ctr">
              <a:lnSpc>
                <a:spcPct val="100000"/>
              </a:lnSpc>
              <a:spcAft>
                <a:spcPts val="600"/>
              </a:spcAft>
              <a:buNone/>
            </a:pPr>
            <a:r>
              <a:rPr lang="fr-CH" sz="1000" kern="1400" dirty="0">
                <a:latin typeface="Calibri Light" panose="020F0302020204030204" pitchFamily="34" charset="0"/>
                <a:cs typeface="Calibri Light" panose="020F0302020204030204" pitchFamily="34" charset="0"/>
              </a:rPr>
              <a:t>(partitions, painting, façade, </a:t>
            </a:r>
            <a:r>
              <a:rPr lang="fr-CH" sz="1000" kern="1400" dirty="0" err="1">
                <a:latin typeface="Calibri Light" panose="020F0302020204030204" pitchFamily="34" charset="0"/>
                <a:cs typeface="Calibri Light" panose="020F0302020204030204" pitchFamily="34" charset="0"/>
              </a:rPr>
              <a:t>floor</a:t>
            </a:r>
            <a:r>
              <a:rPr lang="fr-CH" sz="1000" kern="1400" dirty="0">
                <a:latin typeface="Calibri Light" panose="020F0302020204030204" pitchFamily="34" charset="0"/>
                <a:cs typeface="Calibri Light" panose="020F0302020204030204" pitchFamily="34" charset="0"/>
              </a:rPr>
              <a:t> </a:t>
            </a:r>
            <a:r>
              <a:rPr lang="fr-CH" sz="1000" kern="1400" dirty="0" err="1">
                <a:latin typeface="Calibri Light" panose="020F0302020204030204" pitchFamily="34" charset="0"/>
                <a:cs typeface="Calibri Light" panose="020F0302020204030204" pitchFamily="34" charset="0"/>
              </a:rPr>
              <a:t>finishes</a:t>
            </a:r>
            <a:r>
              <a:rPr lang="fr-CH" sz="1000" kern="1400" dirty="0">
                <a:latin typeface="Calibri Light" panose="020F0302020204030204" pitchFamily="34" charset="0"/>
                <a:cs typeface="Calibri Light" panose="020F0302020204030204" pitchFamily="34" charset="0"/>
              </a:rPr>
              <a:t>, structure…)</a:t>
            </a:r>
            <a:endParaRPr lang="es-ES" sz="1000" kern="1400" dirty="0">
              <a:latin typeface="Calibri Light" panose="020F0302020204030204" pitchFamily="34" charset="0"/>
              <a:cs typeface="Calibri Light" panose="020F0302020204030204" pitchFamily="34" charset="0"/>
            </a:endParaRPr>
          </a:p>
          <a:p>
            <a:pPr marL="0" lvl="0" indent="0" algn="ctr">
              <a:lnSpc>
                <a:spcPct val="100000"/>
              </a:lnSpc>
              <a:spcAft>
                <a:spcPts val="600"/>
              </a:spcAft>
              <a:buNone/>
            </a:pPr>
            <a:endParaRPr lang="fr-CH" sz="1200" b="1" kern="1400" dirty="0">
              <a:latin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38917798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10" name="Slide Number Placeholder 7"/>
          <p:cNvSpPr>
            <a:spLocks noGrp="1"/>
          </p:cNvSpPr>
          <p:nvPr>
            <p:ph type="sldNum" sz="quarter" idx="17"/>
          </p:nvPr>
        </p:nvSpPr>
        <p:spPr bwMode="auto"/>
        <p:txBody>
          <a:bodyPr/>
          <a:lstStyle/>
          <a:p>
            <a:pPr>
              <a:defRPr/>
            </a:pPr>
            <a:fld id="{36B5EA5A-BC32-A742-B11B-8E7414D5B535}" type="slidenum">
              <a:rPr lang="en-US" smtClean="0"/>
              <a:t>6</a:t>
            </a:fld>
            <a:endParaRPr lang="en-US"/>
          </a:p>
        </p:txBody>
      </p:sp>
      <p:sp>
        <p:nvSpPr>
          <p:cNvPr id="20" name="Title 6">
            <a:extLst>
              <a:ext uri="{FF2B5EF4-FFF2-40B4-BE49-F238E27FC236}">
                <a16:creationId xmlns:a16="http://schemas.microsoft.com/office/drawing/2014/main" id="{CE0B8FF1-F8DF-2A44-9CAC-5C3CAB6FA8C4}"/>
              </a:ext>
            </a:extLst>
          </p:cNvPr>
          <p:cNvSpPr/>
          <p:nvPr/>
        </p:nvSpPr>
        <p:spPr bwMode="auto">
          <a:xfrm>
            <a:off x="479424" y="223838"/>
            <a:ext cx="10747376" cy="782637"/>
          </a:xfrm>
          <a:prstGeom prst="rect">
            <a:avLst/>
          </a:prstGeom>
          <a:noFill/>
          <a:ln>
            <a:noFill/>
          </a:ln>
        </p:spPr>
        <p:txBody>
          <a:bodyPr vert="horz" wrap="square" lIns="91440" tIns="45720" rIns="91440" bIns="45720" numCol="1" anchor="ctr" anchorCtr="0" compatLnSpc="1">
            <a:prstTxWarp prst="textNoShape">
              <a:avLst/>
            </a:prstTxWarp>
          </a:bodyPr>
          <a:lstStyle>
            <a:lvl1pPr algn="l">
              <a:lnSpc>
                <a:spcPct val="90000"/>
              </a:lnSpc>
              <a:spcBef>
                <a:spcPts val="0"/>
              </a:spcBef>
              <a:spcAft>
                <a:spcPts val="0"/>
              </a:spcAft>
              <a:defRPr sz="4400">
                <a:solidFill>
                  <a:schemeClr val="tx1"/>
                </a:solidFill>
                <a:latin typeface="+mj-lt"/>
                <a:ea typeface="+mj-ea"/>
                <a:cs typeface="+mj-cs"/>
              </a:defRPr>
            </a:lvl1pPr>
            <a:lvl2pPr algn="l">
              <a:lnSpc>
                <a:spcPct val="90000"/>
              </a:lnSpc>
              <a:spcBef>
                <a:spcPts val="0"/>
              </a:spcBef>
              <a:spcAft>
                <a:spcPts val="0"/>
              </a:spcAft>
              <a:defRPr sz="4400">
                <a:solidFill>
                  <a:schemeClr val="tx1"/>
                </a:solidFill>
                <a:latin typeface="Calibri Light"/>
              </a:defRPr>
            </a:lvl2pPr>
            <a:lvl3pPr algn="l">
              <a:lnSpc>
                <a:spcPct val="90000"/>
              </a:lnSpc>
              <a:spcBef>
                <a:spcPts val="0"/>
              </a:spcBef>
              <a:spcAft>
                <a:spcPts val="0"/>
              </a:spcAft>
              <a:defRPr sz="4400">
                <a:solidFill>
                  <a:schemeClr val="tx1"/>
                </a:solidFill>
                <a:latin typeface="Calibri Light"/>
              </a:defRPr>
            </a:lvl3pPr>
            <a:lvl4pPr algn="l">
              <a:lnSpc>
                <a:spcPct val="90000"/>
              </a:lnSpc>
              <a:spcBef>
                <a:spcPts val="0"/>
              </a:spcBef>
              <a:spcAft>
                <a:spcPts val="0"/>
              </a:spcAft>
              <a:defRPr sz="4400">
                <a:solidFill>
                  <a:schemeClr val="tx1"/>
                </a:solidFill>
                <a:latin typeface="Calibri Light"/>
              </a:defRPr>
            </a:lvl4pPr>
            <a:lvl5pPr algn="l">
              <a:lnSpc>
                <a:spcPct val="90000"/>
              </a:lnSpc>
              <a:spcBef>
                <a:spcPts val="0"/>
              </a:spcBef>
              <a:spcAft>
                <a:spcPts val="0"/>
              </a:spcAft>
              <a:defRPr sz="4400">
                <a:solidFill>
                  <a:schemeClr val="tx1"/>
                </a:solidFill>
                <a:latin typeface="Calibri Light"/>
              </a:defRPr>
            </a:lvl5pPr>
            <a:lvl6pPr marL="457200" algn="l">
              <a:lnSpc>
                <a:spcPct val="90000"/>
              </a:lnSpc>
              <a:spcBef>
                <a:spcPts val="0"/>
              </a:spcBef>
              <a:spcAft>
                <a:spcPts val="0"/>
              </a:spcAft>
              <a:defRPr sz="4400">
                <a:solidFill>
                  <a:schemeClr val="tx1"/>
                </a:solidFill>
                <a:latin typeface="Calibri Light"/>
              </a:defRPr>
            </a:lvl6pPr>
            <a:lvl7pPr marL="914400" algn="l">
              <a:lnSpc>
                <a:spcPct val="90000"/>
              </a:lnSpc>
              <a:spcBef>
                <a:spcPts val="0"/>
              </a:spcBef>
              <a:spcAft>
                <a:spcPts val="0"/>
              </a:spcAft>
              <a:defRPr sz="4400">
                <a:solidFill>
                  <a:schemeClr val="tx1"/>
                </a:solidFill>
                <a:latin typeface="Calibri Light"/>
              </a:defRPr>
            </a:lvl7pPr>
            <a:lvl8pPr marL="1371600" algn="l">
              <a:lnSpc>
                <a:spcPct val="90000"/>
              </a:lnSpc>
              <a:spcBef>
                <a:spcPts val="0"/>
              </a:spcBef>
              <a:spcAft>
                <a:spcPts val="0"/>
              </a:spcAft>
              <a:defRPr sz="4400">
                <a:solidFill>
                  <a:schemeClr val="tx1"/>
                </a:solidFill>
                <a:latin typeface="Calibri Light"/>
              </a:defRPr>
            </a:lvl8pPr>
            <a:lvl9pPr marL="1828800" algn="l">
              <a:lnSpc>
                <a:spcPct val="90000"/>
              </a:lnSpc>
              <a:spcBef>
                <a:spcPts val="0"/>
              </a:spcBef>
              <a:spcAft>
                <a:spcPts val="0"/>
              </a:spcAft>
              <a:defRPr sz="4400">
                <a:solidFill>
                  <a:schemeClr val="tx1"/>
                </a:solidFill>
                <a:latin typeface="Calibri Light"/>
              </a:defRPr>
            </a:lvl9pPr>
          </a:lstStyle>
          <a:p>
            <a:pPr>
              <a:defRPr/>
            </a:pPr>
            <a:r>
              <a:rPr lang="fr-CH" sz="3600" dirty="0">
                <a:solidFill>
                  <a:schemeClr val="accent1"/>
                </a:solidFill>
              </a:rPr>
              <a:t>HOW</a:t>
            </a:r>
            <a:r>
              <a:rPr lang="fr-CH" sz="3600" dirty="0"/>
              <a:t> have </a:t>
            </a:r>
            <a:r>
              <a:rPr lang="fr-CH" sz="3600" dirty="0" err="1"/>
              <a:t>workspaces</a:t>
            </a:r>
            <a:r>
              <a:rPr lang="fr-CH" sz="3600" dirty="0"/>
              <a:t> </a:t>
            </a:r>
            <a:r>
              <a:rPr lang="fr-CH" sz="3600" dirty="0" err="1"/>
              <a:t>changed</a:t>
            </a:r>
            <a:r>
              <a:rPr lang="fr-CH" sz="3600" dirty="0"/>
              <a:t>?</a:t>
            </a:r>
            <a:endParaRPr lang="en-US" sz="3600" dirty="0"/>
          </a:p>
        </p:txBody>
      </p:sp>
      <p:grpSp>
        <p:nvGrpSpPr>
          <p:cNvPr id="25" name="Group 24">
            <a:extLst>
              <a:ext uri="{FF2B5EF4-FFF2-40B4-BE49-F238E27FC236}">
                <a16:creationId xmlns:a16="http://schemas.microsoft.com/office/drawing/2014/main" id="{1DCA9B7E-4FEA-8A1E-949C-961CDEA75FE3}"/>
              </a:ext>
            </a:extLst>
          </p:cNvPr>
          <p:cNvGrpSpPr/>
          <p:nvPr/>
        </p:nvGrpSpPr>
        <p:grpSpPr>
          <a:xfrm>
            <a:off x="479424" y="1254814"/>
            <a:ext cx="11395076" cy="4580945"/>
            <a:chOff x="479424" y="1425622"/>
            <a:chExt cx="11395076" cy="4580945"/>
          </a:xfrm>
        </p:grpSpPr>
        <p:grpSp>
          <p:nvGrpSpPr>
            <p:cNvPr id="16" name="Group 15">
              <a:extLst>
                <a:ext uri="{FF2B5EF4-FFF2-40B4-BE49-F238E27FC236}">
                  <a16:creationId xmlns:a16="http://schemas.microsoft.com/office/drawing/2014/main" id="{C0EEC251-B759-A983-D5C6-163C4849CFFF}"/>
                </a:ext>
              </a:extLst>
            </p:cNvPr>
            <p:cNvGrpSpPr/>
            <p:nvPr/>
          </p:nvGrpSpPr>
          <p:grpSpPr>
            <a:xfrm>
              <a:off x="479424" y="1425622"/>
              <a:ext cx="11395076" cy="2141403"/>
              <a:chOff x="479424" y="1349422"/>
              <a:chExt cx="12052696" cy="2264985"/>
            </a:xfrm>
          </p:grpSpPr>
          <p:grpSp>
            <p:nvGrpSpPr>
              <p:cNvPr id="12" name="Group 11">
                <a:extLst>
                  <a:ext uri="{FF2B5EF4-FFF2-40B4-BE49-F238E27FC236}">
                    <a16:creationId xmlns:a16="http://schemas.microsoft.com/office/drawing/2014/main" id="{1D1573F7-FFC2-3E3B-B657-34AFC5B8A809}"/>
                  </a:ext>
                </a:extLst>
              </p:cNvPr>
              <p:cNvGrpSpPr/>
              <p:nvPr/>
            </p:nvGrpSpPr>
            <p:grpSpPr>
              <a:xfrm>
                <a:off x="479424" y="1349422"/>
                <a:ext cx="12052696" cy="2264985"/>
                <a:chOff x="479424" y="1349422"/>
                <a:chExt cx="12052696" cy="2264985"/>
              </a:xfrm>
            </p:grpSpPr>
            <p:pic>
              <p:nvPicPr>
                <p:cNvPr id="3074" name="Picture 2" descr=" ">
                  <a:extLst>
                    <a:ext uri="{FF2B5EF4-FFF2-40B4-BE49-F238E27FC236}">
                      <a16:creationId xmlns:a16="http://schemas.microsoft.com/office/drawing/2014/main" id="{E4F2B3F6-E027-C200-B404-DE24A550A80A}"/>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6986" r="15877"/>
                <a:stretch/>
              </p:blipFill>
              <p:spPr bwMode="auto">
                <a:xfrm>
                  <a:off x="479424" y="1349422"/>
                  <a:ext cx="2809875" cy="1766197"/>
                </a:xfrm>
                <a:prstGeom prst="rect">
                  <a:avLst/>
                </a:prstGeom>
                <a:noFill/>
                <a:extLst>
                  <a:ext uri="{909E8E84-426E-40DD-AFC4-6F175D3DCCD1}">
                    <a14:hiddenFill xmlns:a14="http://schemas.microsoft.com/office/drawing/2010/main">
                      <a:solidFill>
                        <a:srgbClr val="FFFFFF"/>
                      </a:solidFill>
                    </a14:hiddenFill>
                  </a:ext>
                </a:extLst>
              </p:spPr>
            </p:pic>
            <p:sp>
              <p:nvSpPr>
                <p:cNvPr id="8" name="AutoShape 6">
                  <a:extLst>
                    <a:ext uri="{FF2B5EF4-FFF2-40B4-BE49-F238E27FC236}">
                      <a16:creationId xmlns:a16="http://schemas.microsoft.com/office/drawing/2014/main" id="{77C091A7-E9A8-422C-2070-9E9F3BFAACFD}"/>
                    </a:ext>
                  </a:extLst>
                </p:cNvPr>
                <p:cNvSpPr>
                  <a:spLocks noChangeAspect="1" noChangeArrowheads="1"/>
                </p:cNvSpPr>
                <p:nvPr/>
              </p:nvSpPr>
              <p:spPr bwMode="auto">
                <a:xfrm>
                  <a:off x="3989128" y="285199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3" name="Picture 12">
                  <a:extLst>
                    <a:ext uri="{FF2B5EF4-FFF2-40B4-BE49-F238E27FC236}">
                      <a16:creationId xmlns:a16="http://schemas.microsoft.com/office/drawing/2014/main" id="{E331B8D7-AE67-734A-D371-556A3F01B0C9}"/>
                    </a:ext>
                  </a:extLst>
                </p:cNvPr>
                <p:cNvPicPr>
                  <a:picLocks noChangeAspect="1"/>
                </p:cNvPicPr>
                <p:nvPr/>
              </p:nvPicPr>
              <p:blipFill>
                <a:blip r:embed="rId3"/>
                <a:stretch>
                  <a:fillRect/>
                </a:stretch>
              </p:blipFill>
              <p:spPr>
                <a:xfrm>
                  <a:off x="4781422" y="1349422"/>
                  <a:ext cx="2444321" cy="1762453"/>
                </a:xfrm>
                <a:prstGeom prst="rect">
                  <a:avLst/>
                </a:prstGeom>
              </p:spPr>
            </p:pic>
            <p:pic>
              <p:nvPicPr>
                <p:cNvPr id="15" name="Picture 14">
                  <a:extLst>
                    <a:ext uri="{FF2B5EF4-FFF2-40B4-BE49-F238E27FC236}">
                      <a16:creationId xmlns:a16="http://schemas.microsoft.com/office/drawing/2014/main" id="{6F13CB4D-C3CC-D092-237F-B3BEE6980EE1}"/>
                    </a:ext>
                  </a:extLst>
                </p:cNvPr>
                <p:cNvPicPr>
                  <a:picLocks noChangeAspect="1"/>
                </p:cNvPicPr>
                <p:nvPr/>
              </p:nvPicPr>
              <p:blipFill>
                <a:blip r:embed="rId4"/>
                <a:stretch>
                  <a:fillRect/>
                </a:stretch>
              </p:blipFill>
              <p:spPr>
                <a:xfrm>
                  <a:off x="7334849" y="1349422"/>
                  <a:ext cx="2478467" cy="1734348"/>
                </a:xfrm>
                <a:prstGeom prst="rect">
                  <a:avLst/>
                </a:prstGeom>
              </p:spPr>
            </p:pic>
            <p:pic>
              <p:nvPicPr>
                <p:cNvPr id="17" name="Picture 16">
                  <a:extLst>
                    <a:ext uri="{FF2B5EF4-FFF2-40B4-BE49-F238E27FC236}">
                      <a16:creationId xmlns:a16="http://schemas.microsoft.com/office/drawing/2014/main" id="{2920DE7E-1F65-5608-04C5-94BFABB9DAB3}"/>
                    </a:ext>
                  </a:extLst>
                </p:cNvPr>
                <p:cNvPicPr>
                  <a:picLocks noChangeAspect="1"/>
                </p:cNvPicPr>
                <p:nvPr/>
              </p:nvPicPr>
              <p:blipFill>
                <a:blip r:embed="rId5"/>
                <a:stretch>
                  <a:fillRect/>
                </a:stretch>
              </p:blipFill>
              <p:spPr>
                <a:xfrm>
                  <a:off x="9927512" y="1349422"/>
                  <a:ext cx="2604608" cy="1734348"/>
                </a:xfrm>
                <a:prstGeom prst="rect">
                  <a:avLst/>
                </a:prstGeom>
              </p:spPr>
            </p:pic>
            <p:sp>
              <p:nvSpPr>
                <p:cNvPr id="3" name="TextBox 2">
                  <a:extLst>
                    <a:ext uri="{FF2B5EF4-FFF2-40B4-BE49-F238E27FC236}">
                      <a16:creationId xmlns:a16="http://schemas.microsoft.com/office/drawing/2014/main" id="{C3AC6583-61AC-D4AA-5950-44A1E91485EC}"/>
                    </a:ext>
                  </a:extLst>
                </p:cNvPr>
                <p:cNvSpPr txBox="1"/>
                <p:nvPr/>
              </p:nvSpPr>
              <p:spPr>
                <a:xfrm>
                  <a:off x="479424" y="3126099"/>
                  <a:ext cx="4192892" cy="488308"/>
                </a:xfrm>
                <a:prstGeom prst="rect">
                  <a:avLst/>
                </a:prstGeom>
                <a:noFill/>
              </p:spPr>
              <p:txBody>
                <a:bodyPr wrap="square">
                  <a:spAutoFit/>
                </a:bodyPr>
                <a:lstStyle/>
                <a:p>
                  <a:r>
                    <a:rPr lang="en-GB" sz="1200" b="1" kern="1400" dirty="0">
                      <a:latin typeface="+mj-lt"/>
                      <a:cs typeface="Times New Roman" panose="02020603050405020304" pitchFamily="18" charset="0"/>
                    </a:rPr>
                    <a:t>Early 20 century </a:t>
                  </a:r>
                  <a:r>
                    <a:rPr lang="en-GB" sz="1200" kern="1400" dirty="0">
                      <a:latin typeface="+mj-lt"/>
                      <a:cs typeface="Times New Roman" panose="02020603050405020304" pitchFamily="18" charset="0"/>
                    </a:rPr>
                    <a:t>Frederick Taylor (factory layout and </a:t>
                  </a:r>
                </a:p>
                <a:p>
                  <a:r>
                    <a:rPr lang="en-GB" sz="1200" kern="1400" dirty="0">
                      <a:latin typeface="+mj-lt"/>
                      <a:cs typeface="Times New Roman" panose="02020603050405020304" pitchFamily="18" charset="0"/>
                    </a:rPr>
                    <a:t>manager’s offices)</a:t>
                  </a:r>
                  <a:endParaRPr lang="en-US" sz="1200" dirty="0"/>
                </a:p>
              </p:txBody>
            </p:sp>
            <p:sp>
              <p:nvSpPr>
                <p:cNvPr id="4" name="TextBox 3">
                  <a:extLst>
                    <a:ext uri="{FF2B5EF4-FFF2-40B4-BE49-F238E27FC236}">
                      <a16:creationId xmlns:a16="http://schemas.microsoft.com/office/drawing/2014/main" id="{06DCECF1-A1A8-ED10-C417-4AAF0519666B}"/>
                    </a:ext>
                  </a:extLst>
                </p:cNvPr>
                <p:cNvSpPr txBox="1"/>
                <p:nvPr/>
              </p:nvSpPr>
              <p:spPr bwMode="auto">
                <a:xfrm>
                  <a:off x="4607630" y="3121223"/>
                  <a:ext cx="2558517" cy="488308"/>
                </a:xfrm>
                <a:prstGeom prst="rect">
                  <a:avLst/>
                </a:prstGeom>
                <a:noFill/>
              </p:spPr>
              <p:txBody>
                <a:bodyPr wrap="square">
                  <a:spAutoFit/>
                </a:bodyPr>
                <a:lstStyle/>
                <a:p>
                  <a:r>
                    <a:rPr lang="en-GB" sz="1200" b="1" kern="1400" dirty="0">
                      <a:latin typeface="+mj-lt"/>
                      <a:cs typeface="Times New Roman" panose="02020603050405020304" pitchFamily="18" charset="0"/>
                    </a:rPr>
                    <a:t>1950s - 1960s </a:t>
                  </a:r>
                  <a:r>
                    <a:rPr lang="en-GB" sz="1200" kern="1400" dirty="0">
                      <a:latin typeface="+mj-lt"/>
                      <a:cs typeface="Times New Roman" panose="02020603050405020304" pitchFamily="18" charset="0"/>
                    </a:rPr>
                    <a:t>“Action Plan” offices (three sided movable partitions)</a:t>
                  </a:r>
                  <a:endParaRPr lang="en-US" sz="1200" dirty="0"/>
                </a:p>
              </p:txBody>
            </p:sp>
            <p:sp>
              <p:nvSpPr>
                <p:cNvPr id="5" name="TextBox 4">
                  <a:extLst>
                    <a:ext uri="{FF2B5EF4-FFF2-40B4-BE49-F238E27FC236}">
                      <a16:creationId xmlns:a16="http://schemas.microsoft.com/office/drawing/2014/main" id="{0AC40700-4F17-2299-75C4-902DF79B3BEC}"/>
                    </a:ext>
                  </a:extLst>
                </p:cNvPr>
                <p:cNvSpPr txBox="1"/>
                <p:nvPr/>
              </p:nvSpPr>
              <p:spPr bwMode="auto">
                <a:xfrm>
                  <a:off x="7268860" y="3085454"/>
                  <a:ext cx="2558517" cy="488308"/>
                </a:xfrm>
                <a:prstGeom prst="rect">
                  <a:avLst/>
                </a:prstGeom>
                <a:noFill/>
              </p:spPr>
              <p:txBody>
                <a:bodyPr wrap="square">
                  <a:spAutoFit/>
                </a:bodyPr>
                <a:lstStyle/>
                <a:p>
                  <a:r>
                    <a:rPr lang="en-US" sz="1200" b="1" i="0" dirty="0">
                      <a:solidFill>
                        <a:srgbClr val="24272A"/>
                      </a:solidFill>
                      <a:effectLst/>
                      <a:latin typeface="+mj-lt"/>
                    </a:rPr>
                    <a:t>1970s-1980s</a:t>
                  </a:r>
                  <a:endParaRPr lang="en-GB" sz="1200" b="1" i="0" kern="1400" dirty="0">
                    <a:solidFill>
                      <a:srgbClr val="24272A"/>
                    </a:solidFill>
                    <a:effectLst/>
                    <a:latin typeface="+mj-lt"/>
                    <a:cs typeface="Times New Roman" panose="02020603050405020304" pitchFamily="18" charset="0"/>
                  </a:endParaRPr>
                </a:p>
                <a:p>
                  <a:r>
                    <a:rPr lang="en-GB" sz="1200" kern="1400" dirty="0">
                      <a:latin typeface="+mj-lt"/>
                      <a:cs typeface="Times New Roman" panose="02020603050405020304" pitchFamily="18" charset="0"/>
                    </a:rPr>
                    <a:t>Cubicle farm design</a:t>
                  </a:r>
                  <a:endParaRPr lang="en-US" sz="1200" dirty="0">
                    <a:latin typeface="+mj-lt"/>
                  </a:endParaRPr>
                </a:p>
              </p:txBody>
            </p:sp>
            <p:sp>
              <p:nvSpPr>
                <p:cNvPr id="9" name="TextBox 8">
                  <a:extLst>
                    <a:ext uri="{FF2B5EF4-FFF2-40B4-BE49-F238E27FC236}">
                      <a16:creationId xmlns:a16="http://schemas.microsoft.com/office/drawing/2014/main" id="{582C49A5-ABA4-624A-53AA-C381BFD6980B}"/>
                    </a:ext>
                  </a:extLst>
                </p:cNvPr>
                <p:cNvSpPr txBox="1"/>
                <p:nvPr/>
              </p:nvSpPr>
              <p:spPr bwMode="auto">
                <a:xfrm>
                  <a:off x="9867915" y="3121223"/>
                  <a:ext cx="2558517" cy="488308"/>
                </a:xfrm>
                <a:prstGeom prst="rect">
                  <a:avLst/>
                </a:prstGeom>
                <a:noFill/>
              </p:spPr>
              <p:txBody>
                <a:bodyPr wrap="square">
                  <a:spAutoFit/>
                </a:bodyPr>
                <a:lstStyle/>
                <a:p>
                  <a:r>
                    <a:rPr lang="en-US" sz="1200" b="1" i="0" dirty="0">
                      <a:solidFill>
                        <a:srgbClr val="24272A"/>
                      </a:solidFill>
                      <a:effectLst/>
                      <a:latin typeface="+mj-lt"/>
                    </a:rPr>
                    <a:t>1990s-2000s</a:t>
                  </a:r>
                  <a:endParaRPr lang="en-GB" sz="1200" b="1" i="0" kern="1400" dirty="0">
                    <a:solidFill>
                      <a:srgbClr val="24272A"/>
                    </a:solidFill>
                    <a:effectLst/>
                    <a:latin typeface="+mj-lt"/>
                    <a:cs typeface="Times New Roman" panose="02020603050405020304" pitchFamily="18" charset="0"/>
                  </a:endParaRPr>
                </a:p>
                <a:p>
                  <a:r>
                    <a:rPr lang="en-GB" sz="1200" kern="1400" dirty="0">
                      <a:latin typeface="+mj-lt"/>
                      <a:cs typeface="Times New Roman" panose="02020603050405020304" pitchFamily="18" charset="0"/>
                    </a:rPr>
                    <a:t>Hot desking office and digitalisation</a:t>
                  </a:r>
                  <a:endParaRPr lang="en-US" sz="1200" dirty="0">
                    <a:latin typeface="+mj-lt"/>
                  </a:endParaRPr>
                </a:p>
              </p:txBody>
            </p:sp>
          </p:grpSp>
          <p:pic>
            <p:nvPicPr>
              <p:cNvPr id="7172" name="Picture 4" descr="1960s office Stock Photos - Page 1 : Masterfile">
                <a:extLst>
                  <a:ext uri="{FF2B5EF4-FFF2-40B4-BE49-F238E27FC236}">
                    <a16:creationId xmlns:a16="http://schemas.microsoft.com/office/drawing/2014/main" id="{3F772612-FAEB-A07E-9197-58AEDFFF3A7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98405" y="1353976"/>
                <a:ext cx="1273911" cy="1769321"/>
              </a:xfrm>
              <a:prstGeom prst="rect">
                <a:avLst/>
              </a:prstGeom>
              <a:noFill/>
              <a:extLst>
                <a:ext uri="{909E8E84-426E-40DD-AFC4-6F175D3DCCD1}">
                  <a14:hiddenFill xmlns:a14="http://schemas.microsoft.com/office/drawing/2010/main">
                    <a:solidFill>
                      <a:srgbClr val="FFFFFF"/>
                    </a:solidFill>
                  </a14:hiddenFill>
                </a:ext>
              </a:extLst>
            </p:spPr>
          </p:pic>
        </p:grpSp>
        <p:pic>
          <p:nvPicPr>
            <p:cNvPr id="7174" name="Picture 6">
              <a:extLst>
                <a:ext uri="{FF2B5EF4-FFF2-40B4-BE49-F238E27FC236}">
                  <a16:creationId xmlns:a16="http://schemas.microsoft.com/office/drawing/2014/main" id="{771C8C33-7475-EC8B-D325-EAA74138A608}"/>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p:blipFill>
          <p:spPr bwMode="auto">
            <a:xfrm>
              <a:off x="532029" y="3696869"/>
              <a:ext cx="2546542" cy="1655479"/>
            </a:xfrm>
            <a:prstGeom prst="rect">
              <a:avLst/>
            </a:prstGeom>
            <a:noFill/>
            <a:extLst>
              <a:ext uri="{909E8E84-426E-40DD-AFC4-6F175D3DCCD1}">
                <a14:hiddenFill xmlns:a14="http://schemas.microsoft.com/office/drawing/2010/main">
                  <a:solidFill>
                    <a:srgbClr val="FFFFFF"/>
                  </a:solidFill>
                </a14:hiddenFill>
              </a:ext>
            </a:extLst>
          </p:spPr>
        </p:pic>
        <p:sp>
          <p:nvSpPr>
            <p:cNvPr id="23" name="TextBox 22">
              <a:extLst>
                <a:ext uri="{FF2B5EF4-FFF2-40B4-BE49-F238E27FC236}">
                  <a16:creationId xmlns:a16="http://schemas.microsoft.com/office/drawing/2014/main" id="{44D99C41-4A23-E565-095A-CA5CEF7CDCDB}"/>
                </a:ext>
              </a:extLst>
            </p:cNvPr>
            <p:cNvSpPr txBox="1"/>
            <p:nvPr/>
          </p:nvSpPr>
          <p:spPr bwMode="auto">
            <a:xfrm>
              <a:off x="479424" y="5352348"/>
              <a:ext cx="2694852" cy="646331"/>
            </a:xfrm>
            <a:prstGeom prst="rect">
              <a:avLst/>
            </a:prstGeom>
            <a:noFill/>
          </p:spPr>
          <p:txBody>
            <a:bodyPr wrap="square">
              <a:spAutoFit/>
            </a:bodyPr>
            <a:lstStyle/>
            <a:p>
              <a:r>
                <a:rPr lang="en-GB" sz="1200" b="1" kern="1400" dirty="0">
                  <a:latin typeface="+mj-lt"/>
                  <a:cs typeface="Times New Roman" panose="02020603050405020304" pitchFamily="18" charset="0"/>
                </a:rPr>
                <a:t>21 century </a:t>
              </a:r>
              <a:r>
                <a:rPr lang="en-GB" sz="1200" kern="1400" dirty="0">
                  <a:latin typeface="+mj-lt"/>
                  <a:cs typeface="Times New Roman" panose="02020603050405020304" pitchFamily="18" charset="0"/>
                </a:rPr>
                <a:t>The Biophilic approach, flexible offices and collaborative spaces, sustainability</a:t>
              </a:r>
              <a:endParaRPr lang="en-US" sz="1200" dirty="0"/>
            </a:p>
          </p:txBody>
        </p:sp>
        <p:sp>
          <p:nvSpPr>
            <p:cNvPr id="24" name="TextBox 23">
              <a:extLst>
                <a:ext uri="{FF2B5EF4-FFF2-40B4-BE49-F238E27FC236}">
                  <a16:creationId xmlns:a16="http://schemas.microsoft.com/office/drawing/2014/main" id="{5F3B4C0E-591C-9B57-8596-03D7E02A8C23}"/>
                </a:ext>
              </a:extLst>
            </p:cNvPr>
            <p:cNvSpPr txBox="1"/>
            <p:nvPr/>
          </p:nvSpPr>
          <p:spPr bwMode="auto">
            <a:xfrm>
              <a:off x="3078571" y="5360236"/>
              <a:ext cx="2608839" cy="646331"/>
            </a:xfrm>
            <a:prstGeom prst="rect">
              <a:avLst/>
            </a:prstGeom>
            <a:noFill/>
          </p:spPr>
          <p:txBody>
            <a:bodyPr wrap="square">
              <a:spAutoFit/>
            </a:bodyPr>
            <a:lstStyle/>
            <a:p>
              <a:r>
                <a:rPr lang="en-GB" sz="1200" b="1" kern="1400" dirty="0">
                  <a:latin typeface="+mj-lt"/>
                  <a:cs typeface="Times New Roman" panose="02020603050405020304" pitchFamily="18" charset="0"/>
                </a:rPr>
                <a:t>Post – Covid </a:t>
              </a:r>
              <a:r>
                <a:rPr lang="en-GB" sz="1200" kern="1400" dirty="0">
                  <a:latin typeface="+mj-lt"/>
                  <a:cs typeface="Times New Roman" panose="02020603050405020304" pitchFamily="18" charset="0"/>
                </a:rPr>
                <a:t>Telework, enterprise social media and new technological innovation</a:t>
              </a:r>
              <a:endParaRPr lang="en-US" sz="1200" dirty="0"/>
            </a:p>
          </p:txBody>
        </p:sp>
        <p:pic>
          <p:nvPicPr>
            <p:cNvPr id="7180" name="Picture 12">
              <a:extLst>
                <a:ext uri="{FF2B5EF4-FFF2-40B4-BE49-F238E27FC236}">
                  <a16:creationId xmlns:a16="http://schemas.microsoft.com/office/drawing/2014/main" id="{D1ECCA2F-8E0D-4072-F70F-C22AF3BE32E4}"/>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174276" y="3684812"/>
              <a:ext cx="2513134" cy="1675423"/>
            </a:xfrm>
            <a:prstGeom prst="rect">
              <a:avLst/>
            </a:prstGeom>
            <a:noFill/>
            <a:extLst>
              <a:ext uri="{909E8E84-426E-40DD-AFC4-6F175D3DCCD1}">
                <a14:hiddenFill xmlns:a14="http://schemas.microsoft.com/office/drawing/2010/main">
                  <a:solidFill>
                    <a:srgbClr val="FFFFFF"/>
                  </a:solidFill>
                </a14:hiddenFill>
              </a:ext>
            </a:extLst>
          </p:spPr>
        </p:pic>
      </p:grpSp>
      <p:sp>
        <p:nvSpPr>
          <p:cNvPr id="7" name="TextBox 36">
            <a:extLst>
              <a:ext uri="{FF2B5EF4-FFF2-40B4-BE49-F238E27FC236}">
                <a16:creationId xmlns:a16="http://schemas.microsoft.com/office/drawing/2014/main" id="{36115655-C514-50A7-F4FF-4ABBA33A11AC}"/>
              </a:ext>
            </a:extLst>
          </p:cNvPr>
          <p:cNvSpPr txBox="1"/>
          <p:nvPr/>
        </p:nvSpPr>
        <p:spPr bwMode="auto">
          <a:xfrm>
            <a:off x="6710581" y="5209133"/>
            <a:ext cx="4610436" cy="1107996"/>
          </a:xfrm>
          <a:prstGeom prst="rect">
            <a:avLst/>
          </a:prstGeom>
          <a:noFill/>
        </p:spPr>
        <p:txBody>
          <a:bodyPr wrap="square" rtlCol="0">
            <a:spAutoFit/>
          </a:bodyPr>
          <a:lstStyle/>
          <a:p>
            <a:r>
              <a:rPr lang="fr-CH" sz="1100" b="1" dirty="0">
                <a:solidFill>
                  <a:srgbClr val="000000"/>
                </a:solidFill>
                <a:latin typeface="+mj-lt"/>
              </a:rPr>
              <a:t>TODAY </a:t>
            </a:r>
            <a:r>
              <a:rPr lang="fr-CH" sz="1100" dirty="0">
                <a:solidFill>
                  <a:srgbClr val="000000"/>
                </a:solidFill>
                <a:latin typeface="+mj-lt"/>
              </a:rPr>
              <a:t>Multi-</a:t>
            </a:r>
            <a:r>
              <a:rPr lang="fr-CH" sz="1100" dirty="0" err="1">
                <a:solidFill>
                  <a:srgbClr val="000000"/>
                </a:solidFill>
                <a:latin typeface="+mj-lt"/>
              </a:rPr>
              <a:t>space</a:t>
            </a:r>
            <a:r>
              <a:rPr lang="fr-CH" sz="1100" dirty="0">
                <a:solidFill>
                  <a:srgbClr val="000000"/>
                </a:solidFill>
                <a:latin typeface="+mj-lt"/>
              </a:rPr>
              <a:t> offices</a:t>
            </a:r>
          </a:p>
          <a:p>
            <a:r>
              <a:rPr lang="fr-CH" sz="1100" i="1" dirty="0" err="1">
                <a:solidFill>
                  <a:srgbClr val="000000"/>
                </a:solidFill>
                <a:latin typeface="+mj-lt"/>
              </a:rPr>
              <a:t>References</a:t>
            </a:r>
            <a:r>
              <a:rPr lang="fr-CH" sz="1100" i="1" dirty="0">
                <a:solidFill>
                  <a:srgbClr val="000000"/>
                </a:solidFill>
                <a:latin typeface="+mj-lt"/>
              </a:rPr>
              <a:t>: </a:t>
            </a:r>
          </a:p>
          <a:p>
            <a:r>
              <a:rPr lang="fr-CH" sz="1100" i="1" dirty="0">
                <a:solidFill>
                  <a:srgbClr val="000000"/>
                </a:solidFill>
                <a:latin typeface="+mj-lt"/>
              </a:rPr>
              <a:t>The </a:t>
            </a:r>
            <a:r>
              <a:rPr lang="fr-CH" sz="1100" i="1" dirty="0" err="1">
                <a:solidFill>
                  <a:srgbClr val="000000"/>
                </a:solidFill>
                <a:latin typeface="+mj-lt"/>
              </a:rPr>
              <a:t>Hive</a:t>
            </a:r>
            <a:r>
              <a:rPr lang="fr-CH" sz="1100" i="1" dirty="0">
                <a:solidFill>
                  <a:srgbClr val="000000"/>
                </a:solidFill>
                <a:latin typeface="+mj-lt"/>
              </a:rPr>
              <a:t> - </a:t>
            </a:r>
            <a:r>
              <a:rPr lang="fr-CH" sz="1100" i="1" dirty="0" err="1">
                <a:solidFill>
                  <a:srgbClr val="000000"/>
                </a:solidFill>
                <a:latin typeface="+mj-lt"/>
              </a:rPr>
              <a:t>Headquarters</a:t>
            </a:r>
            <a:r>
              <a:rPr lang="fr-CH" sz="1100" i="1" dirty="0">
                <a:solidFill>
                  <a:srgbClr val="000000"/>
                </a:solidFill>
                <a:latin typeface="+mj-lt"/>
              </a:rPr>
              <a:t> HP (CCHE) </a:t>
            </a:r>
            <a:r>
              <a:rPr lang="fr-CH" sz="1100" b="1" i="1" dirty="0">
                <a:solidFill>
                  <a:srgbClr val="000000"/>
                </a:solidFill>
                <a:latin typeface="+mj-lt"/>
              </a:rPr>
              <a:t>&gt; Space </a:t>
            </a:r>
            <a:r>
              <a:rPr lang="fr-CH" sz="1100" b="1" i="1" dirty="0" err="1">
                <a:solidFill>
                  <a:srgbClr val="000000"/>
                </a:solidFill>
                <a:latin typeface="+mj-lt"/>
              </a:rPr>
              <a:t>diversity</a:t>
            </a:r>
            <a:endParaRPr lang="fr-CH" sz="1100" b="1" i="1" dirty="0">
              <a:solidFill>
                <a:srgbClr val="000000"/>
              </a:solidFill>
              <a:latin typeface="+mj-lt"/>
            </a:endParaRPr>
          </a:p>
          <a:p>
            <a:r>
              <a:rPr lang="en-US" sz="1100" i="1" kern="1400" dirty="0">
                <a:latin typeface="+mj-lt"/>
                <a:cs typeface="Times New Roman" panose="02020603050405020304" pitchFamily="18" charset="0"/>
              </a:rPr>
              <a:t>The Truth About Open Offices (Harvard Business Review) </a:t>
            </a:r>
            <a:r>
              <a:rPr lang="en-US" sz="1100" b="1" i="1" kern="1400" dirty="0">
                <a:latin typeface="+mj-lt"/>
                <a:cs typeface="Times New Roman" panose="02020603050405020304" pitchFamily="18" charset="0"/>
              </a:rPr>
              <a:t>&gt; Flexibility</a:t>
            </a:r>
          </a:p>
          <a:p>
            <a:r>
              <a:rPr lang="en-GB" sz="1100" i="1" kern="1400" dirty="0">
                <a:latin typeface="+mj-lt"/>
                <a:cs typeface="Times New Roman" panose="02020603050405020304" pitchFamily="18" charset="0"/>
              </a:rPr>
              <a:t>Architects and their impact on office buildings (Rethinking The future) </a:t>
            </a:r>
            <a:endParaRPr lang="en-US" sz="1100" i="1" kern="1400" dirty="0">
              <a:latin typeface="+mj-lt"/>
              <a:cs typeface="Times New Roman" panose="02020603050405020304" pitchFamily="18" charset="0"/>
            </a:endParaRPr>
          </a:p>
          <a:p>
            <a:endParaRPr lang="en-US" sz="1100" i="1" dirty="0">
              <a:solidFill>
                <a:srgbClr val="000000"/>
              </a:solidFill>
              <a:latin typeface="+mj-lt"/>
            </a:endParaRPr>
          </a:p>
        </p:txBody>
      </p:sp>
      <p:grpSp>
        <p:nvGrpSpPr>
          <p:cNvPr id="19" name="Group 18">
            <a:extLst>
              <a:ext uri="{FF2B5EF4-FFF2-40B4-BE49-F238E27FC236}">
                <a16:creationId xmlns:a16="http://schemas.microsoft.com/office/drawing/2014/main" id="{3A3FB6D1-5E4B-BE66-2394-976213D5DFF2}"/>
              </a:ext>
            </a:extLst>
          </p:cNvPr>
          <p:cNvGrpSpPr/>
          <p:nvPr/>
        </p:nvGrpSpPr>
        <p:grpSpPr>
          <a:xfrm>
            <a:off x="6710581" y="3512029"/>
            <a:ext cx="5163919" cy="1675423"/>
            <a:chOff x="5735297" y="3526260"/>
            <a:chExt cx="6345886" cy="2058910"/>
          </a:xfrm>
        </p:grpSpPr>
        <p:pic>
          <p:nvPicPr>
            <p:cNvPr id="2" name="Picture 33" descr="A room with a table and chairs&#10;&#10;Description automatically generated with medium confidence">
              <a:extLst>
                <a:ext uri="{FF2B5EF4-FFF2-40B4-BE49-F238E27FC236}">
                  <a16:creationId xmlns:a16="http://schemas.microsoft.com/office/drawing/2014/main" id="{17692824-0429-F404-68FE-EFD8346CBE2D}"/>
                </a:ext>
              </a:extLst>
            </p:cNvPr>
            <p:cNvPicPr>
              <a:picLocks noChangeAspect="1"/>
            </p:cNvPicPr>
            <p:nvPr/>
          </p:nvPicPr>
          <p:blipFill rotWithShape="1">
            <a:blip r:embed="rId9"/>
            <a:srcRect l="11713" r="32359"/>
            <a:stretch/>
          </p:blipFill>
          <p:spPr bwMode="auto">
            <a:xfrm>
              <a:off x="10035472" y="3526260"/>
              <a:ext cx="2045711" cy="2058440"/>
            </a:xfrm>
            <a:prstGeom prst="rect">
              <a:avLst/>
            </a:prstGeom>
          </p:spPr>
        </p:pic>
        <p:pic>
          <p:nvPicPr>
            <p:cNvPr id="6" name="Picture 5">
              <a:extLst>
                <a:ext uri="{FF2B5EF4-FFF2-40B4-BE49-F238E27FC236}">
                  <a16:creationId xmlns:a16="http://schemas.microsoft.com/office/drawing/2014/main" id="{87DE8B53-255C-CC63-198E-7A8623207858}"/>
                </a:ext>
              </a:extLst>
            </p:cNvPr>
            <p:cNvPicPr>
              <a:picLocks noChangeAspect="1"/>
            </p:cNvPicPr>
            <p:nvPr/>
          </p:nvPicPr>
          <p:blipFill rotWithShape="1">
            <a:blip r:embed="rId10">
              <a:extLst>
                <a:ext uri="{28A0092B-C50C-407E-A947-70E740481C1C}">
                  <a14:useLocalDpi xmlns:a14="http://schemas.microsoft.com/office/drawing/2010/main" val="0"/>
                </a:ext>
              </a:extLst>
            </a:blip>
            <a:srcRect r="11319"/>
            <a:stretch/>
          </p:blipFill>
          <p:spPr bwMode="auto">
            <a:xfrm>
              <a:off x="7248116" y="3526260"/>
              <a:ext cx="2724967" cy="2058910"/>
            </a:xfrm>
            <a:prstGeom prst="rect">
              <a:avLst/>
            </a:prstGeom>
          </p:spPr>
        </p:pic>
        <p:pic>
          <p:nvPicPr>
            <p:cNvPr id="18" name="Picture 17">
              <a:extLst>
                <a:ext uri="{FF2B5EF4-FFF2-40B4-BE49-F238E27FC236}">
                  <a16:creationId xmlns:a16="http://schemas.microsoft.com/office/drawing/2014/main" id="{8D61491B-9672-02FC-BBEC-9EDC5113B275}"/>
                </a:ext>
              </a:extLst>
            </p:cNvPr>
            <p:cNvPicPr>
              <a:picLocks noChangeAspect="1"/>
            </p:cNvPicPr>
            <p:nvPr/>
          </p:nvPicPr>
          <p:blipFill rotWithShape="1">
            <a:blip r:embed="rId11"/>
            <a:srcRect r="61529"/>
            <a:stretch/>
          </p:blipFill>
          <p:spPr>
            <a:xfrm>
              <a:off x="5735297" y="3530308"/>
              <a:ext cx="1460985" cy="2048660"/>
            </a:xfrm>
            <a:prstGeom prst="rect">
              <a:avLst/>
            </a:prstGeom>
          </p:spPr>
        </p:pic>
      </p:grpSp>
      <p:sp>
        <p:nvSpPr>
          <p:cNvPr id="21" name="Isosceles Triangle 20">
            <a:extLst>
              <a:ext uri="{FF2B5EF4-FFF2-40B4-BE49-F238E27FC236}">
                <a16:creationId xmlns:a16="http://schemas.microsoft.com/office/drawing/2014/main" id="{5BCE2150-C367-FE9A-4C04-C17849DBF77A}"/>
              </a:ext>
            </a:extLst>
          </p:cNvPr>
          <p:cNvSpPr/>
          <p:nvPr/>
        </p:nvSpPr>
        <p:spPr>
          <a:xfrm rot="5400000">
            <a:off x="5964572" y="4181362"/>
            <a:ext cx="540020" cy="310392"/>
          </a:xfrm>
          <a:prstGeom prst="triangle">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739124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10" name="Slide Number Placeholder 7"/>
          <p:cNvSpPr>
            <a:spLocks noGrp="1"/>
          </p:cNvSpPr>
          <p:nvPr>
            <p:ph type="sldNum" sz="quarter" idx="17"/>
          </p:nvPr>
        </p:nvSpPr>
        <p:spPr bwMode="auto"/>
        <p:txBody>
          <a:bodyPr/>
          <a:lstStyle/>
          <a:p>
            <a:pPr>
              <a:defRPr/>
            </a:pPr>
            <a:fld id="{36B5EA5A-BC32-A742-B11B-8E7414D5B535}" type="slidenum">
              <a:rPr lang="en-US" smtClean="0"/>
              <a:t>7</a:t>
            </a:fld>
            <a:endParaRPr lang="en-US"/>
          </a:p>
        </p:txBody>
      </p:sp>
      <p:sp>
        <p:nvSpPr>
          <p:cNvPr id="20" name="Title 6">
            <a:extLst>
              <a:ext uri="{FF2B5EF4-FFF2-40B4-BE49-F238E27FC236}">
                <a16:creationId xmlns:a16="http://schemas.microsoft.com/office/drawing/2014/main" id="{CE0B8FF1-F8DF-2A44-9CAC-5C3CAB6FA8C4}"/>
              </a:ext>
            </a:extLst>
          </p:cNvPr>
          <p:cNvSpPr/>
          <p:nvPr/>
        </p:nvSpPr>
        <p:spPr bwMode="auto">
          <a:xfrm>
            <a:off x="479424" y="223838"/>
            <a:ext cx="8753475" cy="782637"/>
          </a:xfrm>
          <a:prstGeom prst="rect">
            <a:avLst/>
          </a:prstGeom>
          <a:noFill/>
          <a:ln>
            <a:noFill/>
          </a:ln>
        </p:spPr>
        <p:txBody>
          <a:bodyPr vert="horz" wrap="square" lIns="91440" tIns="45720" rIns="91440" bIns="45720" numCol="1" anchor="ctr" anchorCtr="0" compatLnSpc="1">
            <a:prstTxWarp prst="textNoShape">
              <a:avLst/>
            </a:prstTxWarp>
          </a:bodyPr>
          <a:lstStyle>
            <a:lvl1pPr algn="l">
              <a:lnSpc>
                <a:spcPct val="90000"/>
              </a:lnSpc>
              <a:spcBef>
                <a:spcPts val="0"/>
              </a:spcBef>
              <a:spcAft>
                <a:spcPts val="0"/>
              </a:spcAft>
              <a:defRPr sz="4400">
                <a:solidFill>
                  <a:schemeClr val="tx1"/>
                </a:solidFill>
                <a:latin typeface="+mj-lt"/>
                <a:ea typeface="+mj-ea"/>
                <a:cs typeface="+mj-cs"/>
              </a:defRPr>
            </a:lvl1pPr>
            <a:lvl2pPr algn="l">
              <a:lnSpc>
                <a:spcPct val="90000"/>
              </a:lnSpc>
              <a:spcBef>
                <a:spcPts val="0"/>
              </a:spcBef>
              <a:spcAft>
                <a:spcPts val="0"/>
              </a:spcAft>
              <a:defRPr sz="4400">
                <a:solidFill>
                  <a:schemeClr val="tx1"/>
                </a:solidFill>
                <a:latin typeface="Calibri Light"/>
              </a:defRPr>
            </a:lvl2pPr>
            <a:lvl3pPr algn="l">
              <a:lnSpc>
                <a:spcPct val="90000"/>
              </a:lnSpc>
              <a:spcBef>
                <a:spcPts val="0"/>
              </a:spcBef>
              <a:spcAft>
                <a:spcPts val="0"/>
              </a:spcAft>
              <a:defRPr sz="4400">
                <a:solidFill>
                  <a:schemeClr val="tx1"/>
                </a:solidFill>
                <a:latin typeface="Calibri Light"/>
              </a:defRPr>
            </a:lvl3pPr>
            <a:lvl4pPr algn="l">
              <a:lnSpc>
                <a:spcPct val="90000"/>
              </a:lnSpc>
              <a:spcBef>
                <a:spcPts val="0"/>
              </a:spcBef>
              <a:spcAft>
                <a:spcPts val="0"/>
              </a:spcAft>
              <a:defRPr sz="4400">
                <a:solidFill>
                  <a:schemeClr val="tx1"/>
                </a:solidFill>
                <a:latin typeface="Calibri Light"/>
              </a:defRPr>
            </a:lvl4pPr>
            <a:lvl5pPr algn="l">
              <a:lnSpc>
                <a:spcPct val="90000"/>
              </a:lnSpc>
              <a:spcBef>
                <a:spcPts val="0"/>
              </a:spcBef>
              <a:spcAft>
                <a:spcPts val="0"/>
              </a:spcAft>
              <a:defRPr sz="4400">
                <a:solidFill>
                  <a:schemeClr val="tx1"/>
                </a:solidFill>
                <a:latin typeface="Calibri Light"/>
              </a:defRPr>
            </a:lvl5pPr>
            <a:lvl6pPr marL="457200" algn="l">
              <a:lnSpc>
                <a:spcPct val="90000"/>
              </a:lnSpc>
              <a:spcBef>
                <a:spcPts val="0"/>
              </a:spcBef>
              <a:spcAft>
                <a:spcPts val="0"/>
              </a:spcAft>
              <a:defRPr sz="4400">
                <a:solidFill>
                  <a:schemeClr val="tx1"/>
                </a:solidFill>
                <a:latin typeface="Calibri Light"/>
              </a:defRPr>
            </a:lvl6pPr>
            <a:lvl7pPr marL="914400" algn="l">
              <a:lnSpc>
                <a:spcPct val="90000"/>
              </a:lnSpc>
              <a:spcBef>
                <a:spcPts val="0"/>
              </a:spcBef>
              <a:spcAft>
                <a:spcPts val="0"/>
              </a:spcAft>
              <a:defRPr sz="4400">
                <a:solidFill>
                  <a:schemeClr val="tx1"/>
                </a:solidFill>
                <a:latin typeface="Calibri Light"/>
              </a:defRPr>
            </a:lvl7pPr>
            <a:lvl8pPr marL="1371600" algn="l">
              <a:lnSpc>
                <a:spcPct val="90000"/>
              </a:lnSpc>
              <a:spcBef>
                <a:spcPts val="0"/>
              </a:spcBef>
              <a:spcAft>
                <a:spcPts val="0"/>
              </a:spcAft>
              <a:defRPr sz="4400">
                <a:solidFill>
                  <a:schemeClr val="tx1"/>
                </a:solidFill>
                <a:latin typeface="Calibri Light"/>
              </a:defRPr>
            </a:lvl8pPr>
            <a:lvl9pPr marL="1828800" algn="l">
              <a:lnSpc>
                <a:spcPct val="90000"/>
              </a:lnSpc>
              <a:spcBef>
                <a:spcPts val="0"/>
              </a:spcBef>
              <a:spcAft>
                <a:spcPts val="0"/>
              </a:spcAft>
              <a:defRPr sz="4400">
                <a:solidFill>
                  <a:schemeClr val="tx1"/>
                </a:solidFill>
                <a:latin typeface="Calibri Light"/>
              </a:defRPr>
            </a:lvl9pPr>
          </a:lstStyle>
          <a:p>
            <a:pPr>
              <a:defRPr/>
            </a:pPr>
            <a:r>
              <a:rPr lang="fr-CH" sz="3600" dirty="0">
                <a:solidFill>
                  <a:schemeClr val="accent1"/>
                </a:solidFill>
              </a:rPr>
              <a:t>WHEN</a:t>
            </a:r>
            <a:r>
              <a:rPr lang="fr-CH" sz="3600" dirty="0"/>
              <a:t> have </a:t>
            </a:r>
            <a:r>
              <a:rPr lang="fr-CH" sz="3600" dirty="0" err="1"/>
              <a:t>regulations</a:t>
            </a:r>
            <a:r>
              <a:rPr lang="fr-CH" sz="3600" dirty="0"/>
              <a:t> been </a:t>
            </a:r>
            <a:r>
              <a:rPr lang="fr-CH" sz="3600" dirty="0" err="1"/>
              <a:t>updated</a:t>
            </a:r>
            <a:r>
              <a:rPr lang="fr-CH" sz="3600" dirty="0"/>
              <a:t>?</a:t>
            </a:r>
            <a:endParaRPr lang="en-US" sz="3600" dirty="0"/>
          </a:p>
        </p:txBody>
      </p:sp>
      <p:sp>
        <p:nvSpPr>
          <p:cNvPr id="3" name="Content Placeholder 2">
            <a:extLst>
              <a:ext uri="{FF2B5EF4-FFF2-40B4-BE49-F238E27FC236}">
                <a16:creationId xmlns:a16="http://schemas.microsoft.com/office/drawing/2014/main" id="{4A2EF6B9-288D-80D2-E1D6-5E1EF5071469}"/>
              </a:ext>
            </a:extLst>
          </p:cNvPr>
          <p:cNvSpPr/>
          <p:nvPr/>
        </p:nvSpPr>
        <p:spPr bwMode="auto">
          <a:xfrm>
            <a:off x="3297484" y="5376738"/>
            <a:ext cx="2704460" cy="953162"/>
          </a:xfrm>
          <a:prstGeom prst="rect">
            <a:avLst/>
          </a:prstGeom>
          <a:noFill/>
          <a:ln w="9525">
            <a:solidFill>
              <a:schemeClr val="bg1"/>
            </a:solidFill>
            <a:miter lim="800000"/>
            <a:headEnd/>
            <a:tailEnd/>
          </a:ln>
        </p:spPr>
        <p:txBody>
          <a:bodyPr vert="horz" wrap="square" lIns="108000" tIns="45720" rIns="180000" bIns="45720" numCol="1" anchor="t" anchorCtr="0" compatLnSpc="1">
            <a:prstTxWarp prst="textNoShape">
              <a:avLst/>
            </a:prstTxWarp>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lvl="0" indent="0">
              <a:spcAft>
                <a:spcPts val="600"/>
              </a:spcAft>
              <a:buNone/>
            </a:pPr>
            <a:r>
              <a:rPr lang="en-US" sz="1200" b="1" dirty="0">
                <a:effectLst/>
                <a:latin typeface="+mj-lt"/>
                <a:ea typeface="Calibri" panose="020F0502020204030204" pitchFamily="34" charset="0"/>
              </a:rPr>
              <a:t>NF X 35-102 (since 02/2023): </a:t>
            </a:r>
            <a:r>
              <a:rPr lang="fr-FR" sz="1200" dirty="0">
                <a:effectLst/>
                <a:latin typeface="+mj-lt"/>
                <a:ea typeface="Calibri" panose="020F0502020204030204" pitchFamily="34" charset="0"/>
              </a:rPr>
              <a:t>Ergonomie — Conception ergonomique des espaces de travail en bureaux</a:t>
            </a:r>
            <a:endParaRPr lang="en-US" sz="1200" dirty="0">
              <a:effectLst/>
              <a:latin typeface="+mj-lt"/>
              <a:ea typeface="Calibri" panose="020F0502020204030204" pitchFamily="34" charset="0"/>
            </a:endParaRPr>
          </a:p>
        </p:txBody>
      </p:sp>
      <p:pic>
        <p:nvPicPr>
          <p:cNvPr id="29" name="Picture 28">
            <a:extLst>
              <a:ext uri="{FF2B5EF4-FFF2-40B4-BE49-F238E27FC236}">
                <a16:creationId xmlns:a16="http://schemas.microsoft.com/office/drawing/2014/main" id="{7D638F42-79A0-D048-0926-634B3312D6B0}"/>
              </a:ext>
            </a:extLst>
          </p:cNvPr>
          <p:cNvPicPr>
            <a:picLocks noChangeAspect="1"/>
          </p:cNvPicPr>
          <p:nvPr/>
        </p:nvPicPr>
        <p:blipFill>
          <a:blip r:embed="rId2"/>
          <a:stretch>
            <a:fillRect/>
          </a:stretch>
        </p:blipFill>
        <p:spPr>
          <a:xfrm>
            <a:off x="621891" y="1422399"/>
            <a:ext cx="2514023" cy="3845887"/>
          </a:xfrm>
          <a:prstGeom prst="rect">
            <a:avLst/>
          </a:prstGeom>
          <a:ln>
            <a:solidFill>
              <a:schemeClr val="tx1"/>
            </a:solidFill>
          </a:ln>
        </p:spPr>
      </p:pic>
      <p:sp>
        <p:nvSpPr>
          <p:cNvPr id="30" name="Content Placeholder 2">
            <a:extLst>
              <a:ext uri="{FF2B5EF4-FFF2-40B4-BE49-F238E27FC236}">
                <a16:creationId xmlns:a16="http://schemas.microsoft.com/office/drawing/2014/main" id="{C9E816EB-5674-E1B8-6830-8B81D4BECCF9}"/>
              </a:ext>
            </a:extLst>
          </p:cNvPr>
          <p:cNvSpPr/>
          <p:nvPr/>
        </p:nvSpPr>
        <p:spPr bwMode="auto">
          <a:xfrm>
            <a:off x="621891" y="5381574"/>
            <a:ext cx="2514023" cy="953162"/>
          </a:xfrm>
          <a:prstGeom prst="rect">
            <a:avLst/>
          </a:prstGeom>
          <a:noFill/>
          <a:ln w="9525">
            <a:noFill/>
            <a:miter lim="800000"/>
            <a:headEnd/>
            <a:tailEnd/>
          </a:ln>
        </p:spPr>
        <p:txBody>
          <a:bodyPr vert="horz" wrap="square" lIns="108000" tIns="45720" rIns="180000" bIns="45720" numCol="1" anchor="t" anchorCtr="0" compatLnSpc="1">
            <a:prstTxWarp prst="textNoShape">
              <a:avLst/>
            </a:prstTxWarp>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lvl="0" indent="0">
              <a:spcAft>
                <a:spcPts val="600"/>
              </a:spcAft>
              <a:buNone/>
            </a:pPr>
            <a:r>
              <a:rPr lang="en-US" sz="1200" b="1" kern="1400" dirty="0">
                <a:latin typeface="+mj-lt"/>
                <a:cs typeface="Times New Roman" panose="02020603050405020304" pitchFamily="18" charset="0"/>
              </a:rPr>
              <a:t>Swiss code (since 12/2022): </a:t>
            </a:r>
            <a:r>
              <a:rPr lang="fr-FR" sz="1200" kern="1400" dirty="0">
                <a:latin typeface="+mj-lt"/>
                <a:cs typeface="Times New Roman" panose="02020603050405020304" pitchFamily="18" charset="0"/>
              </a:rPr>
              <a:t>Commentaire de l’ordonnance 3 relative à la loi sur le travail</a:t>
            </a:r>
            <a:endParaRPr lang="fr-CH" sz="1200" kern="1400" dirty="0">
              <a:latin typeface="+mj-lt"/>
              <a:cs typeface="Times New Roman" panose="02020603050405020304" pitchFamily="18" charset="0"/>
            </a:endParaRPr>
          </a:p>
        </p:txBody>
      </p:sp>
      <p:pic>
        <p:nvPicPr>
          <p:cNvPr id="13" name="Picture 12">
            <a:extLst>
              <a:ext uri="{FF2B5EF4-FFF2-40B4-BE49-F238E27FC236}">
                <a16:creationId xmlns:a16="http://schemas.microsoft.com/office/drawing/2014/main" id="{FB4E3AFB-B6DF-12F6-8D11-44BEF4FCAE40}"/>
              </a:ext>
            </a:extLst>
          </p:cNvPr>
          <p:cNvPicPr>
            <a:picLocks noChangeAspect="1"/>
          </p:cNvPicPr>
          <p:nvPr/>
        </p:nvPicPr>
        <p:blipFill>
          <a:blip r:embed="rId3"/>
          <a:stretch>
            <a:fillRect/>
          </a:stretch>
        </p:blipFill>
        <p:spPr>
          <a:xfrm>
            <a:off x="3297483" y="1422399"/>
            <a:ext cx="2704460" cy="3845887"/>
          </a:xfrm>
          <a:prstGeom prst="rect">
            <a:avLst/>
          </a:prstGeom>
          <a:ln>
            <a:solidFill>
              <a:schemeClr val="tx1"/>
            </a:solidFill>
          </a:ln>
        </p:spPr>
      </p:pic>
      <p:sp>
        <p:nvSpPr>
          <p:cNvPr id="4" name="Content Placeholder 2">
            <a:extLst>
              <a:ext uri="{FF2B5EF4-FFF2-40B4-BE49-F238E27FC236}">
                <a16:creationId xmlns:a16="http://schemas.microsoft.com/office/drawing/2014/main" id="{CACD78E6-A297-B158-6E1A-F661FDC15B12}"/>
              </a:ext>
            </a:extLst>
          </p:cNvPr>
          <p:cNvSpPr/>
          <p:nvPr/>
        </p:nvSpPr>
        <p:spPr bwMode="auto">
          <a:xfrm>
            <a:off x="6185166" y="1422399"/>
            <a:ext cx="2714870" cy="3845887"/>
          </a:xfrm>
          <a:prstGeom prst="rect">
            <a:avLst/>
          </a:prstGeom>
          <a:noFill/>
          <a:ln w="9525">
            <a:solidFill>
              <a:srgbClr val="000000"/>
            </a:solidFill>
            <a:prstDash val="dash"/>
            <a:miter lim="800000"/>
            <a:headEnd/>
            <a:tailEnd/>
          </a:ln>
        </p:spPr>
        <p:txBody>
          <a:bodyPr vert="horz" wrap="square" lIns="108000" tIns="45720" rIns="180000" bIns="45720" numCol="1" anchor="t" anchorCtr="0" compatLnSpc="1">
            <a:prstTxWarp prst="textNoShape">
              <a:avLst/>
            </a:prstTxWarp>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lvl="0" indent="0">
              <a:spcAft>
                <a:spcPts val="600"/>
              </a:spcAft>
              <a:buNone/>
            </a:pPr>
            <a:r>
              <a:rPr lang="en-GB" sz="1000" b="1" kern="1400" dirty="0">
                <a:latin typeface="+mj-lt"/>
                <a:cs typeface="Times New Roman" panose="02020603050405020304" pitchFamily="18" charset="0"/>
              </a:rPr>
              <a:t>___________________________________</a:t>
            </a:r>
          </a:p>
          <a:p>
            <a:pPr marL="0" lvl="0" indent="0">
              <a:spcAft>
                <a:spcPts val="600"/>
              </a:spcAft>
              <a:buNone/>
            </a:pPr>
            <a:r>
              <a:rPr lang="en-GB" sz="1000" b="1" kern="1400" dirty="0">
                <a:latin typeface="+mj-lt"/>
                <a:cs typeface="Times New Roman" panose="02020603050405020304" pitchFamily="18" charset="0"/>
              </a:rPr>
              <a:t>CERN Space Management Policy</a:t>
            </a:r>
          </a:p>
          <a:p>
            <a:pPr marL="0" lvl="0" indent="0">
              <a:spcAft>
                <a:spcPts val="600"/>
              </a:spcAft>
              <a:buNone/>
            </a:pPr>
            <a:r>
              <a:rPr lang="en-GB" sz="1000" kern="1400" dirty="0">
                <a:latin typeface="+mj-lt"/>
                <a:cs typeface="Times New Roman" panose="02020603050405020304" pitchFamily="18" charset="0"/>
              </a:rPr>
              <a:t>The process to produce a Space Strategy will engage with all Departments and Units at CERN. Profiting of the existing Space Management Forum (SMF), SCE proposed a work plan that:</a:t>
            </a:r>
          </a:p>
          <a:p>
            <a:pPr lvl="0">
              <a:spcAft>
                <a:spcPts val="600"/>
              </a:spcAft>
              <a:buFont typeface="Calibri Light" panose="020F0302020204030204" pitchFamily="34" charset="0"/>
              <a:buChar char="₋"/>
            </a:pPr>
            <a:r>
              <a:rPr lang="en-GB" sz="1000" kern="1400" dirty="0">
                <a:latin typeface="+mj-lt"/>
                <a:cs typeface="Times New Roman" panose="02020603050405020304" pitchFamily="18" charset="0"/>
              </a:rPr>
              <a:t>Defines space regulatory framework for offices and common space management (HSE)</a:t>
            </a:r>
          </a:p>
          <a:p>
            <a:pPr lvl="0">
              <a:spcAft>
                <a:spcPts val="600"/>
              </a:spcAft>
              <a:buFont typeface="Calibri Light" panose="020F0302020204030204" pitchFamily="34" charset="0"/>
              <a:buChar char="₋"/>
            </a:pPr>
            <a:r>
              <a:rPr lang="en-GB" sz="1000" kern="1400" dirty="0">
                <a:latin typeface="+mj-lt"/>
                <a:cs typeface="Times New Roman" panose="02020603050405020304" pitchFamily="18" charset="0"/>
              </a:rPr>
              <a:t>Working group “Official guidelines for offices and common space allocation”</a:t>
            </a:r>
          </a:p>
          <a:p>
            <a:pPr lvl="0">
              <a:spcAft>
                <a:spcPts val="600"/>
              </a:spcAft>
              <a:buFont typeface="Calibri Light" panose="020F0302020204030204" pitchFamily="34" charset="0"/>
              <a:buChar char="₋"/>
            </a:pPr>
            <a:r>
              <a:rPr lang="en-GB" sz="1000" kern="1400" dirty="0">
                <a:latin typeface="+mj-lt"/>
                <a:cs typeface="Times New Roman" panose="02020603050405020304" pitchFamily="18" charset="0"/>
              </a:rPr>
              <a:t>Working group ”Space processes, tools and operational procedures”</a:t>
            </a:r>
          </a:p>
          <a:p>
            <a:pPr lvl="0">
              <a:spcAft>
                <a:spcPts val="600"/>
              </a:spcAft>
              <a:buFont typeface="Calibri Light" panose="020F0302020204030204" pitchFamily="34" charset="0"/>
              <a:buChar char="₋"/>
            </a:pPr>
            <a:r>
              <a:rPr lang="en-GB" sz="1000" kern="1400" dirty="0">
                <a:latin typeface="+mj-lt"/>
                <a:cs typeface="Times New Roman" panose="02020603050405020304" pitchFamily="18" charset="0"/>
              </a:rPr>
              <a:t>Working group ”Space management data and KPIs”</a:t>
            </a:r>
          </a:p>
          <a:p>
            <a:pPr marL="0" lvl="0" indent="0">
              <a:spcAft>
                <a:spcPts val="600"/>
              </a:spcAft>
              <a:buNone/>
            </a:pPr>
            <a:endParaRPr lang="en-GB" sz="1000" kern="1400" dirty="0">
              <a:latin typeface="+mj-lt"/>
              <a:cs typeface="Times New Roman" panose="02020603050405020304" pitchFamily="18" charset="0"/>
            </a:endParaRPr>
          </a:p>
          <a:p>
            <a:pPr marL="0" lvl="0" indent="0" algn="just">
              <a:spcAft>
                <a:spcPts val="600"/>
              </a:spcAft>
              <a:buNone/>
            </a:pPr>
            <a:r>
              <a:rPr lang="fr-CH" sz="1000" kern="1400" dirty="0">
                <a:latin typeface="+mj-lt"/>
                <a:cs typeface="Times New Roman" panose="02020603050405020304" pitchFamily="18" charset="0"/>
              </a:rPr>
              <a:t> </a:t>
            </a:r>
          </a:p>
        </p:txBody>
      </p:sp>
      <p:sp>
        <p:nvSpPr>
          <p:cNvPr id="6" name="Content Placeholder 2">
            <a:extLst>
              <a:ext uri="{FF2B5EF4-FFF2-40B4-BE49-F238E27FC236}">
                <a16:creationId xmlns:a16="http://schemas.microsoft.com/office/drawing/2014/main" id="{320CC3C1-1A86-2A38-6A9B-DC6E2EE221CD}"/>
              </a:ext>
            </a:extLst>
          </p:cNvPr>
          <p:cNvSpPr/>
          <p:nvPr/>
        </p:nvSpPr>
        <p:spPr bwMode="auto">
          <a:xfrm>
            <a:off x="6163515" y="5387608"/>
            <a:ext cx="2514023" cy="953162"/>
          </a:xfrm>
          <a:prstGeom prst="rect">
            <a:avLst/>
          </a:prstGeom>
          <a:noFill/>
          <a:ln w="9525">
            <a:solidFill>
              <a:schemeClr val="bg1"/>
            </a:solidFill>
            <a:miter lim="800000"/>
            <a:headEnd/>
            <a:tailEnd/>
          </a:ln>
        </p:spPr>
        <p:txBody>
          <a:bodyPr vert="horz" wrap="square" lIns="108000" tIns="45720" rIns="180000" bIns="45720" numCol="1" anchor="t" anchorCtr="0" compatLnSpc="1">
            <a:prstTxWarp prst="textNoShape">
              <a:avLst/>
            </a:prstTxWarp>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spcAft>
                <a:spcPts val="600"/>
              </a:spcAft>
              <a:buNone/>
            </a:pPr>
            <a:r>
              <a:rPr lang="fr-CH" sz="1200" b="1" kern="1400" dirty="0">
                <a:latin typeface="+mj-lt"/>
                <a:cs typeface="Times New Roman" panose="02020603050405020304" pitchFamily="18" charset="0"/>
              </a:rPr>
              <a:t>CERN SPACE MANAGEMENT POLICY </a:t>
            </a:r>
            <a:r>
              <a:rPr lang="fr-CH" sz="1200" kern="1400" dirty="0">
                <a:latin typeface="+mj-lt"/>
                <a:cs typeface="Times New Roman" panose="02020603050405020304" pitchFamily="18" charset="0"/>
              </a:rPr>
              <a:t>(on </a:t>
            </a:r>
            <a:r>
              <a:rPr lang="fr-CH" sz="1200" kern="1400" dirty="0" err="1">
                <a:latin typeface="+mj-lt"/>
                <a:cs typeface="Times New Roman" panose="02020603050405020304" pitchFamily="18" charset="0"/>
              </a:rPr>
              <a:t>going</a:t>
            </a:r>
            <a:r>
              <a:rPr lang="fr-CH" sz="1200" kern="1400" dirty="0">
                <a:latin typeface="+mj-lt"/>
                <a:cs typeface="Times New Roman" panose="02020603050405020304" pitchFamily="18" charset="0"/>
              </a:rPr>
              <a:t>)</a:t>
            </a:r>
            <a:endParaRPr lang="en-US" sz="1200" dirty="0">
              <a:effectLst/>
              <a:latin typeface="+mj-lt"/>
              <a:ea typeface="Calibri" panose="020F0502020204030204" pitchFamily="34" charset="0"/>
            </a:endParaRPr>
          </a:p>
        </p:txBody>
      </p:sp>
      <p:sp>
        <p:nvSpPr>
          <p:cNvPr id="2" name="Content Placeholder 2">
            <a:extLst>
              <a:ext uri="{FF2B5EF4-FFF2-40B4-BE49-F238E27FC236}">
                <a16:creationId xmlns:a16="http://schemas.microsoft.com/office/drawing/2014/main" id="{755679AF-1359-D6BF-9109-5B57D8A20544}"/>
              </a:ext>
            </a:extLst>
          </p:cNvPr>
          <p:cNvSpPr/>
          <p:nvPr/>
        </p:nvSpPr>
        <p:spPr bwMode="auto">
          <a:xfrm>
            <a:off x="9083259" y="1422399"/>
            <a:ext cx="2714870" cy="3845887"/>
          </a:xfrm>
          <a:prstGeom prst="rect">
            <a:avLst/>
          </a:prstGeom>
          <a:noFill/>
          <a:ln w="9525">
            <a:solidFill>
              <a:srgbClr val="000000"/>
            </a:solidFill>
            <a:prstDash val="dash"/>
            <a:miter lim="800000"/>
            <a:headEnd/>
            <a:tailEnd/>
          </a:ln>
        </p:spPr>
        <p:txBody>
          <a:bodyPr vert="horz" wrap="square" lIns="108000" tIns="45720" rIns="180000" bIns="45720" numCol="1" anchor="t" anchorCtr="0" compatLnSpc="1">
            <a:prstTxWarp prst="textNoShape">
              <a:avLst/>
            </a:prstTxWarp>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lvl="0" indent="0">
              <a:spcAft>
                <a:spcPts val="600"/>
              </a:spcAft>
              <a:buNone/>
            </a:pPr>
            <a:r>
              <a:rPr lang="en-GB" sz="1000" b="1" kern="1400" dirty="0">
                <a:latin typeface="+mj-lt"/>
                <a:cs typeface="Times New Roman" panose="02020603050405020304" pitchFamily="18" charset="0"/>
              </a:rPr>
              <a:t>___________________________________</a:t>
            </a:r>
          </a:p>
        </p:txBody>
      </p:sp>
      <p:pic>
        <p:nvPicPr>
          <p:cNvPr id="5" name="Picture 2" descr="WELL Building Standard | 5-minute guide - Ongreening">
            <a:extLst>
              <a:ext uri="{FF2B5EF4-FFF2-40B4-BE49-F238E27FC236}">
                <a16:creationId xmlns:a16="http://schemas.microsoft.com/office/drawing/2014/main" id="{DD172DB1-1784-1C3B-FE0C-DC1A62C5AA5F}"/>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7447" r="9389"/>
          <a:stretch/>
        </p:blipFill>
        <p:spPr bwMode="auto">
          <a:xfrm>
            <a:off x="9261220" y="3370680"/>
            <a:ext cx="2358947" cy="1715082"/>
          </a:xfrm>
          <a:prstGeom prst="rect">
            <a:avLst/>
          </a:prstGeom>
          <a:noFill/>
          <a:extLst>
            <a:ext uri="{909E8E84-426E-40DD-AFC4-6F175D3DCCD1}">
              <a14:hiddenFill xmlns:a14="http://schemas.microsoft.com/office/drawing/2010/main">
                <a:solidFill>
                  <a:srgbClr val="FFFFFF"/>
                </a:solidFill>
              </a14:hiddenFill>
            </a:ext>
          </a:extLst>
        </p:spPr>
      </p:pic>
      <p:sp>
        <p:nvSpPr>
          <p:cNvPr id="7" name="Content Placeholder 2">
            <a:extLst>
              <a:ext uri="{FF2B5EF4-FFF2-40B4-BE49-F238E27FC236}">
                <a16:creationId xmlns:a16="http://schemas.microsoft.com/office/drawing/2014/main" id="{7EF6B1CA-F314-6C7F-ED56-8B8FBB5F0D7D}"/>
              </a:ext>
            </a:extLst>
          </p:cNvPr>
          <p:cNvSpPr/>
          <p:nvPr/>
        </p:nvSpPr>
        <p:spPr bwMode="auto">
          <a:xfrm>
            <a:off x="9077997" y="1760510"/>
            <a:ext cx="2714870" cy="3015615"/>
          </a:xfrm>
          <a:prstGeom prst="rect">
            <a:avLst/>
          </a:prstGeom>
          <a:noFill/>
          <a:ln w="9525">
            <a:noFill/>
            <a:miter lim="800000"/>
            <a:headEnd/>
            <a:tailEnd/>
          </a:ln>
        </p:spPr>
        <p:txBody>
          <a:bodyPr vert="horz" wrap="square" lIns="108000" tIns="45720" rIns="180000" bIns="45720" numCol="1" anchor="t" anchorCtr="0" compatLnSpc="1">
            <a:prstTxWarp prst="textNoShape">
              <a:avLst/>
            </a:prstTxWarp>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lvl="0" indent="0">
              <a:spcAft>
                <a:spcPts val="600"/>
              </a:spcAft>
              <a:buNone/>
            </a:pPr>
            <a:r>
              <a:rPr lang="en-GB" sz="1000" b="1" kern="1400" dirty="0">
                <a:latin typeface="+mj-lt"/>
                <a:cs typeface="Times New Roman" panose="02020603050405020304" pitchFamily="18" charset="0"/>
              </a:rPr>
              <a:t>The WELL Building Standard (V2)</a:t>
            </a:r>
          </a:p>
          <a:p>
            <a:pPr marL="0" lvl="0" indent="0">
              <a:spcAft>
                <a:spcPts val="600"/>
              </a:spcAft>
              <a:buNone/>
            </a:pPr>
            <a:r>
              <a:rPr lang="en-GB" sz="1000" kern="1400" dirty="0">
                <a:latin typeface="+mj-lt"/>
                <a:cs typeface="Times New Roman" panose="02020603050405020304" pitchFamily="18" charset="0"/>
              </a:rPr>
              <a:t>Vehicle for buildings and organizations to deliver more thoughtful and intentional spaces that enhance human health and well-being. </a:t>
            </a:r>
          </a:p>
          <a:p>
            <a:pPr marL="0" lvl="0" indent="0">
              <a:spcAft>
                <a:spcPts val="600"/>
              </a:spcAft>
              <a:buNone/>
            </a:pPr>
            <a:r>
              <a:rPr lang="en-GB" sz="1000" kern="1400" dirty="0">
                <a:latin typeface="+mj-lt"/>
                <a:cs typeface="Times New Roman" panose="02020603050405020304" pitchFamily="18" charset="0"/>
              </a:rPr>
              <a:t>Set of strategies that aim to advance human health through design interventions and operational protocols and policies and foster a culture of health and well-being. </a:t>
            </a:r>
          </a:p>
        </p:txBody>
      </p:sp>
      <p:sp>
        <p:nvSpPr>
          <p:cNvPr id="8" name="Content Placeholder 2">
            <a:extLst>
              <a:ext uri="{FF2B5EF4-FFF2-40B4-BE49-F238E27FC236}">
                <a16:creationId xmlns:a16="http://schemas.microsoft.com/office/drawing/2014/main" id="{E2E5A33B-CC62-1679-8E59-E797A23B6221}"/>
              </a:ext>
            </a:extLst>
          </p:cNvPr>
          <p:cNvSpPr/>
          <p:nvPr/>
        </p:nvSpPr>
        <p:spPr bwMode="auto">
          <a:xfrm>
            <a:off x="9077997" y="5395398"/>
            <a:ext cx="2627142" cy="953162"/>
          </a:xfrm>
          <a:prstGeom prst="rect">
            <a:avLst/>
          </a:prstGeom>
          <a:noFill/>
          <a:ln w="9525">
            <a:solidFill>
              <a:schemeClr val="bg1"/>
            </a:solidFill>
            <a:miter lim="800000"/>
            <a:headEnd/>
            <a:tailEnd/>
          </a:ln>
        </p:spPr>
        <p:txBody>
          <a:bodyPr vert="horz" wrap="square" lIns="108000" tIns="45720" rIns="180000" bIns="45720" numCol="1" anchor="t" anchorCtr="0" compatLnSpc="1">
            <a:prstTxWarp prst="textNoShape">
              <a:avLst/>
            </a:prstTxWarp>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spcAft>
                <a:spcPts val="600"/>
              </a:spcAft>
              <a:buNone/>
            </a:pPr>
            <a:r>
              <a:rPr lang="fr-CH" sz="1200" b="1" kern="1400" dirty="0">
                <a:latin typeface="+mj-lt"/>
                <a:cs typeface="Times New Roman" panose="02020603050405020304" pitchFamily="18" charset="0"/>
              </a:rPr>
              <a:t>WELL Building Standard            </a:t>
            </a:r>
            <a:r>
              <a:rPr lang="fr-CH" sz="1200" kern="1400" dirty="0">
                <a:latin typeface="+mj-lt"/>
                <a:cs typeface="Times New Roman" panose="02020603050405020304" pitchFamily="18" charset="0"/>
              </a:rPr>
              <a:t>(international </a:t>
            </a:r>
            <a:r>
              <a:rPr lang="fr-CH" sz="1200" kern="1400" dirty="0" err="1">
                <a:latin typeface="+mj-lt"/>
                <a:cs typeface="Times New Roman" panose="02020603050405020304" pitchFamily="18" charset="0"/>
              </a:rPr>
              <a:t>certificates</a:t>
            </a:r>
            <a:r>
              <a:rPr lang="fr-CH" sz="1200" kern="1400" dirty="0">
                <a:latin typeface="+mj-lt"/>
                <a:cs typeface="Times New Roman" panose="02020603050405020304" pitchFamily="18" charset="0"/>
              </a:rPr>
              <a:t> </a:t>
            </a:r>
            <a:r>
              <a:rPr lang="fr-CH" sz="1200" kern="1400" dirty="0" err="1">
                <a:latin typeface="+mj-lt"/>
                <a:cs typeface="Times New Roman" panose="02020603050405020304" pitchFamily="18" charset="0"/>
              </a:rPr>
              <a:t>being</a:t>
            </a:r>
            <a:r>
              <a:rPr lang="fr-CH" sz="1200" kern="1400" dirty="0">
                <a:latin typeface="+mj-lt"/>
                <a:cs typeface="Times New Roman" panose="02020603050405020304" pitchFamily="18" charset="0"/>
              </a:rPr>
              <a:t> </a:t>
            </a:r>
            <a:r>
              <a:rPr lang="fr-CH" sz="1200" kern="1400" dirty="0" err="1">
                <a:latin typeface="+mj-lt"/>
                <a:cs typeface="Times New Roman" panose="02020603050405020304" pitchFamily="18" charset="0"/>
              </a:rPr>
              <a:t>used</a:t>
            </a:r>
            <a:r>
              <a:rPr lang="fr-CH" sz="1200" kern="1400" dirty="0">
                <a:latin typeface="+mj-lt"/>
                <a:cs typeface="Times New Roman" panose="02020603050405020304" pitchFamily="18" charset="0"/>
              </a:rPr>
              <a:t> as an inspiration for CERN)</a:t>
            </a:r>
            <a:endParaRPr lang="en-US" sz="1200" dirty="0">
              <a:effectLst/>
              <a:latin typeface="+mj-lt"/>
              <a:ea typeface="Calibri" panose="020F0502020204030204" pitchFamily="34" charset="0"/>
            </a:endParaRPr>
          </a:p>
        </p:txBody>
      </p:sp>
    </p:spTree>
    <p:extLst>
      <p:ext uri="{BB962C8B-B14F-4D97-AF65-F5344CB8AC3E}">
        <p14:creationId xmlns:p14="http://schemas.microsoft.com/office/powerpoint/2010/main" val="18637455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10" name="Slide Number Placeholder 7"/>
          <p:cNvSpPr>
            <a:spLocks noGrp="1"/>
          </p:cNvSpPr>
          <p:nvPr>
            <p:ph type="sldNum" sz="quarter" idx="17"/>
          </p:nvPr>
        </p:nvSpPr>
        <p:spPr bwMode="auto">
          <a:xfrm>
            <a:off x="9325681" y="6045243"/>
            <a:ext cx="2028118" cy="269946"/>
          </a:xfrm>
        </p:spPr>
        <p:txBody>
          <a:bodyPr/>
          <a:lstStyle/>
          <a:p>
            <a:pPr>
              <a:defRPr/>
            </a:pPr>
            <a:fld id="{36B5EA5A-BC32-A742-B11B-8E7414D5B535}" type="slidenum">
              <a:rPr lang="en-US" smtClean="0"/>
              <a:t>8</a:t>
            </a:fld>
            <a:endParaRPr lang="en-US"/>
          </a:p>
        </p:txBody>
      </p:sp>
      <p:sp>
        <p:nvSpPr>
          <p:cNvPr id="20" name="Title 6">
            <a:extLst>
              <a:ext uri="{FF2B5EF4-FFF2-40B4-BE49-F238E27FC236}">
                <a16:creationId xmlns:a16="http://schemas.microsoft.com/office/drawing/2014/main" id="{CE0B8FF1-F8DF-2A44-9CAC-5C3CAB6FA8C4}"/>
              </a:ext>
            </a:extLst>
          </p:cNvPr>
          <p:cNvSpPr/>
          <p:nvPr/>
        </p:nvSpPr>
        <p:spPr bwMode="auto">
          <a:xfrm>
            <a:off x="479424" y="223838"/>
            <a:ext cx="10747376" cy="782637"/>
          </a:xfrm>
          <a:prstGeom prst="rect">
            <a:avLst/>
          </a:prstGeom>
          <a:noFill/>
          <a:ln>
            <a:noFill/>
          </a:ln>
        </p:spPr>
        <p:txBody>
          <a:bodyPr vert="horz" wrap="square" lIns="91440" tIns="45720" rIns="91440" bIns="45720" numCol="1" anchor="ctr" anchorCtr="0" compatLnSpc="1">
            <a:prstTxWarp prst="textNoShape">
              <a:avLst/>
            </a:prstTxWarp>
          </a:bodyPr>
          <a:lstStyle>
            <a:lvl1pPr algn="l">
              <a:lnSpc>
                <a:spcPct val="90000"/>
              </a:lnSpc>
              <a:spcBef>
                <a:spcPts val="0"/>
              </a:spcBef>
              <a:spcAft>
                <a:spcPts val="0"/>
              </a:spcAft>
              <a:defRPr sz="4400">
                <a:solidFill>
                  <a:schemeClr val="tx1"/>
                </a:solidFill>
                <a:latin typeface="+mj-lt"/>
                <a:ea typeface="+mj-ea"/>
                <a:cs typeface="+mj-cs"/>
              </a:defRPr>
            </a:lvl1pPr>
            <a:lvl2pPr algn="l">
              <a:lnSpc>
                <a:spcPct val="90000"/>
              </a:lnSpc>
              <a:spcBef>
                <a:spcPts val="0"/>
              </a:spcBef>
              <a:spcAft>
                <a:spcPts val="0"/>
              </a:spcAft>
              <a:defRPr sz="4400">
                <a:solidFill>
                  <a:schemeClr val="tx1"/>
                </a:solidFill>
                <a:latin typeface="Calibri Light"/>
              </a:defRPr>
            </a:lvl2pPr>
            <a:lvl3pPr algn="l">
              <a:lnSpc>
                <a:spcPct val="90000"/>
              </a:lnSpc>
              <a:spcBef>
                <a:spcPts val="0"/>
              </a:spcBef>
              <a:spcAft>
                <a:spcPts val="0"/>
              </a:spcAft>
              <a:defRPr sz="4400">
                <a:solidFill>
                  <a:schemeClr val="tx1"/>
                </a:solidFill>
                <a:latin typeface="Calibri Light"/>
              </a:defRPr>
            </a:lvl3pPr>
            <a:lvl4pPr algn="l">
              <a:lnSpc>
                <a:spcPct val="90000"/>
              </a:lnSpc>
              <a:spcBef>
                <a:spcPts val="0"/>
              </a:spcBef>
              <a:spcAft>
                <a:spcPts val="0"/>
              </a:spcAft>
              <a:defRPr sz="4400">
                <a:solidFill>
                  <a:schemeClr val="tx1"/>
                </a:solidFill>
                <a:latin typeface="Calibri Light"/>
              </a:defRPr>
            </a:lvl4pPr>
            <a:lvl5pPr algn="l">
              <a:lnSpc>
                <a:spcPct val="90000"/>
              </a:lnSpc>
              <a:spcBef>
                <a:spcPts val="0"/>
              </a:spcBef>
              <a:spcAft>
                <a:spcPts val="0"/>
              </a:spcAft>
              <a:defRPr sz="4400">
                <a:solidFill>
                  <a:schemeClr val="tx1"/>
                </a:solidFill>
                <a:latin typeface="Calibri Light"/>
              </a:defRPr>
            </a:lvl5pPr>
            <a:lvl6pPr marL="457200" algn="l">
              <a:lnSpc>
                <a:spcPct val="90000"/>
              </a:lnSpc>
              <a:spcBef>
                <a:spcPts val="0"/>
              </a:spcBef>
              <a:spcAft>
                <a:spcPts val="0"/>
              </a:spcAft>
              <a:defRPr sz="4400">
                <a:solidFill>
                  <a:schemeClr val="tx1"/>
                </a:solidFill>
                <a:latin typeface="Calibri Light"/>
              </a:defRPr>
            </a:lvl6pPr>
            <a:lvl7pPr marL="914400" algn="l">
              <a:lnSpc>
                <a:spcPct val="90000"/>
              </a:lnSpc>
              <a:spcBef>
                <a:spcPts val="0"/>
              </a:spcBef>
              <a:spcAft>
                <a:spcPts val="0"/>
              </a:spcAft>
              <a:defRPr sz="4400">
                <a:solidFill>
                  <a:schemeClr val="tx1"/>
                </a:solidFill>
                <a:latin typeface="Calibri Light"/>
              </a:defRPr>
            </a:lvl7pPr>
            <a:lvl8pPr marL="1371600" algn="l">
              <a:lnSpc>
                <a:spcPct val="90000"/>
              </a:lnSpc>
              <a:spcBef>
                <a:spcPts val="0"/>
              </a:spcBef>
              <a:spcAft>
                <a:spcPts val="0"/>
              </a:spcAft>
              <a:defRPr sz="4400">
                <a:solidFill>
                  <a:schemeClr val="tx1"/>
                </a:solidFill>
                <a:latin typeface="Calibri Light"/>
              </a:defRPr>
            </a:lvl8pPr>
            <a:lvl9pPr marL="1828800" algn="l">
              <a:lnSpc>
                <a:spcPct val="90000"/>
              </a:lnSpc>
              <a:spcBef>
                <a:spcPts val="0"/>
              </a:spcBef>
              <a:spcAft>
                <a:spcPts val="0"/>
              </a:spcAft>
              <a:defRPr sz="4400">
                <a:solidFill>
                  <a:schemeClr val="tx1"/>
                </a:solidFill>
                <a:latin typeface="Calibri Light"/>
              </a:defRPr>
            </a:lvl9pPr>
          </a:lstStyle>
          <a:p>
            <a:pPr>
              <a:defRPr/>
            </a:pPr>
            <a:r>
              <a:rPr lang="fr-CH" sz="3600" dirty="0">
                <a:solidFill>
                  <a:schemeClr val="accent1"/>
                </a:solidFill>
              </a:rPr>
              <a:t>WHO</a:t>
            </a:r>
            <a:r>
              <a:rPr lang="fr-CH" sz="3600" dirty="0"/>
              <a:t> </a:t>
            </a:r>
            <a:r>
              <a:rPr lang="fr-CH" sz="3600" dirty="0" err="1"/>
              <a:t>is</a:t>
            </a:r>
            <a:r>
              <a:rPr lang="fr-CH" sz="3600" dirty="0"/>
              <a:t> CERN?</a:t>
            </a:r>
            <a:endParaRPr lang="en-US" sz="3600" dirty="0"/>
          </a:p>
        </p:txBody>
      </p:sp>
      <p:sp>
        <p:nvSpPr>
          <p:cNvPr id="2" name="Content Placeholder 2">
            <a:extLst>
              <a:ext uri="{FF2B5EF4-FFF2-40B4-BE49-F238E27FC236}">
                <a16:creationId xmlns:a16="http://schemas.microsoft.com/office/drawing/2014/main" id="{31C57026-F788-8B1C-090C-67859978122B}"/>
              </a:ext>
            </a:extLst>
          </p:cNvPr>
          <p:cNvSpPr/>
          <p:nvPr/>
        </p:nvSpPr>
        <p:spPr bwMode="auto">
          <a:xfrm>
            <a:off x="255582" y="981074"/>
            <a:ext cx="6294106" cy="5505451"/>
          </a:xfrm>
          <a:prstGeom prst="rect">
            <a:avLst/>
          </a:prstGeom>
          <a:noFill/>
          <a:ln>
            <a:noFill/>
          </a:ln>
        </p:spPr>
        <p:txBody>
          <a:bodyPr rtlCol="0" anchor="t" anchorCtr="0">
            <a:noAutofit/>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indent="0">
              <a:buNone/>
            </a:pPr>
            <a:r>
              <a:rPr lang="fr-CH" sz="1600" b="1" dirty="0">
                <a:latin typeface="Calibri Light "/>
              </a:rPr>
              <a:t>POPULATION</a:t>
            </a:r>
          </a:p>
          <a:p>
            <a:pPr marL="514350" indent="-285750">
              <a:buFontTx/>
              <a:buChar char="‒"/>
            </a:pPr>
            <a:r>
              <a:rPr lang="fr-CH" sz="1600" dirty="0">
                <a:latin typeface="Calibri Light "/>
              </a:rPr>
              <a:t>Diversity of </a:t>
            </a:r>
            <a:r>
              <a:rPr lang="fr-CH" sz="1600" dirty="0" err="1">
                <a:latin typeface="Calibri Light "/>
              </a:rPr>
              <a:t>contract</a:t>
            </a:r>
            <a:r>
              <a:rPr lang="fr-CH" sz="1600" dirty="0">
                <a:latin typeface="Calibri Light "/>
              </a:rPr>
              <a:t> durations and </a:t>
            </a:r>
            <a:r>
              <a:rPr lang="fr-CH" sz="1600" dirty="0" err="1">
                <a:latin typeface="Calibri Light "/>
              </a:rPr>
              <a:t>ages</a:t>
            </a:r>
            <a:endParaRPr lang="fr-CH" sz="1600" dirty="0">
              <a:latin typeface="Calibri Light "/>
            </a:endParaRPr>
          </a:p>
          <a:p>
            <a:pPr marL="514350" indent="-285750">
              <a:buFontTx/>
              <a:buChar char="‒"/>
            </a:pPr>
            <a:r>
              <a:rPr lang="fr-CH" sz="1600" dirty="0" err="1">
                <a:latin typeface="Calibri Light "/>
              </a:rPr>
              <a:t>Potential</a:t>
            </a:r>
            <a:r>
              <a:rPr lang="fr-CH" sz="1600" dirty="0">
                <a:latin typeface="Calibri Light "/>
              </a:rPr>
              <a:t> change in the </a:t>
            </a:r>
            <a:r>
              <a:rPr lang="fr-CH" sz="1600" dirty="0" err="1">
                <a:latin typeface="Calibri Light "/>
              </a:rPr>
              <a:t>organization’s</a:t>
            </a:r>
            <a:r>
              <a:rPr lang="fr-CH" sz="1600" dirty="0">
                <a:latin typeface="Calibri Light "/>
              </a:rPr>
              <a:t> structure </a:t>
            </a:r>
            <a:r>
              <a:rPr lang="fr-CH" sz="1600" dirty="0" err="1">
                <a:latin typeface="Calibri Light "/>
              </a:rPr>
              <a:t>every</a:t>
            </a:r>
            <a:r>
              <a:rPr lang="fr-CH" sz="1600" dirty="0">
                <a:latin typeface="Calibri Light "/>
              </a:rPr>
              <a:t> 5 </a:t>
            </a:r>
            <a:r>
              <a:rPr lang="fr-CH" sz="1600" dirty="0" err="1">
                <a:latin typeface="Calibri Light "/>
              </a:rPr>
              <a:t>years</a:t>
            </a:r>
            <a:endParaRPr lang="fr-CH" sz="1600" dirty="0">
              <a:latin typeface="Calibri Light "/>
            </a:endParaRPr>
          </a:p>
          <a:p>
            <a:pPr marL="514350" indent="-285750">
              <a:buFontTx/>
              <a:buChar char="‒"/>
            </a:pPr>
            <a:r>
              <a:rPr lang="fr-CH" sz="1600" dirty="0">
                <a:latin typeface="Calibri Light "/>
              </a:rPr>
              <a:t>Diversity of </a:t>
            </a:r>
            <a:r>
              <a:rPr lang="fr-CH" sz="1600" dirty="0" err="1">
                <a:latin typeface="Calibri Light "/>
              </a:rPr>
              <a:t>activities</a:t>
            </a:r>
            <a:r>
              <a:rPr lang="fr-CH" sz="1600" dirty="0">
                <a:latin typeface="Calibri Light "/>
              </a:rPr>
              <a:t>, services and </a:t>
            </a:r>
            <a:r>
              <a:rPr lang="fr-CH" sz="1600" dirty="0" err="1">
                <a:latin typeface="Calibri Light "/>
              </a:rPr>
              <a:t>professional</a:t>
            </a:r>
            <a:r>
              <a:rPr lang="fr-CH" sz="1600" dirty="0">
                <a:latin typeface="Calibri Light "/>
              </a:rPr>
              <a:t> profiles</a:t>
            </a:r>
          </a:p>
          <a:p>
            <a:pPr marL="514350" indent="-285750">
              <a:buFontTx/>
              <a:buChar char="‒"/>
            </a:pPr>
            <a:r>
              <a:rPr lang="fr-CH" sz="1600" dirty="0">
                <a:latin typeface="Calibri Light "/>
              </a:rPr>
              <a:t>International environnement  </a:t>
            </a:r>
          </a:p>
          <a:p>
            <a:pPr marL="514350" indent="-285750">
              <a:buFontTx/>
              <a:buChar char="‒"/>
            </a:pPr>
            <a:r>
              <a:rPr lang="fr-CH" sz="1600" dirty="0">
                <a:latin typeface="Calibri Light "/>
              </a:rPr>
              <a:t>General </a:t>
            </a:r>
            <a:r>
              <a:rPr lang="fr-CH" sz="1600" dirty="0" err="1">
                <a:latin typeface="Calibri Light "/>
              </a:rPr>
              <a:t>interest</a:t>
            </a:r>
            <a:r>
              <a:rPr lang="fr-CH" sz="1600" dirty="0">
                <a:latin typeface="Calibri Light "/>
              </a:rPr>
              <a:t> in </a:t>
            </a:r>
            <a:r>
              <a:rPr lang="fr-CH" sz="1600" dirty="0" err="1">
                <a:latin typeface="Calibri Light "/>
              </a:rPr>
              <a:t>innovating</a:t>
            </a:r>
            <a:r>
              <a:rPr lang="fr-CH" sz="1600" dirty="0">
                <a:latin typeface="Calibri Light "/>
              </a:rPr>
              <a:t>, </a:t>
            </a:r>
            <a:r>
              <a:rPr lang="fr-CH" sz="1600" dirty="0" err="1">
                <a:latin typeface="Calibri Light "/>
              </a:rPr>
              <a:t>learning</a:t>
            </a:r>
            <a:r>
              <a:rPr lang="fr-CH" sz="1600" dirty="0">
                <a:latin typeface="Calibri Light "/>
              </a:rPr>
              <a:t> and </a:t>
            </a:r>
            <a:r>
              <a:rPr lang="fr-CH" sz="1600" dirty="0" err="1">
                <a:latin typeface="Calibri Light "/>
              </a:rPr>
              <a:t>collaborating</a:t>
            </a:r>
            <a:endParaRPr lang="fr-CH" sz="1600" dirty="0">
              <a:latin typeface="Calibri Light "/>
            </a:endParaRPr>
          </a:p>
          <a:p>
            <a:pPr marL="514350" indent="-285750">
              <a:buFontTx/>
              <a:buChar char="‒"/>
            </a:pPr>
            <a:r>
              <a:rPr lang="fr-CH" sz="1600" dirty="0" err="1">
                <a:latin typeface="Calibri Light "/>
              </a:rPr>
              <a:t>Knowledge</a:t>
            </a:r>
            <a:r>
              <a:rPr lang="fr-CH" sz="1600" dirty="0">
                <a:latin typeface="Calibri Light "/>
              </a:rPr>
              <a:t> </a:t>
            </a:r>
            <a:r>
              <a:rPr lang="fr-CH" sz="1600" dirty="0" err="1">
                <a:latin typeface="Calibri Light "/>
              </a:rPr>
              <a:t>based</a:t>
            </a:r>
            <a:r>
              <a:rPr lang="fr-CH" sz="1600" dirty="0">
                <a:latin typeface="Calibri Light "/>
              </a:rPr>
              <a:t> organisation</a:t>
            </a:r>
          </a:p>
          <a:p>
            <a:pPr marL="514350" indent="-285750">
              <a:buFontTx/>
              <a:buChar char="‒"/>
            </a:pPr>
            <a:r>
              <a:rPr lang="fr-CH" sz="1600" dirty="0">
                <a:latin typeface="Calibri Light "/>
              </a:rPr>
              <a:t>Human </a:t>
            </a:r>
            <a:r>
              <a:rPr lang="fr-CH" sz="1600" dirty="0" err="1">
                <a:latin typeface="Calibri Light "/>
              </a:rPr>
              <a:t>beings</a:t>
            </a:r>
            <a:r>
              <a:rPr lang="fr-CH" sz="1600" dirty="0">
                <a:latin typeface="Calibri Light "/>
              </a:rPr>
              <a:t> (perception of </a:t>
            </a:r>
            <a:r>
              <a:rPr lang="fr-CH" sz="1600" dirty="0" err="1">
                <a:latin typeface="Calibri Light "/>
              </a:rPr>
              <a:t>colours</a:t>
            </a:r>
            <a:r>
              <a:rPr lang="fr-CH" sz="1600" dirty="0">
                <a:latin typeface="Calibri Light "/>
              </a:rPr>
              <a:t>, proportions, </a:t>
            </a:r>
            <a:r>
              <a:rPr lang="fr-CH" sz="1600" dirty="0" err="1">
                <a:latin typeface="Calibri Light "/>
              </a:rPr>
              <a:t>forms</a:t>
            </a:r>
            <a:r>
              <a:rPr lang="fr-CH" sz="1600" dirty="0">
                <a:latin typeface="Calibri Light "/>
              </a:rPr>
              <a:t>…)</a:t>
            </a:r>
          </a:p>
          <a:p>
            <a:pPr indent="0">
              <a:buNone/>
            </a:pPr>
            <a:endParaRPr lang="fr-CH" sz="1600" b="1" dirty="0">
              <a:latin typeface="Calibri Light "/>
            </a:endParaRPr>
          </a:p>
          <a:p>
            <a:pPr indent="0">
              <a:buNone/>
            </a:pPr>
            <a:r>
              <a:rPr lang="fr-CH" sz="1600" b="1" dirty="0">
                <a:latin typeface="Calibri Light "/>
              </a:rPr>
              <a:t>ARCHITECTURE</a:t>
            </a:r>
          </a:p>
          <a:p>
            <a:pPr marL="514350" indent="-285750">
              <a:buFontTx/>
              <a:buChar char="‒"/>
            </a:pPr>
            <a:r>
              <a:rPr lang="fr-CH" sz="1600" dirty="0">
                <a:latin typeface="Calibri Light "/>
              </a:rPr>
              <a:t>Science-</a:t>
            </a:r>
            <a:r>
              <a:rPr lang="fr-CH" sz="1600" dirty="0" err="1">
                <a:latin typeface="Calibri Light "/>
              </a:rPr>
              <a:t>driven</a:t>
            </a:r>
            <a:r>
              <a:rPr lang="fr-CH" sz="1600" dirty="0">
                <a:latin typeface="Calibri Light "/>
              </a:rPr>
              <a:t> architecture (</a:t>
            </a:r>
            <a:r>
              <a:rPr lang="fr-CH" sz="1600" dirty="0" err="1">
                <a:latin typeface="Calibri Light "/>
              </a:rPr>
              <a:t>priorities</a:t>
            </a:r>
            <a:r>
              <a:rPr lang="fr-CH" sz="1600" dirty="0">
                <a:latin typeface="Calibri Light "/>
              </a:rPr>
              <a:t>, </a:t>
            </a:r>
            <a:r>
              <a:rPr lang="fr-CH" sz="1600" dirty="0" err="1">
                <a:latin typeface="Calibri Light "/>
              </a:rPr>
              <a:t>requirements</a:t>
            </a:r>
            <a:r>
              <a:rPr lang="fr-CH" sz="1600" dirty="0">
                <a:latin typeface="Calibri Light "/>
              </a:rPr>
              <a:t>, budget…)</a:t>
            </a:r>
          </a:p>
          <a:p>
            <a:pPr marL="514350" indent="-285750">
              <a:buFontTx/>
              <a:buChar char="‒"/>
            </a:pPr>
            <a:r>
              <a:rPr lang="fr-CH" sz="1600" dirty="0">
                <a:latin typeface="Calibri Light "/>
              </a:rPr>
              <a:t>Diversity of building typologies</a:t>
            </a:r>
          </a:p>
          <a:p>
            <a:pPr marL="514350" indent="-285750">
              <a:buFontTx/>
              <a:buChar char="‒"/>
            </a:pPr>
            <a:r>
              <a:rPr lang="fr-CH" sz="1600" dirty="0">
                <a:latin typeface="Calibri Light "/>
              </a:rPr>
              <a:t>High </a:t>
            </a:r>
            <a:r>
              <a:rPr lang="fr-CH" sz="1600" dirty="0" err="1">
                <a:latin typeface="Calibri Light "/>
              </a:rPr>
              <a:t>number</a:t>
            </a:r>
            <a:r>
              <a:rPr lang="fr-CH" sz="1600" dirty="0">
                <a:latin typeface="Calibri Light "/>
              </a:rPr>
              <a:t> of </a:t>
            </a:r>
            <a:r>
              <a:rPr lang="fr-CH" sz="1600" dirty="0" err="1">
                <a:latin typeface="Calibri Light "/>
              </a:rPr>
              <a:t>existing</a:t>
            </a:r>
            <a:r>
              <a:rPr lang="fr-CH" sz="1600" dirty="0">
                <a:latin typeface="Calibri Light "/>
              </a:rPr>
              <a:t> infrastructures and </a:t>
            </a:r>
            <a:r>
              <a:rPr lang="fr-CH" sz="1600" dirty="0" err="1">
                <a:latin typeface="Calibri Light "/>
              </a:rPr>
              <a:t>furniture</a:t>
            </a:r>
            <a:r>
              <a:rPr lang="fr-CH" sz="1600" dirty="0">
                <a:latin typeface="Calibri Light "/>
              </a:rPr>
              <a:t> </a:t>
            </a:r>
          </a:p>
          <a:p>
            <a:pPr marL="514350" indent="-285750">
              <a:buFontTx/>
              <a:buChar char="‒"/>
            </a:pPr>
            <a:r>
              <a:rPr lang="fr-CH" sz="1600" dirty="0" err="1">
                <a:latin typeface="Calibri Light "/>
              </a:rPr>
              <a:t>Fixed</a:t>
            </a:r>
            <a:r>
              <a:rPr lang="fr-CH" sz="1600" dirty="0">
                <a:latin typeface="Calibri Light "/>
              </a:rPr>
              <a:t> location</a:t>
            </a:r>
          </a:p>
          <a:p>
            <a:pPr marL="514350" indent="-285750">
              <a:buFontTx/>
              <a:buChar char="‒"/>
            </a:pPr>
            <a:r>
              <a:rPr lang="fr-CH" sz="1600" dirty="0" err="1">
                <a:latin typeface="Calibri Light "/>
              </a:rPr>
              <a:t>Uncertainty</a:t>
            </a:r>
            <a:r>
              <a:rPr lang="fr-CH" sz="1600" dirty="0">
                <a:latin typeface="Calibri Light "/>
              </a:rPr>
              <a:t> on the future spatial </a:t>
            </a:r>
            <a:r>
              <a:rPr lang="fr-CH" sz="1600" dirty="0" err="1">
                <a:latin typeface="Calibri Light "/>
              </a:rPr>
              <a:t>needs</a:t>
            </a:r>
            <a:endParaRPr lang="fr-CH" sz="1600" dirty="0">
              <a:latin typeface="Calibri Light "/>
            </a:endParaRPr>
          </a:p>
          <a:p>
            <a:pPr marL="514350" indent="-285750">
              <a:buFontTx/>
              <a:buChar char="‒"/>
            </a:pPr>
            <a:r>
              <a:rPr lang="fr-CH" sz="1600" dirty="0">
                <a:latin typeface="Calibri Light "/>
              </a:rPr>
              <a:t>Variable </a:t>
            </a:r>
            <a:r>
              <a:rPr lang="fr-CH" sz="1600" dirty="0" err="1">
                <a:latin typeface="Calibri Light "/>
              </a:rPr>
              <a:t>density</a:t>
            </a:r>
            <a:r>
              <a:rPr lang="fr-CH" sz="1600" dirty="0">
                <a:latin typeface="Calibri Light "/>
              </a:rPr>
              <a:t> (</a:t>
            </a:r>
            <a:r>
              <a:rPr lang="fr-CH" sz="1600" dirty="0" err="1">
                <a:latin typeface="Calibri Light "/>
              </a:rPr>
              <a:t>urban</a:t>
            </a:r>
            <a:r>
              <a:rPr lang="fr-CH" sz="1600" dirty="0">
                <a:latin typeface="Calibri Light "/>
              </a:rPr>
              <a:t> vs </a:t>
            </a:r>
            <a:r>
              <a:rPr lang="fr-CH" sz="1600" dirty="0" err="1">
                <a:latin typeface="Calibri Light "/>
              </a:rPr>
              <a:t>countryside</a:t>
            </a:r>
            <a:r>
              <a:rPr lang="fr-CH" sz="1600" dirty="0">
                <a:latin typeface="Calibri Light "/>
              </a:rPr>
              <a:t>)</a:t>
            </a:r>
          </a:p>
          <a:p>
            <a:pPr marL="514350" indent="-285750">
              <a:buFontTx/>
              <a:buChar char="‒"/>
            </a:pPr>
            <a:endParaRPr lang="fr-CH" sz="1600" dirty="0">
              <a:latin typeface="Calibri Light "/>
            </a:endParaRPr>
          </a:p>
          <a:p>
            <a:pPr marL="514350" indent="-285750"/>
            <a:endParaRPr lang="fr-CH" sz="1600" dirty="0">
              <a:latin typeface="Calibri Light "/>
            </a:endParaRPr>
          </a:p>
        </p:txBody>
      </p:sp>
      <mc:AlternateContent xmlns:mc="http://schemas.openxmlformats.org/markup-compatibility/2006">
        <mc:Choice xmlns:cx1="http://schemas.microsoft.com/office/drawing/2015/9/8/chartex" Requires="cx1">
          <p:graphicFrame>
            <p:nvGraphicFramePr>
              <p:cNvPr id="31" name="Chart 30">
                <a:extLst>
                  <a:ext uri="{FF2B5EF4-FFF2-40B4-BE49-F238E27FC236}">
                    <a16:creationId xmlns:a16="http://schemas.microsoft.com/office/drawing/2014/main" id="{F2DA622B-E2B3-5DCC-A92E-1DBE945FD218}"/>
                  </a:ext>
                </a:extLst>
              </p:cNvPr>
              <p:cNvGraphicFramePr/>
              <p:nvPr>
                <p:extLst>
                  <p:ext uri="{D42A27DB-BD31-4B8C-83A1-F6EECF244321}">
                    <p14:modId xmlns:p14="http://schemas.microsoft.com/office/powerpoint/2010/main" val="3682303182"/>
                  </p:ext>
                </p:extLst>
              </p:nvPr>
            </p:nvGraphicFramePr>
            <p:xfrm>
              <a:off x="6312649" y="565824"/>
              <a:ext cx="4648200" cy="608805"/>
            </p:xfrm>
            <a:graphic>
              <a:graphicData uri="http://schemas.microsoft.com/office/drawing/2014/chartex">
                <cx:chart xmlns:cx="http://schemas.microsoft.com/office/drawing/2014/chartex" xmlns:r="http://schemas.openxmlformats.org/officeDocument/2006/relationships" r:id="rId2"/>
              </a:graphicData>
            </a:graphic>
          </p:graphicFrame>
        </mc:Choice>
        <mc:Fallback>
          <p:pic>
            <p:nvPicPr>
              <p:cNvPr id="31" name="Chart 30">
                <a:extLst>
                  <a:ext uri="{FF2B5EF4-FFF2-40B4-BE49-F238E27FC236}">
                    <a16:creationId xmlns:a16="http://schemas.microsoft.com/office/drawing/2014/main" id="{F2DA622B-E2B3-5DCC-A92E-1DBE945FD218}"/>
                  </a:ext>
                </a:extLst>
              </p:cNvPr>
              <p:cNvPicPr>
                <a:picLocks noGrp="1" noRot="1" noChangeAspect="1" noMove="1" noResize="1" noEditPoints="1" noAdjustHandles="1" noChangeArrowheads="1" noChangeShapeType="1"/>
              </p:cNvPicPr>
              <p:nvPr/>
            </p:nvPicPr>
            <p:blipFill>
              <a:blip r:embed="rId3"/>
              <a:stretch>
                <a:fillRect/>
              </a:stretch>
            </p:blipFill>
            <p:spPr>
              <a:xfrm>
                <a:off x="6312649" y="565824"/>
                <a:ext cx="4648200" cy="608805"/>
              </a:xfrm>
              <a:prstGeom prst="rect">
                <a:avLst/>
              </a:prstGeom>
            </p:spPr>
          </p:pic>
        </mc:Fallback>
      </mc:AlternateContent>
      <p:sp>
        <p:nvSpPr>
          <p:cNvPr id="42" name="Content Placeholder 2">
            <a:extLst>
              <a:ext uri="{FF2B5EF4-FFF2-40B4-BE49-F238E27FC236}">
                <a16:creationId xmlns:a16="http://schemas.microsoft.com/office/drawing/2014/main" id="{4611C9D7-794C-FD87-B338-DCD0ACA7C43A}"/>
              </a:ext>
            </a:extLst>
          </p:cNvPr>
          <p:cNvSpPr/>
          <p:nvPr/>
        </p:nvSpPr>
        <p:spPr bwMode="auto">
          <a:xfrm>
            <a:off x="6302016" y="297763"/>
            <a:ext cx="7346872" cy="646500"/>
          </a:xfrm>
          <a:prstGeom prst="rect">
            <a:avLst/>
          </a:prstGeom>
          <a:noFill/>
          <a:ln w="9525">
            <a:noFill/>
            <a:miter lim="800000"/>
            <a:headEnd/>
            <a:tailEnd/>
          </a:ln>
        </p:spPr>
        <p:txBody>
          <a:bodyPr vert="horz" wrap="square" lIns="108000" tIns="45720" rIns="180000" bIns="45720" numCol="1" anchor="t" anchorCtr="0" compatLnSpc="1">
            <a:prstTxWarp prst="textNoShape">
              <a:avLst/>
            </a:prstTxWarp>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lvl="0" indent="0">
              <a:spcAft>
                <a:spcPts val="600"/>
              </a:spcAft>
              <a:buNone/>
            </a:pPr>
            <a:r>
              <a:rPr lang="fr-CH" sz="1200" b="1" kern="1400" dirty="0">
                <a:latin typeface="+mj-lt"/>
                <a:cs typeface="Times New Roman" panose="02020603050405020304" pitchFamily="18" charset="0"/>
              </a:rPr>
              <a:t>TERTIARY INFRASTRUCTURES AT CERN (m2)</a:t>
            </a:r>
            <a:endParaRPr lang="fr-CH" sz="1200" kern="1400" dirty="0">
              <a:latin typeface="+mj-lt"/>
              <a:cs typeface="Times New Roman" panose="02020603050405020304" pitchFamily="18" charset="0"/>
            </a:endParaRPr>
          </a:p>
        </p:txBody>
      </p:sp>
      <p:sp>
        <p:nvSpPr>
          <p:cNvPr id="46" name="Content Placeholder 2">
            <a:extLst>
              <a:ext uri="{FF2B5EF4-FFF2-40B4-BE49-F238E27FC236}">
                <a16:creationId xmlns:a16="http://schemas.microsoft.com/office/drawing/2014/main" id="{A39DEF4C-5857-5F5C-A2B2-7BA356218977}"/>
              </a:ext>
            </a:extLst>
          </p:cNvPr>
          <p:cNvSpPr/>
          <p:nvPr/>
        </p:nvSpPr>
        <p:spPr bwMode="auto">
          <a:xfrm>
            <a:off x="6265048" y="2940213"/>
            <a:ext cx="2451970" cy="1030187"/>
          </a:xfrm>
          <a:prstGeom prst="rect">
            <a:avLst/>
          </a:prstGeom>
          <a:noFill/>
          <a:ln w="9525">
            <a:noFill/>
            <a:miter lim="800000"/>
            <a:headEnd/>
            <a:tailEnd/>
          </a:ln>
        </p:spPr>
        <p:txBody>
          <a:bodyPr vert="horz" wrap="square" lIns="108000" tIns="45720" rIns="180000" bIns="45720" numCol="1" anchor="t" anchorCtr="0" compatLnSpc="1">
            <a:prstTxWarp prst="textNoShape">
              <a:avLst/>
            </a:prstTxWarp>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lvl="0" indent="0">
              <a:spcAft>
                <a:spcPts val="600"/>
              </a:spcAft>
              <a:buNone/>
            </a:pPr>
            <a:r>
              <a:rPr lang="fr-CH" sz="1200" b="1" kern="1400" dirty="0">
                <a:latin typeface="+mj-lt"/>
                <a:cs typeface="Times New Roman" panose="02020603050405020304" pitchFamily="18" charset="0"/>
              </a:rPr>
              <a:t>SITE DAILY OCCUPATION (people)</a:t>
            </a:r>
            <a:endParaRPr lang="fr-CH" sz="1200" kern="1400" dirty="0">
              <a:latin typeface="+mj-lt"/>
              <a:cs typeface="Times New Roman" panose="02020603050405020304" pitchFamily="18" charset="0"/>
            </a:endParaRPr>
          </a:p>
        </p:txBody>
      </p:sp>
      <p:graphicFrame>
        <p:nvGraphicFramePr>
          <p:cNvPr id="49" name="Chart 48">
            <a:extLst>
              <a:ext uri="{FF2B5EF4-FFF2-40B4-BE49-F238E27FC236}">
                <a16:creationId xmlns:a16="http://schemas.microsoft.com/office/drawing/2014/main" id="{49544324-DA60-977E-B5A6-40F683CB73EB}"/>
              </a:ext>
            </a:extLst>
          </p:cNvPr>
          <p:cNvGraphicFramePr/>
          <p:nvPr>
            <p:extLst>
              <p:ext uri="{D42A27DB-BD31-4B8C-83A1-F6EECF244321}">
                <p14:modId xmlns:p14="http://schemas.microsoft.com/office/powerpoint/2010/main" val="1584064128"/>
              </p:ext>
            </p:extLst>
          </p:nvPr>
        </p:nvGraphicFramePr>
        <p:xfrm>
          <a:off x="6145037" y="3249938"/>
          <a:ext cx="3034515" cy="3380892"/>
        </p:xfrm>
        <a:graphic>
          <a:graphicData uri="http://schemas.openxmlformats.org/drawingml/2006/chart">
            <c:chart xmlns:c="http://schemas.openxmlformats.org/drawingml/2006/chart" xmlns:r="http://schemas.openxmlformats.org/officeDocument/2006/relationships" r:id="rId4"/>
          </a:graphicData>
        </a:graphic>
      </p:graphicFrame>
      <p:grpSp>
        <p:nvGrpSpPr>
          <p:cNvPr id="51" name="Group 50">
            <a:extLst>
              <a:ext uri="{FF2B5EF4-FFF2-40B4-BE49-F238E27FC236}">
                <a16:creationId xmlns:a16="http://schemas.microsoft.com/office/drawing/2014/main" id="{B5623B9E-A459-9742-BFB5-7E5498C537F8}"/>
              </a:ext>
            </a:extLst>
          </p:cNvPr>
          <p:cNvGrpSpPr/>
          <p:nvPr/>
        </p:nvGrpSpPr>
        <p:grpSpPr>
          <a:xfrm>
            <a:off x="9306798" y="2949431"/>
            <a:ext cx="2478649" cy="3774573"/>
            <a:chOff x="6919387" y="223838"/>
            <a:chExt cx="2478649" cy="3774573"/>
          </a:xfrm>
        </p:grpSpPr>
        <p:grpSp>
          <p:nvGrpSpPr>
            <p:cNvPr id="45" name="Group 44">
              <a:extLst>
                <a:ext uri="{FF2B5EF4-FFF2-40B4-BE49-F238E27FC236}">
                  <a16:creationId xmlns:a16="http://schemas.microsoft.com/office/drawing/2014/main" id="{76B28C13-C986-0ED8-E453-68B5DB8E8B4D}"/>
                </a:ext>
              </a:extLst>
            </p:cNvPr>
            <p:cNvGrpSpPr/>
            <p:nvPr/>
          </p:nvGrpSpPr>
          <p:grpSpPr>
            <a:xfrm>
              <a:off x="6919387" y="223838"/>
              <a:ext cx="2478649" cy="3553001"/>
              <a:chOff x="6950864" y="223838"/>
              <a:chExt cx="2478649" cy="3553001"/>
            </a:xfrm>
          </p:grpSpPr>
          <p:grpSp>
            <p:nvGrpSpPr>
              <p:cNvPr id="41" name="Group 40">
                <a:extLst>
                  <a:ext uri="{FF2B5EF4-FFF2-40B4-BE49-F238E27FC236}">
                    <a16:creationId xmlns:a16="http://schemas.microsoft.com/office/drawing/2014/main" id="{E0ACD62E-AAEC-7A3A-F5FF-1BD28217A4D8}"/>
                  </a:ext>
                </a:extLst>
              </p:cNvPr>
              <p:cNvGrpSpPr/>
              <p:nvPr/>
            </p:nvGrpSpPr>
            <p:grpSpPr>
              <a:xfrm>
                <a:off x="6965108" y="223838"/>
                <a:ext cx="2464405" cy="3300942"/>
                <a:chOff x="6965108" y="229496"/>
                <a:chExt cx="2464405" cy="3300942"/>
              </a:xfrm>
            </p:grpSpPr>
            <p:grpSp>
              <p:nvGrpSpPr>
                <p:cNvPr id="39" name="Group 38">
                  <a:extLst>
                    <a:ext uri="{FF2B5EF4-FFF2-40B4-BE49-F238E27FC236}">
                      <a16:creationId xmlns:a16="http://schemas.microsoft.com/office/drawing/2014/main" id="{E1F16D14-464B-30D5-BB6C-D5E84F70F7CC}"/>
                    </a:ext>
                  </a:extLst>
                </p:cNvPr>
                <p:cNvGrpSpPr/>
                <p:nvPr/>
              </p:nvGrpSpPr>
              <p:grpSpPr>
                <a:xfrm>
                  <a:off x="6965108" y="530003"/>
                  <a:ext cx="1952489" cy="3000435"/>
                  <a:chOff x="6947385" y="1031458"/>
                  <a:chExt cx="1952489" cy="3000435"/>
                </a:xfrm>
              </p:grpSpPr>
              <p:pic>
                <p:nvPicPr>
                  <p:cNvPr id="33" name="Picture 32">
                    <a:extLst>
                      <a:ext uri="{FF2B5EF4-FFF2-40B4-BE49-F238E27FC236}">
                        <a16:creationId xmlns:a16="http://schemas.microsoft.com/office/drawing/2014/main" id="{2A22A4C5-64A3-35A6-9690-AB02799320CD}"/>
                      </a:ext>
                    </a:extLst>
                  </p:cNvPr>
                  <p:cNvPicPr>
                    <a:picLocks noChangeAspect="1"/>
                  </p:cNvPicPr>
                  <p:nvPr/>
                </p:nvPicPr>
                <p:blipFill rotWithShape="1">
                  <a:blip r:embed="rId5"/>
                  <a:srcRect t="4136" r="78855"/>
                  <a:stretch/>
                </p:blipFill>
                <p:spPr>
                  <a:xfrm>
                    <a:off x="6966796" y="3514512"/>
                    <a:ext cx="1081263" cy="258673"/>
                  </a:xfrm>
                  <a:prstGeom prst="rect">
                    <a:avLst/>
                  </a:prstGeom>
                </p:spPr>
              </p:pic>
              <p:grpSp>
                <p:nvGrpSpPr>
                  <p:cNvPr id="37" name="Group 36">
                    <a:extLst>
                      <a:ext uri="{FF2B5EF4-FFF2-40B4-BE49-F238E27FC236}">
                        <a16:creationId xmlns:a16="http://schemas.microsoft.com/office/drawing/2014/main" id="{1B0F3D30-2891-D72C-5F9E-77C56A63C14F}"/>
                      </a:ext>
                    </a:extLst>
                  </p:cNvPr>
                  <p:cNvGrpSpPr/>
                  <p:nvPr/>
                </p:nvGrpSpPr>
                <p:grpSpPr>
                  <a:xfrm>
                    <a:off x="6947385" y="1031458"/>
                    <a:ext cx="1952489" cy="2450440"/>
                    <a:chOff x="5605462" y="1231922"/>
                    <a:chExt cx="3166769" cy="3974402"/>
                  </a:xfrm>
                </p:grpSpPr>
                <p:pic>
                  <p:nvPicPr>
                    <p:cNvPr id="34" name="Picture 33">
                      <a:extLst>
                        <a:ext uri="{FF2B5EF4-FFF2-40B4-BE49-F238E27FC236}">
                          <a16:creationId xmlns:a16="http://schemas.microsoft.com/office/drawing/2014/main" id="{56058D6A-0C30-DF0C-AC3B-7EED466159A2}"/>
                        </a:ext>
                      </a:extLst>
                    </p:cNvPr>
                    <p:cNvPicPr>
                      <a:picLocks noChangeAspect="1"/>
                    </p:cNvPicPr>
                    <p:nvPr/>
                  </p:nvPicPr>
                  <p:blipFill>
                    <a:blip r:embed="rId6"/>
                    <a:stretch>
                      <a:fillRect/>
                    </a:stretch>
                  </p:blipFill>
                  <p:spPr>
                    <a:xfrm>
                      <a:off x="7160383" y="1304673"/>
                      <a:ext cx="542926" cy="3886201"/>
                    </a:xfrm>
                    <a:prstGeom prst="rect">
                      <a:avLst/>
                    </a:prstGeom>
                  </p:spPr>
                </p:pic>
                <p:pic>
                  <p:nvPicPr>
                    <p:cNvPr id="35" name="Picture 34">
                      <a:extLst>
                        <a:ext uri="{FF2B5EF4-FFF2-40B4-BE49-F238E27FC236}">
                          <a16:creationId xmlns:a16="http://schemas.microsoft.com/office/drawing/2014/main" id="{4400379C-84D2-730B-F029-E8FCFA65A026}"/>
                        </a:ext>
                      </a:extLst>
                    </p:cNvPr>
                    <p:cNvPicPr>
                      <a:picLocks noChangeAspect="1"/>
                    </p:cNvPicPr>
                    <p:nvPr/>
                  </p:nvPicPr>
                  <p:blipFill>
                    <a:blip r:embed="rId7"/>
                    <a:stretch>
                      <a:fillRect/>
                    </a:stretch>
                  </p:blipFill>
                  <p:spPr>
                    <a:xfrm>
                      <a:off x="8194004" y="1329360"/>
                      <a:ext cx="578227" cy="3876964"/>
                    </a:xfrm>
                    <a:prstGeom prst="rect">
                      <a:avLst/>
                    </a:prstGeom>
                  </p:spPr>
                </p:pic>
                <p:pic>
                  <p:nvPicPr>
                    <p:cNvPr id="36" name="Picture 35">
                      <a:extLst>
                        <a:ext uri="{FF2B5EF4-FFF2-40B4-BE49-F238E27FC236}">
                          <a16:creationId xmlns:a16="http://schemas.microsoft.com/office/drawing/2014/main" id="{626C210A-58A8-6F09-0ABA-43E1418CD4E4}"/>
                        </a:ext>
                      </a:extLst>
                    </p:cNvPr>
                    <p:cNvPicPr>
                      <a:picLocks noChangeAspect="1"/>
                    </p:cNvPicPr>
                    <p:nvPr/>
                  </p:nvPicPr>
                  <p:blipFill>
                    <a:blip r:embed="rId8"/>
                    <a:stretch>
                      <a:fillRect/>
                    </a:stretch>
                  </p:blipFill>
                  <p:spPr>
                    <a:xfrm>
                      <a:off x="5605462" y="1231922"/>
                      <a:ext cx="981074" cy="3914775"/>
                    </a:xfrm>
                    <a:prstGeom prst="rect">
                      <a:avLst/>
                    </a:prstGeom>
                  </p:spPr>
                </p:pic>
              </p:grpSp>
              <p:pic>
                <p:nvPicPr>
                  <p:cNvPr id="38" name="Picture 37">
                    <a:extLst>
                      <a:ext uri="{FF2B5EF4-FFF2-40B4-BE49-F238E27FC236}">
                        <a16:creationId xmlns:a16="http://schemas.microsoft.com/office/drawing/2014/main" id="{6259FE11-9628-56DB-8C35-465AB781D4CF}"/>
                      </a:ext>
                    </a:extLst>
                  </p:cNvPr>
                  <p:cNvPicPr>
                    <a:picLocks noChangeAspect="1"/>
                  </p:cNvPicPr>
                  <p:nvPr/>
                </p:nvPicPr>
                <p:blipFill rotWithShape="1">
                  <a:blip r:embed="rId5"/>
                  <a:srcRect l="50267" r="21820"/>
                  <a:stretch/>
                </p:blipFill>
                <p:spPr bwMode="auto">
                  <a:xfrm>
                    <a:off x="6985426" y="3762062"/>
                    <a:ext cx="1427379" cy="269831"/>
                  </a:xfrm>
                  <a:prstGeom prst="rect">
                    <a:avLst/>
                  </a:prstGeom>
                </p:spPr>
              </p:pic>
            </p:grpSp>
            <p:sp>
              <p:nvSpPr>
                <p:cNvPr id="40" name="Content Placeholder 2">
                  <a:extLst>
                    <a:ext uri="{FF2B5EF4-FFF2-40B4-BE49-F238E27FC236}">
                      <a16:creationId xmlns:a16="http://schemas.microsoft.com/office/drawing/2014/main" id="{36A24E2A-F38C-2221-FD31-0E153D0F151D}"/>
                    </a:ext>
                  </a:extLst>
                </p:cNvPr>
                <p:cNvSpPr/>
                <p:nvPr/>
              </p:nvSpPr>
              <p:spPr bwMode="auto">
                <a:xfrm>
                  <a:off x="6977543" y="229496"/>
                  <a:ext cx="2451970" cy="1030187"/>
                </a:xfrm>
                <a:prstGeom prst="rect">
                  <a:avLst/>
                </a:prstGeom>
                <a:noFill/>
                <a:ln w="9525">
                  <a:noFill/>
                  <a:miter lim="800000"/>
                  <a:headEnd/>
                  <a:tailEnd/>
                </a:ln>
              </p:spPr>
              <p:txBody>
                <a:bodyPr vert="horz" wrap="square" lIns="108000" tIns="45720" rIns="180000" bIns="45720" numCol="1" anchor="t" anchorCtr="0" compatLnSpc="1">
                  <a:prstTxWarp prst="textNoShape">
                    <a:avLst/>
                  </a:prstTxWarp>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lvl="0" indent="0">
                    <a:spcAft>
                      <a:spcPts val="600"/>
                    </a:spcAft>
                    <a:buNone/>
                  </a:pPr>
                  <a:r>
                    <a:rPr lang="fr-CH" sz="1200" b="1" kern="1400" dirty="0">
                      <a:latin typeface="+mj-lt"/>
                      <a:cs typeface="Times New Roman" panose="02020603050405020304" pitchFamily="18" charset="0"/>
                    </a:rPr>
                    <a:t>IMPACT ON SURFACE (m2)</a:t>
                  </a:r>
                  <a:endParaRPr lang="fr-CH" sz="1200" kern="1400" dirty="0">
                    <a:latin typeface="+mj-lt"/>
                    <a:cs typeface="Times New Roman" panose="02020603050405020304" pitchFamily="18" charset="0"/>
                  </a:endParaRPr>
                </a:p>
              </p:txBody>
            </p:sp>
          </p:grpSp>
          <p:pic>
            <p:nvPicPr>
              <p:cNvPr id="44" name="Picture 43">
                <a:extLst>
                  <a:ext uri="{FF2B5EF4-FFF2-40B4-BE49-F238E27FC236}">
                    <a16:creationId xmlns:a16="http://schemas.microsoft.com/office/drawing/2014/main" id="{A5D2D7DE-FB0C-1C0B-2DF0-86A2B790C305}"/>
                  </a:ext>
                </a:extLst>
              </p:cNvPr>
              <p:cNvPicPr>
                <a:picLocks noChangeAspect="1"/>
              </p:cNvPicPr>
              <p:nvPr/>
            </p:nvPicPr>
            <p:blipFill rotWithShape="1">
              <a:blip r:embed="rId5"/>
              <a:srcRect l="20333" t="3297" r="52050" b="-1"/>
              <a:stretch/>
            </p:blipFill>
            <p:spPr bwMode="auto">
              <a:xfrm>
                <a:off x="6950864" y="3515902"/>
                <a:ext cx="1412247" cy="260937"/>
              </a:xfrm>
              <a:prstGeom prst="rect">
                <a:avLst/>
              </a:prstGeom>
            </p:spPr>
          </p:pic>
        </p:grpSp>
        <p:pic>
          <p:nvPicPr>
            <p:cNvPr id="50" name="Picture 49">
              <a:extLst>
                <a:ext uri="{FF2B5EF4-FFF2-40B4-BE49-F238E27FC236}">
                  <a16:creationId xmlns:a16="http://schemas.microsoft.com/office/drawing/2014/main" id="{69775716-A38E-8E92-3BCE-EA040632048C}"/>
                </a:ext>
              </a:extLst>
            </p:cNvPr>
            <p:cNvPicPr>
              <a:picLocks noChangeAspect="1"/>
            </p:cNvPicPr>
            <p:nvPr/>
          </p:nvPicPr>
          <p:blipFill rotWithShape="1">
            <a:blip r:embed="rId5"/>
            <a:srcRect l="80829" r="-1"/>
            <a:stretch/>
          </p:blipFill>
          <p:spPr bwMode="auto">
            <a:xfrm>
              <a:off x="6968596" y="3728580"/>
              <a:ext cx="980374" cy="269831"/>
            </a:xfrm>
            <a:prstGeom prst="rect">
              <a:avLst/>
            </a:prstGeom>
          </p:spPr>
        </p:pic>
      </p:grpSp>
      <p:sp>
        <p:nvSpPr>
          <p:cNvPr id="52" name="Content Placeholder 2">
            <a:extLst>
              <a:ext uri="{FF2B5EF4-FFF2-40B4-BE49-F238E27FC236}">
                <a16:creationId xmlns:a16="http://schemas.microsoft.com/office/drawing/2014/main" id="{90BB5EE6-8ABB-F9B8-2EE2-5FF942ECAC2B}"/>
              </a:ext>
            </a:extLst>
          </p:cNvPr>
          <p:cNvSpPr/>
          <p:nvPr/>
        </p:nvSpPr>
        <p:spPr bwMode="auto">
          <a:xfrm>
            <a:off x="6298366" y="1323093"/>
            <a:ext cx="2451970" cy="1030187"/>
          </a:xfrm>
          <a:prstGeom prst="rect">
            <a:avLst/>
          </a:prstGeom>
          <a:noFill/>
          <a:ln w="9525">
            <a:noFill/>
            <a:miter lim="800000"/>
            <a:headEnd/>
            <a:tailEnd/>
          </a:ln>
        </p:spPr>
        <p:txBody>
          <a:bodyPr vert="horz" wrap="square" lIns="108000" tIns="45720" rIns="180000" bIns="45720" numCol="1" anchor="t" anchorCtr="0" compatLnSpc="1">
            <a:prstTxWarp prst="textNoShape">
              <a:avLst/>
            </a:prstTxWarp>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lvl="0" indent="0">
              <a:spcAft>
                <a:spcPts val="600"/>
              </a:spcAft>
              <a:buNone/>
            </a:pPr>
            <a:r>
              <a:rPr lang="fr-CH" sz="1200" b="1" kern="1400" dirty="0">
                <a:latin typeface="+mj-lt"/>
                <a:cs typeface="Times New Roman" panose="02020603050405020304" pitchFamily="18" charset="0"/>
              </a:rPr>
              <a:t>SITE DENSITY (Km2)</a:t>
            </a:r>
            <a:endParaRPr lang="fr-CH" sz="1200" kern="1400" dirty="0">
              <a:latin typeface="+mj-lt"/>
              <a:cs typeface="Times New Roman" panose="02020603050405020304" pitchFamily="18" charset="0"/>
            </a:endParaRPr>
          </a:p>
        </p:txBody>
      </p:sp>
      <p:grpSp>
        <p:nvGrpSpPr>
          <p:cNvPr id="66" name="Group 65">
            <a:extLst>
              <a:ext uri="{FF2B5EF4-FFF2-40B4-BE49-F238E27FC236}">
                <a16:creationId xmlns:a16="http://schemas.microsoft.com/office/drawing/2014/main" id="{3E9E4340-8FF1-17DE-7C40-D12A9EF74F25}"/>
              </a:ext>
            </a:extLst>
          </p:cNvPr>
          <p:cNvGrpSpPr/>
          <p:nvPr/>
        </p:nvGrpSpPr>
        <p:grpSpPr>
          <a:xfrm>
            <a:off x="6355515" y="1546472"/>
            <a:ext cx="4731585" cy="1324724"/>
            <a:chOff x="6355515" y="5252691"/>
            <a:chExt cx="4731585" cy="1324724"/>
          </a:xfrm>
        </p:grpSpPr>
        <p:graphicFrame>
          <p:nvGraphicFramePr>
            <p:cNvPr id="57" name="Chart 56">
              <a:extLst>
                <a:ext uri="{FF2B5EF4-FFF2-40B4-BE49-F238E27FC236}">
                  <a16:creationId xmlns:a16="http://schemas.microsoft.com/office/drawing/2014/main" id="{A6C8E41C-D576-AEE0-5325-93B3F181A90C}"/>
                </a:ext>
              </a:extLst>
            </p:cNvPr>
            <p:cNvGraphicFramePr/>
            <p:nvPr>
              <p:extLst>
                <p:ext uri="{D42A27DB-BD31-4B8C-83A1-F6EECF244321}">
                  <p14:modId xmlns:p14="http://schemas.microsoft.com/office/powerpoint/2010/main" val="2705594865"/>
                </p:ext>
              </p:extLst>
            </p:nvPr>
          </p:nvGraphicFramePr>
          <p:xfrm>
            <a:off x="6355515" y="5252691"/>
            <a:ext cx="4731585" cy="1324724"/>
          </p:xfrm>
          <a:graphic>
            <a:graphicData uri="http://schemas.openxmlformats.org/drawingml/2006/chart">
              <c:chart xmlns:c="http://schemas.openxmlformats.org/drawingml/2006/chart" xmlns:r="http://schemas.openxmlformats.org/officeDocument/2006/relationships" r:id="rId9"/>
            </a:graphicData>
          </a:graphic>
        </p:graphicFrame>
        <p:sp>
          <p:nvSpPr>
            <p:cNvPr id="58" name="Content Placeholder 2">
              <a:extLst>
                <a:ext uri="{FF2B5EF4-FFF2-40B4-BE49-F238E27FC236}">
                  <a16:creationId xmlns:a16="http://schemas.microsoft.com/office/drawing/2014/main" id="{74A95408-06DF-7F93-B455-1BC84C0D5772}"/>
                </a:ext>
              </a:extLst>
            </p:cNvPr>
            <p:cNvSpPr/>
            <p:nvPr/>
          </p:nvSpPr>
          <p:spPr bwMode="auto">
            <a:xfrm>
              <a:off x="7245281" y="5413046"/>
              <a:ext cx="777668" cy="329156"/>
            </a:xfrm>
            <a:prstGeom prst="rect">
              <a:avLst/>
            </a:prstGeom>
            <a:noFill/>
            <a:ln>
              <a:noFill/>
            </a:ln>
          </p:spPr>
          <p:txBody>
            <a:bodyPr rtlCol="0" anchor="t" anchorCtr="0">
              <a:noAutofit/>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indent="0">
                <a:buNone/>
              </a:pPr>
              <a:r>
                <a:rPr lang="fr-CH" sz="1000" b="1" dirty="0">
                  <a:solidFill>
                    <a:schemeClr val="bg1"/>
                  </a:solidFill>
                  <a:latin typeface="Calibri Light "/>
                </a:rPr>
                <a:t>27%</a:t>
              </a:r>
              <a:endParaRPr lang="fr-CH" sz="1000" dirty="0">
                <a:solidFill>
                  <a:schemeClr val="bg1"/>
                </a:solidFill>
                <a:latin typeface="Calibri Light "/>
              </a:endParaRPr>
            </a:p>
            <a:p>
              <a:pPr marL="514350" indent="-285750"/>
              <a:endParaRPr lang="fr-CH" sz="1000" dirty="0">
                <a:solidFill>
                  <a:schemeClr val="bg1"/>
                </a:solidFill>
                <a:latin typeface="Calibri Light "/>
              </a:endParaRPr>
            </a:p>
          </p:txBody>
        </p:sp>
        <p:sp>
          <p:nvSpPr>
            <p:cNvPr id="59" name="Content Placeholder 2">
              <a:extLst>
                <a:ext uri="{FF2B5EF4-FFF2-40B4-BE49-F238E27FC236}">
                  <a16:creationId xmlns:a16="http://schemas.microsoft.com/office/drawing/2014/main" id="{AB543755-E8D5-AC0E-94D2-7218ECED3A56}"/>
                </a:ext>
              </a:extLst>
            </p:cNvPr>
            <p:cNvSpPr/>
            <p:nvPr/>
          </p:nvSpPr>
          <p:spPr bwMode="auto">
            <a:xfrm>
              <a:off x="7230252" y="5682921"/>
              <a:ext cx="777668" cy="329156"/>
            </a:xfrm>
            <a:prstGeom prst="rect">
              <a:avLst/>
            </a:prstGeom>
            <a:noFill/>
            <a:ln>
              <a:noFill/>
            </a:ln>
          </p:spPr>
          <p:txBody>
            <a:bodyPr rtlCol="0" anchor="t" anchorCtr="0">
              <a:noAutofit/>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indent="0">
                <a:buNone/>
              </a:pPr>
              <a:r>
                <a:rPr lang="fr-CH" sz="1000" b="1" dirty="0">
                  <a:solidFill>
                    <a:schemeClr val="bg1"/>
                  </a:solidFill>
                  <a:latin typeface="Calibri Light "/>
                </a:rPr>
                <a:t>14%</a:t>
              </a:r>
              <a:endParaRPr lang="fr-CH" sz="1000" dirty="0">
                <a:solidFill>
                  <a:schemeClr val="bg1"/>
                </a:solidFill>
                <a:latin typeface="Calibri Light "/>
              </a:endParaRPr>
            </a:p>
            <a:p>
              <a:pPr marL="514350" indent="-285750"/>
              <a:endParaRPr lang="fr-CH" sz="1000" dirty="0">
                <a:solidFill>
                  <a:schemeClr val="bg1"/>
                </a:solidFill>
                <a:latin typeface="Calibri Light "/>
              </a:endParaRPr>
            </a:p>
          </p:txBody>
        </p:sp>
        <p:sp>
          <p:nvSpPr>
            <p:cNvPr id="60" name="Content Placeholder 2">
              <a:extLst>
                <a:ext uri="{FF2B5EF4-FFF2-40B4-BE49-F238E27FC236}">
                  <a16:creationId xmlns:a16="http://schemas.microsoft.com/office/drawing/2014/main" id="{9CF28709-F7C1-2706-BA39-D9ADA5D392FF}"/>
                </a:ext>
              </a:extLst>
            </p:cNvPr>
            <p:cNvSpPr/>
            <p:nvPr/>
          </p:nvSpPr>
          <p:spPr bwMode="auto">
            <a:xfrm>
              <a:off x="8332473" y="5417407"/>
              <a:ext cx="777668" cy="329156"/>
            </a:xfrm>
            <a:prstGeom prst="rect">
              <a:avLst/>
            </a:prstGeom>
            <a:noFill/>
            <a:ln>
              <a:noFill/>
            </a:ln>
          </p:spPr>
          <p:txBody>
            <a:bodyPr rtlCol="0" anchor="t" anchorCtr="0">
              <a:noAutofit/>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indent="0">
                <a:buNone/>
              </a:pPr>
              <a:r>
                <a:rPr lang="fr-CH" sz="1000" b="1" dirty="0">
                  <a:solidFill>
                    <a:schemeClr val="bg1"/>
                  </a:solidFill>
                  <a:latin typeface="Calibri Light "/>
                </a:rPr>
                <a:t>35%</a:t>
              </a:r>
              <a:endParaRPr lang="fr-CH" sz="1000" dirty="0">
                <a:solidFill>
                  <a:schemeClr val="bg1"/>
                </a:solidFill>
                <a:latin typeface="Calibri Light "/>
              </a:endParaRPr>
            </a:p>
            <a:p>
              <a:pPr marL="514350" indent="-285750"/>
              <a:endParaRPr lang="fr-CH" sz="1000" dirty="0">
                <a:solidFill>
                  <a:schemeClr val="bg1"/>
                </a:solidFill>
                <a:latin typeface="Calibri Light "/>
              </a:endParaRPr>
            </a:p>
          </p:txBody>
        </p:sp>
        <p:sp>
          <p:nvSpPr>
            <p:cNvPr id="61" name="Content Placeholder 2">
              <a:extLst>
                <a:ext uri="{FF2B5EF4-FFF2-40B4-BE49-F238E27FC236}">
                  <a16:creationId xmlns:a16="http://schemas.microsoft.com/office/drawing/2014/main" id="{839E0E2B-ACCF-2E48-8328-31F1416003F1}"/>
                </a:ext>
              </a:extLst>
            </p:cNvPr>
            <p:cNvSpPr/>
            <p:nvPr/>
          </p:nvSpPr>
          <p:spPr bwMode="auto">
            <a:xfrm>
              <a:off x="8429560" y="5680932"/>
              <a:ext cx="777668" cy="329156"/>
            </a:xfrm>
            <a:prstGeom prst="rect">
              <a:avLst/>
            </a:prstGeom>
            <a:noFill/>
            <a:ln>
              <a:noFill/>
            </a:ln>
          </p:spPr>
          <p:txBody>
            <a:bodyPr rtlCol="0" anchor="t" anchorCtr="0">
              <a:noAutofit/>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indent="0">
                <a:buNone/>
              </a:pPr>
              <a:r>
                <a:rPr lang="fr-CH" sz="1000" b="1" dirty="0">
                  <a:solidFill>
                    <a:schemeClr val="bg1"/>
                  </a:solidFill>
                  <a:latin typeface="Calibri Light "/>
                </a:rPr>
                <a:t>64%</a:t>
              </a:r>
              <a:endParaRPr lang="fr-CH" sz="1000" dirty="0">
                <a:solidFill>
                  <a:schemeClr val="bg1"/>
                </a:solidFill>
                <a:latin typeface="Calibri Light "/>
              </a:endParaRPr>
            </a:p>
            <a:p>
              <a:pPr marL="514350" indent="-285750"/>
              <a:endParaRPr lang="fr-CH" sz="1000" dirty="0">
                <a:solidFill>
                  <a:schemeClr val="bg1"/>
                </a:solidFill>
                <a:latin typeface="Calibri Light "/>
              </a:endParaRPr>
            </a:p>
          </p:txBody>
        </p:sp>
        <p:sp>
          <p:nvSpPr>
            <p:cNvPr id="64" name="Content Placeholder 2">
              <a:extLst>
                <a:ext uri="{FF2B5EF4-FFF2-40B4-BE49-F238E27FC236}">
                  <a16:creationId xmlns:a16="http://schemas.microsoft.com/office/drawing/2014/main" id="{F0D2DD30-414B-74E7-8F64-2D3102E64B83}"/>
                </a:ext>
              </a:extLst>
            </p:cNvPr>
            <p:cNvSpPr/>
            <p:nvPr/>
          </p:nvSpPr>
          <p:spPr bwMode="auto">
            <a:xfrm>
              <a:off x="9343231" y="5417407"/>
              <a:ext cx="777668" cy="329156"/>
            </a:xfrm>
            <a:prstGeom prst="rect">
              <a:avLst/>
            </a:prstGeom>
            <a:noFill/>
            <a:ln>
              <a:noFill/>
            </a:ln>
          </p:spPr>
          <p:txBody>
            <a:bodyPr rtlCol="0" anchor="t" anchorCtr="0">
              <a:noAutofit/>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indent="0">
                <a:buNone/>
              </a:pPr>
              <a:r>
                <a:rPr lang="fr-CH" sz="1000" b="1" dirty="0">
                  <a:solidFill>
                    <a:schemeClr val="bg1"/>
                  </a:solidFill>
                  <a:latin typeface="Calibri Light "/>
                </a:rPr>
                <a:t>39%</a:t>
              </a:r>
              <a:endParaRPr lang="fr-CH" sz="1000" dirty="0">
                <a:solidFill>
                  <a:schemeClr val="bg1"/>
                </a:solidFill>
                <a:latin typeface="Calibri Light "/>
              </a:endParaRPr>
            </a:p>
            <a:p>
              <a:pPr marL="514350" indent="-285750"/>
              <a:endParaRPr lang="fr-CH" sz="1000" dirty="0">
                <a:solidFill>
                  <a:schemeClr val="bg1"/>
                </a:solidFill>
                <a:latin typeface="Calibri Light "/>
              </a:endParaRPr>
            </a:p>
          </p:txBody>
        </p:sp>
        <p:sp>
          <p:nvSpPr>
            <p:cNvPr id="65" name="Content Placeholder 2">
              <a:extLst>
                <a:ext uri="{FF2B5EF4-FFF2-40B4-BE49-F238E27FC236}">
                  <a16:creationId xmlns:a16="http://schemas.microsoft.com/office/drawing/2014/main" id="{7DE466DB-D8BA-81F7-62F2-60FC70930157}"/>
                </a:ext>
              </a:extLst>
            </p:cNvPr>
            <p:cNvSpPr/>
            <p:nvPr/>
          </p:nvSpPr>
          <p:spPr bwMode="auto">
            <a:xfrm>
              <a:off x="9806019" y="5680932"/>
              <a:ext cx="777668" cy="329156"/>
            </a:xfrm>
            <a:prstGeom prst="rect">
              <a:avLst/>
            </a:prstGeom>
            <a:noFill/>
            <a:ln>
              <a:noFill/>
            </a:ln>
          </p:spPr>
          <p:txBody>
            <a:bodyPr rtlCol="0" anchor="t" anchorCtr="0">
              <a:noAutofit/>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indent="0">
                <a:buNone/>
              </a:pPr>
              <a:r>
                <a:rPr lang="fr-CH" sz="1000" b="1" dirty="0">
                  <a:solidFill>
                    <a:schemeClr val="bg1"/>
                  </a:solidFill>
                  <a:latin typeface="Calibri Light "/>
                </a:rPr>
                <a:t>22%</a:t>
              </a:r>
              <a:endParaRPr lang="fr-CH" sz="1000" dirty="0">
                <a:solidFill>
                  <a:schemeClr val="bg1"/>
                </a:solidFill>
                <a:latin typeface="Calibri Light "/>
              </a:endParaRPr>
            </a:p>
            <a:p>
              <a:pPr marL="514350" indent="-285750"/>
              <a:endParaRPr lang="fr-CH" sz="1000" dirty="0">
                <a:solidFill>
                  <a:schemeClr val="bg1"/>
                </a:solidFill>
                <a:latin typeface="Calibri Light "/>
              </a:endParaRPr>
            </a:p>
          </p:txBody>
        </p:sp>
      </p:grpSp>
    </p:spTree>
    <p:extLst>
      <p:ext uri="{BB962C8B-B14F-4D97-AF65-F5344CB8AC3E}">
        <p14:creationId xmlns:p14="http://schemas.microsoft.com/office/powerpoint/2010/main" val="8726361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10" name="Slide Number Placeholder 7"/>
          <p:cNvSpPr>
            <a:spLocks noGrp="1"/>
          </p:cNvSpPr>
          <p:nvPr>
            <p:ph type="sldNum" sz="quarter" idx="17"/>
          </p:nvPr>
        </p:nvSpPr>
        <p:spPr bwMode="auto"/>
        <p:txBody>
          <a:bodyPr/>
          <a:lstStyle/>
          <a:p>
            <a:pPr>
              <a:defRPr/>
            </a:pPr>
            <a:fld id="{36B5EA5A-BC32-A742-B11B-8E7414D5B535}" type="slidenum">
              <a:rPr lang="en-US" smtClean="0"/>
              <a:t>9</a:t>
            </a:fld>
            <a:endParaRPr lang="en-US"/>
          </a:p>
        </p:txBody>
      </p:sp>
      <p:sp>
        <p:nvSpPr>
          <p:cNvPr id="3" name="Title 6">
            <a:extLst>
              <a:ext uri="{FF2B5EF4-FFF2-40B4-BE49-F238E27FC236}">
                <a16:creationId xmlns:a16="http://schemas.microsoft.com/office/drawing/2014/main" id="{3D7E02AF-34B9-0CF4-2B7D-AED5CDFDA054}"/>
              </a:ext>
            </a:extLst>
          </p:cNvPr>
          <p:cNvSpPr/>
          <p:nvPr/>
        </p:nvSpPr>
        <p:spPr bwMode="auto">
          <a:xfrm>
            <a:off x="496510" y="230052"/>
            <a:ext cx="10747376" cy="782637"/>
          </a:xfrm>
          <a:prstGeom prst="rect">
            <a:avLst/>
          </a:prstGeom>
          <a:noFill/>
          <a:ln>
            <a:noFill/>
          </a:ln>
        </p:spPr>
        <p:txBody>
          <a:bodyPr vert="horz" wrap="square" lIns="91440" tIns="45720" rIns="91440" bIns="45720" numCol="1" anchor="ctr" anchorCtr="0" compatLnSpc="1">
            <a:prstTxWarp prst="textNoShape">
              <a:avLst/>
            </a:prstTxWarp>
          </a:bodyPr>
          <a:lstStyle>
            <a:lvl1pPr algn="l">
              <a:lnSpc>
                <a:spcPct val="90000"/>
              </a:lnSpc>
              <a:spcBef>
                <a:spcPts val="0"/>
              </a:spcBef>
              <a:spcAft>
                <a:spcPts val="0"/>
              </a:spcAft>
              <a:defRPr sz="4400">
                <a:solidFill>
                  <a:schemeClr val="tx1"/>
                </a:solidFill>
                <a:latin typeface="+mj-lt"/>
                <a:ea typeface="+mj-ea"/>
                <a:cs typeface="+mj-cs"/>
              </a:defRPr>
            </a:lvl1pPr>
            <a:lvl2pPr algn="l">
              <a:lnSpc>
                <a:spcPct val="90000"/>
              </a:lnSpc>
              <a:spcBef>
                <a:spcPts val="0"/>
              </a:spcBef>
              <a:spcAft>
                <a:spcPts val="0"/>
              </a:spcAft>
              <a:defRPr sz="4400">
                <a:solidFill>
                  <a:schemeClr val="tx1"/>
                </a:solidFill>
                <a:latin typeface="Calibri Light"/>
              </a:defRPr>
            </a:lvl2pPr>
            <a:lvl3pPr algn="l">
              <a:lnSpc>
                <a:spcPct val="90000"/>
              </a:lnSpc>
              <a:spcBef>
                <a:spcPts val="0"/>
              </a:spcBef>
              <a:spcAft>
                <a:spcPts val="0"/>
              </a:spcAft>
              <a:defRPr sz="4400">
                <a:solidFill>
                  <a:schemeClr val="tx1"/>
                </a:solidFill>
                <a:latin typeface="Calibri Light"/>
              </a:defRPr>
            </a:lvl3pPr>
            <a:lvl4pPr algn="l">
              <a:lnSpc>
                <a:spcPct val="90000"/>
              </a:lnSpc>
              <a:spcBef>
                <a:spcPts val="0"/>
              </a:spcBef>
              <a:spcAft>
                <a:spcPts val="0"/>
              </a:spcAft>
              <a:defRPr sz="4400">
                <a:solidFill>
                  <a:schemeClr val="tx1"/>
                </a:solidFill>
                <a:latin typeface="Calibri Light"/>
              </a:defRPr>
            </a:lvl4pPr>
            <a:lvl5pPr algn="l">
              <a:lnSpc>
                <a:spcPct val="90000"/>
              </a:lnSpc>
              <a:spcBef>
                <a:spcPts val="0"/>
              </a:spcBef>
              <a:spcAft>
                <a:spcPts val="0"/>
              </a:spcAft>
              <a:defRPr sz="4400">
                <a:solidFill>
                  <a:schemeClr val="tx1"/>
                </a:solidFill>
                <a:latin typeface="Calibri Light"/>
              </a:defRPr>
            </a:lvl5pPr>
            <a:lvl6pPr marL="457200" algn="l">
              <a:lnSpc>
                <a:spcPct val="90000"/>
              </a:lnSpc>
              <a:spcBef>
                <a:spcPts val="0"/>
              </a:spcBef>
              <a:spcAft>
                <a:spcPts val="0"/>
              </a:spcAft>
              <a:defRPr sz="4400">
                <a:solidFill>
                  <a:schemeClr val="tx1"/>
                </a:solidFill>
                <a:latin typeface="Calibri Light"/>
              </a:defRPr>
            </a:lvl6pPr>
            <a:lvl7pPr marL="914400" algn="l">
              <a:lnSpc>
                <a:spcPct val="90000"/>
              </a:lnSpc>
              <a:spcBef>
                <a:spcPts val="0"/>
              </a:spcBef>
              <a:spcAft>
                <a:spcPts val="0"/>
              </a:spcAft>
              <a:defRPr sz="4400">
                <a:solidFill>
                  <a:schemeClr val="tx1"/>
                </a:solidFill>
                <a:latin typeface="Calibri Light"/>
              </a:defRPr>
            </a:lvl7pPr>
            <a:lvl8pPr marL="1371600" algn="l">
              <a:lnSpc>
                <a:spcPct val="90000"/>
              </a:lnSpc>
              <a:spcBef>
                <a:spcPts val="0"/>
              </a:spcBef>
              <a:spcAft>
                <a:spcPts val="0"/>
              </a:spcAft>
              <a:defRPr sz="4400">
                <a:solidFill>
                  <a:schemeClr val="tx1"/>
                </a:solidFill>
                <a:latin typeface="Calibri Light"/>
              </a:defRPr>
            </a:lvl8pPr>
            <a:lvl9pPr marL="1828800" algn="l">
              <a:lnSpc>
                <a:spcPct val="90000"/>
              </a:lnSpc>
              <a:spcBef>
                <a:spcPts val="0"/>
              </a:spcBef>
              <a:spcAft>
                <a:spcPts val="0"/>
              </a:spcAft>
              <a:defRPr sz="4400">
                <a:solidFill>
                  <a:schemeClr val="tx1"/>
                </a:solidFill>
                <a:latin typeface="Calibri Light"/>
              </a:defRPr>
            </a:lvl9pPr>
          </a:lstStyle>
          <a:p>
            <a:pPr>
              <a:defRPr/>
            </a:pPr>
            <a:r>
              <a:rPr lang="fr-CH" sz="3600" dirty="0">
                <a:solidFill>
                  <a:schemeClr val="accent1"/>
                </a:solidFill>
              </a:rPr>
              <a:t>WHERE</a:t>
            </a:r>
            <a:r>
              <a:rPr lang="fr-CH" sz="3600" dirty="0"/>
              <a:t> </a:t>
            </a:r>
            <a:r>
              <a:rPr lang="fr-CH" sz="3600" dirty="0" err="1"/>
              <a:t>is</a:t>
            </a:r>
            <a:r>
              <a:rPr lang="fr-CH" sz="3600" dirty="0"/>
              <a:t> CERN in </a:t>
            </a:r>
            <a:r>
              <a:rPr lang="fr-CH" sz="3600" dirty="0" err="1"/>
              <a:t>terms</a:t>
            </a:r>
            <a:r>
              <a:rPr lang="fr-CH" sz="3600" dirty="0"/>
              <a:t> of </a:t>
            </a:r>
            <a:r>
              <a:rPr lang="fr-CH" sz="3600" dirty="0" err="1"/>
              <a:t>workspace</a:t>
            </a:r>
            <a:r>
              <a:rPr lang="fr-CH" sz="3600" dirty="0"/>
              <a:t>?</a:t>
            </a:r>
            <a:endParaRPr lang="en-US" sz="3600" dirty="0"/>
          </a:p>
        </p:txBody>
      </p:sp>
      <p:sp>
        <p:nvSpPr>
          <p:cNvPr id="5" name="Content Placeholder 2">
            <a:extLst>
              <a:ext uri="{FF2B5EF4-FFF2-40B4-BE49-F238E27FC236}">
                <a16:creationId xmlns:a16="http://schemas.microsoft.com/office/drawing/2014/main" id="{079BCBB2-C3CE-7A03-7A73-09B39DD3C5A6}"/>
              </a:ext>
            </a:extLst>
          </p:cNvPr>
          <p:cNvSpPr/>
          <p:nvPr/>
        </p:nvSpPr>
        <p:spPr bwMode="auto">
          <a:xfrm>
            <a:off x="255582" y="1090612"/>
            <a:ext cx="5616576" cy="5181601"/>
          </a:xfrm>
          <a:prstGeom prst="rect">
            <a:avLst/>
          </a:prstGeom>
          <a:noFill/>
          <a:ln>
            <a:noFill/>
          </a:ln>
        </p:spPr>
        <p:txBody>
          <a:bodyPr rtlCol="0" anchor="t" anchorCtr="0">
            <a:noAutofit/>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indent="0">
              <a:buNone/>
            </a:pPr>
            <a:r>
              <a:rPr lang="fr-CH" sz="1600" b="1" dirty="0">
                <a:latin typeface="Calibri Light "/>
              </a:rPr>
              <a:t>Staff and </a:t>
            </a:r>
            <a:r>
              <a:rPr lang="fr-CH" sz="1600" b="1" dirty="0" err="1">
                <a:latin typeface="Calibri Light "/>
              </a:rPr>
              <a:t>Fellows</a:t>
            </a:r>
            <a:r>
              <a:rPr lang="fr-CH" sz="1600" b="1" dirty="0">
                <a:latin typeface="Calibri Light "/>
              </a:rPr>
              <a:t> Survey 2023: </a:t>
            </a:r>
            <a:r>
              <a:rPr lang="fr-CH" sz="1600" b="1" dirty="0" err="1">
                <a:latin typeface="Calibri Light "/>
              </a:rPr>
              <a:t>Comments</a:t>
            </a:r>
            <a:r>
              <a:rPr lang="fr-CH" sz="1600" b="1" dirty="0">
                <a:latin typeface="Calibri Light "/>
              </a:rPr>
              <a:t> about CERN buildings</a:t>
            </a:r>
          </a:p>
          <a:p>
            <a:pPr indent="0">
              <a:buNone/>
            </a:pPr>
            <a:r>
              <a:rPr lang="fr-CH" sz="1600" dirty="0">
                <a:latin typeface="Calibri Light "/>
              </a:rPr>
              <a:t>Real </a:t>
            </a:r>
            <a:r>
              <a:rPr lang="fr-CH" sz="1600" dirty="0" err="1">
                <a:latin typeface="Calibri Light "/>
              </a:rPr>
              <a:t>estate</a:t>
            </a:r>
            <a:r>
              <a:rPr lang="fr-CH" sz="1600" dirty="0">
                <a:latin typeface="Calibri Light "/>
              </a:rPr>
              <a:t> conditions</a:t>
            </a:r>
          </a:p>
          <a:p>
            <a:pPr indent="0">
              <a:buNone/>
            </a:pPr>
            <a:r>
              <a:rPr lang="fr-CH" sz="1200" i="1" dirty="0">
                <a:latin typeface="Calibri Light "/>
              </a:rPr>
              <a:t>«</a:t>
            </a:r>
            <a:r>
              <a:rPr lang="fr-CH" sz="1200" i="1" dirty="0" err="1">
                <a:latin typeface="Calibri Light "/>
              </a:rPr>
              <a:t>It’s</a:t>
            </a:r>
            <a:r>
              <a:rPr lang="fr-CH" sz="1200" i="1" dirty="0">
                <a:latin typeface="Calibri Light "/>
              </a:rPr>
              <a:t> </a:t>
            </a:r>
            <a:r>
              <a:rPr lang="fr-CH" sz="1200" i="1" dirty="0" err="1">
                <a:latin typeface="Calibri Light "/>
              </a:rPr>
              <a:t>nice</a:t>
            </a:r>
            <a:r>
              <a:rPr lang="fr-CH" sz="1200" i="1" dirty="0">
                <a:latin typeface="Calibri Light "/>
              </a:rPr>
              <a:t> to </a:t>
            </a:r>
            <a:r>
              <a:rPr lang="fr-CH" sz="1200" i="1" dirty="0" err="1">
                <a:latin typeface="Calibri Light "/>
              </a:rPr>
              <a:t>see</a:t>
            </a:r>
            <a:r>
              <a:rPr lang="fr-CH" sz="1200" i="1" dirty="0">
                <a:latin typeface="Calibri Light "/>
              </a:rPr>
              <a:t> </a:t>
            </a:r>
            <a:r>
              <a:rPr lang="fr-CH" sz="1200" i="1" dirty="0" err="1">
                <a:latin typeface="Calibri Light "/>
              </a:rPr>
              <a:t>that</a:t>
            </a:r>
            <a:r>
              <a:rPr lang="fr-CH" sz="1200" i="1" dirty="0">
                <a:latin typeface="Calibri Light "/>
              </a:rPr>
              <a:t>, </a:t>
            </a:r>
            <a:r>
              <a:rPr lang="fr-CH" sz="1200" i="1" dirty="0" err="1">
                <a:latin typeface="Calibri Light "/>
              </a:rPr>
              <a:t>even</a:t>
            </a:r>
            <a:r>
              <a:rPr lang="fr-CH" sz="1200" i="1" dirty="0">
                <a:latin typeface="Calibri Light "/>
              </a:rPr>
              <a:t> I </a:t>
            </a:r>
            <a:r>
              <a:rPr lang="fr-CH" sz="1200" i="1" dirty="0" err="1">
                <a:latin typeface="Calibri Light "/>
              </a:rPr>
              <a:t>work</a:t>
            </a:r>
            <a:r>
              <a:rPr lang="fr-CH" sz="1200" i="1" dirty="0">
                <a:latin typeface="Calibri Light "/>
              </a:rPr>
              <a:t> in a </a:t>
            </a:r>
            <a:r>
              <a:rPr lang="fr-CH" sz="1200" i="1" dirty="0" err="1">
                <a:latin typeface="Calibri Light "/>
              </a:rPr>
              <a:t>completely</a:t>
            </a:r>
            <a:r>
              <a:rPr lang="fr-CH" sz="1200" i="1" dirty="0">
                <a:latin typeface="Calibri Light "/>
              </a:rPr>
              <a:t> </a:t>
            </a:r>
            <a:r>
              <a:rPr lang="fr-CH" sz="1200" i="1" dirty="0" err="1">
                <a:latin typeface="Calibri Light "/>
              </a:rPr>
              <a:t>outdated</a:t>
            </a:r>
            <a:r>
              <a:rPr lang="fr-CH" sz="1200" i="1" dirty="0">
                <a:latin typeface="Calibri Light "/>
              </a:rPr>
              <a:t> infrastructure, I can </a:t>
            </a:r>
            <a:r>
              <a:rPr lang="fr-CH" sz="1200" i="1" dirty="0" err="1">
                <a:latin typeface="Calibri Light "/>
              </a:rPr>
              <a:t>see</a:t>
            </a:r>
            <a:r>
              <a:rPr lang="fr-CH" sz="1200" i="1" dirty="0">
                <a:latin typeface="Calibri Light "/>
              </a:rPr>
              <a:t> </a:t>
            </a:r>
            <a:r>
              <a:rPr lang="fr-CH" sz="1200" i="1" dirty="0" err="1">
                <a:latin typeface="Calibri Light "/>
              </a:rPr>
              <a:t>other</a:t>
            </a:r>
            <a:r>
              <a:rPr lang="fr-CH" sz="1200" i="1" dirty="0">
                <a:latin typeface="Calibri Light "/>
              </a:rPr>
              <a:t> buildings </a:t>
            </a:r>
            <a:r>
              <a:rPr lang="fr-CH" sz="1200" i="1" dirty="0" err="1">
                <a:latin typeface="Calibri Light "/>
              </a:rPr>
              <a:t>being</a:t>
            </a:r>
            <a:r>
              <a:rPr lang="fr-CH" sz="1200" i="1" dirty="0">
                <a:latin typeface="Calibri Light "/>
              </a:rPr>
              <a:t> </a:t>
            </a:r>
            <a:r>
              <a:rPr lang="fr-CH" sz="1200" i="1" dirty="0" err="1">
                <a:latin typeface="Calibri Light "/>
              </a:rPr>
              <a:t>refurbished</a:t>
            </a:r>
            <a:r>
              <a:rPr lang="fr-CH" sz="1200" i="1" dirty="0">
                <a:latin typeface="Calibri Light "/>
              </a:rPr>
              <a:t> and </a:t>
            </a:r>
            <a:r>
              <a:rPr lang="fr-CH" sz="1200" i="1" dirty="0" err="1">
                <a:latin typeface="Calibri Light "/>
              </a:rPr>
              <a:t>often</a:t>
            </a:r>
            <a:r>
              <a:rPr lang="fr-CH" sz="1200" i="1" dirty="0">
                <a:latin typeface="Calibri Light "/>
              </a:rPr>
              <a:t> 3D images of future buildings».</a:t>
            </a:r>
            <a:endParaRPr lang="fr-CH" sz="1200" dirty="0">
              <a:latin typeface="Calibri Light "/>
            </a:endParaRPr>
          </a:p>
          <a:p>
            <a:pPr marL="514350" indent="-285750">
              <a:buFontTx/>
              <a:buChar char="-"/>
            </a:pPr>
            <a:r>
              <a:rPr lang="fr-CH" sz="1600" dirty="0">
                <a:latin typeface="Calibri Light "/>
              </a:rPr>
              <a:t>Space management</a:t>
            </a:r>
          </a:p>
          <a:p>
            <a:pPr indent="0">
              <a:buNone/>
            </a:pPr>
            <a:r>
              <a:rPr lang="fr-CH" sz="1200" i="1" dirty="0">
                <a:latin typeface="Calibri Light "/>
              </a:rPr>
              <a:t>«A </a:t>
            </a:r>
            <a:r>
              <a:rPr lang="fr-CH" sz="1200" b="1" i="1" dirty="0" err="1">
                <a:latin typeface="Calibri Light "/>
              </a:rPr>
              <a:t>centralized</a:t>
            </a:r>
            <a:r>
              <a:rPr lang="fr-CH" sz="1200" b="1" i="1" dirty="0">
                <a:latin typeface="Calibri Light "/>
              </a:rPr>
              <a:t> </a:t>
            </a:r>
            <a:r>
              <a:rPr lang="fr-CH" sz="1200" b="1" i="1" dirty="0" err="1">
                <a:latin typeface="Calibri Light "/>
              </a:rPr>
              <a:t>space</a:t>
            </a:r>
            <a:r>
              <a:rPr lang="fr-CH" sz="1200" b="1" i="1" dirty="0">
                <a:latin typeface="Calibri Light "/>
              </a:rPr>
              <a:t> management </a:t>
            </a:r>
            <a:r>
              <a:rPr lang="fr-CH" sz="1200" b="1" i="1" dirty="0" err="1">
                <a:latin typeface="Calibri Light "/>
              </a:rPr>
              <a:t>policy</a:t>
            </a:r>
            <a:r>
              <a:rPr lang="fr-CH" sz="1200" b="1" i="1" dirty="0">
                <a:latin typeface="Calibri Light "/>
              </a:rPr>
              <a:t> </a:t>
            </a:r>
            <a:r>
              <a:rPr lang="fr-CH" sz="1200" i="1" dirty="0" err="1">
                <a:latin typeface="Calibri Light "/>
              </a:rPr>
              <a:t>would</a:t>
            </a:r>
            <a:r>
              <a:rPr lang="fr-CH" sz="1200" i="1" dirty="0">
                <a:latin typeface="Calibri Light "/>
              </a:rPr>
              <a:t> </a:t>
            </a:r>
            <a:r>
              <a:rPr lang="fr-CH" sz="1200" i="1" dirty="0" err="1">
                <a:latin typeface="Calibri Light "/>
              </a:rPr>
              <a:t>allow</a:t>
            </a:r>
            <a:r>
              <a:rPr lang="fr-CH" sz="1200" i="1" dirty="0">
                <a:latin typeface="Calibri Light "/>
              </a:rPr>
              <a:t> to </a:t>
            </a:r>
            <a:r>
              <a:rPr lang="fr-CH" sz="1200" i="1" dirty="0" err="1">
                <a:latin typeface="Calibri Light "/>
              </a:rPr>
              <a:t>improve</a:t>
            </a:r>
            <a:r>
              <a:rPr lang="fr-CH" sz="1200" i="1" dirty="0">
                <a:latin typeface="Calibri Light "/>
              </a:rPr>
              <a:t> </a:t>
            </a:r>
            <a:r>
              <a:rPr lang="fr-CH" sz="1200" i="1" dirty="0" err="1">
                <a:latin typeface="Calibri Light "/>
              </a:rPr>
              <a:t>space</a:t>
            </a:r>
            <a:r>
              <a:rPr lang="fr-CH" sz="1200" i="1" dirty="0">
                <a:latin typeface="Calibri Light "/>
              </a:rPr>
              <a:t> </a:t>
            </a:r>
            <a:r>
              <a:rPr lang="fr-CH" sz="1200" i="1" dirty="0" err="1">
                <a:latin typeface="Calibri Light "/>
              </a:rPr>
              <a:t>utilization</a:t>
            </a:r>
            <a:r>
              <a:rPr lang="fr-CH" sz="1200" i="1" dirty="0">
                <a:latin typeface="Calibri Light "/>
              </a:rPr>
              <a:t>, </a:t>
            </a:r>
            <a:r>
              <a:rPr lang="fr-CH" sz="1200" i="1" dirty="0" err="1">
                <a:latin typeface="Calibri Light "/>
              </a:rPr>
              <a:t>improving</a:t>
            </a:r>
            <a:r>
              <a:rPr lang="fr-CH" sz="1200" i="1" dirty="0">
                <a:latin typeface="Calibri Light "/>
              </a:rPr>
              <a:t> monitoring and </a:t>
            </a:r>
            <a:r>
              <a:rPr lang="fr-CH" sz="1200" i="1" dirty="0" err="1">
                <a:latin typeface="Calibri Light "/>
              </a:rPr>
              <a:t>equity</a:t>
            </a:r>
            <a:r>
              <a:rPr lang="fr-CH" sz="1200" i="1" dirty="0">
                <a:latin typeface="Calibri Light "/>
              </a:rPr>
              <a:t> in the </a:t>
            </a:r>
            <a:r>
              <a:rPr lang="fr-CH" sz="1200" i="1" dirty="0" err="1">
                <a:latin typeface="Calibri Light "/>
              </a:rPr>
              <a:t>space</a:t>
            </a:r>
            <a:r>
              <a:rPr lang="fr-CH" sz="1200" i="1" dirty="0">
                <a:latin typeface="Calibri Light "/>
              </a:rPr>
              <a:t> distribution.» </a:t>
            </a:r>
          </a:p>
          <a:p>
            <a:pPr indent="0">
              <a:buNone/>
            </a:pPr>
            <a:r>
              <a:rPr lang="fr-CH" sz="1200" i="1" dirty="0">
                <a:latin typeface="Calibri Light "/>
              </a:rPr>
              <a:t>«</a:t>
            </a:r>
            <a:r>
              <a:rPr lang="fr-CH" sz="1200" i="1" dirty="0" err="1">
                <a:latin typeface="Calibri Light "/>
              </a:rPr>
              <a:t>Things</a:t>
            </a:r>
            <a:r>
              <a:rPr lang="fr-CH" sz="1200" i="1" dirty="0">
                <a:latin typeface="Calibri Light "/>
              </a:rPr>
              <a:t> move </a:t>
            </a:r>
            <a:r>
              <a:rPr lang="fr-CH" sz="1200" i="1" dirty="0" err="1">
                <a:latin typeface="Calibri Light "/>
              </a:rPr>
              <a:t>so</a:t>
            </a:r>
            <a:r>
              <a:rPr lang="fr-CH" sz="1200" i="1" dirty="0">
                <a:latin typeface="Calibri Light "/>
              </a:rPr>
              <a:t> </a:t>
            </a:r>
            <a:r>
              <a:rPr lang="fr-CH" sz="1200" i="1" dirty="0" err="1">
                <a:latin typeface="Calibri Light "/>
              </a:rPr>
              <a:t>slowly</a:t>
            </a:r>
            <a:r>
              <a:rPr lang="fr-CH" sz="1200" i="1" dirty="0">
                <a:latin typeface="Calibri Light "/>
              </a:rPr>
              <a:t> at CERN </a:t>
            </a:r>
            <a:r>
              <a:rPr lang="fr-CH" sz="1200" i="1" dirty="0" err="1">
                <a:latin typeface="Calibri Light "/>
              </a:rPr>
              <a:t>that</a:t>
            </a:r>
            <a:r>
              <a:rPr lang="fr-CH" sz="1200" i="1" dirty="0">
                <a:latin typeface="Calibri Light "/>
              </a:rPr>
              <a:t> </a:t>
            </a:r>
            <a:r>
              <a:rPr lang="fr-CH" sz="1200" i="1" dirty="0" err="1">
                <a:latin typeface="Calibri Light "/>
              </a:rPr>
              <a:t>we</a:t>
            </a:r>
            <a:r>
              <a:rPr lang="fr-CH" sz="1200" i="1" dirty="0">
                <a:latin typeface="Calibri Light "/>
              </a:rPr>
              <a:t> miss </a:t>
            </a:r>
            <a:r>
              <a:rPr lang="fr-CH" sz="1200" i="1" dirty="0" err="1">
                <a:latin typeface="Calibri Light "/>
              </a:rPr>
              <a:t>opportunities</a:t>
            </a:r>
            <a:r>
              <a:rPr lang="fr-CH" sz="1200" i="1" dirty="0">
                <a:latin typeface="Calibri Light "/>
              </a:rPr>
              <a:t>. An </a:t>
            </a:r>
            <a:r>
              <a:rPr lang="fr-CH" sz="1200" i="1" dirty="0" err="1">
                <a:latin typeface="Calibri Light "/>
              </a:rPr>
              <a:t>organization</a:t>
            </a:r>
            <a:r>
              <a:rPr lang="fr-CH" sz="1200" i="1" dirty="0">
                <a:latin typeface="Calibri Light "/>
              </a:rPr>
              <a:t> like </a:t>
            </a:r>
            <a:r>
              <a:rPr lang="fr-CH" sz="1200" i="1" dirty="0" err="1">
                <a:latin typeface="Calibri Light "/>
              </a:rPr>
              <a:t>this</a:t>
            </a:r>
            <a:r>
              <a:rPr lang="fr-CH" sz="1200" i="1" dirty="0">
                <a:latin typeface="Calibri Light "/>
              </a:rPr>
              <a:t> </a:t>
            </a:r>
            <a:r>
              <a:rPr lang="fr-CH" sz="1200" i="1" dirty="0" err="1">
                <a:latin typeface="Calibri Light "/>
              </a:rPr>
              <a:t>should</a:t>
            </a:r>
            <a:r>
              <a:rPr lang="fr-CH" sz="1200" i="1" dirty="0">
                <a:latin typeface="Calibri Light "/>
              </a:rPr>
              <a:t> </a:t>
            </a:r>
            <a:r>
              <a:rPr lang="fr-CH" sz="1200" i="1" dirty="0" err="1">
                <a:latin typeface="Calibri Light "/>
              </a:rPr>
              <a:t>be</a:t>
            </a:r>
            <a:r>
              <a:rPr lang="fr-CH" sz="1200" i="1" dirty="0">
                <a:latin typeface="Calibri Light "/>
              </a:rPr>
              <a:t> </a:t>
            </a:r>
            <a:r>
              <a:rPr lang="fr-CH" sz="1200" b="1" i="1" dirty="0">
                <a:latin typeface="Calibri Light "/>
              </a:rPr>
              <a:t>more </a:t>
            </a:r>
            <a:r>
              <a:rPr lang="fr-CH" sz="1200" b="1" i="1" dirty="0" err="1">
                <a:latin typeface="Calibri Light "/>
              </a:rPr>
              <a:t>advanced</a:t>
            </a:r>
            <a:r>
              <a:rPr lang="fr-CH" sz="1200" b="1" i="1" dirty="0">
                <a:latin typeface="Calibri Light "/>
              </a:rPr>
              <a:t> </a:t>
            </a:r>
            <a:r>
              <a:rPr lang="fr-CH" sz="1200" b="1" i="1" dirty="0" err="1">
                <a:latin typeface="Calibri Light "/>
              </a:rPr>
              <a:t>regarding</a:t>
            </a:r>
            <a:r>
              <a:rPr lang="fr-CH" sz="1200" b="1" i="1" dirty="0">
                <a:latin typeface="Calibri Light "/>
              </a:rPr>
              <a:t> </a:t>
            </a:r>
            <a:r>
              <a:rPr lang="fr-CH" sz="1200" b="1" i="1" dirty="0" err="1">
                <a:latin typeface="Calibri Light "/>
              </a:rPr>
              <a:t>space</a:t>
            </a:r>
            <a:r>
              <a:rPr lang="fr-CH" sz="1200" b="1" i="1" dirty="0">
                <a:latin typeface="Calibri Light "/>
              </a:rPr>
              <a:t> management</a:t>
            </a:r>
            <a:r>
              <a:rPr lang="fr-CH" sz="1200" i="1" dirty="0">
                <a:latin typeface="Calibri Light "/>
              </a:rPr>
              <a:t>».</a:t>
            </a:r>
            <a:r>
              <a:rPr lang="fr-CH" sz="1200" dirty="0">
                <a:latin typeface="Calibri Light "/>
              </a:rPr>
              <a:t> </a:t>
            </a:r>
          </a:p>
          <a:p>
            <a:pPr marL="514350" indent="-285750">
              <a:buFontTx/>
              <a:buChar char="-"/>
            </a:pPr>
            <a:r>
              <a:rPr lang="fr-CH" sz="1600" dirty="0">
                <a:latin typeface="Calibri Light "/>
              </a:rPr>
              <a:t>Space </a:t>
            </a:r>
            <a:r>
              <a:rPr lang="fr-CH" sz="1600" dirty="0" err="1">
                <a:latin typeface="Calibri Light "/>
              </a:rPr>
              <a:t>offer</a:t>
            </a:r>
            <a:endParaRPr lang="fr-CH" sz="1600" dirty="0">
              <a:latin typeface="Calibri Light "/>
            </a:endParaRPr>
          </a:p>
          <a:p>
            <a:pPr indent="0">
              <a:buNone/>
            </a:pPr>
            <a:r>
              <a:rPr lang="fr-CH" sz="1200" i="1" dirty="0">
                <a:latin typeface="Calibri Light "/>
              </a:rPr>
              <a:t>«</a:t>
            </a:r>
            <a:r>
              <a:rPr lang="fr-CH" sz="1200" b="1" i="1" dirty="0">
                <a:latin typeface="Calibri Light "/>
              </a:rPr>
              <a:t>More collaboration </a:t>
            </a:r>
            <a:r>
              <a:rPr lang="fr-CH" sz="1200" b="1" i="1" dirty="0" err="1">
                <a:latin typeface="Calibri Light "/>
              </a:rPr>
              <a:t>spaces</a:t>
            </a:r>
            <a:r>
              <a:rPr lang="fr-CH" sz="1200" b="1" i="1" dirty="0">
                <a:latin typeface="Calibri Light "/>
              </a:rPr>
              <a:t> </a:t>
            </a:r>
            <a:r>
              <a:rPr lang="fr-CH" sz="1200" i="1" dirty="0">
                <a:latin typeface="Calibri Light "/>
              </a:rPr>
              <a:t>(break </a:t>
            </a:r>
            <a:r>
              <a:rPr lang="fr-CH" sz="1200" i="1" dirty="0" err="1">
                <a:latin typeface="Calibri Light "/>
              </a:rPr>
              <a:t>rooms</a:t>
            </a:r>
            <a:r>
              <a:rPr lang="fr-CH" sz="1200" i="1" dirty="0">
                <a:latin typeface="Calibri Light "/>
              </a:rPr>
              <a:t>, </a:t>
            </a:r>
            <a:r>
              <a:rPr lang="fr-CH" sz="1200" i="1" dirty="0" err="1">
                <a:latin typeface="Calibri Light "/>
              </a:rPr>
              <a:t>outdoor</a:t>
            </a:r>
            <a:r>
              <a:rPr lang="fr-CH" sz="1200" i="1" dirty="0">
                <a:latin typeface="Calibri Light "/>
              </a:rPr>
              <a:t> </a:t>
            </a:r>
            <a:r>
              <a:rPr lang="fr-CH" sz="1200" i="1" dirty="0" err="1">
                <a:latin typeface="Calibri Light "/>
              </a:rPr>
              <a:t>spaces</a:t>
            </a:r>
            <a:r>
              <a:rPr lang="fr-CH" sz="1200" i="1" dirty="0">
                <a:latin typeface="Calibri Light "/>
              </a:rPr>
              <a:t> for meetings and lunch…) are </a:t>
            </a:r>
            <a:r>
              <a:rPr lang="fr-CH" sz="1200" i="1" dirty="0" err="1">
                <a:latin typeface="Calibri Light "/>
              </a:rPr>
              <a:t>needed</a:t>
            </a:r>
            <a:r>
              <a:rPr lang="fr-CH" sz="1200" i="1" dirty="0">
                <a:latin typeface="Calibri Light "/>
              </a:rPr>
              <a:t>, as </a:t>
            </a:r>
            <a:r>
              <a:rPr lang="fr-CH" sz="1200" i="1" dirty="0" err="1">
                <a:latin typeface="Calibri Light "/>
              </a:rPr>
              <a:t>well</a:t>
            </a:r>
            <a:r>
              <a:rPr lang="fr-CH" sz="1200" i="1" dirty="0">
                <a:latin typeface="Calibri Light "/>
              </a:rPr>
              <a:t> as </a:t>
            </a:r>
            <a:r>
              <a:rPr lang="fr-CH" sz="1200" i="1" dirty="0" err="1">
                <a:latin typeface="Calibri Light "/>
              </a:rPr>
              <a:t>improving</a:t>
            </a:r>
            <a:r>
              <a:rPr lang="fr-CH" sz="1200" i="1" dirty="0">
                <a:latin typeface="Calibri Light "/>
              </a:rPr>
              <a:t> the </a:t>
            </a:r>
            <a:r>
              <a:rPr lang="fr-CH" sz="1200" i="1" dirty="0" err="1">
                <a:latin typeface="Calibri Light "/>
              </a:rPr>
              <a:t>current</a:t>
            </a:r>
            <a:r>
              <a:rPr lang="fr-CH" sz="1200" i="1" dirty="0">
                <a:latin typeface="Calibri Light "/>
              </a:rPr>
              <a:t> office </a:t>
            </a:r>
            <a:r>
              <a:rPr lang="fr-CH" sz="1200" i="1" dirty="0" err="1">
                <a:latin typeface="Calibri Light "/>
              </a:rPr>
              <a:t>space</a:t>
            </a:r>
            <a:r>
              <a:rPr lang="fr-CH" sz="1200" i="1" dirty="0">
                <a:latin typeface="Calibri Light "/>
              </a:rPr>
              <a:t> </a:t>
            </a:r>
            <a:r>
              <a:rPr lang="fr-CH" sz="1200" i="1" dirty="0" err="1">
                <a:latin typeface="Calibri Light "/>
              </a:rPr>
              <a:t>quality</a:t>
            </a:r>
            <a:r>
              <a:rPr lang="fr-CH" sz="1200" i="1" dirty="0">
                <a:latin typeface="Calibri Light "/>
              </a:rPr>
              <a:t>». </a:t>
            </a:r>
            <a:endParaRPr lang="fr-CH" sz="1200" dirty="0">
              <a:latin typeface="Calibri Light "/>
            </a:endParaRPr>
          </a:p>
          <a:p>
            <a:pPr marL="514350" indent="-285750">
              <a:buFontTx/>
              <a:buChar char="-"/>
            </a:pPr>
            <a:r>
              <a:rPr lang="fr-CH" sz="1600" dirty="0">
                <a:latin typeface="Calibri Light "/>
              </a:rPr>
              <a:t>Future vision</a:t>
            </a:r>
          </a:p>
          <a:p>
            <a:pPr indent="0">
              <a:buNone/>
            </a:pPr>
            <a:r>
              <a:rPr lang="fr-CH" sz="1200" i="1" dirty="0">
                <a:latin typeface="Calibri Light "/>
              </a:rPr>
              <a:t>«The </a:t>
            </a:r>
            <a:r>
              <a:rPr lang="fr-CH" sz="1200" i="1" dirty="0" err="1">
                <a:latin typeface="Calibri Light "/>
              </a:rPr>
              <a:t>current</a:t>
            </a:r>
            <a:r>
              <a:rPr lang="fr-CH" sz="1200" i="1" dirty="0">
                <a:latin typeface="Calibri Light "/>
              </a:rPr>
              <a:t> </a:t>
            </a:r>
            <a:r>
              <a:rPr lang="fr-CH" sz="1200" i="1" dirty="0" err="1">
                <a:latin typeface="Calibri Light "/>
              </a:rPr>
              <a:t>work</a:t>
            </a:r>
            <a:r>
              <a:rPr lang="fr-CH" sz="1200" i="1" dirty="0">
                <a:latin typeface="Calibri Light "/>
              </a:rPr>
              <a:t> </a:t>
            </a:r>
            <a:r>
              <a:rPr lang="fr-CH" sz="1200" i="1" dirty="0" err="1">
                <a:latin typeface="Calibri Light "/>
              </a:rPr>
              <a:t>environment</a:t>
            </a:r>
            <a:r>
              <a:rPr lang="fr-CH" sz="1200" i="1" dirty="0">
                <a:latin typeface="Calibri Light "/>
              </a:rPr>
              <a:t> </a:t>
            </a:r>
            <a:r>
              <a:rPr lang="fr-CH" sz="1200" b="1" i="1" dirty="0">
                <a:latin typeface="Calibri Light "/>
              </a:rPr>
              <a:t>impacts on </a:t>
            </a:r>
            <a:r>
              <a:rPr lang="fr-CH" sz="1200" b="1" i="1" dirty="0" err="1">
                <a:latin typeface="Calibri Light "/>
              </a:rPr>
              <a:t>CERN’s</a:t>
            </a:r>
            <a:r>
              <a:rPr lang="fr-CH" sz="1200" b="1" i="1" dirty="0">
                <a:latin typeface="Calibri Light "/>
              </a:rPr>
              <a:t> image </a:t>
            </a:r>
            <a:r>
              <a:rPr lang="fr-CH" sz="1200" i="1" dirty="0">
                <a:latin typeface="Calibri Light "/>
              </a:rPr>
              <a:t>and on the morale of </a:t>
            </a:r>
            <a:r>
              <a:rPr lang="fr-CH" sz="1200" i="1" dirty="0" err="1">
                <a:latin typeface="Calibri Light "/>
              </a:rPr>
              <a:t>its</a:t>
            </a:r>
            <a:r>
              <a:rPr lang="fr-CH" sz="1200" i="1" dirty="0">
                <a:latin typeface="Calibri Light "/>
              </a:rPr>
              <a:t> population. </a:t>
            </a:r>
            <a:r>
              <a:rPr lang="fr-CH" sz="1200" b="1" i="1" dirty="0">
                <a:latin typeface="Calibri Light "/>
              </a:rPr>
              <a:t>CERN </a:t>
            </a:r>
            <a:r>
              <a:rPr lang="fr-CH" sz="1200" b="1" i="1" dirty="0" err="1">
                <a:latin typeface="Calibri Light "/>
              </a:rPr>
              <a:t>can’t</a:t>
            </a:r>
            <a:r>
              <a:rPr lang="fr-CH" sz="1200" b="1" i="1" dirty="0">
                <a:latin typeface="Calibri Light "/>
              </a:rPr>
              <a:t> </a:t>
            </a:r>
            <a:r>
              <a:rPr lang="fr-CH" sz="1200" b="1" i="1" dirty="0" err="1">
                <a:latin typeface="Calibri Light "/>
              </a:rPr>
              <a:t>achieve</a:t>
            </a:r>
            <a:r>
              <a:rPr lang="fr-CH" sz="1200" b="1" i="1" dirty="0">
                <a:latin typeface="Calibri Light "/>
              </a:rPr>
              <a:t> </a:t>
            </a:r>
            <a:r>
              <a:rPr lang="fr-CH" sz="1200" b="1" i="1" dirty="0" err="1">
                <a:latin typeface="Calibri Light "/>
              </a:rPr>
              <a:t>its</a:t>
            </a:r>
            <a:r>
              <a:rPr lang="fr-CH" sz="1200" b="1" i="1" dirty="0">
                <a:latin typeface="Calibri Light "/>
              </a:rPr>
              <a:t> mission </a:t>
            </a:r>
            <a:r>
              <a:rPr lang="fr-CH" sz="1200" i="1" dirty="0">
                <a:latin typeface="Calibri Light "/>
              </a:rPr>
              <a:t>if </a:t>
            </a:r>
            <a:r>
              <a:rPr lang="fr-CH" sz="1200" i="1" dirty="0" err="1">
                <a:latin typeface="Calibri Light "/>
              </a:rPr>
              <a:t>its</a:t>
            </a:r>
            <a:r>
              <a:rPr lang="fr-CH" sz="1200" i="1" dirty="0">
                <a:latin typeface="Calibri Light "/>
              </a:rPr>
              <a:t> </a:t>
            </a:r>
            <a:r>
              <a:rPr lang="fr-CH" sz="1200" i="1" dirty="0" err="1">
                <a:latin typeface="Calibri Light "/>
              </a:rPr>
              <a:t>built</a:t>
            </a:r>
            <a:r>
              <a:rPr lang="fr-CH" sz="1200" i="1" dirty="0">
                <a:latin typeface="Calibri Light "/>
              </a:rPr>
              <a:t> </a:t>
            </a:r>
            <a:r>
              <a:rPr lang="fr-CH" sz="1200" i="1" dirty="0" err="1">
                <a:latin typeface="Calibri Light "/>
              </a:rPr>
              <a:t>environment</a:t>
            </a:r>
            <a:r>
              <a:rPr lang="fr-CH" sz="1200" i="1" dirty="0">
                <a:latin typeface="Calibri Light "/>
              </a:rPr>
              <a:t> </a:t>
            </a:r>
            <a:r>
              <a:rPr lang="fr-CH" sz="1200" i="1" dirty="0" err="1">
                <a:latin typeface="Calibri Light "/>
              </a:rPr>
              <a:t>keeps</a:t>
            </a:r>
            <a:r>
              <a:rPr lang="fr-CH" sz="1200" i="1" dirty="0">
                <a:latin typeface="Calibri Light "/>
              </a:rPr>
              <a:t> </a:t>
            </a:r>
            <a:r>
              <a:rPr lang="fr-CH" sz="1200" i="1" dirty="0" err="1">
                <a:latin typeface="Calibri Light "/>
              </a:rPr>
              <a:t>being</a:t>
            </a:r>
            <a:r>
              <a:rPr lang="fr-CH" sz="1200" i="1" dirty="0">
                <a:latin typeface="Calibri Light "/>
              </a:rPr>
              <a:t> </a:t>
            </a:r>
            <a:r>
              <a:rPr lang="fr-CH" sz="1200" i="1" dirty="0" err="1">
                <a:latin typeface="Calibri Light "/>
              </a:rPr>
              <a:t>neglected</a:t>
            </a:r>
            <a:r>
              <a:rPr lang="fr-CH" sz="1200" i="1" dirty="0">
                <a:latin typeface="Calibri Light "/>
              </a:rPr>
              <a:t>». </a:t>
            </a:r>
          </a:p>
          <a:p>
            <a:pPr indent="0">
              <a:buNone/>
            </a:pPr>
            <a:r>
              <a:rPr lang="fr-CH" sz="1200" i="1" dirty="0">
                <a:latin typeface="Calibri Light "/>
              </a:rPr>
              <a:t>«The </a:t>
            </a:r>
            <a:r>
              <a:rPr lang="fr-CH" sz="1200" i="1" dirty="0" err="1">
                <a:latin typeface="Calibri Light "/>
              </a:rPr>
              <a:t>constructed</a:t>
            </a:r>
            <a:r>
              <a:rPr lang="fr-CH" sz="1200" i="1" dirty="0">
                <a:latin typeface="Calibri Light "/>
              </a:rPr>
              <a:t> site </a:t>
            </a:r>
            <a:r>
              <a:rPr lang="fr-CH" sz="1200" i="1" dirty="0" err="1">
                <a:latin typeface="Calibri Light "/>
              </a:rPr>
              <a:t>needs</a:t>
            </a:r>
            <a:r>
              <a:rPr lang="fr-CH" sz="1200" i="1" dirty="0">
                <a:latin typeface="Calibri Light "/>
              </a:rPr>
              <a:t> </a:t>
            </a:r>
            <a:r>
              <a:rPr lang="fr-CH" sz="1200" b="1" i="1" dirty="0" err="1">
                <a:latin typeface="Calibri Light "/>
              </a:rPr>
              <a:t>cleaning</a:t>
            </a:r>
            <a:r>
              <a:rPr lang="fr-CH" sz="1200" b="1" i="1" dirty="0">
                <a:latin typeface="Calibri Light "/>
              </a:rPr>
              <a:t> and </a:t>
            </a:r>
            <a:r>
              <a:rPr lang="fr-CH" sz="1200" b="1" i="1" dirty="0" err="1">
                <a:latin typeface="Calibri Light "/>
              </a:rPr>
              <a:t>rethinking</a:t>
            </a:r>
            <a:r>
              <a:rPr lang="fr-CH" sz="1200" b="1" i="1" dirty="0">
                <a:latin typeface="Calibri Light "/>
              </a:rPr>
              <a:t> </a:t>
            </a:r>
            <a:r>
              <a:rPr lang="fr-CH" sz="1200" i="1" dirty="0" err="1">
                <a:latin typeface="Calibri Light "/>
              </a:rPr>
              <a:t>with</a:t>
            </a:r>
            <a:r>
              <a:rPr lang="fr-CH" sz="1200" i="1" dirty="0">
                <a:latin typeface="Calibri Light "/>
              </a:rPr>
              <a:t> a more modern </a:t>
            </a:r>
            <a:r>
              <a:rPr lang="fr-CH" sz="1200" i="1" dirty="0" err="1">
                <a:latin typeface="Calibri Light "/>
              </a:rPr>
              <a:t>work</a:t>
            </a:r>
            <a:r>
              <a:rPr lang="fr-CH" sz="1200" i="1" dirty="0">
                <a:latin typeface="Calibri Light "/>
              </a:rPr>
              <a:t> culture like </a:t>
            </a:r>
            <a:r>
              <a:rPr lang="fr-CH" sz="1200" i="1" dirty="0" err="1">
                <a:latin typeface="Calibri Light "/>
              </a:rPr>
              <a:t>approach</a:t>
            </a:r>
            <a:r>
              <a:rPr lang="fr-CH" sz="1200" i="1" dirty="0">
                <a:latin typeface="Calibri Light "/>
              </a:rPr>
              <a:t> and not </a:t>
            </a:r>
            <a:r>
              <a:rPr lang="fr-CH" sz="1200" i="1" dirty="0" err="1">
                <a:latin typeface="Calibri Light "/>
              </a:rPr>
              <a:t>only</a:t>
            </a:r>
            <a:r>
              <a:rPr lang="fr-CH" sz="1200" i="1" dirty="0">
                <a:latin typeface="Calibri Light "/>
              </a:rPr>
              <a:t> </a:t>
            </a:r>
            <a:r>
              <a:rPr lang="fr-CH" sz="1200" i="1" dirty="0" err="1">
                <a:latin typeface="Calibri Light "/>
              </a:rPr>
              <a:t>accepting</a:t>
            </a:r>
            <a:r>
              <a:rPr lang="fr-CH" sz="1200" i="1" dirty="0">
                <a:latin typeface="Calibri Light "/>
              </a:rPr>
              <a:t> how buildings are </a:t>
            </a:r>
            <a:r>
              <a:rPr lang="fr-CH" sz="1200" i="1" dirty="0" err="1">
                <a:latin typeface="Calibri Light "/>
              </a:rPr>
              <a:t>currently</a:t>
            </a:r>
            <a:r>
              <a:rPr lang="fr-CH" sz="1200" i="1" dirty="0">
                <a:latin typeface="Calibri Light "/>
              </a:rPr>
              <a:t> </a:t>
            </a:r>
            <a:r>
              <a:rPr lang="fr-CH" sz="1200" i="1" dirty="0" err="1">
                <a:latin typeface="Calibri Light "/>
              </a:rPr>
              <a:t>distributed</a:t>
            </a:r>
            <a:r>
              <a:rPr lang="fr-CH" sz="1200" i="1" dirty="0">
                <a:latin typeface="Calibri Light "/>
              </a:rPr>
              <a:t> </a:t>
            </a:r>
            <a:r>
              <a:rPr lang="fr-CH" sz="1200" i="1" dirty="0" err="1">
                <a:latin typeface="Calibri Light "/>
              </a:rPr>
              <a:t>only</a:t>
            </a:r>
            <a:r>
              <a:rPr lang="fr-CH" sz="1200" i="1" dirty="0">
                <a:latin typeface="Calibri Light "/>
              </a:rPr>
              <a:t> </a:t>
            </a:r>
            <a:r>
              <a:rPr lang="fr-CH" sz="1200" i="1" dirty="0" err="1">
                <a:latin typeface="Calibri Light "/>
              </a:rPr>
              <a:t>because</a:t>
            </a:r>
            <a:r>
              <a:rPr lang="fr-CH" sz="1200" i="1" dirty="0">
                <a:latin typeface="Calibri Light "/>
              </a:rPr>
              <a:t> of </a:t>
            </a:r>
            <a:r>
              <a:rPr lang="fr-CH" sz="1200" i="1" dirty="0" err="1">
                <a:latin typeface="Calibri Light "/>
              </a:rPr>
              <a:t>historic</a:t>
            </a:r>
            <a:r>
              <a:rPr lang="fr-CH" sz="1200" i="1" dirty="0">
                <a:latin typeface="Calibri Light "/>
              </a:rPr>
              <a:t> </a:t>
            </a:r>
            <a:r>
              <a:rPr lang="fr-CH" sz="1200" i="1" dirty="0" err="1">
                <a:latin typeface="Calibri Light "/>
              </a:rPr>
              <a:t>reasons</a:t>
            </a:r>
            <a:r>
              <a:rPr lang="fr-CH" sz="1200" i="1" dirty="0">
                <a:latin typeface="Calibri Light "/>
              </a:rPr>
              <a:t>.» </a:t>
            </a:r>
            <a:endParaRPr lang="fr-CH" sz="1200" dirty="0">
              <a:latin typeface="Calibri Light "/>
            </a:endParaRPr>
          </a:p>
          <a:p>
            <a:pPr marL="514350" indent="-285750">
              <a:buFontTx/>
              <a:buChar char="-"/>
            </a:pPr>
            <a:r>
              <a:rPr lang="fr-CH" sz="1600" dirty="0">
                <a:latin typeface="Calibri Light "/>
              </a:rPr>
              <a:t>Space </a:t>
            </a:r>
            <a:r>
              <a:rPr lang="fr-CH" sz="1600" dirty="0" err="1">
                <a:latin typeface="Calibri Light "/>
              </a:rPr>
              <a:t>quality</a:t>
            </a:r>
            <a:endParaRPr lang="fr-CH" sz="1600" dirty="0">
              <a:latin typeface="Calibri Light "/>
            </a:endParaRPr>
          </a:p>
          <a:p>
            <a:pPr indent="0">
              <a:buNone/>
            </a:pPr>
            <a:r>
              <a:rPr lang="fr-CH" sz="1200" i="1" dirty="0">
                <a:latin typeface="Calibri Light "/>
              </a:rPr>
              <a:t>«Work conditions are </a:t>
            </a:r>
            <a:r>
              <a:rPr lang="fr-CH" sz="1200" b="1" i="1" dirty="0" err="1">
                <a:latin typeface="Calibri Light "/>
              </a:rPr>
              <a:t>getting</a:t>
            </a:r>
            <a:r>
              <a:rPr lang="fr-CH" sz="1200" b="1" i="1" dirty="0">
                <a:latin typeface="Calibri Light "/>
              </a:rPr>
              <a:t> </a:t>
            </a:r>
            <a:r>
              <a:rPr lang="fr-CH" sz="1200" b="1" i="1" dirty="0" err="1">
                <a:latin typeface="Calibri Light "/>
              </a:rPr>
              <a:t>worse</a:t>
            </a:r>
            <a:r>
              <a:rPr lang="fr-CH" sz="1200" i="1" dirty="0">
                <a:latin typeface="Calibri Light "/>
              </a:rPr>
              <a:t>, </a:t>
            </a:r>
            <a:r>
              <a:rPr lang="fr-CH" sz="1200" i="1" dirty="0" err="1">
                <a:latin typeface="Calibri Light "/>
              </a:rPr>
              <a:t>making</a:t>
            </a:r>
            <a:r>
              <a:rPr lang="fr-CH" sz="1200" i="1" dirty="0">
                <a:latin typeface="Calibri Light "/>
              </a:rPr>
              <a:t> CERN not attractive </a:t>
            </a:r>
            <a:r>
              <a:rPr lang="fr-CH" sz="1200" i="1" dirty="0" err="1">
                <a:latin typeface="Calibri Light "/>
              </a:rPr>
              <a:t>anymore</a:t>
            </a:r>
            <a:r>
              <a:rPr lang="fr-CH" sz="1200" i="1" dirty="0">
                <a:latin typeface="Calibri Light "/>
              </a:rPr>
              <a:t>». </a:t>
            </a:r>
            <a:endParaRPr lang="fr-CH" sz="1200" dirty="0">
              <a:latin typeface="Calibri Light "/>
            </a:endParaRPr>
          </a:p>
          <a:p>
            <a:pPr indent="0">
              <a:buNone/>
            </a:pPr>
            <a:endParaRPr lang="fr-CH" sz="1600" dirty="0">
              <a:latin typeface="Calibri Light "/>
            </a:endParaRPr>
          </a:p>
        </p:txBody>
      </p:sp>
      <p:grpSp>
        <p:nvGrpSpPr>
          <p:cNvPr id="48" name="Group 47">
            <a:extLst>
              <a:ext uri="{FF2B5EF4-FFF2-40B4-BE49-F238E27FC236}">
                <a16:creationId xmlns:a16="http://schemas.microsoft.com/office/drawing/2014/main" id="{D49DDD2F-5284-72F5-F118-44EC0624AFEB}"/>
              </a:ext>
            </a:extLst>
          </p:cNvPr>
          <p:cNvGrpSpPr/>
          <p:nvPr/>
        </p:nvGrpSpPr>
        <p:grpSpPr>
          <a:xfrm>
            <a:off x="5848998" y="2013954"/>
            <a:ext cx="2329071" cy="2235201"/>
            <a:chOff x="5775424" y="61297"/>
            <a:chExt cx="2255733" cy="2235201"/>
          </a:xfrm>
        </p:grpSpPr>
        <p:sp>
          <p:nvSpPr>
            <p:cNvPr id="35" name="Content Placeholder 2">
              <a:extLst>
                <a:ext uri="{FF2B5EF4-FFF2-40B4-BE49-F238E27FC236}">
                  <a16:creationId xmlns:a16="http://schemas.microsoft.com/office/drawing/2014/main" id="{C12DA334-71A7-2938-E5DB-61E502B95AA7}"/>
                </a:ext>
              </a:extLst>
            </p:cNvPr>
            <p:cNvSpPr/>
            <p:nvPr/>
          </p:nvSpPr>
          <p:spPr bwMode="auto">
            <a:xfrm>
              <a:off x="5775424" y="307204"/>
              <a:ext cx="2039749" cy="1918616"/>
            </a:xfrm>
            <a:prstGeom prst="rect">
              <a:avLst/>
            </a:prstGeom>
            <a:noFill/>
            <a:ln>
              <a:noFill/>
            </a:ln>
          </p:spPr>
          <p:txBody>
            <a:bodyPr rtlCol="0" anchor="t" anchorCtr="0">
              <a:noAutofit/>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indent="0" algn="ctr">
                <a:buNone/>
              </a:pPr>
              <a:r>
                <a:rPr lang="fr-CH" sz="1200" i="1" dirty="0" err="1">
                  <a:solidFill>
                    <a:schemeClr val="accent1"/>
                  </a:solidFill>
                  <a:latin typeface="Calibri Light "/>
                </a:rPr>
                <a:t>What</a:t>
              </a:r>
              <a:r>
                <a:rPr lang="fr-CH" sz="1200" i="1" dirty="0">
                  <a:solidFill>
                    <a:schemeClr val="accent1"/>
                  </a:solidFill>
                  <a:latin typeface="Calibri Light "/>
                </a:rPr>
                <a:t> </a:t>
              </a:r>
              <a:r>
                <a:rPr lang="fr-CH" sz="1200" i="1" dirty="0" err="1">
                  <a:solidFill>
                    <a:schemeClr val="accent1"/>
                  </a:solidFill>
                  <a:latin typeface="Calibri Light "/>
                </a:rPr>
                <a:t>does</a:t>
              </a:r>
              <a:r>
                <a:rPr lang="fr-CH" sz="1200" i="1" dirty="0">
                  <a:solidFill>
                    <a:schemeClr val="accent1"/>
                  </a:solidFill>
                  <a:latin typeface="Calibri Light "/>
                </a:rPr>
                <a:t> the </a:t>
              </a:r>
              <a:r>
                <a:rPr lang="fr-CH" sz="1200" i="1" dirty="0" err="1">
                  <a:solidFill>
                    <a:schemeClr val="accent1"/>
                  </a:solidFill>
                  <a:latin typeface="Calibri Light "/>
                </a:rPr>
                <a:t>Organization</a:t>
              </a:r>
              <a:r>
                <a:rPr lang="fr-CH" sz="1200" i="1" dirty="0">
                  <a:solidFill>
                    <a:schemeClr val="accent1"/>
                  </a:solidFill>
                  <a:latin typeface="Calibri Light "/>
                </a:rPr>
                <a:t> do </a:t>
              </a:r>
              <a:r>
                <a:rPr lang="fr-CH" sz="1200" i="1" dirty="0" err="1">
                  <a:solidFill>
                    <a:schemeClr val="accent1"/>
                  </a:solidFill>
                  <a:latin typeface="Calibri Light "/>
                </a:rPr>
                <a:t>well</a:t>
              </a:r>
              <a:r>
                <a:rPr lang="fr-CH" sz="1200" i="1" dirty="0">
                  <a:solidFill>
                    <a:schemeClr val="accent1"/>
                  </a:solidFill>
                  <a:latin typeface="Calibri Light "/>
                </a:rPr>
                <a:t>? </a:t>
              </a:r>
            </a:p>
            <a:p>
              <a:pPr indent="0" algn="ctr">
                <a:buNone/>
              </a:pPr>
              <a:r>
                <a:rPr lang="fr-CH" sz="1200" i="1" dirty="0" err="1">
                  <a:solidFill>
                    <a:schemeClr val="accent1"/>
                  </a:solidFill>
                  <a:latin typeface="Calibri Light "/>
                </a:rPr>
                <a:t>Development</a:t>
              </a:r>
              <a:r>
                <a:rPr lang="fr-CH" sz="1200" i="1" dirty="0">
                  <a:solidFill>
                    <a:schemeClr val="accent1"/>
                  </a:solidFill>
                  <a:latin typeface="Calibri Light "/>
                </a:rPr>
                <a:t> </a:t>
              </a:r>
              <a:r>
                <a:rPr lang="fr-CH" sz="1200" i="1" dirty="0" err="1">
                  <a:solidFill>
                    <a:schemeClr val="accent1"/>
                  </a:solidFill>
                  <a:latin typeface="Calibri Light "/>
                </a:rPr>
                <a:t>opportunities</a:t>
              </a:r>
              <a:r>
                <a:rPr lang="fr-CH" sz="1200" i="1" dirty="0">
                  <a:solidFill>
                    <a:schemeClr val="accent1"/>
                  </a:solidFill>
                  <a:latin typeface="Calibri Light "/>
                </a:rPr>
                <a:t> </a:t>
              </a:r>
            </a:p>
            <a:p>
              <a:pPr indent="0" algn="ctr">
                <a:buNone/>
              </a:pPr>
              <a:r>
                <a:rPr lang="fr-CH" sz="1200" i="1" dirty="0">
                  <a:solidFill>
                    <a:schemeClr val="accent1"/>
                  </a:solidFill>
                  <a:latin typeface="Calibri Light "/>
                </a:rPr>
                <a:t>Salary &amp; </a:t>
              </a:r>
              <a:r>
                <a:rPr lang="fr-CH" sz="1200" i="1" dirty="0" err="1">
                  <a:solidFill>
                    <a:schemeClr val="accent1"/>
                  </a:solidFill>
                  <a:latin typeface="Calibri Light "/>
                </a:rPr>
                <a:t>benefits</a:t>
              </a:r>
              <a:endParaRPr lang="fr-CH" sz="1200" i="1" dirty="0">
                <a:solidFill>
                  <a:schemeClr val="accent1"/>
                </a:solidFill>
                <a:latin typeface="Calibri Light "/>
              </a:endParaRPr>
            </a:p>
            <a:p>
              <a:pPr indent="0" algn="ctr">
                <a:buNone/>
              </a:pPr>
              <a:r>
                <a:rPr lang="fr-CH" sz="1200" i="1" dirty="0">
                  <a:solidFill>
                    <a:schemeClr val="accent1"/>
                  </a:solidFill>
                  <a:latin typeface="Calibri Light "/>
                </a:rPr>
                <a:t>Work pressure</a:t>
              </a:r>
            </a:p>
            <a:p>
              <a:pPr indent="0" algn="ctr">
                <a:buNone/>
              </a:pPr>
              <a:r>
                <a:rPr lang="fr-CH" sz="1200" i="1" dirty="0">
                  <a:solidFill>
                    <a:schemeClr val="accent1"/>
                  </a:solidFill>
                  <a:latin typeface="Calibri Light "/>
                </a:rPr>
                <a:t>Collaboration</a:t>
              </a:r>
            </a:p>
            <a:p>
              <a:pPr indent="0" algn="ctr">
                <a:buNone/>
              </a:pPr>
              <a:r>
                <a:rPr lang="fr-CH" sz="1200" i="1" dirty="0" err="1">
                  <a:solidFill>
                    <a:schemeClr val="accent1"/>
                  </a:solidFill>
                  <a:latin typeface="Calibri Light "/>
                </a:rPr>
                <a:t>Other</a:t>
              </a:r>
              <a:endParaRPr lang="fr-CH" sz="1200" i="1" dirty="0">
                <a:solidFill>
                  <a:schemeClr val="accent1"/>
                </a:solidFill>
                <a:latin typeface="Calibri Light "/>
              </a:endParaRPr>
            </a:p>
          </p:txBody>
        </p:sp>
        <p:sp>
          <p:nvSpPr>
            <p:cNvPr id="47" name="Oval 46">
              <a:extLst>
                <a:ext uri="{FF2B5EF4-FFF2-40B4-BE49-F238E27FC236}">
                  <a16:creationId xmlns:a16="http://schemas.microsoft.com/office/drawing/2014/main" id="{467A92FF-304F-D989-90AE-26EBEF68DC40}"/>
                </a:ext>
              </a:extLst>
            </p:cNvPr>
            <p:cNvSpPr/>
            <p:nvPr/>
          </p:nvSpPr>
          <p:spPr>
            <a:xfrm>
              <a:off x="5795956" y="61297"/>
              <a:ext cx="2235201" cy="2235201"/>
            </a:xfrm>
            <a:prstGeom prst="ellipse">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2050" name="Picture 2">
            <a:extLst>
              <a:ext uri="{FF2B5EF4-FFF2-40B4-BE49-F238E27FC236}">
                <a16:creationId xmlns:a16="http://schemas.microsoft.com/office/drawing/2014/main" id="{D9A7EC47-0807-F819-427E-DE858182071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11309" r="11309"/>
          <a:stretch/>
        </p:blipFill>
        <p:spPr bwMode="auto">
          <a:xfrm>
            <a:off x="8112838" y="638582"/>
            <a:ext cx="2307871" cy="2247688"/>
          </a:xfrm>
          <a:prstGeom prst="ellipse">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pic>
      <p:pic>
        <p:nvPicPr>
          <p:cNvPr id="54" name="Picture 2">
            <a:extLst>
              <a:ext uri="{FF2B5EF4-FFF2-40B4-BE49-F238E27FC236}">
                <a16:creationId xmlns:a16="http://schemas.microsoft.com/office/drawing/2014/main" id="{4352A8B0-DBC1-3568-ABE3-6BDE9CD6EDB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t="2862" b="2862"/>
          <a:stretch/>
        </p:blipFill>
        <p:spPr bwMode="auto">
          <a:xfrm>
            <a:off x="9554646" y="2903481"/>
            <a:ext cx="2307871" cy="2247688"/>
          </a:xfrm>
          <a:prstGeom prst="ellipse">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pic>
      <p:pic>
        <p:nvPicPr>
          <p:cNvPr id="55" name="Picture 2">
            <a:extLst>
              <a:ext uri="{FF2B5EF4-FFF2-40B4-BE49-F238E27FC236}">
                <a16:creationId xmlns:a16="http://schemas.microsoft.com/office/drawing/2014/main" id="{BD5087CA-40AC-585D-8719-70E96FC7DF1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12743" r="12743"/>
          <a:stretch/>
        </p:blipFill>
        <p:spPr bwMode="auto">
          <a:xfrm>
            <a:off x="7154602" y="4178477"/>
            <a:ext cx="2307871" cy="2247688"/>
          </a:xfrm>
          <a:prstGeom prst="ellipse">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5497814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17625</TotalTime>
  <Words>1987</Words>
  <Application>Microsoft Office PowerPoint</Application>
  <PresentationFormat>Widescreen</PresentationFormat>
  <Paragraphs>282</Paragraphs>
  <Slides>21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21</vt:i4>
      </vt:variant>
    </vt:vector>
  </HeadingPairs>
  <TitlesOfParts>
    <vt:vector size="26" baseType="lpstr">
      <vt:lpstr>Arial</vt:lpstr>
      <vt:lpstr>Calibri</vt:lpstr>
      <vt:lpstr>Calibri Light</vt:lpstr>
      <vt:lpstr>Calibri Light </vt:lpstr>
      <vt:lpstr>Office Theme</vt:lpstr>
      <vt:lpstr>Site and Civil Engineering Department  Technical Seminar: HEALTHY WORKSPACES  How does architecture impact your work?</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Emeline Dolmazon</dc:creator>
  <cp:lastModifiedBy>Araceli Alvarez Escobar</cp:lastModifiedBy>
  <cp:revision>280</cp:revision>
  <cp:lastPrinted>2024-01-15T08:02:13Z</cp:lastPrinted>
  <dcterms:created xsi:type="dcterms:W3CDTF">2021-03-26T11:50:08Z</dcterms:created>
  <dcterms:modified xsi:type="dcterms:W3CDTF">2024-01-15T11:35:23Z</dcterms:modified>
</cp:coreProperties>
</file>