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5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  <p:sldMasterId id="2147483722" r:id="rId3"/>
    <p:sldMasterId id="2147483735" r:id="rId4"/>
    <p:sldMasterId id="2147483747" r:id="rId5"/>
    <p:sldMasterId id="2147483764" r:id="rId6"/>
  </p:sldMasterIdLst>
  <p:notesMasterIdLst>
    <p:notesMasterId r:id="rId36"/>
  </p:notesMasterIdLst>
  <p:sldIdLst>
    <p:sldId id="256" r:id="rId7"/>
    <p:sldId id="405" r:id="rId8"/>
    <p:sldId id="1352" r:id="rId9"/>
    <p:sldId id="258" r:id="rId10"/>
    <p:sldId id="380" r:id="rId11"/>
    <p:sldId id="389" r:id="rId12"/>
    <p:sldId id="385" r:id="rId13"/>
    <p:sldId id="391" r:id="rId14"/>
    <p:sldId id="354" r:id="rId15"/>
    <p:sldId id="377" r:id="rId16"/>
    <p:sldId id="360" r:id="rId17"/>
    <p:sldId id="361" r:id="rId18"/>
    <p:sldId id="362" r:id="rId19"/>
    <p:sldId id="363" r:id="rId20"/>
    <p:sldId id="434" r:id="rId21"/>
    <p:sldId id="437" r:id="rId22"/>
    <p:sldId id="392" r:id="rId23"/>
    <p:sldId id="365" r:id="rId24"/>
    <p:sldId id="366" r:id="rId25"/>
    <p:sldId id="367" r:id="rId26"/>
    <p:sldId id="1351" r:id="rId27"/>
    <p:sldId id="342" r:id="rId28"/>
    <p:sldId id="438" r:id="rId29"/>
    <p:sldId id="1349" r:id="rId30"/>
    <p:sldId id="296" r:id="rId31"/>
    <p:sldId id="285" r:id="rId32"/>
    <p:sldId id="358" r:id="rId33"/>
    <p:sldId id="297" r:id="rId34"/>
    <p:sldId id="436" r:id="rId3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NERAL_1" id="{F593CFBE-06E3-1D44-86D6-C61441599DD5}">
          <p14:sldIdLst>
            <p14:sldId id="256"/>
            <p14:sldId id="405"/>
            <p14:sldId id="1352"/>
            <p14:sldId id="258"/>
            <p14:sldId id="380"/>
            <p14:sldId id="389"/>
            <p14:sldId id="385"/>
            <p14:sldId id="391"/>
            <p14:sldId id="354"/>
            <p14:sldId id="377"/>
            <p14:sldId id="360"/>
            <p14:sldId id="361"/>
            <p14:sldId id="362"/>
            <p14:sldId id="363"/>
            <p14:sldId id="434"/>
            <p14:sldId id="437"/>
            <p14:sldId id="392"/>
            <p14:sldId id="365"/>
            <p14:sldId id="366"/>
            <p14:sldId id="367"/>
          </p14:sldIdLst>
        </p14:section>
        <p14:section name="RESEARCH" id="{D670EF6F-A640-134A-9728-6F32167804A3}">
          <p14:sldIdLst>
            <p14:sldId id="1351"/>
            <p14:sldId id="342"/>
            <p14:sldId id="438"/>
            <p14:sldId id="1349"/>
          </p14:sldIdLst>
        </p14:section>
        <p14:section name="INNOVATION" id="{8708DAF8-4BBA-D143-A938-48541F954A12}">
          <p14:sldIdLst/>
        </p14:section>
        <p14:section name="EDUCATION &amp; TRAINING" id="{6BA0A48C-AB07-3844-9D9C-C0393A66C610}">
          <p14:sldIdLst/>
        </p14:section>
        <p14:section name="Country" id="{3927369A-27B5-AC4A-B690-84FC9064CA3F}">
          <p14:sldIdLst>
            <p14:sldId id="296"/>
            <p14:sldId id="285"/>
            <p14:sldId id="358"/>
            <p14:sldId id="297"/>
            <p14:sldId id="4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4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A8CEE3"/>
    <a:srgbClr val="668BCC"/>
    <a:srgbClr val="B9CFFF"/>
    <a:srgbClr val="2F2F2F"/>
    <a:srgbClr val="BFBFCB"/>
    <a:srgbClr val="1C446B"/>
    <a:srgbClr val="E15E32"/>
    <a:srgbClr val="000000"/>
    <a:srgbClr val="556D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0871"/>
    <p:restoredTop sz="79127"/>
  </p:normalViewPr>
  <p:slideViewPr>
    <p:cSldViewPr snapToGrid="0" snapToObjects="1">
      <p:cViewPr varScale="1">
        <p:scale>
          <a:sx n="84" d="100"/>
          <a:sy n="84" d="100"/>
        </p:scale>
        <p:origin x="768" y="192"/>
      </p:cViewPr>
      <p:guideLst>
        <p:guide orient="horz" pos="4020"/>
        <p:guide pos="386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C7E2F-BA7B-0749-B123-03CFF78731D1}" type="datetimeFigureOut">
              <a:rPr lang="fr-FR" smtClean="0"/>
              <a:t>01/07/2024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07608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381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Additional information (OPTIONAL, TIME PERMITTING)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Key innovations in HL-LHC: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1) Powerful superconducting quadrupole magnets (12 Tesla) will be installed on either side of the ATLAS and CMS experiments to focus the particle bunches. These magnets will be made using niobium-tin (Nb</a:t>
            </a:r>
            <a:r>
              <a:rPr lang="en-US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Sn), used for the first time in an accelerator (instead of niobium-titanium)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2) Crab cavities for tilting the beams (16 in total) - give the head and tail of the particle bunches opposite-sign transverse momentum before they meet, enlarging the overlap area of the two bunches and thus increasing the probability of collisions.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3) One hundred new, more effective collimators will be installed: these devices absorb particles that stray from the beam trajectory and might otherwise damage the machine.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4) More compact and powerful bending magnets (11 Tesla), also made using the niobium-tin superconductor. 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5) Innovative superconducting power lines will connect the power converters to the accelerator; will be able to carry currents of record intensities, up to 100 000 amps!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1" kern="1200" dirty="0">
              <a:solidFill>
                <a:srgbClr val="FF000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Also large detector upgrades for (among others ATLAS and ALICE)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2091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information, the ESPPU recommendations in more detail: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Full exploitation of the HL-LHC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electron-positron Higgs factory is the highest priority after the LHC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Ramp up R&amp;D efforts for advanced accelerator technologies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Support long-baseline neutrino projects in Japan and US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Investigation of feasibility of a future 100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TeV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hadron collider at CERN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THE LAST SLIDE IN THE “RESEARCH” SECTION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5271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FCC feasibilty study already mentined, mention CLIC, and also R&amp;D for hadrons in FCC later (magnets), a muon collider and plasma acceleration </a:t>
            </a:r>
          </a:p>
          <a:p>
            <a:r>
              <a:rPr lang="en-CH" dirty="0"/>
              <a:t>Associared detectors </a:t>
            </a:r>
          </a:p>
          <a:p>
            <a:endParaRPr lang="en-CH" dirty="0"/>
          </a:p>
          <a:p>
            <a:r>
              <a:rPr lang="en-CH" dirty="0"/>
              <a:t>Applications of technolgooies for small medical and industrial accelerators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638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>
            <a:extLst>
              <a:ext uri="{FF2B5EF4-FFF2-40B4-BE49-F238E27FC236}">
                <a16:creationId xmlns:a16="http://schemas.microsoft.com/office/drawing/2014/main" id="{E84FAB20-ED7B-0D2C-9D87-57AD5D59B3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6F7F31BE-7260-0E41-9E1F-15FBBD49635A}" type="slidenum">
              <a:rPr lang="en-US" altLang="en-CH" sz="1200"/>
              <a:pPr/>
              <a:t>25</a:t>
            </a:fld>
            <a:endParaRPr lang="en-US" altLang="en-CH" sz="1200"/>
          </a:p>
        </p:txBody>
      </p:sp>
      <p:sp>
        <p:nvSpPr>
          <p:cNvPr id="58370" name="Rectangle 2">
            <a:extLst>
              <a:ext uri="{FF2B5EF4-FFF2-40B4-BE49-F238E27FC236}">
                <a16:creationId xmlns:a16="http://schemas.microsoft.com/office/drawing/2014/main" id="{2F578502-2039-EB7A-B493-4851574CBF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AAD4C1CF-24FF-89F4-0042-EDCB21D9CB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CH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2233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>
            <a:extLst>
              <a:ext uri="{FF2B5EF4-FFF2-40B4-BE49-F238E27FC236}">
                <a16:creationId xmlns:a16="http://schemas.microsoft.com/office/drawing/2014/main" id="{F0B1959B-D6B4-9CB5-E642-64F6F2F10F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A3CD7D82-3937-9845-87BD-368AFFFEADB6}" type="slidenum">
              <a:rPr lang="en-US" altLang="en-US" sz="1200"/>
              <a:pPr/>
              <a:t>28</a:t>
            </a:fld>
            <a:endParaRPr lang="en-US" altLang="en-US" sz="1200"/>
          </a:p>
        </p:txBody>
      </p:sp>
      <p:sp>
        <p:nvSpPr>
          <p:cNvPr id="61443" name="Rectangle 2">
            <a:extLst>
              <a:ext uri="{FF2B5EF4-FFF2-40B4-BE49-F238E27FC236}">
                <a16:creationId xmlns:a16="http://schemas.microsoft.com/office/drawing/2014/main" id="{B5FF8C4E-0939-9D40-2A4B-50E64E387B3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55700" y="720725"/>
            <a:ext cx="4552950" cy="3414713"/>
          </a:xfrm>
          <a:solidFill>
            <a:srgbClr val="FFFFFF"/>
          </a:solidFill>
          <a:ln/>
        </p:spPr>
      </p:sp>
      <p:sp>
        <p:nvSpPr>
          <p:cNvPr id="61444" name="Text Box 3">
            <a:extLst>
              <a:ext uri="{FF2B5EF4-FFF2-40B4-BE49-F238E27FC236}">
                <a16:creationId xmlns:a16="http://schemas.microsoft.com/office/drawing/2014/main" id="{3D372988-C64B-C13D-49C3-4256CFB53E9E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911225" y="4357688"/>
            <a:ext cx="5029200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hangingPunct="1"/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WELCOME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this slide the speaker: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Introduces him/herself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Describes how this brief presentation aims to give an overview of CERN, as an introduction to the visit that will follow.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8879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>
            <a:extLst>
              <a:ext uri="{FF2B5EF4-FFF2-40B4-BE49-F238E27FC236}">
                <a16:creationId xmlns:a16="http://schemas.microsoft.com/office/drawing/2014/main" id="{B92E7EE7-3FBA-12DE-2151-ED53155857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6A9681A2-BE6B-214C-A67C-831EDF1E1D1D}" type="slidenum">
              <a:rPr lang="en-US" altLang="en-CH" sz="1200"/>
              <a:pPr/>
              <a:t>4</a:t>
            </a:fld>
            <a:endParaRPr lang="en-US" altLang="en-CH" sz="1200"/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E0E6DB2D-D678-3ECF-B6DF-1CD997B0371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C14D2702-B291-24DA-925C-385D0C0392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H" altLang="en-CH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682960AB-55DF-AE7E-E362-1E96923022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919AE3E-780A-7C4E-8B5E-B792C1D79390}" type="slidenum">
              <a:rPr lang="en-US" altLang="en-US" sz="1200"/>
              <a:pPr/>
              <a:t>5</a:t>
            </a:fld>
            <a:endParaRPr lang="en-US" altLang="en-US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58C429AF-46C9-3C95-B9D5-436CE5E361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8AC9E937-65F0-4A32-3ED3-5DDA46EC19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>
            <a:extLst>
              <a:ext uri="{FF2B5EF4-FFF2-40B4-BE49-F238E27FC236}">
                <a16:creationId xmlns:a16="http://schemas.microsoft.com/office/drawing/2014/main" id="{9D3ADEF0-8AA8-44E1-574C-B08493B3F5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C413F5E5-0CE0-154C-AEE7-412A43F4B56C}" type="slidenum">
              <a:rPr lang="en-US" altLang="en-US" sz="1200"/>
              <a:pPr/>
              <a:t>6</a:t>
            </a:fld>
            <a:endParaRPr lang="en-US" altLang="en-US" sz="1200"/>
          </a:p>
        </p:txBody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317C67FD-B5B6-CC3E-AA44-EA48D3B5B6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54B60853-D6EC-3FA4-4AFD-990AE8E32B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>
            <a:extLst>
              <a:ext uri="{FF2B5EF4-FFF2-40B4-BE49-F238E27FC236}">
                <a16:creationId xmlns:a16="http://schemas.microsoft.com/office/drawing/2014/main" id="{2EBE9AF8-D001-10E5-76E8-A6F49781F6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56F620F-A283-9846-87B3-7AB7655DB149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7BDECA55-F46E-DDBA-12F8-54256497A7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B5C2BE01-29B6-F31A-5CBA-736EB52629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74668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42772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>
            <a:extLst>
              <a:ext uri="{FF2B5EF4-FFF2-40B4-BE49-F238E27FC236}">
                <a16:creationId xmlns:a16="http://schemas.microsoft.com/office/drawing/2014/main" id="{8FEC318E-50AF-D463-4CB6-D276370FE8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BB5D256-D86B-2B4D-82F3-1BD6695B8EFA}" type="slidenum">
              <a:rPr lang="en-US" altLang="en-CH" sz="1200"/>
              <a:pPr/>
              <a:t>16</a:t>
            </a:fld>
            <a:endParaRPr lang="en-US" altLang="en-CH" sz="1200"/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D2813780-F39D-79F1-2007-CD8F7FBE9E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96C084F3-8804-9787-587E-EE63FA9DA4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CH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83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4717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199" y="1825625"/>
            <a:ext cx="5323799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AB4FD6-10C7-8268-08C3-949E7F7707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4AD0B4-0451-A536-AEA7-1CFCDDFB20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FF8AEB-4F08-C220-12DE-8DD863FD76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53F0A5-09BB-2B4F-842A-DECC681BB1DC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577607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41A2829-13EE-5983-FC64-61ECDEF0CB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C78525A-BE77-6A20-B70F-9E6DD97773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D822DEE-C3AB-F0B5-C0FF-1877FC95D7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770769-F3A8-5042-A6A6-89854BEBA295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429428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FC871C3-2AA2-E9D7-D6E8-6D4B7C0745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9A930B-8F9B-75F1-0E87-5A9CB3EBF7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C928D8-708C-DAE8-9FB5-CF622EBBA4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89BED9-551B-F04E-B1FE-B7D8F966FC97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3958424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63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CERN visit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59011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651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7620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0264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visit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0509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76156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2289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78028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AB4FD6-10C7-8268-08C3-949E7F7707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4AD0B4-0451-A536-AEA7-1CFCDDFB20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FF8AEB-4F08-C220-12DE-8DD863FD76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53F0A5-09BB-2B4F-842A-DECC681BB1DC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3287597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41A2829-13EE-5983-FC64-61ECDEF0CB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C78525A-BE77-6A20-B70F-9E6DD97773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D822DEE-C3AB-F0B5-C0FF-1877FC95D7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770769-F3A8-5042-A6A6-89854BEBA295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6132397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0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77424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518066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453009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20082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091909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148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buFontTx/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2696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2275843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8322"/>
            <a:ext cx="12192000" cy="575967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8B442B-F251-F94D-9A39-29D02FBA59DB}"/>
              </a:ext>
            </a:extLst>
          </p:cNvPr>
          <p:cNvSpPr/>
          <p:nvPr userDrawn="1"/>
        </p:nvSpPr>
        <p:spPr>
          <a:xfrm>
            <a:off x="-4800" y="-61993"/>
            <a:ext cx="12196800" cy="11603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03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96000" y="2526885"/>
            <a:ext cx="10800000" cy="364299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05431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226342" y="2742575"/>
            <a:ext cx="5269658" cy="3279146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 sz="1600" b="1">
                <a:solidFill>
                  <a:schemeClr val="tx1"/>
                </a:solidFill>
              </a:defRPr>
            </a:lvl2pPr>
            <a:lvl3pPr>
              <a:defRPr sz="1300" b="1">
                <a:solidFill>
                  <a:schemeClr val="tx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pour une image  8">
            <a:extLst>
              <a:ext uri="{FF2B5EF4-FFF2-40B4-BE49-F238E27FC236}">
                <a16:creationId xmlns:a16="http://schemas.microsoft.com/office/drawing/2014/main" id="{8D9D5C23-B91D-A944-B62D-342CDA2222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742575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1773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881469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2630"/>
            <a:ext cx="12192000" cy="5765369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1372871"/>
            <a:ext cx="3413760" cy="1371601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3440623"/>
            <a:ext cx="3413760" cy="272122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678070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1092630"/>
            <a:ext cx="6089176" cy="5765369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1ECC47B-9127-F645-94CC-F0D394F066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2431312"/>
            <a:ext cx="5148263" cy="39377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969530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675" y="1173217"/>
            <a:ext cx="10800000" cy="135138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959579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B765250B-5A14-214B-ABC1-A4475517167B}"/>
              </a:ext>
            </a:extLst>
          </p:cNvPr>
          <p:cNvSpPr>
            <a:spLocks noGrp="1"/>
          </p:cNvSpPr>
          <p:nvPr>
            <p:ph type="body" idx="15"/>
          </p:nvPr>
        </p:nvSpPr>
        <p:spPr bwMode="auto">
          <a:xfrm>
            <a:off x="4116386" y="2310860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DFA427B4-6DBD-6E44-A1CC-8CF7E57C6B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3607010"/>
            <a:ext cx="3959225" cy="2767664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AE8B12F7-5111-3246-AB24-A00B235732F3}"/>
              </a:ext>
            </a:extLst>
          </p:cNvPr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3363AF7E-C027-C14C-A1A2-B32B96B4E4F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41E4348-5CF9-934B-934C-D4762C8F9258}"/>
              </a:ext>
            </a:extLst>
          </p:cNvPr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3" name="Picture Placeholder 10">
            <a:extLst>
              <a:ext uri="{FF2B5EF4-FFF2-40B4-BE49-F238E27FC236}">
                <a16:creationId xmlns:a16="http://schemas.microsoft.com/office/drawing/2014/main" id="{E9FE0D2B-2408-E54F-99D5-7E0ECC1178F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381221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48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4940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720854"/>
            <a:ext cx="3416525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720853"/>
            <a:ext cx="3377036" cy="1560511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720854"/>
            <a:ext cx="3411672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32861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120960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2329992"/>
            <a:ext cx="10801351" cy="2364762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761941"/>
            <a:ext cx="3415859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764339"/>
            <a:ext cx="3376378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764339"/>
            <a:ext cx="3411007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4377203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70348648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96530855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91890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3423282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05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2301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47406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919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253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359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slideLayout" Target="../slideLayouts/slideLayout89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2" Type="http://schemas.openxmlformats.org/officeDocument/2006/relationships/slideLayout" Target="../slideLayouts/slideLayout78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5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July 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1360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CERN visit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724AF9B-9D54-7741-8331-AE7DEA507BD1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4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15" r:id="rId3"/>
    <p:sldLayoutId id="2147483718" r:id="rId4"/>
    <p:sldLayoutId id="2147483674" r:id="rId5"/>
    <p:sldLayoutId id="2147483781" r:id="rId6"/>
    <p:sldLayoutId id="2147483782" r:id="rId7"/>
    <p:sldLayoutId id="2147483783" r:id="rId8"/>
    <p:sldLayoutId id="2147483670" r:id="rId9"/>
    <p:sldLayoutId id="2147483651" r:id="rId10"/>
    <p:sldLayoutId id="2147483671" r:id="rId11"/>
    <p:sldLayoutId id="2147483763" r:id="rId12"/>
    <p:sldLayoutId id="2147483796" r:id="rId13"/>
    <p:sldLayoutId id="2147483721" r:id="rId14"/>
    <p:sldLayoutId id="2147483799" r:id="rId15"/>
    <p:sldLayoutId id="2147483800" r:id="rId16"/>
    <p:sldLayoutId id="2147483801" r:id="rId17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CERN visit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1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720" r:id="rId3"/>
    <p:sldLayoutId id="2147483675" r:id="rId4"/>
    <p:sldLayoutId id="2147483719" r:id="rId5"/>
    <p:sldLayoutId id="2147483779" r:id="rId6"/>
    <p:sldLayoutId id="2147483778" r:id="rId7"/>
    <p:sldLayoutId id="2147483780" r:id="rId8"/>
    <p:sldLayoutId id="2147483672" r:id="rId9"/>
    <p:sldLayoutId id="2147483661" r:id="rId10"/>
    <p:sldLayoutId id="2147483673" r:id="rId11"/>
    <p:sldLayoutId id="2147483759" r:id="rId12"/>
    <p:sldLayoutId id="2147483668" r:id="rId13"/>
    <p:sldLayoutId id="2147483652" r:id="rId14"/>
    <p:sldLayoutId id="2147483804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 userDrawn="1">
          <p15:clr>
            <a:srgbClr val="F26B43"/>
          </p15:clr>
        </p15:guide>
        <p15:guide id="5" orient="horz" pos="3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CERN visit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8" r:id="rId5"/>
    <p:sldLayoutId id="2147483784" r:id="rId6"/>
    <p:sldLayoutId id="2147483785" r:id="rId7"/>
    <p:sldLayoutId id="2147483786" r:id="rId8"/>
    <p:sldLayoutId id="2147483729" r:id="rId9"/>
    <p:sldLayoutId id="2147483730" r:id="rId10"/>
    <p:sldLayoutId id="2147483731" r:id="rId11"/>
    <p:sldLayoutId id="2147483760" r:id="rId12"/>
    <p:sldLayoutId id="2147483732" r:id="rId13"/>
    <p:sldLayoutId id="2147483733" r:id="rId14"/>
    <p:sldLayoutId id="2147483802" r:id="rId15"/>
    <p:sldLayoutId id="2147483803" r:id="rId16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CERN visit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77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87" r:id="rId6"/>
    <p:sldLayoutId id="2147483788" r:id="rId7"/>
    <p:sldLayoutId id="2147483789" r:id="rId8"/>
    <p:sldLayoutId id="2147483742" r:id="rId9"/>
    <p:sldLayoutId id="2147483743" r:id="rId10"/>
    <p:sldLayoutId id="2147483744" r:id="rId11"/>
    <p:sldLayoutId id="2147483761" r:id="rId12"/>
    <p:sldLayoutId id="2147483745" r:id="rId13"/>
    <p:sldLayoutId id="2147483746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 userDrawn="1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CERN visit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79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3" r:id="rId5"/>
    <p:sldLayoutId id="2147483790" r:id="rId6"/>
    <p:sldLayoutId id="2147483791" r:id="rId7"/>
    <p:sldLayoutId id="2147483792" r:id="rId8"/>
    <p:sldLayoutId id="2147483754" r:id="rId9"/>
    <p:sldLayoutId id="2147483755" r:id="rId10"/>
    <p:sldLayoutId id="2147483756" r:id="rId11"/>
    <p:sldLayoutId id="2147483762" r:id="rId12"/>
    <p:sldLayoutId id="2147483757" r:id="rId13"/>
    <p:sldLayoutId id="2147483758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7602" y="1172744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2475285"/>
            <a:ext cx="10800000" cy="36662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July 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CERN visit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24761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A05266-FCA9-6A4E-94E3-DD6E0BA84503}"/>
              </a:ext>
            </a:extLst>
          </p:cNvPr>
          <p:cNvSpPr/>
          <p:nvPr userDrawn="1"/>
        </p:nvSpPr>
        <p:spPr>
          <a:xfrm>
            <a:off x="0" y="-8125"/>
            <a:ext cx="12192000" cy="10983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5">
            <a:extLst>
              <a:ext uri="{FF2B5EF4-FFF2-40B4-BE49-F238E27FC236}">
                <a16:creationId xmlns:a16="http://schemas.microsoft.com/office/drawing/2014/main" id="{C4CBD9AC-A8B6-B649-88C5-1C79578695F9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A52F4F5-39AA-DC4F-BE18-40D9CFF777B9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2">
            <a:extLst>
              <a:ext uri="{FF2B5EF4-FFF2-40B4-BE49-F238E27FC236}">
                <a16:creationId xmlns:a16="http://schemas.microsoft.com/office/drawing/2014/main" id="{1A803E3D-E6CC-D042-AA79-21626159DD99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43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97" r:id="rId3"/>
    <p:sldLayoutId id="2147483767" r:id="rId4"/>
    <p:sldLayoutId id="2147483768" r:id="rId5"/>
    <p:sldLayoutId id="2147483770" r:id="rId6"/>
    <p:sldLayoutId id="2147483777" r:id="rId7"/>
    <p:sldLayoutId id="2147483794" r:id="rId8"/>
    <p:sldLayoutId id="2147483795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inansavisen.no/nyheter/naeringsliv/2017/12/nav-anslag-trygdesvindel-for-8-milliarder-kroner-aarli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6.png"/><Relationship Id="rId5" Type="http://schemas.openxmlformats.org/officeDocument/2006/relationships/hyperlink" Target="https://e24.no/boers-og-finans/i/z7qoe5/rekordresultat-for-tesla-norway" TargetMode="Externa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ens.Vigen@cern.ch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cerncourier.com/a/sesame-synchrotron-goes-all-solar/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4.xml"/><Relationship Id="rId5" Type="http://schemas.openxmlformats.org/officeDocument/2006/relationships/hyperlink" Target="https://global.oup.com/academic/product/globalizing-physics-9780198878681" TargetMode="External"/><Relationship Id="rId4" Type="http://schemas.openxmlformats.org/officeDocument/2006/relationships/image" Target="../media/image50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s://en.wikipedia.org/wiki/Decay_(2012_film)" TargetMode="External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52.png"/><Relationship Id="rId4" Type="http://schemas.openxmlformats.org/officeDocument/2006/relationships/hyperlink" Target="https://en.wikipedia.org/wiki/Particle_Fever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1508383" TargetMode="External"/><Relationship Id="rId3" Type="http://schemas.openxmlformats.org/officeDocument/2006/relationships/hyperlink" Target="http://en.wikipedia.org/wiki/Sophus_Lie" TargetMode="External"/><Relationship Id="rId7" Type="http://schemas.openxmlformats.org/officeDocument/2006/relationships/hyperlink" Target="http://no.wikipedia.org/wiki/Odd_Dahl" TargetMode="External"/><Relationship Id="rId12" Type="http://schemas.openxmlformats.org/officeDocument/2006/relationships/hyperlink" Target="http://en.wikipedia.org/wiki/Bj%C3%B8rn_Wiik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://www.springer.com/de/book/9781402032936" TargetMode="External"/><Relationship Id="rId11" Type="http://schemas.openxmlformats.org/officeDocument/2006/relationships/hyperlink" Target="http://no.wikipedia.org/wiki/Kjell_Johnsen" TargetMode="External"/><Relationship Id="rId5" Type="http://schemas.openxmlformats.org/officeDocument/2006/relationships/hyperlink" Target="http://en.wikipedia.org/wiki/Kristian_Birkeland" TargetMode="External"/><Relationship Id="rId10" Type="http://schemas.openxmlformats.org/officeDocument/2006/relationships/hyperlink" Target="angId=-101&amp;productId=2340949&amp;urlRequestType=Base&amp;langId=-101&amp;catalogId=10001" TargetMode="External"/><Relationship Id="rId4" Type="http://schemas.openxmlformats.org/officeDocument/2006/relationships/hyperlink" Target="http://news.bbc.co.uk/2/hi/science/nature/6466129.stm" TargetMode="External"/><Relationship Id="rId9" Type="http://schemas.openxmlformats.org/officeDocument/2006/relationships/hyperlink" Target="http://de.wikipedia.org/wiki/Rolf_Wider%C3%B6e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home.cern/about/accelerators/large-hadron-collide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277" y="1854264"/>
            <a:ext cx="3181447" cy="314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9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nobelposter_physics_web.pdf">
            <a:extLst>
              <a:ext uri="{FF2B5EF4-FFF2-40B4-BE49-F238E27FC236}">
                <a16:creationId xmlns:a16="http://schemas.microsoft.com/office/drawing/2014/main" id="{171FAAA2-790A-5C0F-AEA3-2D3E126B44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"/>
            <a:ext cx="9144000" cy="639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85D1D7-2401-E06C-D4AC-1AE62BD24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C679C7-AB36-B2E9-437B-6A81203DB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E2D9D6-0E3E-4E18-21B7-499F61406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F0A5-09BB-2B4F-842A-DECC681BB1DC}" type="slidenum">
              <a:rPr lang="en-US" altLang="en-CH" smtClean="0"/>
              <a:pPr/>
              <a:t>10</a:t>
            </a:fld>
            <a:endParaRPr lang="en-US" altLang="en-CH"/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Content Placeholder 3" descr="Picture 8.png">
            <a:extLst>
              <a:ext uri="{FF2B5EF4-FFF2-40B4-BE49-F238E27FC236}">
                <a16:creationId xmlns:a16="http://schemas.microsoft.com/office/drawing/2014/main" id="{38D2AAF2-BF80-E565-91B4-060CB75FC8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31"/>
          <a:stretch>
            <a:fillRect/>
          </a:stretch>
        </p:blipFill>
        <p:spPr>
          <a:xfrm>
            <a:off x="1930401" y="493713"/>
            <a:ext cx="8348663" cy="590391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888FC8-9565-DE8F-08C6-108693951AC0}"/>
              </a:ext>
            </a:extLst>
          </p:cNvPr>
          <p:cNvSpPr txBox="1"/>
          <p:nvPr/>
        </p:nvSpPr>
        <p:spPr>
          <a:xfrm>
            <a:off x="5842001" y="491600"/>
            <a:ext cx="385233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b="1" dirty="0">
                <a:ea typeface="ＭＳ Ｐゴシック" pitchFamily="-111" charset="-128"/>
                <a:cs typeface="ＭＳ Ｐゴシック" pitchFamily="-111" charset="-128"/>
              </a:rPr>
              <a:t>: </a:t>
            </a:r>
            <a:r>
              <a:rPr lang="en-US" b="1" dirty="0">
                <a:solidFill>
                  <a:schemeClr val="tx1">
                    <a:alpha val="70000"/>
                  </a:schemeClr>
                </a:solidFill>
                <a:latin typeface="Arial"/>
                <a:ea typeface="ＭＳ Ｐゴシック" pitchFamily="-111" charset="-128"/>
                <a:cs typeface="Arial"/>
              </a:rPr>
              <a:t>illustrating the BEH Mechanism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1ABCDE-6813-CE95-47B5-888E0666B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C4832D-EE99-86B6-1BDB-32F78175C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ED80D9-5B98-6AC3-94F8-896C7760A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11</a:t>
            </a:fld>
            <a:endParaRPr lang="fr-FR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504A3BAD-D5F7-C10F-2C5B-167BFB51F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altLang="en-CH"/>
          </a:p>
        </p:txBody>
      </p:sp>
      <p:pic>
        <p:nvPicPr>
          <p:cNvPr id="37891" name="Content Placeholder 3" descr="Picture 4.png">
            <a:extLst>
              <a:ext uri="{FF2B5EF4-FFF2-40B4-BE49-F238E27FC236}">
                <a16:creationId xmlns:a16="http://schemas.microsoft.com/office/drawing/2014/main" id="{ECEDA519-0453-7C7F-E936-E1AB1092E4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287339"/>
            <a:ext cx="9144000" cy="5348287"/>
          </a:xfrm>
        </p:spPr>
      </p:pic>
      <p:sp>
        <p:nvSpPr>
          <p:cNvPr id="37892" name="TextBox 4">
            <a:extLst>
              <a:ext uri="{FF2B5EF4-FFF2-40B4-BE49-F238E27FC236}">
                <a16:creationId xmlns:a16="http://schemas.microsoft.com/office/drawing/2014/main" id="{1CA019A9-3828-1DD7-A8CA-F4671F3AE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2263" y="5976939"/>
            <a:ext cx="9124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chemeClr val="bg1"/>
                </a:solidFill>
              </a:rPr>
              <a:t>“</a:t>
            </a:r>
            <a:r>
              <a:rPr lang="en-US" altLang="en-CH" sz="2800" dirty="0">
                <a:solidFill>
                  <a:schemeClr val="bg1"/>
                </a:solidFill>
                <a:highlight>
                  <a:srgbClr val="0033A0"/>
                </a:highlight>
              </a:rPr>
              <a:t>Get me water, within 3 minutes, from the end of the world!</a:t>
            </a:r>
            <a:r>
              <a:rPr lang="en-US" altLang="en-US" sz="2800" dirty="0">
                <a:solidFill>
                  <a:schemeClr val="bg1"/>
                </a:solidFill>
                <a:highlight>
                  <a:srgbClr val="0033A0"/>
                </a:highlight>
              </a:rPr>
              <a:t>”</a:t>
            </a:r>
            <a:r>
              <a:rPr lang="en-US" altLang="en-CH" sz="2800" dirty="0">
                <a:solidFill>
                  <a:schemeClr val="bg1"/>
                </a:solidFill>
                <a:highlight>
                  <a:srgbClr val="0033A0"/>
                </a:highlight>
              </a:rPr>
              <a:t> 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A3D616-A9FB-028D-C710-C234AD9AD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0E99E8-D0A8-769E-BEFF-A2F0C36B6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0702D8-1683-24DD-14D9-E1F80D1EB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12</a:t>
            </a:fld>
            <a:endParaRPr lang="fr-FR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Content Placeholder 3" descr="Picture 5.png">
            <a:extLst>
              <a:ext uri="{FF2B5EF4-FFF2-40B4-BE49-F238E27FC236}">
                <a16:creationId xmlns:a16="http://schemas.microsoft.com/office/drawing/2014/main" id="{A50E5815-8023-D109-8D59-48B0A3AAF6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20"/>
          <a:stretch>
            <a:fillRect/>
          </a:stretch>
        </p:blipFill>
        <p:spPr>
          <a:xfrm>
            <a:off x="1490662" y="276225"/>
            <a:ext cx="9261476" cy="5392738"/>
          </a:xfrm>
        </p:spPr>
      </p:pic>
      <p:sp>
        <p:nvSpPr>
          <p:cNvPr id="38916" name="TextBox 4">
            <a:extLst>
              <a:ext uri="{FF2B5EF4-FFF2-40B4-BE49-F238E27FC236}">
                <a16:creationId xmlns:a16="http://schemas.microsoft.com/office/drawing/2014/main" id="{124D02E8-FBAD-0FED-3746-958D4DDB6D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2264" y="5976939"/>
            <a:ext cx="90058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sz="2800" dirty="0">
                <a:solidFill>
                  <a:schemeClr val="bg1"/>
                </a:solidFill>
                <a:highlight>
                  <a:srgbClr val="0033A0"/>
                </a:highlight>
              </a:rPr>
              <a:t>Hold on – what is happening? The man removes his weights!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47753E-BD8D-F819-29C6-C8184DFD6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B1CCFC-7DA4-5AA9-C359-F3FA9DFAF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1008D-81BB-C6EC-4EC2-4EE25CF2E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13</a:t>
            </a:fld>
            <a:endParaRPr lang="fr-FR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 descr="BEH_a_la_norvegienne.png">
            <a:extLst>
              <a:ext uri="{FF2B5EF4-FFF2-40B4-BE49-F238E27FC236}">
                <a16:creationId xmlns:a16="http://schemas.microsoft.com/office/drawing/2014/main" id="{094341F8-CDD1-B655-0DF1-B7FFDE5A6C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3" y="295275"/>
            <a:ext cx="9144000" cy="551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Box 4">
            <a:extLst>
              <a:ext uri="{FF2B5EF4-FFF2-40B4-BE49-F238E27FC236}">
                <a16:creationId xmlns:a16="http://schemas.microsoft.com/office/drawing/2014/main" id="{17E01B98-4007-0EB1-6BD3-08C206620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7064" y="5976938"/>
            <a:ext cx="60324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chemeClr val="bg1"/>
                </a:solidFill>
                <a:highlight>
                  <a:srgbClr val="0033A0"/>
                </a:highlight>
              </a:rPr>
              <a:t>“</a:t>
            </a:r>
            <a:r>
              <a:rPr lang="en-US" altLang="en-CH" sz="2800" dirty="0">
                <a:solidFill>
                  <a:schemeClr val="bg1"/>
                </a:solidFill>
                <a:highlight>
                  <a:srgbClr val="0033A0"/>
                </a:highlight>
              </a:rPr>
              <a:t>Your Majesty, I will be straight back!</a:t>
            </a:r>
            <a:r>
              <a:rPr lang="en-US" altLang="en-US" sz="2800" dirty="0">
                <a:solidFill>
                  <a:schemeClr val="bg1"/>
                </a:solidFill>
                <a:highlight>
                  <a:srgbClr val="0033A0"/>
                </a:highlight>
              </a:rPr>
              <a:t>”</a:t>
            </a:r>
            <a:r>
              <a:rPr lang="en-US" altLang="en-CH" sz="2800" dirty="0">
                <a:solidFill>
                  <a:schemeClr val="bg1"/>
                </a:solidFill>
                <a:highlight>
                  <a:srgbClr val="0033A0"/>
                </a:highlight>
              </a:rPr>
              <a:t> 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1960D0-9305-4296-23F0-4BA45CDB9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92C1BB-201F-C12E-ED72-C054B649F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A41EE-A22B-6B12-3CC3-10D3F9645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14</a:t>
            </a:fld>
            <a:endParaRPr lang="fr-FR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id="{5DD207FA-C5C7-1CF1-A612-26AE16EE4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altLang="en-CH"/>
          </a:p>
        </p:txBody>
      </p:sp>
      <p:pic>
        <p:nvPicPr>
          <p:cNvPr id="40963" name="Content Placeholder 3" descr="Picture 6.png">
            <a:extLst>
              <a:ext uri="{FF2B5EF4-FFF2-40B4-BE49-F238E27FC236}">
                <a16:creationId xmlns:a16="http://schemas.microsoft.com/office/drawing/2014/main" id="{CDAFE4FE-8EF7-D7A8-D654-DC87D809A3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50"/>
          <a:stretch>
            <a:fillRect/>
          </a:stretch>
        </p:blipFill>
        <p:spPr>
          <a:xfrm>
            <a:off x="1541463" y="268288"/>
            <a:ext cx="9144000" cy="5332412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112568-4704-5224-61FC-C2EEA47528AE}"/>
              </a:ext>
            </a:extLst>
          </p:cNvPr>
          <p:cNvSpPr txBox="1"/>
          <p:nvPr/>
        </p:nvSpPr>
        <p:spPr>
          <a:xfrm>
            <a:off x="1389098" y="5486401"/>
            <a:ext cx="9480480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solidFill>
                  <a:schemeClr val="bg1"/>
                </a:solidFill>
                <a:highlight>
                  <a:srgbClr val="0033A0"/>
                </a:highlight>
                <a:ea typeface="ＭＳ Ｐゴシック" pitchFamily="-111" charset="-128"/>
                <a:cs typeface="ＭＳ Ｐゴシック" pitchFamily="-111" charset="-128"/>
              </a:rPr>
              <a:t>Some 15 seconds after departure our friend is back! </a:t>
            </a:r>
          </a:p>
          <a:p>
            <a:pPr algn="ctr" eaLnBrk="1" hangingPunct="1">
              <a:defRPr/>
            </a:pPr>
            <a:r>
              <a:rPr lang="en-US" sz="2800" dirty="0">
                <a:solidFill>
                  <a:schemeClr val="bg1"/>
                </a:solidFill>
                <a:highlight>
                  <a:srgbClr val="0033A0"/>
                </a:highlight>
                <a:ea typeface="ＭＳ Ｐゴシック" pitchFamily="-111" charset="-128"/>
                <a:cs typeface="ＭＳ Ｐゴシック" pitchFamily="-111" charset="-128"/>
              </a:rPr>
              <a:t>This man is certainly not made by matter influenced by the</a:t>
            </a:r>
          </a:p>
          <a:p>
            <a:pPr algn="ctr" eaLnBrk="1" hangingPunct="1">
              <a:defRPr/>
            </a:pPr>
            <a:r>
              <a:rPr lang="en-US" sz="2800" dirty="0" err="1">
                <a:solidFill>
                  <a:srgbClr val="FFFFFF"/>
                </a:solidFill>
                <a:highlight>
                  <a:srgbClr val="0033A0"/>
                </a:highlight>
                <a:ea typeface="ＭＳ Ｐゴシック" pitchFamily="-111" charset="-128"/>
                <a:cs typeface="ＭＳ Ｐゴシック" pitchFamily="-111" charset="-128"/>
              </a:rPr>
              <a:t>Brout-Englert-Higgs</a:t>
            </a:r>
            <a:r>
              <a:rPr lang="en-US" sz="2800" dirty="0">
                <a:solidFill>
                  <a:srgbClr val="FFFFFF"/>
                </a:solidFill>
                <a:highlight>
                  <a:srgbClr val="0033A0"/>
                </a:highlight>
                <a:ea typeface="ＭＳ Ｐゴシック" pitchFamily="-111" charset="-128"/>
                <a:cs typeface="ＭＳ Ｐゴシック" pitchFamily="-111" charset="-128"/>
              </a:rPr>
              <a:t> (BEH) mechanism.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E8CA00-A4D2-DEB3-D8A7-BDE30B8D7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779468-2316-B73F-F0F6-57A2F700B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78DF4B-C78D-BEA1-01E3-E7ED2B272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15</a:t>
            </a:fld>
            <a:endParaRPr lang="fr-FR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>
            <a:extLst>
              <a:ext uri="{FF2B5EF4-FFF2-40B4-BE49-F238E27FC236}">
                <a16:creationId xmlns:a16="http://schemas.microsoft.com/office/drawing/2014/main" id="{B0A8E0D1-E32B-D31E-8DB1-605B3BA06E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428753"/>
            <a:ext cx="7772400" cy="1143000"/>
          </a:xfrm>
        </p:spPr>
        <p:txBody>
          <a:bodyPr/>
          <a:lstStyle/>
          <a:p>
            <a:pPr eaLnBrk="1" hangingPunct="1"/>
            <a:r>
              <a:rPr lang="nb-NO" altLang="en-CH" dirty="0">
                <a:latin typeface="Helvetica" pitchFamily="2" charset="0"/>
              </a:rPr>
              <a:t>Norge and CERN</a:t>
            </a:r>
          </a:p>
        </p:txBody>
      </p:sp>
      <p:sp>
        <p:nvSpPr>
          <p:cNvPr id="40962" name="Rectangle 3">
            <a:extLst>
              <a:ext uri="{FF2B5EF4-FFF2-40B4-BE49-F238E27FC236}">
                <a16:creationId xmlns:a16="http://schemas.microsoft.com/office/drawing/2014/main" id="{8462007F-CDED-DCD1-0B79-7E58FBCFCEF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9206" y="1752600"/>
            <a:ext cx="516413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nb-NO" sz="2800" dirty="0">
                <a:latin typeface="Helvetica" charset="0"/>
                <a:ea typeface="MS PGothic" charset="0"/>
              </a:rPr>
              <a:t>Medlem siden starten i 1954</a:t>
            </a:r>
          </a:p>
          <a:p>
            <a:pPr eaLnBrk="1" hangingPunct="1">
              <a:lnSpc>
                <a:spcPct val="90000"/>
              </a:lnSpc>
              <a:defRPr/>
            </a:pPr>
            <a:endParaRPr lang="nb-NO" sz="2800" dirty="0">
              <a:latin typeface="Helvetica" charset="0"/>
              <a:ea typeface="MS PGothic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nb-NO" sz="2800" dirty="0">
                <a:latin typeface="Helvetica" charset="0"/>
                <a:ea typeface="MS PGothic" charset="0"/>
              </a:rPr>
              <a:t>Bidrag 2023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nb-NO" sz="2400" dirty="0">
                <a:latin typeface="Helvetica" charset="0"/>
                <a:ea typeface="MS PGothic" charset="0"/>
              </a:rPr>
              <a:t>Norge: 2,15 %</a:t>
            </a:r>
          </a:p>
          <a:p>
            <a:pPr>
              <a:defRPr/>
            </a:pPr>
            <a:endParaRPr lang="nb-NO" sz="2800" dirty="0">
              <a:latin typeface="Helvetica" charset="0"/>
              <a:ea typeface="MS PGothic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nb-NO" sz="2800" dirty="0">
                <a:latin typeface="Helvetica" charset="0"/>
                <a:ea typeface="MS PGothic" charset="0"/>
              </a:rPr>
              <a:t>CERNs totale budsjett: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nb-NO" sz="2800" dirty="0">
                <a:latin typeface="Helvetica" charset="0"/>
                <a:ea typeface="MS PGothic" charset="0"/>
              </a:rPr>
              <a:t>	</a:t>
            </a:r>
            <a:r>
              <a:rPr lang="nb-NO" sz="2800" dirty="0">
                <a:latin typeface="Helvetica" charset="0"/>
                <a:ea typeface="MS PGothic" charset="0"/>
                <a:cs typeface="Times New Roman" charset="0"/>
              </a:rPr>
              <a:t>1,3 milliarder CHF</a:t>
            </a:r>
            <a:endParaRPr lang="nb-NO" sz="2800" dirty="0">
              <a:latin typeface="Helvetica" charset="0"/>
              <a:ea typeface="MS PGothic" charset="0"/>
            </a:endParaRPr>
          </a:p>
        </p:txBody>
      </p:sp>
      <p:sp>
        <p:nvSpPr>
          <p:cNvPr id="41987" name="Text Box 7">
            <a:extLst>
              <a:ext uri="{FF2B5EF4-FFF2-40B4-BE49-F238E27FC236}">
                <a16:creationId xmlns:a16="http://schemas.microsoft.com/office/drawing/2014/main" id="{E43C4C87-99B8-F7EB-EB09-861EFDCA59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7354" y="5528340"/>
            <a:ext cx="68259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dirty="0">
                <a:latin typeface="Helvetica" pitchFamily="2" charset="0"/>
              </a:rPr>
              <a:t>Norske </a:t>
            </a:r>
            <a:r>
              <a:rPr lang="en-US" altLang="en-CH" dirty="0" err="1">
                <a:latin typeface="Helvetica" pitchFamily="2" charset="0"/>
              </a:rPr>
              <a:t>studenter</a:t>
            </a:r>
            <a:r>
              <a:rPr lang="en-US" altLang="en-CH" dirty="0">
                <a:latin typeface="Helvetica" pitchFamily="2" charset="0"/>
              </a:rPr>
              <a:t> </a:t>
            </a:r>
            <a:r>
              <a:rPr lang="en-US" altLang="en-CH" dirty="0" err="1">
                <a:latin typeface="Helvetica" pitchFamily="2" charset="0"/>
              </a:rPr>
              <a:t>på</a:t>
            </a:r>
            <a:r>
              <a:rPr lang="en-US" altLang="en-CH" dirty="0">
                <a:latin typeface="Helvetica" pitchFamily="2" charset="0"/>
              </a:rPr>
              <a:t> </a:t>
            </a:r>
            <a:r>
              <a:rPr lang="en-US" altLang="en-CH" dirty="0" err="1">
                <a:latin typeface="Helvetica" pitchFamily="2" charset="0"/>
              </a:rPr>
              <a:t>tacotirsdag</a:t>
            </a:r>
            <a:r>
              <a:rPr lang="en-US" altLang="en-CH" dirty="0">
                <a:latin typeface="Helvetica" pitchFamily="2" charset="0"/>
              </a:rPr>
              <a:t> </a:t>
            </a:r>
            <a:r>
              <a:rPr lang="en-US" altLang="en-CH" dirty="0" err="1">
                <a:latin typeface="Helvetica" pitchFamily="2" charset="0"/>
              </a:rPr>
              <a:t>i</a:t>
            </a:r>
            <a:r>
              <a:rPr lang="en-US" altLang="en-CH" dirty="0">
                <a:latin typeface="Helvetica" pitchFamily="2" charset="0"/>
              </a:rPr>
              <a:t> </a:t>
            </a:r>
            <a:r>
              <a:rPr lang="en-US" altLang="en-CH" dirty="0" err="1">
                <a:latin typeface="Helvetica" pitchFamily="2" charset="0"/>
              </a:rPr>
              <a:t>Sjømannskirka</a:t>
            </a:r>
            <a:endParaRPr lang="en-US" altLang="en-CH" b="1" dirty="0">
              <a:latin typeface="Helvetica" pitchFamily="2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0E0633-A984-7E3B-EE91-2D8170415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DD9B71-D662-CCF6-E675-F55F2D40B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144889-F3C4-05AE-A378-F526F3C12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BED9-551B-F04E-B1FE-B7D8F966FC97}" type="slidenum">
              <a:rPr lang="en-US" altLang="en-CH" smtClean="0"/>
              <a:pPr/>
              <a:t>16</a:t>
            </a:fld>
            <a:endParaRPr lang="en-US" altLang="en-CH"/>
          </a:p>
        </p:txBody>
      </p:sp>
      <p:pic>
        <p:nvPicPr>
          <p:cNvPr id="8" name="Picture 7" descr="A group of people sitting around a table with food on it&#10;&#10;Description automatically generated">
            <a:extLst>
              <a:ext uri="{FF2B5EF4-FFF2-40B4-BE49-F238E27FC236}">
                <a16:creationId xmlns:a16="http://schemas.microsoft.com/office/drawing/2014/main" id="{CAC10A39-B55E-E04F-019D-8CCBA5BCAA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0547" y="1752601"/>
            <a:ext cx="6739434" cy="371157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4" descr="Screen Shot 2018-01-29 at 08.32.13.png">
            <a:hlinkClick r:id="rId3"/>
            <a:extLst>
              <a:ext uri="{FF2B5EF4-FFF2-40B4-BE49-F238E27FC236}">
                <a16:creationId xmlns:a16="http://schemas.microsoft.com/office/drawing/2014/main" id="{5201A212-744F-08CA-E3D7-856E882675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4401">
            <a:off x="6818906" y="1760563"/>
            <a:ext cx="4972050" cy="57531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silver car parked in front of a house&#10;&#10;Description automatically generated with medium confidence">
            <a:hlinkClick r:id="rId5"/>
            <a:extLst>
              <a:ext uri="{FF2B5EF4-FFF2-40B4-BE49-F238E27FC236}">
                <a16:creationId xmlns:a16="http://schemas.microsoft.com/office/drawing/2014/main" id="{C11BA658-C858-AA12-B0D2-4D05E93B4E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4136" y="1246546"/>
            <a:ext cx="5519390" cy="5218722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sp>
        <p:nvSpPr>
          <p:cNvPr id="44034" name="Title 1">
            <a:extLst>
              <a:ext uri="{FF2B5EF4-FFF2-40B4-BE49-F238E27FC236}">
                <a16:creationId xmlns:a16="http://schemas.microsoft.com/office/drawing/2014/main" id="{9C43F647-127D-854A-DDAA-41A42C69E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3671" y="392732"/>
            <a:ext cx="9484659" cy="1143001"/>
          </a:xfrm>
        </p:spPr>
        <p:txBody>
          <a:bodyPr>
            <a:normAutofit fontScale="90000"/>
          </a:bodyPr>
          <a:lstStyle/>
          <a:p>
            <a:r>
              <a:rPr lang="nb-NO" altLang="en-CH" dirty="0"/>
              <a:t>How </a:t>
            </a:r>
            <a:r>
              <a:rPr lang="nb-NO" altLang="en-CH" dirty="0" err="1"/>
              <a:t>large</a:t>
            </a:r>
            <a:r>
              <a:rPr lang="nb-NO" altLang="en-CH" dirty="0"/>
              <a:t> is </a:t>
            </a:r>
            <a:r>
              <a:rPr lang="nb-NO" altLang="en-CH" dirty="0" err="1"/>
              <a:t>actually</a:t>
            </a:r>
            <a:r>
              <a:rPr lang="nb-NO" altLang="en-CH" dirty="0"/>
              <a:t> </a:t>
            </a:r>
            <a:r>
              <a:rPr lang="nb-NO" altLang="en-CH" dirty="0" err="1"/>
              <a:t>the</a:t>
            </a:r>
            <a:r>
              <a:rPr lang="nb-NO" altLang="en-CH" dirty="0"/>
              <a:t> CERN-</a:t>
            </a:r>
            <a:r>
              <a:rPr lang="nb-NO" altLang="en-CH" dirty="0" err="1"/>
              <a:t>budget</a:t>
            </a:r>
            <a:r>
              <a:rPr lang="nb-NO" altLang="en-CH" dirty="0"/>
              <a:t>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E19222C-57CD-31C1-C3E2-11DC9082553B}"/>
              </a:ext>
            </a:extLst>
          </p:cNvPr>
          <p:cNvSpPr/>
          <p:nvPr/>
        </p:nvSpPr>
        <p:spPr>
          <a:xfrm>
            <a:off x="2388473" y="6048411"/>
            <a:ext cx="1592317" cy="3927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EA1C361-3EC8-5C61-3E27-F6EC083AC7A8}"/>
              </a:ext>
            </a:extLst>
          </p:cNvPr>
          <p:cNvSpPr/>
          <p:nvPr/>
        </p:nvSpPr>
        <p:spPr>
          <a:xfrm flipV="1">
            <a:off x="4047883" y="1770672"/>
            <a:ext cx="1592317" cy="5960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25C53E-4038-E2E2-B639-ED14A0006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B1B922-6A18-4C61-0921-A9462D7B7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FDAA33-7C16-1853-4E2B-BDE1FE519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BED9-551B-F04E-B1FE-B7D8F966FC97}" type="slidenum">
              <a:rPr lang="en-US" altLang="en-CH" smtClean="0"/>
              <a:pPr/>
              <a:t>17</a:t>
            </a:fld>
            <a:endParaRPr lang="en-US" altLang="en-CH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Content Placeholder 2" descr="Norway.pdf">
            <a:extLst>
              <a:ext uri="{FF2B5EF4-FFF2-40B4-BE49-F238E27FC236}">
                <a16:creationId xmlns:a16="http://schemas.microsoft.com/office/drawing/2014/main" id="{592A2F53-E4F3-A3E5-62AB-D89DEC9C3E2C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39"/>
          <a:stretch>
            <a:fillRect/>
          </a:stretch>
        </p:blipFill>
        <p:spPr>
          <a:xfrm>
            <a:off x="3048000" y="334963"/>
            <a:ext cx="5938838" cy="6234112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0D1C6B-7922-9104-1EFF-128DCF4C4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F00131-17FF-9C29-AA11-2BC1115F8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C96F8-FCA9-238B-FE2D-8806F14E6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0769-F3A8-5042-A6A6-89854BEBA295}" type="slidenum">
              <a:rPr lang="en-US" altLang="en-CH" smtClean="0"/>
              <a:pPr/>
              <a:t>18</a:t>
            </a:fld>
            <a:endParaRPr lang="en-US" altLang="en-CH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Content Placeholder 2" descr="Norway.pdf">
            <a:extLst>
              <a:ext uri="{FF2B5EF4-FFF2-40B4-BE49-F238E27FC236}">
                <a16:creationId xmlns:a16="http://schemas.microsoft.com/office/drawing/2014/main" id="{67B850A4-C2BD-F76B-9E05-955CBB63966B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39"/>
          <a:stretch>
            <a:fillRect/>
          </a:stretch>
        </p:blipFill>
        <p:spPr>
          <a:xfrm>
            <a:off x="3048000" y="334963"/>
            <a:ext cx="5938838" cy="6234112"/>
          </a:xfr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8597073-179A-06F9-413C-1D1CC6CBE0A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72039" y="4953000"/>
            <a:ext cx="3082925" cy="1588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A35D519-BBF7-B135-C377-0AC44625F58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648075" y="5081589"/>
            <a:ext cx="3671888" cy="1587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81EED6-F0F9-0BE9-0BA9-8FA79983A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3996CE-337E-D851-D12B-2EBC48FA4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EC3018-BB63-7D99-9E16-B6528A644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0769-F3A8-5042-A6A6-89854BEBA295}" type="slidenum">
              <a:rPr lang="en-US" altLang="en-CH" smtClean="0"/>
              <a:pPr/>
              <a:t>19</a:t>
            </a:fld>
            <a:endParaRPr lang="en-US" altLang="en-CH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4DC279-DF51-8A49-91E7-DDFB39387D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1895"/>
            <a:ext cx="12192000" cy="4223103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666000" y="6565726"/>
            <a:ext cx="1517702" cy="241832"/>
          </a:xfrm>
        </p:spPr>
        <p:txBody>
          <a:bodyPr/>
          <a:lstStyle/>
          <a:p>
            <a:r>
              <a:rPr lang="de-CH"/>
              <a:t>July 2024</a:t>
            </a:r>
            <a:endParaRPr lang="nb-NO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8702" y="6458151"/>
            <a:ext cx="3608877" cy="241832"/>
          </a:xfrm>
        </p:spPr>
        <p:txBody>
          <a:bodyPr/>
          <a:lstStyle/>
          <a:p>
            <a:r>
              <a:rPr lang="nb-NO" i="0"/>
              <a:t>CERN visit</a:t>
            </a:r>
            <a:endParaRPr lang="en-US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39598"/>
            <a:ext cx="205699" cy="241832"/>
          </a:xfrm>
        </p:spPr>
        <p:txBody>
          <a:bodyPr/>
          <a:lstStyle/>
          <a:p>
            <a:fld id="{490AA3F6-1618-3548-975A-DD1A2939A246}" type="slidenum">
              <a:rPr lang="fr-FR" smtClean="0"/>
              <a:t>2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0F822C-BDE2-514A-8E12-5AF713C047A0}"/>
              </a:ext>
            </a:extLst>
          </p:cNvPr>
          <p:cNvSpPr/>
          <p:nvPr/>
        </p:nvSpPr>
        <p:spPr>
          <a:xfrm>
            <a:off x="2913439" y="3680373"/>
            <a:ext cx="6366934" cy="904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622849"/>
            <a:ext cx="12192000" cy="1273206"/>
          </a:xfrm>
        </p:spPr>
        <p:txBody>
          <a:bodyPr>
            <a:normAutofit fontScale="90000"/>
          </a:bodyPr>
          <a:lstStyle/>
          <a:p>
            <a:br>
              <a:rPr lang="en-GB" sz="1800" b="1" i="0" u="none" strike="noStrike" dirty="0">
                <a:solidFill>
                  <a:srgbClr val="000000"/>
                </a:solidFill>
                <a:effectLst/>
              </a:rPr>
            </a:br>
            <a:r>
              <a:rPr lang="en-GB" sz="3600" b="1" i="0" u="none" strike="noStrike" dirty="0">
                <a:solidFill>
                  <a:srgbClr val="0033A0"/>
                </a:solidFill>
                <a:effectLst/>
              </a:rPr>
              <a:t>“The history, breakthroughs and future goals”</a:t>
            </a:r>
            <a:br>
              <a:rPr lang="en-GB" sz="3600" b="1" i="0" u="none" strike="noStrike" dirty="0">
                <a:solidFill>
                  <a:srgbClr val="0033A0"/>
                </a:solidFill>
                <a:effectLst/>
              </a:rPr>
            </a:br>
            <a:r>
              <a:rPr lang="en-GB" sz="2000" b="1" i="0" u="none" strike="noStrike" dirty="0">
                <a:solidFill>
                  <a:srgbClr val="0033A0"/>
                </a:solidFill>
                <a:effectLst/>
              </a:rPr>
              <a:t>NORCC </a:t>
            </a:r>
            <a:r>
              <a:rPr lang="en-GB" sz="2000" b="1" i="0" u="none" strike="noStrike" dirty="0" err="1">
                <a:solidFill>
                  <a:srgbClr val="0033A0"/>
                </a:solidFill>
                <a:effectLst/>
              </a:rPr>
              <a:t>Summer@CERN</a:t>
            </a:r>
            <a:r>
              <a:rPr lang="en-GB" sz="2000" b="1" dirty="0">
                <a:solidFill>
                  <a:srgbClr val="0033A0"/>
                </a:solidFill>
              </a:rPr>
              <a:t>, 1</a:t>
            </a:r>
            <a:r>
              <a:rPr lang="en-GB" sz="2000" b="1" i="0" u="none" strike="noStrike" dirty="0">
                <a:solidFill>
                  <a:srgbClr val="0033A0"/>
                </a:solidFill>
                <a:effectLst/>
              </a:rPr>
              <a:t> July 2024</a:t>
            </a:r>
            <a:br>
              <a:rPr lang="nb-NO" sz="3600" b="1" dirty="0">
                <a:solidFill>
                  <a:srgbClr val="0033A0"/>
                </a:solidFill>
              </a:rPr>
            </a:br>
            <a:endParaRPr lang="nb-NO" sz="3600" b="1" dirty="0">
              <a:solidFill>
                <a:srgbClr val="0033A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8027A7-1E96-5EC8-1084-85D2E0FA6BC0}"/>
              </a:ext>
            </a:extLst>
          </p:cNvPr>
          <p:cNvSpPr txBox="1"/>
          <p:nvPr/>
        </p:nvSpPr>
        <p:spPr>
          <a:xfrm>
            <a:off x="3667519" y="6035680"/>
            <a:ext cx="4856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>
                <a:hlinkClick r:id="rId4"/>
              </a:rPr>
              <a:t>Jens.Vigen@cern.ch</a:t>
            </a:r>
            <a:endParaRPr lang="en-CH" dirty="0"/>
          </a:p>
          <a:p>
            <a:pPr algn="ctr"/>
            <a:r>
              <a:rPr lang="en-CH" dirty="0"/>
              <a:t>CERN </a:t>
            </a:r>
            <a:r>
              <a:rPr lang="en-US" dirty="0"/>
              <a:t>librarian and </a:t>
            </a:r>
            <a:r>
              <a:rPr lang="en-CH" dirty="0"/>
              <a:t>IUPAP Secretary-General</a:t>
            </a:r>
          </a:p>
        </p:txBody>
      </p:sp>
    </p:spTree>
    <p:extLst>
      <p:ext uri="{BB962C8B-B14F-4D97-AF65-F5344CB8AC3E}">
        <p14:creationId xmlns:p14="http://schemas.microsoft.com/office/powerpoint/2010/main" val="25058370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Content Placeholder 2" descr="Norway.pdf">
            <a:extLst>
              <a:ext uri="{FF2B5EF4-FFF2-40B4-BE49-F238E27FC236}">
                <a16:creationId xmlns:a16="http://schemas.microsoft.com/office/drawing/2014/main" id="{B2772C89-B85D-C06B-913E-121B44D1FD18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39"/>
          <a:stretch>
            <a:fillRect/>
          </a:stretch>
        </p:blipFill>
        <p:spPr>
          <a:xfrm>
            <a:off x="1951039" y="242888"/>
            <a:ext cx="3144837" cy="3302000"/>
          </a:xfrm>
        </p:spPr>
      </p:pic>
      <p:pic>
        <p:nvPicPr>
          <p:cNvPr id="51203" name="Picture 3" descr="Picture 16.png">
            <a:extLst>
              <a:ext uri="{FF2B5EF4-FFF2-40B4-BE49-F238E27FC236}">
                <a16:creationId xmlns:a16="http://schemas.microsoft.com/office/drawing/2014/main" id="{9E6B24A4-7F5E-6F6B-B788-73389F8060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51" y="4189413"/>
            <a:ext cx="7250113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TextBox 4">
            <a:extLst>
              <a:ext uri="{FF2B5EF4-FFF2-40B4-BE49-F238E27FC236}">
                <a16:creationId xmlns:a16="http://schemas.microsoft.com/office/drawing/2014/main" id="{E595B21B-0C7A-0380-E7C4-32F44091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1027114"/>
            <a:ext cx="572227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dirty="0"/>
              <a:t>So if the Parliament had not been on holiday,</a:t>
            </a:r>
          </a:p>
          <a:p>
            <a:pPr eaLnBrk="1" hangingPunct="1"/>
            <a:r>
              <a:rPr lang="en-US" altLang="en-CH" dirty="0"/>
              <a:t>CERN could have ended up in Norway.</a:t>
            </a:r>
          </a:p>
          <a:p>
            <a:pPr eaLnBrk="1" hangingPunct="1"/>
            <a:endParaRPr lang="en-US" altLang="en-CH" dirty="0"/>
          </a:p>
          <a:p>
            <a:pPr eaLnBrk="1" hangingPunct="1"/>
            <a:r>
              <a:rPr lang="en-US" altLang="en-CH" dirty="0"/>
              <a:t>Better  so for France and Switzerland ;-)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A1CF5B-B3E0-B065-2876-74CA1B58A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597917-E86A-06AB-3E77-BDA3B5CCE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B28623-12CF-3CE7-374C-B7EE9D6E0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0769-F3A8-5042-A6A6-89854BEBA295}" type="slidenum">
              <a:rPr lang="en-US" altLang="en-CH" smtClean="0"/>
              <a:pPr/>
              <a:t>20</a:t>
            </a:fld>
            <a:endParaRPr lang="en-US" altLang="en-CH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olar panels on a scree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A3983B97-6C7E-A662-DFA6-4E1B5CE6770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tretch/>
        </p:blipFill>
        <p:spPr>
          <a:xfrm>
            <a:off x="2027689" y="284163"/>
            <a:ext cx="8385860" cy="6205537"/>
          </a:xfr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C9ADAE-069C-C680-9E67-3E6053E371D7}"/>
              </a:ext>
            </a:extLst>
          </p:cNvPr>
          <p:cNvSpPr txBox="1"/>
          <p:nvPr/>
        </p:nvSpPr>
        <p:spPr>
          <a:xfrm>
            <a:off x="134473" y="2097748"/>
            <a:ext cx="315304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strike="noStrike" dirty="0">
                <a:solidFill>
                  <a:srgbClr val="202124"/>
                </a:solidFill>
                <a:effectLst/>
                <a:latin typeface="Google Sans"/>
              </a:rPr>
              <a:t>SESAME has </a:t>
            </a:r>
            <a:r>
              <a:rPr lang="en-GB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eight full Members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Cyprus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Egypt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Iran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Israel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Jordan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Pakistan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Palestine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 err="1">
                <a:solidFill>
                  <a:srgbClr val="040C28"/>
                </a:solidFill>
                <a:effectLst/>
                <a:latin typeface="Google Sans"/>
              </a:rPr>
              <a:t>Türkiye</a:t>
            </a:r>
            <a:endParaRPr lang="en-GB" b="0" i="0" u="none" strike="noStrike" dirty="0">
              <a:solidFill>
                <a:srgbClr val="040C28"/>
              </a:solidFill>
              <a:effectLst/>
              <a:latin typeface="Google Sans"/>
            </a:endParaRPr>
          </a:p>
          <a:p>
            <a:endParaRPr lang="en-GB" b="0" i="0" u="none" strike="noStrike" dirty="0">
              <a:solidFill>
                <a:srgbClr val="292929"/>
              </a:solidFill>
              <a:effectLst/>
              <a:latin typeface="sourcesans-regular"/>
            </a:endParaRPr>
          </a:p>
          <a:p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Associate Member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92929"/>
                </a:solidFill>
                <a:latin typeface="sourcesans-regular"/>
              </a:rPr>
              <a:t>Iraq</a:t>
            </a:r>
            <a:endParaRPr lang="en-GB" dirty="0">
              <a:solidFill>
                <a:srgbClr val="040C28"/>
              </a:solidFill>
              <a:latin typeface="Google Sans"/>
            </a:endParaRPr>
          </a:p>
          <a:p>
            <a:endParaRPr lang="en-GB" b="0" i="0" u="none" strike="noStrike" dirty="0">
              <a:solidFill>
                <a:srgbClr val="292929"/>
              </a:solidFill>
              <a:effectLst/>
              <a:latin typeface="sourcesans-regular"/>
            </a:endParaRPr>
          </a:p>
          <a:p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17 Observers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92929"/>
                </a:solidFill>
                <a:latin typeface="sourcesans-regular"/>
              </a:rPr>
              <a:t>I</a:t>
            </a:r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ncluding CERN</a:t>
            </a:r>
          </a:p>
        </p:txBody>
      </p:sp>
    </p:spTree>
    <p:extLst>
      <p:ext uri="{BB962C8B-B14F-4D97-AF65-F5344CB8AC3E}">
        <p14:creationId xmlns:p14="http://schemas.microsoft.com/office/powerpoint/2010/main" val="34983833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661281" y="6440399"/>
            <a:ext cx="1517702" cy="232864"/>
          </a:xfrm>
        </p:spPr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2081" y="6440399"/>
            <a:ext cx="155940" cy="232864"/>
          </a:xfrm>
        </p:spPr>
        <p:txBody>
          <a:bodyPr/>
          <a:lstStyle/>
          <a:p>
            <a:fld id="{490AA3F6-1618-3548-975A-DD1A2939A246}" type="slidenum">
              <a:rPr lang="fr-FR" smtClean="0"/>
              <a:t>22</a:t>
            </a:fld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FFA42CF-9CCA-A844-ACED-818CA02DD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"/>
          <a:stretch/>
        </p:blipFill>
        <p:spPr>
          <a:xfrm>
            <a:off x="0" y="466936"/>
            <a:ext cx="12187281" cy="66396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227281" y="218396"/>
            <a:ext cx="3960000" cy="6639604"/>
          </a:xfrm>
          <a:prstGeom prst="rect">
            <a:avLst/>
          </a:prstGeom>
          <a:solidFill>
            <a:schemeClr val="accent3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54790" y="476249"/>
            <a:ext cx="3687518" cy="1715407"/>
          </a:xfrm>
        </p:spPr>
        <p:txBody>
          <a:bodyPr>
            <a:no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</a:rPr>
              <a:t>Upgrade to the 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High-Luminosity LHC is under way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227281" y="2413955"/>
            <a:ext cx="3698930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The HL-LHC will use new technologies to provide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10 times more collisions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than the LHC.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It will give access to rare phenomena, greater precision and discovery potential.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spcBef>
                <a:spcPts val="600"/>
              </a:spcBef>
              <a:buSzPct val="100000"/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It will start operating in 2027, and run until 2040.</a:t>
            </a:r>
          </a:p>
          <a:p>
            <a:pPr marL="342900" indent="-342900">
              <a:spcBef>
                <a:spcPts val="600"/>
              </a:spcBef>
              <a:buSzPct val="100000"/>
              <a:buFont typeface="Arial" charset="0"/>
              <a:buChar char="•"/>
            </a:pPr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spcBef>
                <a:spcPts val="600"/>
              </a:spcBef>
              <a:buSzPct val="100000"/>
              <a:buFont typeface="Arial" charset="0"/>
              <a:buChar char="•"/>
            </a:pPr>
            <a:r>
              <a:rPr lang="fr-FR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Includes</a:t>
            </a:r>
            <a:r>
              <a:rPr lang="fr-FR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major detector upgrades 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Larme 10">
            <a:extLst>
              <a:ext uri="{FF2B5EF4-FFF2-40B4-BE49-F238E27FC236}">
                <a16:creationId xmlns:a16="http://schemas.microsoft.com/office/drawing/2014/main" id="{82E2D441-A842-4225-DF53-1C4ADA10DD8A}"/>
              </a:ext>
            </a:extLst>
          </p:cNvPr>
          <p:cNvSpPr/>
          <p:nvPr/>
        </p:nvSpPr>
        <p:spPr>
          <a:xfrm>
            <a:off x="0" y="3"/>
            <a:ext cx="3422073" cy="3428998"/>
          </a:xfrm>
          <a:prstGeom prst="teardrop">
            <a:avLst/>
          </a:prstGeom>
          <a:solidFill>
            <a:schemeClr val="accent3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Larme 11">
            <a:extLst>
              <a:ext uri="{FF2B5EF4-FFF2-40B4-BE49-F238E27FC236}">
                <a16:creationId xmlns:a16="http://schemas.microsoft.com/office/drawing/2014/main" id="{04934ADB-F7D9-61DB-9F1A-FF18F230FB4D}"/>
              </a:ext>
            </a:extLst>
          </p:cNvPr>
          <p:cNvSpPr/>
          <p:nvPr/>
        </p:nvSpPr>
        <p:spPr>
          <a:xfrm>
            <a:off x="238779" y="0"/>
            <a:ext cx="3236834" cy="3243384"/>
          </a:xfrm>
          <a:prstGeom prst="teardrop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2E4126-904C-1087-FF85-A7344ED2E7D4}"/>
              </a:ext>
            </a:extLst>
          </p:cNvPr>
          <p:cNvSpPr txBox="1"/>
          <p:nvPr/>
        </p:nvSpPr>
        <p:spPr>
          <a:xfrm flipH="1">
            <a:off x="400116" y="1763024"/>
            <a:ext cx="2616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NEXT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0642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10249C-1622-084B-B3C5-583661E9F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99" y="465591"/>
            <a:ext cx="4892000" cy="1116849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Scientific priorities </a:t>
            </a:r>
            <a:br>
              <a:rPr lang="en-US" sz="4000" dirty="0"/>
            </a:br>
            <a:r>
              <a:rPr lang="en-US" sz="4000" dirty="0"/>
              <a:t>for the future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FADA8D5-0BD6-6A4F-83D1-4061043FD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3999" y="1767564"/>
            <a:ext cx="5183424" cy="490569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sz="2100" dirty="0">
                <a:solidFill>
                  <a:srgbClr val="2F2F2F"/>
                </a:solidFill>
              </a:rPr>
              <a:t>Implementation of the recommendations </a:t>
            </a:r>
            <a:br>
              <a:rPr lang="en-US" sz="2100" dirty="0">
                <a:solidFill>
                  <a:srgbClr val="2F2F2F"/>
                </a:solidFill>
              </a:rPr>
            </a:br>
            <a:r>
              <a:rPr lang="en-US" sz="2100" dirty="0">
                <a:solidFill>
                  <a:srgbClr val="2F2F2F"/>
                </a:solidFill>
              </a:rPr>
              <a:t>of the 2020 Update of the European Strategy </a:t>
            </a:r>
            <a:br>
              <a:rPr lang="en-US" sz="2100" dirty="0">
                <a:solidFill>
                  <a:srgbClr val="2F2F2F"/>
                </a:solidFill>
              </a:rPr>
            </a:br>
            <a:r>
              <a:rPr lang="en-US" sz="2100" dirty="0">
                <a:solidFill>
                  <a:srgbClr val="2F2F2F"/>
                </a:solidFill>
              </a:rPr>
              <a:t>for Particle Physics:</a:t>
            </a:r>
          </a:p>
          <a:p>
            <a:pPr>
              <a:lnSpc>
                <a:spcPct val="110000"/>
              </a:lnSpc>
            </a:pPr>
            <a:endParaRPr lang="en-US" sz="2100" dirty="0">
              <a:solidFill>
                <a:srgbClr val="2F2F2F"/>
              </a:solidFill>
            </a:endParaRPr>
          </a:p>
          <a:p>
            <a:pPr defTabSz="288000">
              <a:lnSpc>
                <a:spcPct val="110000"/>
              </a:lnSpc>
            </a:pPr>
            <a:r>
              <a:rPr lang="en-US" dirty="0"/>
              <a:t>•	</a:t>
            </a:r>
            <a:r>
              <a:rPr lang="en-US" sz="1900" dirty="0"/>
              <a:t>Fully exploit the HL-LHC 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 	Build a Higgs factory to further understand 	this unique particle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	Investigate the technical and financial feasibility 	of a future energy-frontier 100 km collider at 	CERN</a:t>
            </a:r>
          </a:p>
          <a:p>
            <a:pPr marL="274638" indent="-274638" defTabSz="288000">
              <a:lnSpc>
                <a:spcPct val="110000"/>
              </a:lnSpc>
            </a:pPr>
            <a:r>
              <a:rPr lang="en-US" sz="1900" dirty="0"/>
              <a:t>•	Ramp up relevant R&amp;D (including muon collider   and plasma acceleration) 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	Continue supporting other projects around </a:t>
            </a:r>
            <a:br>
              <a:rPr lang="en-US" sz="1900" dirty="0"/>
            </a:br>
            <a:r>
              <a:rPr lang="en-US" sz="1900" dirty="0"/>
              <a:t>	the world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355EBD-5995-0147-9B9A-06201A4AD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0E8127-B4FA-B148-8881-C5638046F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15D611-DF88-C544-9DAA-BD0F2F507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23</a:t>
            </a:fld>
            <a:endParaRPr lang="fr-FR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A77DA2E-5EC6-E54F-AF23-8697ABCF8A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468" y="2316162"/>
            <a:ext cx="6038321" cy="454183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A21133-BE3D-CA4C-9949-FD7A2CE184C7}"/>
              </a:ext>
            </a:extLst>
          </p:cNvPr>
          <p:cNvSpPr txBox="1"/>
          <p:nvPr/>
        </p:nvSpPr>
        <p:spPr>
          <a:xfrm>
            <a:off x="1051132" y="5511825"/>
            <a:ext cx="64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LHC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A04256-306C-6D46-80E0-4CE520AA20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72" y="221410"/>
            <a:ext cx="6033525" cy="19883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078421-353E-164F-988D-773D902CE5F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778" y="4691213"/>
            <a:ext cx="1060565" cy="35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0357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9EA7036-A2CD-7945-A70E-1C596B7106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2" y="1429852"/>
            <a:ext cx="1676400" cy="24435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83CE5C-750B-974C-B6DD-99637D74312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12" y="-167841"/>
            <a:ext cx="3584227" cy="15770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3917B5-CB6F-CA41-B163-3A19836490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6237311"/>
            <a:ext cx="2879717" cy="620687"/>
          </a:xfrm>
          <a:prstGeom prst="rect">
            <a:avLst/>
          </a:prstGeom>
        </p:spPr>
      </p:pic>
      <p:pic>
        <p:nvPicPr>
          <p:cNvPr id="17" name="Picture 21">
            <a:extLst>
              <a:ext uri="{FF2B5EF4-FFF2-40B4-BE49-F238E27FC236}">
                <a16:creationId xmlns:a16="http://schemas.microsoft.com/office/drawing/2014/main" id="{8079FEA7-2A89-9347-8794-34ECA3C6313C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4077" y="4425384"/>
            <a:ext cx="2887773" cy="1811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E88178C-FBEF-3540-9CEC-11E7276BD437}"/>
              </a:ext>
            </a:extLst>
          </p:cNvPr>
          <p:cNvSpPr/>
          <p:nvPr/>
        </p:nvSpPr>
        <p:spPr>
          <a:xfrm>
            <a:off x="1752600" y="1642018"/>
            <a:ext cx="64625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Need </a:t>
            </a:r>
            <a:r>
              <a:rPr lang="en-US" altLang="en-US" sz="20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e+e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- collisions at least at 250 GeV, 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four alternatives: 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ILC in Japan (linear)                FCC at CERN (ring)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CLIC at CERN (linear)             CEPC in China (ring) </a:t>
            </a:r>
          </a:p>
          <a:p>
            <a:pPr lvl="0">
              <a:defRPr/>
            </a:pPr>
            <a:endParaRPr lang="en-US" altLang="en-US" sz="20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                     Linear colliders: 13 (Higgs) -&gt; 50 (max)        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                     km for higher energies later</a:t>
            </a:r>
          </a:p>
          <a:p>
            <a:pPr lvl="0">
              <a:defRPr/>
            </a:pPr>
            <a:endParaRPr lang="en-US" altLang="en-US" sz="20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                     Rings ~100km, can be used for protons 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                     after.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venir Medium" panose="02000503020000020003" pitchFamily="2" charset="0"/>
                <a:ea typeface="ＭＳ Ｐゴシック" charset="-128"/>
              </a:rPr>
              <a:t>This require R&amp;D on High Field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venir Medium" panose="02000503020000020003" pitchFamily="2" charset="0"/>
                <a:ea typeface="ＭＳ Ｐゴシック" charset="-128"/>
              </a:rPr>
              <a:t>                      Magnets</a:t>
            </a:r>
          </a:p>
          <a:p>
            <a:pPr lvl="0">
              <a:defRPr/>
            </a:pPr>
            <a:endParaRPr lang="en-US" altLang="en-US" sz="2000" dirty="0">
              <a:solidFill>
                <a:schemeClr val="accent6">
                  <a:lumMod val="50000"/>
                </a:schemeClr>
              </a:solidFill>
              <a:latin typeface="Avenir Medium" panose="02000503020000020003" pitchFamily="2" charset="0"/>
              <a:ea typeface="ＭＳ Ｐゴシック" charset="-128"/>
            </a:endParaRP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venir Medium" panose="02000503020000020003" pitchFamily="2" charset="0"/>
                <a:ea typeface="ＭＳ Ｐゴシック" charset="-128"/>
              </a:rPr>
              <a:t>	         An interesting alternative to a proton-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venir Medium" panose="02000503020000020003" pitchFamily="2" charset="0"/>
                <a:ea typeface="ＭＳ Ｐゴシック" charset="-128"/>
              </a:rPr>
              <a:t>                      proton collider is a muon collider, also 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venir Medium" panose="02000503020000020003" pitchFamily="2" charset="0"/>
                <a:ea typeface="ＭＳ Ｐゴシック" charset="-128"/>
              </a:rPr>
              <a:t>                      being studied  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venir Medium" panose="02000503020000020003" pitchFamily="2" charset="0"/>
                <a:ea typeface="ＭＳ Ｐゴシック" charset="-128"/>
              </a:rPr>
              <a:t>                      </a:t>
            </a:r>
          </a:p>
          <a:p>
            <a:pPr lvl="0" algn="ctr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venir Medium" panose="02000503020000020003" pitchFamily="2" charset="0"/>
                <a:ea typeface="ＭＳ Ｐゴシック" charset="-128"/>
              </a:rPr>
              <a:t>	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340028-B856-C445-A63B-B4899CA7F354}"/>
              </a:ext>
            </a:extLst>
          </p:cNvPr>
          <p:cNvSpPr/>
          <p:nvPr/>
        </p:nvSpPr>
        <p:spPr>
          <a:xfrm>
            <a:off x="3103418" y="426132"/>
            <a:ext cx="50686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00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Next: A Higgs factory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22C6AA-FD9F-344A-9A9B-EA520DF46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9AD4-72CF-EC44-9441-674EB9296360}" type="slidenum">
              <a:rPr lang="en-GB" altLang="en-US" smtClean="0"/>
              <a:pPr/>
              <a:t>24</a:t>
            </a:fld>
            <a:endParaRPr lang="en-GB" altLang="en-US"/>
          </a:p>
        </p:txBody>
      </p:sp>
      <p:pic>
        <p:nvPicPr>
          <p:cNvPr id="3" name="Picture 2" descr="A map of land with a circle and lines&#10;&#10;Description automatically generated">
            <a:extLst>
              <a:ext uri="{FF2B5EF4-FFF2-40B4-BE49-F238E27FC236}">
                <a16:creationId xmlns:a16="http://schemas.microsoft.com/office/drawing/2014/main" id="{1183C22E-FA20-ED6C-9FA9-005171CCCAD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5188" y="328658"/>
            <a:ext cx="3962400" cy="18468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7A0D776-190D-407D-7AF5-21AF45117E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63432" y="4581130"/>
            <a:ext cx="3904508" cy="2276868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0383AD-815E-80C8-27C7-CD94D4DA5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2D4AB6A-22B0-34D6-1683-2C713D4C7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visit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2260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4" descr="CERN_texas">
            <a:extLst>
              <a:ext uri="{FF2B5EF4-FFF2-40B4-BE49-F238E27FC236}">
                <a16:creationId xmlns:a16="http://schemas.microsoft.com/office/drawing/2014/main" id="{41322F2A-550E-F7B3-BE64-B0278D9905CB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0907768">
            <a:off x="2785616" y="1454541"/>
            <a:ext cx="2659062" cy="4114800"/>
          </a:xfrm>
        </p:spPr>
      </p:pic>
      <p:pic>
        <p:nvPicPr>
          <p:cNvPr id="57346" name="Picture 1" descr="Screen Shot 2018-01-24 at 17.16.56.png">
            <a:extLst>
              <a:ext uri="{FF2B5EF4-FFF2-40B4-BE49-F238E27FC236}">
                <a16:creationId xmlns:a16="http://schemas.microsoft.com/office/drawing/2014/main" id="{2EA779DB-DAC0-B176-A0E2-3A73DF357C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896" y="-217488"/>
            <a:ext cx="2433637" cy="364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7" name="Picture 5">
            <a:extLst>
              <a:ext uri="{FF2B5EF4-FFF2-40B4-BE49-F238E27FC236}">
                <a16:creationId xmlns:a16="http://schemas.microsoft.com/office/drawing/2014/main" id="{4F436D85-E0C5-A9F6-EA83-8C1C7E34D3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2288">
            <a:off x="5642234" y="3365689"/>
            <a:ext cx="279400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Picture 6">
            <a:extLst>
              <a:ext uri="{FF2B5EF4-FFF2-40B4-BE49-F238E27FC236}">
                <a16:creationId xmlns:a16="http://schemas.microsoft.com/office/drawing/2014/main" id="{E0BADB19-7CFD-9225-43A1-7823356CE2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2131">
            <a:off x="9347698" y="-162446"/>
            <a:ext cx="2393950" cy="385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1" descr="s122063.jpg">
            <a:extLst>
              <a:ext uri="{FF2B5EF4-FFF2-40B4-BE49-F238E27FC236}">
                <a16:creationId xmlns:a16="http://schemas.microsoft.com/office/drawing/2014/main" id="{7DCC38B5-D11E-1ABD-FD11-E3F981091F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8502">
            <a:off x="8543731" y="3416232"/>
            <a:ext cx="2739190" cy="4288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2" descr="Screen Shot 2019-10-09 at 15.53.08.png">
            <a:extLst>
              <a:ext uri="{FF2B5EF4-FFF2-40B4-BE49-F238E27FC236}">
                <a16:creationId xmlns:a16="http://schemas.microsoft.com/office/drawing/2014/main" id="{16ED309F-F413-C4DF-144D-C17505759B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82" y="314612"/>
            <a:ext cx="2498725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Besatt av en drøm">
            <a:extLst>
              <a:ext uri="{FF2B5EF4-FFF2-40B4-BE49-F238E27FC236}">
                <a16:creationId xmlns:a16="http://schemas.microsoft.com/office/drawing/2014/main" id="{B264CC6C-BA4E-4302-CB35-92C167A93C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5724">
            <a:off x="4757514" y="95951"/>
            <a:ext cx="2633459" cy="383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4F4A94-4504-56B1-84F6-C213478A1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B53549-E4CB-4EED-D0B7-6AF4B9630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84018C-4062-E00E-1B8A-DDFD2D683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F0A5-09BB-2B4F-842A-DECC681BB1DC}" type="slidenum">
              <a:rPr lang="en-US" altLang="en-CH" smtClean="0"/>
              <a:pPr/>
              <a:t>25</a:t>
            </a:fld>
            <a:endParaRPr lang="en-US" altLang="en-CH"/>
          </a:p>
        </p:txBody>
      </p:sp>
      <p:pic>
        <p:nvPicPr>
          <p:cNvPr id="5" name="Picture 2" descr="home.cern,Accelerators">
            <a:extLst>
              <a:ext uri="{FF2B5EF4-FFF2-40B4-BE49-F238E27FC236}">
                <a16:creationId xmlns:a16="http://schemas.microsoft.com/office/drawing/2014/main" id="{FA2D0CC3-D16D-22F0-5526-34201437DF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0374">
            <a:off x="485785" y="3976297"/>
            <a:ext cx="2400318" cy="373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over for &#10;&#10;Globalizing Physics&#10;&#10;&#10;&#10;&#10;&#10;&#10;">
            <a:extLst>
              <a:ext uri="{FF2B5EF4-FFF2-40B4-BE49-F238E27FC236}">
                <a16:creationId xmlns:a16="http://schemas.microsoft.com/office/drawing/2014/main" id="{684FC745-1A88-4E50-709B-671424691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7722" y="983891"/>
            <a:ext cx="2642509" cy="399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BD7B2776-640A-D5BB-D677-9F4BD94BBC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5244" y="2268663"/>
            <a:ext cx="6020730" cy="28598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BE6BDB-97CD-29D8-4248-9DADC858E64D}"/>
              </a:ext>
            </a:extLst>
          </p:cNvPr>
          <p:cNvSpPr txBox="1"/>
          <p:nvPr/>
        </p:nvSpPr>
        <p:spPr>
          <a:xfrm>
            <a:off x="431133" y="5194303"/>
            <a:ext cx="39483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>
                <a:hlinkClick r:id="rId5"/>
              </a:rPr>
              <a:t>Open access book</a:t>
            </a:r>
            <a:endParaRPr lang="en-CH" sz="2000" dirty="0"/>
          </a:p>
          <a:p>
            <a:pPr algn="ctr"/>
            <a:r>
              <a:rPr lang="en-CH" sz="2000" dirty="0"/>
              <a:t>Forcasted published 9 July</a:t>
            </a:r>
          </a:p>
        </p:txBody>
      </p:sp>
    </p:spTree>
    <p:extLst>
      <p:ext uri="{BB962C8B-B14F-4D97-AF65-F5344CB8AC3E}">
        <p14:creationId xmlns:p14="http://schemas.microsoft.com/office/powerpoint/2010/main" val="27320066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>
            <a:extLst>
              <a:ext uri="{FF2B5EF4-FFF2-40B4-BE49-F238E27FC236}">
                <a16:creationId xmlns:a16="http://schemas.microsoft.com/office/drawing/2014/main" id="{9392B381-CD3D-9912-E026-E1002C65B68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4000" y="272320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en-US" altLang="en-CH" dirty="0"/>
              <a:t>Film</a:t>
            </a:r>
            <a:br>
              <a:rPr lang="en-US" altLang="en-CH" dirty="0"/>
            </a:br>
            <a:endParaRPr lang="en-US" altLang="en-CH" dirty="0"/>
          </a:p>
        </p:txBody>
      </p:sp>
      <p:pic>
        <p:nvPicPr>
          <p:cNvPr id="59394" name="Content Placeholder 4">
            <a:hlinkClick r:id="rId2"/>
            <a:extLst>
              <a:ext uri="{FF2B5EF4-FFF2-40B4-BE49-F238E27FC236}">
                <a16:creationId xmlns:a16="http://schemas.microsoft.com/office/drawing/2014/main" id="{26C6B2AD-014C-D3F5-29B9-54AEEF65FD59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8213" y="765175"/>
            <a:ext cx="7772400" cy="5486400"/>
          </a:xfrm>
        </p:spPr>
      </p:pic>
      <p:pic>
        <p:nvPicPr>
          <p:cNvPr id="59395" name="Picture 1">
            <a:hlinkClick r:id="rId4"/>
            <a:extLst>
              <a:ext uri="{FF2B5EF4-FFF2-40B4-BE49-F238E27FC236}">
                <a16:creationId xmlns:a16="http://schemas.microsoft.com/office/drawing/2014/main" id="{6FFE6F4E-BCF7-2F54-D26A-58F04B14A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71253">
            <a:off x="106735" y="3025180"/>
            <a:ext cx="4445001" cy="25781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BDBC23-5FE1-6023-8E0C-6779123DF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F42D5A-53AA-9EED-B85B-A9690EC2A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EE6F8D-F2A8-42F1-75C7-AC1554DD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0769-F3A8-5042-A6A6-89854BEBA295}" type="slidenum">
              <a:rPr lang="en-US" altLang="en-CH" smtClean="0"/>
              <a:pPr/>
              <a:t>27</a:t>
            </a:fld>
            <a:endParaRPr lang="en-US" altLang="en-CH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>
            <a:extLst>
              <a:ext uri="{FF2B5EF4-FFF2-40B4-BE49-F238E27FC236}">
                <a16:creationId xmlns:a16="http://schemas.microsoft.com/office/drawing/2014/main" id="{7EE4A472-7066-166D-AF09-60B54CEE14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260350"/>
            <a:ext cx="7772400" cy="1143000"/>
          </a:xfrm>
          <a:noFill/>
        </p:spPr>
        <p:txBody>
          <a:bodyPr vert="horz" lIns="0" tIns="0" rIns="0" bIns="0" rtlCol="0" anchor="t" anchorCtr="0">
            <a:normAutofit/>
          </a:bodyPr>
          <a:lstStyle/>
          <a:p>
            <a:pPr defTabSz="457200">
              <a:lnSpc>
                <a:spcPct val="5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n-US" sz="4000"/>
              <a:t>“</a:t>
            </a:r>
            <a:r>
              <a:rPr lang="nb-NO" altLang="ja-JP" sz="4000"/>
              <a:t>Typisk norsk å være god ...</a:t>
            </a:r>
            <a:r>
              <a:rPr lang="en-GB" altLang="en-US" sz="4000"/>
              <a:t>”</a:t>
            </a:r>
            <a:br>
              <a:rPr lang="en-GB" altLang="ja-JP" sz="4000"/>
            </a:br>
            <a:r>
              <a:rPr lang="en-US" altLang="ja-JP" sz="1400" i="1"/>
              <a:t>Gro Harlem Brundtland under de Olympiske leker i 1994</a:t>
            </a:r>
            <a:r>
              <a:rPr lang="en-US" altLang="ja-JP" sz="4000"/>
              <a:t> </a:t>
            </a:r>
            <a:endParaRPr lang="en-GB" altLang="en-US" sz="4000"/>
          </a:p>
        </p:txBody>
      </p:sp>
      <p:sp>
        <p:nvSpPr>
          <p:cNvPr id="60418" name="Rectangle 3">
            <a:extLst>
              <a:ext uri="{FF2B5EF4-FFF2-40B4-BE49-F238E27FC236}">
                <a16:creationId xmlns:a16="http://schemas.microsoft.com/office/drawing/2014/main" id="{F967886A-DED4-8BEF-7FB2-32F3455EC6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030414" y="1268413"/>
            <a:ext cx="8131175" cy="4267200"/>
          </a:xfrm>
          <a:solidFill>
            <a:schemeClr val="bg1">
              <a:lumMod val="75000"/>
            </a:schemeClr>
          </a:solidFill>
        </p:spPr>
        <p:txBody>
          <a:bodyPr vert="horz" lIns="0" tIns="0" rIns="0" bIns="0" rtlCol="0">
            <a:normAutofit/>
          </a:bodyPr>
          <a:lstStyle/>
          <a:p>
            <a:pPr marL="338138" indent="-338138" defTabSz="457200">
              <a:lnSpc>
                <a:spcPct val="15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dirty="0" err="1"/>
              <a:t>Gjelder</a:t>
            </a:r>
            <a:r>
              <a:rPr lang="en-GB" altLang="en-US" dirty="0"/>
              <a:t> </a:t>
            </a:r>
            <a:r>
              <a:rPr lang="en-GB" altLang="en-US" dirty="0" err="1"/>
              <a:t>dette</a:t>
            </a:r>
            <a:r>
              <a:rPr lang="en-GB" altLang="en-US" dirty="0"/>
              <a:t> </a:t>
            </a:r>
            <a:r>
              <a:rPr lang="en-GB" altLang="en-US" dirty="0" err="1"/>
              <a:t>også</a:t>
            </a:r>
            <a:r>
              <a:rPr lang="en-GB" altLang="en-US" dirty="0"/>
              <a:t> </a:t>
            </a:r>
            <a:r>
              <a:rPr lang="en-GB" altLang="en-US" dirty="0" err="1"/>
              <a:t>partikkelfysikk</a:t>
            </a:r>
            <a:r>
              <a:rPr lang="en-GB" altLang="en-US" dirty="0"/>
              <a:t>?</a:t>
            </a:r>
          </a:p>
          <a:p>
            <a:pPr marL="738188" lvl="1" indent="-280988" defTabSz="457200">
              <a:lnSpc>
                <a:spcPct val="15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400" dirty="0">
                <a:latin typeface="Times" pitchFamily="2" charset="0"/>
                <a:hlinkClick r:id="rId3"/>
              </a:rPr>
              <a:t>Sophus Lie</a:t>
            </a:r>
            <a:r>
              <a:rPr lang="en-GB" altLang="en-US" sz="2400" dirty="0">
                <a:latin typeface="Times" pitchFamily="2" charset="0"/>
              </a:rPr>
              <a:t> (1842-1899) – </a:t>
            </a:r>
            <a:r>
              <a:rPr lang="en-GB" altLang="en-US" sz="2400" dirty="0">
                <a:latin typeface="Times" pitchFamily="2" charset="0"/>
                <a:hlinkClick r:id="rId4"/>
              </a:rPr>
              <a:t>matematisk grunnlag</a:t>
            </a:r>
            <a:endParaRPr lang="en-GB" altLang="en-US" sz="2400" dirty="0">
              <a:latin typeface="Times" pitchFamily="2" charset="0"/>
            </a:endParaRPr>
          </a:p>
          <a:p>
            <a:pPr marL="738188" lvl="1" indent="-280988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400" dirty="0">
                <a:latin typeface="Times" pitchFamily="2" charset="0"/>
                <a:hlinkClick r:id="rId5"/>
              </a:rPr>
              <a:t>Kristian Birkeland</a:t>
            </a:r>
            <a:r>
              <a:rPr lang="en-GB" altLang="en-US" sz="2400" dirty="0">
                <a:latin typeface="Times" pitchFamily="2" charset="0"/>
              </a:rPr>
              <a:t> (1867-1917) </a:t>
            </a:r>
            <a:r>
              <a:rPr lang="mr-IN" altLang="en-US" sz="2400" dirty="0">
                <a:latin typeface="Times" pitchFamily="2" charset="0"/>
              </a:rPr>
              <a:t>–</a:t>
            </a:r>
            <a:r>
              <a:rPr lang="en-GB" altLang="en-US" sz="2400" dirty="0">
                <a:latin typeface="Times" pitchFamily="2" charset="0"/>
              </a:rPr>
              <a:t> </a:t>
            </a:r>
            <a:r>
              <a:rPr lang="en-US" altLang="en-US" sz="2400" dirty="0">
                <a:latin typeface="Times" pitchFamily="2" charset="0"/>
              </a:rPr>
              <a:t>“</a:t>
            </a:r>
            <a:r>
              <a:rPr lang="en-US" altLang="ja-JP" sz="2400" dirty="0">
                <a:latin typeface="Times" pitchFamily="2" charset="0"/>
                <a:hlinkClick r:id="rId6"/>
              </a:rPr>
              <a:t>The first space scientist</a:t>
            </a:r>
            <a:r>
              <a:rPr lang="en-US" altLang="en-US" sz="2400" dirty="0">
                <a:latin typeface="Times" pitchFamily="2" charset="0"/>
              </a:rPr>
              <a:t>”</a:t>
            </a:r>
            <a:endParaRPr lang="en-GB" altLang="ja-JP" sz="2400" dirty="0">
              <a:latin typeface="Times" pitchFamily="2" charset="0"/>
            </a:endParaRPr>
          </a:p>
          <a:p>
            <a:pPr marL="738188" lvl="1" indent="-280988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altLang="en-US" sz="2400" dirty="0">
                <a:latin typeface="Times" pitchFamily="2" charset="0"/>
                <a:hlinkClick r:id="rId7"/>
              </a:rPr>
              <a:t>Odd Dahl</a:t>
            </a:r>
            <a:r>
              <a:rPr lang="en-US" altLang="en-US" sz="2400" dirty="0">
                <a:latin typeface="Times" pitchFamily="2" charset="0"/>
              </a:rPr>
              <a:t> (1898-1994) “</a:t>
            </a:r>
            <a:r>
              <a:rPr lang="en-US" altLang="ja-JP" sz="2400" dirty="0">
                <a:latin typeface="Times" pitchFamily="2" charset="0"/>
                <a:hlinkClick r:id="rId8"/>
              </a:rPr>
              <a:t>Trollmann og rundbrenner</a:t>
            </a:r>
            <a:r>
              <a:rPr lang="en-US" altLang="en-US" sz="2400" dirty="0">
                <a:latin typeface="Times" pitchFamily="2" charset="0"/>
              </a:rPr>
              <a:t>”</a:t>
            </a:r>
            <a:endParaRPr lang="en-US" altLang="ja-JP" sz="2400" dirty="0">
              <a:latin typeface="Times" pitchFamily="2" charset="0"/>
            </a:endParaRPr>
          </a:p>
          <a:p>
            <a:pPr marL="738188" lvl="1" indent="-280988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400" dirty="0">
                <a:latin typeface="Times" pitchFamily="2" charset="0"/>
                <a:hlinkClick r:id="rId9"/>
              </a:rPr>
              <a:t>Rolf Widerøe</a:t>
            </a:r>
            <a:r>
              <a:rPr lang="en-GB" altLang="en-US" sz="2400" dirty="0">
                <a:latin typeface="Times" pitchFamily="2" charset="0"/>
              </a:rPr>
              <a:t> </a:t>
            </a:r>
            <a:r>
              <a:rPr lang="en-US" altLang="en-US" sz="2400" dirty="0">
                <a:latin typeface="Times" pitchFamily="2" charset="0"/>
              </a:rPr>
              <a:t>(1902-1996) – “</a:t>
            </a:r>
            <a:r>
              <a:rPr lang="en-US" altLang="ja-JP" sz="2400" dirty="0">
                <a:latin typeface="Times" pitchFamily="2" charset="0"/>
                <a:hlinkClick r:id="rId10" action="ppaction://hlinkfile"/>
              </a:rPr>
              <a:t>Besatt av en drøm</a:t>
            </a:r>
            <a:r>
              <a:rPr lang="en-US" altLang="en-US" sz="2400" dirty="0">
                <a:latin typeface="Times" pitchFamily="2" charset="0"/>
              </a:rPr>
              <a:t>”</a:t>
            </a:r>
            <a:endParaRPr lang="en-US" altLang="ja-JP" sz="2400" dirty="0">
              <a:latin typeface="Times" pitchFamily="2" charset="0"/>
            </a:endParaRPr>
          </a:p>
          <a:p>
            <a:pPr marL="738188" lvl="1" indent="-280988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altLang="en-US" sz="2400" dirty="0">
                <a:latin typeface="Times" pitchFamily="2" charset="0"/>
                <a:hlinkClick r:id="rId11"/>
              </a:rPr>
              <a:t>Kjell Johnsen</a:t>
            </a:r>
            <a:r>
              <a:rPr lang="en-US" altLang="en-US" sz="2400" dirty="0">
                <a:latin typeface="Times" pitchFamily="2" charset="0"/>
              </a:rPr>
              <a:t> (1921-2008) – </a:t>
            </a:r>
            <a:r>
              <a:rPr lang="en-US" altLang="en-US" sz="2400" dirty="0" err="1">
                <a:latin typeface="Times" pitchFamily="2" charset="0"/>
              </a:rPr>
              <a:t>Ledet</a:t>
            </a:r>
            <a:r>
              <a:rPr lang="en-US" altLang="en-US" sz="2400" dirty="0">
                <a:latin typeface="Times" pitchFamily="2" charset="0"/>
              </a:rPr>
              <a:t> ISR </a:t>
            </a:r>
            <a:r>
              <a:rPr lang="en-US" altLang="en-US" sz="2400" dirty="0" err="1">
                <a:latin typeface="Times" pitchFamily="2" charset="0"/>
              </a:rPr>
              <a:t>prosjektet</a:t>
            </a:r>
            <a:endParaRPr lang="en-US" altLang="en-US" sz="2400" dirty="0">
              <a:latin typeface="Times" pitchFamily="2" charset="0"/>
            </a:endParaRPr>
          </a:p>
          <a:p>
            <a:pPr marL="738188" lvl="1" indent="-280988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altLang="en-US" sz="2400" dirty="0">
                <a:latin typeface="Times" pitchFamily="2" charset="0"/>
                <a:hlinkClick r:id="rId12"/>
              </a:rPr>
              <a:t>Bjørn Wiik</a:t>
            </a:r>
            <a:r>
              <a:rPr lang="en-US" altLang="en-US" sz="2400">
                <a:latin typeface="Times" pitchFamily="2" charset="0"/>
              </a:rPr>
              <a:t> (</a:t>
            </a:r>
            <a:r>
              <a:rPr lang="en-US" altLang="en-US" sz="2400" dirty="0">
                <a:latin typeface="Times" pitchFamily="2" charset="0"/>
              </a:rPr>
              <a:t>1937-1999) – </a:t>
            </a:r>
            <a:r>
              <a:rPr lang="en-US" altLang="en-US" sz="2400" dirty="0" err="1">
                <a:latin typeface="Times" pitchFamily="2" charset="0"/>
              </a:rPr>
              <a:t>Direktør</a:t>
            </a:r>
            <a:r>
              <a:rPr lang="en-US" altLang="en-US" sz="2400" dirty="0">
                <a:latin typeface="Times" pitchFamily="2" charset="0"/>
              </a:rPr>
              <a:t> </a:t>
            </a:r>
            <a:r>
              <a:rPr lang="en-US" altLang="en-US" sz="2400" dirty="0" err="1">
                <a:latin typeface="Times" pitchFamily="2" charset="0"/>
              </a:rPr>
              <a:t>ved</a:t>
            </a:r>
            <a:r>
              <a:rPr lang="en-US" altLang="en-US" sz="2400" dirty="0">
                <a:latin typeface="Times" pitchFamily="2" charset="0"/>
              </a:rPr>
              <a:t> DESY</a:t>
            </a:r>
          </a:p>
          <a:p>
            <a:pPr marL="738188" lvl="1" indent="-280988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US" altLang="en-US" sz="2400" dirty="0">
              <a:latin typeface="Times" pitchFamily="2" charset="0"/>
            </a:endParaRPr>
          </a:p>
          <a:p>
            <a:pPr marL="338138" indent="-338138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altLang="en-US" dirty="0" err="1">
                <a:latin typeface="Times" pitchFamily="2" charset="0"/>
              </a:rPr>
              <a:t>Blir</a:t>
            </a:r>
            <a:r>
              <a:rPr lang="en-US" altLang="en-US" dirty="0">
                <a:latin typeface="Times" pitchFamily="2" charset="0"/>
              </a:rPr>
              <a:t> </a:t>
            </a:r>
            <a:r>
              <a:rPr lang="en-US" altLang="en-US" dirty="0" err="1">
                <a:latin typeface="Times" pitchFamily="2" charset="0"/>
              </a:rPr>
              <a:t>en</a:t>
            </a:r>
            <a:r>
              <a:rPr lang="en-US" altLang="en-US" dirty="0">
                <a:latin typeface="Times" pitchFamily="2" charset="0"/>
              </a:rPr>
              <a:t> av </a:t>
            </a:r>
            <a:r>
              <a:rPr lang="en-US" altLang="en-US" dirty="0" err="1">
                <a:latin typeface="Times" pitchFamily="2" charset="0"/>
              </a:rPr>
              <a:t>deres</a:t>
            </a:r>
            <a:r>
              <a:rPr lang="en-US" altLang="en-US" dirty="0">
                <a:latin typeface="Times" pitchFamily="2" charset="0"/>
              </a:rPr>
              <a:t> </a:t>
            </a:r>
            <a:r>
              <a:rPr lang="en-US" altLang="en-US" dirty="0" err="1">
                <a:latin typeface="Times" pitchFamily="2" charset="0"/>
              </a:rPr>
              <a:t>elever</a:t>
            </a:r>
            <a:r>
              <a:rPr lang="en-US" altLang="en-US" dirty="0">
                <a:latin typeface="Times" pitchFamily="2" charset="0"/>
              </a:rPr>
              <a:t> den </a:t>
            </a:r>
            <a:r>
              <a:rPr lang="en-US" altLang="en-US" dirty="0" err="1">
                <a:latin typeface="Times" pitchFamily="2" charset="0"/>
              </a:rPr>
              <a:t>neste</a:t>
            </a:r>
            <a:r>
              <a:rPr lang="en-US" altLang="en-US" dirty="0">
                <a:latin typeface="Times" pitchFamily="2" charset="0"/>
              </a:rPr>
              <a:t> </a:t>
            </a:r>
            <a:r>
              <a:rPr lang="en-US" altLang="en-US" dirty="0" err="1">
                <a:latin typeface="Times" pitchFamily="2" charset="0"/>
              </a:rPr>
              <a:t>på</a:t>
            </a:r>
            <a:r>
              <a:rPr lang="en-US" altLang="en-US" dirty="0">
                <a:latin typeface="Times" pitchFamily="2" charset="0"/>
              </a:rPr>
              <a:t> </a:t>
            </a:r>
            <a:r>
              <a:rPr lang="en-US" altLang="en-US" dirty="0" err="1">
                <a:latin typeface="Times" pitchFamily="2" charset="0"/>
              </a:rPr>
              <a:t>lista</a:t>
            </a:r>
            <a:r>
              <a:rPr lang="en-US" altLang="en-US" dirty="0">
                <a:latin typeface="Times" pitchFamily="2" charset="0"/>
              </a:rPr>
              <a:t>?</a:t>
            </a:r>
            <a:endParaRPr lang="en-GB" altLang="en-US" sz="1800" dirty="0"/>
          </a:p>
          <a:p>
            <a:pPr lvl="3" defTabSz="457200"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altLang="en-US" dirty="0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FFE3B-249A-E2EE-EC02-7A6C65E78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Energy consumption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F1790-B44B-3C87-C819-8349CEFA68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The laboratory has had to innovate to keep up with electrical demands. </a:t>
            </a:r>
          </a:p>
          <a:p>
            <a:pPr algn="l"/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CERN uses 1.3 terawatt hours of electricity annually. That’s enough power to fuel 300,000 homes for a year in the United Kingdom. But the energy needed changes from month to month, as the seasons shift and the experimental requirements are adjusted.</a:t>
            </a:r>
          </a:p>
          <a:p>
            <a:pPr algn="l"/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At peak consumption, usually from May to mid-December, CERN uses about 200 megawatts of power, which is about a third of the amount of energy used to feed Geneva. The </a:t>
            </a:r>
            <a:r>
              <a:rPr lang="en-GB" b="0" i="0" u="none" strike="noStrike" dirty="0">
                <a:solidFill>
                  <a:srgbClr val="0855A0"/>
                </a:solidFill>
                <a:effectLst/>
                <a:latin typeface="sourcesans-regular"/>
                <a:hlinkClick r:id="rId2"/>
              </a:rPr>
              <a:t>Large Hadron Collider</a:t>
            </a:r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 (LHC) runs during this period of the year, using the power to accelerate protons to nearly the speed of light. </a:t>
            </a:r>
          </a:p>
          <a:p>
            <a:pPr algn="l"/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CERN's power consumption falls to about 80 megawatts during the winter months. </a:t>
            </a:r>
          </a:p>
          <a:p>
            <a:br>
              <a:rPr lang="en-GB" dirty="0"/>
            </a:br>
            <a:r>
              <a:rPr lang="en-GB" dirty="0" err="1">
                <a:solidFill>
                  <a:schemeClr val="tx1"/>
                </a:solidFill>
              </a:rPr>
              <a:t>Til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sammenligning</a:t>
            </a:r>
            <a:r>
              <a:rPr lang="en-GB" dirty="0">
                <a:solidFill>
                  <a:schemeClr val="tx1"/>
                </a:solidFill>
              </a:rPr>
              <a:t>: </a:t>
            </a:r>
          </a:p>
          <a:p>
            <a:r>
              <a:rPr lang="en-GB" dirty="0">
                <a:solidFill>
                  <a:schemeClr val="tx1"/>
                </a:solidFill>
              </a:rPr>
              <a:t>	I et </a:t>
            </a:r>
            <a:r>
              <a:rPr lang="en-GB" dirty="0" err="1">
                <a:solidFill>
                  <a:schemeClr val="tx1"/>
                </a:solidFill>
              </a:rPr>
              <a:t>normalår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produserer</a:t>
            </a:r>
            <a:r>
              <a:rPr lang="en-GB" dirty="0">
                <a:solidFill>
                  <a:schemeClr val="tx1"/>
                </a:solidFill>
              </a:rPr>
              <a:t> Norge om lag </a:t>
            </a:r>
            <a:r>
              <a:rPr lang="en-GB" b="1" dirty="0">
                <a:solidFill>
                  <a:schemeClr val="tx1"/>
                </a:solidFill>
              </a:rPr>
              <a:t>156 </a:t>
            </a:r>
            <a:r>
              <a:rPr lang="en-GB" b="1" dirty="0" err="1">
                <a:solidFill>
                  <a:schemeClr val="tx1"/>
                </a:solidFill>
              </a:rPr>
              <a:t>TWh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elektrisk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energi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	— </a:t>
            </a:r>
            <a:r>
              <a:rPr lang="en-GB" dirty="0" err="1">
                <a:solidFill>
                  <a:schemeClr val="tx1"/>
                </a:solidFill>
              </a:rPr>
              <a:t>nok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til</a:t>
            </a:r>
            <a:r>
              <a:rPr lang="en-GB" dirty="0">
                <a:solidFill>
                  <a:schemeClr val="tx1"/>
                </a:solidFill>
              </a:rPr>
              <a:t> “120 CERN” om man </a:t>
            </a:r>
            <a:r>
              <a:rPr lang="en-GB" dirty="0" err="1">
                <a:solidFill>
                  <a:schemeClr val="tx1"/>
                </a:solidFill>
              </a:rPr>
              <a:t>kunne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bruke</a:t>
            </a:r>
            <a:r>
              <a:rPr lang="en-GB" dirty="0">
                <a:solidFill>
                  <a:schemeClr val="tx1"/>
                </a:solidFill>
              </a:rPr>
              <a:t> all </a:t>
            </a:r>
            <a:r>
              <a:rPr lang="en-GB" dirty="0" err="1">
                <a:solidFill>
                  <a:schemeClr val="tx1"/>
                </a:solidFill>
              </a:rPr>
              <a:t>strømmen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på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fysikk</a:t>
            </a:r>
            <a:r>
              <a:rPr lang="en-GB" dirty="0">
                <a:solidFill>
                  <a:schemeClr val="tx1"/>
                </a:solidFill>
              </a:rPr>
              <a:t> ;-) </a:t>
            </a:r>
            <a:endParaRPr lang="en-CH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FFF29-0569-A8AC-4C5B-C804BBFDE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July 2024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EADE7-F966-AD40-ED92-754C2158A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684A9-1472-DEA8-D71E-935DA5BAC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81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Title 1">
            <a:extLst>
              <a:ext uri="{FF2B5EF4-FFF2-40B4-BE49-F238E27FC236}">
                <a16:creationId xmlns:a16="http://schemas.microsoft.com/office/drawing/2014/main" id="{695299C9-993B-403E-AF31-77A6ECCC9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478538"/>
            <a:ext cx="10801350" cy="1084263"/>
          </a:xfrm>
        </p:spPr>
        <p:txBody>
          <a:bodyPr/>
          <a:lstStyle/>
          <a:p>
            <a:r>
              <a:rPr lang="en-GB" dirty="0"/>
              <a:t>Establishment of a multi-national laboratory</a:t>
            </a:r>
            <a:endParaRPr lang="en-US" dirty="0"/>
          </a:p>
        </p:txBody>
      </p:sp>
      <p:sp>
        <p:nvSpPr>
          <p:cNvPr id="1037" name="Text Placeholder 2">
            <a:extLst>
              <a:ext uri="{FF2B5EF4-FFF2-40B4-BE49-F238E27FC236}">
                <a16:creationId xmlns:a16="http://schemas.microsoft.com/office/drawing/2014/main" id="{CA9DCF47-B275-098D-3122-7DCABA1DD3EA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</p:spPr>
        <p:txBody>
          <a:bodyPr/>
          <a:lstStyle/>
          <a:p>
            <a:r>
              <a:rPr lang="en-US" dirty="0"/>
              <a:t>Originator of the ideas</a:t>
            </a:r>
          </a:p>
          <a:p>
            <a:r>
              <a:rPr lang="en-US" dirty="0"/>
              <a:t>Louis de Broglie</a:t>
            </a:r>
          </a:p>
        </p:txBody>
      </p:sp>
      <p:pic>
        <p:nvPicPr>
          <p:cNvPr id="1026" name="Picture 2" descr="A person in a suit with his hand on his chin&#10;&#10;Description automatically generated">
            <a:extLst>
              <a:ext uri="{FF2B5EF4-FFF2-40B4-BE49-F238E27FC236}">
                <a16:creationId xmlns:a16="http://schemas.microsoft.com/office/drawing/2014/main" id="{7856694C-2146-46A2-8953-4B2A4A8A2D4E}"/>
              </a:ext>
            </a:extLst>
          </p:cNvPr>
          <p:cNvPicPr>
            <a:picLocks noGrp="1" noChangeAspect="1" noChangeArrowheads="1"/>
          </p:cNvPicPr>
          <p:nvPr>
            <p:ph type="pic" sz="quarter" idx="16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8" r="-3" b="27034"/>
          <a:stretch/>
        </p:blipFill>
        <p:spPr bwMode="auto">
          <a:xfrm>
            <a:off x="4116386" y="2732442"/>
            <a:ext cx="3959225" cy="347729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68450-4FEA-DC13-748E-1465A4305AE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666000" y="6441742"/>
            <a:ext cx="1517702" cy="239688"/>
          </a:xfrm>
        </p:spPr>
        <p:txBody>
          <a:bodyPr wrap="none" anchor="b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July 2024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99E57-81B9-41DA-6027-165FA42F112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1241360" y="6441742"/>
            <a:ext cx="4117760" cy="239688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CERN 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D6F04-CD97-7FAE-0135-73729F4AAF7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295067" y="6441742"/>
            <a:ext cx="200932" cy="239688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</a:pPr>
            <a:fld id="{490AA3F6-1618-3548-975A-DD1A2939A246}" type="slidenum">
              <a:rPr lang="fr-FR" smtClean="0"/>
              <a:pPr>
                <a:spcAft>
                  <a:spcPts val="600"/>
                </a:spcAft>
              </a:pPr>
              <a:t>3</a:t>
            </a:fld>
            <a:endParaRPr lang="fr-FR"/>
          </a:p>
        </p:txBody>
      </p:sp>
      <p:sp>
        <p:nvSpPr>
          <p:cNvPr id="1039" name="Text Placeholder 7">
            <a:extLst>
              <a:ext uri="{FF2B5EF4-FFF2-40B4-BE49-F238E27FC236}">
                <a16:creationId xmlns:a16="http://schemas.microsoft.com/office/drawing/2014/main" id="{142AA986-B89F-FCAE-C777-153113592A73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</p:spPr>
        <p:txBody>
          <a:bodyPr>
            <a:normAutofit lnSpcReduction="10000"/>
          </a:bodyPr>
          <a:lstStyle/>
          <a:p>
            <a:r>
              <a:rPr lang="en-GB" i="1" dirty="0"/>
              <a:t>George Collins (BNL) with the provisional CERN delegation in 1952, Odd Dahl, Rolf </a:t>
            </a:r>
            <a:r>
              <a:rPr lang="en-GB" i="1" dirty="0" err="1"/>
              <a:t>Widerøe</a:t>
            </a:r>
            <a:r>
              <a:rPr lang="en-GB" i="1" dirty="0"/>
              <a:t> and Frank </a:t>
            </a:r>
            <a:r>
              <a:rPr lang="en-GB" i="1" dirty="0" err="1"/>
              <a:t>Goward</a:t>
            </a:r>
            <a:endParaRPr lang="en-US" dirty="0"/>
          </a:p>
        </p:txBody>
      </p:sp>
      <p:pic>
        <p:nvPicPr>
          <p:cNvPr id="1030" name="Picture 6" descr="A group of men sitting in a room&#10;&#10;Description automatically generated">
            <a:extLst>
              <a:ext uri="{FF2B5EF4-FFF2-40B4-BE49-F238E27FC236}">
                <a16:creationId xmlns:a16="http://schemas.microsoft.com/office/drawing/2014/main" id="{08622281-C0FA-F0D4-79DD-DFD97DF6BF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88" b="-3"/>
          <a:stretch/>
        </p:blipFill>
        <p:spPr bwMode="auto">
          <a:xfrm>
            <a:off x="4050" y="1601376"/>
            <a:ext cx="3959225" cy="347729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41" name="Text Placeholder 9">
            <a:extLst>
              <a:ext uri="{FF2B5EF4-FFF2-40B4-BE49-F238E27FC236}">
                <a16:creationId xmlns:a16="http://schemas.microsoft.com/office/drawing/2014/main" id="{3B70223D-5CE9-B5E5-143C-4C27CBE40877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</p:spPr>
        <p:txBody>
          <a:bodyPr/>
          <a:lstStyle/>
          <a:p>
            <a:r>
              <a:rPr lang="en-US" dirty="0"/>
              <a:t>Signatures on the CERN Convention  1 July 1953</a:t>
            </a:r>
          </a:p>
        </p:txBody>
      </p:sp>
      <p:pic>
        <p:nvPicPr>
          <p:cNvPr id="1028" name="Picture 4" descr="A document with signature on it&#10;&#10;Description automatically generated">
            <a:extLst>
              <a:ext uri="{FF2B5EF4-FFF2-40B4-BE49-F238E27FC236}">
                <a16:creationId xmlns:a16="http://schemas.microsoft.com/office/drawing/2014/main" id="{F574CE7F-7717-A1D3-810F-8E010C960E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5" r="-5" b="2142"/>
          <a:stretch/>
        </p:blipFill>
        <p:spPr bwMode="auto">
          <a:xfrm>
            <a:off x="8232388" y="1601376"/>
            <a:ext cx="3959225" cy="3477297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105383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>
            <a:extLst>
              <a:ext uri="{FF2B5EF4-FFF2-40B4-BE49-F238E27FC236}">
                <a16:creationId xmlns:a16="http://schemas.microsoft.com/office/drawing/2014/main" id="{CAE84D91-BE38-4D94-E01F-EACA6A6EC1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299280"/>
            <a:ext cx="7772400" cy="1143000"/>
          </a:xfrm>
        </p:spPr>
        <p:txBody>
          <a:bodyPr/>
          <a:lstStyle/>
          <a:p>
            <a:pPr eaLnBrk="1" hangingPunct="1"/>
            <a:r>
              <a:rPr lang="nb-NO" altLang="en-CH" dirty="0" err="1">
                <a:latin typeface="Helvetica" pitchFamily="2" charset="0"/>
              </a:rPr>
              <a:t>History</a:t>
            </a:r>
            <a:endParaRPr lang="nb-NO" altLang="en-CH" dirty="0">
              <a:latin typeface="Helvetica" pitchFamily="2" charset="0"/>
            </a:endParaRPr>
          </a:p>
        </p:txBody>
      </p:sp>
      <p:sp>
        <p:nvSpPr>
          <p:cNvPr id="45058" name="Rectangle 3">
            <a:extLst>
              <a:ext uri="{FF2B5EF4-FFF2-40B4-BE49-F238E27FC236}">
                <a16:creationId xmlns:a16="http://schemas.microsoft.com/office/drawing/2014/main" id="{0A384A97-4CED-ABB5-A1DA-8B71FBEE0DE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09801" y="981075"/>
            <a:ext cx="8278813" cy="2743200"/>
          </a:xfrm>
        </p:spPr>
        <p:txBody>
          <a:bodyPr/>
          <a:lstStyle/>
          <a:p>
            <a:pPr eaLnBrk="1" hangingPunct="1"/>
            <a:r>
              <a:rPr lang="nb-NO" altLang="en-CH" sz="2800" dirty="0">
                <a:latin typeface="Helvetica" pitchFamily="2" charset="0"/>
              </a:rPr>
              <a:t>UNESCO </a:t>
            </a:r>
            <a:r>
              <a:rPr lang="nb-NO" altLang="en-CH" sz="2800" dirty="0" err="1">
                <a:latin typeface="Helvetica" pitchFamily="2" charset="0"/>
              </a:rPr>
              <a:t>conferense</a:t>
            </a:r>
            <a:r>
              <a:rPr lang="nb-NO" altLang="en-CH" sz="2800" dirty="0">
                <a:latin typeface="Helvetica" pitchFamily="2" charset="0"/>
              </a:rPr>
              <a:t> </a:t>
            </a:r>
          </a:p>
          <a:p>
            <a:pPr lvl="1" eaLnBrk="1" hangingPunct="1"/>
            <a:r>
              <a:rPr lang="nb-NO" altLang="en-CH" sz="2400" dirty="0">
                <a:latin typeface="Helvetica" pitchFamily="2" charset="0"/>
              </a:rPr>
              <a:t>Lausanne 1949</a:t>
            </a:r>
          </a:p>
          <a:p>
            <a:pPr eaLnBrk="1" hangingPunct="1"/>
            <a:r>
              <a:rPr lang="nb-NO" altLang="en-CH" sz="2800" dirty="0">
                <a:latin typeface="Helvetica" pitchFamily="2" charset="0"/>
              </a:rPr>
              <a:t>Pre-CERN 1952</a:t>
            </a:r>
          </a:p>
          <a:p>
            <a:pPr eaLnBrk="1" hangingPunct="1"/>
            <a:r>
              <a:rPr lang="nb-NO" altLang="en-CH" sz="2800" dirty="0">
                <a:latin typeface="Helvetica" pitchFamily="2" charset="0"/>
              </a:rPr>
              <a:t>CERN 1954</a:t>
            </a:r>
          </a:p>
        </p:txBody>
      </p:sp>
      <p:pic>
        <p:nvPicPr>
          <p:cNvPr id="45059" name="Picture 2" descr="CERN1.jpg">
            <a:extLst>
              <a:ext uri="{FF2B5EF4-FFF2-40B4-BE49-F238E27FC236}">
                <a16:creationId xmlns:a16="http://schemas.microsoft.com/office/drawing/2014/main" id="{CEDD25DB-9462-FDAA-E448-E5388AF5D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1" y="2924176"/>
            <a:ext cx="6386513" cy="379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5" descr="CERN_foundation_stone">
            <a:extLst>
              <a:ext uri="{FF2B5EF4-FFF2-40B4-BE49-F238E27FC236}">
                <a16:creationId xmlns:a16="http://schemas.microsoft.com/office/drawing/2014/main" id="{DDE990A0-FEBD-7B90-0D2E-5F6EA19EBC33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09018">
            <a:off x="9190514" y="288925"/>
            <a:ext cx="2755900" cy="3533775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2821B0-1E4F-F200-0DE2-B289365EC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2CA4C4-9E3F-D299-B19E-3FF6761F1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4436F-11C1-F519-2A87-BF2878C51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F0A5-09BB-2B4F-842A-DECC681BB1DC}" type="slidenum">
              <a:rPr lang="en-US" altLang="en-CH" smtClean="0"/>
              <a:pPr/>
              <a:t>4</a:t>
            </a:fld>
            <a:endParaRPr lang="en-US" alt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4414B3-B7B5-E0E3-A5A3-FB2C702BD26E}"/>
              </a:ext>
            </a:extLst>
          </p:cNvPr>
          <p:cNvSpPr txBox="1"/>
          <p:nvPr/>
        </p:nvSpPr>
        <p:spPr>
          <a:xfrm>
            <a:off x="8357940" y="4507832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Do you recognize these people?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11411CF4-C444-383B-02A5-8D58D5D57A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76400" y="381000"/>
            <a:ext cx="6400800" cy="11430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rgbClr val="3D5FAA"/>
                </a:solidFill>
              </a:rPr>
              <a:t>Pre-CERN</a:t>
            </a:r>
            <a:endParaRPr lang="en-US" altLang="en-US" dirty="0"/>
          </a:p>
        </p:txBody>
      </p:sp>
      <p:pic>
        <p:nvPicPr>
          <p:cNvPr id="21506" name="Picture 6">
            <a:extLst>
              <a:ext uri="{FF2B5EF4-FFF2-40B4-BE49-F238E27FC236}">
                <a16:creationId xmlns:a16="http://schemas.microsoft.com/office/drawing/2014/main" id="{DE073E87-FB7F-1F14-08BB-6CBFA56448C7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69075" y="1484313"/>
            <a:ext cx="3271838" cy="3200400"/>
          </a:xfrm>
          <a:noFill/>
        </p:spPr>
      </p:pic>
      <p:pic>
        <p:nvPicPr>
          <p:cNvPr id="21507" name="Picture 7" descr="neutral_currents.jpg">
            <a:extLst>
              <a:ext uri="{FF2B5EF4-FFF2-40B4-BE49-F238E27FC236}">
                <a16:creationId xmlns:a16="http://schemas.microsoft.com/office/drawing/2014/main" id="{CBCFAAA7-2AD1-F40B-B7EE-225BAB801B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63" y="5084763"/>
            <a:ext cx="21907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Placeholder 1">
            <a:extLst>
              <a:ext uri="{FF2B5EF4-FFF2-40B4-BE49-F238E27FC236}">
                <a16:creationId xmlns:a16="http://schemas.microsoft.com/office/drawing/2014/main" id="{25AA9973-626D-B4A9-6BEC-91212C2C033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1981201"/>
            <a:ext cx="4749800" cy="4543425"/>
          </a:xfrm>
        </p:spPr>
        <p:txBody>
          <a:bodyPr/>
          <a:lstStyle/>
          <a:p>
            <a:r>
              <a:rPr lang="en-US" altLang="en-US" sz="4800" dirty="0">
                <a:solidFill>
                  <a:srgbClr val="3D5FAA"/>
                </a:solidFill>
              </a:rPr>
              <a:t>C</a:t>
            </a:r>
            <a:endParaRPr lang="en-US" altLang="en-US" sz="4800" dirty="0"/>
          </a:p>
          <a:p>
            <a:r>
              <a:rPr lang="en-US" altLang="en-US" dirty="0"/>
              <a:t>	</a:t>
            </a:r>
            <a:r>
              <a:rPr lang="en-US" altLang="en-US" dirty="0">
                <a:solidFill>
                  <a:srgbClr val="3D5FAA"/>
                </a:solidFill>
              </a:rPr>
              <a:t>Centre …</a:t>
            </a:r>
          </a:p>
          <a:p>
            <a:endParaRPr lang="en-US" altLang="en-US" dirty="0">
              <a:solidFill>
                <a:srgbClr val="3D5FAA"/>
              </a:solidFill>
            </a:endParaRPr>
          </a:p>
          <a:p>
            <a:r>
              <a:rPr lang="en-US" altLang="en-US" dirty="0">
                <a:solidFill>
                  <a:srgbClr val="3D5FAA"/>
                </a:solidFill>
              </a:rPr>
              <a:t>Hefty discussion in Copenhagen back in 1952 …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E843C5-3AE4-1A15-DED4-244BC6E9C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5B459A-DE12-CA37-43E4-6908991EE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5230B9-E26D-0D96-EC37-EA938AB29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F0A5-09BB-2B4F-842A-DECC681BB1DC}" type="slidenum">
              <a:rPr lang="en-US" altLang="en-CH" smtClean="0"/>
              <a:pPr/>
              <a:t>5</a:t>
            </a:fld>
            <a:endParaRPr lang="en-US" altLang="en-CH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6CB5FF63-9C2D-1221-F116-A5E0FDD3FC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76400" y="381000"/>
            <a:ext cx="6400800" cy="11430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rgbClr val="3D5FAA"/>
                </a:solidFill>
              </a:rPr>
              <a:t>The abbreviation CERN</a:t>
            </a:r>
            <a:endParaRPr lang="en-US" altLang="en-US" dirty="0"/>
          </a:p>
        </p:txBody>
      </p:sp>
      <p:pic>
        <p:nvPicPr>
          <p:cNvPr id="23554" name="Picture 6">
            <a:extLst>
              <a:ext uri="{FF2B5EF4-FFF2-40B4-BE49-F238E27FC236}">
                <a16:creationId xmlns:a16="http://schemas.microsoft.com/office/drawing/2014/main" id="{4FDCC043-DD6F-C15F-40F0-6E914025A831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69075" y="1484313"/>
            <a:ext cx="3271838" cy="3200400"/>
          </a:xfrm>
          <a:noFill/>
        </p:spPr>
      </p:pic>
      <p:pic>
        <p:nvPicPr>
          <p:cNvPr id="23555" name="Picture 7" descr="neutral_currents.jpg">
            <a:extLst>
              <a:ext uri="{FF2B5EF4-FFF2-40B4-BE49-F238E27FC236}">
                <a16:creationId xmlns:a16="http://schemas.microsoft.com/office/drawing/2014/main" id="{147C1F8B-DDC3-8E6E-1F32-1F85DB95A3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63" y="5084763"/>
            <a:ext cx="21907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 Placeholder 1">
            <a:extLst>
              <a:ext uri="{FF2B5EF4-FFF2-40B4-BE49-F238E27FC236}">
                <a16:creationId xmlns:a16="http://schemas.microsoft.com/office/drawing/2014/main" id="{25F760B1-32C5-0547-4E71-04B1DEE4AEF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1981201"/>
            <a:ext cx="3810000" cy="4543425"/>
          </a:xfrm>
        </p:spPr>
        <p:txBody>
          <a:bodyPr/>
          <a:lstStyle/>
          <a:p>
            <a:r>
              <a:rPr lang="en-US" altLang="en-US" sz="4800">
                <a:solidFill>
                  <a:srgbClr val="3D5FAA"/>
                </a:solidFill>
              </a:rPr>
              <a:t>C</a:t>
            </a:r>
            <a:endParaRPr lang="en-US" altLang="en-US" sz="4800"/>
          </a:p>
          <a:p>
            <a:r>
              <a:rPr lang="en-US" altLang="en-US"/>
              <a:t>	</a:t>
            </a:r>
            <a:r>
              <a:rPr lang="en-US" altLang="en-US">
                <a:solidFill>
                  <a:srgbClr val="3D5FAA"/>
                </a:solidFill>
              </a:rPr>
              <a:t>Centre …</a:t>
            </a:r>
          </a:p>
          <a:p>
            <a:endParaRPr lang="en-US" altLang="en-US">
              <a:solidFill>
                <a:srgbClr val="3D5FAA"/>
              </a:solidFill>
            </a:endParaRPr>
          </a:p>
          <a:p>
            <a:r>
              <a:rPr lang="en-US" altLang="en-US">
                <a:solidFill>
                  <a:srgbClr val="3D5FAA"/>
                </a:solidFill>
              </a:rPr>
              <a:t>	Cabale</a:t>
            </a:r>
          </a:p>
          <a:p>
            <a:r>
              <a:rPr lang="en-US" altLang="en-US">
                <a:solidFill>
                  <a:srgbClr val="3D5FAA"/>
                </a:solidFill>
              </a:rPr>
              <a:t>	Casino</a:t>
            </a:r>
          </a:p>
          <a:p>
            <a:r>
              <a:rPr lang="en-US" altLang="en-US">
                <a:solidFill>
                  <a:srgbClr val="3D5FAA"/>
                </a:solidFill>
              </a:rPr>
              <a:t>	Concubinage</a:t>
            </a:r>
          </a:p>
          <a:p>
            <a:r>
              <a:rPr lang="en-US" altLang="en-US">
                <a:solidFill>
                  <a:srgbClr val="3D5FAA"/>
                </a:solidFill>
              </a:rPr>
              <a:t>	Cirque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4C9833-9918-69FA-0905-6CBF46064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450D43-5006-E0AA-2E23-D491B2DB0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85554E-902A-EFD9-1A85-0A8400FC5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F0A5-09BB-2B4F-842A-DECC681BB1DC}" type="slidenum">
              <a:rPr lang="en-US" altLang="en-CH" smtClean="0"/>
              <a:pPr/>
              <a:t>6</a:t>
            </a:fld>
            <a:endParaRPr lang="en-US" altLang="en-CH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5" name="Title 1">
            <a:extLst>
              <a:ext uri="{FF2B5EF4-FFF2-40B4-BE49-F238E27FC236}">
                <a16:creationId xmlns:a16="http://schemas.microsoft.com/office/drawing/2014/main" id="{AA089C84-87FA-A3D5-74E4-FA217B196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1C6A283E-7C04-B2CB-1BCC-BDDFEE349F3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dirty="0"/>
              <a:t>European Organization for Nuclear Research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Nuclear physics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The theory of everything …</a:t>
            </a:r>
          </a:p>
          <a:p>
            <a:pPr eaLnBrk="1" hangingPunct="1">
              <a:buFontTx/>
              <a:buNone/>
            </a:pPr>
            <a:endParaRPr lang="en-US" altLang="en-US" dirty="0"/>
          </a:p>
          <a:p>
            <a:pPr eaLnBrk="1" hangingPunct="1"/>
            <a:r>
              <a:rPr lang="ja-JP" altLang="en-US"/>
              <a:t>“</a:t>
            </a:r>
            <a:r>
              <a:rPr lang="en-US" altLang="ja-JP" dirty="0"/>
              <a:t>The God particle</a:t>
            </a:r>
            <a:r>
              <a:rPr lang="ja-JP" altLang="en-US"/>
              <a:t>”</a:t>
            </a:r>
            <a:endParaRPr lang="en-US" altLang="ja-JP" dirty="0"/>
          </a:p>
          <a:p>
            <a:pPr eaLnBrk="1" hangingPunct="1"/>
            <a:endParaRPr lang="en-US" altLang="en-US" dirty="0"/>
          </a:p>
        </p:txBody>
      </p:sp>
      <p:pic>
        <p:nvPicPr>
          <p:cNvPr id="7170" name="Picture 2" descr="Quantum Diaries">
            <a:extLst>
              <a:ext uri="{FF2B5EF4-FFF2-40B4-BE49-F238E27FC236}">
                <a16:creationId xmlns:a16="http://schemas.microsoft.com/office/drawing/2014/main" id="{088B94A9-E3AA-E959-9622-233251BECD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69" b="-3"/>
          <a:stretch/>
        </p:blipFill>
        <p:spPr bwMode="auto">
          <a:xfrm>
            <a:off x="6197600" y="1981200"/>
            <a:ext cx="5080000" cy="41148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5616" name="Date Placeholder 4">
            <a:extLst>
              <a:ext uri="{FF2B5EF4-FFF2-40B4-BE49-F238E27FC236}">
                <a16:creationId xmlns:a16="http://schemas.microsoft.com/office/drawing/2014/main" id="{BAE53142-8BFD-97F2-09FD-B428A6D984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25617" name="Footer Placeholder 5">
            <a:extLst>
              <a:ext uri="{FF2B5EF4-FFF2-40B4-BE49-F238E27FC236}">
                <a16:creationId xmlns:a16="http://schemas.microsoft.com/office/drawing/2014/main" id="{CBAFB51A-36BE-A163-CB02-BA3E5D696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1360" y="6441742"/>
            <a:ext cx="4117760" cy="239688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CERN visit</a:t>
            </a:r>
          </a:p>
        </p:txBody>
      </p:sp>
      <p:sp>
        <p:nvSpPr>
          <p:cNvPr id="25618" name="Slide Number Placeholder 6">
            <a:extLst>
              <a:ext uri="{FF2B5EF4-FFF2-40B4-BE49-F238E27FC236}">
                <a16:creationId xmlns:a16="http://schemas.microsoft.com/office/drawing/2014/main" id="{4669E18B-12A5-6FA1-4DCB-D576C5F1C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pPr>
              <a:spcAft>
                <a:spcPts val="600"/>
              </a:spcAft>
            </a:pPr>
            <a:fld id="{2F89BED9-551B-F04E-B1FE-B7D8F966FC97}" type="slidenum">
              <a:rPr lang="en-US" altLang="en-CH"/>
              <a:pPr>
                <a:spcAft>
                  <a:spcPts val="600"/>
                </a:spcAft>
              </a:pPr>
              <a:t>7</a:t>
            </a:fld>
            <a:endParaRPr lang="en-US" altLang="en-CH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 descr="Screen Shot 2017-01-10 at 11.51.21 AM.png">
            <a:extLst>
              <a:ext uri="{FF2B5EF4-FFF2-40B4-BE49-F238E27FC236}">
                <a16:creationId xmlns:a16="http://schemas.microsoft.com/office/drawing/2014/main" id="{E7D313A6-B7A5-A54E-5664-677992E761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6" r="13203"/>
          <a:stretch/>
        </p:blipFill>
        <p:spPr bwMode="auto">
          <a:xfrm>
            <a:off x="2864224" y="15206"/>
            <a:ext cx="7593227" cy="6952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Picture 1">
            <a:extLst>
              <a:ext uri="{FF2B5EF4-FFF2-40B4-BE49-F238E27FC236}">
                <a16:creationId xmlns:a16="http://schemas.microsoft.com/office/drawing/2014/main" id="{B817A3D5-720B-DD77-1563-E47FFC39E0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4523">
            <a:off x="8598347" y="1000418"/>
            <a:ext cx="3341688" cy="445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8FEF72-8468-80E6-7ECC-56065D2DC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4759AE-CF00-7DEC-519B-36A92102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60B2C-5DEE-CCC7-D411-74BB54018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F0A5-09BB-2B4F-842A-DECC681BB1DC}" type="slidenum">
              <a:rPr lang="en-US" altLang="en-CH" smtClean="0"/>
              <a:pPr/>
              <a:t>8</a:t>
            </a:fld>
            <a:endParaRPr lang="en-US" alt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D681-8289-82ED-1A59-E8ECE9496363}"/>
              </a:ext>
            </a:extLst>
          </p:cNvPr>
          <p:cNvSpPr txBox="1"/>
          <p:nvPr/>
        </p:nvSpPr>
        <p:spPr>
          <a:xfrm>
            <a:off x="11308976" y="51771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6" name="Picture 5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F78139EB-C3D5-7C2F-9283-B5D48F59E4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79955">
            <a:off x="-78355" y="1899799"/>
            <a:ext cx="5535418" cy="3459636"/>
          </a:xfrm>
          <a:prstGeom prst="rect">
            <a:avLst/>
          </a:prstGeom>
        </p:spPr>
      </p:pic>
      <p:pic>
        <p:nvPicPr>
          <p:cNvPr id="2052" name="Picture 4" descr="Bernard Gregory, CERN">
            <a:extLst>
              <a:ext uri="{FF2B5EF4-FFF2-40B4-BE49-F238E27FC236}">
                <a16:creationId xmlns:a16="http://schemas.microsoft.com/office/drawing/2014/main" id="{928F237D-7D3F-6E40-2C1C-D32C33CE3B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85" t="120234" r="-283515" b="-151426"/>
          <a:stretch/>
        </p:blipFill>
        <p:spPr bwMode="auto">
          <a:xfrm>
            <a:off x="5229726" y="2871537"/>
            <a:ext cx="4320673" cy="357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9BBC10-D386-FDE7-A46C-BB573E2433DC}"/>
              </a:ext>
            </a:extLst>
          </p:cNvPr>
          <p:cNvSpPr txBox="1"/>
          <p:nvPr/>
        </p:nvSpPr>
        <p:spPr>
          <a:xfrm>
            <a:off x="616226" y="6062870"/>
            <a:ext cx="3839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https://</a:t>
            </a:r>
            <a:r>
              <a:rPr lang="en-GB" dirty="0" err="1"/>
              <a:t>careers.cern</a:t>
            </a:r>
            <a:r>
              <a:rPr lang="en-GB" dirty="0"/>
              <a:t>/director-general</a:t>
            </a:r>
            <a:endParaRPr lang="en-CH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8559088A-AF40-86F9-201E-76E0E7B15C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013" y="1751013"/>
            <a:ext cx="3490913" cy="2030413"/>
          </a:xfrm>
          <a:prstGeom prst="rect">
            <a:avLst/>
          </a:prstGeom>
        </p:spPr>
      </p:pic>
      <p:pic>
        <p:nvPicPr>
          <p:cNvPr id="30723" name="Picture 7" descr="Higgsko.jpg">
            <a:extLst>
              <a:ext uri="{FF2B5EF4-FFF2-40B4-BE49-F238E27FC236}">
                <a16:creationId xmlns:a16="http://schemas.microsoft.com/office/drawing/2014/main" id="{6835C877-1B65-8974-DF1D-F7CCCC2534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13" y="3852863"/>
            <a:ext cx="3490913" cy="23082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2" name="Picture 5" descr="Higgs.jpg">
            <a:extLst>
              <a:ext uri="{FF2B5EF4-FFF2-40B4-BE49-F238E27FC236}">
                <a16:creationId xmlns:a16="http://schemas.microsoft.com/office/drawing/2014/main" id="{D88E63DC-9492-1033-6542-E16FDC4DFD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1751013"/>
            <a:ext cx="6651625" cy="44084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1" name="Title 1">
            <a:extLst>
              <a:ext uri="{FF2B5EF4-FFF2-40B4-BE49-F238E27FC236}">
                <a16:creationId xmlns:a16="http://schemas.microsoft.com/office/drawing/2014/main" id="{2E6500D7-8E88-C444-54E6-EA85F44A4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 anchor="t">
            <a:normAutofit/>
          </a:bodyPr>
          <a:lstStyle/>
          <a:p>
            <a:r>
              <a:rPr lang="en-US" altLang="en-CH" b="1" dirty="0"/>
              <a:t>Searching for Higgs</a:t>
            </a:r>
            <a:endParaRPr lang="en-US" altLang="en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C472BE-2171-8086-7386-C5DAC9A329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66000" y="6441742"/>
            <a:ext cx="1517702" cy="239688"/>
          </a:xfrm>
        </p:spPr>
        <p:txBody>
          <a:bodyPr wrap="none"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CH"/>
              <a:t>July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15FBD7-2706-EC8E-F531-6F0B96ED8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EBDF6-454E-EA19-E43C-A652D56F4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</a:pPr>
            <a:fld id="{3E53F0A5-09BB-2B4F-842A-DECC681BB1DC}" type="slidenum">
              <a:rPr lang="en-US" altLang="en-CH" smtClean="0"/>
              <a:pPr>
                <a:spcAft>
                  <a:spcPts val="600"/>
                </a:spcAft>
              </a:pPr>
              <a:t>9</a:t>
            </a:fld>
            <a:endParaRPr lang="en-US" altLang="en-CH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Country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54504</TotalTime>
  <Words>1305</Words>
  <Application>Microsoft Macintosh PowerPoint</Application>
  <PresentationFormat>Widescreen</PresentationFormat>
  <Paragraphs>247</Paragraphs>
  <Slides>29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29</vt:i4>
      </vt:variant>
    </vt:vector>
  </HeadingPairs>
  <TitlesOfParts>
    <vt:vector size="43" baseType="lpstr">
      <vt:lpstr>Arial</vt:lpstr>
      <vt:lpstr>Avenir Medium</vt:lpstr>
      <vt:lpstr>Calibri</vt:lpstr>
      <vt:lpstr>Google Sans</vt:lpstr>
      <vt:lpstr>Helvetica</vt:lpstr>
      <vt:lpstr>sourcesans-regular</vt:lpstr>
      <vt:lpstr>Times</vt:lpstr>
      <vt:lpstr>Times New Roman</vt:lpstr>
      <vt:lpstr>CERN_Corporate</vt:lpstr>
      <vt:lpstr>1_Research</vt:lpstr>
      <vt:lpstr>2_Collaboration</vt:lpstr>
      <vt:lpstr>3_Innovation</vt:lpstr>
      <vt:lpstr>4_Education and Training</vt:lpstr>
      <vt:lpstr>Country</vt:lpstr>
      <vt:lpstr>PowerPoint Presentation</vt:lpstr>
      <vt:lpstr> “The history, breakthroughs and future goals” NORCC Summer@CERN, 1 July 2024 </vt:lpstr>
      <vt:lpstr>Establishment of a multi-national laboratory</vt:lpstr>
      <vt:lpstr>History</vt:lpstr>
      <vt:lpstr>Pre-CERN</vt:lpstr>
      <vt:lpstr>The abbreviation CERN</vt:lpstr>
      <vt:lpstr>PowerPoint Presentation</vt:lpstr>
      <vt:lpstr>PowerPoint Presentation</vt:lpstr>
      <vt:lpstr>Searching for Higgs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Norge and CERN</vt:lpstr>
      <vt:lpstr>How large is actually the CERN-budget?</vt:lpstr>
      <vt:lpstr>PowerPoint Presentation</vt:lpstr>
      <vt:lpstr>PowerPoint Presentation</vt:lpstr>
      <vt:lpstr>PowerPoint Presentation</vt:lpstr>
      <vt:lpstr>PowerPoint Presentation</vt:lpstr>
      <vt:lpstr>Upgrade to the  High-Luminosity LHC is under way</vt:lpstr>
      <vt:lpstr>Scientific priorities  for the future</vt:lpstr>
      <vt:lpstr>PowerPoint Presentation</vt:lpstr>
      <vt:lpstr>PowerPoint Presentation</vt:lpstr>
      <vt:lpstr>PowerPoint Presentation</vt:lpstr>
      <vt:lpstr>Film </vt:lpstr>
      <vt:lpstr>“Typisk norsk å være god ...” Gro Harlem Brundtland under de Olympiske leker i 1994 </vt:lpstr>
      <vt:lpstr>Energy consumption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Ewa Lopienska</dc:creator>
  <cp:lastModifiedBy>Jens Vigen</cp:lastModifiedBy>
  <cp:revision>1047</cp:revision>
  <cp:lastPrinted>2021-04-15T12:33:04Z</cp:lastPrinted>
  <dcterms:created xsi:type="dcterms:W3CDTF">2017-12-12T17:17:03Z</dcterms:created>
  <dcterms:modified xsi:type="dcterms:W3CDTF">2024-07-01T06:42:56Z</dcterms:modified>
</cp:coreProperties>
</file>