
<file path=[Content_Types].xml><?xml version="1.0" encoding="utf-8"?>
<Types xmlns="http://schemas.openxmlformats.org/package/2006/content-types">
  <Default Extension="jpeg" ContentType="image/jpeg"/>
  <Default Extension="jpg" ContentType="image/jpeg"/>
  <Default Extension="mkv" ContentType="video/unknown"/>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15.jpg" ContentType="image/jpg"/>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sldIdLst>
    <p:sldId id="322" r:id="rId2"/>
    <p:sldId id="358" r:id="rId3"/>
    <p:sldId id="334" r:id="rId4"/>
    <p:sldId id="331" r:id="rId5"/>
    <p:sldId id="354" r:id="rId6"/>
    <p:sldId id="336" r:id="rId7"/>
    <p:sldId id="328" r:id="rId8"/>
    <p:sldId id="339" r:id="rId9"/>
    <p:sldId id="337" r:id="rId10"/>
    <p:sldId id="377" r:id="rId11"/>
    <p:sldId id="340" r:id="rId12"/>
    <p:sldId id="338" r:id="rId13"/>
    <p:sldId id="341" r:id="rId14"/>
    <p:sldId id="379" r:id="rId15"/>
    <p:sldId id="353" r:id="rId16"/>
    <p:sldId id="349" r:id="rId17"/>
    <p:sldId id="342" r:id="rId18"/>
    <p:sldId id="359" r:id="rId19"/>
    <p:sldId id="261" r:id="rId20"/>
    <p:sldId id="362" r:id="rId21"/>
    <p:sldId id="363" r:id="rId22"/>
    <p:sldId id="364" r:id="rId23"/>
    <p:sldId id="346" r:id="rId24"/>
    <p:sldId id="306" r:id="rId25"/>
    <p:sldId id="368" r:id="rId26"/>
    <p:sldId id="360" r:id="rId27"/>
    <p:sldId id="356" r:id="rId28"/>
    <p:sldId id="385" r:id="rId29"/>
    <p:sldId id="348" r:id="rId30"/>
    <p:sldId id="384" r:id="rId31"/>
    <p:sldId id="355" r:id="rId32"/>
    <p:sldId id="344" r:id="rId33"/>
    <p:sldId id="327" r:id="rId34"/>
    <p:sldId id="369" r:id="rId35"/>
    <p:sldId id="371" r:id="rId36"/>
    <p:sldId id="373" r:id="rId37"/>
    <p:sldId id="376" r:id="rId38"/>
    <p:sldId id="380" r:id="rId39"/>
    <p:sldId id="381" r:id="rId40"/>
    <p:sldId id="382" r:id="rId41"/>
    <p:sldId id="383" r:id="rId42"/>
    <p:sldId id="375" r:id="rId43"/>
    <p:sldId id="345" r:id="rId44"/>
    <p:sldId id="321" r:id="rId45"/>
    <p:sldId id="312" r:id="rId46"/>
    <p:sldId id="313" r:id="rId47"/>
    <p:sldId id="315" r:id="rId48"/>
    <p:sldId id="317" r:id="rId49"/>
    <p:sldId id="314" r:id="rId50"/>
    <p:sldId id="319" r:id="rId51"/>
    <p:sldId id="320" r:id="rId52"/>
    <p:sldId id="329" r:id="rId53"/>
    <p:sldId id="323" r:id="rId54"/>
    <p:sldId id="260" r:id="rId55"/>
    <p:sldId id="350" r:id="rId56"/>
    <p:sldId id="316" r:id="rId5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09F5"/>
    <a:srgbClr val="19E521"/>
    <a:srgbClr val="09D9F5"/>
    <a:srgbClr val="CEF509"/>
    <a:srgbClr val="E51921"/>
    <a:srgbClr val="FFFF66"/>
    <a:srgbClr val="E0301E"/>
    <a:srgbClr val="E51932"/>
    <a:srgbClr val="E51919"/>
    <a:srgbClr val="E534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9" autoAdjust="0"/>
    <p:restoredTop sz="89763" autoAdjust="0"/>
  </p:normalViewPr>
  <p:slideViewPr>
    <p:cSldViewPr snapToGrid="0">
      <p:cViewPr varScale="1">
        <p:scale>
          <a:sx n="77" d="100"/>
          <a:sy n="77" d="100"/>
        </p:scale>
        <p:origin x="164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9F41B67F-2B23-4B17-B00B-0FC7FDAA285F}" type="datetimeFigureOut">
              <a:rPr lang="en-GB" smtClean="0"/>
              <a:t>02/07/2024</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7A14FF19-17E8-4E8B-B6B1-E14AC667B1C2}" type="slidenum">
              <a:rPr lang="en-GB" smtClean="0"/>
              <a:t>‹#›</a:t>
            </a:fld>
            <a:endParaRPr lang="en-GB"/>
          </a:p>
        </p:txBody>
      </p:sp>
    </p:spTree>
    <p:extLst>
      <p:ext uri="{BB962C8B-B14F-4D97-AF65-F5344CB8AC3E}">
        <p14:creationId xmlns:p14="http://schemas.microsoft.com/office/powerpoint/2010/main" val="1480368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afternoon</a:t>
            </a:r>
          </a:p>
          <a:p>
            <a:r>
              <a:rPr lang="en-GB" dirty="0"/>
              <a:t>Thanks to </a:t>
            </a:r>
            <a:r>
              <a:rPr lang="en-GB" dirty="0" err="1"/>
              <a:t>Mihail</a:t>
            </a:r>
            <a:r>
              <a:rPr lang="en-GB" dirty="0"/>
              <a:t> for the introduction and organizing the </a:t>
            </a:r>
            <a:r>
              <a:rPr lang="en-GB" dirty="0" err="1"/>
              <a:t>felleskvolloquia</a:t>
            </a:r>
            <a:r>
              <a:rPr lang="en-GB" dirty="0"/>
              <a:t>.</a:t>
            </a:r>
          </a:p>
          <a:p>
            <a:r>
              <a:rPr lang="en-GB" dirty="0"/>
              <a:t>Today I will tell you about </a:t>
            </a:r>
          </a:p>
          <a:p>
            <a:r>
              <a:rPr lang="en-GB" dirty="0"/>
              <a:t>- how antimatter was discovered</a:t>
            </a:r>
          </a:p>
          <a:p>
            <a:r>
              <a:rPr lang="en-GB" dirty="0"/>
              <a:t>- why it is questioning our understanding of the world we leave in</a:t>
            </a:r>
          </a:p>
          <a:p>
            <a:r>
              <a:rPr lang="en-GB" dirty="0"/>
              <a:t>- what it can be used for</a:t>
            </a:r>
          </a:p>
          <a:p>
            <a:r>
              <a:rPr lang="en-GB" dirty="0"/>
              <a:t>- and also about my experience as an early career researcher</a:t>
            </a:r>
          </a:p>
        </p:txBody>
      </p:sp>
      <p:sp>
        <p:nvSpPr>
          <p:cNvPr id="4" name="Slide Number Placeholder 3"/>
          <p:cNvSpPr>
            <a:spLocks noGrp="1"/>
          </p:cNvSpPr>
          <p:nvPr>
            <p:ph type="sldNum" sz="quarter" idx="5"/>
          </p:nvPr>
        </p:nvSpPr>
        <p:spPr/>
        <p:txBody>
          <a:bodyPr/>
          <a:lstStyle/>
          <a:p>
            <a:fld id="{7A14FF19-17E8-4E8B-B6B1-E14AC667B1C2}" type="slidenum">
              <a:rPr lang="en-GB" smtClean="0"/>
              <a:t>1</a:t>
            </a:fld>
            <a:endParaRPr lang="en-GB"/>
          </a:p>
        </p:txBody>
      </p:sp>
    </p:spTree>
    <p:extLst>
      <p:ext uri="{BB962C8B-B14F-4D97-AF65-F5344CB8AC3E}">
        <p14:creationId xmlns:p14="http://schemas.microsoft.com/office/powerpoint/2010/main" val="1251136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xfrm>
            <a:off x="1143000" y="685800"/>
            <a:ext cx="4572000" cy="3429000"/>
          </a:xfrm>
          <a:ln/>
        </p:spPr>
      </p:sp>
      <p:sp>
        <p:nvSpPr>
          <p:cNvPr id="9216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8188273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Comments Jan </a:t>
            </a:r>
            <a:r>
              <a:rPr lang="en-GB" dirty="0" err="1"/>
              <a:t>Malamant</a:t>
            </a:r>
            <a:r>
              <a:rPr lang="en-GB" dirty="0"/>
              <a:t>: Too many complicated words.</a:t>
            </a:r>
            <a:br>
              <a:rPr lang="en-GB" dirty="0"/>
            </a:br>
            <a:r>
              <a:rPr lang="en-GB" dirty="0"/>
              <a:t>My reaction: yes indeed. Make more slides showing 1. only a Penning trap with pbar trapping. 2. only positron source. 3. only Ps formation</a:t>
            </a:r>
          </a:p>
        </p:txBody>
      </p:sp>
      <p:sp>
        <p:nvSpPr>
          <p:cNvPr id="4" name="Slide Number Placeholder 3"/>
          <p:cNvSpPr>
            <a:spLocks noGrp="1"/>
          </p:cNvSpPr>
          <p:nvPr>
            <p:ph type="sldNum" sz="quarter" idx="5"/>
          </p:nvPr>
        </p:nvSpPr>
        <p:spPr/>
        <p:txBody>
          <a:bodyPr/>
          <a:lstStyle/>
          <a:p>
            <a:fld id="{7A14FF19-17E8-4E8B-B6B1-E14AC667B1C2}" type="slidenum">
              <a:rPr lang="en-GB" smtClean="0"/>
              <a:t>29</a:t>
            </a:fld>
            <a:endParaRPr lang="en-GB"/>
          </a:p>
        </p:txBody>
      </p:sp>
    </p:spTree>
    <p:extLst>
      <p:ext uri="{BB962C8B-B14F-4D97-AF65-F5344CB8AC3E}">
        <p14:creationId xmlns:p14="http://schemas.microsoft.com/office/powerpoint/2010/main" val="24979954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14FF19-17E8-4E8B-B6B1-E14AC667B1C2}" type="slidenum">
              <a:rPr lang="en-GB" smtClean="0"/>
              <a:t>32</a:t>
            </a:fld>
            <a:endParaRPr lang="en-GB"/>
          </a:p>
        </p:txBody>
      </p:sp>
    </p:spTree>
    <p:extLst>
      <p:ext uri="{BB962C8B-B14F-4D97-AF65-F5344CB8AC3E}">
        <p14:creationId xmlns:p14="http://schemas.microsoft.com/office/powerpoint/2010/main" val="2364000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bg1"/>
                </a:solidFill>
              </a:rPr>
              <a:t>Iodine emitted from the sea and ice is converted by ozone and sunlight into iodic acid and other compounds. These form new particles and increase clouds, warming the polar climate. Cosmic rays strongly enhance the particle formation rates. </a:t>
            </a:r>
            <a:endParaRPr lang="en-GB" dirty="0"/>
          </a:p>
        </p:txBody>
      </p:sp>
      <p:sp>
        <p:nvSpPr>
          <p:cNvPr id="4" name="Slide Number Placeholder 3"/>
          <p:cNvSpPr>
            <a:spLocks noGrp="1"/>
          </p:cNvSpPr>
          <p:nvPr>
            <p:ph type="sldNum" sz="quarter" idx="5"/>
          </p:nvPr>
        </p:nvSpPr>
        <p:spPr/>
        <p:txBody>
          <a:bodyPr/>
          <a:lstStyle/>
          <a:p>
            <a:fld id="{7A14FF19-17E8-4E8B-B6B1-E14AC667B1C2}" type="slidenum">
              <a:rPr lang="en-GB" smtClean="0"/>
              <a:t>5</a:t>
            </a:fld>
            <a:endParaRPr lang="en-GB"/>
          </a:p>
        </p:txBody>
      </p:sp>
    </p:spTree>
    <p:extLst>
      <p:ext uri="{BB962C8B-B14F-4D97-AF65-F5344CB8AC3E}">
        <p14:creationId xmlns:p14="http://schemas.microsoft.com/office/powerpoint/2010/main" val="2177313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14FF19-17E8-4E8B-B6B1-E14AC667B1C2}" type="slidenum">
              <a:rPr lang="en-GB" smtClean="0"/>
              <a:t>9</a:t>
            </a:fld>
            <a:endParaRPr lang="en-GB"/>
          </a:p>
        </p:txBody>
      </p:sp>
    </p:spTree>
    <p:extLst>
      <p:ext uri="{BB962C8B-B14F-4D97-AF65-F5344CB8AC3E}">
        <p14:creationId xmlns:p14="http://schemas.microsoft.com/office/powerpoint/2010/main" val="730087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Probably this needs another slide or two with more explanation</a:t>
            </a:r>
          </a:p>
        </p:txBody>
      </p:sp>
      <p:sp>
        <p:nvSpPr>
          <p:cNvPr id="4" name="Slide Number Placeholder 3"/>
          <p:cNvSpPr>
            <a:spLocks noGrp="1"/>
          </p:cNvSpPr>
          <p:nvPr>
            <p:ph type="sldNum" sz="quarter" idx="5"/>
          </p:nvPr>
        </p:nvSpPr>
        <p:spPr/>
        <p:txBody>
          <a:bodyPr/>
          <a:lstStyle/>
          <a:p>
            <a:fld id="{7A14FF19-17E8-4E8B-B6B1-E14AC667B1C2}" type="slidenum">
              <a:rPr lang="en-GB" smtClean="0"/>
              <a:t>16</a:t>
            </a:fld>
            <a:endParaRPr lang="en-GB"/>
          </a:p>
        </p:txBody>
      </p:sp>
    </p:spTree>
    <p:extLst>
      <p:ext uri="{BB962C8B-B14F-4D97-AF65-F5344CB8AC3E}">
        <p14:creationId xmlns:p14="http://schemas.microsoft.com/office/powerpoint/2010/main" val="4265611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1143000" y="685800"/>
            <a:ext cx="4572000" cy="3429000"/>
          </a:xfrm>
          <a:ln/>
        </p:spPr>
      </p:sp>
      <p:sp>
        <p:nvSpPr>
          <p:cNvPr id="6553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789875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xfrm>
            <a:off x="1143000" y="685800"/>
            <a:ext cx="4572000" cy="3429000"/>
          </a:xfrm>
          <a:ln/>
        </p:spPr>
      </p:sp>
      <p:sp>
        <p:nvSpPr>
          <p:cNvPr id="6963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812693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1143000" y="685800"/>
            <a:ext cx="4572000" cy="3429000"/>
          </a:xfrm>
          <a:ln/>
        </p:spPr>
      </p:sp>
      <p:sp>
        <p:nvSpPr>
          <p:cNvPr id="7168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2567216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3987336-4A8D-4512-B6FE-579585E9222B}" type="slidenum">
              <a:rPr lang="en-GB"/>
              <a:pPr/>
              <a:t>22</a:t>
            </a:fld>
            <a:endParaRPr lang="en-GB"/>
          </a:p>
        </p:txBody>
      </p:sp>
      <p:sp>
        <p:nvSpPr>
          <p:cNvPr id="504834" name="Rectangle 2"/>
          <p:cNvSpPr>
            <a:spLocks noGrp="1" noRot="1" noChangeAspect="1" noChangeArrowheads="1" noTextEdit="1"/>
          </p:cNvSpPr>
          <p:nvPr>
            <p:ph type="sldImg"/>
          </p:nvPr>
        </p:nvSpPr>
        <p:spPr>
          <a:xfrm>
            <a:off x="1143000" y="685800"/>
            <a:ext cx="4572000" cy="3429000"/>
          </a:xfrm>
          <a:ln/>
        </p:spPr>
      </p:sp>
      <p:sp>
        <p:nvSpPr>
          <p:cNvPr id="504835" name="Rectangle 3"/>
          <p:cNvSpPr>
            <a:spLocks noGrp="1" noChangeArrowheads="1"/>
          </p:cNvSpPr>
          <p:nvPr>
            <p:ph type="body" idx="1"/>
          </p:nvPr>
        </p:nvSpPr>
        <p:spPr/>
        <p:txBody>
          <a:bodyPr/>
          <a:lstStyle/>
          <a:p>
            <a:endParaRPr lang="en-US"/>
          </a:p>
        </p:txBody>
      </p:sp>
      <p:sp>
        <p:nvSpPr>
          <p:cNvPr id="504836" name="Text Box 4"/>
          <p:cNvSpPr txBox="1">
            <a:spLocks noChangeArrowheads="1"/>
          </p:cNvSpPr>
          <p:nvPr/>
        </p:nvSpPr>
        <p:spPr bwMode="auto">
          <a:xfrm>
            <a:off x="866529" y="4903645"/>
            <a:ext cx="4978101" cy="556179"/>
          </a:xfrm>
          <a:prstGeom prst="rect">
            <a:avLst/>
          </a:prstGeom>
          <a:noFill/>
          <a:ln w="9525">
            <a:noFill/>
            <a:miter lim="800000"/>
            <a:headEnd/>
            <a:tailEnd/>
          </a:ln>
          <a:effectLst/>
        </p:spPr>
        <p:txBody>
          <a:bodyPr lIns="90000" tIns="46800" rIns="90000" bIns="46800">
            <a:spAutoFit/>
          </a:bodyPr>
          <a:lstStyle/>
          <a:p>
            <a:pPr>
              <a:spcBef>
                <a:spcPct val="50000"/>
              </a:spcBef>
            </a:pPr>
            <a:r>
              <a:rPr lang="en-US" sz="1200" b="1">
                <a:latin typeface="Arial" pitchFamily="34" charset="0"/>
              </a:rPr>
              <a:t>-Reliability issues due to mechanical stress</a:t>
            </a:r>
          </a:p>
          <a:p>
            <a:pPr>
              <a:spcBef>
                <a:spcPct val="50000"/>
              </a:spcBef>
            </a:pPr>
            <a:r>
              <a:rPr lang="en-US" sz="1200" b="1">
                <a:latin typeface="Arial" pitchFamily="34" charset="0"/>
              </a:rPr>
              <a:t>-Highly radioactive area</a:t>
            </a:r>
          </a:p>
        </p:txBody>
      </p:sp>
    </p:spTree>
    <p:extLst>
      <p:ext uri="{BB962C8B-B14F-4D97-AF65-F5344CB8AC3E}">
        <p14:creationId xmlns:p14="http://schemas.microsoft.com/office/powerpoint/2010/main" val="3596100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1143000" y="685800"/>
            <a:ext cx="4572000" cy="3429000"/>
          </a:xfrm>
          <a:ln/>
        </p:spPr>
      </p:sp>
      <p:sp>
        <p:nvSpPr>
          <p:cNvPr id="7373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46403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Tree>
    <p:extLst>
      <p:ext uri="{BB962C8B-B14F-4D97-AF65-F5344CB8AC3E}">
        <p14:creationId xmlns:p14="http://schemas.microsoft.com/office/powerpoint/2010/main" val="147986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lvl1pPr>
              <a:defRPr>
                <a:solidFill>
                  <a:schemeClr val="tx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7906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0825" y="115888"/>
            <a:ext cx="2085975" cy="6010275"/>
          </a:xfrm>
        </p:spPr>
        <p:txBody>
          <a:bodyPr vert="eaVert"/>
          <a:lstStyle>
            <a:lvl1pPr>
              <a:defRPr>
                <a:solidFill>
                  <a:schemeClr val="tx1"/>
                </a:solidFill>
              </a:defRPr>
            </a:lvl1pPr>
          </a:lstStyle>
          <a:p>
            <a:r>
              <a:rPr lang="en-US" dirty="0"/>
              <a:t>Click to edit Master title style</a:t>
            </a:r>
          </a:p>
        </p:txBody>
      </p:sp>
      <p:sp>
        <p:nvSpPr>
          <p:cNvPr id="3" name="Vertical Text Placeholder 2"/>
          <p:cNvSpPr>
            <a:spLocks noGrp="1"/>
          </p:cNvSpPr>
          <p:nvPr>
            <p:ph type="body" orient="vert" idx="1"/>
          </p:nvPr>
        </p:nvSpPr>
        <p:spPr>
          <a:xfrm>
            <a:off x="342900" y="115888"/>
            <a:ext cx="6105525" cy="6010275"/>
          </a:xfrm>
          <a:prstGeom prst="rect">
            <a:avLst/>
          </a:prstGeom>
        </p:spPr>
        <p:txBody>
          <a:bodyPr vert="eaVert"/>
          <a:lstStyle>
            <a:lvl1pPr>
              <a:defRPr>
                <a:solidFill>
                  <a:schemeClr val="tx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96068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42900" y="115888"/>
            <a:ext cx="6953250" cy="428625"/>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dirty="0"/>
          </a:p>
        </p:txBody>
      </p:sp>
    </p:spTree>
    <p:extLst>
      <p:ext uri="{BB962C8B-B14F-4D97-AF65-F5344CB8AC3E}">
        <p14:creationId xmlns:p14="http://schemas.microsoft.com/office/powerpoint/2010/main" val="4166539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1">
    <p:spTree>
      <p:nvGrpSpPr>
        <p:cNvPr id="1" name=""/>
        <p:cNvGrpSpPr/>
        <p:nvPr/>
      </p:nvGrpSpPr>
      <p:grpSpPr>
        <a:xfrm>
          <a:off x="0" y="0"/>
          <a:ext cx="0" cy="0"/>
          <a:chOff x="0" y="0"/>
          <a:chExt cx="0" cy="0"/>
        </a:xfrm>
      </p:grpSpPr>
      <p:sp>
        <p:nvSpPr>
          <p:cNvPr id="2" name="Title 1"/>
          <p:cNvSpPr>
            <a:spLocks noGrp="1"/>
          </p:cNvSpPr>
          <p:nvPr>
            <p:ph type="title"/>
          </p:nvPr>
        </p:nvSpPr>
        <p:spPr>
          <a:xfrm>
            <a:off x="87549" y="89812"/>
            <a:ext cx="4124527" cy="519788"/>
          </a:xfrm>
        </p:spPr>
        <p:txBody>
          <a:bodyPr/>
          <a:lstStyle/>
          <a:p>
            <a:r>
              <a:rPr lang="en-US" dirty="0"/>
              <a:t>Click to edit Master title style</a:t>
            </a:r>
          </a:p>
        </p:txBody>
      </p:sp>
      <p:sp>
        <p:nvSpPr>
          <p:cNvPr id="7" name="Picture Placeholder 6"/>
          <p:cNvSpPr>
            <a:spLocks noGrp="1" noChangeAspect="1"/>
          </p:cNvSpPr>
          <p:nvPr>
            <p:ph type="pic" sz="quarter" idx="13"/>
          </p:nvPr>
        </p:nvSpPr>
        <p:spPr>
          <a:xfrm>
            <a:off x="4834646" y="762000"/>
            <a:ext cx="4114800" cy="2584316"/>
          </a:xfrm>
          <a:prstGeom prst="rect">
            <a:avLst/>
          </a:prstGeom>
        </p:spPr>
        <p:txBody>
          <a:bodyPr/>
          <a:lstStyle/>
          <a:p>
            <a:endParaRPr lang="en-US" dirty="0"/>
          </a:p>
        </p:txBody>
      </p:sp>
      <p:sp>
        <p:nvSpPr>
          <p:cNvPr id="9" name="Picture Placeholder 8"/>
          <p:cNvSpPr>
            <a:spLocks noGrp="1" noChangeAspect="1"/>
          </p:cNvSpPr>
          <p:nvPr>
            <p:ph type="pic" sz="quarter" idx="14"/>
          </p:nvPr>
        </p:nvSpPr>
        <p:spPr>
          <a:xfrm>
            <a:off x="4844138" y="3549953"/>
            <a:ext cx="4114800" cy="2774647"/>
          </a:xfrm>
          <a:prstGeom prst="rect">
            <a:avLst/>
          </a:prstGeom>
        </p:spPr>
        <p:txBody>
          <a:bodyPr/>
          <a:lstStyle/>
          <a:p>
            <a:endParaRPr lang="en-US" dirty="0"/>
          </a:p>
        </p:txBody>
      </p:sp>
      <p:sp>
        <p:nvSpPr>
          <p:cNvPr id="11" name="Picture Placeholder 10"/>
          <p:cNvSpPr>
            <a:spLocks noGrp="1" noChangeAspect="1"/>
          </p:cNvSpPr>
          <p:nvPr>
            <p:ph type="pic" sz="quarter" idx="15"/>
          </p:nvPr>
        </p:nvSpPr>
        <p:spPr>
          <a:xfrm>
            <a:off x="690258" y="2917792"/>
            <a:ext cx="3200400" cy="3200400"/>
          </a:xfrm>
          <a:prstGeom prst="rect">
            <a:avLst/>
          </a:prstGeom>
        </p:spPr>
        <p:txBody>
          <a:bodyPr/>
          <a:lstStyle/>
          <a:p>
            <a:endParaRPr lang="en-US" dirty="0"/>
          </a:p>
        </p:txBody>
      </p:sp>
      <p:sp>
        <p:nvSpPr>
          <p:cNvPr id="14" name="Text Placeholder 2"/>
          <p:cNvSpPr>
            <a:spLocks noGrp="1"/>
          </p:cNvSpPr>
          <p:nvPr>
            <p:ph type="body" idx="1"/>
          </p:nvPr>
        </p:nvSpPr>
        <p:spPr>
          <a:xfrm>
            <a:off x="311286" y="2159540"/>
            <a:ext cx="4040188" cy="462807"/>
          </a:xfrm>
          <a:prstGeom prst="rect">
            <a:avLst/>
          </a:prstGeom>
        </p:spPr>
        <p:txBody>
          <a:bodyPr anchor="b"/>
          <a:lstStyle>
            <a:lvl1pPr marL="0" indent="0" algn="ctr">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475708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64290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196114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solidFill>
                  <a:schemeClr val="tx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solidFill>
                  <a:schemeClr val="tx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00230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solidFill>
                  <a:schemeClr val="tx1"/>
                </a:solidFill>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solidFill>
                  <a:schemeClr val="tx1"/>
                </a:solidFill>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
          <p:cNvSpPr txBox="1">
            <a:spLocks/>
          </p:cNvSpPr>
          <p:nvPr userDrawn="1"/>
        </p:nvSpPr>
        <p:spPr bwMode="auto">
          <a:xfrm>
            <a:off x="729761" y="115888"/>
            <a:ext cx="69532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b="1">
                <a:solidFill>
                  <a:srgbClr val="DDDDDD"/>
                </a:solidFill>
                <a:latin typeface="+mj-lt"/>
                <a:ea typeface="ＭＳ Ｐゴシック" charset="0"/>
                <a:cs typeface="ＭＳ Ｐゴシック" charset="0"/>
              </a:defRPr>
            </a:lvl1pPr>
            <a:lvl2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2pPr>
            <a:lvl3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3pPr>
            <a:lvl4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4pPr>
            <a:lvl5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5pPr>
            <a:lvl6pPr marL="457200" algn="l" rtl="0" fontAlgn="base">
              <a:spcBef>
                <a:spcPct val="0"/>
              </a:spcBef>
              <a:spcAft>
                <a:spcPct val="0"/>
              </a:spcAft>
              <a:defRPr sz="2000" b="1">
                <a:solidFill>
                  <a:srgbClr val="DDDDDD"/>
                </a:solidFill>
                <a:latin typeface="Arial" charset="0"/>
              </a:defRPr>
            </a:lvl6pPr>
            <a:lvl7pPr marL="914400" algn="l" rtl="0" fontAlgn="base">
              <a:spcBef>
                <a:spcPct val="0"/>
              </a:spcBef>
              <a:spcAft>
                <a:spcPct val="0"/>
              </a:spcAft>
              <a:defRPr sz="2000" b="1">
                <a:solidFill>
                  <a:srgbClr val="DDDDDD"/>
                </a:solidFill>
                <a:latin typeface="Arial" charset="0"/>
              </a:defRPr>
            </a:lvl7pPr>
            <a:lvl8pPr marL="1371600" algn="l" rtl="0" fontAlgn="base">
              <a:spcBef>
                <a:spcPct val="0"/>
              </a:spcBef>
              <a:spcAft>
                <a:spcPct val="0"/>
              </a:spcAft>
              <a:defRPr sz="2000" b="1">
                <a:solidFill>
                  <a:srgbClr val="DDDDDD"/>
                </a:solidFill>
                <a:latin typeface="Arial" charset="0"/>
              </a:defRPr>
            </a:lvl8pPr>
            <a:lvl9pPr marL="1828800" algn="l" rtl="0" fontAlgn="base">
              <a:spcBef>
                <a:spcPct val="0"/>
              </a:spcBef>
              <a:spcAft>
                <a:spcPct val="0"/>
              </a:spcAft>
              <a:defRPr sz="2000" b="1">
                <a:solidFill>
                  <a:srgbClr val="DDDDDD"/>
                </a:solidFill>
                <a:latin typeface="Arial" charset="0"/>
              </a:defRPr>
            </a:lvl9pPr>
          </a:lstStyle>
          <a:p>
            <a:endParaRPr lang="en-US" sz="2400" kern="0" dirty="0">
              <a:solidFill>
                <a:schemeClr val="bg1"/>
              </a:solidFill>
            </a:endParaRPr>
          </a:p>
        </p:txBody>
      </p:sp>
    </p:spTree>
    <p:extLst>
      <p:ext uri="{BB962C8B-B14F-4D97-AF65-F5344CB8AC3E}">
        <p14:creationId xmlns:p14="http://schemas.microsoft.com/office/powerpoint/2010/main" val="4190799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6495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912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solidFill>
                  <a:schemeClr val="tx1"/>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3219366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089798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E845B1D-8291-8B8D-44C6-6D59407B6CA6}"/>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t="6010"/>
          <a:stretch/>
        </p:blipFill>
        <p:spPr>
          <a:xfrm>
            <a:off x="0" y="0"/>
            <a:ext cx="9144000" cy="6876238"/>
          </a:xfrm>
          <a:prstGeom prst="rect">
            <a:avLst/>
          </a:prstGeom>
        </p:spPr>
      </p:pic>
      <p:sp>
        <p:nvSpPr>
          <p:cNvPr id="1026" name="Rectangle 7"/>
          <p:cNvSpPr>
            <a:spLocks noChangeArrowheads="1"/>
          </p:cNvSpPr>
          <p:nvPr userDrawn="1"/>
        </p:nvSpPr>
        <p:spPr bwMode="auto">
          <a:xfrm>
            <a:off x="0" y="0"/>
            <a:ext cx="9144000" cy="685801"/>
          </a:xfrm>
          <a:prstGeom prst="rect">
            <a:avLst/>
          </a:prstGeom>
          <a:noFill/>
          <a:ln w="28575">
            <a:noFill/>
            <a:miter lim="800000"/>
            <a:headEnd/>
            <a:tailEnd/>
          </a:ln>
        </p:spPr>
        <p:txBody>
          <a:bodyPr wrap="none" anchor="ctr"/>
          <a:lstStyle/>
          <a:p>
            <a:pPr algn="ctr" fontAlgn="base">
              <a:spcBef>
                <a:spcPct val="0"/>
              </a:spcBef>
              <a:spcAft>
                <a:spcPct val="0"/>
              </a:spcAft>
            </a:pPr>
            <a:endParaRPr lang="fr-FR" dirty="0">
              <a:solidFill>
                <a:srgbClr val="0000FF"/>
              </a:solidFill>
              <a:ea typeface="ＭＳ Ｐゴシック" charset="0"/>
            </a:endParaRPr>
          </a:p>
        </p:txBody>
      </p:sp>
      <p:sp>
        <p:nvSpPr>
          <p:cNvPr id="1027" name="Rectangle 8"/>
          <p:cNvSpPr>
            <a:spLocks noChangeArrowheads="1"/>
          </p:cNvSpPr>
          <p:nvPr userDrawn="1"/>
        </p:nvSpPr>
        <p:spPr bwMode="auto">
          <a:xfrm>
            <a:off x="0" y="6616700"/>
            <a:ext cx="9144000" cy="241300"/>
          </a:xfrm>
          <a:prstGeom prst="rect">
            <a:avLst/>
          </a:prstGeom>
          <a:noFill/>
          <a:ln w="9525">
            <a:noFill/>
            <a:miter lim="800000"/>
            <a:headEnd/>
            <a:tailEnd/>
          </a:ln>
        </p:spPr>
        <p:txBody>
          <a:bodyPr wrap="none" anchor="ctr"/>
          <a:lstStyle/>
          <a:p>
            <a:pPr algn="r" fontAlgn="base">
              <a:spcBef>
                <a:spcPct val="0"/>
              </a:spcBef>
              <a:spcAft>
                <a:spcPct val="0"/>
              </a:spcAft>
            </a:pPr>
            <a:endParaRPr lang="fr-FR" sz="1400" dirty="0">
              <a:solidFill>
                <a:srgbClr val="0000FF"/>
              </a:solidFill>
              <a:latin typeface="Arial Rounded MT Bold" charset="0"/>
              <a:ea typeface="ＭＳ Ｐゴシック" charset="0"/>
            </a:endParaRPr>
          </a:p>
        </p:txBody>
      </p:sp>
      <p:sp>
        <p:nvSpPr>
          <p:cNvPr id="1028" name="Rectangle 9"/>
          <p:cNvSpPr>
            <a:spLocks noGrp="1" noChangeArrowheads="1"/>
          </p:cNvSpPr>
          <p:nvPr>
            <p:ph type="title"/>
          </p:nvPr>
        </p:nvSpPr>
        <p:spPr bwMode="auto">
          <a:xfrm>
            <a:off x="773725" y="115888"/>
            <a:ext cx="69532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pic>
        <p:nvPicPr>
          <p:cNvPr id="7" name="Picture 6">
            <a:extLst>
              <a:ext uri="{FF2B5EF4-FFF2-40B4-BE49-F238E27FC236}">
                <a16:creationId xmlns:a16="http://schemas.microsoft.com/office/drawing/2014/main" id="{B7BE5EA0-D02C-4900-9D64-0C8D76E6C914}"/>
              </a:ext>
            </a:extLst>
          </p:cNvPr>
          <p:cNvPicPr>
            <a:picLocks noChangeAspect="1"/>
          </p:cNvPicPr>
          <p:nvPr userDrawn="1"/>
        </p:nvPicPr>
        <p:blipFill>
          <a:blip r:embed="rId16"/>
          <a:stretch>
            <a:fillRect/>
          </a:stretch>
        </p:blipFill>
        <p:spPr>
          <a:xfrm>
            <a:off x="49212" y="43210"/>
            <a:ext cx="587375" cy="587375"/>
          </a:xfrm>
          <a:prstGeom prst="rect">
            <a:avLst/>
          </a:prstGeom>
        </p:spPr>
      </p:pic>
      <p:pic>
        <p:nvPicPr>
          <p:cNvPr id="5" name="Picture 4">
            <a:extLst>
              <a:ext uri="{FF2B5EF4-FFF2-40B4-BE49-F238E27FC236}">
                <a16:creationId xmlns:a16="http://schemas.microsoft.com/office/drawing/2014/main" id="{E1AD5E94-4C23-7B48-B25A-588CAB561D8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7658868" y="43210"/>
            <a:ext cx="1462430" cy="413502"/>
          </a:xfrm>
          <a:prstGeom prst="rect">
            <a:avLst/>
          </a:prstGeom>
        </p:spPr>
      </p:pic>
    </p:spTree>
    <p:extLst>
      <p:ext uri="{BB962C8B-B14F-4D97-AF65-F5344CB8AC3E}">
        <p14:creationId xmlns:p14="http://schemas.microsoft.com/office/powerpoint/2010/main" val="31544456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ftr="0" dt="0"/>
  <p:txStyles>
    <p:titleStyle>
      <a:lvl1pPr algn="l" rtl="0" eaLnBrk="0" fontAlgn="base" hangingPunct="0">
        <a:spcBef>
          <a:spcPct val="0"/>
        </a:spcBef>
        <a:spcAft>
          <a:spcPct val="0"/>
        </a:spcAft>
        <a:defRPr sz="2000" b="1">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2pPr>
      <a:lvl3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3pPr>
      <a:lvl4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4pPr>
      <a:lvl5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5pPr>
      <a:lvl6pPr marL="457200" algn="l" rtl="0" fontAlgn="base">
        <a:spcBef>
          <a:spcPct val="0"/>
        </a:spcBef>
        <a:spcAft>
          <a:spcPct val="0"/>
        </a:spcAft>
        <a:defRPr sz="2000" b="1">
          <a:solidFill>
            <a:srgbClr val="DDDDDD"/>
          </a:solidFill>
          <a:latin typeface="Arial" charset="0"/>
        </a:defRPr>
      </a:lvl6pPr>
      <a:lvl7pPr marL="914400" algn="l" rtl="0" fontAlgn="base">
        <a:spcBef>
          <a:spcPct val="0"/>
        </a:spcBef>
        <a:spcAft>
          <a:spcPct val="0"/>
        </a:spcAft>
        <a:defRPr sz="2000" b="1">
          <a:solidFill>
            <a:srgbClr val="DDDDDD"/>
          </a:solidFill>
          <a:latin typeface="Arial" charset="0"/>
        </a:defRPr>
      </a:lvl7pPr>
      <a:lvl8pPr marL="1371600" algn="l" rtl="0" fontAlgn="base">
        <a:spcBef>
          <a:spcPct val="0"/>
        </a:spcBef>
        <a:spcAft>
          <a:spcPct val="0"/>
        </a:spcAft>
        <a:defRPr sz="2000" b="1">
          <a:solidFill>
            <a:srgbClr val="DDDDDD"/>
          </a:solidFill>
          <a:latin typeface="Arial" charset="0"/>
        </a:defRPr>
      </a:lvl8pPr>
      <a:lvl9pPr marL="1828800" algn="l" rtl="0" fontAlgn="base">
        <a:spcBef>
          <a:spcPct val="0"/>
        </a:spcBef>
        <a:spcAft>
          <a:spcPct val="0"/>
        </a:spcAft>
        <a:defRPr sz="2000" b="1">
          <a:solidFill>
            <a:srgbClr val="DDDDDD"/>
          </a:solidFill>
          <a:latin typeface="Arial" charset="0"/>
        </a:defRPr>
      </a:lvl9pPr>
    </p:titleStyle>
    <p:bodyStyle>
      <a:lvl1pPr marL="342900" indent="-342900" algn="ctr" rtl="0" eaLnBrk="0" fontAlgn="base" hangingPunct="0">
        <a:spcBef>
          <a:spcPct val="20000"/>
        </a:spcBef>
        <a:spcAft>
          <a:spcPct val="0"/>
        </a:spcAft>
        <a:defRPr sz="1400">
          <a:solidFill>
            <a:srgbClr val="DDDDDD"/>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1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1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14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400">
          <a:solidFill>
            <a:schemeClr val="tx1"/>
          </a:solidFill>
          <a:latin typeface="+mn-lt"/>
          <a:ea typeface="ＭＳ Ｐゴシック" charset="0"/>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40.jpeg"/><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310.png"/><Relationship Id="rId3" Type="http://schemas.openxmlformats.org/officeDocument/2006/relationships/image" Target="../media/image44.png"/><Relationship Id="rId7" Type="http://schemas.openxmlformats.org/officeDocument/2006/relationships/image" Target="../media/image300.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0.png"/><Relationship Id="rId10" Type="http://schemas.openxmlformats.org/officeDocument/2006/relationships/image" Target="../media/image47.png"/><Relationship Id="rId4" Type="http://schemas.openxmlformats.org/officeDocument/2006/relationships/image" Target="../media/image45.png"/><Relationship Id="rId9" Type="http://schemas.openxmlformats.org/officeDocument/2006/relationships/image" Target="../media/image320.png"/></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microsoft.com/office/2007/relationships/hdphoto" Target="../media/hdphoto3.wdp"/></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48.png"/><Relationship Id="rId7"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92.png"/><Relationship Id="rId4" Type="http://schemas.microsoft.com/office/2007/relationships/hdphoto" Target="../media/hdphoto3.wdp"/></Relationships>
</file>

<file path=ppt/slides/_rels/slide32.xml.rels><?xml version="1.0" encoding="UTF-8" standalone="yes"?>
<Relationships xmlns="http://schemas.openxmlformats.org/package/2006/relationships"><Relationship Id="rId8" Type="http://schemas.openxmlformats.org/officeDocument/2006/relationships/image" Target="../media/image320.png"/><Relationship Id="rId3" Type="http://schemas.openxmlformats.org/officeDocument/2006/relationships/image" Target="../media/image270.png"/><Relationship Id="rId7" Type="http://schemas.openxmlformats.org/officeDocument/2006/relationships/image" Target="../media/image31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00.png"/><Relationship Id="rId5" Type="http://schemas.openxmlformats.org/officeDocument/2006/relationships/image" Target="../media/image290.png"/><Relationship Id="rId4" Type="http://schemas.openxmlformats.org/officeDocument/2006/relationships/image" Target="../media/image280.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kv"/><Relationship Id="rId1" Type="http://schemas.microsoft.com/office/2007/relationships/media" Target="../media/media1.mkv"/><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9.svg"/><Relationship Id="rId7" Type="http://schemas.openxmlformats.org/officeDocument/2006/relationships/image" Target="../media/image63.sv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svg"/><Relationship Id="rId4" Type="http://schemas.openxmlformats.org/officeDocument/2006/relationships/image" Target="../media/image60.png"/></Relationships>
</file>

<file path=ppt/slides/_rels/slide36.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svg"/><Relationship Id="rId3" Type="http://schemas.openxmlformats.org/officeDocument/2006/relationships/image" Target="../media/image65.svg"/><Relationship Id="rId7" Type="http://schemas.openxmlformats.org/officeDocument/2006/relationships/image" Target="../media/image69.svg"/><Relationship Id="rId12" Type="http://schemas.openxmlformats.org/officeDocument/2006/relationships/image" Target="../media/image74.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8.png"/><Relationship Id="rId11" Type="http://schemas.openxmlformats.org/officeDocument/2006/relationships/image" Target="../media/image73.svg"/><Relationship Id="rId5" Type="http://schemas.openxmlformats.org/officeDocument/2006/relationships/image" Target="../media/image67.sv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svg"/></Relationships>
</file>

<file path=ppt/slides/_rels/slide37.xml.rels><?xml version="1.0" encoding="UTF-8" standalone="yes"?>
<Relationships xmlns="http://schemas.openxmlformats.org/package/2006/relationships"><Relationship Id="rId2" Type="http://schemas.openxmlformats.org/officeDocument/2006/relationships/image" Target="../media/image76.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740.png"/><Relationship Id="rId3" Type="http://schemas.openxmlformats.org/officeDocument/2006/relationships/image" Target="../media/image78.svg"/><Relationship Id="rId7" Type="http://schemas.openxmlformats.org/officeDocument/2006/relationships/image" Target="../media/image82.sv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svg"/><Relationship Id="rId4" Type="http://schemas.openxmlformats.org/officeDocument/2006/relationships/image" Target="../media/image79.png"/></Relationships>
</file>

<file path=ppt/slides/_rels/slide39.xml.rels><?xml version="1.0" encoding="UTF-8" standalone="yes"?>
<Relationships xmlns="http://schemas.openxmlformats.org/package/2006/relationships"><Relationship Id="rId3" Type="http://schemas.openxmlformats.org/officeDocument/2006/relationships/image" Target="../media/image84.svg"/><Relationship Id="rId7" Type="http://schemas.openxmlformats.org/officeDocument/2006/relationships/image" Target="../media/image88.svg"/><Relationship Id="rId2" Type="http://schemas.openxmlformats.org/officeDocument/2006/relationships/image" Target="../media/image83.png"/><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6.svg"/><Relationship Id="rId4" Type="http://schemas.openxmlformats.org/officeDocument/2006/relationships/image" Target="../media/image85.png"/></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55.svg"/><Relationship Id="rId7" Type="http://schemas.openxmlformats.org/officeDocument/2006/relationships/image" Target="../media/image92.sv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svg"/><Relationship Id="rId4" Type="http://schemas.openxmlformats.org/officeDocument/2006/relationships/image" Target="../media/image89.png"/></Relationships>
</file>

<file path=ppt/slides/_rels/slide41.xml.rels><?xml version="1.0" encoding="UTF-8" standalone="yes"?>
<Relationships xmlns="http://schemas.openxmlformats.org/package/2006/relationships"><Relationship Id="rId3" Type="http://schemas.openxmlformats.org/officeDocument/2006/relationships/image" Target="../media/image95.svg"/><Relationship Id="rId7" Type="http://schemas.openxmlformats.org/officeDocument/2006/relationships/image" Target="../media/image98.png"/><Relationship Id="rId2" Type="http://schemas.openxmlformats.org/officeDocument/2006/relationships/image" Target="../media/image94.png"/><Relationship Id="rId1" Type="http://schemas.openxmlformats.org/officeDocument/2006/relationships/slideLayout" Target="../slideLayouts/slideLayout2.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90.png"/></Relationships>
</file>

<file path=ppt/slides/_rels/slide42.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400.png"/><Relationship Id="rId1" Type="http://schemas.openxmlformats.org/officeDocument/2006/relationships/slideLayout" Target="../slideLayouts/slideLayout5.xml"/><Relationship Id="rId4" Type="http://schemas.microsoft.com/office/2007/relationships/hdphoto" Target="../media/hdphoto4.wdp"/></Relationships>
</file>

<file path=ppt/slides/_rels/slide47.xml.rels><?xml version="1.0" encoding="UTF-8" standalone="yes"?>
<Relationships xmlns="http://schemas.openxmlformats.org/package/2006/relationships"><Relationship Id="rId2" Type="http://schemas.openxmlformats.org/officeDocument/2006/relationships/hyperlink" Target="https://home.cern/science/physics/dark-matter"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image" Target="../media/image103.PNG"/><Relationship Id="rId1" Type="http://schemas.openxmlformats.org/officeDocument/2006/relationships/slideLayout" Target="../slideLayouts/slideLayout4.xml"/><Relationship Id="rId6" Type="http://schemas.openxmlformats.org/officeDocument/2006/relationships/image" Target="../media/image107.svg"/><Relationship Id="rId5" Type="http://schemas.openxmlformats.org/officeDocument/2006/relationships/image" Target="../media/image106.png"/><Relationship Id="rId4" Type="http://schemas.openxmlformats.org/officeDocument/2006/relationships/image" Target="../media/image105.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jpe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580.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900.png"/><Relationship Id="rId1" Type="http://schemas.openxmlformats.org/officeDocument/2006/relationships/slideLayout" Target="../slideLayouts/slideLayout2.xml"/><Relationship Id="rId6" Type="http://schemas.openxmlformats.org/officeDocument/2006/relationships/image" Target="../media/image111.png"/><Relationship Id="rId5" Type="http://schemas.openxmlformats.org/officeDocument/2006/relationships/image" Target="../media/image53.png"/><Relationship Id="rId4" Type="http://schemas.openxmlformats.org/officeDocument/2006/relationships/image" Target="../media/image1000.png"/></Relationships>
</file>

<file path=ppt/slides/_rels/slide5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jp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114.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Public\CERN\Conference\QTech\20180823_161645.jpg">
            <a:extLst>
              <a:ext uri="{FF2B5EF4-FFF2-40B4-BE49-F238E27FC236}">
                <a16:creationId xmlns:a16="http://schemas.microsoft.com/office/drawing/2014/main" id="{9EC1758B-D05F-6FBB-038D-C1CDFF9ADA31}"/>
              </a:ext>
            </a:extLst>
          </p:cNvPr>
          <p:cNvPicPr>
            <a:picLocks noChangeAspect="1" noChangeArrowheads="1"/>
          </p:cNvPicPr>
          <p:nvPr/>
        </p:nvPicPr>
        <p:blipFill rotWithShape="1">
          <a:blip r:embed="rId3" cstate="print"/>
          <a:srcRect l="14427" t="16882" r="20258" b="566"/>
          <a:stretch/>
        </p:blipFill>
        <p:spPr bwMode="auto">
          <a:xfrm>
            <a:off x="-1" y="815009"/>
            <a:ext cx="7812157" cy="5554041"/>
          </a:xfrm>
          <a:prstGeom prst="rect">
            <a:avLst/>
          </a:prstGeom>
          <a:noFill/>
        </p:spPr>
      </p:pic>
      <p:sp>
        <p:nvSpPr>
          <p:cNvPr id="12" name="Title 11">
            <a:extLst>
              <a:ext uri="{FF2B5EF4-FFF2-40B4-BE49-F238E27FC236}">
                <a16:creationId xmlns:a16="http://schemas.microsoft.com/office/drawing/2014/main" id="{097D0660-621F-4EC2-A07A-C0DEA02DDB04}"/>
              </a:ext>
            </a:extLst>
          </p:cNvPr>
          <p:cNvSpPr>
            <a:spLocks noGrp="1"/>
          </p:cNvSpPr>
          <p:nvPr>
            <p:ph type="ctrTitle"/>
          </p:nvPr>
        </p:nvSpPr>
        <p:spPr>
          <a:xfrm>
            <a:off x="-1" y="4315861"/>
            <a:ext cx="8726557" cy="1470025"/>
          </a:xfrm>
        </p:spPr>
        <p:txBody>
          <a:bodyPr/>
          <a:lstStyle/>
          <a:p>
            <a:r>
              <a:rPr lang="en-GB" sz="4400" dirty="0">
                <a:solidFill>
                  <a:schemeClr val="bg1"/>
                </a:solidFill>
                <a:latin typeface="Calibri" pitchFamily="34" charset="0"/>
                <a:cs typeface="Calibri" pitchFamily="34" charset="0"/>
              </a:rPr>
              <a:t>Antihydrogen </a:t>
            </a:r>
            <a:br>
              <a:rPr lang="en-GB" sz="4400" dirty="0">
                <a:solidFill>
                  <a:schemeClr val="bg1"/>
                </a:solidFill>
                <a:latin typeface="Calibri" pitchFamily="34" charset="0"/>
                <a:cs typeface="Calibri" pitchFamily="34" charset="0"/>
              </a:rPr>
            </a:br>
            <a:r>
              <a:rPr lang="en-GB" sz="4400" dirty="0">
                <a:solidFill>
                  <a:schemeClr val="bg1"/>
                </a:solidFill>
                <a:latin typeface="Calibri" pitchFamily="34" charset="0"/>
                <a:cs typeface="Calibri" pitchFamily="34" charset="0"/>
              </a:rPr>
              <a:t>production at </a:t>
            </a:r>
            <a:r>
              <a:rPr lang="en-GB" sz="4400" dirty="0" err="1">
                <a:solidFill>
                  <a:schemeClr val="bg1"/>
                </a:solidFill>
                <a:latin typeface="Calibri" pitchFamily="34" charset="0"/>
                <a:cs typeface="Calibri" pitchFamily="34" charset="0"/>
              </a:rPr>
              <a:t>AEgIS</a:t>
            </a:r>
            <a:endParaRPr lang="en-GB" sz="4400" dirty="0"/>
          </a:p>
        </p:txBody>
      </p:sp>
      <p:pic>
        <p:nvPicPr>
          <p:cNvPr id="3" name="Picture 2">
            <a:extLst>
              <a:ext uri="{FF2B5EF4-FFF2-40B4-BE49-F238E27FC236}">
                <a16:creationId xmlns:a16="http://schemas.microsoft.com/office/drawing/2014/main" id="{E5DD81F2-BF9C-4EFB-4E25-94DF40B7F225}"/>
              </a:ext>
            </a:extLst>
          </p:cNvPr>
          <p:cNvPicPr>
            <a:picLocks noChangeAspect="1"/>
          </p:cNvPicPr>
          <p:nvPr/>
        </p:nvPicPr>
        <p:blipFill rotWithShape="1">
          <a:blip r:embed="rId4">
            <a:extLst>
              <a:ext uri="{28A0092B-C50C-407E-A947-70E740481C1C}">
                <a14:useLocalDpi xmlns:a14="http://schemas.microsoft.com/office/drawing/2010/main" val="0"/>
              </a:ext>
            </a:extLst>
          </a:blip>
          <a:srcRect l="29284" t="33728" r="32983" b="36750"/>
          <a:stretch/>
        </p:blipFill>
        <p:spPr>
          <a:xfrm>
            <a:off x="5123242" y="2663687"/>
            <a:ext cx="4020758" cy="4194313"/>
          </a:xfrm>
          <a:prstGeom prst="rect">
            <a:avLst/>
          </a:prstGeom>
        </p:spPr>
      </p:pic>
    </p:spTree>
    <p:extLst>
      <p:ext uri="{BB962C8B-B14F-4D97-AF65-F5344CB8AC3E}">
        <p14:creationId xmlns:p14="http://schemas.microsoft.com/office/powerpoint/2010/main" val="2659375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3C9DF-4A78-9C5D-F3A9-9DE21686D20F}"/>
              </a:ext>
            </a:extLst>
          </p:cNvPr>
          <p:cNvSpPr>
            <a:spLocks noGrp="1"/>
          </p:cNvSpPr>
          <p:nvPr>
            <p:ph type="title"/>
          </p:nvPr>
        </p:nvSpPr>
        <p:spPr/>
        <p:txBody>
          <a:bodyPr/>
          <a:lstStyle/>
          <a:p>
            <a:r>
              <a:rPr lang="en-GB" dirty="0"/>
              <a:t>Antiproton decay</a:t>
            </a:r>
          </a:p>
        </p:txBody>
      </p:sp>
      <p:sp>
        <p:nvSpPr>
          <p:cNvPr id="3" name="Content Placeholder 2">
            <a:extLst>
              <a:ext uri="{FF2B5EF4-FFF2-40B4-BE49-F238E27FC236}">
                <a16:creationId xmlns:a16="http://schemas.microsoft.com/office/drawing/2014/main" id="{8BD94966-CE7C-2E63-A442-24E3680ED7D5}"/>
              </a:ext>
            </a:extLst>
          </p:cNvPr>
          <p:cNvSpPr>
            <a:spLocks noGrp="1"/>
          </p:cNvSpPr>
          <p:nvPr>
            <p:ph idx="1"/>
          </p:nvPr>
        </p:nvSpPr>
        <p:spPr/>
        <p:txBody>
          <a:bodyPr/>
          <a:lstStyle/>
          <a:p>
            <a:endParaRPr lang="en-GB"/>
          </a:p>
        </p:txBody>
      </p:sp>
      <p:sp>
        <p:nvSpPr>
          <p:cNvPr id="4" name="object 2">
            <a:extLst>
              <a:ext uri="{FF2B5EF4-FFF2-40B4-BE49-F238E27FC236}">
                <a16:creationId xmlns:a16="http://schemas.microsoft.com/office/drawing/2014/main" id="{BDAD2190-A0E0-5EC6-C3C7-F82B503028D1}"/>
              </a:ext>
            </a:extLst>
          </p:cNvPr>
          <p:cNvSpPr>
            <a:spLocks noChangeAspect="1"/>
          </p:cNvSpPr>
          <p:nvPr/>
        </p:nvSpPr>
        <p:spPr>
          <a:xfrm>
            <a:off x="-261488" y="1879737"/>
            <a:ext cx="9405488" cy="4412975"/>
          </a:xfrm>
          <a:prstGeom prst="rect">
            <a:avLst/>
          </a:prstGeom>
          <a:blipFill>
            <a:blip r:embed="rId2" cstate="print"/>
            <a:stretch>
              <a:fillRect t="-19888" b="1"/>
            </a:stretch>
          </a:blipFill>
        </p:spPr>
        <p:txBody>
          <a:bodyPr wrap="square" lIns="0" tIns="0" rIns="0" bIns="0" rtlCol="0"/>
          <a:lstStyle/>
          <a:p>
            <a:endParaRPr/>
          </a:p>
        </p:txBody>
      </p:sp>
    </p:spTree>
    <p:extLst>
      <p:ext uri="{BB962C8B-B14F-4D97-AF65-F5344CB8AC3E}">
        <p14:creationId xmlns:p14="http://schemas.microsoft.com/office/powerpoint/2010/main" val="4158763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56A21-4041-7159-562B-0A5020C9BAB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A5C8EE7-648A-8A5C-F84B-E74A0495C42F}"/>
              </a:ext>
            </a:extLst>
          </p:cNvPr>
          <p:cNvSpPr>
            <a:spLocks noGrp="1"/>
          </p:cNvSpPr>
          <p:nvPr>
            <p:ph idx="1"/>
          </p:nvPr>
        </p:nvSpPr>
        <p:spPr/>
        <p:txBody>
          <a:bodyPr/>
          <a:lstStyle/>
          <a:p>
            <a:endParaRPr lang="en-GB"/>
          </a:p>
        </p:txBody>
      </p:sp>
      <p:pic>
        <p:nvPicPr>
          <p:cNvPr id="4" name="Content Placeholder 4">
            <a:extLst>
              <a:ext uri="{FF2B5EF4-FFF2-40B4-BE49-F238E27FC236}">
                <a16:creationId xmlns:a16="http://schemas.microsoft.com/office/drawing/2014/main" id="{289D78D0-C82F-71A9-3BDD-49DD148DBF1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20068" y="1569818"/>
            <a:ext cx="3303864" cy="4525963"/>
          </a:xfrm>
          <a:prstGeom prst="rect">
            <a:avLst/>
          </a:prstGeom>
        </p:spPr>
      </p:pic>
      <p:sp>
        <p:nvSpPr>
          <p:cNvPr id="5" name="TextBox 4">
            <a:extLst>
              <a:ext uri="{FF2B5EF4-FFF2-40B4-BE49-F238E27FC236}">
                <a16:creationId xmlns:a16="http://schemas.microsoft.com/office/drawing/2014/main" id="{28700D0C-D7BC-BA69-9509-53FA54F300EF}"/>
              </a:ext>
            </a:extLst>
          </p:cNvPr>
          <p:cNvSpPr txBox="1"/>
          <p:nvPr/>
        </p:nvSpPr>
        <p:spPr>
          <a:xfrm>
            <a:off x="2920067" y="6095781"/>
            <a:ext cx="3303865" cy="646331"/>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Frank Close, Antimatter, p.55</a:t>
            </a:r>
            <a:br>
              <a:rPr lang="en-GB" dirty="0">
                <a:solidFill>
                  <a:schemeClr val="bg1"/>
                </a:solidFill>
                <a:latin typeface="Calibri" pitchFamily="34" charset="0"/>
                <a:cs typeface="Calibri" pitchFamily="34" charset="0"/>
              </a:rPr>
            </a:br>
            <a:r>
              <a:rPr lang="en-GB" dirty="0">
                <a:solidFill>
                  <a:schemeClr val="bg1"/>
                </a:solidFill>
                <a:latin typeface="Calibri" pitchFamily="34" charset="0"/>
                <a:cs typeface="Calibri" pitchFamily="34" charset="0"/>
              </a:rPr>
              <a:t>Oxford (2009)</a:t>
            </a:r>
          </a:p>
        </p:txBody>
      </p:sp>
      <p:sp>
        <p:nvSpPr>
          <p:cNvPr id="6" name="TextBox 5">
            <a:extLst>
              <a:ext uri="{FF2B5EF4-FFF2-40B4-BE49-F238E27FC236}">
                <a16:creationId xmlns:a16="http://schemas.microsoft.com/office/drawing/2014/main" id="{2ED554B8-1A37-EAA7-3B4B-DE8DC45D3C18}"/>
              </a:ext>
            </a:extLst>
          </p:cNvPr>
          <p:cNvSpPr txBox="1"/>
          <p:nvPr/>
        </p:nvSpPr>
        <p:spPr>
          <a:xfrm>
            <a:off x="2920066" y="993438"/>
            <a:ext cx="3303865" cy="461665"/>
          </a:xfrm>
          <a:prstGeom prst="rect">
            <a:avLst/>
          </a:prstGeom>
          <a:noFill/>
        </p:spPr>
        <p:txBody>
          <a:bodyPr wrap="square" rtlCol="0">
            <a:spAutoFit/>
          </a:bodyPr>
          <a:lstStyle/>
          <a:p>
            <a:pPr algn="ctr"/>
            <a:r>
              <a:rPr lang="en-GB" sz="2400" dirty="0">
                <a:solidFill>
                  <a:schemeClr val="bg1"/>
                </a:solidFill>
                <a:latin typeface="Calibri" pitchFamily="34" charset="0"/>
                <a:cs typeface="Calibri" pitchFamily="34" charset="0"/>
              </a:rPr>
              <a:t>Pair production</a:t>
            </a:r>
          </a:p>
        </p:txBody>
      </p:sp>
    </p:spTree>
    <p:extLst>
      <p:ext uri="{BB962C8B-B14F-4D97-AF65-F5344CB8AC3E}">
        <p14:creationId xmlns:p14="http://schemas.microsoft.com/office/powerpoint/2010/main" val="2075890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2BA42C-CF6A-5BD7-A448-9B0E408928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8923" y="-69574"/>
            <a:ext cx="13015112" cy="6936327"/>
          </a:xfrm>
          <a:prstGeom prst="rect">
            <a:avLst/>
          </a:prstGeom>
        </p:spPr>
      </p:pic>
      <p:sp>
        <p:nvSpPr>
          <p:cNvPr id="8" name="TextBox 7">
            <a:extLst>
              <a:ext uri="{FF2B5EF4-FFF2-40B4-BE49-F238E27FC236}">
                <a16:creationId xmlns:a16="http://schemas.microsoft.com/office/drawing/2014/main" id="{F4016372-6805-77C7-EB4F-54FFFF08A85D}"/>
              </a:ext>
            </a:extLst>
          </p:cNvPr>
          <p:cNvSpPr txBox="1"/>
          <p:nvPr/>
        </p:nvSpPr>
        <p:spPr>
          <a:xfrm>
            <a:off x="2279002" y="6460258"/>
            <a:ext cx="4585996"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Guillaume </a:t>
            </a:r>
            <a:r>
              <a:rPr lang="en-GB" dirty="0" err="1">
                <a:solidFill>
                  <a:schemeClr val="bg1"/>
                </a:solidFill>
                <a:latin typeface="Calibri" pitchFamily="34" charset="0"/>
                <a:cs typeface="Calibri" pitchFamily="34" charset="0"/>
              </a:rPr>
              <a:t>Canat</a:t>
            </a:r>
            <a:r>
              <a:rPr lang="en-GB" dirty="0">
                <a:solidFill>
                  <a:schemeClr val="bg1"/>
                </a:solidFill>
                <a:latin typeface="Calibri" pitchFamily="34" charset="0"/>
                <a:cs typeface="Calibri" pitchFamily="34" charset="0"/>
              </a:rPr>
              <a:t>, 26.06.2019. </a:t>
            </a:r>
            <a:r>
              <a:rPr lang="en-GB" dirty="0" err="1">
                <a:solidFill>
                  <a:schemeClr val="bg1"/>
                </a:solidFill>
                <a:latin typeface="Calibri" pitchFamily="34" charset="0"/>
                <a:cs typeface="Calibri" pitchFamily="34" charset="0"/>
              </a:rPr>
              <a:t>Lozère</a:t>
            </a:r>
            <a:r>
              <a:rPr lang="en-GB" dirty="0">
                <a:solidFill>
                  <a:schemeClr val="bg1"/>
                </a:solidFill>
                <a:latin typeface="Calibri" pitchFamily="34" charset="0"/>
                <a:cs typeface="Calibri" pitchFamily="34" charset="0"/>
              </a:rPr>
              <a:t> (France)</a:t>
            </a:r>
          </a:p>
        </p:txBody>
      </p:sp>
    </p:spTree>
    <p:extLst>
      <p:ext uri="{BB962C8B-B14F-4D97-AF65-F5344CB8AC3E}">
        <p14:creationId xmlns:p14="http://schemas.microsoft.com/office/powerpoint/2010/main" val="2575796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5C9A2-BB45-2237-14F8-62939EA9D640}"/>
              </a:ext>
            </a:extLst>
          </p:cNvPr>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AAC843EE-FD6D-0D49-B7F4-D5DD228A3B51}"/>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794" t="1480" r="1020" b="1950"/>
          <a:stretch/>
        </p:blipFill>
        <p:spPr>
          <a:xfrm>
            <a:off x="531845" y="983085"/>
            <a:ext cx="8080310" cy="3956180"/>
          </a:xfrm>
          <a:prstGeom prst="ellipse">
            <a:avLst/>
          </a:prstGeom>
        </p:spPr>
      </p:pic>
      <p:sp>
        <p:nvSpPr>
          <p:cNvPr id="7" name="TextBox 6">
            <a:extLst>
              <a:ext uri="{FF2B5EF4-FFF2-40B4-BE49-F238E27FC236}">
                <a16:creationId xmlns:a16="http://schemas.microsoft.com/office/drawing/2014/main" id="{559EBB81-8F33-3E31-6CBE-C1FEA9B582D7}"/>
              </a:ext>
            </a:extLst>
          </p:cNvPr>
          <p:cNvSpPr txBox="1"/>
          <p:nvPr/>
        </p:nvSpPr>
        <p:spPr>
          <a:xfrm>
            <a:off x="1147665" y="5377837"/>
            <a:ext cx="7343192" cy="1200329"/>
          </a:xfrm>
          <a:prstGeom prst="rect">
            <a:avLst/>
          </a:prstGeom>
          <a:noFill/>
        </p:spPr>
        <p:txBody>
          <a:bodyPr wrap="square">
            <a:spAutoFit/>
          </a:bodyPr>
          <a:lstStyle/>
          <a:p>
            <a:pPr algn="ctr"/>
            <a:r>
              <a:rPr lang="fr-FR" dirty="0">
                <a:solidFill>
                  <a:schemeClr val="bg1"/>
                </a:solidFill>
              </a:rPr>
              <a:t>511keV </a:t>
            </a:r>
            <a:r>
              <a:rPr lang="fr-FR" dirty="0" err="1">
                <a:solidFill>
                  <a:schemeClr val="bg1"/>
                </a:solidFill>
              </a:rPr>
              <a:t>picture</a:t>
            </a:r>
            <a:r>
              <a:rPr lang="fr-FR" dirty="0">
                <a:solidFill>
                  <a:schemeClr val="bg1"/>
                </a:solidFill>
              </a:rPr>
              <a:t> of the </a:t>
            </a:r>
            <a:r>
              <a:rPr lang="fr-FR" dirty="0" err="1">
                <a:solidFill>
                  <a:schemeClr val="bg1"/>
                </a:solidFill>
              </a:rPr>
              <a:t>Milky</a:t>
            </a:r>
            <a:r>
              <a:rPr lang="fr-FR" dirty="0">
                <a:solidFill>
                  <a:schemeClr val="bg1"/>
                </a:solidFill>
              </a:rPr>
              <a:t> </a:t>
            </a:r>
            <a:r>
              <a:rPr lang="fr-FR" dirty="0" err="1">
                <a:solidFill>
                  <a:schemeClr val="bg1"/>
                </a:solidFill>
              </a:rPr>
              <a:t>way</a:t>
            </a:r>
            <a:r>
              <a:rPr lang="fr-FR" dirty="0">
                <a:solidFill>
                  <a:schemeClr val="bg1"/>
                </a:solidFill>
              </a:rPr>
              <a:t>. </a:t>
            </a:r>
          </a:p>
          <a:p>
            <a:pPr algn="ctr"/>
            <a:r>
              <a:rPr lang="en-GB" dirty="0" err="1">
                <a:solidFill>
                  <a:schemeClr val="bg1"/>
                </a:solidFill>
              </a:rPr>
              <a:t>INTErnational</a:t>
            </a:r>
            <a:r>
              <a:rPr lang="en-GB" dirty="0">
                <a:solidFill>
                  <a:schemeClr val="bg1"/>
                </a:solidFill>
              </a:rPr>
              <a:t> Gamma-Ray Astrophysics Laboratory (INTEGRAL)</a:t>
            </a:r>
          </a:p>
          <a:p>
            <a:pPr algn="ctr"/>
            <a:r>
              <a:rPr lang="en-GB" dirty="0">
                <a:solidFill>
                  <a:schemeClr val="bg1"/>
                </a:solidFill>
              </a:rPr>
              <a:t>European Space Agency </a:t>
            </a:r>
            <a:endParaRPr lang="fr-FR" dirty="0">
              <a:solidFill>
                <a:schemeClr val="bg1"/>
              </a:solidFill>
            </a:endParaRPr>
          </a:p>
          <a:p>
            <a:pPr algn="ctr"/>
            <a:r>
              <a:rPr lang="fr-FR" dirty="0" err="1">
                <a:solidFill>
                  <a:schemeClr val="bg1"/>
                </a:solidFill>
              </a:rPr>
              <a:t>Credits</a:t>
            </a:r>
            <a:r>
              <a:rPr lang="fr-FR" dirty="0">
                <a:solidFill>
                  <a:schemeClr val="bg1"/>
                </a:solidFill>
              </a:rPr>
              <a:t> J. </a:t>
            </a:r>
            <a:r>
              <a:rPr lang="fr-FR" dirty="0" err="1">
                <a:solidFill>
                  <a:schemeClr val="bg1"/>
                </a:solidFill>
              </a:rPr>
              <a:t>Knödlseder</a:t>
            </a:r>
            <a:r>
              <a:rPr lang="fr-FR" dirty="0">
                <a:solidFill>
                  <a:schemeClr val="bg1"/>
                </a:solidFill>
              </a:rPr>
              <a:t> - CESR - 2005</a:t>
            </a:r>
            <a:endParaRPr lang="en-GB" dirty="0">
              <a:solidFill>
                <a:schemeClr val="bg1"/>
              </a:solidFill>
            </a:endParaRPr>
          </a:p>
        </p:txBody>
      </p:sp>
    </p:spTree>
    <p:extLst>
      <p:ext uri="{BB962C8B-B14F-4D97-AF65-F5344CB8AC3E}">
        <p14:creationId xmlns:p14="http://schemas.microsoft.com/office/powerpoint/2010/main" val="3540132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18D633C0-4C96-4772-9F9B-FB16CDB01DE8}"/>
              </a:ext>
            </a:extLst>
          </p:cNvPr>
          <p:cNvSpPr>
            <a:spLocks noGrp="1"/>
          </p:cNvSpPr>
          <p:nvPr>
            <p:ph idx="1"/>
          </p:nvPr>
        </p:nvSpPr>
        <p:spPr>
          <a:xfrm>
            <a:off x="457200" y="648182"/>
            <a:ext cx="8229600" cy="5914664"/>
          </a:xfrm>
        </p:spPr>
        <p:txBody>
          <a:bodyPr/>
          <a:lstStyle/>
          <a:p>
            <a:pPr marL="0" indent="0">
              <a:spcAft>
                <a:spcPts val="1600"/>
              </a:spcAft>
            </a:pPr>
            <a:r>
              <a:rPr lang="en-GB" sz="2400" i="1" dirty="0"/>
              <a:t>BARYONIC ASSYMETRY </a:t>
            </a:r>
          </a:p>
          <a:p>
            <a:pPr algn="l">
              <a:spcBef>
                <a:spcPts val="0"/>
              </a:spcBef>
              <a:spcAft>
                <a:spcPts val="0"/>
              </a:spcAft>
              <a:buFont typeface="Arial" panose="020B0604020202020204" pitchFamily="34" charset="0"/>
              <a:buChar char="•"/>
            </a:pPr>
            <a:r>
              <a:rPr lang="en-GB" sz="2400" dirty="0"/>
              <a:t>Sakharov conditions (1965)</a:t>
            </a:r>
            <a:r>
              <a:rPr lang="en-GB" sz="2400" i="1" dirty="0"/>
              <a:t>:</a:t>
            </a:r>
          </a:p>
          <a:p>
            <a:pPr marL="857250" lvl="1" indent="-457200">
              <a:spcBef>
                <a:spcPts val="0"/>
              </a:spcBef>
              <a:spcAft>
                <a:spcPts val="2400"/>
              </a:spcAft>
              <a:buFont typeface="+mj-lt"/>
              <a:buAutoNum type="arabicPeriod"/>
            </a:pPr>
            <a:r>
              <a:rPr lang="en-GB" sz="2400" i="1" dirty="0"/>
              <a:t>Baryon number violation</a:t>
            </a:r>
          </a:p>
          <a:p>
            <a:pPr marL="857250" lvl="1" indent="-457200">
              <a:spcBef>
                <a:spcPts val="0"/>
              </a:spcBef>
              <a:spcAft>
                <a:spcPts val="9600"/>
              </a:spcAft>
              <a:buFont typeface="+mj-lt"/>
              <a:buAutoNum type="arabicPeriod"/>
            </a:pPr>
            <a:r>
              <a:rPr lang="en-GB" sz="2400" i="1" dirty="0"/>
              <a:t>CP symmetry violation</a:t>
            </a:r>
          </a:p>
          <a:p>
            <a:pPr marL="857250" lvl="1" indent="-457200">
              <a:spcBef>
                <a:spcPts val="0"/>
              </a:spcBef>
              <a:spcAft>
                <a:spcPts val="6400"/>
              </a:spcAft>
              <a:buFont typeface="+mj-lt"/>
              <a:buAutoNum type="arabicPeriod"/>
            </a:pPr>
            <a:r>
              <a:rPr lang="en-GB" sz="2400" i="1" dirty="0"/>
              <a:t>Universe out of thermal equilibrium: thermal fluctuations balance everything</a:t>
            </a:r>
          </a:p>
        </p:txBody>
      </p:sp>
      <p:pic>
        <p:nvPicPr>
          <p:cNvPr id="11" name="Picture 10">
            <a:extLst>
              <a:ext uri="{FF2B5EF4-FFF2-40B4-BE49-F238E27FC236}">
                <a16:creationId xmlns:a16="http://schemas.microsoft.com/office/drawing/2014/main" id="{BD0B25E3-386D-4D7E-9866-166E2737D321}"/>
              </a:ext>
            </a:extLst>
          </p:cNvPr>
          <p:cNvPicPr>
            <a:picLocks noChangeAspect="1"/>
          </p:cNvPicPr>
          <p:nvPr/>
        </p:nvPicPr>
        <p:blipFill rotWithShape="1">
          <a:blip r:embed="rId2">
            <a:extLst>
              <a:ext uri="{28A0092B-C50C-407E-A947-70E740481C1C}">
                <a14:useLocalDpi xmlns:a14="http://schemas.microsoft.com/office/drawing/2010/main" val="0"/>
              </a:ext>
            </a:extLst>
          </a:blip>
          <a:srcRect l="31267" t="49004" r="39872" b="33034"/>
          <a:stretch/>
        </p:blipFill>
        <p:spPr>
          <a:xfrm>
            <a:off x="4991647" y="1501359"/>
            <a:ext cx="2639027" cy="921778"/>
          </a:xfrm>
          <a:prstGeom prst="rect">
            <a:avLst/>
          </a:prstGeom>
        </p:spPr>
      </p:pic>
      <p:pic>
        <p:nvPicPr>
          <p:cNvPr id="15" name="Picture 14">
            <a:extLst>
              <a:ext uri="{FF2B5EF4-FFF2-40B4-BE49-F238E27FC236}">
                <a16:creationId xmlns:a16="http://schemas.microsoft.com/office/drawing/2014/main" id="{FD5AA176-2CCD-4990-A4A5-6105218EC24D}"/>
              </a:ext>
            </a:extLst>
          </p:cNvPr>
          <p:cNvPicPr>
            <a:picLocks noChangeAspect="1"/>
          </p:cNvPicPr>
          <p:nvPr/>
        </p:nvPicPr>
        <p:blipFill rotWithShape="1">
          <a:blip r:embed="rId2">
            <a:extLst>
              <a:ext uri="{28A0092B-C50C-407E-A947-70E740481C1C}">
                <a14:useLocalDpi xmlns:a14="http://schemas.microsoft.com/office/drawing/2010/main" val="0"/>
              </a:ext>
            </a:extLst>
          </a:blip>
          <a:srcRect l="5949" t="63586" r="23022" b="17803"/>
          <a:stretch/>
        </p:blipFill>
        <p:spPr>
          <a:xfrm>
            <a:off x="1135746" y="2824100"/>
            <a:ext cx="6494928" cy="955040"/>
          </a:xfrm>
          <a:prstGeom prst="rect">
            <a:avLst/>
          </a:prstGeom>
        </p:spPr>
      </p:pic>
      <p:sp>
        <p:nvSpPr>
          <p:cNvPr id="16" name="TextBox 15">
            <a:extLst>
              <a:ext uri="{FF2B5EF4-FFF2-40B4-BE49-F238E27FC236}">
                <a16:creationId xmlns:a16="http://schemas.microsoft.com/office/drawing/2014/main" id="{B5E8402D-A21F-4EC5-9FD2-A0457E959967}"/>
              </a:ext>
            </a:extLst>
          </p:cNvPr>
          <p:cNvSpPr txBox="1"/>
          <p:nvPr/>
        </p:nvSpPr>
        <p:spPr>
          <a:xfrm rot="5400000">
            <a:off x="6577624" y="2671666"/>
            <a:ext cx="3261360" cy="307777"/>
          </a:xfrm>
          <a:prstGeom prst="rect">
            <a:avLst/>
          </a:prstGeom>
          <a:noFill/>
        </p:spPr>
        <p:txBody>
          <a:bodyPr wrap="square" rtlCol="0">
            <a:spAutoFit/>
          </a:bodyPr>
          <a:lstStyle/>
          <a:p>
            <a:pPr algn="ctr"/>
            <a:r>
              <a:rPr lang="en-GB" sz="1400" dirty="0">
                <a:solidFill>
                  <a:schemeClr val="bg1"/>
                </a:solidFill>
                <a:latin typeface="Calibri" pitchFamily="34" charset="0"/>
                <a:cs typeface="Calibri" pitchFamily="34" charset="0"/>
              </a:rPr>
              <a:t>Pretty much physics (</a:t>
            </a:r>
            <a:r>
              <a:rPr lang="en-GB" sz="1400" dirty="0" err="1">
                <a:solidFill>
                  <a:schemeClr val="bg1"/>
                </a:solidFill>
                <a:latin typeface="Calibri" pitchFamily="34" charset="0"/>
                <a:cs typeface="Calibri" pitchFamily="34" charset="0"/>
              </a:rPr>
              <a:t>youtube</a:t>
            </a:r>
            <a:r>
              <a:rPr lang="en-GB" sz="1400" dirty="0">
                <a:solidFill>
                  <a:schemeClr val="bg1"/>
                </a:solidFill>
                <a:latin typeface="Calibri" pitchFamily="34" charset="0"/>
                <a:cs typeface="Calibri" pitchFamily="34" charset="0"/>
              </a:rPr>
              <a:t>)</a:t>
            </a:r>
          </a:p>
        </p:txBody>
      </p:sp>
      <p:sp>
        <p:nvSpPr>
          <p:cNvPr id="3" name="Title 2">
            <a:extLst>
              <a:ext uri="{FF2B5EF4-FFF2-40B4-BE49-F238E27FC236}">
                <a16:creationId xmlns:a16="http://schemas.microsoft.com/office/drawing/2014/main" id="{4AB7D66C-096F-F555-32A1-C634FFF54C0F}"/>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2626402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DC112-B082-C400-FBBB-FADC4D185571}"/>
              </a:ext>
            </a:extLst>
          </p:cNvPr>
          <p:cNvSpPr>
            <a:spLocks noGrp="1"/>
          </p:cNvSpPr>
          <p:nvPr>
            <p:ph type="title"/>
          </p:nvPr>
        </p:nvSpPr>
        <p:spPr/>
        <p:txBody>
          <a:bodyPr/>
          <a:lstStyle/>
          <a:p>
            <a:r>
              <a:rPr lang="en-GB" dirty="0"/>
              <a:t>MICROSCOPE mission</a:t>
            </a:r>
          </a:p>
        </p:txBody>
      </p:sp>
      <p:pic>
        <p:nvPicPr>
          <p:cNvPr id="7" name="Picture 6">
            <a:extLst>
              <a:ext uri="{FF2B5EF4-FFF2-40B4-BE49-F238E27FC236}">
                <a16:creationId xmlns:a16="http://schemas.microsoft.com/office/drawing/2014/main" id="{37E9FCE2-4CA6-337C-ED83-E4F4B1CA88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9150" y="1754035"/>
            <a:ext cx="4514850" cy="3000375"/>
          </a:xfrm>
          <a:prstGeom prst="rect">
            <a:avLst/>
          </a:prstGeom>
        </p:spPr>
      </p:pic>
      <p:pic>
        <p:nvPicPr>
          <p:cNvPr id="9" name="Picture 8">
            <a:extLst>
              <a:ext uri="{FF2B5EF4-FFF2-40B4-BE49-F238E27FC236}">
                <a16:creationId xmlns:a16="http://schemas.microsoft.com/office/drawing/2014/main" id="{52445D03-34D1-1FF9-BB6D-F0352F66B758}"/>
              </a:ext>
            </a:extLst>
          </p:cNvPr>
          <p:cNvPicPr>
            <a:picLocks noChangeAspect="1"/>
          </p:cNvPicPr>
          <p:nvPr/>
        </p:nvPicPr>
        <p:blipFill>
          <a:blip r:embed="rId3"/>
          <a:stretch>
            <a:fillRect/>
          </a:stretch>
        </p:blipFill>
        <p:spPr>
          <a:xfrm>
            <a:off x="0" y="5103965"/>
            <a:ext cx="9144000" cy="1560000"/>
          </a:xfrm>
          <a:prstGeom prst="rect">
            <a:avLst/>
          </a:prstGeom>
        </p:spPr>
      </p:pic>
      <p:pic>
        <p:nvPicPr>
          <p:cNvPr id="13" name="Picture 12">
            <a:extLst>
              <a:ext uri="{FF2B5EF4-FFF2-40B4-BE49-F238E27FC236}">
                <a16:creationId xmlns:a16="http://schemas.microsoft.com/office/drawing/2014/main" id="{791EE7FC-4EEA-5873-00EE-25220D0C13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165105"/>
            <a:ext cx="4514850" cy="3589305"/>
          </a:xfrm>
          <a:prstGeom prst="rect">
            <a:avLst/>
          </a:prstGeom>
        </p:spPr>
      </p:pic>
      <p:sp>
        <p:nvSpPr>
          <p:cNvPr id="15" name="TextBox 14">
            <a:extLst>
              <a:ext uri="{FF2B5EF4-FFF2-40B4-BE49-F238E27FC236}">
                <a16:creationId xmlns:a16="http://schemas.microsoft.com/office/drawing/2014/main" id="{CAC60369-87C2-CD3E-E0A1-B5A4C1CDAE11}"/>
              </a:ext>
            </a:extLst>
          </p:cNvPr>
          <p:cNvSpPr txBox="1"/>
          <p:nvPr/>
        </p:nvSpPr>
        <p:spPr>
          <a:xfrm>
            <a:off x="0" y="1193457"/>
            <a:ext cx="4572000" cy="369332"/>
          </a:xfrm>
          <a:prstGeom prst="rect">
            <a:avLst/>
          </a:prstGeom>
          <a:noFill/>
        </p:spPr>
        <p:txBody>
          <a:bodyPr wrap="square">
            <a:spAutoFit/>
          </a:bodyPr>
          <a:lstStyle/>
          <a:p>
            <a:r>
              <a:rPr lang="en-GB" dirty="0">
                <a:solidFill>
                  <a:schemeClr val="bg1"/>
                </a:solidFill>
              </a:rPr>
              <a:t>APS/Carin Cain</a:t>
            </a:r>
          </a:p>
        </p:txBody>
      </p:sp>
      <p:sp>
        <p:nvSpPr>
          <p:cNvPr id="3" name="TextBox 2">
            <a:extLst>
              <a:ext uri="{FF2B5EF4-FFF2-40B4-BE49-F238E27FC236}">
                <a16:creationId xmlns:a16="http://schemas.microsoft.com/office/drawing/2014/main" id="{304410D3-A154-0A6B-5482-100345ABD264}"/>
              </a:ext>
            </a:extLst>
          </p:cNvPr>
          <p:cNvSpPr txBox="1"/>
          <p:nvPr/>
        </p:nvSpPr>
        <p:spPr>
          <a:xfrm>
            <a:off x="5260617" y="1054957"/>
            <a:ext cx="3251916" cy="646331"/>
          </a:xfrm>
          <a:prstGeom prst="rect">
            <a:avLst/>
          </a:prstGeom>
          <a:noFill/>
        </p:spPr>
        <p:txBody>
          <a:bodyPr wrap="none" rtlCol="0">
            <a:spAutoFit/>
          </a:bodyPr>
          <a:lstStyle/>
          <a:p>
            <a:pPr algn="ctr"/>
            <a:r>
              <a:rPr lang="en-GB" dirty="0">
                <a:solidFill>
                  <a:schemeClr val="bg1"/>
                </a:solidFill>
                <a:latin typeface="Calibri" pitchFamily="34" charset="0"/>
                <a:cs typeface="Calibri" pitchFamily="34" charset="0"/>
              </a:rPr>
              <a:t>Comparative free fall of </a:t>
            </a:r>
          </a:p>
          <a:p>
            <a:pPr algn="ctr"/>
            <a:r>
              <a:rPr lang="en-GB" dirty="0">
                <a:solidFill>
                  <a:schemeClr val="bg1"/>
                </a:solidFill>
                <a:latin typeface="Calibri" pitchFamily="34" charset="0"/>
                <a:cs typeface="Calibri" pitchFamily="34" charset="0"/>
              </a:rPr>
              <a:t>Titanium and </a:t>
            </a:r>
            <a:r>
              <a:rPr lang="en-GB" dirty="0" err="1">
                <a:solidFill>
                  <a:schemeClr val="bg1"/>
                </a:solidFill>
                <a:latin typeface="Calibri" pitchFamily="34" charset="0"/>
                <a:cs typeface="Calibri" pitchFamily="34" charset="0"/>
              </a:rPr>
              <a:t>Platinium</a:t>
            </a:r>
            <a:r>
              <a:rPr lang="en-GB" dirty="0">
                <a:solidFill>
                  <a:schemeClr val="bg1"/>
                </a:solidFill>
                <a:latin typeface="Calibri" pitchFamily="34" charset="0"/>
                <a:cs typeface="Calibri" pitchFamily="34" charset="0"/>
              </a:rPr>
              <a:t> cylinders</a:t>
            </a:r>
          </a:p>
        </p:txBody>
      </p:sp>
    </p:spTree>
    <p:extLst>
      <p:ext uri="{BB962C8B-B14F-4D97-AF65-F5344CB8AC3E}">
        <p14:creationId xmlns:p14="http://schemas.microsoft.com/office/powerpoint/2010/main" val="2767569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7E937-0FE1-5CC0-1E9D-C4E36674873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5E61414-183C-C76D-6CB4-30AC414C6EBF}"/>
              </a:ext>
            </a:extLst>
          </p:cNvPr>
          <p:cNvSpPr>
            <a:spLocks noGrp="1"/>
          </p:cNvSpPr>
          <p:nvPr>
            <p:ph sz="half" idx="1"/>
          </p:nvPr>
        </p:nvSpPr>
        <p:spPr/>
        <p:txBody>
          <a:bodyPr/>
          <a:lstStyle/>
          <a:p>
            <a:endParaRPr lang="en-GB"/>
          </a:p>
        </p:txBody>
      </p:sp>
      <p:sp>
        <p:nvSpPr>
          <p:cNvPr id="4" name="Content Placeholder 3">
            <a:extLst>
              <a:ext uri="{FF2B5EF4-FFF2-40B4-BE49-F238E27FC236}">
                <a16:creationId xmlns:a16="http://schemas.microsoft.com/office/drawing/2014/main" id="{30207D68-AFE8-F0EB-C9DD-EDBF646C49D7}"/>
              </a:ext>
            </a:extLst>
          </p:cNvPr>
          <p:cNvSpPr>
            <a:spLocks noGrp="1"/>
          </p:cNvSpPr>
          <p:nvPr>
            <p:ph sz="half" idx="2"/>
          </p:nvPr>
        </p:nvSpPr>
        <p:spPr/>
        <p:txBody>
          <a:bodyPr/>
          <a:lstStyle/>
          <a:p>
            <a:endParaRPr lang="en-GB"/>
          </a:p>
        </p:txBody>
      </p:sp>
      <p:pic>
        <p:nvPicPr>
          <p:cNvPr id="8" name="Picture 7">
            <a:extLst>
              <a:ext uri="{FF2B5EF4-FFF2-40B4-BE49-F238E27FC236}">
                <a16:creationId xmlns:a16="http://schemas.microsoft.com/office/drawing/2014/main" id="{4388D8EB-A2E7-6ADD-23F8-29716F7BAA9C}"/>
              </a:ext>
            </a:extLst>
          </p:cNvPr>
          <p:cNvPicPr>
            <a:picLocks noChangeAspect="1"/>
          </p:cNvPicPr>
          <p:nvPr/>
        </p:nvPicPr>
        <p:blipFill>
          <a:blip r:embed="rId3"/>
          <a:stretch>
            <a:fillRect/>
          </a:stretch>
        </p:blipFill>
        <p:spPr>
          <a:xfrm>
            <a:off x="0" y="731837"/>
            <a:ext cx="9144000" cy="2929390"/>
          </a:xfrm>
          <a:prstGeom prst="rect">
            <a:avLst/>
          </a:prstGeom>
        </p:spPr>
      </p:pic>
      <p:pic>
        <p:nvPicPr>
          <p:cNvPr id="10" name="Picture 9">
            <a:extLst>
              <a:ext uri="{FF2B5EF4-FFF2-40B4-BE49-F238E27FC236}">
                <a16:creationId xmlns:a16="http://schemas.microsoft.com/office/drawing/2014/main" id="{43396F5E-9444-1EE2-CE4B-3BC2773ACC92}"/>
              </a:ext>
            </a:extLst>
          </p:cNvPr>
          <p:cNvPicPr>
            <a:picLocks noChangeAspect="1"/>
          </p:cNvPicPr>
          <p:nvPr/>
        </p:nvPicPr>
        <p:blipFill>
          <a:blip r:embed="rId4"/>
          <a:stretch>
            <a:fillRect/>
          </a:stretch>
        </p:blipFill>
        <p:spPr>
          <a:xfrm>
            <a:off x="3380638" y="3693754"/>
            <a:ext cx="2230324" cy="3164246"/>
          </a:xfrm>
          <a:prstGeom prst="rect">
            <a:avLst/>
          </a:prstGeom>
        </p:spPr>
      </p:pic>
    </p:spTree>
    <p:extLst>
      <p:ext uri="{BB962C8B-B14F-4D97-AF65-F5344CB8AC3E}">
        <p14:creationId xmlns:p14="http://schemas.microsoft.com/office/powerpoint/2010/main" val="18316285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3CE21-F115-EC08-F06E-093E309E765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69D893E-902E-3FF2-74D6-A9CD0A28A6DA}"/>
              </a:ext>
            </a:extLst>
          </p:cNvPr>
          <p:cNvSpPr>
            <a:spLocks noGrp="1"/>
          </p:cNvSpPr>
          <p:nvPr>
            <p:ph idx="1"/>
          </p:nvPr>
        </p:nvSpPr>
        <p:spPr/>
        <p:txBody>
          <a:bodyPr/>
          <a:lstStyle/>
          <a:p>
            <a:endParaRPr lang="en-GB" dirty="0"/>
          </a:p>
        </p:txBody>
      </p:sp>
      <p:pic>
        <p:nvPicPr>
          <p:cNvPr id="4" name="Picture 3">
            <a:extLst>
              <a:ext uri="{FF2B5EF4-FFF2-40B4-BE49-F238E27FC236}">
                <a16:creationId xmlns:a16="http://schemas.microsoft.com/office/drawing/2014/main" id="{81AB35AF-6761-0AF9-1038-157589241562}"/>
              </a:ext>
            </a:extLst>
          </p:cNvPr>
          <p:cNvPicPr>
            <a:picLocks noChangeAspect="1"/>
          </p:cNvPicPr>
          <p:nvPr/>
        </p:nvPicPr>
        <p:blipFill rotWithShape="1">
          <a:blip r:embed="rId2"/>
          <a:srcRect l="50092"/>
          <a:stretch/>
        </p:blipFill>
        <p:spPr>
          <a:xfrm>
            <a:off x="4759992" y="1202535"/>
            <a:ext cx="3926808" cy="5123659"/>
          </a:xfrm>
          <a:prstGeom prst="rect">
            <a:avLst/>
          </a:prstGeom>
        </p:spPr>
      </p:pic>
      <p:pic>
        <p:nvPicPr>
          <p:cNvPr id="5" name="Picture 4">
            <a:extLst>
              <a:ext uri="{FF2B5EF4-FFF2-40B4-BE49-F238E27FC236}">
                <a16:creationId xmlns:a16="http://schemas.microsoft.com/office/drawing/2014/main" id="{3A530B86-C273-8410-B957-0380F60C14E2}"/>
              </a:ext>
            </a:extLst>
          </p:cNvPr>
          <p:cNvPicPr>
            <a:picLocks noChangeAspect="1"/>
          </p:cNvPicPr>
          <p:nvPr/>
        </p:nvPicPr>
        <p:blipFill rotWithShape="1">
          <a:blip r:embed="rId3">
            <a:extLst>
              <a:ext uri="{BEBA8EAE-BF5A-486C-A8C5-ECC9F3942E4B}">
                <a14:imgProps xmlns:a14="http://schemas.microsoft.com/office/drawing/2010/main">
                  <a14:imgLayer r:embed="rId4">
                    <a14:imgEffect>
                      <a14:saturation sat="99000"/>
                    </a14:imgEffect>
                  </a14:imgLayer>
                </a14:imgProps>
              </a:ext>
            </a:extLst>
          </a:blip>
          <a:srcRect l="50092"/>
          <a:stretch/>
        </p:blipFill>
        <p:spPr>
          <a:xfrm flipH="1">
            <a:off x="323542" y="1202535"/>
            <a:ext cx="3926808" cy="5123659"/>
          </a:xfrm>
          <a:prstGeom prst="rect">
            <a:avLst/>
          </a:prstGeom>
        </p:spPr>
      </p:pic>
    </p:spTree>
    <p:extLst>
      <p:ext uri="{BB962C8B-B14F-4D97-AF65-F5344CB8AC3E}">
        <p14:creationId xmlns:p14="http://schemas.microsoft.com/office/powerpoint/2010/main" val="3452891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FF7D6-3C86-D7E4-FCEE-B6F71EEECA2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98C728E-6D53-BCD5-A9C8-61E039E20C47}"/>
              </a:ext>
            </a:extLst>
          </p:cNvPr>
          <p:cNvSpPr>
            <a:spLocks noGrp="1"/>
          </p:cNvSpPr>
          <p:nvPr>
            <p:ph idx="1"/>
          </p:nvPr>
        </p:nvSpPr>
        <p:spPr/>
        <p:txBody>
          <a:bodyPr/>
          <a:lstStyle/>
          <a:p>
            <a:endParaRPr lang="en-GB"/>
          </a:p>
        </p:txBody>
      </p:sp>
      <p:pic>
        <p:nvPicPr>
          <p:cNvPr id="4" name="Picture 3">
            <a:extLst>
              <a:ext uri="{FF2B5EF4-FFF2-40B4-BE49-F238E27FC236}">
                <a16:creationId xmlns:a16="http://schemas.microsoft.com/office/drawing/2014/main" id="{02B12ABC-94A4-50A1-3F54-1C20E03ED8DD}"/>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18586" y="813040"/>
            <a:ext cx="9125413" cy="6034676"/>
          </a:xfrm>
          <a:prstGeom prst="rect">
            <a:avLst/>
          </a:prstGeom>
        </p:spPr>
      </p:pic>
    </p:spTree>
    <p:extLst>
      <p:ext uri="{BB962C8B-B14F-4D97-AF65-F5344CB8AC3E}">
        <p14:creationId xmlns:p14="http://schemas.microsoft.com/office/powerpoint/2010/main" val="2629845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628" y="957104"/>
            <a:ext cx="8424936" cy="5100371"/>
          </a:xfrm>
          <a:prstGeom prst="rect">
            <a:avLst/>
          </a:prstGeom>
        </p:spPr>
        <p:txBody>
          <a:bodyPr wrap="square">
            <a:spAutoFit/>
          </a:bodyPr>
          <a:lstStyle/>
          <a:p>
            <a:pPr>
              <a:lnSpc>
                <a:spcPct val="130000"/>
              </a:lnSpc>
              <a:buFontTx/>
              <a:buChar char="•"/>
            </a:pPr>
            <a:r>
              <a:rPr lang="en-US" b="1" dirty="0">
                <a:solidFill>
                  <a:schemeClr val="bg1">
                    <a:lumMod val="95000"/>
                  </a:schemeClr>
                </a:solidFill>
              </a:rPr>
              <a:t>Antiprotons have been used since ~1980, in the beginning mainly for high energy proton-antiproton experiments in the SPS</a:t>
            </a:r>
          </a:p>
          <a:p>
            <a:pPr>
              <a:lnSpc>
                <a:spcPct val="130000"/>
              </a:lnSpc>
              <a:buFontTx/>
              <a:buChar char="•"/>
            </a:pPr>
            <a:r>
              <a:rPr lang="en-US" b="1" dirty="0">
                <a:solidFill>
                  <a:schemeClr val="bg1">
                    <a:lumMod val="95000"/>
                  </a:schemeClr>
                </a:solidFill>
              </a:rPr>
              <a:t>1980-1986	AA</a:t>
            </a:r>
          </a:p>
          <a:p>
            <a:pPr lvl="1">
              <a:lnSpc>
                <a:spcPct val="130000"/>
              </a:lnSpc>
              <a:buFontTx/>
              <a:buChar char="•"/>
            </a:pPr>
            <a:r>
              <a:rPr lang="en-US" sz="1600" dirty="0">
                <a:solidFill>
                  <a:schemeClr val="bg1">
                    <a:lumMod val="95000"/>
                  </a:schemeClr>
                </a:solidFill>
              </a:rPr>
              <a:t>3.57 GeV/c Antiproton Accumulator ring</a:t>
            </a:r>
          </a:p>
          <a:p>
            <a:pPr>
              <a:lnSpc>
                <a:spcPct val="130000"/>
              </a:lnSpc>
              <a:buFontTx/>
              <a:buChar char="•"/>
            </a:pPr>
            <a:r>
              <a:rPr lang="en-US" b="1" dirty="0">
                <a:solidFill>
                  <a:schemeClr val="bg1">
                    <a:lumMod val="95000"/>
                  </a:schemeClr>
                </a:solidFill>
              </a:rPr>
              <a:t>1986-1996	AAC (AA+AC)</a:t>
            </a:r>
          </a:p>
          <a:p>
            <a:pPr lvl="1">
              <a:lnSpc>
                <a:spcPct val="130000"/>
              </a:lnSpc>
              <a:buFont typeface="Arial" charset="0"/>
              <a:buChar char="•"/>
            </a:pPr>
            <a:r>
              <a:rPr lang="en-US" sz="1600" dirty="0">
                <a:solidFill>
                  <a:schemeClr val="bg1">
                    <a:lumMod val="95000"/>
                  </a:schemeClr>
                </a:solidFill>
              </a:rPr>
              <a:t>Large acceptance Antiproton Collector ring added to increase capture</a:t>
            </a:r>
          </a:p>
          <a:p>
            <a:pPr lvl="1">
              <a:lnSpc>
                <a:spcPct val="130000"/>
              </a:lnSpc>
              <a:buFont typeface="Arial" charset="0"/>
              <a:buChar char="•"/>
            </a:pPr>
            <a:r>
              <a:rPr lang="en-US" sz="1600" dirty="0">
                <a:solidFill>
                  <a:schemeClr val="bg1">
                    <a:lumMod val="95000"/>
                  </a:schemeClr>
                </a:solidFill>
              </a:rPr>
              <a:t>Production rate increased 10-fold to 6*10</a:t>
            </a:r>
            <a:r>
              <a:rPr lang="en-US" sz="1600" baseline="66000" dirty="0">
                <a:solidFill>
                  <a:schemeClr val="bg1">
                    <a:lumMod val="95000"/>
                  </a:schemeClr>
                </a:solidFill>
              </a:rPr>
              <a:t>10</a:t>
            </a:r>
            <a:r>
              <a:rPr lang="en-US" sz="1600" dirty="0">
                <a:solidFill>
                  <a:schemeClr val="bg1">
                    <a:lumMod val="95000"/>
                  </a:schemeClr>
                </a:solidFill>
              </a:rPr>
              <a:t> </a:t>
            </a:r>
            <a:r>
              <a:rPr lang="en-US" sz="1600" dirty="0" err="1">
                <a:solidFill>
                  <a:schemeClr val="bg1">
                    <a:lumMod val="95000"/>
                  </a:schemeClr>
                </a:solidFill>
              </a:rPr>
              <a:t>pbars</a:t>
            </a:r>
            <a:r>
              <a:rPr lang="en-US" sz="1600" dirty="0">
                <a:solidFill>
                  <a:schemeClr val="bg1">
                    <a:lumMod val="95000"/>
                  </a:schemeClr>
                </a:solidFill>
              </a:rPr>
              <a:t>/h</a:t>
            </a:r>
          </a:p>
          <a:p>
            <a:pPr lvl="1">
              <a:lnSpc>
                <a:spcPct val="130000"/>
              </a:lnSpc>
              <a:buFont typeface="Arial" charset="0"/>
              <a:buChar char="•"/>
            </a:pPr>
            <a:r>
              <a:rPr lang="en-US" sz="1600" dirty="0">
                <a:solidFill>
                  <a:schemeClr val="bg1">
                    <a:lumMod val="95000"/>
                  </a:schemeClr>
                </a:solidFill>
              </a:rPr>
              <a:t>10</a:t>
            </a:r>
            <a:r>
              <a:rPr lang="en-US" sz="1600" baseline="66000" dirty="0">
                <a:solidFill>
                  <a:schemeClr val="bg1">
                    <a:lumMod val="95000"/>
                  </a:schemeClr>
                </a:solidFill>
              </a:rPr>
              <a:t>12</a:t>
            </a:r>
            <a:r>
              <a:rPr lang="en-US" sz="1600" dirty="0">
                <a:solidFill>
                  <a:schemeClr val="bg1">
                    <a:lumMod val="95000"/>
                  </a:schemeClr>
                </a:solidFill>
              </a:rPr>
              <a:t> </a:t>
            </a:r>
            <a:r>
              <a:rPr lang="en-US" sz="1600" dirty="0" err="1">
                <a:solidFill>
                  <a:schemeClr val="bg1">
                    <a:lumMod val="95000"/>
                  </a:schemeClr>
                </a:solidFill>
              </a:rPr>
              <a:t>pbars</a:t>
            </a:r>
            <a:r>
              <a:rPr lang="en-US" sz="1600" dirty="0">
                <a:solidFill>
                  <a:schemeClr val="bg1">
                    <a:lumMod val="95000"/>
                  </a:schemeClr>
                </a:solidFill>
              </a:rPr>
              <a:t> stored (peak). p/</a:t>
            </a:r>
            <a:r>
              <a:rPr lang="en-US" sz="1600" dirty="0" err="1">
                <a:solidFill>
                  <a:schemeClr val="bg1">
                    <a:lumMod val="95000"/>
                  </a:schemeClr>
                </a:solidFill>
              </a:rPr>
              <a:t>pbar</a:t>
            </a:r>
            <a:r>
              <a:rPr lang="en-US" sz="1600" dirty="0">
                <a:solidFill>
                  <a:schemeClr val="bg1">
                    <a:lumMod val="95000"/>
                  </a:schemeClr>
                </a:solidFill>
              </a:rPr>
              <a:t> collisions in SPS</a:t>
            </a:r>
          </a:p>
          <a:p>
            <a:pPr lvl="1">
              <a:lnSpc>
                <a:spcPct val="130000"/>
              </a:lnSpc>
              <a:buFont typeface="Arial" charset="0"/>
              <a:buChar char="•"/>
            </a:pPr>
            <a:r>
              <a:rPr lang="en-US" sz="1600" dirty="0">
                <a:solidFill>
                  <a:schemeClr val="bg1">
                    <a:lumMod val="95000"/>
                  </a:schemeClr>
                </a:solidFill>
              </a:rPr>
              <a:t>+ low energy experiments in LEAR</a:t>
            </a:r>
          </a:p>
          <a:p>
            <a:pPr>
              <a:lnSpc>
                <a:spcPct val="130000"/>
              </a:lnSpc>
              <a:buFontTx/>
              <a:buChar char="•"/>
            </a:pPr>
            <a:r>
              <a:rPr lang="en-US" b="1" dirty="0">
                <a:solidFill>
                  <a:schemeClr val="bg1">
                    <a:lumMod val="95000"/>
                  </a:schemeClr>
                </a:solidFill>
              </a:rPr>
              <a:t>1998 - 2017	AD</a:t>
            </a:r>
          </a:p>
          <a:p>
            <a:pPr lvl="1">
              <a:lnSpc>
                <a:spcPct val="130000"/>
              </a:lnSpc>
              <a:buFontTx/>
              <a:buChar char="•"/>
            </a:pPr>
            <a:r>
              <a:rPr lang="en-US" sz="1600" dirty="0">
                <a:solidFill>
                  <a:schemeClr val="bg1">
                    <a:lumMod val="95000"/>
                  </a:schemeClr>
                </a:solidFill>
              </a:rPr>
              <a:t>AC converted from fixed energy storage ring to Decelerator. 5*10</a:t>
            </a:r>
            <a:r>
              <a:rPr lang="en-US" sz="1600" baseline="64000" dirty="0">
                <a:solidFill>
                  <a:schemeClr val="bg1">
                    <a:lumMod val="95000"/>
                  </a:schemeClr>
                </a:solidFill>
              </a:rPr>
              <a:t>7</a:t>
            </a:r>
            <a:r>
              <a:rPr lang="en-US" sz="1600" dirty="0">
                <a:solidFill>
                  <a:schemeClr val="bg1">
                    <a:lumMod val="95000"/>
                  </a:schemeClr>
                </a:solidFill>
              </a:rPr>
              <a:t> </a:t>
            </a:r>
            <a:r>
              <a:rPr lang="en-US" sz="1600" dirty="0" err="1">
                <a:solidFill>
                  <a:schemeClr val="bg1">
                    <a:lumMod val="95000"/>
                  </a:schemeClr>
                </a:solidFill>
              </a:rPr>
              <a:t>pbars</a:t>
            </a:r>
            <a:r>
              <a:rPr lang="en-US" sz="1600" dirty="0">
                <a:solidFill>
                  <a:schemeClr val="bg1">
                    <a:lumMod val="95000"/>
                  </a:schemeClr>
                </a:solidFill>
              </a:rPr>
              <a:t> slowed down to 100 MeV/c (5.3MeV kinetic). Local experimental area.</a:t>
            </a:r>
          </a:p>
          <a:p>
            <a:pPr>
              <a:lnSpc>
                <a:spcPct val="130000"/>
              </a:lnSpc>
              <a:buFontTx/>
              <a:buChar char="•"/>
            </a:pPr>
            <a:r>
              <a:rPr lang="en-US" b="1" dirty="0">
                <a:solidFill>
                  <a:schemeClr val="bg1">
                    <a:lumMod val="95000"/>
                  </a:schemeClr>
                </a:solidFill>
              </a:rPr>
              <a:t>2018 - now	AD + ELENA </a:t>
            </a:r>
            <a:r>
              <a:rPr lang="en-US" dirty="0">
                <a:solidFill>
                  <a:schemeClr val="bg1">
                    <a:lumMod val="95000"/>
                  </a:schemeClr>
                </a:solidFill>
              </a:rPr>
              <a:t>(Extra Low </a:t>
            </a:r>
            <a:r>
              <a:rPr lang="en-US" dirty="0" err="1">
                <a:solidFill>
                  <a:schemeClr val="bg1">
                    <a:lumMod val="95000"/>
                  </a:schemeClr>
                </a:solidFill>
              </a:rPr>
              <a:t>ENergy</a:t>
            </a:r>
            <a:r>
              <a:rPr lang="en-US" dirty="0">
                <a:solidFill>
                  <a:schemeClr val="bg1">
                    <a:lumMod val="95000"/>
                  </a:schemeClr>
                </a:solidFill>
              </a:rPr>
              <a:t> Antiproton ring)</a:t>
            </a:r>
            <a:endParaRPr lang="en-US" b="1" dirty="0">
              <a:solidFill>
                <a:schemeClr val="bg1">
                  <a:lumMod val="95000"/>
                </a:schemeClr>
              </a:solidFill>
            </a:endParaRPr>
          </a:p>
          <a:p>
            <a:pPr lvl="1">
              <a:lnSpc>
                <a:spcPct val="130000"/>
              </a:lnSpc>
              <a:buFontTx/>
              <a:buChar char="•"/>
            </a:pPr>
            <a:r>
              <a:rPr lang="en-US" sz="1600" dirty="0">
                <a:solidFill>
                  <a:schemeClr val="bg1">
                    <a:lumMod val="95000"/>
                  </a:schemeClr>
                </a:solidFill>
              </a:rPr>
              <a:t>Addition of a smaller ring for further, controlled deceleration with beam cooling. Much more antiprotons can be captured with cool 100keV </a:t>
            </a:r>
            <a:r>
              <a:rPr lang="en-US" sz="1600" dirty="0" err="1">
                <a:solidFill>
                  <a:schemeClr val="bg1">
                    <a:lumMod val="95000"/>
                  </a:schemeClr>
                </a:solidFill>
              </a:rPr>
              <a:t>pbars</a:t>
            </a:r>
            <a:r>
              <a:rPr lang="en-US" sz="1600" dirty="0">
                <a:solidFill>
                  <a:schemeClr val="bg1">
                    <a:lumMod val="95000"/>
                  </a:schemeClr>
                </a:solidFill>
              </a:rPr>
              <a:t>.</a:t>
            </a:r>
          </a:p>
        </p:txBody>
      </p:sp>
      <p:sp>
        <p:nvSpPr>
          <p:cNvPr id="5" name="TextBox 4">
            <a:extLst>
              <a:ext uri="{FF2B5EF4-FFF2-40B4-BE49-F238E27FC236}">
                <a16:creationId xmlns:a16="http://schemas.microsoft.com/office/drawing/2014/main" id="{336BCAAC-8F4D-81E6-6BF2-D6C81BCBC16D}"/>
              </a:ext>
            </a:extLst>
          </p:cNvPr>
          <p:cNvSpPr txBox="1"/>
          <p:nvPr/>
        </p:nvSpPr>
        <p:spPr>
          <a:xfrm>
            <a:off x="6484361" y="6488668"/>
            <a:ext cx="2659126" cy="369332"/>
          </a:xfrm>
          <a:prstGeom prst="rect">
            <a:avLst/>
          </a:prstGeom>
          <a:noFill/>
        </p:spPr>
        <p:txBody>
          <a:bodyPr wrap="none" rtlCol="0">
            <a:spAutoFit/>
          </a:bodyPr>
          <a:lstStyle/>
          <a:p>
            <a:r>
              <a:rPr lang="en-GB" dirty="0">
                <a:solidFill>
                  <a:schemeClr val="bg1">
                    <a:lumMod val="95000"/>
                  </a:schemeClr>
                </a:solidFill>
                <a:latin typeface="Calibri" pitchFamily="34" charset="0"/>
                <a:cs typeface="Calibri" pitchFamily="34" charset="0"/>
              </a:rPr>
              <a:t>Courtesy CERN visit centre</a:t>
            </a:r>
          </a:p>
        </p:txBody>
      </p:sp>
    </p:spTree>
  </p:cSld>
  <p:clrMapOvr>
    <a:masterClrMapping/>
  </p:clrMapOvr>
  <p:transition spd="slow">
    <p:zoom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8DFAA-0822-1D62-B157-0E21F735A67C}"/>
              </a:ext>
            </a:extLst>
          </p:cNvPr>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AEE89EAB-4E6C-1D83-0559-30CF750C053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54691" y="1166018"/>
            <a:ext cx="6034617" cy="4525963"/>
          </a:xfrm>
        </p:spPr>
      </p:pic>
      <p:sp>
        <p:nvSpPr>
          <p:cNvPr id="7" name="TextBox 6">
            <a:extLst>
              <a:ext uri="{FF2B5EF4-FFF2-40B4-BE49-F238E27FC236}">
                <a16:creationId xmlns:a16="http://schemas.microsoft.com/office/drawing/2014/main" id="{A8820ECC-C2C8-B692-5317-E1204C0570D8}"/>
              </a:ext>
            </a:extLst>
          </p:cNvPr>
          <p:cNvSpPr txBox="1"/>
          <p:nvPr/>
        </p:nvSpPr>
        <p:spPr>
          <a:xfrm>
            <a:off x="1689266" y="6027938"/>
            <a:ext cx="5765468"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Condensation trails. </a:t>
            </a:r>
            <a:r>
              <a:rPr lang="en-GB" dirty="0" err="1">
                <a:solidFill>
                  <a:schemeClr val="bg1"/>
                </a:solidFill>
                <a:latin typeface="Calibri" pitchFamily="34" charset="0"/>
                <a:cs typeface="Calibri" pitchFamily="34" charset="0"/>
              </a:rPr>
              <a:t>Fagernes</a:t>
            </a:r>
            <a:r>
              <a:rPr lang="en-GB" dirty="0">
                <a:solidFill>
                  <a:schemeClr val="bg1"/>
                </a:solidFill>
                <a:latin typeface="Calibri" pitchFamily="34" charset="0"/>
                <a:cs typeface="Calibri" pitchFamily="34" charset="0"/>
              </a:rPr>
              <a:t>, Norway. 2023/10/01</a:t>
            </a:r>
          </a:p>
        </p:txBody>
      </p:sp>
    </p:spTree>
    <p:extLst>
      <p:ext uri="{BB962C8B-B14F-4D97-AF65-F5344CB8AC3E}">
        <p14:creationId xmlns:p14="http://schemas.microsoft.com/office/powerpoint/2010/main" val="24734195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idx="4294967295"/>
          </p:nvPr>
        </p:nvSpPr>
        <p:spPr>
          <a:xfrm>
            <a:off x="2300288" y="1047599"/>
            <a:ext cx="4543425" cy="428625"/>
          </a:xfrm>
        </p:spPr>
        <p:txBody>
          <a:bodyPr/>
          <a:lstStyle/>
          <a:p>
            <a:pPr eaLnBrk="1" hangingPunct="1"/>
            <a:r>
              <a:rPr lang="en-US" dirty="0"/>
              <a:t>Antiproton Production</a:t>
            </a:r>
          </a:p>
        </p:txBody>
      </p:sp>
      <p:pic>
        <p:nvPicPr>
          <p:cNvPr id="32775" name="Picture 7"/>
          <p:cNvPicPr>
            <a:picLocks noChangeAspect="1" noChangeArrowheads="1"/>
          </p:cNvPicPr>
          <p:nvPr/>
        </p:nvPicPr>
        <p:blipFill>
          <a:blip r:embed="rId3" cstate="print"/>
          <a:srcRect/>
          <a:stretch>
            <a:fillRect/>
          </a:stretch>
        </p:blipFill>
        <p:spPr bwMode="auto">
          <a:xfrm>
            <a:off x="826355" y="1772938"/>
            <a:ext cx="2743200" cy="1817192"/>
          </a:xfrm>
          <a:prstGeom prst="rect">
            <a:avLst/>
          </a:prstGeom>
          <a:noFill/>
          <a:ln w="9525">
            <a:noFill/>
            <a:miter lim="800000"/>
            <a:headEnd/>
            <a:tailEnd/>
          </a:ln>
        </p:spPr>
      </p:pic>
      <p:sp>
        <p:nvSpPr>
          <p:cNvPr id="32776" name="Text Box 8"/>
          <p:cNvSpPr txBox="1">
            <a:spLocks noChangeArrowheads="1"/>
          </p:cNvSpPr>
          <p:nvPr/>
        </p:nvSpPr>
        <p:spPr bwMode="auto">
          <a:xfrm>
            <a:off x="76261" y="5042361"/>
            <a:ext cx="4243388" cy="523220"/>
          </a:xfrm>
          <a:prstGeom prst="rect">
            <a:avLst/>
          </a:prstGeom>
          <a:noFill/>
          <a:ln w="9525">
            <a:noFill/>
            <a:miter lim="800000"/>
            <a:headEnd/>
            <a:tailEnd/>
          </a:ln>
        </p:spPr>
        <p:txBody>
          <a:bodyPr>
            <a:spAutoFit/>
          </a:bodyPr>
          <a:lstStyle/>
          <a:p>
            <a:pPr>
              <a:spcBef>
                <a:spcPct val="50000"/>
              </a:spcBef>
            </a:pPr>
            <a:r>
              <a:rPr lang="en-US" sz="1400" dirty="0">
                <a:solidFill>
                  <a:schemeClr val="bg1">
                    <a:lumMod val="95000"/>
                  </a:schemeClr>
                </a:solidFill>
              </a:rPr>
              <a:t>50,000,000 antiprotons (per 100 s) available at the desired low energy for the present AD experiments</a:t>
            </a:r>
          </a:p>
        </p:txBody>
      </p:sp>
      <p:sp>
        <p:nvSpPr>
          <p:cNvPr id="32777" name="Text Box 9"/>
          <p:cNvSpPr txBox="1">
            <a:spLocks noChangeArrowheads="1"/>
          </p:cNvSpPr>
          <p:nvPr/>
        </p:nvSpPr>
        <p:spPr bwMode="auto">
          <a:xfrm>
            <a:off x="76261" y="3852266"/>
            <a:ext cx="4586288" cy="1061829"/>
          </a:xfrm>
          <a:prstGeom prst="rect">
            <a:avLst/>
          </a:prstGeom>
          <a:noFill/>
          <a:ln w="9525">
            <a:noFill/>
            <a:miter lim="800000"/>
            <a:headEnd/>
            <a:tailEnd/>
          </a:ln>
        </p:spPr>
        <p:txBody>
          <a:bodyPr>
            <a:spAutoFit/>
          </a:bodyPr>
          <a:lstStyle/>
          <a:p>
            <a:pPr>
              <a:spcBef>
                <a:spcPct val="50000"/>
              </a:spcBef>
            </a:pPr>
            <a:r>
              <a:rPr lang="en-US" sz="1400" dirty="0">
                <a:solidFill>
                  <a:schemeClr val="bg1">
                    <a:lumMod val="95000"/>
                  </a:schemeClr>
                </a:solidFill>
              </a:rPr>
              <a:t>Needs (at least) 6.2 GeV of (proton) energy to produce antiprotons</a:t>
            </a:r>
          </a:p>
          <a:p>
            <a:pPr>
              <a:spcBef>
                <a:spcPct val="50000"/>
              </a:spcBef>
            </a:pPr>
            <a:r>
              <a:rPr lang="en-US" sz="1400" dirty="0">
                <a:solidFill>
                  <a:schemeClr val="bg1">
                    <a:lumMod val="95000"/>
                  </a:schemeClr>
                </a:solidFill>
              </a:rPr>
              <a:t>Use the kinetic energy of 25GeV protons readily available at the LHC injector chain</a:t>
            </a:r>
          </a:p>
        </p:txBody>
      </p:sp>
      <p:pic>
        <p:nvPicPr>
          <p:cNvPr id="10" name="Picture 6"/>
          <p:cNvPicPr>
            <a:picLocks noChangeAspect="1" noChangeArrowheads="1"/>
          </p:cNvPicPr>
          <p:nvPr/>
        </p:nvPicPr>
        <p:blipFill>
          <a:blip r:embed="rId4" cstate="print"/>
          <a:srcRect/>
          <a:stretch>
            <a:fillRect/>
          </a:stretch>
        </p:blipFill>
        <p:spPr bwMode="auto">
          <a:xfrm>
            <a:off x="5288858" y="1762627"/>
            <a:ext cx="2528684" cy="1983851"/>
          </a:xfrm>
          <a:prstGeom prst="rect">
            <a:avLst/>
          </a:prstGeom>
          <a:noFill/>
          <a:ln w="9525">
            <a:noFill/>
            <a:miter lim="800000"/>
            <a:headEnd/>
            <a:tailEnd/>
          </a:ln>
        </p:spPr>
      </p:pic>
      <p:sp>
        <p:nvSpPr>
          <p:cNvPr id="3" name="Rectangle 2"/>
          <p:cNvSpPr/>
          <p:nvPr/>
        </p:nvSpPr>
        <p:spPr>
          <a:xfrm>
            <a:off x="5814138" y="3911282"/>
            <a:ext cx="1799946" cy="1323439"/>
          </a:xfrm>
          <a:prstGeom prst="rect">
            <a:avLst/>
          </a:prstGeom>
        </p:spPr>
        <p:txBody>
          <a:bodyPr wrap="square">
            <a:spAutoFit/>
          </a:bodyPr>
          <a:lstStyle/>
          <a:p>
            <a:r>
              <a:rPr lang="en-US" sz="1600" dirty="0">
                <a:solidFill>
                  <a:schemeClr val="bg1">
                    <a:lumMod val="95000"/>
                  </a:schemeClr>
                </a:solidFill>
              </a:rPr>
              <a:t>Magnetic fields</a:t>
            </a:r>
          </a:p>
          <a:p>
            <a:r>
              <a:rPr lang="en-US" sz="1600" dirty="0">
                <a:solidFill>
                  <a:schemeClr val="bg1">
                    <a:lumMod val="95000"/>
                  </a:schemeClr>
                </a:solidFill>
              </a:rPr>
              <a:t>used to filter</a:t>
            </a:r>
          </a:p>
          <a:p>
            <a:r>
              <a:rPr lang="en-US" sz="1600" dirty="0">
                <a:solidFill>
                  <a:schemeClr val="bg1">
                    <a:lumMod val="95000"/>
                  </a:schemeClr>
                </a:solidFill>
              </a:rPr>
              <a:t>particles</a:t>
            </a:r>
          </a:p>
          <a:p>
            <a:r>
              <a:rPr lang="en-US" sz="1600" dirty="0">
                <a:solidFill>
                  <a:schemeClr val="bg1">
                    <a:lumMod val="95000"/>
                  </a:schemeClr>
                </a:solidFill>
              </a:rPr>
              <a:t>w. correct</a:t>
            </a:r>
          </a:p>
          <a:p>
            <a:r>
              <a:rPr lang="en-US" sz="1600" dirty="0">
                <a:solidFill>
                  <a:schemeClr val="bg1">
                    <a:lumMod val="95000"/>
                  </a:schemeClr>
                </a:solidFill>
              </a:rPr>
              <a:t>polarity/energy</a:t>
            </a:r>
          </a:p>
        </p:txBody>
      </p:sp>
      <p:sp>
        <p:nvSpPr>
          <p:cNvPr id="4" name="TextBox 3">
            <a:extLst>
              <a:ext uri="{FF2B5EF4-FFF2-40B4-BE49-F238E27FC236}">
                <a16:creationId xmlns:a16="http://schemas.microsoft.com/office/drawing/2014/main" id="{B73D8F8B-A5AE-0C14-59CB-D4933B6547F9}"/>
              </a:ext>
            </a:extLst>
          </p:cNvPr>
          <p:cNvSpPr txBox="1"/>
          <p:nvPr/>
        </p:nvSpPr>
        <p:spPr>
          <a:xfrm>
            <a:off x="6484361" y="6488668"/>
            <a:ext cx="2659126" cy="369332"/>
          </a:xfrm>
          <a:prstGeom prst="rect">
            <a:avLst/>
          </a:prstGeom>
          <a:noFill/>
        </p:spPr>
        <p:txBody>
          <a:bodyPr wrap="none" rtlCol="0">
            <a:spAutoFit/>
          </a:bodyPr>
          <a:lstStyle/>
          <a:p>
            <a:r>
              <a:rPr lang="en-GB" dirty="0">
                <a:solidFill>
                  <a:schemeClr val="bg1">
                    <a:lumMod val="95000"/>
                  </a:schemeClr>
                </a:solidFill>
                <a:latin typeface="Calibri" pitchFamily="34" charset="0"/>
                <a:cs typeface="Calibri" pitchFamily="34" charset="0"/>
              </a:rPr>
              <a:t>Courtesy CERN visit centre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idx="4294967295"/>
          </p:nvPr>
        </p:nvSpPr>
        <p:spPr>
          <a:xfrm>
            <a:off x="2193131" y="942045"/>
            <a:ext cx="4757739" cy="642939"/>
          </a:xfrm>
        </p:spPr>
        <p:txBody>
          <a:bodyPr/>
          <a:lstStyle/>
          <a:p>
            <a:pPr eaLnBrk="1" hangingPunct="1"/>
            <a:r>
              <a:rPr lang="en-US" dirty="0"/>
              <a:t>Antiproton production</a:t>
            </a:r>
          </a:p>
        </p:txBody>
      </p:sp>
      <p:sp>
        <p:nvSpPr>
          <p:cNvPr id="29701" name="Text Box 8"/>
          <p:cNvSpPr txBox="1">
            <a:spLocks noChangeArrowheads="1"/>
          </p:cNvSpPr>
          <p:nvPr/>
        </p:nvSpPr>
        <p:spPr bwMode="auto">
          <a:xfrm>
            <a:off x="5492653" y="2272613"/>
            <a:ext cx="184731" cy="577081"/>
          </a:xfrm>
          <a:prstGeom prst="rect">
            <a:avLst/>
          </a:prstGeom>
          <a:noFill/>
          <a:ln w="9525">
            <a:noFill/>
            <a:miter lim="800000"/>
            <a:headEnd/>
            <a:tailEnd/>
          </a:ln>
        </p:spPr>
        <p:txBody>
          <a:bodyPr wrap="none">
            <a:spAutoFit/>
          </a:bodyPr>
          <a:lstStyle/>
          <a:p>
            <a:endParaRPr lang="en-US" sz="1575" dirty="0">
              <a:solidFill>
                <a:srgbClr val="FFFF00"/>
              </a:solidFill>
            </a:endParaRPr>
          </a:p>
          <a:p>
            <a:endParaRPr lang="en-US" sz="1575" dirty="0">
              <a:solidFill>
                <a:srgbClr val="FFFF00"/>
              </a:solidFill>
            </a:endParaRPr>
          </a:p>
        </p:txBody>
      </p:sp>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3427814"/>
            <a:ext cx="293251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3492684"/>
            <a:ext cx="3004224" cy="1813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438763" y="1822490"/>
            <a:ext cx="4266474" cy="1477328"/>
          </a:xfrm>
          <a:prstGeom prst="rect">
            <a:avLst/>
          </a:prstGeom>
        </p:spPr>
        <p:txBody>
          <a:bodyPr wrap="square">
            <a:spAutoFit/>
          </a:bodyPr>
          <a:lstStyle/>
          <a:p>
            <a:pPr marL="685800" lvl="1" indent="-342900">
              <a:buFont typeface="Arial" panose="020B0604020202020204" pitchFamily="34" charset="0"/>
              <a:buChar char="•"/>
            </a:pPr>
            <a:r>
              <a:rPr lang="en-GB" sz="1500" dirty="0">
                <a:solidFill>
                  <a:schemeClr val="bg1">
                    <a:lumMod val="95000"/>
                  </a:schemeClr>
                </a:solidFill>
              </a:rPr>
              <a:t>Production target:</a:t>
            </a:r>
          </a:p>
          <a:p>
            <a:pPr marL="685800" lvl="1" indent="-342900">
              <a:buFont typeface="Arial" panose="020B0604020202020204" pitchFamily="34" charset="0"/>
              <a:buChar char="•"/>
            </a:pPr>
            <a:r>
              <a:rPr lang="en-GB" sz="1500" dirty="0">
                <a:solidFill>
                  <a:schemeClr val="bg1">
                    <a:lumMod val="95000"/>
                  </a:schemeClr>
                </a:solidFill>
              </a:rPr>
              <a:t>Iridium production material</a:t>
            </a:r>
          </a:p>
          <a:p>
            <a:pPr marL="685800" lvl="1" indent="-342900">
              <a:buFont typeface="Arial" panose="020B0604020202020204" pitchFamily="34" charset="0"/>
              <a:buChar char="•"/>
            </a:pPr>
            <a:r>
              <a:rPr lang="en-GB" sz="1500" dirty="0">
                <a:solidFill>
                  <a:schemeClr val="bg1">
                    <a:lumMod val="95000"/>
                  </a:schemeClr>
                </a:solidFill>
              </a:rPr>
              <a:t>3*55mm rod</a:t>
            </a:r>
          </a:p>
          <a:p>
            <a:pPr marL="685800" lvl="1" indent="-342900">
              <a:buFont typeface="Arial" panose="020B0604020202020204" pitchFamily="34" charset="0"/>
              <a:buChar char="•"/>
            </a:pPr>
            <a:r>
              <a:rPr lang="en-GB" sz="1500" dirty="0">
                <a:solidFill>
                  <a:schemeClr val="bg1">
                    <a:lumMod val="95000"/>
                  </a:schemeClr>
                </a:solidFill>
              </a:rPr>
              <a:t>Graphite cladding </a:t>
            </a:r>
          </a:p>
          <a:p>
            <a:pPr marL="685800" lvl="1" indent="-342900">
              <a:buFont typeface="Arial" panose="020B0604020202020204" pitchFamily="34" charset="0"/>
              <a:buChar char="•"/>
            </a:pPr>
            <a:r>
              <a:rPr lang="en-GB" sz="1500" dirty="0">
                <a:solidFill>
                  <a:schemeClr val="bg1">
                    <a:lumMod val="95000"/>
                  </a:schemeClr>
                </a:solidFill>
              </a:rPr>
              <a:t>Water-cooled </a:t>
            </a:r>
            <a:r>
              <a:rPr lang="en-GB" sz="1500" dirty="0" err="1">
                <a:solidFill>
                  <a:schemeClr val="bg1">
                    <a:lumMod val="95000"/>
                  </a:schemeClr>
                </a:solidFill>
              </a:rPr>
              <a:t>Ti</a:t>
            </a:r>
            <a:r>
              <a:rPr lang="en-GB" sz="1500" dirty="0">
                <a:solidFill>
                  <a:schemeClr val="bg1">
                    <a:lumMod val="95000"/>
                  </a:schemeClr>
                </a:solidFill>
              </a:rPr>
              <a:t> alloy body</a:t>
            </a:r>
          </a:p>
          <a:p>
            <a:pPr marL="685800" lvl="1" indent="-342900">
              <a:buFont typeface="Arial" panose="020B0604020202020204" pitchFamily="34" charset="0"/>
              <a:buChar char="•"/>
            </a:pPr>
            <a:endParaRPr lang="en-GB" sz="1500" dirty="0">
              <a:solidFill>
                <a:schemeClr val="bg1">
                  <a:lumMod val="95000"/>
                </a:schemeClr>
              </a:solidFill>
            </a:endParaRPr>
          </a:p>
        </p:txBody>
      </p:sp>
      <p:sp>
        <p:nvSpPr>
          <p:cNvPr id="4" name="TextBox 3">
            <a:extLst>
              <a:ext uri="{FF2B5EF4-FFF2-40B4-BE49-F238E27FC236}">
                <a16:creationId xmlns:a16="http://schemas.microsoft.com/office/drawing/2014/main" id="{E2AA5C56-6902-72EE-7197-82C5899591C2}"/>
              </a:ext>
            </a:extLst>
          </p:cNvPr>
          <p:cNvSpPr txBox="1"/>
          <p:nvPr/>
        </p:nvSpPr>
        <p:spPr>
          <a:xfrm>
            <a:off x="6484361" y="6488668"/>
            <a:ext cx="2659126" cy="369332"/>
          </a:xfrm>
          <a:prstGeom prst="rect">
            <a:avLst/>
          </a:prstGeom>
          <a:noFill/>
        </p:spPr>
        <p:txBody>
          <a:bodyPr wrap="none" rtlCol="0">
            <a:spAutoFit/>
          </a:bodyPr>
          <a:lstStyle/>
          <a:p>
            <a:r>
              <a:rPr lang="en-GB" dirty="0">
                <a:solidFill>
                  <a:schemeClr val="bg1">
                    <a:lumMod val="95000"/>
                  </a:schemeClr>
                </a:solidFill>
                <a:latin typeface="Calibri" pitchFamily="34" charset="0"/>
                <a:cs typeface="Calibri" pitchFamily="34" charset="0"/>
              </a:rPr>
              <a:t>Courtesy CERN visit centre</a:t>
            </a:r>
          </a:p>
        </p:txBody>
      </p:sp>
    </p:spTree>
    <p:extLst>
      <p:ext uri="{BB962C8B-B14F-4D97-AF65-F5344CB8AC3E}">
        <p14:creationId xmlns:p14="http://schemas.microsoft.com/office/powerpoint/2010/main" val="21487876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a:xfrm>
            <a:off x="2383378" y="861778"/>
            <a:ext cx="5104946" cy="642939"/>
          </a:xfrm>
        </p:spPr>
        <p:txBody>
          <a:bodyPr/>
          <a:lstStyle/>
          <a:p>
            <a:r>
              <a:rPr lang="en-US" sz="2025" dirty="0"/>
              <a:t>Antiproton focusing – magnetic Horn</a:t>
            </a:r>
          </a:p>
        </p:txBody>
      </p:sp>
      <p:sp>
        <p:nvSpPr>
          <p:cNvPr id="503811" name="Rectangle 3"/>
          <p:cNvSpPr>
            <a:spLocks noGrp="1" noChangeArrowheads="1"/>
          </p:cNvSpPr>
          <p:nvPr>
            <p:ph type="body" idx="1"/>
          </p:nvPr>
        </p:nvSpPr>
        <p:spPr>
          <a:xfrm>
            <a:off x="197514" y="1704408"/>
            <a:ext cx="3940206" cy="3614803"/>
          </a:xfrm>
        </p:spPr>
        <p:txBody>
          <a:bodyPr/>
          <a:lstStyle/>
          <a:p>
            <a:pPr marL="342883" indent="-342883">
              <a:lnSpc>
                <a:spcPct val="80000"/>
              </a:lnSpc>
            </a:pPr>
            <a:r>
              <a:rPr lang="en-US" sz="1500" dirty="0">
                <a:solidFill>
                  <a:schemeClr val="bg1">
                    <a:lumMod val="95000"/>
                  </a:schemeClr>
                </a:solidFill>
              </a:rPr>
              <a:t>With 25 GeV proton beam, antiprotons are collected in the AD ring at 3.6 GeV/c (optimum yield)</a:t>
            </a:r>
          </a:p>
          <a:p>
            <a:pPr marL="342883" indent="-342883">
              <a:lnSpc>
                <a:spcPct val="80000"/>
              </a:lnSpc>
            </a:pPr>
            <a:r>
              <a:rPr lang="en-US" sz="1500" dirty="0">
                <a:solidFill>
                  <a:schemeClr val="bg1">
                    <a:lumMod val="95000"/>
                  </a:schemeClr>
                </a:solidFill>
              </a:rPr>
              <a:t>But the angular and energy spread is very large…</a:t>
            </a:r>
          </a:p>
          <a:p>
            <a:pPr marL="342883" indent="-342883">
              <a:lnSpc>
                <a:spcPct val="80000"/>
              </a:lnSpc>
            </a:pPr>
            <a:r>
              <a:rPr lang="en-US" sz="1500" dirty="0">
                <a:solidFill>
                  <a:schemeClr val="bg1">
                    <a:lumMod val="95000"/>
                  </a:schemeClr>
                </a:solidFill>
              </a:rPr>
              <a:t>Magnetic horn acts as an angular focusing lens</a:t>
            </a:r>
          </a:p>
          <a:p>
            <a:pPr marL="342883" indent="-342883">
              <a:lnSpc>
                <a:spcPct val="80000"/>
              </a:lnSpc>
            </a:pPr>
            <a:r>
              <a:rPr lang="en-US" sz="1500" dirty="0">
                <a:solidFill>
                  <a:schemeClr val="bg1">
                    <a:lumMod val="95000"/>
                  </a:schemeClr>
                </a:solidFill>
              </a:rPr>
              <a:t>400kA, 6kV pulse creates focusing field between outer and inner conductors</a:t>
            </a:r>
          </a:p>
          <a:p>
            <a:pPr marL="0" indent="0">
              <a:lnSpc>
                <a:spcPct val="80000"/>
              </a:lnSpc>
            </a:pPr>
            <a:endParaRPr lang="en-US" sz="1500" dirty="0">
              <a:solidFill>
                <a:schemeClr val="bg1">
                  <a:lumMod val="95000"/>
                </a:schemeClr>
              </a:solidFill>
            </a:endParaRPr>
          </a:p>
          <a:p>
            <a:pPr marL="0" indent="0">
              <a:lnSpc>
                <a:spcPct val="80000"/>
              </a:lnSpc>
            </a:pPr>
            <a:endParaRPr lang="en-US" sz="1351" dirty="0">
              <a:solidFill>
                <a:schemeClr val="bg1">
                  <a:lumMod val="95000"/>
                </a:schemeClr>
              </a:solidFill>
            </a:endParaRPr>
          </a:p>
          <a:p>
            <a:pPr marL="342883" indent="-342883">
              <a:lnSpc>
                <a:spcPct val="80000"/>
              </a:lnSpc>
            </a:pPr>
            <a:endParaRPr lang="en-US" sz="1575" dirty="0">
              <a:solidFill>
                <a:schemeClr val="bg1">
                  <a:lumMod val="95000"/>
                </a:schemeClr>
              </a:solidFill>
            </a:endParaRPr>
          </a:p>
          <a:p>
            <a:pPr marL="342883" indent="-342883">
              <a:lnSpc>
                <a:spcPct val="80000"/>
              </a:lnSpc>
            </a:pPr>
            <a:endParaRPr lang="en-US" sz="1575" dirty="0">
              <a:solidFill>
                <a:schemeClr val="bg1">
                  <a:lumMod val="95000"/>
                </a:schemeClr>
              </a:solidFill>
            </a:endParaRPr>
          </a:p>
          <a:p>
            <a:pPr marL="342883" indent="-342883">
              <a:lnSpc>
                <a:spcPct val="80000"/>
              </a:lnSpc>
            </a:pPr>
            <a:endParaRPr lang="en-US" sz="1575" dirty="0">
              <a:solidFill>
                <a:schemeClr val="bg1">
                  <a:lumMod val="95000"/>
                </a:schemeClr>
              </a:solidFill>
            </a:endParaRPr>
          </a:p>
          <a:p>
            <a:pPr marL="342883" indent="-342883">
              <a:lnSpc>
                <a:spcPct val="80000"/>
              </a:lnSpc>
            </a:pPr>
            <a:endParaRPr lang="en-US" sz="1575" dirty="0">
              <a:solidFill>
                <a:schemeClr val="bg1">
                  <a:lumMod val="95000"/>
                </a:schemeClr>
              </a:solidFill>
            </a:endParaRPr>
          </a:p>
        </p:txBody>
      </p:sp>
      <p:pic>
        <p:nvPicPr>
          <p:cNvPr id="503817" name="Picture 9" descr="8801040"/>
          <p:cNvPicPr>
            <a:picLocks noChangeAspect="1" noChangeArrowheads="1"/>
          </p:cNvPicPr>
          <p:nvPr/>
        </p:nvPicPr>
        <p:blipFill>
          <a:blip r:embed="rId3" cstate="print"/>
          <a:srcRect/>
          <a:stretch>
            <a:fillRect/>
          </a:stretch>
        </p:blipFill>
        <p:spPr bwMode="auto">
          <a:xfrm>
            <a:off x="4137720" y="1802974"/>
            <a:ext cx="2247715" cy="1931487"/>
          </a:xfrm>
          <a:prstGeom prst="rect">
            <a:avLst/>
          </a:prstGeom>
          <a:noFill/>
        </p:spPr>
      </p:pic>
      <p:sp>
        <p:nvSpPr>
          <p:cNvPr id="9" name="Slide Number Placeholder 8"/>
          <p:cNvSpPr>
            <a:spLocks noGrp="1"/>
          </p:cNvSpPr>
          <p:nvPr>
            <p:ph type="sldNum" sz="quarter" idx="12"/>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751" kern="1200">
                <a:solidFill>
                  <a:srgbClr val="FFFF66"/>
                </a:solidFill>
                <a:latin typeface="Verdana" pitchFamily="34" charset="0"/>
                <a:ea typeface="+mn-ea"/>
                <a:cs typeface="+mn-cs"/>
              </a:defRPr>
            </a:lvl1pPr>
            <a:lvl2pPr marL="457200" algn="l" rtl="0" eaLnBrk="0" fontAlgn="base" hangingPunct="0">
              <a:spcBef>
                <a:spcPct val="0"/>
              </a:spcBef>
              <a:spcAft>
                <a:spcPct val="0"/>
              </a:spcAft>
              <a:defRPr sz="2800" kern="1200">
                <a:solidFill>
                  <a:schemeClr val="tx1"/>
                </a:solidFill>
                <a:latin typeface="Verdana" charset="0"/>
                <a:ea typeface="+mn-ea"/>
                <a:cs typeface="+mn-cs"/>
              </a:defRPr>
            </a:lvl2pPr>
            <a:lvl3pPr marL="914400" algn="l" rtl="0" eaLnBrk="0" fontAlgn="base" hangingPunct="0">
              <a:spcBef>
                <a:spcPct val="0"/>
              </a:spcBef>
              <a:spcAft>
                <a:spcPct val="0"/>
              </a:spcAft>
              <a:defRPr sz="2800" kern="1200">
                <a:solidFill>
                  <a:schemeClr val="tx1"/>
                </a:solidFill>
                <a:latin typeface="Verdana" charset="0"/>
                <a:ea typeface="+mn-ea"/>
                <a:cs typeface="+mn-cs"/>
              </a:defRPr>
            </a:lvl3pPr>
            <a:lvl4pPr marL="1371600" algn="l" rtl="0" eaLnBrk="0" fontAlgn="base" hangingPunct="0">
              <a:spcBef>
                <a:spcPct val="0"/>
              </a:spcBef>
              <a:spcAft>
                <a:spcPct val="0"/>
              </a:spcAft>
              <a:defRPr sz="2800" kern="1200">
                <a:solidFill>
                  <a:schemeClr val="tx1"/>
                </a:solidFill>
                <a:latin typeface="Verdana" charset="0"/>
                <a:ea typeface="+mn-ea"/>
                <a:cs typeface="+mn-cs"/>
              </a:defRPr>
            </a:lvl4pPr>
            <a:lvl5pPr marL="1828800" algn="l" rtl="0" eaLnBrk="0" fontAlgn="base" hangingPunct="0">
              <a:spcBef>
                <a:spcPct val="0"/>
              </a:spcBef>
              <a:spcAft>
                <a:spcPct val="0"/>
              </a:spcAft>
              <a:defRPr sz="2800" kern="1200">
                <a:solidFill>
                  <a:schemeClr val="tx1"/>
                </a:solidFill>
                <a:latin typeface="Verdana" charset="0"/>
                <a:ea typeface="+mn-ea"/>
                <a:cs typeface="+mn-cs"/>
              </a:defRPr>
            </a:lvl5pPr>
            <a:lvl6pPr marL="2286000" algn="l" defTabSz="914400" rtl="0" eaLnBrk="1" latinLnBrk="0" hangingPunct="1">
              <a:defRPr sz="2800" kern="1200">
                <a:solidFill>
                  <a:schemeClr val="tx1"/>
                </a:solidFill>
                <a:latin typeface="Verdana" charset="0"/>
                <a:ea typeface="+mn-ea"/>
                <a:cs typeface="+mn-cs"/>
              </a:defRPr>
            </a:lvl6pPr>
            <a:lvl7pPr marL="2743200" algn="l" defTabSz="914400" rtl="0" eaLnBrk="1" latinLnBrk="0" hangingPunct="1">
              <a:defRPr sz="2800" kern="1200">
                <a:solidFill>
                  <a:schemeClr val="tx1"/>
                </a:solidFill>
                <a:latin typeface="Verdana" charset="0"/>
                <a:ea typeface="+mn-ea"/>
                <a:cs typeface="+mn-cs"/>
              </a:defRPr>
            </a:lvl7pPr>
            <a:lvl8pPr marL="3200400" algn="l" defTabSz="914400" rtl="0" eaLnBrk="1" latinLnBrk="0" hangingPunct="1">
              <a:defRPr sz="2800" kern="1200">
                <a:solidFill>
                  <a:schemeClr val="tx1"/>
                </a:solidFill>
                <a:latin typeface="Verdana" charset="0"/>
                <a:ea typeface="+mn-ea"/>
                <a:cs typeface="+mn-cs"/>
              </a:defRPr>
            </a:lvl8pPr>
            <a:lvl9pPr marL="3657600" algn="l" defTabSz="914400" rtl="0" eaLnBrk="1" latinLnBrk="0" hangingPunct="1">
              <a:defRPr sz="2800" kern="1200">
                <a:solidFill>
                  <a:schemeClr val="tx1"/>
                </a:solidFill>
                <a:latin typeface="Verdana" charset="0"/>
                <a:ea typeface="+mn-ea"/>
                <a:cs typeface="+mn-cs"/>
              </a:defRPr>
            </a:lvl9pPr>
          </a:lstStyle>
          <a:p>
            <a:pPr>
              <a:defRPr/>
            </a:pPr>
            <a:fld id="{A4F03162-23DC-48E2-A631-A36A6477CC0D}" type="slidenum">
              <a:rPr lang="en-US" smtClean="0"/>
              <a:pPr>
                <a:defRPr/>
              </a:pPr>
              <a:t>22</a:t>
            </a:fld>
            <a:endParaRPr lang="en-US"/>
          </a:p>
        </p:txBody>
      </p:sp>
      <p:pic>
        <p:nvPicPr>
          <p:cNvPr id="10" name="Picture 9" descr="myhorn.png"/>
          <p:cNvPicPr/>
          <p:nvPr/>
        </p:nvPicPr>
        <p:blipFill>
          <a:blip r:embed="rId4"/>
          <a:stretch>
            <a:fillRect/>
          </a:stretch>
        </p:blipFill>
        <p:spPr>
          <a:xfrm>
            <a:off x="6246186" y="1376773"/>
            <a:ext cx="2649379" cy="163877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60133" y="3897168"/>
            <a:ext cx="2807009" cy="1977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917068" y="4043261"/>
            <a:ext cx="2592288" cy="1777410"/>
          </a:xfrm>
          <a:prstGeom prst="rect">
            <a:avLst/>
          </a:prstGeom>
          <a:noFill/>
        </p:spPr>
        <p:txBody>
          <a:bodyPr wrap="square" rtlCol="0">
            <a:spAutoFit/>
          </a:bodyPr>
          <a:lstStyle/>
          <a:p>
            <a:pPr marL="342883" indent="-342883">
              <a:lnSpc>
                <a:spcPct val="80000"/>
              </a:lnSpc>
              <a:buFont typeface="Arial" panose="020B0604020202020204" pitchFamily="34" charset="0"/>
              <a:buChar char="•"/>
            </a:pPr>
            <a:r>
              <a:rPr lang="en-US" sz="1500" dirty="0">
                <a:solidFill>
                  <a:schemeClr val="bg1">
                    <a:lumMod val="95000"/>
                  </a:schemeClr>
                </a:solidFill>
              </a:rPr>
              <a:t>Dog-leg shaped injection line filters out energy slice that fits within AD ring acceptance</a:t>
            </a:r>
          </a:p>
          <a:p>
            <a:pPr marL="342883" indent="-342883">
              <a:lnSpc>
                <a:spcPct val="80000"/>
              </a:lnSpc>
              <a:buFont typeface="Arial" panose="020B0604020202020204" pitchFamily="34" charset="0"/>
              <a:buChar char="•"/>
            </a:pPr>
            <a:r>
              <a:rPr lang="en-US" sz="1500" dirty="0">
                <a:solidFill>
                  <a:schemeClr val="bg1">
                    <a:lumMod val="95000"/>
                  </a:schemeClr>
                </a:solidFill>
              </a:rPr>
              <a:t>1.5*10</a:t>
            </a:r>
            <a:r>
              <a:rPr lang="en-US" sz="1500" baseline="30000" dirty="0">
                <a:solidFill>
                  <a:schemeClr val="bg1">
                    <a:lumMod val="95000"/>
                  </a:schemeClr>
                </a:solidFill>
              </a:rPr>
              <a:t>13</a:t>
            </a:r>
            <a:r>
              <a:rPr lang="en-US" sz="1500" dirty="0">
                <a:solidFill>
                  <a:schemeClr val="bg1">
                    <a:lumMod val="95000"/>
                  </a:schemeClr>
                </a:solidFill>
              </a:rPr>
              <a:t> protons on target yields 5*10</a:t>
            </a:r>
            <a:r>
              <a:rPr lang="en-US" sz="1500" baseline="30000" dirty="0">
                <a:solidFill>
                  <a:schemeClr val="bg1">
                    <a:lumMod val="95000"/>
                  </a:schemeClr>
                </a:solidFill>
              </a:rPr>
              <a:t>7</a:t>
            </a:r>
            <a:r>
              <a:rPr lang="en-US" sz="1500" dirty="0">
                <a:solidFill>
                  <a:schemeClr val="bg1">
                    <a:lumMod val="95000"/>
                  </a:schemeClr>
                </a:solidFill>
              </a:rPr>
              <a:t> circulating </a:t>
            </a:r>
            <a:r>
              <a:rPr lang="en-US" sz="1500" dirty="0" err="1">
                <a:solidFill>
                  <a:schemeClr val="bg1">
                    <a:lumMod val="95000"/>
                  </a:schemeClr>
                </a:solidFill>
              </a:rPr>
              <a:t>Pbars</a:t>
            </a:r>
            <a:r>
              <a:rPr lang="en-US" sz="1500" dirty="0">
                <a:solidFill>
                  <a:schemeClr val="bg1">
                    <a:lumMod val="95000"/>
                  </a:schemeClr>
                </a:solidFill>
              </a:rPr>
              <a:t> in AD</a:t>
            </a:r>
          </a:p>
          <a:p>
            <a:endParaRPr lang="en-GB" sz="1350" dirty="0">
              <a:solidFill>
                <a:schemeClr val="bg1">
                  <a:lumMod val="95000"/>
                </a:schemeClr>
              </a:solidFill>
            </a:endParaRPr>
          </a:p>
        </p:txBody>
      </p:sp>
      <p:sp>
        <p:nvSpPr>
          <p:cNvPr id="4" name="TextBox 3"/>
          <p:cNvSpPr txBox="1"/>
          <p:nvPr/>
        </p:nvSpPr>
        <p:spPr>
          <a:xfrm>
            <a:off x="305526" y="4043261"/>
            <a:ext cx="2484276" cy="300082"/>
          </a:xfrm>
          <a:prstGeom prst="rect">
            <a:avLst/>
          </a:prstGeom>
          <a:noFill/>
        </p:spPr>
        <p:txBody>
          <a:bodyPr wrap="square" rtlCol="0">
            <a:spAutoFit/>
          </a:bodyPr>
          <a:lstStyle/>
          <a:p>
            <a:endParaRPr lang="en-GB" sz="1350" dirty="0"/>
          </a:p>
        </p:txBody>
      </p:sp>
      <p:sp>
        <p:nvSpPr>
          <p:cNvPr id="5" name="TextBox 4">
            <a:extLst>
              <a:ext uri="{FF2B5EF4-FFF2-40B4-BE49-F238E27FC236}">
                <a16:creationId xmlns:a16="http://schemas.microsoft.com/office/drawing/2014/main" id="{C7E21412-F4AB-F474-68BB-B7228DCF4A5E}"/>
              </a:ext>
            </a:extLst>
          </p:cNvPr>
          <p:cNvSpPr txBox="1"/>
          <p:nvPr/>
        </p:nvSpPr>
        <p:spPr>
          <a:xfrm>
            <a:off x="6484361" y="6488668"/>
            <a:ext cx="2659126" cy="369332"/>
          </a:xfrm>
          <a:prstGeom prst="rect">
            <a:avLst/>
          </a:prstGeom>
          <a:noFill/>
        </p:spPr>
        <p:txBody>
          <a:bodyPr wrap="none" rtlCol="0">
            <a:spAutoFit/>
          </a:bodyPr>
          <a:lstStyle/>
          <a:p>
            <a:r>
              <a:rPr lang="en-GB" dirty="0">
                <a:solidFill>
                  <a:schemeClr val="bg1">
                    <a:lumMod val="95000"/>
                  </a:schemeClr>
                </a:solidFill>
                <a:latin typeface="Calibri" pitchFamily="34" charset="0"/>
                <a:cs typeface="Calibri" pitchFamily="34" charset="0"/>
              </a:rPr>
              <a:t>Courtesy CERN visit centre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72981"/>
            <a:ext cx="7772400" cy="857250"/>
          </a:xfrm>
        </p:spPr>
        <p:txBody>
          <a:bodyPr>
            <a:normAutofit/>
          </a:bodyPr>
          <a:lstStyle/>
          <a:p>
            <a:r>
              <a:rPr lang="en-GB" b="1" dirty="0"/>
              <a:t>Configuration of the AD-target area</a:t>
            </a:r>
            <a:endParaRPr lang="en-US"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3036" y="3375292"/>
            <a:ext cx="5130829" cy="1686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3035" y="1607305"/>
            <a:ext cx="5287157" cy="1716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553200" y="1845611"/>
            <a:ext cx="1861458" cy="1131079"/>
          </a:xfrm>
          <a:prstGeom prst="rect">
            <a:avLst/>
          </a:prstGeom>
          <a:solidFill>
            <a:schemeClr val="bg1">
              <a:alpha val="85000"/>
            </a:schemeClr>
          </a:solidFill>
        </p:spPr>
        <p:txBody>
          <a:bodyPr wrap="square" rtlCol="0">
            <a:spAutoFit/>
          </a:bodyPr>
          <a:lstStyle/>
          <a:p>
            <a:r>
              <a:rPr lang="en-GB" sz="1350" dirty="0"/>
              <a:t>Double spectrometers (reduce the momentum spread of p-bars and associated particles)</a:t>
            </a:r>
            <a:endParaRPr lang="en-US" sz="1350" dirty="0"/>
          </a:p>
        </p:txBody>
      </p:sp>
      <p:sp>
        <p:nvSpPr>
          <p:cNvPr id="16" name="TextBox 15"/>
          <p:cNvSpPr txBox="1"/>
          <p:nvPr/>
        </p:nvSpPr>
        <p:spPr>
          <a:xfrm>
            <a:off x="197514" y="3912349"/>
            <a:ext cx="1193316" cy="507831"/>
          </a:xfrm>
          <a:prstGeom prst="rect">
            <a:avLst/>
          </a:prstGeom>
          <a:solidFill>
            <a:schemeClr val="bg1">
              <a:alpha val="85000"/>
            </a:schemeClr>
          </a:solidFill>
        </p:spPr>
        <p:txBody>
          <a:bodyPr wrap="square" rtlCol="0">
            <a:spAutoFit/>
          </a:bodyPr>
          <a:lstStyle/>
          <a:p>
            <a:r>
              <a:rPr lang="en-GB" sz="1350" dirty="0"/>
              <a:t>Access via lateral tunnel</a:t>
            </a:r>
            <a:endParaRPr lang="en-US" sz="1350" dirty="0"/>
          </a:p>
        </p:txBody>
      </p:sp>
      <p:sp>
        <p:nvSpPr>
          <p:cNvPr id="3" name="TextBox 2">
            <a:extLst>
              <a:ext uri="{FF2B5EF4-FFF2-40B4-BE49-F238E27FC236}">
                <a16:creationId xmlns:a16="http://schemas.microsoft.com/office/drawing/2014/main" id="{14290371-7378-43C4-716A-309494EB92C2}"/>
              </a:ext>
            </a:extLst>
          </p:cNvPr>
          <p:cNvSpPr txBox="1"/>
          <p:nvPr/>
        </p:nvSpPr>
        <p:spPr>
          <a:xfrm>
            <a:off x="6484361" y="6488668"/>
            <a:ext cx="2659126" cy="369332"/>
          </a:xfrm>
          <a:prstGeom prst="rect">
            <a:avLst/>
          </a:prstGeom>
          <a:noFill/>
        </p:spPr>
        <p:txBody>
          <a:bodyPr wrap="none" rtlCol="0">
            <a:spAutoFit/>
          </a:bodyPr>
          <a:lstStyle/>
          <a:p>
            <a:r>
              <a:rPr lang="en-GB" dirty="0">
                <a:solidFill>
                  <a:schemeClr val="bg1">
                    <a:lumMod val="95000"/>
                  </a:schemeClr>
                </a:solidFill>
                <a:latin typeface="Calibri" pitchFamily="34" charset="0"/>
                <a:cs typeface="Calibri" pitchFamily="34" charset="0"/>
              </a:rPr>
              <a:t>Courtesy CERN visit centre</a:t>
            </a:r>
          </a:p>
        </p:txBody>
      </p:sp>
    </p:spTree>
    <p:extLst>
      <p:ext uri="{BB962C8B-B14F-4D97-AF65-F5344CB8AC3E}">
        <p14:creationId xmlns:p14="http://schemas.microsoft.com/office/powerpoint/2010/main" val="184229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idx="4294967295"/>
          </p:nvPr>
        </p:nvSpPr>
        <p:spPr>
          <a:xfrm>
            <a:off x="2357754" y="1052736"/>
            <a:ext cx="4371975" cy="342900"/>
          </a:xfrm>
        </p:spPr>
        <p:txBody>
          <a:bodyPr/>
          <a:lstStyle/>
          <a:p>
            <a:pPr eaLnBrk="1" hangingPunct="1"/>
            <a:r>
              <a:rPr lang="en-US" dirty="0"/>
              <a:t>Antiproton Decelerator (AD)</a:t>
            </a:r>
          </a:p>
        </p:txBody>
      </p:sp>
      <p:pic>
        <p:nvPicPr>
          <p:cNvPr id="31748" name="Picture 3"/>
          <p:cNvPicPr>
            <a:picLocks noChangeAspect="1" noChangeArrowheads="1"/>
          </p:cNvPicPr>
          <p:nvPr/>
        </p:nvPicPr>
        <p:blipFill>
          <a:blip r:embed="rId3" cstate="print"/>
          <a:srcRect/>
          <a:stretch>
            <a:fillRect/>
          </a:stretch>
        </p:blipFill>
        <p:spPr bwMode="auto">
          <a:xfrm>
            <a:off x="1223628" y="1592796"/>
            <a:ext cx="3888432" cy="3888432"/>
          </a:xfrm>
          <a:prstGeom prst="rect">
            <a:avLst/>
          </a:prstGeom>
          <a:noFill/>
          <a:ln w="9525">
            <a:noFill/>
            <a:miter lim="800000"/>
            <a:headEnd/>
            <a:tailEnd/>
          </a:ln>
        </p:spPr>
      </p:pic>
      <p:sp>
        <p:nvSpPr>
          <p:cNvPr id="31749" name="Text Box 4"/>
          <p:cNvSpPr txBox="1">
            <a:spLocks noChangeArrowheads="1"/>
          </p:cNvSpPr>
          <p:nvPr/>
        </p:nvSpPr>
        <p:spPr bwMode="auto">
          <a:xfrm>
            <a:off x="5476461" y="3050958"/>
            <a:ext cx="3261139" cy="1446550"/>
          </a:xfrm>
          <a:prstGeom prst="rect">
            <a:avLst/>
          </a:prstGeom>
          <a:noFill/>
          <a:ln w="9525">
            <a:noFill/>
            <a:miter lim="800000"/>
            <a:headEnd/>
            <a:tailEnd/>
          </a:ln>
        </p:spPr>
        <p:txBody>
          <a:bodyPr wrap="square">
            <a:spAutoFit/>
          </a:bodyPr>
          <a:lstStyle/>
          <a:p>
            <a:pPr>
              <a:spcBef>
                <a:spcPct val="50000"/>
              </a:spcBef>
            </a:pPr>
            <a:r>
              <a:rPr lang="en-US" sz="1600" dirty="0">
                <a:solidFill>
                  <a:schemeClr val="bg1">
                    <a:lumMod val="95000"/>
                  </a:schemeClr>
                </a:solidFill>
              </a:rPr>
              <a:t>Picture of AAC: Antiproton collector and accumulator rings with shielding roof removed</a:t>
            </a:r>
          </a:p>
          <a:p>
            <a:pPr>
              <a:spcBef>
                <a:spcPct val="50000"/>
              </a:spcBef>
            </a:pPr>
            <a:r>
              <a:rPr lang="en-US" sz="1600" dirty="0">
                <a:solidFill>
                  <a:schemeClr val="bg1">
                    <a:lumMod val="95000"/>
                  </a:schemeClr>
                </a:solidFill>
              </a:rPr>
              <a:t>The outer ring was retained and converted into AD</a:t>
            </a:r>
          </a:p>
        </p:txBody>
      </p:sp>
      <p:sp>
        <p:nvSpPr>
          <p:cNvPr id="3" name="TextBox 2">
            <a:extLst>
              <a:ext uri="{FF2B5EF4-FFF2-40B4-BE49-F238E27FC236}">
                <a16:creationId xmlns:a16="http://schemas.microsoft.com/office/drawing/2014/main" id="{3329A02B-AFF3-D72C-120D-A5E0E3103A8B}"/>
              </a:ext>
            </a:extLst>
          </p:cNvPr>
          <p:cNvSpPr txBox="1"/>
          <p:nvPr/>
        </p:nvSpPr>
        <p:spPr>
          <a:xfrm>
            <a:off x="6484361" y="6488668"/>
            <a:ext cx="2659126" cy="369332"/>
          </a:xfrm>
          <a:prstGeom prst="rect">
            <a:avLst/>
          </a:prstGeom>
          <a:noFill/>
        </p:spPr>
        <p:txBody>
          <a:bodyPr wrap="none" rtlCol="0">
            <a:spAutoFit/>
          </a:bodyPr>
          <a:lstStyle/>
          <a:p>
            <a:r>
              <a:rPr lang="en-GB" dirty="0">
                <a:solidFill>
                  <a:schemeClr val="bg1">
                    <a:lumMod val="95000"/>
                  </a:schemeClr>
                </a:solidFill>
                <a:latin typeface="Calibri" pitchFamily="34" charset="0"/>
                <a:cs typeface="Calibri" pitchFamily="34" charset="0"/>
              </a:rPr>
              <a:t>Courtesy CERN visit centre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idx="4294967295"/>
          </p:nvPr>
        </p:nvSpPr>
        <p:spPr>
          <a:xfrm>
            <a:off x="2303748" y="944725"/>
            <a:ext cx="4371975" cy="385763"/>
          </a:xfrm>
        </p:spPr>
        <p:txBody>
          <a:bodyPr/>
          <a:lstStyle/>
          <a:p>
            <a:r>
              <a:rPr lang="en-GB" dirty="0"/>
              <a:t>AD machine – inside tunnel</a:t>
            </a:r>
          </a:p>
        </p:txBody>
      </p:sp>
      <p:pic>
        <p:nvPicPr>
          <p:cNvPr id="6" name="Picture 11" descr="new-16"/>
          <p:cNvPicPr>
            <a:picLocks noChangeAspect="1" noChangeArrowheads="1"/>
          </p:cNvPicPr>
          <p:nvPr/>
        </p:nvPicPr>
        <p:blipFill>
          <a:blip r:embed="rId3" cstate="print"/>
          <a:srcRect/>
          <a:stretch>
            <a:fillRect/>
          </a:stretch>
        </p:blipFill>
        <p:spPr bwMode="auto">
          <a:xfrm>
            <a:off x="197515" y="1484784"/>
            <a:ext cx="2720876" cy="2210991"/>
          </a:xfrm>
          <a:prstGeom prst="rect">
            <a:avLst/>
          </a:prstGeom>
          <a:noFill/>
          <a:ln w="9525">
            <a:noFill/>
            <a:miter lim="800000"/>
            <a:headEnd/>
            <a:tailEnd/>
          </a:ln>
        </p:spPr>
      </p:pic>
      <p:pic>
        <p:nvPicPr>
          <p:cNvPr id="8" name="Picture 8"/>
          <p:cNvPicPr>
            <a:picLocks noChangeAspect="1" noChangeArrowheads="1"/>
          </p:cNvPicPr>
          <p:nvPr/>
        </p:nvPicPr>
        <p:blipFill>
          <a:blip r:embed="rId4" cstate="print"/>
          <a:srcRect/>
          <a:stretch>
            <a:fillRect/>
          </a:stretch>
        </p:blipFill>
        <p:spPr bwMode="auto">
          <a:xfrm>
            <a:off x="3545886" y="1538791"/>
            <a:ext cx="1814239" cy="2349401"/>
          </a:xfrm>
          <a:prstGeom prst="rect">
            <a:avLst/>
          </a:prstGeom>
          <a:noFill/>
        </p:spPr>
      </p:pic>
      <p:pic>
        <p:nvPicPr>
          <p:cNvPr id="9" name="Picture 6" descr="Ecooler2006"/>
          <p:cNvPicPr>
            <a:picLocks noChangeAspect="1" noChangeArrowheads="1"/>
          </p:cNvPicPr>
          <p:nvPr/>
        </p:nvPicPr>
        <p:blipFill>
          <a:blip r:embed="rId5" cstate="print"/>
          <a:srcRect/>
          <a:stretch>
            <a:fillRect/>
          </a:stretch>
        </p:blipFill>
        <p:spPr bwMode="auto">
          <a:xfrm>
            <a:off x="6019800" y="1458415"/>
            <a:ext cx="2980693" cy="2422478"/>
          </a:xfrm>
          <a:prstGeom prst="rect">
            <a:avLst/>
          </a:prstGeom>
          <a:noFill/>
          <a:ln w="9525">
            <a:noFill/>
            <a:miter lim="800000"/>
            <a:headEnd/>
            <a:tailEnd/>
          </a:ln>
        </p:spPr>
      </p:pic>
      <p:sp>
        <p:nvSpPr>
          <p:cNvPr id="3" name="TextBox 2"/>
          <p:cNvSpPr txBox="1"/>
          <p:nvPr/>
        </p:nvSpPr>
        <p:spPr>
          <a:xfrm>
            <a:off x="190029" y="3826796"/>
            <a:ext cx="3109761" cy="2800767"/>
          </a:xfrm>
          <a:prstGeom prst="rect">
            <a:avLst/>
          </a:prstGeom>
          <a:noFill/>
        </p:spPr>
        <p:txBody>
          <a:bodyPr wrap="square" rtlCol="0">
            <a:spAutoFit/>
          </a:bodyPr>
          <a:lstStyle/>
          <a:p>
            <a:r>
              <a:rPr lang="en-GB" sz="1600" dirty="0">
                <a:solidFill>
                  <a:schemeClr val="bg1">
                    <a:lumMod val="95000"/>
                  </a:schemeClr>
                </a:solidFill>
              </a:rPr>
              <a:t>Stochastic cooling pickup tanks:</a:t>
            </a:r>
          </a:p>
          <a:p>
            <a:pPr marL="214313" indent="-214313">
              <a:buFont typeface="Arial" panose="020B0604020202020204" pitchFamily="34" charset="0"/>
              <a:buChar char="•"/>
            </a:pPr>
            <a:r>
              <a:rPr lang="en-GB" sz="1600" dirty="0">
                <a:solidFill>
                  <a:schemeClr val="bg1">
                    <a:lumMod val="95000"/>
                  </a:schemeClr>
                </a:solidFill>
              </a:rPr>
              <a:t>1 Horizontal &amp; 1 Vertical</a:t>
            </a:r>
          </a:p>
          <a:p>
            <a:pPr marL="214313" indent="-214313">
              <a:buFont typeface="Arial" panose="020B0604020202020204" pitchFamily="34" charset="0"/>
              <a:buChar char="•"/>
            </a:pPr>
            <a:r>
              <a:rPr lang="en-GB" sz="1600" dirty="0">
                <a:solidFill>
                  <a:schemeClr val="bg1">
                    <a:lumMod val="95000"/>
                  </a:schemeClr>
                </a:solidFill>
              </a:rPr>
              <a:t>inside components </a:t>
            </a:r>
            <a:r>
              <a:rPr lang="en-GB" sz="1600" dirty="0" err="1">
                <a:solidFill>
                  <a:schemeClr val="bg1">
                    <a:lumMod val="95000"/>
                  </a:schemeClr>
                </a:solidFill>
              </a:rPr>
              <a:t>Cryo</a:t>
            </a:r>
            <a:r>
              <a:rPr lang="en-GB" sz="1600" dirty="0">
                <a:solidFill>
                  <a:schemeClr val="bg1">
                    <a:lumMod val="95000"/>
                  </a:schemeClr>
                </a:solidFill>
              </a:rPr>
              <a:t>-cooled to 20 K to reduce thermal noise</a:t>
            </a:r>
          </a:p>
          <a:p>
            <a:pPr marL="214313" indent="-214313">
              <a:buFont typeface="Arial" panose="020B0604020202020204" pitchFamily="34" charset="0"/>
              <a:buChar char="•"/>
            </a:pPr>
            <a:r>
              <a:rPr lang="en-GB" sz="1600" dirty="0">
                <a:solidFill>
                  <a:schemeClr val="bg1">
                    <a:lumMod val="95000"/>
                  </a:schemeClr>
                </a:solidFill>
              </a:rPr>
              <a:t>Moveable inner structures to follow beam size</a:t>
            </a:r>
          </a:p>
          <a:p>
            <a:pPr marL="214313" indent="-214313">
              <a:buFont typeface="Arial" panose="020B0604020202020204" pitchFamily="34" charset="0"/>
              <a:buChar char="•"/>
            </a:pPr>
            <a:r>
              <a:rPr lang="en-GB" sz="1600" dirty="0">
                <a:solidFill>
                  <a:schemeClr val="bg1">
                    <a:lumMod val="95000"/>
                  </a:schemeClr>
                </a:solidFill>
              </a:rPr>
              <a:t>(picture show kicker tanks with additional transmission lines)</a:t>
            </a:r>
          </a:p>
          <a:p>
            <a:pPr marL="214313" indent="-214313">
              <a:buFont typeface="Arial" panose="020B0604020202020204" pitchFamily="34" charset="0"/>
              <a:buChar char="•"/>
            </a:pPr>
            <a:endParaRPr lang="en-GB" sz="1600" dirty="0">
              <a:solidFill>
                <a:schemeClr val="bg1">
                  <a:lumMod val="95000"/>
                </a:schemeClr>
              </a:solidFill>
            </a:endParaRPr>
          </a:p>
        </p:txBody>
      </p:sp>
      <p:sp>
        <p:nvSpPr>
          <p:cNvPr id="4" name="TextBox 3"/>
          <p:cNvSpPr txBox="1"/>
          <p:nvPr/>
        </p:nvSpPr>
        <p:spPr>
          <a:xfrm>
            <a:off x="3511293" y="3911418"/>
            <a:ext cx="2297004" cy="1077218"/>
          </a:xfrm>
          <a:prstGeom prst="rect">
            <a:avLst/>
          </a:prstGeom>
          <a:noFill/>
        </p:spPr>
        <p:txBody>
          <a:bodyPr wrap="square" rtlCol="0">
            <a:spAutoFit/>
          </a:bodyPr>
          <a:lstStyle/>
          <a:p>
            <a:r>
              <a:rPr lang="en-GB" sz="1600" dirty="0">
                <a:solidFill>
                  <a:schemeClr val="bg1">
                    <a:lumMod val="95000"/>
                  </a:schemeClr>
                </a:solidFill>
              </a:rPr>
              <a:t>RF cavities for bunch rotation (reduction of energy spread)</a:t>
            </a:r>
          </a:p>
          <a:p>
            <a:r>
              <a:rPr lang="en-GB" sz="1600" dirty="0">
                <a:solidFill>
                  <a:schemeClr val="bg1">
                    <a:lumMod val="95000"/>
                  </a:schemeClr>
                </a:solidFill>
              </a:rPr>
              <a:t>10MHz, 600kV each</a:t>
            </a:r>
          </a:p>
        </p:txBody>
      </p:sp>
      <p:sp>
        <p:nvSpPr>
          <p:cNvPr id="5" name="TextBox 4"/>
          <p:cNvSpPr txBox="1"/>
          <p:nvPr/>
        </p:nvSpPr>
        <p:spPr>
          <a:xfrm>
            <a:off x="5965793" y="3969061"/>
            <a:ext cx="2980693" cy="2308324"/>
          </a:xfrm>
          <a:prstGeom prst="rect">
            <a:avLst/>
          </a:prstGeom>
          <a:noFill/>
        </p:spPr>
        <p:txBody>
          <a:bodyPr wrap="square" rtlCol="0">
            <a:spAutoFit/>
          </a:bodyPr>
          <a:lstStyle/>
          <a:p>
            <a:r>
              <a:rPr lang="en-GB" sz="1600" dirty="0">
                <a:solidFill>
                  <a:schemeClr val="bg1">
                    <a:lumMod val="95000"/>
                  </a:schemeClr>
                </a:solidFill>
              </a:rPr>
              <a:t>Electron cooler</a:t>
            </a:r>
          </a:p>
          <a:p>
            <a:pPr marL="214313" indent="-214313">
              <a:buFont typeface="Arial" panose="020B0604020202020204" pitchFamily="34" charset="0"/>
              <a:buChar char="•"/>
            </a:pPr>
            <a:r>
              <a:rPr lang="en-GB" sz="1600" dirty="0">
                <a:solidFill>
                  <a:schemeClr val="bg1">
                    <a:lumMod val="95000"/>
                  </a:schemeClr>
                </a:solidFill>
              </a:rPr>
              <a:t>30 </a:t>
            </a:r>
            <a:r>
              <a:rPr lang="en-GB" sz="1600" dirty="0" err="1">
                <a:solidFill>
                  <a:schemeClr val="bg1">
                    <a:lumMod val="95000"/>
                  </a:schemeClr>
                </a:solidFill>
              </a:rPr>
              <a:t>keV</a:t>
            </a:r>
            <a:r>
              <a:rPr lang="en-GB" sz="1600" dirty="0">
                <a:solidFill>
                  <a:schemeClr val="bg1">
                    <a:lumMod val="95000"/>
                  </a:schemeClr>
                </a:solidFill>
              </a:rPr>
              <a:t>, 2A cathode top right</a:t>
            </a:r>
          </a:p>
          <a:p>
            <a:pPr marL="214313" indent="-214313">
              <a:buFont typeface="Arial" panose="020B0604020202020204" pitchFamily="34" charset="0"/>
              <a:buChar char="•"/>
            </a:pPr>
            <a:r>
              <a:rPr lang="en-GB" sz="1600" dirty="0">
                <a:solidFill>
                  <a:schemeClr val="bg1">
                    <a:lumMod val="95000"/>
                  </a:schemeClr>
                </a:solidFill>
              </a:rPr>
              <a:t>Collector left</a:t>
            </a:r>
          </a:p>
          <a:p>
            <a:pPr marL="214313" indent="-214313">
              <a:buFont typeface="Arial" panose="020B0604020202020204" pitchFamily="34" charset="0"/>
              <a:buChar char="•"/>
            </a:pPr>
            <a:r>
              <a:rPr lang="en-GB" sz="1600" dirty="0">
                <a:solidFill>
                  <a:schemeClr val="bg1">
                    <a:lumMod val="95000"/>
                  </a:schemeClr>
                </a:solidFill>
              </a:rPr>
              <a:t>Solenoidal field along blue structure</a:t>
            </a:r>
          </a:p>
          <a:p>
            <a:pPr marL="214313" indent="-214313">
              <a:buFont typeface="Arial" panose="020B0604020202020204" pitchFamily="34" charset="0"/>
              <a:buChar char="•"/>
            </a:pPr>
            <a:r>
              <a:rPr lang="en-GB" sz="1600" dirty="0" err="1">
                <a:solidFill>
                  <a:schemeClr val="bg1">
                    <a:lumMod val="95000"/>
                  </a:schemeClr>
                </a:solidFill>
              </a:rPr>
              <a:t>Pbar</a:t>
            </a:r>
            <a:r>
              <a:rPr lang="en-GB" sz="1600" dirty="0">
                <a:solidFill>
                  <a:schemeClr val="bg1">
                    <a:lumMod val="95000"/>
                  </a:schemeClr>
                </a:solidFill>
              </a:rPr>
              <a:t> orbit correctors on each side</a:t>
            </a:r>
          </a:p>
          <a:p>
            <a:pPr marL="214313" indent="-214313">
              <a:buFont typeface="Arial" panose="020B0604020202020204" pitchFamily="34" charset="0"/>
              <a:buChar char="•"/>
            </a:pPr>
            <a:r>
              <a:rPr lang="en-GB" sz="1600" dirty="0">
                <a:solidFill>
                  <a:schemeClr val="bg1">
                    <a:lumMod val="95000"/>
                  </a:schemeClr>
                </a:solidFill>
              </a:rPr>
              <a:t>~1m interaction region</a:t>
            </a:r>
          </a:p>
          <a:p>
            <a:pPr marL="214313" indent="-214313">
              <a:buFont typeface="Arial" panose="020B0604020202020204" pitchFamily="34" charset="0"/>
              <a:buChar char="•"/>
            </a:pPr>
            <a:endParaRPr lang="en-GB" sz="1600" dirty="0">
              <a:solidFill>
                <a:schemeClr val="bg1">
                  <a:lumMod val="95000"/>
                </a:schemeClr>
              </a:solidFill>
            </a:endParaRPr>
          </a:p>
        </p:txBody>
      </p:sp>
      <p:sp>
        <p:nvSpPr>
          <p:cNvPr id="10" name="TextBox 9">
            <a:extLst>
              <a:ext uri="{FF2B5EF4-FFF2-40B4-BE49-F238E27FC236}">
                <a16:creationId xmlns:a16="http://schemas.microsoft.com/office/drawing/2014/main" id="{A80B8D58-63F3-2094-5AA0-EEBF94F21D8B}"/>
              </a:ext>
            </a:extLst>
          </p:cNvPr>
          <p:cNvSpPr txBox="1"/>
          <p:nvPr/>
        </p:nvSpPr>
        <p:spPr>
          <a:xfrm>
            <a:off x="6484361" y="6488668"/>
            <a:ext cx="2659126" cy="369332"/>
          </a:xfrm>
          <a:prstGeom prst="rect">
            <a:avLst/>
          </a:prstGeom>
          <a:noFill/>
        </p:spPr>
        <p:txBody>
          <a:bodyPr wrap="none" rtlCol="0">
            <a:spAutoFit/>
          </a:bodyPr>
          <a:lstStyle/>
          <a:p>
            <a:r>
              <a:rPr lang="en-GB" dirty="0">
                <a:solidFill>
                  <a:schemeClr val="bg1">
                    <a:lumMod val="95000"/>
                  </a:schemeClr>
                </a:solidFill>
                <a:latin typeface="Calibri" pitchFamily="34" charset="0"/>
                <a:cs typeface="Calibri" pitchFamily="34" charset="0"/>
              </a:rPr>
              <a:t>Courtesy CERN visit centre</a:t>
            </a:r>
          </a:p>
        </p:txBody>
      </p:sp>
    </p:spTree>
    <p:extLst>
      <p:ext uri="{BB962C8B-B14F-4D97-AF65-F5344CB8AC3E}">
        <p14:creationId xmlns:p14="http://schemas.microsoft.com/office/powerpoint/2010/main" val="13509669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72C43-B984-9F6D-5668-59CC4C47C9E3}"/>
              </a:ext>
            </a:extLst>
          </p:cNvPr>
          <p:cNvSpPr>
            <a:spLocks noGrp="1"/>
          </p:cNvSpPr>
          <p:nvPr>
            <p:ph type="title"/>
          </p:nvPr>
        </p:nvSpPr>
        <p:spPr/>
        <p:txBody>
          <a:bodyPr/>
          <a:lstStyle/>
          <a:p>
            <a:endParaRPr lang="en-GB"/>
          </a:p>
        </p:txBody>
      </p:sp>
      <p:pic>
        <p:nvPicPr>
          <p:cNvPr id="6" name="Content Placeholder 5">
            <a:extLst>
              <a:ext uri="{FF2B5EF4-FFF2-40B4-BE49-F238E27FC236}">
                <a16:creationId xmlns:a16="http://schemas.microsoft.com/office/drawing/2014/main" id="{17E3906E-2675-B608-C557-0C645271BCE3}"/>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16834" y="655008"/>
            <a:ext cx="8110331" cy="5751248"/>
          </a:xfrm>
        </p:spPr>
      </p:pic>
      <p:sp>
        <p:nvSpPr>
          <p:cNvPr id="7" name="TextBox 6">
            <a:extLst>
              <a:ext uri="{FF2B5EF4-FFF2-40B4-BE49-F238E27FC236}">
                <a16:creationId xmlns:a16="http://schemas.microsoft.com/office/drawing/2014/main" id="{007C5F93-1CC7-E8ED-5A83-E891E5FD8D38}"/>
              </a:ext>
            </a:extLst>
          </p:cNvPr>
          <p:cNvSpPr txBox="1"/>
          <p:nvPr/>
        </p:nvSpPr>
        <p:spPr>
          <a:xfrm>
            <a:off x="2845353" y="6516751"/>
            <a:ext cx="6298647" cy="369332"/>
          </a:xfrm>
          <a:prstGeom prst="rect">
            <a:avLst/>
          </a:prstGeom>
          <a:noFill/>
        </p:spPr>
        <p:txBody>
          <a:bodyPr wrap="none" rtlCol="0">
            <a:spAutoFit/>
          </a:bodyPr>
          <a:lstStyle/>
          <a:p>
            <a:r>
              <a:rPr lang="en-GB" dirty="0">
                <a:solidFill>
                  <a:schemeClr val="bg1">
                    <a:lumMod val="95000"/>
                  </a:schemeClr>
                </a:solidFill>
                <a:latin typeface="Calibri" pitchFamily="34" charset="0"/>
                <a:cs typeface="Calibri" pitchFamily="34" charset="0"/>
              </a:rPr>
              <a:t>Reproduced from C. Carli et al. Nuclear Physics News 32, 3 (2022)</a:t>
            </a:r>
          </a:p>
        </p:txBody>
      </p:sp>
    </p:spTree>
    <p:extLst>
      <p:ext uri="{BB962C8B-B14F-4D97-AF65-F5344CB8AC3E}">
        <p14:creationId xmlns:p14="http://schemas.microsoft.com/office/powerpoint/2010/main" val="2463241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BA39B-84CF-0910-748F-E2DFF941D112}"/>
              </a:ext>
            </a:extLst>
          </p:cNvPr>
          <p:cNvSpPr>
            <a:spLocks noGrp="1"/>
          </p:cNvSpPr>
          <p:nvPr>
            <p:ph type="title"/>
          </p:nvPr>
        </p:nvSpPr>
        <p:spPr/>
        <p:txBody>
          <a:bodyPr/>
          <a:lstStyle/>
          <a:p>
            <a:r>
              <a:rPr lang="en-GB" dirty="0"/>
              <a:t>Penning trap</a:t>
            </a:r>
          </a:p>
        </p:txBody>
      </p:sp>
      <p:pic>
        <p:nvPicPr>
          <p:cNvPr id="9" name="Content Placeholder 8">
            <a:extLst>
              <a:ext uri="{FF2B5EF4-FFF2-40B4-BE49-F238E27FC236}">
                <a16:creationId xmlns:a16="http://schemas.microsoft.com/office/drawing/2014/main" id="{5C6E61D6-2D19-65F2-2AB2-913CF8BE95D7}"/>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7421" r="-147" b="69383"/>
          <a:stretch/>
        </p:blipFill>
        <p:spPr>
          <a:xfrm>
            <a:off x="223630" y="1473951"/>
            <a:ext cx="8696740" cy="3910097"/>
          </a:xfrm>
        </p:spPr>
      </p:pic>
      <p:sp>
        <p:nvSpPr>
          <p:cNvPr id="10" name="TextBox 9">
            <a:extLst>
              <a:ext uri="{FF2B5EF4-FFF2-40B4-BE49-F238E27FC236}">
                <a16:creationId xmlns:a16="http://schemas.microsoft.com/office/drawing/2014/main" id="{86D5C4CE-73AA-D6B9-EABA-1C24F784985E}"/>
              </a:ext>
            </a:extLst>
          </p:cNvPr>
          <p:cNvSpPr txBox="1"/>
          <p:nvPr/>
        </p:nvSpPr>
        <p:spPr>
          <a:xfrm>
            <a:off x="2845353" y="6557446"/>
            <a:ext cx="6298647" cy="369332"/>
          </a:xfrm>
          <a:prstGeom prst="rect">
            <a:avLst/>
          </a:prstGeom>
          <a:noFill/>
        </p:spPr>
        <p:txBody>
          <a:bodyPr wrap="none" rtlCol="0">
            <a:spAutoFit/>
          </a:bodyPr>
          <a:lstStyle/>
          <a:p>
            <a:r>
              <a:rPr lang="en-GB" dirty="0">
                <a:solidFill>
                  <a:schemeClr val="bg1">
                    <a:lumMod val="95000"/>
                  </a:schemeClr>
                </a:solidFill>
                <a:latin typeface="Calibri" pitchFamily="34" charset="0"/>
                <a:cs typeface="Calibri" pitchFamily="34" charset="0"/>
              </a:rPr>
              <a:t>Reproduced from C. Carli et al. Nuclear Physics News 32, 3 (2022)</a:t>
            </a:r>
          </a:p>
        </p:txBody>
      </p:sp>
    </p:spTree>
    <p:extLst>
      <p:ext uri="{BB962C8B-B14F-4D97-AF65-F5344CB8AC3E}">
        <p14:creationId xmlns:p14="http://schemas.microsoft.com/office/powerpoint/2010/main" val="8411160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FD0E5-4E66-7D2A-2362-E081FA8F07C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482239A-C567-30B4-0DEB-5E4287B1388D}"/>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6EC11166-A146-7A1D-DF20-65F426E09D31}"/>
              </a:ext>
            </a:extLst>
          </p:cNvPr>
          <p:cNvPicPr>
            <a:picLocks noChangeAspect="1"/>
          </p:cNvPicPr>
          <p:nvPr/>
        </p:nvPicPr>
        <p:blipFill>
          <a:blip r:embed="rId2"/>
          <a:stretch>
            <a:fillRect/>
          </a:stretch>
        </p:blipFill>
        <p:spPr>
          <a:xfrm>
            <a:off x="385471" y="1076808"/>
            <a:ext cx="2384630" cy="5665304"/>
          </a:xfrm>
          <a:prstGeom prst="rect">
            <a:avLst/>
          </a:prstGeom>
        </p:spPr>
      </p:pic>
      <p:pic>
        <p:nvPicPr>
          <p:cNvPr id="7" name="Picture 6">
            <a:extLst>
              <a:ext uri="{FF2B5EF4-FFF2-40B4-BE49-F238E27FC236}">
                <a16:creationId xmlns:a16="http://schemas.microsoft.com/office/drawing/2014/main" id="{7EFAD1CD-D55F-DA95-F9A7-3BCEF81E13BF}"/>
              </a:ext>
            </a:extLst>
          </p:cNvPr>
          <p:cNvPicPr>
            <a:picLocks noChangeAspect="1"/>
          </p:cNvPicPr>
          <p:nvPr/>
        </p:nvPicPr>
        <p:blipFill>
          <a:blip r:embed="rId3"/>
          <a:stretch>
            <a:fillRect/>
          </a:stretch>
        </p:blipFill>
        <p:spPr>
          <a:xfrm>
            <a:off x="3015655" y="3180519"/>
            <a:ext cx="5933568" cy="3031435"/>
          </a:xfrm>
          <a:prstGeom prst="rect">
            <a:avLst/>
          </a:prstGeom>
        </p:spPr>
      </p:pic>
      <p:sp>
        <p:nvSpPr>
          <p:cNvPr id="8" name="TextBox 7">
            <a:extLst>
              <a:ext uri="{FF2B5EF4-FFF2-40B4-BE49-F238E27FC236}">
                <a16:creationId xmlns:a16="http://schemas.microsoft.com/office/drawing/2014/main" id="{67F9F92A-B4AA-DF0E-778C-5A4F676F9B65}"/>
              </a:ext>
            </a:extLst>
          </p:cNvPr>
          <p:cNvSpPr txBox="1"/>
          <p:nvPr/>
        </p:nvSpPr>
        <p:spPr>
          <a:xfrm>
            <a:off x="3498574" y="6510128"/>
            <a:ext cx="4255589" cy="369332"/>
          </a:xfrm>
          <a:prstGeom prst="rect">
            <a:avLst/>
          </a:prstGeom>
          <a:noFill/>
        </p:spPr>
        <p:txBody>
          <a:bodyPr wrap="none" rtlCol="0">
            <a:spAutoFit/>
          </a:bodyPr>
          <a:lstStyle/>
          <a:p>
            <a:r>
              <a:rPr lang="en-GB" dirty="0">
                <a:solidFill>
                  <a:schemeClr val="bg1"/>
                </a:solidFill>
                <a:latin typeface="Calibri" pitchFamily="34" charset="0"/>
                <a:cs typeface="Calibri" pitchFamily="34" charset="0"/>
              </a:rPr>
              <a:t>Anderson et al. Nature 621, 716-722 (2023)</a:t>
            </a:r>
          </a:p>
        </p:txBody>
      </p:sp>
      <p:pic>
        <p:nvPicPr>
          <p:cNvPr id="10" name="Picture 9">
            <a:extLst>
              <a:ext uri="{FF2B5EF4-FFF2-40B4-BE49-F238E27FC236}">
                <a16:creationId xmlns:a16="http://schemas.microsoft.com/office/drawing/2014/main" id="{66CE55C7-C373-2CAA-DD96-DD2005C05415}"/>
              </a:ext>
            </a:extLst>
          </p:cNvPr>
          <p:cNvPicPr>
            <a:picLocks noChangeAspect="1"/>
          </p:cNvPicPr>
          <p:nvPr/>
        </p:nvPicPr>
        <p:blipFill>
          <a:blip r:embed="rId4"/>
          <a:stretch>
            <a:fillRect/>
          </a:stretch>
        </p:blipFill>
        <p:spPr>
          <a:xfrm>
            <a:off x="3015655" y="2211925"/>
            <a:ext cx="5933568" cy="915128"/>
          </a:xfrm>
          <a:prstGeom prst="rect">
            <a:avLst/>
          </a:prstGeom>
        </p:spPr>
      </p:pic>
      <p:sp>
        <p:nvSpPr>
          <p:cNvPr id="11" name="Oval 10">
            <a:extLst>
              <a:ext uri="{FF2B5EF4-FFF2-40B4-BE49-F238E27FC236}">
                <a16:creationId xmlns:a16="http://schemas.microsoft.com/office/drawing/2014/main" id="{B61F0CC6-1812-3829-A465-A74CE39B3E37}"/>
              </a:ext>
            </a:extLst>
          </p:cNvPr>
          <p:cNvSpPr/>
          <p:nvPr/>
        </p:nvSpPr>
        <p:spPr>
          <a:xfrm>
            <a:off x="3118150" y="1115881"/>
            <a:ext cx="389711" cy="391863"/>
          </a:xfrm>
          <a:prstGeom prst="ellipse">
            <a:avLst/>
          </a:prstGeom>
          <a:solidFill>
            <a:srgbClr val="19E521"/>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0644BBC-2FFF-3B08-A89C-DE33720F0F98}"/>
                  </a:ext>
                </a:extLst>
              </p:cNvPr>
              <p:cNvSpPr txBox="1"/>
              <p:nvPr/>
            </p:nvSpPr>
            <p:spPr>
              <a:xfrm>
                <a:off x="3169537" y="1111149"/>
                <a:ext cx="449691" cy="547650"/>
              </a:xfrm>
              <a:prstGeom prst="rect">
                <a:avLst/>
              </a:prstGeom>
              <a:noFill/>
            </p:spPr>
            <p:txBody>
              <a:bodyPr wrap="square" rtlCol="0">
                <a:spAutoFit/>
              </a:bodyPr>
              <a:lstStyle/>
              <a:p>
                <a14:m>
                  <m:oMath xmlns:m="http://schemas.openxmlformats.org/officeDocument/2006/math">
                    <m:r>
                      <a:rPr lang="it-IT" i="1" dirty="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a:p>
                <a:endParaRPr lang="en-US" baseline="30000" dirty="0">
                  <a:solidFill>
                    <a:schemeClr val="bg1"/>
                  </a:solidFill>
                </a:endParaRPr>
              </a:p>
            </p:txBody>
          </p:sp>
        </mc:Choice>
        <mc:Fallback xmlns="">
          <p:sp>
            <p:nvSpPr>
              <p:cNvPr id="12" name="TextBox 11">
                <a:extLst>
                  <a:ext uri="{FF2B5EF4-FFF2-40B4-BE49-F238E27FC236}">
                    <a16:creationId xmlns:a16="http://schemas.microsoft.com/office/drawing/2014/main" id="{70644BBC-2FFF-3B08-A89C-DE33720F0F98}"/>
                  </a:ext>
                </a:extLst>
              </p:cNvPr>
              <p:cNvSpPr txBox="1">
                <a:spLocks noRot="1" noChangeAspect="1" noMove="1" noResize="1" noEditPoints="1" noAdjustHandles="1" noChangeArrowheads="1" noChangeShapeType="1" noTextEdit="1"/>
              </p:cNvSpPr>
              <p:nvPr/>
            </p:nvSpPr>
            <p:spPr>
              <a:xfrm>
                <a:off x="3169537" y="1111149"/>
                <a:ext cx="449691" cy="547650"/>
              </a:xfrm>
              <a:prstGeom prst="rect">
                <a:avLst/>
              </a:prstGeom>
              <a:blipFill>
                <a:blip r:embed="rId5"/>
                <a:stretch>
                  <a:fillRect/>
                </a:stretch>
              </a:blipFill>
            </p:spPr>
            <p:txBody>
              <a:bodyPr/>
              <a:lstStyle/>
              <a:p>
                <a:r>
                  <a:rPr lang="en-GB">
                    <a:noFill/>
                  </a:rPr>
                  <a:t> </a:t>
                </a:r>
              </a:p>
            </p:txBody>
          </p:sp>
        </mc:Fallback>
      </mc:AlternateContent>
      <p:sp>
        <p:nvSpPr>
          <p:cNvPr id="13" name="Oval 12">
            <a:extLst>
              <a:ext uri="{FF2B5EF4-FFF2-40B4-BE49-F238E27FC236}">
                <a16:creationId xmlns:a16="http://schemas.microsoft.com/office/drawing/2014/main" id="{8197A465-BED4-6F8C-458B-9D70BDF8B436}"/>
              </a:ext>
            </a:extLst>
          </p:cNvPr>
          <p:cNvSpPr/>
          <p:nvPr/>
        </p:nvSpPr>
        <p:spPr>
          <a:xfrm>
            <a:off x="3960101" y="1099994"/>
            <a:ext cx="389711" cy="391863"/>
          </a:xfrm>
          <a:prstGeom prst="ellipse">
            <a:avLst/>
          </a:prstGeom>
          <a:solidFill>
            <a:srgbClr val="19E521"/>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01D824B8-39CA-527E-FC73-A1805D529766}"/>
                  </a:ext>
                </a:extLst>
              </p:cNvPr>
              <p:cNvSpPr txBox="1"/>
              <p:nvPr/>
            </p:nvSpPr>
            <p:spPr>
              <a:xfrm>
                <a:off x="4011488" y="1095262"/>
                <a:ext cx="449691" cy="547650"/>
              </a:xfrm>
              <a:prstGeom prst="rect">
                <a:avLst/>
              </a:prstGeom>
              <a:noFill/>
            </p:spPr>
            <p:txBody>
              <a:bodyPr wrap="square" rtlCol="0">
                <a:spAutoFit/>
              </a:bodyPr>
              <a:lstStyle/>
              <a:p>
                <a14:m>
                  <m:oMath xmlns:m="http://schemas.openxmlformats.org/officeDocument/2006/math">
                    <m:r>
                      <a:rPr lang="it-IT" i="1" dirty="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a:p>
                <a:endParaRPr lang="en-US" baseline="30000" dirty="0">
                  <a:solidFill>
                    <a:schemeClr val="bg1"/>
                  </a:solidFill>
                </a:endParaRPr>
              </a:p>
            </p:txBody>
          </p:sp>
        </mc:Choice>
        <mc:Fallback xmlns="">
          <p:sp>
            <p:nvSpPr>
              <p:cNvPr id="14" name="TextBox 13">
                <a:extLst>
                  <a:ext uri="{FF2B5EF4-FFF2-40B4-BE49-F238E27FC236}">
                    <a16:creationId xmlns:a16="http://schemas.microsoft.com/office/drawing/2014/main" id="{01D824B8-39CA-527E-FC73-A1805D529766}"/>
                  </a:ext>
                </a:extLst>
              </p:cNvPr>
              <p:cNvSpPr txBox="1">
                <a:spLocks noRot="1" noChangeAspect="1" noMove="1" noResize="1" noEditPoints="1" noAdjustHandles="1" noChangeArrowheads="1" noChangeShapeType="1" noTextEdit="1"/>
              </p:cNvSpPr>
              <p:nvPr/>
            </p:nvSpPr>
            <p:spPr>
              <a:xfrm>
                <a:off x="4011488" y="1095262"/>
                <a:ext cx="449691" cy="547650"/>
              </a:xfrm>
              <a:prstGeom prst="rect">
                <a:avLst/>
              </a:prstGeom>
              <a:blipFill>
                <a:blip r:embed="rId6"/>
                <a:stretch>
                  <a:fillRect t="-1111"/>
                </a:stretch>
              </a:blipFill>
            </p:spPr>
            <p:txBody>
              <a:bodyPr/>
              <a:lstStyle/>
              <a:p>
                <a:r>
                  <a:rPr lang="en-GB">
                    <a:noFill/>
                  </a:rPr>
                  <a:t> </a:t>
                </a:r>
              </a:p>
            </p:txBody>
          </p:sp>
        </mc:Fallback>
      </mc:AlternateContent>
      <p:grpSp>
        <p:nvGrpSpPr>
          <p:cNvPr id="15" name="Group 14">
            <a:extLst>
              <a:ext uri="{FF2B5EF4-FFF2-40B4-BE49-F238E27FC236}">
                <a16:creationId xmlns:a16="http://schemas.microsoft.com/office/drawing/2014/main" id="{0171D3CE-9D95-A3D4-0B33-2D273698011D}"/>
              </a:ext>
            </a:extLst>
          </p:cNvPr>
          <p:cNvGrpSpPr/>
          <p:nvPr/>
        </p:nvGrpSpPr>
        <p:grpSpPr>
          <a:xfrm>
            <a:off x="6311128" y="601154"/>
            <a:ext cx="1620904" cy="1439863"/>
            <a:chOff x="6758058" y="3065620"/>
            <a:chExt cx="1620904" cy="1439863"/>
          </a:xfrm>
        </p:grpSpPr>
        <p:sp>
          <p:nvSpPr>
            <p:cNvPr id="16" name="Oval 15">
              <a:extLst>
                <a:ext uri="{FF2B5EF4-FFF2-40B4-BE49-F238E27FC236}">
                  <a16:creationId xmlns:a16="http://schemas.microsoft.com/office/drawing/2014/main" id="{54AF8C2D-59CB-C957-E4B0-BC429A741E4B}"/>
                </a:ext>
              </a:extLst>
            </p:cNvPr>
            <p:cNvSpPr/>
            <p:nvPr/>
          </p:nvSpPr>
          <p:spPr>
            <a:xfrm>
              <a:off x="6939100" y="3065620"/>
              <a:ext cx="1439862" cy="1439863"/>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Oval 16">
              <a:extLst>
                <a:ext uri="{FF2B5EF4-FFF2-40B4-BE49-F238E27FC236}">
                  <a16:creationId xmlns:a16="http://schemas.microsoft.com/office/drawing/2014/main" id="{41F848A7-8369-4C4E-8111-418A93F16232}"/>
                </a:ext>
              </a:extLst>
            </p:cNvPr>
            <p:cNvSpPr/>
            <p:nvPr/>
          </p:nvSpPr>
          <p:spPr>
            <a:xfrm>
              <a:off x="7440540" y="3575658"/>
              <a:ext cx="389711" cy="391863"/>
            </a:xfrm>
            <a:prstGeom prst="ellipse">
              <a:avLst/>
            </a:prstGeom>
            <a:solidFill>
              <a:srgbClr val="CE09F5"/>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BA6185B-6988-3A60-6DBC-E99039EEFDCB}"/>
                    </a:ext>
                  </a:extLst>
                </p:cNvPr>
                <p:cNvSpPr txBox="1"/>
                <p:nvPr/>
              </p:nvSpPr>
              <p:spPr>
                <a:xfrm>
                  <a:off x="7434185" y="3572350"/>
                  <a:ext cx="449691" cy="547650"/>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acc>
                          <m:accPr>
                            <m:chr m:val="̅"/>
                            <m:ctrlPr>
                              <a:rPr lang="it-IT" i="1" dirty="0" smtClean="0">
                                <a:solidFill>
                                  <a:schemeClr val="bg1"/>
                                </a:solidFill>
                                <a:latin typeface="Cambria Math" panose="02040503050406030204" pitchFamily="18" charset="0"/>
                              </a:rPr>
                            </m:ctrlPr>
                          </m:accPr>
                          <m:e>
                            <m:r>
                              <a:rPr lang="en-GB" b="0" i="1" dirty="0" smtClean="0">
                                <a:solidFill>
                                  <a:schemeClr val="bg1"/>
                                </a:solidFill>
                                <a:latin typeface="Cambria Math" panose="02040503050406030204" pitchFamily="18" charset="0"/>
                              </a:rPr>
                              <m:t>𝑝</m:t>
                            </m:r>
                          </m:e>
                        </m:acc>
                      </m:oMath>
                    </m:oMathPara>
                  </a14:m>
                  <a:endParaRPr lang="en-US" baseline="30000" dirty="0">
                    <a:solidFill>
                      <a:schemeClr val="bg1"/>
                    </a:solidFill>
                  </a:endParaRPr>
                </a:p>
                <a:p>
                  <a:endParaRPr lang="en-US" baseline="30000" dirty="0">
                    <a:solidFill>
                      <a:schemeClr val="bg1"/>
                    </a:solidFill>
                  </a:endParaRPr>
                </a:p>
              </p:txBody>
            </p:sp>
          </mc:Choice>
          <mc:Fallback xmlns="">
            <p:sp>
              <p:nvSpPr>
                <p:cNvPr id="21" name="TextBox 20">
                  <a:extLst>
                    <a:ext uri="{FF2B5EF4-FFF2-40B4-BE49-F238E27FC236}">
                      <a16:creationId xmlns:a16="http://schemas.microsoft.com/office/drawing/2014/main" id="{851166A7-CC7D-167E-1C93-6E2CF319F8A8}"/>
                    </a:ext>
                  </a:extLst>
                </p:cNvPr>
                <p:cNvSpPr txBox="1">
                  <a:spLocks noRot="1" noChangeAspect="1" noMove="1" noResize="1" noEditPoints="1" noAdjustHandles="1" noChangeArrowheads="1" noChangeShapeType="1" noTextEdit="1"/>
                </p:cNvSpPr>
                <p:nvPr/>
              </p:nvSpPr>
              <p:spPr>
                <a:xfrm>
                  <a:off x="7434185" y="3572350"/>
                  <a:ext cx="449691" cy="547650"/>
                </a:xfrm>
                <a:prstGeom prst="rect">
                  <a:avLst/>
                </a:prstGeom>
                <a:blipFill>
                  <a:blip r:embed="rId7"/>
                  <a:stretch>
                    <a:fillRect r="-29730"/>
                  </a:stretch>
                </a:blipFill>
              </p:spPr>
              <p:txBody>
                <a:bodyPr/>
                <a:lstStyle/>
                <a:p>
                  <a:r>
                    <a:rPr lang="en-GB">
                      <a:noFill/>
                    </a:rPr>
                    <a:t> </a:t>
                  </a:r>
                </a:p>
              </p:txBody>
            </p:sp>
          </mc:Fallback>
        </mc:AlternateContent>
        <p:sp>
          <p:nvSpPr>
            <p:cNvPr id="19" name="Oval 18">
              <a:extLst>
                <a:ext uri="{FF2B5EF4-FFF2-40B4-BE49-F238E27FC236}">
                  <a16:creationId xmlns:a16="http://schemas.microsoft.com/office/drawing/2014/main" id="{6C68BB59-6489-F864-647B-524565E45A6A}"/>
                </a:ext>
              </a:extLst>
            </p:cNvPr>
            <p:cNvSpPr/>
            <p:nvPr/>
          </p:nvSpPr>
          <p:spPr>
            <a:xfrm>
              <a:off x="6758058" y="3730371"/>
              <a:ext cx="389711" cy="391863"/>
            </a:xfrm>
            <a:prstGeom prst="ellipse">
              <a:avLst/>
            </a:prstGeom>
            <a:solidFill>
              <a:srgbClr val="19E521"/>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3E7C348-AC98-C49D-D754-D134956A3464}"/>
                    </a:ext>
                  </a:extLst>
                </p:cNvPr>
                <p:cNvSpPr txBox="1"/>
                <p:nvPr/>
              </p:nvSpPr>
              <p:spPr>
                <a:xfrm>
                  <a:off x="6809445" y="3725639"/>
                  <a:ext cx="449691" cy="547650"/>
                </a:xfrm>
                <a:prstGeom prst="rect">
                  <a:avLst/>
                </a:prstGeom>
                <a:noFill/>
              </p:spPr>
              <p:txBody>
                <a:bodyPr wrap="square" rtlCol="0">
                  <a:spAutoFit/>
                </a:bodyPr>
                <a:lstStyle/>
                <a:p>
                  <a14:m>
                    <m:oMath xmlns:m="http://schemas.openxmlformats.org/officeDocument/2006/math">
                      <m:r>
                        <a:rPr lang="it-IT" i="1" dirty="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a:p>
                  <a:endParaRPr lang="en-US" baseline="30000" dirty="0">
                    <a:solidFill>
                      <a:schemeClr val="bg1"/>
                    </a:solidFill>
                  </a:endParaRPr>
                </a:p>
              </p:txBody>
            </p:sp>
          </mc:Choice>
          <mc:Fallback xmlns="">
            <p:sp>
              <p:nvSpPr>
                <p:cNvPr id="24" name="TextBox 23">
                  <a:extLst>
                    <a:ext uri="{FF2B5EF4-FFF2-40B4-BE49-F238E27FC236}">
                      <a16:creationId xmlns:a16="http://schemas.microsoft.com/office/drawing/2014/main" id="{A81DD856-5C5A-7799-84AE-07954116A99C}"/>
                    </a:ext>
                  </a:extLst>
                </p:cNvPr>
                <p:cNvSpPr txBox="1">
                  <a:spLocks noRot="1" noChangeAspect="1" noMove="1" noResize="1" noEditPoints="1" noAdjustHandles="1" noChangeArrowheads="1" noChangeShapeType="1" noTextEdit="1"/>
                </p:cNvSpPr>
                <p:nvPr/>
              </p:nvSpPr>
              <p:spPr>
                <a:xfrm>
                  <a:off x="6809445" y="3725639"/>
                  <a:ext cx="449691" cy="547650"/>
                </a:xfrm>
                <a:prstGeom prst="rect">
                  <a:avLst/>
                </a:prstGeom>
                <a:blipFill>
                  <a:blip r:embed="rId8"/>
                  <a:stretch>
                    <a:fillRect t="-1124"/>
                  </a:stretch>
                </a:blipFill>
              </p:spPr>
              <p:txBody>
                <a:bodyPr/>
                <a:lstStyle/>
                <a:p>
                  <a:r>
                    <a:rPr lang="en-GB">
                      <a:noFill/>
                    </a:rPr>
                    <a:t> </a:t>
                  </a:r>
                </a:p>
              </p:txBody>
            </p:sp>
          </mc:Fallback>
        </mc:AlternateContent>
      </p:grpSp>
      <p:grpSp>
        <p:nvGrpSpPr>
          <p:cNvPr id="21" name="Group 20">
            <a:extLst>
              <a:ext uri="{FF2B5EF4-FFF2-40B4-BE49-F238E27FC236}">
                <a16:creationId xmlns:a16="http://schemas.microsoft.com/office/drawing/2014/main" id="{17BC124E-E7A8-B844-1B9C-ABF3AB246D21}"/>
              </a:ext>
            </a:extLst>
          </p:cNvPr>
          <p:cNvGrpSpPr/>
          <p:nvPr/>
        </p:nvGrpSpPr>
        <p:grpSpPr>
          <a:xfrm>
            <a:off x="4799860" y="1096151"/>
            <a:ext cx="449691" cy="547650"/>
            <a:chOff x="2983753" y="3429000"/>
            <a:chExt cx="449691" cy="547650"/>
          </a:xfrm>
        </p:grpSpPr>
        <p:sp>
          <p:nvSpPr>
            <p:cNvPr id="22" name="Oval 21">
              <a:extLst>
                <a:ext uri="{FF2B5EF4-FFF2-40B4-BE49-F238E27FC236}">
                  <a16:creationId xmlns:a16="http://schemas.microsoft.com/office/drawing/2014/main" id="{563D1FDC-42E5-9C7A-9E9D-E8F1470CCC67}"/>
                </a:ext>
              </a:extLst>
            </p:cNvPr>
            <p:cNvSpPr/>
            <p:nvPr/>
          </p:nvSpPr>
          <p:spPr>
            <a:xfrm>
              <a:off x="3013744" y="3463085"/>
              <a:ext cx="389711" cy="391863"/>
            </a:xfrm>
            <a:prstGeom prst="ellipse">
              <a:avLst/>
            </a:prstGeom>
            <a:solidFill>
              <a:srgbClr val="CE09F5"/>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76587A2C-2B73-2FB6-8D6E-4761E2A189BD}"/>
                    </a:ext>
                  </a:extLst>
                </p:cNvPr>
                <p:cNvSpPr txBox="1"/>
                <p:nvPr/>
              </p:nvSpPr>
              <p:spPr>
                <a:xfrm>
                  <a:off x="2983753" y="3429000"/>
                  <a:ext cx="449691" cy="547650"/>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acc>
                          <m:accPr>
                            <m:chr m:val="̅"/>
                            <m:ctrlPr>
                              <a:rPr lang="it-IT" i="1" dirty="0" smtClean="0">
                                <a:solidFill>
                                  <a:schemeClr val="bg1"/>
                                </a:solidFill>
                                <a:latin typeface="Cambria Math" panose="02040503050406030204" pitchFamily="18" charset="0"/>
                              </a:rPr>
                            </m:ctrlPr>
                          </m:accPr>
                          <m:e>
                            <m:r>
                              <a:rPr lang="en-GB" b="0" i="1" dirty="0" smtClean="0">
                                <a:solidFill>
                                  <a:schemeClr val="bg1"/>
                                </a:solidFill>
                                <a:latin typeface="Cambria Math" panose="02040503050406030204" pitchFamily="18" charset="0"/>
                              </a:rPr>
                              <m:t>𝑝</m:t>
                            </m:r>
                          </m:e>
                        </m:acc>
                      </m:oMath>
                    </m:oMathPara>
                  </a14:m>
                  <a:endParaRPr lang="en-US" baseline="30000" dirty="0">
                    <a:solidFill>
                      <a:schemeClr val="bg1"/>
                    </a:solidFill>
                  </a:endParaRPr>
                </a:p>
                <a:p>
                  <a:endParaRPr lang="en-US" baseline="30000" dirty="0">
                    <a:solidFill>
                      <a:schemeClr val="bg1"/>
                    </a:solidFill>
                  </a:endParaRPr>
                </a:p>
              </p:txBody>
            </p:sp>
          </mc:Choice>
          <mc:Fallback xmlns="">
            <p:sp>
              <p:nvSpPr>
                <p:cNvPr id="26" name="TextBox 25">
                  <a:extLst>
                    <a:ext uri="{FF2B5EF4-FFF2-40B4-BE49-F238E27FC236}">
                      <a16:creationId xmlns:a16="http://schemas.microsoft.com/office/drawing/2014/main" id="{F2D19D84-7180-B5B7-EF3A-96819592537A}"/>
                    </a:ext>
                  </a:extLst>
                </p:cNvPr>
                <p:cNvSpPr txBox="1">
                  <a:spLocks noRot="1" noChangeAspect="1" noMove="1" noResize="1" noEditPoints="1" noAdjustHandles="1" noChangeArrowheads="1" noChangeShapeType="1" noTextEdit="1"/>
                </p:cNvSpPr>
                <p:nvPr/>
              </p:nvSpPr>
              <p:spPr>
                <a:xfrm>
                  <a:off x="2983753" y="3429000"/>
                  <a:ext cx="449691" cy="547650"/>
                </a:xfrm>
                <a:prstGeom prst="rect">
                  <a:avLst/>
                </a:prstGeom>
                <a:blipFill>
                  <a:blip r:embed="rId9"/>
                  <a:stretch>
                    <a:fillRect r="-28378"/>
                  </a:stretch>
                </a:blipFill>
              </p:spPr>
              <p:txBody>
                <a:bodyPr/>
                <a:lstStyle/>
                <a:p>
                  <a:r>
                    <a:rPr lang="en-GB">
                      <a:noFill/>
                    </a:rPr>
                    <a:t> </a:t>
                  </a:r>
                </a:p>
              </p:txBody>
            </p:sp>
          </mc:Fallback>
        </mc:AlternateContent>
      </p:grpSp>
      <p:sp>
        <p:nvSpPr>
          <p:cNvPr id="24" name="TextBox 23">
            <a:extLst>
              <a:ext uri="{FF2B5EF4-FFF2-40B4-BE49-F238E27FC236}">
                <a16:creationId xmlns:a16="http://schemas.microsoft.com/office/drawing/2014/main" id="{89F655A2-04B3-485B-EDD6-44DE74EAA07E}"/>
              </a:ext>
            </a:extLst>
          </p:cNvPr>
          <p:cNvSpPr txBox="1"/>
          <p:nvPr/>
        </p:nvSpPr>
        <p:spPr>
          <a:xfrm>
            <a:off x="3538865" y="1046441"/>
            <a:ext cx="416579" cy="523220"/>
          </a:xfrm>
          <a:prstGeom prst="rect">
            <a:avLst/>
          </a:prstGeom>
          <a:noFill/>
        </p:spPr>
        <p:txBody>
          <a:bodyPr wrap="square" rtlCol="0">
            <a:spAutoFit/>
          </a:bodyPr>
          <a:lstStyle/>
          <a:p>
            <a:pPr algn="ctr"/>
            <a:r>
              <a:rPr lang="en-GB" sz="2800" dirty="0">
                <a:solidFill>
                  <a:schemeClr val="bg1"/>
                </a:solidFill>
                <a:latin typeface="Calibri" pitchFamily="34" charset="0"/>
                <a:cs typeface="Calibri" pitchFamily="34" charset="0"/>
              </a:rPr>
              <a:t>+</a:t>
            </a:r>
          </a:p>
        </p:txBody>
      </p:sp>
      <p:cxnSp>
        <p:nvCxnSpPr>
          <p:cNvPr id="25" name="Straight Arrow Connector 24">
            <a:extLst>
              <a:ext uri="{FF2B5EF4-FFF2-40B4-BE49-F238E27FC236}">
                <a16:creationId xmlns:a16="http://schemas.microsoft.com/office/drawing/2014/main" id="{F49FA26A-F18A-1F51-7B9A-F8CC6EF4E95D}"/>
              </a:ext>
            </a:extLst>
          </p:cNvPr>
          <p:cNvCxnSpPr>
            <a:cxnSpLocks/>
          </p:cNvCxnSpPr>
          <p:nvPr/>
        </p:nvCxnSpPr>
        <p:spPr bwMode="auto">
          <a:xfrm>
            <a:off x="5396948" y="1307123"/>
            <a:ext cx="759006" cy="0"/>
          </a:xfrm>
          <a:prstGeom prst="straightConnector1">
            <a:avLst/>
          </a:prstGeom>
          <a:ln w="25400">
            <a:solidFill>
              <a:schemeClr val="bg1"/>
            </a:solidFill>
            <a:headEnd type="none" w="med" len="med"/>
            <a:tailEnd type="triangle"/>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C6F6D2C0-D829-C315-19AB-48B403E7CB9E}"/>
              </a:ext>
            </a:extLst>
          </p:cNvPr>
          <p:cNvSpPr txBox="1"/>
          <p:nvPr/>
        </p:nvSpPr>
        <p:spPr>
          <a:xfrm>
            <a:off x="4377611" y="1048562"/>
            <a:ext cx="416579" cy="523220"/>
          </a:xfrm>
          <a:prstGeom prst="rect">
            <a:avLst/>
          </a:prstGeom>
          <a:noFill/>
        </p:spPr>
        <p:txBody>
          <a:bodyPr wrap="square" rtlCol="0">
            <a:spAutoFit/>
          </a:bodyPr>
          <a:lstStyle/>
          <a:p>
            <a:pPr algn="ctr"/>
            <a:r>
              <a:rPr lang="en-GB" sz="2800" dirty="0">
                <a:solidFill>
                  <a:schemeClr val="bg1"/>
                </a:solidFill>
                <a:latin typeface="Calibri" pitchFamily="34" charset="0"/>
                <a:cs typeface="Calibri" pitchFamily="34" charset="0"/>
              </a:rPr>
              <a:t>+</a:t>
            </a:r>
          </a:p>
        </p:txBody>
      </p:sp>
      <p:sp>
        <p:nvSpPr>
          <p:cNvPr id="29" name="Oval 28">
            <a:extLst>
              <a:ext uri="{FF2B5EF4-FFF2-40B4-BE49-F238E27FC236}">
                <a16:creationId xmlns:a16="http://schemas.microsoft.com/office/drawing/2014/main" id="{5AA26822-8A45-409A-1847-E1069F796EB8}"/>
              </a:ext>
            </a:extLst>
          </p:cNvPr>
          <p:cNvSpPr/>
          <p:nvPr/>
        </p:nvSpPr>
        <p:spPr>
          <a:xfrm>
            <a:off x="8414074" y="1125099"/>
            <a:ext cx="389711" cy="391863"/>
          </a:xfrm>
          <a:prstGeom prst="ellipse">
            <a:avLst/>
          </a:prstGeom>
          <a:solidFill>
            <a:srgbClr val="19E521"/>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C17A35B9-890F-8F3B-D89C-B3F2FEC3E639}"/>
                  </a:ext>
                </a:extLst>
              </p:cNvPr>
              <p:cNvSpPr txBox="1"/>
              <p:nvPr/>
            </p:nvSpPr>
            <p:spPr>
              <a:xfrm>
                <a:off x="8465461" y="1120367"/>
                <a:ext cx="449691" cy="547650"/>
              </a:xfrm>
              <a:prstGeom prst="rect">
                <a:avLst/>
              </a:prstGeom>
              <a:noFill/>
            </p:spPr>
            <p:txBody>
              <a:bodyPr wrap="square" rtlCol="0">
                <a:spAutoFit/>
              </a:bodyPr>
              <a:lstStyle/>
              <a:p>
                <a14:m>
                  <m:oMath xmlns:m="http://schemas.openxmlformats.org/officeDocument/2006/math">
                    <m:r>
                      <a:rPr lang="it-IT" i="1" dirty="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a:p>
                <a:endParaRPr lang="en-US" baseline="30000" dirty="0">
                  <a:solidFill>
                    <a:schemeClr val="bg1"/>
                  </a:solidFill>
                </a:endParaRPr>
              </a:p>
            </p:txBody>
          </p:sp>
        </mc:Choice>
        <mc:Fallback xmlns="">
          <p:sp>
            <p:nvSpPr>
              <p:cNvPr id="30" name="TextBox 29">
                <a:extLst>
                  <a:ext uri="{FF2B5EF4-FFF2-40B4-BE49-F238E27FC236}">
                    <a16:creationId xmlns:a16="http://schemas.microsoft.com/office/drawing/2014/main" id="{C17A35B9-890F-8F3B-D89C-B3F2FEC3E639}"/>
                  </a:ext>
                </a:extLst>
              </p:cNvPr>
              <p:cNvSpPr txBox="1">
                <a:spLocks noRot="1" noChangeAspect="1" noMove="1" noResize="1" noEditPoints="1" noAdjustHandles="1" noChangeArrowheads="1" noChangeShapeType="1" noTextEdit="1"/>
              </p:cNvSpPr>
              <p:nvPr/>
            </p:nvSpPr>
            <p:spPr>
              <a:xfrm>
                <a:off x="8465461" y="1120367"/>
                <a:ext cx="449691" cy="547650"/>
              </a:xfrm>
              <a:prstGeom prst="rect">
                <a:avLst/>
              </a:prstGeom>
              <a:blipFill>
                <a:blip r:embed="rId10"/>
                <a:stretch>
                  <a:fillRect t="-1111"/>
                </a:stretch>
              </a:blipFill>
            </p:spPr>
            <p:txBody>
              <a:bodyPr/>
              <a:lstStyle/>
              <a:p>
                <a:r>
                  <a:rPr lang="en-GB">
                    <a:noFill/>
                  </a:rPr>
                  <a:t> </a:t>
                </a:r>
              </a:p>
            </p:txBody>
          </p:sp>
        </mc:Fallback>
      </mc:AlternateContent>
      <p:sp>
        <p:nvSpPr>
          <p:cNvPr id="31" name="TextBox 30">
            <a:extLst>
              <a:ext uri="{FF2B5EF4-FFF2-40B4-BE49-F238E27FC236}">
                <a16:creationId xmlns:a16="http://schemas.microsoft.com/office/drawing/2014/main" id="{68CEC01B-B18E-3F0D-0DBE-AAC16FE23982}"/>
              </a:ext>
            </a:extLst>
          </p:cNvPr>
          <p:cNvSpPr txBox="1"/>
          <p:nvPr/>
        </p:nvSpPr>
        <p:spPr>
          <a:xfrm>
            <a:off x="7992838" y="1071546"/>
            <a:ext cx="416579" cy="523220"/>
          </a:xfrm>
          <a:prstGeom prst="rect">
            <a:avLst/>
          </a:prstGeom>
          <a:noFill/>
        </p:spPr>
        <p:txBody>
          <a:bodyPr wrap="square" rtlCol="0">
            <a:spAutoFit/>
          </a:bodyPr>
          <a:lstStyle/>
          <a:p>
            <a:pPr algn="ctr"/>
            <a:r>
              <a:rPr lang="en-GB" sz="2800" dirty="0">
                <a:solidFill>
                  <a:schemeClr val="bg1"/>
                </a:solidFill>
                <a:latin typeface="Calibri" pitchFamily="34" charset="0"/>
                <a:cs typeface="Calibri" pitchFamily="34" charset="0"/>
              </a:rPr>
              <a:t>+</a:t>
            </a:r>
          </a:p>
        </p:txBody>
      </p:sp>
    </p:spTree>
    <p:extLst>
      <p:ext uri="{BB962C8B-B14F-4D97-AF65-F5344CB8AC3E}">
        <p14:creationId xmlns:p14="http://schemas.microsoft.com/office/powerpoint/2010/main" val="8888550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879BA-A920-052C-6548-1A61A321B26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9682BC0-222B-9F3E-C715-059F1BC695F3}"/>
              </a:ext>
            </a:extLst>
          </p:cNvPr>
          <p:cNvSpPr>
            <a:spLocks noGrp="1"/>
          </p:cNvSpPr>
          <p:nvPr>
            <p:ph idx="1"/>
          </p:nvPr>
        </p:nvSpPr>
        <p:spPr/>
        <p:txBody>
          <a:bodyPr/>
          <a:lstStyle/>
          <a:p>
            <a:endParaRPr lang="en-GB" dirty="0"/>
          </a:p>
        </p:txBody>
      </p:sp>
      <p:pic>
        <p:nvPicPr>
          <p:cNvPr id="5" name="Picture 3" descr="D:\Work\Thesis PhD\figures\chapter4\positron_system_sketch.png">
            <a:extLst>
              <a:ext uri="{FF2B5EF4-FFF2-40B4-BE49-F238E27FC236}">
                <a16:creationId xmlns:a16="http://schemas.microsoft.com/office/drawing/2014/main" id="{A6A6D62B-6B41-B66B-9EA6-4605D7073B01}"/>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866" b="94776" l="798" r="97806"/>
                    </a14:imgEffect>
                  </a14:imgLayer>
                </a14:imgProps>
              </a:ext>
              <a:ext uri="{28A0092B-C50C-407E-A947-70E740481C1C}">
                <a14:useLocalDpi xmlns:a14="http://schemas.microsoft.com/office/drawing/2010/main" val="0"/>
              </a:ext>
            </a:extLst>
          </a:blip>
          <a:srcRect r="31790"/>
          <a:stretch>
            <a:fillRect/>
          </a:stretch>
        </p:blipFill>
        <p:spPr bwMode="auto">
          <a:xfrm>
            <a:off x="-96423" y="647713"/>
            <a:ext cx="2967271" cy="1550332"/>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3">
            <a:extLst>
              <a:ext uri="{FF2B5EF4-FFF2-40B4-BE49-F238E27FC236}">
                <a16:creationId xmlns:a16="http://schemas.microsoft.com/office/drawing/2014/main" id="{1783B405-97F9-D0DF-46A0-BC2EC7A895D7}"/>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p:blipFill>
        <p:spPr>
          <a:xfrm>
            <a:off x="2655881" y="1109798"/>
            <a:ext cx="6488119" cy="2785088"/>
          </a:xfrm>
          <a:prstGeom prst="rect">
            <a:avLst/>
          </a:prstGeom>
        </p:spPr>
      </p:pic>
      <p:sp>
        <p:nvSpPr>
          <p:cNvPr id="7" name="Rectangle 6">
            <a:extLst>
              <a:ext uri="{FF2B5EF4-FFF2-40B4-BE49-F238E27FC236}">
                <a16:creationId xmlns:a16="http://schemas.microsoft.com/office/drawing/2014/main" id="{3923F6AD-98C1-0C8C-F1C0-AE8B7A8311EA}"/>
              </a:ext>
            </a:extLst>
          </p:cNvPr>
          <p:cNvSpPr/>
          <p:nvPr/>
        </p:nvSpPr>
        <p:spPr>
          <a:xfrm>
            <a:off x="4220676" y="619974"/>
            <a:ext cx="2021873" cy="440449"/>
          </a:xfrm>
          <a:prstGeom prst="rect">
            <a:avLst/>
          </a:prstGeom>
          <a:no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400" dirty="0">
                <a:solidFill>
                  <a:schemeClr val="bg1"/>
                </a:solidFill>
                <a:latin typeface="Myriad Pro Light" pitchFamily="34" charset="0"/>
              </a:rPr>
              <a:t>4.5 T magnet</a:t>
            </a:r>
          </a:p>
        </p:txBody>
      </p:sp>
      <p:cxnSp>
        <p:nvCxnSpPr>
          <p:cNvPr id="8" name="Straight Arrow Connector 7">
            <a:extLst>
              <a:ext uri="{FF2B5EF4-FFF2-40B4-BE49-F238E27FC236}">
                <a16:creationId xmlns:a16="http://schemas.microsoft.com/office/drawing/2014/main" id="{8F521E43-E118-1C35-6C47-B85B731CFF51}"/>
              </a:ext>
            </a:extLst>
          </p:cNvPr>
          <p:cNvCxnSpPr>
            <a:stCxn id="7" idx="2"/>
          </p:cNvCxnSpPr>
          <p:nvPr/>
        </p:nvCxnSpPr>
        <p:spPr>
          <a:xfrm>
            <a:off x="5231613" y="1060423"/>
            <a:ext cx="208264" cy="1127087"/>
          </a:xfrm>
          <a:prstGeom prst="straightConnector1">
            <a:avLst/>
          </a:prstGeom>
          <a:ln w="38100">
            <a:solidFill>
              <a:schemeClr val="bg1"/>
            </a:solidFill>
            <a:tailEnd type="triangle"/>
          </a:ln>
        </p:spPr>
        <p:style>
          <a:lnRef idx="1">
            <a:schemeClr val="accent6"/>
          </a:lnRef>
          <a:fillRef idx="0">
            <a:schemeClr val="accent6"/>
          </a:fillRef>
          <a:effectRef idx="0">
            <a:schemeClr val="accent6"/>
          </a:effectRef>
          <a:fontRef idx="minor">
            <a:schemeClr val="tx1"/>
          </a:fontRef>
        </p:style>
      </p:cxnSp>
      <p:sp>
        <p:nvSpPr>
          <p:cNvPr id="9" name="Rectangle 8">
            <a:extLst>
              <a:ext uri="{FF2B5EF4-FFF2-40B4-BE49-F238E27FC236}">
                <a16:creationId xmlns:a16="http://schemas.microsoft.com/office/drawing/2014/main" id="{052E13FE-8AE1-CFF2-BFF5-AF4966EF3247}"/>
              </a:ext>
            </a:extLst>
          </p:cNvPr>
          <p:cNvSpPr/>
          <p:nvPr/>
        </p:nvSpPr>
        <p:spPr>
          <a:xfrm>
            <a:off x="6775190" y="634471"/>
            <a:ext cx="2177143" cy="425952"/>
          </a:xfrm>
          <a:prstGeom prst="rect">
            <a:avLst/>
          </a:prstGeom>
          <a:no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400" dirty="0">
                <a:solidFill>
                  <a:schemeClr val="bg1"/>
                </a:solidFill>
                <a:latin typeface="Myriad Pro Light" pitchFamily="34" charset="0"/>
              </a:rPr>
              <a:t>1 T magnet</a:t>
            </a:r>
          </a:p>
        </p:txBody>
      </p:sp>
      <p:cxnSp>
        <p:nvCxnSpPr>
          <p:cNvPr id="10" name="Straight Arrow Connector 9">
            <a:extLst>
              <a:ext uri="{FF2B5EF4-FFF2-40B4-BE49-F238E27FC236}">
                <a16:creationId xmlns:a16="http://schemas.microsoft.com/office/drawing/2014/main" id="{AA689C3D-3758-46C3-168F-9F78B4E06470}"/>
              </a:ext>
            </a:extLst>
          </p:cNvPr>
          <p:cNvCxnSpPr>
            <a:stCxn id="9" idx="2"/>
          </p:cNvCxnSpPr>
          <p:nvPr/>
        </p:nvCxnSpPr>
        <p:spPr>
          <a:xfrm flipH="1">
            <a:off x="7733134" y="1060423"/>
            <a:ext cx="130628" cy="1040002"/>
          </a:xfrm>
          <a:prstGeom prst="straightConnector1">
            <a:avLst/>
          </a:prstGeom>
          <a:ln w="38100">
            <a:solidFill>
              <a:schemeClr val="bg1"/>
            </a:solidFill>
            <a:tailEnd type="triangle"/>
          </a:ln>
        </p:spPr>
        <p:style>
          <a:lnRef idx="1">
            <a:schemeClr val="accent6"/>
          </a:lnRef>
          <a:fillRef idx="0">
            <a:schemeClr val="accent6"/>
          </a:fillRef>
          <a:effectRef idx="0">
            <a:schemeClr val="accent6"/>
          </a:effectRef>
          <a:fontRef idx="minor">
            <a:schemeClr val="tx1"/>
          </a:fontRef>
        </p:style>
      </p:cxnSp>
      <p:cxnSp>
        <p:nvCxnSpPr>
          <p:cNvPr id="11" name="Straight Arrow Connector 10">
            <a:extLst>
              <a:ext uri="{FF2B5EF4-FFF2-40B4-BE49-F238E27FC236}">
                <a16:creationId xmlns:a16="http://schemas.microsoft.com/office/drawing/2014/main" id="{102DC1F0-450F-CE18-A1DF-7431A749D1FE}"/>
              </a:ext>
            </a:extLst>
          </p:cNvPr>
          <p:cNvCxnSpPr/>
          <p:nvPr/>
        </p:nvCxnSpPr>
        <p:spPr>
          <a:xfrm flipH="1" flipV="1">
            <a:off x="5701134" y="2898711"/>
            <a:ext cx="1193800" cy="1451428"/>
          </a:xfrm>
          <a:prstGeom prst="straightConnector1">
            <a:avLst/>
          </a:prstGeom>
          <a:ln w="38100">
            <a:solidFill>
              <a:schemeClr val="bg1"/>
            </a:solidFill>
            <a:tailEnd type="triangle"/>
          </a:ln>
        </p:spPr>
        <p:style>
          <a:lnRef idx="1">
            <a:schemeClr val="accent6"/>
          </a:lnRef>
          <a:fillRef idx="0">
            <a:schemeClr val="accent6"/>
          </a:fillRef>
          <a:effectRef idx="0">
            <a:schemeClr val="accent6"/>
          </a:effectRef>
          <a:fontRef idx="minor">
            <a:schemeClr val="tx1"/>
          </a:fontRef>
        </p:style>
      </p:cxnSp>
      <p:sp>
        <p:nvSpPr>
          <p:cNvPr id="12" name="Rectangle 11">
            <a:extLst>
              <a:ext uri="{FF2B5EF4-FFF2-40B4-BE49-F238E27FC236}">
                <a16:creationId xmlns:a16="http://schemas.microsoft.com/office/drawing/2014/main" id="{C5833217-1CFA-5AE6-A13B-774979401673}"/>
              </a:ext>
            </a:extLst>
          </p:cNvPr>
          <p:cNvSpPr/>
          <p:nvPr/>
        </p:nvSpPr>
        <p:spPr>
          <a:xfrm>
            <a:off x="5775519" y="4283016"/>
            <a:ext cx="2293257" cy="448141"/>
          </a:xfrm>
          <a:prstGeom prst="rect">
            <a:avLst/>
          </a:prstGeom>
          <a:no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400" dirty="0">
                <a:solidFill>
                  <a:schemeClr val="bg1"/>
                </a:solidFill>
                <a:latin typeface="Myriad Pro Light" pitchFamily="34" charset="0"/>
              </a:rPr>
              <a:t>Catching traps</a:t>
            </a:r>
          </a:p>
        </p:txBody>
      </p:sp>
      <p:cxnSp>
        <p:nvCxnSpPr>
          <p:cNvPr id="13" name="Straight Arrow Connector 12">
            <a:extLst>
              <a:ext uri="{FF2B5EF4-FFF2-40B4-BE49-F238E27FC236}">
                <a16:creationId xmlns:a16="http://schemas.microsoft.com/office/drawing/2014/main" id="{9D981736-859F-E715-2AAA-FD62E34A375C}"/>
              </a:ext>
            </a:extLst>
          </p:cNvPr>
          <p:cNvCxnSpPr>
            <a:stCxn id="14" idx="0"/>
          </p:cNvCxnSpPr>
          <p:nvPr/>
        </p:nvCxnSpPr>
        <p:spPr>
          <a:xfrm flipH="1" flipV="1">
            <a:off x="7646048" y="2849734"/>
            <a:ext cx="275772" cy="1032326"/>
          </a:xfrm>
          <a:prstGeom prst="straightConnector1">
            <a:avLst/>
          </a:prstGeom>
          <a:ln w="38100">
            <a:solidFill>
              <a:schemeClr val="bg1"/>
            </a:solidFill>
            <a:tailEnd type="triangle"/>
          </a:ln>
        </p:spPr>
        <p:style>
          <a:lnRef idx="1">
            <a:schemeClr val="accent6"/>
          </a:lnRef>
          <a:fillRef idx="0">
            <a:schemeClr val="accent6"/>
          </a:fillRef>
          <a:effectRef idx="0">
            <a:schemeClr val="accent6"/>
          </a:effectRef>
          <a:fontRef idx="minor">
            <a:schemeClr val="tx1"/>
          </a:fontRef>
        </p:style>
      </p:cxnSp>
      <p:sp>
        <p:nvSpPr>
          <p:cNvPr id="14" name="Rectangle 13">
            <a:extLst>
              <a:ext uri="{FF2B5EF4-FFF2-40B4-BE49-F238E27FC236}">
                <a16:creationId xmlns:a16="http://schemas.microsoft.com/office/drawing/2014/main" id="{5ED6107C-C2FF-CCAA-EB41-3A914A3782DE}"/>
              </a:ext>
            </a:extLst>
          </p:cNvPr>
          <p:cNvSpPr/>
          <p:nvPr/>
        </p:nvSpPr>
        <p:spPr>
          <a:xfrm>
            <a:off x="6688105" y="3882060"/>
            <a:ext cx="2467429" cy="520711"/>
          </a:xfrm>
          <a:prstGeom prst="rect">
            <a:avLst/>
          </a:prstGeom>
          <a:no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400" dirty="0">
                <a:solidFill>
                  <a:schemeClr val="bg1"/>
                </a:solidFill>
                <a:latin typeface="Myriad Pro Light" pitchFamily="34" charset="0"/>
              </a:rPr>
              <a:t>Production trap</a:t>
            </a:r>
          </a:p>
        </p:txBody>
      </p:sp>
      <p:sp>
        <p:nvSpPr>
          <p:cNvPr id="15" name="Rectangle 14">
            <a:extLst>
              <a:ext uri="{FF2B5EF4-FFF2-40B4-BE49-F238E27FC236}">
                <a16:creationId xmlns:a16="http://schemas.microsoft.com/office/drawing/2014/main" id="{18D1467A-3FF8-9A22-35EC-363970B83C92}"/>
              </a:ext>
            </a:extLst>
          </p:cNvPr>
          <p:cNvSpPr/>
          <p:nvPr/>
        </p:nvSpPr>
        <p:spPr>
          <a:xfrm>
            <a:off x="84105" y="2743461"/>
            <a:ext cx="2605662" cy="88078"/>
          </a:xfrm>
          <a:prstGeom prst="rect">
            <a:avLst/>
          </a:prstGeom>
          <a:gradFill>
            <a:gsLst>
              <a:gs pos="0">
                <a:srgbClr val="812523"/>
              </a:gs>
              <a:gs pos="26000">
                <a:srgbClr val="DA7674"/>
              </a:gs>
              <a:gs pos="100000">
                <a:srgbClr val="7E0000"/>
              </a:gs>
            </a:gsLst>
          </a:gra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cxnSp>
        <p:nvCxnSpPr>
          <p:cNvPr id="16" name="Straight Arrow Connector 15">
            <a:extLst>
              <a:ext uri="{FF2B5EF4-FFF2-40B4-BE49-F238E27FC236}">
                <a16:creationId xmlns:a16="http://schemas.microsoft.com/office/drawing/2014/main" id="{2FD75DE8-FB57-D014-90CF-FA9B1704B278}"/>
              </a:ext>
            </a:extLst>
          </p:cNvPr>
          <p:cNvCxnSpPr/>
          <p:nvPr/>
        </p:nvCxnSpPr>
        <p:spPr>
          <a:xfrm flipV="1">
            <a:off x="335625" y="2985796"/>
            <a:ext cx="2114309" cy="0"/>
          </a:xfrm>
          <a:prstGeom prst="straightConnector1">
            <a:avLst/>
          </a:prstGeom>
          <a:ln w="38100">
            <a:solidFill>
              <a:schemeClr val="bg1"/>
            </a:solidFill>
            <a:tailEnd type="triangle" w="med" len="med"/>
          </a:ln>
        </p:spPr>
        <p:style>
          <a:lnRef idx="3">
            <a:schemeClr val="accent2"/>
          </a:lnRef>
          <a:fillRef idx="0">
            <a:schemeClr val="accent2"/>
          </a:fillRef>
          <a:effectRef idx="2">
            <a:schemeClr val="accent2"/>
          </a:effectRef>
          <a:fontRef idx="minor">
            <a:schemeClr val="tx1"/>
          </a:fontRef>
        </p:style>
      </p:cxnSp>
      <p:sp>
        <p:nvSpPr>
          <p:cNvPr id="17" name="TextBox 16">
            <a:extLst>
              <a:ext uri="{FF2B5EF4-FFF2-40B4-BE49-F238E27FC236}">
                <a16:creationId xmlns:a16="http://schemas.microsoft.com/office/drawing/2014/main" id="{1B0454F0-1999-6CCF-3222-CEED25134080}"/>
              </a:ext>
            </a:extLst>
          </p:cNvPr>
          <p:cNvSpPr txBox="1"/>
          <p:nvPr/>
        </p:nvSpPr>
        <p:spPr>
          <a:xfrm>
            <a:off x="84105" y="2994728"/>
            <a:ext cx="2623232" cy="522131"/>
          </a:xfrm>
          <a:prstGeom prst="rect">
            <a:avLst/>
          </a:prstGeom>
          <a:noFill/>
        </p:spPr>
        <p:txBody>
          <a:bodyPr wrap="square" rtlCol="0">
            <a:spAutoFit/>
          </a:bodyPr>
          <a:lstStyle/>
          <a:p>
            <a:pPr>
              <a:lnSpc>
                <a:spcPct val="130000"/>
              </a:lnSpc>
            </a:pPr>
            <a:r>
              <a:rPr lang="it-IT" sz="2400" dirty="0">
                <a:solidFill>
                  <a:schemeClr val="bg1"/>
                </a:solidFill>
                <a:latin typeface="Myriad Pro Light" pitchFamily="34" charset="0"/>
              </a:rPr>
              <a:t>Antiproton beam </a:t>
            </a:r>
          </a:p>
        </p:txBody>
      </p:sp>
      <p:sp>
        <p:nvSpPr>
          <p:cNvPr id="18" name="Rectangle 17">
            <a:extLst>
              <a:ext uri="{FF2B5EF4-FFF2-40B4-BE49-F238E27FC236}">
                <a16:creationId xmlns:a16="http://schemas.microsoft.com/office/drawing/2014/main" id="{F813207D-DA9A-991D-5096-A921277764B4}"/>
              </a:ext>
            </a:extLst>
          </p:cNvPr>
          <p:cNvSpPr/>
          <p:nvPr/>
        </p:nvSpPr>
        <p:spPr>
          <a:xfrm>
            <a:off x="11534" y="736077"/>
            <a:ext cx="2293256" cy="449942"/>
          </a:xfrm>
          <a:prstGeom prst="rect">
            <a:avLst/>
          </a:prstGeom>
          <a:noFill/>
          <a:ln w="19050">
            <a:noFill/>
          </a:ln>
        </p:spPr>
        <p:style>
          <a:lnRef idx="2">
            <a:schemeClr val="accent6"/>
          </a:lnRef>
          <a:fillRef idx="1">
            <a:schemeClr val="lt1"/>
          </a:fillRef>
          <a:effectRef idx="0">
            <a:schemeClr val="accent6"/>
          </a:effectRef>
          <a:fontRef idx="minor">
            <a:schemeClr val="dk1"/>
          </a:fontRef>
        </p:style>
        <p:txBody>
          <a:bodyPr rtlCol="0" anchor="ctr"/>
          <a:lstStyle/>
          <a:p>
            <a:r>
              <a:rPr lang="it-IT" sz="2400" dirty="0">
                <a:solidFill>
                  <a:schemeClr val="bg1"/>
                </a:solidFill>
                <a:latin typeface="Myriad Pro Light" pitchFamily="34" charset="0"/>
              </a:rPr>
              <a:t>Na</a:t>
            </a:r>
            <a:r>
              <a:rPr lang="it-IT" sz="2400" baseline="30000" dirty="0">
                <a:solidFill>
                  <a:schemeClr val="bg1"/>
                </a:solidFill>
                <a:latin typeface="Myriad Pro Light" pitchFamily="34" charset="0"/>
              </a:rPr>
              <a:t>22</a:t>
            </a:r>
            <a:r>
              <a:rPr lang="it-IT" sz="2400" dirty="0">
                <a:solidFill>
                  <a:schemeClr val="bg1"/>
                </a:solidFill>
                <a:latin typeface="Myriad Pro Light" pitchFamily="34" charset="0"/>
              </a:rPr>
              <a:t> e</a:t>
            </a:r>
            <a:r>
              <a:rPr lang="it-IT" sz="2400" baseline="30000" dirty="0">
                <a:solidFill>
                  <a:schemeClr val="bg1"/>
                </a:solidFill>
                <a:latin typeface="Myriad Pro Light" pitchFamily="34" charset="0"/>
              </a:rPr>
              <a:t>+</a:t>
            </a:r>
            <a:r>
              <a:rPr lang="it-IT" sz="2400" dirty="0">
                <a:solidFill>
                  <a:schemeClr val="bg1"/>
                </a:solidFill>
                <a:latin typeface="Myriad Pro Light" pitchFamily="34" charset="0"/>
              </a:rPr>
              <a:t> source</a:t>
            </a:r>
          </a:p>
        </p:txBody>
      </p:sp>
      <p:sp>
        <p:nvSpPr>
          <p:cNvPr id="19" name="Isosceles Triangle 18">
            <a:extLst>
              <a:ext uri="{FF2B5EF4-FFF2-40B4-BE49-F238E27FC236}">
                <a16:creationId xmlns:a16="http://schemas.microsoft.com/office/drawing/2014/main" id="{16FEE089-7B0A-6E25-0CF9-1F89D5A437FC}"/>
              </a:ext>
            </a:extLst>
          </p:cNvPr>
          <p:cNvSpPr/>
          <p:nvPr/>
        </p:nvSpPr>
        <p:spPr bwMode="auto">
          <a:xfrm rot="3830536">
            <a:off x="3856405" y="1283990"/>
            <a:ext cx="2610048" cy="5552814"/>
          </a:xfrm>
          <a:prstGeom prst="triangle">
            <a:avLst/>
          </a:prstGeom>
          <a:solidFill>
            <a:schemeClr val="bg2">
              <a:lumMod val="75000"/>
              <a:alpha val="55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AE2F2C"/>
              </a:solidFill>
              <a:effectLst/>
              <a:latin typeface="Arial" charset="0"/>
            </a:endParaRPr>
          </a:p>
        </p:txBody>
      </p:sp>
      <p:pic>
        <p:nvPicPr>
          <p:cNvPr id="20" name="Picture 5">
            <a:extLst>
              <a:ext uri="{FF2B5EF4-FFF2-40B4-BE49-F238E27FC236}">
                <a16:creationId xmlns:a16="http://schemas.microsoft.com/office/drawing/2014/main" id="{02DA4E02-D988-0FD4-69F8-B81A88BE8CBB}"/>
              </a:ext>
            </a:extLst>
          </p:cNvPr>
          <p:cNvPicPr>
            <a:picLocks noChangeAspect="1" noChangeArrowheads="1"/>
          </p:cNvPicPr>
          <p:nvPr/>
        </p:nvPicPr>
        <p:blipFill>
          <a:blip r:embed="rId6" cstate="print"/>
          <a:srcRect t="19186" b="10449"/>
          <a:stretch>
            <a:fillRect/>
          </a:stretch>
        </p:blipFill>
        <p:spPr bwMode="auto">
          <a:xfrm flipH="1">
            <a:off x="439025" y="3842140"/>
            <a:ext cx="2823210" cy="2629969"/>
          </a:xfrm>
          <a:prstGeom prst="rect">
            <a:avLst/>
          </a:prstGeom>
          <a:noFill/>
          <a:ln w="9525">
            <a:noFill/>
            <a:miter lim="800000"/>
            <a:headEnd/>
            <a:tailEnd/>
          </a:ln>
        </p:spPr>
      </p:pic>
      <p:pic>
        <p:nvPicPr>
          <p:cNvPr id="4" name="Picture 3">
            <a:extLst>
              <a:ext uri="{FF2B5EF4-FFF2-40B4-BE49-F238E27FC236}">
                <a16:creationId xmlns:a16="http://schemas.microsoft.com/office/drawing/2014/main" id="{2094E3CB-FA29-02B9-05A3-5A419956E56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14051" y="4927212"/>
            <a:ext cx="5245844" cy="1782492"/>
          </a:xfrm>
          <a:prstGeom prst="rect">
            <a:avLst/>
          </a:prstGeom>
        </p:spPr>
      </p:pic>
    </p:spTree>
    <p:extLst>
      <p:ext uri="{BB962C8B-B14F-4D97-AF65-F5344CB8AC3E}">
        <p14:creationId xmlns:p14="http://schemas.microsoft.com/office/powerpoint/2010/main" val="2525658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A5C5D-A14F-E731-EE55-2FAECB322ECA}"/>
              </a:ext>
            </a:extLst>
          </p:cNvPr>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A49AB202-E23D-CCA0-0D4C-387BB6C5E983}"/>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1562"/>
          <a:stretch/>
        </p:blipFill>
        <p:spPr>
          <a:xfrm>
            <a:off x="357165" y="2551153"/>
            <a:ext cx="3987492" cy="2981960"/>
          </a:xfrm>
        </p:spPr>
      </p:pic>
      <p:sp>
        <p:nvSpPr>
          <p:cNvPr id="7" name="TextBox 6">
            <a:extLst>
              <a:ext uri="{FF2B5EF4-FFF2-40B4-BE49-F238E27FC236}">
                <a16:creationId xmlns:a16="http://schemas.microsoft.com/office/drawing/2014/main" id="{118CD4C9-FA0A-98E4-8BBB-25505A21EE41}"/>
              </a:ext>
            </a:extLst>
          </p:cNvPr>
          <p:cNvSpPr txBox="1"/>
          <p:nvPr/>
        </p:nvSpPr>
        <p:spPr>
          <a:xfrm>
            <a:off x="184615" y="5675353"/>
            <a:ext cx="4215019" cy="1200329"/>
          </a:xfrm>
          <a:prstGeom prst="rect">
            <a:avLst/>
          </a:prstGeom>
          <a:noFill/>
        </p:spPr>
        <p:txBody>
          <a:bodyPr wrap="square">
            <a:spAutoFit/>
          </a:bodyPr>
          <a:lstStyle/>
          <a:p>
            <a:r>
              <a:rPr lang="en-GB" dirty="0">
                <a:solidFill>
                  <a:schemeClr val="bg1"/>
                </a:solidFill>
              </a:rPr>
              <a:t>The original cloud chamber of C.T.R. Wilson at the Cavendish Lab, Cambridge England. Credits: Rolf </a:t>
            </a:r>
            <a:r>
              <a:rPr lang="en-GB" dirty="0" err="1">
                <a:solidFill>
                  <a:schemeClr val="bg1"/>
                </a:solidFill>
              </a:rPr>
              <a:t>Kickuth</a:t>
            </a:r>
            <a:r>
              <a:rPr lang="en-GB" dirty="0">
                <a:solidFill>
                  <a:schemeClr val="bg1"/>
                </a:solidFill>
              </a:rPr>
              <a:t> </a:t>
            </a:r>
          </a:p>
        </p:txBody>
      </p:sp>
      <p:pic>
        <p:nvPicPr>
          <p:cNvPr id="9" name="Picture 8">
            <a:extLst>
              <a:ext uri="{FF2B5EF4-FFF2-40B4-BE49-F238E27FC236}">
                <a16:creationId xmlns:a16="http://schemas.microsoft.com/office/drawing/2014/main" id="{7C5D6842-366B-A0B4-FBAB-9F7D0DB63D9E}"/>
              </a:ext>
            </a:extLst>
          </p:cNvPr>
          <p:cNvPicPr>
            <a:picLocks noChangeAspect="1"/>
          </p:cNvPicPr>
          <p:nvPr/>
        </p:nvPicPr>
        <p:blipFill>
          <a:blip r:embed="rId3" cstate="print">
            <a:extLst>
              <a:ext uri="{28A0092B-C50C-407E-A947-70E740481C1C}">
                <a14:useLocalDpi xmlns:a14="http://schemas.microsoft.com/office/drawing/2010/main" val="0"/>
              </a:ext>
            </a:extLst>
          </a:blip>
          <a:srcRect t="547" b="547"/>
          <a:stretch/>
        </p:blipFill>
        <p:spPr>
          <a:xfrm>
            <a:off x="4799343" y="2586713"/>
            <a:ext cx="3987492" cy="2957892"/>
          </a:xfrm>
          <a:prstGeom prst="rect">
            <a:avLst/>
          </a:prstGeom>
        </p:spPr>
      </p:pic>
      <p:sp>
        <p:nvSpPr>
          <p:cNvPr id="10" name="TextBox 9">
            <a:extLst>
              <a:ext uri="{FF2B5EF4-FFF2-40B4-BE49-F238E27FC236}">
                <a16:creationId xmlns:a16="http://schemas.microsoft.com/office/drawing/2014/main" id="{51695D99-796C-BCD0-F2A9-4E932C40975E}"/>
              </a:ext>
            </a:extLst>
          </p:cNvPr>
          <p:cNvSpPr txBox="1"/>
          <p:nvPr/>
        </p:nvSpPr>
        <p:spPr>
          <a:xfrm>
            <a:off x="4744367" y="5675353"/>
            <a:ext cx="4399633" cy="646331"/>
          </a:xfrm>
          <a:prstGeom prst="rect">
            <a:avLst/>
          </a:prstGeom>
          <a:noFill/>
        </p:spPr>
        <p:txBody>
          <a:bodyPr wrap="square">
            <a:spAutoFit/>
          </a:bodyPr>
          <a:lstStyle/>
          <a:p>
            <a:r>
              <a:rPr lang="en-GB" dirty="0">
                <a:solidFill>
                  <a:schemeClr val="bg1"/>
                </a:solidFill>
              </a:rPr>
              <a:t>Cloud chamber at UiO. Credits A. Camper. 13.10.2023</a:t>
            </a:r>
          </a:p>
        </p:txBody>
      </p:sp>
      <p:pic>
        <p:nvPicPr>
          <p:cNvPr id="4" name="Picture 3">
            <a:extLst>
              <a:ext uri="{FF2B5EF4-FFF2-40B4-BE49-F238E27FC236}">
                <a16:creationId xmlns:a16="http://schemas.microsoft.com/office/drawing/2014/main" id="{A9176320-D7FE-2B90-1DE6-C9686C45BE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906" t="32319" r="19131" b="33624"/>
          <a:stretch/>
        </p:blipFill>
        <p:spPr>
          <a:xfrm>
            <a:off x="486375" y="1047999"/>
            <a:ext cx="3717878" cy="1233929"/>
          </a:xfrm>
          <a:prstGeom prst="rect">
            <a:avLst/>
          </a:prstGeom>
        </p:spPr>
      </p:pic>
      <p:sp>
        <p:nvSpPr>
          <p:cNvPr id="6" name="TextBox 5">
            <a:extLst>
              <a:ext uri="{FF2B5EF4-FFF2-40B4-BE49-F238E27FC236}">
                <a16:creationId xmlns:a16="http://schemas.microsoft.com/office/drawing/2014/main" id="{C6467355-3A3B-2590-4923-2640A04042AC}"/>
              </a:ext>
            </a:extLst>
          </p:cNvPr>
          <p:cNvSpPr txBox="1"/>
          <p:nvPr/>
        </p:nvSpPr>
        <p:spPr>
          <a:xfrm>
            <a:off x="4344657" y="1242447"/>
            <a:ext cx="4399633" cy="646331"/>
          </a:xfrm>
          <a:prstGeom prst="rect">
            <a:avLst/>
          </a:prstGeom>
          <a:noFill/>
        </p:spPr>
        <p:txBody>
          <a:bodyPr wrap="square">
            <a:spAutoFit/>
          </a:bodyPr>
          <a:lstStyle/>
          <a:p>
            <a:r>
              <a:rPr lang="en-GB" dirty="0">
                <a:solidFill>
                  <a:schemeClr val="bg1"/>
                </a:solidFill>
              </a:rPr>
              <a:t>Nacred clouds Oslo. Credits A. Camper. 19.12.2023</a:t>
            </a:r>
          </a:p>
        </p:txBody>
      </p:sp>
    </p:spTree>
    <p:extLst>
      <p:ext uri="{BB962C8B-B14F-4D97-AF65-F5344CB8AC3E}">
        <p14:creationId xmlns:p14="http://schemas.microsoft.com/office/powerpoint/2010/main" val="16043467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9DF9F-3084-E80B-3312-69D72106F34A}"/>
              </a:ext>
            </a:extLst>
          </p:cNvPr>
          <p:cNvSpPr>
            <a:spLocks noGrp="1"/>
          </p:cNvSpPr>
          <p:nvPr>
            <p:ph type="title"/>
          </p:nvPr>
        </p:nvSpPr>
        <p:spPr/>
        <p:txBody>
          <a:bodyPr/>
          <a:lstStyle/>
          <a:p>
            <a:endParaRPr lang="en-GB"/>
          </a:p>
        </p:txBody>
      </p:sp>
      <p:pic>
        <p:nvPicPr>
          <p:cNvPr id="4" name="Picture 2" descr="C:\Users\Mozart487\Desktop\Thesis\figures\chapter2\moire_deflect_braun.png">
            <a:extLst>
              <a:ext uri="{FF2B5EF4-FFF2-40B4-BE49-F238E27FC236}">
                <a16:creationId xmlns:a16="http://schemas.microsoft.com/office/drawing/2014/main" id="{E6324540-D321-8A15-2181-D36BEB22498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4338" t="6878" r="2946" b="5653"/>
          <a:stretch>
            <a:fillRect/>
          </a:stretch>
        </p:blipFill>
        <p:spPr bwMode="auto">
          <a:xfrm>
            <a:off x="946211" y="768074"/>
            <a:ext cx="7251579" cy="359396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5A46729-7316-02B7-63EA-8DE70308F23A}"/>
              </a:ext>
            </a:extLst>
          </p:cNvPr>
          <p:cNvSpPr txBox="1"/>
          <p:nvPr/>
        </p:nvSpPr>
        <p:spPr>
          <a:xfrm>
            <a:off x="1879600" y="4318000"/>
            <a:ext cx="6133282" cy="1569660"/>
          </a:xfrm>
          <a:prstGeom prst="rect">
            <a:avLst/>
          </a:prstGeom>
          <a:noFill/>
        </p:spPr>
        <p:txBody>
          <a:bodyPr wrap="none" rtlCol="0">
            <a:spAutoFit/>
          </a:bodyPr>
          <a:lstStyle/>
          <a:p>
            <a:r>
              <a:rPr lang="en-US" sz="2400" dirty="0">
                <a:solidFill>
                  <a:schemeClr val="bg1"/>
                </a:solidFill>
                <a:latin typeface="Calibri" pitchFamily="34" charset="0"/>
                <a:cs typeface="Calibri" pitchFamily="34" charset="0"/>
              </a:rPr>
              <a:t>Moiré </a:t>
            </a:r>
            <a:r>
              <a:rPr lang="en-US" sz="2400" dirty="0" err="1">
                <a:solidFill>
                  <a:schemeClr val="bg1"/>
                </a:solidFill>
                <a:latin typeface="Calibri" pitchFamily="34" charset="0"/>
                <a:cs typeface="Calibri" pitchFamily="34" charset="0"/>
              </a:rPr>
              <a:t>deflectometer</a:t>
            </a:r>
            <a:r>
              <a:rPr lang="en-US" sz="2400" dirty="0">
                <a:solidFill>
                  <a:schemeClr val="bg1"/>
                </a:solidFill>
                <a:latin typeface="Calibri" pitchFamily="34" charset="0"/>
                <a:cs typeface="Calibri" pitchFamily="34" charset="0"/>
              </a:rPr>
              <a:t>/Talbot-Lau interferometer</a:t>
            </a:r>
          </a:p>
          <a:p>
            <a:pPr>
              <a:buFont typeface="Arial" pitchFamily="34" charset="0"/>
              <a:buChar char="•"/>
            </a:pPr>
            <a:r>
              <a:rPr lang="en-US" sz="2400" dirty="0">
                <a:solidFill>
                  <a:schemeClr val="bg1"/>
                </a:solidFill>
                <a:latin typeface="Calibri" pitchFamily="34" charset="0"/>
                <a:cs typeface="Calibri" pitchFamily="34" charset="0"/>
              </a:rPr>
              <a:t> g from </a:t>
            </a:r>
            <a:r>
              <a:rPr lang="el-GR" sz="2400" dirty="0">
                <a:solidFill>
                  <a:schemeClr val="bg1"/>
                </a:solidFill>
                <a:latin typeface="Calibri" panose="020F0502020204030204" pitchFamily="34" charset="0"/>
                <a:cs typeface="Calibri" pitchFamily="34" charset="0"/>
              </a:rPr>
              <a:t>Δ</a:t>
            </a:r>
            <a:r>
              <a:rPr lang="en-GB" sz="2400" dirty="0">
                <a:solidFill>
                  <a:schemeClr val="bg1"/>
                </a:solidFill>
                <a:latin typeface="Calibri" panose="020F0502020204030204" pitchFamily="34" charset="0"/>
                <a:cs typeface="Calibri" pitchFamily="34" charset="0"/>
              </a:rPr>
              <a:t>y</a:t>
            </a:r>
            <a:endParaRPr lang="en-US" sz="2400" dirty="0">
              <a:solidFill>
                <a:schemeClr val="bg1"/>
              </a:solidFill>
              <a:latin typeface="Calibri" pitchFamily="34" charset="0"/>
              <a:cs typeface="Calibri" pitchFamily="34" charset="0"/>
            </a:endParaRPr>
          </a:p>
          <a:p>
            <a:pPr>
              <a:buFont typeface="Arial" pitchFamily="34" charset="0"/>
              <a:buChar char="•"/>
            </a:pPr>
            <a:r>
              <a:rPr lang="en-US" sz="2400" dirty="0">
                <a:solidFill>
                  <a:schemeClr val="bg1"/>
                </a:solidFill>
                <a:latin typeface="Calibri" pitchFamily="34" charset="0"/>
                <a:cs typeface="Calibri" pitchFamily="34" charset="0"/>
              </a:rPr>
              <a:t> requires a pulsed production scheme</a:t>
            </a:r>
          </a:p>
          <a:p>
            <a:pPr>
              <a:buFont typeface="Arial" pitchFamily="34" charset="0"/>
              <a:buChar char="•"/>
            </a:pPr>
            <a:r>
              <a:rPr lang="en-US" sz="2400" dirty="0">
                <a:solidFill>
                  <a:schemeClr val="bg1"/>
                </a:solidFill>
                <a:latin typeface="Calibri" pitchFamily="34" charset="0"/>
                <a:cs typeface="Calibri" pitchFamily="34" charset="0"/>
              </a:rPr>
              <a:t> 1% of g with 1000 antihydrogen at 0.1K</a:t>
            </a:r>
          </a:p>
        </p:txBody>
      </p:sp>
      <p:sp>
        <p:nvSpPr>
          <p:cNvPr id="8" name="TextBox 7">
            <a:extLst>
              <a:ext uri="{FF2B5EF4-FFF2-40B4-BE49-F238E27FC236}">
                <a16:creationId xmlns:a16="http://schemas.microsoft.com/office/drawing/2014/main" id="{DA1F3CAB-322E-F1A8-CB35-9DDC5D0CBE09}"/>
              </a:ext>
            </a:extLst>
          </p:cNvPr>
          <p:cNvSpPr txBox="1"/>
          <p:nvPr/>
        </p:nvSpPr>
        <p:spPr>
          <a:xfrm>
            <a:off x="673100" y="5987355"/>
            <a:ext cx="8318500" cy="584775"/>
          </a:xfrm>
          <a:prstGeom prst="rect">
            <a:avLst/>
          </a:prstGeom>
          <a:noFill/>
        </p:spPr>
        <p:txBody>
          <a:bodyPr wrap="square" rtlCol="0">
            <a:spAutoFit/>
          </a:bodyPr>
          <a:lstStyle/>
          <a:p>
            <a:pPr algn="r"/>
            <a:r>
              <a:rPr lang="fr-FR" sz="1600" dirty="0" err="1">
                <a:solidFill>
                  <a:schemeClr val="bg1"/>
                </a:solidFill>
                <a:latin typeface="Myriad Pro" panose="020B0503030403020204" pitchFamily="34" charset="0"/>
              </a:rPr>
              <a:t>Aghion</a:t>
            </a:r>
            <a:r>
              <a:rPr lang="fr-FR" sz="1600" dirty="0">
                <a:solidFill>
                  <a:schemeClr val="bg1"/>
                </a:solidFill>
                <a:latin typeface="Myriad Pro" panose="020B0503030403020204" pitchFamily="34" charset="0"/>
              </a:rPr>
              <a:t> S. et al (</a:t>
            </a:r>
            <a:r>
              <a:rPr lang="fr-FR" sz="1600" dirty="0" err="1">
                <a:solidFill>
                  <a:schemeClr val="bg1"/>
                </a:solidFill>
                <a:latin typeface="Myriad Pro" panose="020B0503030403020204" pitchFamily="34" charset="0"/>
              </a:rPr>
              <a:t>AEgIS</a:t>
            </a:r>
            <a:r>
              <a:rPr lang="fr-FR" sz="1600" dirty="0">
                <a:solidFill>
                  <a:schemeClr val="bg1"/>
                </a:solidFill>
                <a:latin typeface="Myriad Pro" panose="020B0503030403020204" pitchFamily="34" charset="0"/>
              </a:rPr>
              <a:t> collaboration), </a:t>
            </a:r>
            <a:r>
              <a:rPr lang="fr-FR" sz="1600" i="1" dirty="0">
                <a:solidFill>
                  <a:schemeClr val="bg1"/>
                </a:solidFill>
                <a:latin typeface="Myriad Pro" panose="020B0503030403020204" pitchFamily="34" charset="0"/>
              </a:rPr>
              <a:t>Nature communications (2013)</a:t>
            </a:r>
            <a:endParaRPr lang="fr-FR" sz="1600" dirty="0">
              <a:solidFill>
                <a:schemeClr val="bg1"/>
              </a:solidFill>
              <a:latin typeface="Myriad Pro" panose="020B0503030403020204" pitchFamily="34" charset="0"/>
            </a:endParaRPr>
          </a:p>
          <a:p>
            <a:pPr algn="r"/>
            <a:r>
              <a:rPr lang="fr-FR" sz="1600" dirty="0" err="1">
                <a:solidFill>
                  <a:schemeClr val="bg1"/>
                </a:solidFill>
                <a:latin typeface="Myriad Pro" panose="020B0503030403020204" pitchFamily="34" charset="0"/>
              </a:rPr>
              <a:t>Aghion</a:t>
            </a:r>
            <a:r>
              <a:rPr lang="fr-FR" sz="1600" dirty="0">
                <a:solidFill>
                  <a:schemeClr val="bg1"/>
                </a:solidFill>
                <a:latin typeface="Myriad Pro" panose="020B0503030403020204" pitchFamily="34" charset="0"/>
              </a:rPr>
              <a:t> S. et al </a:t>
            </a:r>
            <a:r>
              <a:rPr lang="it-IT" sz="1600" dirty="0">
                <a:solidFill>
                  <a:schemeClr val="bg1"/>
                </a:solidFill>
                <a:latin typeface="Myriad Pro" panose="020B0503030403020204" pitchFamily="34" charset="0"/>
              </a:rPr>
              <a:t>(AEgIS collaboration), </a:t>
            </a:r>
            <a:r>
              <a:rPr lang="it-IT" sz="1600" i="1" dirty="0">
                <a:solidFill>
                  <a:schemeClr val="bg1"/>
                </a:solidFill>
                <a:latin typeface="Myriad Pro" panose="020B0503030403020204" pitchFamily="34" charset="0"/>
              </a:rPr>
              <a:t>JINST</a:t>
            </a:r>
            <a:r>
              <a:rPr lang="it-IT" sz="1600" dirty="0">
                <a:solidFill>
                  <a:schemeClr val="bg1"/>
                </a:solidFill>
                <a:latin typeface="Myriad Pro" panose="020B0503030403020204" pitchFamily="34" charset="0"/>
              </a:rPr>
              <a:t> 8 (2013) P08013</a:t>
            </a:r>
          </a:p>
        </p:txBody>
      </p:sp>
    </p:spTree>
    <p:extLst>
      <p:ext uri="{BB962C8B-B14F-4D97-AF65-F5344CB8AC3E}">
        <p14:creationId xmlns:p14="http://schemas.microsoft.com/office/powerpoint/2010/main" val="40244920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7AE4213-1068-4F57-A78D-86641EEAB2FF}"/>
              </a:ext>
            </a:extLst>
          </p:cNvPr>
          <p:cNvSpPr/>
          <p:nvPr/>
        </p:nvSpPr>
        <p:spPr bwMode="auto">
          <a:xfrm>
            <a:off x="17394" y="2286791"/>
            <a:ext cx="2155467" cy="4571209"/>
          </a:xfrm>
          <a:prstGeom prst="rect">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sp>
        <p:nvSpPr>
          <p:cNvPr id="2" name="Title 1">
            <a:extLst>
              <a:ext uri="{FF2B5EF4-FFF2-40B4-BE49-F238E27FC236}">
                <a16:creationId xmlns:a16="http://schemas.microsoft.com/office/drawing/2014/main" id="{F785018F-7FEA-3417-9A2F-FDF23FB32E3D}"/>
              </a:ext>
            </a:extLst>
          </p:cNvPr>
          <p:cNvSpPr>
            <a:spLocks noGrp="1"/>
          </p:cNvSpPr>
          <p:nvPr>
            <p:ph type="title"/>
          </p:nvPr>
        </p:nvSpPr>
        <p:spPr/>
        <p:txBody>
          <a:bodyPr/>
          <a:lstStyle/>
          <a:p>
            <a:r>
              <a:rPr lang="en-GB" dirty="0"/>
              <a:t>Positron production</a:t>
            </a:r>
          </a:p>
        </p:txBody>
      </p:sp>
      <p:pic>
        <p:nvPicPr>
          <p:cNvPr id="3" name="Picture 3">
            <a:extLst>
              <a:ext uri="{FF2B5EF4-FFF2-40B4-BE49-F238E27FC236}">
                <a16:creationId xmlns:a16="http://schemas.microsoft.com/office/drawing/2014/main" id="{1D2C48C0-1ED4-F43E-BDA5-1C35481D526B}"/>
              </a:ext>
            </a:extLst>
          </p:cNvPr>
          <p:cNvPicPr>
            <a:picLocks noChangeAspect="1" noChangeArrowheads="1"/>
          </p:cNvPicPr>
          <p:nvPr/>
        </p:nvPicPr>
        <p:blipFill>
          <a:blip r:embed="rId2" cstate="print">
            <a:clrChange>
              <a:clrFrom>
                <a:srgbClr val="000000"/>
              </a:clrFrom>
              <a:clrTo>
                <a:srgbClr val="000000">
                  <a:alpha val="0"/>
                </a:srgbClr>
              </a:clrTo>
            </a:clrChange>
            <a:duotone>
              <a:schemeClr val="accent4">
                <a:shade val="45000"/>
                <a:satMod val="135000"/>
              </a:schemeClr>
              <a:prstClr val="white"/>
            </a:duotone>
          </a:blip>
          <a:srcRect l="1106" t="3206" r="33702"/>
          <a:stretch>
            <a:fillRect/>
          </a:stretch>
        </p:blipFill>
        <p:spPr bwMode="auto">
          <a:xfrm>
            <a:off x="5573515" y="3570514"/>
            <a:ext cx="3570485" cy="2765889"/>
          </a:xfrm>
          <a:prstGeom prst="rect">
            <a:avLst/>
          </a:prstGeom>
          <a:noFill/>
          <a:ln w="9525">
            <a:noFill/>
            <a:miter lim="800000"/>
            <a:headEnd/>
            <a:tailEnd/>
          </a:ln>
        </p:spPr>
      </p:pic>
      <p:pic>
        <p:nvPicPr>
          <p:cNvPr id="4" name="Picture 3" descr="D:\Work\Thesis PhD\figures\chapter4\positron_system_sketch.png">
            <a:extLst>
              <a:ext uri="{FF2B5EF4-FFF2-40B4-BE49-F238E27FC236}">
                <a16:creationId xmlns:a16="http://schemas.microsoft.com/office/drawing/2014/main" id="{A31682BA-D184-DA91-449F-0EF9373C2ED5}"/>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866" b="94776" l="798" r="97806"/>
                    </a14:imgEffect>
                  </a14:imgLayer>
                </a14:imgProps>
              </a:ext>
              <a:ext uri="{28A0092B-C50C-407E-A947-70E740481C1C}">
                <a14:useLocalDpi xmlns:a14="http://schemas.microsoft.com/office/drawing/2010/main" val="0"/>
              </a:ext>
            </a:extLst>
          </a:blip>
          <a:srcRect r="31790"/>
          <a:stretch>
            <a:fillRect/>
          </a:stretch>
        </p:blipFill>
        <p:spPr bwMode="auto">
          <a:xfrm>
            <a:off x="2191520" y="700104"/>
            <a:ext cx="6387893" cy="333753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3D1DB770-EBA2-73AE-19A3-629F5C85E667}"/>
              </a:ext>
            </a:extLst>
          </p:cNvPr>
          <p:cNvSpPr/>
          <p:nvPr/>
        </p:nvSpPr>
        <p:spPr>
          <a:xfrm>
            <a:off x="2050130" y="1062519"/>
            <a:ext cx="2293256" cy="449942"/>
          </a:xfrm>
          <a:prstGeom prst="rect">
            <a:avLst/>
          </a:prstGeom>
          <a:noFill/>
          <a:ln w="19050">
            <a:noFill/>
          </a:ln>
        </p:spPr>
        <p:style>
          <a:lnRef idx="2">
            <a:schemeClr val="accent6"/>
          </a:lnRef>
          <a:fillRef idx="1">
            <a:schemeClr val="lt1"/>
          </a:fillRef>
          <a:effectRef idx="0">
            <a:schemeClr val="accent6"/>
          </a:effectRef>
          <a:fontRef idx="minor">
            <a:schemeClr val="dk1"/>
          </a:fontRef>
        </p:style>
        <p:txBody>
          <a:bodyPr rtlCol="0" anchor="ctr"/>
          <a:lstStyle/>
          <a:p>
            <a:r>
              <a:rPr lang="it-IT" sz="2400" dirty="0">
                <a:solidFill>
                  <a:schemeClr val="bg1"/>
                </a:solidFill>
                <a:latin typeface="Myriad Pro Light" pitchFamily="34" charset="0"/>
              </a:rPr>
              <a:t>Na</a:t>
            </a:r>
            <a:r>
              <a:rPr lang="it-IT" sz="2400" baseline="30000" dirty="0">
                <a:solidFill>
                  <a:schemeClr val="bg1"/>
                </a:solidFill>
                <a:latin typeface="Myriad Pro Light" pitchFamily="34" charset="0"/>
              </a:rPr>
              <a:t>22</a:t>
            </a:r>
            <a:r>
              <a:rPr lang="it-IT" sz="2400" dirty="0">
                <a:solidFill>
                  <a:schemeClr val="bg1"/>
                </a:solidFill>
                <a:latin typeface="Myriad Pro Light" pitchFamily="34" charset="0"/>
              </a:rPr>
              <a:t> e</a:t>
            </a:r>
            <a:r>
              <a:rPr lang="it-IT" sz="2400" baseline="30000" dirty="0">
                <a:solidFill>
                  <a:schemeClr val="bg1"/>
                </a:solidFill>
                <a:latin typeface="Myriad Pro Light" pitchFamily="34" charset="0"/>
              </a:rPr>
              <a:t>+</a:t>
            </a:r>
            <a:r>
              <a:rPr lang="it-IT" sz="2400" dirty="0">
                <a:solidFill>
                  <a:schemeClr val="bg1"/>
                </a:solidFill>
                <a:latin typeface="Myriad Pro Light" pitchFamily="34" charset="0"/>
              </a:rPr>
              <a:t> source</a:t>
            </a:r>
          </a:p>
        </p:txBody>
      </p:sp>
      <p:grpSp>
        <p:nvGrpSpPr>
          <p:cNvPr id="77" name="Group 76">
            <a:extLst>
              <a:ext uri="{FF2B5EF4-FFF2-40B4-BE49-F238E27FC236}">
                <a16:creationId xmlns:a16="http://schemas.microsoft.com/office/drawing/2014/main" id="{42539EC5-C76E-B324-5F15-87A788EC7275}"/>
              </a:ext>
            </a:extLst>
          </p:cNvPr>
          <p:cNvGrpSpPr/>
          <p:nvPr/>
        </p:nvGrpSpPr>
        <p:grpSpPr>
          <a:xfrm>
            <a:off x="2807047" y="4245148"/>
            <a:ext cx="1558386" cy="1599034"/>
            <a:chOff x="1501446" y="1770001"/>
            <a:chExt cx="1558386" cy="1599034"/>
          </a:xfrm>
        </p:grpSpPr>
        <p:sp>
          <p:nvSpPr>
            <p:cNvPr id="78" name="Oval 77">
              <a:extLst>
                <a:ext uri="{FF2B5EF4-FFF2-40B4-BE49-F238E27FC236}">
                  <a16:creationId xmlns:a16="http://schemas.microsoft.com/office/drawing/2014/main" id="{F2FF327B-6EA7-E501-3D4B-B4B791BE004A}"/>
                </a:ext>
              </a:extLst>
            </p:cNvPr>
            <p:cNvSpPr/>
            <p:nvPr/>
          </p:nvSpPr>
          <p:spPr>
            <a:xfrm>
              <a:off x="1501446" y="1773113"/>
              <a:ext cx="1439862" cy="1439863"/>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9" name="Oval 78">
              <a:extLst>
                <a:ext uri="{FF2B5EF4-FFF2-40B4-BE49-F238E27FC236}">
                  <a16:creationId xmlns:a16="http://schemas.microsoft.com/office/drawing/2014/main" id="{FAD61632-ABC1-96AB-385B-1EBC95A58F43}"/>
                </a:ext>
              </a:extLst>
            </p:cNvPr>
            <p:cNvSpPr/>
            <p:nvPr/>
          </p:nvSpPr>
          <p:spPr>
            <a:xfrm>
              <a:off x="2570256" y="2821113"/>
              <a:ext cx="389711" cy="391863"/>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p:sp>
          <p:nvSpPr>
            <p:cNvPr id="80" name="Oval 79">
              <a:extLst>
                <a:ext uri="{FF2B5EF4-FFF2-40B4-BE49-F238E27FC236}">
                  <a16:creationId xmlns:a16="http://schemas.microsoft.com/office/drawing/2014/main" id="{D8CA1565-FB70-C079-1283-8D095E231C0F}"/>
                </a:ext>
              </a:extLst>
            </p:cNvPr>
            <p:cNvSpPr/>
            <p:nvPr/>
          </p:nvSpPr>
          <p:spPr>
            <a:xfrm>
              <a:off x="1501446" y="1773113"/>
              <a:ext cx="389711" cy="391865"/>
            </a:xfrm>
            <a:prstGeom prst="ellipse">
              <a:avLst/>
            </a:prstGeom>
            <a:solidFill>
              <a:srgbClr val="FF0000"/>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A1D820A7-03EA-72BF-C02A-AA82D74026EE}"/>
                    </a:ext>
                  </a:extLst>
                </p:cNvPr>
                <p:cNvSpPr txBox="1"/>
                <p:nvPr/>
              </p:nvSpPr>
              <p:spPr>
                <a:xfrm>
                  <a:off x="2610141" y="2821385"/>
                  <a:ext cx="449691" cy="547650"/>
                </a:xfrm>
                <a:prstGeom prst="rect">
                  <a:avLst/>
                </a:prstGeom>
                <a:noFill/>
              </p:spPr>
              <p:txBody>
                <a:bodyPr wrap="square" rtlCol="0">
                  <a:spAutoFit/>
                </a:bodyPr>
                <a:lstStyle/>
                <a:p>
                  <a14:m>
                    <m:oMath xmlns:m="http://schemas.openxmlformats.org/officeDocument/2006/math">
                      <m:r>
                        <a:rPr lang="it-IT" i="1" dirty="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a:p>
                  <a:endParaRPr lang="en-US" baseline="30000" dirty="0">
                    <a:solidFill>
                      <a:schemeClr val="bg1"/>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2610141" y="2821385"/>
                  <a:ext cx="449691" cy="547650"/>
                </a:xfrm>
                <a:prstGeom prst="rect">
                  <a:avLst/>
                </a:prstGeom>
                <a:blipFill rotWithShape="1">
                  <a:blip r:embed="rId5"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D8B85595-0194-DA6A-FD89-5A6C8012193D}"/>
                    </a:ext>
                  </a:extLst>
                </p:cNvPr>
                <p:cNvSpPr txBox="1"/>
                <p:nvPr/>
              </p:nvSpPr>
              <p:spPr>
                <a:xfrm>
                  <a:off x="1530021" y="1770001"/>
                  <a:ext cx="449691" cy="547650"/>
                </a:xfrm>
                <a:prstGeom prst="rect">
                  <a:avLst/>
                </a:prstGeom>
                <a:noFill/>
              </p:spPr>
              <p:txBody>
                <a:bodyPr wrap="square" rtlCol="0">
                  <a:spAutoFit/>
                </a:bodyPr>
                <a:lstStyle/>
                <a:p>
                  <a14:m>
                    <m:oMath xmlns:m="http://schemas.openxmlformats.org/officeDocument/2006/math">
                      <m:r>
                        <a:rPr lang="it-IT" i="1" dirty="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a:p>
                  <a:endParaRPr lang="en-US" baseline="30000" dirty="0">
                    <a:solidFill>
                      <a:schemeClr val="bg1"/>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1530021" y="1770001"/>
                  <a:ext cx="449691" cy="547650"/>
                </a:xfrm>
                <a:prstGeom prst="rect">
                  <a:avLst/>
                </a:prstGeom>
                <a:blipFill rotWithShape="1">
                  <a:blip r:embed="rId6" cstate="print"/>
                  <a:stretch>
                    <a:fillRect/>
                  </a:stretch>
                </a:blipFill>
              </p:spPr>
              <p:txBody>
                <a:bodyPr/>
                <a:lstStyle/>
                <a:p>
                  <a:r>
                    <a:rPr lang="en-US">
                      <a:noFill/>
                    </a:rPr>
                    <a:t> </a:t>
                  </a:r>
                </a:p>
              </p:txBody>
            </p:sp>
          </mc:Fallback>
        </mc:AlternateContent>
      </p:grpSp>
      <p:sp>
        <p:nvSpPr>
          <p:cNvPr id="83" name="TextBox 82">
            <a:extLst>
              <a:ext uri="{FF2B5EF4-FFF2-40B4-BE49-F238E27FC236}">
                <a16:creationId xmlns:a16="http://schemas.microsoft.com/office/drawing/2014/main" id="{F35C822F-D660-F92A-A514-F4D51E7A1567}"/>
              </a:ext>
            </a:extLst>
          </p:cNvPr>
          <p:cNvSpPr txBox="1"/>
          <p:nvPr/>
        </p:nvSpPr>
        <p:spPr>
          <a:xfrm>
            <a:off x="2191520" y="3605733"/>
            <a:ext cx="2627642" cy="461665"/>
          </a:xfrm>
          <a:prstGeom prst="rect">
            <a:avLst/>
          </a:prstGeom>
          <a:noFill/>
        </p:spPr>
        <p:txBody>
          <a:bodyPr wrap="none" rtlCol="0">
            <a:spAutoFit/>
          </a:bodyPr>
          <a:lstStyle/>
          <a:p>
            <a:r>
              <a:rPr lang="it-IT" sz="2400" b="1" dirty="0">
                <a:latin typeface="Myriad Pro Light" pitchFamily="34" charset="0"/>
              </a:rPr>
              <a:t>Positronium</a:t>
            </a:r>
            <a:r>
              <a:rPr lang="it-IT" sz="2400" dirty="0">
                <a:latin typeface="Myriad Pro" pitchFamily="34" charset="0"/>
              </a:rPr>
              <a:t> (Ps)</a:t>
            </a:r>
            <a:endParaRPr lang="en-US" sz="2400" dirty="0">
              <a:latin typeface="Myriad Pro" pitchFamily="34" charset="0"/>
            </a:endParaRPr>
          </a:p>
        </p:txBody>
      </p:sp>
      <p:pic>
        <p:nvPicPr>
          <p:cNvPr id="7" name="Graphic 6">
            <a:extLst>
              <a:ext uri="{FF2B5EF4-FFF2-40B4-BE49-F238E27FC236}">
                <a16:creationId xmlns:a16="http://schemas.microsoft.com/office/drawing/2014/main" id="{5A0C7F1D-D64D-3C0C-9879-D58A775B0AE9}"/>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187" r="27301"/>
          <a:stretch/>
        </p:blipFill>
        <p:spPr>
          <a:xfrm>
            <a:off x="25806" y="2335488"/>
            <a:ext cx="3593900" cy="4522512"/>
          </a:xfrm>
          <a:prstGeom prst="rect">
            <a:avLst/>
          </a:prstGeom>
        </p:spPr>
      </p:pic>
    </p:spTree>
    <p:extLst>
      <p:ext uri="{BB962C8B-B14F-4D97-AF65-F5344CB8AC3E}">
        <p14:creationId xmlns:p14="http://schemas.microsoft.com/office/powerpoint/2010/main" val="23055748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D8ED5-C5EE-4BBD-13AA-8D8333294222}"/>
              </a:ext>
            </a:extLst>
          </p:cNvPr>
          <p:cNvSpPr>
            <a:spLocks noGrp="1"/>
          </p:cNvSpPr>
          <p:nvPr>
            <p:ph type="title"/>
          </p:nvPr>
        </p:nvSpPr>
        <p:spPr/>
        <p:txBody>
          <a:bodyPr/>
          <a:lstStyle/>
          <a:p>
            <a:endParaRPr lang="en-GB" dirty="0"/>
          </a:p>
        </p:txBody>
      </p:sp>
      <p:grpSp>
        <p:nvGrpSpPr>
          <p:cNvPr id="5" name="Group 4">
            <a:extLst>
              <a:ext uri="{FF2B5EF4-FFF2-40B4-BE49-F238E27FC236}">
                <a16:creationId xmlns:a16="http://schemas.microsoft.com/office/drawing/2014/main" id="{0EF23E40-1570-A462-27A9-1E506407A003}"/>
              </a:ext>
            </a:extLst>
          </p:cNvPr>
          <p:cNvGrpSpPr/>
          <p:nvPr/>
        </p:nvGrpSpPr>
        <p:grpSpPr>
          <a:xfrm>
            <a:off x="807631" y="2900142"/>
            <a:ext cx="1569888" cy="1594030"/>
            <a:chOff x="1501446" y="1770001"/>
            <a:chExt cx="1569888" cy="1594030"/>
          </a:xfrm>
        </p:grpSpPr>
        <p:sp>
          <p:nvSpPr>
            <p:cNvPr id="8" name="Oval 7">
              <a:extLst>
                <a:ext uri="{FF2B5EF4-FFF2-40B4-BE49-F238E27FC236}">
                  <a16:creationId xmlns:a16="http://schemas.microsoft.com/office/drawing/2014/main" id="{2C7D5639-7F1B-D4D1-1091-BAFA22100892}"/>
                </a:ext>
              </a:extLst>
            </p:cNvPr>
            <p:cNvSpPr/>
            <p:nvPr/>
          </p:nvSpPr>
          <p:spPr>
            <a:xfrm>
              <a:off x="1501446" y="1773113"/>
              <a:ext cx="1439862" cy="1439863"/>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a:extLst>
                <a:ext uri="{FF2B5EF4-FFF2-40B4-BE49-F238E27FC236}">
                  <a16:creationId xmlns:a16="http://schemas.microsoft.com/office/drawing/2014/main" id="{5BB52ECC-336A-3CC6-640D-F1CBAFC51C1E}"/>
                </a:ext>
              </a:extLst>
            </p:cNvPr>
            <p:cNvSpPr/>
            <p:nvPr/>
          </p:nvSpPr>
          <p:spPr>
            <a:xfrm>
              <a:off x="2570256" y="2821113"/>
              <a:ext cx="389711" cy="391863"/>
            </a:xfrm>
            <a:prstGeom prst="ellipse">
              <a:avLst/>
            </a:prstGeom>
            <a:solidFill>
              <a:srgbClr val="19E521"/>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p:sp>
          <p:nvSpPr>
            <p:cNvPr id="10" name="Oval 9">
              <a:extLst>
                <a:ext uri="{FF2B5EF4-FFF2-40B4-BE49-F238E27FC236}">
                  <a16:creationId xmlns:a16="http://schemas.microsoft.com/office/drawing/2014/main" id="{357962B7-FE1B-EFC3-D548-D32BD98E72D1}"/>
                </a:ext>
              </a:extLst>
            </p:cNvPr>
            <p:cNvSpPr/>
            <p:nvPr/>
          </p:nvSpPr>
          <p:spPr>
            <a:xfrm>
              <a:off x="1501446" y="1773113"/>
              <a:ext cx="389711" cy="391865"/>
            </a:xfrm>
            <a:prstGeom prst="ellipse">
              <a:avLst/>
            </a:prstGeom>
            <a:solidFill>
              <a:srgbClr val="FF0000"/>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9F9D4D3-2D8A-627D-9A12-39B514244078}"/>
                    </a:ext>
                  </a:extLst>
                </p:cNvPr>
                <p:cNvSpPr txBox="1"/>
                <p:nvPr/>
              </p:nvSpPr>
              <p:spPr>
                <a:xfrm>
                  <a:off x="2621643" y="2816381"/>
                  <a:ext cx="449691" cy="547650"/>
                </a:xfrm>
                <a:prstGeom prst="rect">
                  <a:avLst/>
                </a:prstGeom>
                <a:noFill/>
              </p:spPr>
              <p:txBody>
                <a:bodyPr wrap="square" rtlCol="0">
                  <a:spAutoFit/>
                </a:bodyPr>
                <a:lstStyle/>
                <a:p>
                  <a14:m>
                    <m:oMath xmlns:m="http://schemas.openxmlformats.org/officeDocument/2006/math">
                      <m:r>
                        <a:rPr lang="it-IT" i="1" dirty="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a:p>
                  <a:endParaRPr lang="en-US" baseline="30000" dirty="0">
                    <a:solidFill>
                      <a:schemeClr val="bg1"/>
                    </a:solidFill>
                  </a:endParaRPr>
                </a:p>
              </p:txBody>
            </p:sp>
          </mc:Choice>
          <mc:Fallback xmlns="">
            <p:sp>
              <p:nvSpPr>
                <p:cNvPr id="11" name="TextBox 10">
                  <a:extLst>
                    <a:ext uri="{FF2B5EF4-FFF2-40B4-BE49-F238E27FC236}">
                      <a16:creationId xmlns:a16="http://schemas.microsoft.com/office/drawing/2014/main" id="{F9F9D4D3-2D8A-627D-9A12-39B514244078}"/>
                    </a:ext>
                  </a:extLst>
                </p:cNvPr>
                <p:cNvSpPr txBox="1">
                  <a:spLocks noRot="1" noChangeAspect="1" noMove="1" noResize="1" noEditPoints="1" noAdjustHandles="1" noChangeArrowheads="1" noChangeShapeType="1" noTextEdit="1"/>
                </p:cNvSpPr>
                <p:nvPr/>
              </p:nvSpPr>
              <p:spPr>
                <a:xfrm>
                  <a:off x="2621643" y="2816381"/>
                  <a:ext cx="449691" cy="547650"/>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A580AE87-1FA2-834C-28BD-3687A2005782}"/>
                    </a:ext>
                  </a:extLst>
                </p:cNvPr>
                <p:cNvSpPr txBox="1"/>
                <p:nvPr/>
              </p:nvSpPr>
              <p:spPr>
                <a:xfrm>
                  <a:off x="1530021" y="1770001"/>
                  <a:ext cx="449691" cy="547650"/>
                </a:xfrm>
                <a:prstGeom prst="rect">
                  <a:avLst/>
                </a:prstGeom>
                <a:noFill/>
              </p:spPr>
              <p:txBody>
                <a:bodyPr wrap="square" rtlCol="0">
                  <a:spAutoFit/>
                </a:bodyPr>
                <a:lstStyle/>
                <a:p>
                  <a14:m>
                    <m:oMath xmlns:m="http://schemas.openxmlformats.org/officeDocument/2006/math">
                      <m:r>
                        <a:rPr lang="it-IT" i="1" dirty="0" smtClean="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a:p>
                  <a:endParaRPr lang="en-US" baseline="30000" dirty="0">
                    <a:solidFill>
                      <a:schemeClr val="bg1"/>
                    </a:solidFill>
                  </a:endParaRPr>
                </a:p>
              </p:txBody>
            </p:sp>
          </mc:Choice>
          <mc:Fallback xmlns="">
            <p:sp>
              <p:nvSpPr>
                <p:cNvPr id="12" name="TextBox 11">
                  <a:extLst>
                    <a:ext uri="{FF2B5EF4-FFF2-40B4-BE49-F238E27FC236}">
                      <a16:creationId xmlns:a16="http://schemas.microsoft.com/office/drawing/2014/main" id="{A580AE87-1FA2-834C-28BD-3687A2005782}"/>
                    </a:ext>
                  </a:extLst>
                </p:cNvPr>
                <p:cNvSpPr txBox="1">
                  <a:spLocks noRot="1" noChangeAspect="1" noMove="1" noResize="1" noEditPoints="1" noAdjustHandles="1" noChangeArrowheads="1" noChangeShapeType="1" noTextEdit="1"/>
                </p:cNvSpPr>
                <p:nvPr/>
              </p:nvSpPr>
              <p:spPr>
                <a:xfrm>
                  <a:off x="1530021" y="1770001"/>
                  <a:ext cx="449691" cy="547650"/>
                </a:xfrm>
                <a:prstGeom prst="rect">
                  <a:avLst/>
                </a:prstGeom>
                <a:blipFill>
                  <a:blip r:embed="rId4"/>
                  <a:stretch>
                    <a:fillRect t="-1111"/>
                  </a:stretch>
                </a:blipFill>
              </p:spPr>
              <p:txBody>
                <a:bodyPr/>
                <a:lstStyle/>
                <a:p>
                  <a:r>
                    <a:rPr lang="en-GB">
                      <a:noFill/>
                    </a:rPr>
                    <a:t> </a:t>
                  </a:r>
                </a:p>
              </p:txBody>
            </p:sp>
          </mc:Fallback>
        </mc:AlternateContent>
      </p:grpSp>
      <p:sp>
        <p:nvSpPr>
          <p:cNvPr id="6" name="TextBox 5">
            <a:extLst>
              <a:ext uri="{FF2B5EF4-FFF2-40B4-BE49-F238E27FC236}">
                <a16:creationId xmlns:a16="http://schemas.microsoft.com/office/drawing/2014/main" id="{FE91783C-FDDE-550B-E0F4-6EBF9064991F}"/>
              </a:ext>
            </a:extLst>
          </p:cNvPr>
          <p:cNvSpPr txBox="1"/>
          <p:nvPr/>
        </p:nvSpPr>
        <p:spPr>
          <a:xfrm>
            <a:off x="457200" y="2288510"/>
            <a:ext cx="2270750" cy="461665"/>
          </a:xfrm>
          <a:prstGeom prst="rect">
            <a:avLst/>
          </a:prstGeom>
          <a:noFill/>
        </p:spPr>
        <p:txBody>
          <a:bodyPr wrap="none" rtlCol="0">
            <a:spAutoFit/>
          </a:bodyPr>
          <a:lstStyle/>
          <a:p>
            <a:pPr algn="ctr"/>
            <a:r>
              <a:rPr lang="it-IT" sz="2400" b="1" dirty="0">
                <a:solidFill>
                  <a:schemeClr val="bg1"/>
                </a:solidFill>
                <a:latin typeface="Myriad Pro Light" pitchFamily="34" charset="0"/>
              </a:rPr>
              <a:t>Positronium</a:t>
            </a:r>
            <a:r>
              <a:rPr lang="it-IT" sz="2400" dirty="0">
                <a:solidFill>
                  <a:schemeClr val="bg1"/>
                </a:solidFill>
                <a:latin typeface="Myriad Pro" pitchFamily="34" charset="0"/>
              </a:rPr>
              <a:t> (Ps)</a:t>
            </a:r>
            <a:endParaRPr lang="en-US" sz="2400" dirty="0">
              <a:solidFill>
                <a:schemeClr val="bg1"/>
              </a:solidFill>
              <a:latin typeface="Myriad Pro" pitchFamily="34" charset="0"/>
            </a:endParaRPr>
          </a:p>
        </p:txBody>
      </p:sp>
      <p:sp>
        <p:nvSpPr>
          <p:cNvPr id="7" name="TextBox 6">
            <a:extLst>
              <a:ext uri="{FF2B5EF4-FFF2-40B4-BE49-F238E27FC236}">
                <a16:creationId xmlns:a16="http://schemas.microsoft.com/office/drawing/2014/main" id="{2C118752-D6A3-426F-C9E1-3D9DBE99A882}"/>
              </a:ext>
            </a:extLst>
          </p:cNvPr>
          <p:cNvSpPr txBox="1"/>
          <p:nvPr/>
        </p:nvSpPr>
        <p:spPr>
          <a:xfrm>
            <a:off x="638628" y="4673010"/>
            <a:ext cx="1907895" cy="400110"/>
          </a:xfrm>
          <a:prstGeom prst="rect">
            <a:avLst/>
          </a:prstGeom>
          <a:noFill/>
        </p:spPr>
        <p:txBody>
          <a:bodyPr wrap="none" rtlCol="0">
            <a:spAutoFit/>
          </a:bodyPr>
          <a:lstStyle/>
          <a:p>
            <a:r>
              <a:rPr lang="it-IT" sz="2000" dirty="0">
                <a:solidFill>
                  <a:schemeClr val="bg1"/>
                </a:solidFill>
                <a:latin typeface="Myriad Pro" pitchFamily="34" charset="0"/>
              </a:rPr>
              <a:t>142 ns lifetime </a:t>
            </a:r>
            <a:endParaRPr lang="en-US" sz="2000" dirty="0">
              <a:solidFill>
                <a:schemeClr val="bg1"/>
              </a:solidFill>
              <a:latin typeface="Times New Roman" panose="02020603050405020304" pitchFamily="18" charset="0"/>
              <a:cs typeface="Times New Roman" panose="02020603050405020304" pitchFamily="18" charset="0"/>
            </a:endParaRPr>
          </a:p>
        </p:txBody>
      </p:sp>
      <p:grpSp>
        <p:nvGrpSpPr>
          <p:cNvPr id="36" name="Group 35">
            <a:extLst>
              <a:ext uri="{FF2B5EF4-FFF2-40B4-BE49-F238E27FC236}">
                <a16:creationId xmlns:a16="http://schemas.microsoft.com/office/drawing/2014/main" id="{590FF6FA-3E59-9B59-49E6-3CC56621E1A2}"/>
              </a:ext>
            </a:extLst>
          </p:cNvPr>
          <p:cNvGrpSpPr/>
          <p:nvPr/>
        </p:nvGrpSpPr>
        <p:grpSpPr>
          <a:xfrm>
            <a:off x="8505372" y="4819556"/>
            <a:ext cx="452391" cy="391865"/>
            <a:chOff x="6208326" y="1899572"/>
            <a:chExt cx="452391" cy="391865"/>
          </a:xfrm>
        </p:grpSpPr>
        <p:sp>
          <p:nvSpPr>
            <p:cNvPr id="20" name="Oval 19">
              <a:extLst>
                <a:ext uri="{FF2B5EF4-FFF2-40B4-BE49-F238E27FC236}">
                  <a16:creationId xmlns:a16="http://schemas.microsoft.com/office/drawing/2014/main" id="{FFAC71FE-6E79-F0F9-B6B2-1ECAFE96BDE6}"/>
                </a:ext>
              </a:extLst>
            </p:cNvPr>
            <p:cNvSpPr/>
            <p:nvPr/>
          </p:nvSpPr>
          <p:spPr>
            <a:xfrm>
              <a:off x="6239666" y="1899572"/>
              <a:ext cx="389711" cy="391865"/>
            </a:xfrm>
            <a:prstGeom prst="ellipse">
              <a:avLst/>
            </a:prstGeom>
            <a:solidFill>
              <a:srgbClr val="FF0000"/>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60F243A-B8F2-6843-D398-86C9654E202E}"/>
                    </a:ext>
                  </a:extLst>
                </p:cNvPr>
                <p:cNvSpPr txBox="1"/>
                <p:nvPr/>
              </p:nvSpPr>
              <p:spPr>
                <a:xfrm>
                  <a:off x="6208326" y="1914012"/>
                  <a:ext cx="452391" cy="362984"/>
                </a:xfrm>
                <a:prstGeom prst="rect">
                  <a:avLst/>
                </a:prstGeom>
                <a:noFill/>
              </p:spPr>
              <p:txBody>
                <a:bodyPr wrap="square" rtlCol="0">
                  <a:spAutoFit/>
                </a:bodyPr>
                <a:lstStyle/>
                <a:p>
                  <a:pPr algn="ctr"/>
                  <a14:m>
                    <m:oMath xmlns:m="http://schemas.openxmlformats.org/officeDocument/2006/math">
                      <m:r>
                        <a:rPr lang="it-IT" i="1" dirty="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p:txBody>
            </p:sp>
          </mc:Choice>
          <mc:Fallback xmlns="">
            <p:sp>
              <p:nvSpPr>
                <p:cNvPr id="22" name="TextBox 21">
                  <a:extLst>
                    <a:ext uri="{FF2B5EF4-FFF2-40B4-BE49-F238E27FC236}">
                      <a16:creationId xmlns:a16="http://schemas.microsoft.com/office/drawing/2014/main" id="{660F243A-B8F2-6843-D398-86C9654E202E}"/>
                    </a:ext>
                  </a:extLst>
                </p:cNvPr>
                <p:cNvSpPr txBox="1">
                  <a:spLocks noRot="1" noChangeAspect="1" noMove="1" noResize="1" noEditPoints="1" noAdjustHandles="1" noChangeArrowheads="1" noChangeShapeType="1" noTextEdit="1"/>
                </p:cNvSpPr>
                <p:nvPr/>
              </p:nvSpPr>
              <p:spPr>
                <a:xfrm>
                  <a:off x="6208326" y="1914012"/>
                  <a:ext cx="452391" cy="362984"/>
                </a:xfrm>
                <a:prstGeom prst="rect">
                  <a:avLst/>
                </a:prstGeom>
                <a:blipFill>
                  <a:blip r:embed="rId5"/>
                  <a:stretch>
                    <a:fillRect t="-1667"/>
                  </a:stretch>
                </a:blipFill>
              </p:spPr>
              <p:txBody>
                <a:bodyPr/>
                <a:lstStyle/>
                <a:p>
                  <a:r>
                    <a:rPr lang="en-GB">
                      <a:noFill/>
                    </a:rPr>
                    <a:t> </a:t>
                  </a:r>
                </a:p>
              </p:txBody>
            </p:sp>
          </mc:Fallback>
        </mc:AlternateContent>
      </p:grpSp>
      <p:sp>
        <p:nvSpPr>
          <p:cNvPr id="16" name="TextBox 15">
            <a:extLst>
              <a:ext uri="{FF2B5EF4-FFF2-40B4-BE49-F238E27FC236}">
                <a16:creationId xmlns:a16="http://schemas.microsoft.com/office/drawing/2014/main" id="{C2EF0307-0A22-6E2F-5C8F-89799CC0E179}"/>
              </a:ext>
            </a:extLst>
          </p:cNvPr>
          <p:cNvSpPr txBox="1"/>
          <p:nvPr/>
        </p:nvSpPr>
        <p:spPr>
          <a:xfrm>
            <a:off x="6738549" y="2288510"/>
            <a:ext cx="1937005" cy="461665"/>
          </a:xfrm>
          <a:prstGeom prst="rect">
            <a:avLst/>
          </a:prstGeom>
          <a:noFill/>
        </p:spPr>
        <p:txBody>
          <a:bodyPr wrap="none" rtlCol="0">
            <a:spAutoFit/>
          </a:bodyPr>
          <a:lstStyle/>
          <a:p>
            <a:pPr algn="ctr"/>
            <a:r>
              <a:rPr lang="it-IT" sz="2400" b="1" dirty="0">
                <a:solidFill>
                  <a:schemeClr val="bg1"/>
                </a:solidFill>
                <a:latin typeface="Myriad Pro Light" pitchFamily="34" charset="0"/>
              </a:rPr>
              <a:t>Antihydrogen</a:t>
            </a:r>
            <a:endParaRPr lang="en-US" sz="2400" dirty="0">
              <a:solidFill>
                <a:schemeClr val="bg1"/>
              </a:solidFill>
              <a:latin typeface="Myriad Pro" pitchFamily="34" charset="0"/>
            </a:endParaRPr>
          </a:p>
        </p:txBody>
      </p:sp>
      <p:grpSp>
        <p:nvGrpSpPr>
          <p:cNvPr id="35" name="Group 34">
            <a:extLst>
              <a:ext uri="{FF2B5EF4-FFF2-40B4-BE49-F238E27FC236}">
                <a16:creationId xmlns:a16="http://schemas.microsoft.com/office/drawing/2014/main" id="{CC925B9D-79B2-49FD-ED14-E2CCA8E0994E}"/>
              </a:ext>
            </a:extLst>
          </p:cNvPr>
          <p:cNvGrpSpPr/>
          <p:nvPr/>
        </p:nvGrpSpPr>
        <p:grpSpPr>
          <a:xfrm>
            <a:off x="6755531" y="2976515"/>
            <a:ext cx="1620904" cy="1439863"/>
            <a:chOff x="6758058" y="3065620"/>
            <a:chExt cx="1620904" cy="1439863"/>
          </a:xfrm>
        </p:grpSpPr>
        <p:sp>
          <p:nvSpPr>
            <p:cNvPr id="18" name="Oval 17">
              <a:extLst>
                <a:ext uri="{FF2B5EF4-FFF2-40B4-BE49-F238E27FC236}">
                  <a16:creationId xmlns:a16="http://schemas.microsoft.com/office/drawing/2014/main" id="{75ADDAD3-7314-586F-772C-98111E76050F}"/>
                </a:ext>
              </a:extLst>
            </p:cNvPr>
            <p:cNvSpPr/>
            <p:nvPr/>
          </p:nvSpPr>
          <p:spPr>
            <a:xfrm>
              <a:off x="6939100" y="3065620"/>
              <a:ext cx="1439862" cy="1439863"/>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Oval 18">
              <a:extLst>
                <a:ext uri="{FF2B5EF4-FFF2-40B4-BE49-F238E27FC236}">
                  <a16:creationId xmlns:a16="http://schemas.microsoft.com/office/drawing/2014/main" id="{91114E0B-CDED-6D04-1CF1-F75634101765}"/>
                </a:ext>
              </a:extLst>
            </p:cNvPr>
            <p:cNvSpPr/>
            <p:nvPr/>
          </p:nvSpPr>
          <p:spPr>
            <a:xfrm>
              <a:off x="7440540" y="3575658"/>
              <a:ext cx="389711" cy="391863"/>
            </a:xfrm>
            <a:prstGeom prst="ellipse">
              <a:avLst/>
            </a:prstGeom>
            <a:solidFill>
              <a:srgbClr val="CE09F5"/>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851166A7-CC7D-167E-1C93-6E2CF319F8A8}"/>
                    </a:ext>
                  </a:extLst>
                </p:cNvPr>
                <p:cNvSpPr txBox="1"/>
                <p:nvPr/>
              </p:nvSpPr>
              <p:spPr>
                <a:xfrm>
                  <a:off x="7434185" y="3572350"/>
                  <a:ext cx="449691" cy="547650"/>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acc>
                          <m:accPr>
                            <m:chr m:val="̅"/>
                            <m:ctrlPr>
                              <a:rPr lang="it-IT" i="1" dirty="0" smtClean="0">
                                <a:solidFill>
                                  <a:schemeClr val="bg1"/>
                                </a:solidFill>
                                <a:latin typeface="Cambria Math" panose="02040503050406030204" pitchFamily="18" charset="0"/>
                              </a:rPr>
                            </m:ctrlPr>
                          </m:accPr>
                          <m:e>
                            <m:r>
                              <a:rPr lang="en-GB" b="0" i="1" dirty="0" smtClean="0">
                                <a:solidFill>
                                  <a:schemeClr val="bg1"/>
                                </a:solidFill>
                                <a:latin typeface="Cambria Math" panose="02040503050406030204" pitchFamily="18" charset="0"/>
                              </a:rPr>
                              <m:t>𝑝</m:t>
                            </m:r>
                          </m:e>
                        </m:acc>
                      </m:oMath>
                    </m:oMathPara>
                  </a14:m>
                  <a:endParaRPr lang="en-US" baseline="30000" dirty="0">
                    <a:solidFill>
                      <a:schemeClr val="bg1"/>
                    </a:solidFill>
                  </a:endParaRPr>
                </a:p>
                <a:p>
                  <a:endParaRPr lang="en-US" baseline="30000" dirty="0">
                    <a:solidFill>
                      <a:schemeClr val="bg1"/>
                    </a:solidFill>
                  </a:endParaRPr>
                </a:p>
              </p:txBody>
            </p:sp>
          </mc:Choice>
          <mc:Fallback xmlns="">
            <p:sp>
              <p:nvSpPr>
                <p:cNvPr id="21" name="TextBox 20">
                  <a:extLst>
                    <a:ext uri="{FF2B5EF4-FFF2-40B4-BE49-F238E27FC236}">
                      <a16:creationId xmlns:a16="http://schemas.microsoft.com/office/drawing/2014/main" id="{851166A7-CC7D-167E-1C93-6E2CF319F8A8}"/>
                    </a:ext>
                  </a:extLst>
                </p:cNvPr>
                <p:cNvSpPr txBox="1">
                  <a:spLocks noRot="1" noChangeAspect="1" noMove="1" noResize="1" noEditPoints="1" noAdjustHandles="1" noChangeArrowheads="1" noChangeShapeType="1" noTextEdit="1"/>
                </p:cNvSpPr>
                <p:nvPr/>
              </p:nvSpPr>
              <p:spPr>
                <a:xfrm>
                  <a:off x="7434185" y="3572350"/>
                  <a:ext cx="449691" cy="547650"/>
                </a:xfrm>
                <a:prstGeom prst="rect">
                  <a:avLst/>
                </a:prstGeom>
                <a:blipFill>
                  <a:blip r:embed="rId6"/>
                  <a:stretch>
                    <a:fillRect r="-29730"/>
                  </a:stretch>
                </a:blipFill>
              </p:spPr>
              <p:txBody>
                <a:bodyPr/>
                <a:lstStyle/>
                <a:p>
                  <a:r>
                    <a:rPr lang="en-GB">
                      <a:noFill/>
                    </a:rPr>
                    <a:t> </a:t>
                  </a:r>
                </a:p>
              </p:txBody>
            </p:sp>
          </mc:Fallback>
        </mc:AlternateContent>
        <p:sp>
          <p:nvSpPr>
            <p:cNvPr id="23" name="Oval 22">
              <a:extLst>
                <a:ext uri="{FF2B5EF4-FFF2-40B4-BE49-F238E27FC236}">
                  <a16:creationId xmlns:a16="http://schemas.microsoft.com/office/drawing/2014/main" id="{DF29B46B-AA66-3CA1-32C4-8446A6D1E1CE}"/>
                </a:ext>
              </a:extLst>
            </p:cNvPr>
            <p:cNvSpPr/>
            <p:nvPr/>
          </p:nvSpPr>
          <p:spPr>
            <a:xfrm>
              <a:off x="6758058" y="3730371"/>
              <a:ext cx="389711" cy="391863"/>
            </a:xfrm>
            <a:prstGeom prst="ellipse">
              <a:avLst/>
            </a:prstGeom>
            <a:solidFill>
              <a:srgbClr val="19E521"/>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A81DD856-5C5A-7799-84AE-07954116A99C}"/>
                    </a:ext>
                  </a:extLst>
                </p:cNvPr>
                <p:cNvSpPr txBox="1"/>
                <p:nvPr/>
              </p:nvSpPr>
              <p:spPr>
                <a:xfrm>
                  <a:off x="6809445" y="3725639"/>
                  <a:ext cx="449691" cy="547650"/>
                </a:xfrm>
                <a:prstGeom prst="rect">
                  <a:avLst/>
                </a:prstGeom>
                <a:noFill/>
              </p:spPr>
              <p:txBody>
                <a:bodyPr wrap="square" rtlCol="0">
                  <a:spAutoFit/>
                </a:bodyPr>
                <a:lstStyle/>
                <a:p>
                  <a14:m>
                    <m:oMath xmlns:m="http://schemas.openxmlformats.org/officeDocument/2006/math">
                      <m:r>
                        <a:rPr lang="it-IT" i="1" dirty="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a:p>
                  <a:endParaRPr lang="en-US" baseline="30000" dirty="0">
                    <a:solidFill>
                      <a:schemeClr val="bg1"/>
                    </a:solidFill>
                  </a:endParaRPr>
                </a:p>
              </p:txBody>
            </p:sp>
          </mc:Choice>
          <mc:Fallback xmlns="">
            <p:sp>
              <p:nvSpPr>
                <p:cNvPr id="24" name="TextBox 23">
                  <a:extLst>
                    <a:ext uri="{FF2B5EF4-FFF2-40B4-BE49-F238E27FC236}">
                      <a16:creationId xmlns:a16="http://schemas.microsoft.com/office/drawing/2014/main" id="{A81DD856-5C5A-7799-84AE-07954116A99C}"/>
                    </a:ext>
                  </a:extLst>
                </p:cNvPr>
                <p:cNvSpPr txBox="1">
                  <a:spLocks noRot="1" noChangeAspect="1" noMove="1" noResize="1" noEditPoints="1" noAdjustHandles="1" noChangeArrowheads="1" noChangeShapeType="1" noTextEdit="1"/>
                </p:cNvSpPr>
                <p:nvPr/>
              </p:nvSpPr>
              <p:spPr>
                <a:xfrm>
                  <a:off x="6809445" y="3725639"/>
                  <a:ext cx="449691" cy="547650"/>
                </a:xfrm>
                <a:prstGeom prst="rect">
                  <a:avLst/>
                </a:prstGeom>
                <a:blipFill>
                  <a:blip r:embed="rId7"/>
                  <a:stretch>
                    <a:fillRect t="-1124"/>
                  </a:stretch>
                </a:blipFill>
              </p:spPr>
              <p:txBody>
                <a:bodyPr/>
                <a:lstStyle/>
                <a:p>
                  <a:r>
                    <a:rPr lang="en-GB">
                      <a:noFill/>
                    </a:rPr>
                    <a:t> </a:t>
                  </a:r>
                </a:p>
              </p:txBody>
            </p:sp>
          </mc:Fallback>
        </mc:AlternateContent>
      </p:grpSp>
      <p:grpSp>
        <p:nvGrpSpPr>
          <p:cNvPr id="27" name="Group 26">
            <a:extLst>
              <a:ext uri="{FF2B5EF4-FFF2-40B4-BE49-F238E27FC236}">
                <a16:creationId xmlns:a16="http://schemas.microsoft.com/office/drawing/2014/main" id="{FA1D7811-661D-50F6-A89C-2AE244ADE64A}"/>
              </a:ext>
            </a:extLst>
          </p:cNvPr>
          <p:cNvGrpSpPr/>
          <p:nvPr/>
        </p:nvGrpSpPr>
        <p:grpSpPr>
          <a:xfrm>
            <a:off x="3687053" y="3466431"/>
            <a:ext cx="449691" cy="547650"/>
            <a:chOff x="2983753" y="3429000"/>
            <a:chExt cx="449691" cy="547650"/>
          </a:xfrm>
        </p:grpSpPr>
        <p:sp>
          <p:nvSpPr>
            <p:cNvPr id="25" name="Oval 24">
              <a:extLst>
                <a:ext uri="{FF2B5EF4-FFF2-40B4-BE49-F238E27FC236}">
                  <a16:creationId xmlns:a16="http://schemas.microsoft.com/office/drawing/2014/main" id="{B52A2194-DB3D-5BD9-5010-84EC675F7A8A}"/>
                </a:ext>
              </a:extLst>
            </p:cNvPr>
            <p:cNvSpPr/>
            <p:nvPr/>
          </p:nvSpPr>
          <p:spPr>
            <a:xfrm>
              <a:off x="3013744" y="3463085"/>
              <a:ext cx="389711" cy="391863"/>
            </a:xfrm>
            <a:prstGeom prst="ellipse">
              <a:avLst/>
            </a:prstGeom>
            <a:solidFill>
              <a:srgbClr val="CE09F5"/>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F2D19D84-7180-B5B7-EF3A-96819592537A}"/>
                    </a:ext>
                  </a:extLst>
                </p:cNvPr>
                <p:cNvSpPr txBox="1"/>
                <p:nvPr/>
              </p:nvSpPr>
              <p:spPr>
                <a:xfrm>
                  <a:off x="2983753" y="3429000"/>
                  <a:ext cx="449691" cy="547650"/>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acc>
                          <m:accPr>
                            <m:chr m:val="̅"/>
                            <m:ctrlPr>
                              <a:rPr lang="it-IT" i="1" dirty="0" smtClean="0">
                                <a:solidFill>
                                  <a:schemeClr val="bg1"/>
                                </a:solidFill>
                                <a:latin typeface="Cambria Math" panose="02040503050406030204" pitchFamily="18" charset="0"/>
                              </a:rPr>
                            </m:ctrlPr>
                          </m:accPr>
                          <m:e>
                            <m:r>
                              <a:rPr lang="en-GB" b="0" i="1" dirty="0" smtClean="0">
                                <a:solidFill>
                                  <a:schemeClr val="bg1"/>
                                </a:solidFill>
                                <a:latin typeface="Cambria Math" panose="02040503050406030204" pitchFamily="18" charset="0"/>
                              </a:rPr>
                              <m:t>𝑝</m:t>
                            </m:r>
                          </m:e>
                        </m:acc>
                      </m:oMath>
                    </m:oMathPara>
                  </a14:m>
                  <a:endParaRPr lang="en-US" baseline="30000" dirty="0">
                    <a:solidFill>
                      <a:schemeClr val="bg1"/>
                    </a:solidFill>
                  </a:endParaRPr>
                </a:p>
                <a:p>
                  <a:endParaRPr lang="en-US" baseline="30000" dirty="0">
                    <a:solidFill>
                      <a:schemeClr val="bg1"/>
                    </a:solidFill>
                  </a:endParaRPr>
                </a:p>
              </p:txBody>
            </p:sp>
          </mc:Choice>
          <mc:Fallback xmlns="">
            <p:sp>
              <p:nvSpPr>
                <p:cNvPr id="26" name="TextBox 25">
                  <a:extLst>
                    <a:ext uri="{FF2B5EF4-FFF2-40B4-BE49-F238E27FC236}">
                      <a16:creationId xmlns:a16="http://schemas.microsoft.com/office/drawing/2014/main" id="{F2D19D84-7180-B5B7-EF3A-96819592537A}"/>
                    </a:ext>
                  </a:extLst>
                </p:cNvPr>
                <p:cNvSpPr txBox="1">
                  <a:spLocks noRot="1" noChangeAspect="1" noMove="1" noResize="1" noEditPoints="1" noAdjustHandles="1" noChangeArrowheads="1" noChangeShapeType="1" noTextEdit="1"/>
                </p:cNvSpPr>
                <p:nvPr/>
              </p:nvSpPr>
              <p:spPr>
                <a:xfrm>
                  <a:off x="2983753" y="3429000"/>
                  <a:ext cx="449691" cy="547650"/>
                </a:xfrm>
                <a:prstGeom prst="rect">
                  <a:avLst/>
                </a:prstGeom>
                <a:blipFill>
                  <a:blip r:embed="rId8"/>
                  <a:stretch>
                    <a:fillRect r="-28378"/>
                  </a:stretch>
                </a:blipFill>
              </p:spPr>
              <p:txBody>
                <a:bodyPr/>
                <a:lstStyle/>
                <a:p>
                  <a:r>
                    <a:rPr lang="en-GB">
                      <a:noFill/>
                    </a:rPr>
                    <a:t> </a:t>
                  </a:r>
                </a:p>
              </p:txBody>
            </p:sp>
          </mc:Fallback>
        </mc:AlternateContent>
      </p:grpSp>
      <p:sp>
        <p:nvSpPr>
          <p:cNvPr id="28" name="TextBox 27">
            <a:extLst>
              <a:ext uri="{FF2B5EF4-FFF2-40B4-BE49-F238E27FC236}">
                <a16:creationId xmlns:a16="http://schemas.microsoft.com/office/drawing/2014/main" id="{BE44A0DC-0275-26C3-9133-DD184B48DB77}"/>
              </a:ext>
            </a:extLst>
          </p:cNvPr>
          <p:cNvSpPr txBox="1"/>
          <p:nvPr/>
        </p:nvSpPr>
        <p:spPr>
          <a:xfrm>
            <a:off x="2775388" y="3420874"/>
            <a:ext cx="416579" cy="523220"/>
          </a:xfrm>
          <a:prstGeom prst="rect">
            <a:avLst/>
          </a:prstGeom>
          <a:noFill/>
        </p:spPr>
        <p:txBody>
          <a:bodyPr wrap="square" rtlCol="0">
            <a:spAutoFit/>
          </a:bodyPr>
          <a:lstStyle/>
          <a:p>
            <a:pPr algn="ctr"/>
            <a:r>
              <a:rPr lang="en-GB" sz="2800" dirty="0">
                <a:solidFill>
                  <a:schemeClr val="bg1"/>
                </a:solidFill>
                <a:latin typeface="Calibri" pitchFamily="34" charset="0"/>
                <a:cs typeface="Calibri" pitchFamily="34" charset="0"/>
              </a:rPr>
              <a:t>+</a:t>
            </a:r>
          </a:p>
        </p:txBody>
      </p:sp>
      <p:cxnSp>
        <p:nvCxnSpPr>
          <p:cNvPr id="30" name="Straight Arrow Connector 29">
            <a:extLst>
              <a:ext uri="{FF2B5EF4-FFF2-40B4-BE49-F238E27FC236}">
                <a16:creationId xmlns:a16="http://schemas.microsoft.com/office/drawing/2014/main" id="{695EC1A0-7DA7-CC7E-1C22-86D9774C854E}"/>
              </a:ext>
            </a:extLst>
          </p:cNvPr>
          <p:cNvCxnSpPr>
            <a:cxnSpLocks/>
          </p:cNvCxnSpPr>
          <p:nvPr/>
        </p:nvCxnSpPr>
        <p:spPr bwMode="auto">
          <a:xfrm>
            <a:off x="4311793" y="3696447"/>
            <a:ext cx="1669395" cy="0"/>
          </a:xfrm>
          <a:prstGeom prst="straightConnector1">
            <a:avLst/>
          </a:prstGeom>
          <a:ln w="25400">
            <a:solidFill>
              <a:schemeClr val="bg1"/>
            </a:solidFill>
            <a:headEnd type="none" w="med" len="med"/>
            <a:tailEnd type="triangle"/>
          </a:ln>
        </p:spPr>
        <p:style>
          <a:lnRef idx="1">
            <a:schemeClr val="dk1"/>
          </a:lnRef>
          <a:fillRef idx="0">
            <a:schemeClr val="dk1"/>
          </a:fillRef>
          <a:effectRef idx="0">
            <a:schemeClr val="dk1"/>
          </a:effectRef>
          <a:fontRef idx="minor">
            <a:schemeClr val="tx1"/>
          </a:fontRef>
        </p:style>
      </p:cxnSp>
      <p:sp>
        <p:nvSpPr>
          <p:cNvPr id="37" name="TextBox 36">
            <a:extLst>
              <a:ext uri="{FF2B5EF4-FFF2-40B4-BE49-F238E27FC236}">
                <a16:creationId xmlns:a16="http://schemas.microsoft.com/office/drawing/2014/main" id="{3E2804A2-BE6C-300E-6DAE-E77F3AAAA9B2}"/>
              </a:ext>
            </a:extLst>
          </p:cNvPr>
          <p:cNvSpPr txBox="1"/>
          <p:nvPr/>
        </p:nvSpPr>
        <p:spPr>
          <a:xfrm>
            <a:off x="3127741" y="2288510"/>
            <a:ext cx="1568314" cy="461665"/>
          </a:xfrm>
          <a:prstGeom prst="rect">
            <a:avLst/>
          </a:prstGeom>
          <a:noFill/>
        </p:spPr>
        <p:txBody>
          <a:bodyPr wrap="none" rtlCol="0">
            <a:spAutoFit/>
          </a:bodyPr>
          <a:lstStyle/>
          <a:p>
            <a:pPr algn="ctr"/>
            <a:r>
              <a:rPr lang="it-IT" sz="2400" b="1" dirty="0">
                <a:solidFill>
                  <a:schemeClr val="bg1"/>
                </a:solidFill>
                <a:latin typeface="Myriad Pro Light" pitchFamily="34" charset="0"/>
              </a:rPr>
              <a:t>Antiproton</a:t>
            </a:r>
            <a:endParaRPr lang="en-US" sz="2400" dirty="0">
              <a:solidFill>
                <a:schemeClr val="bg1"/>
              </a:solidFill>
              <a:latin typeface="Myriad Pro" pitchFamily="34" charset="0"/>
            </a:endParaRPr>
          </a:p>
        </p:txBody>
      </p:sp>
    </p:spTree>
    <p:extLst>
      <p:ext uri="{BB962C8B-B14F-4D97-AF65-F5344CB8AC3E}">
        <p14:creationId xmlns:p14="http://schemas.microsoft.com/office/powerpoint/2010/main" val="21525908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38219-858F-80FD-AE4C-19785169E0B7}"/>
              </a:ext>
            </a:extLst>
          </p:cNvPr>
          <p:cNvSpPr>
            <a:spLocks noGrp="1"/>
          </p:cNvSpPr>
          <p:nvPr>
            <p:ph type="title"/>
          </p:nvPr>
        </p:nvSpPr>
        <p:spPr/>
        <p:txBody>
          <a:bodyPr/>
          <a:lstStyle/>
          <a:p>
            <a:endParaRPr lang="en-GB" dirty="0"/>
          </a:p>
        </p:txBody>
      </p:sp>
      <p:pic>
        <p:nvPicPr>
          <p:cNvPr id="4" name="movingthroughlazer(9.0)">
            <a:hlinkClick r:id="" action="ppaction://media"/>
            <a:extLst>
              <a:ext uri="{FF2B5EF4-FFF2-40B4-BE49-F238E27FC236}">
                <a16:creationId xmlns:a16="http://schemas.microsoft.com/office/drawing/2014/main" id="{A59DF1B3-CDD0-DDB0-D316-002DCAE2A485}"/>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6721" y="958788"/>
            <a:ext cx="9137279" cy="5140171"/>
          </a:xfrm>
        </p:spPr>
      </p:pic>
      <p:sp>
        <p:nvSpPr>
          <p:cNvPr id="3" name="TextBox 2">
            <a:extLst>
              <a:ext uri="{FF2B5EF4-FFF2-40B4-BE49-F238E27FC236}">
                <a16:creationId xmlns:a16="http://schemas.microsoft.com/office/drawing/2014/main" id="{5D7ED28B-0510-5EEC-555E-995059F1ED47}"/>
              </a:ext>
            </a:extLst>
          </p:cNvPr>
          <p:cNvSpPr txBox="1"/>
          <p:nvPr/>
        </p:nvSpPr>
        <p:spPr>
          <a:xfrm>
            <a:off x="1646853" y="6328568"/>
            <a:ext cx="5850294" cy="369332"/>
          </a:xfrm>
          <a:prstGeom prst="rect">
            <a:avLst/>
          </a:prstGeom>
          <a:noFill/>
        </p:spPr>
        <p:txBody>
          <a:bodyPr wrap="square">
            <a:spAutoFit/>
          </a:bodyPr>
          <a:lstStyle/>
          <a:p>
            <a:pPr algn="ctr"/>
            <a:r>
              <a:rPr lang="en-GB" dirty="0">
                <a:solidFill>
                  <a:schemeClr val="bg1"/>
                </a:solidFill>
              </a:rPr>
              <a:t>Credits Olivia Adams (CERN, 2023)</a:t>
            </a:r>
          </a:p>
        </p:txBody>
      </p:sp>
    </p:spTree>
    <p:extLst>
      <p:ext uri="{BB962C8B-B14F-4D97-AF65-F5344CB8AC3E}">
        <p14:creationId xmlns:p14="http://schemas.microsoft.com/office/powerpoint/2010/main" val="2707899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66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BE3B2-B1A9-58FE-86CE-8D50B3C532C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083AA60-CC20-211B-56AF-D02E84FE5A82}"/>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A50B68AE-99E0-E362-09C6-793F7A452D50}"/>
              </a:ext>
            </a:extLst>
          </p:cNvPr>
          <p:cNvPicPr>
            <a:picLocks noChangeAspect="1"/>
          </p:cNvPicPr>
          <p:nvPr/>
        </p:nvPicPr>
        <p:blipFill>
          <a:blip r:embed="rId2"/>
          <a:stretch>
            <a:fillRect/>
          </a:stretch>
        </p:blipFill>
        <p:spPr>
          <a:xfrm>
            <a:off x="2335902" y="630019"/>
            <a:ext cx="4690855" cy="5210258"/>
          </a:xfrm>
          <a:prstGeom prst="rect">
            <a:avLst/>
          </a:prstGeom>
        </p:spPr>
      </p:pic>
      <p:sp>
        <p:nvSpPr>
          <p:cNvPr id="7" name="TextBox 6">
            <a:extLst>
              <a:ext uri="{FF2B5EF4-FFF2-40B4-BE49-F238E27FC236}">
                <a16:creationId xmlns:a16="http://schemas.microsoft.com/office/drawing/2014/main" id="{4B74389B-DF1A-6942-13E8-77EFF7E5D3A0}"/>
              </a:ext>
            </a:extLst>
          </p:cNvPr>
          <p:cNvSpPr txBox="1"/>
          <p:nvPr/>
        </p:nvSpPr>
        <p:spPr>
          <a:xfrm>
            <a:off x="2395330" y="6211669"/>
            <a:ext cx="4572000" cy="646331"/>
          </a:xfrm>
          <a:prstGeom prst="rect">
            <a:avLst/>
          </a:prstGeom>
          <a:noFill/>
        </p:spPr>
        <p:txBody>
          <a:bodyPr wrap="square">
            <a:spAutoFit/>
          </a:bodyPr>
          <a:lstStyle/>
          <a:p>
            <a:r>
              <a:rPr lang="it-IT" sz="1800" dirty="0">
                <a:solidFill>
                  <a:schemeClr val="bg1"/>
                </a:solidFill>
                <a:latin typeface="Myriad Pro" panose="020B0503030403020204" pitchFamily="34" charset="0"/>
              </a:rPr>
              <a:t>Krasnicky D., Caravita R., Canali C., Testera G., </a:t>
            </a:r>
            <a:r>
              <a:rPr lang="it-IT" sz="1800" i="1" dirty="0">
                <a:solidFill>
                  <a:schemeClr val="bg1"/>
                </a:solidFill>
                <a:latin typeface="Myriad Pro" panose="020B0503030403020204" pitchFamily="34" charset="0"/>
              </a:rPr>
              <a:t>PRA</a:t>
            </a:r>
            <a:r>
              <a:rPr lang="it-IT" sz="1800" dirty="0">
                <a:solidFill>
                  <a:schemeClr val="bg1"/>
                </a:solidFill>
                <a:latin typeface="Myriad Pro" panose="020B0503030403020204" pitchFamily="34" charset="0"/>
              </a:rPr>
              <a:t> 94 (2016) 022714</a:t>
            </a:r>
            <a:endParaRPr lang="fr-FR" sz="1800" dirty="0">
              <a:solidFill>
                <a:schemeClr val="bg1"/>
              </a:solidFill>
              <a:latin typeface="Myriad Pro" panose="020B0503030403020204" pitchFamily="34" charset="0"/>
            </a:endParaRPr>
          </a:p>
        </p:txBody>
      </p:sp>
    </p:spTree>
    <p:extLst>
      <p:ext uri="{BB962C8B-B14F-4D97-AF65-F5344CB8AC3E}">
        <p14:creationId xmlns:p14="http://schemas.microsoft.com/office/powerpoint/2010/main" val="17633607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Graphic 44">
            <a:extLst>
              <a:ext uri="{FF2B5EF4-FFF2-40B4-BE49-F238E27FC236}">
                <a16:creationId xmlns:a16="http://schemas.microsoft.com/office/drawing/2014/main" id="{35C0A846-8A6E-A06A-DDC5-DFFBF2D5D63A}"/>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9322" t="5360" r="7611"/>
          <a:stretch/>
        </p:blipFill>
        <p:spPr>
          <a:xfrm>
            <a:off x="3324860" y="3103189"/>
            <a:ext cx="2636521" cy="2252888"/>
          </a:xfrm>
          <a:prstGeom prst="rect">
            <a:avLst/>
          </a:prstGeom>
        </p:spPr>
      </p:pic>
      <p:cxnSp>
        <p:nvCxnSpPr>
          <p:cNvPr id="14" name="Straight Arrow Connector 13">
            <a:extLst>
              <a:ext uri="{FF2B5EF4-FFF2-40B4-BE49-F238E27FC236}">
                <a16:creationId xmlns:a16="http://schemas.microsoft.com/office/drawing/2014/main" id="{22800DE3-F218-C216-FFBE-0F5773ECD6DD}"/>
              </a:ext>
            </a:extLst>
          </p:cNvPr>
          <p:cNvCxnSpPr>
            <a:cxnSpLocks/>
          </p:cNvCxnSpPr>
          <p:nvPr/>
        </p:nvCxnSpPr>
        <p:spPr>
          <a:xfrm flipH="1">
            <a:off x="5013324" y="3413760"/>
            <a:ext cx="51054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D85F606-5378-B172-1092-446C20394C7B}"/>
              </a:ext>
            </a:extLst>
          </p:cNvPr>
          <p:cNvSpPr txBox="1"/>
          <p:nvPr/>
        </p:nvSpPr>
        <p:spPr>
          <a:xfrm>
            <a:off x="3324860" y="2339470"/>
            <a:ext cx="1897380" cy="369332"/>
          </a:xfrm>
          <a:prstGeom prst="rect">
            <a:avLst/>
          </a:prstGeom>
          <a:noFill/>
        </p:spPr>
        <p:txBody>
          <a:bodyPr wrap="square" rtlCol="0">
            <a:spAutoFit/>
          </a:bodyPr>
          <a:lstStyle/>
          <a:p>
            <a:r>
              <a:rPr lang="en-GB" dirty="0">
                <a:solidFill>
                  <a:schemeClr val="bg1"/>
                </a:solidFill>
              </a:rPr>
              <a:t>Absorption</a:t>
            </a:r>
          </a:p>
        </p:txBody>
      </p:sp>
      <p:sp>
        <p:nvSpPr>
          <p:cNvPr id="30" name="TextBox 29">
            <a:extLst>
              <a:ext uri="{FF2B5EF4-FFF2-40B4-BE49-F238E27FC236}">
                <a16:creationId xmlns:a16="http://schemas.microsoft.com/office/drawing/2014/main" id="{84A013E1-DE3D-7F1A-B891-CD6E565BC730}"/>
              </a:ext>
            </a:extLst>
          </p:cNvPr>
          <p:cNvSpPr txBox="1"/>
          <p:nvPr/>
        </p:nvSpPr>
        <p:spPr>
          <a:xfrm>
            <a:off x="6457950" y="2333637"/>
            <a:ext cx="2461260" cy="646331"/>
          </a:xfrm>
          <a:prstGeom prst="rect">
            <a:avLst/>
          </a:prstGeom>
          <a:noFill/>
        </p:spPr>
        <p:txBody>
          <a:bodyPr wrap="square" rtlCol="0">
            <a:spAutoFit/>
          </a:bodyPr>
          <a:lstStyle/>
          <a:p>
            <a:r>
              <a:rPr lang="en-GB" dirty="0">
                <a:solidFill>
                  <a:schemeClr val="bg1"/>
                </a:solidFill>
              </a:rPr>
              <a:t>Spontaneous emission</a:t>
            </a:r>
          </a:p>
        </p:txBody>
      </p:sp>
      <p:pic>
        <p:nvPicPr>
          <p:cNvPr id="37" name="Graphic 36">
            <a:extLst>
              <a:ext uri="{FF2B5EF4-FFF2-40B4-BE49-F238E27FC236}">
                <a16:creationId xmlns:a16="http://schemas.microsoft.com/office/drawing/2014/main" id="{B8C9A8E3-2845-7450-3FE9-CC507AD36722}"/>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10567" t="5419" r="6418"/>
          <a:stretch/>
        </p:blipFill>
        <p:spPr>
          <a:xfrm>
            <a:off x="6503670" y="3103188"/>
            <a:ext cx="2636520" cy="2252888"/>
          </a:xfrm>
          <a:prstGeom prst="rect">
            <a:avLst/>
          </a:prstGeom>
        </p:spPr>
      </p:pic>
      <p:pic>
        <p:nvPicPr>
          <p:cNvPr id="39" name="Graphic 38">
            <a:extLst>
              <a:ext uri="{FF2B5EF4-FFF2-40B4-BE49-F238E27FC236}">
                <a16:creationId xmlns:a16="http://schemas.microsoft.com/office/drawing/2014/main" id="{AE92A6D0-FE21-AE4B-F438-6AD327BEB060}"/>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10567" t="5419" r="6418"/>
          <a:stretch/>
        </p:blipFill>
        <p:spPr>
          <a:xfrm>
            <a:off x="1" y="3103189"/>
            <a:ext cx="2636520" cy="2252887"/>
          </a:xfrm>
          <a:prstGeom prst="rect">
            <a:avLst/>
          </a:prstGeom>
        </p:spPr>
      </p:pic>
    </p:spTree>
    <p:extLst>
      <p:ext uri="{BB962C8B-B14F-4D97-AF65-F5344CB8AC3E}">
        <p14:creationId xmlns:p14="http://schemas.microsoft.com/office/powerpoint/2010/main" val="42030555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32CEF654-B660-DBD9-289D-9C0B608FDD87}"/>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9320" t="5315" r="6282"/>
          <a:stretch/>
        </p:blipFill>
        <p:spPr>
          <a:xfrm>
            <a:off x="529663" y="3451249"/>
            <a:ext cx="2354580" cy="1981200"/>
          </a:xfrm>
          <a:prstGeom prst="rect">
            <a:avLst/>
          </a:prstGeom>
        </p:spPr>
      </p:pic>
      <p:pic>
        <p:nvPicPr>
          <p:cNvPr id="18" name="Graphic 17">
            <a:extLst>
              <a:ext uri="{FF2B5EF4-FFF2-40B4-BE49-F238E27FC236}">
                <a16:creationId xmlns:a16="http://schemas.microsoft.com/office/drawing/2014/main" id="{FFEE57E1-E47F-9D0E-BF9C-CB58104F3716}"/>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9320" t="5315" r="6282"/>
          <a:stretch/>
        </p:blipFill>
        <p:spPr>
          <a:xfrm>
            <a:off x="6130363" y="3451249"/>
            <a:ext cx="2354580" cy="1981200"/>
          </a:xfrm>
          <a:prstGeom prst="rect">
            <a:avLst/>
          </a:prstGeom>
        </p:spPr>
      </p:pic>
      <p:pic>
        <p:nvPicPr>
          <p:cNvPr id="20" name="Graphic 19">
            <a:extLst>
              <a:ext uri="{FF2B5EF4-FFF2-40B4-BE49-F238E27FC236}">
                <a16:creationId xmlns:a16="http://schemas.microsoft.com/office/drawing/2014/main" id="{5064B8BA-B4C6-921B-8AFD-877A63AFAA5A}"/>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9320" t="5315" r="6282"/>
          <a:stretch/>
        </p:blipFill>
        <p:spPr>
          <a:xfrm>
            <a:off x="529663" y="1408189"/>
            <a:ext cx="2354580" cy="1981200"/>
          </a:xfrm>
          <a:prstGeom prst="rect">
            <a:avLst/>
          </a:prstGeom>
        </p:spPr>
      </p:pic>
      <p:pic>
        <p:nvPicPr>
          <p:cNvPr id="24" name="Graphic 23">
            <a:extLst>
              <a:ext uri="{FF2B5EF4-FFF2-40B4-BE49-F238E27FC236}">
                <a16:creationId xmlns:a16="http://schemas.microsoft.com/office/drawing/2014/main" id="{EDACC170-9E5B-36A7-816D-A2F834FBE898}"/>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9320" t="5315" r="6282"/>
          <a:stretch/>
        </p:blipFill>
        <p:spPr>
          <a:xfrm>
            <a:off x="6130363" y="1408189"/>
            <a:ext cx="2354580" cy="1981200"/>
          </a:xfrm>
          <a:prstGeom prst="rect">
            <a:avLst/>
          </a:prstGeom>
        </p:spPr>
      </p:pic>
      <p:grpSp>
        <p:nvGrpSpPr>
          <p:cNvPr id="35" name="Group 34">
            <a:extLst>
              <a:ext uri="{FF2B5EF4-FFF2-40B4-BE49-F238E27FC236}">
                <a16:creationId xmlns:a16="http://schemas.microsoft.com/office/drawing/2014/main" id="{0D2AD42A-364E-B04F-5AE5-59A2FFCBD9AC}"/>
              </a:ext>
            </a:extLst>
          </p:cNvPr>
          <p:cNvGrpSpPr/>
          <p:nvPr/>
        </p:nvGrpSpPr>
        <p:grpSpPr>
          <a:xfrm>
            <a:off x="3305248" y="1408189"/>
            <a:ext cx="2404110" cy="1981200"/>
            <a:chOff x="4094480" y="641985"/>
            <a:chExt cx="3205480" cy="2641600"/>
          </a:xfrm>
        </p:grpSpPr>
        <p:pic>
          <p:nvPicPr>
            <p:cNvPr id="34" name="Graphic 33">
              <a:extLst>
                <a:ext uri="{FF2B5EF4-FFF2-40B4-BE49-F238E27FC236}">
                  <a16:creationId xmlns:a16="http://schemas.microsoft.com/office/drawing/2014/main" id="{C18CF663-FB38-EFB7-82BA-FD43455E4746}"/>
                </a:ext>
              </a:extLst>
            </p:cNvPr>
            <p:cNvPicPr>
              <a:picLocks noChangeAspect="1"/>
            </p:cNvPicPr>
            <p:nvPr/>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l="8609" t="5498" r="5384"/>
            <a:stretch/>
          </p:blipFill>
          <p:spPr>
            <a:xfrm>
              <a:off x="4094480" y="641985"/>
              <a:ext cx="3205480" cy="2641600"/>
            </a:xfrm>
            <a:prstGeom prst="rect">
              <a:avLst/>
            </a:prstGeom>
          </p:spPr>
        </p:pic>
        <p:cxnSp>
          <p:nvCxnSpPr>
            <p:cNvPr id="25" name="Straight Arrow Connector 24">
              <a:extLst>
                <a:ext uri="{FF2B5EF4-FFF2-40B4-BE49-F238E27FC236}">
                  <a16:creationId xmlns:a16="http://schemas.microsoft.com/office/drawing/2014/main" id="{63731E37-7529-7F19-1096-2537A2AC2703}"/>
                </a:ext>
              </a:extLst>
            </p:cNvPr>
            <p:cNvCxnSpPr>
              <a:cxnSpLocks/>
            </p:cNvCxnSpPr>
            <p:nvPr/>
          </p:nvCxnSpPr>
          <p:spPr>
            <a:xfrm flipH="1">
              <a:off x="6255172" y="961390"/>
              <a:ext cx="68072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16B3C8A-4119-11A9-3834-55653FDA56EA}"/>
                </a:ext>
              </a:extLst>
            </p:cNvPr>
            <p:cNvCxnSpPr>
              <a:cxnSpLocks/>
            </p:cNvCxnSpPr>
            <p:nvPr/>
          </p:nvCxnSpPr>
          <p:spPr>
            <a:xfrm>
              <a:off x="4436532" y="961390"/>
              <a:ext cx="68072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4EE4F4D7-8AB1-03AF-45B4-7FD0C13671D8}"/>
              </a:ext>
            </a:extLst>
          </p:cNvPr>
          <p:cNvGrpSpPr/>
          <p:nvPr/>
        </p:nvGrpSpPr>
        <p:grpSpPr>
          <a:xfrm>
            <a:off x="3330013" y="3472680"/>
            <a:ext cx="2354580" cy="1981201"/>
            <a:chOff x="4127500" y="3602990"/>
            <a:chExt cx="3139440" cy="2641601"/>
          </a:xfrm>
        </p:grpSpPr>
        <p:pic>
          <p:nvPicPr>
            <p:cNvPr id="32" name="Graphic 31">
              <a:extLst>
                <a:ext uri="{FF2B5EF4-FFF2-40B4-BE49-F238E27FC236}">
                  <a16:creationId xmlns:a16="http://schemas.microsoft.com/office/drawing/2014/main" id="{3DDCB336-7F0D-4B2B-B149-A0180219B305}"/>
                </a:ext>
              </a:extLst>
            </p:cNvPr>
            <p:cNvPicPr>
              <a:picLocks noChangeAspect="1"/>
            </p:cNvPicPr>
            <p:nvPr/>
          </p:nvPicPr>
          <p:blipFill rotWithShape="1">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l="10064" t="5498" r="5702"/>
            <a:stretch/>
          </p:blipFill>
          <p:spPr>
            <a:xfrm>
              <a:off x="4127500" y="3602990"/>
              <a:ext cx="3139440" cy="2641601"/>
            </a:xfrm>
            <a:prstGeom prst="rect">
              <a:avLst/>
            </a:prstGeom>
          </p:spPr>
        </p:pic>
        <p:cxnSp>
          <p:nvCxnSpPr>
            <p:cNvPr id="26" name="Straight Arrow Connector 25">
              <a:extLst>
                <a:ext uri="{FF2B5EF4-FFF2-40B4-BE49-F238E27FC236}">
                  <a16:creationId xmlns:a16="http://schemas.microsoft.com/office/drawing/2014/main" id="{E8A2BD19-4893-6B5A-272B-A032F0CB369E}"/>
                </a:ext>
              </a:extLst>
            </p:cNvPr>
            <p:cNvCxnSpPr>
              <a:cxnSpLocks/>
            </p:cNvCxnSpPr>
            <p:nvPr/>
          </p:nvCxnSpPr>
          <p:spPr>
            <a:xfrm flipH="1">
              <a:off x="6346612" y="3896360"/>
              <a:ext cx="68072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70E8919-641C-A25A-5ED7-BCFB3E798F55}"/>
                </a:ext>
              </a:extLst>
            </p:cNvPr>
            <p:cNvCxnSpPr>
              <a:cxnSpLocks/>
            </p:cNvCxnSpPr>
            <p:nvPr/>
          </p:nvCxnSpPr>
          <p:spPr>
            <a:xfrm>
              <a:off x="4527972" y="3896360"/>
              <a:ext cx="68072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318358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E0FEE-DDE5-4AC9-C92D-89A710B3ADA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006F336-84A2-2321-24E9-22BC07A089F3}"/>
              </a:ext>
            </a:extLst>
          </p:cNvPr>
          <p:cNvSpPr>
            <a:spLocks noGrp="1"/>
          </p:cNvSpPr>
          <p:nvPr>
            <p:ph idx="1"/>
          </p:nvPr>
        </p:nvSpPr>
        <p:spPr/>
        <p:txBody>
          <a:bodyPr/>
          <a:lstStyle/>
          <a:p>
            <a:endParaRPr lang="en-GB"/>
          </a:p>
        </p:txBody>
      </p:sp>
      <p:pic>
        <p:nvPicPr>
          <p:cNvPr id="6" name="Content Placeholder 5">
            <a:extLst>
              <a:ext uri="{FF2B5EF4-FFF2-40B4-BE49-F238E27FC236}">
                <a16:creationId xmlns:a16="http://schemas.microsoft.com/office/drawing/2014/main" id="{65099BD6-28C1-0C24-2BE1-E51C4AFD6B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922" y="1600200"/>
            <a:ext cx="8046156" cy="4525963"/>
          </a:xfrm>
          <a:prstGeom prst="rect">
            <a:avLst/>
          </a:prstGeom>
        </p:spPr>
      </p:pic>
      <p:sp>
        <p:nvSpPr>
          <p:cNvPr id="8" name="TextBox 7">
            <a:extLst>
              <a:ext uri="{FF2B5EF4-FFF2-40B4-BE49-F238E27FC236}">
                <a16:creationId xmlns:a16="http://schemas.microsoft.com/office/drawing/2014/main" id="{51A5A198-05B7-ABD8-F647-5EF6207ECF80}"/>
              </a:ext>
            </a:extLst>
          </p:cNvPr>
          <p:cNvSpPr txBox="1"/>
          <p:nvPr/>
        </p:nvSpPr>
        <p:spPr>
          <a:xfrm>
            <a:off x="5466521" y="6126163"/>
            <a:ext cx="2724720" cy="369332"/>
          </a:xfrm>
          <a:prstGeom prst="rect">
            <a:avLst/>
          </a:prstGeom>
          <a:noFill/>
        </p:spPr>
        <p:txBody>
          <a:bodyPr wrap="none" rtlCol="0">
            <a:spAutoFit/>
          </a:bodyPr>
          <a:lstStyle/>
          <a:p>
            <a:r>
              <a:rPr lang="en-GB" dirty="0">
                <a:solidFill>
                  <a:schemeClr val="bg1"/>
                </a:solidFill>
                <a:latin typeface="Calibri" pitchFamily="34" charset="0"/>
                <a:cs typeface="Calibri" pitchFamily="34" charset="0"/>
              </a:rPr>
              <a:t>Credits: CERN press service</a:t>
            </a:r>
          </a:p>
        </p:txBody>
      </p:sp>
    </p:spTree>
    <p:extLst>
      <p:ext uri="{BB962C8B-B14F-4D97-AF65-F5344CB8AC3E}">
        <p14:creationId xmlns:p14="http://schemas.microsoft.com/office/powerpoint/2010/main" val="20701973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D4F5233-0FDA-CC65-1F27-14114DE7FD0A}"/>
              </a:ext>
            </a:extLst>
          </p:cNvPr>
          <p:cNvSpPr/>
          <p:nvPr/>
        </p:nvSpPr>
        <p:spPr bwMode="auto">
          <a:xfrm>
            <a:off x="0" y="1391478"/>
            <a:ext cx="9144000" cy="4267912"/>
          </a:xfrm>
          <a:prstGeom prst="rect">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sp>
        <p:nvSpPr>
          <p:cNvPr id="2" name="Title 1">
            <a:extLst>
              <a:ext uri="{FF2B5EF4-FFF2-40B4-BE49-F238E27FC236}">
                <a16:creationId xmlns:a16="http://schemas.microsoft.com/office/drawing/2014/main" id="{2376C3C5-5A9D-34C8-5D40-5D5BFE758469}"/>
              </a:ext>
            </a:extLst>
          </p:cNvPr>
          <p:cNvSpPr>
            <a:spLocks noGrp="1"/>
          </p:cNvSpPr>
          <p:nvPr>
            <p:ph type="title"/>
          </p:nvPr>
        </p:nvSpPr>
        <p:spPr>
          <a:xfrm>
            <a:off x="628650" y="765334"/>
            <a:ext cx="7886700" cy="781295"/>
          </a:xfrm>
        </p:spPr>
        <p:txBody>
          <a:bodyPr/>
          <a:lstStyle/>
          <a:p>
            <a:r>
              <a:rPr lang="en-GB" dirty="0">
                <a:solidFill>
                  <a:schemeClr val="bg1">
                    <a:lumMod val="85000"/>
                  </a:schemeClr>
                </a:solidFill>
              </a:rPr>
              <a:t>SSPALS Doppler velocimetry</a:t>
            </a:r>
          </a:p>
        </p:txBody>
      </p:sp>
      <p:pic>
        <p:nvPicPr>
          <p:cNvPr id="18" name="Graphic 17">
            <a:extLst>
              <a:ext uri="{FF2B5EF4-FFF2-40B4-BE49-F238E27FC236}">
                <a16:creationId xmlns:a16="http://schemas.microsoft.com/office/drawing/2014/main" id="{4B3734C8-2196-EA5F-4FA7-978EA0783B4E}"/>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97" r="29244"/>
          <a:stretch/>
        </p:blipFill>
        <p:spPr>
          <a:xfrm>
            <a:off x="-262126" y="1198610"/>
            <a:ext cx="3511774" cy="4522512"/>
          </a:xfrm>
          <a:prstGeom prst="rect">
            <a:avLst/>
          </a:prstGeom>
        </p:spPr>
      </p:pic>
      <p:cxnSp>
        <p:nvCxnSpPr>
          <p:cNvPr id="19" name="Straight Arrow Connector 18">
            <a:extLst>
              <a:ext uri="{FF2B5EF4-FFF2-40B4-BE49-F238E27FC236}">
                <a16:creationId xmlns:a16="http://schemas.microsoft.com/office/drawing/2014/main" id="{7801539A-BFC9-6B51-D51C-B045A52CC33F}"/>
              </a:ext>
            </a:extLst>
          </p:cNvPr>
          <p:cNvCxnSpPr>
            <a:cxnSpLocks/>
          </p:cNvCxnSpPr>
          <p:nvPr/>
        </p:nvCxnSpPr>
        <p:spPr>
          <a:xfrm flipH="1">
            <a:off x="3125863" y="1754737"/>
            <a:ext cx="519344" cy="555746"/>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C4DF119-937B-CC05-8BBF-00160127C5F6}"/>
              </a:ext>
            </a:extLst>
          </p:cNvPr>
          <p:cNvSpPr txBox="1"/>
          <p:nvPr/>
        </p:nvSpPr>
        <p:spPr>
          <a:xfrm>
            <a:off x="3645206" y="1503442"/>
            <a:ext cx="2233304" cy="300082"/>
          </a:xfrm>
          <a:prstGeom prst="rect">
            <a:avLst/>
          </a:prstGeom>
          <a:noFill/>
        </p:spPr>
        <p:txBody>
          <a:bodyPr wrap="none" rtlCol="0">
            <a:spAutoFit/>
          </a:bodyPr>
          <a:lstStyle/>
          <a:p>
            <a:r>
              <a:rPr lang="en-GB" sz="1350" dirty="0">
                <a:solidFill>
                  <a:srgbClr val="FF0000"/>
                </a:solidFill>
              </a:rPr>
              <a:t>Photo-positron annihilation</a:t>
            </a:r>
          </a:p>
        </p:txBody>
      </p:sp>
      <p:pic>
        <p:nvPicPr>
          <p:cNvPr id="22" name="Graphic 21">
            <a:extLst>
              <a:ext uri="{FF2B5EF4-FFF2-40B4-BE49-F238E27FC236}">
                <a16:creationId xmlns:a16="http://schemas.microsoft.com/office/drawing/2014/main" id="{48D9A82C-547A-6542-5C2B-CCDC3320346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97155" y="1688633"/>
            <a:ext cx="4640976" cy="3480732"/>
          </a:xfrm>
          <a:prstGeom prst="rect">
            <a:avLst/>
          </a:prstGeom>
        </p:spPr>
      </p:pic>
      <p:pic>
        <p:nvPicPr>
          <p:cNvPr id="23" name="Graphic 22">
            <a:extLst>
              <a:ext uri="{FF2B5EF4-FFF2-40B4-BE49-F238E27FC236}">
                <a16:creationId xmlns:a16="http://schemas.microsoft.com/office/drawing/2014/main" id="{E0F60A5A-76D0-3D8D-727B-089E73E1DB00}"/>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t="39390"/>
          <a:stretch/>
        </p:blipFill>
        <p:spPr>
          <a:xfrm>
            <a:off x="5819104" y="2294390"/>
            <a:ext cx="3410092" cy="2585258"/>
          </a:xfrm>
          <a:prstGeom prst="rect">
            <a:avLst/>
          </a:prstGeom>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BEE28A16-ADD1-E4E4-AF80-C9D7B4521A1C}"/>
                  </a:ext>
                </a:extLst>
              </p:cNvPr>
              <p:cNvSpPr txBox="1"/>
              <p:nvPr/>
            </p:nvSpPr>
            <p:spPr>
              <a:xfrm>
                <a:off x="6377567" y="1891755"/>
                <a:ext cx="2094804" cy="3783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200" i="1">
                          <a:latin typeface="Cambria Math" panose="02040503050406030204" pitchFamily="18" charset="0"/>
                        </a:rPr>
                        <m:t>−</m:t>
                      </m:r>
                      <m:sSub>
                        <m:sSubPr>
                          <m:ctrlPr>
                            <a:rPr lang="en-GB" sz="1200" i="1">
                              <a:latin typeface="Cambria Math" panose="02040503050406030204" pitchFamily="18" charset="0"/>
                            </a:rPr>
                          </m:ctrlPr>
                        </m:sSubPr>
                        <m:e>
                          <m:r>
                            <a:rPr lang="en-GB" sz="1200" i="1">
                              <a:latin typeface="Cambria Math" panose="02040503050406030204" pitchFamily="18" charset="0"/>
                            </a:rPr>
                            <m:t>𝑆</m:t>
                          </m:r>
                        </m:e>
                        <m:sub>
                          <m:r>
                            <a:rPr lang="en-GB" sz="1200" i="1">
                              <a:latin typeface="Cambria Math" panose="02040503050406030204" pitchFamily="18" charset="0"/>
                            </a:rPr>
                            <m:t>205+1064</m:t>
                          </m:r>
                        </m:sub>
                      </m:sSub>
                      <m:r>
                        <a:rPr lang="en-GB" sz="1200" i="1">
                          <a:latin typeface="Cambria Math" panose="02040503050406030204" pitchFamily="18" charset="0"/>
                        </a:rPr>
                        <m:t>=</m:t>
                      </m:r>
                      <m:f>
                        <m:fPr>
                          <m:ctrlPr>
                            <a:rPr lang="en-GB" sz="1200" i="1">
                              <a:latin typeface="Cambria Math" panose="02040503050406030204" pitchFamily="18" charset="0"/>
                            </a:rPr>
                          </m:ctrlPr>
                        </m:fPr>
                        <m:num>
                          <m:sSub>
                            <m:sSubPr>
                              <m:ctrlPr>
                                <a:rPr lang="en-GB" sz="1200" i="1">
                                  <a:latin typeface="Cambria Math" panose="02040503050406030204" pitchFamily="18" charset="0"/>
                                </a:rPr>
                              </m:ctrlPr>
                            </m:sSubPr>
                            <m:e>
                              <m:r>
                                <a:rPr lang="en-GB" sz="1200" i="1">
                                  <a:latin typeface="Cambria Math" panose="02040503050406030204" pitchFamily="18" charset="0"/>
                                </a:rPr>
                                <m:t>𝑆</m:t>
                              </m:r>
                            </m:e>
                            <m:sub>
                              <m:r>
                                <a:rPr lang="en-GB" sz="1200" i="1">
                                  <a:latin typeface="Cambria Math" panose="02040503050406030204" pitchFamily="18" charset="0"/>
                                </a:rPr>
                                <m:t>𝑂𝐹𝐹</m:t>
                              </m:r>
                            </m:sub>
                          </m:sSub>
                          <m:r>
                            <a:rPr lang="en-GB" sz="1200" i="1">
                              <a:latin typeface="Cambria Math" panose="02040503050406030204" pitchFamily="18" charset="0"/>
                            </a:rPr>
                            <m:t>−</m:t>
                          </m:r>
                          <m:sSub>
                            <m:sSubPr>
                              <m:ctrlPr>
                                <a:rPr lang="en-GB" sz="1200" i="1">
                                  <a:latin typeface="Cambria Math" panose="02040503050406030204" pitchFamily="18" charset="0"/>
                                </a:rPr>
                              </m:ctrlPr>
                            </m:sSubPr>
                            <m:e>
                              <m:r>
                                <a:rPr lang="en-GB" sz="1200" i="1">
                                  <a:latin typeface="Cambria Math" panose="02040503050406030204" pitchFamily="18" charset="0"/>
                                </a:rPr>
                                <m:t>𝑆</m:t>
                              </m:r>
                            </m:e>
                            <m:sub>
                              <m:r>
                                <a:rPr lang="en-GB" sz="1200" i="1">
                                  <a:latin typeface="Cambria Math" panose="02040503050406030204" pitchFamily="18" charset="0"/>
                                </a:rPr>
                                <m:t>205+1064</m:t>
                              </m:r>
                            </m:sub>
                          </m:sSub>
                        </m:num>
                        <m:den>
                          <m:sSub>
                            <m:sSubPr>
                              <m:ctrlPr>
                                <a:rPr lang="en-GB" sz="1200" i="1">
                                  <a:latin typeface="Cambria Math" panose="02040503050406030204" pitchFamily="18" charset="0"/>
                                </a:rPr>
                              </m:ctrlPr>
                            </m:sSubPr>
                            <m:e>
                              <m:r>
                                <a:rPr lang="en-GB" sz="1200" i="1">
                                  <a:latin typeface="Cambria Math" panose="02040503050406030204" pitchFamily="18" charset="0"/>
                                </a:rPr>
                                <m:t>𝑆</m:t>
                              </m:r>
                            </m:e>
                            <m:sub>
                              <m:r>
                                <a:rPr lang="en-GB" sz="1200" i="1">
                                  <a:latin typeface="Cambria Math" panose="02040503050406030204" pitchFamily="18" charset="0"/>
                                </a:rPr>
                                <m:t>𝑂𝐹𝐹</m:t>
                              </m:r>
                            </m:sub>
                          </m:sSub>
                        </m:den>
                      </m:f>
                    </m:oMath>
                  </m:oMathPara>
                </a14:m>
                <a:endParaRPr lang="en-GB" sz="1200" dirty="0"/>
              </a:p>
            </p:txBody>
          </p:sp>
        </mc:Choice>
        <mc:Fallback xmlns="">
          <p:sp>
            <p:nvSpPr>
              <p:cNvPr id="24" name="TextBox 23">
                <a:extLst>
                  <a:ext uri="{FF2B5EF4-FFF2-40B4-BE49-F238E27FC236}">
                    <a16:creationId xmlns:a16="http://schemas.microsoft.com/office/drawing/2014/main" id="{BEE28A16-ADD1-E4E4-AF80-C9D7B4521A1C}"/>
                  </a:ext>
                </a:extLst>
              </p:cNvPr>
              <p:cNvSpPr txBox="1">
                <a:spLocks noRot="1" noChangeAspect="1" noMove="1" noResize="1" noEditPoints="1" noAdjustHandles="1" noChangeArrowheads="1" noChangeShapeType="1" noTextEdit="1"/>
              </p:cNvSpPr>
              <p:nvPr/>
            </p:nvSpPr>
            <p:spPr>
              <a:xfrm>
                <a:off x="6377567" y="1891755"/>
                <a:ext cx="2094804" cy="378309"/>
              </a:xfrm>
              <a:prstGeom prst="rect">
                <a:avLst/>
              </a:prstGeom>
              <a:blipFill>
                <a:blip r:embed="rId8"/>
                <a:stretch>
                  <a:fillRect t="-1613" b="-9677"/>
                </a:stretch>
              </a:blipFill>
            </p:spPr>
            <p:txBody>
              <a:bodyPr/>
              <a:lstStyle/>
              <a:p>
                <a:r>
                  <a:rPr lang="en-GB">
                    <a:noFill/>
                  </a:rPr>
                  <a:t> </a:t>
                </a:r>
              </a:p>
            </p:txBody>
          </p:sp>
        </mc:Fallback>
      </mc:AlternateContent>
    </p:spTree>
    <p:extLst>
      <p:ext uri="{BB962C8B-B14F-4D97-AF65-F5344CB8AC3E}">
        <p14:creationId xmlns:p14="http://schemas.microsoft.com/office/powerpoint/2010/main" val="12042664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9194CDB-9F39-3731-9E1E-97F25CCB7924}"/>
              </a:ext>
            </a:extLst>
          </p:cNvPr>
          <p:cNvSpPr/>
          <p:nvPr/>
        </p:nvSpPr>
        <p:spPr bwMode="auto">
          <a:xfrm>
            <a:off x="0" y="2080478"/>
            <a:ext cx="9144000" cy="2610792"/>
          </a:xfrm>
          <a:prstGeom prst="rect">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sp>
        <p:nvSpPr>
          <p:cNvPr id="2" name="Title 1">
            <a:extLst>
              <a:ext uri="{FF2B5EF4-FFF2-40B4-BE49-F238E27FC236}">
                <a16:creationId xmlns:a16="http://schemas.microsoft.com/office/drawing/2014/main" id="{2376C3C5-5A9D-34C8-5D40-5D5BFE758469}"/>
              </a:ext>
            </a:extLst>
          </p:cNvPr>
          <p:cNvSpPr>
            <a:spLocks noGrp="1"/>
          </p:cNvSpPr>
          <p:nvPr>
            <p:ph type="title"/>
          </p:nvPr>
        </p:nvSpPr>
        <p:spPr>
          <a:xfrm>
            <a:off x="628650" y="765334"/>
            <a:ext cx="7886700" cy="781295"/>
          </a:xfrm>
        </p:spPr>
        <p:txBody>
          <a:bodyPr/>
          <a:lstStyle/>
          <a:p>
            <a:r>
              <a:rPr lang="en-GB" dirty="0">
                <a:solidFill>
                  <a:schemeClr val="bg1">
                    <a:lumMod val="85000"/>
                  </a:schemeClr>
                </a:solidFill>
              </a:rPr>
              <a:t>Lamb Dip spectroscopy</a:t>
            </a:r>
          </a:p>
        </p:txBody>
      </p:sp>
      <p:pic>
        <p:nvPicPr>
          <p:cNvPr id="7" name="Graphic 6">
            <a:extLst>
              <a:ext uri="{FF2B5EF4-FFF2-40B4-BE49-F238E27FC236}">
                <a16:creationId xmlns:a16="http://schemas.microsoft.com/office/drawing/2014/main" id="{1367FBC7-CB2F-706F-B2F0-8473F35367C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0719" y="2080478"/>
            <a:ext cx="3135708" cy="2351781"/>
          </a:xfrm>
          <a:prstGeom prst="rect">
            <a:avLst/>
          </a:prstGeom>
        </p:spPr>
      </p:pic>
      <p:pic>
        <p:nvPicPr>
          <p:cNvPr id="10" name="Graphic 9">
            <a:extLst>
              <a:ext uri="{FF2B5EF4-FFF2-40B4-BE49-F238E27FC236}">
                <a16:creationId xmlns:a16="http://schemas.microsoft.com/office/drawing/2014/main" id="{D06AB2FC-81DB-3DA6-DBB3-60906BDA78DB}"/>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11011" r="7236"/>
          <a:stretch/>
        </p:blipFill>
        <p:spPr>
          <a:xfrm>
            <a:off x="6273652" y="2080478"/>
            <a:ext cx="2563428" cy="2351700"/>
          </a:xfrm>
          <a:prstGeom prst="rect">
            <a:avLst/>
          </a:prstGeom>
        </p:spPr>
      </p:pic>
      <p:pic>
        <p:nvPicPr>
          <p:cNvPr id="13" name="Graphic 12">
            <a:extLst>
              <a:ext uri="{FF2B5EF4-FFF2-40B4-BE49-F238E27FC236}">
                <a16:creationId xmlns:a16="http://schemas.microsoft.com/office/drawing/2014/main" id="{5E6BA8DF-4DB3-935E-15A6-265E72C4F40A}"/>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11850" r="6398"/>
          <a:stretch/>
        </p:blipFill>
        <p:spPr>
          <a:xfrm>
            <a:off x="3468950" y="2080478"/>
            <a:ext cx="2563428" cy="2351700"/>
          </a:xfrm>
          <a:prstGeom prst="rect">
            <a:avLst/>
          </a:prstGeom>
        </p:spPr>
      </p:pic>
    </p:spTree>
    <p:extLst>
      <p:ext uri="{BB962C8B-B14F-4D97-AF65-F5344CB8AC3E}">
        <p14:creationId xmlns:p14="http://schemas.microsoft.com/office/powerpoint/2010/main" val="1965062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0CF9E-7CDA-078C-17A7-4AC7BCB7B075}"/>
              </a:ext>
            </a:extLst>
          </p:cNvPr>
          <p:cNvSpPr>
            <a:spLocks noGrp="1"/>
          </p:cNvSpPr>
          <p:nvPr>
            <p:ph type="title"/>
          </p:nvPr>
        </p:nvSpPr>
        <p:spPr/>
        <p:txBody>
          <a:bodyPr/>
          <a:lstStyle/>
          <a:p>
            <a:endParaRPr lang="en-GB"/>
          </a:p>
        </p:txBody>
      </p:sp>
      <p:pic>
        <p:nvPicPr>
          <p:cNvPr id="8" name="Picture 7">
            <a:extLst>
              <a:ext uri="{FF2B5EF4-FFF2-40B4-BE49-F238E27FC236}">
                <a16:creationId xmlns:a16="http://schemas.microsoft.com/office/drawing/2014/main" id="{A6F13A6F-34CD-F852-64D2-BBB32195BE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240" y="933262"/>
            <a:ext cx="7995920" cy="4497705"/>
          </a:xfrm>
          <a:prstGeom prst="rect">
            <a:avLst/>
          </a:prstGeom>
        </p:spPr>
      </p:pic>
      <p:sp>
        <p:nvSpPr>
          <p:cNvPr id="12" name="TextBox 11">
            <a:extLst>
              <a:ext uri="{FF2B5EF4-FFF2-40B4-BE49-F238E27FC236}">
                <a16:creationId xmlns:a16="http://schemas.microsoft.com/office/drawing/2014/main" id="{FEB177CF-B205-6D39-A251-FCD3D7AB26A5}"/>
              </a:ext>
            </a:extLst>
          </p:cNvPr>
          <p:cNvSpPr txBox="1"/>
          <p:nvPr/>
        </p:nvSpPr>
        <p:spPr>
          <a:xfrm>
            <a:off x="284480" y="5601572"/>
            <a:ext cx="8575039" cy="646331"/>
          </a:xfrm>
          <a:prstGeom prst="rect">
            <a:avLst/>
          </a:prstGeom>
          <a:noFill/>
        </p:spPr>
        <p:txBody>
          <a:bodyPr wrap="square">
            <a:spAutoFit/>
          </a:bodyPr>
          <a:lstStyle/>
          <a:p>
            <a:pPr lvl="1"/>
            <a:r>
              <a:rPr lang="en-GB" dirty="0">
                <a:solidFill>
                  <a:schemeClr val="bg1"/>
                </a:solidFill>
              </a:rPr>
              <a:t>Cloud chamber with cloud tracks created by particles of ionising radiation (image taken after injection of radon). Credits: </a:t>
            </a:r>
            <a:r>
              <a:rPr lang="en-GB" dirty="0" err="1">
                <a:solidFill>
                  <a:schemeClr val="bg1"/>
                </a:solidFill>
              </a:rPr>
              <a:t>Nuledo</a:t>
            </a:r>
            <a:r>
              <a:rPr lang="en-GB" dirty="0">
                <a:solidFill>
                  <a:schemeClr val="bg1"/>
                </a:solidFill>
              </a:rPr>
              <a:t> Cloud Chamber</a:t>
            </a:r>
          </a:p>
        </p:txBody>
      </p:sp>
    </p:spTree>
    <p:extLst>
      <p:ext uri="{BB962C8B-B14F-4D97-AF65-F5344CB8AC3E}">
        <p14:creationId xmlns:p14="http://schemas.microsoft.com/office/powerpoint/2010/main" val="6398605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D5D03FC-30F8-1CEA-9C98-341889470FCF}"/>
              </a:ext>
            </a:extLst>
          </p:cNvPr>
          <p:cNvSpPr/>
          <p:nvPr/>
        </p:nvSpPr>
        <p:spPr bwMode="auto">
          <a:xfrm>
            <a:off x="0" y="1391478"/>
            <a:ext cx="9144000" cy="4267912"/>
          </a:xfrm>
          <a:prstGeom prst="rect">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pic>
        <p:nvPicPr>
          <p:cNvPr id="8" name="Graphic 7">
            <a:extLst>
              <a:ext uri="{FF2B5EF4-FFF2-40B4-BE49-F238E27FC236}">
                <a16:creationId xmlns:a16="http://schemas.microsoft.com/office/drawing/2014/main" id="{869CE452-7E35-D369-A872-F2383B035668}"/>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87" r="27301"/>
          <a:stretch/>
        </p:blipFill>
        <p:spPr>
          <a:xfrm>
            <a:off x="-251753" y="1198610"/>
            <a:ext cx="3593900" cy="4522512"/>
          </a:xfrm>
          <a:prstGeom prst="rect">
            <a:avLst/>
          </a:prstGeom>
        </p:spPr>
      </p:pic>
      <p:sp>
        <p:nvSpPr>
          <p:cNvPr id="2" name="Title 1">
            <a:extLst>
              <a:ext uri="{FF2B5EF4-FFF2-40B4-BE49-F238E27FC236}">
                <a16:creationId xmlns:a16="http://schemas.microsoft.com/office/drawing/2014/main" id="{2376C3C5-5A9D-34C8-5D40-5D5BFE758469}"/>
              </a:ext>
            </a:extLst>
          </p:cNvPr>
          <p:cNvSpPr>
            <a:spLocks noGrp="1"/>
          </p:cNvSpPr>
          <p:nvPr>
            <p:ph type="title"/>
          </p:nvPr>
        </p:nvSpPr>
        <p:spPr>
          <a:xfrm>
            <a:off x="628650" y="765334"/>
            <a:ext cx="7886700" cy="781295"/>
          </a:xfrm>
        </p:spPr>
        <p:txBody>
          <a:bodyPr/>
          <a:lstStyle/>
          <a:p>
            <a:r>
              <a:rPr lang="en-GB" dirty="0">
                <a:solidFill>
                  <a:schemeClr val="bg1">
                    <a:lumMod val="85000"/>
                  </a:schemeClr>
                </a:solidFill>
              </a:rPr>
              <a:t>SSPALS lifetime extension spectroscopy</a:t>
            </a:r>
          </a:p>
        </p:txBody>
      </p:sp>
      <p:pic>
        <p:nvPicPr>
          <p:cNvPr id="22" name="Graphic 21">
            <a:extLst>
              <a:ext uri="{FF2B5EF4-FFF2-40B4-BE49-F238E27FC236}">
                <a16:creationId xmlns:a16="http://schemas.microsoft.com/office/drawing/2014/main" id="{48D9A82C-547A-6542-5C2B-CCDC3320346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205837" y="1688633"/>
            <a:ext cx="4640976" cy="3480732"/>
          </a:xfrm>
          <a:prstGeom prst="rect">
            <a:avLst/>
          </a:prstGeom>
        </p:spPr>
      </p:pic>
      <p:pic>
        <p:nvPicPr>
          <p:cNvPr id="3" name="Graphic 2">
            <a:extLst>
              <a:ext uri="{FF2B5EF4-FFF2-40B4-BE49-F238E27FC236}">
                <a16:creationId xmlns:a16="http://schemas.microsoft.com/office/drawing/2014/main" id="{15267FB8-B266-903A-937E-8720B8BF4F8F}"/>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t="38391" b="999"/>
          <a:stretch/>
        </p:blipFill>
        <p:spPr>
          <a:xfrm>
            <a:off x="5819104" y="2270128"/>
            <a:ext cx="3410092" cy="2585258"/>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E233B14-247B-3429-5DFD-17A497FAED40}"/>
                  </a:ext>
                </a:extLst>
              </p:cNvPr>
              <p:cNvSpPr txBox="1"/>
              <p:nvPr/>
            </p:nvSpPr>
            <p:spPr>
              <a:xfrm>
                <a:off x="6886812" y="1891755"/>
                <a:ext cx="1290097" cy="378309"/>
              </a:xfrm>
              <a:prstGeom prst="rect">
                <a:avLst/>
              </a:prstGeom>
              <a:noFill/>
            </p:spPr>
            <p:txBody>
              <a:bodyPr wrap="none" lIns="0" tIns="0" rIns="0" bIns="0" rtlCol="0">
                <a:spAutoFit/>
              </a:bodyPr>
              <a:lstStyle/>
              <a:p>
                <a:pPr/>
                <a14:m>
                  <m:oMathPara xmlns:m="http://schemas.openxmlformats.org/officeDocument/2006/math">
                    <m:oMathParaPr>
                      <m:jc m:val="center"/>
                    </m:oMathParaPr>
                    <m:oMath xmlns:m="http://schemas.openxmlformats.org/officeDocument/2006/math">
                      <m:sSub>
                        <m:sSubPr>
                          <m:ctrlPr>
                            <a:rPr lang="en-GB" sz="1200" i="1">
                              <a:latin typeface="Cambria Math" panose="02040503050406030204" pitchFamily="18" charset="0"/>
                            </a:rPr>
                          </m:ctrlPr>
                        </m:sSubPr>
                        <m:e>
                          <m:r>
                            <a:rPr lang="en-GB" sz="1200" i="1">
                              <a:latin typeface="Cambria Math" panose="02040503050406030204" pitchFamily="18" charset="0"/>
                            </a:rPr>
                            <m:t>𝑆</m:t>
                          </m:r>
                        </m:e>
                        <m:sub>
                          <m:r>
                            <a:rPr lang="en-GB" sz="1200" i="1">
                              <a:latin typeface="Cambria Math" panose="02040503050406030204" pitchFamily="18" charset="0"/>
                            </a:rPr>
                            <m:t>243</m:t>
                          </m:r>
                        </m:sub>
                      </m:sSub>
                      <m:r>
                        <a:rPr lang="en-GB" sz="1200" i="1">
                          <a:latin typeface="Cambria Math" panose="02040503050406030204" pitchFamily="18" charset="0"/>
                        </a:rPr>
                        <m:t>=</m:t>
                      </m:r>
                      <m:f>
                        <m:fPr>
                          <m:ctrlPr>
                            <a:rPr lang="en-GB" sz="1200" i="1">
                              <a:latin typeface="Cambria Math" panose="02040503050406030204" pitchFamily="18" charset="0"/>
                            </a:rPr>
                          </m:ctrlPr>
                        </m:fPr>
                        <m:num>
                          <m:sSub>
                            <m:sSubPr>
                              <m:ctrlPr>
                                <a:rPr lang="en-GB" sz="1200" i="1">
                                  <a:latin typeface="Cambria Math" panose="02040503050406030204" pitchFamily="18" charset="0"/>
                                </a:rPr>
                              </m:ctrlPr>
                            </m:sSubPr>
                            <m:e>
                              <m:r>
                                <a:rPr lang="en-GB" sz="1200" i="1">
                                  <a:latin typeface="Cambria Math" panose="02040503050406030204" pitchFamily="18" charset="0"/>
                                </a:rPr>
                                <m:t>𝑆</m:t>
                              </m:r>
                            </m:e>
                            <m:sub>
                              <m:r>
                                <a:rPr lang="en-GB" sz="1200" i="1">
                                  <a:latin typeface="Cambria Math" panose="02040503050406030204" pitchFamily="18" charset="0"/>
                                </a:rPr>
                                <m:t>𝑂𝐹𝐹</m:t>
                              </m:r>
                            </m:sub>
                          </m:sSub>
                          <m:r>
                            <a:rPr lang="en-GB" sz="1200" i="1">
                              <a:latin typeface="Cambria Math" panose="02040503050406030204" pitchFamily="18" charset="0"/>
                            </a:rPr>
                            <m:t>−</m:t>
                          </m:r>
                          <m:sSub>
                            <m:sSubPr>
                              <m:ctrlPr>
                                <a:rPr lang="en-GB" sz="1200" i="1">
                                  <a:latin typeface="Cambria Math" panose="02040503050406030204" pitchFamily="18" charset="0"/>
                                </a:rPr>
                              </m:ctrlPr>
                            </m:sSubPr>
                            <m:e>
                              <m:r>
                                <a:rPr lang="en-GB" sz="1200" i="1">
                                  <a:latin typeface="Cambria Math" panose="02040503050406030204" pitchFamily="18" charset="0"/>
                                </a:rPr>
                                <m:t>𝑆</m:t>
                              </m:r>
                            </m:e>
                            <m:sub>
                              <m:r>
                                <a:rPr lang="en-GB" sz="1200" i="1">
                                  <a:latin typeface="Cambria Math" panose="02040503050406030204" pitchFamily="18" charset="0"/>
                                </a:rPr>
                                <m:t>243</m:t>
                              </m:r>
                            </m:sub>
                          </m:sSub>
                        </m:num>
                        <m:den>
                          <m:sSub>
                            <m:sSubPr>
                              <m:ctrlPr>
                                <a:rPr lang="en-GB" sz="1200" i="1">
                                  <a:latin typeface="Cambria Math" panose="02040503050406030204" pitchFamily="18" charset="0"/>
                                </a:rPr>
                              </m:ctrlPr>
                            </m:sSubPr>
                            <m:e>
                              <m:r>
                                <a:rPr lang="en-GB" sz="1200" i="1">
                                  <a:latin typeface="Cambria Math" panose="02040503050406030204" pitchFamily="18" charset="0"/>
                                </a:rPr>
                                <m:t>𝑆</m:t>
                              </m:r>
                            </m:e>
                            <m:sub>
                              <m:r>
                                <a:rPr lang="en-GB" sz="1200" i="1">
                                  <a:latin typeface="Cambria Math" panose="02040503050406030204" pitchFamily="18" charset="0"/>
                                </a:rPr>
                                <m:t>𝑂𝐹𝐹</m:t>
                              </m:r>
                            </m:sub>
                          </m:sSub>
                        </m:den>
                      </m:f>
                    </m:oMath>
                  </m:oMathPara>
                </a14:m>
                <a:endParaRPr lang="en-GB" sz="1200" dirty="0"/>
              </a:p>
            </p:txBody>
          </p:sp>
        </mc:Choice>
        <mc:Fallback xmlns="">
          <p:sp>
            <p:nvSpPr>
              <p:cNvPr id="7" name="TextBox 6">
                <a:extLst>
                  <a:ext uri="{FF2B5EF4-FFF2-40B4-BE49-F238E27FC236}">
                    <a16:creationId xmlns:a16="http://schemas.microsoft.com/office/drawing/2014/main" id="{DE233B14-247B-3429-5DFD-17A497FAED40}"/>
                  </a:ext>
                </a:extLst>
              </p:cNvPr>
              <p:cNvSpPr txBox="1">
                <a:spLocks noRot="1" noChangeAspect="1" noMove="1" noResize="1" noEditPoints="1" noAdjustHandles="1" noChangeArrowheads="1" noChangeShapeType="1" noTextEdit="1"/>
              </p:cNvSpPr>
              <p:nvPr/>
            </p:nvSpPr>
            <p:spPr>
              <a:xfrm>
                <a:off x="6886812" y="1891755"/>
                <a:ext cx="1290097" cy="378309"/>
              </a:xfrm>
              <a:prstGeom prst="rect">
                <a:avLst/>
              </a:prstGeom>
              <a:blipFill>
                <a:blip r:embed="rId8"/>
                <a:stretch>
                  <a:fillRect l="-2370" t="-1613" b="-9677"/>
                </a:stretch>
              </a:blipFill>
            </p:spPr>
            <p:txBody>
              <a:bodyPr/>
              <a:lstStyle/>
              <a:p>
                <a:r>
                  <a:rPr lang="en-GB">
                    <a:noFill/>
                  </a:rPr>
                  <a:t> </a:t>
                </a:r>
              </a:p>
            </p:txBody>
          </p:sp>
        </mc:Fallback>
      </mc:AlternateContent>
    </p:spTree>
    <p:extLst>
      <p:ext uri="{BB962C8B-B14F-4D97-AF65-F5344CB8AC3E}">
        <p14:creationId xmlns:p14="http://schemas.microsoft.com/office/powerpoint/2010/main" val="7804300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4BF41FF-B3B2-E5E5-529B-660D6EBCEBD3}"/>
              </a:ext>
            </a:extLst>
          </p:cNvPr>
          <p:cNvSpPr/>
          <p:nvPr/>
        </p:nvSpPr>
        <p:spPr bwMode="auto">
          <a:xfrm>
            <a:off x="0" y="1391478"/>
            <a:ext cx="9144000" cy="4267912"/>
          </a:xfrm>
          <a:prstGeom prst="rect">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sp>
        <p:nvSpPr>
          <p:cNvPr id="2" name="Title 1">
            <a:extLst>
              <a:ext uri="{FF2B5EF4-FFF2-40B4-BE49-F238E27FC236}">
                <a16:creationId xmlns:a16="http://schemas.microsoft.com/office/drawing/2014/main" id="{2376C3C5-5A9D-34C8-5D40-5D5BFE758469}"/>
              </a:ext>
            </a:extLst>
          </p:cNvPr>
          <p:cNvSpPr>
            <a:spLocks noGrp="1"/>
          </p:cNvSpPr>
          <p:nvPr>
            <p:ph type="title"/>
          </p:nvPr>
        </p:nvSpPr>
        <p:spPr>
          <a:xfrm>
            <a:off x="628650" y="765334"/>
            <a:ext cx="7886700" cy="781295"/>
          </a:xfrm>
        </p:spPr>
        <p:txBody>
          <a:bodyPr/>
          <a:lstStyle/>
          <a:p>
            <a:r>
              <a:rPr lang="en-GB" dirty="0">
                <a:solidFill>
                  <a:schemeClr val="bg1">
                    <a:lumMod val="85000"/>
                  </a:schemeClr>
                </a:solidFill>
              </a:rPr>
              <a:t>Doppler profile narrowing</a:t>
            </a:r>
          </a:p>
        </p:txBody>
      </p:sp>
      <p:pic>
        <p:nvPicPr>
          <p:cNvPr id="10" name="Content Placeholder 7">
            <a:extLst>
              <a:ext uri="{FF2B5EF4-FFF2-40B4-BE49-F238E27FC236}">
                <a16:creationId xmlns:a16="http://schemas.microsoft.com/office/drawing/2014/main" id="{E5C0779A-6FB8-4DC9-B27B-367070836155}"/>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364" y="2292856"/>
            <a:ext cx="4439500" cy="2589707"/>
          </a:xfr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F1089F4-269B-01B2-AC3D-D16AF8909401}"/>
                  </a:ext>
                </a:extLst>
              </p:cNvPr>
              <p:cNvSpPr txBox="1"/>
              <p:nvPr/>
            </p:nvSpPr>
            <p:spPr>
              <a:xfrm>
                <a:off x="1052944" y="1918250"/>
                <a:ext cx="2285626"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350" i="1">
                          <a:solidFill>
                            <a:srgbClr val="1313FC"/>
                          </a:solidFill>
                          <a:latin typeface="Cambria Math" panose="02040503050406030204" pitchFamily="18" charset="0"/>
                        </a:rPr>
                        <m:t>−</m:t>
                      </m:r>
                      <m:sSub>
                        <m:sSubPr>
                          <m:ctrlPr>
                            <a:rPr lang="en-GB" sz="1350" i="1">
                              <a:solidFill>
                                <a:srgbClr val="1313FC"/>
                              </a:solidFill>
                              <a:latin typeface="Cambria Math" panose="02040503050406030204" pitchFamily="18" charset="0"/>
                            </a:rPr>
                          </m:ctrlPr>
                        </m:sSubPr>
                        <m:e>
                          <m:r>
                            <a:rPr lang="en-GB" sz="1350" i="1">
                              <a:solidFill>
                                <a:srgbClr val="1313FC"/>
                              </a:solidFill>
                              <a:latin typeface="Cambria Math" panose="02040503050406030204" pitchFamily="18" charset="0"/>
                            </a:rPr>
                            <m:t>𝑆</m:t>
                          </m:r>
                        </m:e>
                        <m:sub>
                          <m:r>
                            <a:rPr lang="en-GB" sz="1350" i="1">
                              <a:solidFill>
                                <a:srgbClr val="1313FC"/>
                              </a:solidFill>
                              <a:latin typeface="Cambria Math" panose="02040503050406030204" pitchFamily="18" charset="0"/>
                            </a:rPr>
                            <m:t>𝑐𝑜𝑜𝑙</m:t>
                          </m:r>
                        </m:sub>
                      </m:sSub>
                      <m:r>
                        <a:rPr lang="en-GB" sz="1350" i="1">
                          <a:solidFill>
                            <a:srgbClr val="1313FC"/>
                          </a:solidFill>
                          <a:latin typeface="Cambria Math" panose="02040503050406030204" pitchFamily="18" charset="0"/>
                        </a:rPr>
                        <m:t>=</m:t>
                      </m:r>
                      <m:sSub>
                        <m:sSubPr>
                          <m:ctrlPr>
                            <a:rPr lang="en-GB" sz="1350" i="1">
                              <a:solidFill>
                                <a:srgbClr val="1313FC"/>
                              </a:solidFill>
                              <a:latin typeface="Cambria Math" panose="02040503050406030204" pitchFamily="18" charset="0"/>
                            </a:rPr>
                          </m:ctrlPr>
                        </m:sSubPr>
                        <m:e>
                          <m:r>
                            <a:rPr lang="en-GB" sz="1350" i="1">
                              <a:solidFill>
                                <a:srgbClr val="1313FC"/>
                              </a:solidFill>
                              <a:latin typeface="Cambria Math" panose="02040503050406030204" pitchFamily="18" charset="0"/>
                            </a:rPr>
                            <m:t>𝑆</m:t>
                          </m:r>
                        </m:e>
                        <m:sub>
                          <m:r>
                            <a:rPr lang="en-GB" sz="1350" i="1">
                              <a:solidFill>
                                <a:srgbClr val="1313FC"/>
                              </a:solidFill>
                              <a:latin typeface="Cambria Math" panose="02040503050406030204" pitchFamily="18" charset="0"/>
                            </a:rPr>
                            <m:t>243+205+1064</m:t>
                          </m:r>
                        </m:sub>
                      </m:sSub>
                      <m:r>
                        <a:rPr lang="en-GB" sz="1350" i="1">
                          <a:solidFill>
                            <a:srgbClr val="1313FC"/>
                          </a:solidFill>
                          <a:latin typeface="Cambria Math" panose="02040503050406030204" pitchFamily="18" charset="0"/>
                        </a:rPr>
                        <m:t>−</m:t>
                      </m:r>
                      <m:sSub>
                        <m:sSubPr>
                          <m:ctrlPr>
                            <a:rPr lang="en-GB" sz="1350" i="1">
                              <a:solidFill>
                                <a:srgbClr val="1313FC"/>
                              </a:solidFill>
                              <a:latin typeface="Cambria Math" panose="02040503050406030204" pitchFamily="18" charset="0"/>
                            </a:rPr>
                          </m:ctrlPr>
                        </m:sSubPr>
                        <m:e>
                          <m:r>
                            <a:rPr lang="en-GB" sz="1350" i="1">
                              <a:solidFill>
                                <a:srgbClr val="1313FC"/>
                              </a:solidFill>
                              <a:latin typeface="Cambria Math" panose="02040503050406030204" pitchFamily="18" charset="0"/>
                            </a:rPr>
                            <m:t>𝑆</m:t>
                          </m:r>
                        </m:e>
                        <m:sub>
                          <m:r>
                            <a:rPr lang="en-GB" sz="1350" i="1">
                              <a:solidFill>
                                <a:srgbClr val="1313FC"/>
                              </a:solidFill>
                              <a:latin typeface="Cambria Math" panose="02040503050406030204" pitchFamily="18" charset="0"/>
                            </a:rPr>
                            <m:t>243</m:t>
                          </m:r>
                        </m:sub>
                      </m:sSub>
                    </m:oMath>
                  </m:oMathPara>
                </a14:m>
                <a:endParaRPr lang="en-GB" sz="1350" dirty="0">
                  <a:solidFill>
                    <a:srgbClr val="1313FC"/>
                  </a:solidFill>
                </a:endParaRPr>
              </a:p>
            </p:txBody>
          </p:sp>
        </mc:Choice>
        <mc:Fallback xmlns="">
          <p:sp>
            <p:nvSpPr>
              <p:cNvPr id="12" name="TextBox 11">
                <a:extLst>
                  <a:ext uri="{FF2B5EF4-FFF2-40B4-BE49-F238E27FC236}">
                    <a16:creationId xmlns:a16="http://schemas.microsoft.com/office/drawing/2014/main" id="{FF1089F4-269B-01B2-AC3D-D16AF8909401}"/>
                  </a:ext>
                </a:extLst>
              </p:cNvPr>
              <p:cNvSpPr txBox="1">
                <a:spLocks noRot="1" noChangeAspect="1" noMove="1" noResize="1" noEditPoints="1" noAdjustHandles="1" noChangeArrowheads="1" noChangeShapeType="1" noTextEdit="1"/>
              </p:cNvSpPr>
              <p:nvPr/>
            </p:nvSpPr>
            <p:spPr>
              <a:xfrm>
                <a:off x="1052944" y="1918250"/>
                <a:ext cx="2285626" cy="207749"/>
              </a:xfrm>
              <a:prstGeom prst="rect">
                <a:avLst/>
              </a:prstGeom>
              <a:blipFill>
                <a:blip r:embed="rId4"/>
                <a:stretch>
                  <a:fillRect b="-17647"/>
                </a:stretch>
              </a:blipFill>
            </p:spPr>
            <p:txBody>
              <a:bodyPr/>
              <a:lstStyle/>
              <a:p>
                <a:r>
                  <a:rPr lang="en-GB">
                    <a:noFill/>
                  </a:rPr>
                  <a:t> </a:t>
                </a:r>
              </a:p>
            </p:txBody>
          </p:sp>
        </mc:Fallback>
      </mc:AlternateContent>
      <p:pic>
        <p:nvPicPr>
          <p:cNvPr id="13" name="Graphic 12">
            <a:extLst>
              <a:ext uri="{FF2B5EF4-FFF2-40B4-BE49-F238E27FC236}">
                <a16:creationId xmlns:a16="http://schemas.microsoft.com/office/drawing/2014/main" id="{7CD4E348-E996-E394-9A57-8D7EEF02075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409135" y="1688633"/>
            <a:ext cx="4640976" cy="3480732"/>
          </a:xfrm>
          <a:prstGeom prst="rect">
            <a:avLst/>
          </a:prstGeom>
        </p:spPr>
      </p:pic>
      <p:pic>
        <p:nvPicPr>
          <p:cNvPr id="7" name="Picture 6">
            <a:extLst>
              <a:ext uri="{FF2B5EF4-FFF2-40B4-BE49-F238E27FC236}">
                <a16:creationId xmlns:a16="http://schemas.microsoft.com/office/drawing/2014/main" id="{003BF1DC-B530-1AB4-BEF7-98F6D5D6AA2A}"/>
              </a:ext>
            </a:extLst>
          </p:cNvPr>
          <p:cNvPicPr>
            <a:picLocks noChangeAspect="1"/>
          </p:cNvPicPr>
          <p:nvPr/>
        </p:nvPicPr>
        <p:blipFill>
          <a:blip r:embed="rId7"/>
          <a:stretch>
            <a:fillRect/>
          </a:stretch>
        </p:blipFill>
        <p:spPr>
          <a:xfrm>
            <a:off x="0" y="5486786"/>
            <a:ext cx="9144000" cy="1329447"/>
          </a:xfrm>
          <a:prstGeom prst="rect">
            <a:avLst/>
          </a:prstGeom>
        </p:spPr>
      </p:pic>
    </p:spTree>
    <p:extLst>
      <p:ext uri="{BB962C8B-B14F-4D97-AF65-F5344CB8AC3E}">
        <p14:creationId xmlns:p14="http://schemas.microsoft.com/office/powerpoint/2010/main" val="13741659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B12C13-3DC8-3432-0CA7-59D68574E1A1}"/>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201FDCD1-7721-7A7F-EA44-03F6436AA14C}"/>
              </a:ext>
            </a:extLst>
          </p:cNvPr>
          <p:cNvPicPr>
            <a:picLocks noChangeAspect="1"/>
          </p:cNvPicPr>
          <p:nvPr/>
        </p:nvPicPr>
        <p:blipFill>
          <a:blip r:embed="rId2"/>
          <a:stretch>
            <a:fillRect/>
          </a:stretch>
        </p:blipFill>
        <p:spPr>
          <a:xfrm>
            <a:off x="0" y="1652974"/>
            <a:ext cx="9144000" cy="5143500"/>
          </a:xfrm>
          <a:prstGeom prst="rect">
            <a:avLst/>
          </a:prstGeom>
        </p:spPr>
      </p:pic>
      <p:sp>
        <p:nvSpPr>
          <p:cNvPr id="4" name="Title 1">
            <a:extLst>
              <a:ext uri="{FF2B5EF4-FFF2-40B4-BE49-F238E27FC236}">
                <a16:creationId xmlns:a16="http://schemas.microsoft.com/office/drawing/2014/main" id="{3B4D8916-BDE5-9B9E-E0CE-E9AD85385B62}"/>
              </a:ext>
            </a:extLst>
          </p:cNvPr>
          <p:cNvSpPr txBox="1">
            <a:spLocks/>
          </p:cNvSpPr>
          <p:nvPr/>
        </p:nvSpPr>
        <p:spPr bwMode="auto">
          <a:xfrm>
            <a:off x="1312205" y="524442"/>
            <a:ext cx="69532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b="1">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2pPr>
            <a:lvl3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3pPr>
            <a:lvl4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4pPr>
            <a:lvl5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5pPr>
            <a:lvl6pPr marL="457200" algn="l" rtl="0" fontAlgn="base">
              <a:spcBef>
                <a:spcPct val="0"/>
              </a:spcBef>
              <a:spcAft>
                <a:spcPct val="0"/>
              </a:spcAft>
              <a:defRPr sz="2000" b="1">
                <a:solidFill>
                  <a:srgbClr val="DDDDDD"/>
                </a:solidFill>
                <a:latin typeface="Arial" charset="0"/>
              </a:defRPr>
            </a:lvl6pPr>
            <a:lvl7pPr marL="914400" algn="l" rtl="0" fontAlgn="base">
              <a:spcBef>
                <a:spcPct val="0"/>
              </a:spcBef>
              <a:spcAft>
                <a:spcPct val="0"/>
              </a:spcAft>
              <a:defRPr sz="2000" b="1">
                <a:solidFill>
                  <a:srgbClr val="DDDDDD"/>
                </a:solidFill>
                <a:latin typeface="Arial" charset="0"/>
              </a:defRPr>
            </a:lvl7pPr>
            <a:lvl8pPr marL="1371600" algn="l" rtl="0" fontAlgn="base">
              <a:spcBef>
                <a:spcPct val="0"/>
              </a:spcBef>
              <a:spcAft>
                <a:spcPct val="0"/>
              </a:spcAft>
              <a:defRPr sz="2000" b="1">
                <a:solidFill>
                  <a:srgbClr val="DDDDDD"/>
                </a:solidFill>
                <a:latin typeface="Arial" charset="0"/>
              </a:defRPr>
            </a:lvl8pPr>
            <a:lvl9pPr marL="1828800" algn="l" rtl="0" fontAlgn="base">
              <a:spcBef>
                <a:spcPct val="0"/>
              </a:spcBef>
              <a:spcAft>
                <a:spcPct val="0"/>
              </a:spcAft>
              <a:defRPr sz="2000" b="1">
                <a:solidFill>
                  <a:srgbClr val="DDDDDD"/>
                </a:solidFill>
                <a:latin typeface="Arial" charset="0"/>
              </a:defRPr>
            </a:lvl9pPr>
          </a:lstStyle>
          <a:p>
            <a:r>
              <a:rPr lang="en-GB" sz="3200" kern="0"/>
              <a:t>Thanks for your attention!</a:t>
            </a:r>
            <a:endParaRPr lang="en-GB" sz="3200" kern="0" dirty="0"/>
          </a:p>
        </p:txBody>
      </p:sp>
    </p:spTree>
    <p:extLst>
      <p:ext uri="{BB962C8B-B14F-4D97-AF65-F5344CB8AC3E}">
        <p14:creationId xmlns:p14="http://schemas.microsoft.com/office/powerpoint/2010/main" val="30403740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CE5FB-0F75-B489-4267-BB181E17F81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B340D3F-95BC-DF91-F23D-6B3DAB963CBF}"/>
              </a:ext>
            </a:extLst>
          </p:cNvPr>
          <p:cNvSpPr>
            <a:spLocks noGrp="1"/>
          </p:cNvSpPr>
          <p:nvPr>
            <p:ph idx="1"/>
          </p:nvPr>
        </p:nvSpPr>
        <p:spPr/>
        <p:txBody>
          <a:bodyPr/>
          <a:lstStyle/>
          <a:p>
            <a:r>
              <a:rPr lang="en-GB" dirty="0"/>
              <a:t>Positronium laser cooling</a:t>
            </a:r>
          </a:p>
          <a:p>
            <a:r>
              <a:rPr lang="en-GB" dirty="0"/>
              <a:t>Ps BEC gamma ray laser</a:t>
            </a:r>
          </a:p>
          <a:p>
            <a:endParaRPr lang="en-GB" dirty="0"/>
          </a:p>
          <a:p>
            <a:r>
              <a:rPr lang="en-GB" dirty="0"/>
              <a:t>Production of positron with lasers – maybe if we find the origin of the baryonic asymmetry we will find a way to make its production more efficient. Or maybe doing so we will develop something different and we haven’t thought of yet</a:t>
            </a:r>
          </a:p>
          <a:p>
            <a:endParaRPr lang="en-GB" dirty="0"/>
          </a:p>
          <a:p>
            <a:r>
              <a:rPr lang="en-GB" dirty="0"/>
              <a:t>Message to the students: if you want to do physics but think data/AI has a higher job </a:t>
            </a:r>
            <a:r>
              <a:rPr lang="en-GB" dirty="0" err="1"/>
              <a:t>secutiy</a:t>
            </a:r>
            <a:r>
              <a:rPr lang="en-GB" dirty="0"/>
              <a:t>, don’t worry all physics PhD students in Norway end up doing AI/</a:t>
            </a:r>
            <a:r>
              <a:rPr lang="en-GB"/>
              <a:t>data analysis</a:t>
            </a:r>
            <a:endParaRPr lang="en-GB" dirty="0"/>
          </a:p>
        </p:txBody>
      </p:sp>
    </p:spTree>
    <p:extLst>
      <p:ext uri="{BB962C8B-B14F-4D97-AF65-F5344CB8AC3E}">
        <p14:creationId xmlns:p14="http://schemas.microsoft.com/office/powerpoint/2010/main" val="38517663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D7C6A-A076-3A55-DFD3-D4A6851BC9CB}"/>
              </a:ext>
            </a:extLst>
          </p:cNvPr>
          <p:cNvSpPr>
            <a:spLocks noGrp="1"/>
          </p:cNvSpPr>
          <p:nvPr>
            <p:ph type="title"/>
          </p:nvPr>
        </p:nvSpPr>
        <p:spPr/>
        <p:txBody>
          <a:bodyPr/>
          <a:lstStyle/>
          <a:p>
            <a:r>
              <a:rPr lang="en-GB" dirty="0" err="1"/>
              <a:t>Felleskollokvium</a:t>
            </a:r>
            <a:r>
              <a:rPr lang="en-GB" dirty="0"/>
              <a:t> </a:t>
            </a:r>
          </a:p>
        </p:txBody>
      </p:sp>
      <p:sp>
        <p:nvSpPr>
          <p:cNvPr id="3" name="Content Placeholder 2">
            <a:extLst>
              <a:ext uri="{FF2B5EF4-FFF2-40B4-BE49-F238E27FC236}">
                <a16:creationId xmlns:a16="http://schemas.microsoft.com/office/drawing/2014/main" id="{4C8AA0F0-6D42-FAC8-9C4F-018F2519B0D0}"/>
              </a:ext>
            </a:extLst>
          </p:cNvPr>
          <p:cNvSpPr>
            <a:spLocks noGrp="1"/>
          </p:cNvSpPr>
          <p:nvPr>
            <p:ph idx="1"/>
          </p:nvPr>
        </p:nvSpPr>
        <p:spPr>
          <a:xfrm>
            <a:off x="457200" y="852256"/>
            <a:ext cx="8229600" cy="5814874"/>
          </a:xfrm>
        </p:spPr>
        <p:txBody>
          <a:bodyPr/>
          <a:lstStyle/>
          <a:p>
            <a:pPr>
              <a:buFontTx/>
              <a:buChar char="-"/>
            </a:pPr>
            <a:r>
              <a:rPr lang="en-GB" dirty="0"/>
              <a:t>M </a:t>
            </a:r>
            <a:r>
              <a:rPr lang="en-GB" dirty="0" err="1"/>
              <a:t>M</a:t>
            </a:r>
            <a:r>
              <a:rPr lang="en-GB" dirty="0"/>
              <a:t> </a:t>
            </a:r>
            <a:r>
              <a:rPr lang="en-GB" dirty="0" err="1"/>
              <a:t>Mieto</a:t>
            </a:r>
            <a:r>
              <a:rPr lang="en-GB" dirty="0"/>
              <a:t>; European Strategy Update</a:t>
            </a:r>
          </a:p>
          <a:p>
            <a:pPr>
              <a:buFontTx/>
              <a:buChar char="-"/>
            </a:pPr>
            <a:r>
              <a:rPr lang="en-GB" dirty="0"/>
              <a:t>Where is all the antimatter gone? Cosmology, gamma-rays, CP violation, Dirac-Milne Universe</a:t>
            </a:r>
          </a:p>
          <a:p>
            <a:pPr>
              <a:buFontTx/>
              <a:buChar char="-"/>
            </a:pPr>
            <a:r>
              <a:rPr lang="en-GB" dirty="0"/>
              <a:t>Why gravity on antimatter?  </a:t>
            </a:r>
          </a:p>
          <a:p>
            <a:pPr>
              <a:buFontTx/>
              <a:buChar char="-"/>
            </a:pPr>
            <a:r>
              <a:rPr lang="en-GB" dirty="0"/>
              <a:t>Why antihydrogen? Pauline </a:t>
            </a:r>
            <a:r>
              <a:rPr lang="en-GB" dirty="0" err="1"/>
              <a:t>Comini</a:t>
            </a:r>
            <a:r>
              <a:rPr lang="en-GB" dirty="0"/>
              <a:t>, </a:t>
            </a:r>
            <a:r>
              <a:rPr lang="en-GB" dirty="0" err="1"/>
              <a:t>Brauning</a:t>
            </a:r>
            <a:endParaRPr lang="en-GB" dirty="0"/>
          </a:p>
          <a:p>
            <a:pPr>
              <a:buFontTx/>
              <a:buChar char="-"/>
            </a:pPr>
            <a:r>
              <a:rPr lang="en-GB" dirty="0"/>
              <a:t>Production of </a:t>
            </a:r>
            <a:r>
              <a:rPr lang="en-GB" dirty="0" err="1"/>
              <a:t>Hbar</a:t>
            </a:r>
            <a:r>
              <a:rPr lang="en-GB" dirty="0"/>
              <a:t> in </a:t>
            </a:r>
            <a:r>
              <a:rPr lang="en-GB" dirty="0" err="1"/>
              <a:t>AEgIS</a:t>
            </a:r>
            <a:r>
              <a:rPr lang="en-GB" dirty="0"/>
              <a:t> and scheme to measure the freefall (SFP 150, principle of the deflectometer, experiment realized with </a:t>
            </a:r>
            <a:r>
              <a:rPr lang="en-GB" dirty="0" err="1"/>
              <a:t>pbars</a:t>
            </a:r>
            <a:r>
              <a:rPr lang="en-GB" dirty="0"/>
              <a:t>, magnitude of the force measured and comparison with the required sensitivity and experimental dimensioning) ; my grant, Jan’s master thesis, Natali’s PhD on Ps laser cooling.</a:t>
            </a:r>
          </a:p>
          <a:p>
            <a:pPr>
              <a:buFontTx/>
              <a:buChar char="-"/>
            </a:pPr>
            <a:r>
              <a:rPr lang="en-GB" dirty="0" err="1"/>
              <a:t>AEgIS</a:t>
            </a:r>
            <a:r>
              <a:rPr lang="en-GB" dirty="0"/>
              <a:t> news (record high pbar trapping with ELENA)</a:t>
            </a:r>
          </a:p>
          <a:p>
            <a:pPr>
              <a:buFontTx/>
              <a:buChar char="-"/>
            </a:pPr>
            <a:r>
              <a:rPr lang="en-GB" dirty="0"/>
              <a:t>What else are </a:t>
            </a:r>
            <a:r>
              <a:rPr lang="en-GB" dirty="0" err="1"/>
              <a:t>pbars</a:t>
            </a:r>
            <a:r>
              <a:rPr lang="en-GB" dirty="0"/>
              <a:t> good for? Measure vacuum with extremely high precision; produce trappable fully stripped ions; nuclear tweezers/editors; NASA (lift up a rocket with 1g of antihydrogen)</a:t>
            </a:r>
          </a:p>
          <a:p>
            <a:pPr>
              <a:buFontTx/>
              <a:buChar char="-"/>
            </a:pPr>
            <a:endParaRPr lang="en-GB" dirty="0"/>
          </a:p>
          <a:p>
            <a:pPr>
              <a:buFontTx/>
              <a:buChar char="-"/>
            </a:pPr>
            <a:r>
              <a:rPr lang="en-GB" dirty="0"/>
              <a:t>Learn about the baryonic asymmetry to find a way to control the formation of antimatter and optimize its production (cascade?) and open up all opportunities offered by antimatter (rocket launching, cancer treatment, energy storage)</a:t>
            </a:r>
          </a:p>
          <a:p>
            <a:pPr marL="0" indent="0"/>
            <a:endParaRPr lang="en-GB" dirty="0"/>
          </a:p>
          <a:p>
            <a:pPr marL="0" indent="0"/>
            <a:r>
              <a:rPr lang="en-GB" dirty="0"/>
              <a:t>- production of positrons with lasers (more efficient production of antimatter?)</a:t>
            </a:r>
          </a:p>
          <a:p>
            <a:pPr>
              <a:buFontTx/>
              <a:buChar char="-"/>
            </a:pPr>
            <a:endParaRPr lang="en-GB" dirty="0"/>
          </a:p>
          <a:p>
            <a:pPr>
              <a:buFontTx/>
              <a:buChar char="-"/>
            </a:pPr>
            <a:r>
              <a:rPr lang="en-GB" dirty="0"/>
              <a:t>Give a view what your experience as a researcher </a:t>
            </a:r>
          </a:p>
          <a:p>
            <a:pPr>
              <a:buFontTx/>
              <a:buChar char="-"/>
            </a:pPr>
            <a:r>
              <a:rPr lang="en-GB" dirty="0"/>
              <a:t>A Norwegian PhD in physics often ends up doing AI/data</a:t>
            </a:r>
          </a:p>
          <a:p>
            <a:pPr>
              <a:buFontTx/>
              <a:buChar char="-"/>
            </a:pPr>
            <a:endParaRPr lang="en-GB" dirty="0"/>
          </a:p>
          <a:p>
            <a:pPr>
              <a:buFontTx/>
              <a:buChar char="-"/>
            </a:pPr>
            <a:r>
              <a:rPr lang="en-GB" dirty="0"/>
              <a:t>Antimatter is about nuclear physics, accelerator physics, gravity, atomic physics, astrophysics (spectroscopic difference between H and </a:t>
            </a:r>
            <a:r>
              <a:rPr lang="en-GB" dirty="0" err="1"/>
              <a:t>Hbar</a:t>
            </a:r>
            <a:r>
              <a:rPr lang="en-GB" dirty="0"/>
              <a:t>, positron binding atoms…) and has applications in medical imaging, energy, </a:t>
            </a:r>
          </a:p>
        </p:txBody>
      </p:sp>
    </p:spTree>
    <p:extLst>
      <p:ext uri="{BB962C8B-B14F-4D97-AF65-F5344CB8AC3E}">
        <p14:creationId xmlns:p14="http://schemas.microsoft.com/office/powerpoint/2010/main" val="23957652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656C0-D837-4BA2-8596-C83B9558AC9B}"/>
              </a:ext>
            </a:extLst>
          </p:cNvPr>
          <p:cNvSpPr>
            <a:spLocks noGrp="1"/>
          </p:cNvSpPr>
          <p:nvPr>
            <p:ph type="title"/>
          </p:nvPr>
        </p:nvSpPr>
        <p:spPr/>
        <p:txBody>
          <a:bodyPr/>
          <a:lstStyle/>
          <a:p>
            <a:r>
              <a:rPr lang="en-GB" sz="2400" dirty="0"/>
              <a:t>European Strategy Update</a:t>
            </a:r>
          </a:p>
        </p:txBody>
      </p:sp>
      <p:sp>
        <p:nvSpPr>
          <p:cNvPr id="9" name="Content Placeholder 8">
            <a:extLst>
              <a:ext uri="{FF2B5EF4-FFF2-40B4-BE49-F238E27FC236}">
                <a16:creationId xmlns:a16="http://schemas.microsoft.com/office/drawing/2014/main" id="{18D633C0-4C96-4772-9F9B-FB16CDB01DE8}"/>
              </a:ext>
            </a:extLst>
          </p:cNvPr>
          <p:cNvSpPr>
            <a:spLocks noGrp="1"/>
          </p:cNvSpPr>
          <p:nvPr>
            <p:ph idx="1"/>
          </p:nvPr>
        </p:nvSpPr>
        <p:spPr>
          <a:xfrm>
            <a:off x="457200" y="648182"/>
            <a:ext cx="8229600" cy="5914664"/>
          </a:xfrm>
        </p:spPr>
        <p:txBody>
          <a:bodyPr/>
          <a:lstStyle/>
          <a:p>
            <a:pPr algn="l">
              <a:spcAft>
                <a:spcPts val="1600"/>
              </a:spcAft>
              <a:buFont typeface="Arial" panose="020B0604020202020204" pitchFamily="34" charset="0"/>
              <a:buChar char="•"/>
            </a:pPr>
            <a:r>
              <a:rPr lang="en-GB" sz="2400" u="sng" dirty="0"/>
              <a:t>Preamble</a:t>
            </a:r>
            <a:r>
              <a:rPr lang="en-GB" sz="2400" dirty="0"/>
              <a:t>: « </a:t>
            </a:r>
            <a:r>
              <a:rPr lang="en-GB" sz="2400" i="1" dirty="0"/>
              <a:t>many of the mysteries about the universe, such as the nature of dark matter, and the </a:t>
            </a:r>
            <a:r>
              <a:rPr lang="en-GB" sz="2600" b="1" i="1" dirty="0"/>
              <a:t>preponderance of matter over antimatter</a:t>
            </a:r>
            <a:r>
              <a:rPr lang="en-GB" sz="2400" i="1" dirty="0"/>
              <a:t>, are still to be explored. </a:t>
            </a:r>
            <a:r>
              <a:rPr lang="en-GB" sz="2400" dirty="0"/>
              <a:t>»</a:t>
            </a:r>
          </a:p>
          <a:p>
            <a:pPr marL="0" indent="0">
              <a:spcAft>
                <a:spcPts val="1600"/>
              </a:spcAft>
            </a:pPr>
            <a:r>
              <a:rPr lang="en-GB" sz="2400" i="1" dirty="0"/>
              <a:t>BARYONIC ASSYMETRY </a:t>
            </a:r>
          </a:p>
          <a:p>
            <a:pPr algn="l">
              <a:spcBef>
                <a:spcPts val="0"/>
              </a:spcBef>
              <a:spcAft>
                <a:spcPts val="0"/>
              </a:spcAft>
              <a:buFont typeface="Arial" panose="020B0604020202020204" pitchFamily="34" charset="0"/>
              <a:buChar char="•"/>
            </a:pPr>
            <a:r>
              <a:rPr lang="en-GB" sz="2400" dirty="0"/>
              <a:t>Sakharov conditions</a:t>
            </a:r>
            <a:r>
              <a:rPr lang="en-GB" sz="2400" i="1" dirty="0"/>
              <a:t>:</a:t>
            </a:r>
          </a:p>
          <a:p>
            <a:pPr marL="857250" lvl="1" indent="-457200">
              <a:spcBef>
                <a:spcPts val="0"/>
              </a:spcBef>
              <a:spcAft>
                <a:spcPts val="2400"/>
              </a:spcAft>
              <a:buFont typeface="+mj-lt"/>
              <a:buAutoNum type="arabicPeriod"/>
            </a:pPr>
            <a:r>
              <a:rPr lang="en-GB" sz="2400" i="1" dirty="0"/>
              <a:t>Baryon number violation</a:t>
            </a:r>
          </a:p>
          <a:p>
            <a:pPr marL="857250" lvl="1" indent="-457200">
              <a:spcBef>
                <a:spcPts val="0"/>
              </a:spcBef>
              <a:spcAft>
                <a:spcPts val="9600"/>
              </a:spcAft>
              <a:buFont typeface="+mj-lt"/>
              <a:buAutoNum type="arabicPeriod"/>
            </a:pPr>
            <a:r>
              <a:rPr lang="en-GB" sz="2400" i="1" dirty="0"/>
              <a:t>CP symmetry violation</a:t>
            </a:r>
          </a:p>
          <a:p>
            <a:pPr marL="857250" lvl="1" indent="-457200">
              <a:spcBef>
                <a:spcPts val="0"/>
              </a:spcBef>
              <a:spcAft>
                <a:spcPts val="6400"/>
              </a:spcAft>
              <a:buFont typeface="+mj-lt"/>
              <a:buAutoNum type="arabicPeriod"/>
            </a:pPr>
            <a:r>
              <a:rPr lang="en-GB" sz="2400" i="1" dirty="0"/>
              <a:t>Universe out of thermal equilibrium: thermal fluctuations balance everything</a:t>
            </a:r>
          </a:p>
        </p:txBody>
      </p:sp>
      <p:pic>
        <p:nvPicPr>
          <p:cNvPr id="11" name="Picture 10">
            <a:extLst>
              <a:ext uri="{FF2B5EF4-FFF2-40B4-BE49-F238E27FC236}">
                <a16:creationId xmlns:a16="http://schemas.microsoft.com/office/drawing/2014/main" id="{BD0B25E3-386D-4D7E-9866-166E2737D321}"/>
              </a:ext>
            </a:extLst>
          </p:cNvPr>
          <p:cNvPicPr>
            <a:picLocks noChangeAspect="1"/>
          </p:cNvPicPr>
          <p:nvPr/>
        </p:nvPicPr>
        <p:blipFill rotWithShape="1">
          <a:blip r:embed="rId2">
            <a:extLst>
              <a:ext uri="{28A0092B-C50C-407E-A947-70E740481C1C}">
                <a14:useLocalDpi xmlns:a14="http://schemas.microsoft.com/office/drawing/2010/main" val="0"/>
              </a:ext>
            </a:extLst>
          </a:blip>
          <a:srcRect l="31267" t="49004" r="39872" b="33034"/>
          <a:stretch/>
        </p:blipFill>
        <p:spPr>
          <a:xfrm>
            <a:off x="4991647" y="3270523"/>
            <a:ext cx="2639027" cy="921778"/>
          </a:xfrm>
          <a:prstGeom prst="rect">
            <a:avLst/>
          </a:prstGeom>
        </p:spPr>
      </p:pic>
      <p:pic>
        <p:nvPicPr>
          <p:cNvPr id="15" name="Picture 14">
            <a:extLst>
              <a:ext uri="{FF2B5EF4-FFF2-40B4-BE49-F238E27FC236}">
                <a16:creationId xmlns:a16="http://schemas.microsoft.com/office/drawing/2014/main" id="{FD5AA176-2CCD-4990-A4A5-6105218EC24D}"/>
              </a:ext>
            </a:extLst>
          </p:cNvPr>
          <p:cNvPicPr>
            <a:picLocks noChangeAspect="1"/>
          </p:cNvPicPr>
          <p:nvPr/>
        </p:nvPicPr>
        <p:blipFill rotWithShape="1">
          <a:blip r:embed="rId2">
            <a:extLst>
              <a:ext uri="{28A0092B-C50C-407E-A947-70E740481C1C}">
                <a14:useLocalDpi xmlns:a14="http://schemas.microsoft.com/office/drawing/2010/main" val="0"/>
              </a:ext>
            </a:extLst>
          </a:blip>
          <a:srcRect l="5949" t="63586" r="23022" b="17803"/>
          <a:stretch/>
        </p:blipFill>
        <p:spPr>
          <a:xfrm>
            <a:off x="1135746" y="4593264"/>
            <a:ext cx="6494928" cy="955040"/>
          </a:xfrm>
          <a:prstGeom prst="rect">
            <a:avLst/>
          </a:prstGeom>
        </p:spPr>
      </p:pic>
      <p:sp>
        <p:nvSpPr>
          <p:cNvPr id="16" name="TextBox 15">
            <a:extLst>
              <a:ext uri="{FF2B5EF4-FFF2-40B4-BE49-F238E27FC236}">
                <a16:creationId xmlns:a16="http://schemas.microsoft.com/office/drawing/2014/main" id="{B5E8402D-A21F-4EC5-9FD2-A0457E959967}"/>
              </a:ext>
            </a:extLst>
          </p:cNvPr>
          <p:cNvSpPr txBox="1"/>
          <p:nvPr/>
        </p:nvSpPr>
        <p:spPr>
          <a:xfrm rot="5400000">
            <a:off x="6577624" y="4619734"/>
            <a:ext cx="3261360" cy="307777"/>
          </a:xfrm>
          <a:prstGeom prst="rect">
            <a:avLst/>
          </a:prstGeom>
          <a:noFill/>
        </p:spPr>
        <p:txBody>
          <a:bodyPr wrap="square" rtlCol="0">
            <a:spAutoFit/>
          </a:bodyPr>
          <a:lstStyle/>
          <a:p>
            <a:pPr algn="ctr"/>
            <a:r>
              <a:rPr lang="en-GB" sz="1400" dirty="0">
                <a:solidFill>
                  <a:schemeClr val="bg1"/>
                </a:solidFill>
                <a:latin typeface="Calibri" pitchFamily="34" charset="0"/>
                <a:cs typeface="Calibri" pitchFamily="34" charset="0"/>
              </a:rPr>
              <a:t>Pretty much physics (</a:t>
            </a:r>
            <a:r>
              <a:rPr lang="en-GB" sz="1400" dirty="0" err="1">
                <a:solidFill>
                  <a:schemeClr val="bg1"/>
                </a:solidFill>
                <a:latin typeface="Calibri" pitchFamily="34" charset="0"/>
                <a:cs typeface="Calibri" pitchFamily="34" charset="0"/>
              </a:rPr>
              <a:t>youtube</a:t>
            </a:r>
            <a:r>
              <a:rPr lang="en-GB" sz="1400" dirty="0">
                <a:solidFill>
                  <a:schemeClr val="bg1"/>
                </a:solidFill>
                <a:latin typeface="Calibri" pitchFamily="34" charset="0"/>
                <a:cs typeface="Calibri" pitchFamily="34" charset="0"/>
              </a:rPr>
              <a:t>)</a:t>
            </a:r>
          </a:p>
        </p:txBody>
      </p:sp>
    </p:spTree>
    <p:extLst>
      <p:ext uri="{BB962C8B-B14F-4D97-AF65-F5344CB8AC3E}">
        <p14:creationId xmlns:p14="http://schemas.microsoft.com/office/powerpoint/2010/main" val="35446066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5F28CD03-8762-4F20-AE41-FEDD64048E8B}"/>
              </a:ext>
            </a:extLst>
          </p:cNvPr>
          <p:cNvSpPr>
            <a:spLocks noGrp="1"/>
          </p:cNvSpPr>
          <p:nvPr>
            <p:ph type="body" idx="1"/>
          </p:nvPr>
        </p:nvSpPr>
        <p:spPr>
          <a:xfrm>
            <a:off x="302841" y="1379772"/>
            <a:ext cx="4461029" cy="639762"/>
          </a:xfrm>
        </p:spPr>
        <p:txBody>
          <a:bodyPr/>
          <a:lstStyle/>
          <a:p>
            <a:r>
              <a:rPr lang="en-GB" dirty="0">
                <a:solidFill>
                  <a:schemeClr val="bg1"/>
                </a:solidFill>
              </a:rPr>
              <a:t>Neutral meson oscillations</a:t>
            </a:r>
          </a:p>
        </p:txBody>
      </p:sp>
      <mc:AlternateContent xmlns:mc="http://schemas.openxmlformats.org/markup-compatibility/2006" xmlns:a14="http://schemas.microsoft.com/office/drawing/2010/main">
        <mc:Choice Requires="a14">
          <p:sp>
            <p:nvSpPr>
              <p:cNvPr id="12" name="Content Placeholder 11">
                <a:extLst>
                  <a:ext uri="{FF2B5EF4-FFF2-40B4-BE49-F238E27FC236}">
                    <a16:creationId xmlns:a16="http://schemas.microsoft.com/office/drawing/2014/main" id="{C421E261-E6A5-4990-868B-9FF6FAEFAC01}"/>
                  </a:ext>
                </a:extLst>
              </p:cNvPr>
              <p:cNvSpPr>
                <a:spLocks noGrp="1"/>
              </p:cNvSpPr>
              <p:nvPr>
                <p:ph sz="half" idx="2"/>
              </p:nvPr>
            </p:nvSpPr>
            <p:spPr>
              <a:xfrm>
                <a:off x="457199" y="2038846"/>
                <a:ext cx="4310110" cy="4768037"/>
              </a:xfrm>
            </p:spPr>
            <p:txBody>
              <a:bodyPr/>
              <a:lstStyle/>
              <a:p>
                <a:pPr algn="l">
                  <a:spcBef>
                    <a:spcPts val="0"/>
                  </a:spcBef>
                  <a:spcAft>
                    <a:spcPts val="3200"/>
                  </a:spcAft>
                  <a:buFont typeface="Arial" panose="020B0604020202020204" pitchFamily="34" charset="0"/>
                  <a:buChar char="•"/>
                </a:pPr>
                <a:r>
                  <a:rPr lang="en-GB" dirty="0">
                    <a:solidFill>
                      <a:schemeClr val="bg1"/>
                    </a:solidFill>
                  </a:rPr>
                  <a:t>K</a:t>
                </a:r>
                <a:r>
                  <a:rPr lang="en-GB" baseline="30000" dirty="0">
                    <a:solidFill>
                      <a:schemeClr val="bg1"/>
                    </a:solidFill>
                  </a:rPr>
                  <a:t>0</a:t>
                </a:r>
                <a:r>
                  <a:rPr lang="en-GB" dirty="0">
                    <a:solidFill>
                      <a:schemeClr val="bg1"/>
                    </a:solidFill>
                  </a:rPr>
                  <a:t>(d</a:t>
                </a:r>
                <a14:m>
                  <m:oMath xmlns:m="http://schemas.openxmlformats.org/officeDocument/2006/math">
                    <m:acc>
                      <m:accPr>
                        <m:chr m:val="̅"/>
                        <m:ctrlPr>
                          <a:rPr lang="en-GB" i="1" smtClean="0">
                            <a:solidFill>
                              <a:schemeClr val="bg1"/>
                            </a:solidFill>
                            <a:latin typeface="Cambria Math" panose="02040503050406030204" pitchFamily="18" charset="0"/>
                          </a:rPr>
                        </m:ctrlPr>
                      </m:accPr>
                      <m:e>
                        <m:r>
                          <m:rPr>
                            <m:sty m:val="p"/>
                          </m:rPr>
                          <a:rPr lang="en-GB" b="0" i="0" smtClean="0">
                            <a:solidFill>
                              <a:schemeClr val="bg1"/>
                            </a:solidFill>
                            <a:latin typeface="Cambria Math" panose="02040503050406030204" pitchFamily="18" charset="0"/>
                          </a:rPr>
                          <m:t>s</m:t>
                        </m:r>
                      </m:e>
                    </m:acc>
                  </m:oMath>
                </a14:m>
                <a:r>
                  <a:rPr lang="en-GB" dirty="0">
                    <a:solidFill>
                      <a:schemeClr val="bg1"/>
                    </a:solidFill>
                  </a:rPr>
                  <a:t>): Brookhaven (1964)</a:t>
                </a:r>
              </a:p>
              <a:p>
                <a:pPr algn="l">
                  <a:spcBef>
                    <a:spcPts val="0"/>
                  </a:spcBef>
                  <a:spcAft>
                    <a:spcPts val="3200"/>
                  </a:spcAft>
                  <a:buFont typeface="Arial" panose="020B0604020202020204" pitchFamily="34" charset="0"/>
                  <a:buChar char="•"/>
                </a:pPr>
                <a:endParaRPr lang="en-GB" dirty="0">
                  <a:solidFill>
                    <a:schemeClr val="bg1"/>
                  </a:solidFill>
                </a:endParaRPr>
              </a:p>
              <a:p>
                <a:pPr algn="l">
                  <a:spcBef>
                    <a:spcPts val="0"/>
                  </a:spcBef>
                  <a:spcAft>
                    <a:spcPts val="3200"/>
                  </a:spcAft>
                  <a:buFont typeface="Arial" panose="020B0604020202020204" pitchFamily="34" charset="0"/>
                  <a:buChar char="•"/>
                </a:pPr>
                <a:endParaRPr lang="en-GB" dirty="0">
                  <a:solidFill>
                    <a:schemeClr val="bg1"/>
                  </a:solidFill>
                </a:endParaRPr>
              </a:p>
              <a:p>
                <a:pPr algn="l">
                  <a:spcAft>
                    <a:spcPts val="1600"/>
                  </a:spcAft>
                  <a:buFont typeface="Arial" panose="020B0604020202020204" pitchFamily="34" charset="0"/>
                  <a:buChar char="•"/>
                </a:pPr>
                <a:r>
                  <a:rPr lang="en-GB" dirty="0">
                    <a:solidFill>
                      <a:schemeClr val="bg1"/>
                    </a:solidFill>
                  </a:rPr>
                  <a:t>B</a:t>
                </a:r>
                <a:r>
                  <a:rPr lang="en-GB" baseline="30000" dirty="0">
                    <a:solidFill>
                      <a:schemeClr val="bg1"/>
                    </a:solidFill>
                  </a:rPr>
                  <a:t>0</a:t>
                </a:r>
                <a:r>
                  <a:rPr lang="en-GB" dirty="0">
                    <a:solidFill>
                      <a:schemeClr val="bg1"/>
                    </a:solidFill>
                  </a:rPr>
                  <a:t>(</a:t>
                </a:r>
                <a:r>
                  <a:rPr lang="en-GB" dirty="0" err="1">
                    <a:solidFill>
                      <a:schemeClr val="bg1"/>
                    </a:solidFill>
                  </a:rPr>
                  <a:t>dƀ</a:t>
                </a:r>
                <a:r>
                  <a:rPr lang="en-GB" dirty="0">
                    <a:solidFill>
                      <a:schemeClr val="bg1"/>
                    </a:solidFill>
                  </a:rPr>
                  <a:t>): Babar and Belle (2001)</a:t>
                </a:r>
              </a:p>
              <a:p>
                <a:pPr algn="l">
                  <a:spcAft>
                    <a:spcPts val="1600"/>
                  </a:spcAft>
                  <a:buFont typeface="Arial" panose="020B0604020202020204" pitchFamily="34" charset="0"/>
                  <a:buChar char="•"/>
                </a:pPr>
                <a:r>
                  <a:rPr lang="en-GB" dirty="0">
                    <a:solidFill>
                      <a:schemeClr val="bg1"/>
                    </a:solidFill>
                  </a:rPr>
                  <a:t>B</a:t>
                </a:r>
                <a:r>
                  <a:rPr lang="en-GB" baseline="30000" dirty="0">
                    <a:solidFill>
                      <a:schemeClr val="bg1"/>
                    </a:solidFill>
                  </a:rPr>
                  <a:t>0</a:t>
                </a:r>
                <a:r>
                  <a:rPr lang="en-GB" baseline="-25000" dirty="0">
                    <a:solidFill>
                      <a:schemeClr val="bg1"/>
                    </a:solidFill>
                  </a:rPr>
                  <a:t>s</a:t>
                </a:r>
                <a:r>
                  <a:rPr lang="en-GB" dirty="0">
                    <a:solidFill>
                      <a:schemeClr val="bg1"/>
                    </a:solidFill>
                  </a:rPr>
                  <a:t>(</a:t>
                </a:r>
                <a:r>
                  <a:rPr lang="en-GB" dirty="0" err="1">
                    <a:solidFill>
                      <a:schemeClr val="bg1"/>
                    </a:solidFill>
                  </a:rPr>
                  <a:t>sƀ</a:t>
                </a:r>
                <a:r>
                  <a:rPr lang="en-GB" dirty="0">
                    <a:solidFill>
                      <a:schemeClr val="bg1"/>
                    </a:solidFill>
                  </a:rPr>
                  <a:t>): </a:t>
                </a:r>
                <a:r>
                  <a:rPr lang="en-GB" dirty="0" err="1">
                    <a:solidFill>
                      <a:schemeClr val="bg1"/>
                    </a:solidFill>
                  </a:rPr>
                  <a:t>LHCb</a:t>
                </a:r>
                <a:r>
                  <a:rPr lang="en-GB" dirty="0">
                    <a:solidFill>
                      <a:schemeClr val="bg1"/>
                    </a:solidFill>
                  </a:rPr>
                  <a:t> (2013)</a:t>
                </a:r>
              </a:p>
              <a:p>
                <a:pPr algn="l">
                  <a:spcAft>
                    <a:spcPts val="1600"/>
                  </a:spcAft>
                  <a:buFont typeface="Arial" panose="020B0604020202020204" pitchFamily="34" charset="0"/>
                  <a:buChar char="•"/>
                </a:pPr>
                <a:r>
                  <a:rPr lang="en-GB" dirty="0">
                    <a:solidFill>
                      <a:schemeClr val="bg1"/>
                    </a:solidFill>
                  </a:rPr>
                  <a:t>D</a:t>
                </a:r>
                <a:r>
                  <a:rPr lang="en-GB" baseline="30000" dirty="0">
                    <a:solidFill>
                      <a:schemeClr val="bg1"/>
                    </a:solidFill>
                  </a:rPr>
                  <a:t>0</a:t>
                </a:r>
                <a:r>
                  <a:rPr lang="en-GB" dirty="0">
                    <a:solidFill>
                      <a:schemeClr val="bg1"/>
                    </a:solidFill>
                  </a:rPr>
                  <a:t>(</a:t>
                </a:r>
                <a:r>
                  <a:rPr lang="en-GB" dirty="0" err="1">
                    <a:solidFill>
                      <a:schemeClr val="bg1"/>
                    </a:solidFill>
                  </a:rPr>
                  <a:t>cū</a:t>
                </a:r>
                <a:r>
                  <a:rPr lang="en-GB" dirty="0">
                    <a:solidFill>
                      <a:schemeClr val="bg1"/>
                    </a:solidFill>
                  </a:rPr>
                  <a:t>): </a:t>
                </a:r>
                <a:r>
                  <a:rPr lang="en-GB" dirty="0" err="1">
                    <a:solidFill>
                      <a:schemeClr val="bg1"/>
                    </a:solidFill>
                  </a:rPr>
                  <a:t>LHCb</a:t>
                </a:r>
                <a:r>
                  <a:rPr lang="en-GB" dirty="0">
                    <a:solidFill>
                      <a:schemeClr val="bg1"/>
                    </a:solidFill>
                  </a:rPr>
                  <a:t> (2019)</a:t>
                </a:r>
              </a:p>
              <a:p>
                <a:pPr algn="l">
                  <a:spcAft>
                    <a:spcPts val="3200"/>
                  </a:spcAft>
                  <a:buFont typeface="Arial" panose="020B0604020202020204" pitchFamily="34" charset="0"/>
                  <a:buChar char="•"/>
                </a:pPr>
                <a:endParaRPr lang="en-GB" dirty="0">
                  <a:solidFill>
                    <a:schemeClr val="bg1"/>
                  </a:solidFill>
                </a:endParaRPr>
              </a:p>
            </p:txBody>
          </p:sp>
        </mc:Choice>
        <mc:Fallback xmlns="">
          <p:sp>
            <p:nvSpPr>
              <p:cNvPr id="12" name="Content Placeholder 11">
                <a:extLst>
                  <a:ext uri="{FF2B5EF4-FFF2-40B4-BE49-F238E27FC236}">
                    <a16:creationId xmlns:a16="http://schemas.microsoft.com/office/drawing/2014/main" id="{C421E261-E6A5-4990-868B-9FF6FAEFAC01}"/>
                  </a:ext>
                </a:extLst>
              </p:cNvPr>
              <p:cNvSpPr>
                <a:spLocks noGrp="1" noRot="1" noChangeAspect="1" noMove="1" noResize="1" noEditPoints="1" noAdjustHandles="1" noChangeArrowheads="1" noChangeShapeType="1" noTextEdit="1"/>
              </p:cNvSpPr>
              <p:nvPr>
                <p:ph sz="half" idx="2"/>
              </p:nvPr>
            </p:nvSpPr>
            <p:spPr>
              <a:xfrm>
                <a:off x="457199" y="2038846"/>
                <a:ext cx="4310110" cy="4768037"/>
              </a:xfrm>
              <a:blipFill>
                <a:blip r:embed="rId2"/>
                <a:stretch>
                  <a:fillRect l="-1839" t="-894"/>
                </a:stretch>
              </a:blipFill>
            </p:spPr>
            <p:txBody>
              <a:bodyPr/>
              <a:lstStyle/>
              <a:p>
                <a:r>
                  <a:rPr lang="en-GB">
                    <a:noFill/>
                  </a:rPr>
                  <a:t> </a:t>
                </a:r>
              </a:p>
            </p:txBody>
          </p:sp>
        </mc:Fallback>
      </mc:AlternateContent>
      <p:sp>
        <p:nvSpPr>
          <p:cNvPr id="15" name="Text Placeholder 14">
            <a:extLst>
              <a:ext uri="{FF2B5EF4-FFF2-40B4-BE49-F238E27FC236}">
                <a16:creationId xmlns:a16="http://schemas.microsoft.com/office/drawing/2014/main" id="{02912A28-9D15-4E3F-809C-1C19BB51A4AA}"/>
              </a:ext>
            </a:extLst>
          </p:cNvPr>
          <p:cNvSpPr>
            <a:spLocks noGrp="1"/>
          </p:cNvSpPr>
          <p:nvPr>
            <p:ph type="body" sz="quarter" idx="3"/>
          </p:nvPr>
        </p:nvSpPr>
        <p:spPr>
          <a:xfrm>
            <a:off x="4706167" y="3532665"/>
            <a:ext cx="4041775" cy="639762"/>
          </a:xfrm>
        </p:spPr>
        <p:txBody>
          <a:bodyPr/>
          <a:lstStyle/>
          <a:p>
            <a:r>
              <a:rPr lang="en-GB" sz="2400" dirty="0">
                <a:solidFill>
                  <a:schemeClr val="bg1"/>
                </a:solidFill>
              </a:rPr>
              <a:t>Going on</a:t>
            </a:r>
            <a:endParaRPr lang="en-GB" dirty="0">
              <a:solidFill>
                <a:schemeClr val="bg1"/>
              </a:solidFill>
            </a:endParaRPr>
          </a:p>
        </p:txBody>
      </p:sp>
      <p:sp>
        <p:nvSpPr>
          <p:cNvPr id="16" name="Content Placeholder 15">
            <a:extLst>
              <a:ext uri="{FF2B5EF4-FFF2-40B4-BE49-F238E27FC236}">
                <a16:creationId xmlns:a16="http://schemas.microsoft.com/office/drawing/2014/main" id="{6B32E981-556B-42A9-A2C8-0CCC61CD231A}"/>
              </a:ext>
            </a:extLst>
          </p:cNvPr>
          <p:cNvSpPr>
            <a:spLocks noGrp="1"/>
          </p:cNvSpPr>
          <p:nvPr>
            <p:ph sz="quarter" idx="4"/>
          </p:nvPr>
        </p:nvSpPr>
        <p:spPr>
          <a:xfrm>
            <a:off x="4645025" y="4318643"/>
            <a:ext cx="4041775" cy="2213919"/>
          </a:xfrm>
        </p:spPr>
        <p:txBody>
          <a:bodyPr/>
          <a:lstStyle/>
          <a:p>
            <a:pPr algn="l"/>
            <a:r>
              <a:rPr lang="en-GB" sz="2400" dirty="0">
                <a:solidFill>
                  <a:schemeClr val="bg1"/>
                </a:solidFill>
              </a:rPr>
              <a:t>ATLAS &amp; CMS</a:t>
            </a:r>
          </a:p>
          <a:p>
            <a:pPr algn="l">
              <a:spcAft>
                <a:spcPts val="3200"/>
              </a:spcAft>
            </a:pPr>
            <a:r>
              <a:rPr lang="en-GB" sz="2000" dirty="0">
                <a:solidFill>
                  <a:schemeClr val="bg1"/>
                </a:solidFill>
              </a:rPr>
              <a:t>Searching for matter–antimatter asymmetry in the Higgs boson–top quark interaction</a:t>
            </a:r>
          </a:p>
          <a:p>
            <a:pPr algn="l">
              <a:spcAft>
                <a:spcPts val="6400"/>
              </a:spcAft>
            </a:pPr>
            <a:r>
              <a:rPr lang="en-GB" sz="2000" dirty="0">
                <a:solidFill>
                  <a:schemeClr val="bg1"/>
                </a:solidFill>
              </a:rPr>
              <a:t>DUNE: CP violation in the lepton sector</a:t>
            </a:r>
            <a:endParaRPr lang="en-GB" sz="1400" dirty="0">
              <a:solidFill>
                <a:schemeClr val="bg1"/>
              </a:solidFill>
            </a:endParaRPr>
          </a:p>
          <a:p>
            <a:endParaRPr lang="en-GB" sz="1400" dirty="0">
              <a:solidFill>
                <a:schemeClr val="bg1"/>
              </a:solidFill>
            </a:endParaRPr>
          </a:p>
          <a:p>
            <a:endParaRPr lang="en-GB" sz="1400" dirty="0">
              <a:solidFill>
                <a:schemeClr val="bg1"/>
              </a:solidFill>
            </a:endParaRPr>
          </a:p>
          <a:p>
            <a:endParaRPr lang="en-GB" dirty="0"/>
          </a:p>
          <a:p>
            <a:endParaRPr lang="en-GB" dirty="0"/>
          </a:p>
        </p:txBody>
      </p:sp>
      <p:sp>
        <p:nvSpPr>
          <p:cNvPr id="17" name="Title 1">
            <a:extLst>
              <a:ext uri="{FF2B5EF4-FFF2-40B4-BE49-F238E27FC236}">
                <a16:creationId xmlns:a16="http://schemas.microsoft.com/office/drawing/2014/main" id="{8D25BE2F-1209-4859-BC9C-968F7395452B}"/>
              </a:ext>
            </a:extLst>
          </p:cNvPr>
          <p:cNvSpPr txBox="1">
            <a:spLocks/>
          </p:cNvSpPr>
          <p:nvPr/>
        </p:nvSpPr>
        <p:spPr>
          <a:xfrm>
            <a:off x="665712" y="-19230"/>
            <a:ext cx="8549407" cy="1516558"/>
          </a:xfrm>
          <a:prstGeom prst="rect">
            <a:avLst/>
          </a:prstGeom>
        </p:spPr>
        <p:txBody>
          <a:bodyPr/>
          <a:lstStyle>
            <a:lvl1pPr algn="l" rtl="0" eaLnBrk="0" fontAlgn="base" hangingPunct="0">
              <a:spcBef>
                <a:spcPct val="0"/>
              </a:spcBef>
              <a:spcAft>
                <a:spcPct val="0"/>
              </a:spcAft>
              <a:defRPr sz="2000" b="1">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2pPr>
            <a:lvl3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3pPr>
            <a:lvl4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4pPr>
            <a:lvl5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5pPr>
            <a:lvl6pPr marL="457200" algn="l" rtl="0" fontAlgn="base">
              <a:spcBef>
                <a:spcPct val="0"/>
              </a:spcBef>
              <a:spcAft>
                <a:spcPct val="0"/>
              </a:spcAft>
              <a:defRPr sz="2000" b="1">
                <a:solidFill>
                  <a:srgbClr val="DDDDDD"/>
                </a:solidFill>
                <a:latin typeface="Arial" charset="0"/>
              </a:defRPr>
            </a:lvl6pPr>
            <a:lvl7pPr marL="914400" algn="l" rtl="0" fontAlgn="base">
              <a:spcBef>
                <a:spcPct val="0"/>
              </a:spcBef>
              <a:spcAft>
                <a:spcPct val="0"/>
              </a:spcAft>
              <a:defRPr sz="2000" b="1">
                <a:solidFill>
                  <a:srgbClr val="DDDDDD"/>
                </a:solidFill>
                <a:latin typeface="Arial" charset="0"/>
              </a:defRPr>
            </a:lvl7pPr>
            <a:lvl8pPr marL="1371600" algn="l" rtl="0" fontAlgn="base">
              <a:spcBef>
                <a:spcPct val="0"/>
              </a:spcBef>
              <a:spcAft>
                <a:spcPct val="0"/>
              </a:spcAft>
              <a:defRPr sz="2000" b="1">
                <a:solidFill>
                  <a:srgbClr val="DDDDDD"/>
                </a:solidFill>
                <a:latin typeface="Arial" charset="0"/>
              </a:defRPr>
            </a:lvl8pPr>
            <a:lvl9pPr marL="1828800" algn="l" rtl="0" fontAlgn="base">
              <a:spcBef>
                <a:spcPct val="0"/>
              </a:spcBef>
              <a:spcAft>
                <a:spcPct val="0"/>
              </a:spcAft>
              <a:defRPr sz="2000" b="1">
                <a:solidFill>
                  <a:srgbClr val="DDDDDD"/>
                </a:solidFill>
                <a:latin typeface="Arial" charset="0"/>
              </a:defRPr>
            </a:lvl9pPr>
          </a:lstStyle>
          <a:p>
            <a:r>
              <a:rPr lang="en-GB" sz="2400" b="0" i="1" u="none" strike="noStrike" baseline="0" dirty="0">
                <a:latin typeface="Helvetica" panose="020B0604020202020204" pitchFamily="34" charset="0"/>
              </a:rPr>
              <a:t>«The first priority is the completion of the programme of measurements of the oscillation parameters, most notably the CP-violating phase of the mixing matrix and the neutrino mass ordering. » </a:t>
            </a:r>
            <a:endParaRPr lang="en-GB" sz="2400" i="1" kern="0" dirty="0"/>
          </a:p>
        </p:txBody>
      </p:sp>
      <p:pic>
        <p:nvPicPr>
          <p:cNvPr id="20" name="Picture 19">
            <a:extLst>
              <a:ext uri="{FF2B5EF4-FFF2-40B4-BE49-F238E27FC236}">
                <a16:creationId xmlns:a16="http://schemas.microsoft.com/office/drawing/2014/main" id="{B92C2B69-7FC9-45BD-8ABC-1DD53EB021E1}"/>
              </a:ext>
            </a:extLst>
          </p:cNvPr>
          <p:cNvPicPr>
            <a:picLocks noChangeAspect="1"/>
          </p:cNvPicPr>
          <p:nvPr/>
        </p:nvPicPr>
        <p:blipFill>
          <a:blip r:embed="rId3" cstate="print">
            <a:duotone>
              <a:prstClr val="black"/>
              <a:schemeClr val="bg1">
                <a:tint val="45000"/>
                <a:satMod val="400000"/>
              </a:schemeClr>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285507" y="2412523"/>
            <a:ext cx="2495699" cy="2078937"/>
          </a:xfrm>
          <a:prstGeom prst="rect">
            <a:avLst/>
          </a:prstGeom>
        </p:spPr>
      </p:pic>
      <p:sp>
        <p:nvSpPr>
          <p:cNvPr id="24" name="TextBox 23">
            <a:extLst>
              <a:ext uri="{FF2B5EF4-FFF2-40B4-BE49-F238E27FC236}">
                <a16:creationId xmlns:a16="http://schemas.microsoft.com/office/drawing/2014/main" id="{345D2278-8065-4D5D-8B83-B1E408D5FC8A}"/>
              </a:ext>
            </a:extLst>
          </p:cNvPr>
          <p:cNvSpPr txBox="1"/>
          <p:nvPr/>
        </p:nvSpPr>
        <p:spPr>
          <a:xfrm>
            <a:off x="4918228" y="1398962"/>
            <a:ext cx="3936405" cy="2482731"/>
          </a:xfrm>
          <a:prstGeom prst="rect">
            <a:avLst/>
          </a:prstGeom>
          <a:noFill/>
        </p:spPr>
        <p:txBody>
          <a:bodyPr wrap="square">
            <a:spAutoFit/>
          </a:bodyPr>
          <a:lstStyle/>
          <a:p>
            <a:pPr algn="l"/>
            <a:r>
              <a:rPr lang="en-GB" sz="2400" dirty="0" err="1">
                <a:solidFill>
                  <a:schemeClr val="bg1"/>
                </a:solidFill>
              </a:rPr>
              <a:t>LHCb</a:t>
            </a:r>
            <a:r>
              <a:rPr lang="en-GB" sz="2400" dirty="0">
                <a:solidFill>
                  <a:schemeClr val="bg1"/>
                </a:solidFill>
              </a:rPr>
              <a:t> (2020):</a:t>
            </a:r>
          </a:p>
          <a:p>
            <a:pPr algn="l">
              <a:spcAft>
                <a:spcPts val="1600"/>
              </a:spcAft>
            </a:pPr>
            <a:r>
              <a:rPr lang="en-GB" sz="2400" dirty="0">
                <a:solidFill>
                  <a:schemeClr val="bg1"/>
                </a:solidFill>
              </a:rPr>
              <a:t>1</a:t>
            </a:r>
            <a:r>
              <a:rPr lang="en-GB" sz="2400" baseline="30000" dirty="0">
                <a:solidFill>
                  <a:schemeClr val="bg1"/>
                </a:solidFill>
              </a:rPr>
              <a:t>st</a:t>
            </a:r>
            <a:r>
              <a:rPr lang="en-GB" sz="2400" dirty="0">
                <a:solidFill>
                  <a:schemeClr val="bg1"/>
                </a:solidFill>
              </a:rPr>
              <a:t> observation of time-dependent CP violation in B</a:t>
            </a:r>
            <a:r>
              <a:rPr lang="en-GB" sz="2400" baseline="-25000" dirty="0">
                <a:solidFill>
                  <a:schemeClr val="bg1"/>
                </a:solidFill>
              </a:rPr>
              <a:t>s</a:t>
            </a:r>
            <a:r>
              <a:rPr lang="en-GB" sz="2400" baseline="30000" dirty="0">
                <a:solidFill>
                  <a:schemeClr val="bg1"/>
                </a:solidFill>
              </a:rPr>
              <a:t>0</a:t>
            </a:r>
            <a:r>
              <a:rPr lang="en-GB" sz="2400" dirty="0">
                <a:solidFill>
                  <a:schemeClr val="bg1"/>
                </a:solidFill>
              </a:rPr>
              <a:t> mesons, in their decays into charged K mesons. </a:t>
            </a:r>
          </a:p>
          <a:p>
            <a:pPr algn="l">
              <a:spcAft>
                <a:spcPts val="1600"/>
              </a:spcAft>
              <a:buFont typeface="Arial" panose="020B0604020202020204" pitchFamily="34" charset="0"/>
              <a:buChar char="•"/>
            </a:pPr>
            <a:endParaRPr lang="en-GB" dirty="0">
              <a:solidFill>
                <a:schemeClr val="bg1"/>
              </a:solidFill>
            </a:endParaRPr>
          </a:p>
        </p:txBody>
      </p:sp>
    </p:spTree>
    <p:extLst>
      <p:ext uri="{BB962C8B-B14F-4D97-AF65-F5344CB8AC3E}">
        <p14:creationId xmlns:p14="http://schemas.microsoft.com/office/powerpoint/2010/main" val="41081369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A99F0-277F-46A5-B7A2-7F686606D50A}"/>
              </a:ext>
            </a:extLst>
          </p:cNvPr>
          <p:cNvSpPr>
            <a:spLocks noGrp="1"/>
          </p:cNvSpPr>
          <p:nvPr>
            <p:ph type="title"/>
          </p:nvPr>
        </p:nvSpPr>
        <p:spPr/>
        <p:txBody>
          <a:bodyPr/>
          <a:lstStyle/>
          <a:p>
            <a:r>
              <a:rPr lang="en-GB" sz="2400" dirty="0"/>
              <a:t>A tool for dark matter research: axions</a:t>
            </a:r>
          </a:p>
        </p:txBody>
      </p:sp>
      <p:sp>
        <p:nvSpPr>
          <p:cNvPr id="3" name="Content Placeholder 2">
            <a:extLst>
              <a:ext uri="{FF2B5EF4-FFF2-40B4-BE49-F238E27FC236}">
                <a16:creationId xmlns:a16="http://schemas.microsoft.com/office/drawing/2014/main" id="{CBF5C64A-A2C4-4645-9234-F5D47805908E}"/>
              </a:ext>
            </a:extLst>
          </p:cNvPr>
          <p:cNvSpPr>
            <a:spLocks noGrp="1"/>
          </p:cNvSpPr>
          <p:nvPr>
            <p:ph idx="1"/>
          </p:nvPr>
        </p:nvSpPr>
        <p:spPr/>
        <p:txBody>
          <a:bodyPr/>
          <a:lstStyle/>
          <a:p>
            <a:pPr algn="l"/>
            <a:r>
              <a:rPr lang="en-GB" sz="2400" dirty="0"/>
              <a:t>ALICE: </a:t>
            </a:r>
            <a:endParaRPr lang="en-GB" dirty="0"/>
          </a:p>
          <a:p>
            <a:pPr algn="l">
              <a:spcAft>
                <a:spcPts val="6400"/>
              </a:spcAft>
            </a:pPr>
            <a:r>
              <a:rPr lang="en-GB" sz="2000" i="1" kern="1200" dirty="0">
                <a:ea typeface="+mn-ea"/>
                <a:cs typeface="+mn-cs"/>
              </a:rPr>
              <a:t>New results on the production rates of </a:t>
            </a:r>
            <a:r>
              <a:rPr lang="en-GB" sz="2400" b="1" i="1" kern="1200" dirty="0">
                <a:ea typeface="+mn-ea"/>
                <a:cs typeface="+mn-cs"/>
              </a:rPr>
              <a:t>antideuterons</a:t>
            </a:r>
            <a:r>
              <a:rPr lang="en-GB" sz="2000" i="1" kern="1200" dirty="0">
                <a:ea typeface="+mn-ea"/>
                <a:cs typeface="+mn-cs"/>
              </a:rPr>
              <a:t> based on data collected at the highest collision energy delivered so far at the Large Hadron Collider. […] the presence of antideuterons in space is a promising indirect signature of </a:t>
            </a:r>
            <a:r>
              <a:rPr lang="en-GB" sz="2000" i="1" kern="1200" dirty="0">
                <a:ea typeface="+mn-ea"/>
                <a:cs typeface="+mn-cs"/>
                <a:hlinkClick r:id="rId2">
                  <a:extLst>
                    <a:ext uri="{A12FA001-AC4F-418D-AE19-62706E023703}">
                      <ahyp:hlinkClr xmlns:ahyp="http://schemas.microsoft.com/office/drawing/2018/hyperlinkcolor" val="tx"/>
                    </a:ext>
                  </a:extLst>
                </a:hlinkClick>
              </a:rPr>
              <a:t>dark matter</a:t>
            </a:r>
            <a:r>
              <a:rPr lang="en-GB" sz="2000" i="1" kern="1200" dirty="0">
                <a:ea typeface="+mn-ea"/>
                <a:cs typeface="+mn-cs"/>
              </a:rPr>
              <a:t> candidates. </a:t>
            </a:r>
          </a:p>
          <a:p>
            <a:pPr algn="l"/>
            <a:r>
              <a:rPr lang="en-GB" sz="2400" dirty="0"/>
              <a:t>BASE: </a:t>
            </a:r>
            <a:endParaRPr lang="en-GB" sz="2000" kern="1200" dirty="0">
              <a:ea typeface="+mn-ea"/>
              <a:cs typeface="+mn-cs"/>
            </a:endParaRPr>
          </a:p>
          <a:p>
            <a:pPr algn="l"/>
            <a:r>
              <a:rPr lang="en-GB" sz="2000" i="1" kern="1200" dirty="0">
                <a:ea typeface="+mn-ea"/>
                <a:cs typeface="+mn-cs"/>
              </a:rPr>
              <a:t>The BASE collaboration reports the first laboratory search for an interaction between antimatter and a candidate particle for </a:t>
            </a:r>
            <a:r>
              <a:rPr lang="en-GB" sz="2000" i="1" u="sng" kern="1200" dirty="0">
                <a:ea typeface="+mn-ea"/>
                <a:cs typeface="+mn-cs"/>
              </a:rPr>
              <a:t>dark matter </a:t>
            </a:r>
          </a:p>
        </p:txBody>
      </p:sp>
      <p:sp>
        <p:nvSpPr>
          <p:cNvPr id="4" name="TextBox 3">
            <a:extLst>
              <a:ext uri="{FF2B5EF4-FFF2-40B4-BE49-F238E27FC236}">
                <a16:creationId xmlns:a16="http://schemas.microsoft.com/office/drawing/2014/main" id="{B5C813A4-139A-457B-960B-B4B4B533E143}"/>
              </a:ext>
            </a:extLst>
          </p:cNvPr>
          <p:cNvSpPr txBox="1"/>
          <p:nvPr/>
        </p:nvSpPr>
        <p:spPr>
          <a:xfrm rot="10800000">
            <a:off x="5220071" y="1682614"/>
            <a:ext cx="1038687" cy="523220"/>
          </a:xfrm>
          <a:prstGeom prst="rect">
            <a:avLst/>
          </a:prstGeom>
          <a:noFill/>
        </p:spPr>
        <p:txBody>
          <a:bodyPr wrap="square" rtlCol="0">
            <a:spAutoFit/>
          </a:bodyPr>
          <a:lstStyle/>
          <a:p>
            <a:r>
              <a:rPr lang="en-GB" sz="2800" baseline="-25000" dirty="0">
                <a:solidFill>
                  <a:schemeClr val="bg1"/>
                </a:solidFill>
                <a:latin typeface="Calibri" pitchFamily="34" charset="0"/>
                <a:cs typeface="Calibri" pitchFamily="34" charset="0"/>
              </a:rPr>
              <a:t>- </a:t>
            </a:r>
            <a:r>
              <a:rPr lang="en-GB" sz="2800" u="sng" dirty="0">
                <a:solidFill>
                  <a:schemeClr val="bg1"/>
                </a:solidFill>
                <a:latin typeface="Calibri" pitchFamily="34" charset="0"/>
                <a:cs typeface="Calibri" pitchFamily="34" charset="0"/>
              </a:rPr>
              <a:t>d</a:t>
            </a:r>
            <a:r>
              <a:rPr lang="en-GB" sz="2800" dirty="0">
                <a:solidFill>
                  <a:schemeClr val="bg1"/>
                </a:solidFill>
                <a:latin typeface="Calibri" pitchFamily="34" charset="0"/>
                <a:cs typeface="Calibri" pitchFamily="34" charset="0"/>
              </a:rPr>
              <a:t> </a:t>
            </a:r>
            <a:r>
              <a:rPr lang="en-GB" sz="2800" u="sng" dirty="0">
                <a:solidFill>
                  <a:schemeClr val="bg1"/>
                </a:solidFill>
                <a:latin typeface="Calibri" pitchFamily="34" charset="0"/>
                <a:cs typeface="Calibri" pitchFamily="34" charset="0"/>
              </a:rPr>
              <a:t>u</a:t>
            </a:r>
          </a:p>
        </p:txBody>
      </p:sp>
    </p:spTree>
    <p:extLst>
      <p:ext uri="{BB962C8B-B14F-4D97-AF65-F5344CB8AC3E}">
        <p14:creationId xmlns:p14="http://schemas.microsoft.com/office/powerpoint/2010/main" val="31536406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B846A-C676-4D98-865B-CACAA72E5A84}"/>
              </a:ext>
            </a:extLst>
          </p:cNvPr>
          <p:cNvSpPr>
            <a:spLocks noGrp="1"/>
          </p:cNvSpPr>
          <p:nvPr>
            <p:ph type="title"/>
          </p:nvPr>
        </p:nvSpPr>
        <p:spPr>
          <a:xfrm>
            <a:off x="683581" y="303212"/>
            <a:ext cx="8346375" cy="428625"/>
          </a:xfrm>
        </p:spPr>
        <p:txBody>
          <a:bodyPr/>
          <a:lstStyle/>
          <a:p>
            <a:r>
              <a:rPr lang="en-GB" sz="2400" dirty="0"/>
              <a:t>AMS-02: Alpha Magnetic Spectrometer </a:t>
            </a:r>
            <a:br>
              <a:rPr lang="en-GB" sz="2400" dirty="0"/>
            </a:br>
            <a:r>
              <a:rPr lang="en-GB" sz="2400" dirty="0"/>
              <a:t>Antimatter in cosmic rays</a:t>
            </a:r>
          </a:p>
        </p:txBody>
      </p:sp>
      <p:pic>
        <p:nvPicPr>
          <p:cNvPr id="5" name="Picture 4">
            <a:extLst>
              <a:ext uri="{FF2B5EF4-FFF2-40B4-BE49-F238E27FC236}">
                <a16:creationId xmlns:a16="http://schemas.microsoft.com/office/drawing/2014/main" id="{54B36B68-20C5-48C7-92B8-3390EF955D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648" y="1166970"/>
            <a:ext cx="4389120" cy="2926080"/>
          </a:xfrm>
          <a:prstGeom prst="rect">
            <a:avLst/>
          </a:prstGeom>
        </p:spPr>
      </p:pic>
      <p:pic>
        <p:nvPicPr>
          <p:cNvPr id="6" name="Picture 5">
            <a:extLst>
              <a:ext uri="{FF2B5EF4-FFF2-40B4-BE49-F238E27FC236}">
                <a16:creationId xmlns:a16="http://schemas.microsoft.com/office/drawing/2014/main" id="{1B341A59-1006-41D6-AC35-1F2CF3996793}"/>
              </a:ext>
            </a:extLst>
          </p:cNvPr>
          <p:cNvPicPr>
            <a:picLocks noChangeAspect="1"/>
          </p:cNvPicPr>
          <p:nvPr/>
        </p:nvPicPr>
        <p:blipFill>
          <a:blip r:embed="rId3"/>
          <a:stretch>
            <a:fillRect/>
          </a:stretch>
        </p:blipFill>
        <p:spPr>
          <a:xfrm>
            <a:off x="5382463" y="2024110"/>
            <a:ext cx="3040596" cy="4454971"/>
          </a:xfrm>
          <a:prstGeom prst="rect">
            <a:avLst/>
          </a:prstGeom>
        </p:spPr>
      </p:pic>
      <p:sp>
        <p:nvSpPr>
          <p:cNvPr id="7" name="TextBox 6">
            <a:extLst>
              <a:ext uri="{FF2B5EF4-FFF2-40B4-BE49-F238E27FC236}">
                <a16:creationId xmlns:a16="http://schemas.microsoft.com/office/drawing/2014/main" id="{853EB9BB-63BF-4D7D-A54A-03926453FFC0}"/>
              </a:ext>
            </a:extLst>
          </p:cNvPr>
          <p:cNvSpPr txBox="1"/>
          <p:nvPr/>
        </p:nvSpPr>
        <p:spPr>
          <a:xfrm flipH="1">
            <a:off x="5382461" y="1377779"/>
            <a:ext cx="3040595" cy="646331"/>
          </a:xfrm>
          <a:prstGeom prst="rect">
            <a:avLst/>
          </a:prstGeom>
          <a:noFill/>
        </p:spPr>
        <p:txBody>
          <a:bodyPr wrap="square" rtlCol="0">
            <a:spAutoFit/>
          </a:bodyPr>
          <a:lstStyle/>
          <a:p>
            <a:r>
              <a:rPr lang="en-GB" dirty="0">
                <a:solidFill>
                  <a:schemeClr val="bg1"/>
                </a:solidFill>
                <a:latin typeface="Calibri" pitchFamily="34" charset="0"/>
                <a:cs typeface="Calibri" pitchFamily="34" charset="0"/>
              </a:rPr>
              <a:t>Aguilar et al., Phys. Rev. Lett. </a:t>
            </a:r>
            <a:r>
              <a:rPr lang="en-GB" b="1" dirty="0">
                <a:solidFill>
                  <a:schemeClr val="bg1"/>
                </a:solidFill>
                <a:latin typeface="Calibri" pitchFamily="34" charset="0"/>
                <a:cs typeface="Calibri" pitchFamily="34" charset="0"/>
              </a:rPr>
              <a:t>113</a:t>
            </a:r>
            <a:r>
              <a:rPr lang="en-GB" dirty="0">
                <a:solidFill>
                  <a:schemeClr val="bg1"/>
                </a:solidFill>
                <a:latin typeface="Calibri" pitchFamily="34" charset="0"/>
                <a:cs typeface="Calibri" pitchFamily="34" charset="0"/>
              </a:rPr>
              <a:t>, 121102 (2014)</a:t>
            </a:r>
          </a:p>
        </p:txBody>
      </p:sp>
    </p:spTree>
    <p:extLst>
      <p:ext uri="{BB962C8B-B14F-4D97-AF65-F5344CB8AC3E}">
        <p14:creationId xmlns:p14="http://schemas.microsoft.com/office/powerpoint/2010/main" val="145946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656C0-D837-4BA2-8596-C83B9558AC9B}"/>
              </a:ext>
            </a:extLst>
          </p:cNvPr>
          <p:cNvSpPr>
            <a:spLocks noGrp="1"/>
          </p:cNvSpPr>
          <p:nvPr>
            <p:ph type="title"/>
          </p:nvPr>
        </p:nvSpPr>
        <p:spPr/>
        <p:txBody>
          <a:bodyPr/>
          <a:lstStyle/>
          <a:p>
            <a:r>
              <a:rPr lang="en-GB" sz="2400" dirty="0"/>
              <a:t>Synergies with </a:t>
            </a:r>
            <a:r>
              <a:rPr lang="en-GB" sz="2400" dirty="0" err="1"/>
              <a:t>neighboring</a:t>
            </a:r>
            <a:r>
              <a:rPr lang="en-GB" sz="2400" dirty="0"/>
              <a:t> fields</a:t>
            </a:r>
          </a:p>
        </p:txBody>
      </p:sp>
      <p:sp>
        <p:nvSpPr>
          <p:cNvPr id="9" name="Content Placeholder 8">
            <a:extLst>
              <a:ext uri="{FF2B5EF4-FFF2-40B4-BE49-F238E27FC236}">
                <a16:creationId xmlns:a16="http://schemas.microsoft.com/office/drawing/2014/main" id="{18D633C0-4C96-4772-9F9B-FB16CDB01DE8}"/>
              </a:ext>
            </a:extLst>
          </p:cNvPr>
          <p:cNvSpPr>
            <a:spLocks noGrp="1"/>
          </p:cNvSpPr>
          <p:nvPr>
            <p:ph idx="1"/>
          </p:nvPr>
        </p:nvSpPr>
        <p:spPr>
          <a:xfrm>
            <a:off x="457200" y="1127463"/>
            <a:ext cx="8229600" cy="5186807"/>
          </a:xfrm>
        </p:spPr>
        <p:txBody>
          <a:bodyPr/>
          <a:lstStyle/>
          <a:p>
            <a:pPr algn="l">
              <a:spcBef>
                <a:spcPts val="0"/>
              </a:spcBef>
              <a:spcAft>
                <a:spcPts val="6400"/>
              </a:spcAft>
              <a:buFont typeface="Arial" panose="020B0604020202020204" pitchFamily="34" charset="0"/>
              <a:buChar char="•"/>
            </a:pPr>
            <a:r>
              <a:rPr lang="en-GB" sz="2400" u="sng" dirty="0"/>
              <a:t>Section 5 of the deliberation document - Synergies with neighbouring fields</a:t>
            </a:r>
            <a:r>
              <a:rPr lang="en-GB" sz="2400" dirty="0"/>
              <a:t>: </a:t>
            </a:r>
            <a:r>
              <a:rPr lang="en-GB" sz="2400" i="1" dirty="0"/>
              <a:t>«There are also synergies with atomic physics, as exemplified by the </a:t>
            </a:r>
            <a:r>
              <a:rPr lang="en-GB" sz="2600" b="1" i="1" dirty="0"/>
              <a:t>antihydrogen </a:t>
            </a:r>
            <a:r>
              <a:rPr lang="en-GB" sz="2400" i="1" dirty="0"/>
              <a:t>experimental programme at </a:t>
            </a:r>
            <a:r>
              <a:rPr lang="en-GB" sz="2600" b="1" i="1" dirty="0"/>
              <a:t>CERN’s AD antiproton decelerator and </a:t>
            </a:r>
            <a:r>
              <a:rPr lang="en-GB" sz="2400" i="1" dirty="0"/>
              <a:t>its upgrade,</a:t>
            </a:r>
            <a:r>
              <a:rPr lang="en-GB" sz="2600" b="1" i="1" dirty="0"/>
              <a:t> ELENA</a:t>
            </a:r>
            <a:r>
              <a:rPr lang="en-GB" sz="2400" i="1" dirty="0"/>
              <a:t>.»</a:t>
            </a:r>
          </a:p>
          <a:p>
            <a:pPr algn="l">
              <a:buFont typeface="Arial" panose="020B0604020202020204" pitchFamily="34" charset="0"/>
              <a:buChar char="•"/>
            </a:pPr>
            <a:r>
              <a:rPr lang="en-GB" sz="2400" u="sng" dirty="0"/>
              <a:t>The quest for new physics with the Physics Beyond Colliders programme,  J. </a:t>
            </a:r>
            <a:r>
              <a:rPr lang="en-GB" sz="2400" u="sng" dirty="0" err="1"/>
              <a:t>Jaeckel</a:t>
            </a:r>
            <a:r>
              <a:rPr lang="en-GB" sz="2400" u="sng" dirty="0"/>
              <a:t> et al. Nat. Phys (2020):</a:t>
            </a:r>
          </a:p>
          <a:p>
            <a:pPr algn="l"/>
            <a:r>
              <a:rPr lang="en-GB" sz="2400" i="1" dirty="0"/>
              <a:t>«Lower-energy facilities, such as […] the antimatter factory, have been recently upgraded […] and were therefore not considered within the PBC study. »</a:t>
            </a:r>
          </a:p>
        </p:txBody>
      </p:sp>
    </p:spTree>
    <p:extLst>
      <p:ext uri="{BB962C8B-B14F-4D97-AF65-F5344CB8AC3E}">
        <p14:creationId xmlns:p14="http://schemas.microsoft.com/office/powerpoint/2010/main" val="3478332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67783-A8E5-B3C2-20B4-3C816F8A77AA}"/>
              </a:ext>
            </a:extLst>
          </p:cNvPr>
          <p:cNvSpPr>
            <a:spLocks noGrp="1"/>
          </p:cNvSpPr>
          <p:nvPr>
            <p:ph type="title"/>
          </p:nvPr>
        </p:nvSpPr>
        <p:spPr/>
        <p:txBody>
          <a:bodyPr/>
          <a:lstStyle/>
          <a:p>
            <a:r>
              <a:rPr lang="en-GB" dirty="0"/>
              <a:t>CLOUD (</a:t>
            </a:r>
            <a:r>
              <a:rPr lang="en-GB" dirty="0" err="1"/>
              <a:t>Cosmics</a:t>
            </a:r>
            <a:r>
              <a:rPr lang="en-GB" dirty="0"/>
              <a:t> Leaving </a:t>
            </a:r>
            <a:r>
              <a:rPr lang="en-GB" dirty="0" err="1"/>
              <a:t>OUtdoor</a:t>
            </a:r>
            <a:r>
              <a:rPr lang="en-GB" dirty="0"/>
              <a:t> Droplets)</a:t>
            </a:r>
          </a:p>
        </p:txBody>
      </p:sp>
      <p:pic>
        <p:nvPicPr>
          <p:cNvPr id="5" name="Picture 4">
            <a:extLst>
              <a:ext uri="{FF2B5EF4-FFF2-40B4-BE49-F238E27FC236}">
                <a16:creationId xmlns:a16="http://schemas.microsoft.com/office/drawing/2014/main" id="{118B735A-B1EC-E1D0-BC81-D788E02208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2612" y="686347"/>
            <a:ext cx="7026927" cy="4962768"/>
          </a:xfrm>
          <a:prstGeom prst="rect">
            <a:avLst/>
          </a:prstGeom>
        </p:spPr>
      </p:pic>
      <p:sp>
        <p:nvSpPr>
          <p:cNvPr id="6" name="TextBox 5">
            <a:extLst>
              <a:ext uri="{FF2B5EF4-FFF2-40B4-BE49-F238E27FC236}">
                <a16:creationId xmlns:a16="http://schemas.microsoft.com/office/drawing/2014/main" id="{785F4716-26E3-CB9F-3886-0EF330F2E63D}"/>
              </a:ext>
            </a:extLst>
          </p:cNvPr>
          <p:cNvSpPr txBox="1"/>
          <p:nvPr/>
        </p:nvSpPr>
        <p:spPr>
          <a:xfrm>
            <a:off x="284480" y="5790949"/>
            <a:ext cx="8575039" cy="646331"/>
          </a:xfrm>
          <a:prstGeom prst="rect">
            <a:avLst/>
          </a:prstGeom>
          <a:noFill/>
        </p:spPr>
        <p:txBody>
          <a:bodyPr wrap="square">
            <a:spAutoFit/>
          </a:bodyPr>
          <a:lstStyle/>
          <a:p>
            <a:pPr lvl="1" algn="ctr"/>
            <a:r>
              <a:rPr lang="en-GB" dirty="0">
                <a:solidFill>
                  <a:schemeClr val="bg1"/>
                </a:solidFill>
              </a:rPr>
              <a:t>Simulation of the marine atmosphere in the CLOUD chamber. </a:t>
            </a:r>
            <a:br>
              <a:rPr lang="en-GB" dirty="0">
                <a:solidFill>
                  <a:schemeClr val="bg1"/>
                </a:solidFill>
              </a:rPr>
            </a:br>
            <a:r>
              <a:rPr lang="en-GB" dirty="0">
                <a:solidFill>
                  <a:schemeClr val="bg1"/>
                </a:solidFill>
              </a:rPr>
              <a:t>Credits: Helen Cawley</a:t>
            </a:r>
          </a:p>
        </p:txBody>
      </p:sp>
    </p:spTree>
    <p:extLst>
      <p:ext uri="{BB962C8B-B14F-4D97-AF65-F5344CB8AC3E}">
        <p14:creationId xmlns:p14="http://schemas.microsoft.com/office/powerpoint/2010/main" val="19453375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a:extLst>
              <a:ext uri="{FF2B5EF4-FFF2-40B4-BE49-F238E27FC236}">
                <a16:creationId xmlns:a16="http://schemas.microsoft.com/office/drawing/2014/main" id="{E45E62BF-84EE-4459-80F1-3740BC9A695C}"/>
              </a:ext>
            </a:extLst>
          </p:cNvPr>
          <p:cNvPicPr>
            <a:picLocks noChangeAspect="1"/>
          </p:cNvPicPr>
          <p:nvPr/>
        </p:nvPicPr>
        <p:blipFill rotWithShape="1">
          <a:blip r:embed="rId2">
            <a:extLst>
              <a:ext uri="{28A0092B-C50C-407E-A947-70E740481C1C}">
                <a14:useLocalDpi xmlns:a14="http://schemas.microsoft.com/office/drawing/2010/main" val="0"/>
              </a:ext>
            </a:extLst>
          </a:blip>
          <a:srcRect l="7380" t="5598" r="4405"/>
          <a:stretch/>
        </p:blipFill>
        <p:spPr>
          <a:xfrm>
            <a:off x="4508948" y="659514"/>
            <a:ext cx="4298163" cy="2697432"/>
          </a:xfrm>
          <a:prstGeom prst="rect">
            <a:avLst/>
          </a:prstGeom>
        </p:spPr>
      </p:pic>
      <p:sp>
        <p:nvSpPr>
          <p:cNvPr id="2" name="Title 1">
            <a:extLst>
              <a:ext uri="{FF2B5EF4-FFF2-40B4-BE49-F238E27FC236}">
                <a16:creationId xmlns:a16="http://schemas.microsoft.com/office/drawing/2014/main" id="{2F65D43E-3BB7-43ED-BEEC-4C6056D9CD3C}"/>
              </a:ext>
            </a:extLst>
          </p:cNvPr>
          <p:cNvSpPr>
            <a:spLocks noGrp="1"/>
          </p:cNvSpPr>
          <p:nvPr>
            <p:ph type="title"/>
          </p:nvPr>
        </p:nvSpPr>
        <p:spPr/>
        <p:txBody>
          <a:bodyPr/>
          <a:lstStyle/>
          <a:p>
            <a:r>
              <a:rPr lang="en-GB" sz="2400" dirty="0"/>
              <a:t>Nuclear physics with antiprotons</a:t>
            </a:r>
          </a:p>
        </p:txBody>
      </p:sp>
      <p:pic>
        <p:nvPicPr>
          <p:cNvPr id="10" name="Content Placeholder 9">
            <a:extLst>
              <a:ext uri="{FF2B5EF4-FFF2-40B4-BE49-F238E27FC236}">
                <a16:creationId xmlns:a16="http://schemas.microsoft.com/office/drawing/2014/main" id="{7A052982-88A5-41A5-9A1F-93B2E389C211}"/>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8210" b="27653"/>
          <a:stretch/>
        </p:blipFill>
        <p:spPr>
          <a:xfrm>
            <a:off x="568737" y="3500024"/>
            <a:ext cx="8006526" cy="3119120"/>
          </a:xfrm>
        </p:spPr>
      </p:pic>
      <p:pic>
        <p:nvPicPr>
          <p:cNvPr id="8" name="Content Placeholder 7">
            <a:extLst>
              <a:ext uri="{FF2B5EF4-FFF2-40B4-BE49-F238E27FC236}">
                <a16:creationId xmlns:a16="http://schemas.microsoft.com/office/drawing/2014/main" id="{B0D6BA31-801F-433B-A736-63E3AFAD32AC}"/>
              </a:ext>
            </a:extLst>
          </p:cNvPr>
          <p:cNvPicPr>
            <a:picLocks noGrp="1" noChangeAspect="1"/>
          </p:cNvPicPr>
          <p:nvPr>
            <p:ph sz="half" idx="1"/>
          </p:nvPr>
        </p:nvPicPr>
        <p:blipFill rotWithShape="1">
          <a:blip r:embed="rId4" cstate="print">
            <a:extLst>
              <a:ext uri="{28A0092B-C50C-407E-A947-70E740481C1C}">
                <a14:useLocalDpi xmlns:a14="http://schemas.microsoft.com/office/drawing/2010/main" val="0"/>
              </a:ext>
            </a:extLst>
          </a:blip>
          <a:srcRect l="13962" t="5418" r="13962" b="10731"/>
          <a:stretch/>
        </p:blipFill>
        <p:spPr>
          <a:xfrm>
            <a:off x="336889" y="682629"/>
            <a:ext cx="4038600" cy="2709427"/>
          </a:xfrm>
        </p:spPr>
      </p:pic>
      <p:pic>
        <p:nvPicPr>
          <p:cNvPr id="14" name="Graphic 13" descr="Truck">
            <a:extLst>
              <a:ext uri="{FF2B5EF4-FFF2-40B4-BE49-F238E27FC236}">
                <a16:creationId xmlns:a16="http://schemas.microsoft.com/office/drawing/2014/main" id="{CBAC6517-F9BB-4998-889B-AC9CA79A0F3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7668843">
            <a:off x="3793150" y="5120513"/>
            <a:ext cx="914400" cy="914400"/>
          </a:xfrm>
          <a:prstGeom prst="rect">
            <a:avLst/>
          </a:prstGeom>
        </p:spPr>
      </p:pic>
      <p:pic>
        <p:nvPicPr>
          <p:cNvPr id="20" name="Graphic 19" descr="Truck">
            <a:extLst>
              <a:ext uri="{FF2B5EF4-FFF2-40B4-BE49-F238E27FC236}">
                <a16:creationId xmlns:a16="http://schemas.microsoft.com/office/drawing/2014/main" id="{CE01D2C0-F972-4130-BFE6-627584A1013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7668843">
            <a:off x="4165601" y="4296813"/>
            <a:ext cx="914400" cy="914400"/>
          </a:xfrm>
          <a:prstGeom prst="rect">
            <a:avLst/>
          </a:prstGeom>
        </p:spPr>
      </p:pic>
      <p:pic>
        <p:nvPicPr>
          <p:cNvPr id="22" name="Graphic 21" descr="Truck">
            <a:extLst>
              <a:ext uri="{FF2B5EF4-FFF2-40B4-BE49-F238E27FC236}">
                <a16:creationId xmlns:a16="http://schemas.microsoft.com/office/drawing/2014/main" id="{D6058191-F373-416E-8C0F-74A1957B906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7668843">
            <a:off x="4524670" y="3473319"/>
            <a:ext cx="914400" cy="914400"/>
          </a:xfrm>
          <a:prstGeom prst="rect">
            <a:avLst/>
          </a:prstGeom>
        </p:spPr>
      </p:pic>
      <p:pic>
        <p:nvPicPr>
          <p:cNvPr id="24" name="Graphic 23" descr="Truck">
            <a:extLst>
              <a:ext uri="{FF2B5EF4-FFF2-40B4-BE49-F238E27FC236}">
                <a16:creationId xmlns:a16="http://schemas.microsoft.com/office/drawing/2014/main" id="{60207142-CECF-4803-8BD5-00B08AE942E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313087">
            <a:off x="5449064" y="3078526"/>
            <a:ext cx="914400" cy="914400"/>
          </a:xfrm>
          <a:prstGeom prst="rect">
            <a:avLst/>
          </a:prstGeom>
        </p:spPr>
      </p:pic>
      <p:pic>
        <p:nvPicPr>
          <p:cNvPr id="28" name="Graphic 27" descr="Truck">
            <a:extLst>
              <a:ext uri="{FF2B5EF4-FFF2-40B4-BE49-F238E27FC236}">
                <a16:creationId xmlns:a16="http://schemas.microsoft.com/office/drawing/2014/main" id="{9F57D594-F479-4224-BC6B-1AF95B78EF0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313087">
            <a:off x="6464489" y="3484207"/>
            <a:ext cx="914400" cy="914400"/>
          </a:xfrm>
          <a:prstGeom prst="rect">
            <a:avLst/>
          </a:prstGeom>
        </p:spPr>
      </p:pic>
      <p:pic>
        <p:nvPicPr>
          <p:cNvPr id="30" name="Graphic 29" descr="Truck">
            <a:extLst>
              <a:ext uri="{FF2B5EF4-FFF2-40B4-BE49-F238E27FC236}">
                <a16:creationId xmlns:a16="http://schemas.microsoft.com/office/drawing/2014/main" id="{49BA7E89-2A7F-4A01-83F8-092DE524A64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313087">
            <a:off x="7454823" y="3884510"/>
            <a:ext cx="914400" cy="914400"/>
          </a:xfrm>
          <a:prstGeom prst="rect">
            <a:avLst/>
          </a:prstGeom>
        </p:spPr>
      </p:pic>
      <p:pic>
        <p:nvPicPr>
          <p:cNvPr id="32" name="Graphic 31" descr="Truck">
            <a:extLst>
              <a:ext uri="{FF2B5EF4-FFF2-40B4-BE49-F238E27FC236}">
                <a16:creationId xmlns:a16="http://schemas.microsoft.com/office/drawing/2014/main" id="{85D02152-06B6-4A07-812A-D9074244E7C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2113087">
            <a:off x="7114950" y="4725891"/>
            <a:ext cx="914400" cy="914400"/>
          </a:xfrm>
          <a:prstGeom prst="rect">
            <a:avLst/>
          </a:prstGeom>
        </p:spPr>
      </p:pic>
      <p:pic>
        <p:nvPicPr>
          <p:cNvPr id="34" name="Graphic 33" descr="Truck">
            <a:extLst>
              <a:ext uri="{FF2B5EF4-FFF2-40B4-BE49-F238E27FC236}">
                <a16:creationId xmlns:a16="http://schemas.microsoft.com/office/drawing/2014/main" id="{6025E376-C46C-4601-B1ED-7D76C1BFEE9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6713087">
            <a:off x="7973223" y="4602383"/>
            <a:ext cx="914400" cy="914400"/>
          </a:xfrm>
          <a:prstGeom prst="rect">
            <a:avLst/>
          </a:prstGeom>
        </p:spPr>
      </p:pic>
      <p:pic>
        <p:nvPicPr>
          <p:cNvPr id="36" name="Graphic 35" descr="Truck">
            <a:extLst>
              <a:ext uri="{FF2B5EF4-FFF2-40B4-BE49-F238E27FC236}">
                <a16:creationId xmlns:a16="http://schemas.microsoft.com/office/drawing/2014/main" id="{84E7DB72-3AC9-468B-AC01-F7364C6FB3C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313087">
            <a:off x="3286757" y="5223040"/>
            <a:ext cx="914400" cy="914400"/>
          </a:xfrm>
          <a:prstGeom prst="rect">
            <a:avLst/>
          </a:prstGeom>
        </p:spPr>
      </p:pic>
      <p:pic>
        <p:nvPicPr>
          <p:cNvPr id="40" name="Graphic 39" descr="Truck">
            <a:extLst>
              <a:ext uri="{FF2B5EF4-FFF2-40B4-BE49-F238E27FC236}">
                <a16:creationId xmlns:a16="http://schemas.microsoft.com/office/drawing/2014/main" id="{2B608AE0-D4A7-4B93-99CF-FC6BC0A9E7D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7517994" flipH="1" flipV="1">
            <a:off x="6589025" y="4739909"/>
            <a:ext cx="914400" cy="914400"/>
          </a:xfrm>
          <a:prstGeom prst="rect">
            <a:avLst/>
          </a:prstGeom>
        </p:spPr>
      </p:pic>
      <p:pic>
        <p:nvPicPr>
          <p:cNvPr id="43" name="Graphic 42" descr="Truck">
            <a:extLst>
              <a:ext uri="{FF2B5EF4-FFF2-40B4-BE49-F238E27FC236}">
                <a16:creationId xmlns:a16="http://schemas.microsoft.com/office/drawing/2014/main" id="{C5647323-AFCC-420C-A59B-82C7F637F89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40259" y="4418430"/>
            <a:ext cx="914400" cy="914400"/>
          </a:xfrm>
          <a:prstGeom prst="rect">
            <a:avLst/>
          </a:prstGeom>
        </p:spPr>
      </p:pic>
      <p:pic>
        <p:nvPicPr>
          <p:cNvPr id="44" name="Graphic 43" descr="Truck">
            <a:extLst>
              <a:ext uri="{FF2B5EF4-FFF2-40B4-BE49-F238E27FC236}">
                <a16:creationId xmlns:a16="http://schemas.microsoft.com/office/drawing/2014/main" id="{BDC30F69-70E4-485A-A204-74F697B984C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722972" y="4623905"/>
            <a:ext cx="914400" cy="914400"/>
          </a:xfrm>
          <a:prstGeom prst="rect">
            <a:avLst/>
          </a:prstGeom>
        </p:spPr>
      </p:pic>
      <p:sp>
        <p:nvSpPr>
          <p:cNvPr id="45" name="TextBox 44">
            <a:extLst>
              <a:ext uri="{FF2B5EF4-FFF2-40B4-BE49-F238E27FC236}">
                <a16:creationId xmlns:a16="http://schemas.microsoft.com/office/drawing/2014/main" id="{91965019-4446-4504-B366-0C6D94A6EB18}"/>
              </a:ext>
            </a:extLst>
          </p:cNvPr>
          <p:cNvSpPr txBox="1"/>
          <p:nvPr/>
        </p:nvSpPr>
        <p:spPr>
          <a:xfrm rot="10800000">
            <a:off x="1697489" y="4602825"/>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grpSp>
        <p:nvGrpSpPr>
          <p:cNvPr id="47" name="Group 46">
            <a:extLst>
              <a:ext uri="{FF2B5EF4-FFF2-40B4-BE49-F238E27FC236}">
                <a16:creationId xmlns:a16="http://schemas.microsoft.com/office/drawing/2014/main" id="{103A6147-65CD-4AF3-9A10-9AE7CCCBF38B}"/>
              </a:ext>
            </a:extLst>
          </p:cNvPr>
          <p:cNvGrpSpPr/>
          <p:nvPr/>
        </p:nvGrpSpPr>
        <p:grpSpPr>
          <a:xfrm>
            <a:off x="2729517" y="4730234"/>
            <a:ext cx="914400" cy="974509"/>
            <a:chOff x="2729517" y="4659210"/>
            <a:chExt cx="914400" cy="974509"/>
          </a:xfrm>
        </p:grpSpPr>
        <p:pic>
          <p:nvPicPr>
            <p:cNvPr id="42" name="Graphic 41" descr="Truck">
              <a:extLst>
                <a:ext uri="{FF2B5EF4-FFF2-40B4-BE49-F238E27FC236}">
                  <a16:creationId xmlns:a16="http://schemas.microsoft.com/office/drawing/2014/main" id="{01EA9990-31DE-4586-BA81-EB6A46827F4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3647772">
              <a:off x="2729517" y="4719319"/>
              <a:ext cx="914400" cy="914400"/>
            </a:xfrm>
            <a:prstGeom prst="rect">
              <a:avLst/>
            </a:prstGeom>
          </p:spPr>
        </p:pic>
        <p:sp>
          <p:nvSpPr>
            <p:cNvPr id="46" name="TextBox 45">
              <a:extLst>
                <a:ext uri="{FF2B5EF4-FFF2-40B4-BE49-F238E27FC236}">
                  <a16:creationId xmlns:a16="http://schemas.microsoft.com/office/drawing/2014/main" id="{190A26E2-5ABA-4568-A457-031CFE4E1FC4}"/>
                </a:ext>
              </a:extLst>
            </p:cNvPr>
            <p:cNvSpPr txBox="1"/>
            <p:nvPr/>
          </p:nvSpPr>
          <p:spPr>
            <a:xfrm rot="14535010">
              <a:off x="2851135" y="4803894"/>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grpSp>
      <p:sp>
        <p:nvSpPr>
          <p:cNvPr id="48" name="TextBox 47">
            <a:extLst>
              <a:ext uri="{FF2B5EF4-FFF2-40B4-BE49-F238E27FC236}">
                <a16:creationId xmlns:a16="http://schemas.microsoft.com/office/drawing/2014/main" id="{0C87028D-970F-4BA9-800A-D533D681FE32}"/>
              </a:ext>
            </a:extLst>
          </p:cNvPr>
          <p:cNvSpPr txBox="1"/>
          <p:nvPr/>
        </p:nvSpPr>
        <p:spPr>
          <a:xfrm rot="12193167">
            <a:off x="3279452" y="5332830"/>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sp>
        <p:nvSpPr>
          <p:cNvPr id="49" name="TextBox 48">
            <a:extLst>
              <a:ext uri="{FF2B5EF4-FFF2-40B4-BE49-F238E27FC236}">
                <a16:creationId xmlns:a16="http://schemas.microsoft.com/office/drawing/2014/main" id="{77952203-3346-483E-964F-E022AB68F0E5}"/>
              </a:ext>
            </a:extLst>
          </p:cNvPr>
          <p:cNvSpPr txBox="1"/>
          <p:nvPr/>
        </p:nvSpPr>
        <p:spPr>
          <a:xfrm rot="6794447">
            <a:off x="3772023" y="5512148"/>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sp>
        <p:nvSpPr>
          <p:cNvPr id="50" name="TextBox 49">
            <a:extLst>
              <a:ext uri="{FF2B5EF4-FFF2-40B4-BE49-F238E27FC236}">
                <a16:creationId xmlns:a16="http://schemas.microsoft.com/office/drawing/2014/main" id="{E5AF03E9-CF79-48BE-B7FB-DCFB796C78B6}"/>
              </a:ext>
            </a:extLst>
          </p:cNvPr>
          <p:cNvSpPr txBox="1"/>
          <p:nvPr/>
        </p:nvSpPr>
        <p:spPr>
          <a:xfrm rot="6794447">
            <a:off x="4148412" y="4673631"/>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sp>
        <p:nvSpPr>
          <p:cNvPr id="51" name="TextBox 50">
            <a:extLst>
              <a:ext uri="{FF2B5EF4-FFF2-40B4-BE49-F238E27FC236}">
                <a16:creationId xmlns:a16="http://schemas.microsoft.com/office/drawing/2014/main" id="{7CCB48D9-9E10-48E6-B783-57883330C9E0}"/>
              </a:ext>
            </a:extLst>
          </p:cNvPr>
          <p:cNvSpPr txBox="1"/>
          <p:nvPr/>
        </p:nvSpPr>
        <p:spPr>
          <a:xfrm rot="6794447">
            <a:off x="4503068" y="3862054"/>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sp>
        <p:nvSpPr>
          <p:cNvPr id="52" name="TextBox 51">
            <a:extLst>
              <a:ext uri="{FF2B5EF4-FFF2-40B4-BE49-F238E27FC236}">
                <a16:creationId xmlns:a16="http://schemas.microsoft.com/office/drawing/2014/main" id="{D84A30FF-DA9A-4EE5-A6DE-478CC2D539EC}"/>
              </a:ext>
            </a:extLst>
          </p:cNvPr>
          <p:cNvSpPr txBox="1"/>
          <p:nvPr/>
        </p:nvSpPr>
        <p:spPr>
          <a:xfrm rot="12058703">
            <a:off x="5456269" y="3196222"/>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sp>
        <p:nvSpPr>
          <p:cNvPr id="53" name="TextBox 52">
            <a:extLst>
              <a:ext uri="{FF2B5EF4-FFF2-40B4-BE49-F238E27FC236}">
                <a16:creationId xmlns:a16="http://schemas.microsoft.com/office/drawing/2014/main" id="{36AB6E7A-E7E9-43E6-8C0F-A72EDB1C31E6}"/>
              </a:ext>
            </a:extLst>
          </p:cNvPr>
          <p:cNvSpPr txBox="1"/>
          <p:nvPr/>
        </p:nvSpPr>
        <p:spPr>
          <a:xfrm rot="12058703">
            <a:off x="6494443" y="3603509"/>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sp>
        <p:nvSpPr>
          <p:cNvPr id="54" name="TextBox 53">
            <a:extLst>
              <a:ext uri="{FF2B5EF4-FFF2-40B4-BE49-F238E27FC236}">
                <a16:creationId xmlns:a16="http://schemas.microsoft.com/office/drawing/2014/main" id="{98ACADD7-21C7-4C47-9B19-F646CBF53FDE}"/>
              </a:ext>
            </a:extLst>
          </p:cNvPr>
          <p:cNvSpPr txBox="1"/>
          <p:nvPr/>
        </p:nvSpPr>
        <p:spPr>
          <a:xfrm rot="12058703">
            <a:off x="7463837" y="4005317"/>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sp>
        <p:nvSpPr>
          <p:cNvPr id="55" name="TextBox 54">
            <a:extLst>
              <a:ext uri="{FF2B5EF4-FFF2-40B4-BE49-F238E27FC236}">
                <a16:creationId xmlns:a16="http://schemas.microsoft.com/office/drawing/2014/main" id="{5AA5AF52-368B-4694-90BA-8B21ADFFD64A}"/>
              </a:ext>
            </a:extLst>
          </p:cNvPr>
          <p:cNvSpPr txBox="1"/>
          <p:nvPr/>
        </p:nvSpPr>
        <p:spPr>
          <a:xfrm rot="17513176">
            <a:off x="8245913" y="4762205"/>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sp>
        <p:nvSpPr>
          <p:cNvPr id="56" name="TextBox 55">
            <a:extLst>
              <a:ext uri="{FF2B5EF4-FFF2-40B4-BE49-F238E27FC236}">
                <a16:creationId xmlns:a16="http://schemas.microsoft.com/office/drawing/2014/main" id="{FFA79903-E532-4513-A0C7-CB7AA645D66E}"/>
              </a:ext>
            </a:extLst>
          </p:cNvPr>
          <p:cNvSpPr txBox="1"/>
          <p:nvPr/>
        </p:nvSpPr>
        <p:spPr>
          <a:xfrm rot="1334467">
            <a:off x="7346706" y="5148164"/>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sp>
        <p:nvSpPr>
          <p:cNvPr id="57" name="TextBox 56">
            <a:extLst>
              <a:ext uri="{FF2B5EF4-FFF2-40B4-BE49-F238E27FC236}">
                <a16:creationId xmlns:a16="http://schemas.microsoft.com/office/drawing/2014/main" id="{3DAED59F-AB59-48D2-98B0-70B0B7312B52}"/>
              </a:ext>
            </a:extLst>
          </p:cNvPr>
          <p:cNvSpPr txBox="1"/>
          <p:nvPr/>
        </p:nvSpPr>
        <p:spPr>
          <a:xfrm rot="17381092">
            <a:off x="6864374" y="4880066"/>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sp>
        <p:nvSpPr>
          <p:cNvPr id="58" name="TextBox 57">
            <a:extLst>
              <a:ext uri="{FF2B5EF4-FFF2-40B4-BE49-F238E27FC236}">
                <a16:creationId xmlns:a16="http://schemas.microsoft.com/office/drawing/2014/main" id="{84DD4D8A-430B-4937-8A32-880113FF81A4}"/>
              </a:ext>
            </a:extLst>
          </p:cNvPr>
          <p:cNvSpPr txBox="1"/>
          <p:nvPr/>
        </p:nvSpPr>
        <p:spPr>
          <a:xfrm rot="10800000">
            <a:off x="5709860" y="4805463"/>
            <a:ext cx="658700" cy="369332"/>
          </a:xfrm>
          <a:prstGeom prst="rect">
            <a:avLst/>
          </a:prstGeom>
          <a:noFill/>
        </p:spPr>
        <p:txBody>
          <a:bodyPr wrap="square" rtlCol="0">
            <a:spAutoFit/>
          </a:bodyPr>
          <a:lstStyle/>
          <a:p>
            <a:r>
              <a:rPr lang="en-GB" u="sng" dirty="0">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r>
              <a:rPr lang="en-GB" dirty="0">
                <a:solidFill>
                  <a:schemeClr val="tx1">
                    <a:lumMod val="85000"/>
                    <a:lumOff val="15000"/>
                  </a:schemeClr>
                </a:solidFill>
                <a:latin typeface="Calibri" pitchFamily="34" charset="0"/>
                <a:cs typeface="Calibri" pitchFamily="34" charset="0"/>
              </a:rPr>
              <a:t> </a:t>
            </a:r>
            <a:r>
              <a:rPr lang="en-GB" u="sng" dirty="0" err="1">
                <a:solidFill>
                  <a:schemeClr val="tx1">
                    <a:lumMod val="85000"/>
                    <a:lumOff val="15000"/>
                  </a:schemeClr>
                </a:solidFill>
                <a:latin typeface="Calibri" pitchFamily="34" charset="0"/>
                <a:cs typeface="Calibri" pitchFamily="34" charset="0"/>
              </a:rPr>
              <a:t>d</a:t>
            </a:r>
            <a:endParaRPr lang="en-GB" u="sng" dirty="0">
              <a:solidFill>
                <a:schemeClr val="tx1">
                  <a:lumMod val="85000"/>
                  <a:lumOff val="15000"/>
                </a:schemeClr>
              </a:solidFill>
              <a:latin typeface="Calibri" pitchFamily="34" charset="0"/>
              <a:cs typeface="Calibri" pitchFamily="34" charset="0"/>
            </a:endParaRPr>
          </a:p>
        </p:txBody>
      </p:sp>
      <p:sp>
        <p:nvSpPr>
          <p:cNvPr id="12" name="TextBox 11">
            <a:extLst>
              <a:ext uri="{FF2B5EF4-FFF2-40B4-BE49-F238E27FC236}">
                <a16:creationId xmlns:a16="http://schemas.microsoft.com/office/drawing/2014/main" id="{C172E156-D610-4D83-A4BE-970B49D6CD59}"/>
              </a:ext>
            </a:extLst>
          </p:cNvPr>
          <p:cNvSpPr txBox="1"/>
          <p:nvPr/>
        </p:nvSpPr>
        <p:spPr>
          <a:xfrm>
            <a:off x="285720" y="3458264"/>
            <a:ext cx="4572000" cy="1200329"/>
          </a:xfrm>
          <a:prstGeom prst="rect">
            <a:avLst/>
          </a:prstGeom>
          <a:noFill/>
        </p:spPr>
        <p:txBody>
          <a:bodyPr wrap="square">
            <a:spAutoFit/>
          </a:bodyPr>
          <a:lstStyle/>
          <a:p>
            <a:pPr algn="ctr"/>
            <a:r>
              <a:rPr lang="en-GB" sz="2400" dirty="0">
                <a:solidFill>
                  <a:schemeClr val="bg1"/>
                </a:solidFill>
              </a:rPr>
              <a:t>ISOLDE and the PUMA (</a:t>
            </a:r>
            <a:r>
              <a:rPr lang="en-GB" sz="2400" dirty="0" err="1">
                <a:solidFill>
                  <a:schemeClr val="bg1"/>
                </a:solidFill>
              </a:rPr>
              <a:t>antiProton</a:t>
            </a:r>
            <a:r>
              <a:rPr lang="en-GB" sz="2400" dirty="0">
                <a:solidFill>
                  <a:schemeClr val="bg1"/>
                </a:solidFill>
              </a:rPr>
              <a:t> Unstable Matter Annihilation) </a:t>
            </a:r>
          </a:p>
        </p:txBody>
      </p:sp>
      <p:sp>
        <p:nvSpPr>
          <p:cNvPr id="62" name="TextBox 61">
            <a:extLst>
              <a:ext uri="{FF2B5EF4-FFF2-40B4-BE49-F238E27FC236}">
                <a16:creationId xmlns:a16="http://schemas.microsoft.com/office/drawing/2014/main" id="{8A304803-29B4-4725-B94D-8BB69D926C76}"/>
              </a:ext>
            </a:extLst>
          </p:cNvPr>
          <p:cNvSpPr txBox="1"/>
          <p:nvPr/>
        </p:nvSpPr>
        <p:spPr>
          <a:xfrm>
            <a:off x="37814" y="919922"/>
            <a:ext cx="4572000" cy="461665"/>
          </a:xfrm>
          <a:prstGeom prst="rect">
            <a:avLst/>
          </a:prstGeom>
          <a:noFill/>
        </p:spPr>
        <p:txBody>
          <a:bodyPr wrap="square">
            <a:spAutoFit/>
          </a:bodyPr>
          <a:lstStyle/>
          <a:p>
            <a:pPr algn="ctr"/>
            <a:r>
              <a:rPr lang="en-GB" sz="2400" dirty="0">
                <a:solidFill>
                  <a:schemeClr val="bg1"/>
                </a:solidFill>
              </a:rPr>
              <a:t>BASE-STEP</a:t>
            </a:r>
          </a:p>
        </p:txBody>
      </p:sp>
      <p:grpSp>
        <p:nvGrpSpPr>
          <p:cNvPr id="67" name="Group 66">
            <a:extLst>
              <a:ext uri="{FF2B5EF4-FFF2-40B4-BE49-F238E27FC236}">
                <a16:creationId xmlns:a16="http://schemas.microsoft.com/office/drawing/2014/main" id="{1D372FA4-A362-4F59-8641-7F6BAAB486B4}"/>
              </a:ext>
            </a:extLst>
          </p:cNvPr>
          <p:cNvGrpSpPr/>
          <p:nvPr/>
        </p:nvGrpSpPr>
        <p:grpSpPr>
          <a:xfrm>
            <a:off x="549429" y="4498947"/>
            <a:ext cx="816934" cy="510132"/>
            <a:chOff x="311668" y="5128736"/>
            <a:chExt cx="816934" cy="510132"/>
          </a:xfrm>
        </p:grpSpPr>
        <p:sp>
          <p:nvSpPr>
            <p:cNvPr id="65" name="TextBox 64">
              <a:extLst>
                <a:ext uri="{FF2B5EF4-FFF2-40B4-BE49-F238E27FC236}">
                  <a16:creationId xmlns:a16="http://schemas.microsoft.com/office/drawing/2014/main" id="{93738836-A251-4ED8-B6EC-CB0E22027DB6}"/>
                </a:ext>
              </a:extLst>
            </p:cNvPr>
            <p:cNvSpPr txBox="1"/>
            <p:nvPr/>
          </p:nvSpPr>
          <p:spPr>
            <a:xfrm>
              <a:off x="311668" y="5128736"/>
              <a:ext cx="668773" cy="461665"/>
            </a:xfrm>
            <a:prstGeom prst="rect">
              <a:avLst/>
            </a:prstGeom>
            <a:noFill/>
          </p:spPr>
          <p:txBody>
            <a:bodyPr wrap="none" rtlCol="0">
              <a:spAutoFit/>
            </a:bodyPr>
            <a:lstStyle/>
            <a:p>
              <a:r>
                <a:rPr lang="en-GB" sz="2400" dirty="0">
                  <a:solidFill>
                    <a:schemeClr val="bg1"/>
                  </a:solidFill>
                  <a:latin typeface="Calibri" pitchFamily="34" charset="0"/>
                  <a:cs typeface="Calibri" pitchFamily="34" charset="0"/>
                </a:rPr>
                <a:t>10</a:t>
              </a:r>
              <a:r>
                <a:rPr lang="en-GB" sz="2400" baseline="30000" dirty="0">
                  <a:solidFill>
                    <a:schemeClr val="bg1"/>
                  </a:solidFill>
                  <a:latin typeface="Calibri" pitchFamily="34" charset="0"/>
                  <a:cs typeface="Calibri" pitchFamily="34" charset="0"/>
                </a:rPr>
                <a:t>9</a:t>
              </a:r>
              <a:r>
                <a:rPr lang="en-GB" sz="2400" dirty="0">
                  <a:solidFill>
                    <a:schemeClr val="bg1"/>
                  </a:solidFill>
                  <a:latin typeface="Calibri" pitchFamily="34" charset="0"/>
                  <a:cs typeface="Calibri" pitchFamily="34" charset="0"/>
                </a:rPr>
                <a:t> </a:t>
              </a:r>
            </a:p>
          </p:txBody>
        </p:sp>
        <p:sp>
          <p:nvSpPr>
            <p:cNvPr id="66" name="TextBox 65">
              <a:extLst>
                <a:ext uri="{FF2B5EF4-FFF2-40B4-BE49-F238E27FC236}">
                  <a16:creationId xmlns:a16="http://schemas.microsoft.com/office/drawing/2014/main" id="{51C4C0EE-3354-4121-8530-3BC1086F106D}"/>
                </a:ext>
              </a:extLst>
            </p:cNvPr>
            <p:cNvSpPr txBox="1"/>
            <p:nvPr/>
          </p:nvSpPr>
          <p:spPr>
            <a:xfrm rot="10800000">
              <a:off x="782032" y="5177203"/>
              <a:ext cx="346570" cy="461665"/>
            </a:xfrm>
            <a:prstGeom prst="rect">
              <a:avLst/>
            </a:prstGeom>
            <a:noFill/>
          </p:spPr>
          <p:txBody>
            <a:bodyPr wrap="none" rtlCol="0">
              <a:spAutoFit/>
            </a:bodyPr>
            <a:lstStyle/>
            <a:p>
              <a:r>
                <a:rPr lang="en-GB" sz="2400" u="sng" dirty="0">
                  <a:solidFill>
                    <a:schemeClr val="bg1"/>
                  </a:solidFill>
                  <a:latin typeface="Calibri" pitchFamily="34" charset="0"/>
                  <a:cs typeface="Calibri" pitchFamily="34" charset="0"/>
                </a:rPr>
                <a:t>d</a:t>
              </a:r>
              <a:endParaRPr lang="en-GB" u="sng" dirty="0">
                <a:solidFill>
                  <a:schemeClr val="bg1"/>
                </a:solidFill>
                <a:latin typeface="Calibri" pitchFamily="34" charset="0"/>
                <a:cs typeface="Calibri" pitchFamily="34" charset="0"/>
              </a:endParaRPr>
            </a:p>
          </p:txBody>
        </p:sp>
      </p:grpSp>
    </p:spTree>
    <p:extLst>
      <p:ext uri="{BB962C8B-B14F-4D97-AF65-F5344CB8AC3E}">
        <p14:creationId xmlns:p14="http://schemas.microsoft.com/office/powerpoint/2010/main" val="3426242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7"/>
                                        </p:tgtEl>
                                        <p:attrNameLst>
                                          <p:attrName>style.visibility</p:attrName>
                                        </p:attrNameLst>
                                      </p:cBhvr>
                                      <p:to>
                                        <p:strVal val="visible"/>
                                      </p:to>
                                    </p:set>
                                  </p:childTnLst>
                                </p:cTn>
                              </p:par>
                              <p:par>
                                <p:cTn id="9" presetID="1" presetClass="exit" presetSubtype="0" fill="hold" grpId="0" nodeType="withEffect">
                                  <p:stCondLst>
                                    <p:cond delay="500"/>
                                  </p:stCondLst>
                                  <p:childTnLst>
                                    <p:set>
                                      <p:cBhvr>
                                        <p:cTn id="10" dur="1" fill="hold">
                                          <p:stCondLst>
                                            <p:cond delay="0"/>
                                          </p:stCondLst>
                                        </p:cTn>
                                        <p:tgtEl>
                                          <p:spTgt spid="45">
                                            <p:txEl>
                                              <p:pRg st="0" end="0"/>
                                            </p:txEl>
                                          </p:spTgt>
                                        </p:tgtEl>
                                        <p:attrNameLst>
                                          <p:attrName>style.visibility</p:attrName>
                                        </p:attrNameLst>
                                      </p:cBhvr>
                                      <p:to>
                                        <p:strVal val="hidden"/>
                                      </p:to>
                                    </p:set>
                                  </p:childTnLst>
                                </p:cTn>
                              </p:par>
                              <p:par>
                                <p:cTn id="11" presetID="1" presetClass="entr" presetSubtype="0" fill="hold" nodeType="withEffect">
                                  <p:stCondLst>
                                    <p:cond delay="500"/>
                                  </p:stCondLst>
                                  <p:childTnLst>
                                    <p:set>
                                      <p:cBhvr>
                                        <p:cTn id="12" dur="1" fill="hold">
                                          <p:stCondLst>
                                            <p:cond delay="0"/>
                                          </p:stCondLst>
                                        </p:cTn>
                                        <p:tgtEl>
                                          <p:spTgt spid="47"/>
                                        </p:tgtEl>
                                        <p:attrNameLst>
                                          <p:attrName>style.visibility</p:attrName>
                                        </p:attrNameLst>
                                      </p:cBhvr>
                                      <p:to>
                                        <p:strVal val="visible"/>
                                      </p:to>
                                    </p:set>
                                  </p:childTnLst>
                                </p:cTn>
                              </p:par>
                              <p:par>
                                <p:cTn id="13" presetID="1" presetClass="exit" presetSubtype="0" fill="hold" nodeType="withEffect">
                                  <p:stCondLst>
                                    <p:cond delay="500"/>
                                  </p:stCondLst>
                                  <p:childTnLst>
                                    <p:set>
                                      <p:cBhvr>
                                        <p:cTn id="14" dur="1" fill="hold">
                                          <p:stCondLst>
                                            <p:cond delay="9"/>
                                          </p:stCondLst>
                                        </p:cTn>
                                        <p:tgtEl>
                                          <p:spTgt spid="43"/>
                                        </p:tgtEl>
                                        <p:attrNameLst>
                                          <p:attrName>style.visibility</p:attrName>
                                        </p:attrNameLst>
                                      </p:cBhvr>
                                      <p:to>
                                        <p:strVal val="hidden"/>
                                      </p:to>
                                    </p:set>
                                  </p:childTnLst>
                                </p:cTn>
                              </p:par>
                            </p:childTnLst>
                          </p:cTn>
                        </p:par>
                        <p:par>
                          <p:cTn id="15" fill="hold">
                            <p:stCondLst>
                              <p:cond delay="510"/>
                            </p:stCondLst>
                            <p:childTnLst>
                              <p:par>
                                <p:cTn id="16" presetID="1" presetClass="entr" presetSubtype="0" fill="hold" nodeType="afterEffect">
                                  <p:stCondLst>
                                    <p:cond delay="500"/>
                                  </p:stCondLst>
                                  <p:childTnLst>
                                    <p:set>
                                      <p:cBhvr>
                                        <p:cTn id="17" dur="1" fill="hold">
                                          <p:stCondLst>
                                            <p:cond delay="9"/>
                                          </p:stCondLst>
                                        </p:cTn>
                                        <p:tgtEl>
                                          <p:spTgt spid="36"/>
                                        </p:tgtEl>
                                        <p:attrNameLst>
                                          <p:attrName>style.visibility</p:attrName>
                                        </p:attrNameLst>
                                      </p:cBhvr>
                                      <p:to>
                                        <p:strVal val="visible"/>
                                      </p:to>
                                    </p:set>
                                  </p:childTnLst>
                                </p:cTn>
                              </p:par>
                              <p:par>
                                <p:cTn id="18" presetID="1" presetClass="entr" presetSubtype="0" fill="hold" grpId="0" nodeType="withEffect">
                                  <p:stCondLst>
                                    <p:cond delay="500"/>
                                  </p:stCondLst>
                                  <p:childTnLst>
                                    <p:set>
                                      <p:cBhvr>
                                        <p:cTn id="19" dur="1" fill="hold">
                                          <p:stCondLst>
                                            <p:cond delay="0"/>
                                          </p:stCondLst>
                                        </p:cTn>
                                        <p:tgtEl>
                                          <p:spTgt spid="48"/>
                                        </p:tgtEl>
                                        <p:attrNameLst>
                                          <p:attrName>style.visibility</p:attrName>
                                        </p:attrNameLst>
                                      </p:cBhvr>
                                      <p:to>
                                        <p:strVal val="visible"/>
                                      </p:to>
                                    </p:set>
                                  </p:childTnLst>
                                </p:cTn>
                              </p:par>
                              <p:par>
                                <p:cTn id="20" presetID="1" presetClass="exit" presetSubtype="0" fill="hold" nodeType="withEffect">
                                  <p:stCondLst>
                                    <p:cond delay="500"/>
                                  </p:stCondLst>
                                  <p:childTnLst>
                                    <p:set>
                                      <p:cBhvr>
                                        <p:cTn id="21" dur="1" fill="hold">
                                          <p:stCondLst>
                                            <p:cond delay="0"/>
                                          </p:stCondLst>
                                        </p:cTn>
                                        <p:tgtEl>
                                          <p:spTgt spid="47"/>
                                        </p:tgtEl>
                                        <p:attrNameLst>
                                          <p:attrName>style.visibility</p:attrName>
                                        </p:attrNameLst>
                                      </p:cBhvr>
                                      <p:to>
                                        <p:strVal val="hidden"/>
                                      </p:to>
                                    </p:set>
                                  </p:childTnLst>
                                </p:cTn>
                              </p:par>
                            </p:childTnLst>
                          </p:cTn>
                        </p:par>
                        <p:par>
                          <p:cTn id="22" fill="hold">
                            <p:stCondLst>
                              <p:cond delay="1020"/>
                            </p:stCondLst>
                            <p:childTnLst>
                              <p:par>
                                <p:cTn id="23" presetID="1" presetClass="entr" presetSubtype="0" fill="hold" nodeType="afterEffect">
                                  <p:stCondLst>
                                    <p:cond delay="500"/>
                                  </p:stCondLst>
                                  <p:childTnLst>
                                    <p:set>
                                      <p:cBhvr>
                                        <p:cTn id="24" dur="1" fill="hold">
                                          <p:stCondLst>
                                            <p:cond delay="9"/>
                                          </p:stCondLst>
                                        </p:cTn>
                                        <p:tgtEl>
                                          <p:spTgt spid="14"/>
                                        </p:tgtEl>
                                        <p:attrNameLst>
                                          <p:attrName>style.visibility</p:attrName>
                                        </p:attrNameLst>
                                      </p:cBhvr>
                                      <p:to>
                                        <p:strVal val="visible"/>
                                      </p:to>
                                    </p:set>
                                  </p:childTnLst>
                                </p:cTn>
                              </p:par>
                              <p:par>
                                <p:cTn id="25" presetID="1" presetClass="entr" presetSubtype="0"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childTnLst>
                                </p:cTn>
                              </p:par>
                              <p:par>
                                <p:cTn id="27" presetID="1" presetClass="exit" presetSubtype="0" fill="hold" nodeType="withEffect">
                                  <p:stCondLst>
                                    <p:cond delay="500"/>
                                  </p:stCondLst>
                                  <p:childTnLst>
                                    <p:set>
                                      <p:cBhvr>
                                        <p:cTn id="28" dur="1" fill="hold">
                                          <p:stCondLst>
                                            <p:cond delay="0"/>
                                          </p:stCondLst>
                                        </p:cTn>
                                        <p:tgtEl>
                                          <p:spTgt spid="36"/>
                                        </p:tgtEl>
                                        <p:attrNameLst>
                                          <p:attrName>style.visibility</p:attrName>
                                        </p:attrNameLst>
                                      </p:cBhvr>
                                      <p:to>
                                        <p:strVal val="hidden"/>
                                      </p:to>
                                    </p:set>
                                  </p:childTnLst>
                                </p:cTn>
                              </p:par>
                              <p:par>
                                <p:cTn id="29" presetID="1" presetClass="exit" presetSubtype="0" fill="hold" grpId="1" nodeType="withEffect">
                                  <p:stCondLst>
                                    <p:cond delay="500"/>
                                  </p:stCondLst>
                                  <p:childTnLst>
                                    <p:set>
                                      <p:cBhvr>
                                        <p:cTn id="30" dur="1" fill="hold">
                                          <p:stCondLst>
                                            <p:cond delay="0"/>
                                          </p:stCondLst>
                                        </p:cTn>
                                        <p:tgtEl>
                                          <p:spTgt spid="48"/>
                                        </p:tgtEl>
                                        <p:attrNameLst>
                                          <p:attrName>style.visibility</p:attrName>
                                        </p:attrNameLst>
                                      </p:cBhvr>
                                      <p:to>
                                        <p:strVal val="hidden"/>
                                      </p:to>
                                    </p:set>
                                  </p:childTnLst>
                                </p:cTn>
                              </p:par>
                            </p:childTnLst>
                          </p:cTn>
                        </p:par>
                        <p:par>
                          <p:cTn id="31" fill="hold">
                            <p:stCondLst>
                              <p:cond delay="1530"/>
                            </p:stCondLst>
                            <p:childTnLst>
                              <p:par>
                                <p:cTn id="32" presetID="1" presetClass="entr" presetSubtype="0" fill="hold" nodeType="afterEffect">
                                  <p:stCondLst>
                                    <p:cond delay="500"/>
                                  </p:stCondLst>
                                  <p:childTnLst>
                                    <p:set>
                                      <p:cBhvr>
                                        <p:cTn id="33" dur="1" fill="hold">
                                          <p:stCondLst>
                                            <p:cond delay="9"/>
                                          </p:stCondLst>
                                        </p:cTn>
                                        <p:tgtEl>
                                          <p:spTgt spid="20"/>
                                        </p:tgtEl>
                                        <p:attrNameLst>
                                          <p:attrName>style.visibility</p:attrName>
                                        </p:attrNameLst>
                                      </p:cBhvr>
                                      <p:to>
                                        <p:strVal val="visible"/>
                                      </p:to>
                                    </p:set>
                                  </p:childTnLst>
                                </p:cTn>
                              </p:par>
                              <p:par>
                                <p:cTn id="34" presetID="1" presetClass="entr" presetSubtype="0" fill="hold" grpId="0" nodeType="withEffect">
                                  <p:stCondLst>
                                    <p:cond delay="500"/>
                                  </p:stCondLst>
                                  <p:childTnLst>
                                    <p:set>
                                      <p:cBhvr>
                                        <p:cTn id="35" dur="1" fill="hold">
                                          <p:stCondLst>
                                            <p:cond delay="0"/>
                                          </p:stCondLst>
                                        </p:cTn>
                                        <p:tgtEl>
                                          <p:spTgt spid="50"/>
                                        </p:tgtEl>
                                        <p:attrNameLst>
                                          <p:attrName>style.visibility</p:attrName>
                                        </p:attrNameLst>
                                      </p:cBhvr>
                                      <p:to>
                                        <p:strVal val="visible"/>
                                      </p:to>
                                    </p:set>
                                  </p:childTnLst>
                                </p:cTn>
                              </p:par>
                              <p:par>
                                <p:cTn id="36" presetID="1" presetClass="exit" presetSubtype="0" fill="hold" nodeType="withEffect">
                                  <p:stCondLst>
                                    <p:cond delay="500"/>
                                  </p:stCondLst>
                                  <p:childTnLst>
                                    <p:set>
                                      <p:cBhvr>
                                        <p:cTn id="37" dur="1" fill="hold">
                                          <p:stCondLst>
                                            <p:cond delay="0"/>
                                          </p:stCondLst>
                                        </p:cTn>
                                        <p:tgtEl>
                                          <p:spTgt spid="14"/>
                                        </p:tgtEl>
                                        <p:attrNameLst>
                                          <p:attrName>style.visibility</p:attrName>
                                        </p:attrNameLst>
                                      </p:cBhvr>
                                      <p:to>
                                        <p:strVal val="hidden"/>
                                      </p:to>
                                    </p:set>
                                  </p:childTnLst>
                                </p:cTn>
                              </p:par>
                              <p:par>
                                <p:cTn id="38" presetID="1" presetClass="exit" presetSubtype="0" fill="hold" grpId="1" nodeType="withEffect">
                                  <p:stCondLst>
                                    <p:cond delay="500"/>
                                  </p:stCondLst>
                                  <p:childTnLst>
                                    <p:set>
                                      <p:cBhvr>
                                        <p:cTn id="39" dur="1" fill="hold">
                                          <p:stCondLst>
                                            <p:cond delay="0"/>
                                          </p:stCondLst>
                                        </p:cTn>
                                        <p:tgtEl>
                                          <p:spTgt spid="49"/>
                                        </p:tgtEl>
                                        <p:attrNameLst>
                                          <p:attrName>style.visibility</p:attrName>
                                        </p:attrNameLst>
                                      </p:cBhvr>
                                      <p:to>
                                        <p:strVal val="hidden"/>
                                      </p:to>
                                    </p:set>
                                  </p:childTnLst>
                                </p:cTn>
                              </p:par>
                            </p:childTnLst>
                          </p:cTn>
                        </p:par>
                        <p:par>
                          <p:cTn id="40" fill="hold">
                            <p:stCondLst>
                              <p:cond delay="2040"/>
                            </p:stCondLst>
                            <p:childTnLst>
                              <p:par>
                                <p:cTn id="41" presetID="1" presetClass="entr" presetSubtype="0" fill="hold" nodeType="afterEffect">
                                  <p:stCondLst>
                                    <p:cond delay="500"/>
                                  </p:stCondLst>
                                  <p:childTnLst>
                                    <p:set>
                                      <p:cBhvr>
                                        <p:cTn id="42" dur="1" fill="hold">
                                          <p:stCondLst>
                                            <p:cond delay="9"/>
                                          </p:stCondLst>
                                        </p:cTn>
                                        <p:tgtEl>
                                          <p:spTgt spid="22"/>
                                        </p:tgtEl>
                                        <p:attrNameLst>
                                          <p:attrName>style.visibility</p:attrName>
                                        </p:attrNameLst>
                                      </p:cBhvr>
                                      <p:to>
                                        <p:strVal val="visible"/>
                                      </p:to>
                                    </p:set>
                                  </p:childTnLst>
                                </p:cTn>
                              </p:par>
                              <p:par>
                                <p:cTn id="43" presetID="1" presetClass="entr" presetSubtype="0" fill="hold" grpId="0" nodeType="withEffect">
                                  <p:stCondLst>
                                    <p:cond delay="500"/>
                                  </p:stCondLst>
                                  <p:childTnLst>
                                    <p:set>
                                      <p:cBhvr>
                                        <p:cTn id="44" dur="1" fill="hold">
                                          <p:stCondLst>
                                            <p:cond delay="0"/>
                                          </p:stCondLst>
                                        </p:cTn>
                                        <p:tgtEl>
                                          <p:spTgt spid="51"/>
                                        </p:tgtEl>
                                        <p:attrNameLst>
                                          <p:attrName>style.visibility</p:attrName>
                                        </p:attrNameLst>
                                      </p:cBhvr>
                                      <p:to>
                                        <p:strVal val="visible"/>
                                      </p:to>
                                    </p:set>
                                  </p:childTnLst>
                                </p:cTn>
                              </p:par>
                              <p:par>
                                <p:cTn id="45" presetID="1" presetClass="exit" presetSubtype="0" fill="hold" nodeType="withEffect">
                                  <p:stCondLst>
                                    <p:cond delay="500"/>
                                  </p:stCondLst>
                                  <p:childTnLst>
                                    <p:set>
                                      <p:cBhvr>
                                        <p:cTn id="46" dur="1" fill="hold">
                                          <p:stCondLst>
                                            <p:cond delay="0"/>
                                          </p:stCondLst>
                                        </p:cTn>
                                        <p:tgtEl>
                                          <p:spTgt spid="20"/>
                                        </p:tgtEl>
                                        <p:attrNameLst>
                                          <p:attrName>style.visibility</p:attrName>
                                        </p:attrNameLst>
                                      </p:cBhvr>
                                      <p:to>
                                        <p:strVal val="hidden"/>
                                      </p:to>
                                    </p:set>
                                  </p:childTnLst>
                                </p:cTn>
                              </p:par>
                              <p:par>
                                <p:cTn id="47" presetID="1" presetClass="exit" presetSubtype="0" fill="hold" grpId="1" nodeType="withEffect">
                                  <p:stCondLst>
                                    <p:cond delay="500"/>
                                  </p:stCondLst>
                                  <p:childTnLst>
                                    <p:set>
                                      <p:cBhvr>
                                        <p:cTn id="48" dur="1" fill="hold">
                                          <p:stCondLst>
                                            <p:cond delay="0"/>
                                          </p:stCondLst>
                                        </p:cTn>
                                        <p:tgtEl>
                                          <p:spTgt spid="50"/>
                                        </p:tgtEl>
                                        <p:attrNameLst>
                                          <p:attrName>style.visibility</p:attrName>
                                        </p:attrNameLst>
                                      </p:cBhvr>
                                      <p:to>
                                        <p:strVal val="hidden"/>
                                      </p:to>
                                    </p:set>
                                  </p:childTnLst>
                                </p:cTn>
                              </p:par>
                            </p:childTnLst>
                          </p:cTn>
                        </p:par>
                        <p:par>
                          <p:cTn id="49" fill="hold">
                            <p:stCondLst>
                              <p:cond delay="2550"/>
                            </p:stCondLst>
                            <p:childTnLst>
                              <p:par>
                                <p:cTn id="50" presetID="1" presetClass="entr" presetSubtype="0" fill="hold" nodeType="afterEffect">
                                  <p:stCondLst>
                                    <p:cond delay="500"/>
                                  </p:stCondLst>
                                  <p:childTnLst>
                                    <p:set>
                                      <p:cBhvr>
                                        <p:cTn id="51" dur="1" fill="hold">
                                          <p:stCondLst>
                                            <p:cond delay="9"/>
                                          </p:stCondLst>
                                        </p:cTn>
                                        <p:tgtEl>
                                          <p:spTgt spid="24"/>
                                        </p:tgtEl>
                                        <p:attrNameLst>
                                          <p:attrName>style.visibility</p:attrName>
                                        </p:attrNameLst>
                                      </p:cBhvr>
                                      <p:to>
                                        <p:strVal val="visible"/>
                                      </p:to>
                                    </p:set>
                                  </p:childTnLst>
                                </p:cTn>
                              </p:par>
                              <p:par>
                                <p:cTn id="52" presetID="1" presetClass="entr" presetSubtype="0" fill="hold" grpId="0" nodeType="withEffect">
                                  <p:stCondLst>
                                    <p:cond delay="500"/>
                                  </p:stCondLst>
                                  <p:childTnLst>
                                    <p:set>
                                      <p:cBhvr>
                                        <p:cTn id="53" dur="1" fill="hold">
                                          <p:stCondLst>
                                            <p:cond delay="0"/>
                                          </p:stCondLst>
                                        </p:cTn>
                                        <p:tgtEl>
                                          <p:spTgt spid="52"/>
                                        </p:tgtEl>
                                        <p:attrNameLst>
                                          <p:attrName>style.visibility</p:attrName>
                                        </p:attrNameLst>
                                      </p:cBhvr>
                                      <p:to>
                                        <p:strVal val="visible"/>
                                      </p:to>
                                    </p:set>
                                  </p:childTnLst>
                                </p:cTn>
                              </p:par>
                              <p:par>
                                <p:cTn id="54" presetID="1" presetClass="exit" presetSubtype="0" fill="hold" nodeType="withEffect">
                                  <p:stCondLst>
                                    <p:cond delay="500"/>
                                  </p:stCondLst>
                                  <p:childTnLst>
                                    <p:set>
                                      <p:cBhvr>
                                        <p:cTn id="55" dur="1" fill="hold">
                                          <p:stCondLst>
                                            <p:cond delay="0"/>
                                          </p:stCondLst>
                                        </p:cTn>
                                        <p:tgtEl>
                                          <p:spTgt spid="22"/>
                                        </p:tgtEl>
                                        <p:attrNameLst>
                                          <p:attrName>style.visibility</p:attrName>
                                        </p:attrNameLst>
                                      </p:cBhvr>
                                      <p:to>
                                        <p:strVal val="hidden"/>
                                      </p:to>
                                    </p:set>
                                  </p:childTnLst>
                                </p:cTn>
                              </p:par>
                              <p:par>
                                <p:cTn id="56" presetID="1" presetClass="exit" presetSubtype="0" fill="hold" grpId="1" nodeType="withEffect">
                                  <p:stCondLst>
                                    <p:cond delay="500"/>
                                  </p:stCondLst>
                                  <p:childTnLst>
                                    <p:set>
                                      <p:cBhvr>
                                        <p:cTn id="57" dur="1" fill="hold">
                                          <p:stCondLst>
                                            <p:cond delay="0"/>
                                          </p:stCondLst>
                                        </p:cTn>
                                        <p:tgtEl>
                                          <p:spTgt spid="51"/>
                                        </p:tgtEl>
                                        <p:attrNameLst>
                                          <p:attrName>style.visibility</p:attrName>
                                        </p:attrNameLst>
                                      </p:cBhvr>
                                      <p:to>
                                        <p:strVal val="hidden"/>
                                      </p:to>
                                    </p:set>
                                  </p:childTnLst>
                                </p:cTn>
                              </p:par>
                            </p:childTnLst>
                          </p:cTn>
                        </p:par>
                        <p:par>
                          <p:cTn id="58" fill="hold">
                            <p:stCondLst>
                              <p:cond delay="3060"/>
                            </p:stCondLst>
                            <p:childTnLst>
                              <p:par>
                                <p:cTn id="59" presetID="1" presetClass="entr" presetSubtype="0" fill="hold" nodeType="afterEffect">
                                  <p:stCondLst>
                                    <p:cond delay="500"/>
                                  </p:stCondLst>
                                  <p:childTnLst>
                                    <p:set>
                                      <p:cBhvr>
                                        <p:cTn id="60" dur="1" fill="hold">
                                          <p:stCondLst>
                                            <p:cond delay="9"/>
                                          </p:stCondLst>
                                        </p:cTn>
                                        <p:tgtEl>
                                          <p:spTgt spid="28"/>
                                        </p:tgtEl>
                                        <p:attrNameLst>
                                          <p:attrName>style.visibility</p:attrName>
                                        </p:attrNameLst>
                                      </p:cBhvr>
                                      <p:to>
                                        <p:strVal val="visible"/>
                                      </p:to>
                                    </p:set>
                                  </p:childTnLst>
                                </p:cTn>
                              </p:par>
                              <p:par>
                                <p:cTn id="61" presetID="1" presetClass="entr" presetSubtype="0" fill="hold" grpId="0" nodeType="withEffect">
                                  <p:stCondLst>
                                    <p:cond delay="500"/>
                                  </p:stCondLst>
                                  <p:childTnLst>
                                    <p:set>
                                      <p:cBhvr>
                                        <p:cTn id="62" dur="1" fill="hold">
                                          <p:stCondLst>
                                            <p:cond delay="0"/>
                                          </p:stCondLst>
                                        </p:cTn>
                                        <p:tgtEl>
                                          <p:spTgt spid="53"/>
                                        </p:tgtEl>
                                        <p:attrNameLst>
                                          <p:attrName>style.visibility</p:attrName>
                                        </p:attrNameLst>
                                      </p:cBhvr>
                                      <p:to>
                                        <p:strVal val="visible"/>
                                      </p:to>
                                    </p:set>
                                  </p:childTnLst>
                                </p:cTn>
                              </p:par>
                              <p:par>
                                <p:cTn id="63" presetID="1" presetClass="exit" presetSubtype="0" fill="hold" nodeType="withEffect">
                                  <p:stCondLst>
                                    <p:cond delay="500"/>
                                  </p:stCondLst>
                                  <p:childTnLst>
                                    <p:set>
                                      <p:cBhvr>
                                        <p:cTn id="64" dur="1" fill="hold">
                                          <p:stCondLst>
                                            <p:cond delay="0"/>
                                          </p:stCondLst>
                                        </p:cTn>
                                        <p:tgtEl>
                                          <p:spTgt spid="24"/>
                                        </p:tgtEl>
                                        <p:attrNameLst>
                                          <p:attrName>style.visibility</p:attrName>
                                        </p:attrNameLst>
                                      </p:cBhvr>
                                      <p:to>
                                        <p:strVal val="hidden"/>
                                      </p:to>
                                    </p:set>
                                  </p:childTnLst>
                                </p:cTn>
                              </p:par>
                              <p:par>
                                <p:cTn id="65" presetID="1" presetClass="exit" presetSubtype="0" fill="hold" grpId="1" nodeType="withEffect">
                                  <p:stCondLst>
                                    <p:cond delay="500"/>
                                  </p:stCondLst>
                                  <p:childTnLst>
                                    <p:set>
                                      <p:cBhvr>
                                        <p:cTn id="66" dur="1" fill="hold">
                                          <p:stCondLst>
                                            <p:cond delay="0"/>
                                          </p:stCondLst>
                                        </p:cTn>
                                        <p:tgtEl>
                                          <p:spTgt spid="52"/>
                                        </p:tgtEl>
                                        <p:attrNameLst>
                                          <p:attrName>style.visibility</p:attrName>
                                        </p:attrNameLst>
                                      </p:cBhvr>
                                      <p:to>
                                        <p:strVal val="hidden"/>
                                      </p:to>
                                    </p:set>
                                  </p:childTnLst>
                                </p:cTn>
                              </p:par>
                            </p:childTnLst>
                          </p:cTn>
                        </p:par>
                        <p:par>
                          <p:cTn id="67" fill="hold">
                            <p:stCondLst>
                              <p:cond delay="3570"/>
                            </p:stCondLst>
                            <p:childTnLst>
                              <p:par>
                                <p:cTn id="68" presetID="1" presetClass="entr" presetSubtype="0" fill="hold" nodeType="afterEffect">
                                  <p:stCondLst>
                                    <p:cond delay="500"/>
                                  </p:stCondLst>
                                  <p:childTnLst>
                                    <p:set>
                                      <p:cBhvr>
                                        <p:cTn id="69" dur="1" fill="hold">
                                          <p:stCondLst>
                                            <p:cond delay="9"/>
                                          </p:stCondLst>
                                        </p:cTn>
                                        <p:tgtEl>
                                          <p:spTgt spid="30"/>
                                        </p:tgtEl>
                                        <p:attrNameLst>
                                          <p:attrName>style.visibility</p:attrName>
                                        </p:attrNameLst>
                                      </p:cBhvr>
                                      <p:to>
                                        <p:strVal val="visible"/>
                                      </p:to>
                                    </p:set>
                                  </p:childTnLst>
                                </p:cTn>
                              </p:par>
                              <p:par>
                                <p:cTn id="70" presetID="1" presetClass="entr" presetSubtype="0" fill="hold" grpId="0" nodeType="withEffect">
                                  <p:stCondLst>
                                    <p:cond delay="500"/>
                                  </p:stCondLst>
                                  <p:childTnLst>
                                    <p:set>
                                      <p:cBhvr>
                                        <p:cTn id="71" dur="1" fill="hold">
                                          <p:stCondLst>
                                            <p:cond delay="0"/>
                                          </p:stCondLst>
                                        </p:cTn>
                                        <p:tgtEl>
                                          <p:spTgt spid="54"/>
                                        </p:tgtEl>
                                        <p:attrNameLst>
                                          <p:attrName>style.visibility</p:attrName>
                                        </p:attrNameLst>
                                      </p:cBhvr>
                                      <p:to>
                                        <p:strVal val="visible"/>
                                      </p:to>
                                    </p:set>
                                  </p:childTnLst>
                                </p:cTn>
                              </p:par>
                              <p:par>
                                <p:cTn id="72" presetID="1" presetClass="exit" presetSubtype="0" fill="hold" nodeType="withEffect">
                                  <p:stCondLst>
                                    <p:cond delay="500"/>
                                  </p:stCondLst>
                                  <p:childTnLst>
                                    <p:set>
                                      <p:cBhvr>
                                        <p:cTn id="73" dur="1" fill="hold">
                                          <p:stCondLst>
                                            <p:cond delay="0"/>
                                          </p:stCondLst>
                                        </p:cTn>
                                        <p:tgtEl>
                                          <p:spTgt spid="28"/>
                                        </p:tgtEl>
                                        <p:attrNameLst>
                                          <p:attrName>style.visibility</p:attrName>
                                        </p:attrNameLst>
                                      </p:cBhvr>
                                      <p:to>
                                        <p:strVal val="hidden"/>
                                      </p:to>
                                    </p:set>
                                  </p:childTnLst>
                                </p:cTn>
                              </p:par>
                              <p:par>
                                <p:cTn id="74" presetID="1" presetClass="exit" presetSubtype="0" fill="hold" grpId="1" nodeType="withEffect">
                                  <p:stCondLst>
                                    <p:cond delay="500"/>
                                  </p:stCondLst>
                                  <p:childTnLst>
                                    <p:set>
                                      <p:cBhvr>
                                        <p:cTn id="75" dur="1" fill="hold">
                                          <p:stCondLst>
                                            <p:cond delay="0"/>
                                          </p:stCondLst>
                                        </p:cTn>
                                        <p:tgtEl>
                                          <p:spTgt spid="53"/>
                                        </p:tgtEl>
                                        <p:attrNameLst>
                                          <p:attrName>style.visibility</p:attrName>
                                        </p:attrNameLst>
                                      </p:cBhvr>
                                      <p:to>
                                        <p:strVal val="hidden"/>
                                      </p:to>
                                    </p:set>
                                  </p:childTnLst>
                                </p:cTn>
                              </p:par>
                            </p:childTnLst>
                          </p:cTn>
                        </p:par>
                        <p:par>
                          <p:cTn id="76" fill="hold">
                            <p:stCondLst>
                              <p:cond delay="4080"/>
                            </p:stCondLst>
                            <p:childTnLst>
                              <p:par>
                                <p:cTn id="77" presetID="1" presetClass="entr" presetSubtype="0" fill="hold" nodeType="afterEffect">
                                  <p:stCondLst>
                                    <p:cond delay="500"/>
                                  </p:stCondLst>
                                  <p:childTnLst>
                                    <p:set>
                                      <p:cBhvr>
                                        <p:cTn id="78" dur="1" fill="hold">
                                          <p:stCondLst>
                                            <p:cond delay="9"/>
                                          </p:stCondLst>
                                        </p:cTn>
                                        <p:tgtEl>
                                          <p:spTgt spid="34"/>
                                        </p:tgtEl>
                                        <p:attrNameLst>
                                          <p:attrName>style.visibility</p:attrName>
                                        </p:attrNameLst>
                                      </p:cBhvr>
                                      <p:to>
                                        <p:strVal val="visible"/>
                                      </p:to>
                                    </p:set>
                                  </p:childTnLst>
                                </p:cTn>
                              </p:par>
                              <p:par>
                                <p:cTn id="79" presetID="1" presetClass="entr" presetSubtype="0" fill="hold" grpId="0" nodeType="withEffect">
                                  <p:stCondLst>
                                    <p:cond delay="500"/>
                                  </p:stCondLst>
                                  <p:childTnLst>
                                    <p:set>
                                      <p:cBhvr>
                                        <p:cTn id="80" dur="1" fill="hold">
                                          <p:stCondLst>
                                            <p:cond delay="0"/>
                                          </p:stCondLst>
                                        </p:cTn>
                                        <p:tgtEl>
                                          <p:spTgt spid="55"/>
                                        </p:tgtEl>
                                        <p:attrNameLst>
                                          <p:attrName>style.visibility</p:attrName>
                                        </p:attrNameLst>
                                      </p:cBhvr>
                                      <p:to>
                                        <p:strVal val="visible"/>
                                      </p:to>
                                    </p:set>
                                  </p:childTnLst>
                                </p:cTn>
                              </p:par>
                              <p:par>
                                <p:cTn id="81" presetID="1" presetClass="exit" presetSubtype="0" fill="hold" nodeType="withEffect">
                                  <p:stCondLst>
                                    <p:cond delay="500"/>
                                  </p:stCondLst>
                                  <p:childTnLst>
                                    <p:set>
                                      <p:cBhvr>
                                        <p:cTn id="82" dur="1" fill="hold">
                                          <p:stCondLst>
                                            <p:cond delay="0"/>
                                          </p:stCondLst>
                                        </p:cTn>
                                        <p:tgtEl>
                                          <p:spTgt spid="30"/>
                                        </p:tgtEl>
                                        <p:attrNameLst>
                                          <p:attrName>style.visibility</p:attrName>
                                        </p:attrNameLst>
                                      </p:cBhvr>
                                      <p:to>
                                        <p:strVal val="hidden"/>
                                      </p:to>
                                    </p:set>
                                  </p:childTnLst>
                                </p:cTn>
                              </p:par>
                              <p:par>
                                <p:cTn id="83" presetID="1" presetClass="exit" presetSubtype="0" fill="hold" grpId="1" nodeType="withEffect">
                                  <p:stCondLst>
                                    <p:cond delay="500"/>
                                  </p:stCondLst>
                                  <p:childTnLst>
                                    <p:set>
                                      <p:cBhvr>
                                        <p:cTn id="84" dur="1" fill="hold">
                                          <p:stCondLst>
                                            <p:cond delay="0"/>
                                          </p:stCondLst>
                                        </p:cTn>
                                        <p:tgtEl>
                                          <p:spTgt spid="54"/>
                                        </p:tgtEl>
                                        <p:attrNameLst>
                                          <p:attrName>style.visibility</p:attrName>
                                        </p:attrNameLst>
                                      </p:cBhvr>
                                      <p:to>
                                        <p:strVal val="hidden"/>
                                      </p:to>
                                    </p:set>
                                  </p:childTnLst>
                                </p:cTn>
                              </p:par>
                            </p:childTnLst>
                          </p:cTn>
                        </p:par>
                        <p:par>
                          <p:cTn id="85" fill="hold">
                            <p:stCondLst>
                              <p:cond delay="4590"/>
                            </p:stCondLst>
                            <p:childTnLst>
                              <p:par>
                                <p:cTn id="86" presetID="1" presetClass="entr" presetSubtype="0" fill="hold" nodeType="afterEffect">
                                  <p:stCondLst>
                                    <p:cond delay="500"/>
                                  </p:stCondLst>
                                  <p:childTnLst>
                                    <p:set>
                                      <p:cBhvr>
                                        <p:cTn id="87" dur="1" fill="hold">
                                          <p:stCondLst>
                                            <p:cond delay="0"/>
                                          </p:stCondLst>
                                        </p:cTn>
                                        <p:tgtEl>
                                          <p:spTgt spid="32"/>
                                        </p:tgtEl>
                                        <p:attrNameLst>
                                          <p:attrName>style.visibility</p:attrName>
                                        </p:attrNameLst>
                                      </p:cBhvr>
                                      <p:to>
                                        <p:strVal val="visible"/>
                                      </p:to>
                                    </p:set>
                                  </p:childTnLst>
                                </p:cTn>
                              </p:par>
                              <p:par>
                                <p:cTn id="88" presetID="1" presetClass="entr" presetSubtype="0" fill="hold" grpId="0" nodeType="withEffect">
                                  <p:stCondLst>
                                    <p:cond delay="500"/>
                                  </p:stCondLst>
                                  <p:childTnLst>
                                    <p:set>
                                      <p:cBhvr>
                                        <p:cTn id="89" dur="1" fill="hold">
                                          <p:stCondLst>
                                            <p:cond delay="0"/>
                                          </p:stCondLst>
                                        </p:cTn>
                                        <p:tgtEl>
                                          <p:spTgt spid="56"/>
                                        </p:tgtEl>
                                        <p:attrNameLst>
                                          <p:attrName>style.visibility</p:attrName>
                                        </p:attrNameLst>
                                      </p:cBhvr>
                                      <p:to>
                                        <p:strVal val="visible"/>
                                      </p:to>
                                    </p:set>
                                  </p:childTnLst>
                                </p:cTn>
                              </p:par>
                              <p:par>
                                <p:cTn id="90" presetID="1" presetClass="exit" presetSubtype="0" fill="hold" nodeType="withEffect">
                                  <p:stCondLst>
                                    <p:cond delay="500"/>
                                  </p:stCondLst>
                                  <p:childTnLst>
                                    <p:set>
                                      <p:cBhvr>
                                        <p:cTn id="91" dur="1" fill="hold">
                                          <p:stCondLst>
                                            <p:cond delay="0"/>
                                          </p:stCondLst>
                                        </p:cTn>
                                        <p:tgtEl>
                                          <p:spTgt spid="34"/>
                                        </p:tgtEl>
                                        <p:attrNameLst>
                                          <p:attrName>style.visibility</p:attrName>
                                        </p:attrNameLst>
                                      </p:cBhvr>
                                      <p:to>
                                        <p:strVal val="hidden"/>
                                      </p:to>
                                    </p:set>
                                  </p:childTnLst>
                                </p:cTn>
                              </p:par>
                              <p:par>
                                <p:cTn id="92" presetID="1" presetClass="exit" presetSubtype="0" fill="hold" grpId="1" nodeType="withEffect">
                                  <p:stCondLst>
                                    <p:cond delay="500"/>
                                  </p:stCondLst>
                                  <p:childTnLst>
                                    <p:set>
                                      <p:cBhvr>
                                        <p:cTn id="93" dur="1" fill="hold">
                                          <p:stCondLst>
                                            <p:cond delay="0"/>
                                          </p:stCondLst>
                                        </p:cTn>
                                        <p:tgtEl>
                                          <p:spTgt spid="55"/>
                                        </p:tgtEl>
                                        <p:attrNameLst>
                                          <p:attrName>style.visibility</p:attrName>
                                        </p:attrNameLst>
                                      </p:cBhvr>
                                      <p:to>
                                        <p:strVal val="hidden"/>
                                      </p:to>
                                    </p:set>
                                  </p:childTnLst>
                                </p:cTn>
                              </p:par>
                            </p:childTnLst>
                          </p:cTn>
                        </p:par>
                        <p:par>
                          <p:cTn id="94" fill="hold">
                            <p:stCondLst>
                              <p:cond delay="5090"/>
                            </p:stCondLst>
                            <p:childTnLst>
                              <p:par>
                                <p:cTn id="95" presetID="1" presetClass="entr" presetSubtype="0" fill="hold" nodeType="afterEffect">
                                  <p:stCondLst>
                                    <p:cond delay="500"/>
                                  </p:stCondLst>
                                  <p:childTnLst>
                                    <p:set>
                                      <p:cBhvr>
                                        <p:cTn id="96" dur="1" fill="hold">
                                          <p:stCondLst>
                                            <p:cond delay="0"/>
                                          </p:stCondLst>
                                        </p:cTn>
                                        <p:tgtEl>
                                          <p:spTgt spid="40"/>
                                        </p:tgtEl>
                                        <p:attrNameLst>
                                          <p:attrName>style.visibility</p:attrName>
                                        </p:attrNameLst>
                                      </p:cBhvr>
                                      <p:to>
                                        <p:strVal val="visible"/>
                                      </p:to>
                                    </p:set>
                                  </p:childTnLst>
                                </p:cTn>
                              </p:par>
                              <p:par>
                                <p:cTn id="97" presetID="1" presetClass="entr" presetSubtype="0" fill="hold" grpId="0" nodeType="withEffect">
                                  <p:stCondLst>
                                    <p:cond delay="500"/>
                                  </p:stCondLst>
                                  <p:childTnLst>
                                    <p:set>
                                      <p:cBhvr>
                                        <p:cTn id="98" dur="1" fill="hold">
                                          <p:stCondLst>
                                            <p:cond delay="0"/>
                                          </p:stCondLst>
                                        </p:cTn>
                                        <p:tgtEl>
                                          <p:spTgt spid="57"/>
                                        </p:tgtEl>
                                        <p:attrNameLst>
                                          <p:attrName>style.visibility</p:attrName>
                                        </p:attrNameLst>
                                      </p:cBhvr>
                                      <p:to>
                                        <p:strVal val="visible"/>
                                      </p:to>
                                    </p:set>
                                  </p:childTnLst>
                                </p:cTn>
                              </p:par>
                              <p:par>
                                <p:cTn id="99" presetID="1" presetClass="exit" presetSubtype="0" fill="hold" nodeType="withEffect">
                                  <p:stCondLst>
                                    <p:cond delay="500"/>
                                  </p:stCondLst>
                                  <p:childTnLst>
                                    <p:set>
                                      <p:cBhvr>
                                        <p:cTn id="100" dur="1" fill="hold">
                                          <p:stCondLst>
                                            <p:cond delay="0"/>
                                          </p:stCondLst>
                                        </p:cTn>
                                        <p:tgtEl>
                                          <p:spTgt spid="32"/>
                                        </p:tgtEl>
                                        <p:attrNameLst>
                                          <p:attrName>style.visibility</p:attrName>
                                        </p:attrNameLst>
                                      </p:cBhvr>
                                      <p:to>
                                        <p:strVal val="hidden"/>
                                      </p:to>
                                    </p:set>
                                  </p:childTnLst>
                                </p:cTn>
                              </p:par>
                              <p:par>
                                <p:cTn id="101" presetID="1" presetClass="exit" presetSubtype="0" fill="hold" grpId="1" nodeType="withEffect">
                                  <p:stCondLst>
                                    <p:cond delay="500"/>
                                  </p:stCondLst>
                                  <p:childTnLst>
                                    <p:set>
                                      <p:cBhvr>
                                        <p:cTn id="102" dur="1" fill="hold">
                                          <p:stCondLst>
                                            <p:cond delay="0"/>
                                          </p:stCondLst>
                                        </p:cTn>
                                        <p:tgtEl>
                                          <p:spTgt spid="56"/>
                                        </p:tgtEl>
                                        <p:attrNameLst>
                                          <p:attrName>style.visibility</p:attrName>
                                        </p:attrNameLst>
                                      </p:cBhvr>
                                      <p:to>
                                        <p:strVal val="hidden"/>
                                      </p:to>
                                    </p:set>
                                  </p:childTnLst>
                                </p:cTn>
                              </p:par>
                            </p:childTnLst>
                          </p:cTn>
                        </p:par>
                        <p:par>
                          <p:cTn id="103" fill="hold">
                            <p:stCondLst>
                              <p:cond delay="5590"/>
                            </p:stCondLst>
                            <p:childTnLst>
                              <p:par>
                                <p:cTn id="104" presetID="1" presetClass="entr" presetSubtype="0" fill="hold" nodeType="afterEffect">
                                  <p:stCondLst>
                                    <p:cond delay="500"/>
                                  </p:stCondLst>
                                  <p:childTnLst>
                                    <p:set>
                                      <p:cBhvr>
                                        <p:cTn id="105" dur="1" fill="hold">
                                          <p:stCondLst>
                                            <p:cond delay="0"/>
                                          </p:stCondLst>
                                        </p:cTn>
                                        <p:tgtEl>
                                          <p:spTgt spid="44"/>
                                        </p:tgtEl>
                                        <p:attrNameLst>
                                          <p:attrName>style.visibility</p:attrName>
                                        </p:attrNameLst>
                                      </p:cBhvr>
                                      <p:to>
                                        <p:strVal val="visible"/>
                                      </p:to>
                                    </p:set>
                                  </p:childTnLst>
                                </p:cTn>
                              </p:par>
                              <p:par>
                                <p:cTn id="106" presetID="1" presetClass="entr" presetSubtype="0" fill="hold" grpId="0" nodeType="withEffect">
                                  <p:stCondLst>
                                    <p:cond delay="500"/>
                                  </p:stCondLst>
                                  <p:childTnLst>
                                    <p:set>
                                      <p:cBhvr>
                                        <p:cTn id="107" dur="1" fill="hold">
                                          <p:stCondLst>
                                            <p:cond delay="0"/>
                                          </p:stCondLst>
                                        </p:cTn>
                                        <p:tgtEl>
                                          <p:spTgt spid="58"/>
                                        </p:tgtEl>
                                        <p:attrNameLst>
                                          <p:attrName>style.visibility</p:attrName>
                                        </p:attrNameLst>
                                      </p:cBhvr>
                                      <p:to>
                                        <p:strVal val="visible"/>
                                      </p:to>
                                    </p:set>
                                  </p:childTnLst>
                                </p:cTn>
                              </p:par>
                              <p:par>
                                <p:cTn id="108" presetID="1" presetClass="exit" presetSubtype="0" fill="hold" nodeType="withEffect">
                                  <p:stCondLst>
                                    <p:cond delay="500"/>
                                  </p:stCondLst>
                                  <p:childTnLst>
                                    <p:set>
                                      <p:cBhvr>
                                        <p:cTn id="109" dur="1" fill="hold">
                                          <p:stCondLst>
                                            <p:cond delay="0"/>
                                          </p:stCondLst>
                                        </p:cTn>
                                        <p:tgtEl>
                                          <p:spTgt spid="40"/>
                                        </p:tgtEl>
                                        <p:attrNameLst>
                                          <p:attrName>style.visibility</p:attrName>
                                        </p:attrNameLst>
                                      </p:cBhvr>
                                      <p:to>
                                        <p:strVal val="hidden"/>
                                      </p:to>
                                    </p:set>
                                  </p:childTnLst>
                                </p:cTn>
                              </p:par>
                              <p:par>
                                <p:cTn id="110" presetID="1" presetClass="exit" presetSubtype="0" fill="hold" grpId="1" nodeType="withEffect">
                                  <p:stCondLst>
                                    <p:cond delay="500"/>
                                  </p:stCondLst>
                                  <p:childTnLst>
                                    <p:set>
                                      <p:cBhvr>
                                        <p:cTn id="111" dur="1" fill="hold">
                                          <p:stCondLst>
                                            <p:cond delay="0"/>
                                          </p:stCondLst>
                                        </p:cTn>
                                        <p:tgtEl>
                                          <p:spTgt spid="57"/>
                                        </p:tgtEl>
                                        <p:attrNameLst>
                                          <p:attrName>style.visibility</p:attrName>
                                        </p:attrNameLst>
                                      </p:cBhvr>
                                      <p:to>
                                        <p:strVal val="hidden"/>
                                      </p:to>
                                    </p:set>
                                  </p:childTnLst>
                                </p:cTn>
                              </p:par>
                              <p:par>
                                <p:cTn id="112" presetID="1" presetClass="exit" presetSubtype="0" fill="hold" grpId="1" nodeType="withEffect">
                                  <p:stCondLst>
                                    <p:cond delay="1000"/>
                                  </p:stCondLst>
                                  <p:childTnLst>
                                    <p:set>
                                      <p:cBhvr>
                                        <p:cTn id="113" dur="1" fill="hold">
                                          <p:stCondLst>
                                            <p:cond delay="0"/>
                                          </p:stCondLst>
                                        </p:cTn>
                                        <p:tgtEl>
                                          <p:spTgt spid="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allAtOnce"/>
      <p:bldP spid="48" grpId="0"/>
      <p:bldP spid="48" grpId="1"/>
      <p:bldP spid="49" grpId="0"/>
      <p:bldP spid="49" grpId="1"/>
      <p:bldP spid="50" grpId="0"/>
      <p:bldP spid="50" grpId="1"/>
      <p:bldP spid="51" grpId="0"/>
      <p:bldP spid="51" grpId="1"/>
      <p:bldP spid="52" grpId="0"/>
      <p:bldP spid="52" grpId="1"/>
      <p:bldP spid="53" grpId="0"/>
      <p:bldP spid="53" grpId="1"/>
      <p:bldP spid="54" grpId="0"/>
      <p:bldP spid="54" grpId="1"/>
      <p:bldP spid="55" grpId="0"/>
      <p:bldP spid="55" grpId="1"/>
      <p:bldP spid="56" grpId="0"/>
      <p:bldP spid="56" grpId="1"/>
      <p:bldP spid="57" grpId="0"/>
      <p:bldP spid="57" grpId="1"/>
      <p:bldP spid="58" grpId="0"/>
      <p:bldP spid="58" grpId="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CBC22B-2811-4DD8-98A6-EC17733CCE62}"/>
              </a:ext>
            </a:extLst>
          </p:cNvPr>
          <p:cNvSpPr>
            <a:spLocks noGrp="1"/>
          </p:cNvSpPr>
          <p:nvPr>
            <p:ph type="title"/>
          </p:nvPr>
        </p:nvSpPr>
        <p:spPr/>
        <p:txBody>
          <a:bodyPr/>
          <a:lstStyle/>
          <a:p>
            <a:r>
              <a:rPr lang="en-GB" dirty="0"/>
              <a:t>Conclusion</a:t>
            </a:r>
          </a:p>
        </p:txBody>
      </p:sp>
      <p:sp>
        <p:nvSpPr>
          <p:cNvPr id="5" name="Content Placeholder 4">
            <a:extLst>
              <a:ext uri="{FF2B5EF4-FFF2-40B4-BE49-F238E27FC236}">
                <a16:creationId xmlns:a16="http://schemas.microsoft.com/office/drawing/2014/main" id="{958638F3-5C0D-45D0-89CF-E470838BFF33}"/>
              </a:ext>
            </a:extLst>
          </p:cNvPr>
          <p:cNvSpPr>
            <a:spLocks noGrp="1"/>
          </p:cNvSpPr>
          <p:nvPr>
            <p:ph idx="1"/>
          </p:nvPr>
        </p:nvSpPr>
        <p:spPr/>
        <p:txBody>
          <a:bodyPr/>
          <a:lstStyle/>
          <a:p>
            <a:pPr algn="l">
              <a:buFont typeface="Arial" panose="020B0604020202020204" pitchFamily="34" charset="0"/>
              <a:buChar char="•"/>
            </a:pPr>
            <a:r>
              <a:rPr lang="en-GB" sz="2400" dirty="0"/>
              <a:t>Antimatter is part and will be part of:</a:t>
            </a:r>
          </a:p>
          <a:p>
            <a:pPr marL="457200" indent="-457200" algn="l">
              <a:buFont typeface="Wingdings" panose="05000000000000000000" pitchFamily="2" charset="2"/>
              <a:buChar char="ü"/>
            </a:pPr>
            <a:r>
              <a:rPr lang="en-GB" sz="2400" dirty="0"/>
              <a:t>Search for CP violation beyond the Standard Model</a:t>
            </a:r>
          </a:p>
          <a:p>
            <a:pPr marL="457200" indent="-457200" algn="l">
              <a:buFont typeface="Wingdings" panose="05000000000000000000" pitchFamily="2" charset="2"/>
              <a:buChar char="ü"/>
            </a:pPr>
            <a:r>
              <a:rPr lang="en-GB" sz="2400" dirty="0"/>
              <a:t>Search for dark matter</a:t>
            </a:r>
          </a:p>
          <a:p>
            <a:pPr marL="457200" indent="-457200" algn="l">
              <a:buFont typeface="Wingdings" panose="05000000000000000000" pitchFamily="2" charset="2"/>
              <a:buChar char="ü"/>
            </a:pPr>
            <a:r>
              <a:rPr lang="en-GB" sz="2400" dirty="0" err="1"/>
              <a:t>Astroparticle</a:t>
            </a:r>
            <a:r>
              <a:rPr lang="en-GB" sz="2400" dirty="0"/>
              <a:t> physics</a:t>
            </a:r>
          </a:p>
          <a:p>
            <a:pPr marL="457200" indent="-457200" algn="l">
              <a:buFont typeface="Wingdings" panose="05000000000000000000" pitchFamily="2" charset="2"/>
              <a:buChar char="ü"/>
            </a:pPr>
            <a:r>
              <a:rPr lang="en-GB" sz="2400" dirty="0"/>
              <a:t>Search for CPT violation (atomic physics)</a:t>
            </a:r>
          </a:p>
          <a:p>
            <a:pPr marL="457200" indent="-457200" algn="l">
              <a:buFont typeface="Wingdings" panose="05000000000000000000" pitchFamily="2" charset="2"/>
              <a:buChar char="ü"/>
            </a:pPr>
            <a:r>
              <a:rPr lang="en-GB" sz="2400" dirty="0"/>
              <a:t>Nuclear physics</a:t>
            </a:r>
          </a:p>
          <a:p>
            <a:pPr marL="457200" indent="-457200" algn="l">
              <a:buFont typeface="Wingdings" panose="05000000000000000000" pitchFamily="2" charset="2"/>
              <a:buChar char="ü"/>
            </a:pPr>
            <a:endParaRPr lang="en-GB" sz="2400" dirty="0"/>
          </a:p>
          <a:p>
            <a:pPr marL="457200" indent="-457200" algn="l">
              <a:buFont typeface="Wingdings" panose="05000000000000000000" pitchFamily="2" charset="2"/>
              <a:buChar char="ü"/>
            </a:pPr>
            <a:endParaRPr lang="en-GB" sz="2400" dirty="0"/>
          </a:p>
        </p:txBody>
      </p:sp>
    </p:spTree>
    <p:extLst>
      <p:ext uri="{BB962C8B-B14F-4D97-AF65-F5344CB8AC3E}">
        <p14:creationId xmlns:p14="http://schemas.microsoft.com/office/powerpoint/2010/main" val="33612583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9BBC8-1C67-241A-A31E-CA1B78412D8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8281494-15FB-6CDE-65CA-DA3D209C4D8E}"/>
              </a:ext>
            </a:extLst>
          </p:cNvPr>
          <p:cNvSpPr>
            <a:spLocks noGrp="1"/>
          </p:cNvSpPr>
          <p:nvPr>
            <p:ph idx="1"/>
          </p:nvPr>
        </p:nvSpPr>
        <p:spPr>
          <a:xfrm>
            <a:off x="457200" y="3986074"/>
            <a:ext cx="8229600" cy="2140089"/>
          </a:xfrm>
        </p:spPr>
        <p:txBody>
          <a:bodyPr/>
          <a:lstStyle/>
          <a:p>
            <a:pPr algn="l"/>
            <a:r>
              <a:rPr lang="en-GB" sz="1800" b="0" i="0" u="none" strike="noStrike" baseline="0" dirty="0">
                <a:latin typeface="TimesNewRomanPSMT"/>
              </a:rPr>
              <a:t>“But in any event, it is in the hands of our generation to perform an experiment</a:t>
            </a:r>
          </a:p>
          <a:p>
            <a:pPr algn="l"/>
            <a:r>
              <a:rPr lang="en-GB" sz="1800" b="0" i="0" u="none" strike="noStrike" baseline="0" dirty="0">
                <a:latin typeface="TimesNewRomanPSMT"/>
              </a:rPr>
              <a:t>to measure the gravitational acceleration of antimatter. Some day it will be done,</a:t>
            </a:r>
          </a:p>
          <a:p>
            <a:pPr algn="l"/>
            <a:r>
              <a:rPr lang="en-GB" sz="1800" b="0" i="0" u="none" strike="noStrike" baseline="0" dirty="0">
                <a:latin typeface="TimesNewRomanPSMT"/>
              </a:rPr>
              <a:t>whether we do it or not. It will be done. If we do not do it, and the answer eventually</a:t>
            </a:r>
          </a:p>
          <a:p>
            <a:pPr algn="l"/>
            <a:r>
              <a:rPr lang="en-GB" sz="1800" b="0" i="0" u="none" strike="noStrike" baseline="0" dirty="0">
                <a:latin typeface="TimesNewRomanPSMT"/>
              </a:rPr>
              <a:t>turns out to be what we expect, then future generations will look back upon us a say</a:t>
            </a:r>
          </a:p>
          <a:p>
            <a:pPr algn="l"/>
            <a:r>
              <a:rPr lang="en-GB" sz="1800" b="0" i="0" u="none" strike="noStrike" baseline="0" dirty="0">
                <a:latin typeface="TimesNewRomanPSMT"/>
              </a:rPr>
              <a:t>it was a shame. But if the answer turns out to be a surprise, then, if we do not do it,</a:t>
            </a:r>
          </a:p>
          <a:p>
            <a:pPr algn="l"/>
            <a:r>
              <a:rPr lang="en-GB" sz="1800" b="0" i="0" u="none" strike="noStrike" baseline="0" dirty="0">
                <a:latin typeface="TimesNewRomanPSMT"/>
              </a:rPr>
              <a:t>future generations will look back upon us and say we were fools.”</a:t>
            </a:r>
            <a:endParaRPr lang="en-GB" dirty="0"/>
          </a:p>
        </p:txBody>
      </p:sp>
      <p:pic>
        <p:nvPicPr>
          <p:cNvPr id="5" name="Picture 4">
            <a:extLst>
              <a:ext uri="{FF2B5EF4-FFF2-40B4-BE49-F238E27FC236}">
                <a16:creationId xmlns:a16="http://schemas.microsoft.com/office/drawing/2014/main" id="{433805EE-5C0B-8F31-0B6C-A725B4CA4A70}"/>
              </a:ext>
            </a:extLst>
          </p:cNvPr>
          <p:cNvPicPr>
            <a:picLocks noChangeAspect="1"/>
          </p:cNvPicPr>
          <p:nvPr/>
        </p:nvPicPr>
        <p:blipFill>
          <a:blip r:embed="rId2"/>
          <a:stretch>
            <a:fillRect/>
          </a:stretch>
        </p:blipFill>
        <p:spPr>
          <a:xfrm>
            <a:off x="457200" y="1151785"/>
            <a:ext cx="8305800" cy="2581275"/>
          </a:xfrm>
          <a:prstGeom prst="rect">
            <a:avLst/>
          </a:prstGeom>
        </p:spPr>
      </p:pic>
    </p:spTree>
    <p:extLst>
      <p:ext uri="{BB962C8B-B14F-4D97-AF65-F5344CB8AC3E}">
        <p14:creationId xmlns:p14="http://schemas.microsoft.com/office/powerpoint/2010/main" val="990349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AA41C-C015-3179-E1A3-2790183E31B0}"/>
              </a:ext>
            </a:extLst>
          </p:cNvPr>
          <p:cNvSpPr>
            <a:spLocks noGrp="1"/>
          </p:cNvSpPr>
          <p:nvPr>
            <p:ph type="title"/>
          </p:nvPr>
        </p:nvSpPr>
        <p:spPr/>
        <p:txBody>
          <a:bodyPr/>
          <a:lstStyle/>
          <a:p>
            <a:endParaRPr lang="en-GB"/>
          </a:p>
        </p:txBody>
      </p:sp>
      <p:pic>
        <p:nvPicPr>
          <p:cNvPr id="8" name="Content Placeholder 7">
            <a:extLst>
              <a:ext uri="{FF2B5EF4-FFF2-40B4-BE49-F238E27FC236}">
                <a16:creationId xmlns:a16="http://schemas.microsoft.com/office/drawing/2014/main" id="{B35D4954-D9F7-18D7-0195-5A2C24ACCDD5}"/>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549000" y="3493605"/>
            <a:ext cx="6343019" cy="3262345"/>
          </a:xfrm>
        </p:spPr>
      </p:pic>
      <p:pic>
        <p:nvPicPr>
          <p:cNvPr id="6" name="Picture 5">
            <a:extLst>
              <a:ext uri="{FF2B5EF4-FFF2-40B4-BE49-F238E27FC236}">
                <a16:creationId xmlns:a16="http://schemas.microsoft.com/office/drawing/2014/main" id="{BBCC99E8-FE7A-53D4-C28D-27620AD24F41}"/>
              </a:ext>
            </a:extLst>
          </p:cNvPr>
          <p:cNvPicPr>
            <a:picLocks noChangeAspect="1"/>
          </p:cNvPicPr>
          <p:nvPr/>
        </p:nvPicPr>
        <p:blipFill>
          <a:blip r:embed="rId3"/>
          <a:stretch>
            <a:fillRect/>
          </a:stretch>
        </p:blipFill>
        <p:spPr>
          <a:xfrm>
            <a:off x="0" y="970413"/>
            <a:ext cx="9144000" cy="2342849"/>
          </a:xfrm>
          <a:prstGeom prst="rect">
            <a:avLst/>
          </a:prstGeom>
        </p:spPr>
      </p:pic>
    </p:spTree>
    <p:extLst>
      <p:ext uri="{BB962C8B-B14F-4D97-AF65-F5344CB8AC3E}">
        <p14:creationId xmlns:p14="http://schemas.microsoft.com/office/powerpoint/2010/main" val="42881289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CF25A-E209-A4D9-ACE0-8A87EAC3FF16}"/>
              </a:ext>
            </a:extLst>
          </p:cNvPr>
          <p:cNvSpPr>
            <a:spLocks noGrp="1"/>
          </p:cNvSpPr>
          <p:nvPr>
            <p:ph type="title"/>
          </p:nvPr>
        </p:nvSpPr>
        <p:spPr/>
        <p:txBody>
          <a:bodyPr/>
          <a:lstStyle/>
          <a:p>
            <a:r>
              <a:rPr lang="en-GB" dirty="0"/>
              <a:t>Antimatter moiré deflectometer</a:t>
            </a:r>
          </a:p>
        </p:txBody>
      </p:sp>
      <p:sp>
        <p:nvSpPr>
          <p:cNvPr id="4" name="Date Placeholder 3">
            <a:extLst>
              <a:ext uri="{FF2B5EF4-FFF2-40B4-BE49-F238E27FC236}">
                <a16:creationId xmlns:a16="http://schemas.microsoft.com/office/drawing/2014/main" id="{644B19DD-2442-7EF5-1124-625A711254F3}"/>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05/07/2023</a:t>
            </a:r>
          </a:p>
        </p:txBody>
      </p:sp>
      <p:sp>
        <p:nvSpPr>
          <p:cNvPr id="5" name="Footer Placeholder 4">
            <a:extLst>
              <a:ext uri="{FF2B5EF4-FFF2-40B4-BE49-F238E27FC236}">
                <a16:creationId xmlns:a16="http://schemas.microsoft.com/office/drawing/2014/main" id="{F9D5ADFB-91F5-3054-447B-84C42614C4CB}"/>
              </a:ext>
            </a:extLst>
          </p:cNvPr>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Antoine Camper</a:t>
            </a:r>
          </a:p>
        </p:txBody>
      </p:sp>
      <p:sp>
        <p:nvSpPr>
          <p:cNvPr id="6" name="Slide Number Placeholder 5">
            <a:extLst>
              <a:ext uri="{FF2B5EF4-FFF2-40B4-BE49-F238E27FC236}">
                <a16:creationId xmlns:a16="http://schemas.microsoft.com/office/drawing/2014/main" id="{A1F5535C-7BE7-5211-5601-FF4B4AA1AA46}"/>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8E323E9-3246-4FCD-A597-A28FFB17A96F}" type="slidenum">
              <a:rPr lang="en-GB" smtClean="0"/>
              <a:pPr/>
              <a:t>54</a:t>
            </a:fld>
            <a:endParaRPr lang="en-GB"/>
          </a:p>
        </p:txBody>
      </p:sp>
      <p:pic>
        <p:nvPicPr>
          <p:cNvPr id="3" name="Picture 2">
            <a:extLst>
              <a:ext uri="{FF2B5EF4-FFF2-40B4-BE49-F238E27FC236}">
                <a16:creationId xmlns:a16="http://schemas.microsoft.com/office/drawing/2014/main" id="{8F4E2033-CFEA-D5B6-41FC-E598CB135B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966" y="2342886"/>
            <a:ext cx="4738169" cy="2489155"/>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3A442A4-7DB4-384F-E713-60AC7DC69399}"/>
                  </a:ext>
                </a:extLst>
              </p:cNvPr>
              <p:cNvSpPr txBox="1"/>
              <p:nvPr/>
            </p:nvSpPr>
            <p:spPr>
              <a:xfrm>
                <a:off x="5364956" y="1869757"/>
                <a:ext cx="3693319" cy="3735318"/>
              </a:xfrm>
              <a:prstGeom prst="rect">
                <a:avLst/>
              </a:prstGeom>
              <a:noFill/>
            </p:spPr>
            <p:txBody>
              <a:bodyPr wrap="square" rtlCol="0">
                <a:spAutoFit/>
              </a:bodyPr>
              <a:lstStyle/>
              <a:p>
                <a:pPr algn="ctr"/>
                <a:r>
                  <a:rPr lang="en-GB" dirty="0"/>
                  <a:t>Velocity 350 m/s (T = 5K)</a:t>
                </a:r>
              </a:p>
              <a:p>
                <a:pPr algn="ctr"/>
                <a:r>
                  <a:rPr lang="en-GB" dirty="0"/>
                  <a:t>Length 0.5m</a:t>
                </a:r>
              </a:p>
              <a:p>
                <a:pPr algn="ctr"/>
                <a14:m>
                  <m:oMath xmlns:m="http://schemas.openxmlformats.org/officeDocument/2006/math">
                    <m:r>
                      <a:rPr lang="en-GB" i="1">
                        <a:latin typeface="Cambria Math" panose="02040503050406030204" pitchFamily="18" charset="0"/>
                        <a:ea typeface="Cambria Math" panose="02040503050406030204" pitchFamily="18" charset="0"/>
                      </a:rPr>
                      <m:t>𝜏</m:t>
                    </m:r>
                    <m:r>
                      <a:rPr lang="en-GB" i="1">
                        <a:latin typeface="Cambria Math" panose="02040503050406030204" pitchFamily="18" charset="0"/>
                        <a:ea typeface="Cambria Math" panose="02040503050406030204" pitchFamily="18" charset="0"/>
                      </a:rPr>
                      <m:t>~</m:t>
                    </m:r>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10</m:t>
                        </m:r>
                      </m:e>
                      <m:sup>
                        <m:r>
                          <a:rPr lang="en-GB" i="1">
                            <a:latin typeface="Cambria Math" panose="02040503050406030204" pitchFamily="18" charset="0"/>
                            <a:ea typeface="Cambria Math" panose="02040503050406030204" pitchFamily="18" charset="0"/>
                          </a:rPr>
                          <m:t>−3</m:t>
                        </m:r>
                      </m:sup>
                    </m:sSup>
                  </m:oMath>
                </a14:m>
                <a:r>
                  <a:rPr lang="en-GB" dirty="0"/>
                  <a:t>s</a:t>
                </a:r>
              </a:p>
              <a:p>
                <a:pPr algn="ctr"/>
                <a:r>
                  <a:rPr lang="en-GB" dirty="0"/>
                  <a:t>d = 10</a:t>
                </a:r>
                <a:r>
                  <a:rPr lang="en-GB" baseline="30000" dirty="0"/>
                  <a:t>-4</a:t>
                </a:r>
                <a:r>
                  <a:rPr lang="en-GB" dirty="0"/>
                  <a:t> m</a:t>
                </a:r>
              </a:p>
              <a:p>
                <a:pPr algn="ctr"/>
                <a14:m>
                  <m:oMath xmlns:m="http://schemas.openxmlformats.org/officeDocument/2006/math">
                    <m:r>
                      <a:rPr lang="en-GB" i="1" cap="small">
                        <a:latin typeface="Cambria Math" panose="02040503050406030204" pitchFamily="18" charset="0"/>
                        <a:ea typeface="Cambria Math" panose="02040503050406030204" pitchFamily="18" charset="0"/>
                      </a:rPr>
                      <m:t>𝜑</m:t>
                    </m:r>
                    <m:r>
                      <a:rPr lang="en-GB" i="1" cap="small">
                        <a:latin typeface="Cambria Math" panose="02040503050406030204" pitchFamily="18" charset="0"/>
                        <a:ea typeface="Cambria Math" panose="02040503050406030204" pitchFamily="18" charset="0"/>
                      </a:rPr>
                      <m:t>= </m:t>
                    </m:r>
                    <m:f>
                      <m:fPr>
                        <m:ctrlPr>
                          <a:rPr lang="en-GB" i="1" cap="small">
                            <a:latin typeface="Cambria Math" panose="02040503050406030204" pitchFamily="18" charset="0"/>
                            <a:ea typeface="Cambria Math" panose="02040503050406030204" pitchFamily="18" charset="0"/>
                          </a:rPr>
                        </m:ctrlPr>
                      </m:fPr>
                      <m:num>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num>
                      <m:den>
                        <m:r>
                          <a:rPr lang="en-GB" i="1" cap="small">
                            <a:latin typeface="Cambria Math" panose="02040503050406030204" pitchFamily="18" charset="0"/>
                            <a:ea typeface="Cambria Math" panose="02040503050406030204" pitchFamily="18" charset="0"/>
                          </a:rPr>
                          <m:t>𝑑</m:t>
                        </m:r>
                      </m:den>
                    </m:f>
                    <m:r>
                      <a:rPr lang="en-GB" i="1" cap="small">
                        <a:latin typeface="Cambria Math" panose="02040503050406030204" pitchFamily="18" charset="0"/>
                        <a:ea typeface="Cambria Math" panose="02040503050406030204" pitchFamily="18" charset="0"/>
                      </a:rPr>
                      <m:t>∆</m:t>
                    </m:r>
                    <m:r>
                      <a:rPr lang="en-GB" i="1" cap="small">
                        <a:latin typeface="Cambria Math" panose="02040503050406030204" pitchFamily="18" charset="0"/>
                        <a:ea typeface="Cambria Math" panose="02040503050406030204" pitchFamily="18" charset="0"/>
                      </a:rPr>
                      <m:t>𝑦</m:t>
                    </m:r>
                    <m:r>
                      <a:rPr lang="en-GB" i="1" cap="small">
                        <a:latin typeface="Cambria Math" panose="02040503050406030204" pitchFamily="18" charset="0"/>
                        <a:ea typeface="Cambria Math" panose="02040503050406030204" pitchFamily="18" charset="0"/>
                      </a:rPr>
                      <m:t>=</m:t>
                    </m:r>
                    <m:f>
                      <m:fPr>
                        <m:ctrlPr>
                          <a:rPr lang="en-GB" i="1" cap="small">
                            <a:latin typeface="Cambria Math" panose="02040503050406030204" pitchFamily="18" charset="0"/>
                            <a:ea typeface="Cambria Math" panose="02040503050406030204" pitchFamily="18" charset="0"/>
                          </a:rPr>
                        </m:ctrlPr>
                      </m:fPr>
                      <m:num>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num>
                      <m:den>
                        <m:r>
                          <a:rPr lang="en-GB" i="1" cap="small">
                            <a:latin typeface="Cambria Math" panose="02040503050406030204" pitchFamily="18" charset="0"/>
                            <a:ea typeface="Cambria Math" panose="02040503050406030204" pitchFamily="18" charset="0"/>
                          </a:rPr>
                          <m:t>𝑑</m:t>
                        </m:r>
                      </m:den>
                    </m:f>
                    <m:r>
                      <a:rPr lang="en-GB" i="1" cap="small">
                        <a:latin typeface="Cambria Math" panose="02040503050406030204" pitchFamily="18" charset="0"/>
                        <a:ea typeface="Cambria Math" panose="02040503050406030204" pitchFamily="18" charset="0"/>
                      </a:rPr>
                      <m:t>𝑎</m:t>
                    </m:r>
                  </m:oMath>
                </a14:m>
                <a:r>
                  <a:rPr lang="en-GB" dirty="0">
                    <a:ea typeface="Cambria Math" panose="02040503050406030204" pitchFamily="18" charset="0"/>
                  </a:rPr>
                  <a:t> </a:t>
                </a:r>
                <a14:m>
                  <m:oMath xmlns:m="http://schemas.openxmlformats.org/officeDocument/2006/math">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𝜏</m:t>
                        </m:r>
                      </m:e>
                      <m:sup>
                        <m:r>
                          <a:rPr lang="en-GB" i="1">
                            <a:latin typeface="Cambria Math" panose="02040503050406030204" pitchFamily="18" charset="0"/>
                            <a:ea typeface="Cambria Math" panose="02040503050406030204" pitchFamily="18" charset="0"/>
                          </a:rPr>
                          <m:t>2</m:t>
                        </m:r>
                      </m:sup>
                    </m:sSup>
                  </m:oMath>
                </a14:m>
                <a:endParaRPr lang="en-GB" cap="small" dirty="0"/>
              </a:p>
              <a:p>
                <a:pPr algn="ctr"/>
                <a:r>
                  <a:rPr lang="en-GB" dirty="0"/>
                  <a:t>Resolution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𝑎𝑐𝑐</m:t>
                        </m:r>
                      </m:sub>
                    </m:sSub>
                    <m:r>
                      <a:rPr lang="en-GB">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𝑑</m:t>
                        </m:r>
                        <m:r>
                          <a:rPr lang="en-GB" i="1">
                            <a:latin typeface="Cambria Math" panose="02040503050406030204" pitchFamily="18" charset="0"/>
                            <a:ea typeface="Cambria Math" panose="02040503050406030204" pitchFamily="18" charset="0"/>
                          </a:rPr>
                          <m:t>𝜑</m:t>
                        </m:r>
                      </m:num>
                      <m:den>
                        <m:r>
                          <a:rPr lang="en-GB" i="1">
                            <a:latin typeface="Cambria Math" panose="02040503050406030204" pitchFamily="18" charset="0"/>
                          </a:rPr>
                          <m:t>𝑑𝑎</m:t>
                        </m:r>
                      </m:den>
                    </m:f>
                    <m:r>
                      <a:rPr lang="en-GB">
                        <a:latin typeface="Cambria Math" panose="02040503050406030204" pitchFamily="18" charset="0"/>
                      </a:rPr>
                      <m:t>=</m:t>
                    </m:r>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f>
                      <m:fPr>
                        <m:ctrlPr>
                          <a:rPr lang="en-GB" i="1">
                            <a:latin typeface="Cambria Math" panose="02040503050406030204" pitchFamily="18" charset="0"/>
                            <a:ea typeface="Cambria Math" panose="02040503050406030204" pitchFamily="18" charset="0"/>
                          </a:rPr>
                        </m:ctrlPr>
                      </m:fPr>
                      <m:num>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𝜏</m:t>
                            </m:r>
                          </m:e>
                          <m:sup>
                            <m:r>
                              <a:rPr lang="en-GB" i="1">
                                <a:latin typeface="Cambria Math" panose="02040503050406030204" pitchFamily="18" charset="0"/>
                                <a:ea typeface="Cambria Math" panose="02040503050406030204" pitchFamily="18" charset="0"/>
                              </a:rPr>
                              <m:t>2</m:t>
                            </m:r>
                          </m:sup>
                        </m:sSup>
                      </m:num>
                      <m:den>
                        <m:r>
                          <a:rPr lang="en-GB" i="1">
                            <a:latin typeface="Cambria Math" panose="02040503050406030204" pitchFamily="18" charset="0"/>
                            <a:ea typeface="Cambria Math" panose="02040503050406030204" pitchFamily="18" charset="0"/>
                          </a:rPr>
                          <m:t>𝑑</m:t>
                        </m:r>
                      </m:den>
                    </m:f>
                    <m:r>
                      <a:rPr lang="en-GB" i="1">
                        <a:latin typeface="Cambria Math" panose="02040503050406030204" pitchFamily="18" charset="0"/>
                        <a:ea typeface="Cambria Math" panose="02040503050406030204" pitchFamily="18" charset="0"/>
                      </a:rPr>
                      <m:t>~</m:t>
                    </m:r>
                    <m:f>
                      <m:fPr>
                        <m:ctrlPr>
                          <a:rPr lang="en-GB" i="1">
                            <a:latin typeface="Cambria Math" panose="02040503050406030204" pitchFamily="18" charset="0"/>
                            <a:ea typeface="Cambria Math" panose="02040503050406030204" pitchFamily="18" charset="0"/>
                          </a:rPr>
                        </m:ctrlPr>
                      </m:fPr>
                      <m:num>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num>
                      <m:den>
                        <m:r>
                          <a:rPr lang="en-GB" i="1">
                            <a:latin typeface="Cambria Math" panose="02040503050406030204" pitchFamily="18" charset="0"/>
                            <a:ea typeface="Cambria Math" panose="02040503050406030204" pitchFamily="18" charset="0"/>
                          </a:rPr>
                          <m:t>100</m:t>
                        </m:r>
                      </m:den>
                    </m:f>
                  </m:oMath>
                </a14:m>
                <a:endParaRPr lang="en-GB" dirty="0">
                  <a:ea typeface="Cambria Math" panose="02040503050406030204" pitchFamily="18" charset="0"/>
                </a:endParaRPr>
              </a:p>
              <a:p>
                <a:pPr algn="ctr"/>
                <a:endParaRPr lang="en-GB" dirty="0">
                  <a:ea typeface="Cambria Math" panose="02040503050406030204" pitchFamily="18" charset="0"/>
                </a:endParaRPr>
              </a:p>
              <a:p>
                <a:pPr algn="ctr"/>
                <a:r>
                  <a:rPr lang="en-GB" dirty="0"/>
                  <a:t>Minimal detectable acceleration</a:t>
                </a:r>
              </a:p>
              <a:p>
                <a:pPr algn="ct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𝑎</m:t>
                          </m:r>
                        </m:e>
                        <m:sub>
                          <m:r>
                            <a:rPr lang="en-GB" i="1">
                              <a:latin typeface="Cambria Math" panose="02040503050406030204" pitchFamily="18" charset="0"/>
                            </a:rPr>
                            <m:t>𝑚𝑖𝑛</m:t>
                          </m:r>
                        </m:sub>
                      </m:sSub>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1</m:t>
                          </m:r>
                        </m:num>
                        <m:den>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𝑎𝑐𝑐</m:t>
                              </m:r>
                            </m:sub>
                          </m:sSub>
                          <m:r>
                            <a:rPr lang="en-GB" i="1">
                              <a:latin typeface="Cambria Math" panose="02040503050406030204" pitchFamily="18" charset="0"/>
                            </a:rPr>
                            <m:t>𝐶</m:t>
                          </m:r>
                          <m:rad>
                            <m:radPr>
                              <m:degHide m:val="on"/>
                              <m:ctrlPr>
                                <a:rPr lang="en-GB" i="1">
                                  <a:latin typeface="Cambria Math" panose="02040503050406030204" pitchFamily="18" charset="0"/>
                                </a:rPr>
                              </m:ctrlPr>
                            </m:radPr>
                            <m:deg/>
                            <m:e>
                              <m:r>
                                <a:rPr lang="en-GB" i="1">
                                  <a:latin typeface="Cambria Math" panose="02040503050406030204" pitchFamily="18" charset="0"/>
                                </a:rPr>
                                <m:t>𝑁</m:t>
                              </m:r>
                            </m:e>
                          </m:rad>
                        </m:den>
                      </m:f>
                    </m:oMath>
                  </m:oMathPara>
                </a14:m>
                <a:endParaRPr lang="en-GB" dirty="0"/>
              </a:p>
              <a:p>
                <a:pPr algn="ct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𝑎</m:t>
                        </m:r>
                      </m:e>
                      <m:sub>
                        <m:r>
                          <a:rPr lang="en-GB" i="1">
                            <a:latin typeface="Cambria Math" panose="02040503050406030204" pitchFamily="18" charset="0"/>
                          </a:rPr>
                          <m:t>𝑚𝑖𝑛</m:t>
                        </m:r>
                      </m:sub>
                    </m:sSub>
                  </m:oMath>
                </a14:m>
                <a:r>
                  <a:rPr lang="en-GB" dirty="0"/>
                  <a:t> = 1 m/s</a:t>
                </a:r>
                <a:r>
                  <a:rPr lang="en-GB" baseline="30000" dirty="0"/>
                  <a:t>2</a:t>
                </a:r>
                <a:r>
                  <a:rPr lang="en-GB" dirty="0"/>
                  <a:t> for N = 10</a:t>
                </a:r>
                <a:r>
                  <a:rPr lang="en-GB" baseline="30000" dirty="0"/>
                  <a:t>4</a:t>
                </a:r>
                <a:r>
                  <a:rPr lang="en-GB" dirty="0"/>
                  <a:t> and C = 0.16</a:t>
                </a:r>
              </a:p>
            </p:txBody>
          </p:sp>
        </mc:Choice>
        <mc:Fallback xmlns="">
          <p:sp>
            <p:nvSpPr>
              <p:cNvPr id="10" name="TextBox 9">
                <a:extLst>
                  <a:ext uri="{FF2B5EF4-FFF2-40B4-BE49-F238E27FC236}">
                    <a16:creationId xmlns:a16="http://schemas.microsoft.com/office/drawing/2014/main" id="{43A442A4-7DB4-384F-E713-60AC7DC69399}"/>
                  </a:ext>
                </a:extLst>
              </p:cNvPr>
              <p:cNvSpPr txBox="1">
                <a:spLocks noRot="1" noChangeAspect="1" noMove="1" noResize="1" noEditPoints="1" noAdjustHandles="1" noChangeArrowheads="1" noChangeShapeType="1" noTextEdit="1"/>
              </p:cNvSpPr>
              <p:nvPr/>
            </p:nvSpPr>
            <p:spPr>
              <a:xfrm>
                <a:off x="5364956" y="1869757"/>
                <a:ext cx="3693319" cy="3735318"/>
              </a:xfrm>
              <a:prstGeom prst="rect">
                <a:avLst/>
              </a:prstGeom>
              <a:blipFill>
                <a:blip r:embed="rId3"/>
                <a:stretch>
                  <a:fillRect t="-980" r="-1485" b="-1797"/>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id="{343C9BC8-FF96-AF38-BE04-41CECD62A411}"/>
              </a:ext>
            </a:extLst>
          </p:cNvPr>
          <p:cNvSpPr txBox="1"/>
          <p:nvPr/>
        </p:nvSpPr>
        <p:spPr>
          <a:xfrm>
            <a:off x="228396" y="5049659"/>
            <a:ext cx="5886654" cy="253916"/>
          </a:xfrm>
          <a:prstGeom prst="rect">
            <a:avLst/>
          </a:prstGeom>
          <a:noFill/>
        </p:spPr>
        <p:txBody>
          <a:bodyPr wrap="square" rtlCol="0">
            <a:spAutoFit/>
          </a:bodyPr>
          <a:lstStyle/>
          <a:p>
            <a:r>
              <a:rPr lang="fr-FR" sz="1050" dirty="0">
                <a:latin typeface="Myriad Pro" panose="020B0503030403020204" pitchFamily="34" charset="0"/>
              </a:rPr>
              <a:t>Aghion S. et al (</a:t>
            </a:r>
            <a:r>
              <a:rPr lang="fr-FR" sz="1050" dirty="0" err="1">
                <a:latin typeface="Myriad Pro" panose="020B0503030403020204" pitchFamily="34" charset="0"/>
              </a:rPr>
              <a:t>AEgIS</a:t>
            </a:r>
            <a:r>
              <a:rPr lang="fr-FR" sz="1050" dirty="0">
                <a:latin typeface="Myriad Pro" panose="020B0503030403020204" pitchFamily="34" charset="0"/>
              </a:rPr>
              <a:t> collaboration),  </a:t>
            </a:r>
            <a:r>
              <a:rPr lang="fr-FR" sz="1050" i="1" dirty="0">
                <a:latin typeface="Myriad Pro" panose="020B0503030403020204" pitchFamily="34" charset="0"/>
              </a:rPr>
              <a:t>Nat </a:t>
            </a:r>
            <a:r>
              <a:rPr lang="fr-FR" sz="1050" i="1" dirty="0" err="1">
                <a:latin typeface="Myriad Pro" panose="020B0503030403020204" pitchFamily="34" charset="0"/>
              </a:rPr>
              <a:t>Comm</a:t>
            </a:r>
            <a:r>
              <a:rPr lang="fr-FR" sz="1050" i="1" dirty="0">
                <a:latin typeface="Myriad Pro" panose="020B0503030403020204" pitchFamily="34" charset="0"/>
              </a:rPr>
              <a:t> 5:4538</a:t>
            </a:r>
            <a:r>
              <a:rPr lang="fr-FR" sz="1050" dirty="0">
                <a:latin typeface="Myriad Pro" panose="020B0503030403020204" pitchFamily="34" charset="0"/>
              </a:rPr>
              <a:t> (2014)</a:t>
            </a:r>
          </a:p>
        </p:txBody>
      </p:sp>
    </p:spTree>
    <p:extLst>
      <p:ext uri="{BB962C8B-B14F-4D97-AF65-F5344CB8AC3E}">
        <p14:creationId xmlns:p14="http://schemas.microsoft.com/office/powerpoint/2010/main" val="24359119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99691-6D97-5F98-0FBF-F842446BAEC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A0B5989-688C-DE06-66F1-22FF5D8C9B7C}"/>
              </a:ext>
            </a:extLst>
          </p:cNvPr>
          <p:cNvSpPr>
            <a:spLocks noGrp="1"/>
          </p:cNvSpPr>
          <p:nvPr>
            <p:ph idx="1"/>
          </p:nvPr>
        </p:nvSpPr>
        <p:spPr/>
        <p:txBody>
          <a:bodyPr/>
          <a:lstStyle/>
          <a:p>
            <a:endParaRPr lang="en-GB"/>
          </a:p>
        </p:txBody>
      </p:sp>
      <p:sp>
        <p:nvSpPr>
          <p:cNvPr id="4" name="Title 49">
            <a:extLst>
              <a:ext uri="{FF2B5EF4-FFF2-40B4-BE49-F238E27FC236}">
                <a16:creationId xmlns:a16="http://schemas.microsoft.com/office/drawing/2014/main" id="{5E9283DD-10C7-B799-BD0D-EFB27D3810E3}"/>
              </a:ext>
            </a:extLst>
          </p:cNvPr>
          <p:cNvSpPr txBox="1">
            <a:spLocks/>
          </p:cNvSpPr>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b="1">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2pPr>
            <a:lvl3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3pPr>
            <a:lvl4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4pPr>
            <a:lvl5pPr algn="l" rtl="0" eaLnBrk="0" fontAlgn="base" hangingPunct="0">
              <a:spcBef>
                <a:spcPct val="0"/>
              </a:spcBef>
              <a:spcAft>
                <a:spcPct val="0"/>
              </a:spcAft>
              <a:defRPr sz="2000" b="1">
                <a:solidFill>
                  <a:srgbClr val="DDDDDD"/>
                </a:solidFill>
                <a:latin typeface="Arial" charset="0"/>
                <a:ea typeface="ＭＳ Ｐゴシック" charset="0"/>
                <a:cs typeface="ＭＳ Ｐゴシック" charset="0"/>
              </a:defRPr>
            </a:lvl5pPr>
            <a:lvl6pPr marL="457200" algn="l" rtl="0" fontAlgn="base">
              <a:spcBef>
                <a:spcPct val="0"/>
              </a:spcBef>
              <a:spcAft>
                <a:spcPct val="0"/>
              </a:spcAft>
              <a:defRPr sz="2000" b="1">
                <a:solidFill>
                  <a:srgbClr val="DDDDDD"/>
                </a:solidFill>
                <a:latin typeface="Arial" charset="0"/>
              </a:defRPr>
            </a:lvl6pPr>
            <a:lvl7pPr marL="914400" algn="l" rtl="0" fontAlgn="base">
              <a:spcBef>
                <a:spcPct val="0"/>
              </a:spcBef>
              <a:spcAft>
                <a:spcPct val="0"/>
              </a:spcAft>
              <a:defRPr sz="2000" b="1">
                <a:solidFill>
                  <a:srgbClr val="DDDDDD"/>
                </a:solidFill>
                <a:latin typeface="Arial" charset="0"/>
              </a:defRPr>
            </a:lvl7pPr>
            <a:lvl8pPr marL="1371600" algn="l" rtl="0" fontAlgn="base">
              <a:spcBef>
                <a:spcPct val="0"/>
              </a:spcBef>
              <a:spcAft>
                <a:spcPct val="0"/>
              </a:spcAft>
              <a:defRPr sz="2000" b="1">
                <a:solidFill>
                  <a:srgbClr val="DDDDDD"/>
                </a:solidFill>
                <a:latin typeface="Arial" charset="0"/>
              </a:defRPr>
            </a:lvl8pPr>
            <a:lvl9pPr marL="1828800" algn="l" rtl="0" fontAlgn="base">
              <a:spcBef>
                <a:spcPct val="0"/>
              </a:spcBef>
              <a:spcAft>
                <a:spcPct val="0"/>
              </a:spcAft>
              <a:defRPr sz="2000" b="1">
                <a:solidFill>
                  <a:srgbClr val="DDDDDD"/>
                </a:solidFill>
                <a:latin typeface="Arial" charset="0"/>
              </a:defRPr>
            </a:lvl9pPr>
          </a:lstStyle>
          <a:p>
            <a:r>
              <a:rPr lang="en-GB" kern="0"/>
              <a:t>Positronium production</a:t>
            </a:r>
            <a:endParaRPr lang="en-GB" kern="0" dirty="0"/>
          </a:p>
        </p:txBody>
      </p:sp>
      <p:sp>
        <p:nvSpPr>
          <p:cNvPr id="5" name="Date Placeholder 3">
            <a:extLst>
              <a:ext uri="{FF2B5EF4-FFF2-40B4-BE49-F238E27FC236}">
                <a16:creationId xmlns:a16="http://schemas.microsoft.com/office/drawing/2014/main" id="{308D6B10-272C-83A7-DDD3-996EA5942BBA}"/>
              </a:ext>
            </a:extLst>
          </p:cNvPr>
          <p:cNvSpPr txBox="1">
            <a:spLocks/>
          </p:cNvSpPr>
          <p:nvPr/>
        </p:nvSpPr>
        <p:spPr>
          <a:xfrm>
            <a:off x="838200" y="6356350"/>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05/07/2023</a:t>
            </a:r>
          </a:p>
        </p:txBody>
      </p:sp>
      <p:sp>
        <p:nvSpPr>
          <p:cNvPr id="6" name="Footer Placeholder 4">
            <a:extLst>
              <a:ext uri="{FF2B5EF4-FFF2-40B4-BE49-F238E27FC236}">
                <a16:creationId xmlns:a16="http://schemas.microsoft.com/office/drawing/2014/main" id="{226C81CD-C315-4D88-AC1E-BE913B94BDFD}"/>
              </a:ext>
            </a:extLst>
          </p:cNvPr>
          <p:cNvSpPr txBox="1">
            <a:spLocks/>
          </p:cNvSpPr>
          <p:nvPr/>
        </p:nvSpPr>
        <p:spPr>
          <a:xfrm>
            <a:off x="4038600" y="6356350"/>
            <a:ext cx="41148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Antoine Camper</a:t>
            </a:r>
          </a:p>
        </p:txBody>
      </p:sp>
      <p:sp>
        <p:nvSpPr>
          <p:cNvPr id="7" name="Slide Number Placeholder 5">
            <a:extLst>
              <a:ext uri="{FF2B5EF4-FFF2-40B4-BE49-F238E27FC236}">
                <a16:creationId xmlns:a16="http://schemas.microsoft.com/office/drawing/2014/main" id="{8D704CA8-9BF3-4B2F-B3D8-07B94F3B2E8A}"/>
              </a:ext>
            </a:extLst>
          </p:cNvPr>
          <p:cNvSpPr txBox="1">
            <a:spLocks/>
          </p:cNvSpPr>
          <p:nvPr/>
        </p:nvSpPr>
        <p:spPr>
          <a:xfrm>
            <a:off x="8610600" y="6356350"/>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8E323E9-3246-4FCD-A597-A28FFB17A96F}" type="slidenum">
              <a:rPr lang="en-GB" smtClean="0"/>
              <a:pPr/>
              <a:t>55</a:t>
            </a:fld>
            <a:endParaRPr lang="en-GB"/>
          </a:p>
        </p:txBody>
      </p:sp>
      <p:grpSp>
        <p:nvGrpSpPr>
          <p:cNvPr id="8" name="Group 7">
            <a:extLst>
              <a:ext uri="{FF2B5EF4-FFF2-40B4-BE49-F238E27FC236}">
                <a16:creationId xmlns:a16="http://schemas.microsoft.com/office/drawing/2014/main" id="{DBC91DCD-DC41-AEE2-F21A-7EF49000F299}"/>
              </a:ext>
            </a:extLst>
          </p:cNvPr>
          <p:cNvGrpSpPr/>
          <p:nvPr/>
        </p:nvGrpSpPr>
        <p:grpSpPr>
          <a:xfrm>
            <a:off x="457200" y="2288510"/>
            <a:ext cx="2270750" cy="2784610"/>
            <a:chOff x="3864376" y="1925821"/>
            <a:chExt cx="2270750" cy="2784610"/>
          </a:xfrm>
        </p:grpSpPr>
        <p:grpSp>
          <p:nvGrpSpPr>
            <p:cNvPr id="9" name="Group 8">
              <a:extLst>
                <a:ext uri="{FF2B5EF4-FFF2-40B4-BE49-F238E27FC236}">
                  <a16:creationId xmlns:a16="http://schemas.microsoft.com/office/drawing/2014/main" id="{9F26AB02-C97E-8A5E-0C0D-CB2D237244B5}"/>
                </a:ext>
              </a:extLst>
            </p:cNvPr>
            <p:cNvGrpSpPr/>
            <p:nvPr/>
          </p:nvGrpSpPr>
          <p:grpSpPr>
            <a:xfrm>
              <a:off x="4220558" y="2565236"/>
              <a:ext cx="1558386" cy="1599034"/>
              <a:chOff x="1501446" y="1770001"/>
              <a:chExt cx="1558386" cy="1599034"/>
            </a:xfrm>
          </p:grpSpPr>
          <p:sp>
            <p:nvSpPr>
              <p:cNvPr id="12" name="Oval 11">
                <a:extLst>
                  <a:ext uri="{FF2B5EF4-FFF2-40B4-BE49-F238E27FC236}">
                    <a16:creationId xmlns:a16="http://schemas.microsoft.com/office/drawing/2014/main" id="{5A8B029D-289B-F3F5-7802-92790CB5C93D}"/>
                  </a:ext>
                </a:extLst>
              </p:cNvPr>
              <p:cNvSpPr/>
              <p:nvPr/>
            </p:nvSpPr>
            <p:spPr>
              <a:xfrm>
                <a:off x="1501446" y="1773113"/>
                <a:ext cx="1439862" cy="1439863"/>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Oval 12">
                <a:extLst>
                  <a:ext uri="{FF2B5EF4-FFF2-40B4-BE49-F238E27FC236}">
                    <a16:creationId xmlns:a16="http://schemas.microsoft.com/office/drawing/2014/main" id="{CFFAB1B6-0D8C-EAA9-5C3F-B6CA40DB182E}"/>
                  </a:ext>
                </a:extLst>
              </p:cNvPr>
              <p:cNvSpPr/>
              <p:nvPr/>
            </p:nvSpPr>
            <p:spPr>
              <a:xfrm>
                <a:off x="2570256" y="2821113"/>
                <a:ext cx="389711" cy="391863"/>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0" baseline="30000" dirty="0"/>
              </a:p>
            </p:txBody>
          </p:sp>
          <p:sp>
            <p:nvSpPr>
              <p:cNvPr id="14" name="Oval 13">
                <a:extLst>
                  <a:ext uri="{FF2B5EF4-FFF2-40B4-BE49-F238E27FC236}">
                    <a16:creationId xmlns:a16="http://schemas.microsoft.com/office/drawing/2014/main" id="{5B091B2E-9539-A97D-A391-934FFFB2B6C1}"/>
                  </a:ext>
                </a:extLst>
              </p:cNvPr>
              <p:cNvSpPr/>
              <p:nvPr/>
            </p:nvSpPr>
            <p:spPr>
              <a:xfrm>
                <a:off x="1501446" y="1773113"/>
                <a:ext cx="389711" cy="391865"/>
              </a:xfrm>
              <a:prstGeom prst="ellipse">
                <a:avLst/>
              </a:prstGeom>
              <a:solidFill>
                <a:srgbClr val="FF0000"/>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F7EA5E7-8CBD-E47D-42F4-28DF67993B7A}"/>
                      </a:ext>
                    </a:extLst>
                  </p:cNvPr>
                  <p:cNvSpPr txBox="1"/>
                  <p:nvPr/>
                </p:nvSpPr>
                <p:spPr>
                  <a:xfrm>
                    <a:off x="2610141" y="2821385"/>
                    <a:ext cx="449691" cy="547650"/>
                  </a:xfrm>
                  <a:prstGeom prst="rect">
                    <a:avLst/>
                  </a:prstGeom>
                  <a:noFill/>
                </p:spPr>
                <p:txBody>
                  <a:bodyPr wrap="square" rtlCol="0">
                    <a:spAutoFit/>
                  </a:bodyPr>
                  <a:lstStyle/>
                  <a:p>
                    <a14:m>
                      <m:oMath xmlns:m="http://schemas.openxmlformats.org/officeDocument/2006/math">
                        <m:r>
                          <a:rPr lang="it-IT" i="1" dirty="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a:p>
                    <a:endParaRPr lang="en-US" baseline="30000" dirty="0">
                      <a:solidFill>
                        <a:schemeClr val="bg1"/>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2610141" y="2821385"/>
                    <a:ext cx="449691" cy="547650"/>
                  </a:xfrm>
                  <a:prstGeom prst="rect">
                    <a:avLst/>
                  </a:prstGeom>
                  <a:blipFill rotWithShape="1">
                    <a:blip r:embed="rId3"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794A478-3C16-75D2-8B00-A6E5D7178878}"/>
                      </a:ext>
                    </a:extLst>
                  </p:cNvPr>
                  <p:cNvSpPr txBox="1"/>
                  <p:nvPr/>
                </p:nvSpPr>
                <p:spPr>
                  <a:xfrm>
                    <a:off x="1530021" y="1770001"/>
                    <a:ext cx="449691" cy="547650"/>
                  </a:xfrm>
                  <a:prstGeom prst="rect">
                    <a:avLst/>
                  </a:prstGeom>
                  <a:noFill/>
                </p:spPr>
                <p:txBody>
                  <a:bodyPr wrap="square" rtlCol="0">
                    <a:spAutoFit/>
                  </a:bodyPr>
                  <a:lstStyle/>
                  <a:p>
                    <a14:m>
                      <m:oMath xmlns:m="http://schemas.openxmlformats.org/officeDocument/2006/math">
                        <m:r>
                          <a:rPr lang="it-IT" i="1" dirty="0">
                            <a:solidFill>
                              <a:schemeClr val="bg1"/>
                            </a:solidFill>
                            <a:latin typeface="Cambria Math"/>
                          </a:rPr>
                          <m:t>𝑒</m:t>
                        </m:r>
                      </m:oMath>
                    </a14:m>
                    <a:r>
                      <a:rPr lang="it-IT" baseline="30000" dirty="0">
                        <a:solidFill>
                          <a:schemeClr val="bg1"/>
                        </a:solidFill>
                      </a:rPr>
                      <a:t>+</a:t>
                    </a:r>
                    <a:endParaRPr lang="en-US" baseline="30000" dirty="0">
                      <a:solidFill>
                        <a:schemeClr val="bg1"/>
                      </a:solidFill>
                    </a:endParaRPr>
                  </a:p>
                  <a:p>
                    <a:endParaRPr lang="en-US" baseline="30000" dirty="0">
                      <a:solidFill>
                        <a:schemeClr val="bg1"/>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1530021" y="1770001"/>
                    <a:ext cx="449691" cy="547650"/>
                  </a:xfrm>
                  <a:prstGeom prst="rect">
                    <a:avLst/>
                  </a:prstGeom>
                  <a:blipFill rotWithShape="1">
                    <a:blip r:embed="rId4" cstate="print"/>
                    <a:stretch>
                      <a:fillRect/>
                    </a:stretch>
                  </a:blipFill>
                </p:spPr>
                <p:txBody>
                  <a:bodyPr/>
                  <a:lstStyle/>
                  <a:p>
                    <a:r>
                      <a:rPr lang="en-US">
                        <a:noFill/>
                      </a:rPr>
                      <a:t> </a:t>
                    </a:r>
                  </a:p>
                </p:txBody>
              </p:sp>
            </mc:Fallback>
          </mc:AlternateContent>
        </p:grpSp>
        <p:sp>
          <p:nvSpPr>
            <p:cNvPr id="10" name="TextBox 9">
              <a:extLst>
                <a:ext uri="{FF2B5EF4-FFF2-40B4-BE49-F238E27FC236}">
                  <a16:creationId xmlns:a16="http://schemas.microsoft.com/office/drawing/2014/main" id="{BC3945D6-DD36-8094-3367-49E69DA8BB7F}"/>
                </a:ext>
              </a:extLst>
            </p:cNvPr>
            <p:cNvSpPr txBox="1"/>
            <p:nvPr/>
          </p:nvSpPr>
          <p:spPr>
            <a:xfrm>
              <a:off x="3864376" y="1925821"/>
              <a:ext cx="2270750" cy="461665"/>
            </a:xfrm>
            <a:prstGeom prst="rect">
              <a:avLst/>
            </a:prstGeom>
            <a:noFill/>
          </p:spPr>
          <p:txBody>
            <a:bodyPr wrap="none" rtlCol="0">
              <a:spAutoFit/>
            </a:bodyPr>
            <a:lstStyle/>
            <a:p>
              <a:pPr algn="ctr"/>
              <a:r>
                <a:rPr lang="it-IT" sz="2400" b="1" dirty="0">
                  <a:latin typeface="Myriad Pro Light" pitchFamily="34" charset="0"/>
                </a:rPr>
                <a:t>Positronium</a:t>
              </a:r>
              <a:r>
                <a:rPr lang="it-IT" sz="2400" dirty="0">
                  <a:latin typeface="Myriad Pro" pitchFamily="34" charset="0"/>
                </a:rPr>
                <a:t> (Ps)</a:t>
              </a:r>
              <a:endParaRPr lang="en-US" sz="2400" dirty="0">
                <a:latin typeface="Myriad Pro" pitchFamily="34" charset="0"/>
              </a:endParaRPr>
            </a:p>
          </p:txBody>
        </p:sp>
        <p:sp>
          <p:nvSpPr>
            <p:cNvPr id="11" name="TextBox 10">
              <a:extLst>
                <a:ext uri="{FF2B5EF4-FFF2-40B4-BE49-F238E27FC236}">
                  <a16:creationId xmlns:a16="http://schemas.microsoft.com/office/drawing/2014/main" id="{1D5E65C4-23C3-758A-5254-85D9A57E9F9A}"/>
                </a:ext>
              </a:extLst>
            </p:cNvPr>
            <p:cNvSpPr txBox="1"/>
            <p:nvPr/>
          </p:nvSpPr>
          <p:spPr>
            <a:xfrm>
              <a:off x="4045804" y="4310321"/>
              <a:ext cx="1907895" cy="400110"/>
            </a:xfrm>
            <a:prstGeom prst="rect">
              <a:avLst/>
            </a:prstGeom>
            <a:noFill/>
          </p:spPr>
          <p:txBody>
            <a:bodyPr wrap="none" rtlCol="0">
              <a:spAutoFit/>
            </a:bodyPr>
            <a:lstStyle/>
            <a:p>
              <a:r>
                <a:rPr lang="it-IT" sz="2000" dirty="0">
                  <a:latin typeface="Myriad Pro" pitchFamily="34" charset="0"/>
                </a:rPr>
                <a:t>142 ns lifetime </a:t>
              </a:r>
              <a:endParaRPr lang="en-US" sz="2000" dirty="0">
                <a:latin typeface="Times New Roman" panose="02020603050405020304" pitchFamily="18" charset="0"/>
                <a:cs typeface="Times New Roman" panose="02020603050405020304" pitchFamily="18" charset="0"/>
              </a:endParaRPr>
            </a:p>
          </p:txBody>
        </p:sp>
      </p:grpSp>
      <p:pic>
        <p:nvPicPr>
          <p:cNvPr id="17" name="Picture 3">
            <a:extLst>
              <a:ext uri="{FF2B5EF4-FFF2-40B4-BE49-F238E27FC236}">
                <a16:creationId xmlns:a16="http://schemas.microsoft.com/office/drawing/2014/main" id="{355AFA4B-237D-19B6-466C-D5D2CE9571A7}"/>
              </a:ext>
            </a:extLst>
          </p:cNvPr>
          <p:cNvPicPr>
            <a:picLocks noChangeAspect="1" noChangeArrowheads="1"/>
          </p:cNvPicPr>
          <p:nvPr/>
        </p:nvPicPr>
        <p:blipFill>
          <a:blip r:embed="rId5" cstate="print">
            <a:clrChange>
              <a:clrFrom>
                <a:srgbClr val="000000"/>
              </a:clrFrom>
              <a:clrTo>
                <a:srgbClr val="000000">
                  <a:alpha val="0"/>
                </a:srgbClr>
              </a:clrTo>
            </a:clrChange>
            <a:grayscl/>
          </a:blip>
          <a:srcRect l="1106" t="3206" r="33702"/>
          <a:stretch>
            <a:fillRect/>
          </a:stretch>
        </p:blipFill>
        <p:spPr bwMode="auto">
          <a:xfrm>
            <a:off x="7193137" y="46988"/>
            <a:ext cx="3570485" cy="2765889"/>
          </a:xfrm>
          <a:prstGeom prst="rect">
            <a:avLst/>
          </a:prstGeom>
          <a:noFill/>
          <a:ln w="9525">
            <a:noFill/>
            <a:miter lim="800000"/>
            <a:headEnd/>
            <a:tailEnd/>
          </a:ln>
        </p:spPr>
      </p:pic>
      <p:grpSp>
        <p:nvGrpSpPr>
          <p:cNvPr id="18" name="Group 17">
            <a:extLst>
              <a:ext uri="{FF2B5EF4-FFF2-40B4-BE49-F238E27FC236}">
                <a16:creationId xmlns:a16="http://schemas.microsoft.com/office/drawing/2014/main" id="{78F65901-898F-FA38-DADB-571EC7CC5610}"/>
              </a:ext>
            </a:extLst>
          </p:cNvPr>
          <p:cNvGrpSpPr/>
          <p:nvPr/>
        </p:nvGrpSpPr>
        <p:grpSpPr>
          <a:xfrm>
            <a:off x="3376465" y="1486018"/>
            <a:ext cx="1088387" cy="4709736"/>
            <a:chOff x="4070287" y="1340768"/>
            <a:chExt cx="1088387" cy="4709736"/>
          </a:xfrm>
        </p:grpSpPr>
        <p:sp>
          <p:nvSpPr>
            <p:cNvPr id="19" name="TextBox 18">
              <a:extLst>
                <a:ext uri="{FF2B5EF4-FFF2-40B4-BE49-F238E27FC236}">
                  <a16:creationId xmlns:a16="http://schemas.microsoft.com/office/drawing/2014/main" id="{DD5640B3-8FB2-F342-34A5-EF90CCCCB5D6}"/>
                </a:ext>
              </a:extLst>
            </p:cNvPr>
            <p:cNvSpPr txBox="1"/>
            <p:nvPr/>
          </p:nvSpPr>
          <p:spPr>
            <a:xfrm>
              <a:off x="4768785" y="5773505"/>
              <a:ext cx="266420" cy="276999"/>
            </a:xfrm>
            <a:prstGeom prst="rect">
              <a:avLst/>
            </a:prstGeom>
            <a:noFill/>
          </p:spPr>
          <p:txBody>
            <a:bodyPr wrap="none" rtlCol="0">
              <a:spAutoFit/>
            </a:bodyPr>
            <a:lstStyle/>
            <a:p>
              <a:r>
                <a:rPr lang="it-IT" sz="1200" dirty="0">
                  <a:latin typeface="Myriad Pro Light" pitchFamily="34" charset="0"/>
                </a:rPr>
                <a:t>1</a:t>
              </a:r>
              <a:endParaRPr lang="en-US" sz="1200" dirty="0">
                <a:latin typeface="Myriad Pro Light" pitchFamily="34" charset="0"/>
              </a:endParaRPr>
            </a:p>
          </p:txBody>
        </p:sp>
        <p:sp>
          <p:nvSpPr>
            <p:cNvPr id="20" name="TextBox 19">
              <a:extLst>
                <a:ext uri="{FF2B5EF4-FFF2-40B4-BE49-F238E27FC236}">
                  <a16:creationId xmlns:a16="http://schemas.microsoft.com/office/drawing/2014/main" id="{68859794-75CF-1D67-25BC-5146E7F3B2AE}"/>
                </a:ext>
              </a:extLst>
            </p:cNvPr>
            <p:cNvSpPr txBox="1"/>
            <p:nvPr/>
          </p:nvSpPr>
          <p:spPr>
            <a:xfrm>
              <a:off x="4759206" y="1353348"/>
              <a:ext cx="399468" cy="276999"/>
            </a:xfrm>
            <a:prstGeom prst="rect">
              <a:avLst/>
            </a:prstGeom>
            <a:noFill/>
          </p:spPr>
          <p:txBody>
            <a:bodyPr wrap="none" rtlCol="0">
              <a:spAutoFit/>
            </a:bodyPr>
            <a:lstStyle/>
            <a:p>
              <a:r>
                <a:rPr lang="it-IT" sz="1200" dirty="0">
                  <a:latin typeface="Myriad Pro Light" pitchFamily="34" charset="0"/>
                </a:rPr>
                <a:t>ion</a:t>
              </a:r>
              <a:endParaRPr lang="en-US" sz="1200" dirty="0">
                <a:latin typeface="Myriad Pro Light" pitchFamily="34" charset="0"/>
              </a:endParaRPr>
            </a:p>
          </p:txBody>
        </p:sp>
        <p:cxnSp>
          <p:nvCxnSpPr>
            <p:cNvPr id="21" name="Straight Connector 20">
              <a:extLst>
                <a:ext uri="{FF2B5EF4-FFF2-40B4-BE49-F238E27FC236}">
                  <a16:creationId xmlns:a16="http://schemas.microsoft.com/office/drawing/2014/main" id="{D285211E-568F-77E3-170B-3F67CA3C76FB}"/>
                </a:ext>
              </a:extLst>
            </p:cNvPr>
            <p:cNvCxnSpPr/>
            <p:nvPr/>
          </p:nvCxnSpPr>
          <p:spPr>
            <a:xfrm rot="10800000">
              <a:off x="4070309" y="4725144"/>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8424B5AA-67F5-CE42-FEA4-F5BF7AC76916}"/>
                </a:ext>
              </a:extLst>
            </p:cNvPr>
            <p:cNvCxnSpPr/>
            <p:nvPr/>
          </p:nvCxnSpPr>
          <p:spPr>
            <a:xfrm rot="10800000">
              <a:off x="4070308" y="3505242"/>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102504A7-DE58-8BF4-01C9-D7A6D3FBA3D2}"/>
                </a:ext>
              </a:extLst>
            </p:cNvPr>
            <p:cNvCxnSpPr/>
            <p:nvPr/>
          </p:nvCxnSpPr>
          <p:spPr>
            <a:xfrm rot="10800000">
              <a:off x="4070308" y="3181098"/>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3C265942-2269-665A-77FA-07844133CCBC}"/>
                </a:ext>
              </a:extLst>
            </p:cNvPr>
            <p:cNvCxnSpPr/>
            <p:nvPr/>
          </p:nvCxnSpPr>
          <p:spPr>
            <a:xfrm rot="10800000">
              <a:off x="4070309" y="2904692"/>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7592781A-F5E3-2F97-58C9-2DD65A5D6658}"/>
                </a:ext>
              </a:extLst>
            </p:cNvPr>
            <p:cNvCxnSpPr/>
            <p:nvPr/>
          </p:nvCxnSpPr>
          <p:spPr>
            <a:xfrm rot="10800000">
              <a:off x="4070311" y="2671416"/>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126D8799-303F-2EB6-59F7-7CE67ED41E24}"/>
                </a:ext>
              </a:extLst>
            </p:cNvPr>
            <p:cNvCxnSpPr/>
            <p:nvPr/>
          </p:nvCxnSpPr>
          <p:spPr>
            <a:xfrm rot="10800000">
              <a:off x="4070312" y="2472644"/>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2EC821FB-A9CB-875A-9E41-CB880FB8BE74}"/>
                </a:ext>
              </a:extLst>
            </p:cNvPr>
            <p:cNvCxnSpPr/>
            <p:nvPr/>
          </p:nvCxnSpPr>
          <p:spPr>
            <a:xfrm rot="10800000">
              <a:off x="4070309" y="2294124"/>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48656A7-C265-8F45-ED76-534677C946C4}"/>
                </a:ext>
              </a:extLst>
            </p:cNvPr>
            <p:cNvCxnSpPr/>
            <p:nvPr/>
          </p:nvCxnSpPr>
          <p:spPr>
            <a:xfrm rot="10800000">
              <a:off x="4070306" y="2150108"/>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B3C1C523-0C38-99C5-673F-AA9D2DA32C85}"/>
                </a:ext>
              </a:extLst>
            </p:cNvPr>
            <p:cNvCxnSpPr/>
            <p:nvPr/>
          </p:nvCxnSpPr>
          <p:spPr>
            <a:xfrm rot="10800000">
              <a:off x="4070303" y="2040596"/>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671423EE-AC23-7F28-2B03-3E0B8777F823}"/>
                </a:ext>
              </a:extLst>
            </p:cNvPr>
            <p:cNvCxnSpPr/>
            <p:nvPr/>
          </p:nvCxnSpPr>
          <p:spPr>
            <a:xfrm rot="10800000">
              <a:off x="4070300" y="1956962"/>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81FA6AC8-1BDA-BE4C-A275-13506FB7E793}"/>
                </a:ext>
              </a:extLst>
            </p:cNvPr>
            <p:cNvCxnSpPr/>
            <p:nvPr/>
          </p:nvCxnSpPr>
          <p:spPr>
            <a:xfrm rot="10800000">
              <a:off x="4070296" y="1890580"/>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46ECE1BC-48CE-23B9-BFDE-B1EC570B1212}"/>
                </a:ext>
              </a:extLst>
            </p:cNvPr>
            <p:cNvCxnSpPr/>
            <p:nvPr/>
          </p:nvCxnSpPr>
          <p:spPr>
            <a:xfrm rot="10800000">
              <a:off x="4070293" y="1844824"/>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F1FCFF43-0D42-4DC8-A93D-8D1539A33D85}"/>
                </a:ext>
              </a:extLst>
            </p:cNvPr>
            <p:cNvCxnSpPr/>
            <p:nvPr/>
          </p:nvCxnSpPr>
          <p:spPr>
            <a:xfrm rot="10800000">
              <a:off x="4070290" y="1799068"/>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F933E864-DFB6-0C4D-7707-2711CA98CB34}"/>
                </a:ext>
              </a:extLst>
            </p:cNvPr>
            <p:cNvCxnSpPr/>
            <p:nvPr/>
          </p:nvCxnSpPr>
          <p:spPr>
            <a:xfrm rot="10800000">
              <a:off x="4070287" y="1753312"/>
              <a:ext cx="736473" cy="0"/>
            </a:xfrm>
            <a:prstGeom prst="line">
              <a:avLst/>
            </a:prstGeom>
            <a:ln w="38100"/>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B5416156-54A3-3E9B-66D9-D3D8C5C1A0ED}"/>
                </a:ext>
              </a:extLst>
            </p:cNvPr>
            <p:cNvSpPr txBox="1"/>
            <p:nvPr/>
          </p:nvSpPr>
          <p:spPr>
            <a:xfrm>
              <a:off x="4768785" y="4591482"/>
              <a:ext cx="266420" cy="276999"/>
            </a:xfrm>
            <a:prstGeom prst="rect">
              <a:avLst/>
            </a:prstGeom>
            <a:noFill/>
          </p:spPr>
          <p:txBody>
            <a:bodyPr wrap="none" rtlCol="0">
              <a:spAutoFit/>
            </a:bodyPr>
            <a:lstStyle/>
            <a:p>
              <a:r>
                <a:rPr lang="it-IT" sz="1200" dirty="0">
                  <a:latin typeface="Myriad Pro Light" pitchFamily="34" charset="0"/>
                </a:rPr>
                <a:t>2</a:t>
              </a:r>
              <a:endParaRPr lang="en-US" sz="1200" dirty="0">
                <a:latin typeface="Myriad Pro Light" pitchFamily="34" charset="0"/>
              </a:endParaRPr>
            </a:p>
          </p:txBody>
        </p:sp>
        <p:sp>
          <p:nvSpPr>
            <p:cNvPr id="36" name="TextBox 35">
              <a:extLst>
                <a:ext uri="{FF2B5EF4-FFF2-40B4-BE49-F238E27FC236}">
                  <a16:creationId xmlns:a16="http://schemas.microsoft.com/office/drawing/2014/main" id="{538EFDA7-27A5-3536-9B8D-7DFCDBD4168A}"/>
                </a:ext>
              </a:extLst>
            </p:cNvPr>
            <p:cNvSpPr txBox="1"/>
            <p:nvPr/>
          </p:nvSpPr>
          <p:spPr>
            <a:xfrm>
              <a:off x="4768785" y="3825272"/>
              <a:ext cx="266420" cy="276999"/>
            </a:xfrm>
            <a:prstGeom prst="rect">
              <a:avLst/>
            </a:prstGeom>
            <a:noFill/>
          </p:spPr>
          <p:txBody>
            <a:bodyPr wrap="none" rtlCol="0">
              <a:spAutoFit/>
            </a:bodyPr>
            <a:lstStyle/>
            <a:p>
              <a:r>
                <a:rPr lang="it-IT" sz="1200" dirty="0">
                  <a:latin typeface="Myriad Pro Light" pitchFamily="34" charset="0"/>
                </a:rPr>
                <a:t>3</a:t>
              </a:r>
              <a:endParaRPr lang="en-US" sz="1200" dirty="0">
                <a:latin typeface="Myriad Pro Light" pitchFamily="34" charset="0"/>
              </a:endParaRPr>
            </a:p>
          </p:txBody>
        </p:sp>
        <p:sp>
          <p:nvSpPr>
            <p:cNvPr id="37" name="TextBox 36">
              <a:extLst>
                <a:ext uri="{FF2B5EF4-FFF2-40B4-BE49-F238E27FC236}">
                  <a16:creationId xmlns:a16="http://schemas.microsoft.com/office/drawing/2014/main" id="{418B3912-3E34-0767-56A9-A4184CEAB175}"/>
                </a:ext>
              </a:extLst>
            </p:cNvPr>
            <p:cNvSpPr txBox="1"/>
            <p:nvPr/>
          </p:nvSpPr>
          <p:spPr>
            <a:xfrm>
              <a:off x="4768785" y="3367346"/>
              <a:ext cx="266420" cy="276999"/>
            </a:xfrm>
            <a:prstGeom prst="rect">
              <a:avLst/>
            </a:prstGeom>
            <a:noFill/>
          </p:spPr>
          <p:txBody>
            <a:bodyPr wrap="none" rtlCol="0">
              <a:spAutoFit/>
            </a:bodyPr>
            <a:lstStyle/>
            <a:p>
              <a:r>
                <a:rPr lang="it-IT" sz="1200" dirty="0">
                  <a:latin typeface="Myriad Pro Light" pitchFamily="34" charset="0"/>
                </a:rPr>
                <a:t>4</a:t>
              </a:r>
              <a:endParaRPr lang="en-US" sz="1200" dirty="0">
                <a:latin typeface="Myriad Pro Light" pitchFamily="34" charset="0"/>
              </a:endParaRPr>
            </a:p>
          </p:txBody>
        </p:sp>
        <p:sp>
          <p:nvSpPr>
            <p:cNvPr id="38" name="TextBox 37">
              <a:extLst>
                <a:ext uri="{FF2B5EF4-FFF2-40B4-BE49-F238E27FC236}">
                  <a16:creationId xmlns:a16="http://schemas.microsoft.com/office/drawing/2014/main" id="{F3ACE7CA-71C4-9202-9FD2-6A2FE8153805}"/>
                </a:ext>
              </a:extLst>
            </p:cNvPr>
            <p:cNvSpPr txBox="1"/>
            <p:nvPr/>
          </p:nvSpPr>
          <p:spPr>
            <a:xfrm>
              <a:off x="4768785" y="3042476"/>
              <a:ext cx="266420" cy="276999"/>
            </a:xfrm>
            <a:prstGeom prst="rect">
              <a:avLst/>
            </a:prstGeom>
            <a:noFill/>
          </p:spPr>
          <p:txBody>
            <a:bodyPr wrap="none" rtlCol="0">
              <a:spAutoFit/>
            </a:bodyPr>
            <a:lstStyle/>
            <a:p>
              <a:r>
                <a:rPr lang="it-IT" sz="1200" dirty="0">
                  <a:latin typeface="Myriad Pro Light" pitchFamily="34" charset="0"/>
                </a:rPr>
                <a:t>5</a:t>
              </a:r>
              <a:endParaRPr lang="en-US" sz="1200" dirty="0">
                <a:latin typeface="Myriad Pro Light" pitchFamily="34" charset="0"/>
              </a:endParaRPr>
            </a:p>
          </p:txBody>
        </p:sp>
        <p:sp>
          <p:nvSpPr>
            <p:cNvPr id="39" name="TextBox 38">
              <a:extLst>
                <a:ext uri="{FF2B5EF4-FFF2-40B4-BE49-F238E27FC236}">
                  <a16:creationId xmlns:a16="http://schemas.microsoft.com/office/drawing/2014/main" id="{3EFC9C82-AD07-6DC6-9F31-9D0A2B8AB9F7}"/>
                </a:ext>
              </a:extLst>
            </p:cNvPr>
            <p:cNvSpPr txBox="1"/>
            <p:nvPr/>
          </p:nvSpPr>
          <p:spPr>
            <a:xfrm>
              <a:off x="4768785" y="2763070"/>
              <a:ext cx="266420" cy="276999"/>
            </a:xfrm>
            <a:prstGeom prst="rect">
              <a:avLst/>
            </a:prstGeom>
            <a:noFill/>
          </p:spPr>
          <p:txBody>
            <a:bodyPr wrap="none" rtlCol="0">
              <a:spAutoFit/>
            </a:bodyPr>
            <a:lstStyle/>
            <a:p>
              <a:r>
                <a:rPr lang="it-IT" sz="1200" dirty="0">
                  <a:latin typeface="Myriad Pro Light" pitchFamily="34" charset="0"/>
                </a:rPr>
                <a:t>6</a:t>
              </a:r>
              <a:endParaRPr lang="en-US" sz="1200" dirty="0">
                <a:latin typeface="Myriad Pro Light" pitchFamily="34" charset="0"/>
              </a:endParaRPr>
            </a:p>
          </p:txBody>
        </p:sp>
        <p:sp>
          <p:nvSpPr>
            <p:cNvPr id="40" name="TextBox 39">
              <a:extLst>
                <a:ext uri="{FF2B5EF4-FFF2-40B4-BE49-F238E27FC236}">
                  <a16:creationId xmlns:a16="http://schemas.microsoft.com/office/drawing/2014/main" id="{3429D449-1D41-79EB-601B-154FE28F0CEB}"/>
                </a:ext>
              </a:extLst>
            </p:cNvPr>
            <p:cNvSpPr txBox="1"/>
            <p:nvPr/>
          </p:nvSpPr>
          <p:spPr>
            <a:xfrm>
              <a:off x="4744724" y="1613942"/>
              <a:ext cx="348172" cy="276999"/>
            </a:xfrm>
            <a:prstGeom prst="rect">
              <a:avLst/>
            </a:prstGeom>
            <a:noFill/>
          </p:spPr>
          <p:txBody>
            <a:bodyPr wrap="none" rtlCol="0">
              <a:spAutoFit/>
            </a:bodyPr>
            <a:lstStyle/>
            <a:p>
              <a:r>
                <a:rPr lang="it-IT" sz="1200" dirty="0">
                  <a:latin typeface="Myriad Pro Light" pitchFamily="34" charset="0"/>
                </a:rPr>
                <a:t>15</a:t>
              </a:r>
              <a:endParaRPr lang="en-US" sz="1200" dirty="0">
                <a:latin typeface="Myriad Pro Light" pitchFamily="34" charset="0"/>
              </a:endParaRPr>
            </a:p>
          </p:txBody>
        </p:sp>
        <p:sp>
          <p:nvSpPr>
            <p:cNvPr id="41" name="TextBox 40">
              <a:extLst>
                <a:ext uri="{FF2B5EF4-FFF2-40B4-BE49-F238E27FC236}">
                  <a16:creationId xmlns:a16="http://schemas.microsoft.com/office/drawing/2014/main" id="{3FDECE0B-C431-7588-0F32-5D74D57D5C78}"/>
                </a:ext>
              </a:extLst>
            </p:cNvPr>
            <p:cNvSpPr txBox="1"/>
            <p:nvPr/>
          </p:nvSpPr>
          <p:spPr>
            <a:xfrm>
              <a:off x="4744724" y="1818340"/>
              <a:ext cx="348172" cy="276999"/>
            </a:xfrm>
            <a:prstGeom prst="rect">
              <a:avLst/>
            </a:prstGeom>
            <a:noFill/>
          </p:spPr>
          <p:txBody>
            <a:bodyPr wrap="none" rtlCol="0">
              <a:spAutoFit/>
            </a:bodyPr>
            <a:lstStyle/>
            <a:p>
              <a:r>
                <a:rPr lang="it-IT" sz="1200" dirty="0">
                  <a:latin typeface="Myriad Pro Light" pitchFamily="34" charset="0"/>
                </a:rPr>
                <a:t>12</a:t>
              </a:r>
              <a:endParaRPr lang="en-US" sz="1200" dirty="0">
                <a:latin typeface="Myriad Pro Light" pitchFamily="34" charset="0"/>
              </a:endParaRPr>
            </a:p>
          </p:txBody>
        </p:sp>
        <p:sp>
          <p:nvSpPr>
            <p:cNvPr id="42" name="TextBox 41">
              <a:extLst>
                <a:ext uri="{FF2B5EF4-FFF2-40B4-BE49-F238E27FC236}">
                  <a16:creationId xmlns:a16="http://schemas.microsoft.com/office/drawing/2014/main" id="{7EE4B2FA-C550-E618-C4EE-2DA9124FB17D}"/>
                </a:ext>
              </a:extLst>
            </p:cNvPr>
            <p:cNvSpPr txBox="1"/>
            <p:nvPr/>
          </p:nvSpPr>
          <p:spPr>
            <a:xfrm>
              <a:off x="4744724" y="2025072"/>
              <a:ext cx="348172" cy="276999"/>
            </a:xfrm>
            <a:prstGeom prst="rect">
              <a:avLst/>
            </a:prstGeom>
            <a:noFill/>
          </p:spPr>
          <p:txBody>
            <a:bodyPr wrap="none" rtlCol="0">
              <a:spAutoFit/>
            </a:bodyPr>
            <a:lstStyle/>
            <a:p>
              <a:r>
                <a:rPr lang="it-IT" sz="1200" dirty="0">
                  <a:latin typeface="Myriad Pro Light" pitchFamily="34" charset="0"/>
                </a:rPr>
                <a:t>10</a:t>
              </a:r>
              <a:endParaRPr lang="en-US" sz="1200" dirty="0">
                <a:latin typeface="Myriad Pro Light" pitchFamily="34" charset="0"/>
              </a:endParaRPr>
            </a:p>
          </p:txBody>
        </p:sp>
        <p:sp>
          <p:nvSpPr>
            <p:cNvPr id="43" name="TextBox 42">
              <a:extLst>
                <a:ext uri="{FF2B5EF4-FFF2-40B4-BE49-F238E27FC236}">
                  <a16:creationId xmlns:a16="http://schemas.microsoft.com/office/drawing/2014/main" id="{DDB4A3C4-B3CA-CBCC-A74B-05315C977D79}"/>
                </a:ext>
              </a:extLst>
            </p:cNvPr>
            <p:cNvSpPr txBox="1"/>
            <p:nvPr/>
          </p:nvSpPr>
          <p:spPr>
            <a:xfrm>
              <a:off x="4779724" y="2324730"/>
              <a:ext cx="266420" cy="276999"/>
            </a:xfrm>
            <a:prstGeom prst="rect">
              <a:avLst/>
            </a:prstGeom>
            <a:noFill/>
          </p:spPr>
          <p:txBody>
            <a:bodyPr wrap="none" rtlCol="0">
              <a:spAutoFit/>
            </a:bodyPr>
            <a:lstStyle/>
            <a:p>
              <a:r>
                <a:rPr lang="it-IT" sz="1200" dirty="0">
                  <a:latin typeface="Myriad Pro Light" pitchFamily="34" charset="0"/>
                </a:rPr>
                <a:t>8</a:t>
              </a:r>
              <a:endParaRPr lang="en-US" sz="1200" dirty="0">
                <a:latin typeface="Myriad Pro Light" pitchFamily="34" charset="0"/>
              </a:endParaRPr>
            </a:p>
          </p:txBody>
        </p:sp>
        <p:sp>
          <p:nvSpPr>
            <p:cNvPr id="44" name="TextBox 43">
              <a:extLst>
                <a:ext uri="{FF2B5EF4-FFF2-40B4-BE49-F238E27FC236}">
                  <a16:creationId xmlns:a16="http://schemas.microsoft.com/office/drawing/2014/main" id="{752E7AE5-5D51-A1ED-ED30-E046F349496B}"/>
                </a:ext>
              </a:extLst>
            </p:cNvPr>
            <p:cNvSpPr txBox="1"/>
            <p:nvPr/>
          </p:nvSpPr>
          <p:spPr>
            <a:xfrm>
              <a:off x="4781349" y="2529128"/>
              <a:ext cx="266420" cy="276999"/>
            </a:xfrm>
            <a:prstGeom prst="rect">
              <a:avLst/>
            </a:prstGeom>
            <a:noFill/>
          </p:spPr>
          <p:txBody>
            <a:bodyPr wrap="none" rtlCol="0">
              <a:spAutoFit/>
            </a:bodyPr>
            <a:lstStyle/>
            <a:p>
              <a:r>
                <a:rPr lang="it-IT" sz="1200" dirty="0">
                  <a:latin typeface="Myriad Pro Light" pitchFamily="34" charset="0"/>
                </a:rPr>
                <a:t>7</a:t>
              </a:r>
              <a:endParaRPr lang="en-US" sz="1200" dirty="0">
                <a:latin typeface="Myriad Pro Light" pitchFamily="34" charset="0"/>
              </a:endParaRPr>
            </a:p>
          </p:txBody>
        </p:sp>
        <p:sp>
          <p:nvSpPr>
            <p:cNvPr id="45" name="Down Arrow 35">
              <a:extLst>
                <a:ext uri="{FF2B5EF4-FFF2-40B4-BE49-F238E27FC236}">
                  <a16:creationId xmlns:a16="http://schemas.microsoft.com/office/drawing/2014/main" id="{9649D249-7020-2AE8-223E-3BB0A4066569}"/>
                </a:ext>
              </a:extLst>
            </p:cNvPr>
            <p:cNvSpPr/>
            <p:nvPr/>
          </p:nvSpPr>
          <p:spPr>
            <a:xfrm rot="10800000">
              <a:off x="4358519" y="3964414"/>
              <a:ext cx="173074" cy="2056874"/>
            </a:xfrm>
            <a:prstGeom prst="downArrow">
              <a:avLst>
                <a:gd name="adj1" fmla="val 50000"/>
                <a:gd name="adj2" fmla="val 81946"/>
              </a:avLst>
            </a:prstGeom>
            <a:solidFill>
              <a:srgbClr val="7030A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46" name="Straight Connector 45">
              <a:extLst>
                <a:ext uri="{FF2B5EF4-FFF2-40B4-BE49-F238E27FC236}">
                  <a16:creationId xmlns:a16="http://schemas.microsoft.com/office/drawing/2014/main" id="{84BB57D0-7C6A-8266-3D6A-1192CB8B6208}"/>
                </a:ext>
              </a:extLst>
            </p:cNvPr>
            <p:cNvCxnSpPr/>
            <p:nvPr/>
          </p:nvCxnSpPr>
          <p:spPr>
            <a:xfrm rot="10800000">
              <a:off x="4070309" y="6021288"/>
              <a:ext cx="73647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F6C50C3C-8B69-43FF-57B7-0271BCC5F420}"/>
                </a:ext>
              </a:extLst>
            </p:cNvPr>
            <p:cNvCxnSpPr/>
            <p:nvPr/>
          </p:nvCxnSpPr>
          <p:spPr>
            <a:xfrm rot="10800000">
              <a:off x="4070460" y="1573461"/>
              <a:ext cx="736473" cy="0"/>
            </a:xfrm>
            <a:prstGeom prst="line">
              <a:avLst/>
            </a:prstGeom>
            <a:ln w="317500">
              <a:gradFill>
                <a:gsLst>
                  <a:gs pos="0">
                    <a:schemeClr val="tx1">
                      <a:lumMod val="100000"/>
                    </a:schemeClr>
                  </a:gs>
                  <a:gs pos="100000">
                    <a:schemeClr val="bg1"/>
                  </a:gs>
                </a:gsLst>
                <a:lin ang="5400000" scaled="0"/>
              </a:gradFill>
            </a:ln>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6C20AEB8-D740-86CF-2737-3BBEAEFAEAC4}"/>
                </a:ext>
              </a:extLst>
            </p:cNvPr>
            <p:cNvCxnSpPr/>
            <p:nvPr/>
          </p:nvCxnSpPr>
          <p:spPr>
            <a:xfrm rot="10800000" flipH="1">
              <a:off x="4072906" y="1556792"/>
              <a:ext cx="729265" cy="0"/>
            </a:xfrm>
            <a:prstGeom prst="line">
              <a:avLst/>
            </a:prstGeom>
            <a:ln w="222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9" name="Down Arrow 39">
              <a:extLst>
                <a:ext uri="{FF2B5EF4-FFF2-40B4-BE49-F238E27FC236}">
                  <a16:creationId xmlns:a16="http://schemas.microsoft.com/office/drawing/2014/main" id="{723672B1-1434-F615-2A3C-E6180414A2FA}"/>
                </a:ext>
              </a:extLst>
            </p:cNvPr>
            <p:cNvSpPr/>
            <p:nvPr/>
          </p:nvSpPr>
          <p:spPr>
            <a:xfrm rot="10800000">
              <a:off x="4346427" y="1340768"/>
              <a:ext cx="194692" cy="2604597"/>
            </a:xfrm>
            <a:prstGeom prst="downArrow">
              <a:avLst>
                <a:gd name="adj1" fmla="val 50000"/>
                <a:gd name="adj2" fmla="val 81946"/>
              </a:avLst>
            </a:prstGeom>
            <a:solidFill>
              <a:srgbClr val="FF0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50" name="Straight Connector 49">
              <a:extLst>
                <a:ext uri="{FF2B5EF4-FFF2-40B4-BE49-F238E27FC236}">
                  <a16:creationId xmlns:a16="http://schemas.microsoft.com/office/drawing/2014/main" id="{A7A36B6E-3833-E352-6DF7-7BA1C503E13F}"/>
                </a:ext>
              </a:extLst>
            </p:cNvPr>
            <p:cNvCxnSpPr/>
            <p:nvPr/>
          </p:nvCxnSpPr>
          <p:spPr>
            <a:xfrm rot="10800000">
              <a:off x="4070310" y="3954542"/>
              <a:ext cx="736473" cy="0"/>
            </a:xfrm>
            <a:prstGeom prst="line">
              <a:avLst/>
            </a:prstGeom>
            <a:ln w="38100"/>
          </p:spPr>
          <p:style>
            <a:lnRef idx="1">
              <a:schemeClr val="dk1"/>
            </a:lnRef>
            <a:fillRef idx="0">
              <a:schemeClr val="dk1"/>
            </a:fillRef>
            <a:effectRef idx="0">
              <a:schemeClr val="dk1"/>
            </a:effectRef>
            <a:fontRef idx="minor">
              <a:schemeClr val="tx1"/>
            </a:fontRef>
          </p:style>
        </p:cxnSp>
      </p:grpSp>
      <p:sp>
        <p:nvSpPr>
          <p:cNvPr id="51" name="TextBox 50">
            <a:extLst>
              <a:ext uri="{FF2B5EF4-FFF2-40B4-BE49-F238E27FC236}">
                <a16:creationId xmlns:a16="http://schemas.microsoft.com/office/drawing/2014/main" id="{77E2D7FE-9807-49A0-447E-54BEFE8442C8}"/>
              </a:ext>
            </a:extLst>
          </p:cNvPr>
          <p:cNvSpPr txBox="1"/>
          <p:nvPr/>
        </p:nvSpPr>
        <p:spPr>
          <a:xfrm>
            <a:off x="4023942" y="5104365"/>
            <a:ext cx="1305536" cy="461665"/>
          </a:xfrm>
          <a:prstGeom prst="rect">
            <a:avLst/>
          </a:prstGeom>
          <a:noFill/>
        </p:spPr>
        <p:txBody>
          <a:bodyPr wrap="square" rtlCol="0">
            <a:spAutoFit/>
          </a:bodyPr>
          <a:lstStyle/>
          <a:p>
            <a:pPr algn="ctr"/>
            <a:r>
              <a:rPr lang="en-GB" sz="2400" dirty="0">
                <a:solidFill>
                  <a:srgbClr val="7030A0"/>
                </a:solidFill>
              </a:rPr>
              <a:t>205nm</a:t>
            </a:r>
          </a:p>
        </p:txBody>
      </p:sp>
      <p:sp>
        <p:nvSpPr>
          <p:cNvPr id="52" name="TextBox 51">
            <a:extLst>
              <a:ext uri="{FF2B5EF4-FFF2-40B4-BE49-F238E27FC236}">
                <a16:creationId xmlns:a16="http://schemas.microsoft.com/office/drawing/2014/main" id="{3EB159F1-2653-0CE1-BB7F-EA2B7A4E74CA}"/>
              </a:ext>
            </a:extLst>
          </p:cNvPr>
          <p:cNvSpPr txBox="1"/>
          <p:nvPr/>
        </p:nvSpPr>
        <p:spPr>
          <a:xfrm>
            <a:off x="4179275" y="2200518"/>
            <a:ext cx="1671258" cy="461665"/>
          </a:xfrm>
          <a:prstGeom prst="rect">
            <a:avLst/>
          </a:prstGeom>
          <a:noFill/>
        </p:spPr>
        <p:txBody>
          <a:bodyPr wrap="square" rtlCol="0">
            <a:spAutoFit/>
          </a:bodyPr>
          <a:lstStyle/>
          <a:p>
            <a:pPr algn="ctr"/>
            <a:r>
              <a:rPr lang="en-GB" sz="2400" dirty="0">
                <a:solidFill>
                  <a:srgbClr val="FF0000"/>
                </a:solidFill>
              </a:rPr>
              <a:t>&lt;1650nm</a:t>
            </a:r>
          </a:p>
        </p:txBody>
      </p:sp>
      <p:pic>
        <p:nvPicPr>
          <p:cNvPr id="53" name="Picture 52">
            <a:extLst>
              <a:ext uri="{FF2B5EF4-FFF2-40B4-BE49-F238E27FC236}">
                <a16:creationId xmlns:a16="http://schemas.microsoft.com/office/drawing/2014/main" id="{1A3432CD-069D-88A8-7180-830E492F4B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4076" y="2712585"/>
            <a:ext cx="5333559" cy="3998645"/>
          </a:xfrm>
          <a:prstGeom prst="rect">
            <a:avLst/>
          </a:prstGeom>
        </p:spPr>
      </p:pic>
    </p:spTree>
    <p:extLst>
      <p:ext uri="{BB962C8B-B14F-4D97-AF65-F5344CB8AC3E}">
        <p14:creationId xmlns:p14="http://schemas.microsoft.com/office/powerpoint/2010/main" val="35667568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1678AFB-3778-40EA-8C5D-92960D89E7C6}"/>
              </a:ext>
            </a:extLst>
          </p:cNvPr>
          <p:cNvPicPr>
            <a:picLocks noChangeAspect="1"/>
          </p:cNvPicPr>
          <p:nvPr/>
        </p:nvPicPr>
        <p:blipFill rotWithShape="1">
          <a:blip r:embed="rId2">
            <a:extLst>
              <a:ext uri="{28A0092B-C50C-407E-A947-70E740481C1C}">
                <a14:useLocalDpi xmlns:a14="http://schemas.microsoft.com/office/drawing/2010/main" val="0"/>
              </a:ext>
            </a:extLst>
          </a:blip>
          <a:srcRect l="-312" t="5413" r="312" b="13622"/>
          <a:stretch/>
        </p:blipFill>
        <p:spPr>
          <a:xfrm>
            <a:off x="155360" y="3481627"/>
            <a:ext cx="5415947" cy="2925647"/>
          </a:xfrm>
          <a:prstGeom prst="rect">
            <a:avLst/>
          </a:prstGeom>
        </p:spPr>
      </p:pic>
      <p:sp>
        <p:nvSpPr>
          <p:cNvPr id="2" name="Title 1">
            <a:extLst>
              <a:ext uri="{FF2B5EF4-FFF2-40B4-BE49-F238E27FC236}">
                <a16:creationId xmlns:a16="http://schemas.microsoft.com/office/drawing/2014/main" id="{E066D302-EF3C-4938-B879-BCD3684547D8}"/>
              </a:ext>
            </a:extLst>
          </p:cNvPr>
          <p:cNvSpPr>
            <a:spLocks noGrp="1"/>
          </p:cNvSpPr>
          <p:nvPr>
            <p:ph type="title"/>
          </p:nvPr>
        </p:nvSpPr>
        <p:spPr/>
        <p:txBody>
          <a:bodyPr/>
          <a:lstStyle/>
          <a:p>
            <a:r>
              <a:rPr lang="en-GB" sz="2400" dirty="0"/>
              <a:t>Antiproton Decelerator / ELENA</a:t>
            </a:r>
          </a:p>
        </p:txBody>
      </p:sp>
      <p:sp>
        <p:nvSpPr>
          <p:cNvPr id="3" name="Content Placeholder 2">
            <a:extLst>
              <a:ext uri="{FF2B5EF4-FFF2-40B4-BE49-F238E27FC236}">
                <a16:creationId xmlns:a16="http://schemas.microsoft.com/office/drawing/2014/main" id="{921014D7-F243-4759-B3C6-D5577A449AFC}"/>
              </a:ext>
            </a:extLst>
          </p:cNvPr>
          <p:cNvSpPr>
            <a:spLocks noGrp="1"/>
          </p:cNvSpPr>
          <p:nvPr>
            <p:ph idx="1"/>
          </p:nvPr>
        </p:nvSpPr>
        <p:spPr>
          <a:xfrm>
            <a:off x="155360" y="825623"/>
            <a:ext cx="8531440" cy="5300541"/>
          </a:xfrm>
        </p:spPr>
        <p:txBody>
          <a:bodyPr/>
          <a:lstStyle/>
          <a:p>
            <a:pPr algn="l">
              <a:buFont typeface="Arial" panose="020B0604020202020204" pitchFamily="34" charset="0"/>
              <a:buChar char="•"/>
            </a:pPr>
            <a:r>
              <a:rPr lang="en-GB" sz="2000" dirty="0"/>
              <a:t>Probing the Weak Equivalence Principle on antimatter:</a:t>
            </a:r>
          </a:p>
          <a:p>
            <a:pPr lvl="1">
              <a:buFont typeface="Wingdings" panose="05000000000000000000" pitchFamily="2" charset="2"/>
              <a:buChar char="ü"/>
            </a:pPr>
            <a:r>
              <a:rPr lang="en-GB" sz="2000" dirty="0"/>
              <a:t>gravity on neutral antimatter</a:t>
            </a:r>
          </a:p>
          <a:p>
            <a:pPr algn="l">
              <a:buFont typeface="Arial" panose="020B0604020202020204" pitchFamily="34" charset="0"/>
              <a:buChar char="•"/>
            </a:pPr>
            <a:r>
              <a:rPr lang="en-GB" sz="2000" dirty="0"/>
              <a:t>Search for CPT violation: </a:t>
            </a:r>
          </a:p>
          <a:p>
            <a:pPr lvl="1">
              <a:buFont typeface="Wingdings" panose="05000000000000000000" pitchFamily="2" charset="2"/>
              <a:buChar char="ü"/>
            </a:pPr>
            <a:r>
              <a:rPr lang="en-GB" sz="2000" dirty="0"/>
              <a:t>antihydrogen spectroscopy</a:t>
            </a:r>
          </a:p>
          <a:p>
            <a:pPr lvl="1">
              <a:buFont typeface="Wingdings" panose="05000000000000000000" pitchFamily="2" charset="2"/>
              <a:buChar char="ü"/>
            </a:pPr>
            <a:r>
              <a:rPr lang="en-GB" sz="2000" dirty="0"/>
              <a:t>antiproton magnetic moment</a:t>
            </a:r>
          </a:p>
          <a:p>
            <a:pPr lvl="1">
              <a:buFont typeface="Wingdings" panose="05000000000000000000" pitchFamily="2" charset="2"/>
              <a:buChar char="ü"/>
            </a:pPr>
            <a:r>
              <a:rPr lang="en-GB" sz="2000" dirty="0"/>
              <a:t>antiprotonic helium (masse of antiprotons)</a:t>
            </a:r>
          </a:p>
          <a:p>
            <a:pPr lvl="1">
              <a:buFont typeface="Wingdings" panose="05000000000000000000" pitchFamily="2" charset="2"/>
              <a:buChar char="ü"/>
            </a:pPr>
            <a:r>
              <a:rPr lang="en-GB" sz="2000" dirty="0"/>
              <a:t>antiproton Electric Dipole Moment</a:t>
            </a:r>
          </a:p>
          <a:p>
            <a:pPr algn="l"/>
            <a:endParaRPr lang="en-GB" sz="2000" dirty="0"/>
          </a:p>
          <a:p>
            <a:pPr algn="l"/>
            <a:r>
              <a:rPr lang="en-GB" sz="2000" dirty="0"/>
              <a:t> </a:t>
            </a:r>
          </a:p>
          <a:p>
            <a:pPr algn="l"/>
            <a:endParaRPr lang="en-GB" sz="2000" dirty="0"/>
          </a:p>
          <a:p>
            <a:pPr algn="l"/>
            <a:endParaRPr lang="en-GB" sz="2000" dirty="0"/>
          </a:p>
        </p:txBody>
      </p:sp>
      <p:grpSp>
        <p:nvGrpSpPr>
          <p:cNvPr id="17" name="Group 16">
            <a:extLst>
              <a:ext uri="{FF2B5EF4-FFF2-40B4-BE49-F238E27FC236}">
                <a16:creationId xmlns:a16="http://schemas.microsoft.com/office/drawing/2014/main" id="{0C3C7B72-F09A-4DF8-B400-0735F70F5AB5}"/>
              </a:ext>
            </a:extLst>
          </p:cNvPr>
          <p:cNvGrpSpPr/>
          <p:nvPr/>
        </p:nvGrpSpPr>
        <p:grpSpPr>
          <a:xfrm>
            <a:off x="7271397" y="115888"/>
            <a:ext cx="1717243" cy="1484299"/>
            <a:chOff x="6735590" y="1484569"/>
            <a:chExt cx="1717243" cy="1484299"/>
          </a:xfrm>
        </p:grpSpPr>
        <p:pic>
          <p:nvPicPr>
            <p:cNvPr id="7" name="Picture 6">
              <a:extLst>
                <a:ext uri="{FF2B5EF4-FFF2-40B4-BE49-F238E27FC236}">
                  <a16:creationId xmlns:a16="http://schemas.microsoft.com/office/drawing/2014/main" id="{8BF35E5D-85F2-422F-9DF8-73CBD39605E6}"/>
                </a:ext>
              </a:extLst>
            </p:cNvPr>
            <p:cNvPicPr>
              <a:picLocks noChangeAspect="1"/>
            </p:cNvPicPr>
            <p:nvPr/>
          </p:nvPicPr>
          <p:blipFill rotWithShape="1">
            <a:blip r:embed="rId3">
              <a:clrChange>
                <a:clrFrom>
                  <a:srgbClr val="FFFFFF"/>
                </a:clrFrom>
                <a:clrTo>
                  <a:srgbClr val="FFFFFF">
                    <a:alpha val="0"/>
                  </a:srgbClr>
                </a:clrTo>
              </a:clrChange>
            </a:blip>
            <a:srcRect l="50580" r="-1"/>
            <a:stretch/>
          </p:blipFill>
          <p:spPr>
            <a:xfrm>
              <a:off x="7524750" y="1484569"/>
              <a:ext cx="928083" cy="1484299"/>
            </a:xfrm>
            <a:prstGeom prst="rect">
              <a:avLst/>
            </a:prstGeom>
          </p:spPr>
        </p:pic>
        <p:pic>
          <p:nvPicPr>
            <p:cNvPr id="16" name="Picture 15">
              <a:extLst>
                <a:ext uri="{FF2B5EF4-FFF2-40B4-BE49-F238E27FC236}">
                  <a16:creationId xmlns:a16="http://schemas.microsoft.com/office/drawing/2014/main" id="{A8AD2A25-3CB5-40BC-AEE6-75C7B4615D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5590" y="1586009"/>
              <a:ext cx="623590" cy="1074304"/>
            </a:xfrm>
            <a:prstGeom prst="rect">
              <a:avLst/>
            </a:prstGeom>
          </p:spPr>
        </p:pic>
      </p:grpSp>
      <p:pic>
        <p:nvPicPr>
          <p:cNvPr id="19" name="Picture 18">
            <a:extLst>
              <a:ext uri="{FF2B5EF4-FFF2-40B4-BE49-F238E27FC236}">
                <a16:creationId xmlns:a16="http://schemas.microsoft.com/office/drawing/2014/main" id="{947C5C31-B411-4E54-84FE-29F476D77139}"/>
              </a:ext>
            </a:extLst>
          </p:cNvPr>
          <p:cNvPicPr>
            <a:picLocks noChangeAspect="1"/>
          </p:cNvPicPr>
          <p:nvPr/>
        </p:nvPicPr>
        <p:blipFill>
          <a:blip r:embed="rId5"/>
          <a:stretch>
            <a:fillRect/>
          </a:stretch>
        </p:blipFill>
        <p:spPr>
          <a:xfrm>
            <a:off x="6522935" y="1501116"/>
            <a:ext cx="2314785" cy="1507363"/>
          </a:xfrm>
          <a:prstGeom prst="rect">
            <a:avLst/>
          </a:prstGeom>
        </p:spPr>
      </p:pic>
      <p:sp>
        <p:nvSpPr>
          <p:cNvPr id="21" name="TextBox 20">
            <a:extLst>
              <a:ext uri="{FF2B5EF4-FFF2-40B4-BE49-F238E27FC236}">
                <a16:creationId xmlns:a16="http://schemas.microsoft.com/office/drawing/2014/main" id="{A055BC44-7227-472A-8104-08A816824F41}"/>
              </a:ext>
            </a:extLst>
          </p:cNvPr>
          <p:cNvSpPr txBox="1"/>
          <p:nvPr/>
        </p:nvSpPr>
        <p:spPr>
          <a:xfrm>
            <a:off x="5525637" y="3849522"/>
            <a:ext cx="3770763" cy="2862322"/>
          </a:xfrm>
          <a:prstGeom prst="rect">
            <a:avLst/>
          </a:prstGeom>
          <a:noFill/>
        </p:spPr>
        <p:txBody>
          <a:bodyPr wrap="square">
            <a:spAutoFit/>
          </a:bodyPr>
          <a:lstStyle/>
          <a:p>
            <a:r>
              <a:rPr lang="en-GB" sz="1800" b="0" i="1" u="none" strike="noStrike" baseline="0">
                <a:solidFill>
                  <a:schemeClr val="bg1"/>
                </a:solidFill>
                <a:latin typeface="Helvetica" panose="020B0604020202020204" pitchFamily="34" charset="0"/>
              </a:rPr>
              <a:t>«… flavour </a:t>
            </a:r>
            <a:r>
              <a:rPr lang="en-GB" sz="1800" b="0" i="1" u="none" strike="noStrike" baseline="0" dirty="0">
                <a:solidFill>
                  <a:schemeClr val="bg1"/>
                </a:solidFill>
                <a:latin typeface="Helvetica" panose="020B0604020202020204" pitchFamily="34" charset="0"/>
              </a:rPr>
              <a:t>physics and CP violation, which play a vital role in determining the parameters of the Standard Model, are explored by a wide spectrum of experiments all over the world. These include measurements of electric or magnetic dipole moments of charged and neutral particles, atoms and molecules, …»</a:t>
            </a:r>
            <a:endParaRPr lang="en-GB" i="1" dirty="0">
              <a:solidFill>
                <a:schemeClr val="bg1"/>
              </a:solidFill>
            </a:endParaRPr>
          </a:p>
        </p:txBody>
      </p:sp>
    </p:spTree>
    <p:extLst>
      <p:ext uri="{BB962C8B-B14F-4D97-AF65-F5344CB8AC3E}">
        <p14:creationId xmlns:p14="http://schemas.microsoft.com/office/powerpoint/2010/main" val="4010648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D23F4-9CEE-5893-DB80-92700A8DA98C}"/>
              </a:ext>
            </a:extLst>
          </p:cNvPr>
          <p:cNvSpPr>
            <a:spLocks noGrp="1"/>
          </p:cNvSpPr>
          <p:nvPr>
            <p:ph type="title"/>
          </p:nvPr>
        </p:nvSpPr>
        <p:spPr/>
        <p:txBody>
          <a:bodyPr/>
          <a:lstStyle/>
          <a:p>
            <a:endParaRPr lang="en-GB"/>
          </a:p>
        </p:txBody>
      </p:sp>
      <p:pic>
        <p:nvPicPr>
          <p:cNvPr id="7" name="Content Placeholder 6">
            <a:extLst>
              <a:ext uri="{FF2B5EF4-FFF2-40B4-BE49-F238E27FC236}">
                <a16:creationId xmlns:a16="http://schemas.microsoft.com/office/drawing/2014/main" id="{1A6EE0BE-558A-B41C-79D0-4AD3F13780EC}"/>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1511" t="1196" r="1953" b="1828"/>
          <a:stretch/>
        </p:blipFill>
        <p:spPr>
          <a:xfrm>
            <a:off x="264160" y="1137920"/>
            <a:ext cx="4429760" cy="4389120"/>
          </a:xfrm>
          <a:prstGeom prst="ellipse">
            <a:avLst/>
          </a:prstGeom>
        </p:spPr>
      </p:pic>
      <p:sp>
        <p:nvSpPr>
          <p:cNvPr id="9" name="TextBox 8">
            <a:extLst>
              <a:ext uri="{FF2B5EF4-FFF2-40B4-BE49-F238E27FC236}">
                <a16:creationId xmlns:a16="http://schemas.microsoft.com/office/drawing/2014/main" id="{73C7C9DC-98F5-1722-3814-41E855ACEAF1}"/>
              </a:ext>
            </a:extLst>
          </p:cNvPr>
          <p:cNvSpPr txBox="1"/>
          <p:nvPr/>
        </p:nvSpPr>
        <p:spPr>
          <a:xfrm>
            <a:off x="121920" y="5655944"/>
            <a:ext cx="4661630" cy="923330"/>
          </a:xfrm>
          <a:prstGeom prst="rect">
            <a:avLst/>
          </a:prstGeom>
          <a:noFill/>
        </p:spPr>
        <p:txBody>
          <a:bodyPr wrap="square">
            <a:spAutoFit/>
          </a:bodyPr>
          <a:lstStyle/>
          <a:p>
            <a:r>
              <a:rPr lang="en-GB" dirty="0">
                <a:solidFill>
                  <a:schemeClr val="bg1"/>
                </a:solidFill>
              </a:rPr>
              <a:t>Anderson, Carl D. (1933). </a:t>
            </a:r>
            <a:br>
              <a:rPr lang="en-GB" dirty="0">
                <a:solidFill>
                  <a:schemeClr val="bg1"/>
                </a:solidFill>
              </a:rPr>
            </a:br>
            <a:r>
              <a:rPr lang="en-GB" dirty="0">
                <a:solidFill>
                  <a:schemeClr val="bg1"/>
                </a:solidFill>
              </a:rPr>
              <a:t>"The Positive Electron". Physical Review 43 (6) 491–494. </a:t>
            </a:r>
          </a:p>
        </p:txBody>
      </p:sp>
      <p:pic>
        <p:nvPicPr>
          <p:cNvPr id="10" name="Picture 9">
            <a:extLst>
              <a:ext uri="{FF2B5EF4-FFF2-40B4-BE49-F238E27FC236}">
                <a16:creationId xmlns:a16="http://schemas.microsoft.com/office/drawing/2014/main" id="{72DDADC7-7A42-2C61-D9C4-0D3821DEF4B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72397" y="1552861"/>
            <a:ext cx="4082261" cy="3752278"/>
          </a:xfrm>
          <a:prstGeom prst="rect">
            <a:avLst/>
          </a:prstGeom>
        </p:spPr>
      </p:pic>
      <p:sp>
        <p:nvSpPr>
          <p:cNvPr id="12" name="TextBox 11">
            <a:extLst>
              <a:ext uri="{FF2B5EF4-FFF2-40B4-BE49-F238E27FC236}">
                <a16:creationId xmlns:a16="http://schemas.microsoft.com/office/drawing/2014/main" id="{7ED59341-4600-720E-4427-2C69127A2947}"/>
              </a:ext>
            </a:extLst>
          </p:cNvPr>
          <p:cNvSpPr txBox="1"/>
          <p:nvPr/>
        </p:nvSpPr>
        <p:spPr>
          <a:xfrm>
            <a:off x="4783549" y="5825914"/>
            <a:ext cx="4572000" cy="646331"/>
          </a:xfrm>
          <a:prstGeom prst="rect">
            <a:avLst/>
          </a:prstGeom>
          <a:noFill/>
        </p:spPr>
        <p:txBody>
          <a:bodyPr wrap="square">
            <a:spAutoFit/>
          </a:bodyPr>
          <a:lstStyle/>
          <a:p>
            <a:r>
              <a:rPr lang="en-GB" dirty="0">
                <a:solidFill>
                  <a:schemeClr val="bg1"/>
                </a:solidFill>
              </a:rPr>
              <a:t>Paul Dirac memorial. Westminster Abbey. Credits: Stanislav </a:t>
            </a:r>
            <a:r>
              <a:rPr lang="en-GB" dirty="0" err="1">
                <a:solidFill>
                  <a:schemeClr val="bg1"/>
                </a:solidFill>
              </a:rPr>
              <a:t>Kozlovskiy</a:t>
            </a:r>
            <a:endParaRPr lang="en-GB" dirty="0">
              <a:solidFill>
                <a:schemeClr val="bg1"/>
              </a:solidFill>
            </a:endParaRPr>
          </a:p>
        </p:txBody>
      </p:sp>
    </p:spTree>
    <p:extLst>
      <p:ext uri="{BB962C8B-B14F-4D97-AF65-F5344CB8AC3E}">
        <p14:creationId xmlns:p14="http://schemas.microsoft.com/office/powerpoint/2010/main" val="3291181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1AD66-BF7B-E723-596E-57548C63F086}"/>
              </a:ext>
            </a:extLst>
          </p:cNvPr>
          <p:cNvSpPr>
            <a:spLocks noGrp="1"/>
          </p:cNvSpPr>
          <p:nvPr>
            <p:ph type="title"/>
          </p:nvPr>
        </p:nvSpPr>
        <p:spPr/>
        <p:txBody>
          <a:bodyPr/>
          <a:lstStyle/>
          <a:p>
            <a:endParaRPr lang="en-GB"/>
          </a:p>
        </p:txBody>
      </p:sp>
      <p:sp>
        <p:nvSpPr>
          <p:cNvPr id="5" name="TextBox 4">
            <a:extLst>
              <a:ext uri="{FF2B5EF4-FFF2-40B4-BE49-F238E27FC236}">
                <a16:creationId xmlns:a16="http://schemas.microsoft.com/office/drawing/2014/main" id="{BF4E7627-4066-317A-C66A-01E5CF6B933C}"/>
              </a:ext>
            </a:extLst>
          </p:cNvPr>
          <p:cNvSpPr txBox="1"/>
          <p:nvPr/>
        </p:nvSpPr>
        <p:spPr>
          <a:xfrm>
            <a:off x="1307237" y="1596145"/>
            <a:ext cx="6529526" cy="707886"/>
          </a:xfrm>
          <a:prstGeom prst="rect">
            <a:avLst/>
          </a:prstGeom>
          <a:noFill/>
        </p:spPr>
        <p:txBody>
          <a:bodyPr wrap="square">
            <a:spAutoFit/>
          </a:bodyPr>
          <a:lstStyle/>
          <a:p>
            <a:pPr algn="ctr"/>
            <a:r>
              <a:rPr lang="el-GR" sz="4000" dirty="0">
                <a:solidFill>
                  <a:schemeClr val="bg1"/>
                </a:solidFill>
              </a:rPr>
              <a:t>αντι</a:t>
            </a:r>
            <a:r>
              <a:rPr lang="en-GB" sz="4000" dirty="0">
                <a:solidFill>
                  <a:schemeClr val="bg1"/>
                </a:solidFill>
              </a:rPr>
              <a:t> (anti): opposite</a:t>
            </a:r>
          </a:p>
        </p:txBody>
      </p:sp>
      <p:grpSp>
        <p:nvGrpSpPr>
          <p:cNvPr id="25" name="Group 24">
            <a:extLst>
              <a:ext uri="{FF2B5EF4-FFF2-40B4-BE49-F238E27FC236}">
                <a16:creationId xmlns:a16="http://schemas.microsoft.com/office/drawing/2014/main" id="{4282B44F-4F52-37E2-1E1B-F59AC4726757}"/>
              </a:ext>
            </a:extLst>
          </p:cNvPr>
          <p:cNvGrpSpPr/>
          <p:nvPr/>
        </p:nvGrpSpPr>
        <p:grpSpPr>
          <a:xfrm>
            <a:off x="213361" y="3295014"/>
            <a:ext cx="8717277" cy="1857873"/>
            <a:chOff x="213361" y="2566787"/>
            <a:chExt cx="8717277" cy="1857873"/>
          </a:xfrm>
        </p:grpSpPr>
        <p:sp>
          <p:nvSpPr>
            <p:cNvPr id="6" name="Oval 5">
              <a:extLst>
                <a:ext uri="{FF2B5EF4-FFF2-40B4-BE49-F238E27FC236}">
                  <a16:creationId xmlns:a16="http://schemas.microsoft.com/office/drawing/2014/main" id="{93397C7D-E01B-75FA-E1C1-2BD33A674D4C}"/>
                </a:ext>
              </a:extLst>
            </p:cNvPr>
            <p:cNvSpPr/>
            <p:nvPr/>
          </p:nvSpPr>
          <p:spPr bwMode="auto">
            <a:xfrm>
              <a:off x="2448557" y="2660013"/>
              <a:ext cx="182880" cy="182880"/>
            </a:xfrm>
            <a:prstGeom prst="ellipse">
              <a:avLst/>
            </a:prstGeom>
            <a:solidFill>
              <a:srgbClr val="E51921"/>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sp>
          <p:nvSpPr>
            <p:cNvPr id="7" name="Oval 6">
              <a:extLst>
                <a:ext uri="{FF2B5EF4-FFF2-40B4-BE49-F238E27FC236}">
                  <a16:creationId xmlns:a16="http://schemas.microsoft.com/office/drawing/2014/main" id="{6917F0A2-418A-91A0-DD5C-9CF2884D6DDB}"/>
                </a:ext>
              </a:extLst>
            </p:cNvPr>
            <p:cNvSpPr/>
            <p:nvPr/>
          </p:nvSpPr>
          <p:spPr bwMode="auto">
            <a:xfrm>
              <a:off x="6573520" y="2664783"/>
              <a:ext cx="182880" cy="182880"/>
            </a:xfrm>
            <a:prstGeom prst="ellipse">
              <a:avLst/>
            </a:prstGeom>
            <a:solidFill>
              <a:srgbClr val="19E521"/>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sp>
          <p:nvSpPr>
            <p:cNvPr id="8" name="TextBox 7">
              <a:extLst>
                <a:ext uri="{FF2B5EF4-FFF2-40B4-BE49-F238E27FC236}">
                  <a16:creationId xmlns:a16="http://schemas.microsoft.com/office/drawing/2014/main" id="{F1DE233E-A901-AC0B-21CD-BD91E7F085CA}"/>
                </a:ext>
              </a:extLst>
            </p:cNvPr>
            <p:cNvSpPr txBox="1"/>
            <p:nvPr/>
          </p:nvSpPr>
          <p:spPr>
            <a:xfrm>
              <a:off x="7284865" y="2571557"/>
              <a:ext cx="1412240"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Positron</a:t>
              </a:r>
            </a:p>
          </p:txBody>
        </p:sp>
        <p:sp>
          <p:nvSpPr>
            <p:cNvPr id="9" name="TextBox 8">
              <a:extLst>
                <a:ext uri="{FF2B5EF4-FFF2-40B4-BE49-F238E27FC236}">
                  <a16:creationId xmlns:a16="http://schemas.microsoft.com/office/drawing/2014/main" id="{82487898-5AA4-CCA1-95D4-CDE9CB9AAE1F}"/>
                </a:ext>
              </a:extLst>
            </p:cNvPr>
            <p:cNvSpPr txBox="1"/>
            <p:nvPr/>
          </p:nvSpPr>
          <p:spPr>
            <a:xfrm>
              <a:off x="447112" y="2566787"/>
              <a:ext cx="1412240"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Electron</a:t>
              </a:r>
            </a:p>
          </p:txBody>
        </p:sp>
        <p:sp>
          <p:nvSpPr>
            <p:cNvPr id="10" name="Oval 9">
              <a:extLst>
                <a:ext uri="{FF2B5EF4-FFF2-40B4-BE49-F238E27FC236}">
                  <a16:creationId xmlns:a16="http://schemas.microsoft.com/office/drawing/2014/main" id="{9D214574-915B-AB50-1CF9-531AC096ACE7}"/>
                </a:ext>
              </a:extLst>
            </p:cNvPr>
            <p:cNvSpPr/>
            <p:nvPr/>
          </p:nvSpPr>
          <p:spPr bwMode="auto">
            <a:xfrm>
              <a:off x="2305997" y="3223975"/>
              <a:ext cx="468000" cy="469505"/>
            </a:xfrm>
            <a:prstGeom prst="ellipse">
              <a:avLst/>
            </a:prstGeom>
            <a:solidFill>
              <a:srgbClr val="CEF509"/>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070C0"/>
                </a:solidFill>
                <a:effectLst/>
                <a:latin typeface="Arial" charset="0"/>
              </a:endParaRPr>
            </a:p>
          </p:txBody>
        </p:sp>
        <p:sp>
          <p:nvSpPr>
            <p:cNvPr id="12" name="TextBox 11">
              <a:extLst>
                <a:ext uri="{FF2B5EF4-FFF2-40B4-BE49-F238E27FC236}">
                  <a16:creationId xmlns:a16="http://schemas.microsoft.com/office/drawing/2014/main" id="{7B1E766F-AE56-4057-EA96-46B5C7991E86}"/>
                </a:ext>
              </a:extLst>
            </p:cNvPr>
            <p:cNvSpPr txBox="1"/>
            <p:nvPr/>
          </p:nvSpPr>
          <p:spPr>
            <a:xfrm>
              <a:off x="7051333" y="3274061"/>
              <a:ext cx="1879305"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Antiproton (</a:t>
              </a:r>
              <a:r>
                <a:rPr lang="en-GB" dirty="0" err="1">
                  <a:solidFill>
                    <a:schemeClr val="bg1"/>
                  </a:solidFill>
                  <a:latin typeface="Calibri" pitchFamily="34" charset="0"/>
                  <a:cs typeface="Calibri" pitchFamily="34" charset="0"/>
                </a:rPr>
                <a:t>ūūđ</a:t>
              </a:r>
              <a:r>
                <a:rPr lang="en-GB" dirty="0">
                  <a:solidFill>
                    <a:schemeClr val="bg1"/>
                  </a:solidFill>
                  <a:latin typeface="Calibri" pitchFamily="34" charset="0"/>
                  <a:cs typeface="Calibri" pitchFamily="34" charset="0"/>
                </a:rPr>
                <a:t>)</a:t>
              </a:r>
            </a:p>
          </p:txBody>
        </p:sp>
        <p:sp>
          <p:nvSpPr>
            <p:cNvPr id="13" name="TextBox 12">
              <a:extLst>
                <a:ext uri="{FF2B5EF4-FFF2-40B4-BE49-F238E27FC236}">
                  <a16:creationId xmlns:a16="http://schemas.microsoft.com/office/drawing/2014/main" id="{100C9EEF-ED9E-EB0D-19DA-831E21E03A6D}"/>
                </a:ext>
              </a:extLst>
            </p:cNvPr>
            <p:cNvSpPr txBox="1"/>
            <p:nvPr/>
          </p:nvSpPr>
          <p:spPr>
            <a:xfrm>
              <a:off x="447112" y="3274061"/>
              <a:ext cx="1412240"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Proton (</a:t>
              </a:r>
              <a:r>
                <a:rPr lang="en-GB" dirty="0" err="1">
                  <a:solidFill>
                    <a:schemeClr val="bg1"/>
                  </a:solidFill>
                  <a:latin typeface="Calibri" pitchFamily="34" charset="0"/>
                  <a:cs typeface="Calibri" pitchFamily="34" charset="0"/>
                </a:rPr>
                <a:t>uud</a:t>
              </a:r>
              <a:r>
                <a:rPr lang="en-GB" dirty="0">
                  <a:solidFill>
                    <a:schemeClr val="bg1"/>
                  </a:solidFill>
                  <a:latin typeface="Calibri" pitchFamily="34" charset="0"/>
                  <a:cs typeface="Calibri" pitchFamily="34" charset="0"/>
                </a:rPr>
                <a:t>)</a:t>
              </a:r>
            </a:p>
          </p:txBody>
        </p:sp>
        <p:sp>
          <p:nvSpPr>
            <p:cNvPr id="14" name="Oval 13">
              <a:extLst>
                <a:ext uri="{FF2B5EF4-FFF2-40B4-BE49-F238E27FC236}">
                  <a16:creationId xmlns:a16="http://schemas.microsoft.com/office/drawing/2014/main" id="{2D291D6F-8C39-8EDD-7B9D-3B7AB1121728}"/>
                </a:ext>
              </a:extLst>
            </p:cNvPr>
            <p:cNvSpPr/>
            <p:nvPr/>
          </p:nvSpPr>
          <p:spPr bwMode="auto">
            <a:xfrm>
              <a:off x="6430960" y="3224727"/>
              <a:ext cx="468000" cy="468000"/>
            </a:xfrm>
            <a:prstGeom prst="ellipse">
              <a:avLst/>
            </a:prstGeom>
            <a:solidFill>
              <a:srgbClr val="CE09F5"/>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070C0"/>
                </a:solidFill>
                <a:effectLst/>
                <a:latin typeface="Arial" charset="0"/>
              </a:endParaRPr>
            </a:p>
          </p:txBody>
        </p:sp>
        <p:sp>
          <p:nvSpPr>
            <p:cNvPr id="15" name="Oval 14">
              <a:extLst>
                <a:ext uri="{FF2B5EF4-FFF2-40B4-BE49-F238E27FC236}">
                  <a16:creationId xmlns:a16="http://schemas.microsoft.com/office/drawing/2014/main" id="{78B5DB76-03F9-D182-E989-60C091768F6E}"/>
                </a:ext>
              </a:extLst>
            </p:cNvPr>
            <p:cNvSpPr/>
            <p:nvPr/>
          </p:nvSpPr>
          <p:spPr bwMode="auto">
            <a:xfrm>
              <a:off x="2305997" y="3955155"/>
              <a:ext cx="468000" cy="469505"/>
            </a:xfrm>
            <a:prstGeom prst="ellipse">
              <a:avLst/>
            </a:prstGeom>
            <a:solidFill>
              <a:srgbClr val="CEF509"/>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070C0"/>
                </a:solidFill>
                <a:effectLst/>
                <a:latin typeface="Arial" charset="0"/>
              </a:endParaRPr>
            </a:p>
          </p:txBody>
        </p:sp>
        <p:sp>
          <p:nvSpPr>
            <p:cNvPr id="16" name="TextBox 15">
              <a:extLst>
                <a:ext uri="{FF2B5EF4-FFF2-40B4-BE49-F238E27FC236}">
                  <a16:creationId xmlns:a16="http://schemas.microsoft.com/office/drawing/2014/main" id="{99E6D4DA-8056-C3B0-C60F-D4D647ABF9A2}"/>
                </a:ext>
              </a:extLst>
            </p:cNvPr>
            <p:cNvSpPr txBox="1"/>
            <p:nvPr/>
          </p:nvSpPr>
          <p:spPr>
            <a:xfrm>
              <a:off x="7051333" y="4008929"/>
              <a:ext cx="1879305"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Antihydrogen</a:t>
              </a:r>
            </a:p>
          </p:txBody>
        </p:sp>
        <p:sp>
          <p:nvSpPr>
            <p:cNvPr id="17" name="TextBox 16">
              <a:extLst>
                <a:ext uri="{FF2B5EF4-FFF2-40B4-BE49-F238E27FC236}">
                  <a16:creationId xmlns:a16="http://schemas.microsoft.com/office/drawing/2014/main" id="{599B18F2-80C9-7723-27DC-A5BCCD4A0D1D}"/>
                </a:ext>
              </a:extLst>
            </p:cNvPr>
            <p:cNvSpPr txBox="1"/>
            <p:nvPr/>
          </p:nvSpPr>
          <p:spPr>
            <a:xfrm>
              <a:off x="213361" y="4008929"/>
              <a:ext cx="1879743"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Hydrogen</a:t>
              </a:r>
            </a:p>
          </p:txBody>
        </p:sp>
        <p:sp>
          <p:nvSpPr>
            <p:cNvPr id="18" name="Oval 17">
              <a:extLst>
                <a:ext uri="{FF2B5EF4-FFF2-40B4-BE49-F238E27FC236}">
                  <a16:creationId xmlns:a16="http://schemas.microsoft.com/office/drawing/2014/main" id="{46AF7B4B-3DA1-A55E-E571-2EF159D3A2E6}"/>
                </a:ext>
              </a:extLst>
            </p:cNvPr>
            <p:cNvSpPr/>
            <p:nvPr/>
          </p:nvSpPr>
          <p:spPr bwMode="auto">
            <a:xfrm>
              <a:off x="6430960" y="3956660"/>
              <a:ext cx="468000" cy="468000"/>
            </a:xfrm>
            <a:prstGeom prst="ellipse">
              <a:avLst/>
            </a:prstGeom>
            <a:solidFill>
              <a:srgbClr val="CE09F5"/>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070C0"/>
                </a:solidFill>
                <a:effectLst/>
                <a:latin typeface="Arial" charset="0"/>
              </a:endParaRPr>
            </a:p>
          </p:txBody>
        </p:sp>
        <p:sp>
          <p:nvSpPr>
            <p:cNvPr id="19" name="Oval 18">
              <a:extLst>
                <a:ext uri="{FF2B5EF4-FFF2-40B4-BE49-F238E27FC236}">
                  <a16:creationId xmlns:a16="http://schemas.microsoft.com/office/drawing/2014/main" id="{1D90BBB4-35CA-1BA2-5450-87479C2B6647}"/>
                </a:ext>
              </a:extLst>
            </p:cNvPr>
            <p:cNvSpPr/>
            <p:nvPr/>
          </p:nvSpPr>
          <p:spPr bwMode="auto">
            <a:xfrm>
              <a:off x="2865288" y="4214876"/>
              <a:ext cx="182880" cy="182880"/>
            </a:xfrm>
            <a:prstGeom prst="ellipse">
              <a:avLst/>
            </a:prstGeom>
            <a:solidFill>
              <a:srgbClr val="E51921"/>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sp>
          <p:nvSpPr>
            <p:cNvPr id="20" name="Oval 19">
              <a:extLst>
                <a:ext uri="{FF2B5EF4-FFF2-40B4-BE49-F238E27FC236}">
                  <a16:creationId xmlns:a16="http://schemas.microsoft.com/office/drawing/2014/main" id="{660C7E7A-08B5-E946-3261-D1F1F2267847}"/>
                </a:ext>
              </a:extLst>
            </p:cNvPr>
            <p:cNvSpPr/>
            <p:nvPr/>
          </p:nvSpPr>
          <p:spPr bwMode="auto">
            <a:xfrm>
              <a:off x="6207443" y="4214876"/>
              <a:ext cx="182880" cy="182880"/>
            </a:xfrm>
            <a:prstGeom prst="ellipse">
              <a:avLst/>
            </a:prstGeom>
            <a:solidFill>
              <a:srgbClr val="19E521"/>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sp>
          <p:nvSpPr>
            <p:cNvPr id="22" name="TextBox 21">
              <a:extLst>
                <a:ext uri="{FF2B5EF4-FFF2-40B4-BE49-F238E27FC236}">
                  <a16:creationId xmlns:a16="http://schemas.microsoft.com/office/drawing/2014/main" id="{C2A84627-CE1A-FAF4-8549-8955AFBB8829}"/>
                </a:ext>
              </a:extLst>
            </p:cNvPr>
            <p:cNvSpPr txBox="1"/>
            <p:nvPr/>
          </p:nvSpPr>
          <p:spPr>
            <a:xfrm>
              <a:off x="4348016" y="2566787"/>
              <a:ext cx="1839107"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1932 Caltech</a:t>
              </a:r>
            </a:p>
          </p:txBody>
        </p:sp>
        <p:sp>
          <p:nvSpPr>
            <p:cNvPr id="23" name="TextBox 22">
              <a:extLst>
                <a:ext uri="{FF2B5EF4-FFF2-40B4-BE49-F238E27FC236}">
                  <a16:creationId xmlns:a16="http://schemas.microsoft.com/office/drawing/2014/main" id="{17AAE19C-0679-12F0-13CA-666D97F824C8}"/>
                </a:ext>
              </a:extLst>
            </p:cNvPr>
            <p:cNvSpPr txBox="1"/>
            <p:nvPr/>
          </p:nvSpPr>
          <p:spPr>
            <a:xfrm>
              <a:off x="4348016" y="3289544"/>
              <a:ext cx="1839107"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1955 Berkeley</a:t>
              </a:r>
            </a:p>
          </p:txBody>
        </p:sp>
        <p:sp>
          <p:nvSpPr>
            <p:cNvPr id="24" name="TextBox 23">
              <a:extLst>
                <a:ext uri="{FF2B5EF4-FFF2-40B4-BE49-F238E27FC236}">
                  <a16:creationId xmlns:a16="http://schemas.microsoft.com/office/drawing/2014/main" id="{8B6F3FE0-06FF-D621-5375-4591679A8E12}"/>
                </a:ext>
              </a:extLst>
            </p:cNvPr>
            <p:cNvSpPr txBox="1"/>
            <p:nvPr/>
          </p:nvSpPr>
          <p:spPr>
            <a:xfrm>
              <a:off x="4348016" y="3955155"/>
              <a:ext cx="1839107"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1995 CERN</a:t>
              </a:r>
            </a:p>
          </p:txBody>
        </p:sp>
      </p:grpSp>
    </p:spTree>
    <p:extLst>
      <p:ext uri="{BB962C8B-B14F-4D97-AF65-F5344CB8AC3E}">
        <p14:creationId xmlns:p14="http://schemas.microsoft.com/office/powerpoint/2010/main" val="249591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F07D2-A19D-8335-C246-BB50DC40FBD1}"/>
              </a:ext>
            </a:extLst>
          </p:cNvPr>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F9EB7D4E-01F5-6A8B-96A3-86CB01A3BD48}"/>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913860" y="1299951"/>
            <a:ext cx="2548682" cy="4525963"/>
          </a:xfrm>
        </p:spPr>
      </p:pic>
      <p:sp>
        <p:nvSpPr>
          <p:cNvPr id="6" name="TextBox 5">
            <a:extLst>
              <a:ext uri="{FF2B5EF4-FFF2-40B4-BE49-F238E27FC236}">
                <a16:creationId xmlns:a16="http://schemas.microsoft.com/office/drawing/2014/main" id="{4D7A5C32-0AB8-FB07-E2E4-F17185A14968}"/>
              </a:ext>
            </a:extLst>
          </p:cNvPr>
          <p:cNvSpPr txBox="1"/>
          <p:nvPr/>
        </p:nvSpPr>
        <p:spPr>
          <a:xfrm>
            <a:off x="5232401" y="5825914"/>
            <a:ext cx="3911600" cy="646331"/>
          </a:xfrm>
          <a:prstGeom prst="rect">
            <a:avLst/>
          </a:prstGeom>
          <a:noFill/>
        </p:spPr>
        <p:txBody>
          <a:bodyPr wrap="square">
            <a:spAutoFit/>
          </a:bodyPr>
          <a:lstStyle/>
          <a:p>
            <a:pPr algn="ctr"/>
            <a:r>
              <a:rPr lang="en-GB" dirty="0">
                <a:solidFill>
                  <a:schemeClr val="bg1"/>
                </a:solidFill>
              </a:rPr>
              <a:t>Bananas. </a:t>
            </a:r>
          </a:p>
          <a:p>
            <a:pPr algn="ctr"/>
            <a:r>
              <a:rPr lang="en-GB" dirty="0">
                <a:solidFill>
                  <a:schemeClr val="bg1"/>
                </a:solidFill>
              </a:rPr>
              <a:t>Credits: Antoine Camper</a:t>
            </a:r>
          </a:p>
        </p:txBody>
      </p:sp>
      <p:sp>
        <p:nvSpPr>
          <p:cNvPr id="7" name="Oval 6">
            <a:extLst>
              <a:ext uri="{FF2B5EF4-FFF2-40B4-BE49-F238E27FC236}">
                <a16:creationId xmlns:a16="http://schemas.microsoft.com/office/drawing/2014/main" id="{DE289A2F-607B-2E42-C10A-64D02AFB7D98}"/>
              </a:ext>
            </a:extLst>
          </p:cNvPr>
          <p:cNvSpPr/>
          <p:nvPr/>
        </p:nvSpPr>
        <p:spPr bwMode="auto">
          <a:xfrm>
            <a:off x="2558909" y="2295080"/>
            <a:ext cx="182880" cy="183600"/>
          </a:xfrm>
          <a:prstGeom prst="ellipse">
            <a:avLst/>
          </a:prstGeom>
          <a:solidFill>
            <a:srgbClr val="19E521"/>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cxnSp>
        <p:nvCxnSpPr>
          <p:cNvPr id="10" name="Straight Arrow Connector 9">
            <a:extLst>
              <a:ext uri="{FF2B5EF4-FFF2-40B4-BE49-F238E27FC236}">
                <a16:creationId xmlns:a16="http://schemas.microsoft.com/office/drawing/2014/main" id="{64397F51-2A15-C13B-EA44-BF282E877D2C}"/>
              </a:ext>
            </a:extLst>
          </p:cNvPr>
          <p:cNvCxnSpPr>
            <a:cxnSpLocks/>
          </p:cNvCxnSpPr>
          <p:nvPr/>
        </p:nvCxnSpPr>
        <p:spPr bwMode="auto">
          <a:xfrm flipV="1">
            <a:off x="1344020" y="2448560"/>
            <a:ext cx="1214889" cy="932607"/>
          </a:xfrm>
          <a:prstGeom prst="straightConnector1">
            <a:avLst/>
          </a:prstGeom>
          <a:ln w="25400">
            <a:solidFill>
              <a:schemeClr val="bg1"/>
            </a:solidFill>
            <a:headEnd type="none" w="med" len="med"/>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DC22C17C-6E2D-B2F6-C19E-224E5CFDF9C5}"/>
              </a:ext>
            </a:extLst>
          </p:cNvPr>
          <p:cNvSpPr txBox="1"/>
          <p:nvPr/>
        </p:nvSpPr>
        <p:spPr>
          <a:xfrm>
            <a:off x="2118025" y="1925748"/>
            <a:ext cx="1412240"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Positron</a:t>
            </a:r>
          </a:p>
        </p:txBody>
      </p:sp>
      <p:sp>
        <p:nvSpPr>
          <p:cNvPr id="18" name="TextBox 17">
            <a:extLst>
              <a:ext uri="{FF2B5EF4-FFF2-40B4-BE49-F238E27FC236}">
                <a16:creationId xmlns:a16="http://schemas.microsoft.com/office/drawing/2014/main" id="{3756142C-56DB-0848-8F54-AF62DA494AB5}"/>
              </a:ext>
            </a:extLst>
          </p:cNvPr>
          <p:cNvSpPr txBox="1"/>
          <p:nvPr/>
        </p:nvSpPr>
        <p:spPr>
          <a:xfrm>
            <a:off x="117249" y="2611525"/>
            <a:ext cx="1834215" cy="646331"/>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Proton inside a nucleus</a:t>
            </a:r>
          </a:p>
        </p:txBody>
      </p:sp>
      <p:cxnSp>
        <p:nvCxnSpPr>
          <p:cNvPr id="20" name="Straight Arrow Connector 19">
            <a:extLst>
              <a:ext uri="{FF2B5EF4-FFF2-40B4-BE49-F238E27FC236}">
                <a16:creationId xmlns:a16="http://schemas.microsoft.com/office/drawing/2014/main" id="{609E3DE1-E909-2F10-CF58-579165BFE461}"/>
              </a:ext>
            </a:extLst>
          </p:cNvPr>
          <p:cNvCxnSpPr>
            <a:cxnSpLocks/>
          </p:cNvCxnSpPr>
          <p:nvPr/>
        </p:nvCxnSpPr>
        <p:spPr bwMode="auto">
          <a:xfrm>
            <a:off x="1412557" y="3546630"/>
            <a:ext cx="1003792" cy="251055"/>
          </a:xfrm>
          <a:prstGeom prst="straightConnector1">
            <a:avLst/>
          </a:prstGeom>
          <a:ln w="25400">
            <a:solidFill>
              <a:schemeClr val="bg1"/>
            </a:solidFill>
            <a:headEnd type="none" w="med" len="med"/>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A1B120D0-9C3A-D74F-3B80-33BFA5EDC67E}"/>
              </a:ext>
            </a:extLst>
          </p:cNvPr>
          <p:cNvSpPr txBox="1"/>
          <p:nvPr/>
        </p:nvSpPr>
        <p:spPr>
          <a:xfrm>
            <a:off x="2050959" y="3235030"/>
            <a:ext cx="1412240"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Neutron</a:t>
            </a:r>
          </a:p>
        </p:txBody>
      </p:sp>
      <p:sp>
        <p:nvSpPr>
          <p:cNvPr id="25" name="Oval 24">
            <a:extLst>
              <a:ext uri="{FF2B5EF4-FFF2-40B4-BE49-F238E27FC236}">
                <a16:creationId xmlns:a16="http://schemas.microsoft.com/office/drawing/2014/main" id="{F3CE19D0-F0AB-6451-10B0-942929EFAB98}"/>
              </a:ext>
            </a:extLst>
          </p:cNvPr>
          <p:cNvSpPr/>
          <p:nvPr/>
        </p:nvSpPr>
        <p:spPr bwMode="auto">
          <a:xfrm>
            <a:off x="2386241" y="3604362"/>
            <a:ext cx="468000" cy="468000"/>
          </a:xfrm>
          <a:prstGeom prst="ellipse">
            <a:avLst/>
          </a:prstGeom>
          <a:solidFill>
            <a:srgbClr val="09D9F5"/>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070C0"/>
              </a:solidFill>
              <a:effectLst/>
              <a:latin typeface="Arial" charset="0"/>
            </a:endParaRPr>
          </a:p>
        </p:txBody>
      </p:sp>
      <p:sp>
        <p:nvSpPr>
          <p:cNvPr id="26" name="Oval 25">
            <a:extLst>
              <a:ext uri="{FF2B5EF4-FFF2-40B4-BE49-F238E27FC236}">
                <a16:creationId xmlns:a16="http://schemas.microsoft.com/office/drawing/2014/main" id="{25249129-45A8-FC8F-3B28-3D61A8DA25C0}"/>
              </a:ext>
            </a:extLst>
          </p:cNvPr>
          <p:cNvSpPr/>
          <p:nvPr/>
        </p:nvSpPr>
        <p:spPr bwMode="auto">
          <a:xfrm>
            <a:off x="987344" y="3311370"/>
            <a:ext cx="468000" cy="469505"/>
          </a:xfrm>
          <a:prstGeom prst="ellipse">
            <a:avLst/>
          </a:prstGeom>
          <a:solidFill>
            <a:srgbClr val="CEF509"/>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070C0"/>
              </a:solidFill>
              <a:effectLst/>
              <a:latin typeface="Arial" charset="0"/>
            </a:endParaRPr>
          </a:p>
        </p:txBody>
      </p:sp>
      <p:cxnSp>
        <p:nvCxnSpPr>
          <p:cNvPr id="27" name="Straight Arrow Connector 26">
            <a:extLst>
              <a:ext uri="{FF2B5EF4-FFF2-40B4-BE49-F238E27FC236}">
                <a16:creationId xmlns:a16="http://schemas.microsoft.com/office/drawing/2014/main" id="{6FB0750D-D93C-A492-ED2C-54EAD1DFA993}"/>
              </a:ext>
            </a:extLst>
          </p:cNvPr>
          <p:cNvCxnSpPr>
            <a:cxnSpLocks/>
            <a:stCxn id="26" idx="4"/>
          </p:cNvCxnSpPr>
          <p:nvPr/>
        </p:nvCxnSpPr>
        <p:spPr bwMode="auto">
          <a:xfrm>
            <a:off x="1221344" y="3780875"/>
            <a:ext cx="259645" cy="1116245"/>
          </a:xfrm>
          <a:prstGeom prst="straightConnector1">
            <a:avLst/>
          </a:prstGeom>
          <a:ln w="25400">
            <a:solidFill>
              <a:schemeClr val="bg1"/>
            </a:solidFill>
            <a:headEnd type="none" w="med" len="med"/>
            <a:tailEnd type="triangle"/>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7026ED0A-2A00-CE6A-21DD-F0A3B3B78147}"/>
              </a:ext>
            </a:extLst>
          </p:cNvPr>
          <p:cNvSpPr txBox="1"/>
          <p:nvPr/>
        </p:nvSpPr>
        <p:spPr>
          <a:xfrm>
            <a:off x="705785" y="4955536"/>
            <a:ext cx="1412240"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Neutrino</a:t>
            </a: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672EB061-823F-DAFE-AD43-F90ACDB667F8}"/>
                  </a:ext>
                </a:extLst>
              </p:cNvPr>
              <p:cNvSpPr txBox="1"/>
              <p:nvPr/>
            </p:nvSpPr>
            <p:spPr>
              <a:xfrm>
                <a:off x="311635" y="5644988"/>
                <a:ext cx="3218630" cy="953274"/>
              </a:xfrm>
              <a:prstGeom prst="rect">
                <a:avLst/>
              </a:prstGeom>
              <a:noFill/>
            </p:spPr>
            <p:txBody>
              <a:bodyPr wrap="square" rtlCol="0">
                <a:spAutoFit/>
              </a:bodyPr>
              <a:lstStyle/>
              <a:p>
                <a:pPr algn="ctr"/>
                <a:r>
                  <a:rPr lang="el-GR" dirty="0">
                    <a:solidFill>
                      <a:schemeClr val="bg1"/>
                    </a:solidFill>
                    <a:latin typeface="Calibri" pitchFamily="34" charset="0"/>
                    <a:cs typeface="Calibri" pitchFamily="34" charset="0"/>
                  </a:rPr>
                  <a:t>β</a:t>
                </a:r>
                <a:r>
                  <a:rPr lang="en-GB" baseline="30000" dirty="0">
                    <a:solidFill>
                      <a:schemeClr val="bg1"/>
                    </a:solidFill>
                    <a:latin typeface="Calibri" pitchFamily="34" charset="0"/>
                    <a:cs typeface="Calibri" pitchFamily="34" charset="0"/>
                  </a:rPr>
                  <a:t>+</a:t>
                </a:r>
                <a:r>
                  <a:rPr lang="en-GB" dirty="0">
                    <a:solidFill>
                      <a:schemeClr val="bg1"/>
                    </a:solidFill>
                    <a:latin typeface="Calibri" pitchFamily="34" charset="0"/>
                    <a:cs typeface="Calibri" pitchFamily="34" charset="0"/>
                  </a:rPr>
                  <a:t> decay</a:t>
                </a:r>
              </a:p>
              <a:p>
                <a:pPr algn="ctr"/>
                <a:r>
                  <a:rPr lang="en-GB" dirty="0">
                    <a:solidFill>
                      <a:schemeClr val="bg1"/>
                    </a:solidFill>
                    <a:latin typeface="Calibri" pitchFamily="34" charset="0"/>
                    <a:cs typeface="Calibri" pitchFamily="34" charset="0"/>
                  </a:rPr>
                  <a:t> </a:t>
                </a:r>
              </a:p>
              <a:p>
                <a:pPr algn="ctr"/>
                <a14:m>
                  <m:oMathPara xmlns:m="http://schemas.openxmlformats.org/officeDocument/2006/math">
                    <m:oMathParaPr>
                      <m:jc m:val="centerGroup"/>
                    </m:oMathParaPr>
                    <m:oMath xmlns:m="http://schemas.openxmlformats.org/officeDocument/2006/math">
                      <m:sSubSup>
                        <m:sSubSupPr>
                          <m:ctrlPr>
                            <a:rPr lang="en-GB" i="1" smtClean="0">
                              <a:solidFill>
                                <a:schemeClr val="bg1"/>
                              </a:solidFill>
                              <a:latin typeface="Cambria Math" panose="02040503050406030204" pitchFamily="18" charset="0"/>
                              <a:cs typeface="Calibri" pitchFamily="34" charset="0"/>
                            </a:rPr>
                          </m:ctrlPr>
                        </m:sSubSupPr>
                        <m:e>
                          <m:r>
                            <a:rPr lang="en-GB" b="0" i="1" smtClean="0">
                              <a:solidFill>
                                <a:schemeClr val="bg1"/>
                              </a:solidFill>
                              <a:latin typeface="Cambria Math" panose="02040503050406030204" pitchFamily="18" charset="0"/>
                              <a:cs typeface="Calibri" pitchFamily="34" charset="0"/>
                            </a:rPr>
                            <m:t>𝐾</m:t>
                          </m:r>
                        </m:e>
                        <m:sub>
                          <m:r>
                            <a:rPr lang="en-GB" b="0" i="1" smtClean="0">
                              <a:solidFill>
                                <a:schemeClr val="bg1"/>
                              </a:solidFill>
                              <a:latin typeface="Cambria Math" panose="02040503050406030204" pitchFamily="18" charset="0"/>
                              <a:cs typeface="Calibri" pitchFamily="34" charset="0"/>
                            </a:rPr>
                            <m:t>19</m:t>
                          </m:r>
                        </m:sub>
                        <m:sup>
                          <m:r>
                            <a:rPr lang="en-GB" b="0" i="1" smtClean="0">
                              <a:solidFill>
                                <a:schemeClr val="bg1"/>
                              </a:solidFill>
                              <a:latin typeface="Cambria Math" panose="02040503050406030204" pitchFamily="18" charset="0"/>
                              <a:cs typeface="Calibri" pitchFamily="34" charset="0"/>
                            </a:rPr>
                            <m:t>40</m:t>
                          </m:r>
                        </m:sup>
                      </m:sSubSup>
                      <m:r>
                        <a:rPr lang="en-GB" i="1" smtClean="0">
                          <a:solidFill>
                            <a:schemeClr val="bg1"/>
                          </a:solidFill>
                          <a:latin typeface="Cambria Math" panose="02040503050406030204" pitchFamily="18" charset="0"/>
                          <a:ea typeface="Cambria Math" panose="02040503050406030204" pitchFamily="18" charset="0"/>
                          <a:cs typeface="Calibri" pitchFamily="34" charset="0"/>
                        </a:rPr>
                        <m:t>→</m:t>
                      </m:r>
                      <m:sSubSup>
                        <m:sSubSupPr>
                          <m:ctrlPr>
                            <a:rPr lang="en-GB" i="1">
                              <a:solidFill>
                                <a:schemeClr val="bg1"/>
                              </a:solidFill>
                              <a:latin typeface="Cambria Math" panose="02040503050406030204" pitchFamily="18" charset="0"/>
                              <a:cs typeface="Calibri" pitchFamily="34" charset="0"/>
                            </a:rPr>
                          </m:ctrlPr>
                        </m:sSubSupPr>
                        <m:e>
                          <m:r>
                            <a:rPr lang="en-GB" b="0" i="1" smtClean="0">
                              <a:solidFill>
                                <a:schemeClr val="bg1"/>
                              </a:solidFill>
                              <a:latin typeface="Cambria Math" panose="02040503050406030204" pitchFamily="18" charset="0"/>
                              <a:cs typeface="Calibri" pitchFamily="34" charset="0"/>
                            </a:rPr>
                            <m:t>𝐴𝑟</m:t>
                          </m:r>
                        </m:e>
                        <m:sub>
                          <m:r>
                            <a:rPr lang="en-GB" b="0" i="1" smtClean="0">
                              <a:solidFill>
                                <a:schemeClr val="bg1"/>
                              </a:solidFill>
                              <a:latin typeface="Cambria Math" panose="02040503050406030204" pitchFamily="18" charset="0"/>
                              <a:cs typeface="Calibri" pitchFamily="34" charset="0"/>
                            </a:rPr>
                            <m:t>18</m:t>
                          </m:r>
                        </m:sub>
                        <m:sup>
                          <m:r>
                            <a:rPr lang="en-GB" i="1">
                              <a:solidFill>
                                <a:schemeClr val="bg1"/>
                              </a:solidFill>
                              <a:latin typeface="Cambria Math" panose="02040503050406030204" pitchFamily="18" charset="0"/>
                              <a:cs typeface="Calibri" pitchFamily="34" charset="0"/>
                            </a:rPr>
                            <m:t>40</m:t>
                          </m:r>
                        </m:sup>
                      </m:sSubSup>
                      <m:r>
                        <a:rPr lang="en-GB" b="0" i="1" smtClean="0">
                          <a:solidFill>
                            <a:schemeClr val="bg1"/>
                          </a:solidFill>
                          <a:latin typeface="Cambria Math" panose="02040503050406030204" pitchFamily="18" charset="0"/>
                          <a:cs typeface="Calibri" pitchFamily="34" charset="0"/>
                        </a:rPr>
                        <m:t>+</m:t>
                      </m:r>
                      <m:sSup>
                        <m:sSupPr>
                          <m:ctrlPr>
                            <a:rPr lang="en-GB" b="0" i="1" smtClean="0">
                              <a:solidFill>
                                <a:schemeClr val="bg1"/>
                              </a:solidFill>
                              <a:latin typeface="Cambria Math" panose="02040503050406030204" pitchFamily="18" charset="0"/>
                              <a:cs typeface="Calibri" pitchFamily="34" charset="0"/>
                            </a:rPr>
                          </m:ctrlPr>
                        </m:sSupPr>
                        <m:e>
                          <m:r>
                            <a:rPr lang="en-GB" b="0" i="1" smtClean="0">
                              <a:solidFill>
                                <a:schemeClr val="bg1"/>
                              </a:solidFill>
                              <a:latin typeface="Cambria Math" panose="02040503050406030204" pitchFamily="18" charset="0"/>
                              <a:cs typeface="Calibri" pitchFamily="34" charset="0"/>
                            </a:rPr>
                            <m:t>𝑒</m:t>
                          </m:r>
                        </m:e>
                        <m:sup>
                          <m:r>
                            <a:rPr lang="en-GB" b="0" i="1" smtClean="0">
                              <a:solidFill>
                                <a:schemeClr val="bg1"/>
                              </a:solidFill>
                              <a:latin typeface="Cambria Math" panose="02040503050406030204" pitchFamily="18" charset="0"/>
                              <a:cs typeface="Calibri" pitchFamily="34" charset="0"/>
                            </a:rPr>
                            <m:t>+</m:t>
                          </m:r>
                        </m:sup>
                      </m:sSup>
                      <m:r>
                        <a:rPr lang="en-GB" b="0" i="1" smtClean="0">
                          <a:solidFill>
                            <a:schemeClr val="bg1"/>
                          </a:solidFill>
                          <a:latin typeface="Cambria Math" panose="02040503050406030204" pitchFamily="18" charset="0"/>
                          <a:cs typeface="Calibri" pitchFamily="34" charset="0"/>
                        </a:rPr>
                        <m:t>+</m:t>
                      </m:r>
                      <m:sSub>
                        <m:sSubPr>
                          <m:ctrlPr>
                            <a:rPr lang="en-GB" b="0" i="1" smtClean="0">
                              <a:solidFill>
                                <a:schemeClr val="bg1"/>
                              </a:solidFill>
                              <a:latin typeface="Cambria Math" panose="02040503050406030204" pitchFamily="18" charset="0"/>
                              <a:cs typeface="Calibri" pitchFamily="34" charset="0"/>
                            </a:rPr>
                          </m:ctrlPr>
                        </m:sSubPr>
                        <m:e>
                          <m:r>
                            <a:rPr lang="en-GB" b="0" i="1" smtClean="0">
                              <a:solidFill>
                                <a:schemeClr val="bg1"/>
                              </a:solidFill>
                              <a:latin typeface="Cambria Math" panose="02040503050406030204" pitchFamily="18" charset="0"/>
                              <a:ea typeface="Cambria Math" panose="02040503050406030204" pitchFamily="18" charset="0"/>
                              <a:cs typeface="Calibri" pitchFamily="34" charset="0"/>
                            </a:rPr>
                            <m:t>𝜐</m:t>
                          </m:r>
                        </m:e>
                        <m:sub>
                          <m:r>
                            <a:rPr lang="en-GB" b="0" i="1" smtClean="0">
                              <a:solidFill>
                                <a:schemeClr val="bg1"/>
                              </a:solidFill>
                              <a:latin typeface="Cambria Math" panose="02040503050406030204" pitchFamily="18" charset="0"/>
                              <a:cs typeface="Calibri" pitchFamily="34" charset="0"/>
                            </a:rPr>
                            <m:t>𝑒</m:t>
                          </m:r>
                        </m:sub>
                      </m:sSub>
                    </m:oMath>
                  </m:oMathPara>
                </a14:m>
                <a:endParaRPr lang="en-GB" baseline="-25000" dirty="0">
                  <a:solidFill>
                    <a:schemeClr val="bg1"/>
                  </a:solidFill>
                  <a:latin typeface="Calibri" pitchFamily="34" charset="0"/>
                  <a:cs typeface="Calibri" pitchFamily="34" charset="0"/>
                </a:endParaRPr>
              </a:p>
            </p:txBody>
          </p:sp>
        </mc:Choice>
        <mc:Fallback xmlns="">
          <p:sp>
            <p:nvSpPr>
              <p:cNvPr id="31" name="TextBox 30">
                <a:extLst>
                  <a:ext uri="{FF2B5EF4-FFF2-40B4-BE49-F238E27FC236}">
                    <a16:creationId xmlns:a16="http://schemas.microsoft.com/office/drawing/2014/main" id="{672EB061-823F-DAFE-AD43-F90ACDB667F8}"/>
                  </a:ext>
                </a:extLst>
              </p:cNvPr>
              <p:cNvSpPr txBox="1">
                <a:spLocks noRot="1" noChangeAspect="1" noMove="1" noResize="1" noEditPoints="1" noAdjustHandles="1" noChangeArrowheads="1" noChangeShapeType="1" noTextEdit="1"/>
              </p:cNvSpPr>
              <p:nvPr/>
            </p:nvSpPr>
            <p:spPr>
              <a:xfrm>
                <a:off x="311635" y="5644988"/>
                <a:ext cx="3218630" cy="953274"/>
              </a:xfrm>
              <a:prstGeom prst="rect">
                <a:avLst/>
              </a:prstGeom>
              <a:blipFill>
                <a:blip r:embed="rId3"/>
                <a:stretch>
                  <a:fillRect t="-3205"/>
                </a:stretch>
              </a:blipFill>
            </p:spPr>
            <p:txBody>
              <a:bodyPr/>
              <a:lstStyle/>
              <a:p>
                <a:r>
                  <a:rPr lang="en-GB">
                    <a:noFill/>
                  </a:rPr>
                  <a:t> </a:t>
                </a:r>
              </a:p>
            </p:txBody>
          </p:sp>
        </mc:Fallback>
      </mc:AlternateContent>
    </p:spTree>
    <p:extLst>
      <p:ext uri="{BB962C8B-B14F-4D97-AF65-F5344CB8AC3E}">
        <p14:creationId xmlns:p14="http://schemas.microsoft.com/office/powerpoint/2010/main" val="908326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DDFFB-D81F-0169-E523-D0A117D1F92B}"/>
              </a:ext>
            </a:extLst>
          </p:cNvPr>
          <p:cNvSpPr>
            <a:spLocks noGrp="1"/>
          </p:cNvSpPr>
          <p:nvPr>
            <p:ph type="title"/>
          </p:nvPr>
        </p:nvSpPr>
        <p:spPr/>
        <p:txBody>
          <a:bodyPr/>
          <a:lstStyle/>
          <a:p>
            <a:endParaRPr lang="en-GB" dirty="0"/>
          </a:p>
        </p:txBody>
      </p:sp>
      <p:sp>
        <p:nvSpPr>
          <p:cNvPr id="28" name="TextBox 27">
            <a:extLst>
              <a:ext uri="{FF2B5EF4-FFF2-40B4-BE49-F238E27FC236}">
                <a16:creationId xmlns:a16="http://schemas.microsoft.com/office/drawing/2014/main" id="{F32BB465-F434-B9B2-1988-215898DE5013}"/>
              </a:ext>
            </a:extLst>
          </p:cNvPr>
          <p:cNvSpPr txBox="1"/>
          <p:nvPr/>
        </p:nvSpPr>
        <p:spPr>
          <a:xfrm>
            <a:off x="2920067" y="647959"/>
            <a:ext cx="3303865" cy="461665"/>
          </a:xfrm>
          <a:prstGeom prst="rect">
            <a:avLst/>
          </a:prstGeom>
          <a:noFill/>
        </p:spPr>
        <p:txBody>
          <a:bodyPr wrap="square" rtlCol="0">
            <a:spAutoFit/>
          </a:bodyPr>
          <a:lstStyle/>
          <a:p>
            <a:pPr algn="ctr"/>
            <a:r>
              <a:rPr lang="en-GB" sz="2400" dirty="0">
                <a:solidFill>
                  <a:schemeClr val="bg1"/>
                </a:solidFill>
                <a:latin typeface="Calibri" pitchFamily="34" charset="0"/>
                <a:cs typeface="Calibri" pitchFamily="34" charset="0"/>
              </a:rPr>
              <a:t>Annihilation</a:t>
            </a:r>
          </a:p>
        </p:txBody>
      </p:sp>
      <p:grpSp>
        <p:nvGrpSpPr>
          <p:cNvPr id="30" name="Group 29">
            <a:extLst>
              <a:ext uri="{FF2B5EF4-FFF2-40B4-BE49-F238E27FC236}">
                <a16:creationId xmlns:a16="http://schemas.microsoft.com/office/drawing/2014/main" id="{9F65B669-0751-94DC-4759-6A57902F7EDE}"/>
              </a:ext>
            </a:extLst>
          </p:cNvPr>
          <p:cNvGrpSpPr/>
          <p:nvPr/>
        </p:nvGrpSpPr>
        <p:grpSpPr>
          <a:xfrm>
            <a:off x="2920067" y="2552915"/>
            <a:ext cx="3523880" cy="3085776"/>
            <a:chOff x="2754809" y="2580907"/>
            <a:chExt cx="3523880" cy="3085776"/>
          </a:xfrm>
        </p:grpSpPr>
        <p:sp>
          <p:nvSpPr>
            <p:cNvPr id="6" name="Oval 5">
              <a:extLst>
                <a:ext uri="{FF2B5EF4-FFF2-40B4-BE49-F238E27FC236}">
                  <a16:creationId xmlns:a16="http://schemas.microsoft.com/office/drawing/2014/main" id="{3A9E8C63-3B06-8760-C83D-54DAF7F5AE62}"/>
                </a:ext>
              </a:extLst>
            </p:cNvPr>
            <p:cNvSpPr/>
            <p:nvPr/>
          </p:nvSpPr>
          <p:spPr bwMode="auto">
            <a:xfrm>
              <a:off x="4235269" y="2692775"/>
              <a:ext cx="182880" cy="182880"/>
            </a:xfrm>
            <a:prstGeom prst="ellipse">
              <a:avLst/>
            </a:prstGeom>
            <a:solidFill>
              <a:srgbClr val="E51921"/>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sp>
          <p:nvSpPr>
            <p:cNvPr id="7" name="Oval 6">
              <a:extLst>
                <a:ext uri="{FF2B5EF4-FFF2-40B4-BE49-F238E27FC236}">
                  <a16:creationId xmlns:a16="http://schemas.microsoft.com/office/drawing/2014/main" id="{9D497DBB-F8F5-0E12-E541-B383729716B1}"/>
                </a:ext>
              </a:extLst>
            </p:cNvPr>
            <p:cNvSpPr/>
            <p:nvPr/>
          </p:nvSpPr>
          <p:spPr bwMode="auto">
            <a:xfrm>
              <a:off x="4418149" y="2692775"/>
              <a:ext cx="182880" cy="182880"/>
            </a:xfrm>
            <a:prstGeom prst="ellipse">
              <a:avLst/>
            </a:prstGeom>
            <a:solidFill>
              <a:srgbClr val="19E521"/>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AE2F2C"/>
                </a:solidFill>
                <a:effectLst/>
                <a:latin typeface="Arial" charset="0"/>
              </a:endParaRPr>
            </a:p>
          </p:txBody>
        </p:sp>
        <p:sp>
          <p:nvSpPr>
            <p:cNvPr id="8" name="TextBox 7">
              <a:extLst>
                <a:ext uri="{FF2B5EF4-FFF2-40B4-BE49-F238E27FC236}">
                  <a16:creationId xmlns:a16="http://schemas.microsoft.com/office/drawing/2014/main" id="{D5F4AAD7-42CE-799C-D31B-33D47AD311CC}"/>
                </a:ext>
              </a:extLst>
            </p:cNvPr>
            <p:cNvSpPr txBox="1"/>
            <p:nvPr/>
          </p:nvSpPr>
          <p:spPr>
            <a:xfrm>
              <a:off x="4866449" y="2588752"/>
              <a:ext cx="1412240"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Positron</a:t>
              </a:r>
            </a:p>
          </p:txBody>
        </p:sp>
        <p:sp>
          <p:nvSpPr>
            <p:cNvPr id="9" name="TextBox 8">
              <a:extLst>
                <a:ext uri="{FF2B5EF4-FFF2-40B4-BE49-F238E27FC236}">
                  <a16:creationId xmlns:a16="http://schemas.microsoft.com/office/drawing/2014/main" id="{462DB210-1D75-52DD-ECF7-07662E55185A}"/>
                </a:ext>
              </a:extLst>
            </p:cNvPr>
            <p:cNvSpPr txBox="1"/>
            <p:nvPr/>
          </p:nvSpPr>
          <p:spPr>
            <a:xfrm>
              <a:off x="4751283" y="3394006"/>
              <a:ext cx="1412240"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E = mc</a:t>
              </a:r>
              <a:r>
                <a:rPr lang="en-GB" baseline="30000" dirty="0">
                  <a:solidFill>
                    <a:schemeClr val="bg1"/>
                  </a:solidFill>
                  <a:latin typeface="Calibri" pitchFamily="34" charset="0"/>
                  <a:cs typeface="Calibri" pitchFamily="34" charset="0"/>
                </a:rPr>
                <a:t>2</a:t>
              </a:r>
            </a:p>
          </p:txBody>
        </p:sp>
        <p:cxnSp>
          <p:nvCxnSpPr>
            <p:cNvPr id="11" name="Straight Arrow Connector 10">
              <a:extLst>
                <a:ext uri="{FF2B5EF4-FFF2-40B4-BE49-F238E27FC236}">
                  <a16:creationId xmlns:a16="http://schemas.microsoft.com/office/drawing/2014/main" id="{A495C005-DEA4-B2FE-EC62-C17844FA8D14}"/>
                </a:ext>
              </a:extLst>
            </p:cNvPr>
            <p:cNvCxnSpPr>
              <a:cxnSpLocks/>
            </p:cNvCxnSpPr>
            <p:nvPr/>
          </p:nvCxnSpPr>
          <p:spPr bwMode="auto">
            <a:xfrm>
              <a:off x="4418149" y="3024822"/>
              <a:ext cx="0" cy="1148450"/>
            </a:xfrm>
            <a:prstGeom prst="straightConnector1">
              <a:avLst/>
            </a:prstGeom>
            <a:ln w="25400">
              <a:solidFill>
                <a:schemeClr val="bg1"/>
              </a:solidFill>
              <a:headEnd type="none" w="med" len="med"/>
              <a:tailEnd type="triangle"/>
            </a:ln>
          </p:spPr>
          <p:style>
            <a:lnRef idx="1">
              <a:schemeClr val="dk1"/>
            </a:lnRef>
            <a:fillRef idx="0">
              <a:schemeClr val="dk1"/>
            </a:fillRef>
            <a:effectRef idx="0">
              <a:schemeClr val="dk1"/>
            </a:effectRef>
            <a:fontRef idx="minor">
              <a:schemeClr val="tx1"/>
            </a:fontRef>
          </p:style>
        </p:cxnSp>
        <p:grpSp>
          <p:nvGrpSpPr>
            <p:cNvPr id="21" name="Group 20">
              <a:extLst>
                <a:ext uri="{FF2B5EF4-FFF2-40B4-BE49-F238E27FC236}">
                  <a16:creationId xmlns:a16="http://schemas.microsoft.com/office/drawing/2014/main" id="{0A224AC2-4E0D-482E-48A4-AA22831A8949}"/>
                </a:ext>
              </a:extLst>
            </p:cNvPr>
            <p:cNvGrpSpPr/>
            <p:nvPr/>
          </p:nvGrpSpPr>
          <p:grpSpPr>
            <a:xfrm rot="18446713">
              <a:off x="3511015" y="4873317"/>
              <a:ext cx="1112478" cy="182880"/>
              <a:chOff x="4599816" y="5323840"/>
              <a:chExt cx="1112478" cy="182880"/>
            </a:xfrm>
          </p:grpSpPr>
          <p:sp>
            <p:nvSpPr>
              <p:cNvPr id="17" name="Freeform: Shape 16">
                <a:extLst>
                  <a:ext uri="{FF2B5EF4-FFF2-40B4-BE49-F238E27FC236}">
                    <a16:creationId xmlns:a16="http://schemas.microsoft.com/office/drawing/2014/main" id="{2F614380-D19B-8387-9822-B774461FBE9A}"/>
                  </a:ext>
                </a:extLst>
              </p:cNvPr>
              <p:cNvSpPr/>
              <p:nvPr/>
            </p:nvSpPr>
            <p:spPr bwMode="auto">
              <a:xfrm>
                <a:off x="4599816" y="5323840"/>
                <a:ext cx="556239" cy="182880"/>
              </a:xfrm>
              <a:custGeom>
                <a:avLst/>
                <a:gdLst>
                  <a:gd name="connsiteX0" fmla="*/ 0 w 4114800"/>
                  <a:gd name="connsiteY0" fmla="*/ 3444240 h 3454400"/>
                  <a:gd name="connsiteX1" fmla="*/ 711200 w 4114800"/>
                  <a:gd name="connsiteY1" fmla="*/ 0 h 3454400"/>
                  <a:gd name="connsiteX2" fmla="*/ 1371600 w 4114800"/>
                  <a:gd name="connsiteY2" fmla="*/ 3434080 h 3454400"/>
                  <a:gd name="connsiteX3" fmla="*/ 2062480 w 4114800"/>
                  <a:gd name="connsiteY3" fmla="*/ 20320 h 3454400"/>
                  <a:gd name="connsiteX4" fmla="*/ 2743200 w 4114800"/>
                  <a:gd name="connsiteY4" fmla="*/ 3454400 h 3454400"/>
                  <a:gd name="connsiteX5" fmla="*/ 3434080 w 4114800"/>
                  <a:gd name="connsiteY5" fmla="*/ 20320 h 3454400"/>
                  <a:gd name="connsiteX6" fmla="*/ 4114800 w 4114800"/>
                  <a:gd name="connsiteY6" fmla="*/ 3444240 h 345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800" h="3454400">
                    <a:moveTo>
                      <a:pt x="0" y="3444240"/>
                    </a:moveTo>
                    <a:cubicBezTo>
                      <a:pt x="241300" y="1722966"/>
                      <a:pt x="482600" y="1693"/>
                      <a:pt x="711200" y="0"/>
                    </a:cubicBezTo>
                    <a:cubicBezTo>
                      <a:pt x="939800" y="-1693"/>
                      <a:pt x="1146387" y="3430693"/>
                      <a:pt x="1371600" y="3434080"/>
                    </a:cubicBezTo>
                    <a:cubicBezTo>
                      <a:pt x="1596813" y="3437467"/>
                      <a:pt x="1833880" y="16933"/>
                      <a:pt x="2062480" y="20320"/>
                    </a:cubicBezTo>
                    <a:cubicBezTo>
                      <a:pt x="2291080" y="23707"/>
                      <a:pt x="2514600" y="3454400"/>
                      <a:pt x="2743200" y="3454400"/>
                    </a:cubicBezTo>
                    <a:cubicBezTo>
                      <a:pt x="2971800" y="3454400"/>
                      <a:pt x="3205480" y="22013"/>
                      <a:pt x="3434080" y="20320"/>
                    </a:cubicBezTo>
                    <a:cubicBezTo>
                      <a:pt x="3662680" y="18627"/>
                      <a:pt x="3908213" y="3427307"/>
                      <a:pt x="4114800" y="3444240"/>
                    </a:cubicBezTo>
                  </a:path>
                </a:pathLst>
              </a:custGeom>
              <a:noFill/>
              <a:ln w="19050" cap="flat" cmpd="sng" algn="ctr">
                <a:solidFill>
                  <a:schemeClr val="bg2">
                    <a:lumMod val="60000"/>
                    <a:lumOff val="40000"/>
                  </a:schemeClr>
                </a:solidFill>
                <a:prstDash val="solid"/>
                <a:round/>
                <a:headEnd type="none" w="med" len="med"/>
                <a:tailEnd type="none" w="med" len="med"/>
              </a:ln>
              <a:effectLst/>
            </p:spPr>
            <p:txBody>
              <a:bodyPr rtlCol="0" anchor="ctr"/>
              <a:lstStyle/>
              <a:p>
                <a:pPr algn="ctr"/>
                <a:endParaRPr lang="en-GB">
                  <a:solidFill>
                    <a:schemeClr val="bg2">
                      <a:lumMod val="40000"/>
                      <a:lumOff val="60000"/>
                    </a:schemeClr>
                  </a:solidFill>
                </a:endParaRPr>
              </a:p>
            </p:txBody>
          </p:sp>
          <p:sp>
            <p:nvSpPr>
              <p:cNvPr id="18" name="Freeform: Shape 17">
                <a:extLst>
                  <a:ext uri="{FF2B5EF4-FFF2-40B4-BE49-F238E27FC236}">
                    <a16:creationId xmlns:a16="http://schemas.microsoft.com/office/drawing/2014/main" id="{81993D14-4517-0C91-C781-3D1435098126}"/>
                  </a:ext>
                </a:extLst>
              </p:cNvPr>
              <p:cNvSpPr/>
              <p:nvPr/>
            </p:nvSpPr>
            <p:spPr bwMode="auto">
              <a:xfrm flipH="1">
                <a:off x="5156055" y="5323840"/>
                <a:ext cx="556239" cy="182880"/>
              </a:xfrm>
              <a:custGeom>
                <a:avLst/>
                <a:gdLst>
                  <a:gd name="connsiteX0" fmla="*/ 0 w 4114800"/>
                  <a:gd name="connsiteY0" fmla="*/ 3444240 h 3454400"/>
                  <a:gd name="connsiteX1" fmla="*/ 711200 w 4114800"/>
                  <a:gd name="connsiteY1" fmla="*/ 0 h 3454400"/>
                  <a:gd name="connsiteX2" fmla="*/ 1371600 w 4114800"/>
                  <a:gd name="connsiteY2" fmla="*/ 3434080 h 3454400"/>
                  <a:gd name="connsiteX3" fmla="*/ 2062480 w 4114800"/>
                  <a:gd name="connsiteY3" fmla="*/ 20320 h 3454400"/>
                  <a:gd name="connsiteX4" fmla="*/ 2743200 w 4114800"/>
                  <a:gd name="connsiteY4" fmla="*/ 3454400 h 3454400"/>
                  <a:gd name="connsiteX5" fmla="*/ 3434080 w 4114800"/>
                  <a:gd name="connsiteY5" fmla="*/ 20320 h 3454400"/>
                  <a:gd name="connsiteX6" fmla="*/ 4114800 w 4114800"/>
                  <a:gd name="connsiteY6" fmla="*/ 3444240 h 345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800" h="3454400">
                    <a:moveTo>
                      <a:pt x="0" y="3444240"/>
                    </a:moveTo>
                    <a:cubicBezTo>
                      <a:pt x="241300" y="1722966"/>
                      <a:pt x="482600" y="1693"/>
                      <a:pt x="711200" y="0"/>
                    </a:cubicBezTo>
                    <a:cubicBezTo>
                      <a:pt x="939800" y="-1693"/>
                      <a:pt x="1146387" y="3430693"/>
                      <a:pt x="1371600" y="3434080"/>
                    </a:cubicBezTo>
                    <a:cubicBezTo>
                      <a:pt x="1596813" y="3437467"/>
                      <a:pt x="1833880" y="16933"/>
                      <a:pt x="2062480" y="20320"/>
                    </a:cubicBezTo>
                    <a:cubicBezTo>
                      <a:pt x="2291080" y="23707"/>
                      <a:pt x="2514600" y="3454400"/>
                      <a:pt x="2743200" y="3454400"/>
                    </a:cubicBezTo>
                    <a:cubicBezTo>
                      <a:pt x="2971800" y="3454400"/>
                      <a:pt x="3205480" y="22013"/>
                      <a:pt x="3434080" y="20320"/>
                    </a:cubicBezTo>
                    <a:cubicBezTo>
                      <a:pt x="3662680" y="18627"/>
                      <a:pt x="3908213" y="3427307"/>
                      <a:pt x="4114800" y="3444240"/>
                    </a:cubicBezTo>
                  </a:path>
                </a:pathLst>
              </a:custGeom>
              <a:noFill/>
              <a:ln w="19050" cap="rnd" cmpd="sng" algn="ctr">
                <a:solidFill>
                  <a:schemeClr val="bg2">
                    <a:lumMod val="60000"/>
                    <a:lumOff val="40000"/>
                  </a:schemeClr>
                </a:solidFill>
                <a:prstDash val="solid"/>
                <a:round/>
                <a:headEnd type="none" w="med" len="med"/>
                <a:tailEnd type="none" w="med" len="med"/>
              </a:ln>
              <a:effectLst/>
            </p:spPr>
            <p:txBody>
              <a:bodyPr rtlCol="0" anchor="ctr"/>
              <a:lstStyle/>
              <a:p>
                <a:pPr algn="ctr"/>
                <a:endParaRPr lang="en-GB" dirty="0">
                  <a:solidFill>
                    <a:schemeClr val="bg2">
                      <a:lumMod val="40000"/>
                      <a:lumOff val="60000"/>
                    </a:schemeClr>
                  </a:solidFill>
                </a:endParaRPr>
              </a:p>
            </p:txBody>
          </p:sp>
        </p:grpSp>
        <p:grpSp>
          <p:nvGrpSpPr>
            <p:cNvPr id="22" name="Group 21">
              <a:extLst>
                <a:ext uri="{FF2B5EF4-FFF2-40B4-BE49-F238E27FC236}">
                  <a16:creationId xmlns:a16="http://schemas.microsoft.com/office/drawing/2014/main" id="{9D715E45-6B46-CAEE-A0BF-0C180635FA67}"/>
                </a:ext>
              </a:extLst>
            </p:cNvPr>
            <p:cNvGrpSpPr/>
            <p:nvPr/>
          </p:nvGrpSpPr>
          <p:grpSpPr>
            <a:xfrm rot="3153287" flipH="1">
              <a:off x="4364142" y="4873316"/>
              <a:ext cx="1112478" cy="182880"/>
              <a:chOff x="4599816" y="5323840"/>
              <a:chExt cx="1112478" cy="182880"/>
            </a:xfrm>
          </p:grpSpPr>
          <p:sp>
            <p:nvSpPr>
              <p:cNvPr id="23" name="Freeform: Shape 22">
                <a:extLst>
                  <a:ext uri="{FF2B5EF4-FFF2-40B4-BE49-F238E27FC236}">
                    <a16:creationId xmlns:a16="http://schemas.microsoft.com/office/drawing/2014/main" id="{BC62C6AD-2DF4-EE27-B056-3C76A0971774}"/>
                  </a:ext>
                </a:extLst>
              </p:cNvPr>
              <p:cNvSpPr/>
              <p:nvPr/>
            </p:nvSpPr>
            <p:spPr bwMode="auto">
              <a:xfrm>
                <a:off x="4599816" y="5323840"/>
                <a:ext cx="556239" cy="182880"/>
              </a:xfrm>
              <a:custGeom>
                <a:avLst/>
                <a:gdLst>
                  <a:gd name="connsiteX0" fmla="*/ 0 w 4114800"/>
                  <a:gd name="connsiteY0" fmla="*/ 3444240 h 3454400"/>
                  <a:gd name="connsiteX1" fmla="*/ 711200 w 4114800"/>
                  <a:gd name="connsiteY1" fmla="*/ 0 h 3454400"/>
                  <a:gd name="connsiteX2" fmla="*/ 1371600 w 4114800"/>
                  <a:gd name="connsiteY2" fmla="*/ 3434080 h 3454400"/>
                  <a:gd name="connsiteX3" fmla="*/ 2062480 w 4114800"/>
                  <a:gd name="connsiteY3" fmla="*/ 20320 h 3454400"/>
                  <a:gd name="connsiteX4" fmla="*/ 2743200 w 4114800"/>
                  <a:gd name="connsiteY4" fmla="*/ 3454400 h 3454400"/>
                  <a:gd name="connsiteX5" fmla="*/ 3434080 w 4114800"/>
                  <a:gd name="connsiteY5" fmla="*/ 20320 h 3454400"/>
                  <a:gd name="connsiteX6" fmla="*/ 4114800 w 4114800"/>
                  <a:gd name="connsiteY6" fmla="*/ 3444240 h 345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800" h="3454400">
                    <a:moveTo>
                      <a:pt x="0" y="3444240"/>
                    </a:moveTo>
                    <a:cubicBezTo>
                      <a:pt x="241300" y="1722966"/>
                      <a:pt x="482600" y="1693"/>
                      <a:pt x="711200" y="0"/>
                    </a:cubicBezTo>
                    <a:cubicBezTo>
                      <a:pt x="939800" y="-1693"/>
                      <a:pt x="1146387" y="3430693"/>
                      <a:pt x="1371600" y="3434080"/>
                    </a:cubicBezTo>
                    <a:cubicBezTo>
                      <a:pt x="1596813" y="3437467"/>
                      <a:pt x="1833880" y="16933"/>
                      <a:pt x="2062480" y="20320"/>
                    </a:cubicBezTo>
                    <a:cubicBezTo>
                      <a:pt x="2291080" y="23707"/>
                      <a:pt x="2514600" y="3454400"/>
                      <a:pt x="2743200" y="3454400"/>
                    </a:cubicBezTo>
                    <a:cubicBezTo>
                      <a:pt x="2971800" y="3454400"/>
                      <a:pt x="3205480" y="22013"/>
                      <a:pt x="3434080" y="20320"/>
                    </a:cubicBezTo>
                    <a:cubicBezTo>
                      <a:pt x="3662680" y="18627"/>
                      <a:pt x="3908213" y="3427307"/>
                      <a:pt x="4114800" y="3444240"/>
                    </a:cubicBezTo>
                  </a:path>
                </a:pathLst>
              </a:custGeom>
              <a:noFill/>
              <a:ln w="19050" cap="flat" cmpd="sng" algn="ctr">
                <a:solidFill>
                  <a:schemeClr val="bg2">
                    <a:lumMod val="60000"/>
                    <a:lumOff val="40000"/>
                  </a:schemeClr>
                </a:solidFill>
                <a:prstDash val="solid"/>
                <a:round/>
                <a:headEnd type="none" w="med" len="med"/>
                <a:tailEnd type="none" w="med" len="med"/>
              </a:ln>
              <a:effectLst/>
            </p:spPr>
            <p:txBody>
              <a:bodyPr rtlCol="0" anchor="ctr"/>
              <a:lstStyle/>
              <a:p>
                <a:pPr algn="ctr"/>
                <a:endParaRPr lang="en-GB">
                  <a:solidFill>
                    <a:schemeClr val="bg2">
                      <a:lumMod val="40000"/>
                      <a:lumOff val="60000"/>
                    </a:schemeClr>
                  </a:solidFill>
                </a:endParaRPr>
              </a:p>
            </p:txBody>
          </p:sp>
          <p:sp>
            <p:nvSpPr>
              <p:cNvPr id="24" name="Freeform: Shape 23">
                <a:extLst>
                  <a:ext uri="{FF2B5EF4-FFF2-40B4-BE49-F238E27FC236}">
                    <a16:creationId xmlns:a16="http://schemas.microsoft.com/office/drawing/2014/main" id="{7678EACA-17E9-4E67-DCD8-9830169F6162}"/>
                  </a:ext>
                </a:extLst>
              </p:cNvPr>
              <p:cNvSpPr/>
              <p:nvPr/>
            </p:nvSpPr>
            <p:spPr bwMode="auto">
              <a:xfrm flipH="1">
                <a:off x="5156055" y="5323840"/>
                <a:ext cx="556239" cy="182880"/>
              </a:xfrm>
              <a:custGeom>
                <a:avLst/>
                <a:gdLst>
                  <a:gd name="connsiteX0" fmla="*/ 0 w 4114800"/>
                  <a:gd name="connsiteY0" fmla="*/ 3444240 h 3454400"/>
                  <a:gd name="connsiteX1" fmla="*/ 711200 w 4114800"/>
                  <a:gd name="connsiteY1" fmla="*/ 0 h 3454400"/>
                  <a:gd name="connsiteX2" fmla="*/ 1371600 w 4114800"/>
                  <a:gd name="connsiteY2" fmla="*/ 3434080 h 3454400"/>
                  <a:gd name="connsiteX3" fmla="*/ 2062480 w 4114800"/>
                  <a:gd name="connsiteY3" fmla="*/ 20320 h 3454400"/>
                  <a:gd name="connsiteX4" fmla="*/ 2743200 w 4114800"/>
                  <a:gd name="connsiteY4" fmla="*/ 3454400 h 3454400"/>
                  <a:gd name="connsiteX5" fmla="*/ 3434080 w 4114800"/>
                  <a:gd name="connsiteY5" fmla="*/ 20320 h 3454400"/>
                  <a:gd name="connsiteX6" fmla="*/ 4114800 w 4114800"/>
                  <a:gd name="connsiteY6" fmla="*/ 3444240 h 345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800" h="3454400">
                    <a:moveTo>
                      <a:pt x="0" y="3444240"/>
                    </a:moveTo>
                    <a:cubicBezTo>
                      <a:pt x="241300" y="1722966"/>
                      <a:pt x="482600" y="1693"/>
                      <a:pt x="711200" y="0"/>
                    </a:cubicBezTo>
                    <a:cubicBezTo>
                      <a:pt x="939800" y="-1693"/>
                      <a:pt x="1146387" y="3430693"/>
                      <a:pt x="1371600" y="3434080"/>
                    </a:cubicBezTo>
                    <a:cubicBezTo>
                      <a:pt x="1596813" y="3437467"/>
                      <a:pt x="1833880" y="16933"/>
                      <a:pt x="2062480" y="20320"/>
                    </a:cubicBezTo>
                    <a:cubicBezTo>
                      <a:pt x="2291080" y="23707"/>
                      <a:pt x="2514600" y="3454400"/>
                      <a:pt x="2743200" y="3454400"/>
                    </a:cubicBezTo>
                    <a:cubicBezTo>
                      <a:pt x="2971800" y="3454400"/>
                      <a:pt x="3205480" y="22013"/>
                      <a:pt x="3434080" y="20320"/>
                    </a:cubicBezTo>
                    <a:cubicBezTo>
                      <a:pt x="3662680" y="18627"/>
                      <a:pt x="3908213" y="3427307"/>
                      <a:pt x="4114800" y="3444240"/>
                    </a:cubicBezTo>
                  </a:path>
                </a:pathLst>
              </a:custGeom>
              <a:noFill/>
              <a:ln w="19050" cap="rnd" cmpd="sng" algn="ctr">
                <a:solidFill>
                  <a:schemeClr val="bg2">
                    <a:lumMod val="60000"/>
                    <a:lumOff val="40000"/>
                  </a:schemeClr>
                </a:solidFill>
                <a:prstDash val="solid"/>
                <a:round/>
                <a:headEnd type="none" w="med" len="med"/>
                <a:tailEnd type="none" w="med" len="med"/>
              </a:ln>
              <a:effectLst/>
            </p:spPr>
            <p:txBody>
              <a:bodyPr rtlCol="0" anchor="ctr"/>
              <a:lstStyle/>
              <a:p>
                <a:pPr algn="ctr"/>
                <a:endParaRPr lang="en-GB" dirty="0">
                  <a:solidFill>
                    <a:schemeClr val="bg2">
                      <a:lumMod val="40000"/>
                      <a:lumOff val="60000"/>
                    </a:schemeClr>
                  </a:solidFill>
                </a:endParaRPr>
              </a:p>
            </p:txBody>
          </p:sp>
        </p:grpSp>
        <p:sp>
          <p:nvSpPr>
            <p:cNvPr id="26" name="TextBox 25">
              <a:extLst>
                <a:ext uri="{FF2B5EF4-FFF2-40B4-BE49-F238E27FC236}">
                  <a16:creationId xmlns:a16="http://schemas.microsoft.com/office/drawing/2014/main" id="{17DF3033-50E3-86E8-5FB8-0CB5D3FDAD73}"/>
                </a:ext>
              </a:extLst>
            </p:cNvPr>
            <p:cNvSpPr txBox="1"/>
            <p:nvPr/>
          </p:nvSpPr>
          <p:spPr>
            <a:xfrm>
              <a:off x="4054146" y="5020352"/>
              <a:ext cx="879343" cy="646331"/>
            </a:xfrm>
            <a:prstGeom prst="rect">
              <a:avLst/>
            </a:prstGeom>
            <a:noFill/>
          </p:spPr>
          <p:txBody>
            <a:bodyPr wrap="none" rtlCol="0">
              <a:spAutoFit/>
            </a:bodyPr>
            <a:lstStyle/>
            <a:p>
              <a:pPr algn="ctr"/>
              <a:r>
                <a:rPr lang="el-GR" dirty="0">
                  <a:solidFill>
                    <a:schemeClr val="bg1"/>
                  </a:solidFill>
                  <a:latin typeface="Calibri" pitchFamily="34" charset="0"/>
                  <a:cs typeface="Calibri" pitchFamily="34" charset="0"/>
                </a:rPr>
                <a:t>γ</a:t>
              </a:r>
              <a:r>
                <a:rPr lang="en-GB" dirty="0">
                  <a:solidFill>
                    <a:schemeClr val="bg1"/>
                  </a:solidFill>
                  <a:latin typeface="Calibri" pitchFamily="34" charset="0"/>
                  <a:cs typeface="Calibri" pitchFamily="34" charset="0"/>
                </a:rPr>
                <a:t> rays</a:t>
              </a:r>
            </a:p>
            <a:p>
              <a:pPr algn="ctr"/>
              <a:r>
                <a:rPr lang="en-GB" dirty="0">
                  <a:solidFill>
                    <a:schemeClr val="bg1"/>
                  </a:solidFill>
                  <a:latin typeface="Calibri" pitchFamily="34" charset="0"/>
                  <a:cs typeface="Calibri" pitchFamily="34" charset="0"/>
                </a:rPr>
                <a:t>511keV</a:t>
              </a:r>
            </a:p>
          </p:txBody>
        </p:sp>
        <p:sp>
          <p:nvSpPr>
            <p:cNvPr id="29" name="TextBox 28">
              <a:extLst>
                <a:ext uri="{FF2B5EF4-FFF2-40B4-BE49-F238E27FC236}">
                  <a16:creationId xmlns:a16="http://schemas.microsoft.com/office/drawing/2014/main" id="{B7DCC56F-AF25-32FC-DA4A-D0406C202A23}"/>
                </a:ext>
              </a:extLst>
            </p:cNvPr>
            <p:cNvSpPr txBox="1"/>
            <p:nvPr/>
          </p:nvSpPr>
          <p:spPr>
            <a:xfrm>
              <a:off x="2754809" y="2580907"/>
              <a:ext cx="1412240" cy="369332"/>
            </a:xfrm>
            <a:prstGeom prst="rect">
              <a:avLst/>
            </a:prstGeom>
            <a:noFill/>
          </p:spPr>
          <p:txBody>
            <a:bodyPr wrap="square" rtlCol="0">
              <a:spAutoFit/>
            </a:bodyPr>
            <a:lstStyle/>
            <a:p>
              <a:pPr algn="ctr"/>
              <a:r>
                <a:rPr lang="en-GB" dirty="0">
                  <a:solidFill>
                    <a:schemeClr val="bg1"/>
                  </a:solidFill>
                  <a:latin typeface="Calibri" pitchFamily="34" charset="0"/>
                  <a:cs typeface="Calibri" pitchFamily="34" charset="0"/>
                </a:rPr>
                <a:t>Electron</a:t>
              </a:r>
            </a:p>
          </p:txBody>
        </p:sp>
      </p:grpSp>
    </p:spTree>
    <p:extLst>
      <p:ext uri="{BB962C8B-B14F-4D97-AF65-F5344CB8AC3E}">
        <p14:creationId xmlns:p14="http://schemas.microsoft.com/office/powerpoint/2010/main" val="1188022416"/>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noAutofit/>
      </a:bodyPr>
      <a:lstStyle>
        <a:defPPr marL="0" marR="0" indent="0" algn="l" defTabSz="914400" rtl="0" eaLnBrk="1" fontAlgn="base" latinLnBrk="0" hangingPunct="1">
          <a:lnSpc>
            <a:spcPct val="100000"/>
          </a:lnSpc>
          <a:spcBef>
            <a:spcPct val="0"/>
          </a:spcBef>
          <a:spcAft>
            <a:spcPct val="0"/>
          </a:spcAft>
          <a:buClrTx/>
          <a:buSzTx/>
          <a:buFontTx/>
          <a:buNone/>
          <a:tabLst/>
          <a:defRPr kumimoji="0" sz="1200" b="0" i="0" u="none" strike="noStrike" cap="none" normalizeH="0" baseline="0" dirty="0" smtClean="0">
            <a:ln>
              <a:noFill/>
            </a:ln>
            <a:solidFill>
              <a:srgbClr val="AE2F2C"/>
            </a:solidFill>
            <a:effectLst/>
            <a:latin typeface="Arial" charset="0"/>
          </a:defRPr>
        </a:defPPr>
      </a:lstStyle>
    </a:spDef>
    <a:lnDef>
      <a:spPr bwMode="auto">
        <a:ln w="25400">
          <a:solidFill>
            <a:srgbClr val="0070C0"/>
          </a:solidFill>
          <a:headEnd type="none" w="med" len="med"/>
          <a:tailEnd type="none"/>
        </a:ln>
      </a:spPr>
      <a:bodyPr/>
      <a:lstStyle/>
      <a:style>
        <a:lnRef idx="1">
          <a:schemeClr val="dk1"/>
        </a:lnRef>
        <a:fillRef idx="0">
          <a:schemeClr val="dk1"/>
        </a:fillRef>
        <a:effectRef idx="0">
          <a:schemeClr val="dk1"/>
        </a:effectRef>
        <a:fontRef idx="minor">
          <a:schemeClr val="tx1"/>
        </a:fontRef>
      </a:style>
    </a:lnDef>
    <a:txDef>
      <a:spPr>
        <a:noFill/>
      </a:spPr>
      <a:bodyPr wrap="none" rtlCol="0">
        <a:spAutoFit/>
      </a:bodyPr>
      <a:lstStyle>
        <a:defPPr>
          <a:defRPr dirty="0" smtClean="0">
            <a:solidFill>
              <a:schemeClr val="tx1">
                <a:lumMod val="85000"/>
                <a:lumOff val="15000"/>
              </a:schemeClr>
            </a:solidFill>
            <a:latin typeface="Calibri" pitchFamily="34" charset="0"/>
            <a:cs typeface="Calibri" pitchFamily="34" charset="0"/>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29827</TotalTime>
  <Words>2273</Words>
  <Application>Microsoft Office PowerPoint</Application>
  <PresentationFormat>On-screen Show (4:3)</PresentationFormat>
  <Paragraphs>331</Paragraphs>
  <Slides>56</Slides>
  <Notes>12</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56</vt:i4>
      </vt:variant>
    </vt:vector>
  </HeadingPairs>
  <TitlesOfParts>
    <vt:vector size="67" baseType="lpstr">
      <vt:lpstr>Arial</vt:lpstr>
      <vt:lpstr>Arial Rounded MT Bold</vt:lpstr>
      <vt:lpstr>Calibri</vt:lpstr>
      <vt:lpstr>Cambria Math</vt:lpstr>
      <vt:lpstr>Helvetica</vt:lpstr>
      <vt:lpstr>Myriad Pro</vt:lpstr>
      <vt:lpstr>Myriad Pro Light</vt:lpstr>
      <vt:lpstr>Times New Roman</vt:lpstr>
      <vt:lpstr>TimesNewRomanPSMT</vt:lpstr>
      <vt:lpstr>Wingdings</vt:lpstr>
      <vt:lpstr>Default Design</vt:lpstr>
      <vt:lpstr>Antihydrogen  production at AEgIS</vt:lpstr>
      <vt:lpstr>PowerPoint Presentation</vt:lpstr>
      <vt:lpstr>PowerPoint Presentation</vt:lpstr>
      <vt:lpstr>PowerPoint Presentation</vt:lpstr>
      <vt:lpstr>CLOUD (Cosmics Leaving OUtdoor Droplets)</vt:lpstr>
      <vt:lpstr>PowerPoint Presentation</vt:lpstr>
      <vt:lpstr>PowerPoint Presentation</vt:lpstr>
      <vt:lpstr>PowerPoint Presentation</vt:lpstr>
      <vt:lpstr>PowerPoint Presentation</vt:lpstr>
      <vt:lpstr>Antiproton decay</vt:lpstr>
      <vt:lpstr>PowerPoint Presentation</vt:lpstr>
      <vt:lpstr>PowerPoint Presentation</vt:lpstr>
      <vt:lpstr>PowerPoint Presentation</vt:lpstr>
      <vt:lpstr>PowerPoint Presentation</vt:lpstr>
      <vt:lpstr>MICROSCOPE mission</vt:lpstr>
      <vt:lpstr>PowerPoint Presentation</vt:lpstr>
      <vt:lpstr>PowerPoint Presentation</vt:lpstr>
      <vt:lpstr>PowerPoint Presentation</vt:lpstr>
      <vt:lpstr>PowerPoint Presentation</vt:lpstr>
      <vt:lpstr>Antiproton Production</vt:lpstr>
      <vt:lpstr>Antiproton production</vt:lpstr>
      <vt:lpstr>Antiproton focusing – magnetic Horn</vt:lpstr>
      <vt:lpstr>Configuration of the AD-target area</vt:lpstr>
      <vt:lpstr>Antiproton Decelerator (AD)</vt:lpstr>
      <vt:lpstr>AD machine – inside tunnel</vt:lpstr>
      <vt:lpstr>PowerPoint Presentation</vt:lpstr>
      <vt:lpstr>Penning trap</vt:lpstr>
      <vt:lpstr>PowerPoint Presentation</vt:lpstr>
      <vt:lpstr>PowerPoint Presentation</vt:lpstr>
      <vt:lpstr>PowerPoint Presentation</vt:lpstr>
      <vt:lpstr>Positron production</vt:lpstr>
      <vt:lpstr>PowerPoint Presentation</vt:lpstr>
      <vt:lpstr>PowerPoint Presentation</vt:lpstr>
      <vt:lpstr>PowerPoint Presentation</vt:lpstr>
      <vt:lpstr>PowerPoint Presentation</vt:lpstr>
      <vt:lpstr>PowerPoint Presentation</vt:lpstr>
      <vt:lpstr>PowerPoint Presentation</vt:lpstr>
      <vt:lpstr>SSPALS Doppler velocimetry</vt:lpstr>
      <vt:lpstr>Lamb Dip spectroscopy</vt:lpstr>
      <vt:lpstr>SSPALS lifetime extension spectroscopy</vt:lpstr>
      <vt:lpstr>Doppler profile narrowing</vt:lpstr>
      <vt:lpstr>PowerPoint Presentation</vt:lpstr>
      <vt:lpstr>PowerPoint Presentation</vt:lpstr>
      <vt:lpstr>Felleskollokvium </vt:lpstr>
      <vt:lpstr>European Strategy Update</vt:lpstr>
      <vt:lpstr>PowerPoint Presentation</vt:lpstr>
      <vt:lpstr>A tool for dark matter research: axions</vt:lpstr>
      <vt:lpstr>AMS-02: Alpha Magnetic Spectrometer  Antimatter in cosmic rays</vt:lpstr>
      <vt:lpstr>Synergies with neighboring fields</vt:lpstr>
      <vt:lpstr>Nuclear physics with antiprotons</vt:lpstr>
      <vt:lpstr>Conclusion</vt:lpstr>
      <vt:lpstr>PowerPoint Presentation</vt:lpstr>
      <vt:lpstr>PowerPoint Presentation</vt:lpstr>
      <vt:lpstr>Antimatter moiré deflectometer</vt:lpstr>
      <vt:lpstr>PowerPoint Presentation</vt:lpstr>
      <vt:lpstr>Antiproton Decelerator / ELENA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B. Schoun</dc:creator>
  <cp:lastModifiedBy>Antoine</cp:lastModifiedBy>
  <cp:revision>879</cp:revision>
  <dcterms:created xsi:type="dcterms:W3CDTF">2014-10-17T11:38:24Z</dcterms:created>
  <dcterms:modified xsi:type="dcterms:W3CDTF">2024-07-02T08:55:07Z</dcterms:modified>
</cp:coreProperties>
</file>