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44" r:id="rId2"/>
    <p:sldId id="451" r:id="rId3"/>
    <p:sldId id="452" r:id="rId4"/>
    <p:sldId id="453" r:id="rId5"/>
    <p:sldId id="363" r:id="rId6"/>
    <p:sldId id="390" r:id="rId7"/>
    <p:sldId id="8838" r:id="rId8"/>
    <p:sldId id="466" r:id="rId9"/>
    <p:sldId id="464" r:id="rId10"/>
    <p:sldId id="456" r:id="rId11"/>
    <p:sldId id="457" r:id="rId12"/>
    <p:sldId id="8836" r:id="rId13"/>
    <p:sldId id="8837" r:id="rId14"/>
    <p:sldId id="8821" r:id="rId15"/>
    <p:sldId id="8835" r:id="rId16"/>
    <p:sldId id="2854" r:id="rId17"/>
    <p:sldId id="2884" r:id="rId18"/>
    <p:sldId id="468" r:id="rId19"/>
    <p:sldId id="425" r:id="rId20"/>
    <p:sldId id="465" r:id="rId21"/>
  </p:sldIdLst>
  <p:sldSz cx="12192000" cy="6858000"/>
  <p:notesSz cx="6858000" cy="9144000"/>
  <p:defaultTextStyle>
    <a:defPPr marL="0" marR="0" indent="0" algn="l" defTabSz="642915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607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321457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482186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642915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803643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964372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125101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2858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5CA9"/>
    <a:srgbClr val="0069BF"/>
    <a:srgbClr val="41C0C3"/>
    <a:srgbClr val="305D96"/>
    <a:srgbClr val="6BA9E8"/>
    <a:srgbClr val="615D8D"/>
    <a:srgbClr val="FA8F44"/>
    <a:srgbClr val="C24558"/>
    <a:srgbClr val="008260"/>
    <a:srgbClr val="009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17" autoAdjust="0"/>
    <p:restoredTop sz="83476" autoAdjust="0"/>
  </p:normalViewPr>
  <p:slideViewPr>
    <p:cSldViewPr snapToGrid="0" snapToObjects="1">
      <p:cViewPr varScale="1">
        <p:scale>
          <a:sx n="60" d="100"/>
          <a:sy n="60" d="100"/>
        </p:scale>
        <p:origin x="972" y="44"/>
      </p:cViewPr>
      <p:guideLst>
        <p:guide orient="horz" pos="2160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5C0732-0611-4B3A-AF1E-C48A31E315EC}" type="doc">
      <dgm:prSet loTypeId="urn:microsoft.com/office/officeart/2005/8/layout/h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5DD26CC-5A4B-4D5E-A354-8962E52AB67B}">
      <dgm:prSet phldrT="[Text]"/>
      <dgm:spPr/>
      <dgm:t>
        <a:bodyPr/>
        <a:lstStyle/>
        <a:p>
          <a:r>
            <a:rPr lang="en-US" dirty="0"/>
            <a:t>Licence</a:t>
          </a:r>
        </a:p>
      </dgm:t>
    </dgm:pt>
    <dgm:pt modelId="{87C518B9-FEF3-438F-9B69-D0FCE297A633}" type="parTrans" cxnId="{9EDBCCEE-18C7-4DFE-B7C4-DE7A6EC22298}">
      <dgm:prSet/>
      <dgm:spPr/>
      <dgm:t>
        <a:bodyPr/>
        <a:lstStyle/>
        <a:p>
          <a:endParaRPr lang="en-US"/>
        </a:p>
      </dgm:t>
    </dgm:pt>
    <dgm:pt modelId="{2C1BC99B-A979-485F-B96C-5B69E4DC3C50}" type="sibTrans" cxnId="{9EDBCCEE-18C7-4DFE-B7C4-DE7A6EC22298}">
      <dgm:prSet/>
      <dgm:spPr/>
      <dgm:t>
        <a:bodyPr/>
        <a:lstStyle/>
        <a:p>
          <a:endParaRPr lang="en-US"/>
        </a:p>
      </dgm:t>
    </dgm:pt>
    <dgm:pt modelId="{B0AA52BF-8FCA-4456-9591-F863943E5652}">
      <dgm:prSet phldrT="[Text]"/>
      <dgm:spPr/>
      <dgm:t>
        <a:bodyPr/>
        <a:lstStyle/>
        <a:p>
          <a:r>
            <a:rPr lang="en-US" dirty="0"/>
            <a:t>Access to existing solution</a:t>
          </a:r>
        </a:p>
      </dgm:t>
    </dgm:pt>
    <dgm:pt modelId="{B954B423-2B70-4829-B4DE-8C2D14C90F72}" type="parTrans" cxnId="{B8D926AB-EBD9-42EF-B194-E7F957368F7F}">
      <dgm:prSet/>
      <dgm:spPr/>
      <dgm:t>
        <a:bodyPr/>
        <a:lstStyle/>
        <a:p>
          <a:endParaRPr lang="en-US"/>
        </a:p>
      </dgm:t>
    </dgm:pt>
    <dgm:pt modelId="{3AB5678D-FB0C-444B-8E7C-FF8077DD7FBB}" type="sibTrans" cxnId="{B8D926AB-EBD9-42EF-B194-E7F957368F7F}">
      <dgm:prSet/>
      <dgm:spPr/>
      <dgm:t>
        <a:bodyPr/>
        <a:lstStyle/>
        <a:p>
          <a:endParaRPr lang="en-US"/>
        </a:p>
      </dgm:t>
    </dgm:pt>
    <dgm:pt modelId="{EC9D4616-DF50-4840-8BA2-DD1869561E53}">
      <dgm:prSet phldrT="[Text]"/>
      <dgm:spPr/>
      <dgm:t>
        <a:bodyPr/>
        <a:lstStyle/>
        <a:p>
          <a:r>
            <a:rPr lang="en-US" dirty="0"/>
            <a:t>Support to implement</a:t>
          </a:r>
        </a:p>
      </dgm:t>
    </dgm:pt>
    <dgm:pt modelId="{1CE05BFC-4670-473D-A9C9-FFF175FA51E4}" type="parTrans" cxnId="{0743FB5B-132C-4AE6-A198-8F3657BED9D5}">
      <dgm:prSet/>
      <dgm:spPr/>
      <dgm:t>
        <a:bodyPr/>
        <a:lstStyle/>
        <a:p>
          <a:endParaRPr lang="en-US"/>
        </a:p>
      </dgm:t>
    </dgm:pt>
    <dgm:pt modelId="{1DBDBB51-38DB-410E-9B1F-7A80AC2D7514}" type="sibTrans" cxnId="{0743FB5B-132C-4AE6-A198-8F3657BED9D5}">
      <dgm:prSet/>
      <dgm:spPr/>
      <dgm:t>
        <a:bodyPr/>
        <a:lstStyle/>
        <a:p>
          <a:endParaRPr lang="en-US"/>
        </a:p>
      </dgm:t>
    </dgm:pt>
    <dgm:pt modelId="{EB18F942-FDB6-4A6B-8F7D-725FBC661E59}">
      <dgm:prSet phldrT="[Text]"/>
      <dgm:spPr/>
      <dgm:t>
        <a:bodyPr/>
        <a:lstStyle/>
        <a:p>
          <a:r>
            <a:rPr lang="en-GB" dirty="0"/>
            <a:t>Open source access</a:t>
          </a:r>
          <a:endParaRPr lang="en-US" dirty="0"/>
        </a:p>
      </dgm:t>
    </dgm:pt>
    <dgm:pt modelId="{34E29749-5A7B-4ED1-ABEB-571C0D1BE519}" type="parTrans" cxnId="{CF12792E-8300-4484-BCB6-0A1174182BCC}">
      <dgm:prSet/>
      <dgm:spPr/>
      <dgm:t>
        <a:bodyPr/>
        <a:lstStyle/>
        <a:p>
          <a:endParaRPr lang="en-US"/>
        </a:p>
      </dgm:t>
    </dgm:pt>
    <dgm:pt modelId="{97CA904D-BD3F-4028-8402-3733EB466946}" type="sibTrans" cxnId="{CF12792E-8300-4484-BCB6-0A1174182BCC}">
      <dgm:prSet/>
      <dgm:spPr/>
      <dgm:t>
        <a:bodyPr/>
        <a:lstStyle/>
        <a:p>
          <a:endParaRPr lang="en-US"/>
        </a:p>
      </dgm:t>
    </dgm:pt>
    <dgm:pt modelId="{F0F6DE5B-5AAA-4C87-A889-7B4BEA74509F}">
      <dgm:prSet phldrT="[Text]"/>
      <dgm:spPr/>
      <dgm:t>
        <a:bodyPr/>
        <a:lstStyle/>
        <a:p>
          <a:r>
            <a:rPr lang="en-US" dirty="0"/>
            <a:t>Time of experts</a:t>
          </a:r>
        </a:p>
      </dgm:t>
    </dgm:pt>
    <dgm:pt modelId="{51E12F5D-E827-415A-8584-B106F1C5E7E8}" type="parTrans" cxnId="{087E6D76-A00F-40B8-83F8-6D889FBEE483}">
      <dgm:prSet/>
      <dgm:spPr/>
      <dgm:t>
        <a:bodyPr/>
        <a:lstStyle/>
        <a:p>
          <a:endParaRPr lang="en-US"/>
        </a:p>
      </dgm:t>
    </dgm:pt>
    <dgm:pt modelId="{97D10C99-5460-4FA0-AA27-22532C912522}" type="sibTrans" cxnId="{087E6D76-A00F-40B8-83F8-6D889FBEE483}">
      <dgm:prSet/>
      <dgm:spPr/>
      <dgm:t>
        <a:bodyPr/>
        <a:lstStyle/>
        <a:p>
          <a:endParaRPr lang="en-US"/>
        </a:p>
      </dgm:t>
    </dgm:pt>
    <dgm:pt modelId="{21959117-2642-467A-8004-21BCB46049F8}">
      <dgm:prSet phldrT="[Text]"/>
      <dgm:spPr/>
      <dgm:t>
        <a:bodyPr/>
        <a:lstStyle/>
        <a:p>
          <a:r>
            <a:rPr lang="en-US" dirty="0"/>
            <a:t>Contract research</a:t>
          </a:r>
        </a:p>
      </dgm:t>
    </dgm:pt>
    <dgm:pt modelId="{1BC8DB46-E473-4AEA-BC96-BB0A261556DB}" type="parTrans" cxnId="{EBD32AAB-AD9D-4700-9F7B-8C3C5E369FB2}">
      <dgm:prSet/>
      <dgm:spPr/>
      <dgm:t>
        <a:bodyPr/>
        <a:lstStyle/>
        <a:p>
          <a:endParaRPr lang="en-US"/>
        </a:p>
      </dgm:t>
    </dgm:pt>
    <dgm:pt modelId="{EDD60E3D-BDAF-4657-A1A9-7DF540C4174B}" type="sibTrans" cxnId="{EBD32AAB-AD9D-4700-9F7B-8C3C5E369FB2}">
      <dgm:prSet/>
      <dgm:spPr/>
      <dgm:t>
        <a:bodyPr/>
        <a:lstStyle/>
        <a:p>
          <a:endParaRPr lang="en-US"/>
        </a:p>
      </dgm:t>
    </dgm:pt>
    <dgm:pt modelId="{13347FA4-99C2-444C-AA38-A382506096A9}">
      <dgm:prSet phldrT="[Text]"/>
      <dgm:spPr/>
      <dgm:t>
        <a:bodyPr/>
        <a:lstStyle/>
        <a:p>
          <a:r>
            <a:rPr lang="en-US" dirty="0"/>
            <a:t>Specific solution</a:t>
          </a:r>
        </a:p>
      </dgm:t>
    </dgm:pt>
    <dgm:pt modelId="{7D0B2584-6EC7-49DB-9C70-B055338502E2}" type="parTrans" cxnId="{F92D8E6D-EC4D-4573-B3FE-A22294A59AE2}">
      <dgm:prSet/>
      <dgm:spPr/>
      <dgm:t>
        <a:bodyPr/>
        <a:lstStyle/>
        <a:p>
          <a:endParaRPr lang="en-US"/>
        </a:p>
      </dgm:t>
    </dgm:pt>
    <dgm:pt modelId="{21084E68-1228-41ED-B4D3-D18810213462}" type="sibTrans" cxnId="{F92D8E6D-EC4D-4573-B3FE-A22294A59AE2}">
      <dgm:prSet/>
      <dgm:spPr/>
      <dgm:t>
        <a:bodyPr/>
        <a:lstStyle/>
        <a:p>
          <a:endParaRPr lang="en-US"/>
        </a:p>
      </dgm:t>
    </dgm:pt>
    <dgm:pt modelId="{E7147828-2698-445D-8F82-2F18371FB77B}">
      <dgm:prSet phldrT="[Text]"/>
      <dgm:spPr/>
      <dgm:t>
        <a:bodyPr/>
        <a:lstStyle/>
        <a:p>
          <a:r>
            <a:rPr lang="en-US" dirty="0"/>
            <a:t>Outsource its development to CERN</a:t>
          </a:r>
        </a:p>
      </dgm:t>
    </dgm:pt>
    <dgm:pt modelId="{8AA573FE-91FA-49A0-ACF2-88C12779C002}" type="parTrans" cxnId="{7ACE6886-6E8D-41A6-B8E3-69BDC1C7FB2E}">
      <dgm:prSet/>
      <dgm:spPr/>
      <dgm:t>
        <a:bodyPr/>
        <a:lstStyle/>
        <a:p>
          <a:endParaRPr lang="en-US"/>
        </a:p>
      </dgm:t>
    </dgm:pt>
    <dgm:pt modelId="{28917459-2832-45AD-9F6C-6808D603A60F}" type="sibTrans" cxnId="{7ACE6886-6E8D-41A6-B8E3-69BDC1C7FB2E}">
      <dgm:prSet/>
      <dgm:spPr/>
      <dgm:t>
        <a:bodyPr/>
        <a:lstStyle/>
        <a:p>
          <a:endParaRPr lang="en-US"/>
        </a:p>
      </dgm:t>
    </dgm:pt>
    <dgm:pt modelId="{0E2614C8-C0BB-4727-A5B8-702C67BA9700}">
      <dgm:prSet phldrT="[Text]"/>
      <dgm:spPr/>
      <dgm:t>
        <a:bodyPr/>
        <a:lstStyle/>
        <a:p>
          <a:r>
            <a:rPr lang="en-US" dirty="0"/>
            <a:t>Collaborative R&amp;D</a:t>
          </a:r>
        </a:p>
      </dgm:t>
    </dgm:pt>
    <dgm:pt modelId="{103FF4AB-8216-43E1-AEB7-F1BCAD049826}" type="parTrans" cxnId="{DB1B7616-E63D-4693-AE8E-27DF427685BF}">
      <dgm:prSet/>
      <dgm:spPr/>
      <dgm:t>
        <a:bodyPr/>
        <a:lstStyle/>
        <a:p>
          <a:endParaRPr lang="en-US"/>
        </a:p>
      </dgm:t>
    </dgm:pt>
    <dgm:pt modelId="{51B7123D-9106-4F66-AF37-7C2E41257C82}" type="sibTrans" cxnId="{DB1B7616-E63D-4693-AE8E-27DF427685BF}">
      <dgm:prSet/>
      <dgm:spPr/>
      <dgm:t>
        <a:bodyPr/>
        <a:lstStyle/>
        <a:p>
          <a:endParaRPr lang="en-US"/>
        </a:p>
      </dgm:t>
    </dgm:pt>
    <dgm:pt modelId="{0F6117B3-56E1-40AC-8A36-0B3121755D1E}">
      <dgm:prSet phldrT="[Text]"/>
      <dgm:spPr/>
      <dgm:t>
        <a:bodyPr/>
        <a:lstStyle/>
        <a:p>
          <a:r>
            <a:rPr lang="en-US" dirty="0"/>
            <a:t>Time of facilities</a:t>
          </a:r>
        </a:p>
      </dgm:t>
    </dgm:pt>
    <dgm:pt modelId="{A0527B6A-278F-48B7-BE5D-32CE9664B575}" type="parTrans" cxnId="{D06F4610-9377-4533-A914-5C7B52377CAF}">
      <dgm:prSet/>
      <dgm:spPr/>
      <dgm:t>
        <a:bodyPr/>
        <a:lstStyle/>
        <a:p>
          <a:endParaRPr lang="en-US"/>
        </a:p>
      </dgm:t>
    </dgm:pt>
    <dgm:pt modelId="{8D81CB68-A652-45E5-81A7-0833F77F8E03}" type="sibTrans" cxnId="{D06F4610-9377-4533-A914-5C7B52377CAF}">
      <dgm:prSet/>
      <dgm:spPr/>
      <dgm:t>
        <a:bodyPr/>
        <a:lstStyle/>
        <a:p>
          <a:endParaRPr lang="en-US"/>
        </a:p>
      </dgm:t>
    </dgm:pt>
    <dgm:pt modelId="{0FCC4C11-56A8-472D-BD72-88C3BA0BA38E}">
      <dgm:prSet phldrT="[Text]"/>
      <dgm:spPr/>
      <dgm:t>
        <a:bodyPr/>
        <a:lstStyle/>
        <a:p>
          <a:r>
            <a:rPr lang="en-US" dirty="0"/>
            <a:t>Specific issue</a:t>
          </a:r>
        </a:p>
      </dgm:t>
    </dgm:pt>
    <dgm:pt modelId="{9FD1DC84-AAD6-4D48-B0CA-27C4CB8921E4}" type="parTrans" cxnId="{1752213A-7BCB-4997-862C-D62FF221CC14}">
      <dgm:prSet/>
      <dgm:spPr/>
      <dgm:t>
        <a:bodyPr/>
        <a:lstStyle/>
        <a:p>
          <a:endParaRPr lang="en-US"/>
        </a:p>
      </dgm:t>
    </dgm:pt>
    <dgm:pt modelId="{A8F05CA7-7EA5-447F-B00C-0A4DB4D95ACA}" type="sibTrans" cxnId="{1752213A-7BCB-4997-862C-D62FF221CC14}">
      <dgm:prSet/>
      <dgm:spPr/>
      <dgm:t>
        <a:bodyPr/>
        <a:lstStyle/>
        <a:p>
          <a:endParaRPr lang="en-US"/>
        </a:p>
      </dgm:t>
    </dgm:pt>
    <dgm:pt modelId="{ACAF8BEA-2789-4B22-9EF3-D221A4E16865}">
      <dgm:prSet phldrT="[Text]"/>
      <dgm:spPr/>
      <dgm:t>
        <a:bodyPr/>
        <a:lstStyle/>
        <a:p>
          <a:r>
            <a:rPr lang="en-US" dirty="0"/>
            <a:t>General issue</a:t>
          </a:r>
        </a:p>
      </dgm:t>
    </dgm:pt>
    <dgm:pt modelId="{BEDFF964-8C14-46CD-A7C3-1F833016DDAC}" type="parTrans" cxnId="{E3C285D2-6FA1-461D-A880-2A817E084FD0}">
      <dgm:prSet/>
      <dgm:spPr/>
      <dgm:t>
        <a:bodyPr/>
        <a:lstStyle/>
        <a:p>
          <a:endParaRPr lang="en-US"/>
        </a:p>
      </dgm:t>
    </dgm:pt>
    <dgm:pt modelId="{8A34B7E7-90CD-4BA4-8BFF-107952E031DF}" type="sibTrans" cxnId="{E3C285D2-6FA1-461D-A880-2A817E084FD0}">
      <dgm:prSet/>
      <dgm:spPr/>
      <dgm:t>
        <a:bodyPr/>
        <a:lstStyle/>
        <a:p>
          <a:endParaRPr lang="en-US"/>
        </a:p>
      </dgm:t>
    </dgm:pt>
    <dgm:pt modelId="{CEE650E1-D8F5-41B0-9C4A-4EC36500A70B}">
      <dgm:prSet phldrT="[Text]"/>
      <dgm:spPr/>
      <dgm:t>
        <a:bodyPr/>
        <a:lstStyle/>
        <a:p>
          <a:r>
            <a:rPr lang="en-US" dirty="0"/>
            <a:t>Jointly find solution</a:t>
          </a:r>
        </a:p>
      </dgm:t>
    </dgm:pt>
    <dgm:pt modelId="{DBD2F272-7FB0-460B-8323-83BC81E62512}" type="parTrans" cxnId="{A91AACEF-6AFD-458F-9718-2E4DBD81BD42}">
      <dgm:prSet/>
      <dgm:spPr/>
      <dgm:t>
        <a:bodyPr/>
        <a:lstStyle/>
        <a:p>
          <a:endParaRPr lang="en-US"/>
        </a:p>
      </dgm:t>
    </dgm:pt>
    <dgm:pt modelId="{7553E40C-66F5-4DA0-8B1E-122C995FC607}" type="sibTrans" cxnId="{A91AACEF-6AFD-458F-9718-2E4DBD81BD42}">
      <dgm:prSet/>
      <dgm:spPr/>
      <dgm:t>
        <a:bodyPr/>
        <a:lstStyle/>
        <a:p>
          <a:endParaRPr lang="en-US"/>
        </a:p>
      </dgm:t>
    </dgm:pt>
    <dgm:pt modelId="{BDFF77E5-915F-45C3-9CA0-6F753E24CDDC}">
      <dgm:prSet phldrT="[Text]"/>
      <dgm:spPr/>
      <dgm:t>
        <a:bodyPr/>
        <a:lstStyle/>
        <a:p>
          <a:r>
            <a:rPr lang="en-US" dirty="0"/>
            <a:t>Jointly develop solution</a:t>
          </a:r>
        </a:p>
      </dgm:t>
    </dgm:pt>
    <dgm:pt modelId="{FA0C8737-A5B7-4FCE-803A-3139B52FA478}" type="parTrans" cxnId="{9134B7DB-0D8B-44C2-B09E-675B5278F691}">
      <dgm:prSet/>
      <dgm:spPr/>
      <dgm:t>
        <a:bodyPr/>
        <a:lstStyle/>
        <a:p>
          <a:endParaRPr lang="en-US"/>
        </a:p>
      </dgm:t>
    </dgm:pt>
    <dgm:pt modelId="{A8FDA481-9EC1-4EDD-B146-658664EDB955}" type="sibTrans" cxnId="{9134B7DB-0D8B-44C2-B09E-675B5278F691}">
      <dgm:prSet/>
      <dgm:spPr/>
      <dgm:t>
        <a:bodyPr/>
        <a:lstStyle/>
        <a:p>
          <a:endParaRPr lang="en-US"/>
        </a:p>
      </dgm:t>
    </dgm:pt>
    <dgm:pt modelId="{E234F3CE-2123-4ECD-8BAC-9B865C21EFD3}">
      <dgm:prSet phldrT="[Text]"/>
      <dgm:spPr/>
      <dgm:t>
        <a:bodyPr/>
        <a:lstStyle/>
        <a:p>
          <a:r>
            <a:rPr lang="en-GB" dirty="0"/>
            <a:t>Open source software</a:t>
          </a:r>
        </a:p>
      </dgm:t>
    </dgm:pt>
    <dgm:pt modelId="{A4CBBE6C-2471-4F51-9A1E-8AAA1EE84799}" type="parTrans" cxnId="{4850C7B0-3F23-4EFE-8BB1-006E9CC66E5E}">
      <dgm:prSet/>
      <dgm:spPr/>
      <dgm:t>
        <a:bodyPr/>
        <a:lstStyle/>
        <a:p>
          <a:endParaRPr lang="en-US"/>
        </a:p>
      </dgm:t>
    </dgm:pt>
    <dgm:pt modelId="{570E4D02-1238-4E18-9BE8-E474B987AF9A}" type="sibTrans" cxnId="{4850C7B0-3F23-4EFE-8BB1-006E9CC66E5E}">
      <dgm:prSet/>
      <dgm:spPr/>
      <dgm:t>
        <a:bodyPr/>
        <a:lstStyle/>
        <a:p>
          <a:endParaRPr lang="en-US"/>
        </a:p>
      </dgm:t>
    </dgm:pt>
    <dgm:pt modelId="{218B02D3-2517-4BEB-8DED-8F70327F2D0A}">
      <dgm:prSet phldrT="[Text]"/>
      <dgm:spPr/>
      <dgm:t>
        <a:bodyPr/>
        <a:lstStyle/>
        <a:p>
          <a:r>
            <a:rPr lang="en-GB" dirty="0"/>
            <a:t>Open source hardware</a:t>
          </a:r>
        </a:p>
      </dgm:t>
    </dgm:pt>
    <dgm:pt modelId="{51CB117D-FB70-4CEF-80D4-2B7DC119C1F6}" type="parTrans" cxnId="{139E1317-1D84-4ABE-911D-A9524158BE50}">
      <dgm:prSet/>
      <dgm:spPr/>
      <dgm:t>
        <a:bodyPr/>
        <a:lstStyle/>
        <a:p>
          <a:endParaRPr lang="en-US"/>
        </a:p>
      </dgm:t>
    </dgm:pt>
    <dgm:pt modelId="{E747DC6C-4725-4720-8F31-00FCA22B6914}" type="sibTrans" cxnId="{139E1317-1D84-4ABE-911D-A9524158BE50}">
      <dgm:prSet/>
      <dgm:spPr/>
      <dgm:t>
        <a:bodyPr/>
        <a:lstStyle/>
        <a:p>
          <a:endParaRPr lang="en-US"/>
        </a:p>
      </dgm:t>
    </dgm:pt>
    <dgm:pt modelId="{2A61871A-7EEE-4CF6-A891-72FFDB9FE439}">
      <dgm:prSet phldrT="[Text]"/>
      <dgm:spPr/>
      <dgm:t>
        <a:bodyPr/>
        <a:lstStyle/>
        <a:p>
          <a:r>
            <a:rPr lang="en-US" dirty="0"/>
            <a:t>Consultancy/Service</a:t>
          </a:r>
        </a:p>
      </dgm:t>
    </dgm:pt>
    <dgm:pt modelId="{C8984387-D4CF-4762-93CA-19C158FD10EE}" type="parTrans" cxnId="{3698083E-64B4-46A6-8EE8-671B4122A48C}">
      <dgm:prSet/>
      <dgm:spPr/>
      <dgm:t>
        <a:bodyPr/>
        <a:lstStyle/>
        <a:p>
          <a:endParaRPr lang="en-US"/>
        </a:p>
      </dgm:t>
    </dgm:pt>
    <dgm:pt modelId="{CD54D0AC-E576-4E93-AF13-98B019D964DC}" type="sibTrans" cxnId="{3698083E-64B4-46A6-8EE8-671B4122A48C}">
      <dgm:prSet/>
      <dgm:spPr/>
      <dgm:t>
        <a:bodyPr/>
        <a:lstStyle/>
        <a:p>
          <a:endParaRPr lang="en-US"/>
        </a:p>
      </dgm:t>
    </dgm:pt>
    <dgm:pt modelId="{409A77C8-6BC4-47D2-83DC-946F04A6FF81}" type="pres">
      <dgm:prSet presAssocID="{165C0732-0611-4B3A-AF1E-C48A31E315EC}" presName="Name0" presStyleCnt="0">
        <dgm:presLayoutVars>
          <dgm:dir/>
          <dgm:animLvl val="lvl"/>
          <dgm:resizeHandles val="exact"/>
        </dgm:presLayoutVars>
      </dgm:prSet>
      <dgm:spPr/>
    </dgm:pt>
    <dgm:pt modelId="{06CA6523-D024-40E1-B5A8-9165105C0591}" type="pres">
      <dgm:prSet presAssocID="{25DD26CC-5A4B-4D5E-A354-8962E52AB67B}" presName="composite" presStyleCnt="0"/>
      <dgm:spPr/>
    </dgm:pt>
    <dgm:pt modelId="{9BB8BCE8-F605-410B-8E93-3FF442C08B7D}" type="pres">
      <dgm:prSet presAssocID="{25DD26CC-5A4B-4D5E-A354-8962E52AB67B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0BDE8EDE-244B-4FAA-94EC-66444F8A91AD}" type="pres">
      <dgm:prSet presAssocID="{25DD26CC-5A4B-4D5E-A354-8962E52AB67B}" presName="desTx" presStyleLbl="alignAccFollowNode1" presStyleIdx="0" presStyleCnt="5">
        <dgm:presLayoutVars>
          <dgm:bulletEnabled val="1"/>
        </dgm:presLayoutVars>
      </dgm:prSet>
      <dgm:spPr/>
    </dgm:pt>
    <dgm:pt modelId="{8FEC5BA7-2868-4EA8-B6C8-0D44B8A24774}" type="pres">
      <dgm:prSet presAssocID="{2C1BC99B-A979-485F-B96C-5B69E4DC3C50}" presName="space" presStyleCnt="0"/>
      <dgm:spPr/>
    </dgm:pt>
    <dgm:pt modelId="{025DF9B3-78A0-480D-AD02-16AACF3DE230}" type="pres">
      <dgm:prSet presAssocID="{EB18F942-FDB6-4A6B-8F7D-725FBC661E59}" presName="composite" presStyleCnt="0"/>
      <dgm:spPr/>
    </dgm:pt>
    <dgm:pt modelId="{00492A3E-18D1-4E5F-82F4-3FF247E20D68}" type="pres">
      <dgm:prSet presAssocID="{EB18F942-FDB6-4A6B-8F7D-725FBC661E59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F124C1A6-3A21-40E7-AEAD-362B364F7E41}" type="pres">
      <dgm:prSet presAssocID="{EB18F942-FDB6-4A6B-8F7D-725FBC661E59}" presName="desTx" presStyleLbl="alignAccFollowNode1" presStyleIdx="1" presStyleCnt="5">
        <dgm:presLayoutVars>
          <dgm:bulletEnabled val="1"/>
        </dgm:presLayoutVars>
      </dgm:prSet>
      <dgm:spPr/>
    </dgm:pt>
    <dgm:pt modelId="{57A27BD4-2071-40E2-91BB-9CD9ACAF8377}" type="pres">
      <dgm:prSet presAssocID="{97CA904D-BD3F-4028-8402-3733EB466946}" presName="space" presStyleCnt="0"/>
      <dgm:spPr/>
    </dgm:pt>
    <dgm:pt modelId="{6DC37807-105E-452C-BEC1-F88C3B17BD6D}" type="pres">
      <dgm:prSet presAssocID="{2A61871A-7EEE-4CF6-A891-72FFDB9FE439}" presName="composite" presStyleCnt="0"/>
      <dgm:spPr/>
    </dgm:pt>
    <dgm:pt modelId="{7A8522C2-11DB-4BBB-BA2F-F1CCEB1B285D}" type="pres">
      <dgm:prSet presAssocID="{2A61871A-7EEE-4CF6-A891-72FFDB9FE439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36627D4E-877F-4C51-9A4A-2581F17C22AD}" type="pres">
      <dgm:prSet presAssocID="{2A61871A-7EEE-4CF6-A891-72FFDB9FE439}" presName="desTx" presStyleLbl="alignAccFollowNode1" presStyleIdx="2" presStyleCnt="5">
        <dgm:presLayoutVars>
          <dgm:bulletEnabled val="1"/>
        </dgm:presLayoutVars>
      </dgm:prSet>
      <dgm:spPr/>
    </dgm:pt>
    <dgm:pt modelId="{9A42C74B-C18B-4AF3-B75B-81BE62B8B0BC}" type="pres">
      <dgm:prSet presAssocID="{CD54D0AC-E576-4E93-AF13-98B019D964DC}" presName="space" presStyleCnt="0"/>
      <dgm:spPr/>
    </dgm:pt>
    <dgm:pt modelId="{12D279E2-38F7-491F-A6D0-9B1CFB688BCC}" type="pres">
      <dgm:prSet presAssocID="{21959117-2642-467A-8004-21BCB46049F8}" presName="composite" presStyleCnt="0"/>
      <dgm:spPr/>
    </dgm:pt>
    <dgm:pt modelId="{88FC64F0-8373-491D-A6EC-8A590A06EE98}" type="pres">
      <dgm:prSet presAssocID="{21959117-2642-467A-8004-21BCB46049F8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7AFD34CD-95F3-4B77-B0A1-7E46390A71E5}" type="pres">
      <dgm:prSet presAssocID="{21959117-2642-467A-8004-21BCB46049F8}" presName="desTx" presStyleLbl="alignAccFollowNode1" presStyleIdx="3" presStyleCnt="5">
        <dgm:presLayoutVars>
          <dgm:bulletEnabled val="1"/>
        </dgm:presLayoutVars>
      </dgm:prSet>
      <dgm:spPr/>
    </dgm:pt>
    <dgm:pt modelId="{9F8E0659-E8C0-473F-8014-7CD512376436}" type="pres">
      <dgm:prSet presAssocID="{EDD60E3D-BDAF-4657-A1A9-7DF540C4174B}" presName="space" presStyleCnt="0"/>
      <dgm:spPr/>
    </dgm:pt>
    <dgm:pt modelId="{2890113B-6775-4A3E-AE02-C5ACFD200F88}" type="pres">
      <dgm:prSet presAssocID="{0E2614C8-C0BB-4727-A5B8-702C67BA9700}" presName="composite" presStyleCnt="0"/>
      <dgm:spPr/>
    </dgm:pt>
    <dgm:pt modelId="{DD77659E-00F9-41E5-832B-ECB0E95F4FFB}" type="pres">
      <dgm:prSet presAssocID="{0E2614C8-C0BB-4727-A5B8-702C67BA9700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125EE193-C6A8-42B7-9992-FA8F8833CBF9}" type="pres">
      <dgm:prSet presAssocID="{0E2614C8-C0BB-4727-A5B8-702C67BA9700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86784C08-DB52-4089-92BA-B2E0F980EBD6}" type="presOf" srcId="{CEE650E1-D8F5-41B0-9C4A-4EC36500A70B}" destId="{125EE193-C6A8-42B7-9992-FA8F8833CBF9}" srcOrd="0" destOrd="1" presId="urn:microsoft.com/office/officeart/2005/8/layout/hList1"/>
    <dgm:cxn modelId="{D06F4610-9377-4533-A914-5C7B52377CAF}" srcId="{2A61871A-7EEE-4CF6-A891-72FFDB9FE439}" destId="{0F6117B3-56E1-40AC-8A36-0B3121755D1E}" srcOrd="2" destOrd="0" parTransId="{A0527B6A-278F-48B7-BE5D-32CE9664B575}" sibTransId="{8D81CB68-A652-45E5-81A7-0833F77F8E03}"/>
    <dgm:cxn modelId="{DB1B7616-E63D-4693-AE8E-27DF427685BF}" srcId="{165C0732-0611-4B3A-AF1E-C48A31E315EC}" destId="{0E2614C8-C0BB-4727-A5B8-702C67BA9700}" srcOrd="4" destOrd="0" parTransId="{103FF4AB-8216-43E1-AEB7-F1BCAD049826}" sibTransId="{51B7123D-9106-4F66-AF37-7C2E41257C82}"/>
    <dgm:cxn modelId="{139E1317-1D84-4ABE-911D-A9524158BE50}" srcId="{EB18F942-FDB6-4A6B-8F7D-725FBC661E59}" destId="{218B02D3-2517-4BEB-8DED-8F70327F2D0A}" srcOrd="1" destOrd="0" parTransId="{51CB117D-FB70-4CEF-80D4-2B7DC119C1F6}" sibTransId="{E747DC6C-4725-4720-8F31-00FCA22B6914}"/>
    <dgm:cxn modelId="{E7824D1D-6A54-44CB-8BFB-6E40DA8F788A}" type="presOf" srcId="{BDFF77E5-915F-45C3-9CA0-6F753E24CDDC}" destId="{125EE193-C6A8-42B7-9992-FA8F8833CBF9}" srcOrd="0" destOrd="2" presId="urn:microsoft.com/office/officeart/2005/8/layout/hList1"/>
    <dgm:cxn modelId="{7CC9E21D-999A-45D6-A73B-0AF66F5E4C67}" type="presOf" srcId="{218B02D3-2517-4BEB-8DED-8F70327F2D0A}" destId="{F124C1A6-3A21-40E7-AEAD-362B364F7E41}" srcOrd="0" destOrd="1" presId="urn:microsoft.com/office/officeart/2005/8/layout/hList1"/>
    <dgm:cxn modelId="{DF13DD20-DEE9-40F4-ABD7-094587D818E7}" type="presOf" srcId="{21959117-2642-467A-8004-21BCB46049F8}" destId="{88FC64F0-8373-491D-A6EC-8A590A06EE98}" srcOrd="0" destOrd="0" presId="urn:microsoft.com/office/officeart/2005/8/layout/hList1"/>
    <dgm:cxn modelId="{CF12792E-8300-4484-BCB6-0A1174182BCC}" srcId="{165C0732-0611-4B3A-AF1E-C48A31E315EC}" destId="{EB18F942-FDB6-4A6B-8F7D-725FBC661E59}" srcOrd="1" destOrd="0" parTransId="{34E29749-5A7B-4ED1-ABEB-571C0D1BE519}" sibTransId="{97CA904D-BD3F-4028-8402-3733EB466946}"/>
    <dgm:cxn modelId="{7ED7E22F-5078-4445-9106-AEFE06597CE1}" type="presOf" srcId="{0F6117B3-56E1-40AC-8A36-0B3121755D1E}" destId="{36627D4E-877F-4C51-9A4A-2581F17C22AD}" srcOrd="0" destOrd="2" presId="urn:microsoft.com/office/officeart/2005/8/layout/hList1"/>
    <dgm:cxn modelId="{1752213A-7BCB-4997-862C-D62FF221CC14}" srcId="{2A61871A-7EEE-4CF6-A891-72FFDB9FE439}" destId="{0FCC4C11-56A8-472D-BD72-88C3BA0BA38E}" srcOrd="0" destOrd="0" parTransId="{9FD1DC84-AAD6-4D48-B0CA-27C4CB8921E4}" sibTransId="{A8F05CA7-7EA5-447F-B00C-0A4DB4D95ACA}"/>
    <dgm:cxn modelId="{3698083E-64B4-46A6-8EE8-671B4122A48C}" srcId="{165C0732-0611-4B3A-AF1E-C48A31E315EC}" destId="{2A61871A-7EEE-4CF6-A891-72FFDB9FE439}" srcOrd="2" destOrd="0" parTransId="{C8984387-D4CF-4762-93CA-19C158FD10EE}" sibTransId="{CD54D0AC-E576-4E93-AF13-98B019D964DC}"/>
    <dgm:cxn modelId="{0743FB5B-132C-4AE6-A198-8F3657BED9D5}" srcId="{25DD26CC-5A4B-4D5E-A354-8962E52AB67B}" destId="{EC9D4616-DF50-4840-8BA2-DD1869561E53}" srcOrd="1" destOrd="0" parTransId="{1CE05BFC-4670-473D-A9C9-FFF175FA51E4}" sibTransId="{1DBDBB51-38DB-410E-9B1F-7A80AC2D7514}"/>
    <dgm:cxn modelId="{D0DD0766-EB1C-4069-A45B-5C0992DCE1F5}" type="presOf" srcId="{EC9D4616-DF50-4840-8BA2-DD1869561E53}" destId="{0BDE8EDE-244B-4FAA-94EC-66444F8A91AD}" srcOrd="0" destOrd="1" presId="urn:microsoft.com/office/officeart/2005/8/layout/hList1"/>
    <dgm:cxn modelId="{707E416B-C53A-4D17-BA98-8C7961B96113}" type="presOf" srcId="{B0AA52BF-8FCA-4456-9591-F863943E5652}" destId="{0BDE8EDE-244B-4FAA-94EC-66444F8A91AD}" srcOrd="0" destOrd="0" presId="urn:microsoft.com/office/officeart/2005/8/layout/hList1"/>
    <dgm:cxn modelId="{F92D8E6D-EC4D-4573-B3FE-A22294A59AE2}" srcId="{21959117-2642-467A-8004-21BCB46049F8}" destId="{13347FA4-99C2-444C-AA38-A382506096A9}" srcOrd="0" destOrd="0" parTransId="{7D0B2584-6EC7-49DB-9C70-B055338502E2}" sibTransId="{21084E68-1228-41ED-B4D3-D18810213462}"/>
    <dgm:cxn modelId="{087E6D76-A00F-40B8-83F8-6D889FBEE483}" srcId="{2A61871A-7EEE-4CF6-A891-72FFDB9FE439}" destId="{F0F6DE5B-5AAA-4C87-A889-7B4BEA74509F}" srcOrd="1" destOrd="0" parTransId="{51E12F5D-E827-415A-8584-B106F1C5E7E8}" sibTransId="{97D10C99-5460-4FA0-AA27-22532C912522}"/>
    <dgm:cxn modelId="{06024A77-E31B-475F-9623-DB55FC9C9972}" type="presOf" srcId="{E7147828-2698-445D-8F82-2F18371FB77B}" destId="{7AFD34CD-95F3-4B77-B0A1-7E46390A71E5}" srcOrd="0" destOrd="1" presId="urn:microsoft.com/office/officeart/2005/8/layout/hList1"/>
    <dgm:cxn modelId="{2BDE2078-7243-4466-A36C-D0E628BF407C}" type="presOf" srcId="{2A61871A-7EEE-4CF6-A891-72FFDB9FE439}" destId="{7A8522C2-11DB-4BBB-BA2F-F1CCEB1B285D}" srcOrd="0" destOrd="0" presId="urn:microsoft.com/office/officeart/2005/8/layout/hList1"/>
    <dgm:cxn modelId="{1B3C0885-3392-48D3-8113-2CF758B40DB7}" type="presOf" srcId="{165C0732-0611-4B3A-AF1E-C48A31E315EC}" destId="{409A77C8-6BC4-47D2-83DC-946F04A6FF81}" srcOrd="0" destOrd="0" presId="urn:microsoft.com/office/officeart/2005/8/layout/hList1"/>
    <dgm:cxn modelId="{7ACE6886-6E8D-41A6-B8E3-69BDC1C7FB2E}" srcId="{21959117-2642-467A-8004-21BCB46049F8}" destId="{E7147828-2698-445D-8F82-2F18371FB77B}" srcOrd="1" destOrd="0" parTransId="{8AA573FE-91FA-49A0-ACF2-88C12779C002}" sibTransId="{28917459-2832-45AD-9F6C-6808D603A60F}"/>
    <dgm:cxn modelId="{FEEA0E8F-334D-4286-896F-C6AD2B97845D}" type="presOf" srcId="{ACAF8BEA-2789-4B22-9EF3-D221A4E16865}" destId="{125EE193-C6A8-42B7-9992-FA8F8833CBF9}" srcOrd="0" destOrd="0" presId="urn:microsoft.com/office/officeart/2005/8/layout/hList1"/>
    <dgm:cxn modelId="{B8062497-7758-43AC-9B72-11C275BDC085}" type="presOf" srcId="{0E2614C8-C0BB-4727-A5B8-702C67BA9700}" destId="{DD77659E-00F9-41E5-832B-ECB0E95F4FFB}" srcOrd="0" destOrd="0" presId="urn:microsoft.com/office/officeart/2005/8/layout/hList1"/>
    <dgm:cxn modelId="{4487E1A3-D7FC-4F51-BFBF-F18A2A65C861}" type="presOf" srcId="{EB18F942-FDB6-4A6B-8F7D-725FBC661E59}" destId="{00492A3E-18D1-4E5F-82F4-3FF247E20D68}" srcOrd="0" destOrd="0" presId="urn:microsoft.com/office/officeart/2005/8/layout/hList1"/>
    <dgm:cxn modelId="{FCA42DA5-8ED9-43E9-889C-B34641B0338A}" type="presOf" srcId="{0FCC4C11-56A8-472D-BD72-88C3BA0BA38E}" destId="{36627D4E-877F-4C51-9A4A-2581F17C22AD}" srcOrd="0" destOrd="0" presId="urn:microsoft.com/office/officeart/2005/8/layout/hList1"/>
    <dgm:cxn modelId="{B8D926AB-EBD9-42EF-B194-E7F957368F7F}" srcId="{25DD26CC-5A4B-4D5E-A354-8962E52AB67B}" destId="{B0AA52BF-8FCA-4456-9591-F863943E5652}" srcOrd="0" destOrd="0" parTransId="{B954B423-2B70-4829-B4DE-8C2D14C90F72}" sibTransId="{3AB5678D-FB0C-444B-8E7C-FF8077DD7FBB}"/>
    <dgm:cxn modelId="{EBD32AAB-AD9D-4700-9F7B-8C3C5E369FB2}" srcId="{165C0732-0611-4B3A-AF1E-C48A31E315EC}" destId="{21959117-2642-467A-8004-21BCB46049F8}" srcOrd="3" destOrd="0" parTransId="{1BC8DB46-E473-4AEA-BC96-BB0A261556DB}" sibTransId="{EDD60E3D-BDAF-4657-A1A9-7DF540C4174B}"/>
    <dgm:cxn modelId="{4850C7B0-3F23-4EFE-8BB1-006E9CC66E5E}" srcId="{EB18F942-FDB6-4A6B-8F7D-725FBC661E59}" destId="{E234F3CE-2123-4ECD-8BAC-9B865C21EFD3}" srcOrd="0" destOrd="0" parTransId="{A4CBBE6C-2471-4F51-9A1E-8AAA1EE84799}" sibTransId="{570E4D02-1238-4E18-9BE8-E474B987AF9A}"/>
    <dgm:cxn modelId="{B3E62FCE-42A3-4127-9363-E8FE81848047}" type="presOf" srcId="{25DD26CC-5A4B-4D5E-A354-8962E52AB67B}" destId="{9BB8BCE8-F605-410B-8E93-3FF442C08B7D}" srcOrd="0" destOrd="0" presId="urn:microsoft.com/office/officeart/2005/8/layout/hList1"/>
    <dgm:cxn modelId="{E3C285D2-6FA1-461D-A880-2A817E084FD0}" srcId="{0E2614C8-C0BB-4727-A5B8-702C67BA9700}" destId="{ACAF8BEA-2789-4B22-9EF3-D221A4E16865}" srcOrd="0" destOrd="0" parTransId="{BEDFF964-8C14-46CD-A7C3-1F833016DDAC}" sibTransId="{8A34B7E7-90CD-4BA4-8BFF-107952E031DF}"/>
    <dgm:cxn modelId="{BC46F7D7-3D7C-4B16-AE90-A6A23227F0DE}" type="presOf" srcId="{F0F6DE5B-5AAA-4C87-A889-7B4BEA74509F}" destId="{36627D4E-877F-4C51-9A4A-2581F17C22AD}" srcOrd="0" destOrd="1" presId="urn:microsoft.com/office/officeart/2005/8/layout/hList1"/>
    <dgm:cxn modelId="{B65A15D8-FDFE-4B94-8724-6629439DE205}" type="presOf" srcId="{13347FA4-99C2-444C-AA38-A382506096A9}" destId="{7AFD34CD-95F3-4B77-B0A1-7E46390A71E5}" srcOrd="0" destOrd="0" presId="urn:microsoft.com/office/officeart/2005/8/layout/hList1"/>
    <dgm:cxn modelId="{9134B7DB-0D8B-44C2-B09E-675B5278F691}" srcId="{0E2614C8-C0BB-4727-A5B8-702C67BA9700}" destId="{BDFF77E5-915F-45C3-9CA0-6F753E24CDDC}" srcOrd="2" destOrd="0" parTransId="{FA0C8737-A5B7-4FCE-803A-3139B52FA478}" sibTransId="{A8FDA481-9EC1-4EDD-B146-658664EDB955}"/>
    <dgm:cxn modelId="{9EDBCCEE-18C7-4DFE-B7C4-DE7A6EC22298}" srcId="{165C0732-0611-4B3A-AF1E-C48A31E315EC}" destId="{25DD26CC-5A4B-4D5E-A354-8962E52AB67B}" srcOrd="0" destOrd="0" parTransId="{87C518B9-FEF3-438F-9B69-D0FCE297A633}" sibTransId="{2C1BC99B-A979-485F-B96C-5B69E4DC3C50}"/>
    <dgm:cxn modelId="{A91AACEF-6AFD-458F-9718-2E4DBD81BD42}" srcId="{0E2614C8-C0BB-4727-A5B8-702C67BA9700}" destId="{CEE650E1-D8F5-41B0-9C4A-4EC36500A70B}" srcOrd="1" destOrd="0" parTransId="{DBD2F272-7FB0-460B-8323-83BC81E62512}" sibTransId="{7553E40C-66F5-4DA0-8B1E-122C995FC607}"/>
    <dgm:cxn modelId="{084F78F7-64FE-40C7-AD93-95678C467121}" type="presOf" srcId="{E234F3CE-2123-4ECD-8BAC-9B865C21EFD3}" destId="{F124C1A6-3A21-40E7-AEAD-362B364F7E41}" srcOrd="0" destOrd="0" presId="urn:microsoft.com/office/officeart/2005/8/layout/hList1"/>
    <dgm:cxn modelId="{A3B80090-5869-4FAC-89AC-6FF87165147A}" type="presParOf" srcId="{409A77C8-6BC4-47D2-83DC-946F04A6FF81}" destId="{06CA6523-D024-40E1-B5A8-9165105C0591}" srcOrd="0" destOrd="0" presId="urn:microsoft.com/office/officeart/2005/8/layout/hList1"/>
    <dgm:cxn modelId="{A8A5A303-8F3B-4AD3-ACFD-99DFF5F75AC9}" type="presParOf" srcId="{06CA6523-D024-40E1-B5A8-9165105C0591}" destId="{9BB8BCE8-F605-410B-8E93-3FF442C08B7D}" srcOrd="0" destOrd="0" presId="urn:microsoft.com/office/officeart/2005/8/layout/hList1"/>
    <dgm:cxn modelId="{17F34827-A90A-463C-BC55-2F0A1D36A443}" type="presParOf" srcId="{06CA6523-D024-40E1-B5A8-9165105C0591}" destId="{0BDE8EDE-244B-4FAA-94EC-66444F8A91AD}" srcOrd="1" destOrd="0" presId="urn:microsoft.com/office/officeart/2005/8/layout/hList1"/>
    <dgm:cxn modelId="{457FC801-7389-45E7-8B04-2147DEFB6AE1}" type="presParOf" srcId="{409A77C8-6BC4-47D2-83DC-946F04A6FF81}" destId="{8FEC5BA7-2868-4EA8-B6C8-0D44B8A24774}" srcOrd="1" destOrd="0" presId="urn:microsoft.com/office/officeart/2005/8/layout/hList1"/>
    <dgm:cxn modelId="{67EBFFCC-0683-4097-8623-196CE79085B2}" type="presParOf" srcId="{409A77C8-6BC4-47D2-83DC-946F04A6FF81}" destId="{025DF9B3-78A0-480D-AD02-16AACF3DE230}" srcOrd="2" destOrd="0" presId="urn:microsoft.com/office/officeart/2005/8/layout/hList1"/>
    <dgm:cxn modelId="{64B6EBE9-D8F8-485E-92BF-64C87BAB2C3E}" type="presParOf" srcId="{025DF9B3-78A0-480D-AD02-16AACF3DE230}" destId="{00492A3E-18D1-4E5F-82F4-3FF247E20D68}" srcOrd="0" destOrd="0" presId="urn:microsoft.com/office/officeart/2005/8/layout/hList1"/>
    <dgm:cxn modelId="{D2040E92-4CF5-4ABB-A9AA-F213255E03F6}" type="presParOf" srcId="{025DF9B3-78A0-480D-AD02-16AACF3DE230}" destId="{F124C1A6-3A21-40E7-AEAD-362B364F7E41}" srcOrd="1" destOrd="0" presId="urn:microsoft.com/office/officeart/2005/8/layout/hList1"/>
    <dgm:cxn modelId="{834E7742-AF9B-433C-A2AD-00E4A744D938}" type="presParOf" srcId="{409A77C8-6BC4-47D2-83DC-946F04A6FF81}" destId="{57A27BD4-2071-40E2-91BB-9CD9ACAF8377}" srcOrd="3" destOrd="0" presId="urn:microsoft.com/office/officeart/2005/8/layout/hList1"/>
    <dgm:cxn modelId="{B6313B93-3742-4FE0-B83E-5312920A277F}" type="presParOf" srcId="{409A77C8-6BC4-47D2-83DC-946F04A6FF81}" destId="{6DC37807-105E-452C-BEC1-F88C3B17BD6D}" srcOrd="4" destOrd="0" presId="urn:microsoft.com/office/officeart/2005/8/layout/hList1"/>
    <dgm:cxn modelId="{7610C162-32A4-4B44-B3C8-72E2B5E2426A}" type="presParOf" srcId="{6DC37807-105E-452C-BEC1-F88C3B17BD6D}" destId="{7A8522C2-11DB-4BBB-BA2F-F1CCEB1B285D}" srcOrd="0" destOrd="0" presId="urn:microsoft.com/office/officeart/2005/8/layout/hList1"/>
    <dgm:cxn modelId="{522BA126-1EBA-46AE-ADDF-6E8CB02732AB}" type="presParOf" srcId="{6DC37807-105E-452C-BEC1-F88C3B17BD6D}" destId="{36627D4E-877F-4C51-9A4A-2581F17C22AD}" srcOrd="1" destOrd="0" presId="urn:microsoft.com/office/officeart/2005/8/layout/hList1"/>
    <dgm:cxn modelId="{5EB645EA-B3A6-49E3-ADCC-A32B926C374E}" type="presParOf" srcId="{409A77C8-6BC4-47D2-83DC-946F04A6FF81}" destId="{9A42C74B-C18B-4AF3-B75B-81BE62B8B0BC}" srcOrd="5" destOrd="0" presId="urn:microsoft.com/office/officeart/2005/8/layout/hList1"/>
    <dgm:cxn modelId="{92E34609-0619-432F-8372-38F6F743D4EB}" type="presParOf" srcId="{409A77C8-6BC4-47D2-83DC-946F04A6FF81}" destId="{12D279E2-38F7-491F-A6D0-9B1CFB688BCC}" srcOrd="6" destOrd="0" presId="urn:microsoft.com/office/officeart/2005/8/layout/hList1"/>
    <dgm:cxn modelId="{B6780E72-755E-44F6-A01B-DD7E4B275539}" type="presParOf" srcId="{12D279E2-38F7-491F-A6D0-9B1CFB688BCC}" destId="{88FC64F0-8373-491D-A6EC-8A590A06EE98}" srcOrd="0" destOrd="0" presId="urn:microsoft.com/office/officeart/2005/8/layout/hList1"/>
    <dgm:cxn modelId="{B7D13B12-3C97-4378-B001-86CF8055EA50}" type="presParOf" srcId="{12D279E2-38F7-491F-A6D0-9B1CFB688BCC}" destId="{7AFD34CD-95F3-4B77-B0A1-7E46390A71E5}" srcOrd="1" destOrd="0" presId="urn:microsoft.com/office/officeart/2005/8/layout/hList1"/>
    <dgm:cxn modelId="{448D86B2-C218-4B0E-8825-C3241A741A31}" type="presParOf" srcId="{409A77C8-6BC4-47D2-83DC-946F04A6FF81}" destId="{9F8E0659-E8C0-473F-8014-7CD512376436}" srcOrd="7" destOrd="0" presId="urn:microsoft.com/office/officeart/2005/8/layout/hList1"/>
    <dgm:cxn modelId="{BB79EA45-DD45-4075-976A-D2B82226DE06}" type="presParOf" srcId="{409A77C8-6BC4-47D2-83DC-946F04A6FF81}" destId="{2890113B-6775-4A3E-AE02-C5ACFD200F88}" srcOrd="8" destOrd="0" presId="urn:microsoft.com/office/officeart/2005/8/layout/hList1"/>
    <dgm:cxn modelId="{12905332-2F42-402C-8BC8-6CCB9C37A459}" type="presParOf" srcId="{2890113B-6775-4A3E-AE02-C5ACFD200F88}" destId="{DD77659E-00F9-41E5-832B-ECB0E95F4FFB}" srcOrd="0" destOrd="0" presId="urn:microsoft.com/office/officeart/2005/8/layout/hList1"/>
    <dgm:cxn modelId="{7FC51FB5-0021-4CEE-A3CD-06F522546A54}" type="presParOf" srcId="{2890113B-6775-4A3E-AE02-C5ACFD200F88}" destId="{125EE193-C6A8-42B7-9992-FA8F8833CBF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8BCE8-F605-410B-8E93-3FF442C08B7D}">
      <dsp:nvSpPr>
        <dsp:cNvPr id="0" name=""/>
        <dsp:cNvSpPr/>
      </dsp:nvSpPr>
      <dsp:spPr>
        <a:xfrm>
          <a:off x="5474" y="818352"/>
          <a:ext cx="2098544" cy="4608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Licence</a:t>
          </a:r>
        </a:p>
      </dsp:txBody>
      <dsp:txXfrm>
        <a:off x="5474" y="818352"/>
        <a:ext cx="2098544" cy="460800"/>
      </dsp:txXfrm>
    </dsp:sp>
    <dsp:sp modelId="{0BDE8EDE-244B-4FAA-94EC-66444F8A91AD}">
      <dsp:nvSpPr>
        <dsp:cNvPr id="0" name=""/>
        <dsp:cNvSpPr/>
      </dsp:nvSpPr>
      <dsp:spPr>
        <a:xfrm>
          <a:off x="5474" y="1279152"/>
          <a:ext cx="2098544" cy="11776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Access to existing solution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Support to implement</a:t>
          </a:r>
        </a:p>
      </dsp:txBody>
      <dsp:txXfrm>
        <a:off x="5474" y="1279152"/>
        <a:ext cx="2098544" cy="1177605"/>
      </dsp:txXfrm>
    </dsp:sp>
    <dsp:sp modelId="{00492A3E-18D1-4E5F-82F4-3FF247E20D68}">
      <dsp:nvSpPr>
        <dsp:cNvPr id="0" name=""/>
        <dsp:cNvSpPr/>
      </dsp:nvSpPr>
      <dsp:spPr>
        <a:xfrm>
          <a:off x="2397815" y="818352"/>
          <a:ext cx="2098544" cy="460800"/>
        </a:xfrm>
        <a:prstGeom prst="rect">
          <a:avLst/>
        </a:prstGeom>
        <a:solidFill>
          <a:schemeClr val="accent1">
            <a:shade val="80000"/>
            <a:hueOff val="200762"/>
            <a:satOff val="-13385"/>
            <a:lumOff val="9138"/>
            <a:alphaOff val="0"/>
          </a:schemeClr>
        </a:solidFill>
        <a:ln w="25400" cap="flat" cmpd="sng" algn="ctr">
          <a:solidFill>
            <a:schemeClr val="accent1">
              <a:shade val="80000"/>
              <a:hueOff val="200762"/>
              <a:satOff val="-13385"/>
              <a:lumOff val="9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Open source access</a:t>
          </a:r>
          <a:endParaRPr lang="en-US" sz="1600" kern="1200" dirty="0"/>
        </a:p>
      </dsp:txBody>
      <dsp:txXfrm>
        <a:off x="2397815" y="818352"/>
        <a:ext cx="2098544" cy="460800"/>
      </dsp:txXfrm>
    </dsp:sp>
    <dsp:sp modelId="{F124C1A6-3A21-40E7-AEAD-362B364F7E41}">
      <dsp:nvSpPr>
        <dsp:cNvPr id="0" name=""/>
        <dsp:cNvSpPr/>
      </dsp:nvSpPr>
      <dsp:spPr>
        <a:xfrm>
          <a:off x="2397815" y="1279152"/>
          <a:ext cx="2098544" cy="11776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Open source software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Open source hardware</a:t>
          </a:r>
        </a:p>
      </dsp:txBody>
      <dsp:txXfrm>
        <a:off x="2397815" y="1279152"/>
        <a:ext cx="2098544" cy="1177605"/>
      </dsp:txXfrm>
    </dsp:sp>
    <dsp:sp modelId="{7A8522C2-11DB-4BBB-BA2F-F1CCEB1B285D}">
      <dsp:nvSpPr>
        <dsp:cNvPr id="0" name=""/>
        <dsp:cNvSpPr/>
      </dsp:nvSpPr>
      <dsp:spPr>
        <a:xfrm>
          <a:off x="4790155" y="818352"/>
          <a:ext cx="2098544" cy="460800"/>
        </a:xfrm>
        <a:prstGeom prst="rect">
          <a:avLst/>
        </a:prstGeom>
        <a:solidFill>
          <a:schemeClr val="accent1">
            <a:shade val="80000"/>
            <a:hueOff val="401524"/>
            <a:satOff val="-26770"/>
            <a:lumOff val="18277"/>
            <a:alphaOff val="0"/>
          </a:schemeClr>
        </a:solidFill>
        <a:ln w="25400" cap="flat" cmpd="sng" algn="ctr">
          <a:solidFill>
            <a:schemeClr val="accent1">
              <a:shade val="80000"/>
              <a:hueOff val="401524"/>
              <a:satOff val="-26770"/>
              <a:lumOff val="182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Consultancy/Service</a:t>
          </a:r>
        </a:p>
      </dsp:txBody>
      <dsp:txXfrm>
        <a:off x="4790155" y="818352"/>
        <a:ext cx="2098544" cy="460800"/>
      </dsp:txXfrm>
    </dsp:sp>
    <dsp:sp modelId="{36627D4E-877F-4C51-9A4A-2581F17C22AD}">
      <dsp:nvSpPr>
        <dsp:cNvPr id="0" name=""/>
        <dsp:cNvSpPr/>
      </dsp:nvSpPr>
      <dsp:spPr>
        <a:xfrm>
          <a:off x="4790155" y="1279152"/>
          <a:ext cx="2098544" cy="11776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Specific issue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Time of experts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Time of facilities</a:t>
          </a:r>
        </a:p>
      </dsp:txBody>
      <dsp:txXfrm>
        <a:off x="4790155" y="1279152"/>
        <a:ext cx="2098544" cy="1177605"/>
      </dsp:txXfrm>
    </dsp:sp>
    <dsp:sp modelId="{88FC64F0-8373-491D-A6EC-8A590A06EE98}">
      <dsp:nvSpPr>
        <dsp:cNvPr id="0" name=""/>
        <dsp:cNvSpPr/>
      </dsp:nvSpPr>
      <dsp:spPr>
        <a:xfrm>
          <a:off x="7182496" y="818352"/>
          <a:ext cx="2098544" cy="460800"/>
        </a:xfrm>
        <a:prstGeom prst="rect">
          <a:avLst/>
        </a:prstGeom>
        <a:solidFill>
          <a:schemeClr val="accent1">
            <a:shade val="80000"/>
            <a:hueOff val="602286"/>
            <a:satOff val="-40154"/>
            <a:lumOff val="27415"/>
            <a:alphaOff val="0"/>
          </a:schemeClr>
        </a:solidFill>
        <a:ln w="25400" cap="flat" cmpd="sng" algn="ctr">
          <a:solidFill>
            <a:schemeClr val="accent1">
              <a:shade val="80000"/>
              <a:hueOff val="602286"/>
              <a:satOff val="-40154"/>
              <a:lumOff val="274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Contract research</a:t>
          </a:r>
        </a:p>
      </dsp:txBody>
      <dsp:txXfrm>
        <a:off x="7182496" y="818352"/>
        <a:ext cx="2098544" cy="460800"/>
      </dsp:txXfrm>
    </dsp:sp>
    <dsp:sp modelId="{7AFD34CD-95F3-4B77-B0A1-7E46390A71E5}">
      <dsp:nvSpPr>
        <dsp:cNvPr id="0" name=""/>
        <dsp:cNvSpPr/>
      </dsp:nvSpPr>
      <dsp:spPr>
        <a:xfrm>
          <a:off x="7182496" y="1279152"/>
          <a:ext cx="2098544" cy="11776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Specific solution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Outsource its development to CERN</a:t>
          </a:r>
        </a:p>
      </dsp:txBody>
      <dsp:txXfrm>
        <a:off x="7182496" y="1279152"/>
        <a:ext cx="2098544" cy="1177605"/>
      </dsp:txXfrm>
    </dsp:sp>
    <dsp:sp modelId="{DD77659E-00F9-41E5-832B-ECB0E95F4FFB}">
      <dsp:nvSpPr>
        <dsp:cNvPr id="0" name=""/>
        <dsp:cNvSpPr/>
      </dsp:nvSpPr>
      <dsp:spPr>
        <a:xfrm>
          <a:off x="9574837" y="818352"/>
          <a:ext cx="2098544" cy="460800"/>
        </a:xfrm>
        <a:prstGeom prst="rect">
          <a:avLst/>
        </a:prstGeom>
        <a:solidFill>
          <a:schemeClr val="accent1">
            <a:shade val="80000"/>
            <a:hueOff val="803047"/>
            <a:satOff val="-53539"/>
            <a:lumOff val="36553"/>
            <a:alphaOff val="0"/>
          </a:schemeClr>
        </a:solidFill>
        <a:ln w="25400" cap="flat" cmpd="sng" algn="ctr">
          <a:solidFill>
            <a:schemeClr val="accent1">
              <a:shade val="80000"/>
              <a:hueOff val="803047"/>
              <a:satOff val="-53539"/>
              <a:lumOff val="365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Collaborative R&amp;D</a:t>
          </a:r>
        </a:p>
      </dsp:txBody>
      <dsp:txXfrm>
        <a:off x="9574837" y="818352"/>
        <a:ext cx="2098544" cy="460800"/>
      </dsp:txXfrm>
    </dsp:sp>
    <dsp:sp modelId="{125EE193-C6A8-42B7-9992-FA8F8833CBF9}">
      <dsp:nvSpPr>
        <dsp:cNvPr id="0" name=""/>
        <dsp:cNvSpPr/>
      </dsp:nvSpPr>
      <dsp:spPr>
        <a:xfrm>
          <a:off x="9574837" y="1279152"/>
          <a:ext cx="2098544" cy="11776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General issue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Jointly find solution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Jointly develop solution</a:t>
          </a:r>
        </a:p>
      </dsp:txBody>
      <dsp:txXfrm>
        <a:off x="9574837" y="1279152"/>
        <a:ext cx="2098544" cy="1177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18828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1pPr>
    <a:lvl2pPr indent="1607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2pPr>
    <a:lvl3pPr indent="321457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3pPr>
    <a:lvl4pPr indent="482186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4pPr>
    <a:lvl5pPr indent="642915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5pPr>
    <a:lvl6pPr indent="803643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6pPr>
    <a:lvl7pPr indent="964372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7pPr>
    <a:lvl8pPr indent="1125101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8pPr>
    <a:lvl9pPr indent="12858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16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22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472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007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96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547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47157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baseline="0" dirty="0">
              <a:solidFill>
                <a:schemeClr val="tx2">
                  <a:lumMod val="75000"/>
                </a:schemeClr>
              </a:solidFill>
            </a:endParaRPr>
          </a:p>
          <a:p>
            <a:br>
              <a:rPr lang="en-US" sz="1200" i="1" dirty="0">
                <a:solidFill>
                  <a:schemeClr val="tx2">
                    <a:lumMod val="75000"/>
                  </a:schemeClr>
                </a:solidFill>
              </a:rPr>
            </a:br>
            <a:endParaRPr lang="en-US" sz="1200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55D3DF-548E-4E08-B11E-39CEDA97FF3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87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949940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39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baseline="0" dirty="0">
              <a:solidFill>
                <a:schemeClr val="tx2">
                  <a:lumMod val="75000"/>
                </a:schemeClr>
              </a:solidFill>
            </a:endParaRPr>
          </a:p>
          <a:p>
            <a:br>
              <a:rPr lang="en-US" sz="1200" i="1" dirty="0">
                <a:solidFill>
                  <a:schemeClr val="tx2">
                    <a:lumMod val="75000"/>
                  </a:schemeClr>
                </a:solidFill>
              </a:rPr>
            </a:br>
            <a:endParaRPr lang="en-US" sz="1200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55D3DF-548E-4E08-B11E-39CEDA97FF3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94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52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55D3DF-548E-4E08-B11E-39CEDA97FF3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20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 lIns="96661" tIns="48331" rIns="96661" bIns="48331"/>
          <a:lstStyle/>
          <a:p>
            <a:pPr>
              <a:defRPr/>
            </a:pPr>
            <a:fld id="{E1754DB5-1692-4EDE-8946-27F97810F51D}" type="slidenum">
              <a:rPr lang="en-GB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908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600" b="0" i="0" noProof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98085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547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69668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concept of the chip is that it works</a:t>
            </a:r>
            <a:r>
              <a:rPr lang="en-GB" baseline="0" dirty="0"/>
              <a:t> like a camera, detecting and counting the individual particles hitting the pixels when its electronic shutter is open. </a:t>
            </a:r>
            <a:r>
              <a:rPr lang="en-GB" dirty="0"/>
              <a:t>This enables high-resolution, high-contrast, very reliable images.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7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43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190626" y="2268142"/>
            <a:ext cx="9810751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100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2"/>
            <a:ext cx="10249472" cy="552451"/>
          </a:xfrm>
        </p:spPr>
        <p:txBody>
          <a:bodyPr/>
          <a:lstStyle/>
          <a:p>
            <a:r>
              <a:rPr lang="fr-FR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5445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298408" y="446484"/>
            <a:ext cx="5000625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892969" y="446484"/>
            <a:ext cx="5000625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348634"/>
            <a:ext cx="5000625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298408" y="1830587"/>
            <a:ext cx="5000625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92969" y="1830587"/>
            <a:ext cx="5000625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892970"/>
            <a:ext cx="10406063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298408" y="3580806"/>
            <a:ext cx="5000625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304237" y="625079"/>
            <a:ext cx="5000625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892969" y="625078"/>
            <a:ext cx="5000625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90626" y="4473775"/>
            <a:ext cx="9810751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90626" y="2984580"/>
            <a:ext cx="9810751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707-FBE1-0741-9749-D0F1DB33A781}" type="datetimeFigureOut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F7AA-8DD0-9446-A4A9-BCB6D9CE9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8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56081" y="63553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GB"/>
              <a:t>Manuela Cirilli </a:t>
            </a:r>
          </a:p>
          <a:p>
            <a:r>
              <a:rPr lang="en-GB"/>
              <a:t>CERN Courier webinar 25 February 2021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22743" y="6389265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700671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0" y="312540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830587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1349" y="6505278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60" r:id="rId7"/>
    <p:sldLayoutId id="2147483661" r:id="rId8"/>
    <p:sldLayoutId id="2147483662" r:id="rId9"/>
    <p:sldLayoutId id="2147483663" r:id="rId10"/>
    <p:sldLayoutId id="2147483665" r:id="rId11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/>
          <a:srcRect l="54975" t="38420"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2087" y="3441852"/>
            <a:ext cx="10033261" cy="1111796"/>
          </a:xfrm>
        </p:spPr>
        <p:txBody>
          <a:bodyPr>
            <a:normAutofit fontScale="90000"/>
          </a:bodyPr>
          <a:lstStyle/>
          <a:p>
            <a:pPr algn="l"/>
            <a:r>
              <a:rPr lang="en-US" sz="5300" b="1" dirty="0">
                <a:latin typeface="Raleway" charset="0"/>
                <a:ea typeface="Raleway" charset="0"/>
                <a:cs typeface="Raleway" charset="0"/>
              </a:rPr>
              <a:t>Knowledge Transfer </a:t>
            </a:r>
            <a:r>
              <a:rPr lang="en-US" sz="5300" b="1" dirty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  <a:t>@</a:t>
            </a:r>
            <a:r>
              <a:rPr lang="en-US" sz="5300" b="1" dirty="0">
                <a:latin typeface="Raleway" charset="0"/>
                <a:ea typeface="Raleway" charset="0"/>
                <a:cs typeface="Raleway" charset="0"/>
              </a:rPr>
              <a:t> CERN</a:t>
            </a:r>
            <a:br>
              <a:rPr lang="en-US" b="1" dirty="0">
                <a:latin typeface="Raleway" charset="0"/>
                <a:ea typeface="Raleway" charset="0"/>
                <a:cs typeface="Raleway" charset="0"/>
              </a:rPr>
            </a:br>
            <a:br>
              <a:rPr lang="en-US" sz="3600" b="1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Sandra Muhr</a:t>
            </a:r>
            <a:br>
              <a:rPr lang="en-US" sz="36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br>
              <a:rPr lang="en-US" sz="18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Knowledge Transfer Officer - Medical Applications</a:t>
            </a:r>
            <a:br>
              <a:rPr lang="en-US" sz="22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Knowledge Transfer Group</a:t>
            </a:r>
            <a:br>
              <a:rPr lang="en-US" sz="22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  <a:t>CERN</a:t>
            </a:r>
            <a:br>
              <a:rPr lang="en-US" sz="3600" b="1" dirty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rPr>
            </a:br>
            <a:endParaRPr lang="en-US" sz="3600" b="1" dirty="0">
              <a:solidFill>
                <a:schemeClr val="bg1">
                  <a:lumMod val="50000"/>
                </a:schemeClr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087" y="4608084"/>
            <a:ext cx="1660514" cy="162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8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523884-1AC8-5B45-85C9-C0EBBE039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7988" cy="7123870"/>
          </a:xfrm>
          <a:prstGeom prst="rect">
            <a:avLst/>
          </a:prstGeom>
        </p:spPr>
      </p:pic>
      <p:sp>
        <p:nvSpPr>
          <p:cNvPr id="6" name="Shape 159"/>
          <p:cNvSpPr>
            <a:spLocks noGrp="1"/>
          </p:cNvSpPr>
          <p:nvPr>
            <p:ph type="title" idx="4294967295"/>
          </p:nvPr>
        </p:nvSpPr>
        <p:spPr>
          <a:xfrm>
            <a:off x="8171988" y="5524107"/>
            <a:ext cx="4086000" cy="1144330"/>
          </a:xfrm>
          <a:prstGeom prst="rect">
            <a:avLst/>
          </a:prstGeom>
          <a:solidFill>
            <a:srgbClr val="DCDEE0"/>
          </a:solidFill>
        </p:spPr>
        <p:txBody>
          <a:bodyPr anchor="b">
            <a:noAutofit/>
          </a:bodyPr>
          <a:lstStyle/>
          <a:p>
            <a:pPr defTabSz="213590">
              <a:defRPr sz="4160"/>
            </a:pP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Particle Therapy  </a:t>
            </a:r>
            <a:r>
              <a:rPr lang="en-GB" sz="3200" dirty="0" err="1">
                <a:latin typeface="Raleway" charset="0"/>
                <a:ea typeface="Raleway" charset="0"/>
                <a:cs typeface="Raleway" charset="0"/>
              </a:rPr>
              <a:t>Centers</a:t>
            </a: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...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221B91-575F-3A4C-9AE4-0C2663164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88" y="-1192491"/>
            <a:ext cx="12257988" cy="8050491"/>
          </a:xfrm>
          <a:prstGeom prst="rect">
            <a:avLst/>
          </a:prstGeom>
        </p:spPr>
      </p:pic>
      <p:sp>
        <p:nvSpPr>
          <p:cNvPr id="6" name="Shape 159"/>
          <p:cNvSpPr>
            <a:spLocks noGrp="1"/>
          </p:cNvSpPr>
          <p:nvPr>
            <p:ph type="title" idx="4294967295"/>
          </p:nvPr>
        </p:nvSpPr>
        <p:spPr>
          <a:xfrm>
            <a:off x="-65988" y="5072945"/>
            <a:ext cx="4713402" cy="1406955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r" defTabSz="213590"/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   ...are using a lot of CERN technology for its proton/ion acceleration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82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DE367-E1E8-B19D-E373-B8B921BE2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67811-F95A-114F-E2B0-0B0F1695B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CE85735-6183-FCFD-1F6E-947227309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0A3FC3-5D26-0B19-087D-FEF367564BC2}"/>
              </a:ext>
            </a:extLst>
          </p:cNvPr>
          <p:cNvGrpSpPr>
            <a:grpSpLocks noChangeAspect="1"/>
          </p:cNvGrpSpPr>
          <p:nvPr/>
        </p:nvGrpSpPr>
        <p:grpSpPr>
          <a:xfrm>
            <a:off x="-1" y="0"/>
            <a:ext cx="12192002" cy="6858000"/>
            <a:chOff x="6096001" y="0"/>
            <a:chExt cx="6095999" cy="3428999"/>
          </a:xfrm>
        </p:grpSpPr>
        <p:pic>
          <p:nvPicPr>
            <p:cNvPr id="6" name="Picture 4" descr="Airbus-CERN Partnership to Develop Superconducting Tchnologies to  Decarbonize Aviation – AirlineGeeks.com">
              <a:extLst>
                <a:ext uri="{FF2B5EF4-FFF2-40B4-BE49-F238E27FC236}">
                  <a16:creationId xmlns:a16="http://schemas.microsoft.com/office/drawing/2014/main" id="{39B1DD50-6B82-E4DB-B1BB-CFB1B3B475F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12"/>
            <a:stretch/>
          </p:blipFill>
          <p:spPr bwMode="auto">
            <a:xfrm>
              <a:off x="6096001" y="0"/>
              <a:ext cx="6095999" cy="3428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Shape 159">
              <a:extLst>
                <a:ext uri="{FF2B5EF4-FFF2-40B4-BE49-F238E27FC236}">
                  <a16:creationId xmlns:a16="http://schemas.microsoft.com/office/drawing/2014/main" id="{54FC4700-3784-2B86-8F5C-0DBE402C738C}"/>
                </a:ext>
              </a:extLst>
            </p:cNvPr>
            <p:cNvSpPr txBox="1">
              <a:spLocks/>
            </p:cNvSpPr>
            <p:nvPr/>
          </p:nvSpPr>
          <p:spPr>
            <a:xfrm>
              <a:off x="7287492" y="526472"/>
              <a:ext cx="4904508" cy="471054"/>
            </a:xfrm>
            <a:prstGeom prst="rect">
              <a:avLst/>
            </a:prstGeom>
            <a:solidFill>
              <a:srgbClr val="C0BFCB"/>
            </a:solidFill>
            <a:ln>
              <a:noFill/>
            </a:ln>
          </p:spPr>
          <p:txBody>
            <a:bodyPr vert="horz" lIns="0" tIns="0" rIns="0" bIns="0" rtlCol="0" anchor="b" anchorCtr="0">
              <a:noAutofit/>
            </a:bodyPr>
            <a:lstStyle>
              <a:defPPr>
                <a:defRPr lang="fr-FR"/>
              </a:defPPr>
              <a:lvl1pPr algn="ctr" defTabSz="213590">
                <a:lnSpc>
                  <a:spcPct val="90000"/>
                </a:lnSpc>
                <a:spcBef>
                  <a:spcPct val="0"/>
                </a:spcBef>
                <a:buNone/>
                <a:defRPr sz="3200">
                  <a:solidFill>
                    <a:schemeClr val="bg1"/>
                  </a:solidFill>
                  <a:latin typeface="+mj-lt"/>
                  <a:ea typeface="Raleway" charset="0"/>
                  <a:cs typeface="Raleway" charset="0"/>
                </a:defRPr>
              </a:lvl1pPr>
            </a:lstStyle>
            <a:p>
              <a:pPr>
                <a:spcBef>
                  <a:spcPts val="1200"/>
                </a:spcBef>
                <a:spcAft>
                  <a:spcPts val="1200"/>
                </a:spcAft>
              </a:pPr>
              <a:r>
                <a:rPr lang="en-GB" b="1" dirty="0">
                  <a:solidFill>
                    <a:schemeClr val="tx1"/>
                  </a:solidFill>
                </a:rPr>
                <a:t>CERN and Airbus partnership: </a:t>
              </a:r>
              <a:r>
                <a:rPr lang="en-GB" dirty="0">
                  <a:solidFill>
                    <a:schemeClr val="tx1"/>
                  </a:solidFill>
                </a:rPr>
                <a:t>use of superconducting technologies for future low-emission aeroplanes 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934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D062F-0055-0C1A-D697-17BEE6BC2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42D05-FBA3-970B-92FA-5A3C17A93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921DD9-292D-5313-E519-8C73441FAF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hape 159">
            <a:extLst>
              <a:ext uri="{FF2B5EF4-FFF2-40B4-BE49-F238E27FC236}">
                <a16:creationId xmlns:a16="http://schemas.microsoft.com/office/drawing/2014/main" id="{579F1D83-8B22-1387-AA5A-9CFC86231EE1}"/>
              </a:ext>
            </a:extLst>
          </p:cNvPr>
          <p:cNvSpPr txBox="1">
            <a:spLocks/>
          </p:cNvSpPr>
          <p:nvPr/>
        </p:nvSpPr>
        <p:spPr>
          <a:xfrm>
            <a:off x="6477003" y="3758228"/>
            <a:ext cx="5714997" cy="1177666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GB" sz="2000" dirty="0"/>
              <a:t>ABB and CERN concluded </a:t>
            </a:r>
            <a:r>
              <a:rPr lang="en-GB" sz="2000" dirty="0" err="1"/>
              <a:t>MotorSense</a:t>
            </a:r>
            <a:r>
              <a:rPr lang="en-GB" sz="2000" dirty="0"/>
              <a:t> project, and found potential energy saving of 31 GWh (equivalent to the annual energy consumed by 18.000 EU households) and 4 kt CO2 emissions.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2F4B0-7D29-CFB4-4FCC-F35F728602A0}"/>
              </a:ext>
            </a:extLst>
          </p:cNvPr>
          <p:cNvGrpSpPr>
            <a:grpSpLocks noChangeAspect="1"/>
          </p:cNvGrpSpPr>
          <p:nvPr/>
        </p:nvGrpSpPr>
        <p:grpSpPr>
          <a:xfrm>
            <a:off x="1" y="-695573"/>
            <a:ext cx="12192000" cy="7553574"/>
            <a:chOff x="6091077" y="3428997"/>
            <a:chExt cx="6100923" cy="3779837"/>
          </a:xfrm>
        </p:grpSpPr>
        <p:pic>
          <p:nvPicPr>
            <p:cNvPr id="8" name="Picture 7" descr="Several large pipes and pumps&#10;&#10;Description automatically generated with medium confidence">
              <a:extLst>
                <a:ext uri="{FF2B5EF4-FFF2-40B4-BE49-F238E27FC236}">
                  <a16:creationId xmlns:a16="http://schemas.microsoft.com/office/drawing/2014/main" id="{D2919D9B-5FAD-C0C1-A74F-903E8F035B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14" r="2" b="2"/>
            <a:stretch/>
          </p:blipFill>
          <p:spPr>
            <a:xfrm>
              <a:off x="6091077" y="3428997"/>
              <a:ext cx="6100923" cy="3779837"/>
            </a:xfrm>
            <a:prstGeom prst="rect">
              <a:avLst/>
            </a:prstGeom>
            <a:noFill/>
          </p:spPr>
        </p:pic>
        <p:sp>
          <p:nvSpPr>
            <p:cNvPr id="9" name="Shape 159">
              <a:extLst>
                <a:ext uri="{FF2B5EF4-FFF2-40B4-BE49-F238E27FC236}">
                  <a16:creationId xmlns:a16="http://schemas.microsoft.com/office/drawing/2014/main" id="{BC60A324-9083-7434-DC48-C5A871A43DA2}"/>
                </a:ext>
              </a:extLst>
            </p:cNvPr>
            <p:cNvSpPr txBox="1">
              <a:spLocks/>
            </p:cNvSpPr>
            <p:nvPr/>
          </p:nvSpPr>
          <p:spPr>
            <a:xfrm>
              <a:off x="8274929" y="4389242"/>
              <a:ext cx="3917070" cy="448551"/>
            </a:xfrm>
            <a:prstGeom prst="rect">
              <a:avLst/>
            </a:prstGeom>
            <a:solidFill>
              <a:srgbClr val="C0BFCB"/>
            </a:solidFill>
          </p:spPr>
          <p:txBody>
            <a:bodyPr vert="horz" lIns="0" tIns="0" rIns="0" bIns="0" rtlCol="0" anchor="b" anchorCtr="0">
              <a:noAutofit/>
            </a:bodyPr>
            <a:lstStyle>
              <a:defPPr>
                <a:defRPr lang="fr-FR"/>
              </a:defPPr>
              <a:lvl1pPr algn="ctr" defTabSz="213590">
                <a:lnSpc>
                  <a:spcPct val="90000"/>
                </a:lnSpc>
                <a:spcBef>
                  <a:spcPct val="0"/>
                </a:spcBef>
                <a:buNone/>
                <a:defRPr sz="3200">
                  <a:solidFill>
                    <a:schemeClr val="bg1"/>
                  </a:solidFill>
                  <a:latin typeface="+mj-lt"/>
                  <a:ea typeface="Raleway" charset="0"/>
                  <a:cs typeface="Raleway" charset="0"/>
                </a:defRPr>
              </a:lvl1pPr>
            </a:lstStyle>
            <a:p>
              <a:r>
                <a:rPr lang="en-GB" b="1" dirty="0">
                  <a:solidFill>
                    <a:schemeClr val="tx1"/>
                  </a:solidFill>
                </a:rPr>
                <a:t>CERN and ABB partnership: </a:t>
              </a:r>
              <a:r>
                <a:rPr lang="en-GB" dirty="0">
                  <a:solidFill>
                    <a:schemeClr val="tx1"/>
                  </a:solidFill>
                </a:rPr>
                <a:t>reducing environmental impact of large-scale facilities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8527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B424197-4AE0-E9F6-943C-6BBA90AEF577}"/>
              </a:ext>
            </a:extLst>
          </p:cNvPr>
          <p:cNvGrpSpPr>
            <a:grpSpLocks noChangeAspect="1"/>
          </p:cNvGrpSpPr>
          <p:nvPr/>
        </p:nvGrpSpPr>
        <p:grpSpPr>
          <a:xfrm>
            <a:off x="-2461" y="0"/>
            <a:ext cx="12196915" cy="6857999"/>
            <a:chOff x="-2462" y="3428998"/>
            <a:chExt cx="6098460" cy="3429001"/>
          </a:xfrm>
        </p:grpSpPr>
        <p:pic>
          <p:nvPicPr>
            <p:cNvPr id="4100" name="Picture 4" descr="Interior of JET">
              <a:extLst>
                <a:ext uri="{FF2B5EF4-FFF2-40B4-BE49-F238E27FC236}">
                  <a16:creationId xmlns:a16="http://schemas.microsoft.com/office/drawing/2014/main" id="{99107AF5-9FE0-A845-A820-C7F6BFF227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428998"/>
              <a:ext cx="6095999" cy="3429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Shape 159">
              <a:extLst>
                <a:ext uri="{FF2B5EF4-FFF2-40B4-BE49-F238E27FC236}">
                  <a16:creationId xmlns:a16="http://schemas.microsoft.com/office/drawing/2014/main" id="{B1D96786-5592-7F04-17D1-F39D04A44F07}"/>
                </a:ext>
              </a:extLst>
            </p:cNvPr>
            <p:cNvSpPr txBox="1">
              <a:spLocks/>
            </p:cNvSpPr>
            <p:nvPr/>
          </p:nvSpPr>
          <p:spPr>
            <a:xfrm>
              <a:off x="-2462" y="6047508"/>
              <a:ext cx="3935923" cy="473891"/>
            </a:xfrm>
            <a:prstGeom prst="rect">
              <a:avLst/>
            </a:prstGeom>
            <a:solidFill>
              <a:srgbClr val="C0BFCB"/>
            </a:solidFill>
          </p:spPr>
          <p:txBody>
            <a:bodyPr vert="horz" lIns="0" tIns="0" rIns="0" bIns="0" rtlCol="0" anchor="b" anchorCtr="0">
              <a:noAutofit/>
            </a:bodyPr>
            <a:lstStyle>
              <a:defPPr>
                <a:defRPr lang="fr-FR"/>
              </a:defPPr>
              <a:lvl1pPr algn="ctr" defTabSz="213590">
                <a:lnSpc>
                  <a:spcPct val="90000"/>
                </a:lnSpc>
                <a:spcBef>
                  <a:spcPct val="0"/>
                </a:spcBef>
                <a:buNone/>
                <a:defRPr sz="3200">
                  <a:solidFill>
                    <a:schemeClr val="bg1"/>
                  </a:solidFill>
                  <a:latin typeface="+mj-lt"/>
                  <a:ea typeface="Raleway" charset="0"/>
                  <a:cs typeface="Raleway" charset="0"/>
                </a:defRPr>
              </a:lvl1pPr>
            </a:lstStyle>
            <a:p>
              <a:r>
                <a:rPr lang="en-GB" dirty="0">
                  <a:solidFill>
                    <a:schemeClr val="tx1"/>
                  </a:solidFill>
                </a:rPr>
                <a:t>CERN has conducted tests at cryogenic temperatures on steels for fusion tokamaks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1353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51293C-4FCC-BF2D-297B-CBCE1065A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7" t="39500" r="1718"/>
          <a:stretch/>
        </p:blipFill>
        <p:spPr>
          <a:xfrm>
            <a:off x="0" y="2"/>
            <a:ext cx="12252956" cy="6857998"/>
          </a:xfrm>
          <a:prstGeom prst="rect">
            <a:avLst/>
          </a:prstGeom>
        </p:spPr>
      </p:pic>
      <p:sp>
        <p:nvSpPr>
          <p:cNvPr id="3" name="Shape 159">
            <a:extLst>
              <a:ext uri="{FF2B5EF4-FFF2-40B4-BE49-F238E27FC236}">
                <a16:creationId xmlns:a16="http://schemas.microsoft.com/office/drawing/2014/main" id="{12D336D6-FAF2-F63C-E5AF-8D79F23F6C60}"/>
              </a:ext>
            </a:extLst>
          </p:cNvPr>
          <p:cNvSpPr txBox="1">
            <a:spLocks/>
          </p:cNvSpPr>
          <p:nvPr/>
        </p:nvSpPr>
        <p:spPr>
          <a:xfrm>
            <a:off x="-1" y="4613564"/>
            <a:ext cx="11790219" cy="900546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Space mission Juice embarks in 2023 with critical components tested at CERN, to replicate Jupiter’s harsh radiative environment</a:t>
            </a:r>
          </a:p>
        </p:txBody>
      </p:sp>
    </p:spTree>
    <p:extLst>
      <p:ext uri="{BB962C8B-B14F-4D97-AF65-F5344CB8AC3E}">
        <p14:creationId xmlns:p14="http://schemas.microsoft.com/office/powerpoint/2010/main" val="388148416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699309" y="4705854"/>
            <a:ext cx="6793382" cy="1655762"/>
          </a:xfrm>
        </p:spPr>
        <p:txBody>
          <a:bodyPr/>
          <a:lstStyle/>
          <a:p>
            <a:r>
              <a:rPr lang="en-US" dirty="0"/>
              <a:t>Support deep tech startups in Member States and Associate Member States</a:t>
            </a:r>
            <a:endParaRPr lang="en-GB" dirty="0"/>
          </a:p>
        </p:txBody>
      </p:sp>
      <p:pic>
        <p:nvPicPr>
          <p:cNvPr id="1026" name="Picture 2" descr="CVC logo">
            <a:extLst>
              <a:ext uri="{FF2B5EF4-FFF2-40B4-BE49-F238E27FC236}">
                <a16:creationId xmlns:a16="http://schemas.microsoft.com/office/drawing/2014/main" id="{A5969F93-1114-B609-AEB4-D7067DBAB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37" y="456199"/>
            <a:ext cx="10295126" cy="429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917528E-0B07-C788-DC85-A75D024D0126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DF9DA1-D802-CE01-8C15-D376F77ED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74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364666"/>
            <a:ext cx="12192000" cy="521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CVC connects </a:t>
            </a:r>
            <a:r>
              <a:rPr lang="en-GB" sz="2800" dirty="0" err="1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deeptech</a:t>
            </a:r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founders to other players in the startup ecosystem</a:t>
            </a:r>
            <a:endParaRPr lang="en-GB" sz="2800" b="1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1D21E-0978-B443-B529-3B36EDAE3EC1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>
              <a:solidFill>
                <a:srgbClr val="FFFF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16117473-E167-141F-AD94-536F806BB2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15" y="1352183"/>
            <a:ext cx="11424569" cy="4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7784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stream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794" y="-1"/>
            <a:ext cx="12370794" cy="793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hape 170"/>
          <p:cNvSpPr txBox="1">
            <a:spLocks/>
          </p:cNvSpPr>
          <p:nvPr/>
        </p:nvSpPr>
        <p:spPr>
          <a:xfrm>
            <a:off x="7546572" y="5123320"/>
            <a:ext cx="4645428" cy="1437736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defTabSz="35052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endParaRPr lang="en-US" dirty="0"/>
          </a:p>
          <a:p>
            <a:r>
              <a:rPr lang="en-US" dirty="0"/>
              <a:t>“Vague but exciting…”</a:t>
            </a:r>
          </a:p>
        </p:txBody>
      </p:sp>
    </p:spTree>
    <p:extLst>
      <p:ext uri="{BB962C8B-B14F-4D97-AF65-F5344CB8AC3E}">
        <p14:creationId xmlns:p14="http://schemas.microsoft.com/office/powerpoint/2010/main" val="263834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-152048" y="230496"/>
            <a:ext cx="7913563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Knowledge Transfer’s</a:t>
            </a:r>
            <a:r>
              <a:rPr sz="4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 Mission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FR" dirty="0"/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7D9D42C-7279-CDF6-6F55-DC77CE2FF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858" y="1829494"/>
            <a:ext cx="8704284" cy="319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0470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ediastream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794" y="-1"/>
            <a:ext cx="12370794" cy="793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hape 170"/>
          <p:cNvSpPr txBox="1">
            <a:spLocks/>
          </p:cNvSpPr>
          <p:nvPr/>
        </p:nvSpPr>
        <p:spPr>
          <a:xfrm>
            <a:off x="7546572" y="5123320"/>
            <a:ext cx="4645428" cy="1437736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defTabSz="35052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dirty="0"/>
              <a:t>The World Wide Web born at CERN, later used by everyone…</a:t>
            </a:r>
          </a:p>
        </p:txBody>
      </p:sp>
    </p:spTree>
    <p:extLst>
      <p:ext uri="{BB962C8B-B14F-4D97-AF65-F5344CB8AC3E}">
        <p14:creationId xmlns:p14="http://schemas.microsoft.com/office/powerpoint/2010/main" val="1207771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>
            <a:extLst>
              <a:ext uri="{FF2B5EF4-FFF2-40B4-BE49-F238E27FC236}">
                <a16:creationId xmlns:a16="http://schemas.microsoft.com/office/drawing/2014/main" id="{4E2AB3B1-F615-516F-D897-4AC29D5C9C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75" t="38420"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 Placeholder 2"/>
          <p:cNvSpPr txBox="1">
            <a:spLocks/>
          </p:cNvSpPr>
          <p:nvPr/>
        </p:nvSpPr>
        <p:spPr>
          <a:xfrm>
            <a:off x="4908456" y="2246422"/>
            <a:ext cx="3846922" cy="132852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marL="31252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62505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93758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25011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1562640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187516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218769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250022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281275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271096" hangingPunct="1">
              <a:spcBef>
                <a:spcPct val="0"/>
              </a:spcBef>
              <a:buFontTx/>
              <a:buNone/>
            </a:pPr>
            <a:r>
              <a:rPr lang="en-US" sz="3200" b="1" dirty="0">
                <a:solidFill>
                  <a:srgbClr val="295CA9"/>
                </a:solidFill>
                <a:latin typeface="Raleway" charset="0"/>
                <a:ea typeface="Raleway" charset="0"/>
                <a:cs typeface="Raleway" charset="0"/>
              </a:rPr>
              <a:t>THANK YOU!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1073" y="2154909"/>
            <a:ext cx="2162175" cy="2114550"/>
          </a:xfrm>
          <a:prstGeom prst="rect">
            <a:avLst/>
          </a:prstGeom>
        </p:spPr>
      </p:pic>
      <p:sp>
        <p:nvSpPr>
          <p:cNvPr id="6" name="Shape 220"/>
          <p:cNvSpPr txBox="1">
            <a:spLocks/>
          </p:cNvSpPr>
          <p:nvPr/>
        </p:nvSpPr>
        <p:spPr bwMode="auto">
          <a:xfrm>
            <a:off x="2271073" y="4611578"/>
            <a:ext cx="7679267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584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584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584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584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3600" b="1" dirty="0">
                <a:solidFill>
                  <a:srgbClr val="41C0C3"/>
                </a:solidFill>
                <a:latin typeface="Arial Black" charset="0"/>
                <a:cs typeface="Arial Black" charset="0"/>
                <a:sym typeface="Helvetica Light" charset="0"/>
              </a:rPr>
              <a:t>Want to know more?</a:t>
            </a:r>
          </a:p>
          <a:p>
            <a:pPr eaLnBrk="1" hangingPunct="1">
              <a:spcBef>
                <a:spcPts val="0"/>
              </a:spcBef>
            </a:pPr>
            <a:endParaRPr lang="en-US" sz="1200" b="1" dirty="0">
              <a:solidFill>
                <a:srgbClr val="41C0C3"/>
              </a:solidFill>
              <a:latin typeface="Arial Black" charset="0"/>
              <a:cs typeface="Arial Black" charset="0"/>
              <a:sym typeface="Helvetica Light" charset="0"/>
            </a:endParaRPr>
          </a:p>
          <a:p>
            <a:pPr eaLnBrk="1" hangingPunct="1"/>
            <a:r>
              <a:rPr lang="en-US" sz="2000" b="1" dirty="0">
                <a:solidFill>
                  <a:srgbClr val="41C0C3"/>
                </a:solidFill>
                <a:latin typeface="Arial Black" charset="0"/>
                <a:cs typeface="Arial Black" charset="0"/>
                <a:sym typeface="Helvetica Light" charset="0"/>
              </a:rPr>
              <a:t>Visit </a:t>
            </a:r>
            <a:r>
              <a:rPr lang="en-US" sz="2000" b="1" u="sng" dirty="0">
                <a:solidFill>
                  <a:srgbClr val="41C0C3"/>
                </a:solidFill>
                <a:latin typeface="Arial Black" charset="0"/>
                <a:cs typeface="Arial Black" charset="0"/>
                <a:sym typeface="Helvetica Light" charset="0"/>
              </a:rPr>
              <a:t>http://kt.cern/</a:t>
            </a:r>
            <a:endParaRPr lang="en-US" sz="2000" b="1" dirty="0">
              <a:solidFill>
                <a:srgbClr val="41C0C3"/>
              </a:solidFill>
              <a:latin typeface="Arial Black" charset="0"/>
              <a:cs typeface="Arial Black" charset="0"/>
              <a:sym typeface="Helvetica Light" charset="0"/>
            </a:endParaRPr>
          </a:p>
          <a:p>
            <a:pPr eaLnBrk="1" hangingPunct="1"/>
            <a:r>
              <a:rPr lang="en-US" sz="2000" b="1" dirty="0">
                <a:solidFill>
                  <a:srgbClr val="41C0C3"/>
                </a:solidFill>
                <a:latin typeface="Arial Black" charset="0"/>
                <a:cs typeface="Arial Black" charset="0"/>
                <a:sym typeface="Helvetica Light" charset="0"/>
              </a:rPr>
              <a:t>Contact me at </a:t>
            </a:r>
            <a:r>
              <a:rPr lang="en-US" sz="1800" b="1" u="sng" dirty="0">
                <a:solidFill>
                  <a:srgbClr val="41C0C3"/>
                </a:solidFill>
                <a:latin typeface="Arial Black" charset="0"/>
                <a:cs typeface="Arial Black" charset="0"/>
                <a:sym typeface="Helvetica Light" charset="0"/>
              </a:rPr>
              <a:t>sandra.muhr@cern.ch</a:t>
            </a:r>
          </a:p>
        </p:txBody>
      </p:sp>
    </p:spTree>
    <p:extLst>
      <p:ext uri="{BB962C8B-B14F-4D97-AF65-F5344CB8AC3E}">
        <p14:creationId xmlns:p14="http://schemas.microsoft.com/office/powerpoint/2010/main" val="12866892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2417_650_550_0_0_0_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83" y="-1432917"/>
            <a:ext cx="12204783" cy="9181750"/>
          </a:xfrm>
          <a:prstGeom prst="rect">
            <a:avLst/>
          </a:prstGeom>
        </p:spPr>
      </p:pic>
      <p:sp>
        <p:nvSpPr>
          <p:cNvPr id="5" name="Shape 170"/>
          <p:cNvSpPr txBox="1">
            <a:spLocks/>
          </p:cNvSpPr>
          <p:nvPr/>
        </p:nvSpPr>
        <p:spPr>
          <a:xfrm>
            <a:off x="7686881" y="4874575"/>
            <a:ext cx="4505119" cy="1413102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t">
            <a:noAutofit/>
          </a:bodyPr>
          <a:lstStyle>
            <a:lvl1pPr defTabSz="35052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dirty="0"/>
              <a:t>Trackball with optical encoders, used later in the mouse of a PC…</a:t>
            </a:r>
          </a:p>
        </p:txBody>
      </p:sp>
    </p:spTree>
    <p:extLst>
      <p:ext uri="{BB962C8B-B14F-4D97-AF65-F5344CB8AC3E}">
        <p14:creationId xmlns:p14="http://schemas.microsoft.com/office/powerpoint/2010/main" val="324036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s.cern.ch/record/917909/files/7704500X.jpg?subformat=icon-14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826" y="-288425"/>
            <a:ext cx="12296826" cy="818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70"/>
          <p:cNvSpPr txBox="1">
            <a:spLocks/>
          </p:cNvSpPr>
          <p:nvPr/>
        </p:nvSpPr>
        <p:spPr>
          <a:xfrm>
            <a:off x="7378059" y="538246"/>
            <a:ext cx="4813941" cy="142252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3505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Raleway" charset="0"/>
                <a:ea typeface="Raleway" charset="0"/>
                <a:cs typeface="Raleway" charset="0"/>
              </a:rPr>
              <a:t>The first touchscreen to exist was at CERN, later used everywhere…</a:t>
            </a:r>
          </a:p>
        </p:txBody>
      </p:sp>
    </p:spTree>
    <p:extLst>
      <p:ext uri="{BB962C8B-B14F-4D97-AF65-F5344CB8AC3E}">
        <p14:creationId xmlns:p14="http://schemas.microsoft.com/office/powerpoint/2010/main" val="361273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D3FB24-112D-DE41-B93E-8C8ECE74D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sp>
        <p:nvSpPr>
          <p:cNvPr id="8" name="Shape 149">
            <a:extLst>
              <a:ext uri="{FF2B5EF4-FFF2-40B4-BE49-F238E27FC236}">
                <a16:creationId xmlns:a16="http://schemas.microsoft.com/office/drawing/2014/main" id="{1BB67849-875E-DE47-A6A6-E612B13B54BC}"/>
              </a:ext>
            </a:extLst>
          </p:cNvPr>
          <p:cNvSpPr/>
          <p:nvPr/>
        </p:nvSpPr>
        <p:spPr bwMode="auto">
          <a:xfrm>
            <a:off x="187199" y="272334"/>
            <a:ext cx="5448906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Competences at CERN</a:t>
            </a:r>
            <a:endParaRPr sz="4000" dirty="0">
              <a:solidFill>
                <a:schemeClr val="tx1"/>
              </a:solidFill>
              <a:latin typeface="+mj-lt"/>
              <a:ea typeface="Helvetica Neue" charset="0"/>
              <a:cs typeface="Helvetica Neue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EC4D16-65CE-2D49-BD37-ECF62DF1A511}"/>
              </a:ext>
            </a:extLst>
          </p:cNvPr>
          <p:cNvSpPr/>
          <p:nvPr/>
        </p:nvSpPr>
        <p:spPr>
          <a:xfrm>
            <a:off x="2187280" y="2423832"/>
            <a:ext cx="7287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Health, Safety and Environment Management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AD05F5-032A-A54A-9397-A777F30A04DB}"/>
              </a:ext>
            </a:extLst>
          </p:cNvPr>
          <p:cNvSpPr/>
          <p:nvPr/>
        </p:nvSpPr>
        <p:spPr>
          <a:xfrm>
            <a:off x="4171602" y="3344503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6BA9E8"/>
                </a:solidFill>
              </a:rPr>
              <a:t>Superconducting Magnets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D41540-042E-5D42-BDC8-5F94C041C7EA}"/>
              </a:ext>
            </a:extLst>
          </p:cNvPr>
          <p:cNvSpPr/>
          <p:nvPr/>
        </p:nvSpPr>
        <p:spPr>
          <a:xfrm>
            <a:off x="3321729" y="4275532"/>
            <a:ext cx="12057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305D96"/>
                </a:solidFill>
              </a:rPr>
              <a:t>Sensors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7AC731-807C-484C-88DC-80D50CBE8FDD}"/>
              </a:ext>
            </a:extLst>
          </p:cNvPr>
          <p:cNvSpPr/>
          <p:nvPr/>
        </p:nvSpPr>
        <p:spPr>
          <a:xfrm>
            <a:off x="2059136" y="4563655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Robotics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44FB4E-BE07-5F4A-9088-B9F88677CBD6}"/>
              </a:ext>
            </a:extLst>
          </p:cNvPr>
          <p:cNvSpPr/>
          <p:nvPr/>
        </p:nvSpPr>
        <p:spPr>
          <a:xfrm>
            <a:off x="6039481" y="4900745"/>
            <a:ext cx="2882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Radio Frequency Technology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D19CE6-B24E-0144-866D-B9F724A82084}"/>
              </a:ext>
            </a:extLst>
          </p:cNvPr>
          <p:cNvSpPr/>
          <p:nvPr/>
        </p:nvSpPr>
        <p:spPr>
          <a:xfrm>
            <a:off x="1051878" y="3794236"/>
            <a:ext cx="3475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41C0C3"/>
                </a:solidFill>
              </a:rPr>
              <a:t>Radiation Protection and Monitoring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06F8E-8A0C-714A-9203-B8FC36F8367D}"/>
              </a:ext>
            </a:extLst>
          </p:cNvPr>
          <p:cNvSpPr/>
          <p:nvPr/>
        </p:nvSpPr>
        <p:spPr>
          <a:xfrm>
            <a:off x="4731586" y="3859699"/>
            <a:ext cx="4004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Particle Tracking and Calorimetry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258844-86B3-9441-AD97-366021ED6786}"/>
              </a:ext>
            </a:extLst>
          </p:cNvPr>
          <p:cNvSpPr/>
          <p:nvPr/>
        </p:nvSpPr>
        <p:spPr>
          <a:xfrm>
            <a:off x="7867478" y="3400753"/>
            <a:ext cx="32143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305D96"/>
                </a:solidFill>
              </a:rPr>
              <a:t>Particle Acceleration and Control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77D6C9-F5DC-3E4B-9773-1B9D972D8D4E}"/>
              </a:ext>
            </a:extLst>
          </p:cNvPr>
          <p:cNvSpPr/>
          <p:nvPr/>
        </p:nvSpPr>
        <p:spPr>
          <a:xfrm>
            <a:off x="674065" y="2966358"/>
            <a:ext cx="405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305D96"/>
                </a:solidFill>
              </a:rPr>
              <a:t>Optoelectronics and Microelectronics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53EDEA-EEDD-6C4B-814C-AF3853794503}"/>
              </a:ext>
            </a:extLst>
          </p:cNvPr>
          <p:cNvSpPr/>
          <p:nvPr/>
        </p:nvSpPr>
        <p:spPr>
          <a:xfrm>
            <a:off x="3866819" y="1824716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41C0C3"/>
                </a:solidFill>
              </a:rPr>
              <a:t>Metrology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9D6616-1AF4-ED4C-B0C4-2977B963FE09}"/>
              </a:ext>
            </a:extLst>
          </p:cNvPr>
          <p:cNvSpPr/>
          <p:nvPr/>
        </p:nvSpPr>
        <p:spPr>
          <a:xfrm>
            <a:off x="5049063" y="4340674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6BA9E8"/>
                </a:solidFill>
              </a:rPr>
              <a:t>Material Science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C811335-19E2-9041-A20D-A580D031AAF6}"/>
              </a:ext>
            </a:extLst>
          </p:cNvPr>
          <p:cNvSpPr/>
          <p:nvPr/>
        </p:nvSpPr>
        <p:spPr>
          <a:xfrm>
            <a:off x="3378648" y="535751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rgbClr val="305D96"/>
                </a:solidFill>
              </a:rPr>
              <a:t>Manufacturing and Mechanical Processes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9F7FFC-621D-254D-B80D-7808D285608B}"/>
              </a:ext>
            </a:extLst>
          </p:cNvPr>
          <p:cNvSpPr/>
          <p:nvPr/>
        </p:nvSpPr>
        <p:spPr>
          <a:xfrm>
            <a:off x="1292363" y="1306656"/>
            <a:ext cx="5437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6BA9E8"/>
                </a:solidFill>
              </a:rPr>
              <a:t>Machine Learning and Deep Learning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8088D40-1051-8140-8328-7BF6EC7CA8D1}"/>
              </a:ext>
            </a:extLst>
          </p:cNvPr>
          <p:cNvSpPr/>
          <p:nvPr/>
        </p:nvSpPr>
        <p:spPr>
          <a:xfrm>
            <a:off x="6730070" y="1386888"/>
            <a:ext cx="33538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41C0C3"/>
                </a:solidFill>
              </a:rPr>
              <a:t>Industrial Controls and Automation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CD15C4-9E39-054D-A3E4-EB8E9641FF73}"/>
              </a:ext>
            </a:extLst>
          </p:cNvPr>
          <p:cNvSpPr/>
          <p:nvPr/>
        </p:nvSpPr>
        <p:spPr>
          <a:xfrm>
            <a:off x="4937120" y="2877424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>
                <a:solidFill>
                  <a:srgbClr val="41C0C3"/>
                </a:solidFill>
              </a:rPr>
              <a:t>High Volume Data Management &amp; Storage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E3E985-E44F-EC4C-84B3-2BE9FE8510DE}"/>
              </a:ext>
            </a:extLst>
          </p:cNvPr>
          <p:cNvSpPr/>
          <p:nvPr/>
        </p:nvSpPr>
        <p:spPr>
          <a:xfrm>
            <a:off x="5636105" y="1865626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305D96"/>
                </a:solidFill>
              </a:rPr>
              <a:t>High and Ultra High Vacuum Systems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299BD7-EB14-BF45-9D8B-AB43AB265E90}"/>
              </a:ext>
            </a:extLst>
          </p:cNvPr>
          <p:cNvSpPr/>
          <p:nvPr/>
        </p:nvSpPr>
        <p:spPr>
          <a:xfrm>
            <a:off x="1866700" y="2017665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Data Analytics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BA7C36-0749-D24C-823D-80DDA1787E2A}"/>
              </a:ext>
            </a:extLst>
          </p:cNvPr>
          <p:cNvSpPr/>
          <p:nvPr/>
        </p:nvSpPr>
        <p:spPr>
          <a:xfrm>
            <a:off x="8603235" y="2431435"/>
            <a:ext cx="12314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6BA9E8"/>
                </a:solidFill>
              </a:rPr>
              <a:t>Cryogenics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D88AF86-D4E3-4841-B4C9-D61FFE0A05C2}"/>
              </a:ext>
            </a:extLst>
          </p:cNvPr>
          <p:cNvSpPr/>
          <p:nvPr/>
        </p:nvSpPr>
        <p:spPr>
          <a:xfrm>
            <a:off x="3321729" y="4828162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41C0C3"/>
                </a:solidFill>
              </a:rPr>
              <a:t>Collaboration Tools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D54B6F5-65D9-5C49-8C4C-60F2D9FCED81}"/>
              </a:ext>
            </a:extLst>
          </p:cNvPr>
          <p:cNvSpPr/>
          <p:nvPr/>
        </p:nvSpPr>
        <p:spPr>
          <a:xfrm>
            <a:off x="7499176" y="4300743"/>
            <a:ext cx="2845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41C0C3"/>
                </a:solidFill>
              </a:rPr>
              <a:t>Cooling and Ventilation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6D2EC1-A182-37A8-4DC2-D0F416BC8031}"/>
              </a:ext>
            </a:extLst>
          </p:cNvPr>
          <p:cNvSpPr/>
          <p:nvPr/>
        </p:nvSpPr>
        <p:spPr>
          <a:xfrm>
            <a:off x="3810" y="6212725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664A18-0AA6-5F7C-F85B-F63D36C1E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" y="6198870"/>
            <a:ext cx="2606722" cy="6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7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65092" y="251417"/>
            <a:ext cx="6755982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r>
              <a:rPr lang="en-GB" sz="40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From CERN Technologies...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1D21E-0978-B443-B529-3B36EDAE3EC1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B079D6-F71B-9349-89B0-C9DD7B38D2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980" y="1030229"/>
            <a:ext cx="7447177" cy="47631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591F9B-C253-BD40-B387-8FFFDC7D0426}"/>
              </a:ext>
            </a:extLst>
          </p:cNvPr>
          <p:cNvSpPr/>
          <p:nvPr/>
        </p:nvSpPr>
        <p:spPr>
          <a:xfrm>
            <a:off x="8498090" y="5473842"/>
            <a:ext cx="30941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… to Society</a:t>
            </a:r>
          </a:p>
        </p:txBody>
      </p:sp>
    </p:spTree>
    <p:extLst>
      <p:ext uri="{BB962C8B-B14F-4D97-AF65-F5344CB8AC3E}">
        <p14:creationId xmlns:p14="http://schemas.microsoft.com/office/powerpoint/2010/main" val="2039191385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49">
            <a:extLst>
              <a:ext uri="{FF2B5EF4-FFF2-40B4-BE49-F238E27FC236}">
                <a16:creationId xmlns:a16="http://schemas.microsoft.com/office/drawing/2014/main" id="{9391F2FE-4EF1-E44F-8CCA-EBCE550CD2E4}"/>
              </a:ext>
            </a:extLst>
          </p:cNvPr>
          <p:cNvSpPr/>
          <p:nvPr/>
        </p:nvSpPr>
        <p:spPr>
          <a:xfrm>
            <a:off x="452374" y="272334"/>
            <a:ext cx="11038586" cy="70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US" sz="4000" dirty="0">
                <a:latin typeface="Helvetica Light"/>
                <a:ea typeface="Helvetica Neue" charset="0"/>
                <a:cs typeface="Helvetica Neue" charset="0"/>
              </a:rPr>
              <a:t>The CERN Knowledge Transfer Group’s Mission</a:t>
            </a:r>
            <a:endParaRPr lang="en-GB" sz="4000" dirty="0">
              <a:latin typeface="Helvetica Light"/>
              <a:ea typeface="Helvetica Neue" charset="0"/>
              <a:cs typeface="Helvetica Neue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828C32-E0E0-09D3-2A88-D030965BCFC2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794E3E-F9D2-C07A-C176-96D4C8DCA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CEFABB-D50F-A16B-FF2A-530114852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642" y="1242867"/>
            <a:ext cx="6577977" cy="2656831"/>
          </a:xfrm>
          <a:prstGeom prst="rect">
            <a:avLst/>
          </a:prstGeom>
        </p:spPr>
      </p:pic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A84E08ED-8483-A400-34D6-53021CB92570}"/>
              </a:ext>
            </a:extLst>
          </p:cNvPr>
          <p:cNvGraphicFramePr>
            <a:graphicFrameLocks/>
          </p:cNvGraphicFramePr>
          <p:nvPr/>
        </p:nvGraphicFramePr>
        <p:xfrm>
          <a:off x="219919" y="3410897"/>
          <a:ext cx="11678856" cy="3275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F0F0277B-74B6-CE9D-076F-25A48EF0FF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018188" y="1167770"/>
            <a:ext cx="2803629" cy="280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86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452374" y="364666"/>
            <a:ext cx="12192000" cy="521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648" tIns="44648" rIns="44648" bIns="44648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KT fund and MA budget: </a:t>
            </a:r>
            <a:r>
              <a:rPr lang="en-GB" sz="2800" b="1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Bridging</a:t>
            </a:r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the </a:t>
            </a:r>
            <a:r>
              <a:rPr lang="en-GB" sz="2800" b="1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gap</a:t>
            </a:r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between </a:t>
            </a:r>
            <a:r>
              <a:rPr lang="en-GB" sz="2800" b="1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CERN</a:t>
            </a:r>
            <a:r>
              <a:rPr lang="en-GB" sz="2800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 and </a:t>
            </a:r>
            <a:r>
              <a:rPr lang="en-GB" sz="2800" b="1" dirty="0">
                <a:solidFill>
                  <a:schemeClr val="tx1"/>
                </a:solidFill>
                <a:latin typeface="+mj-lt"/>
                <a:ea typeface="Helvetica Neue" charset="0"/>
                <a:cs typeface="Helvetica Neue" charset="0"/>
              </a:rPr>
              <a:t>society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1D21E-0978-B443-B529-3B36EDAE3EC1}"/>
              </a:ext>
            </a:extLst>
          </p:cNvPr>
          <p:cNvSpPr/>
          <p:nvPr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>
              <a:solidFill>
                <a:srgbClr val="FFFF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pic>
        <p:nvPicPr>
          <p:cNvPr id="6" name="Picture 5" descr="A person walking on a bridge&#10;&#10;Description automatically generated">
            <a:extLst>
              <a:ext uri="{FF2B5EF4-FFF2-40B4-BE49-F238E27FC236}">
                <a16:creationId xmlns:a16="http://schemas.microsoft.com/office/drawing/2014/main" id="{58778765-CA86-F235-229B-0E252DD651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4" y="1408538"/>
            <a:ext cx="6008780" cy="42437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45CE6DA-1179-03F1-DFE3-95305248A322}"/>
              </a:ext>
            </a:extLst>
          </p:cNvPr>
          <p:cNvSpPr/>
          <p:nvPr/>
        </p:nvSpPr>
        <p:spPr>
          <a:xfrm>
            <a:off x="6563614" y="1690935"/>
            <a:ext cx="50583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200" b="1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CERN offers two KT funding schemes: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CERN Knowledge Transfer (KT) fund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tx1"/>
                </a:solidFill>
                <a:ea typeface="Helvetica Neue" panose="02000503000000020004" pitchFamily="2" charset="0"/>
                <a:cs typeface="Helvetica Neue" panose="02000503000000020004" pitchFamily="2" charset="0"/>
              </a:rPr>
              <a:t>CERN Medical Applications budget</a:t>
            </a:r>
            <a:endParaRPr lang="en-US" sz="2200" b="1" dirty="0">
              <a:solidFill>
                <a:schemeClr val="tx1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/>
            <a:endParaRPr lang="en-US" sz="2200" dirty="0">
              <a:solidFill>
                <a:schemeClr val="tx1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/>
            <a:r>
              <a:rPr lang="en-GB" sz="2200" dirty="0"/>
              <a:t>Since 2011, over 100 projects have been funded, spanning technological fields and applications from healthcare to aerospace, with funding ranging from 15-900 </a:t>
            </a:r>
            <a:r>
              <a:rPr lang="en-GB" sz="2200" dirty="0" err="1"/>
              <a:t>kCHF</a:t>
            </a:r>
            <a:r>
              <a:rPr lang="en-GB" sz="2200" dirty="0"/>
              <a:t> per project.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3339458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3126" cy="7676954"/>
          </a:xfrm>
          <a:prstGeom prst="rect">
            <a:avLst/>
          </a:prstGeom>
        </p:spPr>
      </p:pic>
      <p:sp>
        <p:nvSpPr>
          <p:cNvPr id="4" name="Shape 153"/>
          <p:cNvSpPr txBox="1">
            <a:spLocks/>
          </p:cNvSpPr>
          <p:nvPr/>
        </p:nvSpPr>
        <p:spPr>
          <a:xfrm>
            <a:off x="8084445" y="4859662"/>
            <a:ext cx="4198681" cy="1446870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>
            <a:lvl1pPr defTabSz="213590">
              <a:lnSpc>
                <a:spcPct val="90000"/>
              </a:lnSpc>
              <a:spcBef>
                <a:spcPct val="0"/>
              </a:spcBef>
              <a:buNone/>
              <a:defRPr sz="320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dirty="0"/>
              <a:t>Next generation X ray finally in color (MARS Bio Imaging).</a:t>
            </a:r>
          </a:p>
        </p:txBody>
      </p:sp>
    </p:spTree>
    <p:extLst>
      <p:ext uri="{BB962C8B-B14F-4D97-AF65-F5344CB8AC3E}">
        <p14:creationId xmlns:p14="http://schemas.microsoft.com/office/powerpoint/2010/main" val="594847565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47116</TotalTime>
  <Words>476</Words>
  <Application>Microsoft Office PowerPoint</Application>
  <PresentationFormat>Widescreen</PresentationFormat>
  <Paragraphs>86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Helvetica</vt:lpstr>
      <vt:lpstr>Helvetica Light</vt:lpstr>
      <vt:lpstr>Helvetica Neue</vt:lpstr>
      <vt:lpstr>Raleway</vt:lpstr>
      <vt:lpstr>White</vt:lpstr>
      <vt:lpstr>Knowledge Transfer @ CERN  Sandra Muhr  Knowledge Transfer Officer - Medical Applications Knowledge Transfer Group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Particle Therapy  Centers...</vt:lpstr>
      <vt:lpstr>   ...are using a lot of CERN technology for its proton/ion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Aurelie Pezous</dc:creator>
  <cp:lastModifiedBy>Sandra Elisabeth Muhr</cp:lastModifiedBy>
  <cp:revision>375</cp:revision>
  <dcterms:modified xsi:type="dcterms:W3CDTF">2024-07-05T10:03:07Z</dcterms:modified>
</cp:coreProperties>
</file>