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57" r:id="rId2"/>
    <p:sldId id="271" r:id="rId3"/>
    <p:sldId id="389" r:id="rId4"/>
    <p:sldId id="390" r:id="rId5"/>
    <p:sldId id="391" r:id="rId6"/>
    <p:sldId id="392" r:id="rId7"/>
    <p:sldId id="393" r:id="rId8"/>
    <p:sldId id="269" r:id="rId9"/>
    <p:sldId id="346" r:id="rId10"/>
    <p:sldId id="281" r:id="rId11"/>
    <p:sldId id="344" r:id="rId12"/>
    <p:sldId id="369" r:id="rId13"/>
    <p:sldId id="387" r:id="rId14"/>
    <p:sldId id="347" r:id="rId15"/>
    <p:sldId id="377" r:id="rId16"/>
    <p:sldId id="381" r:id="rId17"/>
    <p:sldId id="341" r:id="rId18"/>
    <p:sldId id="394" r:id="rId19"/>
    <p:sldId id="395" r:id="rId20"/>
    <p:sldId id="400" r:id="rId21"/>
    <p:sldId id="397" r:id="rId22"/>
    <p:sldId id="396" r:id="rId23"/>
    <p:sldId id="398" r:id="rId24"/>
    <p:sldId id="399" r:id="rId25"/>
    <p:sldId id="401" r:id="rId26"/>
    <p:sldId id="402" r:id="rId27"/>
    <p:sldId id="403" r:id="rId28"/>
    <p:sldId id="404" r:id="rId29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DF03"/>
    <a:srgbClr val="1206B2"/>
    <a:srgbClr val="000066"/>
    <a:srgbClr val="000099"/>
    <a:srgbClr val="0000CC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63" autoAdjust="0"/>
    <p:restoredTop sz="94660"/>
  </p:normalViewPr>
  <p:slideViewPr>
    <p:cSldViewPr>
      <p:cViewPr varScale="1">
        <p:scale>
          <a:sx n="72" d="100"/>
          <a:sy n="72" d="100"/>
        </p:scale>
        <p:origin x="-8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560"/>
    </p:cViewPr>
  </p:sorterViewPr>
  <p:notesViewPr>
    <p:cSldViewPr>
      <p:cViewPr varScale="1">
        <p:scale>
          <a:sx n="82" d="100"/>
          <a:sy n="82" d="100"/>
        </p:scale>
        <p:origin x="-1938" y="-84"/>
      </p:cViewPr>
      <p:guideLst>
        <p:guide orient="horz" pos="3024"/>
        <p:guide pos="230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81013"/>
          </a:xfrm>
          <a:prstGeom prst="rect">
            <a:avLst/>
          </a:prstGeom>
        </p:spPr>
        <p:txBody>
          <a:bodyPr vert="horz" wrap="square" lIns="96639" tIns="48320" rIns="96639" bIns="483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81013"/>
          </a:xfrm>
          <a:prstGeom prst="rect">
            <a:avLst/>
          </a:prstGeom>
        </p:spPr>
        <p:txBody>
          <a:bodyPr vert="horz" wrap="square" lIns="96639" tIns="48320" rIns="96639" bIns="483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28B7319-7F31-4CD8-B516-DF9E74DD80E5}" type="datetimeFigureOut">
              <a:rPr lang="en-US"/>
              <a:pPr/>
              <a:t>5/24/2011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8600"/>
            <a:ext cx="3170238" cy="481013"/>
          </a:xfrm>
          <a:prstGeom prst="rect">
            <a:avLst/>
          </a:prstGeom>
        </p:spPr>
        <p:txBody>
          <a:bodyPr vert="horz" wrap="square" lIns="96639" tIns="48320" rIns="96639" bIns="483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18600"/>
            <a:ext cx="3170238" cy="481013"/>
          </a:xfrm>
          <a:prstGeom prst="rect">
            <a:avLst/>
          </a:prstGeom>
        </p:spPr>
        <p:txBody>
          <a:bodyPr vert="horz" wrap="square" lIns="96639" tIns="48320" rIns="96639" bIns="483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BCE7E2A-70AD-4E2A-8505-6099860EA9E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81013"/>
          </a:xfrm>
          <a:prstGeom prst="rect">
            <a:avLst/>
          </a:prstGeom>
        </p:spPr>
        <p:txBody>
          <a:bodyPr vert="horz" wrap="square" lIns="96639" tIns="48320" rIns="96639" bIns="483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81013"/>
          </a:xfrm>
          <a:prstGeom prst="rect">
            <a:avLst/>
          </a:prstGeom>
        </p:spPr>
        <p:txBody>
          <a:bodyPr vert="horz" wrap="square" lIns="96639" tIns="48320" rIns="96639" bIns="483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C80700DA-E5BE-416A-804A-E35048103D42}" type="datetimeFigureOut">
              <a:rPr lang="en-US"/>
              <a:pPr/>
              <a:t>5/24/2011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19138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39" tIns="48320" rIns="96639" bIns="483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21175"/>
          </a:xfrm>
          <a:prstGeom prst="rect">
            <a:avLst/>
          </a:prstGeom>
        </p:spPr>
        <p:txBody>
          <a:bodyPr vert="horz" lIns="96639" tIns="48320" rIns="96639" bIns="483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8600"/>
            <a:ext cx="3170238" cy="481013"/>
          </a:xfrm>
          <a:prstGeom prst="rect">
            <a:avLst/>
          </a:prstGeom>
        </p:spPr>
        <p:txBody>
          <a:bodyPr vert="horz" wrap="square" lIns="96639" tIns="48320" rIns="96639" bIns="483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18600"/>
            <a:ext cx="3170238" cy="481013"/>
          </a:xfrm>
          <a:prstGeom prst="rect">
            <a:avLst/>
          </a:prstGeom>
        </p:spPr>
        <p:txBody>
          <a:bodyPr vert="horz" wrap="square" lIns="96639" tIns="48320" rIns="96639" bIns="483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65488FE3-4133-41C1-9D0F-742575B6F22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488FE3-4133-41C1-9D0F-742575B6F22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488FE3-4133-41C1-9D0F-742575B6F22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488FE3-4133-41C1-9D0F-742575B6F221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11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tabLst>
                <a:tab pos="747713" algn="l"/>
                <a:tab pos="1497013" algn="l"/>
                <a:tab pos="2249488" algn="l"/>
                <a:tab pos="2998788" algn="l"/>
              </a:tabLst>
            </a:pPr>
            <a:fld id="{308FE421-5B5F-4602-A2AE-F363E0F8BD30}" type="slidenum">
              <a:rPr lang="en-US">
                <a:latin typeface="Times New Roman" pitchFamily="18" charset="0"/>
                <a:ea typeface="Lucida Sans Unicode" pitchFamily="34" charset="0"/>
                <a:cs typeface="Lucida Sans Unicode" pitchFamily="34" charset="0"/>
              </a:rPr>
              <a:pPr>
                <a:tabLst>
                  <a:tab pos="747713" algn="l"/>
                  <a:tab pos="1497013" algn="l"/>
                  <a:tab pos="2249488" algn="l"/>
                  <a:tab pos="2998788" algn="l"/>
                </a:tabLst>
              </a:pPr>
              <a:t>10</a:t>
            </a:fld>
            <a:endParaRPr lang="en-US">
              <a:latin typeface="Times New Roman" pitchFamily="18" charset="0"/>
              <a:ea typeface="Lucida Sans Unicode" pitchFamily="34" charset="0"/>
              <a:cs typeface="Lucida Sans Unicode" pitchFamily="34" charset="0"/>
            </a:endParaRPr>
          </a:p>
        </p:txBody>
      </p:sp>
      <p:sp>
        <p:nvSpPr>
          <p:cNvPr id="39939" name="Text Box 1"/>
          <p:cNvSpPr txBox="1">
            <a:spLocks noChangeArrowheads="1"/>
          </p:cNvSpPr>
          <p:nvPr/>
        </p:nvSpPr>
        <p:spPr bwMode="auto">
          <a:xfrm>
            <a:off x="4146550" y="9121775"/>
            <a:ext cx="3170238" cy="4810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5961" tIns="47794" rIns="95961" bIns="47794" anchor="b"/>
          <a:lstStyle/>
          <a:p>
            <a:pPr algn="r">
              <a:tabLst>
                <a:tab pos="0" algn="l"/>
                <a:tab pos="471488" algn="l"/>
                <a:tab pos="946150" algn="l"/>
                <a:tab pos="1420813" algn="l"/>
                <a:tab pos="1893888" algn="l"/>
                <a:tab pos="2368550" algn="l"/>
                <a:tab pos="2843213" algn="l"/>
                <a:tab pos="3316288" algn="l"/>
                <a:tab pos="3789363" algn="l"/>
                <a:tab pos="4265613" algn="l"/>
                <a:tab pos="4738688" algn="l"/>
                <a:tab pos="5213350" algn="l"/>
                <a:tab pos="5688013" algn="l"/>
                <a:tab pos="6161088" algn="l"/>
                <a:tab pos="6635750" algn="l"/>
                <a:tab pos="7110413" algn="l"/>
                <a:tab pos="7583488" algn="l"/>
                <a:tab pos="8058150" algn="l"/>
                <a:tab pos="8532813" algn="l"/>
                <a:tab pos="9007475" algn="l"/>
                <a:tab pos="9480550" algn="l"/>
              </a:tabLst>
            </a:pPr>
            <a:fld id="{1C5CB86C-234D-43C1-8FD3-0C216CD0573E}" type="slidenum">
              <a:rPr lang="en-US" sz="1200">
                <a:solidFill>
                  <a:srgbClr val="000000"/>
                </a:solidFill>
                <a:latin typeface="Calibri" pitchFamily="34" charset="0"/>
              </a:rPr>
              <a:pPr algn="r">
                <a:tabLst>
                  <a:tab pos="0" algn="l"/>
                  <a:tab pos="471488" algn="l"/>
                  <a:tab pos="946150" algn="l"/>
                  <a:tab pos="1420813" algn="l"/>
                  <a:tab pos="1893888" algn="l"/>
                  <a:tab pos="2368550" algn="l"/>
                  <a:tab pos="2843213" algn="l"/>
                  <a:tab pos="3316288" algn="l"/>
                  <a:tab pos="3789363" algn="l"/>
                  <a:tab pos="4265613" algn="l"/>
                  <a:tab pos="4738688" algn="l"/>
                  <a:tab pos="5213350" algn="l"/>
                  <a:tab pos="5688013" algn="l"/>
                  <a:tab pos="6161088" algn="l"/>
                  <a:tab pos="6635750" algn="l"/>
                  <a:tab pos="7110413" algn="l"/>
                  <a:tab pos="7583488" algn="l"/>
                  <a:tab pos="8058150" algn="l"/>
                  <a:tab pos="8532813" algn="l"/>
                  <a:tab pos="9007475" algn="l"/>
                  <a:tab pos="9480550" algn="l"/>
                </a:tabLst>
              </a:pPr>
              <a:t>10</a:t>
            </a:fld>
            <a:endParaRPr lang="en-US" sz="12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39940" name="Text Box 2"/>
          <p:cNvSpPr txBox="1">
            <a:spLocks noChangeArrowheads="1"/>
          </p:cNvSpPr>
          <p:nvPr/>
        </p:nvSpPr>
        <p:spPr bwMode="auto">
          <a:xfrm>
            <a:off x="1231900" y="720725"/>
            <a:ext cx="4851400" cy="359886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4841" tIns="47421" rIns="94841" bIns="47421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39941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976313" y="4559300"/>
            <a:ext cx="5357812" cy="4314825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11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tabLst>
                <a:tab pos="747713" algn="l"/>
                <a:tab pos="1497013" algn="l"/>
                <a:tab pos="2249488" algn="l"/>
                <a:tab pos="2998788" algn="l"/>
              </a:tabLst>
            </a:pPr>
            <a:fld id="{59D247CA-49F7-42BC-87A2-D2AF276C92A4}" type="slidenum">
              <a:rPr lang="en-US">
                <a:latin typeface="Times New Roman" pitchFamily="18" charset="0"/>
                <a:ea typeface="Lucida Sans Unicode" pitchFamily="34" charset="0"/>
                <a:cs typeface="Lucida Sans Unicode" pitchFamily="34" charset="0"/>
              </a:rPr>
              <a:pPr>
                <a:tabLst>
                  <a:tab pos="747713" algn="l"/>
                  <a:tab pos="1497013" algn="l"/>
                  <a:tab pos="2249488" algn="l"/>
                  <a:tab pos="2998788" algn="l"/>
                </a:tabLst>
              </a:pPr>
              <a:t>11</a:t>
            </a:fld>
            <a:endParaRPr lang="en-US">
              <a:latin typeface="Times New Roman" pitchFamily="18" charset="0"/>
              <a:ea typeface="Lucida Sans Unicode" pitchFamily="34" charset="0"/>
              <a:cs typeface="Lucida Sans Unicode" pitchFamily="34" charset="0"/>
            </a:endParaRPr>
          </a:p>
        </p:txBody>
      </p:sp>
      <p:sp>
        <p:nvSpPr>
          <p:cNvPr id="40963" name="Text Box 1"/>
          <p:cNvSpPr txBox="1">
            <a:spLocks noChangeArrowheads="1"/>
          </p:cNvSpPr>
          <p:nvPr/>
        </p:nvSpPr>
        <p:spPr bwMode="auto">
          <a:xfrm>
            <a:off x="1231900" y="720725"/>
            <a:ext cx="4851400" cy="359886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4841" tIns="47421" rIns="94841" bIns="47421" anchor="ctr"/>
          <a:lstStyle/>
          <a:p>
            <a:endParaRPr lang="en-US"/>
          </a:p>
        </p:txBody>
      </p:sp>
      <p:sp>
        <p:nvSpPr>
          <p:cNvPr id="40964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976313" y="4559300"/>
            <a:ext cx="5357812" cy="4314825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01D4A03-1855-44C5-9230-026DB99AD4C3}" type="datetimeFigureOut">
              <a:rPr lang="en-US"/>
              <a:pPr/>
              <a:t>5/24/2011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10E3E8-783D-4CD5-9CF1-079E6D5F073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7BAD702-4280-4BA4-B4B4-530C76F044B1}" type="datetimeFigureOut">
              <a:rPr lang="en-US"/>
              <a:pPr/>
              <a:t>5/24/2011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887FB2-21D9-4031-813B-3CB3218E9BA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120292A-FC2B-4ABF-A14F-303F1C956AC1}" type="datetimeFigureOut">
              <a:rPr lang="en-US"/>
              <a:pPr/>
              <a:t>5/24/2011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AE3856-BA5D-4E2D-AC4B-E0D1E67024B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926B666-79CC-4A3A-9E75-6A7D50772B81}" type="datetimeFigureOut">
              <a:rPr lang="en-US"/>
              <a:pPr/>
              <a:t>5/24/2011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F0C3FA-3F61-4654-9D99-441CC8A911B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RF Cavity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Background new.ti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75" y="0"/>
            <a:ext cx="91376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4"/>
          <p:cNvSpPr txBox="1">
            <a:spLocks noChangeArrowheads="1"/>
          </p:cNvSpPr>
          <p:nvPr userDrawn="1"/>
        </p:nvSpPr>
        <p:spPr bwMode="auto">
          <a:xfrm>
            <a:off x="1303338" y="5905500"/>
            <a:ext cx="6753225" cy="320675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000099"/>
              </a:buClr>
              <a:buFont typeface="Trebuchet MS" pitchFamily="3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US" sz="1330" b="1" dirty="0">
                <a:solidFill>
                  <a:srgbClr val="1206B2"/>
                </a:solidFill>
                <a:latin typeface="Trebuchet MS" pitchFamily="34" charset="0"/>
              </a:rPr>
              <a:t>MICE RFCC Module – RF Cavity Frequency Tuner Update – MICE CM25 at RAL, UK</a:t>
            </a:r>
          </a:p>
        </p:txBody>
      </p:sp>
      <p:sp>
        <p:nvSpPr>
          <p:cNvPr id="5" name="Rectangle 6"/>
          <p:cNvSpPr txBox="1">
            <a:spLocks noChangeArrowheads="1"/>
          </p:cNvSpPr>
          <p:nvPr userDrawn="1"/>
        </p:nvSpPr>
        <p:spPr>
          <a:xfrm>
            <a:off x="7108825" y="6300788"/>
            <a:ext cx="949325" cy="304800"/>
          </a:xfrm>
          <a:prstGeom prst="rect">
            <a:avLst/>
          </a:prstGeom>
          <a:solidFill>
            <a:schemeClr val="bg1"/>
          </a:solidFill>
          <a:ln/>
        </p:spPr>
        <p:txBody>
          <a:bodyPr anchor="ctr"/>
          <a:lstStyle/>
          <a:p>
            <a:pPr algn="ctr"/>
            <a:r>
              <a:rPr lang="en-US" sz="1400" b="1">
                <a:solidFill>
                  <a:srgbClr val="1206B2"/>
                </a:solidFill>
                <a:latin typeface="Trebuchet MS" pitchFamily="34" charset="0"/>
              </a:rPr>
              <a:t>Page </a:t>
            </a:r>
            <a:fld id="{8DDC9093-DBD3-4087-BD63-FE4386E02BED}" type="slidenum">
              <a:rPr lang="en-US" sz="1400" b="1">
                <a:solidFill>
                  <a:srgbClr val="1206B2"/>
                </a:solidFill>
                <a:latin typeface="Trebuchet MS" pitchFamily="34" charset="0"/>
              </a:rPr>
              <a:pPr algn="ctr"/>
              <a:t>‹#›</a:t>
            </a:fld>
            <a:endParaRPr lang="en-US" sz="1400" b="1">
              <a:solidFill>
                <a:srgbClr val="1206B2"/>
              </a:solidFill>
              <a:latin typeface="Trebuchet MS" pitchFamily="34" charset="0"/>
            </a:endParaRPr>
          </a:p>
        </p:txBody>
      </p:sp>
      <p:sp>
        <p:nvSpPr>
          <p:cNvPr id="6" name="Rectangle 5"/>
          <p:cNvSpPr txBox="1">
            <a:spLocks noChangeArrowheads="1"/>
          </p:cNvSpPr>
          <p:nvPr userDrawn="1"/>
        </p:nvSpPr>
        <p:spPr>
          <a:xfrm>
            <a:off x="1301750" y="6300788"/>
            <a:ext cx="5715000" cy="304800"/>
          </a:xfrm>
          <a:prstGeom prst="rect">
            <a:avLst/>
          </a:prstGeom>
          <a:solidFill>
            <a:schemeClr val="bg1"/>
          </a:solidFill>
          <a:ln/>
        </p:spPr>
        <p:txBody>
          <a:bodyPr anchor="ctr"/>
          <a:lstStyle>
            <a:lvl1pPr>
              <a:defRPr/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325" b="1" dirty="0" smtClean="0">
                <a:solidFill>
                  <a:srgbClr val="1206B2"/>
                </a:solidFill>
                <a:latin typeface="Trebuchet MS" pitchFamily="34" charset="0"/>
              </a:rPr>
              <a:t>Allan DeMello- Lawrence Berkeley National Lab – November 6, 2009</a:t>
            </a:r>
            <a:endParaRPr lang="en-US" sz="1325" b="1" dirty="0">
              <a:solidFill>
                <a:srgbClr val="1206B2"/>
              </a:solidFill>
              <a:latin typeface="Trebuchet MS" pitchFamily="34" charset="0"/>
            </a:endParaRPr>
          </a:p>
        </p:txBody>
      </p:sp>
      <p:sp>
        <p:nvSpPr>
          <p:cNvPr id="10" name="Content Placeholder 15"/>
          <p:cNvSpPr>
            <a:spLocks noGrp="1"/>
          </p:cNvSpPr>
          <p:nvPr>
            <p:ph sz="quarter" idx="11"/>
          </p:nvPr>
        </p:nvSpPr>
        <p:spPr>
          <a:xfrm>
            <a:off x="762000" y="276225"/>
            <a:ext cx="7620000" cy="533400"/>
          </a:xfrm>
        </p:spPr>
        <p:txBody>
          <a:bodyPr/>
          <a:lstStyle>
            <a:lvl1pPr algn="ctr">
              <a:buNone/>
              <a:defRPr b="1">
                <a:solidFill>
                  <a:schemeClr val="bg1"/>
                </a:solidFill>
                <a:latin typeface="Trebuchet MS" pitchFamily="34" charset="0"/>
              </a:defRPr>
            </a:lvl1pPr>
            <a:lvl2pPr>
              <a:defRPr>
                <a:solidFill>
                  <a:srgbClr val="FDDF03"/>
                </a:solidFill>
              </a:defRPr>
            </a:lvl2pPr>
            <a:lvl3pPr>
              <a:defRPr>
                <a:solidFill>
                  <a:srgbClr val="FDDF03"/>
                </a:solidFill>
              </a:defRPr>
            </a:lvl3pPr>
            <a:lvl4pPr>
              <a:defRPr>
                <a:solidFill>
                  <a:srgbClr val="FDDF03"/>
                </a:solidFill>
              </a:defRPr>
            </a:lvl4pPr>
            <a:lvl5pPr>
              <a:defRPr>
                <a:solidFill>
                  <a:srgbClr val="FDDF03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2_RF Cavity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Background new.ti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75" y="0"/>
            <a:ext cx="91376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 Box 4"/>
          <p:cNvSpPr txBox="1">
            <a:spLocks noChangeArrowheads="1"/>
          </p:cNvSpPr>
          <p:nvPr userDrawn="1"/>
        </p:nvSpPr>
        <p:spPr bwMode="auto">
          <a:xfrm>
            <a:off x="1303338" y="5905500"/>
            <a:ext cx="6753225" cy="320675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000099"/>
              </a:buClr>
              <a:buFont typeface="Trebuchet MS" pitchFamily="3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US" sz="1325" b="1" dirty="0">
                <a:solidFill>
                  <a:srgbClr val="1206B2"/>
                </a:solidFill>
                <a:latin typeface="Trebuchet MS" pitchFamily="34" charset="0"/>
              </a:rPr>
              <a:t>MICE RFCC Module – RF Cavity Frequency Tuner Update – MICE CM25 at RAL, UK</a:t>
            </a:r>
          </a:p>
        </p:txBody>
      </p:sp>
      <p:sp>
        <p:nvSpPr>
          <p:cNvPr id="4" name="Rectangle 6"/>
          <p:cNvSpPr txBox="1">
            <a:spLocks noChangeArrowheads="1"/>
          </p:cNvSpPr>
          <p:nvPr userDrawn="1"/>
        </p:nvSpPr>
        <p:spPr>
          <a:xfrm>
            <a:off x="7108825" y="6300788"/>
            <a:ext cx="949325" cy="304800"/>
          </a:xfrm>
          <a:prstGeom prst="rect">
            <a:avLst/>
          </a:prstGeom>
          <a:solidFill>
            <a:schemeClr val="bg1"/>
          </a:solidFill>
          <a:ln/>
        </p:spPr>
        <p:txBody>
          <a:bodyPr anchor="ctr"/>
          <a:lstStyle/>
          <a:p>
            <a:pPr algn="ctr"/>
            <a:r>
              <a:rPr lang="en-US" sz="1400" b="1">
                <a:solidFill>
                  <a:srgbClr val="1206B2"/>
                </a:solidFill>
                <a:latin typeface="Trebuchet MS" pitchFamily="34" charset="0"/>
              </a:rPr>
              <a:t>Page </a:t>
            </a:r>
            <a:fld id="{57A6E030-99A8-4F5D-9077-41B8D4E181BE}" type="slidenum">
              <a:rPr lang="en-US" sz="1400" b="1">
                <a:solidFill>
                  <a:srgbClr val="1206B2"/>
                </a:solidFill>
                <a:latin typeface="Trebuchet MS" pitchFamily="34" charset="0"/>
              </a:rPr>
              <a:pPr algn="ctr"/>
              <a:t>‹#›</a:t>
            </a:fld>
            <a:endParaRPr lang="en-US" sz="1400" b="1">
              <a:solidFill>
                <a:srgbClr val="1206B2"/>
              </a:solidFill>
              <a:latin typeface="Trebuchet MS" pitchFamily="34" charset="0"/>
            </a:endParaRPr>
          </a:p>
        </p:txBody>
      </p:sp>
      <p:sp>
        <p:nvSpPr>
          <p:cNvPr id="5" name="Rectangle 5"/>
          <p:cNvSpPr txBox="1">
            <a:spLocks noChangeArrowheads="1"/>
          </p:cNvSpPr>
          <p:nvPr userDrawn="1"/>
        </p:nvSpPr>
        <p:spPr>
          <a:xfrm>
            <a:off x="1301750" y="6300788"/>
            <a:ext cx="5715000" cy="304800"/>
          </a:xfrm>
          <a:prstGeom prst="rect">
            <a:avLst/>
          </a:prstGeom>
          <a:solidFill>
            <a:schemeClr val="bg1"/>
          </a:solidFill>
          <a:ln/>
        </p:spPr>
        <p:txBody>
          <a:bodyPr anchor="ctr"/>
          <a:lstStyle>
            <a:lvl1pPr>
              <a:defRPr/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325" b="1" dirty="0" smtClean="0">
                <a:solidFill>
                  <a:srgbClr val="1206B2"/>
                </a:solidFill>
                <a:latin typeface="Trebuchet MS" pitchFamily="34" charset="0"/>
              </a:rPr>
              <a:t>Allan DeMello- Lawrence Berkeley National Lab – November 6, 2009</a:t>
            </a:r>
            <a:endParaRPr lang="en-US" sz="1325" b="1" dirty="0">
              <a:solidFill>
                <a:srgbClr val="1206B2"/>
              </a:solidFill>
              <a:latin typeface="Trebuchet MS" pitchFamily="34" charset="0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2F760EE-3267-44BD-9CF0-739E6349EA05}" type="datetimeFigureOut">
              <a:rPr lang="en-US"/>
              <a:pPr/>
              <a:t>5/24/2011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D76175-FDDA-4E7B-93D0-6DFCEAA12A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C57A7F1-0864-4B21-A37F-38DD18886AE0}" type="datetimeFigureOut">
              <a:rPr lang="en-US"/>
              <a:pPr/>
              <a:t>5/24/2011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DD342F-796D-403D-BD36-69363682D6D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7E9616-4C1E-47B8-8F4F-7C09459D58AF}" type="datetimeFigureOut">
              <a:rPr lang="en-US"/>
              <a:pPr/>
              <a:t>5/24/2011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17DD0F-78A4-4A57-918D-4B2B5AC5BDF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DFCD369-D705-47CA-94A2-7E66CD8845CA}" type="datetimeFigureOut">
              <a:rPr lang="en-US"/>
              <a:pPr/>
              <a:t>5/24/2011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1F691A-A91F-40E8-8BC4-3F6326EC726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Title Template.ti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AF999C-DEB3-47CF-85C8-5C132C97F17C}" type="datetimeFigureOut">
              <a:rPr lang="en-US"/>
              <a:pPr/>
              <a:t>5/24/2011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09E722-6E6A-426A-A75E-DB35C82F029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F Cavity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Background new.ti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7650" cy="68580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>
            <a:noFill/>
            <a:miter lim="800000"/>
            <a:headEnd/>
            <a:tailEnd/>
          </a:ln>
        </p:spPr>
      </p:pic>
      <p:sp>
        <p:nvSpPr>
          <p:cNvPr id="4" name="Text Box 4"/>
          <p:cNvSpPr txBox="1">
            <a:spLocks noChangeArrowheads="1"/>
          </p:cNvSpPr>
          <p:nvPr userDrawn="1"/>
        </p:nvSpPr>
        <p:spPr bwMode="auto">
          <a:xfrm>
            <a:off x="1303338" y="5905500"/>
            <a:ext cx="6753225" cy="320675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99"/>
              </a:buClr>
              <a:buFont typeface="Trebuchet MS" pitchFamily="3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US" sz="1350" b="1" dirty="0">
                <a:solidFill>
                  <a:srgbClr val="1206B2"/>
                </a:solidFill>
                <a:latin typeface="+mn-lt"/>
              </a:rPr>
              <a:t>MICE RFCC </a:t>
            </a:r>
            <a:r>
              <a:rPr lang="en-US" sz="1350" b="1" dirty="0" smtClean="0">
                <a:solidFill>
                  <a:srgbClr val="1206B2"/>
                </a:solidFill>
                <a:latin typeface="+mn-lt"/>
              </a:rPr>
              <a:t>Module </a:t>
            </a:r>
            <a:r>
              <a:rPr lang="en-US" sz="1350" b="1" dirty="0">
                <a:solidFill>
                  <a:srgbClr val="1206B2"/>
                </a:solidFill>
                <a:latin typeface="+mn-lt"/>
              </a:rPr>
              <a:t>– </a:t>
            </a:r>
            <a:r>
              <a:rPr lang="en-US" sz="1350" b="1" dirty="0" smtClean="0">
                <a:solidFill>
                  <a:srgbClr val="1206B2"/>
                </a:solidFill>
                <a:latin typeface="+mn-lt"/>
              </a:rPr>
              <a:t>MICE</a:t>
            </a:r>
            <a:r>
              <a:rPr lang="en-US" sz="1350" b="1" baseline="0" dirty="0" smtClean="0">
                <a:solidFill>
                  <a:srgbClr val="1206B2"/>
                </a:solidFill>
                <a:latin typeface="+mn-lt"/>
              </a:rPr>
              <a:t> Schedule Review</a:t>
            </a:r>
            <a:r>
              <a:rPr lang="en-US" sz="1350" b="1" dirty="0" smtClean="0">
                <a:solidFill>
                  <a:srgbClr val="1206B2"/>
                </a:solidFill>
                <a:latin typeface="+mn-lt"/>
              </a:rPr>
              <a:t> </a:t>
            </a:r>
            <a:r>
              <a:rPr lang="en-US" sz="1350" b="1" dirty="0">
                <a:solidFill>
                  <a:srgbClr val="1206B2"/>
                </a:solidFill>
                <a:latin typeface="+mn-lt"/>
              </a:rPr>
              <a:t>at </a:t>
            </a:r>
            <a:r>
              <a:rPr lang="en-US" sz="1350" b="1" dirty="0" smtClean="0">
                <a:solidFill>
                  <a:srgbClr val="1206B2"/>
                </a:solidFill>
                <a:latin typeface="+mn-lt"/>
              </a:rPr>
              <a:t>RAL,</a:t>
            </a:r>
            <a:r>
              <a:rPr lang="en-US" sz="1350" b="1" baseline="0" dirty="0" smtClean="0">
                <a:solidFill>
                  <a:srgbClr val="1206B2"/>
                </a:solidFill>
                <a:latin typeface="+mn-lt"/>
              </a:rPr>
              <a:t> UK</a:t>
            </a:r>
            <a:endParaRPr lang="en-US" sz="1350" b="1" dirty="0">
              <a:solidFill>
                <a:srgbClr val="1206B2"/>
              </a:solidFill>
              <a:latin typeface="+mn-lt"/>
            </a:endParaRPr>
          </a:p>
        </p:txBody>
      </p:sp>
      <p:sp>
        <p:nvSpPr>
          <p:cNvPr id="5" name="Rectangle 6"/>
          <p:cNvSpPr txBox="1">
            <a:spLocks noChangeArrowheads="1"/>
          </p:cNvSpPr>
          <p:nvPr userDrawn="1"/>
        </p:nvSpPr>
        <p:spPr>
          <a:xfrm>
            <a:off x="7108825" y="6300788"/>
            <a:ext cx="949325" cy="304800"/>
          </a:xfrm>
          <a:prstGeom prst="rect">
            <a:avLst/>
          </a:prstGeom>
          <a:solidFill>
            <a:schemeClr val="bg1"/>
          </a:solidFill>
          <a:ln/>
        </p:spPr>
        <p:txBody>
          <a:bodyPr anchor="ctr"/>
          <a:lstStyle/>
          <a:p>
            <a:pPr algn="ctr"/>
            <a:r>
              <a:rPr lang="en-US" sz="1200" b="1" dirty="0">
                <a:solidFill>
                  <a:srgbClr val="1206B2"/>
                </a:solidFill>
                <a:latin typeface="+mn-lt"/>
              </a:rPr>
              <a:t>Page </a:t>
            </a:r>
            <a:fld id="{B4B048EE-6AAF-47AC-B0CA-31753AAE27E2}" type="slidenum">
              <a:rPr lang="en-US" sz="1200" b="1">
                <a:solidFill>
                  <a:srgbClr val="1206B2"/>
                </a:solidFill>
                <a:latin typeface="+mn-lt"/>
              </a:rPr>
              <a:pPr algn="ctr"/>
              <a:t>‹#›</a:t>
            </a:fld>
            <a:endParaRPr lang="en-US" sz="1200" b="1" dirty="0">
              <a:solidFill>
                <a:srgbClr val="1206B2"/>
              </a:solidFill>
              <a:latin typeface="+mn-lt"/>
            </a:endParaRPr>
          </a:p>
        </p:txBody>
      </p:sp>
      <p:sp>
        <p:nvSpPr>
          <p:cNvPr id="6" name="Rectangle 5"/>
          <p:cNvSpPr txBox="1">
            <a:spLocks noChangeArrowheads="1"/>
          </p:cNvSpPr>
          <p:nvPr userDrawn="1"/>
        </p:nvSpPr>
        <p:spPr>
          <a:xfrm>
            <a:off x="1301750" y="6300788"/>
            <a:ext cx="5715000" cy="304800"/>
          </a:xfrm>
          <a:prstGeom prst="rect">
            <a:avLst/>
          </a:prstGeom>
          <a:solidFill>
            <a:schemeClr val="bg1"/>
          </a:solidFill>
          <a:ln/>
        </p:spPr>
        <p:txBody>
          <a:bodyPr anchor="ctr"/>
          <a:lstStyle>
            <a:lvl1pPr>
              <a:defRPr/>
            </a:lvl1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325" b="1" dirty="0" smtClean="0">
                <a:solidFill>
                  <a:srgbClr val="1206B2"/>
                </a:solidFill>
                <a:latin typeface="+mn-lt"/>
              </a:rPr>
              <a:t>Derun</a:t>
            </a:r>
            <a:r>
              <a:rPr lang="en-US" sz="1325" b="1" baseline="0" dirty="0" smtClean="0">
                <a:solidFill>
                  <a:srgbClr val="1206B2"/>
                </a:solidFill>
                <a:latin typeface="+mn-lt"/>
              </a:rPr>
              <a:t> Li</a:t>
            </a:r>
            <a:r>
              <a:rPr lang="en-US" sz="1325" b="1" dirty="0" smtClean="0">
                <a:solidFill>
                  <a:srgbClr val="1206B2"/>
                </a:solidFill>
                <a:latin typeface="+mn-lt"/>
              </a:rPr>
              <a:t> - Lawrence Berkeley National Lab – May</a:t>
            </a:r>
            <a:r>
              <a:rPr lang="en-US" sz="1325" b="1" baseline="0" dirty="0" smtClean="0">
                <a:solidFill>
                  <a:srgbClr val="1206B2"/>
                </a:solidFill>
                <a:latin typeface="+mn-lt"/>
              </a:rPr>
              <a:t> 24</a:t>
            </a:r>
            <a:r>
              <a:rPr lang="en-US" sz="1325" b="1" dirty="0" smtClean="0">
                <a:solidFill>
                  <a:srgbClr val="1206B2"/>
                </a:solidFill>
                <a:latin typeface="+mn-lt"/>
              </a:rPr>
              <a:t>, 2011</a:t>
            </a:r>
            <a:endParaRPr lang="en-US" sz="1325" b="1" dirty="0">
              <a:solidFill>
                <a:srgbClr val="1206B2"/>
              </a:solidFill>
              <a:latin typeface="+mn-lt"/>
            </a:endParaRPr>
          </a:p>
        </p:txBody>
      </p:sp>
      <p:sp>
        <p:nvSpPr>
          <p:cNvPr id="10" name="Content Placeholder 15"/>
          <p:cNvSpPr>
            <a:spLocks noGrp="1"/>
          </p:cNvSpPr>
          <p:nvPr>
            <p:ph sz="quarter" idx="11"/>
          </p:nvPr>
        </p:nvSpPr>
        <p:spPr>
          <a:xfrm>
            <a:off x="762000" y="276225"/>
            <a:ext cx="7620000" cy="533400"/>
          </a:xfrm>
        </p:spPr>
        <p:txBody>
          <a:bodyPr/>
          <a:lstStyle>
            <a:lvl1pPr algn="ctr">
              <a:buNone/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defRPr>
            </a:lvl1pPr>
            <a:lvl2pPr>
              <a:defRPr>
                <a:solidFill>
                  <a:srgbClr val="FDDF03"/>
                </a:solidFill>
              </a:defRPr>
            </a:lvl2pPr>
            <a:lvl3pPr>
              <a:defRPr>
                <a:solidFill>
                  <a:srgbClr val="FDDF03"/>
                </a:solidFill>
              </a:defRPr>
            </a:lvl3pPr>
            <a:lvl4pPr>
              <a:defRPr>
                <a:solidFill>
                  <a:srgbClr val="FDDF03"/>
                </a:solidFill>
              </a:defRPr>
            </a:lvl4pPr>
            <a:lvl5pPr>
              <a:defRPr>
                <a:solidFill>
                  <a:srgbClr val="FDDF03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3050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4"/>
          <p:cNvSpPr txBox="1">
            <a:spLocks noChangeArrowheads="1"/>
          </p:cNvSpPr>
          <p:nvPr userDrawn="1"/>
        </p:nvSpPr>
        <p:spPr bwMode="auto">
          <a:xfrm>
            <a:off x="1312863" y="5919788"/>
            <a:ext cx="6753225" cy="320675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000099"/>
              </a:buClr>
              <a:buFont typeface="Trebuchet MS" pitchFamily="3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US" sz="1400" b="1" dirty="0">
                <a:solidFill>
                  <a:srgbClr val="1206B2"/>
                </a:solidFill>
                <a:latin typeface="Trebuchet MS" pitchFamily="34" charset="0"/>
              </a:rPr>
              <a:t>MICE RFCC Module – RF Cavity Fabrication Update – MICE CM25 at RAL, UK</a:t>
            </a:r>
          </a:p>
        </p:txBody>
      </p:sp>
      <p:sp>
        <p:nvSpPr>
          <p:cNvPr id="5" name="Rectangle 6"/>
          <p:cNvSpPr txBox="1">
            <a:spLocks noChangeArrowheads="1"/>
          </p:cNvSpPr>
          <p:nvPr userDrawn="1"/>
        </p:nvSpPr>
        <p:spPr>
          <a:xfrm>
            <a:off x="7118350" y="6315075"/>
            <a:ext cx="949325" cy="304800"/>
          </a:xfrm>
          <a:prstGeom prst="rect">
            <a:avLst/>
          </a:prstGeom>
          <a:solidFill>
            <a:schemeClr val="bg1"/>
          </a:solidFill>
          <a:ln/>
        </p:spPr>
        <p:txBody>
          <a:bodyPr anchor="ctr"/>
          <a:lstStyle/>
          <a:p>
            <a:pPr algn="ctr"/>
            <a:r>
              <a:rPr lang="en-US" sz="1400" b="1">
                <a:solidFill>
                  <a:srgbClr val="1206B2"/>
                </a:solidFill>
                <a:latin typeface="Trebuchet MS" pitchFamily="34" charset="0"/>
              </a:rPr>
              <a:t>Page </a:t>
            </a:r>
            <a:fld id="{9FB7C6D2-B049-433A-9D5D-456EC21E1F52}" type="slidenum">
              <a:rPr lang="en-US" sz="1400" b="1">
                <a:solidFill>
                  <a:srgbClr val="1206B2"/>
                </a:solidFill>
                <a:latin typeface="Trebuchet MS" pitchFamily="34" charset="0"/>
              </a:rPr>
              <a:pPr algn="ctr"/>
              <a:t>‹#›</a:t>
            </a:fld>
            <a:endParaRPr lang="en-US" sz="1400" b="1">
              <a:solidFill>
                <a:srgbClr val="1206B2"/>
              </a:solidFill>
              <a:latin typeface="Trebuchet MS" pitchFamily="34" charset="0"/>
            </a:endParaRPr>
          </a:p>
        </p:txBody>
      </p:sp>
      <p:sp>
        <p:nvSpPr>
          <p:cNvPr id="6" name="Rectangle 5"/>
          <p:cNvSpPr txBox="1">
            <a:spLocks noChangeArrowheads="1"/>
          </p:cNvSpPr>
          <p:nvPr userDrawn="1"/>
        </p:nvSpPr>
        <p:spPr>
          <a:xfrm>
            <a:off x="1311275" y="6315075"/>
            <a:ext cx="5715000" cy="304800"/>
          </a:xfrm>
          <a:prstGeom prst="rect">
            <a:avLst/>
          </a:prstGeom>
          <a:solidFill>
            <a:schemeClr val="bg1"/>
          </a:solidFill>
          <a:ln/>
        </p:spPr>
        <p:txBody>
          <a:bodyPr anchor="ctr"/>
          <a:lstStyle>
            <a:lvl1pPr>
              <a:defRPr/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325" b="1" dirty="0" smtClean="0">
                <a:solidFill>
                  <a:srgbClr val="1206B2"/>
                </a:solidFill>
                <a:latin typeface="Trebuchet MS" pitchFamily="34" charset="0"/>
              </a:rPr>
              <a:t>Steve Virostek - Lawrence Berkeley National Lab – November 6, 2009</a:t>
            </a:r>
            <a:endParaRPr lang="en-US" sz="1325" b="1" dirty="0">
              <a:solidFill>
                <a:srgbClr val="1206B2"/>
              </a:solidFill>
              <a:latin typeface="Trebuchet MS" pitchFamily="34" charset="0"/>
            </a:endParaRPr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0"/>
          </p:nvPr>
        </p:nvSpPr>
        <p:spPr>
          <a:xfrm>
            <a:off x="762000" y="264460"/>
            <a:ext cx="7620000" cy="533400"/>
          </a:xfrm>
        </p:spPr>
        <p:txBody>
          <a:bodyPr/>
          <a:lstStyle>
            <a:lvl1pPr algn="ctr">
              <a:buNone/>
              <a:defRPr b="1">
                <a:solidFill>
                  <a:schemeClr val="bg1"/>
                </a:solidFill>
                <a:latin typeface="Trebuchet MS" pitchFamily="34" charset="0"/>
              </a:defRPr>
            </a:lvl1pPr>
            <a:lvl2pPr>
              <a:defRPr>
                <a:solidFill>
                  <a:srgbClr val="FDDF03"/>
                </a:solidFill>
              </a:defRPr>
            </a:lvl2pPr>
            <a:lvl3pPr>
              <a:defRPr>
                <a:solidFill>
                  <a:srgbClr val="FDDF03"/>
                </a:solidFill>
              </a:defRPr>
            </a:lvl3pPr>
            <a:lvl4pPr>
              <a:defRPr>
                <a:solidFill>
                  <a:srgbClr val="FDDF03"/>
                </a:solidFill>
              </a:defRPr>
            </a:lvl4pPr>
            <a:lvl5pPr>
              <a:defRPr>
                <a:solidFill>
                  <a:srgbClr val="FDDF03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1BDEB95-E4FB-4C1F-B68C-79FF5F4BCC9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D41AC58-91B9-4657-A631-54857FDA3C77}" type="datetimeFigureOut">
              <a:rPr lang="en-US"/>
              <a:pPr/>
              <a:t>5/24/2011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1C5328-88F5-40FF-9D59-C693FD8857F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6A850267-90BB-4B82-8C8E-34806F3FE29A}" type="datetimeFigureOut">
              <a:rPr lang="en-US"/>
              <a:pPr/>
              <a:t>5/24/2011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EBDCDFF2-55B7-43A9-8E3D-4621D6508F4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75" r:id="rId1"/>
    <p:sldLayoutId id="2147484376" r:id="rId2"/>
    <p:sldLayoutId id="2147484377" r:id="rId3"/>
    <p:sldLayoutId id="2147484378" r:id="rId4"/>
    <p:sldLayoutId id="2147484379" r:id="rId5"/>
    <p:sldLayoutId id="2147484384" r:id="rId6"/>
    <p:sldLayoutId id="2147484385" r:id="rId7"/>
    <p:sldLayoutId id="2147484386" r:id="rId8"/>
    <p:sldLayoutId id="2147484380" r:id="rId9"/>
    <p:sldLayoutId id="2147484381" r:id="rId10"/>
    <p:sldLayoutId id="2147484382" r:id="rId11"/>
    <p:sldLayoutId id="2147484383" r:id="rId12"/>
    <p:sldLayoutId id="2147484387" r:id="rId13"/>
    <p:sldLayoutId id="2147484388" r:id="rId14"/>
  </p:sldLayoutIdLst>
  <p:transition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7"/>
          <p:cNvSpPr>
            <a:spLocks noGrp="1" noChangeArrowheads="1"/>
          </p:cNvSpPr>
          <p:nvPr>
            <p:ph type="title"/>
          </p:nvPr>
        </p:nvSpPr>
        <p:spPr>
          <a:xfrm>
            <a:off x="1244600" y="1066800"/>
            <a:ext cx="6654800" cy="1828800"/>
          </a:xfrm>
        </p:spPr>
        <p:txBody>
          <a:bodyPr/>
          <a:lstStyle/>
          <a:p>
            <a:pPr eaLnBrk="1" hangingPunct="1">
              <a:lnSpc>
                <a:spcPts val="4000"/>
              </a:lnSpc>
              <a:tabLst>
                <a:tab pos="228600" algn="l"/>
                <a:tab pos="576263" algn="l"/>
              </a:tabLst>
            </a:pPr>
            <a:r>
              <a:rPr lang="en-US" sz="5400" b="1" dirty="0" smtClean="0">
                <a:solidFill>
                  <a:srgbClr val="FDDF03"/>
                </a:solidFill>
                <a:latin typeface="Arial" pitchFamily="34" charset="0"/>
                <a:cs typeface="Arial" pitchFamily="34" charset="0"/>
              </a:rPr>
              <a:t>MICE RFCC Module</a:t>
            </a:r>
          </a:p>
        </p:txBody>
      </p:sp>
      <p:sp>
        <p:nvSpPr>
          <p:cNvPr id="7171" name="Rectangle 18"/>
          <p:cNvSpPr>
            <a:spLocks noGrp="1" noChangeArrowheads="1"/>
          </p:cNvSpPr>
          <p:nvPr>
            <p:ph type="subTitle" idx="4294967295"/>
          </p:nvPr>
        </p:nvSpPr>
        <p:spPr>
          <a:xfrm>
            <a:off x="1104900" y="4897438"/>
            <a:ext cx="6934200" cy="882650"/>
          </a:xfrm>
        </p:spPr>
        <p:txBody>
          <a:bodyPr/>
          <a:lstStyle/>
          <a:p>
            <a:pPr marL="0" indent="0" algn="ctr" eaLnBrk="1" hangingPunct="1">
              <a:spcBef>
                <a:spcPct val="0"/>
              </a:spcBef>
              <a:buFontTx/>
              <a:buNone/>
              <a:tabLst>
                <a:tab pos="339725" algn="l"/>
                <a:tab pos="4232275" algn="l"/>
              </a:tabLst>
            </a:pPr>
            <a:r>
              <a:rPr lang="en-US" sz="2800" dirty="0" smtClean="0">
                <a:solidFill>
                  <a:srgbClr val="FBDE05"/>
                </a:solidFill>
              </a:rPr>
              <a:t>Derun Li</a:t>
            </a:r>
          </a:p>
          <a:p>
            <a:pPr marL="0" indent="0" algn="ctr" eaLnBrk="1" hangingPunct="1">
              <a:buFontTx/>
              <a:buNone/>
              <a:tabLst>
                <a:tab pos="339725" algn="l"/>
                <a:tab pos="4232275" algn="l"/>
              </a:tabLst>
            </a:pPr>
            <a:r>
              <a:rPr lang="en-US" sz="2400" dirty="0" smtClean="0">
                <a:solidFill>
                  <a:srgbClr val="FFDA3D"/>
                </a:solidFill>
              </a:rPr>
              <a:t>Lawrence Berkeley National Laboratory</a:t>
            </a:r>
          </a:p>
        </p:txBody>
      </p:sp>
      <p:sp>
        <p:nvSpPr>
          <p:cNvPr id="7172" name="Text Box 19"/>
          <p:cNvSpPr txBox="1">
            <a:spLocks noChangeArrowheads="1"/>
          </p:cNvSpPr>
          <p:nvPr/>
        </p:nvSpPr>
        <p:spPr bwMode="auto">
          <a:xfrm>
            <a:off x="3036675" y="3352800"/>
            <a:ext cx="3070649" cy="1421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Aft>
                <a:spcPct val="30000"/>
              </a:spcAft>
            </a:pPr>
            <a:r>
              <a:rPr lang="en-US" sz="2400" b="1" dirty="0" smtClean="0">
                <a:solidFill>
                  <a:srgbClr val="FFDA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MICE Schedule Review</a:t>
            </a:r>
          </a:p>
          <a:p>
            <a:pPr algn="ctr">
              <a:spcAft>
                <a:spcPct val="30000"/>
              </a:spcAft>
            </a:pPr>
            <a:r>
              <a:rPr lang="en-US" sz="2400" b="1" dirty="0" smtClean="0">
                <a:solidFill>
                  <a:srgbClr val="FFDA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RAL, UK</a:t>
            </a:r>
            <a:endParaRPr lang="en-US" sz="2400" b="1" dirty="0">
              <a:solidFill>
                <a:srgbClr val="FFDA3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algn="ctr"/>
            <a:r>
              <a:rPr lang="en-US" sz="2400" b="1" dirty="0">
                <a:solidFill>
                  <a:srgbClr val="FFDA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en-US" sz="2400" b="1" dirty="0" smtClean="0">
                <a:solidFill>
                  <a:srgbClr val="FFDA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May 24, </a:t>
            </a:r>
            <a:r>
              <a:rPr lang="en-US" sz="2400" b="1" dirty="0">
                <a:solidFill>
                  <a:srgbClr val="FFDA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2011</a:t>
            </a:r>
          </a:p>
        </p:txBody>
      </p:sp>
      <p:sp>
        <p:nvSpPr>
          <p:cNvPr id="7173" name="Line 20"/>
          <p:cNvSpPr>
            <a:spLocks noChangeShapeType="1"/>
          </p:cNvSpPr>
          <p:nvPr/>
        </p:nvSpPr>
        <p:spPr bwMode="auto">
          <a:xfrm>
            <a:off x="2754313" y="4794250"/>
            <a:ext cx="3635375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1" descr="Tuner section view Xa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1" y="1094204"/>
            <a:ext cx="4520964" cy="46207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291" name="Text Box 10"/>
          <p:cNvSpPr txBox="1">
            <a:spLocks noChangeArrowheads="1"/>
          </p:cNvSpPr>
          <p:nvPr/>
        </p:nvSpPr>
        <p:spPr bwMode="auto">
          <a:xfrm>
            <a:off x="457200" y="228600"/>
            <a:ext cx="8229600" cy="609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buClr>
                <a:srgbClr val="FFFFFF"/>
              </a:buClr>
              <a:buFont typeface="Trebuchet MS" pitchFamily="3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200" b="1" dirty="0">
                <a:solidFill>
                  <a:srgbClr val="FFFFFF"/>
                </a:solidFill>
                <a:latin typeface="+mj-lt"/>
              </a:rPr>
              <a:t>RF Cavity Frequency Tuner Components</a:t>
            </a:r>
          </a:p>
        </p:txBody>
      </p:sp>
      <p:sp>
        <p:nvSpPr>
          <p:cNvPr id="12292" name="Line 11"/>
          <p:cNvSpPr>
            <a:spLocks noChangeShapeType="1"/>
          </p:cNvSpPr>
          <p:nvPr/>
        </p:nvSpPr>
        <p:spPr bwMode="auto">
          <a:xfrm>
            <a:off x="371475" y="896938"/>
            <a:ext cx="8361363" cy="1587"/>
          </a:xfrm>
          <a:prstGeom prst="line">
            <a:avLst/>
          </a:prstGeom>
          <a:noFill/>
          <a:ln w="3816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>
              <a:latin typeface="+mj-lt"/>
            </a:endParaRPr>
          </a:p>
        </p:txBody>
      </p:sp>
      <p:sp>
        <p:nvSpPr>
          <p:cNvPr id="12293" name="Line 2"/>
          <p:cNvSpPr>
            <a:spLocks noChangeShapeType="1"/>
          </p:cNvSpPr>
          <p:nvPr/>
        </p:nvSpPr>
        <p:spPr bwMode="auto">
          <a:xfrm flipV="1">
            <a:off x="3317875" y="4037013"/>
            <a:ext cx="876300" cy="469900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latin typeface="+mj-lt"/>
            </a:endParaRPr>
          </a:p>
        </p:txBody>
      </p:sp>
      <p:sp>
        <p:nvSpPr>
          <p:cNvPr id="12294" name="Line 16"/>
          <p:cNvSpPr>
            <a:spLocks noChangeShapeType="1"/>
          </p:cNvSpPr>
          <p:nvPr/>
        </p:nvSpPr>
        <p:spPr bwMode="auto">
          <a:xfrm flipV="1">
            <a:off x="1981200" y="1676400"/>
            <a:ext cx="1066800" cy="228600"/>
          </a:xfrm>
          <a:prstGeom prst="line">
            <a:avLst/>
          </a:prstGeom>
          <a:noFill/>
          <a:ln w="25560">
            <a:solidFill>
              <a:srgbClr val="FF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n-US">
              <a:latin typeface="+mj-lt"/>
            </a:endParaRPr>
          </a:p>
        </p:txBody>
      </p:sp>
      <p:sp>
        <p:nvSpPr>
          <p:cNvPr id="12295" name="Text Box 17"/>
          <p:cNvSpPr txBox="1">
            <a:spLocks noChangeArrowheads="1"/>
          </p:cNvSpPr>
          <p:nvPr/>
        </p:nvSpPr>
        <p:spPr bwMode="auto">
          <a:xfrm>
            <a:off x="228600" y="1676400"/>
            <a:ext cx="1981200" cy="71006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1450" lvl="1" indent="-171450">
              <a:buClr>
                <a:srgbClr val="FDDF03"/>
              </a:buClr>
              <a:buFont typeface="Arial" charset="0"/>
              <a:buChar char="•"/>
              <a:tabLst>
                <a:tab pos="0" algn="l"/>
                <a:tab pos="17145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dirty="0">
                <a:solidFill>
                  <a:srgbClr val="FDDF03"/>
                </a:solidFill>
                <a:latin typeface="+mj-lt"/>
              </a:rPr>
              <a:t>Dual – action actuator</a:t>
            </a:r>
          </a:p>
        </p:txBody>
      </p:sp>
      <p:sp>
        <p:nvSpPr>
          <p:cNvPr id="12296" name="Line 18"/>
          <p:cNvSpPr>
            <a:spLocks noChangeShapeType="1"/>
          </p:cNvSpPr>
          <p:nvPr/>
        </p:nvSpPr>
        <p:spPr bwMode="auto">
          <a:xfrm flipH="1" flipV="1">
            <a:off x="6019800" y="2895600"/>
            <a:ext cx="838200" cy="381000"/>
          </a:xfrm>
          <a:prstGeom prst="line">
            <a:avLst/>
          </a:prstGeom>
          <a:noFill/>
          <a:ln w="25560">
            <a:solidFill>
              <a:srgbClr val="FF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n-US">
              <a:latin typeface="+mj-lt"/>
            </a:endParaRPr>
          </a:p>
        </p:txBody>
      </p:sp>
      <p:sp>
        <p:nvSpPr>
          <p:cNvPr id="731155" name="Text Box 19"/>
          <p:cNvSpPr txBox="1">
            <a:spLocks noChangeArrowheads="1"/>
          </p:cNvSpPr>
          <p:nvPr/>
        </p:nvSpPr>
        <p:spPr bwMode="auto">
          <a:xfrm>
            <a:off x="6705600" y="3048000"/>
            <a:ext cx="1404850" cy="71006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DDF03"/>
              </a:buClr>
              <a:buFont typeface="Arial" pitchFamily="34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US" sz="2000" dirty="0">
                <a:solidFill>
                  <a:srgbClr val="FDDF03"/>
                </a:solidFill>
                <a:latin typeface="+mj-lt"/>
              </a:rPr>
              <a:t>Flexure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FDDF03"/>
              </a:buClr>
              <a:tabLst>
                <a:tab pos="0" algn="l"/>
                <a:tab pos="17145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US" sz="2000" dirty="0">
                <a:solidFill>
                  <a:srgbClr val="FDDF03"/>
                </a:solidFill>
                <a:latin typeface="+mj-lt"/>
              </a:rPr>
              <a:t>		tuner arm</a:t>
            </a:r>
          </a:p>
        </p:txBody>
      </p:sp>
      <p:sp>
        <p:nvSpPr>
          <p:cNvPr id="12298" name="Line 20"/>
          <p:cNvSpPr>
            <a:spLocks noChangeShapeType="1"/>
          </p:cNvSpPr>
          <p:nvPr/>
        </p:nvSpPr>
        <p:spPr bwMode="auto">
          <a:xfrm>
            <a:off x="1676400" y="4419600"/>
            <a:ext cx="3048000" cy="381000"/>
          </a:xfrm>
          <a:prstGeom prst="line">
            <a:avLst/>
          </a:prstGeom>
          <a:noFill/>
          <a:ln w="25560">
            <a:solidFill>
              <a:srgbClr val="FF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n-US">
              <a:latin typeface="+mj-lt"/>
            </a:endParaRPr>
          </a:p>
        </p:txBody>
      </p:sp>
      <p:sp>
        <p:nvSpPr>
          <p:cNvPr id="12299" name="Text Box 21"/>
          <p:cNvSpPr txBox="1">
            <a:spLocks noChangeArrowheads="1"/>
          </p:cNvSpPr>
          <p:nvPr/>
        </p:nvSpPr>
        <p:spPr bwMode="auto">
          <a:xfrm>
            <a:off x="228600" y="4191000"/>
            <a:ext cx="1600200" cy="40229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1450" indent="-171450">
              <a:buClr>
                <a:srgbClr val="FDDF03"/>
              </a:buClr>
              <a:buFont typeface="Arial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dirty="0">
                <a:solidFill>
                  <a:srgbClr val="FDDF03"/>
                </a:solidFill>
                <a:latin typeface="+mj-lt"/>
              </a:rPr>
              <a:t>RF cavity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1"/>
          <p:cNvSpPr txBox="1">
            <a:spLocks noChangeArrowheads="1"/>
          </p:cNvSpPr>
          <p:nvPr/>
        </p:nvSpPr>
        <p:spPr bwMode="auto">
          <a:xfrm>
            <a:off x="228600" y="238125"/>
            <a:ext cx="8686800" cy="609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buClr>
                <a:srgbClr val="FFFF00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600" b="1" dirty="0">
                <a:solidFill>
                  <a:srgbClr val="FFFFFF"/>
                </a:solidFill>
                <a:latin typeface="+mn-lt"/>
              </a:rPr>
              <a:t>RF Cavity Frequency Tuner Flexure</a:t>
            </a:r>
          </a:p>
        </p:txBody>
      </p:sp>
      <p:pic>
        <p:nvPicPr>
          <p:cNvPr id="13315" name="Picture 6" descr="Tuner1.JPG"/>
          <p:cNvPicPr>
            <a:picLocks noChangeAspect="1"/>
          </p:cNvPicPr>
          <p:nvPr/>
        </p:nvPicPr>
        <p:blipFill>
          <a:blip r:embed="rId3" cstate="print"/>
          <a:srcRect t="12500" b="6250"/>
          <a:stretch>
            <a:fillRect/>
          </a:stretch>
        </p:blipFill>
        <p:spPr bwMode="auto">
          <a:xfrm>
            <a:off x="1025769" y="950844"/>
            <a:ext cx="7127631" cy="4343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316" name="Rectangle 4"/>
          <p:cNvSpPr txBox="1">
            <a:spLocks noChangeArrowheads="1"/>
          </p:cNvSpPr>
          <p:nvPr/>
        </p:nvSpPr>
        <p:spPr bwMode="auto">
          <a:xfrm>
            <a:off x="381000" y="5218044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28600" lvl="1" indent="-228600" eaLnBrk="0" hangingPunct="0">
              <a:lnSpc>
                <a:spcPct val="90000"/>
              </a:lnSpc>
              <a:spcBef>
                <a:spcPct val="40000"/>
              </a:spcBef>
            </a:pPr>
            <a:r>
              <a:rPr lang="en-US" altLang="zh-CN" sz="2000" dirty="0" smtClean="0">
                <a:solidFill>
                  <a:srgbClr val="FDDF0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Six </a:t>
            </a:r>
            <a:r>
              <a:rPr lang="en-US" altLang="zh-CN" sz="2000" dirty="0">
                <a:solidFill>
                  <a:srgbClr val="FDDF0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tuner flexures are being fabricated at the University of </a:t>
            </a:r>
            <a:r>
              <a:rPr lang="en-US" altLang="zh-CN" sz="2000" dirty="0" smtClean="0">
                <a:solidFill>
                  <a:srgbClr val="FDDF0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Mississippi, the first one arrived LBNL last week for inspection, final fabrication finish at LBNL.  </a:t>
            </a:r>
            <a:endParaRPr lang="en-US" altLang="zh-CN" sz="2400" dirty="0">
              <a:solidFill>
                <a:srgbClr val="FDDF0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16" descr="Tuner section view 3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55719" y="1152551"/>
            <a:ext cx="5633177" cy="38501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339" name="Picture 10" descr="Cavity in Inspection 03-03-2010 A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066800"/>
            <a:ext cx="2973388" cy="3962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Date Placeholder 1"/>
          <p:cNvSpPr>
            <a:spLocks noGrp="1"/>
          </p:cNvSpPr>
          <p:nvPr>
            <p:ph type="dt" sz="quarter" idx="4294967295"/>
          </p:nvPr>
        </p:nvSpPr>
        <p:spPr>
          <a:xfrm>
            <a:off x="0" y="6356350"/>
            <a:ext cx="2133600" cy="365125"/>
          </a:xfrm>
        </p:spPr>
        <p:txBody>
          <a:bodyPr rtlCol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tx1">
                    <a:tint val="75000"/>
                  </a:schemeClr>
                </a:solidFill>
                <a:latin typeface="+mj-lt"/>
              </a:rPr>
              <a:t>MICE RF Cavity –  Mechanical Design and Analysis</a:t>
            </a:r>
          </a:p>
        </p:txBody>
      </p:sp>
      <p:sp>
        <p:nvSpPr>
          <p:cNvPr id="14341" name="Line 12"/>
          <p:cNvSpPr>
            <a:spLocks noChangeShapeType="1"/>
          </p:cNvSpPr>
          <p:nvPr/>
        </p:nvSpPr>
        <p:spPr bwMode="auto">
          <a:xfrm flipH="1">
            <a:off x="2438400" y="2057400"/>
            <a:ext cx="3124200" cy="457200"/>
          </a:xfrm>
          <a:prstGeom prst="line">
            <a:avLst/>
          </a:prstGeom>
          <a:noFill/>
          <a:ln w="25560">
            <a:solidFill>
              <a:srgbClr val="FF0000"/>
            </a:solidFill>
            <a:miter lim="800000"/>
            <a:headEnd type="stealth" w="med" len="med"/>
            <a:tailEnd type="stealth" w="med" len="med"/>
          </a:ln>
        </p:spPr>
        <p:txBody>
          <a:bodyPr/>
          <a:lstStyle/>
          <a:p>
            <a:endParaRPr lang="en-US">
              <a:latin typeface="+mj-lt"/>
            </a:endParaRPr>
          </a:p>
        </p:txBody>
      </p:sp>
      <p:sp>
        <p:nvSpPr>
          <p:cNvPr id="14342" name="Line 13"/>
          <p:cNvSpPr>
            <a:spLocks noChangeShapeType="1"/>
          </p:cNvSpPr>
          <p:nvPr/>
        </p:nvSpPr>
        <p:spPr bwMode="auto">
          <a:xfrm flipH="1">
            <a:off x="1752600" y="2590800"/>
            <a:ext cx="3962400" cy="1981200"/>
          </a:xfrm>
          <a:prstGeom prst="line">
            <a:avLst/>
          </a:prstGeom>
          <a:noFill/>
          <a:ln w="25560">
            <a:solidFill>
              <a:srgbClr val="FF0000"/>
            </a:solidFill>
            <a:miter lim="800000"/>
            <a:headEnd type="stealth" w="med" len="med"/>
            <a:tailEnd type="stealth" w="med" len="med"/>
          </a:ln>
        </p:spPr>
        <p:txBody>
          <a:bodyPr/>
          <a:lstStyle/>
          <a:p>
            <a:endParaRPr lang="en-US">
              <a:latin typeface="+mj-lt"/>
            </a:endParaRP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457200" y="228600"/>
            <a:ext cx="8229600" cy="609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buClr>
                <a:srgbClr val="FFFFFF"/>
              </a:buClr>
              <a:buFont typeface="Trebuchet MS" pitchFamily="3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200" b="1" dirty="0">
                <a:solidFill>
                  <a:srgbClr val="FFFFFF"/>
                </a:solidFill>
                <a:latin typeface="+mj-lt"/>
              </a:rPr>
              <a:t>Actuator Component Fabrication</a:t>
            </a:r>
          </a:p>
        </p:txBody>
      </p:sp>
      <p:sp>
        <p:nvSpPr>
          <p:cNvPr id="14344" name="Line 13"/>
          <p:cNvSpPr>
            <a:spLocks noChangeShapeType="1"/>
          </p:cNvSpPr>
          <p:nvPr/>
        </p:nvSpPr>
        <p:spPr bwMode="auto">
          <a:xfrm flipV="1">
            <a:off x="1600200" y="2362200"/>
            <a:ext cx="4343400" cy="1295400"/>
          </a:xfrm>
          <a:prstGeom prst="line">
            <a:avLst/>
          </a:prstGeom>
          <a:noFill/>
          <a:ln w="25560">
            <a:solidFill>
              <a:srgbClr val="FF0000"/>
            </a:solidFill>
            <a:miter lim="800000"/>
            <a:headEnd type="stealth" w="med" len="med"/>
            <a:tailEnd type="stealth" w="med" len="med"/>
          </a:ln>
        </p:spPr>
        <p:txBody>
          <a:bodyPr/>
          <a:lstStyle/>
          <a:p>
            <a:endParaRPr lang="en-US">
              <a:latin typeface="+mj-lt"/>
            </a:endParaRPr>
          </a:p>
        </p:txBody>
      </p:sp>
      <p:sp>
        <p:nvSpPr>
          <p:cNvPr id="14345" name="Line 12"/>
          <p:cNvSpPr>
            <a:spLocks noChangeShapeType="1"/>
          </p:cNvSpPr>
          <p:nvPr/>
        </p:nvSpPr>
        <p:spPr bwMode="auto">
          <a:xfrm flipH="1">
            <a:off x="1600200" y="1828800"/>
            <a:ext cx="4038600" cy="152400"/>
          </a:xfrm>
          <a:prstGeom prst="line">
            <a:avLst/>
          </a:prstGeom>
          <a:noFill/>
          <a:ln w="25560">
            <a:solidFill>
              <a:srgbClr val="FF0000"/>
            </a:solidFill>
            <a:miter lim="800000"/>
            <a:headEnd type="stealth" w="med" len="med"/>
            <a:tailEnd type="stealth" w="med" len="med"/>
          </a:ln>
        </p:spPr>
        <p:txBody>
          <a:bodyPr/>
          <a:lstStyle/>
          <a:p>
            <a:endParaRPr lang="en-US">
              <a:latin typeface="+mj-lt"/>
            </a:endParaRPr>
          </a:p>
        </p:txBody>
      </p:sp>
      <p:sp>
        <p:nvSpPr>
          <p:cNvPr id="14346" name="TextBox 10"/>
          <p:cNvSpPr txBox="1">
            <a:spLocks noChangeArrowheads="1"/>
          </p:cNvSpPr>
          <p:nvPr/>
        </p:nvSpPr>
        <p:spPr bwMode="auto">
          <a:xfrm rot="-507203">
            <a:off x="3906838" y="1843088"/>
            <a:ext cx="16002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FF0000"/>
                </a:solidFill>
                <a:latin typeface="+mj-lt"/>
              </a:rPr>
              <a:t>Center plate</a:t>
            </a:r>
          </a:p>
        </p:txBody>
      </p:sp>
      <p:sp>
        <p:nvSpPr>
          <p:cNvPr id="14347" name="TextBox 11"/>
          <p:cNvSpPr txBox="1">
            <a:spLocks noChangeArrowheads="1"/>
          </p:cNvSpPr>
          <p:nvPr/>
        </p:nvSpPr>
        <p:spPr bwMode="auto">
          <a:xfrm rot="-985675">
            <a:off x="3825875" y="2405063"/>
            <a:ext cx="16002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FF0000"/>
                </a:solidFill>
                <a:latin typeface="+mj-lt"/>
              </a:rPr>
              <a:t>Lower piston</a:t>
            </a:r>
          </a:p>
        </p:txBody>
      </p:sp>
      <p:sp>
        <p:nvSpPr>
          <p:cNvPr id="14348" name="TextBox 12"/>
          <p:cNvSpPr txBox="1">
            <a:spLocks noChangeArrowheads="1"/>
          </p:cNvSpPr>
          <p:nvPr/>
        </p:nvSpPr>
        <p:spPr bwMode="auto">
          <a:xfrm rot="-159031">
            <a:off x="3590925" y="1525588"/>
            <a:ext cx="16002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FF0000"/>
                </a:solidFill>
                <a:latin typeface="+mj-lt"/>
              </a:rPr>
              <a:t>Upper piston</a:t>
            </a:r>
          </a:p>
        </p:txBody>
      </p:sp>
      <p:sp>
        <p:nvSpPr>
          <p:cNvPr id="14349" name="TextBox 13"/>
          <p:cNvSpPr txBox="1">
            <a:spLocks noChangeArrowheads="1"/>
          </p:cNvSpPr>
          <p:nvPr/>
        </p:nvSpPr>
        <p:spPr bwMode="auto">
          <a:xfrm rot="-1628585">
            <a:off x="3913188" y="2949575"/>
            <a:ext cx="19939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FF0000"/>
                </a:solidFill>
                <a:latin typeface="+mj-lt"/>
              </a:rPr>
              <a:t>Lower support</a:t>
            </a:r>
          </a:p>
        </p:txBody>
      </p:sp>
      <p:sp>
        <p:nvSpPr>
          <p:cNvPr id="14350" name="Rectangle 11"/>
          <p:cNvSpPr>
            <a:spLocks noChangeArrowheads="1"/>
          </p:cNvSpPr>
          <p:nvPr/>
        </p:nvSpPr>
        <p:spPr bwMode="auto">
          <a:xfrm>
            <a:off x="228600" y="5002212"/>
            <a:ext cx="8686800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71450" lvl="1" indent="-171450">
              <a:lnSpc>
                <a:spcPts val="3000"/>
              </a:lnSpc>
              <a:buClr>
                <a:srgbClr val="FDDF03"/>
              </a:buClr>
              <a:tabLst>
                <a:tab pos="0" algn="l"/>
                <a:tab pos="17145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zh-CN" sz="2000" dirty="0">
                <a:solidFill>
                  <a:srgbClr val="FDDF03"/>
                </a:solidFill>
                <a:latin typeface="+mj-lt"/>
              </a:rPr>
              <a:t>Actuator mechanical components (except bellows) for 6 actuators </a:t>
            </a:r>
            <a:r>
              <a:rPr lang="en-US" altLang="zh-CN" sz="2000" dirty="0" smtClean="0">
                <a:solidFill>
                  <a:srgbClr val="FDDF03"/>
                </a:solidFill>
                <a:latin typeface="+mj-lt"/>
              </a:rPr>
              <a:t>to be fabricated </a:t>
            </a:r>
            <a:r>
              <a:rPr lang="en-US" altLang="zh-CN" sz="2000" dirty="0">
                <a:solidFill>
                  <a:srgbClr val="FDDF03"/>
                </a:solidFill>
                <a:latin typeface="+mj-lt"/>
              </a:rPr>
              <a:t>at </a:t>
            </a:r>
            <a:r>
              <a:rPr lang="en-US" altLang="zh-CN" sz="2000" dirty="0" smtClean="0">
                <a:solidFill>
                  <a:srgbClr val="FDDF03"/>
                </a:solidFill>
                <a:latin typeface="+mj-lt"/>
              </a:rPr>
              <a:t>UM, but may have to be done at LBNL due to machining limitation at UM.</a:t>
            </a:r>
            <a:endParaRPr lang="en-US" sz="2000" dirty="0">
              <a:solidFill>
                <a:srgbClr val="FDDF03"/>
              </a:solidFill>
              <a:latin typeface="+mj-lt"/>
            </a:endParaRPr>
          </a:p>
          <a:p>
            <a:pPr marL="171450" indent="-171450">
              <a:buClr>
                <a:srgbClr val="FDDF03"/>
              </a:buClr>
              <a:buFont typeface="Arial" charset="0"/>
              <a:buChar char="•"/>
              <a:tabLst>
                <a:tab pos="0" algn="l"/>
                <a:tab pos="17145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000" dirty="0">
              <a:solidFill>
                <a:srgbClr val="FDDF03"/>
              </a:solidFill>
              <a:latin typeface="+mj-l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quarter" idx="4294967295"/>
          </p:nvPr>
        </p:nvSpPr>
        <p:spPr>
          <a:xfrm>
            <a:off x="0" y="6356350"/>
            <a:ext cx="2133600" cy="365125"/>
          </a:xfrm>
        </p:spPr>
        <p:txBody>
          <a:bodyPr rtlCol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tx1">
                    <a:tint val="75000"/>
                  </a:schemeClr>
                </a:solidFill>
                <a:latin typeface="+mj-lt"/>
              </a:rPr>
              <a:t>MICE RF Cavity –  Mechanical Design and Analysis</a:t>
            </a:r>
          </a:p>
        </p:txBody>
      </p:sp>
      <p:sp>
        <p:nvSpPr>
          <p:cNvPr id="15365" name="Text Box 7"/>
          <p:cNvSpPr txBox="1">
            <a:spLocks noChangeArrowheads="1"/>
          </p:cNvSpPr>
          <p:nvPr/>
        </p:nvSpPr>
        <p:spPr bwMode="auto">
          <a:xfrm>
            <a:off x="457200" y="228600"/>
            <a:ext cx="8229600" cy="609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buClr>
                <a:srgbClr val="FFFFFF"/>
              </a:buClr>
              <a:buFont typeface="Trebuchet MS" pitchFamily="3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200" b="1" dirty="0">
                <a:solidFill>
                  <a:srgbClr val="FFFFFF"/>
                </a:solidFill>
                <a:latin typeface="+mj-lt"/>
              </a:rPr>
              <a:t>Actuator </a:t>
            </a:r>
            <a:r>
              <a:rPr lang="en-US" sz="3200" b="1" dirty="0" smtClean="0">
                <a:solidFill>
                  <a:srgbClr val="FFFFFF"/>
                </a:solidFill>
                <a:latin typeface="+mj-lt"/>
              </a:rPr>
              <a:t>Bellows and Tuner Control System</a:t>
            </a:r>
            <a:endParaRPr lang="en-US" sz="3200" b="1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15372" name="Rectangle 11"/>
          <p:cNvSpPr>
            <a:spLocks noChangeArrowheads="1"/>
          </p:cNvSpPr>
          <p:nvPr/>
        </p:nvSpPr>
        <p:spPr bwMode="auto">
          <a:xfrm>
            <a:off x="304800" y="3468756"/>
            <a:ext cx="83820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71450" lvl="1" indent="-171450">
              <a:lnSpc>
                <a:spcPts val="3000"/>
              </a:lnSpc>
              <a:buClr>
                <a:srgbClr val="FDDF03"/>
              </a:buClr>
              <a:buFont typeface="Arial" charset="0"/>
              <a:buChar char="•"/>
              <a:tabLst>
                <a:tab pos="0" algn="l"/>
                <a:tab pos="17145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zh-CN" sz="2000" dirty="0">
                <a:solidFill>
                  <a:srgbClr val="FDDF03"/>
                </a:solidFill>
                <a:latin typeface="+mj-lt"/>
              </a:rPr>
              <a:t>Sample bellows from a new vendor is </a:t>
            </a:r>
            <a:endParaRPr lang="en-US" altLang="zh-CN" sz="2000" dirty="0" smtClean="0">
              <a:solidFill>
                <a:srgbClr val="FDDF03"/>
              </a:solidFill>
              <a:latin typeface="+mj-lt"/>
            </a:endParaRPr>
          </a:p>
          <a:p>
            <a:pPr marL="171450" lvl="1" indent="-171450">
              <a:lnSpc>
                <a:spcPts val="3000"/>
              </a:lnSpc>
              <a:buClr>
                <a:srgbClr val="FDDF03"/>
              </a:buClr>
              <a:tabLst>
                <a:tab pos="0" algn="l"/>
                <a:tab pos="17145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zh-CN" sz="2000" dirty="0" smtClean="0">
                <a:solidFill>
                  <a:srgbClr val="FDDF03"/>
                </a:solidFill>
                <a:latin typeface="+mj-lt"/>
              </a:rPr>
              <a:t>   at </a:t>
            </a:r>
            <a:r>
              <a:rPr lang="en-US" altLang="zh-CN" sz="2000" dirty="0">
                <a:solidFill>
                  <a:srgbClr val="FDDF03"/>
                </a:solidFill>
                <a:latin typeface="+mj-lt"/>
              </a:rPr>
              <a:t>LBNL for </a:t>
            </a:r>
            <a:r>
              <a:rPr lang="en-US" altLang="zh-CN" sz="2000" dirty="0" smtClean="0">
                <a:solidFill>
                  <a:srgbClr val="FDDF03"/>
                </a:solidFill>
                <a:latin typeface="+mj-lt"/>
              </a:rPr>
              <a:t>testing;</a:t>
            </a:r>
          </a:p>
          <a:p>
            <a:pPr marL="171450" lvl="1" indent="-171450">
              <a:lnSpc>
                <a:spcPts val="3000"/>
              </a:lnSpc>
              <a:buClr>
                <a:srgbClr val="FDDF03"/>
              </a:buClr>
              <a:buFont typeface="Arial" pitchFamily="34" charset="0"/>
              <a:buChar char="•"/>
              <a:tabLst>
                <a:tab pos="0" algn="l"/>
                <a:tab pos="17145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dirty="0" smtClean="0">
                <a:solidFill>
                  <a:srgbClr val="FDDF0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charset="0"/>
              </a:rPr>
              <a:t>Emerson ER3000 electronic pressure controllers have been tested at LBNL</a:t>
            </a:r>
          </a:p>
          <a:p>
            <a:pPr marL="171450" lvl="1" indent="-171450">
              <a:lnSpc>
                <a:spcPts val="3000"/>
              </a:lnSpc>
              <a:buClr>
                <a:srgbClr val="FDDF03"/>
              </a:buClr>
              <a:buFont typeface="Arial" pitchFamily="34" charset="0"/>
              <a:buChar char="•"/>
              <a:tabLst>
                <a:tab pos="0" algn="l"/>
                <a:tab pos="17145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dirty="0" err="1" smtClean="0">
                <a:solidFill>
                  <a:srgbClr val="FDDF0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charset="0"/>
              </a:rPr>
              <a:t>Pierrick</a:t>
            </a:r>
            <a:r>
              <a:rPr lang="en-US" sz="2000" dirty="0" smtClean="0">
                <a:solidFill>
                  <a:srgbClr val="FDDF0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charset="0"/>
              </a:rPr>
              <a:t> </a:t>
            </a:r>
            <a:r>
              <a:rPr lang="en-US" sz="2000" dirty="0" err="1" smtClean="0">
                <a:solidFill>
                  <a:srgbClr val="FDDF0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charset="0"/>
              </a:rPr>
              <a:t>Hanlet</a:t>
            </a:r>
            <a:r>
              <a:rPr lang="en-US" sz="2000" dirty="0" smtClean="0">
                <a:solidFill>
                  <a:srgbClr val="FDDF0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charset="0"/>
              </a:rPr>
              <a:t> (Fermilab/IIT) visited LBNL and received the controllers for control software development. </a:t>
            </a:r>
            <a:endParaRPr lang="en-US" sz="2000" dirty="0" smtClean="0">
              <a:solidFill>
                <a:srgbClr val="FDDF0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marL="171450" lvl="1" indent="-171450">
              <a:lnSpc>
                <a:spcPts val="3000"/>
              </a:lnSpc>
              <a:buClr>
                <a:srgbClr val="FDDF03"/>
              </a:buClr>
              <a:buFont typeface="Arial" pitchFamily="34" charset="0"/>
              <a:buChar char="•"/>
              <a:tabLst>
                <a:tab pos="0" algn="l"/>
                <a:tab pos="17145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altLang="zh-CN" sz="2000" dirty="0" smtClean="0">
              <a:solidFill>
                <a:srgbClr val="FDDF03"/>
              </a:solidFill>
              <a:latin typeface="+mj-lt"/>
            </a:endParaRPr>
          </a:p>
          <a:p>
            <a:pPr marL="171450" lvl="1" indent="-171450">
              <a:lnSpc>
                <a:spcPts val="3000"/>
              </a:lnSpc>
              <a:buClr>
                <a:srgbClr val="FDDF03"/>
              </a:buClr>
              <a:tabLst>
                <a:tab pos="0" algn="l"/>
                <a:tab pos="17145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altLang="zh-CN" sz="2000" dirty="0">
              <a:solidFill>
                <a:srgbClr val="FDDF03"/>
              </a:solidFill>
              <a:latin typeface="+mj-lt"/>
            </a:endParaRPr>
          </a:p>
          <a:p>
            <a:pPr marL="171450" lvl="1" indent="-171450">
              <a:lnSpc>
                <a:spcPts val="3000"/>
              </a:lnSpc>
              <a:buClr>
                <a:srgbClr val="FDDF03"/>
              </a:buClr>
              <a:buFont typeface="Arial" charset="0"/>
              <a:buChar char="•"/>
              <a:tabLst>
                <a:tab pos="0" algn="l"/>
                <a:tab pos="17145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000" dirty="0">
              <a:solidFill>
                <a:srgbClr val="FDDF03"/>
              </a:solidFill>
              <a:latin typeface="+mj-lt"/>
            </a:endParaRPr>
          </a:p>
          <a:p>
            <a:pPr marL="171450" indent="-171450">
              <a:buClr>
                <a:srgbClr val="FDDF03"/>
              </a:buClr>
              <a:buFont typeface="Arial" charset="0"/>
              <a:buChar char="•"/>
              <a:tabLst>
                <a:tab pos="0" algn="l"/>
                <a:tab pos="17145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000" dirty="0">
              <a:solidFill>
                <a:srgbClr val="FDDF03"/>
              </a:solidFill>
              <a:latin typeface="+mj-lt"/>
            </a:endParaRPr>
          </a:p>
        </p:txBody>
      </p:sp>
      <p:pic>
        <p:nvPicPr>
          <p:cNvPr id="15373" name="Picture 14" descr="IMG_2133a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016334"/>
            <a:ext cx="4572000" cy="23629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375" name="Rectangle 11"/>
          <p:cNvSpPr>
            <a:spLocks noChangeArrowheads="1"/>
          </p:cNvSpPr>
          <p:nvPr/>
        </p:nvSpPr>
        <p:spPr bwMode="auto">
          <a:xfrm>
            <a:off x="2832652" y="2852528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71450" lvl="1" indent="-171450" algn="ctr">
              <a:lnSpc>
                <a:spcPts val="3000"/>
              </a:lnSpc>
              <a:buClr>
                <a:srgbClr val="FDDF03"/>
              </a:buClr>
              <a:tabLst>
                <a:tab pos="0" algn="l"/>
                <a:tab pos="17145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zh-CN" dirty="0">
                <a:solidFill>
                  <a:srgbClr val="FDDF03"/>
                </a:solidFill>
                <a:latin typeface="+mj-lt"/>
              </a:rPr>
              <a:t>Old bellows</a:t>
            </a:r>
            <a:endParaRPr lang="en-US" dirty="0">
              <a:solidFill>
                <a:srgbClr val="FDDF03"/>
              </a:solidFill>
              <a:latin typeface="+mj-lt"/>
            </a:endParaRPr>
          </a:p>
        </p:txBody>
      </p:sp>
      <p:sp>
        <p:nvSpPr>
          <p:cNvPr id="16" name="Rectangle 11"/>
          <p:cNvSpPr>
            <a:spLocks noChangeArrowheads="1"/>
          </p:cNvSpPr>
          <p:nvPr/>
        </p:nvSpPr>
        <p:spPr bwMode="auto">
          <a:xfrm>
            <a:off x="304800" y="2855844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71450" lvl="1" indent="-171450" algn="ctr">
              <a:lnSpc>
                <a:spcPts val="3000"/>
              </a:lnSpc>
              <a:buClr>
                <a:srgbClr val="FDDF03"/>
              </a:buClr>
              <a:tabLst>
                <a:tab pos="0" algn="l"/>
                <a:tab pos="17145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zh-CN" dirty="0" smtClean="0">
                <a:solidFill>
                  <a:srgbClr val="FDDF03"/>
                </a:solidFill>
                <a:latin typeface="+mj-lt"/>
              </a:rPr>
              <a:t>New </a:t>
            </a:r>
            <a:r>
              <a:rPr lang="en-US" altLang="zh-CN" dirty="0">
                <a:solidFill>
                  <a:srgbClr val="FDDF03"/>
                </a:solidFill>
                <a:latin typeface="+mj-lt"/>
              </a:rPr>
              <a:t>bellows</a:t>
            </a:r>
            <a:endParaRPr lang="en-US" dirty="0">
              <a:solidFill>
                <a:srgbClr val="FDDF03"/>
              </a:solidFill>
              <a:latin typeface="+mj-lt"/>
            </a:endParaRPr>
          </a:p>
        </p:txBody>
      </p:sp>
      <p:pic>
        <p:nvPicPr>
          <p:cNvPr id="17" name="Picture 7" descr="TESCOM ER3000 small setup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6745" y="990600"/>
            <a:ext cx="3736255" cy="3352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5"/>
          <p:cNvSpPr>
            <a:spLocks noChangeArrowheads="1"/>
          </p:cNvSpPr>
          <p:nvPr/>
        </p:nvSpPr>
        <p:spPr bwMode="auto">
          <a:xfrm>
            <a:off x="201613" y="280988"/>
            <a:ext cx="874077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Clr>
                <a:srgbClr val="FFFF00"/>
              </a:buClr>
              <a:buFont typeface="Trebuchet MS" pitchFamily="3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200" b="1" dirty="0">
                <a:solidFill>
                  <a:schemeClr val="bg1"/>
                </a:solidFill>
                <a:latin typeface="+mj-lt"/>
                <a:cs typeface="Arial" charset="0"/>
              </a:rPr>
              <a:t>Toshiba </a:t>
            </a:r>
            <a:r>
              <a:rPr lang="en-US" sz="3200" b="1" dirty="0" smtClean="0">
                <a:solidFill>
                  <a:schemeClr val="bg1"/>
                </a:solidFill>
                <a:latin typeface="+mj-lt"/>
                <a:cs typeface="Arial" charset="0"/>
              </a:rPr>
              <a:t>Ceramic RF Windows</a:t>
            </a:r>
            <a:endParaRPr lang="en-US" sz="3200" b="1" dirty="0">
              <a:solidFill>
                <a:schemeClr val="bg1"/>
              </a:solidFill>
              <a:latin typeface="+mj-lt"/>
              <a:cs typeface="Arial" charset="0"/>
            </a:endParaRPr>
          </a:p>
        </p:txBody>
      </p:sp>
      <p:sp>
        <p:nvSpPr>
          <p:cNvPr id="17411" name="Text Box 9"/>
          <p:cNvSpPr txBox="1">
            <a:spLocks noChangeArrowheads="1"/>
          </p:cNvSpPr>
          <p:nvPr/>
        </p:nvSpPr>
        <p:spPr bwMode="auto">
          <a:xfrm>
            <a:off x="228600" y="4724400"/>
            <a:ext cx="86868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marL="165100" indent="-165100">
              <a:spcBef>
                <a:spcPts val="625"/>
              </a:spcBef>
              <a:buClr>
                <a:srgbClr val="FDDF03"/>
              </a:buClr>
              <a:buFont typeface="Trebuchet MS" pitchFamily="34" charset="0"/>
              <a:buChar char="•"/>
              <a:tabLst>
                <a:tab pos="165100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r>
              <a:rPr lang="en-US" sz="2000" dirty="0" smtClean="0">
                <a:solidFill>
                  <a:srgbClr val="FDDF03"/>
                </a:solidFill>
                <a:latin typeface="+mj-lt"/>
              </a:rPr>
              <a:t> An integral part of RF power (loop) coupler;</a:t>
            </a:r>
          </a:p>
          <a:p>
            <a:pPr marL="165100" indent="-165100">
              <a:spcBef>
                <a:spcPts val="625"/>
              </a:spcBef>
              <a:buClr>
                <a:srgbClr val="FDDF03"/>
              </a:buClr>
              <a:buFont typeface="Trebuchet MS" pitchFamily="34" charset="0"/>
              <a:buChar char="•"/>
              <a:tabLst>
                <a:tab pos="165100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r>
              <a:rPr lang="en-US" sz="2000" dirty="0" smtClean="0">
                <a:solidFill>
                  <a:srgbClr val="FDDF03"/>
                </a:solidFill>
                <a:latin typeface="+mj-lt"/>
              </a:rPr>
              <a:t>Ten </a:t>
            </a:r>
            <a:r>
              <a:rPr lang="en-US" sz="2000" dirty="0">
                <a:solidFill>
                  <a:srgbClr val="FDDF03"/>
                </a:solidFill>
                <a:latin typeface="+mj-lt"/>
              </a:rPr>
              <a:t>Toshiba </a:t>
            </a:r>
            <a:r>
              <a:rPr lang="en-US" sz="2000" dirty="0" smtClean="0">
                <a:solidFill>
                  <a:srgbClr val="FDDF03"/>
                </a:solidFill>
                <a:latin typeface="+mj-lt"/>
              </a:rPr>
              <a:t>ceramic RF </a:t>
            </a:r>
            <a:r>
              <a:rPr lang="en-US" sz="2000" dirty="0">
                <a:solidFill>
                  <a:srgbClr val="FDDF03"/>
                </a:solidFill>
                <a:latin typeface="+mj-lt"/>
              </a:rPr>
              <a:t>windows </a:t>
            </a:r>
            <a:r>
              <a:rPr lang="en-US" sz="2000" dirty="0" smtClean="0">
                <a:solidFill>
                  <a:srgbClr val="FDDF03"/>
                </a:solidFill>
                <a:latin typeface="+mj-lt"/>
              </a:rPr>
              <a:t>ordered by UM delivered to us (four at LBNL for inspection now, six at UM now).</a:t>
            </a:r>
            <a:endParaRPr lang="en-US" sz="2000" dirty="0">
              <a:solidFill>
                <a:srgbClr val="FDDF03"/>
              </a:solidFill>
              <a:latin typeface="+mj-lt"/>
            </a:endParaRPr>
          </a:p>
        </p:txBody>
      </p:sp>
      <p:pic>
        <p:nvPicPr>
          <p:cNvPr id="17412" name="Picture 4" descr="100_1099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5146" y="964096"/>
            <a:ext cx="5809422" cy="38729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5"/>
          <p:cNvSpPr>
            <a:spLocks noChangeArrowheads="1"/>
          </p:cNvSpPr>
          <p:nvPr/>
        </p:nvSpPr>
        <p:spPr bwMode="auto">
          <a:xfrm>
            <a:off x="201613" y="280988"/>
            <a:ext cx="874077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Clr>
                <a:srgbClr val="FFFF00"/>
              </a:buClr>
              <a:buFont typeface="Trebuchet MS" pitchFamily="3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200" b="1" dirty="0" smtClean="0">
                <a:solidFill>
                  <a:schemeClr val="bg1"/>
                </a:solidFill>
                <a:latin typeface="+mj-lt"/>
                <a:cs typeface="Arial" charset="0"/>
              </a:rPr>
              <a:t>Beryllium Windows</a:t>
            </a:r>
            <a:endParaRPr lang="en-US" sz="3200" b="1" dirty="0">
              <a:solidFill>
                <a:schemeClr val="bg1"/>
              </a:solidFill>
              <a:latin typeface="+mj-lt"/>
              <a:cs typeface="Arial" charset="0"/>
            </a:endParaRPr>
          </a:p>
        </p:txBody>
      </p:sp>
      <p:sp>
        <p:nvSpPr>
          <p:cNvPr id="18435" name="Text Box 9"/>
          <p:cNvSpPr txBox="1">
            <a:spLocks noChangeArrowheads="1"/>
          </p:cNvSpPr>
          <p:nvPr/>
        </p:nvSpPr>
        <p:spPr bwMode="auto">
          <a:xfrm>
            <a:off x="139148" y="990600"/>
            <a:ext cx="3747052" cy="4800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marL="344488" indent="-344488">
              <a:spcBef>
                <a:spcPts val="625"/>
              </a:spcBef>
              <a:buClr>
                <a:srgbClr val="FDDF03"/>
              </a:buClr>
              <a:buFont typeface="Arial" pitchFamily="34" charset="0"/>
              <a:buChar char="•"/>
              <a:tabLst>
                <a:tab pos="292100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r>
              <a:rPr lang="en-US" sz="2000" dirty="0" smtClean="0">
                <a:solidFill>
                  <a:srgbClr val="FDDF03"/>
                </a:solidFill>
                <a:latin typeface="+mj-lt"/>
              </a:rPr>
              <a:t>Curved Beryllium windows: </a:t>
            </a:r>
          </a:p>
          <a:p>
            <a:pPr marL="801688" lvl="1" indent="-344488">
              <a:spcBef>
                <a:spcPts val="625"/>
              </a:spcBef>
              <a:buClr>
                <a:srgbClr val="FDDF03"/>
              </a:buClr>
              <a:buFont typeface="Arial" pitchFamily="34" charset="0"/>
              <a:buChar char="•"/>
              <a:tabLst>
                <a:tab pos="292100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r>
              <a:rPr lang="en-US" dirty="0" smtClean="0">
                <a:solidFill>
                  <a:srgbClr val="FF0000"/>
                </a:solidFill>
                <a:latin typeface="+mj-lt"/>
              </a:rPr>
              <a:t>0.38 mm in thickness and </a:t>
            </a:r>
          </a:p>
          <a:p>
            <a:pPr marL="801688" lvl="1" indent="-344488">
              <a:spcBef>
                <a:spcPts val="625"/>
              </a:spcBef>
              <a:buClr>
                <a:srgbClr val="FDDF03"/>
              </a:buClr>
              <a:tabLst>
                <a:tab pos="292100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r>
              <a:rPr lang="en-US" dirty="0" smtClean="0">
                <a:solidFill>
                  <a:srgbClr val="FF0000"/>
                </a:solidFill>
                <a:latin typeface="+mj-lt"/>
              </a:rPr>
              <a:t>      21 cm in radius </a:t>
            </a:r>
          </a:p>
          <a:p>
            <a:pPr marL="344488" indent="-344488">
              <a:spcBef>
                <a:spcPts val="625"/>
              </a:spcBef>
              <a:buClr>
                <a:srgbClr val="FDDF03"/>
              </a:buClr>
              <a:buFont typeface="Arial" pitchFamily="34" charset="0"/>
              <a:buChar char="•"/>
              <a:tabLst>
                <a:tab pos="292100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r>
              <a:rPr lang="en-US" sz="2000" dirty="0" smtClean="0">
                <a:solidFill>
                  <a:srgbClr val="FDDF03"/>
                </a:solidFill>
                <a:latin typeface="+mj-lt"/>
              </a:rPr>
              <a:t>Eleven Beryllium </a:t>
            </a:r>
            <a:r>
              <a:rPr lang="en-US" sz="2000" dirty="0">
                <a:solidFill>
                  <a:srgbClr val="FDDF03"/>
                </a:solidFill>
                <a:latin typeface="+mj-lt"/>
              </a:rPr>
              <a:t>windows </a:t>
            </a:r>
            <a:r>
              <a:rPr lang="en-US" sz="2000" dirty="0" smtClean="0">
                <a:solidFill>
                  <a:srgbClr val="FDDF03"/>
                </a:solidFill>
                <a:latin typeface="+mj-lt"/>
              </a:rPr>
              <a:t>have </a:t>
            </a:r>
            <a:r>
              <a:rPr lang="en-US" sz="2000" dirty="0">
                <a:solidFill>
                  <a:srgbClr val="FDDF03"/>
                </a:solidFill>
                <a:latin typeface="+mj-lt"/>
              </a:rPr>
              <a:t>been </a:t>
            </a:r>
            <a:r>
              <a:rPr lang="en-US" sz="2000" dirty="0" smtClean="0">
                <a:solidFill>
                  <a:srgbClr val="FDDF03"/>
                </a:solidFill>
                <a:latin typeface="+mj-lt"/>
              </a:rPr>
              <a:t>fabricated;</a:t>
            </a:r>
            <a:endParaRPr lang="en-US" sz="2000" dirty="0">
              <a:solidFill>
                <a:srgbClr val="FDDF03"/>
              </a:solidFill>
              <a:latin typeface="+mj-lt"/>
            </a:endParaRPr>
          </a:p>
          <a:p>
            <a:pPr marL="344488" indent="-344488">
              <a:spcBef>
                <a:spcPts val="625"/>
              </a:spcBef>
              <a:buClr>
                <a:srgbClr val="FDDF03"/>
              </a:buClr>
              <a:buFont typeface="Trebuchet MS" pitchFamily="34" charset="0"/>
              <a:buChar char="•"/>
              <a:tabLst>
                <a:tab pos="292100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r>
              <a:rPr lang="en-US" sz="2000" dirty="0" smtClean="0">
                <a:solidFill>
                  <a:srgbClr val="FDDF03"/>
                </a:solidFill>
                <a:latin typeface="+mj-lt"/>
              </a:rPr>
              <a:t>Nine</a:t>
            </a:r>
            <a:r>
              <a:rPr lang="en-US" sz="2000" dirty="0">
                <a:solidFill>
                  <a:srgbClr val="FDDF03"/>
                </a:solidFill>
                <a:latin typeface="+mj-lt"/>
              </a:rPr>
              <a:t> </a:t>
            </a:r>
            <a:r>
              <a:rPr lang="en-US" sz="2000" dirty="0" smtClean="0">
                <a:solidFill>
                  <a:srgbClr val="FDDF03"/>
                </a:solidFill>
                <a:latin typeface="+mj-lt"/>
              </a:rPr>
              <a:t>are Ti-N coated and accepted; </a:t>
            </a:r>
            <a:endParaRPr lang="en-US" sz="2000" dirty="0">
              <a:solidFill>
                <a:srgbClr val="FDDF03"/>
              </a:solidFill>
              <a:latin typeface="+mj-lt"/>
            </a:endParaRPr>
          </a:p>
          <a:p>
            <a:pPr marL="344488" indent="-344488">
              <a:spcBef>
                <a:spcPts val="625"/>
              </a:spcBef>
              <a:buClr>
                <a:srgbClr val="FDDF03"/>
              </a:buClr>
              <a:buFont typeface="Trebuchet MS" pitchFamily="34" charset="0"/>
              <a:buChar char="•"/>
              <a:tabLst>
                <a:tab pos="292100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r>
              <a:rPr lang="en-US" sz="2000" dirty="0" smtClean="0">
                <a:solidFill>
                  <a:srgbClr val="FDDF03"/>
                </a:solidFill>
                <a:latin typeface="+mj-lt"/>
              </a:rPr>
              <a:t>Six of eleven windows have been evaluated/measured; </a:t>
            </a:r>
            <a:endParaRPr lang="en-US" sz="2000" dirty="0">
              <a:solidFill>
                <a:srgbClr val="FDDF03"/>
              </a:solidFill>
              <a:latin typeface="+mj-lt"/>
            </a:endParaRPr>
          </a:p>
          <a:p>
            <a:pPr marL="801688" lvl="1" indent="-344488">
              <a:spcBef>
                <a:spcPts val="625"/>
              </a:spcBef>
              <a:buClr>
                <a:srgbClr val="FDDF03"/>
              </a:buClr>
              <a:buFont typeface="Trebuchet MS" pitchFamily="34" charset="0"/>
              <a:buChar char="•"/>
              <a:tabLst>
                <a:tab pos="292100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r>
              <a:rPr lang="en-US" dirty="0" smtClean="0">
                <a:solidFill>
                  <a:srgbClr val="FF0000"/>
                </a:solidFill>
                <a:latin typeface="+mj-lt"/>
              </a:rPr>
              <a:t>Visited BW last week: two windows were rejected </a:t>
            </a:r>
            <a:r>
              <a:rPr lang="en-US" dirty="0">
                <a:solidFill>
                  <a:srgbClr val="FF0000"/>
                </a:solidFill>
                <a:latin typeface="+mj-lt"/>
              </a:rPr>
              <a:t>due to 	excessive </a:t>
            </a:r>
            <a:r>
              <a:rPr lang="en-US" dirty="0" smtClean="0">
                <a:solidFill>
                  <a:srgbClr val="FF0000"/>
                </a:solidFill>
                <a:latin typeface="+mj-lt"/>
              </a:rPr>
              <a:t>distortion</a:t>
            </a:r>
          </a:p>
          <a:p>
            <a:pPr marL="344488" indent="-344488">
              <a:spcBef>
                <a:spcPts val="625"/>
              </a:spcBef>
              <a:buClr>
                <a:srgbClr val="FDDF03"/>
              </a:buClr>
              <a:buFont typeface="Trebuchet MS" pitchFamily="34" charset="0"/>
              <a:buChar char="•"/>
              <a:tabLst>
                <a:tab pos="292100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r>
              <a:rPr lang="en-US" sz="2000" dirty="0" smtClean="0">
                <a:solidFill>
                  <a:srgbClr val="FDDF03"/>
                </a:solidFill>
                <a:latin typeface="+mj-lt"/>
              </a:rPr>
              <a:t>Two more will be re-made with proposed/improved technique. </a:t>
            </a:r>
            <a:endParaRPr lang="en-US" sz="2000" dirty="0">
              <a:solidFill>
                <a:srgbClr val="FDDF03"/>
              </a:solidFill>
              <a:latin typeface="+mj-lt"/>
            </a:endParaRPr>
          </a:p>
        </p:txBody>
      </p:sp>
      <p:pic>
        <p:nvPicPr>
          <p:cNvPr id="18436" name="Picture 4" descr="IMG_0210a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23252" y="990600"/>
            <a:ext cx="5106811" cy="4724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/>
          <p:cNvSpPr>
            <a:spLocks noChangeArrowheads="1"/>
          </p:cNvSpPr>
          <p:nvPr/>
        </p:nvSpPr>
        <p:spPr bwMode="auto">
          <a:xfrm>
            <a:off x="201613" y="280988"/>
            <a:ext cx="874077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Clr>
                <a:srgbClr val="FFFF00"/>
              </a:buClr>
              <a:buFont typeface="Trebuchet MS" pitchFamily="3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200" b="1" dirty="0" smtClean="0">
                <a:solidFill>
                  <a:schemeClr val="bg1"/>
                </a:solidFill>
                <a:latin typeface="+mj-lt"/>
                <a:cs typeface="Arial" charset="0"/>
              </a:rPr>
              <a:t>Evaluation of the </a:t>
            </a:r>
            <a:r>
              <a:rPr lang="en-US" sz="3200" b="1" dirty="0">
                <a:solidFill>
                  <a:schemeClr val="bg1"/>
                </a:solidFill>
                <a:latin typeface="+mj-lt"/>
                <a:cs typeface="Arial" charset="0"/>
              </a:rPr>
              <a:t>Beryllium </a:t>
            </a:r>
            <a:r>
              <a:rPr lang="en-US" sz="3200" b="1" dirty="0" smtClean="0">
                <a:solidFill>
                  <a:schemeClr val="bg1"/>
                </a:solidFill>
                <a:latin typeface="+mj-lt"/>
                <a:cs typeface="Arial" charset="0"/>
              </a:rPr>
              <a:t>Windows</a:t>
            </a:r>
            <a:endParaRPr lang="en-US" sz="3200" b="1" dirty="0">
              <a:solidFill>
                <a:schemeClr val="bg1"/>
              </a:solidFill>
              <a:latin typeface="+mj-lt"/>
              <a:cs typeface="Arial" charset="0"/>
            </a:endParaRPr>
          </a:p>
        </p:txBody>
      </p:sp>
      <p:sp>
        <p:nvSpPr>
          <p:cNvPr id="19459" name="Text Box 9"/>
          <p:cNvSpPr txBox="1">
            <a:spLocks noChangeArrowheads="1"/>
          </p:cNvSpPr>
          <p:nvPr/>
        </p:nvSpPr>
        <p:spPr bwMode="auto">
          <a:xfrm>
            <a:off x="4522304" y="3505200"/>
            <a:ext cx="42672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marL="165100" indent="-165100" algn="ctr">
              <a:spcBef>
                <a:spcPts val="625"/>
              </a:spcBef>
              <a:buClr>
                <a:srgbClr val="FDDF03"/>
              </a:buClr>
              <a:tabLst>
                <a:tab pos="165100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r>
              <a:rPr lang="en-US" dirty="0">
                <a:solidFill>
                  <a:srgbClr val="FDDF03"/>
                </a:solidFill>
                <a:latin typeface="+mj-lt"/>
              </a:rPr>
              <a:t>Distorted window</a:t>
            </a:r>
          </a:p>
        </p:txBody>
      </p:sp>
      <p:pic>
        <p:nvPicPr>
          <p:cNvPr id="19460" name="Picture 6" descr="scan plot darker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630" y="914400"/>
            <a:ext cx="3635782" cy="2667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1" name="Picture 8" descr="Be Window Deformation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924340"/>
            <a:ext cx="4140772" cy="27332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462" name="Text Box 9"/>
          <p:cNvSpPr txBox="1">
            <a:spLocks noChangeArrowheads="1"/>
          </p:cNvSpPr>
          <p:nvPr/>
        </p:nvSpPr>
        <p:spPr bwMode="auto">
          <a:xfrm>
            <a:off x="457200" y="3429000"/>
            <a:ext cx="40386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marL="165100" indent="-165100">
              <a:spcBef>
                <a:spcPts val="625"/>
              </a:spcBef>
              <a:buClr>
                <a:srgbClr val="FDDF03"/>
              </a:buClr>
              <a:tabLst>
                <a:tab pos="165100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r>
              <a:rPr lang="en-US" dirty="0">
                <a:solidFill>
                  <a:srgbClr val="FDDF03"/>
                </a:solidFill>
                <a:latin typeface="+mj-lt"/>
              </a:rPr>
              <a:t>Plot of the laser inspection </a:t>
            </a:r>
            <a:r>
              <a:rPr lang="en-US" dirty="0" smtClean="0">
                <a:solidFill>
                  <a:srgbClr val="FDDF03"/>
                </a:solidFill>
                <a:latin typeface="+mj-lt"/>
              </a:rPr>
              <a:t>machine data</a:t>
            </a:r>
            <a:endParaRPr lang="en-US" dirty="0">
              <a:solidFill>
                <a:srgbClr val="FDDF03"/>
              </a:solidFill>
              <a:latin typeface="+mj-lt"/>
            </a:endParaRPr>
          </a:p>
          <a:p>
            <a:pPr marL="165100" indent="-165100">
              <a:spcBef>
                <a:spcPts val="625"/>
              </a:spcBef>
              <a:buClr>
                <a:srgbClr val="FDDF03"/>
              </a:buClr>
              <a:buFont typeface="Trebuchet MS" pitchFamily="34" charset="0"/>
              <a:buChar char="•"/>
              <a:tabLst>
                <a:tab pos="165100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endParaRPr lang="en-US" dirty="0">
              <a:solidFill>
                <a:srgbClr val="FDDF03"/>
              </a:solidFill>
              <a:latin typeface="+mj-lt"/>
            </a:endParaRPr>
          </a:p>
        </p:txBody>
      </p:sp>
      <p:pic>
        <p:nvPicPr>
          <p:cNvPr id="7" name="Picture 6" descr="Be Window Profile (#3508)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2704" y="3694044"/>
            <a:ext cx="3124200" cy="21306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9" descr="Be Window Profile at Fixed Radii (#3511)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7400" y="3720548"/>
            <a:ext cx="3124810" cy="21305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7" descr="Be Window Profile (#3511)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63588" y="3710608"/>
            <a:ext cx="3119160" cy="21305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1752600" y="4495800"/>
            <a:ext cx="11430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marL="165100" indent="-165100" algn="ctr">
              <a:spcBef>
                <a:spcPts val="625"/>
              </a:spcBef>
              <a:buClr>
                <a:srgbClr val="FDDF03"/>
              </a:buClr>
              <a:tabLst>
                <a:tab pos="165100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r>
              <a:rPr lang="en-US" sz="1600" dirty="0" smtClean="0">
                <a:solidFill>
                  <a:srgbClr val="FF0000"/>
                </a:solidFill>
                <a:latin typeface="+mj-lt"/>
              </a:rPr>
              <a:t>Accepted</a:t>
            </a:r>
            <a:endParaRPr lang="en-US" sz="1600" dirty="0">
              <a:solidFill>
                <a:srgbClr val="FF0000"/>
              </a:solidFill>
              <a:latin typeface="+mj-lt"/>
            </a:endParaRPr>
          </a:p>
          <a:p>
            <a:pPr marL="165100" indent="-165100" algn="ctr">
              <a:spcBef>
                <a:spcPts val="625"/>
              </a:spcBef>
              <a:buClr>
                <a:srgbClr val="FDDF03"/>
              </a:buClr>
              <a:buFont typeface="Trebuchet MS" pitchFamily="34" charset="0"/>
              <a:buChar char="•"/>
              <a:tabLst>
                <a:tab pos="165100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endParaRPr lang="en-US" sz="16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4648200" y="4509052"/>
            <a:ext cx="11430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marL="165100" indent="-165100" algn="ctr">
              <a:spcBef>
                <a:spcPts val="625"/>
              </a:spcBef>
              <a:buClr>
                <a:srgbClr val="FDDF03"/>
              </a:buClr>
              <a:tabLst>
                <a:tab pos="165100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r>
              <a:rPr lang="en-US" sz="1600" dirty="0" smtClean="0">
                <a:solidFill>
                  <a:srgbClr val="FF0000"/>
                </a:solidFill>
                <a:latin typeface="+mj-lt"/>
              </a:rPr>
              <a:t>Rejected</a:t>
            </a:r>
            <a:endParaRPr lang="en-US" sz="1600" dirty="0">
              <a:solidFill>
                <a:srgbClr val="FF0000"/>
              </a:solidFill>
              <a:latin typeface="+mj-lt"/>
            </a:endParaRPr>
          </a:p>
          <a:p>
            <a:pPr marL="165100" indent="-165100" algn="ctr">
              <a:spcBef>
                <a:spcPts val="625"/>
              </a:spcBef>
              <a:buClr>
                <a:srgbClr val="FDDF03"/>
              </a:buClr>
              <a:buFont typeface="Trebuchet MS" pitchFamily="34" charset="0"/>
              <a:buChar char="•"/>
              <a:tabLst>
                <a:tab pos="165100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endParaRPr lang="en-US" sz="16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4" name="Text Box 9"/>
          <p:cNvSpPr txBox="1">
            <a:spLocks noChangeArrowheads="1"/>
          </p:cNvSpPr>
          <p:nvPr/>
        </p:nvSpPr>
        <p:spPr bwMode="auto">
          <a:xfrm>
            <a:off x="6205332" y="3869636"/>
            <a:ext cx="22860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marL="165100" indent="-165100" algn="ctr">
              <a:spcBef>
                <a:spcPts val="625"/>
              </a:spcBef>
              <a:buClr>
                <a:srgbClr val="FDDF03"/>
              </a:buClr>
              <a:tabLst>
                <a:tab pos="165100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r>
              <a:rPr lang="en-US" sz="1600" dirty="0" smtClean="0">
                <a:solidFill>
                  <a:srgbClr val="FF0000"/>
                </a:solidFill>
                <a:latin typeface="+mj-lt"/>
              </a:rPr>
              <a:t>Constant radius scan</a:t>
            </a:r>
            <a:endParaRPr lang="en-US" sz="1600" dirty="0">
              <a:solidFill>
                <a:srgbClr val="FF0000"/>
              </a:solidFill>
              <a:latin typeface="+mj-lt"/>
            </a:endParaRPr>
          </a:p>
          <a:p>
            <a:pPr marL="165100" indent="-165100" algn="ctr">
              <a:spcBef>
                <a:spcPts val="625"/>
              </a:spcBef>
              <a:buClr>
                <a:srgbClr val="FDDF03"/>
              </a:buClr>
              <a:buFont typeface="Trebuchet MS" pitchFamily="34" charset="0"/>
              <a:buChar char="•"/>
              <a:tabLst>
                <a:tab pos="165100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endParaRPr lang="en-US" sz="1600" dirty="0">
              <a:solidFill>
                <a:srgbClr val="FF0000"/>
              </a:solidFill>
              <a:latin typeface="+mj-l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sz="3000" dirty="0" smtClean="0">
                <a:latin typeface="+mj-lt"/>
              </a:rPr>
              <a:t>RF </a:t>
            </a:r>
            <a:r>
              <a:rPr lang="en-US" dirty="0" smtClean="0">
                <a:latin typeface="+mj-lt"/>
              </a:rPr>
              <a:t>Power (loop) Coupler</a:t>
            </a:r>
            <a:endParaRPr lang="en-US" sz="3000" dirty="0" smtClean="0">
              <a:latin typeface="+mj-lt"/>
            </a:endParaRPr>
          </a:p>
          <a:p>
            <a:endParaRPr lang="en-US" dirty="0" smtClean="0">
              <a:latin typeface="+mj-lt"/>
            </a:endParaRPr>
          </a:p>
        </p:txBody>
      </p:sp>
      <p:sp>
        <p:nvSpPr>
          <p:cNvPr id="11267" name="Text Box 12"/>
          <p:cNvSpPr txBox="1">
            <a:spLocks noChangeArrowheads="1"/>
          </p:cNvSpPr>
          <p:nvPr/>
        </p:nvSpPr>
        <p:spPr bwMode="auto">
          <a:xfrm>
            <a:off x="304800" y="914400"/>
            <a:ext cx="8305800" cy="495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marL="292100" indent="-292100">
              <a:spcBef>
                <a:spcPts val="588"/>
              </a:spcBef>
              <a:buClr>
                <a:srgbClr val="FDDF03"/>
              </a:buClr>
              <a:buFont typeface="Trebuchet MS" pitchFamily="34" charset="0"/>
              <a:buChar char="•"/>
              <a:tabLst>
                <a:tab pos="344488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r>
              <a:rPr lang="en-US" sz="2000" dirty="0" smtClean="0">
                <a:solidFill>
                  <a:srgbClr val="FDDF03"/>
                </a:solidFill>
                <a:latin typeface="+mj-lt"/>
              </a:rPr>
              <a:t>Testing/experience of the prototype cavity at MTA: sparking at the coupler</a:t>
            </a:r>
          </a:p>
          <a:p>
            <a:pPr marL="292100" indent="-292100">
              <a:spcBef>
                <a:spcPts val="588"/>
              </a:spcBef>
              <a:buClr>
                <a:srgbClr val="FDDF03"/>
              </a:buClr>
              <a:buFont typeface="Trebuchet MS" pitchFamily="34" charset="0"/>
              <a:buChar char="•"/>
              <a:tabLst>
                <a:tab pos="344488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endParaRPr lang="en-US" sz="2000" dirty="0" smtClean="0">
              <a:solidFill>
                <a:srgbClr val="FDDF03"/>
              </a:solidFill>
              <a:latin typeface="+mj-lt"/>
            </a:endParaRPr>
          </a:p>
          <a:p>
            <a:pPr marL="292100" indent="-292100">
              <a:spcBef>
                <a:spcPts val="588"/>
              </a:spcBef>
              <a:buClr>
                <a:srgbClr val="FDDF03"/>
              </a:buClr>
              <a:buFont typeface="Trebuchet MS" pitchFamily="34" charset="0"/>
              <a:buChar char="•"/>
              <a:tabLst>
                <a:tab pos="344488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endParaRPr lang="en-US" sz="2000" dirty="0" smtClean="0">
              <a:solidFill>
                <a:srgbClr val="FDDF03"/>
              </a:solidFill>
              <a:latin typeface="+mj-lt"/>
            </a:endParaRPr>
          </a:p>
          <a:p>
            <a:pPr marL="292100" indent="-292100">
              <a:spcBef>
                <a:spcPts val="588"/>
              </a:spcBef>
              <a:buClr>
                <a:srgbClr val="FDDF03"/>
              </a:buClr>
              <a:buFont typeface="Trebuchet MS" pitchFamily="34" charset="0"/>
              <a:buChar char="•"/>
              <a:tabLst>
                <a:tab pos="344488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endParaRPr lang="en-US" sz="2000" dirty="0" smtClean="0">
              <a:solidFill>
                <a:srgbClr val="FDDF03"/>
              </a:solidFill>
              <a:latin typeface="+mj-lt"/>
            </a:endParaRPr>
          </a:p>
          <a:p>
            <a:pPr marL="292100" indent="-292100">
              <a:spcBef>
                <a:spcPts val="588"/>
              </a:spcBef>
              <a:buClr>
                <a:srgbClr val="FDDF03"/>
              </a:buClr>
              <a:buFont typeface="Trebuchet MS" pitchFamily="34" charset="0"/>
              <a:buChar char="•"/>
              <a:tabLst>
                <a:tab pos="344488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endParaRPr lang="en-US" sz="2000" dirty="0" smtClean="0">
              <a:solidFill>
                <a:srgbClr val="FDDF03"/>
              </a:solidFill>
              <a:latin typeface="+mj-lt"/>
            </a:endParaRPr>
          </a:p>
          <a:p>
            <a:pPr marL="292100" indent="-292100">
              <a:spcBef>
                <a:spcPts val="588"/>
              </a:spcBef>
              <a:buClr>
                <a:srgbClr val="FDDF03"/>
              </a:buClr>
              <a:buFont typeface="Trebuchet MS" pitchFamily="34" charset="0"/>
              <a:buChar char="•"/>
              <a:tabLst>
                <a:tab pos="344488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endParaRPr lang="en-US" sz="2000" dirty="0" smtClean="0">
              <a:solidFill>
                <a:srgbClr val="FDDF03"/>
              </a:solidFill>
              <a:latin typeface="+mj-lt"/>
            </a:endParaRPr>
          </a:p>
          <a:p>
            <a:pPr marL="292100" indent="-292100">
              <a:spcBef>
                <a:spcPts val="588"/>
              </a:spcBef>
              <a:buClr>
                <a:srgbClr val="FDDF03"/>
              </a:buClr>
              <a:tabLst>
                <a:tab pos="344488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endParaRPr lang="en-US" sz="2000" dirty="0" smtClean="0">
              <a:solidFill>
                <a:srgbClr val="FDDF03"/>
              </a:solidFill>
              <a:latin typeface="+mj-lt"/>
            </a:endParaRPr>
          </a:p>
          <a:p>
            <a:pPr marL="292100" indent="-292100">
              <a:spcBef>
                <a:spcPts val="588"/>
              </a:spcBef>
              <a:buClr>
                <a:srgbClr val="FDDF03"/>
              </a:buClr>
              <a:buFont typeface="Trebuchet MS" pitchFamily="34" charset="0"/>
              <a:buChar char="•"/>
              <a:tabLst>
                <a:tab pos="344488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r>
              <a:rPr lang="en-US" sz="2000" dirty="0" smtClean="0">
                <a:solidFill>
                  <a:srgbClr val="FDDF03"/>
                </a:solidFill>
                <a:latin typeface="+mj-lt"/>
              </a:rPr>
              <a:t>MICE RF power coupler design is complete and ready for fabrication;</a:t>
            </a:r>
          </a:p>
          <a:p>
            <a:pPr marL="292100" indent="-292100">
              <a:spcBef>
                <a:spcPts val="588"/>
              </a:spcBef>
              <a:buClr>
                <a:srgbClr val="FDDF03"/>
              </a:buClr>
              <a:buFont typeface="Trebuchet MS" pitchFamily="34" charset="0"/>
              <a:buChar char="•"/>
              <a:tabLst>
                <a:tab pos="344488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r>
              <a:rPr lang="en-US" sz="2000" dirty="0" smtClean="0">
                <a:solidFill>
                  <a:srgbClr val="FDDF03"/>
                </a:solidFill>
                <a:latin typeface="+mj-lt"/>
              </a:rPr>
              <a:t>The coupler design has an increased gap spacing;</a:t>
            </a:r>
          </a:p>
          <a:p>
            <a:pPr marL="292100" indent="-292100">
              <a:spcBef>
                <a:spcPts val="588"/>
              </a:spcBef>
              <a:buClr>
                <a:srgbClr val="FDDF03"/>
              </a:buClr>
              <a:buFont typeface="Trebuchet MS" pitchFamily="34" charset="0"/>
              <a:buChar char="•"/>
              <a:tabLst>
                <a:tab pos="344488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r>
              <a:rPr lang="en-US" sz="2000" dirty="0" smtClean="0">
                <a:solidFill>
                  <a:srgbClr val="FDDF03"/>
                </a:solidFill>
                <a:latin typeface="+mj-lt"/>
              </a:rPr>
              <a:t>The sparking region can be Ti-N </a:t>
            </a:r>
            <a:r>
              <a:rPr lang="en-US" sz="2000" dirty="0" smtClean="0">
                <a:solidFill>
                  <a:srgbClr val="FDDF03"/>
                </a:solidFill>
                <a:latin typeface="+mj-lt"/>
              </a:rPr>
              <a:t>coated if necessary</a:t>
            </a:r>
          </a:p>
          <a:p>
            <a:pPr marL="292100" indent="-292100">
              <a:spcBef>
                <a:spcPts val="588"/>
              </a:spcBef>
              <a:buClr>
                <a:srgbClr val="FDDF03"/>
              </a:buClr>
              <a:tabLst>
                <a:tab pos="344488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r>
              <a:rPr lang="en-US" sz="2000" dirty="0" smtClean="0">
                <a:solidFill>
                  <a:srgbClr val="FDDF03"/>
                </a:solidFill>
                <a:latin typeface="+mj-lt"/>
              </a:rPr>
              <a:t> </a:t>
            </a:r>
            <a:r>
              <a:rPr lang="en-US" sz="2000" dirty="0" smtClean="0">
                <a:solidFill>
                  <a:srgbClr val="FDDF03"/>
                </a:solidFill>
                <a:latin typeface="+mj-lt"/>
              </a:rPr>
              <a:t>     (will be tested at MTA using the prototype cavity)</a:t>
            </a:r>
            <a:r>
              <a:rPr lang="en-US" sz="2000" dirty="0" smtClean="0">
                <a:solidFill>
                  <a:srgbClr val="FDDF03"/>
                </a:solidFill>
                <a:latin typeface="+mj-lt"/>
              </a:rPr>
              <a:t>;</a:t>
            </a:r>
            <a:endParaRPr lang="en-US" sz="2000" dirty="0" smtClean="0">
              <a:solidFill>
                <a:srgbClr val="FDDF03"/>
              </a:solidFill>
              <a:latin typeface="+mj-lt"/>
            </a:endParaRPr>
          </a:p>
          <a:p>
            <a:pPr marL="292100" indent="-292100">
              <a:spcBef>
                <a:spcPts val="588"/>
              </a:spcBef>
              <a:buClr>
                <a:srgbClr val="FDDF03"/>
              </a:buClr>
              <a:buFont typeface="Trebuchet MS" pitchFamily="34" charset="0"/>
              <a:buChar char="•"/>
              <a:tabLst>
                <a:tab pos="344488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r>
              <a:rPr lang="en-US" sz="2000" dirty="0" smtClean="0">
                <a:solidFill>
                  <a:srgbClr val="FDDF03"/>
                </a:solidFill>
                <a:latin typeface="+mj-lt"/>
              </a:rPr>
              <a:t>Adding diagnostics: arc detector at the coupler </a:t>
            </a:r>
          </a:p>
          <a:p>
            <a:pPr marL="292100" indent="-292100">
              <a:spcBef>
                <a:spcPts val="588"/>
              </a:spcBef>
              <a:buClr>
                <a:srgbClr val="FDDF03"/>
              </a:buClr>
              <a:tabLst>
                <a:tab pos="344488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r>
              <a:rPr lang="en-US" sz="2000" dirty="0" smtClean="0">
                <a:solidFill>
                  <a:srgbClr val="FDDF03"/>
                </a:solidFill>
                <a:latin typeface="+mj-lt"/>
              </a:rPr>
              <a:t>      region.  </a:t>
            </a:r>
          </a:p>
        </p:txBody>
      </p:sp>
      <p:pic>
        <p:nvPicPr>
          <p:cNvPr id="4" name="Picture 4" descr="Toshiba RF Window.jpg"/>
          <p:cNvPicPr>
            <a:picLocks noChangeAspect="1"/>
          </p:cNvPicPr>
          <p:nvPr/>
        </p:nvPicPr>
        <p:blipFill>
          <a:blip r:embed="rId2" cstate="print"/>
          <a:srcRect t="16066" r="64062" b="15543"/>
          <a:stretch>
            <a:fillRect/>
          </a:stretch>
        </p:blipFill>
        <p:spPr bwMode="auto">
          <a:xfrm flipH="1">
            <a:off x="1397976" y="1305340"/>
            <a:ext cx="3077305" cy="228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4943475" y="1454013"/>
            <a:ext cx="2228850" cy="2057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Oval 5"/>
          <p:cNvSpPr/>
          <p:nvPr/>
        </p:nvSpPr>
        <p:spPr>
          <a:xfrm>
            <a:off x="3657600" y="1752600"/>
            <a:ext cx="685800" cy="685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>
            <a:stCxn id="6" idx="6"/>
          </p:cNvCxnSpPr>
          <p:nvPr/>
        </p:nvCxnSpPr>
        <p:spPr>
          <a:xfrm>
            <a:off x="4343400" y="2095500"/>
            <a:ext cx="1447800" cy="5715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4" descr="Toshiba RF Window.jpg"/>
          <p:cNvPicPr>
            <a:picLocks noChangeAspect="1"/>
          </p:cNvPicPr>
          <p:nvPr/>
        </p:nvPicPr>
        <p:blipFill>
          <a:blip r:embed="rId2" cstate="print"/>
          <a:srcRect t="16066" r="64062" b="15543"/>
          <a:stretch>
            <a:fillRect/>
          </a:stretch>
        </p:blipFill>
        <p:spPr bwMode="auto">
          <a:xfrm flipH="1">
            <a:off x="6046304" y="3912704"/>
            <a:ext cx="2590800" cy="19245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 smtClean="0">
                <a:latin typeface="+mj-lt"/>
              </a:rPr>
              <a:t>RF Cavity Future Work</a:t>
            </a:r>
          </a:p>
          <a:p>
            <a:endParaRPr lang="en-US" sz="3600" dirty="0" smtClean="0">
              <a:latin typeface="+mj-lt"/>
            </a:endParaRPr>
          </a:p>
        </p:txBody>
      </p:sp>
      <p:sp>
        <p:nvSpPr>
          <p:cNvPr id="11267" name="Text Box 12"/>
          <p:cNvSpPr txBox="1">
            <a:spLocks noChangeArrowheads="1"/>
          </p:cNvSpPr>
          <p:nvPr/>
        </p:nvSpPr>
        <p:spPr bwMode="auto">
          <a:xfrm>
            <a:off x="533400" y="990600"/>
            <a:ext cx="8305800" cy="4876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marL="344488" indent="-344488">
              <a:lnSpc>
                <a:spcPct val="120000"/>
              </a:lnSpc>
              <a:spcBef>
                <a:spcPts val="588"/>
              </a:spcBef>
              <a:buClr>
                <a:srgbClr val="FDDF03"/>
              </a:buClr>
              <a:buFont typeface="Trebuchet MS" pitchFamily="34" charset="0"/>
              <a:buChar char="•"/>
              <a:tabLst>
                <a:tab pos="344488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r>
              <a:rPr lang="en-US" sz="2400" dirty="0">
                <a:solidFill>
                  <a:srgbClr val="FDDF03"/>
                </a:solidFill>
                <a:latin typeface="+mj-lt"/>
              </a:rPr>
              <a:t>Physical and frequency measurements will be performed on the remaining 5 </a:t>
            </a:r>
            <a:r>
              <a:rPr lang="en-US" sz="2400" dirty="0" smtClean="0">
                <a:solidFill>
                  <a:srgbClr val="FDDF03"/>
                </a:solidFill>
                <a:latin typeface="+mj-lt"/>
              </a:rPr>
              <a:t>cavities;</a:t>
            </a:r>
            <a:endParaRPr lang="en-US" sz="2400" dirty="0">
              <a:solidFill>
                <a:srgbClr val="FDDF03"/>
              </a:solidFill>
              <a:latin typeface="+mj-lt"/>
            </a:endParaRPr>
          </a:p>
          <a:p>
            <a:pPr marL="344488" indent="-344488">
              <a:lnSpc>
                <a:spcPct val="120000"/>
              </a:lnSpc>
              <a:spcBef>
                <a:spcPts val="588"/>
              </a:spcBef>
              <a:buClr>
                <a:srgbClr val="FDDF03"/>
              </a:buClr>
              <a:buFont typeface="Trebuchet MS" pitchFamily="34" charset="0"/>
              <a:buChar char="•"/>
              <a:tabLst>
                <a:tab pos="344488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r>
              <a:rPr lang="en-US" sz="2400" dirty="0">
                <a:solidFill>
                  <a:srgbClr val="FDDF03"/>
                </a:solidFill>
                <a:latin typeface="+mj-lt"/>
              </a:rPr>
              <a:t>Electro-polish of the inside surface of each cavity remains to be done </a:t>
            </a:r>
            <a:r>
              <a:rPr lang="en-US" sz="2400" dirty="0" smtClean="0">
                <a:solidFill>
                  <a:srgbClr val="FDDF03"/>
                </a:solidFill>
                <a:latin typeface="+mj-lt"/>
              </a:rPr>
              <a:t>at LBNL;</a:t>
            </a:r>
            <a:endParaRPr lang="en-US" sz="2400" dirty="0">
              <a:solidFill>
                <a:srgbClr val="FDDF03"/>
              </a:solidFill>
              <a:latin typeface="+mj-lt"/>
            </a:endParaRPr>
          </a:p>
          <a:p>
            <a:pPr marL="344488" indent="-344488">
              <a:lnSpc>
                <a:spcPct val="120000"/>
              </a:lnSpc>
              <a:spcBef>
                <a:spcPts val="588"/>
              </a:spcBef>
              <a:buClr>
                <a:srgbClr val="FDDF03"/>
              </a:buClr>
              <a:buFont typeface="Trebuchet MS" pitchFamily="34" charset="0"/>
              <a:buChar char="•"/>
              <a:tabLst>
                <a:tab pos="344488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r>
              <a:rPr lang="en-US" sz="2400" dirty="0">
                <a:solidFill>
                  <a:srgbClr val="FDDF03"/>
                </a:solidFill>
                <a:latin typeface="+mj-lt"/>
              </a:rPr>
              <a:t>The cavities must be “tuned” to each other for best center frequency (10 cavities) by plastic deformation </a:t>
            </a:r>
            <a:r>
              <a:rPr lang="en-US" sz="2400" dirty="0" smtClean="0">
                <a:solidFill>
                  <a:srgbClr val="FDDF03"/>
                </a:solidFill>
                <a:latin typeface="+mj-lt"/>
              </a:rPr>
              <a:t>after completion of RF measurement of all 10 cavities;</a:t>
            </a:r>
          </a:p>
          <a:p>
            <a:pPr marL="344488" indent="-344488">
              <a:lnSpc>
                <a:spcPct val="120000"/>
              </a:lnSpc>
              <a:spcBef>
                <a:spcPts val="588"/>
              </a:spcBef>
              <a:buClr>
                <a:srgbClr val="FDDF03"/>
              </a:buClr>
              <a:buFont typeface="Trebuchet MS" pitchFamily="34" charset="0"/>
              <a:buChar char="•"/>
              <a:tabLst>
                <a:tab pos="344488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r>
              <a:rPr lang="en-US" sz="2400" dirty="0" smtClean="0">
                <a:solidFill>
                  <a:srgbClr val="FDDF03"/>
                </a:solidFill>
                <a:latin typeface="+mj-lt"/>
              </a:rPr>
              <a:t>Final design and drawings of RF power coupler;</a:t>
            </a:r>
          </a:p>
          <a:p>
            <a:pPr marL="344488" indent="-344488">
              <a:lnSpc>
                <a:spcPct val="120000"/>
              </a:lnSpc>
              <a:spcBef>
                <a:spcPts val="588"/>
              </a:spcBef>
              <a:buClr>
                <a:srgbClr val="FDDF03"/>
              </a:buClr>
              <a:buFont typeface="Trebuchet MS" pitchFamily="34" charset="0"/>
              <a:buChar char="•"/>
              <a:tabLst>
                <a:tab pos="344488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r>
              <a:rPr lang="en-US" sz="2400" dirty="0" smtClean="0">
                <a:solidFill>
                  <a:srgbClr val="FDDF03"/>
                </a:solidFill>
                <a:latin typeface="+mj-lt"/>
              </a:rPr>
              <a:t>Single cavity vessel fabrication and testing at MTA, Fermilab.</a:t>
            </a:r>
            <a:endParaRPr lang="en-US" sz="2400" dirty="0">
              <a:solidFill>
                <a:srgbClr val="FDDF03"/>
              </a:solidFill>
              <a:latin typeface="+mj-l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 smtClean="0">
                <a:latin typeface="+mj-lt"/>
              </a:rPr>
              <a:t>Status of SC Coupling Coil Magnet</a:t>
            </a:r>
          </a:p>
          <a:p>
            <a:endParaRPr lang="en-US" sz="3600" dirty="0" smtClean="0">
              <a:latin typeface="+mj-lt"/>
            </a:endParaRPr>
          </a:p>
        </p:txBody>
      </p:sp>
      <p:sp>
        <p:nvSpPr>
          <p:cNvPr id="11267" name="Text Box 12"/>
          <p:cNvSpPr txBox="1">
            <a:spLocks noChangeArrowheads="1"/>
          </p:cNvSpPr>
          <p:nvPr/>
        </p:nvSpPr>
        <p:spPr bwMode="auto">
          <a:xfrm>
            <a:off x="533400" y="990600"/>
            <a:ext cx="8305800" cy="4876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marL="344488" indent="-344488">
              <a:lnSpc>
                <a:spcPct val="120000"/>
              </a:lnSpc>
              <a:spcBef>
                <a:spcPts val="588"/>
              </a:spcBef>
              <a:buClr>
                <a:srgbClr val="FDDF03"/>
              </a:buClr>
              <a:buFont typeface="Trebuchet MS" pitchFamily="34" charset="0"/>
              <a:buChar char="•"/>
              <a:tabLst>
                <a:tab pos="344488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endParaRPr lang="en-US" sz="2400" dirty="0">
              <a:solidFill>
                <a:srgbClr val="FDDF03"/>
              </a:solidFill>
              <a:latin typeface="+mj-lt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914400"/>
            <a:ext cx="8382000" cy="49530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  <a:r>
              <a:rPr kumimoji="0" lang="en-US" sz="20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coil winding complete; cover plate and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LHe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pipe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welding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next month;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Cryostat design complete, review process started:</a:t>
            </a:r>
          </a:p>
          <a:p>
            <a:pPr marL="800100" lvl="1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Three </a:t>
            </a:r>
            <a:r>
              <a:rPr kumimoji="0" lang="en-US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cryocoolers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(baseline);</a:t>
            </a:r>
          </a:p>
          <a:p>
            <a:pPr marL="800100" lvl="1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Improved cooling circuit design;</a:t>
            </a:r>
          </a:p>
          <a:p>
            <a:pPr marL="800100" lvl="1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40-mm more spacing for MLI insulation and assembly.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32219" y="2617158"/>
            <a:ext cx="8524611" cy="3295962"/>
            <a:chOff x="232219" y="2392680"/>
            <a:chExt cx="8524611" cy="3295962"/>
          </a:xfrm>
        </p:grpSpPr>
        <p:pic>
          <p:nvPicPr>
            <p:cNvPr id="9" name="Picture 4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3524538" y="2394346"/>
              <a:ext cx="2408368" cy="329184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10" name="Picture 5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232219" y="2396802"/>
              <a:ext cx="3138354" cy="329184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grpSp>
          <p:nvGrpSpPr>
            <p:cNvPr id="11" name="Group 10"/>
            <p:cNvGrpSpPr/>
            <p:nvPr/>
          </p:nvGrpSpPr>
          <p:grpSpPr>
            <a:xfrm>
              <a:off x="363538" y="2392680"/>
              <a:ext cx="8393292" cy="3291840"/>
              <a:chOff x="363538" y="2380964"/>
              <a:chExt cx="8393292" cy="3291840"/>
            </a:xfrm>
          </p:grpSpPr>
          <p:pic>
            <p:nvPicPr>
              <p:cNvPr id="12" name="Picture 3"/>
              <p:cNvPicPr>
                <a:picLocks noChangeAspect="1" noChangeArrowheads="1"/>
              </p:cNvPicPr>
              <p:nvPr/>
            </p:nvPicPr>
            <p:blipFill>
              <a:blip r:embed="rId4" cstate="screen"/>
              <a:srcRect/>
              <a:stretch>
                <a:fillRect/>
              </a:stretch>
            </p:blipFill>
            <p:spPr bwMode="auto">
              <a:xfrm>
                <a:off x="6027211" y="2380964"/>
                <a:ext cx="2729619" cy="3291840"/>
              </a:xfrm>
              <a:prstGeom prst="rect">
                <a:avLst/>
              </a:prstGeom>
              <a:ln>
                <a:noFill/>
              </a:ln>
              <a:effectLst>
                <a:softEdge rad="112500"/>
              </a:effectLst>
            </p:spPr>
          </p:pic>
          <p:sp>
            <p:nvSpPr>
              <p:cNvPr id="13" name="TextBox 8"/>
              <p:cNvSpPr txBox="1">
                <a:spLocks noChangeArrowheads="1"/>
              </p:cNvSpPr>
              <p:nvPr/>
            </p:nvSpPr>
            <p:spPr bwMode="auto">
              <a:xfrm>
                <a:off x="363538" y="2505075"/>
                <a:ext cx="1290637" cy="3381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>
                    <a:solidFill>
                      <a:schemeClr val="bg1"/>
                    </a:solidFill>
                    <a:latin typeface="Calibri" pitchFamily="34" charset="0"/>
                  </a:rPr>
                  <a:t>RFCC module</a:t>
                </a:r>
              </a:p>
            </p:txBody>
          </p:sp>
          <p:sp>
            <p:nvSpPr>
              <p:cNvPr id="14" name="TextBox 9"/>
              <p:cNvSpPr txBox="1">
                <a:spLocks noChangeArrowheads="1"/>
              </p:cNvSpPr>
              <p:nvPr/>
            </p:nvSpPr>
            <p:spPr bwMode="auto">
              <a:xfrm>
                <a:off x="3594100" y="2495550"/>
                <a:ext cx="876300" cy="339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>
                    <a:solidFill>
                      <a:schemeClr val="bg1"/>
                    </a:solidFill>
                    <a:latin typeface="Calibri" pitchFamily="34" charset="0"/>
                  </a:rPr>
                  <a:t>Cryostat</a:t>
                </a:r>
              </a:p>
            </p:txBody>
          </p:sp>
          <p:sp>
            <p:nvSpPr>
              <p:cNvPr id="15" name="TextBox 10"/>
              <p:cNvSpPr txBox="1">
                <a:spLocks noChangeArrowheads="1"/>
              </p:cNvSpPr>
              <p:nvPr/>
            </p:nvSpPr>
            <p:spPr bwMode="auto">
              <a:xfrm>
                <a:off x="6034088" y="2487613"/>
                <a:ext cx="1041400" cy="3381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>
                    <a:solidFill>
                      <a:schemeClr val="bg1"/>
                    </a:solidFill>
                    <a:latin typeface="Calibri" pitchFamily="34" charset="0"/>
                  </a:rPr>
                  <a:t>Cold-mass</a:t>
                </a:r>
              </a:p>
            </p:txBody>
          </p:sp>
        </p:grp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Content Placeholder 1"/>
          <p:cNvSpPr>
            <a:spLocks noGrp="1"/>
          </p:cNvSpPr>
          <p:nvPr>
            <p:ph sz="quarter" idx="11"/>
          </p:nvPr>
        </p:nvSpPr>
        <p:spPr>
          <a:xfrm>
            <a:off x="367748" y="265044"/>
            <a:ext cx="8458200" cy="685800"/>
          </a:xfrm>
        </p:spPr>
        <p:txBody>
          <a:bodyPr/>
          <a:lstStyle/>
          <a:p>
            <a:r>
              <a:rPr lang="en-US" sz="3000" dirty="0" smtClean="0"/>
              <a:t>Outline</a:t>
            </a:r>
          </a:p>
        </p:txBody>
      </p:sp>
      <p:sp>
        <p:nvSpPr>
          <p:cNvPr id="8195" name="Rectangle 4"/>
          <p:cNvSpPr txBox="1">
            <a:spLocks noChangeArrowheads="1"/>
          </p:cNvSpPr>
          <p:nvPr/>
        </p:nvSpPr>
        <p:spPr bwMode="auto">
          <a:xfrm>
            <a:off x="381000" y="990600"/>
            <a:ext cx="83820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Autofit/>
          </a:bodyPr>
          <a:lstStyle/>
          <a:p>
            <a:pPr marL="228600" indent="-228600" eaLnBrk="0" hangingPunct="0">
              <a:spcBef>
                <a:spcPct val="40000"/>
              </a:spcBef>
              <a:buFont typeface="Arial" pitchFamily="34" charset="0"/>
              <a:buChar char="•"/>
              <a:defRPr/>
            </a:pPr>
            <a:r>
              <a:rPr lang="en-US" altLang="zh-CN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Overview of MICE RFCC module</a:t>
            </a:r>
          </a:p>
          <a:p>
            <a:pPr marL="685800" lvl="1" indent="-228600" eaLnBrk="0" hangingPunct="0">
              <a:spcBef>
                <a:spcPct val="40000"/>
              </a:spcBef>
              <a:buClr>
                <a:schemeClr val="bg1"/>
              </a:buClr>
              <a:buFont typeface="Calibri" pitchFamily="34" charset="0"/>
              <a:buChar char="―"/>
              <a:defRPr/>
            </a:pPr>
            <a:r>
              <a:rPr lang="en-US" altLang="zh-CN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en-US" altLang="zh-CN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RF cavities and superconducting coupling coil magnets </a:t>
            </a:r>
            <a:endParaRPr lang="en-US" altLang="zh-CN" sz="28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marL="228600" indent="-228600" eaLnBrk="0" hangingPunct="0">
              <a:spcBef>
                <a:spcPct val="40000"/>
              </a:spcBef>
              <a:buFont typeface="Arial" charset="0"/>
              <a:buChar char="•"/>
              <a:defRPr/>
            </a:pPr>
            <a:r>
              <a:rPr lang="en-US" altLang="zh-CN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Current status of the RFCC module</a:t>
            </a:r>
            <a:r>
              <a:rPr lang="en-US" altLang="zh-CN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endParaRPr lang="en-US" altLang="zh-CN" sz="28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marL="228600" indent="-228600" eaLnBrk="0" hangingPunct="0">
              <a:spcBef>
                <a:spcPct val="40000"/>
              </a:spcBef>
              <a:buFont typeface="Arial" charset="0"/>
              <a:buChar char="•"/>
              <a:defRPr/>
            </a:pPr>
            <a:r>
              <a:rPr lang="en-US" altLang="zh-CN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Plan and schedule</a:t>
            </a:r>
          </a:p>
          <a:p>
            <a:pPr marL="685800" lvl="1" indent="-228600" eaLnBrk="0" hangingPunct="0">
              <a:spcBef>
                <a:spcPct val="40000"/>
              </a:spcBef>
              <a:buFont typeface="Calibri" pitchFamily="34" charset="0"/>
              <a:buChar char="—"/>
              <a:defRPr/>
            </a:pPr>
            <a:r>
              <a:rPr lang="en-US" altLang="zh-CN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Success oriented schedule  </a:t>
            </a:r>
          </a:p>
          <a:p>
            <a:pPr marL="228600" indent="-228600" eaLnBrk="0" hangingPunct="0">
              <a:spcBef>
                <a:spcPct val="40000"/>
              </a:spcBef>
              <a:buFont typeface="Arial" charset="0"/>
              <a:buChar char="•"/>
              <a:defRPr/>
            </a:pPr>
            <a:r>
              <a:rPr lang="en-US" altLang="zh-CN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Concerns and risks </a:t>
            </a:r>
            <a:endParaRPr lang="en-US" altLang="zh-CN" sz="28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marL="228600" indent="-228600" eaLnBrk="0" hangingPunct="0">
              <a:spcBef>
                <a:spcPct val="40000"/>
              </a:spcBef>
              <a:buFont typeface="Arial" charset="0"/>
              <a:buChar char="•"/>
              <a:defRPr/>
            </a:pPr>
            <a:r>
              <a:rPr lang="en-US" altLang="zh-CN" sz="2800" b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Summary</a:t>
            </a:r>
            <a:endParaRPr lang="en-US" altLang="zh-CN" sz="28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 smtClean="0">
                <a:latin typeface="+mj-lt"/>
              </a:rPr>
              <a:t>1</a:t>
            </a:r>
            <a:r>
              <a:rPr lang="en-US" baseline="30000" dirty="0" smtClean="0">
                <a:latin typeface="+mj-lt"/>
              </a:rPr>
              <a:t>st</a:t>
            </a:r>
            <a:r>
              <a:rPr lang="en-US" dirty="0" smtClean="0">
                <a:latin typeface="+mj-lt"/>
              </a:rPr>
              <a:t> CC Coil Winding </a:t>
            </a:r>
          </a:p>
          <a:p>
            <a:endParaRPr lang="en-US" sz="3600" dirty="0" smtClean="0">
              <a:latin typeface="+mj-lt"/>
            </a:endParaRPr>
          </a:p>
        </p:txBody>
      </p:sp>
      <p:sp>
        <p:nvSpPr>
          <p:cNvPr id="11267" name="Text Box 12"/>
          <p:cNvSpPr txBox="1">
            <a:spLocks noChangeArrowheads="1"/>
          </p:cNvSpPr>
          <p:nvPr/>
        </p:nvSpPr>
        <p:spPr bwMode="auto">
          <a:xfrm>
            <a:off x="533400" y="990600"/>
            <a:ext cx="8305800" cy="4876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marL="344488" indent="-344488">
              <a:lnSpc>
                <a:spcPct val="120000"/>
              </a:lnSpc>
              <a:spcBef>
                <a:spcPts val="588"/>
              </a:spcBef>
              <a:buClr>
                <a:srgbClr val="FDDF03"/>
              </a:buClr>
              <a:buFont typeface="Trebuchet MS" pitchFamily="34" charset="0"/>
              <a:buChar char="•"/>
              <a:tabLst>
                <a:tab pos="344488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endParaRPr lang="en-US" sz="2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0" name="Picture 19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62026" y="2252574"/>
            <a:ext cx="3657600" cy="20480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" name="Picture 20"/>
          <p:cNvPicPr/>
          <p:nvPr/>
        </p:nvPicPr>
        <p:blipFill>
          <a:blip r:embed="rId3" cstate="print"/>
          <a:srcRect t="-7535"/>
          <a:stretch>
            <a:fillRect/>
          </a:stretch>
        </p:blipFill>
        <p:spPr bwMode="auto">
          <a:xfrm rot="16200000">
            <a:off x="1691410" y="2224811"/>
            <a:ext cx="3657600" cy="21035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2" name="TextBox 10"/>
          <p:cNvSpPr txBox="1">
            <a:spLocks noChangeArrowheads="1"/>
          </p:cNvSpPr>
          <p:nvPr/>
        </p:nvSpPr>
        <p:spPr bwMode="auto">
          <a:xfrm>
            <a:off x="228600" y="5105400"/>
            <a:ext cx="445782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Calibri" pitchFamily="34" charset="0"/>
              </a:rPr>
              <a:t>Coil winding at </a:t>
            </a:r>
            <a:r>
              <a:rPr lang="en-US" dirty="0" err="1">
                <a:solidFill>
                  <a:schemeClr val="bg1"/>
                </a:solidFill>
                <a:latin typeface="Calibri" pitchFamily="34" charset="0"/>
              </a:rPr>
              <a:t>Qi</a:t>
            </a:r>
            <a:r>
              <a:rPr lang="en-US" dirty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Calibri" pitchFamily="34" charset="0"/>
              </a:rPr>
              <a:t>Huan</a:t>
            </a:r>
            <a:r>
              <a:rPr lang="en-US" dirty="0">
                <a:solidFill>
                  <a:schemeClr val="bg1"/>
                </a:solidFill>
                <a:latin typeface="Calibri" pitchFamily="34" charset="0"/>
              </a:rPr>
              <a:t>: last layer of </a:t>
            </a:r>
            <a:r>
              <a:rPr lang="en-US" dirty="0" smtClean="0">
                <a:solidFill>
                  <a:schemeClr val="bg1"/>
                </a:solidFill>
                <a:latin typeface="Calibri" pitchFamily="34" charset="0"/>
              </a:rPr>
              <a:t>SC wire </a:t>
            </a:r>
            <a:r>
              <a:rPr lang="en-US" dirty="0">
                <a:solidFill>
                  <a:schemeClr val="bg1"/>
                </a:solidFill>
                <a:latin typeface="Calibri" pitchFamily="34" charset="0"/>
              </a:rPr>
              <a:t>(left) and finished Al banding (right)</a:t>
            </a:r>
          </a:p>
        </p:txBody>
      </p:sp>
      <p:sp>
        <p:nvSpPr>
          <p:cNvPr id="25" name="TextBox 14"/>
          <p:cNvSpPr txBox="1">
            <a:spLocks noChangeArrowheads="1"/>
          </p:cNvSpPr>
          <p:nvPr/>
        </p:nvSpPr>
        <p:spPr bwMode="auto">
          <a:xfrm>
            <a:off x="381000" y="1047750"/>
            <a:ext cx="4191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Calibri" pitchFamily="34" charset="0"/>
              </a:rPr>
              <a:t>1</a:t>
            </a:r>
            <a:r>
              <a:rPr lang="en-US" sz="2000" baseline="30000" dirty="0">
                <a:solidFill>
                  <a:schemeClr val="bg1"/>
                </a:solidFill>
                <a:latin typeface="Calibri" pitchFamily="34" charset="0"/>
              </a:rPr>
              <a:t>st</a:t>
            </a:r>
            <a:r>
              <a:rPr lang="en-US" sz="2000" dirty="0">
                <a:solidFill>
                  <a:schemeClr val="bg1"/>
                </a:solidFill>
                <a:latin typeface="Calibri" pitchFamily="34" charset="0"/>
              </a:rPr>
              <a:t> coil winding complete in Dec. 2010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208" y="1143000"/>
            <a:ext cx="1762792" cy="2362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53000" y="3657600"/>
            <a:ext cx="2895600" cy="2166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9" name="TextBox 14"/>
          <p:cNvSpPr txBox="1">
            <a:spLocks noChangeArrowheads="1"/>
          </p:cNvSpPr>
          <p:nvPr/>
        </p:nvSpPr>
        <p:spPr bwMode="auto">
          <a:xfrm>
            <a:off x="6789190" y="1219200"/>
            <a:ext cx="197381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Calibri" pitchFamily="34" charset="0"/>
              </a:rPr>
              <a:t>SC wire loop for </a:t>
            </a:r>
          </a:p>
          <a:p>
            <a:r>
              <a:rPr lang="en-US" sz="2000" dirty="0" smtClean="0">
                <a:solidFill>
                  <a:schemeClr val="bg1"/>
                </a:solidFill>
                <a:latin typeface="Calibri" pitchFamily="34" charset="0"/>
              </a:rPr>
              <a:t>connecting to QP</a:t>
            </a:r>
          </a:p>
          <a:p>
            <a:r>
              <a:rPr lang="en-US" sz="2000" dirty="0" smtClean="0">
                <a:solidFill>
                  <a:schemeClr val="bg1"/>
                </a:solidFill>
                <a:latin typeface="Calibri" pitchFamily="34" charset="0"/>
              </a:rPr>
              <a:t>diodes.</a:t>
            </a:r>
            <a:endParaRPr lang="en-US" sz="20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30" name="TextBox 14"/>
          <p:cNvSpPr txBox="1">
            <a:spLocks noChangeArrowheads="1"/>
          </p:cNvSpPr>
          <p:nvPr/>
        </p:nvSpPr>
        <p:spPr bwMode="auto">
          <a:xfrm>
            <a:off x="6661488" y="2873514"/>
            <a:ext cx="217771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Calibri" pitchFamily="34" charset="0"/>
              </a:rPr>
              <a:t>SC wire leads from </a:t>
            </a:r>
          </a:p>
          <a:p>
            <a:r>
              <a:rPr lang="en-US" sz="2000" dirty="0" smtClean="0">
                <a:solidFill>
                  <a:schemeClr val="bg1"/>
                </a:solidFill>
                <a:latin typeface="Calibri" pitchFamily="34" charset="0"/>
              </a:rPr>
              <a:t>cold-mass</a:t>
            </a:r>
            <a:r>
              <a:rPr lang="en-US" sz="2000" dirty="0">
                <a:solidFill>
                  <a:schemeClr val="bg1"/>
                </a:solidFill>
                <a:latin typeface="Calibri" pitchFamily="34" charset="0"/>
              </a:rPr>
              <a:t>.</a:t>
            </a:r>
            <a:endParaRPr lang="en-US" sz="2000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32" name="Straight Connector 31"/>
          <p:cNvCxnSpPr>
            <a:stCxn id="30" idx="2"/>
          </p:cNvCxnSpPr>
          <p:nvPr/>
        </p:nvCxnSpPr>
        <p:spPr>
          <a:xfrm rot="5400000">
            <a:off x="6846972" y="3440028"/>
            <a:ext cx="762000" cy="104474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>
            <a:stCxn id="29" idx="1"/>
          </p:cNvCxnSpPr>
          <p:nvPr/>
        </p:nvCxnSpPr>
        <p:spPr>
          <a:xfrm rot="10800000" flipV="1">
            <a:off x="5943600" y="1727032"/>
            <a:ext cx="845590" cy="48276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 smtClean="0">
                <a:latin typeface="+mj-lt"/>
              </a:rPr>
              <a:t>Status of the CC Cryostat Design</a:t>
            </a:r>
          </a:p>
          <a:p>
            <a:endParaRPr lang="en-US" sz="3600" dirty="0" smtClean="0">
              <a:latin typeface="+mj-lt"/>
            </a:endParaRPr>
          </a:p>
        </p:txBody>
      </p:sp>
      <p:sp>
        <p:nvSpPr>
          <p:cNvPr id="11267" name="Text Box 12"/>
          <p:cNvSpPr txBox="1">
            <a:spLocks noChangeArrowheads="1"/>
          </p:cNvSpPr>
          <p:nvPr/>
        </p:nvSpPr>
        <p:spPr bwMode="auto">
          <a:xfrm>
            <a:off x="533400" y="990600"/>
            <a:ext cx="8305800" cy="4876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marL="344488" indent="-344488">
              <a:lnSpc>
                <a:spcPct val="120000"/>
              </a:lnSpc>
              <a:spcBef>
                <a:spcPts val="588"/>
              </a:spcBef>
              <a:buClr>
                <a:srgbClr val="FDDF03"/>
              </a:buClr>
              <a:buFont typeface="Trebuchet MS" pitchFamily="34" charset="0"/>
              <a:buChar char="•"/>
              <a:tabLst>
                <a:tab pos="344488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endParaRPr lang="en-US" sz="2400" dirty="0">
              <a:solidFill>
                <a:srgbClr val="FDDF03"/>
              </a:solidFill>
              <a:latin typeface="+mj-lt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28600" y="914400"/>
            <a:ext cx="8610600" cy="49530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sz="2200" noProof="0" dirty="0" smtClean="0">
                <a:solidFill>
                  <a:srgbClr val="FFFF00"/>
                </a:solidFill>
                <a:latin typeface="+mn-lt"/>
              </a:rPr>
              <a:t>Design complete by SINAP and sent to LBNL at end of March 2011;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sz="2200" dirty="0" smtClean="0">
                <a:solidFill>
                  <a:srgbClr val="FFFF00"/>
                </a:solidFill>
                <a:latin typeface="+mn-lt"/>
              </a:rPr>
              <a:t>Procurement of Solid-Edge software at LBNL:</a:t>
            </a:r>
          </a:p>
          <a:p>
            <a:pPr marL="800100" lvl="1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en-US" noProof="0" dirty="0" smtClean="0">
                <a:solidFill>
                  <a:schemeClr val="bg1"/>
                </a:solidFill>
                <a:latin typeface="+mn-lt"/>
              </a:rPr>
              <a:t>Translation and updating of the 3D model received from SINAP complete;</a:t>
            </a:r>
          </a:p>
          <a:p>
            <a:pPr marL="800100" lvl="1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+mn-lt"/>
              </a:rPr>
              <a:t>Implementation of updated design/changes starts soon.</a:t>
            </a:r>
            <a:endParaRPr lang="en-US" noProof="0" dirty="0" smtClean="0">
              <a:solidFill>
                <a:schemeClr val="bg1"/>
              </a:solidFill>
              <a:latin typeface="+mn-lt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sz="2200" dirty="0" smtClean="0">
                <a:solidFill>
                  <a:srgbClr val="FFFF00"/>
                </a:solidFill>
                <a:latin typeface="+mn-lt"/>
              </a:rPr>
              <a:t>261 </a:t>
            </a:r>
            <a:r>
              <a:rPr kumimoji="0" lang="en-US" sz="2200" b="0" i="0" u="none" strike="noStrike" kern="1200" cap="none" spc="0" normalizeH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2-D drawings sent out to RAL, Fermilab and RAL for reviewing;</a:t>
            </a:r>
            <a:endParaRPr lang="en-US" sz="2200" dirty="0">
              <a:solidFill>
                <a:srgbClr val="FFFF00"/>
              </a:solidFill>
              <a:latin typeface="+mn-lt"/>
            </a:endParaRPr>
          </a:p>
          <a:p>
            <a:pPr marL="342900" lvl="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200" dirty="0" smtClean="0">
                <a:solidFill>
                  <a:srgbClr val="FFFF00"/>
                </a:solidFill>
                <a:latin typeface="+mn-lt"/>
              </a:rPr>
              <a:t>Further design improvement is implemented at LBNL this month by Drs. Li Wang (SINAP) and </a:t>
            </a:r>
            <a:r>
              <a:rPr lang="en-US" sz="2200" dirty="0" err="1" smtClean="0">
                <a:solidFill>
                  <a:srgbClr val="FFFF00"/>
                </a:solidFill>
                <a:latin typeface="+mn-lt"/>
              </a:rPr>
              <a:t>Tapio</a:t>
            </a:r>
            <a:r>
              <a:rPr lang="en-US" sz="2200" dirty="0" smtClean="0">
                <a:solidFill>
                  <a:srgbClr val="FFFF00"/>
                </a:solidFill>
                <a:latin typeface="+mn-lt"/>
              </a:rPr>
              <a:t> </a:t>
            </a:r>
            <a:r>
              <a:rPr lang="en-US" sz="2200" dirty="0" err="1" smtClean="0">
                <a:solidFill>
                  <a:srgbClr val="FFFF00"/>
                </a:solidFill>
                <a:latin typeface="+mn-lt"/>
              </a:rPr>
              <a:t>Niinikoski</a:t>
            </a:r>
            <a:r>
              <a:rPr lang="en-US" sz="2200" dirty="0" smtClean="0">
                <a:solidFill>
                  <a:srgbClr val="FFFF00"/>
                </a:solidFill>
                <a:latin typeface="+mn-lt"/>
              </a:rPr>
              <a:t>:</a:t>
            </a:r>
          </a:p>
          <a:p>
            <a:pPr marL="800100" lvl="1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+mn-lt"/>
              </a:rPr>
              <a:t>Review fabrication and assembly procedures;</a:t>
            </a:r>
          </a:p>
          <a:p>
            <a:pPr marL="800100" lvl="1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+mn-lt"/>
              </a:rPr>
              <a:t>Improved cooling circuit design for easier assembly and MLI wrapping;</a:t>
            </a:r>
          </a:p>
          <a:p>
            <a:pPr marL="800100" lvl="1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+mn-lt"/>
              </a:rPr>
              <a:t>Identified and finalized diagnostic sensors (location and types);</a:t>
            </a:r>
          </a:p>
          <a:p>
            <a:pPr marL="800100" lvl="1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+mn-lt"/>
              </a:rPr>
              <a:t>Improved designs of HTS leads and SC leads for better thermal and mechanical stabilizations;</a:t>
            </a:r>
          </a:p>
          <a:p>
            <a:pPr marL="800100" lvl="1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+mn-lt"/>
              </a:rPr>
              <a:t>Quench protection to be re-evaluated at LBNL or by others;</a:t>
            </a:r>
          </a:p>
          <a:p>
            <a:pPr marL="800100" lvl="1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+mn-lt"/>
              </a:rPr>
              <a:t>Cold-mass and cryostat testing plan is being explored.  </a:t>
            </a:r>
          </a:p>
          <a:p>
            <a:pPr marL="800100" lvl="1" indent="-342900" eaLnBrk="0" hangingPunct="0">
              <a:spcBef>
                <a:spcPct val="20000"/>
              </a:spcBef>
              <a:buFont typeface="Arial" charset="0"/>
              <a:buChar char="•"/>
            </a:pPr>
            <a:endParaRPr lang="en-US" dirty="0" smtClean="0">
              <a:solidFill>
                <a:srgbClr val="FFFF00"/>
              </a:solidFill>
              <a:latin typeface="+mn-lt"/>
            </a:endParaRPr>
          </a:p>
          <a:p>
            <a:pPr marL="800100" lvl="1" indent="-342900" eaLnBrk="0" hangingPunct="0">
              <a:spcBef>
                <a:spcPct val="20000"/>
              </a:spcBef>
              <a:buFont typeface="Arial" charset="0"/>
              <a:buChar char="•"/>
            </a:pPr>
            <a:endParaRPr lang="en-US" dirty="0" smtClean="0">
              <a:solidFill>
                <a:srgbClr val="FFFF00"/>
              </a:solidFill>
              <a:latin typeface="+mn-lt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sz="2000" b="0" i="0" u="none" strike="noStrike" kern="1200" cap="none" spc="0" normalizeH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 smtClean="0">
                <a:latin typeface="+mj-lt"/>
              </a:rPr>
              <a:t>The Cooling Circuit Design</a:t>
            </a:r>
          </a:p>
          <a:p>
            <a:endParaRPr lang="en-US" sz="3600" dirty="0" smtClean="0">
              <a:latin typeface="+mj-lt"/>
            </a:endParaRPr>
          </a:p>
        </p:txBody>
      </p:sp>
      <p:sp>
        <p:nvSpPr>
          <p:cNvPr id="11267" name="Text Box 12"/>
          <p:cNvSpPr txBox="1">
            <a:spLocks noChangeArrowheads="1"/>
          </p:cNvSpPr>
          <p:nvPr/>
        </p:nvSpPr>
        <p:spPr bwMode="auto">
          <a:xfrm>
            <a:off x="533400" y="990600"/>
            <a:ext cx="8305800" cy="4876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marL="344488" indent="-344488">
              <a:lnSpc>
                <a:spcPct val="120000"/>
              </a:lnSpc>
              <a:spcBef>
                <a:spcPts val="588"/>
              </a:spcBef>
              <a:buClr>
                <a:srgbClr val="FDDF03"/>
              </a:buClr>
              <a:buFont typeface="Trebuchet MS" pitchFamily="34" charset="0"/>
              <a:buChar char="•"/>
              <a:tabLst>
                <a:tab pos="344488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endParaRPr lang="en-US" sz="2400" dirty="0">
              <a:solidFill>
                <a:srgbClr val="FDDF03"/>
              </a:solidFill>
              <a:latin typeface="+mj-lt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28600" y="914400"/>
            <a:ext cx="8610600" cy="49530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sz="2000" b="0" i="0" u="none" strike="noStrike" kern="1200" cap="none" spc="0" normalizeH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914400"/>
            <a:ext cx="8229600" cy="5059363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81000" y="4495801"/>
            <a:ext cx="853440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3038" indent="-173038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Simplified design of the cooling circuit for easy assembly:</a:t>
            </a:r>
          </a:p>
          <a:p>
            <a:pPr marL="630238" lvl="1" indent="-173038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Moving 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clamps 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and joints underneath the copper plate + flexible pipe;</a:t>
            </a:r>
          </a:p>
          <a:p>
            <a:pPr marL="630238" lvl="1" indent="-173038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Addition of a copper sheet for easier MLI wrapping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;</a:t>
            </a:r>
          </a:p>
          <a:p>
            <a:pPr marL="630238" lvl="1" indent="-173038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Better thermal and mechanical stabilizations of HTS leads.</a:t>
            </a:r>
          </a:p>
        </p:txBody>
      </p:sp>
      <p:pic>
        <p:nvPicPr>
          <p:cNvPr id="16" name="Picture 15" descr="Coupling Coil Current Leads blue BG.jpg"/>
          <p:cNvPicPr>
            <a:picLocks noChangeAspect="1"/>
          </p:cNvPicPr>
          <p:nvPr/>
        </p:nvPicPr>
        <p:blipFill>
          <a:blip r:embed="rId2" cstate="print"/>
          <a:srcRect l="2793" r="4035"/>
          <a:stretch>
            <a:fillRect/>
          </a:stretch>
        </p:blipFill>
        <p:spPr>
          <a:xfrm>
            <a:off x="908248" y="926592"/>
            <a:ext cx="3490165" cy="3645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Picture 16" descr="Coupling Coil Cooling Circuit blue BG.jpg"/>
          <p:cNvPicPr>
            <a:picLocks noChangeAspect="1"/>
          </p:cNvPicPr>
          <p:nvPr/>
        </p:nvPicPr>
        <p:blipFill>
          <a:blip r:embed="rId3" cstate="print"/>
          <a:srcRect l="1413" r="3783"/>
          <a:stretch>
            <a:fillRect/>
          </a:stretch>
        </p:blipFill>
        <p:spPr>
          <a:xfrm>
            <a:off x="4492488" y="924340"/>
            <a:ext cx="3725956" cy="36484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 smtClean="0">
                <a:latin typeface="+mj-lt"/>
              </a:rPr>
              <a:t>The Cryostat Design</a:t>
            </a:r>
          </a:p>
          <a:p>
            <a:endParaRPr lang="en-US" sz="3600" dirty="0" smtClean="0">
              <a:latin typeface="+mj-lt"/>
            </a:endParaRPr>
          </a:p>
        </p:txBody>
      </p:sp>
      <p:sp>
        <p:nvSpPr>
          <p:cNvPr id="11267" name="Text Box 12"/>
          <p:cNvSpPr txBox="1">
            <a:spLocks noChangeArrowheads="1"/>
          </p:cNvSpPr>
          <p:nvPr/>
        </p:nvSpPr>
        <p:spPr bwMode="auto">
          <a:xfrm>
            <a:off x="533400" y="990600"/>
            <a:ext cx="8305800" cy="4876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marL="344488" indent="-344488">
              <a:lnSpc>
                <a:spcPct val="120000"/>
              </a:lnSpc>
              <a:spcBef>
                <a:spcPts val="588"/>
              </a:spcBef>
              <a:buClr>
                <a:srgbClr val="FDDF03"/>
              </a:buClr>
              <a:buFont typeface="Trebuchet MS" pitchFamily="34" charset="0"/>
              <a:buChar char="•"/>
              <a:tabLst>
                <a:tab pos="344488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endParaRPr lang="en-US" sz="2400" dirty="0">
              <a:solidFill>
                <a:srgbClr val="FDDF03"/>
              </a:solidFill>
              <a:latin typeface="+mj-lt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28600" y="914400"/>
            <a:ext cx="8610600" cy="49530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sz="2000" b="0" i="0" u="none" strike="noStrike" kern="1200" cap="none" spc="0" normalizeH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914400"/>
            <a:ext cx="8229600" cy="5059363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76600" y="1085671"/>
            <a:ext cx="3962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3038" indent="-173038">
              <a:buFont typeface="Arial" pitchFamily="34" charset="0"/>
              <a:buChar char="•"/>
            </a:pPr>
            <a:r>
              <a:rPr lang="en-US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Kenol</a:t>
            </a:r>
            <a:r>
              <a:rPr 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connector of </a:t>
            </a:r>
            <a:r>
              <a:rPr lang="en-US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LHe</a:t>
            </a:r>
            <a:r>
              <a:rPr 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fill-line inside cooling pipe for easy assembly;</a:t>
            </a:r>
          </a:p>
          <a:p>
            <a:pPr marL="173038" indent="-173038">
              <a:buFont typeface="Arial" pitchFamily="34" charset="0"/>
              <a:buChar char="•"/>
            </a:pPr>
            <a:r>
              <a:rPr 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The </a:t>
            </a:r>
            <a:r>
              <a:rPr lang="en-US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LHe</a:t>
            </a:r>
            <a:r>
              <a:rPr 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fill-line goes to the bottom reservoir.</a:t>
            </a:r>
          </a:p>
        </p:txBody>
      </p:sp>
      <p:pic>
        <p:nvPicPr>
          <p:cNvPr id="10" name="Picture 9" descr="Coupling Coil Cold Mass blue B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52192" y="2286000"/>
            <a:ext cx="2720008" cy="35263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10" descr="Coupling Coil Cryostat Section View blue B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914400"/>
            <a:ext cx="3125376" cy="4937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TextBox 11"/>
          <p:cNvSpPr txBox="1"/>
          <p:nvPr/>
        </p:nvSpPr>
        <p:spPr>
          <a:xfrm>
            <a:off x="6109252" y="2279522"/>
            <a:ext cx="27432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3038" indent="-173038">
              <a:buFont typeface="Arial" pitchFamily="34" charset="0"/>
              <a:buChar char="•"/>
            </a:pPr>
            <a:r>
              <a:rPr lang="en-US" dirty="0" smtClean="0">
                <a:solidFill>
                  <a:srgbClr val="FFFF00"/>
                </a:solidFill>
                <a:latin typeface="+mj-lt"/>
              </a:rPr>
              <a:t>New upper and bottom reservoir designs;</a:t>
            </a:r>
          </a:p>
          <a:p>
            <a:pPr marL="173038" indent="-173038">
              <a:buFont typeface="Arial" pitchFamily="34" charset="0"/>
              <a:buChar char="•"/>
            </a:pPr>
            <a:r>
              <a:rPr lang="en-US" dirty="0" smtClean="0">
                <a:solidFill>
                  <a:srgbClr val="FFFF00"/>
                </a:solidFill>
                <a:latin typeface="+mj-lt"/>
              </a:rPr>
              <a:t>Welding procedures allow for cold-mass test without the need of the certification of pressure vessel; </a:t>
            </a:r>
          </a:p>
          <a:p>
            <a:pPr marL="173038" indent="-173038">
              <a:buFont typeface="Arial" pitchFamily="34" charset="0"/>
              <a:buChar char="•"/>
            </a:pPr>
            <a:r>
              <a:rPr 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 diffuser in bottom reservoir to prevent vapor </a:t>
            </a:r>
          </a:p>
          <a:p>
            <a:pPr marL="173038" indent="-173038"/>
            <a:r>
              <a:rPr 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   trapping.  </a:t>
            </a:r>
          </a:p>
        </p:txBody>
      </p:sp>
      <p:pic>
        <p:nvPicPr>
          <p:cNvPr id="13" name="Picture 15" descr="4 weldingtvessel-plates 02"/>
          <p:cNvPicPr>
            <a:picLocks noChangeAspect="1" noChangeArrowheads="1"/>
          </p:cNvPicPr>
          <p:nvPr/>
        </p:nvPicPr>
        <p:blipFill>
          <a:blip r:embed="rId4" cstate="print"/>
          <a:srcRect t="21651"/>
          <a:stretch>
            <a:fillRect/>
          </a:stretch>
        </p:blipFill>
        <p:spPr bwMode="auto">
          <a:xfrm>
            <a:off x="7126356" y="986534"/>
            <a:ext cx="1600200" cy="12365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Picture 7" descr="6 installseparator 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64896" y="4764156"/>
            <a:ext cx="1447800" cy="10181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 smtClean="0">
                <a:latin typeface="+mj-lt"/>
              </a:rPr>
              <a:t>CC Magnet Future Work</a:t>
            </a:r>
          </a:p>
          <a:p>
            <a:endParaRPr lang="en-US" sz="3600" dirty="0" smtClean="0">
              <a:latin typeface="+mj-lt"/>
            </a:endParaRPr>
          </a:p>
        </p:txBody>
      </p:sp>
      <p:sp>
        <p:nvSpPr>
          <p:cNvPr id="11267" name="Text Box 12"/>
          <p:cNvSpPr txBox="1">
            <a:spLocks noChangeArrowheads="1"/>
          </p:cNvSpPr>
          <p:nvPr/>
        </p:nvSpPr>
        <p:spPr bwMode="auto">
          <a:xfrm>
            <a:off x="430696" y="901148"/>
            <a:ext cx="8305800" cy="4876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marL="344488" indent="-274320">
              <a:lnSpc>
                <a:spcPct val="94000"/>
              </a:lnSpc>
              <a:spcBef>
                <a:spcPts val="588"/>
              </a:spcBef>
              <a:buClr>
                <a:srgbClr val="FDDF03"/>
              </a:buClr>
              <a:buFont typeface="Trebuchet MS" pitchFamily="34" charset="0"/>
              <a:buChar char="•"/>
              <a:tabLst>
                <a:tab pos="344488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r>
              <a:rPr lang="en-US" sz="2000" dirty="0" smtClean="0">
                <a:solidFill>
                  <a:srgbClr val="FDDF03"/>
                </a:solidFill>
                <a:latin typeface="+mj-lt"/>
              </a:rPr>
              <a:t>Final machining of cold-mass cover plate and pipe bending at </a:t>
            </a:r>
            <a:r>
              <a:rPr lang="en-US" sz="2000" dirty="0" err="1" smtClean="0">
                <a:solidFill>
                  <a:srgbClr val="FDDF03"/>
                </a:solidFill>
                <a:latin typeface="+mj-lt"/>
              </a:rPr>
              <a:t>Qi</a:t>
            </a:r>
            <a:r>
              <a:rPr lang="en-US" sz="2000" dirty="0" smtClean="0">
                <a:solidFill>
                  <a:srgbClr val="FDDF03"/>
                </a:solidFill>
                <a:latin typeface="+mj-lt"/>
              </a:rPr>
              <a:t> </a:t>
            </a:r>
            <a:r>
              <a:rPr lang="en-US" sz="2000" dirty="0" err="1" smtClean="0">
                <a:solidFill>
                  <a:srgbClr val="FDDF03"/>
                </a:solidFill>
                <a:latin typeface="+mj-lt"/>
              </a:rPr>
              <a:t>Huan</a:t>
            </a:r>
            <a:r>
              <a:rPr lang="en-US" sz="2000" dirty="0" smtClean="0">
                <a:solidFill>
                  <a:srgbClr val="FDDF03"/>
                </a:solidFill>
                <a:latin typeface="+mj-lt"/>
              </a:rPr>
              <a:t> to be completed by end of May and shipping to HIT early June 2011;</a:t>
            </a:r>
          </a:p>
          <a:p>
            <a:pPr marL="344488" indent="-274320">
              <a:lnSpc>
                <a:spcPct val="94000"/>
              </a:lnSpc>
              <a:spcBef>
                <a:spcPts val="588"/>
              </a:spcBef>
              <a:buClr>
                <a:srgbClr val="FDDF03"/>
              </a:buClr>
              <a:buFont typeface="Trebuchet MS" pitchFamily="34" charset="0"/>
              <a:buChar char="•"/>
              <a:tabLst>
                <a:tab pos="344488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r>
              <a:rPr lang="en-US" sz="2000" dirty="0" smtClean="0">
                <a:solidFill>
                  <a:srgbClr val="FDDF03"/>
                </a:solidFill>
                <a:latin typeface="+mj-lt"/>
              </a:rPr>
              <a:t>Welding fixture complete this week at HIT, welding of cold-mass cover plate and </a:t>
            </a:r>
            <a:r>
              <a:rPr lang="en-US" sz="2000" dirty="0" err="1" smtClean="0">
                <a:solidFill>
                  <a:srgbClr val="FDDF03"/>
                </a:solidFill>
                <a:latin typeface="+mj-lt"/>
              </a:rPr>
              <a:t>LHe</a:t>
            </a:r>
            <a:r>
              <a:rPr lang="en-US" sz="2000" dirty="0" smtClean="0">
                <a:solidFill>
                  <a:srgbClr val="FDDF03"/>
                </a:solidFill>
                <a:latin typeface="+mj-lt"/>
              </a:rPr>
              <a:t> pipes at HIT starts mid-June 2011;</a:t>
            </a:r>
            <a:endParaRPr lang="en-US" sz="2000" dirty="0">
              <a:solidFill>
                <a:srgbClr val="FDDF03"/>
              </a:solidFill>
              <a:latin typeface="+mj-lt"/>
            </a:endParaRPr>
          </a:p>
          <a:p>
            <a:pPr marL="344488" indent="-274320">
              <a:lnSpc>
                <a:spcPct val="94000"/>
              </a:lnSpc>
              <a:spcBef>
                <a:spcPts val="588"/>
              </a:spcBef>
              <a:buClr>
                <a:srgbClr val="FDDF03"/>
              </a:buClr>
              <a:buFont typeface="Trebuchet MS" pitchFamily="34" charset="0"/>
              <a:buChar char="•"/>
              <a:tabLst>
                <a:tab pos="344488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r>
              <a:rPr lang="en-US" sz="2000" dirty="0" smtClean="0">
                <a:solidFill>
                  <a:srgbClr val="FDDF03"/>
                </a:solidFill>
                <a:latin typeface="+mj-lt"/>
              </a:rPr>
              <a:t>Finished cold-mass to be shipped to LBNL at end of August 2011;</a:t>
            </a:r>
          </a:p>
          <a:p>
            <a:pPr marL="801688" lvl="1" indent="-274320">
              <a:lnSpc>
                <a:spcPct val="94000"/>
              </a:lnSpc>
              <a:spcBef>
                <a:spcPts val="588"/>
              </a:spcBef>
              <a:buClr>
                <a:schemeClr val="bg1"/>
              </a:buClr>
              <a:buFont typeface="Trebuchet MS" pitchFamily="34" charset="0"/>
              <a:buChar char="•"/>
              <a:tabLst>
                <a:tab pos="344488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r>
              <a:rPr lang="en-US" dirty="0" smtClean="0">
                <a:solidFill>
                  <a:schemeClr val="bg1"/>
                </a:solidFill>
                <a:latin typeface="+mj-lt"/>
              </a:rPr>
              <a:t>Vacuum impregnation of epoxy at LBNL.</a:t>
            </a:r>
          </a:p>
          <a:p>
            <a:pPr marL="344488" indent="-274320">
              <a:lnSpc>
                <a:spcPct val="94000"/>
              </a:lnSpc>
              <a:spcBef>
                <a:spcPts val="588"/>
              </a:spcBef>
              <a:buClr>
                <a:srgbClr val="FDDF03"/>
              </a:buClr>
              <a:buFont typeface="Trebuchet MS" pitchFamily="34" charset="0"/>
              <a:buChar char="•"/>
              <a:tabLst>
                <a:tab pos="344488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r>
              <a:rPr lang="en-US" sz="2000" dirty="0" smtClean="0">
                <a:solidFill>
                  <a:srgbClr val="FDDF03"/>
                </a:solidFill>
                <a:latin typeface="+mj-lt"/>
              </a:rPr>
              <a:t>Cold-mass testing plan is being explored:</a:t>
            </a:r>
          </a:p>
          <a:p>
            <a:pPr marL="801688" lvl="1" indent="-274320">
              <a:lnSpc>
                <a:spcPct val="94000"/>
              </a:lnSpc>
              <a:spcBef>
                <a:spcPts val="588"/>
              </a:spcBef>
              <a:buClr>
                <a:schemeClr val="bg1"/>
              </a:buClr>
              <a:buFont typeface="Trebuchet MS" pitchFamily="34" charset="0"/>
              <a:buChar char="•"/>
              <a:tabLst>
                <a:tab pos="344488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r>
              <a:rPr lang="en-US" dirty="0" smtClean="0">
                <a:solidFill>
                  <a:schemeClr val="bg1"/>
                </a:solidFill>
                <a:latin typeface="+mj-lt"/>
              </a:rPr>
              <a:t>Cold-mass testing in the US, potential places: Fermilab or MIT;</a:t>
            </a:r>
          </a:p>
          <a:p>
            <a:pPr marL="801688" lvl="1" indent="-274320">
              <a:lnSpc>
                <a:spcPct val="94000"/>
              </a:lnSpc>
              <a:spcBef>
                <a:spcPts val="588"/>
              </a:spcBef>
              <a:buClr>
                <a:schemeClr val="bg1"/>
              </a:buClr>
              <a:buFont typeface="Trebuchet MS" pitchFamily="34" charset="0"/>
              <a:buChar char="•"/>
              <a:tabLst>
                <a:tab pos="344488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r>
              <a:rPr lang="en-US" dirty="0" smtClean="0">
                <a:solidFill>
                  <a:schemeClr val="bg1"/>
                </a:solidFill>
                <a:latin typeface="+mj-lt"/>
              </a:rPr>
              <a:t>Identified a cryostat at FSU.</a:t>
            </a:r>
          </a:p>
          <a:p>
            <a:pPr marL="344488" indent="-274320">
              <a:lnSpc>
                <a:spcPct val="94000"/>
              </a:lnSpc>
              <a:spcBef>
                <a:spcPts val="588"/>
              </a:spcBef>
              <a:buClr>
                <a:srgbClr val="FFC000"/>
              </a:buClr>
              <a:buFont typeface="Trebuchet MS" pitchFamily="34" charset="0"/>
              <a:buChar char="•"/>
              <a:tabLst>
                <a:tab pos="344488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r>
              <a:rPr lang="en-US" sz="2000" dirty="0" smtClean="0">
                <a:solidFill>
                  <a:srgbClr val="FDDF03"/>
                </a:solidFill>
                <a:latin typeface="+mj-lt"/>
              </a:rPr>
              <a:t>Cryostat fabrication and assembly review summer (August) of 2011;</a:t>
            </a:r>
          </a:p>
          <a:p>
            <a:pPr marL="801688" lvl="1" indent="-274320">
              <a:lnSpc>
                <a:spcPct val="94000"/>
              </a:lnSpc>
              <a:spcBef>
                <a:spcPts val="588"/>
              </a:spcBef>
              <a:buClr>
                <a:schemeClr val="bg1"/>
              </a:buClr>
              <a:buFont typeface="Trebuchet MS" pitchFamily="34" charset="0"/>
              <a:buChar char="•"/>
              <a:tabLst>
                <a:tab pos="344488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r>
              <a:rPr lang="en-US" dirty="0" smtClean="0">
                <a:solidFill>
                  <a:schemeClr val="bg1"/>
                </a:solidFill>
                <a:latin typeface="+mj-lt"/>
              </a:rPr>
              <a:t>Fabrication of the cryostat parts starts after the review.</a:t>
            </a:r>
          </a:p>
          <a:p>
            <a:pPr marL="344488" indent="-274320">
              <a:lnSpc>
                <a:spcPct val="94000"/>
              </a:lnSpc>
              <a:spcBef>
                <a:spcPts val="588"/>
              </a:spcBef>
              <a:buClr>
                <a:srgbClr val="FFC000"/>
              </a:buClr>
              <a:buFont typeface="Trebuchet MS" pitchFamily="34" charset="0"/>
              <a:buChar char="•"/>
              <a:tabLst>
                <a:tab pos="344488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r>
              <a:rPr lang="en-US" dirty="0" smtClean="0">
                <a:solidFill>
                  <a:srgbClr val="FDDF03"/>
                </a:solidFill>
                <a:latin typeface="+mj-lt"/>
              </a:rPr>
              <a:t>Quench protection re-evaluation starts at LBNL soon, and possible assistance from MIT group;</a:t>
            </a:r>
          </a:p>
          <a:p>
            <a:pPr marL="344488" indent="-274320">
              <a:lnSpc>
                <a:spcPct val="94000"/>
              </a:lnSpc>
              <a:spcBef>
                <a:spcPts val="588"/>
              </a:spcBef>
              <a:buClr>
                <a:srgbClr val="FFC000"/>
              </a:buClr>
              <a:buFont typeface="Trebuchet MS" pitchFamily="34" charset="0"/>
              <a:buChar char="•"/>
              <a:tabLst>
                <a:tab pos="344488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r>
              <a:rPr lang="en-US" dirty="0" smtClean="0">
                <a:solidFill>
                  <a:srgbClr val="FDDF03"/>
                </a:solidFill>
                <a:latin typeface="+mj-lt"/>
              </a:rPr>
              <a:t>The ¼ testing coil testing preparation is underway and will be tested at HIT this year (assembly contract awarded to a local company);</a:t>
            </a:r>
          </a:p>
          <a:p>
            <a:pPr marL="344488" indent="-274320">
              <a:lnSpc>
                <a:spcPct val="94000"/>
              </a:lnSpc>
              <a:spcBef>
                <a:spcPts val="588"/>
              </a:spcBef>
              <a:buClr>
                <a:schemeClr val="bg1"/>
              </a:buClr>
              <a:buFont typeface="Trebuchet MS" pitchFamily="34" charset="0"/>
              <a:buChar char="•"/>
              <a:tabLst>
                <a:tab pos="344488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endParaRPr lang="en-US" dirty="0" smtClean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 smtClean="0">
                <a:latin typeface="+mj-lt"/>
              </a:rPr>
              <a:t>Plan and Schedule</a:t>
            </a:r>
          </a:p>
          <a:p>
            <a:endParaRPr lang="en-US" sz="3600" dirty="0" smtClean="0">
              <a:latin typeface="+mj-lt"/>
            </a:endParaRPr>
          </a:p>
        </p:txBody>
      </p:sp>
      <p:sp>
        <p:nvSpPr>
          <p:cNvPr id="11267" name="Text Box 12"/>
          <p:cNvSpPr txBox="1">
            <a:spLocks noChangeArrowheads="1"/>
          </p:cNvSpPr>
          <p:nvPr/>
        </p:nvSpPr>
        <p:spPr bwMode="auto">
          <a:xfrm>
            <a:off x="330926" y="951411"/>
            <a:ext cx="8305800" cy="4876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marL="344488" indent="-274320">
              <a:lnSpc>
                <a:spcPct val="86000"/>
              </a:lnSpc>
              <a:spcBef>
                <a:spcPts val="588"/>
              </a:spcBef>
              <a:buClr>
                <a:srgbClr val="FDDF03"/>
              </a:buClr>
              <a:buFont typeface="Trebuchet MS" pitchFamily="34" charset="0"/>
              <a:buChar char="•"/>
              <a:tabLst>
                <a:tab pos="344488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r>
              <a:rPr lang="en-US" sz="2000" dirty="0" smtClean="0">
                <a:solidFill>
                  <a:srgbClr val="FDDF03"/>
                </a:solidFill>
                <a:latin typeface="+mj-lt"/>
              </a:rPr>
              <a:t>RFCC module schedule is mainly determined by the schedule of CC magnets; </a:t>
            </a:r>
          </a:p>
          <a:p>
            <a:pPr marL="344488" indent="-274320">
              <a:lnSpc>
                <a:spcPct val="86000"/>
              </a:lnSpc>
              <a:spcBef>
                <a:spcPts val="588"/>
              </a:spcBef>
              <a:buClr>
                <a:srgbClr val="FDDF03"/>
              </a:buClr>
              <a:buFont typeface="Trebuchet MS" pitchFamily="34" charset="0"/>
              <a:buChar char="•"/>
              <a:tabLst>
                <a:tab pos="344488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r>
              <a:rPr lang="en-US" sz="2000" dirty="0" smtClean="0">
                <a:solidFill>
                  <a:srgbClr val="FDDF03"/>
                </a:solidFill>
                <a:latin typeface="+mj-lt"/>
              </a:rPr>
              <a:t>RF cavity work is in good shape and currently on-hold to save resources for SS (highest priority) and CC magnets; </a:t>
            </a:r>
          </a:p>
          <a:p>
            <a:pPr marL="344488" indent="-274320">
              <a:lnSpc>
                <a:spcPct val="86000"/>
              </a:lnSpc>
              <a:spcBef>
                <a:spcPts val="588"/>
              </a:spcBef>
              <a:buClr>
                <a:srgbClr val="FDDF03"/>
              </a:buClr>
              <a:buFont typeface="Trebuchet MS" pitchFamily="34" charset="0"/>
              <a:buChar char="•"/>
              <a:tabLst>
                <a:tab pos="344488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r>
              <a:rPr lang="en-US" sz="2000" dirty="0" smtClean="0">
                <a:solidFill>
                  <a:srgbClr val="FDDF03"/>
                </a:solidFill>
                <a:latin typeface="+mj-lt"/>
              </a:rPr>
              <a:t>Cold-mass testing of the first coil is critical, </a:t>
            </a:r>
          </a:p>
          <a:p>
            <a:pPr marL="801688" lvl="1" indent="-274320">
              <a:lnSpc>
                <a:spcPct val="86000"/>
              </a:lnSpc>
              <a:spcBef>
                <a:spcPts val="588"/>
              </a:spcBef>
              <a:buClr>
                <a:schemeClr val="bg1"/>
              </a:buClr>
              <a:buFont typeface="Trebuchet MS" pitchFamily="34" charset="0"/>
              <a:buChar char="•"/>
              <a:tabLst>
                <a:tab pos="344488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r>
              <a:rPr lang="en-US" dirty="0" smtClean="0">
                <a:solidFill>
                  <a:schemeClr val="bg1"/>
                </a:solidFill>
                <a:latin typeface="+mj-lt"/>
              </a:rPr>
              <a:t>¼ testing coil at HIT;</a:t>
            </a:r>
          </a:p>
          <a:p>
            <a:pPr marL="801688" lvl="1" indent="-274320">
              <a:lnSpc>
                <a:spcPct val="86000"/>
              </a:lnSpc>
              <a:spcBef>
                <a:spcPts val="588"/>
              </a:spcBef>
              <a:buClr>
                <a:schemeClr val="bg1"/>
              </a:buClr>
              <a:buFont typeface="Trebuchet MS" pitchFamily="34" charset="0"/>
              <a:buChar char="•"/>
              <a:tabLst>
                <a:tab pos="344488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r>
              <a:rPr lang="en-US" dirty="0" smtClean="0">
                <a:solidFill>
                  <a:schemeClr val="bg1"/>
                </a:solidFill>
                <a:latin typeface="+mj-lt"/>
              </a:rPr>
              <a:t>Cold-mass testing in the US, potentially at Fermilab or MIT,  best estimate will be </a:t>
            </a:r>
            <a:r>
              <a:rPr lang="en-US" dirty="0" smtClean="0">
                <a:solidFill>
                  <a:srgbClr val="FF0000"/>
                </a:solidFill>
                <a:latin typeface="+mj-lt"/>
              </a:rPr>
              <a:t>September to October 2011.</a:t>
            </a:r>
            <a:endParaRPr lang="en-US" dirty="0" smtClean="0">
              <a:solidFill>
                <a:schemeClr val="bg1"/>
              </a:solidFill>
              <a:latin typeface="+mj-lt"/>
            </a:endParaRPr>
          </a:p>
          <a:p>
            <a:pPr marL="344488" indent="-274320">
              <a:lnSpc>
                <a:spcPct val="86000"/>
              </a:lnSpc>
              <a:spcBef>
                <a:spcPts val="588"/>
              </a:spcBef>
              <a:buClr>
                <a:srgbClr val="FDDF03"/>
              </a:buClr>
              <a:buFont typeface="Trebuchet MS" pitchFamily="34" charset="0"/>
              <a:buChar char="•"/>
              <a:tabLst>
                <a:tab pos="344488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r>
              <a:rPr lang="en-US" sz="2000" dirty="0" smtClean="0">
                <a:solidFill>
                  <a:srgbClr val="FDDF03"/>
                </a:solidFill>
                <a:latin typeface="+mj-lt"/>
              </a:rPr>
              <a:t>2</a:t>
            </a:r>
            <a:r>
              <a:rPr lang="en-US" sz="2000" baseline="30000" dirty="0" smtClean="0">
                <a:solidFill>
                  <a:srgbClr val="FDDF03"/>
                </a:solidFill>
                <a:latin typeface="+mj-lt"/>
              </a:rPr>
              <a:t>nd</a:t>
            </a:r>
            <a:r>
              <a:rPr lang="en-US" sz="2000" dirty="0" smtClean="0">
                <a:solidFill>
                  <a:srgbClr val="FDDF03"/>
                </a:solidFill>
                <a:latin typeface="+mj-lt"/>
              </a:rPr>
              <a:t> and 3</a:t>
            </a:r>
            <a:r>
              <a:rPr lang="en-US" sz="2000" baseline="30000" dirty="0" smtClean="0">
                <a:solidFill>
                  <a:srgbClr val="FDDF03"/>
                </a:solidFill>
                <a:latin typeface="+mj-lt"/>
              </a:rPr>
              <a:t>rd</a:t>
            </a:r>
            <a:r>
              <a:rPr lang="en-US" sz="2000" dirty="0" smtClean="0">
                <a:solidFill>
                  <a:srgbClr val="FDDF03"/>
                </a:solidFill>
                <a:latin typeface="+mj-lt"/>
              </a:rPr>
              <a:t> coil winding starts after successful testing of the 1</a:t>
            </a:r>
            <a:r>
              <a:rPr lang="en-US" sz="2000" baseline="30000" dirty="0" smtClean="0">
                <a:solidFill>
                  <a:srgbClr val="FDDF03"/>
                </a:solidFill>
                <a:latin typeface="+mj-lt"/>
              </a:rPr>
              <a:t>st</a:t>
            </a:r>
            <a:r>
              <a:rPr lang="en-US" sz="2000" dirty="0" smtClean="0">
                <a:solidFill>
                  <a:srgbClr val="FDDF03"/>
                </a:solidFill>
                <a:latin typeface="+mj-lt"/>
              </a:rPr>
              <a:t> coil;</a:t>
            </a:r>
          </a:p>
          <a:p>
            <a:pPr marL="801688" lvl="1" indent="-274320">
              <a:lnSpc>
                <a:spcPct val="86000"/>
              </a:lnSpc>
              <a:spcBef>
                <a:spcPts val="588"/>
              </a:spcBef>
              <a:buClr>
                <a:schemeClr val="bg1"/>
              </a:buClr>
              <a:buFont typeface="Trebuchet MS" pitchFamily="34" charset="0"/>
              <a:buChar char="•"/>
              <a:tabLst>
                <a:tab pos="344488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r>
              <a:rPr lang="en-US" dirty="0" smtClean="0">
                <a:solidFill>
                  <a:schemeClr val="bg1"/>
                </a:solidFill>
                <a:latin typeface="+mj-lt"/>
              </a:rPr>
              <a:t>Each coil winding takes 3-4 month at </a:t>
            </a:r>
            <a:r>
              <a:rPr lang="en-US" dirty="0" err="1" smtClean="0">
                <a:solidFill>
                  <a:schemeClr val="bg1"/>
                </a:solidFill>
                <a:latin typeface="+mj-lt"/>
              </a:rPr>
              <a:t>Qi</a:t>
            </a:r>
            <a:r>
              <a:rPr lang="en-US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+mj-lt"/>
              </a:rPr>
              <a:t>Huan</a:t>
            </a:r>
            <a:r>
              <a:rPr lang="en-US" dirty="0" smtClean="0">
                <a:solidFill>
                  <a:schemeClr val="bg1"/>
                </a:solidFill>
                <a:latin typeface="+mj-lt"/>
              </a:rPr>
              <a:t>.</a:t>
            </a:r>
          </a:p>
          <a:p>
            <a:pPr marL="344488" indent="-274320">
              <a:lnSpc>
                <a:spcPct val="86000"/>
              </a:lnSpc>
              <a:spcBef>
                <a:spcPts val="588"/>
              </a:spcBef>
              <a:buClr>
                <a:srgbClr val="FDDF03"/>
              </a:buClr>
              <a:buFont typeface="Trebuchet MS" pitchFamily="34" charset="0"/>
              <a:buChar char="•"/>
              <a:tabLst>
                <a:tab pos="344488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r>
              <a:rPr lang="en-US" sz="2000" dirty="0" smtClean="0">
                <a:solidFill>
                  <a:srgbClr val="FDDF03"/>
                </a:solidFill>
                <a:latin typeface="+mj-lt"/>
              </a:rPr>
              <a:t>Fabrication of cryostat parts starts summer 2011 (after review); </a:t>
            </a:r>
            <a:endParaRPr lang="en-US" sz="2000" dirty="0">
              <a:solidFill>
                <a:srgbClr val="FDDF03"/>
              </a:solidFill>
              <a:latin typeface="+mj-lt"/>
            </a:endParaRPr>
          </a:p>
          <a:p>
            <a:pPr marL="344488" indent="-274320">
              <a:lnSpc>
                <a:spcPct val="86000"/>
              </a:lnSpc>
              <a:spcBef>
                <a:spcPts val="588"/>
              </a:spcBef>
              <a:buClr>
                <a:srgbClr val="FDDF03"/>
              </a:buClr>
              <a:buFont typeface="Trebuchet MS" pitchFamily="34" charset="0"/>
              <a:buChar char="•"/>
              <a:tabLst>
                <a:tab pos="344488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r>
              <a:rPr lang="en-US" sz="2000" dirty="0" smtClean="0">
                <a:solidFill>
                  <a:srgbClr val="FDDF03"/>
                </a:solidFill>
                <a:latin typeface="+mj-lt"/>
              </a:rPr>
              <a:t>CC magnet testing with the real cryostat if the 1</a:t>
            </a:r>
            <a:r>
              <a:rPr lang="en-US" sz="2000" baseline="30000" dirty="0" smtClean="0">
                <a:solidFill>
                  <a:srgbClr val="FDDF03"/>
                </a:solidFill>
                <a:latin typeface="+mj-lt"/>
              </a:rPr>
              <a:t>st</a:t>
            </a:r>
            <a:r>
              <a:rPr lang="en-US" sz="2000" dirty="0" smtClean="0">
                <a:solidFill>
                  <a:srgbClr val="FDDF03"/>
                </a:solidFill>
                <a:latin typeface="+mj-lt"/>
              </a:rPr>
              <a:t> coil testing is successful</a:t>
            </a:r>
          </a:p>
          <a:p>
            <a:pPr marL="801688" lvl="1" indent="-274320">
              <a:lnSpc>
                <a:spcPct val="86000"/>
              </a:lnSpc>
              <a:spcBef>
                <a:spcPts val="588"/>
              </a:spcBef>
              <a:buClr>
                <a:schemeClr val="bg1"/>
              </a:buClr>
              <a:buFont typeface="Trebuchet MS" pitchFamily="34" charset="0"/>
              <a:buChar char="•"/>
              <a:tabLst>
                <a:tab pos="344488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r>
              <a:rPr lang="en-US" dirty="0" smtClean="0">
                <a:solidFill>
                  <a:schemeClr val="bg1"/>
                </a:solidFill>
                <a:latin typeface="+mj-lt"/>
              </a:rPr>
              <a:t>Fabrication (in China) and assembly (US);</a:t>
            </a:r>
          </a:p>
          <a:p>
            <a:pPr marL="801688" lvl="1" indent="-274320">
              <a:lnSpc>
                <a:spcPct val="86000"/>
              </a:lnSpc>
              <a:spcBef>
                <a:spcPts val="588"/>
              </a:spcBef>
              <a:buClr>
                <a:schemeClr val="bg1"/>
              </a:buClr>
              <a:buFont typeface="Trebuchet MS" pitchFamily="34" charset="0"/>
              <a:buChar char="•"/>
              <a:tabLst>
                <a:tab pos="344488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r>
              <a:rPr lang="en-US" dirty="0" smtClean="0">
                <a:solidFill>
                  <a:schemeClr val="bg1"/>
                </a:solidFill>
                <a:latin typeface="+mj-lt"/>
              </a:rPr>
              <a:t>Final QP system, design and assembly;</a:t>
            </a:r>
          </a:p>
          <a:p>
            <a:pPr marL="801688" lvl="1" indent="-274320">
              <a:lnSpc>
                <a:spcPct val="86000"/>
              </a:lnSpc>
              <a:spcBef>
                <a:spcPts val="588"/>
              </a:spcBef>
              <a:buClr>
                <a:schemeClr val="bg1"/>
              </a:buClr>
              <a:buFont typeface="Trebuchet MS" pitchFamily="34" charset="0"/>
              <a:buChar char="•"/>
              <a:tabLst>
                <a:tab pos="344488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r>
              <a:rPr lang="en-US" dirty="0" smtClean="0">
                <a:solidFill>
                  <a:schemeClr val="bg1"/>
                </a:solidFill>
                <a:latin typeface="+mj-lt"/>
              </a:rPr>
              <a:t>Transfer </a:t>
            </a:r>
            <a:r>
              <a:rPr lang="en-US" dirty="0" smtClean="0">
                <a:solidFill>
                  <a:schemeClr val="bg1"/>
                </a:solidFill>
                <a:latin typeface="+mj-lt"/>
              </a:rPr>
              <a:t>techniques, namely cryostat </a:t>
            </a:r>
            <a:r>
              <a:rPr lang="en-US" dirty="0" smtClean="0">
                <a:solidFill>
                  <a:schemeClr val="bg1"/>
                </a:solidFill>
                <a:latin typeface="+mj-lt"/>
              </a:rPr>
              <a:t>welding, </a:t>
            </a:r>
            <a:r>
              <a:rPr lang="en-US" dirty="0" smtClean="0">
                <a:solidFill>
                  <a:schemeClr val="bg1"/>
                </a:solidFill>
                <a:latin typeface="+mj-lt"/>
              </a:rPr>
              <a:t>assembly and testing </a:t>
            </a:r>
            <a:r>
              <a:rPr lang="en-US" dirty="0" smtClean="0">
                <a:solidFill>
                  <a:schemeClr val="bg1"/>
                </a:solidFill>
                <a:latin typeface="+mj-lt"/>
              </a:rPr>
              <a:t>to </a:t>
            </a:r>
            <a:r>
              <a:rPr lang="en-US" dirty="0" err="1" smtClean="0">
                <a:solidFill>
                  <a:schemeClr val="bg1"/>
                </a:solidFill>
                <a:latin typeface="+mj-lt"/>
              </a:rPr>
              <a:t>Qi</a:t>
            </a:r>
            <a:r>
              <a:rPr lang="en-US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+mj-lt"/>
              </a:rPr>
              <a:t>Huan</a:t>
            </a:r>
            <a:r>
              <a:rPr lang="en-US" dirty="0" smtClean="0">
                <a:solidFill>
                  <a:schemeClr val="bg1"/>
                </a:solidFill>
                <a:latin typeface="+mj-lt"/>
              </a:rPr>
              <a:t> Company for  fabrication of  the 2</a:t>
            </a:r>
            <a:r>
              <a:rPr lang="en-US" baseline="30000" dirty="0" smtClean="0">
                <a:solidFill>
                  <a:schemeClr val="bg1"/>
                </a:solidFill>
                <a:latin typeface="+mj-lt"/>
              </a:rPr>
              <a:t>nd</a:t>
            </a:r>
            <a:r>
              <a:rPr lang="en-US" dirty="0" smtClean="0">
                <a:solidFill>
                  <a:schemeClr val="bg1"/>
                </a:solidFill>
                <a:latin typeface="+mj-lt"/>
              </a:rPr>
              <a:t> and 3</a:t>
            </a:r>
            <a:r>
              <a:rPr lang="en-US" baseline="30000" dirty="0" smtClean="0">
                <a:solidFill>
                  <a:schemeClr val="bg1"/>
                </a:solidFill>
                <a:latin typeface="+mj-lt"/>
              </a:rPr>
              <a:t>rd</a:t>
            </a:r>
            <a:r>
              <a:rPr lang="en-US" dirty="0" smtClean="0">
                <a:solidFill>
                  <a:schemeClr val="bg1"/>
                </a:solidFill>
                <a:latin typeface="+mj-lt"/>
              </a:rPr>
              <a:t> magnets in China.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 smtClean="0">
                <a:latin typeface="+mj-lt"/>
              </a:rPr>
              <a:t>CC Magnet Schedule (Best Estimate) </a:t>
            </a:r>
          </a:p>
          <a:p>
            <a:endParaRPr lang="en-US" sz="3600" dirty="0" smtClean="0">
              <a:latin typeface="+mj-lt"/>
            </a:endParaRPr>
          </a:p>
        </p:txBody>
      </p:sp>
      <p:sp>
        <p:nvSpPr>
          <p:cNvPr id="11267" name="Text Box 12"/>
          <p:cNvSpPr txBox="1">
            <a:spLocks noChangeArrowheads="1"/>
          </p:cNvSpPr>
          <p:nvPr/>
        </p:nvSpPr>
        <p:spPr bwMode="auto">
          <a:xfrm>
            <a:off x="228600" y="901148"/>
            <a:ext cx="8610600" cy="4876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marL="344488" indent="-274320">
              <a:lnSpc>
                <a:spcPct val="94000"/>
              </a:lnSpc>
              <a:spcBef>
                <a:spcPts val="588"/>
              </a:spcBef>
              <a:buClr>
                <a:srgbClr val="FFC000"/>
              </a:buClr>
              <a:tabLst>
                <a:tab pos="344488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First CC magnet (MUCOOL):</a:t>
            </a:r>
          </a:p>
          <a:p>
            <a:pPr marL="344488" indent="-274320">
              <a:lnSpc>
                <a:spcPct val="94000"/>
              </a:lnSpc>
              <a:spcBef>
                <a:spcPts val="588"/>
              </a:spcBef>
              <a:buClr>
                <a:srgbClr val="FFC000"/>
              </a:buClr>
              <a:buFont typeface="Trebuchet MS" pitchFamily="34" charset="0"/>
              <a:buChar char="•"/>
              <a:tabLst>
                <a:tab pos="344488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r>
              <a:rPr lang="en-US" sz="2000" dirty="0" smtClean="0">
                <a:solidFill>
                  <a:srgbClr val="FDDF03"/>
                </a:solidFill>
                <a:latin typeface="+mj-lt"/>
              </a:rPr>
              <a:t>Complete fabrication of the 1</a:t>
            </a:r>
            <a:r>
              <a:rPr lang="en-US" sz="2000" baseline="30000" dirty="0" smtClean="0">
                <a:solidFill>
                  <a:srgbClr val="FDDF03"/>
                </a:solidFill>
                <a:latin typeface="+mj-lt"/>
              </a:rPr>
              <a:t>st</a:t>
            </a:r>
            <a:r>
              <a:rPr lang="en-US" sz="2000" dirty="0" smtClean="0">
                <a:solidFill>
                  <a:srgbClr val="FDDF03"/>
                </a:solidFill>
                <a:latin typeface="+mj-lt"/>
              </a:rPr>
              <a:t> Cold-mass in China: August 2011;   </a:t>
            </a:r>
          </a:p>
          <a:p>
            <a:pPr marL="344488" indent="-274320">
              <a:lnSpc>
                <a:spcPct val="94000"/>
              </a:lnSpc>
              <a:spcBef>
                <a:spcPts val="588"/>
              </a:spcBef>
              <a:buClr>
                <a:srgbClr val="FFC000"/>
              </a:buClr>
              <a:buFont typeface="Trebuchet MS" pitchFamily="34" charset="0"/>
              <a:buChar char="•"/>
              <a:tabLst>
                <a:tab pos="344488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r>
              <a:rPr lang="en-US" sz="2000" dirty="0" smtClean="0">
                <a:solidFill>
                  <a:srgbClr val="FDDF03"/>
                </a:solidFill>
                <a:latin typeface="+mj-lt"/>
              </a:rPr>
              <a:t>Cold-mass testing in the US: starts Sept-October 2011;</a:t>
            </a:r>
          </a:p>
          <a:p>
            <a:pPr marL="801688" lvl="1" indent="-274320">
              <a:lnSpc>
                <a:spcPct val="94000"/>
              </a:lnSpc>
              <a:spcBef>
                <a:spcPts val="588"/>
              </a:spcBef>
              <a:buClr>
                <a:schemeClr val="bg1"/>
              </a:buClr>
              <a:buFont typeface="Arial" pitchFamily="34" charset="0"/>
              <a:buChar char="•"/>
              <a:tabLst>
                <a:tab pos="344488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r>
              <a:rPr lang="en-US" dirty="0" smtClean="0">
                <a:solidFill>
                  <a:schemeClr val="bg1"/>
                </a:solidFill>
                <a:latin typeface="+mj-lt"/>
              </a:rPr>
              <a:t>Cryostat and institute </a:t>
            </a:r>
            <a:r>
              <a:rPr lang="en-US" dirty="0" smtClean="0">
                <a:solidFill>
                  <a:schemeClr val="bg1"/>
                </a:solidFill>
                <a:latin typeface="+mj-lt"/>
              </a:rPr>
              <a:t>(?)</a:t>
            </a:r>
          </a:p>
          <a:p>
            <a:pPr marL="801688" lvl="1" indent="-274320">
              <a:lnSpc>
                <a:spcPct val="94000"/>
              </a:lnSpc>
              <a:spcBef>
                <a:spcPts val="588"/>
              </a:spcBef>
              <a:buClr>
                <a:schemeClr val="bg1"/>
              </a:buClr>
              <a:buFont typeface="Arial" pitchFamily="34" charset="0"/>
              <a:buChar char="•"/>
              <a:tabLst>
                <a:tab pos="344488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r>
              <a:rPr lang="en-US" dirty="0" smtClean="0">
                <a:solidFill>
                  <a:schemeClr val="bg1"/>
                </a:solidFill>
                <a:latin typeface="+mj-lt"/>
              </a:rPr>
              <a:t>A meeting in early June at Fermilab to discuss the cold-mass testing by MAP PMG</a:t>
            </a:r>
            <a:endParaRPr lang="en-US" dirty="0" smtClean="0">
              <a:solidFill>
                <a:schemeClr val="bg1"/>
              </a:solidFill>
              <a:latin typeface="+mj-lt"/>
            </a:endParaRPr>
          </a:p>
          <a:p>
            <a:pPr marL="344488" indent="-274320">
              <a:lnSpc>
                <a:spcPct val="94000"/>
              </a:lnSpc>
              <a:spcBef>
                <a:spcPts val="588"/>
              </a:spcBef>
              <a:buClr>
                <a:srgbClr val="FFC000"/>
              </a:buClr>
              <a:buFont typeface="Trebuchet MS" pitchFamily="34" charset="0"/>
              <a:buChar char="•"/>
              <a:tabLst>
                <a:tab pos="344488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r>
              <a:rPr lang="en-US" sz="2000" dirty="0" smtClean="0">
                <a:solidFill>
                  <a:srgbClr val="FDDF03"/>
                </a:solidFill>
                <a:latin typeface="+mj-lt"/>
              </a:rPr>
              <a:t>Fabrication of cryostat parts: Sept-Nov. 2011;</a:t>
            </a:r>
          </a:p>
          <a:p>
            <a:pPr marL="344488" indent="-274320">
              <a:lnSpc>
                <a:spcPct val="94000"/>
              </a:lnSpc>
              <a:spcBef>
                <a:spcPts val="588"/>
              </a:spcBef>
              <a:buClr>
                <a:srgbClr val="FFC000"/>
              </a:buClr>
              <a:buFont typeface="Trebuchet MS" pitchFamily="34" charset="0"/>
              <a:buChar char="•"/>
              <a:tabLst>
                <a:tab pos="344488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r>
              <a:rPr lang="en-US" sz="2000" dirty="0" smtClean="0">
                <a:solidFill>
                  <a:srgbClr val="FDDF03"/>
                </a:solidFill>
                <a:latin typeface="+mj-lt"/>
              </a:rPr>
              <a:t>CC magnet QP study starts July 2011;</a:t>
            </a:r>
          </a:p>
          <a:p>
            <a:pPr marL="344488" indent="-274320">
              <a:lnSpc>
                <a:spcPct val="94000"/>
              </a:lnSpc>
              <a:spcBef>
                <a:spcPts val="588"/>
              </a:spcBef>
              <a:buClr>
                <a:srgbClr val="FFC000"/>
              </a:buClr>
              <a:buFont typeface="Trebuchet MS" pitchFamily="34" charset="0"/>
              <a:buChar char="•"/>
              <a:tabLst>
                <a:tab pos="344488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r>
              <a:rPr lang="en-US" sz="2000" dirty="0" smtClean="0">
                <a:solidFill>
                  <a:srgbClr val="FDDF03"/>
                </a:solidFill>
                <a:latin typeface="+mj-lt"/>
              </a:rPr>
              <a:t>Cryostat assembly and magnet testing: Jan-March 2012;</a:t>
            </a:r>
          </a:p>
          <a:p>
            <a:pPr marL="344488" indent="-274320">
              <a:lnSpc>
                <a:spcPct val="94000"/>
              </a:lnSpc>
              <a:spcBef>
                <a:spcPts val="588"/>
              </a:spcBef>
              <a:buClr>
                <a:srgbClr val="FFC000"/>
              </a:buClr>
              <a:tabLst>
                <a:tab pos="344488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2</a:t>
            </a:r>
            <a:r>
              <a:rPr lang="en-US" sz="2400" b="1" baseline="30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nd</a:t>
            </a: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and 3</a:t>
            </a:r>
            <a:r>
              <a:rPr lang="en-US" sz="2400" b="1" baseline="30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rd</a:t>
            </a: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CC magnets (MICE):</a:t>
            </a:r>
          </a:p>
          <a:p>
            <a:pPr marL="344488" indent="-274320">
              <a:lnSpc>
                <a:spcPct val="94000"/>
              </a:lnSpc>
              <a:spcBef>
                <a:spcPts val="588"/>
              </a:spcBef>
              <a:buClr>
                <a:srgbClr val="FFC000"/>
              </a:buClr>
              <a:buFont typeface="Arial" pitchFamily="34" charset="0"/>
              <a:buChar char="•"/>
              <a:tabLst>
                <a:tab pos="344488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r>
              <a:rPr lang="en-US" sz="2000" dirty="0" smtClean="0">
                <a:solidFill>
                  <a:srgbClr val="FDDF03"/>
                </a:solidFill>
                <a:latin typeface="+mj-lt"/>
              </a:rPr>
              <a:t>2</a:t>
            </a:r>
            <a:r>
              <a:rPr lang="en-US" sz="2000" baseline="30000" dirty="0" smtClean="0">
                <a:solidFill>
                  <a:srgbClr val="FDDF03"/>
                </a:solidFill>
                <a:latin typeface="+mj-lt"/>
              </a:rPr>
              <a:t>nd</a:t>
            </a:r>
            <a:r>
              <a:rPr lang="en-US" sz="2000" dirty="0" smtClean="0">
                <a:solidFill>
                  <a:srgbClr val="FDDF03"/>
                </a:solidFill>
                <a:latin typeface="+mj-lt"/>
              </a:rPr>
              <a:t> Cold-mass fabrication (coil winding and assembly):</a:t>
            </a:r>
          </a:p>
          <a:p>
            <a:pPr marL="344488" indent="-274320">
              <a:lnSpc>
                <a:spcPct val="94000"/>
              </a:lnSpc>
              <a:spcBef>
                <a:spcPts val="588"/>
              </a:spcBef>
              <a:buClr>
                <a:srgbClr val="FFC000"/>
              </a:buClr>
              <a:tabLst>
                <a:tab pos="344488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r>
              <a:rPr lang="en-US" sz="2000" dirty="0" smtClean="0">
                <a:solidFill>
                  <a:srgbClr val="FDDF03"/>
                </a:solidFill>
                <a:latin typeface="+mj-lt"/>
              </a:rPr>
              <a:t>     Dec. 2011 – March 2012; 3</a:t>
            </a:r>
            <a:r>
              <a:rPr lang="en-US" sz="2000" baseline="30000" dirty="0" smtClean="0">
                <a:solidFill>
                  <a:srgbClr val="FDDF03"/>
                </a:solidFill>
                <a:latin typeface="+mj-lt"/>
              </a:rPr>
              <a:t>rd</a:t>
            </a:r>
            <a:r>
              <a:rPr lang="en-US" sz="2000" dirty="0" smtClean="0">
                <a:solidFill>
                  <a:srgbClr val="FDDF03"/>
                </a:solidFill>
                <a:latin typeface="+mj-lt"/>
              </a:rPr>
              <a:t> cold-mass: March 2012 – June 2012;</a:t>
            </a:r>
          </a:p>
          <a:p>
            <a:pPr marL="344488" indent="-274320">
              <a:lnSpc>
                <a:spcPct val="94000"/>
              </a:lnSpc>
              <a:spcBef>
                <a:spcPts val="588"/>
              </a:spcBef>
              <a:buClr>
                <a:srgbClr val="FFC000"/>
              </a:buClr>
              <a:buFont typeface="Arial" pitchFamily="34" charset="0"/>
              <a:buChar char="•"/>
              <a:tabLst>
                <a:tab pos="344488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r>
              <a:rPr lang="en-US" sz="2000" dirty="0" smtClean="0">
                <a:solidFill>
                  <a:srgbClr val="FDDF03"/>
                </a:solidFill>
                <a:latin typeface="+mj-lt"/>
              </a:rPr>
              <a:t>Cryostat fabrication and assembly (#2 and #3):   March 2012 – </a:t>
            </a:r>
            <a:r>
              <a:rPr lang="en-US" sz="2000" dirty="0" smtClean="0">
                <a:solidFill>
                  <a:srgbClr val="FDDF03"/>
                </a:solidFill>
                <a:latin typeface="+mj-lt"/>
              </a:rPr>
              <a:t>Sept.</a:t>
            </a:r>
            <a:r>
              <a:rPr lang="en-US" sz="2000" dirty="0" smtClean="0">
                <a:solidFill>
                  <a:srgbClr val="FDDF03"/>
                </a:solidFill>
                <a:latin typeface="+mj-lt"/>
              </a:rPr>
              <a:t> </a:t>
            </a:r>
            <a:r>
              <a:rPr lang="en-US" sz="2000" dirty="0" smtClean="0">
                <a:solidFill>
                  <a:srgbClr val="FDDF03"/>
                </a:solidFill>
                <a:latin typeface="+mj-lt"/>
              </a:rPr>
              <a:t>2012;</a:t>
            </a:r>
          </a:p>
          <a:p>
            <a:pPr marL="344488" indent="-274320">
              <a:lnSpc>
                <a:spcPct val="94000"/>
              </a:lnSpc>
              <a:spcBef>
                <a:spcPts val="588"/>
              </a:spcBef>
              <a:buClr>
                <a:srgbClr val="FFC000"/>
              </a:buClr>
              <a:buFont typeface="Arial" pitchFamily="34" charset="0"/>
              <a:buChar char="•"/>
              <a:tabLst>
                <a:tab pos="344488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r>
              <a:rPr lang="en-US" sz="2000" dirty="0" smtClean="0">
                <a:solidFill>
                  <a:srgbClr val="FDDF03"/>
                </a:solidFill>
                <a:latin typeface="+mj-lt"/>
              </a:rPr>
              <a:t>Magnet testing (?): where and when?  </a:t>
            </a:r>
          </a:p>
          <a:p>
            <a:pPr marL="344488" indent="-274320">
              <a:lnSpc>
                <a:spcPct val="94000"/>
              </a:lnSpc>
              <a:spcBef>
                <a:spcPts val="588"/>
              </a:spcBef>
              <a:buClr>
                <a:srgbClr val="FFC000"/>
              </a:buClr>
              <a:tabLst>
                <a:tab pos="344488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endParaRPr lang="en-US" sz="2000" dirty="0" smtClean="0">
              <a:solidFill>
                <a:srgbClr val="FDDF03"/>
              </a:solidFill>
              <a:latin typeface="+mj-l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 smtClean="0">
                <a:latin typeface="+mj-lt"/>
              </a:rPr>
              <a:t>Concerns and Risks</a:t>
            </a:r>
          </a:p>
        </p:txBody>
      </p:sp>
      <p:sp>
        <p:nvSpPr>
          <p:cNvPr id="11267" name="Text Box 12"/>
          <p:cNvSpPr txBox="1">
            <a:spLocks noChangeArrowheads="1"/>
          </p:cNvSpPr>
          <p:nvPr/>
        </p:nvSpPr>
        <p:spPr bwMode="auto">
          <a:xfrm>
            <a:off x="430696" y="901148"/>
            <a:ext cx="8305800" cy="4876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marL="344488" indent="-274320">
              <a:lnSpc>
                <a:spcPct val="94000"/>
              </a:lnSpc>
              <a:spcBef>
                <a:spcPts val="588"/>
              </a:spcBef>
              <a:buClr>
                <a:srgbClr val="FFC000"/>
              </a:buClr>
              <a:tabLst>
                <a:tab pos="344488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Cold-mass testing and cryostat assembly:</a:t>
            </a:r>
          </a:p>
          <a:p>
            <a:pPr marL="344488" indent="-274320">
              <a:lnSpc>
                <a:spcPct val="94000"/>
              </a:lnSpc>
              <a:spcBef>
                <a:spcPts val="588"/>
              </a:spcBef>
              <a:buClr>
                <a:srgbClr val="FFC000"/>
              </a:buClr>
              <a:buFont typeface="Trebuchet MS" pitchFamily="34" charset="0"/>
              <a:buChar char="•"/>
              <a:tabLst>
                <a:tab pos="344488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r>
              <a:rPr lang="en-US" sz="2400" dirty="0" smtClean="0">
                <a:solidFill>
                  <a:srgbClr val="FDDF03"/>
                </a:solidFill>
                <a:latin typeface="+mj-lt"/>
              </a:rPr>
              <a:t>Resources: funding and qualified personnel:  </a:t>
            </a:r>
          </a:p>
          <a:p>
            <a:pPr marL="801688" lvl="1" indent="-274320">
              <a:lnSpc>
                <a:spcPct val="94000"/>
              </a:lnSpc>
              <a:spcBef>
                <a:spcPts val="588"/>
              </a:spcBef>
              <a:buClr>
                <a:schemeClr val="bg1"/>
              </a:buClr>
              <a:buFont typeface="Trebuchet MS" pitchFamily="34" charset="0"/>
              <a:buChar char="•"/>
              <a:tabLst>
                <a:tab pos="344488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r>
              <a:rPr lang="en-US" sz="2000" dirty="0" smtClean="0">
                <a:solidFill>
                  <a:schemeClr val="bg1"/>
                </a:solidFill>
                <a:latin typeface="+mj-lt"/>
              </a:rPr>
              <a:t>Hard to schedule without finding the right cryostat and where the testing can be conducted (qualified groups);</a:t>
            </a:r>
          </a:p>
          <a:p>
            <a:pPr marL="801688" lvl="1" indent="-274320">
              <a:lnSpc>
                <a:spcPct val="94000"/>
              </a:lnSpc>
              <a:spcBef>
                <a:spcPts val="588"/>
              </a:spcBef>
              <a:buClr>
                <a:schemeClr val="bg1"/>
              </a:buClr>
              <a:buFont typeface="Trebuchet MS" pitchFamily="34" charset="0"/>
              <a:buChar char="•"/>
              <a:tabLst>
                <a:tab pos="344488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r>
              <a:rPr lang="en-US" sz="2000" dirty="0" smtClean="0">
                <a:solidFill>
                  <a:schemeClr val="bg1"/>
                </a:solidFill>
                <a:latin typeface="+mj-lt"/>
              </a:rPr>
              <a:t>Quench protection scheme (LBNL, Fermilab and MIT);</a:t>
            </a:r>
          </a:p>
          <a:p>
            <a:pPr marL="801688" lvl="1" indent="-274320">
              <a:lnSpc>
                <a:spcPct val="94000"/>
              </a:lnSpc>
              <a:spcBef>
                <a:spcPts val="588"/>
              </a:spcBef>
              <a:buClr>
                <a:schemeClr val="bg1"/>
              </a:buClr>
              <a:buFont typeface="Trebuchet MS" pitchFamily="34" charset="0"/>
              <a:buChar char="•"/>
              <a:tabLst>
                <a:tab pos="344488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r>
              <a:rPr lang="en-US" sz="2000" dirty="0" smtClean="0">
                <a:solidFill>
                  <a:schemeClr val="bg1"/>
                </a:solidFill>
                <a:latin typeface="+mj-lt"/>
              </a:rPr>
              <a:t>Cryostat fabrication (China), assembly and magnet testing (which US group?).</a:t>
            </a:r>
          </a:p>
          <a:p>
            <a:pPr marL="344488" indent="-274320">
              <a:lnSpc>
                <a:spcPct val="94000"/>
              </a:lnSpc>
              <a:spcBef>
                <a:spcPts val="588"/>
              </a:spcBef>
              <a:buClr>
                <a:srgbClr val="FFC000"/>
              </a:buClr>
              <a:buFont typeface="Trebuchet MS" pitchFamily="34" charset="0"/>
              <a:buChar char="•"/>
              <a:tabLst>
                <a:tab pos="344488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r>
              <a:rPr lang="en-US" sz="2400" dirty="0" smtClean="0">
                <a:solidFill>
                  <a:srgbClr val="FDDF03"/>
                </a:solidFill>
                <a:latin typeface="+mj-lt"/>
              </a:rPr>
              <a:t>2</a:t>
            </a:r>
            <a:r>
              <a:rPr lang="en-US" sz="2400" baseline="30000" dirty="0" smtClean="0">
                <a:solidFill>
                  <a:srgbClr val="FDDF03"/>
                </a:solidFill>
                <a:latin typeface="+mj-lt"/>
              </a:rPr>
              <a:t>nd</a:t>
            </a:r>
            <a:r>
              <a:rPr lang="en-US" sz="2400" dirty="0" smtClean="0">
                <a:solidFill>
                  <a:srgbClr val="FDDF03"/>
                </a:solidFill>
                <a:latin typeface="+mj-lt"/>
              </a:rPr>
              <a:t> and 3</a:t>
            </a:r>
            <a:r>
              <a:rPr lang="en-US" sz="2400" baseline="30000" dirty="0" smtClean="0">
                <a:solidFill>
                  <a:srgbClr val="FDDF03"/>
                </a:solidFill>
                <a:latin typeface="+mj-lt"/>
              </a:rPr>
              <a:t>rd</a:t>
            </a:r>
            <a:r>
              <a:rPr lang="en-US" sz="2400" dirty="0" smtClean="0">
                <a:solidFill>
                  <a:srgbClr val="FDDF03"/>
                </a:solidFill>
                <a:latin typeface="+mj-lt"/>
              </a:rPr>
              <a:t> CC magnets rely on experience and techniques developed from the 1</a:t>
            </a:r>
            <a:r>
              <a:rPr lang="en-US" sz="2400" baseline="30000" dirty="0" smtClean="0">
                <a:solidFill>
                  <a:srgbClr val="FDDF03"/>
                </a:solidFill>
                <a:latin typeface="+mj-lt"/>
              </a:rPr>
              <a:t>st</a:t>
            </a:r>
            <a:r>
              <a:rPr lang="en-US" sz="2400" dirty="0" smtClean="0">
                <a:solidFill>
                  <a:srgbClr val="FDDF03"/>
                </a:solidFill>
                <a:latin typeface="+mj-lt"/>
              </a:rPr>
              <a:t> magnet:</a:t>
            </a:r>
          </a:p>
          <a:p>
            <a:pPr marL="801688" lvl="1" indent="-274320">
              <a:lnSpc>
                <a:spcPct val="94000"/>
              </a:lnSpc>
              <a:spcBef>
                <a:spcPts val="588"/>
              </a:spcBef>
              <a:buClr>
                <a:schemeClr val="bg1"/>
              </a:buClr>
              <a:buFont typeface="Trebuchet MS" pitchFamily="34" charset="0"/>
              <a:buChar char="•"/>
              <a:tabLst>
                <a:tab pos="344488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r>
              <a:rPr lang="en-US" sz="2000" dirty="0" smtClean="0">
                <a:solidFill>
                  <a:schemeClr val="bg1"/>
                </a:solidFill>
                <a:latin typeface="+mj-lt"/>
              </a:rPr>
              <a:t>Must succeed in the 1</a:t>
            </a:r>
            <a:r>
              <a:rPr lang="en-US" sz="2000" baseline="30000" dirty="0" smtClean="0">
                <a:solidFill>
                  <a:schemeClr val="bg1"/>
                </a:solidFill>
                <a:latin typeface="+mj-lt"/>
              </a:rPr>
              <a:t>st</a:t>
            </a:r>
            <a:r>
              <a:rPr lang="en-US" sz="2000" dirty="0" smtClean="0">
                <a:solidFill>
                  <a:schemeClr val="bg1"/>
                </a:solidFill>
                <a:latin typeface="+mj-lt"/>
              </a:rPr>
              <a:t> magnet;</a:t>
            </a:r>
          </a:p>
          <a:p>
            <a:pPr marL="801688" lvl="1" indent="-274320">
              <a:lnSpc>
                <a:spcPct val="94000"/>
              </a:lnSpc>
              <a:spcBef>
                <a:spcPts val="588"/>
              </a:spcBef>
              <a:buClr>
                <a:schemeClr val="bg1"/>
              </a:buClr>
              <a:buFont typeface="Trebuchet MS" pitchFamily="34" charset="0"/>
              <a:buChar char="•"/>
              <a:tabLst>
                <a:tab pos="344488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Transfer of technology (assembly and testing) to </a:t>
            </a:r>
            <a:r>
              <a:rPr lang="en-US" sz="2000" dirty="0" err="1" smtClean="0">
                <a:solidFill>
                  <a:schemeClr val="bg1"/>
                </a:solidFill>
                <a:latin typeface="+mj-lt"/>
              </a:rPr>
              <a:t>Qi</a:t>
            </a:r>
            <a:r>
              <a:rPr lang="en-US" sz="20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+mj-lt"/>
              </a:rPr>
              <a:t>Huan</a:t>
            </a:r>
            <a:r>
              <a:rPr lang="en-US" sz="2000" dirty="0" smtClean="0">
                <a:solidFill>
                  <a:schemeClr val="bg1"/>
                </a:solidFill>
                <a:latin typeface="+mj-lt"/>
              </a:rPr>
              <a:t> Company;</a:t>
            </a:r>
          </a:p>
          <a:p>
            <a:pPr marL="801688" lvl="1" indent="-274320">
              <a:lnSpc>
                <a:spcPct val="94000"/>
              </a:lnSpc>
              <a:spcBef>
                <a:spcPts val="588"/>
              </a:spcBef>
              <a:buClr>
                <a:schemeClr val="bg1"/>
              </a:buClr>
              <a:buFont typeface="Trebuchet MS" pitchFamily="34" charset="0"/>
              <a:buChar char="•"/>
              <a:tabLst>
                <a:tab pos="344488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r>
              <a:rPr lang="en-US" sz="2000" dirty="0" smtClean="0">
                <a:solidFill>
                  <a:schemeClr val="bg1"/>
                </a:solidFill>
                <a:latin typeface="+mj-lt"/>
              </a:rPr>
              <a:t>Supervision of 2</a:t>
            </a:r>
            <a:r>
              <a:rPr lang="en-US" sz="2000" baseline="30000" dirty="0" smtClean="0">
                <a:solidFill>
                  <a:schemeClr val="bg1"/>
                </a:solidFill>
                <a:latin typeface="+mj-lt"/>
              </a:rPr>
              <a:t>nd</a:t>
            </a:r>
            <a:r>
              <a:rPr lang="en-US" sz="2000" dirty="0" smtClean="0">
                <a:solidFill>
                  <a:schemeClr val="bg1"/>
                </a:solidFill>
                <a:latin typeface="+mj-lt"/>
              </a:rPr>
              <a:t> and 3</a:t>
            </a:r>
            <a:r>
              <a:rPr lang="en-US" sz="2000" baseline="30000" dirty="0" smtClean="0">
                <a:solidFill>
                  <a:schemeClr val="bg1"/>
                </a:solidFill>
                <a:latin typeface="+mj-lt"/>
              </a:rPr>
              <a:t>rd</a:t>
            </a:r>
            <a:r>
              <a:rPr lang="en-US" sz="2000" dirty="0" smtClean="0">
                <a:solidFill>
                  <a:schemeClr val="bg1"/>
                </a:solidFill>
                <a:latin typeface="+mj-lt"/>
              </a:rPr>
              <a:t> magnet fabrication and assembly by qualified personnel.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 smtClean="0">
                <a:latin typeface="+mj-lt"/>
              </a:rPr>
              <a:t>Summary</a:t>
            </a:r>
            <a:endParaRPr lang="en-US" dirty="0" smtClean="0">
              <a:latin typeface="+mj-lt"/>
            </a:endParaRPr>
          </a:p>
        </p:txBody>
      </p:sp>
      <p:sp>
        <p:nvSpPr>
          <p:cNvPr id="11267" name="Text Box 12"/>
          <p:cNvSpPr txBox="1">
            <a:spLocks noChangeArrowheads="1"/>
          </p:cNvSpPr>
          <p:nvPr/>
        </p:nvSpPr>
        <p:spPr bwMode="auto">
          <a:xfrm>
            <a:off x="430696" y="901148"/>
            <a:ext cx="8305800" cy="4876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marL="344488" indent="-274320">
              <a:lnSpc>
                <a:spcPct val="94000"/>
              </a:lnSpc>
              <a:spcBef>
                <a:spcPts val="588"/>
              </a:spcBef>
              <a:buClr>
                <a:srgbClr val="FFC000"/>
              </a:buClr>
              <a:buFont typeface="Arial" pitchFamily="34" charset="0"/>
              <a:buChar char="•"/>
              <a:tabLst>
                <a:tab pos="344488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r>
              <a:rPr lang="en-US" sz="2400" dirty="0" smtClean="0">
                <a:solidFill>
                  <a:srgbClr val="FDDF03"/>
                </a:solidFill>
                <a:latin typeface="+mj-lt"/>
              </a:rPr>
              <a:t>RF cavities, post processing and associated accessory components are under control at LBNL</a:t>
            </a:r>
            <a:endParaRPr lang="en-US" sz="2400" dirty="0" smtClean="0">
              <a:solidFill>
                <a:srgbClr val="FDDF03"/>
              </a:solidFill>
              <a:latin typeface="+mj-lt"/>
            </a:endParaRPr>
          </a:p>
          <a:p>
            <a:pPr marL="801688" lvl="1" indent="-274320">
              <a:lnSpc>
                <a:spcPct val="94000"/>
              </a:lnSpc>
              <a:spcBef>
                <a:spcPts val="588"/>
              </a:spcBef>
              <a:buClr>
                <a:schemeClr val="bg1"/>
              </a:buClr>
              <a:buFont typeface="Trebuchet MS" pitchFamily="34" charset="0"/>
              <a:buChar char="•"/>
              <a:tabLst>
                <a:tab pos="344488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r>
              <a:rPr lang="en-US" sz="2000" dirty="0" smtClean="0">
                <a:solidFill>
                  <a:schemeClr val="bg1"/>
                </a:solidFill>
                <a:latin typeface="+mj-lt"/>
              </a:rPr>
              <a:t>RF work schedule dictated by the cc magnets and available funding </a:t>
            </a:r>
            <a:endParaRPr lang="en-US" sz="2000" dirty="0" smtClean="0">
              <a:solidFill>
                <a:schemeClr val="bg1"/>
              </a:solidFill>
              <a:latin typeface="+mj-lt"/>
            </a:endParaRPr>
          </a:p>
          <a:p>
            <a:pPr marL="344488" indent="-274320">
              <a:lnSpc>
                <a:spcPct val="94000"/>
              </a:lnSpc>
              <a:spcBef>
                <a:spcPts val="588"/>
              </a:spcBef>
              <a:buClr>
                <a:srgbClr val="FFC000"/>
              </a:buClr>
              <a:buFont typeface="Trebuchet MS" pitchFamily="34" charset="0"/>
              <a:buChar char="•"/>
              <a:tabLst>
                <a:tab pos="344488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r>
              <a:rPr lang="en-US" sz="2400" dirty="0" smtClean="0">
                <a:solidFill>
                  <a:srgbClr val="FDDF03"/>
                </a:solidFill>
                <a:latin typeface="+mj-lt"/>
              </a:rPr>
              <a:t>The CC magnet design has been improved significantly in the past year, we are more confident the design </a:t>
            </a:r>
            <a:endParaRPr lang="en-US" sz="2400" dirty="0" smtClean="0">
              <a:solidFill>
                <a:srgbClr val="FDDF03"/>
              </a:solidFill>
              <a:latin typeface="+mj-lt"/>
            </a:endParaRPr>
          </a:p>
          <a:p>
            <a:pPr marL="801688" lvl="1" indent="-274320">
              <a:lnSpc>
                <a:spcPct val="94000"/>
              </a:lnSpc>
              <a:spcBef>
                <a:spcPts val="588"/>
              </a:spcBef>
              <a:buClr>
                <a:schemeClr val="bg1"/>
              </a:buClr>
              <a:buFont typeface="Trebuchet MS" pitchFamily="34" charset="0"/>
              <a:buChar char="•"/>
              <a:tabLst>
                <a:tab pos="344488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r>
              <a:rPr lang="en-US" sz="2000" dirty="0" smtClean="0">
                <a:solidFill>
                  <a:schemeClr val="bg1"/>
                </a:solidFill>
                <a:latin typeface="+mj-lt"/>
              </a:rPr>
              <a:t>Experience and lessons learned from SS magnets</a:t>
            </a:r>
            <a:r>
              <a:rPr lang="en-US" sz="2000" dirty="0" smtClean="0">
                <a:solidFill>
                  <a:schemeClr val="bg1"/>
                </a:solidFill>
                <a:latin typeface="+mj-lt"/>
              </a:rPr>
              <a:t>;</a:t>
            </a:r>
          </a:p>
          <a:p>
            <a:pPr marL="801688" lvl="1" indent="-274320">
              <a:lnSpc>
                <a:spcPct val="94000"/>
              </a:lnSpc>
              <a:spcBef>
                <a:spcPts val="588"/>
              </a:spcBef>
              <a:buClr>
                <a:schemeClr val="bg1"/>
              </a:buClr>
              <a:buFont typeface="Trebuchet MS" pitchFamily="34" charset="0"/>
              <a:buChar char="•"/>
              <a:tabLst>
                <a:tab pos="344488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r>
              <a:rPr lang="en-US" sz="2000" dirty="0" smtClean="0">
                <a:solidFill>
                  <a:schemeClr val="bg1"/>
                </a:solidFill>
                <a:latin typeface="+mj-lt"/>
              </a:rPr>
              <a:t>H</a:t>
            </a:r>
            <a:r>
              <a:rPr lang="en-US" sz="2000" dirty="0" smtClean="0">
                <a:solidFill>
                  <a:schemeClr val="bg1"/>
                </a:solidFill>
                <a:latin typeface="+mj-lt"/>
              </a:rPr>
              <a:t>elp from cryogenics and magnet experts, and from MICE and MAP collaboration; </a:t>
            </a:r>
            <a:endParaRPr lang="en-US" sz="2000" dirty="0" smtClean="0">
              <a:solidFill>
                <a:schemeClr val="bg1"/>
              </a:solidFill>
              <a:latin typeface="+mj-lt"/>
            </a:endParaRPr>
          </a:p>
          <a:p>
            <a:pPr marL="801688" lvl="1" indent="-274320">
              <a:lnSpc>
                <a:spcPct val="94000"/>
              </a:lnSpc>
              <a:spcBef>
                <a:spcPts val="588"/>
              </a:spcBef>
              <a:buClr>
                <a:schemeClr val="bg1"/>
              </a:buClr>
              <a:buFont typeface="Trebuchet MS" pitchFamily="34" charset="0"/>
              <a:buChar char="•"/>
              <a:tabLst>
                <a:tab pos="344488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r>
              <a:rPr lang="en-US" sz="2000" dirty="0" smtClean="0">
                <a:solidFill>
                  <a:schemeClr val="bg1"/>
                </a:solidFill>
                <a:latin typeface="+mj-lt"/>
              </a:rPr>
              <a:t>Progress on cryostat design and fabrication of the 1</a:t>
            </a:r>
            <a:r>
              <a:rPr lang="en-US" sz="2000" baseline="30000" dirty="0" smtClean="0">
                <a:solidFill>
                  <a:schemeClr val="bg1"/>
                </a:solidFill>
                <a:latin typeface="+mj-lt"/>
              </a:rPr>
              <a:t>st</a:t>
            </a:r>
            <a:r>
              <a:rPr lang="en-US" sz="2000" dirty="0" smtClean="0">
                <a:solidFill>
                  <a:schemeClr val="bg1"/>
                </a:solidFill>
                <a:latin typeface="+mj-lt"/>
              </a:rPr>
              <a:t> cold-mass;</a:t>
            </a:r>
          </a:p>
          <a:p>
            <a:pPr marL="1258888" lvl="2" indent="-274320">
              <a:lnSpc>
                <a:spcPct val="94000"/>
              </a:lnSpc>
              <a:spcBef>
                <a:spcPts val="588"/>
              </a:spcBef>
              <a:buClr>
                <a:schemeClr val="bg1"/>
              </a:buClr>
              <a:buFont typeface="Trebuchet MS" pitchFamily="34" charset="0"/>
              <a:buChar char="•"/>
              <a:tabLst>
                <a:tab pos="344488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r>
              <a:rPr lang="en-US" dirty="0" smtClean="0">
                <a:solidFill>
                  <a:schemeClr val="bg1"/>
                </a:solidFill>
                <a:latin typeface="+mj-lt"/>
              </a:rPr>
              <a:t>Schedule developed based on what we know so far. </a:t>
            </a:r>
            <a:endParaRPr lang="en-US" dirty="0" smtClean="0">
              <a:solidFill>
                <a:schemeClr val="bg1"/>
              </a:solidFill>
              <a:latin typeface="+mj-lt"/>
            </a:endParaRPr>
          </a:p>
          <a:p>
            <a:pPr marL="801688" lvl="1" indent="-274320">
              <a:lnSpc>
                <a:spcPct val="94000"/>
              </a:lnSpc>
              <a:spcBef>
                <a:spcPts val="588"/>
              </a:spcBef>
              <a:buClr>
                <a:schemeClr val="bg1"/>
              </a:buClr>
              <a:buFont typeface="Trebuchet MS" pitchFamily="34" charset="0"/>
              <a:buChar char="•"/>
              <a:tabLst>
                <a:tab pos="344488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The 1</a:t>
            </a:r>
            <a:r>
              <a:rPr lang="en-US" sz="2000" baseline="30000" dirty="0" smtClean="0">
                <a:solidFill>
                  <a:schemeClr val="bg1"/>
                </a:solidFill>
                <a:latin typeface="+mj-lt"/>
              </a:rPr>
              <a:t>st</a:t>
            </a:r>
            <a:r>
              <a:rPr lang="en-US" sz="2000" dirty="0" smtClean="0">
                <a:solidFill>
                  <a:schemeClr val="bg1"/>
                </a:solidFill>
                <a:latin typeface="+mj-lt"/>
              </a:rPr>
              <a:t> cold-mass testing plan is being developed;</a:t>
            </a:r>
          </a:p>
          <a:p>
            <a:pPr marL="344488" indent="-274320">
              <a:lnSpc>
                <a:spcPct val="94000"/>
              </a:lnSpc>
              <a:spcBef>
                <a:spcPts val="588"/>
              </a:spcBef>
              <a:buClr>
                <a:srgbClr val="FFC000"/>
              </a:buClr>
              <a:buFont typeface="Trebuchet MS" pitchFamily="34" charset="0"/>
              <a:buChar char="•"/>
              <a:tabLst>
                <a:tab pos="344488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r>
              <a:rPr lang="en-US" sz="2400" dirty="0" smtClean="0">
                <a:solidFill>
                  <a:srgbClr val="FFC000"/>
                </a:solidFill>
                <a:latin typeface="+mj-lt"/>
              </a:rPr>
              <a:t>Realistic</a:t>
            </a:r>
            <a:r>
              <a:rPr lang="en-US" sz="2400" dirty="0" smtClean="0">
                <a:solidFill>
                  <a:srgbClr val="FFC000"/>
                </a:solidFill>
                <a:latin typeface="+mj-lt"/>
              </a:rPr>
              <a:t> schedule of RFCC fabrication will/can be developed after testing  of the 1</a:t>
            </a:r>
            <a:r>
              <a:rPr lang="en-US" sz="2400" baseline="30000" dirty="0" smtClean="0">
                <a:solidFill>
                  <a:srgbClr val="FFC000"/>
                </a:solidFill>
                <a:latin typeface="+mj-lt"/>
              </a:rPr>
              <a:t>st</a:t>
            </a:r>
            <a:r>
              <a:rPr lang="en-US" sz="2400" dirty="0" smtClean="0">
                <a:solidFill>
                  <a:srgbClr val="FFC000"/>
                </a:solidFill>
                <a:latin typeface="+mj-lt"/>
              </a:rPr>
              <a:t> CC magnet.  </a:t>
            </a:r>
            <a:endParaRPr lang="en-US" sz="2800" dirty="0" smtClean="0">
              <a:solidFill>
                <a:srgbClr val="FFC000"/>
              </a:solidFill>
              <a:latin typeface="+mj-l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7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 smtClean="0"/>
              <a:t>Overview of MICE RFCC Module</a:t>
            </a:r>
            <a:endParaRPr lang="en-US" dirty="0"/>
          </a:p>
        </p:txBody>
      </p:sp>
      <p:pic>
        <p:nvPicPr>
          <p:cNvPr id="19" name="Picture 76" descr="MICE_Cooling_Channel_20110315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914400"/>
            <a:ext cx="8017193" cy="4191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1" name="TextBox 20"/>
          <p:cNvSpPr txBox="1"/>
          <p:nvPr/>
        </p:nvSpPr>
        <p:spPr>
          <a:xfrm>
            <a:off x="308383" y="5083314"/>
            <a:ext cx="85306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C000"/>
                </a:solidFill>
                <a:latin typeface="+mj-lt"/>
              </a:rPr>
              <a:t>Two </a:t>
            </a:r>
            <a:r>
              <a:rPr lang="en-US" sz="2000" b="1" dirty="0" smtClean="0">
                <a:solidFill>
                  <a:srgbClr val="FF0000"/>
                </a:solidFill>
                <a:latin typeface="+mj-lt"/>
              </a:rPr>
              <a:t>RFCC</a:t>
            </a:r>
            <a:r>
              <a:rPr lang="en-US" sz="2000" b="1" dirty="0" smtClean="0">
                <a:solidFill>
                  <a:srgbClr val="FFC000"/>
                </a:solidFill>
                <a:latin typeface="+mj-lt"/>
              </a:rPr>
              <a:t> (</a:t>
            </a:r>
            <a:r>
              <a:rPr lang="en-US" sz="2000" b="1" dirty="0" smtClean="0">
                <a:solidFill>
                  <a:srgbClr val="FF0000"/>
                </a:solidFill>
                <a:latin typeface="+mj-lt"/>
              </a:rPr>
              <a:t>RF</a:t>
            </a:r>
            <a:r>
              <a:rPr lang="en-US" sz="2000" b="1" dirty="0" smtClean="0">
                <a:solidFill>
                  <a:srgbClr val="FFC000"/>
                </a:solidFill>
                <a:latin typeface="+mj-lt"/>
              </a:rPr>
              <a:t> cavity and superconducting </a:t>
            </a:r>
            <a:r>
              <a:rPr lang="en-US" sz="2000" b="1" dirty="0" smtClean="0">
                <a:solidFill>
                  <a:srgbClr val="FF0000"/>
                </a:solidFill>
                <a:latin typeface="+mj-lt"/>
              </a:rPr>
              <a:t>C</a:t>
            </a:r>
            <a:r>
              <a:rPr lang="en-US" sz="2000" b="1" dirty="0" smtClean="0">
                <a:solidFill>
                  <a:srgbClr val="FFC000"/>
                </a:solidFill>
                <a:latin typeface="+mj-lt"/>
              </a:rPr>
              <a:t>oupling </a:t>
            </a:r>
            <a:r>
              <a:rPr lang="en-US" sz="2000" b="1" dirty="0" smtClean="0">
                <a:solidFill>
                  <a:srgbClr val="FF0000"/>
                </a:solidFill>
                <a:latin typeface="+mj-lt"/>
              </a:rPr>
              <a:t>C</a:t>
            </a:r>
            <a:r>
              <a:rPr lang="en-US" sz="2000" b="1" dirty="0" smtClean="0">
                <a:solidFill>
                  <a:srgbClr val="FFC000"/>
                </a:solidFill>
                <a:latin typeface="+mj-lt"/>
              </a:rPr>
              <a:t>oil magnet) modules in </a:t>
            </a:r>
          </a:p>
          <a:p>
            <a:pPr algn="ctr"/>
            <a:r>
              <a:rPr lang="en-US" sz="2000" b="1" dirty="0" smtClean="0">
                <a:solidFill>
                  <a:srgbClr val="FFC000"/>
                </a:solidFill>
                <a:latin typeface="+mj-lt"/>
              </a:rPr>
              <a:t>MICE cooling channel: compensate for muon longitudinal energy losses in AFC</a:t>
            </a:r>
            <a:endParaRPr lang="en-US" sz="2000" b="1" dirty="0">
              <a:solidFill>
                <a:srgbClr val="FFC000"/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562600" y="4343400"/>
            <a:ext cx="1588640" cy="400110"/>
          </a:xfrm>
          <a:prstGeom prst="rect">
            <a:avLst/>
          </a:prstGeom>
          <a:noFill/>
          <a:ln w="2222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RFCC module</a:t>
            </a:r>
            <a:endParaRPr lang="en-US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cxnSp>
        <p:nvCxnSpPr>
          <p:cNvPr id="24" name="Straight Connector 23"/>
          <p:cNvCxnSpPr>
            <a:stCxn id="22" idx="0"/>
          </p:cNvCxnSpPr>
          <p:nvPr/>
        </p:nvCxnSpPr>
        <p:spPr>
          <a:xfrm rot="16200000" flipV="1">
            <a:off x="4892960" y="2879440"/>
            <a:ext cx="1371600" cy="1556320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stCxn id="22" idx="0"/>
          </p:cNvCxnSpPr>
          <p:nvPr/>
        </p:nvCxnSpPr>
        <p:spPr>
          <a:xfrm rot="16200000" flipV="1">
            <a:off x="5273960" y="3260440"/>
            <a:ext cx="1752600" cy="413320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7"/>
          <p:cNvSpPr>
            <a:spLocks noGrp="1"/>
          </p:cNvSpPr>
          <p:nvPr>
            <p:ph sz="quarter" idx="11"/>
          </p:nvPr>
        </p:nvSpPr>
        <p:spPr>
          <a:xfrm>
            <a:off x="457200" y="276225"/>
            <a:ext cx="8153400" cy="533400"/>
          </a:xfrm>
        </p:spPr>
        <p:txBody>
          <a:bodyPr/>
          <a:lstStyle/>
          <a:p>
            <a:r>
              <a:rPr lang="en-US" dirty="0" smtClean="0"/>
              <a:t>Overview of MICE RFCC Module (cont’d)</a:t>
            </a:r>
            <a:endParaRPr lang="en-US" dirty="0"/>
          </a:p>
        </p:txBody>
      </p:sp>
      <p:pic>
        <p:nvPicPr>
          <p:cNvPr id="20" name="Picture 97" descr="MICE RFCC and RFCC 90° Section Blue BG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62000" y="914130"/>
            <a:ext cx="7664501" cy="4343670"/>
          </a:xfrm>
          <a:prstGeom prst="rect">
            <a:avLst/>
          </a:prstGeom>
          <a:ln>
            <a:solidFill>
              <a:srgbClr val="FF0000"/>
            </a:solidFill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304800" y="5181313"/>
            <a:ext cx="84907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C000"/>
                </a:solidFill>
                <a:latin typeface="+mj-lt"/>
              </a:rPr>
              <a:t>Each </a:t>
            </a:r>
            <a:r>
              <a:rPr lang="en-US" b="1" dirty="0" smtClean="0">
                <a:solidFill>
                  <a:srgbClr val="FF0000"/>
                </a:solidFill>
                <a:latin typeface="+mj-lt"/>
              </a:rPr>
              <a:t>RFCC</a:t>
            </a:r>
            <a:r>
              <a:rPr lang="en-US" b="1" dirty="0" smtClean="0">
                <a:solidFill>
                  <a:srgbClr val="FFC000"/>
                </a:solidFill>
                <a:latin typeface="+mj-lt"/>
              </a:rPr>
              <a:t> module has four 201-MHz NC RF cavities and one SC coupling coil (solenoid) </a:t>
            </a:r>
          </a:p>
          <a:p>
            <a:pPr algn="ctr"/>
            <a:r>
              <a:rPr lang="en-US" b="1" dirty="0" smtClean="0">
                <a:solidFill>
                  <a:srgbClr val="FFC000"/>
                </a:solidFill>
                <a:latin typeface="+mj-lt"/>
              </a:rPr>
              <a:t>magnet; each RF cavity has a pair of curved Be windows and coaxial loop couplers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733800" y="4648200"/>
            <a:ext cx="1811906" cy="369332"/>
          </a:xfrm>
          <a:prstGeom prst="rect">
            <a:avLst/>
          </a:prstGeom>
          <a:noFill/>
          <a:ln w="2222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201-MHz cavities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cxnSp>
        <p:nvCxnSpPr>
          <p:cNvPr id="9" name="Straight Connector 8"/>
          <p:cNvCxnSpPr>
            <a:stCxn id="7" idx="1"/>
          </p:cNvCxnSpPr>
          <p:nvPr/>
        </p:nvCxnSpPr>
        <p:spPr>
          <a:xfrm rot="10800000">
            <a:off x="2362200" y="3657600"/>
            <a:ext cx="1371600" cy="1175266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stCxn id="7" idx="3"/>
          </p:cNvCxnSpPr>
          <p:nvPr/>
        </p:nvCxnSpPr>
        <p:spPr>
          <a:xfrm flipV="1">
            <a:off x="5545706" y="3200400"/>
            <a:ext cx="931294" cy="1632466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841284" y="1295400"/>
            <a:ext cx="1492716" cy="369332"/>
          </a:xfrm>
          <a:prstGeom prst="rect">
            <a:avLst/>
          </a:prstGeom>
          <a:noFill/>
          <a:ln w="2222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SC CC magnet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cxnSp>
        <p:nvCxnSpPr>
          <p:cNvPr id="15" name="Straight Connector 14"/>
          <p:cNvCxnSpPr>
            <a:stCxn id="13" idx="1"/>
          </p:cNvCxnSpPr>
          <p:nvPr/>
        </p:nvCxnSpPr>
        <p:spPr>
          <a:xfrm rot="10800000" flipV="1">
            <a:off x="2667000" y="1480066"/>
            <a:ext cx="1174284" cy="424934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endCxn id="13" idx="3"/>
          </p:cNvCxnSpPr>
          <p:nvPr/>
        </p:nvCxnSpPr>
        <p:spPr>
          <a:xfrm rot="10800000">
            <a:off x="5334000" y="1480066"/>
            <a:ext cx="1174284" cy="805934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 smtClean="0"/>
              <a:t>The RFCC Module: RF Cavities</a:t>
            </a:r>
            <a:endParaRPr lang="en-US" sz="3600" dirty="0" smtClean="0"/>
          </a:p>
        </p:txBody>
      </p:sp>
      <p:sp>
        <p:nvSpPr>
          <p:cNvPr id="11267" name="Text Box 12"/>
          <p:cNvSpPr txBox="1">
            <a:spLocks noChangeArrowheads="1"/>
          </p:cNvSpPr>
          <p:nvPr/>
        </p:nvSpPr>
        <p:spPr bwMode="auto">
          <a:xfrm>
            <a:off x="457200" y="990600"/>
            <a:ext cx="8229600" cy="4800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marL="463550" indent="-463550">
              <a:spcBef>
                <a:spcPts val="588"/>
              </a:spcBef>
              <a:buClr>
                <a:srgbClr val="FDDF03"/>
              </a:buClr>
              <a:buFont typeface="Arial" pitchFamily="34" charset="0"/>
              <a:buChar char="•"/>
              <a:tabLst>
                <a:tab pos="344488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r>
              <a:rPr lang="en-US" sz="2400" b="1" dirty="0" smtClean="0">
                <a:solidFill>
                  <a:srgbClr val="FDDF0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Four normal conducting 201-MHz RF cavities mounted in a vacuum vessel</a:t>
            </a:r>
          </a:p>
          <a:p>
            <a:pPr marL="920750" lvl="1" indent="-463550">
              <a:spcBef>
                <a:spcPts val="588"/>
              </a:spcBef>
              <a:buClr>
                <a:schemeClr val="bg1"/>
              </a:buClr>
              <a:buFont typeface="Calibri" pitchFamily="34" charset="0"/>
              <a:buChar char="―"/>
              <a:tabLst>
                <a:tab pos="344488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Cavity is formed by e-beam welding from two spun half shells;</a:t>
            </a:r>
          </a:p>
          <a:p>
            <a:pPr marL="920750" lvl="1" indent="-463550">
              <a:spcBef>
                <a:spcPts val="588"/>
              </a:spcBef>
              <a:buClr>
                <a:schemeClr val="bg1"/>
              </a:buClr>
              <a:buFont typeface="Calibri" pitchFamily="34" charset="0"/>
              <a:buChar char="―"/>
              <a:tabLst>
                <a:tab pos="344488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Large beam iris (21-cm radius) terminated by thin and curved beryllium windows (no differential pressure on the windows); </a:t>
            </a:r>
          </a:p>
          <a:p>
            <a:pPr marL="920750" lvl="1" indent="-463550">
              <a:spcBef>
                <a:spcPts val="588"/>
              </a:spcBef>
              <a:buClr>
                <a:schemeClr val="bg1"/>
              </a:buClr>
              <a:buFont typeface="Calibri" pitchFamily="34" charset="0"/>
              <a:buChar char="―"/>
              <a:tabLst>
                <a:tab pos="344488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Four 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ports 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on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each cavity: two coaxial loop couplers with integrated ceramic windows; one vacuum port; one view and diagnostic port;</a:t>
            </a:r>
          </a:p>
          <a:p>
            <a:pPr marL="920750" lvl="1" indent="-463550">
              <a:spcBef>
                <a:spcPts val="588"/>
              </a:spcBef>
              <a:buClr>
                <a:schemeClr val="bg1"/>
              </a:buClr>
              <a:buFont typeface="Calibri" pitchFamily="34" charset="0"/>
              <a:buChar char="―"/>
              <a:tabLst>
                <a:tab pos="344488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Six evenly spaced tuners on cavity equator;</a:t>
            </a:r>
          </a:p>
          <a:p>
            <a:pPr marL="920750" lvl="1" indent="-463550">
              <a:spcBef>
                <a:spcPts val="588"/>
              </a:spcBef>
              <a:buClr>
                <a:schemeClr val="bg1"/>
              </a:buClr>
              <a:buFont typeface="Calibri" pitchFamily="34" charset="0"/>
              <a:buChar char="―"/>
              <a:tabLst>
                <a:tab pos="344488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Water cooling pipes brazed to cavity body;</a:t>
            </a:r>
          </a:p>
          <a:p>
            <a:pPr marL="920750" lvl="1" indent="-463550">
              <a:spcBef>
                <a:spcPts val="588"/>
              </a:spcBef>
              <a:buClr>
                <a:schemeClr val="bg1"/>
              </a:buClr>
              <a:buFont typeface="Calibri" pitchFamily="34" charset="0"/>
              <a:buChar char="―"/>
              <a:tabLst>
                <a:tab pos="344488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EP of the cavity inner surface;</a:t>
            </a:r>
          </a:p>
          <a:p>
            <a:pPr marL="920750" lvl="1" indent="-463550">
              <a:spcBef>
                <a:spcPts val="588"/>
              </a:spcBef>
              <a:buClr>
                <a:schemeClr val="bg1"/>
              </a:buClr>
              <a:buFont typeface="Calibri" pitchFamily="34" charset="0"/>
              <a:buChar char="―"/>
              <a:tabLst>
                <a:tab pos="344488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Support structure.</a:t>
            </a:r>
          </a:p>
          <a:p>
            <a:pPr marL="920750" lvl="1" indent="-463550">
              <a:spcBef>
                <a:spcPts val="588"/>
              </a:spcBef>
              <a:buClr>
                <a:srgbClr val="FDDF03"/>
              </a:buClr>
              <a:buFont typeface="Calibri" pitchFamily="34" charset="0"/>
              <a:buChar char="―"/>
              <a:tabLst>
                <a:tab pos="344488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endParaRPr lang="en-US" sz="2400" dirty="0">
              <a:solidFill>
                <a:srgbClr val="FDDF03"/>
              </a:solidFill>
              <a:latin typeface="+mn-lt"/>
            </a:endParaRPr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/>
          <a:srcRect l="8273" r="6238"/>
          <a:stretch>
            <a:fillRect/>
          </a:stretch>
        </p:blipFill>
        <p:spPr bwMode="auto">
          <a:xfrm>
            <a:off x="6096000" y="3596088"/>
            <a:ext cx="2667000" cy="21321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 smtClean="0"/>
              <a:t>The RFCC Module: SC CC Magnet</a:t>
            </a:r>
            <a:endParaRPr lang="en-US" sz="3600" dirty="0" smtClean="0"/>
          </a:p>
        </p:txBody>
      </p:sp>
      <p:sp>
        <p:nvSpPr>
          <p:cNvPr id="11267" name="Text Box 12"/>
          <p:cNvSpPr txBox="1">
            <a:spLocks noChangeArrowheads="1"/>
          </p:cNvSpPr>
          <p:nvPr/>
        </p:nvSpPr>
        <p:spPr bwMode="auto">
          <a:xfrm>
            <a:off x="304800" y="914400"/>
            <a:ext cx="8458200" cy="4876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marL="344488" indent="-344488">
              <a:spcBef>
                <a:spcPts val="588"/>
              </a:spcBef>
              <a:buClr>
                <a:srgbClr val="FDDF03"/>
              </a:buClr>
              <a:buFont typeface="Arial" pitchFamily="34" charset="0"/>
              <a:buChar char="•"/>
              <a:tabLst>
                <a:tab pos="344488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r>
              <a:rPr lang="en-US" sz="2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Design and fabrication in collaboration with </a:t>
            </a:r>
            <a:r>
              <a:rPr lang="en-US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Harbin Institute of Technology (HIT) </a:t>
            </a:r>
            <a:r>
              <a:rPr lang="en-US" sz="2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and </a:t>
            </a:r>
            <a:r>
              <a:rPr lang="en-US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Shanghai Institute of Applied Physics (SINAP),</a:t>
            </a:r>
            <a:r>
              <a:rPr lang="en-US" sz="2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fabrication contract awarded to </a:t>
            </a:r>
            <a:r>
              <a:rPr lang="en-US" sz="22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Qi</a:t>
            </a:r>
            <a:r>
              <a:rPr lang="en-US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en-US" sz="22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Huan</a:t>
            </a:r>
            <a:r>
              <a:rPr lang="en-US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Company </a:t>
            </a:r>
            <a:r>
              <a:rPr lang="en-US" sz="2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in Beijing, China </a:t>
            </a:r>
          </a:p>
          <a:p>
            <a:pPr marL="344488" indent="-344488">
              <a:spcBef>
                <a:spcPts val="588"/>
              </a:spcBef>
              <a:buClr>
                <a:srgbClr val="FDDF03"/>
              </a:buClr>
              <a:buFont typeface="Arial" pitchFamily="34" charset="0"/>
              <a:buChar char="•"/>
              <a:tabLst>
                <a:tab pos="344488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r>
              <a:rPr lang="en-US" sz="2200" b="1" dirty="0" smtClean="0">
                <a:solidFill>
                  <a:srgbClr val="FDDF0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One</a:t>
            </a:r>
            <a:r>
              <a:rPr lang="en-US" sz="2200" b="1" dirty="0" smtClean="0">
                <a:solidFill>
                  <a:srgbClr val="FDDF0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sym typeface="Symbol"/>
              </a:rPr>
              <a:t> </a:t>
            </a:r>
            <a:r>
              <a:rPr lang="en-US" sz="2200" b="1" dirty="0" smtClean="0">
                <a:solidFill>
                  <a:srgbClr val="FDDF0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superconducting coupling coil (solenoid) magnet around the four RF cavities:</a:t>
            </a:r>
          </a:p>
          <a:p>
            <a:pPr marL="914400" lvl="1" indent="-569913">
              <a:spcBef>
                <a:spcPts val="588"/>
              </a:spcBef>
              <a:buClr>
                <a:schemeClr val="bg1"/>
              </a:buClr>
              <a:buFont typeface="Calibri" pitchFamily="34" charset="0"/>
              <a:buChar char="―"/>
              <a:tabLst>
                <a:tab pos="622300" algn="l"/>
                <a:tab pos="741363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Largest magnets in MICE:</a:t>
            </a:r>
          </a:p>
          <a:p>
            <a:pPr marL="1258888" lvl="2" indent="-344488">
              <a:spcBef>
                <a:spcPts val="588"/>
              </a:spcBef>
              <a:buClr>
                <a:srgbClr val="FF0000"/>
              </a:buClr>
              <a:buFont typeface="Wingdings" pitchFamily="2" charset="2"/>
              <a:buChar char="q"/>
              <a:tabLst>
                <a:tab pos="622300" algn="l"/>
                <a:tab pos="741363" algn="l"/>
                <a:tab pos="1258888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Diameter 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sym typeface="Symbol"/>
              </a:rPr>
              <a:t> 1.5 m and 281-mm of coil length;</a:t>
            </a:r>
          </a:p>
          <a:p>
            <a:pPr marL="1258888" lvl="2" indent="-344488">
              <a:spcBef>
                <a:spcPts val="588"/>
              </a:spcBef>
              <a:buClr>
                <a:srgbClr val="FF0000"/>
              </a:buClr>
              <a:buFont typeface="Wingdings" pitchFamily="2" charset="2"/>
              <a:buChar char="q"/>
              <a:tabLst>
                <a:tab pos="622300" algn="l"/>
                <a:tab pos="741363" algn="l"/>
                <a:tab pos="1258888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Stored energy 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sym typeface="Symbol"/>
              </a:rPr>
              <a:t> 13 MJ;</a:t>
            </a:r>
            <a:endParaRPr lang="en-US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marL="1258888" lvl="2" indent="-344488">
              <a:spcBef>
                <a:spcPts val="588"/>
              </a:spcBef>
              <a:buClr>
                <a:srgbClr val="FF0000"/>
              </a:buClr>
              <a:buFont typeface="Wingdings" pitchFamily="2" charset="2"/>
              <a:buChar char="q"/>
              <a:tabLst>
                <a:tab pos="622300" algn="l"/>
                <a:tab pos="741363" algn="l"/>
                <a:tab pos="1258888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r>
              <a:rPr lang="en-US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250 A (design value), 166 turns/layer and 96 layers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;</a:t>
            </a:r>
          </a:p>
          <a:p>
            <a:pPr marL="914400" lvl="1" indent="-569913">
              <a:spcBef>
                <a:spcPts val="588"/>
              </a:spcBef>
              <a:buClr>
                <a:schemeClr val="bg1"/>
              </a:buClr>
              <a:buFont typeface="Calibri" pitchFamily="34" charset="0"/>
              <a:buChar char="―"/>
              <a:tabLst>
                <a:tab pos="622300" algn="l"/>
                <a:tab pos="741363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Three </a:t>
            </a:r>
            <a:r>
              <a:rPr lang="en-US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cryocoolers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(baseline) to cool the magnet at 4.2 K;</a:t>
            </a:r>
          </a:p>
          <a:p>
            <a:pPr marL="914400" lvl="1" indent="-569913">
              <a:spcBef>
                <a:spcPts val="588"/>
              </a:spcBef>
              <a:buClr>
                <a:schemeClr val="bg1"/>
              </a:buClr>
              <a:buFont typeface="Calibri" pitchFamily="34" charset="0"/>
              <a:buChar char="―"/>
              <a:tabLst>
                <a:tab pos="622300" algn="l"/>
                <a:tab pos="741363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Quench protection: passive with cold diodes and resistors; </a:t>
            </a:r>
            <a:endParaRPr lang="en-US" sz="2000" dirty="0">
              <a:solidFill>
                <a:schemeClr val="bg1"/>
              </a:solidFill>
              <a:latin typeface="+mn-lt"/>
            </a:endParaRPr>
          </a:p>
          <a:p>
            <a:pPr marL="914400" lvl="1" indent="-569913">
              <a:spcBef>
                <a:spcPts val="588"/>
              </a:spcBef>
              <a:buClr>
                <a:schemeClr val="bg1"/>
              </a:buClr>
              <a:buFont typeface="Calibri" pitchFamily="34" charset="0"/>
              <a:buChar char="―"/>
              <a:tabLst>
                <a:tab pos="622300" algn="l"/>
                <a:tab pos="741363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Self-centering support system of the cold-mass;</a:t>
            </a:r>
          </a:p>
          <a:p>
            <a:pPr marL="914400" lvl="1" indent="-569913">
              <a:spcBef>
                <a:spcPts val="588"/>
              </a:spcBef>
              <a:buClr>
                <a:schemeClr val="bg1"/>
              </a:buClr>
              <a:buFont typeface="Calibri" pitchFamily="34" charset="0"/>
              <a:buChar char="―"/>
              <a:tabLst>
                <a:tab pos="622300" algn="l"/>
                <a:tab pos="741363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Superconductors:  1 mm by 1.65 mm (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sym typeface="Symbol"/>
              </a:rPr>
              <a:t> 87 km/coil).</a:t>
            </a:r>
            <a:endParaRPr lang="en-US" sz="22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marL="920750" lvl="1" indent="-463550">
              <a:spcBef>
                <a:spcPts val="588"/>
              </a:spcBef>
              <a:buClr>
                <a:schemeClr val="bg1"/>
              </a:buClr>
              <a:buFont typeface="Calibri" pitchFamily="34" charset="0"/>
              <a:buChar char="―"/>
              <a:tabLst>
                <a:tab pos="344488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endParaRPr lang="en-US" sz="22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4" name="Picture 67" descr="CC Exploded_20110318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2391780"/>
            <a:ext cx="2743200" cy="18754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sz="3600" dirty="0" smtClean="0">
                <a:latin typeface="+mj-lt"/>
              </a:rPr>
              <a:t>Current Status of RFCC Module</a:t>
            </a:r>
            <a:endParaRPr lang="en-US" sz="4000" dirty="0" smtClean="0">
              <a:latin typeface="+mj-lt"/>
            </a:endParaRPr>
          </a:p>
        </p:txBody>
      </p:sp>
      <p:sp>
        <p:nvSpPr>
          <p:cNvPr id="11267" name="Text Box 12"/>
          <p:cNvSpPr txBox="1">
            <a:spLocks noChangeArrowheads="1"/>
          </p:cNvSpPr>
          <p:nvPr/>
        </p:nvSpPr>
        <p:spPr bwMode="auto">
          <a:xfrm>
            <a:off x="228600" y="914400"/>
            <a:ext cx="8534400" cy="4876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marL="228600" indent="-228600" eaLnBrk="0" hangingPunct="0">
              <a:spcBef>
                <a:spcPts val="0"/>
              </a:spcBef>
              <a:buFont typeface="Arial" charset="0"/>
              <a:buChar char="•"/>
            </a:pPr>
            <a:r>
              <a:rPr lang="en-US" altLang="zh-CN" sz="2400" b="1" dirty="0" smtClean="0">
                <a:solidFill>
                  <a:srgbClr val="FDDF0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RF cavities:</a:t>
            </a:r>
          </a:p>
          <a:p>
            <a:pPr marL="685800" lvl="1" indent="-228600" eaLnBrk="0" hangingPunct="0">
              <a:spcBef>
                <a:spcPts val="0"/>
              </a:spcBef>
              <a:buFont typeface="Arial" charset="0"/>
              <a:buChar char="•"/>
            </a:pPr>
            <a:r>
              <a:rPr lang="en-US" altLang="zh-CN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All ten cavities (two spares) received at LBNL and five measured;</a:t>
            </a:r>
          </a:p>
          <a:p>
            <a:pPr marL="685800" lvl="1" indent="-228600" eaLnBrk="0" hangingPunct="0">
              <a:spcBef>
                <a:spcPts val="0"/>
              </a:spcBef>
              <a:buFont typeface="Arial" charset="0"/>
              <a:buChar char="•"/>
            </a:pP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Received and accepted nine beryllium windows; </a:t>
            </a:r>
          </a:p>
          <a:p>
            <a:pPr marL="685800" lvl="1" indent="-228600" eaLnBrk="0" hangingPunct="0">
              <a:spcBef>
                <a:spcPts val="0"/>
              </a:spcBef>
              <a:buFont typeface="Arial" charset="0"/>
              <a:buChar char="•"/>
            </a:pP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Ten ceramic RF windows ordered and received ( 4 at LBNL and 6 at UM);</a:t>
            </a:r>
          </a:p>
          <a:p>
            <a:pPr marL="685800" lvl="1" indent="-228600" eaLnBrk="0" hangingPunct="0">
              <a:spcBef>
                <a:spcPts val="0"/>
              </a:spcBef>
              <a:buFont typeface="Arial" charset="0"/>
              <a:buChar char="•"/>
            </a:pPr>
            <a:r>
              <a:rPr lang="en-US" altLang="zh-CN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Six full size tuner flexures are being fabricated at UM and LBNL;</a:t>
            </a:r>
          </a:p>
          <a:p>
            <a:pPr marL="685800" lvl="1" indent="-228600" eaLnBrk="0" hangingPunct="0">
              <a:spcBef>
                <a:spcPts val="0"/>
              </a:spcBef>
              <a:buFont typeface="Arial" charset="0"/>
              <a:buChar char="•"/>
            </a:pPr>
            <a:r>
              <a:rPr lang="en-US" altLang="zh-CN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Components for 6 actuators are to be fabricated at UM;</a:t>
            </a:r>
          </a:p>
          <a:p>
            <a:pPr marL="685800" lvl="1" indent="-228600" eaLnBrk="0" hangingPunct="0">
              <a:spcBef>
                <a:spcPts val="0"/>
              </a:spcBef>
              <a:buFont typeface="Arial" charset="0"/>
              <a:buChar char="•"/>
            </a:pP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Cavity post-processing (surface cleaning and preparation for EP) to start this year at LBNL;</a:t>
            </a:r>
            <a:endParaRPr lang="en-US" altLang="zh-CN" sz="2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marL="685800" lvl="1" indent="-228600" eaLnBrk="0" hangingPunct="0">
              <a:spcBef>
                <a:spcPts val="0"/>
              </a:spcBef>
              <a:buFont typeface="Arial" charset="0"/>
              <a:buChar char="•"/>
            </a:pPr>
            <a:r>
              <a:rPr lang="en-US" altLang="zh-CN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The single cavity vacuum vessel drawings are complete and sent to Fermilab, and fabrication will start.</a:t>
            </a:r>
          </a:p>
          <a:p>
            <a:pPr marL="228600" indent="-228600" eaLnBrk="0" hangingPunct="0">
              <a:spcBef>
                <a:spcPts val="0"/>
              </a:spcBef>
              <a:buFont typeface="Arial" charset="0"/>
              <a:buChar char="•"/>
            </a:pPr>
            <a:r>
              <a:rPr lang="en-US" altLang="zh-CN" sz="2400" b="1" dirty="0" smtClean="0">
                <a:solidFill>
                  <a:srgbClr val="FDDF0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SC CC magnets:</a:t>
            </a:r>
          </a:p>
          <a:p>
            <a:pPr marL="685800" lvl="1" indent="-228600" eaLnBrk="0" hangingPunct="0">
              <a:spcBef>
                <a:spcPts val="0"/>
              </a:spcBef>
              <a:buFont typeface="Arial" charset="0"/>
              <a:buChar char="•"/>
            </a:pPr>
            <a:r>
              <a:rPr lang="en-US" altLang="zh-CN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1</a:t>
            </a:r>
            <a:r>
              <a:rPr lang="en-US" altLang="zh-CN" sz="2000" baseline="30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st</a:t>
            </a:r>
            <a:r>
              <a:rPr lang="en-US" altLang="zh-CN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coil winding complete at </a:t>
            </a:r>
            <a:r>
              <a:rPr lang="en-US" altLang="zh-CN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Qi</a:t>
            </a:r>
            <a:r>
              <a:rPr lang="en-US" altLang="zh-CN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en-US" altLang="zh-CN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Huan</a:t>
            </a:r>
            <a:r>
              <a:rPr lang="en-US" altLang="zh-CN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Company;</a:t>
            </a:r>
          </a:p>
          <a:p>
            <a:pPr marL="685800" lvl="1" indent="-228600" eaLnBrk="0" hangingPunct="0">
              <a:spcBef>
                <a:spcPts val="0"/>
              </a:spcBef>
              <a:buFont typeface="Arial" charset="0"/>
              <a:buChar char="•"/>
            </a:pPr>
            <a:r>
              <a:rPr lang="en-US" altLang="zh-CN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Cover plate of cold-mass and </a:t>
            </a:r>
            <a:r>
              <a:rPr lang="en-US" altLang="zh-CN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LHe</a:t>
            </a:r>
            <a:r>
              <a:rPr lang="en-US" altLang="zh-CN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pipe starts at HIT in early June 2011;</a:t>
            </a:r>
          </a:p>
          <a:p>
            <a:pPr marL="685800" lvl="1" indent="-228600" eaLnBrk="0" hangingPunct="0">
              <a:spcBef>
                <a:spcPts val="0"/>
              </a:spcBef>
              <a:buFont typeface="Arial" charset="0"/>
              <a:buChar char="•"/>
            </a:pPr>
            <a:r>
              <a:rPr lang="en-US" altLang="zh-CN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Cryostat design complete;</a:t>
            </a:r>
          </a:p>
          <a:p>
            <a:pPr marL="685800" lvl="1" indent="-228600" eaLnBrk="0" hangingPunct="0">
              <a:spcBef>
                <a:spcPts val="0"/>
              </a:spcBef>
              <a:buFont typeface="Arial" charset="0"/>
              <a:buChar char="•"/>
            </a:pPr>
            <a:r>
              <a:rPr lang="en-US" altLang="zh-CN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Plans for cold-mass and cryostat testing are being developed.    </a:t>
            </a:r>
          </a:p>
          <a:p>
            <a:pPr marL="920750" lvl="1" indent="-463550">
              <a:spcBef>
                <a:spcPts val="0"/>
              </a:spcBef>
              <a:buClr>
                <a:schemeClr val="bg1"/>
              </a:buClr>
              <a:buFont typeface="Calibri" pitchFamily="34" charset="0"/>
              <a:buChar char="―"/>
              <a:tabLst>
                <a:tab pos="344488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endParaRPr lang="en-US" sz="2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marL="920750" lvl="1" indent="-463550">
              <a:spcBef>
                <a:spcPts val="0"/>
              </a:spcBef>
              <a:buClr>
                <a:schemeClr val="bg1"/>
              </a:buClr>
              <a:buFont typeface="Calibri" pitchFamily="34" charset="0"/>
              <a:buChar char="―"/>
              <a:tabLst>
                <a:tab pos="344488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endParaRPr lang="en-US" sz="2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ontent Placeholder 1"/>
          <p:cNvSpPr>
            <a:spLocks noGrp="1"/>
          </p:cNvSpPr>
          <p:nvPr>
            <p:ph sz="quarter" idx="11"/>
          </p:nvPr>
        </p:nvSpPr>
        <p:spPr>
          <a:xfrm>
            <a:off x="342900" y="276225"/>
            <a:ext cx="8458200" cy="533400"/>
          </a:xfrm>
        </p:spPr>
        <p:txBody>
          <a:bodyPr/>
          <a:lstStyle/>
          <a:p>
            <a:r>
              <a:rPr lang="en-US" dirty="0" smtClean="0">
                <a:latin typeface="+mn-lt"/>
              </a:rPr>
              <a:t>All Ten RF Cavities (Two Spares) at LBNL</a:t>
            </a:r>
            <a:endParaRPr lang="en-US" sz="3600" dirty="0" smtClean="0">
              <a:latin typeface="+mn-lt"/>
            </a:endParaRPr>
          </a:p>
        </p:txBody>
      </p:sp>
      <p:pic>
        <p:nvPicPr>
          <p:cNvPr id="9220" name="Picture 4" descr="cavity boxes 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447800"/>
            <a:ext cx="7086600" cy="39115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221" name="Text Box 11"/>
          <p:cNvSpPr txBox="1">
            <a:spLocks noChangeArrowheads="1"/>
          </p:cNvSpPr>
          <p:nvPr/>
        </p:nvSpPr>
        <p:spPr bwMode="auto">
          <a:xfrm rot="10800000" flipV="1">
            <a:off x="457200" y="950843"/>
            <a:ext cx="350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spcBef>
                <a:spcPts val="0"/>
              </a:spcBef>
            </a:pPr>
            <a:r>
              <a:rPr lang="en-US" altLang="zh-CN" sz="2000" dirty="0" smtClean="0">
                <a:solidFill>
                  <a:srgbClr val="FDDF03"/>
                </a:solidFill>
                <a:latin typeface="+mn-lt"/>
              </a:rPr>
              <a:t>Fabrication set-up </a:t>
            </a:r>
            <a:r>
              <a:rPr lang="en-US" altLang="zh-CN" sz="2000" dirty="0">
                <a:solidFill>
                  <a:srgbClr val="FDDF03"/>
                </a:solidFill>
                <a:latin typeface="+mn-lt"/>
              </a:rPr>
              <a:t>cavity</a:t>
            </a:r>
          </a:p>
        </p:txBody>
      </p:sp>
      <p:cxnSp>
        <p:nvCxnSpPr>
          <p:cNvPr id="9" name="Straight Arrow Connector 8"/>
          <p:cNvCxnSpPr>
            <a:stCxn id="9221" idx="2"/>
          </p:cNvCxnSpPr>
          <p:nvPr/>
        </p:nvCxnSpPr>
        <p:spPr>
          <a:xfrm rot="16200000" flipH="1">
            <a:off x="2266121" y="1351722"/>
            <a:ext cx="344559" cy="4572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23" name="Text Box 11"/>
          <p:cNvSpPr txBox="1">
            <a:spLocks noChangeArrowheads="1"/>
          </p:cNvSpPr>
          <p:nvPr/>
        </p:nvSpPr>
        <p:spPr bwMode="auto">
          <a:xfrm rot="10800000" flipV="1">
            <a:off x="4750904" y="927653"/>
            <a:ext cx="3581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28600" indent="-228600" algn="ctr" eaLnBrk="0" hangingPunct="0">
              <a:spcBef>
                <a:spcPct val="40000"/>
              </a:spcBef>
            </a:pPr>
            <a:r>
              <a:rPr lang="en-US" altLang="zh-CN" sz="2000" dirty="0" smtClean="0">
                <a:solidFill>
                  <a:srgbClr val="FDDF03"/>
                </a:solidFill>
                <a:latin typeface="+mn-lt"/>
              </a:rPr>
              <a:t>One cavity </a:t>
            </a:r>
            <a:r>
              <a:rPr lang="en-US" altLang="zh-CN" sz="2000" dirty="0">
                <a:solidFill>
                  <a:srgbClr val="FDDF03"/>
                </a:solidFill>
                <a:latin typeface="+mn-lt"/>
              </a:rPr>
              <a:t>on inspection stand</a:t>
            </a:r>
          </a:p>
        </p:txBody>
      </p:sp>
      <p:cxnSp>
        <p:nvCxnSpPr>
          <p:cNvPr id="14" name="Straight Arrow Connector 13"/>
          <p:cNvCxnSpPr>
            <a:stCxn id="9223" idx="2"/>
          </p:cNvCxnSpPr>
          <p:nvPr/>
        </p:nvCxnSpPr>
        <p:spPr>
          <a:xfrm rot="5400000">
            <a:off x="6027255" y="1556304"/>
            <a:ext cx="762001" cy="26669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26" name="Text Box 11"/>
          <p:cNvSpPr txBox="1">
            <a:spLocks noChangeArrowheads="1"/>
          </p:cNvSpPr>
          <p:nvPr/>
        </p:nvSpPr>
        <p:spPr bwMode="auto">
          <a:xfrm rot="10800000" flipV="1">
            <a:off x="304800" y="5333999"/>
            <a:ext cx="8610600" cy="533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28600" indent="-228600" eaLnBrk="0" hangingPunct="0">
              <a:spcBef>
                <a:spcPct val="40000"/>
              </a:spcBef>
            </a:pPr>
            <a:r>
              <a:rPr lang="en-US" altLang="zh-CN" sz="2000" dirty="0" smtClean="0">
                <a:solidFill>
                  <a:srgbClr val="FDDF0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Six cavities in their shipping crates;  three </a:t>
            </a:r>
            <a:r>
              <a:rPr lang="en-US" altLang="zh-CN" sz="2000" dirty="0">
                <a:solidFill>
                  <a:srgbClr val="FDDF0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cavities are stored in </a:t>
            </a:r>
            <a:r>
              <a:rPr lang="en-US" altLang="zh-CN" sz="2000" dirty="0" smtClean="0">
                <a:solidFill>
                  <a:srgbClr val="FDDF0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another location</a:t>
            </a:r>
          </a:p>
          <a:p>
            <a:pPr marL="228600" indent="-228600" eaLnBrk="0" hangingPunct="0">
              <a:spcBef>
                <a:spcPct val="40000"/>
              </a:spcBef>
            </a:pPr>
            <a:endParaRPr lang="en-US" altLang="zh-CN" sz="2000" dirty="0">
              <a:solidFill>
                <a:srgbClr val="FDDF0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9219" name="Text Box 11"/>
          <p:cNvSpPr txBox="1">
            <a:spLocks noChangeArrowheads="1"/>
          </p:cNvSpPr>
          <p:nvPr/>
        </p:nvSpPr>
        <p:spPr bwMode="auto">
          <a:xfrm>
            <a:off x="2590800" y="4876800"/>
            <a:ext cx="24384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28600" indent="-228600" eaLnBrk="0" hangingPunct="0">
              <a:spcBef>
                <a:spcPct val="40000"/>
              </a:spcBef>
            </a:pPr>
            <a:endParaRPr lang="en-US" altLang="zh-CN" sz="2000" dirty="0">
              <a:solidFill>
                <a:srgbClr val="FDDF03"/>
              </a:solidFill>
              <a:latin typeface="+mn-l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Content Placeholder 4"/>
          <p:cNvSpPr>
            <a:spLocks noGrp="1"/>
          </p:cNvSpPr>
          <p:nvPr>
            <p:ph sz="quarter" idx="11"/>
          </p:nvPr>
        </p:nvSpPr>
        <p:spPr>
          <a:xfrm>
            <a:off x="762000" y="236469"/>
            <a:ext cx="7620000" cy="533400"/>
          </a:xfrm>
        </p:spPr>
        <p:txBody>
          <a:bodyPr/>
          <a:lstStyle/>
          <a:p>
            <a:r>
              <a:rPr lang="en-US" sz="3600" dirty="0" smtClean="0">
                <a:latin typeface="+mj-lt"/>
              </a:rPr>
              <a:t> </a:t>
            </a:r>
            <a:r>
              <a:rPr lang="en-US" dirty="0" smtClean="0">
                <a:latin typeface="+mj-lt"/>
              </a:rPr>
              <a:t>RF Cavity Electro-polish at LBNL </a:t>
            </a:r>
          </a:p>
        </p:txBody>
      </p:sp>
      <p:sp>
        <p:nvSpPr>
          <p:cNvPr id="10243" name="Text Box 12"/>
          <p:cNvSpPr txBox="1">
            <a:spLocks noChangeArrowheads="1"/>
          </p:cNvSpPr>
          <p:nvPr/>
        </p:nvSpPr>
        <p:spPr bwMode="auto">
          <a:xfrm>
            <a:off x="3962400" y="4114800"/>
            <a:ext cx="4876800" cy="1676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marL="165100" indent="-165100">
              <a:spcBef>
                <a:spcPts val="588"/>
              </a:spcBef>
              <a:buClr>
                <a:srgbClr val="FDDF03"/>
              </a:buClr>
              <a:buFont typeface="Arial" pitchFamily="34" charset="0"/>
              <a:buChar char="•"/>
              <a:tabLst>
                <a:tab pos="165100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r>
              <a:rPr lang="en-US" sz="2000" dirty="0">
                <a:solidFill>
                  <a:srgbClr val="FDDF0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The </a:t>
            </a:r>
            <a:r>
              <a:rPr lang="en-US" sz="2000" dirty="0" smtClean="0">
                <a:solidFill>
                  <a:srgbClr val="FDDF0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inner </a:t>
            </a:r>
            <a:r>
              <a:rPr lang="en-US" sz="2000" dirty="0">
                <a:solidFill>
                  <a:srgbClr val="FDDF0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surface of each cavity </a:t>
            </a:r>
            <a:r>
              <a:rPr lang="en-US" sz="2000" dirty="0" smtClean="0">
                <a:solidFill>
                  <a:srgbClr val="FDDF0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will </a:t>
            </a:r>
            <a:r>
              <a:rPr lang="en-US" sz="2000" dirty="0">
                <a:solidFill>
                  <a:srgbClr val="FDDF0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be </a:t>
            </a:r>
            <a:r>
              <a:rPr lang="en-US" sz="2000" dirty="0" smtClean="0">
                <a:solidFill>
                  <a:srgbClr val="FDDF0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electro-polished at LBNL</a:t>
            </a:r>
            <a:r>
              <a:rPr lang="en-US" sz="2000" dirty="0">
                <a:solidFill>
                  <a:srgbClr val="FDDF0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en-US" sz="2000" dirty="0" smtClean="0">
                <a:solidFill>
                  <a:srgbClr val="FDDF0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using the techniques developed at </a:t>
            </a:r>
            <a:r>
              <a:rPr lang="en-US" sz="2000" dirty="0" err="1" smtClean="0">
                <a:solidFill>
                  <a:srgbClr val="FDDF0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JLab</a:t>
            </a:r>
            <a:r>
              <a:rPr lang="en-US" sz="2000" dirty="0" smtClean="0">
                <a:solidFill>
                  <a:srgbClr val="FDDF0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for the </a:t>
            </a:r>
            <a:r>
              <a:rPr lang="en-US" sz="2000" dirty="0">
                <a:solidFill>
                  <a:srgbClr val="FDDF0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prototype </a:t>
            </a:r>
            <a:r>
              <a:rPr lang="en-US" sz="2000" dirty="0" smtClean="0">
                <a:solidFill>
                  <a:srgbClr val="FDDF0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cavity at MTA, Fermilab;</a:t>
            </a:r>
          </a:p>
          <a:p>
            <a:pPr marL="165100" indent="-165100">
              <a:spcBef>
                <a:spcPts val="588"/>
              </a:spcBef>
              <a:buClr>
                <a:srgbClr val="FDDF03"/>
              </a:buClr>
              <a:buFont typeface="Arial" pitchFamily="34" charset="0"/>
              <a:buChar char="•"/>
              <a:tabLst>
                <a:tab pos="165100" algn="l"/>
                <a:tab pos="622300" algn="l"/>
                <a:tab pos="1079500" algn="l"/>
                <a:tab pos="1536700" algn="l"/>
                <a:tab pos="1993900" algn="l"/>
                <a:tab pos="2451100" algn="l"/>
                <a:tab pos="2908300" algn="l"/>
                <a:tab pos="3365500" algn="l"/>
                <a:tab pos="3822700" algn="l"/>
                <a:tab pos="4279900" algn="l"/>
                <a:tab pos="4737100" algn="l"/>
                <a:tab pos="5194300" algn="l"/>
                <a:tab pos="5651500" algn="l"/>
                <a:tab pos="6108700" algn="l"/>
                <a:tab pos="6565900" algn="l"/>
                <a:tab pos="7023100" algn="l"/>
                <a:tab pos="7480300" algn="l"/>
                <a:tab pos="7937500" algn="l"/>
                <a:tab pos="8394700" algn="l"/>
                <a:tab pos="8851900" algn="l"/>
                <a:tab pos="9309100" algn="l"/>
              </a:tabLst>
            </a:pPr>
            <a:r>
              <a:rPr lang="en-US" sz="2000" dirty="0" smtClean="0">
                <a:solidFill>
                  <a:srgbClr val="FDDF0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EP setup and testing starts </a:t>
            </a:r>
            <a:r>
              <a:rPr lang="en-US" sz="2000" dirty="0" smtClean="0">
                <a:solidFill>
                  <a:srgbClr val="FDDF0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Oct. this </a:t>
            </a:r>
            <a:r>
              <a:rPr lang="en-US" sz="2000" dirty="0" smtClean="0">
                <a:solidFill>
                  <a:srgbClr val="FDDF0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year.</a:t>
            </a:r>
            <a:endParaRPr lang="en-US" sz="2000" dirty="0">
              <a:solidFill>
                <a:srgbClr val="FDDF0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10244" name="Picture 7" descr="P6090025a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990600"/>
            <a:ext cx="3535362" cy="4724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5" name="Picture 9" descr="P6160055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20208" y="950844"/>
            <a:ext cx="4267200" cy="31933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51545</TotalTime>
  <Words>2032</Words>
  <Application>Microsoft Office PowerPoint</Application>
  <PresentationFormat>On-screen Show (4:3)</PresentationFormat>
  <Paragraphs>236</Paragraphs>
  <Slides>28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MICE RFCC Module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</vt:vector>
  </TitlesOfParts>
  <Company>LBNL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MICE RFCC Module  and  201 MHz Cavity Update</dc:title>
  <dc:creator>ajdemell</dc:creator>
  <cp:lastModifiedBy>Derun</cp:lastModifiedBy>
  <cp:revision>902</cp:revision>
  <dcterms:created xsi:type="dcterms:W3CDTF">2009-10-14T14:14:55Z</dcterms:created>
  <dcterms:modified xsi:type="dcterms:W3CDTF">2011-05-24T14:10:58Z</dcterms:modified>
</cp:coreProperties>
</file>