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5"/>
  </p:notesMasterIdLst>
  <p:handoutMasterIdLst>
    <p:handoutMasterId r:id="rId26"/>
  </p:handoutMasterIdLst>
  <p:sldIdLst>
    <p:sldId id="256" r:id="rId2"/>
    <p:sldId id="1759" r:id="rId3"/>
    <p:sldId id="2060" r:id="rId4"/>
    <p:sldId id="2042" r:id="rId5"/>
    <p:sldId id="2043" r:id="rId6"/>
    <p:sldId id="2044" r:id="rId7"/>
    <p:sldId id="2061" r:id="rId8"/>
    <p:sldId id="2062" r:id="rId9"/>
    <p:sldId id="2063" r:id="rId10"/>
    <p:sldId id="2064" r:id="rId11"/>
    <p:sldId id="2065" r:id="rId12"/>
    <p:sldId id="2041" r:id="rId13"/>
    <p:sldId id="2066" r:id="rId14"/>
    <p:sldId id="2067" r:id="rId15"/>
    <p:sldId id="2068" r:id="rId16"/>
    <p:sldId id="2069" r:id="rId17"/>
    <p:sldId id="2046" r:id="rId18"/>
    <p:sldId id="2071" r:id="rId19"/>
    <p:sldId id="2070" r:id="rId20"/>
    <p:sldId id="2057" r:id="rId21"/>
    <p:sldId id="2074" r:id="rId22"/>
    <p:sldId id="2072" r:id="rId23"/>
    <p:sldId id="2073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256"/>
            <p14:sldId id="1759"/>
            <p14:sldId id="2060"/>
            <p14:sldId id="2042"/>
            <p14:sldId id="2043"/>
            <p14:sldId id="2044"/>
            <p14:sldId id="2061"/>
            <p14:sldId id="2062"/>
            <p14:sldId id="2063"/>
            <p14:sldId id="2064"/>
            <p14:sldId id="2065"/>
            <p14:sldId id="2041"/>
            <p14:sldId id="2066"/>
            <p14:sldId id="2067"/>
            <p14:sldId id="2068"/>
            <p14:sldId id="2069"/>
            <p14:sldId id="2046"/>
            <p14:sldId id="2071"/>
            <p14:sldId id="2070"/>
            <p14:sldId id="2057"/>
            <p14:sldId id="2074"/>
            <p14:sldId id="2072"/>
            <p14:sldId id="2073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577"/>
    <a:srgbClr val="AF007C"/>
    <a:srgbClr val="FFFFCC"/>
    <a:srgbClr val="51A026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6670" autoAdjust="0"/>
  </p:normalViewPr>
  <p:slideViewPr>
    <p:cSldViewPr showGuides="1">
      <p:cViewPr varScale="1">
        <p:scale>
          <a:sx n="93" d="100"/>
          <a:sy n="93" d="100"/>
        </p:scale>
        <p:origin x="78" y="27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1/11/2024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11/01/2024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380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087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912" y="6196868"/>
            <a:ext cx="3034088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2631445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mailto:1.5@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548680"/>
            <a:ext cx="9649072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rgbClr val="132577"/>
                </a:solidFill>
              </a:rPr>
              <a:t>Local chromatic correction Final Focus optimization</a:t>
            </a:r>
            <a:endParaRPr lang="en-CA" sz="2800" dirty="0">
              <a:solidFill>
                <a:srgbClr val="132577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42951" y="2852936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SLAC National Accelerator Laboratory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763334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rgbClr val="C00000"/>
                </a:solidFill>
              </a:rPr>
              <a:t>January 11</a:t>
            </a:r>
            <a:r>
              <a:rPr lang="en-CA" sz="2400" baseline="30000" dirty="0">
                <a:solidFill>
                  <a:srgbClr val="C00000"/>
                </a:solidFill>
              </a:rPr>
              <a:t>th</a:t>
            </a:r>
            <a:r>
              <a:rPr lang="en-CA" sz="2400" dirty="0">
                <a:solidFill>
                  <a:srgbClr val="C00000"/>
                </a:solidFill>
              </a:rPr>
              <a:t> , 2023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Dynamic aperture without and with SR                     v_89       </a:t>
            </a:r>
          </a:p>
        </p:txBody>
      </p:sp>
      <p:pic>
        <p:nvPicPr>
          <p:cNvPr id="7" name="Picture 6" descr="A graph of a graph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0AE43769-D023-0B49-B344-2FA6B29A6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287768"/>
            <a:ext cx="3582523" cy="27282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407369" y="5877272"/>
            <a:ext cx="9469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The remaining DA shrinkage que to the FD-SR is simply due to the cumulative energy loss.</a:t>
            </a:r>
          </a:p>
          <a:p>
            <a:r>
              <a:rPr lang="en-US" dirty="0">
                <a:solidFill>
                  <a:srgbClr val="132577"/>
                </a:solidFill>
              </a:rPr>
              <a:t>After about 20 turns, a particle with an initial offset of 5um loses 2% of its energy and falls </a:t>
            </a:r>
          </a:p>
          <a:p>
            <a:r>
              <a:rPr lang="en-US" dirty="0">
                <a:solidFill>
                  <a:srgbClr val="132577"/>
                </a:solidFill>
              </a:rPr>
              <a:t>outside the energy acceptance.</a:t>
            </a:r>
          </a:p>
        </p:txBody>
      </p:sp>
      <p:pic>
        <p:nvPicPr>
          <p:cNvPr id="13" name="Picture 12" descr="A group of graphs with lines&#10;&#10;Description automatically generated with medium confidence">
            <a:extLst>
              <a:ext uri="{FF2B5EF4-FFF2-40B4-BE49-F238E27FC236}">
                <a16:creationId xmlns:a16="http://schemas.microsoft.com/office/drawing/2014/main" id="{8E123237-761F-FB2C-A6DD-56BB013E76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63"/>
          <a:stretch/>
        </p:blipFill>
        <p:spPr>
          <a:xfrm>
            <a:off x="5011309" y="1268760"/>
            <a:ext cx="5897496" cy="1523154"/>
          </a:xfrm>
          <a:prstGeom prst="rect">
            <a:avLst/>
          </a:prstGeom>
        </p:spPr>
      </p:pic>
      <p:pic>
        <p:nvPicPr>
          <p:cNvPr id="15" name="Picture 14" descr="A group of graphs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4F36D91C-CC33-58DA-0047-5C0B46C326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40"/>
          <a:stretch/>
        </p:blipFill>
        <p:spPr>
          <a:xfrm>
            <a:off x="5087889" y="2773240"/>
            <a:ext cx="5616624" cy="1462822"/>
          </a:xfrm>
          <a:prstGeom prst="rect">
            <a:avLst/>
          </a:prstGeom>
        </p:spPr>
      </p:pic>
      <p:pic>
        <p:nvPicPr>
          <p:cNvPr id="16" name="Picture 15" descr="A group of graphs with lines&#10;&#10;Description automatically generated with medium confidence">
            <a:extLst>
              <a:ext uri="{FF2B5EF4-FFF2-40B4-BE49-F238E27FC236}">
                <a16:creationId xmlns:a16="http://schemas.microsoft.com/office/drawing/2014/main" id="{4523EF27-D1FC-6C6D-B2EE-2B6871C0DE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" t="51154" r="47800"/>
          <a:stretch/>
        </p:blipFill>
        <p:spPr>
          <a:xfrm>
            <a:off x="695399" y="3967482"/>
            <a:ext cx="3828629" cy="18813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470E03E-54E7-F903-302D-3FCF5B958342}"/>
              </a:ext>
            </a:extLst>
          </p:cNvPr>
          <p:cNvSpPr txBox="1"/>
          <p:nvPr/>
        </p:nvSpPr>
        <p:spPr>
          <a:xfrm>
            <a:off x="5262844" y="4229951"/>
            <a:ext cx="65217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“apparent” 4</a:t>
            </a:r>
            <a:r>
              <a:rPr lang="en-US" sz="1400" baseline="30000" dirty="0"/>
              <a:t>th</a:t>
            </a:r>
            <a:r>
              <a:rPr lang="en-US" sz="1400" dirty="0"/>
              <a:t> power vertical detuning with </a:t>
            </a:r>
            <a:r>
              <a:rPr lang="en-US" sz="1400" dirty="0" err="1"/>
              <a:t>SR_on</a:t>
            </a:r>
            <a:r>
              <a:rPr lang="en-US" sz="1400" dirty="0"/>
              <a:t> is</a:t>
            </a:r>
          </a:p>
          <a:p>
            <a:r>
              <a:rPr lang="en-US" sz="1400" dirty="0"/>
              <a:t>gone with the </a:t>
            </a:r>
            <a:r>
              <a:rPr lang="en-US" sz="1400" dirty="0" err="1"/>
              <a:t>decapoles</a:t>
            </a:r>
            <a:r>
              <a:rPr lang="en-US" sz="1400" dirty="0"/>
              <a:t>. In fact it was a feed down</a:t>
            </a:r>
          </a:p>
          <a:p>
            <a:r>
              <a:rPr lang="en-US" sz="1400" dirty="0"/>
              <a:t>due to the </a:t>
            </a:r>
            <a:r>
              <a:rPr lang="en-US" sz="1400" dirty="0" err="1"/>
              <a:t>de_ydetuning</a:t>
            </a:r>
            <a:r>
              <a:rPr lang="en-US" sz="1400" dirty="0"/>
              <a:t>.</a:t>
            </a:r>
          </a:p>
          <a:p>
            <a:r>
              <a:rPr lang="en-US" sz="1400" dirty="0"/>
              <a:t>The very high order horizontal detuning at the moment is not</a:t>
            </a:r>
          </a:p>
          <a:p>
            <a:r>
              <a:rPr lang="en-US" sz="1400" dirty="0"/>
              <a:t>understood.</a:t>
            </a:r>
          </a:p>
          <a:p>
            <a:r>
              <a:rPr lang="en-US" sz="1400" dirty="0"/>
              <a:t>To be noted that the cos2theta_octupolar detuning from the FD_L+R  do cancel</a:t>
            </a:r>
          </a:p>
          <a:p>
            <a:r>
              <a:rPr lang="en-US" sz="1400" dirty="0"/>
              <a:t>each other. This would be nice to prove theoretically as well.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0E5EFB-EF5C-80E9-C53B-370D9F9778D1}"/>
              </a:ext>
            </a:extLst>
          </p:cNvPr>
          <p:cNvSpPr txBox="1"/>
          <p:nvPr/>
        </p:nvSpPr>
        <p:spPr>
          <a:xfrm>
            <a:off x="7464152" y="205547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</a:t>
            </a:r>
            <a:r>
              <a:rPr lang="en-US" dirty="0" err="1"/>
              <a:t>decapoles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2D78E7-947F-6112-6848-72611D8A711D}"/>
              </a:ext>
            </a:extLst>
          </p:cNvPr>
          <p:cNvSpPr txBox="1"/>
          <p:nvPr/>
        </p:nvSpPr>
        <p:spPr>
          <a:xfrm>
            <a:off x="7464152" y="33477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</a:t>
            </a:r>
            <a:r>
              <a:rPr lang="en-US" dirty="0" err="1"/>
              <a:t>decapoles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6618E6-F2D3-4B48-49EF-25EC1A0273C2}"/>
              </a:ext>
            </a:extLst>
          </p:cNvPr>
          <p:cNvSpPr txBox="1"/>
          <p:nvPr/>
        </p:nvSpPr>
        <p:spPr>
          <a:xfrm>
            <a:off x="10194793" y="5766032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32577"/>
                </a:solidFill>
              </a:rPr>
              <a:t>S Liuzzo</a:t>
            </a:r>
          </a:p>
        </p:txBody>
      </p:sp>
    </p:spTree>
    <p:extLst>
      <p:ext uri="{BB962C8B-B14F-4D97-AF65-F5344CB8AC3E}">
        <p14:creationId xmlns:p14="http://schemas.microsoft.com/office/powerpoint/2010/main" val="1905136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DA optimization with Crab </a:t>
            </a:r>
            <a:r>
              <a:rPr lang="en-US" dirty="0" err="1"/>
              <a:t>Sextupoles</a:t>
            </a:r>
            <a:r>
              <a:rPr lang="en-US" dirty="0"/>
              <a:t>                                                v_89    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4871864" y="2162433"/>
            <a:ext cx="59427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CS now is the dominant offender for the DA</a:t>
            </a:r>
          </a:p>
          <a:p>
            <a:r>
              <a:rPr lang="en-US" dirty="0" err="1">
                <a:solidFill>
                  <a:srgbClr val="132577"/>
                </a:solidFill>
              </a:rPr>
              <a:t>Nevetherless</a:t>
            </a:r>
            <a:r>
              <a:rPr lang="en-US" dirty="0">
                <a:solidFill>
                  <a:srgbClr val="132577"/>
                </a:solidFill>
              </a:rPr>
              <a:t> DA and MA are larger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baseline by about a factor 2 both.</a:t>
            </a:r>
          </a:p>
          <a:p>
            <a:r>
              <a:rPr lang="en-US" dirty="0">
                <a:solidFill>
                  <a:srgbClr val="132577"/>
                </a:solidFill>
              </a:rPr>
              <a:t>The dominant aberration is quadratic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to the CS strength. With CS@60% the DA is</a:t>
            </a:r>
          </a:p>
          <a:p>
            <a:r>
              <a:rPr lang="en-US" dirty="0">
                <a:solidFill>
                  <a:srgbClr val="132577"/>
                </a:solidFill>
              </a:rPr>
              <a:t>about twice larger.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It should be noted that for v_89 the CS pairs can be varied (also individually per IP) with no need of retuning of any other magnet.</a:t>
            </a:r>
          </a:p>
        </p:txBody>
      </p:sp>
      <p:pic>
        <p:nvPicPr>
          <p:cNvPr id="4" name="Picture 3" descr="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323DE761-631A-E1BC-48FE-4B532C650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69" y="1268760"/>
            <a:ext cx="4342055" cy="33696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E18EBC-DEE0-654C-11C7-38BE549A47B0}"/>
              </a:ext>
            </a:extLst>
          </p:cNvPr>
          <p:cNvSpPr txBox="1"/>
          <p:nvPr/>
        </p:nvSpPr>
        <p:spPr>
          <a:xfrm>
            <a:off x="602429" y="5024755"/>
            <a:ext cx="359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What causes the DA shrinkage ?</a:t>
            </a:r>
            <a:r>
              <a:rPr lang="en-US" dirty="0">
                <a:solidFill>
                  <a:srgbClr val="AF007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8299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556792"/>
            <a:ext cx="11541977" cy="4264504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Optimized (reduced) all non linearities between the CS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 err="1">
                <a:solidFill>
                  <a:srgbClr val="132577"/>
                </a:solidFill>
              </a:rPr>
              <a:t>CCSy</a:t>
            </a:r>
            <a:r>
              <a:rPr lang="en-US" sz="2400" dirty="0">
                <a:solidFill>
                  <a:srgbClr val="132577"/>
                </a:solidFill>
              </a:rPr>
              <a:t>/x R12s/R34s optimized with </a:t>
            </a:r>
            <a:r>
              <a:rPr lang="en-US" sz="2400" dirty="0" err="1">
                <a:solidFill>
                  <a:srgbClr val="132577"/>
                </a:solidFill>
              </a:rPr>
              <a:t>CS_on</a:t>
            </a:r>
            <a:r>
              <a:rPr lang="en-US" sz="2400" dirty="0">
                <a:solidFill>
                  <a:srgbClr val="132577"/>
                </a:solidFill>
              </a:rPr>
              <a:t> (also good for </a:t>
            </a:r>
            <a:r>
              <a:rPr lang="en-US" sz="2400" dirty="0" err="1">
                <a:solidFill>
                  <a:srgbClr val="132577"/>
                </a:solidFill>
              </a:rPr>
              <a:t>CS_off</a:t>
            </a:r>
            <a:r>
              <a:rPr lang="en-US" sz="2400" dirty="0">
                <a:solidFill>
                  <a:srgbClr val="132577"/>
                </a:solidFill>
              </a:rPr>
              <a:t>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Reduced the strength of the x </a:t>
            </a:r>
            <a:r>
              <a:rPr lang="en-US" sz="2400" dirty="0" err="1">
                <a:solidFill>
                  <a:srgbClr val="132577"/>
                </a:solidFill>
              </a:rPr>
              <a:t>IP_phase_sextupoles</a:t>
            </a:r>
            <a:r>
              <a:rPr lang="en-US" sz="2400" dirty="0">
                <a:solidFill>
                  <a:srgbClr val="132577"/>
                </a:solidFill>
              </a:rPr>
              <a:t> (they are the main non-linearity offenders):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  - by increasing dx on the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endParaRPr lang="en-US" sz="2400" dirty="0">
              <a:solidFill>
                <a:srgbClr val="132577"/>
              </a:solidFill>
            </a:endParaRPr>
          </a:p>
          <a:p>
            <a:r>
              <a:rPr lang="en-US" sz="2400" dirty="0">
                <a:solidFill>
                  <a:srgbClr val="132577"/>
                </a:solidFill>
              </a:rPr>
              <a:t>        - by reducing third order x-chromaticity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Optimized betas and alfas (between 0.0 and 0.5) at the </a:t>
            </a:r>
            <a:r>
              <a:rPr lang="en-US" sz="2400" dirty="0" err="1">
                <a:solidFill>
                  <a:srgbClr val="132577"/>
                </a:solidFill>
              </a:rPr>
              <a:t>x&amp;y</a:t>
            </a:r>
            <a:r>
              <a:rPr lang="en-US" sz="2400" dirty="0">
                <a:solidFill>
                  <a:srgbClr val="132577"/>
                </a:solidFill>
              </a:rPr>
              <a:t> </a:t>
            </a:r>
            <a:r>
              <a:rPr lang="en-US" sz="2400" dirty="0" err="1">
                <a:solidFill>
                  <a:srgbClr val="132577"/>
                </a:solidFill>
              </a:rPr>
              <a:t>IP_phase</a:t>
            </a:r>
            <a:r>
              <a:rPr lang="en-US" sz="2400" dirty="0">
                <a:solidFill>
                  <a:srgbClr val="132577"/>
                </a:solidFill>
              </a:rPr>
              <a:t>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endParaRPr lang="en-US" sz="24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Flattened </a:t>
            </a:r>
            <a:r>
              <a:rPr lang="en-US" sz="2400" dirty="0" err="1">
                <a:solidFill>
                  <a:srgbClr val="132577"/>
                </a:solidFill>
              </a:rPr>
              <a:t>x&amp;y</a:t>
            </a:r>
            <a:r>
              <a:rPr lang="en-US" sz="2400" dirty="0">
                <a:solidFill>
                  <a:srgbClr val="132577"/>
                </a:solidFill>
              </a:rPr>
              <a:t> betas vs de @ CS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Zeroed dx vs de @ CS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Optics optimization for CS transparency</a:t>
            </a:r>
          </a:p>
        </p:txBody>
      </p:sp>
    </p:spTree>
    <p:extLst>
      <p:ext uri="{BB962C8B-B14F-4D97-AF65-F5344CB8AC3E}">
        <p14:creationId xmlns:p14="http://schemas.microsoft.com/office/powerpoint/2010/main" val="1028753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Optics check with </a:t>
            </a:r>
            <a:r>
              <a:rPr lang="en-US" dirty="0" err="1"/>
              <a:t>CS_on</a:t>
            </a:r>
            <a:r>
              <a:rPr lang="en-US" dirty="0"/>
              <a:t>                                                              v_89  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6045F8-EE15-84D0-6215-72F6B10F3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412776"/>
            <a:ext cx="2398576" cy="4797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1F5466-5D3F-E214-67D8-5F8C1C7B4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1052736"/>
            <a:ext cx="1800200" cy="57629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F2AF8B-B006-FCBE-7A66-3583F6939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816" y="228451"/>
            <a:ext cx="1542791" cy="65004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0141F2-9B6F-DB51-3181-1F43132042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68419"/>
            <a:ext cx="1586145" cy="64604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CC4F82-C9BB-FCE6-356A-9E860892F0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4692" y="268418"/>
            <a:ext cx="1451201" cy="64009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73294E-A228-C20E-14C9-9BA8A8E366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4229" y="268418"/>
            <a:ext cx="1451201" cy="64484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510778" y="6260217"/>
            <a:ext cx="2704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32577"/>
                </a:solidFill>
              </a:rPr>
              <a:t>All ok except one !</a:t>
            </a:r>
          </a:p>
        </p:txBody>
      </p:sp>
    </p:spTree>
    <p:extLst>
      <p:ext uri="{BB962C8B-B14F-4D97-AF65-F5344CB8AC3E}">
        <p14:creationId xmlns:p14="http://schemas.microsoft.com/office/powerpoint/2010/main" val="2684072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Optics check with </a:t>
            </a:r>
            <a:r>
              <a:rPr lang="en-US" dirty="0" err="1"/>
              <a:t>CS_on</a:t>
            </a:r>
            <a:r>
              <a:rPr lang="en-US" dirty="0"/>
              <a:t>                                                              v_89    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3052831" y="1863010"/>
            <a:ext cx="84040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CS do introduce a very strong </a:t>
            </a:r>
            <a:r>
              <a:rPr lang="en-US" dirty="0" err="1">
                <a:solidFill>
                  <a:srgbClr val="132577"/>
                </a:solidFill>
              </a:rPr>
              <a:t>de_xy_detuning</a:t>
            </a:r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It is quadratic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to CS strength.</a:t>
            </a:r>
          </a:p>
          <a:p>
            <a:r>
              <a:rPr lang="en-US" dirty="0">
                <a:solidFill>
                  <a:srgbClr val="132577"/>
                </a:solidFill>
              </a:rPr>
              <a:t>It is much larger (about a factor 2)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the one created by the </a:t>
            </a:r>
            <a:r>
              <a:rPr lang="en-US" dirty="0" err="1">
                <a:solidFill>
                  <a:srgbClr val="132577"/>
                </a:solidFill>
              </a:rPr>
              <a:t>y_CCS</a:t>
            </a:r>
            <a:r>
              <a:rPr lang="en-US" dirty="0">
                <a:solidFill>
                  <a:srgbClr val="132577"/>
                </a:solidFill>
              </a:rPr>
              <a:t> (compensated with </a:t>
            </a:r>
            <a:r>
              <a:rPr lang="en-US" dirty="0" err="1">
                <a:solidFill>
                  <a:srgbClr val="132577"/>
                </a:solidFill>
              </a:rPr>
              <a:t>decapoles</a:t>
            </a:r>
            <a:r>
              <a:rPr lang="en-US" dirty="0">
                <a:solidFill>
                  <a:srgbClr val="132577"/>
                </a:solidFill>
              </a:rPr>
              <a:t>)</a:t>
            </a:r>
          </a:p>
          <a:p>
            <a:r>
              <a:rPr lang="en-US" dirty="0">
                <a:solidFill>
                  <a:srgbClr val="132577"/>
                </a:solidFill>
              </a:rPr>
              <a:t>It seems that it could be removed by correcting the chromaticity</a:t>
            </a:r>
          </a:p>
          <a:p>
            <a:r>
              <a:rPr lang="en-US" dirty="0">
                <a:solidFill>
                  <a:srgbClr val="132577"/>
                </a:solidFill>
              </a:rPr>
              <a:t>between the CS at the proper phase.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I have seen that it can be reduced with additional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in the FF however given the strength required they spoil the on energy DA anyway.</a:t>
            </a:r>
          </a:p>
          <a:p>
            <a:r>
              <a:rPr lang="en-US" dirty="0">
                <a:solidFill>
                  <a:srgbClr val="132577"/>
                </a:solidFill>
              </a:rPr>
              <a:t>Best indication is that a “inner” CCS in the FF with proper betas and phase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CS will work. Hard to make but possible.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The other possibility is to correct it outside of the FF, in the ARCs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D98CEC-369E-8CDA-119F-E2A6E1CBE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227697"/>
            <a:ext cx="2576593" cy="2343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6693F8-5F4C-80E4-9A63-A92763F72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3746919"/>
            <a:ext cx="2448590" cy="234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67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Optics check with </a:t>
            </a:r>
            <a:r>
              <a:rPr lang="en-US" dirty="0" err="1"/>
              <a:t>CS_on</a:t>
            </a:r>
            <a:r>
              <a:rPr lang="en-US" dirty="0"/>
              <a:t> @ 50%                                                     v_89  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297671-ACFB-9FAD-68B7-EFA44546D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59" y="990036"/>
            <a:ext cx="2769362" cy="27070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42423D-46E1-CAC4-BB42-3B6A9AAB5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59" y="3874437"/>
            <a:ext cx="2784195" cy="27070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247463-2630-C580-7721-9CD1A3C7F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270" y="3783480"/>
            <a:ext cx="2812521" cy="27070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C7F196-7581-5F9A-057D-10E5CFC8B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4130" y="989452"/>
            <a:ext cx="2699747" cy="26166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554909" y="3588209"/>
            <a:ext cx="2487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132577"/>
                </a:solidFill>
              </a:rPr>
              <a:t>Detunings</a:t>
            </a:r>
            <a:r>
              <a:rPr lang="en-US" sz="1400" dirty="0">
                <a:solidFill>
                  <a:srgbClr val="132577"/>
                </a:solidFill>
              </a:rPr>
              <a:t> with de=+/-0.2%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129545-5D82-A6F2-C826-33074F0EBE23}"/>
              </a:ext>
            </a:extLst>
          </p:cNvPr>
          <p:cNvSpPr txBox="1"/>
          <p:nvPr/>
        </p:nvSpPr>
        <p:spPr>
          <a:xfrm>
            <a:off x="3431704" y="2708920"/>
            <a:ext cx="240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132577"/>
                </a:solidFill>
              </a:rPr>
              <a:t>Added two octupoles @CS </a:t>
            </a:r>
          </a:p>
          <a:p>
            <a:r>
              <a:rPr lang="en-US" sz="1400" dirty="0">
                <a:solidFill>
                  <a:srgbClr val="132577"/>
                </a:solidFill>
              </a:rPr>
              <a:t>K3L = 9.5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1E8730-3A11-0E8A-1F17-013AB7AF0568}"/>
              </a:ext>
            </a:extLst>
          </p:cNvPr>
          <p:cNvSpPr txBox="1"/>
          <p:nvPr/>
        </p:nvSpPr>
        <p:spPr>
          <a:xfrm>
            <a:off x="3359696" y="5661248"/>
            <a:ext cx="240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132577"/>
                </a:solidFill>
              </a:rPr>
              <a:t>Added two octupoles @CS </a:t>
            </a:r>
          </a:p>
          <a:p>
            <a:r>
              <a:rPr lang="en-US" sz="1400" dirty="0">
                <a:solidFill>
                  <a:srgbClr val="132577"/>
                </a:solidFill>
              </a:rPr>
              <a:t>K3L = -9.5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5A3156-2C23-F251-ED99-3B1F56DD5B33}"/>
              </a:ext>
            </a:extLst>
          </p:cNvPr>
          <p:cNvSpPr txBox="1"/>
          <p:nvPr/>
        </p:nvSpPr>
        <p:spPr>
          <a:xfrm>
            <a:off x="5936875" y="1836415"/>
            <a:ext cx="5894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132577"/>
                </a:solidFill>
              </a:rPr>
              <a:t>1) It sems that again a </a:t>
            </a:r>
            <a:r>
              <a:rPr lang="en-US" sz="1400" dirty="0" err="1">
                <a:solidFill>
                  <a:srgbClr val="132577"/>
                </a:solidFill>
              </a:rPr>
              <a:t>decapole</a:t>
            </a:r>
            <a:r>
              <a:rPr lang="en-US" sz="1400" dirty="0">
                <a:solidFill>
                  <a:srgbClr val="132577"/>
                </a:solidFill>
              </a:rPr>
              <a:t> pair (per each CS) could do the job</a:t>
            </a:r>
          </a:p>
          <a:p>
            <a:r>
              <a:rPr lang="en-US" sz="1400" dirty="0">
                <a:solidFill>
                  <a:srgbClr val="132577"/>
                </a:solidFill>
              </a:rPr>
              <a:t>One </a:t>
            </a:r>
            <a:r>
              <a:rPr lang="en-US" sz="1400" dirty="0" err="1">
                <a:solidFill>
                  <a:srgbClr val="132577"/>
                </a:solidFill>
              </a:rPr>
              <a:t>decapole</a:t>
            </a:r>
            <a:r>
              <a:rPr lang="en-US" sz="1400" dirty="0">
                <a:solidFill>
                  <a:srgbClr val="132577"/>
                </a:solidFill>
              </a:rPr>
              <a:t> is on the CS and the twin one in the ARC in a point at </a:t>
            </a:r>
          </a:p>
          <a:p>
            <a:r>
              <a:rPr lang="en-US" sz="1400" dirty="0">
                <a:solidFill>
                  <a:srgbClr val="132577"/>
                </a:solidFill>
              </a:rPr>
              <a:t>–alpha*I with dx&lt;&gt;0</a:t>
            </a:r>
          </a:p>
          <a:p>
            <a:endParaRPr lang="en-US" sz="1400" dirty="0">
              <a:solidFill>
                <a:srgbClr val="132577"/>
              </a:solidFill>
            </a:endParaRPr>
          </a:p>
          <a:p>
            <a:r>
              <a:rPr lang="en-US" sz="1400" dirty="0">
                <a:solidFill>
                  <a:srgbClr val="132577"/>
                </a:solidFill>
              </a:rPr>
              <a:t>2) Other possibility is to increase </a:t>
            </a:r>
            <a:r>
              <a:rPr lang="en-US" sz="1400" dirty="0" err="1">
                <a:solidFill>
                  <a:srgbClr val="132577"/>
                </a:solidFill>
              </a:rPr>
              <a:t>betay@CS</a:t>
            </a:r>
            <a:r>
              <a:rPr lang="en-US" sz="1400" dirty="0">
                <a:solidFill>
                  <a:srgbClr val="132577"/>
                </a:solidFill>
              </a:rPr>
              <a:t>, the aberration should decrease inversely. The </a:t>
            </a:r>
            <a:r>
              <a:rPr lang="en-US" sz="1400" dirty="0" err="1">
                <a:solidFill>
                  <a:srgbClr val="132577"/>
                </a:solidFill>
              </a:rPr>
              <a:t>behaviuor</a:t>
            </a:r>
            <a:r>
              <a:rPr lang="en-US" sz="1400" dirty="0">
                <a:solidFill>
                  <a:srgbClr val="132577"/>
                </a:solidFill>
              </a:rPr>
              <a:t> vs </a:t>
            </a:r>
            <a:r>
              <a:rPr lang="en-US" sz="1400" dirty="0" err="1">
                <a:solidFill>
                  <a:srgbClr val="132577"/>
                </a:solidFill>
              </a:rPr>
              <a:t>betax@CS</a:t>
            </a:r>
            <a:r>
              <a:rPr lang="en-US" sz="1400" dirty="0">
                <a:solidFill>
                  <a:srgbClr val="132577"/>
                </a:solidFill>
              </a:rPr>
              <a:t> should be studied as well.</a:t>
            </a:r>
          </a:p>
          <a:p>
            <a:endParaRPr lang="en-US" sz="1400" dirty="0">
              <a:solidFill>
                <a:srgbClr val="132577"/>
              </a:solidFill>
            </a:endParaRPr>
          </a:p>
          <a:p>
            <a:r>
              <a:rPr lang="en-US" sz="1400" dirty="0">
                <a:solidFill>
                  <a:srgbClr val="132577"/>
                </a:solidFill>
              </a:rPr>
              <a:t>3) Create resonantly this aberration in the ARC should be studied:</a:t>
            </a:r>
          </a:p>
          <a:p>
            <a:r>
              <a:rPr lang="en-US" sz="1400" dirty="0">
                <a:solidFill>
                  <a:srgbClr val="132577"/>
                </a:solidFill>
              </a:rPr>
              <a:t>    with </a:t>
            </a:r>
            <a:r>
              <a:rPr lang="en-US" sz="1400" dirty="0" err="1">
                <a:solidFill>
                  <a:srgbClr val="132577"/>
                </a:solidFill>
              </a:rPr>
              <a:t>sextupoles</a:t>
            </a:r>
            <a:r>
              <a:rPr lang="en-US" sz="1400" dirty="0">
                <a:solidFill>
                  <a:srgbClr val="132577"/>
                </a:solidFill>
              </a:rPr>
              <a:t> modulation</a:t>
            </a:r>
          </a:p>
          <a:p>
            <a:r>
              <a:rPr lang="en-US" sz="1400" dirty="0">
                <a:solidFill>
                  <a:srgbClr val="132577"/>
                </a:solidFill>
              </a:rPr>
              <a:t>    with high order multipoles</a:t>
            </a:r>
          </a:p>
          <a:p>
            <a:endParaRPr lang="en-US" sz="1400" dirty="0">
              <a:solidFill>
                <a:srgbClr val="132577"/>
              </a:solidFill>
            </a:endParaRPr>
          </a:p>
          <a:p>
            <a:r>
              <a:rPr lang="en-US" sz="1400" dirty="0">
                <a:solidFill>
                  <a:srgbClr val="132577"/>
                </a:solidFill>
              </a:rPr>
              <a:t>4) More ideas are welcome</a:t>
            </a:r>
          </a:p>
          <a:p>
            <a:endParaRPr lang="en-US" sz="1400" dirty="0">
              <a:solidFill>
                <a:srgbClr val="132577"/>
              </a:solidFill>
            </a:endParaRPr>
          </a:p>
          <a:p>
            <a:endParaRPr lang="en-US" sz="1400" dirty="0">
              <a:solidFill>
                <a:srgbClr val="132577"/>
              </a:solidFill>
            </a:endParaRPr>
          </a:p>
          <a:p>
            <a:r>
              <a:rPr lang="en-US" sz="1400" dirty="0">
                <a:solidFill>
                  <a:srgbClr val="132577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0320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FF layout                                                                                             v_89     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5A3156-2C23-F251-ED99-3B1F56DD5B33}"/>
              </a:ext>
            </a:extLst>
          </p:cNvPr>
          <p:cNvSpPr txBox="1"/>
          <p:nvPr/>
        </p:nvSpPr>
        <p:spPr>
          <a:xfrm>
            <a:off x="6129818" y="980728"/>
            <a:ext cx="589479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V_89 has further reduced IP offset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to baseline, to be checked but should be around 7m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There are no reverse bends thus simplifying the SR radiation handling for the distributed absorbers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The stronger dipoles are in the </a:t>
            </a:r>
            <a:r>
              <a:rPr lang="en-US" dirty="0" err="1">
                <a:solidFill>
                  <a:srgbClr val="132577"/>
                </a:solidFill>
              </a:rPr>
              <a:t>CCSy_R</a:t>
            </a:r>
            <a:r>
              <a:rPr lang="en-US" dirty="0">
                <a:solidFill>
                  <a:srgbClr val="132577"/>
                </a:solidFill>
              </a:rPr>
              <a:t> just downstream the IP, they are anyway about 10% weaker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the ARCs ones.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The “Soft bend” upstream the IP is about 230m long and has an Ec~130KeV @ttbar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Overall the ratio </a:t>
            </a:r>
            <a:r>
              <a:rPr lang="en-US" dirty="0" err="1">
                <a:solidFill>
                  <a:srgbClr val="132577"/>
                </a:solidFill>
              </a:rPr>
              <a:t>FF_Eloss</a:t>
            </a:r>
            <a:r>
              <a:rPr lang="en-US" dirty="0">
                <a:solidFill>
                  <a:srgbClr val="132577"/>
                </a:solidFill>
              </a:rPr>
              <a:t>/</a:t>
            </a:r>
            <a:r>
              <a:rPr lang="en-US" dirty="0" err="1">
                <a:solidFill>
                  <a:srgbClr val="132577"/>
                </a:solidFill>
              </a:rPr>
              <a:t>FF_bend_angle</a:t>
            </a:r>
            <a:r>
              <a:rPr lang="en-US" dirty="0">
                <a:solidFill>
                  <a:srgbClr val="132577"/>
                </a:solidFill>
              </a:rPr>
              <a:t> is</a:t>
            </a:r>
          </a:p>
          <a:p>
            <a:r>
              <a:rPr lang="en-US" dirty="0">
                <a:solidFill>
                  <a:srgbClr val="132577"/>
                </a:solidFill>
              </a:rPr>
              <a:t>very similar to the ARC one.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There are no superconducting magnets required except the FD ones (this might change if some zero-leakage quadrupoles are needed). FF </a:t>
            </a:r>
            <a:r>
              <a:rPr lang="en-US" dirty="0" err="1">
                <a:solidFill>
                  <a:srgbClr val="132577"/>
                </a:solidFill>
              </a:rPr>
              <a:t>sextupoles@ttbar</a:t>
            </a:r>
            <a:r>
              <a:rPr lang="en-US" dirty="0">
                <a:solidFill>
                  <a:srgbClr val="132577"/>
                </a:solidFill>
              </a:rPr>
              <a:t> have </a:t>
            </a:r>
            <a:r>
              <a:rPr lang="en-US" dirty="0" err="1">
                <a:solidFill>
                  <a:srgbClr val="132577"/>
                </a:solidFill>
              </a:rPr>
              <a:t>k_values</a:t>
            </a:r>
            <a:r>
              <a:rPr lang="en-US" dirty="0">
                <a:solidFill>
                  <a:srgbClr val="132577"/>
                </a:solidFill>
              </a:rPr>
              <a:t> around 1 (</a:t>
            </a:r>
            <a:r>
              <a:rPr lang="en-US" dirty="0">
                <a:solidFill>
                  <a:srgbClr val="132577"/>
                </a:solidFill>
                <a:hlinkClick r:id="rId2"/>
              </a:rPr>
              <a:t>1.5@Z</a:t>
            </a:r>
            <a:r>
              <a:rPr lang="en-US" dirty="0">
                <a:solidFill>
                  <a:srgbClr val="132577"/>
                </a:solidFill>
              </a:rPr>
              <a:t>) and are 60cm long. </a:t>
            </a:r>
          </a:p>
          <a:p>
            <a:r>
              <a:rPr lang="en-US" dirty="0">
                <a:solidFill>
                  <a:srgbClr val="132577"/>
                </a:solidFill>
              </a:rPr>
              <a:t>FF quads are shorter and weaker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ARC’s</a:t>
            </a:r>
            <a:endParaRPr lang="en-US" sz="1400" dirty="0">
              <a:solidFill>
                <a:srgbClr val="132577"/>
              </a:solidFill>
            </a:endParaRPr>
          </a:p>
        </p:txBody>
      </p:sp>
      <p:pic>
        <p:nvPicPr>
          <p:cNvPr id="6" name="Picture 5" descr="A graph of a curve&#10;&#10;Description automatically generated">
            <a:extLst>
              <a:ext uri="{FF2B5EF4-FFF2-40B4-BE49-F238E27FC236}">
                <a16:creationId xmlns:a16="http://schemas.microsoft.com/office/drawing/2014/main" id="{B279CB81-30A3-7A14-261F-85FE72165F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412776"/>
            <a:ext cx="2736304" cy="2736304"/>
          </a:xfrm>
          <a:prstGeom prst="rect">
            <a:avLst/>
          </a:prstGeom>
        </p:spPr>
      </p:pic>
      <p:pic>
        <p:nvPicPr>
          <p:cNvPr id="9" name="Picture 8" descr="A graph of a curve&#10;&#10;Description automatically generated">
            <a:extLst>
              <a:ext uri="{FF2B5EF4-FFF2-40B4-BE49-F238E27FC236}">
                <a16:creationId xmlns:a16="http://schemas.microsoft.com/office/drawing/2014/main" id="{9B0408F2-B6F8-F693-3CE2-4C48E92B0C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1412776"/>
            <a:ext cx="2736304" cy="27363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ADC186-4FE9-0A2D-43E8-9050633765ED}"/>
              </a:ext>
            </a:extLst>
          </p:cNvPr>
          <p:cNvSpPr txBox="1"/>
          <p:nvPr/>
        </p:nvSpPr>
        <p:spPr>
          <a:xfrm>
            <a:off x="336720" y="4166793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Baseline: area 6640m2</a:t>
            </a:r>
          </a:p>
          <a:p>
            <a:r>
              <a:rPr lang="en-US" dirty="0"/>
              <a:t>Max separation 9.6m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285F5B-A3F8-9C3C-C430-1DD812EB7E40}"/>
              </a:ext>
            </a:extLst>
          </p:cNvPr>
          <p:cNvSpPr txBox="1"/>
          <p:nvPr/>
        </p:nvSpPr>
        <p:spPr>
          <a:xfrm>
            <a:off x="3355097" y="4137304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LCCO: area 4960m2</a:t>
            </a:r>
          </a:p>
          <a:p>
            <a:r>
              <a:rPr lang="en-US" dirty="0"/>
              <a:t>Max separation 7m</a:t>
            </a:r>
          </a:p>
        </p:txBody>
      </p:sp>
    </p:spTree>
    <p:extLst>
      <p:ext uri="{BB962C8B-B14F-4D97-AF65-F5344CB8AC3E}">
        <p14:creationId xmlns:p14="http://schemas.microsoft.com/office/powerpoint/2010/main" val="3642493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layout							Z and ttbar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BFE2D-F1BC-2017-B037-0718964A4E2F}"/>
              </a:ext>
            </a:extLst>
          </p:cNvPr>
          <p:cNvSpPr txBox="1"/>
          <p:nvPr/>
        </p:nvSpPr>
        <p:spPr>
          <a:xfrm>
            <a:off x="4439815" y="1242061"/>
            <a:ext cx="76801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arc is a standard FODO sequence with two missing </a:t>
            </a:r>
            <a:r>
              <a:rPr lang="en-US" dirty="0" err="1"/>
              <a:t>sextupole</a:t>
            </a:r>
            <a:r>
              <a:rPr lang="en-US" dirty="0"/>
              <a:t> for every 10 quads.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BPMs are placed at each </a:t>
            </a:r>
            <a:r>
              <a:rPr lang="en-US" dirty="0" err="1"/>
              <a:t>sextupole</a:t>
            </a:r>
            <a:r>
              <a:rPr lang="en-US" dirty="0"/>
              <a:t> location (between sext and quad)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sextupoles</a:t>
            </a:r>
            <a:r>
              <a:rPr lang="en-US" dirty="0"/>
              <a:t> are the ones presently designed and the foreseen trimming coils are all what is needed for orbit and optic correction.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Sextupoles</a:t>
            </a:r>
            <a:r>
              <a:rPr lang="en-US" dirty="0"/>
              <a:t> are 0.40/0.50m long, power consumption is &lt; 5MW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Quads are 2.4/1.8m long and should consume about 5Kw each, 2240 per ring are needed =&gt; 23MW@ttbar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Dipoles are about 29.6m Long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58857B-3664-84E2-8473-99C67B751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980728"/>
            <a:ext cx="4392487" cy="3616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C32AAD-86AA-016A-DE42-A7048A5DE9B0}"/>
              </a:ext>
            </a:extLst>
          </p:cNvPr>
          <p:cNvSpPr txBox="1"/>
          <p:nvPr/>
        </p:nvSpPr>
        <p:spPr>
          <a:xfrm>
            <a:off x="345224" y="4513286"/>
            <a:ext cx="100719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the case of HTS option the </a:t>
            </a:r>
            <a:r>
              <a:rPr lang="en-US" dirty="0" err="1"/>
              <a:t>sextupoles</a:t>
            </a:r>
            <a:r>
              <a:rPr lang="en-US" dirty="0"/>
              <a:t> are wrapped around the quadrupoles.</a:t>
            </a:r>
          </a:p>
          <a:p>
            <a:r>
              <a:rPr lang="en-US" dirty="0"/>
              <a:t>In principle by shifting the arc longitudinally by 30m, the QF will overlap with the QD, it then could</a:t>
            </a:r>
          </a:p>
          <a:p>
            <a:r>
              <a:rPr lang="en-US" dirty="0"/>
              <a:t>be possible to use a 1.8m twin quad + a 0.6m QF on one side only. I think that the cons of this </a:t>
            </a:r>
          </a:p>
          <a:p>
            <a:r>
              <a:rPr lang="en-US" dirty="0"/>
              <a:t>option greatly exceed the pros, </a:t>
            </a:r>
            <a:r>
              <a:rPr lang="en-US" dirty="0" err="1"/>
              <a:t>nevetherless</a:t>
            </a:r>
            <a:r>
              <a:rPr lang="en-US" dirty="0"/>
              <a:t> it should be mentioned.</a:t>
            </a:r>
          </a:p>
          <a:p>
            <a:endParaRPr lang="en-US" dirty="0"/>
          </a:p>
          <a:p>
            <a:r>
              <a:rPr lang="en-US" dirty="0"/>
              <a:t>Another option is to have an about gradient in the dipole (-0.4T/m 2/3 of the length, 0.4T/m 1/3)</a:t>
            </a:r>
          </a:p>
          <a:p>
            <a:r>
              <a:rPr lang="en-US" dirty="0"/>
              <a:t>In this case the QDs will be halved in length and the QF reduced by 25% =&gt; ~15MW power</a:t>
            </a:r>
          </a:p>
          <a:p>
            <a:r>
              <a:rPr lang="en-US" dirty="0"/>
              <a:t>Dipoles will be trickier to make and consume more power, a quick check should be done anyway.</a:t>
            </a:r>
          </a:p>
        </p:txBody>
      </p:sp>
    </p:spTree>
    <p:extLst>
      <p:ext uri="{BB962C8B-B14F-4D97-AF65-F5344CB8AC3E}">
        <p14:creationId xmlns:p14="http://schemas.microsoft.com/office/powerpoint/2010/main" val="346329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 err="1"/>
              <a:t>Sextupole</a:t>
            </a:r>
            <a:r>
              <a:rPr lang="en-US" dirty="0"/>
              <a:t> ARC sensitivities errors (follow-up to the 4sexts family option)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5A3156-2C23-F251-ED99-3B1F56DD5B33}"/>
              </a:ext>
            </a:extLst>
          </p:cNvPr>
          <p:cNvSpPr txBox="1"/>
          <p:nvPr/>
        </p:nvSpPr>
        <p:spPr>
          <a:xfrm>
            <a:off x="256307" y="5602014"/>
            <a:ext cx="11679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For the 4 sexts family option S Liuzzo has confirmed that the </a:t>
            </a:r>
            <a:r>
              <a:rPr lang="en-US" dirty="0" err="1">
                <a:solidFill>
                  <a:srgbClr val="132577"/>
                </a:solidFill>
              </a:rPr>
              <a:t>setupoles</a:t>
            </a:r>
            <a:r>
              <a:rPr lang="en-US" dirty="0">
                <a:solidFill>
                  <a:srgbClr val="132577"/>
                </a:solidFill>
              </a:rPr>
              <a:t> alignment sensitivities for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are relaxed by about a factor 1.6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the 2 families case.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The quads sensitivities are also somewhat relaxed by 20-30%</a:t>
            </a:r>
          </a:p>
        </p:txBody>
      </p:sp>
      <p:pic>
        <p:nvPicPr>
          <p:cNvPr id="6" name="Picture 5" descr="A table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5E25FE12-631C-4E66-963B-79FC942FC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1101049"/>
            <a:ext cx="6048672" cy="42619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69CC946-EF22-63E8-EF80-E2948C0C8AB1}"/>
              </a:ext>
            </a:extLst>
          </p:cNvPr>
          <p:cNvSpPr/>
          <p:nvPr/>
        </p:nvSpPr>
        <p:spPr>
          <a:xfrm>
            <a:off x="2999656" y="2564904"/>
            <a:ext cx="38164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BB2F42-0F0D-C5F6-A927-8AD3ABFFB103}"/>
              </a:ext>
            </a:extLst>
          </p:cNvPr>
          <p:cNvSpPr/>
          <p:nvPr/>
        </p:nvSpPr>
        <p:spPr>
          <a:xfrm>
            <a:off x="2999656" y="3212976"/>
            <a:ext cx="38164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2A8127-DF5B-14BB-B33F-CFBFCE636107}"/>
              </a:ext>
            </a:extLst>
          </p:cNvPr>
          <p:cNvSpPr/>
          <p:nvPr/>
        </p:nvSpPr>
        <p:spPr>
          <a:xfrm>
            <a:off x="2927648" y="4077072"/>
            <a:ext cx="38164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3D8057-1D3C-1D61-ABC3-589173334645}"/>
              </a:ext>
            </a:extLst>
          </p:cNvPr>
          <p:cNvSpPr/>
          <p:nvPr/>
        </p:nvSpPr>
        <p:spPr>
          <a:xfrm>
            <a:off x="2999656" y="4725144"/>
            <a:ext cx="38164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719E2D-E5C0-6C51-30ED-9BD437D8F80C}"/>
              </a:ext>
            </a:extLst>
          </p:cNvPr>
          <p:cNvSpPr txBox="1"/>
          <p:nvPr/>
        </p:nvSpPr>
        <p:spPr>
          <a:xfrm>
            <a:off x="8184232" y="3265597"/>
            <a:ext cx="1430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32577"/>
                </a:solidFill>
              </a:rPr>
              <a:t>S Liuzzo</a:t>
            </a:r>
          </a:p>
        </p:txBody>
      </p:sp>
    </p:spTree>
    <p:extLst>
      <p:ext uri="{BB962C8B-B14F-4D97-AF65-F5344CB8AC3E}">
        <p14:creationId xmlns:p14="http://schemas.microsoft.com/office/powerpoint/2010/main" val="878677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678147" cy="753033"/>
          </a:xfrm>
        </p:spPr>
        <p:txBody>
          <a:bodyPr/>
          <a:lstStyle/>
          <a:p>
            <a:r>
              <a:rPr lang="en-US" dirty="0"/>
              <a:t>Magnets list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5A3156-2C23-F251-ED99-3B1F56DD5B33}"/>
              </a:ext>
            </a:extLst>
          </p:cNvPr>
          <p:cNvSpPr txBox="1"/>
          <p:nvPr/>
        </p:nvSpPr>
        <p:spPr>
          <a:xfrm>
            <a:off x="512614" y="5313982"/>
            <a:ext cx="11679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As requested by G Roy, S Liuzzo is starting to summarize the overall requirements in terms of</a:t>
            </a:r>
          </a:p>
          <a:p>
            <a:r>
              <a:rPr lang="en-US" dirty="0">
                <a:solidFill>
                  <a:srgbClr val="132577"/>
                </a:solidFill>
              </a:rPr>
              <a:t>magnets, other quantities will be added (</a:t>
            </a:r>
            <a:r>
              <a:rPr lang="en-US" dirty="0" err="1">
                <a:solidFill>
                  <a:srgbClr val="132577"/>
                </a:solidFill>
              </a:rPr>
              <a:t>e.g</a:t>
            </a:r>
            <a:r>
              <a:rPr lang="en-US" dirty="0">
                <a:solidFill>
                  <a:srgbClr val="132577"/>
                </a:solidFill>
              </a:rPr>
              <a:t> #BPMs, #correctors, RF voltage </a:t>
            </a:r>
            <a:r>
              <a:rPr lang="en-US" dirty="0" err="1">
                <a:solidFill>
                  <a:srgbClr val="132577"/>
                </a:solidFill>
              </a:rPr>
              <a:t>etc</a:t>
            </a:r>
            <a:r>
              <a:rPr lang="en-US" dirty="0">
                <a:solidFill>
                  <a:srgbClr val="132577"/>
                </a:solidFill>
              </a:rPr>
              <a:t>)</a:t>
            </a:r>
          </a:p>
          <a:p>
            <a:r>
              <a:rPr lang="en-US" dirty="0">
                <a:solidFill>
                  <a:srgbClr val="132577"/>
                </a:solidFill>
              </a:rPr>
              <a:t>The present table is just a skeleton and will be expanded, however already has some useful </a:t>
            </a:r>
            <a:r>
              <a:rPr lang="en-US" dirty="0" err="1">
                <a:solidFill>
                  <a:srgbClr val="132577"/>
                </a:solidFill>
              </a:rPr>
              <a:t>infos</a:t>
            </a:r>
            <a:r>
              <a:rPr lang="en-US" dirty="0">
                <a:solidFill>
                  <a:srgbClr val="132577"/>
                </a:solidFill>
              </a:rPr>
              <a:t> </a:t>
            </a:r>
            <a:endParaRPr lang="en-US" sz="1400" dirty="0">
              <a:solidFill>
                <a:srgbClr val="132577"/>
              </a:solidFill>
            </a:endParaRPr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BDE30BF7-E626-4F88-28AD-E5EB410CCF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19" y="1268760"/>
            <a:ext cx="10833657" cy="30354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EE30CB-4BC4-451A-CBCC-BA3251EB196B}"/>
              </a:ext>
            </a:extLst>
          </p:cNvPr>
          <p:cNvSpPr txBox="1"/>
          <p:nvPr/>
        </p:nvSpPr>
        <p:spPr>
          <a:xfrm>
            <a:off x="9480376" y="4551511"/>
            <a:ext cx="1430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32577"/>
                </a:solidFill>
              </a:rPr>
              <a:t>S Liuzzo</a:t>
            </a:r>
          </a:p>
        </p:txBody>
      </p:sp>
    </p:spTree>
    <p:extLst>
      <p:ext uri="{BB962C8B-B14F-4D97-AF65-F5344CB8AC3E}">
        <p14:creationId xmlns:p14="http://schemas.microsoft.com/office/powerpoint/2010/main" val="2795664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Final Focus DA/MA optimization: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   - SR off  CS off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     - SR on  CS </a:t>
            </a:r>
            <a:r>
              <a:rPr lang="en-US" sz="2600" dirty="0">
                <a:solidFill>
                  <a:srgbClr val="132577"/>
                </a:solidFill>
              </a:rPr>
              <a:t>off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     - SR on  CS on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and </a:t>
            </a:r>
            <a:r>
              <a:rPr lang="en-US" sz="2600" b="0" dirty="0">
                <a:solidFill>
                  <a:srgbClr val="132577"/>
                </a:solidFill>
              </a:rPr>
              <a:t>Final Focus layout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and FF hardware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and FF tolerances</a:t>
            </a: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4777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3446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The LCCO beam dynamics is extremely well understood and optimized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The understanding of the quads SR on beam dynamics has lead to unprecedented means to mitigate the related DA </a:t>
            </a:r>
            <a:r>
              <a:rPr lang="en-US" sz="2400" dirty="0" err="1">
                <a:solidFill>
                  <a:srgbClr val="132577"/>
                </a:solidFill>
              </a:rPr>
              <a:t>deterioraton</a:t>
            </a:r>
            <a:r>
              <a:rPr lang="en-US" sz="2400" dirty="0">
                <a:solidFill>
                  <a:srgbClr val="132577"/>
                </a:solidFill>
              </a:rPr>
              <a:t>. This will be potentially even more beneficial to the higher energies operation.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DA/MA exceeds the baseline.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There is only one very well identified aberrations that makes the CS detrimental to the DA. The reduction of this effect seems possible.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Hardware requirements for LCCO are much less demanding and are being assessed (</a:t>
            </a:r>
            <a:r>
              <a:rPr lang="en-US" sz="2400">
                <a:solidFill>
                  <a:srgbClr val="132577"/>
                </a:solidFill>
              </a:rPr>
              <a:t>as requested by G Roy)</a:t>
            </a:r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0684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3446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Ultimately the DA/MA should be optimized with tracking.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It should be stressed this tracking is not finalized to cancel not well identified aberrations and should not be a random process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The tracking will help to best optimized the trade-off between different aberrations. For example: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1) The x-IP-phase </a:t>
            </a:r>
            <a:r>
              <a:rPr lang="en-US" sz="2000" dirty="0" err="1">
                <a:solidFill>
                  <a:srgbClr val="132577"/>
                </a:solidFill>
              </a:rPr>
              <a:t>sextupoles</a:t>
            </a:r>
            <a:r>
              <a:rPr lang="en-US" sz="2000" dirty="0">
                <a:solidFill>
                  <a:srgbClr val="132577"/>
                </a:solidFill>
              </a:rPr>
              <a:t> do cancel the 3</a:t>
            </a:r>
            <a:r>
              <a:rPr lang="en-US" sz="2000" baseline="30000" dirty="0">
                <a:solidFill>
                  <a:srgbClr val="132577"/>
                </a:solidFill>
              </a:rPr>
              <a:t>rd</a:t>
            </a:r>
            <a:r>
              <a:rPr lang="en-US" sz="2000" dirty="0">
                <a:solidFill>
                  <a:srgbClr val="132577"/>
                </a:solidFill>
              </a:rPr>
              <a:t> order x-chromaticity (thus enlarging the MA) but deteriorate the –I between the CS (thus decreasing the DA with </a:t>
            </a:r>
            <a:r>
              <a:rPr lang="en-US" sz="2000" dirty="0" err="1">
                <a:solidFill>
                  <a:srgbClr val="132577"/>
                </a:solidFill>
              </a:rPr>
              <a:t>CS_on</a:t>
            </a:r>
            <a:r>
              <a:rPr lang="en-US" sz="2000" dirty="0">
                <a:solidFill>
                  <a:srgbClr val="132577"/>
                </a:solidFill>
              </a:rPr>
              <a:t>). 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2) Last cell </a:t>
            </a:r>
            <a:r>
              <a:rPr lang="en-US" sz="2000" dirty="0" err="1">
                <a:solidFill>
                  <a:srgbClr val="132577"/>
                </a:solidFill>
              </a:rPr>
              <a:t>sextupoles</a:t>
            </a:r>
            <a:r>
              <a:rPr lang="en-US" sz="2000" dirty="0">
                <a:solidFill>
                  <a:srgbClr val="132577"/>
                </a:solidFill>
              </a:rPr>
              <a:t> are also effective to change the BW (betas and tunes vs de) 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and the betas vs de at the CS. At the moment they are not used but for sure they are extra degrees of freedom for touch-up and clean-up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3) </a:t>
            </a:r>
            <a:r>
              <a:rPr lang="en-US" sz="2000" dirty="0" err="1">
                <a:solidFill>
                  <a:srgbClr val="132577"/>
                </a:solidFill>
              </a:rPr>
              <a:t>etc</a:t>
            </a:r>
            <a:endParaRPr lang="en-US" sz="2000" dirty="0">
              <a:solidFill>
                <a:srgbClr val="132577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For EBS we did a lot of iteration between “tracking” and “brain”, tracking </a:t>
            </a:r>
            <a:r>
              <a:rPr lang="en-US" sz="2000">
                <a:solidFill>
                  <a:srgbClr val="132577"/>
                </a:solidFill>
              </a:rPr>
              <a:t>provides anyway more </a:t>
            </a:r>
            <a:r>
              <a:rPr lang="en-US" sz="2000" dirty="0" err="1">
                <a:solidFill>
                  <a:srgbClr val="132577"/>
                </a:solidFill>
              </a:rPr>
              <a:t>infos</a:t>
            </a:r>
            <a:r>
              <a:rPr lang="en-US" sz="2000" dirty="0">
                <a:solidFill>
                  <a:srgbClr val="132577"/>
                </a:solidFill>
              </a:rPr>
              <a:t> and hints</a:t>
            </a: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 optimization with tracking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4642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556792"/>
            <a:ext cx="11541977" cy="4264504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132577"/>
                </a:solidFill>
              </a:rPr>
              <a:t>When the beam goes through the FD the tails lose energy.</a:t>
            </a:r>
          </a:p>
          <a:p>
            <a:r>
              <a:rPr lang="en-US" sz="2400" dirty="0">
                <a:solidFill>
                  <a:srgbClr val="132577"/>
                </a:solidFill>
              </a:rPr>
              <a:t>A high order mode cavity (TM0N0, N large), can effectively accelerate the beam with a radial gradient set to compensate such radial energy loss.</a:t>
            </a:r>
          </a:p>
          <a:p>
            <a:r>
              <a:rPr lang="en-US" sz="2400" dirty="0">
                <a:solidFill>
                  <a:srgbClr val="132577"/>
                </a:solidFill>
              </a:rPr>
              <a:t>Best location for such cavity would be in the </a:t>
            </a:r>
            <a:r>
              <a:rPr lang="en-US" sz="2400" dirty="0" err="1">
                <a:solidFill>
                  <a:srgbClr val="132577"/>
                </a:solidFill>
              </a:rPr>
              <a:t>yCCS_Left</a:t>
            </a:r>
            <a:endParaRPr lang="en-US" sz="2400" dirty="0">
              <a:solidFill>
                <a:srgbClr val="132577"/>
              </a:solidFill>
            </a:endParaRPr>
          </a:p>
          <a:p>
            <a:r>
              <a:rPr lang="en-US" sz="2400" dirty="0">
                <a:solidFill>
                  <a:srgbClr val="132577"/>
                </a:solidFill>
              </a:rPr>
              <a:t>The cavity can be passive (the beam will excite it)</a:t>
            </a:r>
          </a:p>
          <a:p>
            <a:r>
              <a:rPr lang="en-US" sz="2400" dirty="0">
                <a:solidFill>
                  <a:srgbClr val="132577"/>
                </a:solidFill>
              </a:rPr>
              <a:t>Interestingly ESRF RF team is designing a TM030 3</a:t>
            </a:r>
            <a:r>
              <a:rPr lang="en-US" sz="2400" baseline="30000" dirty="0">
                <a:solidFill>
                  <a:srgbClr val="132577"/>
                </a:solidFill>
              </a:rPr>
              <a:t>rd</a:t>
            </a:r>
            <a:r>
              <a:rPr lang="en-US" sz="2400" dirty="0">
                <a:solidFill>
                  <a:srgbClr val="132577"/>
                </a:solidFill>
              </a:rPr>
              <a:t> harmonic cavity for bunch lengthening.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The first easy and cheap thing to do is to install in </a:t>
            </a:r>
            <a:r>
              <a:rPr lang="en-US" sz="2400" dirty="0" err="1">
                <a:solidFill>
                  <a:srgbClr val="132577"/>
                </a:solidFill>
              </a:rPr>
              <a:t>MADx</a:t>
            </a:r>
            <a:r>
              <a:rPr lang="en-US" sz="2400" dirty="0">
                <a:solidFill>
                  <a:srgbClr val="132577"/>
                </a:solidFill>
              </a:rPr>
              <a:t> a cavity with a radial gradient specified at will, just to check the soundness of this idea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Fascinating means to reduce the DA shrinkage for FD SR (1)</a:t>
            </a:r>
          </a:p>
        </p:txBody>
      </p:sp>
    </p:spTree>
    <p:extLst>
      <p:ext uri="{BB962C8B-B14F-4D97-AF65-F5344CB8AC3E}">
        <p14:creationId xmlns:p14="http://schemas.microsoft.com/office/powerpoint/2010/main" val="1607905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556792"/>
            <a:ext cx="11541977" cy="4264504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solidFill>
                  <a:srgbClr val="132577"/>
                </a:solidFill>
              </a:rPr>
              <a:t>The electrons at large amplitude in the FD are lost.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There are different ways to cope with this: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They can be scraped before getting at the FD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They can be collimated before getting at the FD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The non-linear collimation can be achieved with octupoles (we developed such scheme for ILC about 25 years ago, but a very specific section was necessary).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The octupoles were arranged in order to produce a “Dynamic beta*”, meaning</a:t>
            </a:r>
          </a:p>
          <a:p>
            <a:r>
              <a:rPr lang="en-US" sz="2400" dirty="0">
                <a:solidFill>
                  <a:srgbClr val="132577"/>
                </a:solidFill>
              </a:rPr>
              <a:t>that the phase space is locally distorted in a way that large amplitude particles have effectively a larger beta* at the IP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to the 0-amplitude particles.</a:t>
            </a:r>
          </a:p>
          <a:p>
            <a:r>
              <a:rPr lang="en-US" sz="2400" dirty="0">
                <a:solidFill>
                  <a:srgbClr val="132577"/>
                </a:solidFill>
              </a:rPr>
              <a:t>It could be that a set of octupoles placed (symmetrically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FF) in the last cell of the ARCs could produce some phase-space deformation 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Fascinating means to reduce the DA shrinkage for FD SR (2)</a:t>
            </a:r>
          </a:p>
        </p:txBody>
      </p:sp>
    </p:spTree>
    <p:extLst>
      <p:ext uri="{BB962C8B-B14F-4D97-AF65-F5344CB8AC3E}">
        <p14:creationId xmlns:p14="http://schemas.microsoft.com/office/powerpoint/2010/main" val="3450174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LCCO DA and MA optimization recap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1271464" y="2305615"/>
            <a:ext cx="710527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On energy DA very large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Off energy DA reduced due to energy dependent detuning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On energy DA reduced from quads SR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On energy DA reduced from CS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019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tracking with </a:t>
            </a:r>
            <a:r>
              <a:rPr lang="en-US" dirty="0" err="1"/>
              <a:t>dE</a:t>
            </a:r>
            <a:r>
              <a:rPr lang="en-US" dirty="0"/>
              <a:t>=+/-0.002                                 v_65a1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AED139-A749-38EC-7986-3D287C65C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24" y="1268760"/>
            <a:ext cx="2555422" cy="522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5769D1-9789-532F-D460-F285D4965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688" y="1268760"/>
            <a:ext cx="2395380" cy="5229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B5A4F2-C7E5-1A61-CD51-8C9D5FE7D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666" y="1288326"/>
            <a:ext cx="2528523" cy="5229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2EA890-D54B-7DBB-71DD-A1084121C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849" y="1210904"/>
            <a:ext cx="2555422" cy="53778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098BE0-6EAB-C84A-C153-211D6720F565}"/>
              </a:ext>
            </a:extLst>
          </p:cNvPr>
          <p:cNvSpPr txBox="1"/>
          <p:nvPr/>
        </p:nvSpPr>
        <p:spPr>
          <a:xfrm>
            <a:off x="602429" y="3645024"/>
            <a:ext cx="651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Detuning on energy is zero on a scale at least 10 times larger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F44599-BC90-9F21-981F-8869D853501A}"/>
              </a:ext>
            </a:extLst>
          </p:cNvPr>
          <p:cNvSpPr txBox="1"/>
          <p:nvPr/>
        </p:nvSpPr>
        <p:spPr>
          <a:xfrm>
            <a:off x="7577274" y="3771833"/>
            <a:ext cx="426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DA for small Y offset ~150um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E7DD88-B661-775B-D48B-2D94C1C6074D}"/>
              </a:ext>
            </a:extLst>
          </p:cNvPr>
          <p:cNvCxnSpPr/>
          <p:nvPr/>
        </p:nvCxnSpPr>
        <p:spPr>
          <a:xfrm flipV="1">
            <a:off x="10344472" y="2420888"/>
            <a:ext cx="216024" cy="1296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FEB62F4-7B42-50B8-4ED6-DFEF5A36753A}"/>
              </a:ext>
            </a:extLst>
          </p:cNvPr>
          <p:cNvSpPr txBox="1"/>
          <p:nvPr/>
        </p:nvSpPr>
        <p:spPr>
          <a:xfrm>
            <a:off x="5026076" y="897194"/>
            <a:ext cx="4192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132577"/>
                </a:solidFill>
              </a:rPr>
              <a:t>October 19 2023 slide</a:t>
            </a:r>
          </a:p>
        </p:txBody>
      </p:sp>
    </p:spTree>
    <p:extLst>
      <p:ext uri="{BB962C8B-B14F-4D97-AF65-F5344CB8AC3E}">
        <p14:creationId xmlns:p14="http://schemas.microsoft.com/office/powerpoint/2010/main" val="408993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tracking with </a:t>
            </a:r>
            <a:r>
              <a:rPr lang="en-US" dirty="0" err="1"/>
              <a:t>dE</a:t>
            </a:r>
            <a:r>
              <a:rPr lang="en-US" dirty="0"/>
              <a:t>=+/-0.002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7E970C-8E27-92FC-ADDC-C1863A301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253005"/>
            <a:ext cx="2646636" cy="55892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71903C-460B-AFDA-D8D5-A6CB9CE76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1253004"/>
            <a:ext cx="2663444" cy="55892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F44599-BC90-9F21-981F-8869D853501A}"/>
              </a:ext>
            </a:extLst>
          </p:cNvPr>
          <p:cNvSpPr txBox="1"/>
          <p:nvPr/>
        </p:nvSpPr>
        <p:spPr>
          <a:xfrm>
            <a:off x="373797" y="3678292"/>
            <a:ext cx="4715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Tracking with just the 3 quads in the </a:t>
            </a:r>
            <a:r>
              <a:rPr lang="en-US" dirty="0" err="1"/>
              <a:t>y_CCS</a:t>
            </a:r>
            <a:r>
              <a:rPr lang="en-US" dirty="0"/>
              <a:t> </a:t>
            </a:r>
          </a:p>
          <a:p>
            <a:r>
              <a:rPr lang="en-US" dirty="0"/>
              <a:t>that provide the –I rescaled by 0.2%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6400274" y="3544226"/>
            <a:ext cx="578876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main DA limiting aberrations are </a:t>
            </a:r>
          </a:p>
          <a:p>
            <a:r>
              <a:rPr lang="en-US" dirty="0"/>
              <a:t>energy dependent </a:t>
            </a:r>
            <a:r>
              <a:rPr lang="en-US" dirty="0" err="1"/>
              <a:t>y&amp;xy-detuning</a:t>
            </a:r>
            <a:r>
              <a:rPr lang="en-US" dirty="0"/>
              <a:t> (octupolar)</a:t>
            </a:r>
          </a:p>
          <a:p>
            <a:r>
              <a:rPr lang="en-US" dirty="0"/>
              <a:t>due to the breaking of the </a:t>
            </a:r>
            <a:r>
              <a:rPr lang="en-US" dirty="0" err="1"/>
              <a:t>y_CCS</a:t>
            </a:r>
            <a:r>
              <a:rPr lang="en-US" dirty="0"/>
              <a:t> –I condition</a:t>
            </a:r>
          </a:p>
          <a:p>
            <a:r>
              <a:rPr lang="en-US" dirty="0"/>
              <a:t>off energy. Reducing this aberration can enlarge </a:t>
            </a:r>
          </a:p>
          <a:p>
            <a:r>
              <a:rPr lang="en-US" dirty="0"/>
              <a:t>the 6D DA in principle up to green </a:t>
            </a:r>
          </a:p>
          <a:p>
            <a:r>
              <a:rPr lang="en-US" dirty="0"/>
              <a:t>(and possibly the green will approach the blue as well) </a:t>
            </a:r>
          </a:p>
          <a:p>
            <a:endParaRPr lang="en-US" dirty="0"/>
          </a:p>
          <a:p>
            <a:r>
              <a:rPr lang="en-US" dirty="0"/>
              <a:t>Energy dependent X-detuning is small, due to</a:t>
            </a:r>
          </a:p>
          <a:p>
            <a:r>
              <a:rPr lang="en-US" dirty="0"/>
              <a:t>the lower x-chromaticity and larger dispersion </a:t>
            </a:r>
          </a:p>
          <a:p>
            <a:r>
              <a:rPr lang="en-US" dirty="0"/>
              <a:t>on the </a:t>
            </a:r>
            <a:r>
              <a:rPr lang="en-US" dirty="0" err="1"/>
              <a:t>sextupole</a:t>
            </a:r>
            <a:r>
              <a:rPr lang="en-US" dirty="0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B126BD-126E-3DC8-F03E-4869C52E75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124744"/>
            <a:ext cx="2819990" cy="217542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879FF1-6AE5-C3D6-E0D8-6F4142A5A997}"/>
              </a:ext>
            </a:extLst>
          </p:cNvPr>
          <p:cNvCxnSpPr/>
          <p:nvPr/>
        </p:nvCxnSpPr>
        <p:spPr>
          <a:xfrm flipV="1">
            <a:off x="9408368" y="2492896"/>
            <a:ext cx="432048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28C129-68F6-9030-F87F-5F34252B5E15}"/>
              </a:ext>
            </a:extLst>
          </p:cNvPr>
          <p:cNvCxnSpPr/>
          <p:nvPr/>
        </p:nvCxnSpPr>
        <p:spPr>
          <a:xfrm flipV="1">
            <a:off x="9192344" y="1484784"/>
            <a:ext cx="0" cy="5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78ED647-7DD4-79B4-7293-FA5877F88FA6}"/>
              </a:ext>
            </a:extLst>
          </p:cNvPr>
          <p:cNvCxnSpPr/>
          <p:nvPr/>
        </p:nvCxnSpPr>
        <p:spPr>
          <a:xfrm flipV="1">
            <a:off x="9192344" y="234888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CD5D717-823B-AF2D-79B4-62EC64C507DC}"/>
              </a:ext>
            </a:extLst>
          </p:cNvPr>
          <p:cNvCxnSpPr/>
          <p:nvPr/>
        </p:nvCxnSpPr>
        <p:spPr>
          <a:xfrm>
            <a:off x="9696400" y="2996952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C7E2932-7C9F-768A-16BE-75D285F48B73}"/>
              </a:ext>
            </a:extLst>
          </p:cNvPr>
          <p:cNvSpPr txBox="1"/>
          <p:nvPr/>
        </p:nvSpPr>
        <p:spPr>
          <a:xfrm>
            <a:off x="3647728" y="868282"/>
            <a:ext cx="4192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132577"/>
                </a:solidFill>
              </a:rPr>
              <a:t>October 19 2023 slide</a:t>
            </a:r>
          </a:p>
        </p:txBody>
      </p:sp>
    </p:spTree>
    <p:extLst>
      <p:ext uri="{BB962C8B-B14F-4D97-AF65-F5344CB8AC3E}">
        <p14:creationId xmlns:p14="http://schemas.microsoft.com/office/powerpoint/2010/main" val="3097198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of the Energy dependent Y &amp; XY detuning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479376" y="1268760"/>
            <a:ext cx="1126782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term is proportional to the K_SD^2, how to cure it?</a:t>
            </a:r>
          </a:p>
          <a:p>
            <a:endParaRPr lang="en-US" dirty="0"/>
          </a:p>
          <a:p>
            <a:r>
              <a:rPr lang="en-US" dirty="0"/>
              <a:t> - Increase dispersion @ SDs. Many solutions have been applied and described in previous </a:t>
            </a:r>
            <a:r>
              <a:rPr lang="en-US" dirty="0" err="1"/>
              <a:t>presentattions</a:t>
            </a:r>
            <a:r>
              <a:rPr lang="en-US" dirty="0"/>
              <a:t>    </a:t>
            </a:r>
          </a:p>
          <a:p>
            <a:endParaRPr lang="en-US" dirty="0"/>
          </a:p>
          <a:p>
            <a:r>
              <a:rPr lang="en-US" dirty="0"/>
              <a:t> - Introduce </a:t>
            </a:r>
            <a:r>
              <a:rPr lang="en-US" dirty="0" err="1"/>
              <a:t>decapoles</a:t>
            </a:r>
            <a:r>
              <a:rPr lang="en-US" dirty="0"/>
              <a:t> in the </a:t>
            </a:r>
            <a:r>
              <a:rPr lang="en-US" dirty="0" err="1"/>
              <a:t>CCSy</a:t>
            </a:r>
            <a:r>
              <a:rPr lang="en-US" dirty="0"/>
              <a:t> and </a:t>
            </a:r>
            <a:r>
              <a:rPr lang="en-US" dirty="0" err="1"/>
              <a:t>CCSx</a:t>
            </a:r>
            <a:r>
              <a:rPr lang="en-US" dirty="0"/>
              <a:t>:</a:t>
            </a:r>
          </a:p>
          <a:p>
            <a:r>
              <a:rPr lang="en-US" dirty="0"/>
              <a:t>     Two </a:t>
            </a:r>
            <a:r>
              <a:rPr lang="en-US" dirty="0" err="1"/>
              <a:t>decapoles</a:t>
            </a:r>
            <a:r>
              <a:rPr lang="en-US" dirty="0"/>
              <a:t> at –I (same </a:t>
            </a:r>
            <a:r>
              <a:rPr lang="en-US" dirty="0" err="1"/>
              <a:t>sextupole</a:t>
            </a:r>
            <a:r>
              <a:rPr lang="en-US" dirty="0"/>
              <a:t> locations) will generate an “octupole” for off energy particles. </a:t>
            </a:r>
          </a:p>
          <a:p>
            <a:r>
              <a:rPr lang="en-US" dirty="0"/>
              <a:t>     The –I ensures that the </a:t>
            </a:r>
            <a:r>
              <a:rPr lang="en-US" dirty="0" err="1"/>
              <a:t>decapole</a:t>
            </a:r>
            <a:r>
              <a:rPr lang="en-US" dirty="0"/>
              <a:t> term is canceled. </a:t>
            </a:r>
          </a:p>
          <a:p>
            <a:r>
              <a:rPr lang="en-US" dirty="0"/>
              <a:t>     This is a very effective solution, it cancels the aberration at the source effectively making the –I valid </a:t>
            </a:r>
          </a:p>
          <a:p>
            <a:r>
              <a:rPr lang="en-US" dirty="0"/>
              <a:t>     for all energies. </a:t>
            </a:r>
          </a:p>
          <a:p>
            <a:r>
              <a:rPr lang="en-US" dirty="0"/>
              <a:t>     The strength of the </a:t>
            </a:r>
            <a:r>
              <a:rPr lang="en-US" dirty="0" err="1"/>
              <a:t>decapoles</a:t>
            </a:r>
            <a:r>
              <a:rPr lang="en-US" dirty="0"/>
              <a:t> can be calculated analytically.</a:t>
            </a:r>
          </a:p>
          <a:p>
            <a:r>
              <a:rPr lang="en-US" dirty="0"/>
              <a:t>     In order to make them to work two problems have to be addressed:</a:t>
            </a:r>
          </a:p>
          <a:p>
            <a:endParaRPr lang="en-US" dirty="0"/>
          </a:p>
          <a:p>
            <a:r>
              <a:rPr lang="en-US" dirty="0"/>
              <a:t>     - the </a:t>
            </a:r>
            <a:r>
              <a:rPr lang="en-US" dirty="0" err="1"/>
              <a:t>CCSy</a:t>
            </a:r>
            <a:r>
              <a:rPr lang="en-US" dirty="0"/>
              <a:t> –I has to be restored in both planes: x=&gt;</a:t>
            </a:r>
            <a:r>
              <a:rPr lang="en-US" dirty="0" err="1"/>
              <a:t>de_ydet</a:t>
            </a:r>
            <a:r>
              <a:rPr lang="en-US" dirty="0"/>
              <a:t>   y:=&gt;de_xydet</a:t>
            </a:r>
          </a:p>
          <a:p>
            <a:r>
              <a:rPr lang="en-US" dirty="0"/>
              <a:t>     - the </a:t>
            </a:r>
            <a:r>
              <a:rPr lang="en-US" dirty="0" err="1"/>
              <a:t>CCSx</a:t>
            </a:r>
            <a:r>
              <a:rPr lang="en-US" dirty="0"/>
              <a:t> –I has to be restored in both planes: x=&gt;</a:t>
            </a:r>
            <a:r>
              <a:rPr lang="en-US" dirty="0" err="1"/>
              <a:t>de_xdet</a:t>
            </a:r>
            <a:r>
              <a:rPr lang="en-US" dirty="0"/>
              <a:t>   y:=&gt;de_xydet</a:t>
            </a:r>
          </a:p>
          <a:p>
            <a:r>
              <a:rPr lang="en-US" dirty="0"/>
              <a:t>       and only two pairs of </a:t>
            </a:r>
            <a:r>
              <a:rPr lang="en-US" dirty="0" err="1"/>
              <a:t>decapole</a:t>
            </a:r>
            <a:r>
              <a:rPr lang="en-US" dirty="0"/>
              <a:t> (per FF side) are available</a:t>
            </a:r>
          </a:p>
          <a:p>
            <a:endParaRPr lang="en-US" dirty="0"/>
          </a:p>
          <a:p>
            <a:r>
              <a:rPr lang="en-US" dirty="0"/>
              <a:t>     The </a:t>
            </a:r>
            <a:r>
              <a:rPr lang="en-US" dirty="0" err="1"/>
              <a:t>decapoles</a:t>
            </a:r>
            <a:r>
              <a:rPr lang="en-US" dirty="0"/>
              <a:t> are at –I but the DA is (negatively) affected because the cancelation is not perfect, </a:t>
            </a:r>
          </a:p>
          <a:p>
            <a:r>
              <a:rPr lang="en-US" dirty="0"/>
              <a:t>     in particular because the interaction with other non linear elements (the </a:t>
            </a:r>
            <a:r>
              <a:rPr lang="en-US" dirty="0" err="1"/>
              <a:t>sextupoles</a:t>
            </a:r>
            <a:r>
              <a:rPr lang="en-US" dirty="0"/>
              <a:t>). </a:t>
            </a:r>
          </a:p>
          <a:p>
            <a:r>
              <a:rPr lang="en-US" dirty="0"/>
              <a:t>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5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Cancelation of the Energy dependent Y &amp; XY detuning with </a:t>
            </a:r>
            <a:r>
              <a:rPr lang="en-US" dirty="0" err="1"/>
              <a:t>decapoles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407368" y="1196752"/>
            <a:ext cx="11367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trick adopted is to use the Left and Right </a:t>
            </a:r>
            <a:r>
              <a:rPr lang="en-US" dirty="0" err="1"/>
              <a:t>decapoles</a:t>
            </a:r>
            <a:r>
              <a:rPr lang="en-US" dirty="0"/>
              <a:t> pairs to cancel “globally” the detuning:</a:t>
            </a:r>
          </a:p>
          <a:p>
            <a:r>
              <a:rPr lang="en-US" dirty="0"/>
              <a:t>FFL&amp;R instead of FFL and FFR individually. 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err="1"/>
              <a:t>CCSy_Left</a:t>
            </a:r>
            <a:r>
              <a:rPr lang="en-US" dirty="0"/>
              <a:t> </a:t>
            </a:r>
            <a:r>
              <a:rPr lang="en-US" dirty="0" err="1"/>
              <a:t>decapoles</a:t>
            </a:r>
            <a:r>
              <a:rPr lang="en-US" dirty="0"/>
              <a:t> are negative and cancel </a:t>
            </a:r>
            <a:r>
              <a:rPr lang="en-US" dirty="0" err="1"/>
              <a:t>de_xy_detuning</a:t>
            </a:r>
            <a:endParaRPr lang="en-US" dirty="0"/>
          </a:p>
          <a:p>
            <a:pPr marL="342900" indent="-342900">
              <a:buAutoNum type="arabicParenR"/>
            </a:pPr>
            <a:r>
              <a:rPr lang="en-US" dirty="0" err="1"/>
              <a:t>CCSy_Right</a:t>
            </a:r>
            <a:r>
              <a:rPr lang="en-US" dirty="0"/>
              <a:t> </a:t>
            </a:r>
            <a:r>
              <a:rPr lang="en-US" dirty="0" err="1"/>
              <a:t>decapoles</a:t>
            </a:r>
            <a:r>
              <a:rPr lang="en-US" dirty="0"/>
              <a:t> are positive and cancel </a:t>
            </a:r>
            <a:r>
              <a:rPr lang="en-US" dirty="0" err="1"/>
              <a:t>de_y_detuning</a:t>
            </a:r>
            <a:endParaRPr lang="en-US" dirty="0"/>
          </a:p>
          <a:p>
            <a:pPr marL="342900" indent="-342900">
              <a:buAutoNum type="arabicParenR"/>
            </a:pPr>
            <a:r>
              <a:rPr lang="en-US" dirty="0" err="1"/>
              <a:t>CCSx_L&amp;R</a:t>
            </a:r>
            <a:r>
              <a:rPr lang="en-US" dirty="0"/>
              <a:t> </a:t>
            </a:r>
            <a:r>
              <a:rPr lang="en-US" dirty="0" err="1"/>
              <a:t>decapoles</a:t>
            </a:r>
            <a:r>
              <a:rPr lang="en-US" dirty="0"/>
              <a:t> are positive and cancel </a:t>
            </a:r>
            <a:r>
              <a:rPr lang="en-US" dirty="0" err="1"/>
              <a:t>de_x_detuning</a:t>
            </a:r>
            <a:endParaRPr lang="en-US" dirty="0"/>
          </a:p>
          <a:p>
            <a:r>
              <a:rPr lang="en-US" dirty="0" err="1"/>
              <a:t>Betax</a:t>
            </a:r>
            <a:r>
              <a:rPr lang="en-US" dirty="0"/>
              <a:t>/</a:t>
            </a:r>
            <a:r>
              <a:rPr lang="en-US" dirty="0" err="1"/>
              <a:t>y@CCSyL</a:t>
            </a:r>
            <a:r>
              <a:rPr lang="en-US" dirty="0"/>
              <a:t>/R are set to maximize the </a:t>
            </a:r>
            <a:r>
              <a:rPr lang="en-US" dirty="0" err="1"/>
              <a:t>decapole</a:t>
            </a:r>
            <a:r>
              <a:rPr lang="en-US" dirty="0"/>
              <a:t> effectiveness:</a:t>
            </a:r>
          </a:p>
          <a:p>
            <a:endParaRPr lang="en-US" dirty="0"/>
          </a:p>
          <a:p>
            <a:r>
              <a:rPr lang="en-US" dirty="0" err="1"/>
              <a:t>CCSy_L</a:t>
            </a:r>
            <a:r>
              <a:rPr lang="en-US" dirty="0"/>
              <a:t>:   </a:t>
            </a:r>
            <a:r>
              <a:rPr lang="en-US" dirty="0" err="1"/>
              <a:t>betay</a:t>
            </a:r>
            <a:r>
              <a:rPr lang="en-US" dirty="0"/>
              <a:t>=7100m,  </a:t>
            </a:r>
            <a:r>
              <a:rPr lang="en-US" dirty="0" err="1"/>
              <a:t>betax</a:t>
            </a:r>
            <a:r>
              <a:rPr lang="en-US" dirty="0"/>
              <a:t>=250m    dx=0.30m    K4L_DECDL ~    -2200</a:t>
            </a:r>
          </a:p>
          <a:p>
            <a:r>
              <a:rPr lang="en-US" dirty="0" err="1"/>
              <a:t>CCSy_R</a:t>
            </a:r>
            <a:r>
              <a:rPr lang="en-US" dirty="0"/>
              <a:t>:  </a:t>
            </a:r>
            <a:r>
              <a:rPr lang="en-US" dirty="0" err="1"/>
              <a:t>betay</a:t>
            </a:r>
            <a:r>
              <a:rPr lang="en-US" dirty="0"/>
              <a:t>=7100m,  </a:t>
            </a:r>
            <a:r>
              <a:rPr lang="en-US" dirty="0" err="1"/>
              <a:t>betax</a:t>
            </a:r>
            <a:r>
              <a:rPr lang="en-US" dirty="0"/>
              <a:t>=65m      dx=0.40m    K4L_DECDR ~   +3000</a:t>
            </a:r>
          </a:p>
          <a:p>
            <a:r>
              <a:rPr lang="en-US" dirty="0" err="1"/>
              <a:t>CCSx_L&amp;R</a:t>
            </a:r>
            <a:r>
              <a:rPr lang="en-US" dirty="0"/>
              <a:t> betay~30,  betax~650            dx~0.60m    K4L_DECFL&amp;R ~ +500</a:t>
            </a:r>
          </a:p>
          <a:p>
            <a:endParaRPr lang="en-US" dirty="0"/>
          </a:p>
          <a:p>
            <a:r>
              <a:rPr lang="en-US" dirty="0"/>
              <a:t>Given the very high order of the aberration the </a:t>
            </a:r>
            <a:r>
              <a:rPr lang="en-US" dirty="0" err="1"/>
              <a:t>decapoles</a:t>
            </a:r>
            <a:r>
              <a:rPr lang="en-US" dirty="0"/>
              <a:t> pairs are very orthogonal</a:t>
            </a:r>
          </a:p>
          <a:p>
            <a:endParaRPr lang="en-US" dirty="0"/>
          </a:p>
          <a:p>
            <a:r>
              <a:rPr lang="en-US" dirty="0"/>
              <a:t>The transverse (mainly vertical) residual nonlinearities of the </a:t>
            </a:r>
            <a:r>
              <a:rPr lang="en-US" dirty="0" err="1"/>
              <a:t>CCSy</a:t>
            </a:r>
            <a:r>
              <a:rPr lang="en-US" dirty="0"/>
              <a:t> </a:t>
            </a:r>
            <a:r>
              <a:rPr lang="en-US" dirty="0" err="1"/>
              <a:t>decapoles</a:t>
            </a:r>
            <a:r>
              <a:rPr lang="en-US" dirty="0"/>
              <a:t> are </a:t>
            </a:r>
          </a:p>
          <a:p>
            <a:r>
              <a:rPr lang="en-US" dirty="0"/>
              <a:t>canceled altogether because the opposite sign of the Left/Right ones. </a:t>
            </a:r>
          </a:p>
          <a:p>
            <a:r>
              <a:rPr lang="en-US" dirty="0"/>
              <a:t>The are no side effects on the DA and on </a:t>
            </a:r>
            <a:r>
              <a:rPr lang="en-US" dirty="0" err="1"/>
              <a:t>on_energy</a:t>
            </a:r>
            <a:r>
              <a:rPr lang="en-US" dirty="0"/>
              <a:t> </a:t>
            </a:r>
            <a:r>
              <a:rPr lang="en-US" dirty="0" err="1"/>
              <a:t>detunings</a:t>
            </a:r>
            <a:endParaRPr lang="en-US" dirty="0"/>
          </a:p>
          <a:p>
            <a:r>
              <a:rPr lang="en-US" dirty="0"/>
              <a:t>The third order chromaticity is </a:t>
            </a:r>
            <a:r>
              <a:rPr lang="en-US" dirty="0" err="1"/>
              <a:t>weakily</a:t>
            </a:r>
            <a:r>
              <a:rPr lang="en-US" dirty="0"/>
              <a:t> effected, this result in a small change in the</a:t>
            </a:r>
          </a:p>
          <a:p>
            <a:r>
              <a:rPr lang="en-US" dirty="0" err="1"/>
              <a:t>IP_phase</a:t>
            </a:r>
            <a:r>
              <a:rPr lang="en-US" dirty="0"/>
              <a:t> </a:t>
            </a:r>
            <a:r>
              <a:rPr lang="en-US" dirty="0" err="1"/>
              <a:t>sextupoles</a:t>
            </a:r>
            <a:r>
              <a:rPr lang="en-US" dirty="0"/>
              <a:t> settings. Makes the x-</a:t>
            </a:r>
            <a:r>
              <a:rPr lang="en-US" dirty="0" err="1"/>
              <a:t>IP_phase_sextupoles</a:t>
            </a:r>
            <a:r>
              <a:rPr lang="en-US" dirty="0"/>
              <a:t> 10% weaker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012D5F-E36D-4BFA-1873-6A0FE8B7C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076" y="1561476"/>
            <a:ext cx="3168352" cy="25559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63ADCC-6C7C-0EDD-3640-349A8E150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0076" y="4201898"/>
            <a:ext cx="3168352" cy="260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32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dynamics: v_89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7A22AE-EC9A-036B-B007-8B5EE29F54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27" t="-348" r="13030" b="54818"/>
          <a:stretch/>
        </p:blipFill>
        <p:spPr>
          <a:xfrm>
            <a:off x="407368" y="1247583"/>
            <a:ext cx="1995518" cy="21798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D58BDF-49E1-C1CE-6710-A0678BA06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3884" y="27384"/>
            <a:ext cx="1618180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B846F39-75CB-3787-EFE9-221305550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6454" y="27384"/>
            <a:ext cx="1677818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1165903" y="3443678"/>
            <a:ext cx="305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Bandwidth around +/-2.2%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E31550D-1984-BB13-3007-41BC58EA8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1197" y="27384"/>
            <a:ext cx="1613275" cy="6858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5C2798D-3092-BC89-A378-07F75766C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4885" y="27384"/>
            <a:ext cx="1567173" cy="6858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8D672D1-99A4-F702-90BE-7880E358B40F}"/>
              </a:ext>
            </a:extLst>
          </p:cNvPr>
          <p:cNvSpPr txBox="1"/>
          <p:nvPr/>
        </p:nvSpPr>
        <p:spPr>
          <a:xfrm>
            <a:off x="6646978" y="1360543"/>
            <a:ext cx="30532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Vertical phase space deformation due</a:t>
            </a:r>
          </a:p>
          <a:p>
            <a:r>
              <a:rPr lang="en-US" sz="1100" dirty="0"/>
              <a:t> to the </a:t>
            </a:r>
            <a:r>
              <a:rPr lang="en-US" sz="1100" dirty="0" err="1"/>
              <a:t>decapoles</a:t>
            </a:r>
            <a:r>
              <a:rPr lang="en-US" sz="1100" dirty="0"/>
              <a:t> L/R asymmetry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93CD90-C5EA-7D92-C1BB-6A51E20CB174}"/>
              </a:ext>
            </a:extLst>
          </p:cNvPr>
          <p:cNvSpPr txBox="1"/>
          <p:nvPr/>
        </p:nvSpPr>
        <p:spPr>
          <a:xfrm>
            <a:off x="8784086" y="3275692"/>
            <a:ext cx="353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Off energy detuning de=+/-0.2%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E47EC72-2936-9ACC-AF92-AE7537DB870B}"/>
              </a:ext>
            </a:extLst>
          </p:cNvPr>
          <p:cNvCxnSpPr>
            <a:cxnSpLocks/>
          </p:cNvCxnSpPr>
          <p:nvPr/>
        </p:nvCxnSpPr>
        <p:spPr>
          <a:xfrm>
            <a:off x="7683383" y="1791430"/>
            <a:ext cx="180204" cy="197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screen shot of a graph&#10;&#10;Description automatically generated">
            <a:extLst>
              <a:ext uri="{FF2B5EF4-FFF2-40B4-BE49-F238E27FC236}">
                <a16:creationId xmlns:a16="http://schemas.microsoft.com/office/drawing/2014/main" id="{1EED9726-9874-DD4E-34AB-4DA1764E0B7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6" y="4186561"/>
            <a:ext cx="4973942" cy="213169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1162AC8-2F83-9AC0-3A0D-28661A310F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561"/>
          <a:stretch/>
        </p:blipFill>
        <p:spPr>
          <a:xfrm>
            <a:off x="2537667" y="1267863"/>
            <a:ext cx="2518219" cy="212764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02EFA8B-F4F6-1D71-52AC-203C9153BA42}"/>
              </a:ext>
            </a:extLst>
          </p:cNvPr>
          <p:cNvSpPr txBox="1"/>
          <p:nvPr/>
        </p:nvSpPr>
        <p:spPr>
          <a:xfrm>
            <a:off x="1093382" y="6229433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 momentum acceptance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D84FF9-955B-9878-E181-33951E1DB246}"/>
              </a:ext>
            </a:extLst>
          </p:cNvPr>
          <p:cNvSpPr txBox="1"/>
          <p:nvPr/>
        </p:nvSpPr>
        <p:spPr>
          <a:xfrm>
            <a:off x="4767694" y="3275692"/>
            <a:ext cx="413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energy detuning 100 turns tracking</a:t>
            </a:r>
          </a:p>
        </p:txBody>
      </p:sp>
    </p:spTree>
    <p:extLst>
      <p:ext uri="{BB962C8B-B14F-4D97-AF65-F5344CB8AC3E}">
        <p14:creationId xmlns:p14="http://schemas.microsoft.com/office/powerpoint/2010/main" val="122434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5781603" cy="753033"/>
          </a:xfrm>
        </p:spPr>
        <p:txBody>
          <a:bodyPr/>
          <a:lstStyle/>
          <a:p>
            <a:r>
              <a:rPr lang="en-US" dirty="0"/>
              <a:t>Dynamic aperture without and with SR</a:t>
            </a:r>
          </a:p>
        </p:txBody>
      </p:sp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CC2AA317-F263-F39C-8C05-FCE0ADF44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39" y="1389645"/>
            <a:ext cx="5055281" cy="3830149"/>
          </a:xfrm>
          <a:prstGeom prst="rect">
            <a:avLst/>
          </a:prstGeom>
        </p:spPr>
      </p:pic>
      <p:pic>
        <p:nvPicPr>
          <p:cNvPr id="7" name="Picture 6" descr="A graph of a graph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0AE43769-D023-0B49-B344-2FA6B29A61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950" y="1418671"/>
            <a:ext cx="5055281" cy="38497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DF099E-4028-9B40-7F5E-C1672075139D}"/>
              </a:ext>
            </a:extLst>
          </p:cNvPr>
          <p:cNvSpPr txBox="1"/>
          <p:nvPr/>
        </p:nvSpPr>
        <p:spPr>
          <a:xfrm>
            <a:off x="1464519" y="242088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v_87 no </a:t>
            </a:r>
            <a:r>
              <a:rPr lang="en-US" dirty="0" err="1"/>
              <a:t>decapoles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554BCA-5E47-67C1-326C-C19299EDB671}"/>
              </a:ext>
            </a:extLst>
          </p:cNvPr>
          <p:cNvSpPr txBox="1"/>
          <p:nvPr/>
        </p:nvSpPr>
        <p:spPr>
          <a:xfrm>
            <a:off x="7295162" y="249289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v_89 with </a:t>
            </a:r>
            <a:r>
              <a:rPr lang="en-US" dirty="0" err="1"/>
              <a:t>decapoles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839416" y="5301208"/>
            <a:ext cx="8507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effectiveness of the </a:t>
            </a:r>
            <a:r>
              <a:rPr lang="en-US" dirty="0" err="1"/>
              <a:t>decapoles</a:t>
            </a:r>
            <a:r>
              <a:rPr lang="en-US" dirty="0"/>
              <a:t> is evident</a:t>
            </a:r>
          </a:p>
          <a:p>
            <a:r>
              <a:rPr lang="en-US" dirty="0"/>
              <a:t>This is probably the first time that the degradation due to the quadrupoles-SR and</a:t>
            </a:r>
          </a:p>
          <a:p>
            <a:r>
              <a:rPr lang="en-US" dirty="0"/>
              <a:t>FD-SR in particular is very effectively addressed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FF589-44D2-9E1C-BEF4-13898A32C5DB}"/>
              </a:ext>
            </a:extLst>
          </p:cNvPr>
          <p:cNvSpPr txBox="1"/>
          <p:nvPr/>
        </p:nvSpPr>
        <p:spPr>
          <a:xfrm>
            <a:off x="9756787" y="5805009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32577"/>
                </a:solidFill>
              </a:rPr>
              <a:t>S Liuzzo</a:t>
            </a:r>
          </a:p>
        </p:txBody>
      </p:sp>
    </p:spTree>
    <p:extLst>
      <p:ext uri="{BB962C8B-B14F-4D97-AF65-F5344CB8AC3E}">
        <p14:creationId xmlns:p14="http://schemas.microsoft.com/office/powerpoint/2010/main" val="220753743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4619</TotalTime>
  <Words>2496</Words>
  <Application>Microsoft Office PowerPoint</Application>
  <PresentationFormat>Widescreen</PresentationFormat>
  <Paragraphs>255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SLAC_Template_PowerPoint</vt:lpstr>
      <vt:lpstr>Local chromatic correction Final Focus optimization</vt:lpstr>
      <vt:lpstr>Outline</vt:lpstr>
      <vt:lpstr>LCCO DA and MA optimization recap</vt:lpstr>
      <vt:lpstr>Transverse tracking with dE=+/-0.002                                 v_65a1</vt:lpstr>
      <vt:lpstr>Transverse tracking with dE=+/-0.002</vt:lpstr>
      <vt:lpstr>Reduction of the Energy dependent Y &amp; XY detuning</vt:lpstr>
      <vt:lpstr>Cancelation of the Energy dependent Y &amp; XY detuning with decapoles</vt:lpstr>
      <vt:lpstr>Beam dynamics: v_89</vt:lpstr>
      <vt:lpstr>Dynamic aperture without and with SR</vt:lpstr>
      <vt:lpstr>Dynamic aperture without and with SR                     v_89       </vt:lpstr>
      <vt:lpstr>DA optimization with Crab Sextupoles                                                v_89       </vt:lpstr>
      <vt:lpstr>Optics optimization for CS transparency</vt:lpstr>
      <vt:lpstr>Optics check with CS_on                                                              v_89       </vt:lpstr>
      <vt:lpstr>Optics check with CS_on                                                              v_89       </vt:lpstr>
      <vt:lpstr>Optics check with CS_on @ 50%                                                     v_89       </vt:lpstr>
      <vt:lpstr>FF layout                                                                                             v_89       </vt:lpstr>
      <vt:lpstr>ARC layout       Z and ttbar mode</vt:lpstr>
      <vt:lpstr>Sextupole ARC sensitivities errors (follow-up to the 4sexts family option)</vt:lpstr>
      <vt:lpstr>Magnets list</vt:lpstr>
      <vt:lpstr>Summary</vt:lpstr>
      <vt:lpstr>DA optimization with tracking</vt:lpstr>
      <vt:lpstr>Fascinating means to reduce the DA shrinkage for FD SR (1)</vt:lpstr>
      <vt:lpstr>Fascinating means to reduce the DA shrinkage for FD SR (2)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Sandra Manzinali</cp:lastModifiedBy>
  <cp:revision>2038</cp:revision>
  <cp:lastPrinted>2020-03-29T14:00:08Z</cp:lastPrinted>
  <dcterms:created xsi:type="dcterms:W3CDTF">2015-04-08T05:55:09Z</dcterms:created>
  <dcterms:modified xsi:type="dcterms:W3CDTF">2024-01-12T07:46:45Z</dcterms:modified>
</cp:coreProperties>
</file>