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7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8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4" r:id="rId2"/>
    <p:sldMasterId id="2147483662" r:id="rId3"/>
    <p:sldMasterId id="2147483676" r:id="rId4"/>
    <p:sldMasterId id="2147483668" r:id="rId5"/>
    <p:sldMasterId id="2147483682" r:id="rId6"/>
    <p:sldMasterId id="2147483679" r:id="rId7"/>
    <p:sldMasterId id="2147483685" r:id="rId8"/>
    <p:sldMasterId id="2147483688" r:id="rId9"/>
  </p:sldMasterIdLst>
  <p:notesMasterIdLst>
    <p:notesMasterId r:id="rId28"/>
  </p:notesMasterIdLst>
  <p:handoutMasterIdLst>
    <p:handoutMasterId r:id="rId29"/>
  </p:handoutMasterIdLst>
  <p:sldIdLst>
    <p:sldId id="424" r:id="rId10"/>
    <p:sldId id="447" r:id="rId11"/>
    <p:sldId id="458" r:id="rId12"/>
    <p:sldId id="432" r:id="rId13"/>
    <p:sldId id="448" r:id="rId14"/>
    <p:sldId id="436" r:id="rId15"/>
    <p:sldId id="451" r:id="rId16"/>
    <p:sldId id="452" r:id="rId17"/>
    <p:sldId id="444" r:id="rId18"/>
    <p:sldId id="454" r:id="rId19"/>
    <p:sldId id="453" r:id="rId20"/>
    <p:sldId id="456" r:id="rId21"/>
    <p:sldId id="457" r:id="rId22"/>
    <p:sldId id="459" r:id="rId23"/>
    <p:sldId id="430" r:id="rId24"/>
    <p:sldId id="460" r:id="rId25"/>
    <p:sldId id="455" r:id="rId26"/>
    <p:sldId id="449" r:id="rId27"/>
  </p:sldIdLst>
  <p:sldSz cx="9144000" cy="5143500" type="screen16x9"/>
  <p:notesSz cx="7104063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81">
          <p15:clr>
            <a:srgbClr val="A4A3A4"/>
          </p15:clr>
        </p15:guide>
        <p15:guide id="2" orient="horz" pos="855">
          <p15:clr>
            <a:srgbClr val="A4A3A4"/>
          </p15:clr>
        </p15:guide>
        <p15:guide id="3" orient="horz" pos="826">
          <p15:clr>
            <a:srgbClr val="A4A3A4"/>
          </p15:clr>
        </p15:guide>
        <p15:guide id="4" orient="horz" pos="1824">
          <p15:clr>
            <a:srgbClr val="A4A3A4"/>
          </p15:clr>
        </p15:guide>
        <p15:guide id="5" orient="horz" pos="305">
          <p15:clr>
            <a:srgbClr val="A4A3A4"/>
          </p15:clr>
        </p15:guide>
        <p15:guide id="6" orient="horz" pos="554">
          <p15:clr>
            <a:srgbClr val="A4A3A4"/>
          </p15:clr>
        </p15:guide>
        <p15:guide id="7" pos="226">
          <p15:clr>
            <a:srgbClr val="A4A3A4"/>
          </p15:clr>
        </p15:guide>
        <p15:guide id="8" pos="5534">
          <p15:clr>
            <a:srgbClr val="A4A3A4"/>
          </p15:clr>
        </p15:guide>
        <p15:guide id="9" pos="2812">
          <p15:clr>
            <a:srgbClr val="A4A3A4"/>
          </p15:clr>
        </p15:guide>
        <p15:guide id="10" pos="2948">
          <p15:clr>
            <a:srgbClr val="A4A3A4"/>
          </p15:clr>
        </p15:guide>
        <p15:guide id="11" pos="1435">
          <p15:clr>
            <a:srgbClr val="A4A3A4"/>
          </p15:clr>
        </p15:guide>
        <p15:guide id="12" pos="4332">
          <p15:clr>
            <a:srgbClr val="A4A3A4"/>
          </p15:clr>
        </p15:guide>
        <p15:guide id="13" pos="4173">
          <p15:clr>
            <a:srgbClr val="A4A3A4"/>
          </p15:clr>
        </p15:guide>
        <p15:guide id="14" pos="15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3264"/>
    <a:srgbClr val="B62BF5"/>
    <a:srgbClr val="009900"/>
    <a:srgbClr val="FFFFFF"/>
    <a:srgbClr val="680000"/>
    <a:srgbClr val="F0781E"/>
    <a:srgbClr val="A0235A"/>
    <a:srgbClr val="005AA0"/>
    <a:srgbClr val="739BCB"/>
    <a:srgbClr val="8CB4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737" autoAdjust="0"/>
  </p:normalViewPr>
  <p:slideViewPr>
    <p:cSldViewPr snapToObjects="1" showGuides="1">
      <p:cViewPr varScale="1">
        <p:scale>
          <a:sx n="106" d="100"/>
          <a:sy n="106" d="100"/>
        </p:scale>
        <p:origin x="706" y="53"/>
      </p:cViewPr>
      <p:guideLst>
        <p:guide orient="horz" pos="2981"/>
        <p:guide orient="horz" pos="855"/>
        <p:guide orient="horz" pos="826"/>
        <p:guide orient="horz" pos="1824"/>
        <p:guide orient="horz" pos="305"/>
        <p:guide orient="horz" pos="554"/>
        <p:guide pos="226"/>
        <p:guide pos="5534"/>
        <p:guide pos="2812"/>
        <p:guide pos="2948"/>
        <p:guide pos="1435"/>
        <p:guide pos="4332"/>
        <p:guide pos="4173"/>
        <p:guide pos="15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7" d="100"/>
          <a:sy n="87" d="100"/>
        </p:scale>
        <p:origin x="3696" y="9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D2975C56-BAD6-4B6F-AD22-AC7BFA75D304}" type="datetimeFigureOut">
              <a:rPr lang="de-DE" smtClean="0"/>
              <a:t>17.03.2024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r>
              <a:rPr lang="de-DE" smtClean="0"/>
              <a:t>Patrick Ufer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EE7DA5C4-E2FA-497F-A4BA-5427BB719B4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44531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3E6A6037-A285-4C9E-B04C-6DCA60BD155D}" type="datetimeFigureOut">
              <a:rPr lang="de-DE" smtClean="0"/>
              <a:t>17.03.2024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r>
              <a:rPr lang="de-DE" smtClean="0"/>
              <a:t>Patrick Ufer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901BAFD-BDF1-4073-A261-64C06A00B82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8954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1BAFD-BDF1-4073-A261-64C06A00B82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7444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1BAFD-BDF1-4073-A261-64C06A00B82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759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1BAFD-BDF1-4073-A261-64C06A00B82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7988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1BAFD-BDF1-4073-A261-64C06A00B82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70788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1BAFD-BDF1-4073-A261-64C06A00B82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0443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1BAFD-BDF1-4073-A261-64C06A00B82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805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1BAFD-BDF1-4073-A261-64C06A00B82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0929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>
              <a:defRPr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01BAFD-BDF1-4073-A261-64C06A00B82D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6064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Zwische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59999" y="219600"/>
            <a:ext cx="8425225" cy="339542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algn="l">
              <a:defRPr sz="2200" b="1" cap="none" baseline="0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Zwischentitel grafisch, Insgesamt Zweizeilig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60000" y="691200"/>
            <a:ext cx="8424000" cy="26757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lnSpc>
                <a:spcPts val="1800"/>
              </a:lnSpc>
              <a:buNone/>
              <a:defRPr sz="2000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Entweder zweizeiliger Titel oder Titel und Subheadline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0236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_Mat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412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_Mat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691200"/>
            <a:ext cx="8424000" cy="26640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/>
              <a:t>Entweder zweizeiliger Titel oder Titel mit Subheader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5"/>
          </p:nvPr>
        </p:nvSpPr>
        <p:spPr>
          <a:xfrm>
            <a:off x="358775" y="1311275"/>
            <a:ext cx="4105275" cy="342265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4679950" y="1311275"/>
            <a:ext cx="4092575" cy="342265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253" y="4856315"/>
            <a:ext cx="1073123" cy="307723"/>
          </a:xfrm>
          <a:prstGeom prst="rect">
            <a:avLst/>
          </a:prstGeom>
        </p:spPr>
      </p:pic>
      <p:sp>
        <p:nvSpPr>
          <p:cNvPr id="8" name="Datumsplatzhalter 1"/>
          <p:cNvSpPr>
            <a:spLocks noGrp="1"/>
          </p:cNvSpPr>
          <p:nvPr>
            <p:ph type="dt" sz="half" idx="2"/>
          </p:nvPr>
        </p:nvSpPr>
        <p:spPr>
          <a:xfrm>
            <a:off x="628650" y="4928464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4928464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4928464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68A7D314-ADB3-4224-BAA8-FD8F1154CE84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150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2C2EB-AC18-4292-AF1A-75F520D6393B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821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_Mat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691200"/>
            <a:ext cx="8424000" cy="26640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/>
              <a:t>Entweder zweizeiliger Titel oder Titel mit Subheader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sz="quarter" idx="15"/>
          </p:nvPr>
        </p:nvSpPr>
        <p:spPr>
          <a:xfrm>
            <a:off x="358775" y="1311275"/>
            <a:ext cx="4105275" cy="342265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4679950" y="1311275"/>
            <a:ext cx="4092575" cy="342265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3036462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chspaltig_Mat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58775" y="691200"/>
            <a:ext cx="8424000" cy="266400"/>
          </a:xfrm>
        </p:spPr>
        <p:txBody>
          <a:bodyPr/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/>
              <a:t>Entweder zweizeiliger Titel oder Titel mit Subheader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6"/>
          </p:nvPr>
        </p:nvSpPr>
        <p:spPr>
          <a:xfrm>
            <a:off x="360001" y="1311275"/>
            <a:ext cx="6264638" cy="126047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7"/>
          </p:nvPr>
        </p:nvSpPr>
        <p:spPr>
          <a:xfrm>
            <a:off x="358775" y="2879999"/>
            <a:ext cx="4105275" cy="1853925"/>
          </a:xfrm>
        </p:spPr>
        <p:txBody>
          <a:bodyPr/>
          <a:lstStyle/>
          <a:p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8"/>
          </p:nvPr>
        </p:nvSpPr>
        <p:spPr>
          <a:xfrm>
            <a:off x="4679950" y="2879725"/>
            <a:ext cx="4105275" cy="1854200"/>
          </a:xfrm>
        </p:spPr>
        <p:txBody>
          <a:bodyPr/>
          <a:lstStyle/>
          <a:p>
            <a:endParaRPr lang="de-DE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9" hasCustomPrompt="1"/>
          </p:nvPr>
        </p:nvSpPr>
        <p:spPr>
          <a:xfrm>
            <a:off x="358775" y="2761200"/>
            <a:ext cx="4105275" cy="107950"/>
          </a:xfrm>
        </p:spPr>
        <p:txBody>
          <a:bodyPr/>
          <a:lstStyle>
            <a:lvl1pPr marL="0" indent="0">
              <a:lnSpc>
                <a:spcPts val="800"/>
              </a:lnSpc>
              <a:spcBef>
                <a:spcPts val="0"/>
              </a:spcBef>
              <a:buNone/>
              <a:defRPr sz="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4679949" y="2761200"/>
            <a:ext cx="4105275" cy="107950"/>
          </a:xfrm>
        </p:spPr>
        <p:txBody>
          <a:bodyPr/>
          <a:lstStyle>
            <a:lvl1pPr marL="0" indent="0">
              <a:lnSpc>
                <a:spcPts val="800"/>
              </a:lnSpc>
              <a:spcBef>
                <a:spcPts val="0"/>
              </a:spcBef>
              <a:buNone/>
              <a:defRPr sz="800"/>
            </a:lvl1pPr>
          </a:lstStyle>
          <a:p>
            <a:pPr lvl="0"/>
            <a:r>
              <a:rPr lang="de-DE" dirty="0"/>
              <a:t>Bildunterschrift</a:t>
            </a:r>
          </a:p>
        </p:txBody>
      </p:sp>
    </p:spTree>
    <p:extLst>
      <p:ext uri="{BB962C8B-B14F-4D97-AF65-F5344CB8AC3E}">
        <p14:creationId xmlns:p14="http://schemas.microsoft.com/office/powerpoint/2010/main" val="501455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5" name="Textplatzhalter 10"/>
          <p:cNvSpPr>
            <a:spLocks noGrp="1"/>
          </p:cNvSpPr>
          <p:nvPr>
            <p:ph idx="1"/>
          </p:nvPr>
        </p:nvSpPr>
        <p:spPr>
          <a:xfrm>
            <a:off x="360000" y="1311275"/>
            <a:ext cx="8424000" cy="34226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9895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0838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4442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ch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5600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Gesundh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1437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_Gesundhe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1057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Mat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2566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_Mat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1948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spaltig_Mat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7"/>
          <p:cNvSpPr txBox="1"/>
          <p:nvPr userDrawn="1"/>
        </p:nvSpPr>
        <p:spPr>
          <a:xfrm>
            <a:off x="-37920" y="4964860"/>
            <a:ext cx="30299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dirty="0" smtClean="0">
                <a:solidFill>
                  <a:schemeClr val="bg1"/>
                </a:solidFill>
                <a:cs typeface="Arial" pitchFamily="34" charset="0"/>
              </a:rPr>
              <a:t>Susanne </a:t>
            </a:r>
            <a:r>
              <a:rPr lang="en-US" sz="800" b="1" dirty="0" err="1" smtClean="0">
                <a:solidFill>
                  <a:schemeClr val="bg1"/>
                </a:solidFill>
                <a:cs typeface="Arial" pitchFamily="34" charset="0"/>
              </a:rPr>
              <a:t>Schöbel</a:t>
            </a:r>
            <a:r>
              <a:rPr lang="en-US" sz="800" b="1" dirty="0" smtClean="0">
                <a:solidFill>
                  <a:schemeClr val="bg1"/>
                </a:solidFill>
                <a:cs typeface="Arial" pitchFamily="34" charset="0"/>
              </a:rPr>
              <a:t>		s.schoebel@hzdr.de</a:t>
            </a:r>
          </a:p>
        </p:txBody>
      </p:sp>
    </p:spTree>
    <p:extLst>
      <p:ext uri="{BB962C8B-B14F-4D97-AF65-F5344CB8AC3E}">
        <p14:creationId xmlns:p14="http://schemas.microsoft.com/office/powerpoint/2010/main" val="1164444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schspaltig_Mater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74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2"/>
            <a:ext cx="9143999" cy="5143499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00"/>
            <a:ext cx="9149927" cy="5151600"/>
          </a:xfrm>
          <a:prstGeom prst="rect">
            <a:avLst/>
          </a:prstGeom>
        </p:spPr>
      </p:pic>
      <p:sp>
        <p:nvSpPr>
          <p:cNvPr id="13" name="Textfeld 12"/>
          <p:cNvSpPr txBox="1"/>
          <p:nvPr userDrawn="1"/>
        </p:nvSpPr>
        <p:spPr>
          <a:xfrm>
            <a:off x="6865200" y="4903200"/>
            <a:ext cx="101916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900" dirty="0" smtClean="0">
                <a:solidFill>
                  <a:schemeClr val="accent2"/>
                </a:solidFill>
              </a:rPr>
              <a:t>www.helmholtz.de</a:t>
            </a:r>
            <a:endParaRPr lang="de-DE" sz="9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42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78000"/>
            <a:ext cx="9144000" cy="271463"/>
          </a:xfrm>
          <a:prstGeom prst="rect">
            <a:avLst/>
          </a:prstGeom>
        </p:spPr>
      </p:pic>
      <p:sp>
        <p:nvSpPr>
          <p:cNvPr id="4" name="Titelplatzhalter 3"/>
          <p:cNvSpPr>
            <a:spLocks noGrp="1"/>
          </p:cNvSpPr>
          <p:nvPr>
            <p:ph type="title"/>
          </p:nvPr>
        </p:nvSpPr>
        <p:spPr>
          <a:xfrm>
            <a:off x="360000" y="219600"/>
            <a:ext cx="8424000" cy="3719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Folientitel, insgesamt zweizeilig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idx="1"/>
          </p:nvPr>
        </p:nvSpPr>
        <p:spPr>
          <a:xfrm>
            <a:off x="360000" y="1311275"/>
            <a:ext cx="8424000" cy="34226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358775" y="1023578"/>
            <a:ext cx="8425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253" y="4856315"/>
            <a:ext cx="1073123" cy="30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414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none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180000" rtl="0" eaLnBrk="1" latinLnBrk="0" hangingPunct="1">
        <a:lnSpc>
          <a:spcPts val="1800"/>
        </a:lnSpc>
        <a:spcBef>
          <a:spcPts val="1100"/>
        </a:spcBef>
        <a:spcAft>
          <a:spcPts val="0"/>
        </a:spcAft>
        <a:buClr>
          <a:schemeClr val="accent3"/>
        </a:buClr>
        <a:buFont typeface="Wingdings" panose="05000000000000000000" pitchFamily="2" charset="2"/>
        <a:buChar char="§"/>
        <a:tabLst>
          <a:tab pos="180000" algn="l"/>
          <a:tab pos="3600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79388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97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17462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00125" indent="-285750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601"/>
            <a:ext cx="9149930" cy="5151600"/>
          </a:xfrm>
          <a:prstGeom prst="rect">
            <a:avLst/>
          </a:prstGeom>
        </p:spPr>
      </p:pic>
      <p:sp>
        <p:nvSpPr>
          <p:cNvPr id="13" name="Textfeld 12"/>
          <p:cNvSpPr txBox="1"/>
          <p:nvPr userDrawn="1"/>
        </p:nvSpPr>
        <p:spPr>
          <a:xfrm>
            <a:off x="6865200" y="4903200"/>
            <a:ext cx="101916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900" dirty="0" smtClean="0">
                <a:solidFill>
                  <a:schemeClr val="accent2"/>
                </a:solidFill>
              </a:rPr>
              <a:t>www.helmholtz.de</a:t>
            </a:r>
            <a:endParaRPr lang="de-DE" sz="9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890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4878000"/>
            <a:ext cx="9143983" cy="271462"/>
          </a:xfrm>
          <a:prstGeom prst="rect">
            <a:avLst/>
          </a:prstGeom>
        </p:spPr>
      </p:pic>
      <p:cxnSp>
        <p:nvCxnSpPr>
          <p:cNvPr id="8" name="Gerade Verbindung 7"/>
          <p:cNvCxnSpPr/>
          <p:nvPr userDrawn="1"/>
        </p:nvCxnSpPr>
        <p:spPr>
          <a:xfrm>
            <a:off x="358775" y="663538"/>
            <a:ext cx="8425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9178" y="4927768"/>
            <a:ext cx="756084" cy="13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686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180000" rtl="0" eaLnBrk="1" latinLnBrk="0" hangingPunct="1">
        <a:lnSpc>
          <a:spcPts val="1800"/>
        </a:lnSpc>
        <a:spcBef>
          <a:spcPts val="1100"/>
        </a:spcBef>
        <a:spcAft>
          <a:spcPts val="0"/>
        </a:spcAft>
        <a:buClr>
          <a:schemeClr val="accent3"/>
        </a:buClr>
        <a:buFont typeface="Wingdings" panose="05000000000000000000" pitchFamily="2" charset="2"/>
        <a:buChar char="§"/>
        <a:tabLst>
          <a:tab pos="180000" algn="l"/>
          <a:tab pos="360000" algn="l"/>
        </a:tabLst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79388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97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17462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00125" indent="-285750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9" t="487" r="31351" b="7965"/>
          <a:stretch/>
        </p:blipFill>
        <p:spPr>
          <a:xfrm rot="16200000">
            <a:off x="2494076" y="-1512343"/>
            <a:ext cx="4161765" cy="9149919"/>
          </a:xfrm>
          <a:prstGeom prst="rect">
            <a:avLst/>
          </a:prstGeom>
        </p:spPr>
      </p:pic>
      <p:sp>
        <p:nvSpPr>
          <p:cNvPr id="13" name="Textfeld 12"/>
          <p:cNvSpPr txBox="1"/>
          <p:nvPr userDrawn="1"/>
        </p:nvSpPr>
        <p:spPr>
          <a:xfrm>
            <a:off x="6865200" y="4903200"/>
            <a:ext cx="101916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900" dirty="0" smtClean="0">
                <a:solidFill>
                  <a:schemeClr val="accent2"/>
                </a:solidFill>
              </a:rPr>
              <a:t>www.hzdr.de</a:t>
            </a:r>
            <a:endParaRPr lang="de-DE" sz="900" dirty="0">
              <a:solidFill>
                <a:schemeClr val="accent2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 userDrawn="1"/>
        </p:nvSpPr>
        <p:spPr bwMode="auto">
          <a:xfrm>
            <a:off x="-15042" y="1059581"/>
            <a:ext cx="9164960" cy="4083919"/>
          </a:xfrm>
          <a:prstGeom prst="rect">
            <a:avLst/>
          </a:prstGeom>
          <a:solidFill>
            <a:srgbClr val="00589C">
              <a:alpha val="70000"/>
            </a:srgbClr>
          </a:solidFill>
          <a:ln>
            <a:noFill/>
          </a:ln>
          <a:effectLst/>
          <a:extLst/>
        </p:spPr>
        <p:txBody>
          <a:bodyPr/>
          <a:lstStyle/>
          <a:p>
            <a:pPr>
              <a:spcBef>
                <a:spcPct val="50000"/>
              </a:spcBef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28" y="12438"/>
            <a:ext cx="9149928" cy="5151600"/>
          </a:xfrm>
          <a:prstGeom prst="rect">
            <a:avLst/>
          </a:prstGeom>
        </p:spPr>
      </p:pic>
      <p:pic>
        <p:nvPicPr>
          <p:cNvPr id="1026" name="Picture 2" descr="HZDR Signet of the Helmholtz-Zentrum Dresden-Rossendorf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388" y="4952236"/>
            <a:ext cx="785664" cy="16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188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28" y="12438"/>
            <a:ext cx="9149928" cy="5151600"/>
          </a:xfrm>
          <a:prstGeom prst="rect">
            <a:avLst/>
          </a:prstGeom>
        </p:spPr>
      </p:pic>
      <p:sp>
        <p:nvSpPr>
          <p:cNvPr id="13" name="Textfeld 12"/>
          <p:cNvSpPr txBox="1"/>
          <p:nvPr userDrawn="1"/>
        </p:nvSpPr>
        <p:spPr>
          <a:xfrm>
            <a:off x="6865200" y="4903200"/>
            <a:ext cx="101916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900" dirty="0" smtClean="0">
                <a:solidFill>
                  <a:schemeClr val="accent2"/>
                </a:solidFill>
              </a:rPr>
              <a:t>www.helmholtz.de</a:t>
            </a:r>
            <a:endParaRPr lang="de-DE" sz="9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07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4878000"/>
            <a:ext cx="9143983" cy="271461"/>
          </a:xfrm>
          <a:prstGeom prst="rect">
            <a:avLst/>
          </a:prstGeom>
        </p:spPr>
      </p:pic>
      <p:cxnSp>
        <p:nvCxnSpPr>
          <p:cNvPr id="5" name="Gerade Verbindung 4"/>
          <p:cNvCxnSpPr/>
          <p:nvPr userDrawn="1"/>
        </p:nvCxnSpPr>
        <p:spPr>
          <a:xfrm>
            <a:off x="358775" y="591530"/>
            <a:ext cx="84252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9178" y="4941194"/>
            <a:ext cx="756084" cy="137986"/>
          </a:xfrm>
          <a:prstGeom prst="rect">
            <a:avLst/>
          </a:prstGeom>
        </p:spPr>
      </p:pic>
      <p:sp>
        <p:nvSpPr>
          <p:cNvPr id="6" name="Textfeld 17"/>
          <p:cNvSpPr txBox="1"/>
          <p:nvPr userDrawn="1"/>
        </p:nvSpPr>
        <p:spPr>
          <a:xfrm>
            <a:off x="-37920" y="4964860"/>
            <a:ext cx="30299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dirty="0" smtClean="0">
                <a:solidFill>
                  <a:schemeClr val="bg1"/>
                </a:solidFill>
                <a:cs typeface="Arial" pitchFamily="34" charset="0"/>
              </a:rPr>
              <a:t>Susanne </a:t>
            </a:r>
            <a:r>
              <a:rPr lang="en-US" sz="800" b="1" dirty="0" err="1" smtClean="0">
                <a:solidFill>
                  <a:schemeClr val="bg1"/>
                </a:solidFill>
                <a:cs typeface="Arial" pitchFamily="34" charset="0"/>
              </a:rPr>
              <a:t>Schöbel</a:t>
            </a:r>
            <a:r>
              <a:rPr lang="en-US" sz="800" b="1" dirty="0" smtClean="0">
                <a:solidFill>
                  <a:schemeClr val="bg1"/>
                </a:solidFill>
                <a:cs typeface="Arial" pitchFamily="34" charset="0"/>
              </a:rPr>
              <a:t>		s.schoebel@hzdr.de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460264" y="4964860"/>
            <a:ext cx="260840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b="1" dirty="0" smtClean="0">
                <a:solidFill>
                  <a:schemeClr val="bg1"/>
                </a:solidFill>
              </a:rPr>
              <a:t>Alegro Workshop 2024</a:t>
            </a:r>
            <a:r>
              <a:rPr lang="de-DE" sz="800" b="1" baseline="0" dirty="0" smtClean="0">
                <a:solidFill>
                  <a:schemeClr val="bg1"/>
                </a:solidFill>
              </a:rPr>
              <a:t>, Lisbon, 19-22 March 2024</a:t>
            </a:r>
            <a:endParaRPr lang="de-DE" sz="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602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4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none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180000" rtl="0" eaLnBrk="1" latinLnBrk="0" hangingPunct="1">
        <a:lnSpc>
          <a:spcPts val="1800"/>
        </a:lnSpc>
        <a:spcBef>
          <a:spcPts val="1100"/>
        </a:spcBef>
        <a:spcAft>
          <a:spcPts val="0"/>
        </a:spcAft>
        <a:buClr>
          <a:schemeClr val="accent3"/>
        </a:buClr>
        <a:buFont typeface="Wingdings" panose="05000000000000000000" pitchFamily="2" charset="2"/>
        <a:buChar char="§"/>
        <a:tabLst>
          <a:tab pos="180000" algn="l"/>
          <a:tab pos="3600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79388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97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17462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00125" indent="-285750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4878000"/>
            <a:ext cx="9143983" cy="271461"/>
          </a:xfrm>
          <a:prstGeom prst="rect">
            <a:avLst/>
          </a:prstGeom>
        </p:spPr>
      </p:pic>
      <p:sp>
        <p:nvSpPr>
          <p:cNvPr id="4" name="Titelplatzhalter 3"/>
          <p:cNvSpPr>
            <a:spLocks noGrp="1"/>
          </p:cNvSpPr>
          <p:nvPr>
            <p:ph type="title"/>
          </p:nvPr>
        </p:nvSpPr>
        <p:spPr>
          <a:xfrm>
            <a:off x="360000" y="219600"/>
            <a:ext cx="8424000" cy="3719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idx="1"/>
          </p:nvPr>
        </p:nvSpPr>
        <p:spPr>
          <a:xfrm>
            <a:off x="360000" y="1311275"/>
            <a:ext cx="8424000" cy="34226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253" y="4856315"/>
            <a:ext cx="1073123" cy="30772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628650" y="4928464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4928464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4928464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68A7D314-ADB3-4224-BAA8-FD8F1154CE84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588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none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180000" rtl="0" eaLnBrk="1" latinLnBrk="0" hangingPunct="1">
        <a:lnSpc>
          <a:spcPts val="1800"/>
        </a:lnSpc>
        <a:spcBef>
          <a:spcPts val="1100"/>
        </a:spcBef>
        <a:spcAft>
          <a:spcPts val="0"/>
        </a:spcAft>
        <a:buClr>
          <a:schemeClr val="accent3"/>
        </a:buClr>
        <a:buFont typeface="Wingdings" panose="05000000000000000000" pitchFamily="2" charset="2"/>
        <a:buChar char="§"/>
        <a:tabLst>
          <a:tab pos="180000" algn="l"/>
          <a:tab pos="3600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79388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97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17462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00125" indent="-285750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-6306" y="4733924"/>
            <a:ext cx="1273854" cy="304733"/>
          </a:xfrm>
          <a:custGeom>
            <a:avLst/>
            <a:gdLst>
              <a:gd name="connsiteX0" fmla="*/ 6306 w 1273854"/>
              <a:gd name="connsiteY0" fmla="*/ 0 h 510802"/>
              <a:gd name="connsiteX1" fmla="*/ 1040524 w 1273854"/>
              <a:gd name="connsiteY1" fmla="*/ 6306 h 510802"/>
              <a:gd name="connsiteX2" fmla="*/ 1273854 w 1273854"/>
              <a:gd name="connsiteY2" fmla="*/ 504496 h 510802"/>
              <a:gd name="connsiteX3" fmla="*/ 0 w 1273854"/>
              <a:gd name="connsiteY3" fmla="*/ 510802 h 510802"/>
              <a:gd name="connsiteX4" fmla="*/ 6306 w 1273854"/>
              <a:gd name="connsiteY4" fmla="*/ 0 h 510802"/>
              <a:gd name="connsiteX0" fmla="*/ 6306 w 1273854"/>
              <a:gd name="connsiteY0" fmla="*/ 0 h 510802"/>
              <a:gd name="connsiteX1" fmla="*/ 937654 w 1273854"/>
              <a:gd name="connsiteY1" fmla="*/ 9094 h 510802"/>
              <a:gd name="connsiteX2" fmla="*/ 1273854 w 1273854"/>
              <a:gd name="connsiteY2" fmla="*/ 504496 h 510802"/>
              <a:gd name="connsiteX3" fmla="*/ 0 w 1273854"/>
              <a:gd name="connsiteY3" fmla="*/ 510802 h 510802"/>
              <a:gd name="connsiteX4" fmla="*/ 6306 w 1273854"/>
              <a:gd name="connsiteY4" fmla="*/ 0 h 510802"/>
              <a:gd name="connsiteX0" fmla="*/ 4401 w 1273854"/>
              <a:gd name="connsiteY0" fmla="*/ 4848 h 501708"/>
              <a:gd name="connsiteX1" fmla="*/ 937654 w 1273854"/>
              <a:gd name="connsiteY1" fmla="*/ 0 h 501708"/>
              <a:gd name="connsiteX2" fmla="*/ 1273854 w 1273854"/>
              <a:gd name="connsiteY2" fmla="*/ 495402 h 501708"/>
              <a:gd name="connsiteX3" fmla="*/ 0 w 1273854"/>
              <a:gd name="connsiteY3" fmla="*/ 501708 h 501708"/>
              <a:gd name="connsiteX4" fmla="*/ 4401 w 1273854"/>
              <a:gd name="connsiteY4" fmla="*/ 4848 h 501708"/>
              <a:gd name="connsiteX0" fmla="*/ 4401 w 1273854"/>
              <a:gd name="connsiteY0" fmla="*/ 0 h 508014"/>
              <a:gd name="connsiteX1" fmla="*/ 937654 w 1273854"/>
              <a:gd name="connsiteY1" fmla="*/ 6306 h 508014"/>
              <a:gd name="connsiteX2" fmla="*/ 1273854 w 1273854"/>
              <a:gd name="connsiteY2" fmla="*/ 501708 h 508014"/>
              <a:gd name="connsiteX3" fmla="*/ 0 w 1273854"/>
              <a:gd name="connsiteY3" fmla="*/ 508014 h 508014"/>
              <a:gd name="connsiteX4" fmla="*/ 4401 w 1273854"/>
              <a:gd name="connsiteY4" fmla="*/ 0 h 508014"/>
              <a:gd name="connsiteX0" fmla="*/ 4401 w 1273854"/>
              <a:gd name="connsiteY0" fmla="*/ 7636 h 501708"/>
              <a:gd name="connsiteX1" fmla="*/ 937654 w 1273854"/>
              <a:gd name="connsiteY1" fmla="*/ 0 h 501708"/>
              <a:gd name="connsiteX2" fmla="*/ 1273854 w 1273854"/>
              <a:gd name="connsiteY2" fmla="*/ 495402 h 501708"/>
              <a:gd name="connsiteX3" fmla="*/ 0 w 1273854"/>
              <a:gd name="connsiteY3" fmla="*/ 501708 h 501708"/>
              <a:gd name="connsiteX4" fmla="*/ 4401 w 1273854"/>
              <a:gd name="connsiteY4" fmla="*/ 7636 h 501708"/>
              <a:gd name="connsiteX0" fmla="*/ 2496 w 1273854"/>
              <a:gd name="connsiteY0" fmla="*/ 0 h 505225"/>
              <a:gd name="connsiteX1" fmla="*/ 937654 w 1273854"/>
              <a:gd name="connsiteY1" fmla="*/ 3517 h 505225"/>
              <a:gd name="connsiteX2" fmla="*/ 1273854 w 1273854"/>
              <a:gd name="connsiteY2" fmla="*/ 498919 h 505225"/>
              <a:gd name="connsiteX3" fmla="*/ 0 w 1273854"/>
              <a:gd name="connsiteY3" fmla="*/ 505225 h 505225"/>
              <a:gd name="connsiteX4" fmla="*/ 2496 w 1273854"/>
              <a:gd name="connsiteY4" fmla="*/ 0 h 505225"/>
              <a:gd name="connsiteX0" fmla="*/ 2496 w 1273854"/>
              <a:gd name="connsiteY0" fmla="*/ 0 h 505225"/>
              <a:gd name="connsiteX1" fmla="*/ 979564 w 1273854"/>
              <a:gd name="connsiteY1" fmla="*/ 3516 h 505225"/>
              <a:gd name="connsiteX2" fmla="*/ 1273854 w 1273854"/>
              <a:gd name="connsiteY2" fmla="*/ 498919 h 505225"/>
              <a:gd name="connsiteX3" fmla="*/ 0 w 1273854"/>
              <a:gd name="connsiteY3" fmla="*/ 505225 h 505225"/>
              <a:gd name="connsiteX4" fmla="*/ 2496 w 1273854"/>
              <a:gd name="connsiteY4" fmla="*/ 0 h 505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3854" h="505225">
                <a:moveTo>
                  <a:pt x="2496" y="0"/>
                </a:moveTo>
                <a:lnTo>
                  <a:pt x="979564" y="3516"/>
                </a:lnTo>
                <a:lnTo>
                  <a:pt x="1273854" y="498919"/>
                </a:lnTo>
                <a:lnTo>
                  <a:pt x="0" y="505225"/>
                </a:lnTo>
                <a:lnTo>
                  <a:pt x="2496" y="0"/>
                </a:lnTo>
                <a:close/>
              </a:path>
            </a:pathLst>
          </a:custGeom>
          <a:solidFill>
            <a:srgbClr val="005A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" y="4878000"/>
            <a:ext cx="9143983" cy="271461"/>
          </a:xfrm>
          <a:prstGeom prst="rect">
            <a:avLst/>
          </a:prstGeom>
        </p:spPr>
      </p:pic>
      <p:sp>
        <p:nvSpPr>
          <p:cNvPr id="4" name="Titelplatzhalter 3"/>
          <p:cNvSpPr>
            <a:spLocks noGrp="1"/>
          </p:cNvSpPr>
          <p:nvPr>
            <p:ph type="title"/>
          </p:nvPr>
        </p:nvSpPr>
        <p:spPr>
          <a:xfrm>
            <a:off x="360000" y="219600"/>
            <a:ext cx="8424000" cy="37193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Folientitel, insgesamt zweizeilig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idx="1"/>
          </p:nvPr>
        </p:nvSpPr>
        <p:spPr>
          <a:xfrm>
            <a:off x="360000" y="1311275"/>
            <a:ext cx="8424000" cy="34226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Textfeld 8"/>
          <p:cNvSpPr txBox="1"/>
          <p:nvPr userDrawn="1"/>
        </p:nvSpPr>
        <p:spPr>
          <a:xfrm>
            <a:off x="1193535" y="4976905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FFFF"/>
                </a:solidFill>
                <a:cs typeface="Arial"/>
              </a:rPr>
              <a:t>A. Jankowiak, J. Osterhoff</a:t>
            </a:r>
          </a:p>
        </p:txBody>
      </p:sp>
      <p:sp>
        <p:nvSpPr>
          <p:cNvPr id="10" name="Textfeld 9"/>
          <p:cNvSpPr txBox="1"/>
          <p:nvPr userDrawn="1"/>
        </p:nvSpPr>
        <p:spPr>
          <a:xfrm>
            <a:off x="2861830" y="4981186"/>
            <a:ext cx="26645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FFFFFF"/>
                </a:solidFill>
                <a:cs typeface="Arial"/>
              </a:rPr>
              <a:t>Status ARD, 6</a:t>
            </a:r>
            <a:r>
              <a:rPr lang="en-US" sz="800" baseline="30000" dirty="0">
                <a:solidFill>
                  <a:srgbClr val="FFFFFF"/>
                </a:solidFill>
                <a:cs typeface="Arial"/>
              </a:rPr>
              <a:t>th</a:t>
            </a:r>
            <a:r>
              <a:rPr lang="en-US" sz="800" dirty="0">
                <a:solidFill>
                  <a:srgbClr val="FFFFFF"/>
                </a:solidFill>
                <a:cs typeface="Arial"/>
              </a:rPr>
              <a:t> MT Days, Online Meeting, 17.06.2020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591" y="4803998"/>
            <a:ext cx="602297" cy="220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12"/>
          <p:cNvSpPr txBox="1"/>
          <p:nvPr userDrawn="1"/>
        </p:nvSpPr>
        <p:spPr>
          <a:xfrm>
            <a:off x="8688978" y="4888471"/>
            <a:ext cx="4427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3C172518-173E-4150-ADC7-9A676108EB8A}" type="slidenum">
              <a:rPr lang="en-GB" sz="1000" smtClean="0">
                <a:solidFill>
                  <a:prstClr val="white"/>
                </a:solidFill>
              </a:rPr>
              <a:pPr/>
              <a:t>‹#›</a:t>
            </a:fld>
            <a:endParaRPr lang="en-GB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17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180000" rtl="0" eaLnBrk="1" latinLnBrk="0" hangingPunct="1">
        <a:lnSpc>
          <a:spcPts val="1800"/>
        </a:lnSpc>
        <a:spcBef>
          <a:spcPts val="1100"/>
        </a:spcBef>
        <a:spcAft>
          <a:spcPts val="0"/>
        </a:spcAft>
        <a:buClr>
          <a:schemeClr val="accent3"/>
        </a:buClr>
        <a:buFont typeface="Wingdings" panose="05000000000000000000" pitchFamily="2" charset="2"/>
        <a:buChar char="§"/>
        <a:tabLst>
          <a:tab pos="180000" algn="l"/>
          <a:tab pos="360000" algn="l"/>
        </a:tabLst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79388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97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174625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00125" indent="-285750" algn="l" defTabSz="914400" rtl="0" eaLnBrk="1" latinLnBrk="0" hangingPunct="1">
        <a:spcBef>
          <a:spcPct val="20000"/>
        </a:spcBef>
        <a:buClr>
          <a:schemeClr val="accent3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jpg"/><Relationship Id="rId10" Type="http://schemas.openxmlformats.org/officeDocument/2006/relationships/image" Target="../media/image22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17.jpg"/><Relationship Id="rId18" Type="http://schemas.openxmlformats.org/officeDocument/2006/relationships/image" Target="../media/image22.png"/><Relationship Id="rId3" Type="http://schemas.openxmlformats.org/officeDocument/2006/relationships/image" Target="../media/image57.png"/><Relationship Id="rId7" Type="http://schemas.openxmlformats.org/officeDocument/2006/relationships/image" Target="../media/image60.png"/><Relationship Id="rId12" Type="http://schemas.openxmlformats.org/officeDocument/2006/relationships/image" Target="../media/image16.jpe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9.png"/><Relationship Id="rId11" Type="http://schemas.openxmlformats.org/officeDocument/2006/relationships/image" Target="../media/image15.jpeg"/><Relationship Id="rId5" Type="http://schemas.openxmlformats.org/officeDocument/2006/relationships/image" Target="../media/image450.png"/><Relationship Id="rId15" Type="http://schemas.openxmlformats.org/officeDocument/2006/relationships/image" Target="../media/image19.png"/><Relationship Id="rId10" Type="http://schemas.openxmlformats.org/officeDocument/2006/relationships/image" Target="../media/image51.png"/><Relationship Id="rId4" Type="http://schemas.openxmlformats.org/officeDocument/2006/relationships/image" Target="../media/image58.png"/><Relationship Id="rId9" Type="http://schemas.openxmlformats.org/officeDocument/2006/relationships/image" Target="../media/image61.jpeg"/><Relationship Id="rId1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20.png"/><Relationship Id="rId5" Type="http://schemas.openxmlformats.org/officeDocument/2006/relationships/image" Target="../media/image63.png"/><Relationship Id="rId4" Type="http://schemas.openxmlformats.org/officeDocument/2006/relationships/image" Target="../media/image60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9.xml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8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17"/>
          <p:cNvSpPr txBox="1"/>
          <p:nvPr/>
        </p:nvSpPr>
        <p:spPr>
          <a:xfrm>
            <a:off x="179512" y="116008"/>
            <a:ext cx="87849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chemeClr val="accent2"/>
                </a:solidFill>
              </a:rPr>
              <a:t>Hybrid LWFA-driven PWFA as a test platform for staged plasma </a:t>
            </a:r>
            <a:r>
              <a:rPr lang="en-US" sz="2800" b="1" dirty="0" smtClean="0">
                <a:solidFill>
                  <a:schemeClr val="accent2"/>
                </a:solidFill>
              </a:rPr>
              <a:t>acceleration</a:t>
            </a:r>
            <a:endParaRPr lang="en-US" sz="28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610379" y="1398702"/>
            <a:ext cx="7923239" cy="2749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b="1" u="sng" dirty="0" smtClean="0">
                <a:solidFill>
                  <a:schemeClr val="bg1"/>
                </a:solidFill>
                <a:latin typeface="+mj-lt"/>
              </a:rPr>
              <a:t>Susanne </a:t>
            </a:r>
            <a:r>
              <a:rPr lang="de-DE" sz="1400" b="1" u="sng" dirty="0">
                <a:solidFill>
                  <a:schemeClr val="bg1"/>
                </a:solidFill>
                <a:latin typeface="+mj-lt"/>
              </a:rPr>
              <a:t>Schöbel</a:t>
            </a:r>
            <a:r>
              <a:rPr lang="de-DE" sz="1400" b="1" u="sng" baseline="30000" dirty="0">
                <a:solidFill>
                  <a:schemeClr val="bg1"/>
                </a:solidFill>
                <a:latin typeface="+mj-lt"/>
              </a:rPr>
              <a:t>1,2</a:t>
            </a:r>
            <a:r>
              <a:rPr lang="de-DE" sz="1400" dirty="0">
                <a:solidFill>
                  <a:schemeClr val="bg1"/>
                </a:solidFill>
                <a:latin typeface="+mj-lt"/>
              </a:rPr>
              <a:t>, Patrick Ufer</a:t>
            </a:r>
            <a:r>
              <a:rPr lang="de-DE" sz="1400" baseline="30000" dirty="0">
                <a:solidFill>
                  <a:schemeClr val="bg1"/>
                </a:solidFill>
                <a:latin typeface="+mj-lt"/>
              </a:rPr>
              <a:t>1,2</a:t>
            </a: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,</a:t>
            </a:r>
            <a:r>
              <a:rPr lang="de-DE" sz="1400" dirty="0">
                <a:solidFill>
                  <a:schemeClr val="bg1"/>
                </a:solidFill>
                <a:latin typeface="+mj-lt"/>
              </a:rPr>
              <a:t> Alastair </a:t>
            </a: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Nutter</a:t>
            </a:r>
            <a:r>
              <a:rPr lang="de-DE" sz="1400" baseline="30000" dirty="0" smtClean="0">
                <a:solidFill>
                  <a:schemeClr val="bg1"/>
                </a:solidFill>
                <a:latin typeface="+mj-lt"/>
              </a:rPr>
              <a:t>3</a:t>
            </a: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, </a:t>
            </a:r>
            <a:br>
              <a:rPr lang="de-DE" sz="1400" dirty="0" smtClean="0">
                <a:solidFill>
                  <a:schemeClr val="bg1"/>
                </a:solidFill>
                <a:latin typeface="+mj-lt"/>
              </a:rPr>
            </a:b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Yen-Yu </a:t>
            </a:r>
            <a:r>
              <a:rPr lang="de-DE" sz="1400" dirty="0">
                <a:solidFill>
                  <a:schemeClr val="bg1"/>
                </a:solidFill>
                <a:latin typeface="+mj-lt"/>
              </a:rPr>
              <a:t>Chang</a:t>
            </a:r>
            <a:r>
              <a:rPr lang="de-DE" sz="1400" baseline="30000" dirty="0">
                <a:solidFill>
                  <a:schemeClr val="bg1"/>
                </a:solidFill>
                <a:latin typeface="+mj-lt"/>
              </a:rPr>
              <a:t>1</a:t>
            </a:r>
            <a:r>
              <a:rPr lang="de-DE" sz="1400" dirty="0">
                <a:solidFill>
                  <a:schemeClr val="bg1"/>
                </a:solidFill>
                <a:latin typeface="+mj-lt"/>
              </a:rPr>
              <a:t>, </a:t>
            </a: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Sébastien Corde</a:t>
            </a:r>
            <a:r>
              <a:rPr lang="de-DE" sz="1400" baseline="30000" dirty="0" smtClean="0">
                <a:solidFill>
                  <a:schemeClr val="bg1"/>
                </a:solidFill>
                <a:latin typeface="+mj-lt"/>
              </a:rPr>
              <a:t>4</a:t>
            </a: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, Alexander </a:t>
            </a:r>
            <a:r>
              <a:rPr lang="de-DE" sz="1400" dirty="0">
                <a:solidFill>
                  <a:schemeClr val="bg1"/>
                </a:solidFill>
                <a:latin typeface="+mj-lt"/>
              </a:rPr>
              <a:t>Debus</a:t>
            </a:r>
            <a:r>
              <a:rPr lang="de-DE" sz="1400" baseline="30000" dirty="0">
                <a:solidFill>
                  <a:schemeClr val="bg1"/>
                </a:solidFill>
                <a:latin typeface="+mj-lt"/>
              </a:rPr>
              <a:t>1</a:t>
            </a: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de-DE" sz="1400" dirty="0">
                <a:solidFill>
                  <a:schemeClr val="bg1"/>
                </a:solidFill>
                <a:latin typeface="+mj-lt"/>
              </a:rPr>
              <a:t>Andreas </a:t>
            </a: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Döpp</a:t>
            </a:r>
            <a:r>
              <a:rPr lang="de-DE" sz="1400" baseline="30000" dirty="0" smtClean="0">
                <a:solidFill>
                  <a:schemeClr val="bg1"/>
                </a:solidFill>
                <a:latin typeface="+mj-lt"/>
              </a:rPr>
              <a:t>5</a:t>
            </a: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, Moritz Förster</a:t>
            </a:r>
            <a:r>
              <a:rPr lang="de-DE" sz="1400" baseline="30000" dirty="0" smtClean="0">
                <a:solidFill>
                  <a:schemeClr val="bg1"/>
                </a:solidFill>
                <a:latin typeface="+mj-lt"/>
              </a:rPr>
              <a:t>5</a:t>
            </a: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, </a:t>
            </a:r>
          </a:p>
          <a:p>
            <a:pPr algn="ctr"/>
            <a:r>
              <a:rPr lang="de-DE" sz="1400" dirty="0" smtClean="0">
                <a:solidFill>
                  <a:schemeClr val="bg1"/>
                </a:solidFill>
                <a:latin typeface="+mj-lt"/>
              </a:rPr>
              <a:t>Thomas Heinemann</a:t>
            </a:r>
            <a:r>
              <a:rPr lang="de-DE" sz="1400" baseline="30000" dirty="0" smtClean="0">
                <a:solidFill>
                  <a:schemeClr val="bg1"/>
                </a:solidFill>
                <a:latin typeface="+mj-lt"/>
              </a:rPr>
              <a:t>3,6</a:t>
            </a:r>
            <a:r>
              <a:rPr lang="de-DE" sz="1400" dirty="0">
                <a:solidFill>
                  <a:schemeClr val="bg1"/>
                </a:solidFill>
                <a:latin typeface="+mj-lt"/>
              </a:rPr>
              <a:t>, </a:t>
            </a: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Franziska Marie Herrmann</a:t>
            </a:r>
            <a:r>
              <a:rPr lang="de-DE" sz="1400" baseline="30000" dirty="0" smtClean="0">
                <a:solidFill>
                  <a:schemeClr val="bg1"/>
                </a:solidFill>
                <a:latin typeface="+mj-lt"/>
              </a:rPr>
              <a:t>1,2</a:t>
            </a: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, Bernhard Hidding</a:t>
            </a:r>
            <a:r>
              <a:rPr lang="de-DE" sz="1400" baseline="30000" dirty="0" smtClean="0">
                <a:solidFill>
                  <a:schemeClr val="bg1"/>
                </a:solidFill>
                <a:latin typeface="+mj-lt"/>
              </a:rPr>
              <a:t>3,6</a:t>
            </a: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, Stefan Karsch</a:t>
            </a:r>
            <a:r>
              <a:rPr lang="de-DE" sz="1400" baseline="30000" dirty="0" smtClean="0">
                <a:solidFill>
                  <a:schemeClr val="bg1"/>
                </a:solidFill>
                <a:latin typeface="+mj-lt"/>
              </a:rPr>
              <a:t>5</a:t>
            </a: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, </a:t>
            </a:r>
            <a:br>
              <a:rPr lang="de-DE" sz="1400" dirty="0" smtClean="0">
                <a:solidFill>
                  <a:schemeClr val="bg1"/>
                </a:solidFill>
                <a:latin typeface="+mj-lt"/>
              </a:rPr>
            </a:b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Olena Kononenko</a:t>
            </a:r>
            <a:r>
              <a:rPr lang="de-DE" sz="1400" baseline="30000" dirty="0" smtClean="0">
                <a:solidFill>
                  <a:schemeClr val="bg1"/>
                </a:solidFill>
                <a:latin typeface="+mj-lt"/>
              </a:rPr>
              <a:t>4</a:t>
            </a: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, Maxwell LaBerge</a:t>
            </a:r>
            <a:r>
              <a:rPr lang="de-DE" sz="1400" baseline="30000" dirty="0">
                <a:solidFill>
                  <a:schemeClr val="bg1"/>
                </a:solidFill>
                <a:latin typeface="+mj-lt"/>
              </a:rPr>
              <a:t>1</a:t>
            </a: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de-DE" sz="1400" dirty="0">
                <a:solidFill>
                  <a:schemeClr val="bg1"/>
                </a:solidFill>
                <a:latin typeface="+mj-lt"/>
              </a:rPr>
              <a:t>Alberto Martinez de la </a:t>
            </a: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Ossa</a:t>
            </a:r>
            <a:r>
              <a:rPr lang="de-DE" sz="1400" baseline="30000" dirty="0" smtClean="0">
                <a:solidFill>
                  <a:schemeClr val="bg1"/>
                </a:solidFill>
                <a:latin typeface="+mj-lt"/>
              </a:rPr>
              <a:t>6</a:t>
            </a: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, Richard Pausch</a:t>
            </a:r>
            <a:r>
              <a:rPr lang="de-DE" sz="1400" baseline="30000" dirty="0" smtClean="0">
                <a:solidFill>
                  <a:schemeClr val="bg1"/>
                </a:solidFill>
                <a:latin typeface="+mj-lt"/>
              </a:rPr>
              <a:t>1</a:t>
            </a:r>
            <a:r>
              <a:rPr lang="de-DE" sz="1400" dirty="0" smtClean="0">
                <a:solidFill>
                  <a:schemeClr val="bg1"/>
                </a:solidFill>
                <a:latin typeface="+mj-lt"/>
              </a:rPr>
              <a:t>, </a:t>
            </a:r>
          </a:p>
          <a:p>
            <a:pPr algn="ctr"/>
            <a:r>
              <a:rPr lang="de-DE" sz="1400" dirty="0" smtClean="0">
                <a:solidFill>
                  <a:schemeClr val="bg1"/>
                </a:solidFill>
                <a:latin typeface="+mj-lt"/>
              </a:rPr>
              <a:t>Ulrich Schramm</a:t>
            </a:r>
            <a:r>
              <a:rPr lang="de-DE" sz="1400" baseline="30000" dirty="0" smtClean="0">
                <a:solidFill>
                  <a:schemeClr val="bg1"/>
                </a:solidFill>
                <a:latin typeface="+mj-lt"/>
              </a:rPr>
              <a:t>1,2</a:t>
            </a:r>
            <a:r>
              <a:rPr lang="de-DE" sz="1400" dirty="0">
                <a:solidFill>
                  <a:schemeClr val="bg1"/>
                </a:solidFill>
                <a:latin typeface="+mj-lt"/>
              </a:rPr>
              <a:t>, and Arie Irman</a:t>
            </a:r>
            <a:r>
              <a:rPr lang="de-DE" sz="1400" baseline="30000" dirty="0">
                <a:solidFill>
                  <a:schemeClr val="bg1"/>
                </a:solidFill>
                <a:latin typeface="+mj-lt"/>
              </a:rPr>
              <a:t>1</a:t>
            </a:r>
            <a:r>
              <a:rPr lang="de-DE" sz="1400" dirty="0">
                <a:solidFill>
                  <a:schemeClr val="bg1"/>
                </a:solidFill>
                <a:latin typeface="+mj-lt"/>
              </a:rPr>
              <a:t> </a:t>
            </a:r>
            <a:endParaRPr lang="de-DE" sz="1400" dirty="0" smtClean="0">
              <a:solidFill>
                <a:schemeClr val="bg1"/>
              </a:solidFill>
              <a:latin typeface="+mj-lt"/>
            </a:endParaRPr>
          </a:p>
          <a:p>
            <a:pPr algn="ctr"/>
            <a:endParaRPr lang="de-DE" sz="1400" baseline="30000" dirty="0" smtClean="0">
              <a:solidFill>
                <a:schemeClr val="bg1"/>
              </a:solidFill>
            </a:endParaRPr>
          </a:p>
          <a:p>
            <a:pPr algn="ctr"/>
            <a:endParaRPr lang="de-DE" sz="1400" baseline="30000" dirty="0">
              <a:solidFill>
                <a:schemeClr val="bg1"/>
              </a:solidFill>
            </a:endParaRPr>
          </a:p>
          <a:p>
            <a:pPr algn="ctr"/>
            <a:r>
              <a:rPr lang="de-DE" sz="1200" baseline="30000" dirty="0" smtClean="0">
                <a:solidFill>
                  <a:schemeClr val="bg1"/>
                </a:solidFill>
              </a:rPr>
              <a:t>1</a:t>
            </a:r>
            <a:r>
              <a:rPr lang="de-DE" sz="1200" dirty="0" smtClean="0">
                <a:solidFill>
                  <a:schemeClr val="bg1"/>
                </a:solidFill>
              </a:rPr>
              <a:t>Helmholtz-Zentrum </a:t>
            </a:r>
            <a:r>
              <a:rPr lang="de-DE" sz="1200" dirty="0">
                <a:solidFill>
                  <a:schemeClr val="bg1"/>
                </a:solidFill>
              </a:rPr>
              <a:t>Dresden-Rossendorf, </a:t>
            </a:r>
            <a:r>
              <a:rPr lang="de-DE" sz="1200" dirty="0" smtClean="0">
                <a:solidFill>
                  <a:schemeClr val="bg1"/>
                </a:solidFill>
              </a:rPr>
              <a:t>Germany</a:t>
            </a:r>
          </a:p>
          <a:p>
            <a:pPr algn="ctr"/>
            <a:r>
              <a:rPr lang="de-DE" altLang="de-DE" sz="1200" baseline="30000" dirty="0" smtClean="0">
                <a:solidFill>
                  <a:srgbClr val="FFFFFF"/>
                </a:solidFill>
                <a:latin typeface="Arial" panose="020B0604020202020204" pitchFamily="34" charset="0"/>
              </a:rPr>
              <a:t> </a:t>
            </a:r>
            <a:r>
              <a:rPr lang="de-DE" altLang="de-DE" sz="1200" baseline="30000" dirty="0">
                <a:solidFill>
                  <a:srgbClr val="FFFFFF"/>
                </a:solidFill>
                <a:latin typeface="Arial" panose="020B0604020202020204" pitchFamily="34" charset="0"/>
              </a:rPr>
              <a:t>2</a:t>
            </a:r>
            <a:r>
              <a:rPr lang="de-DE" altLang="de-DE" sz="1200" dirty="0">
                <a:solidFill>
                  <a:srgbClr val="FFFFFF"/>
                </a:solidFill>
                <a:latin typeface="Arial" panose="020B0604020202020204" pitchFamily="34" charset="0"/>
              </a:rPr>
              <a:t>TUD Dresden University of Technology, Germany </a:t>
            </a:r>
            <a:endParaRPr lang="de-DE" altLang="de-DE" sz="1200" dirty="0" smtClean="0">
              <a:solidFill>
                <a:srgbClr val="FFFFFF"/>
              </a:solidFill>
              <a:latin typeface="Arial" panose="020B0604020202020204" pitchFamily="34" charset="0"/>
            </a:endParaRPr>
          </a:p>
          <a:p>
            <a:pPr algn="ctr"/>
            <a:r>
              <a:rPr lang="de-DE" sz="1200" baseline="30000" dirty="0" smtClean="0">
                <a:solidFill>
                  <a:schemeClr val="bg1"/>
                </a:solidFill>
              </a:rPr>
              <a:t>3</a:t>
            </a:r>
            <a:r>
              <a:rPr lang="de-DE" sz="1200" dirty="0" smtClean="0">
                <a:solidFill>
                  <a:schemeClr val="bg1"/>
                </a:solidFill>
              </a:rPr>
              <a:t>University </a:t>
            </a:r>
            <a:r>
              <a:rPr lang="de-DE" sz="1200" dirty="0">
                <a:solidFill>
                  <a:schemeClr val="bg1"/>
                </a:solidFill>
              </a:rPr>
              <a:t>of Strathclyde, Glasgow, </a:t>
            </a:r>
            <a:r>
              <a:rPr lang="de-DE" sz="1200" dirty="0" smtClean="0">
                <a:solidFill>
                  <a:schemeClr val="bg1"/>
                </a:solidFill>
              </a:rPr>
              <a:t>UK</a:t>
            </a:r>
            <a:endParaRPr lang="de-DE" altLang="de-DE" sz="1200" dirty="0" smtClean="0">
              <a:solidFill>
                <a:srgbClr val="FFFFFF"/>
              </a:solidFill>
              <a:latin typeface="Arial" panose="020B0604020202020204" pitchFamily="34" charset="0"/>
            </a:endParaRPr>
          </a:p>
          <a:p>
            <a:pPr algn="ctr"/>
            <a:r>
              <a:rPr lang="de-DE" sz="1200" baseline="30000" dirty="0" smtClean="0">
                <a:solidFill>
                  <a:schemeClr val="bg1"/>
                </a:solidFill>
              </a:rPr>
              <a:t>4</a:t>
            </a:r>
            <a:r>
              <a:rPr lang="de-DE" sz="1200" dirty="0" smtClean="0">
                <a:solidFill>
                  <a:schemeClr val="bg1"/>
                </a:solidFill>
              </a:rPr>
              <a:t>LOA</a:t>
            </a:r>
            <a:r>
              <a:rPr lang="de-DE" sz="1200" dirty="0">
                <a:solidFill>
                  <a:schemeClr val="bg1"/>
                </a:solidFill>
              </a:rPr>
              <a:t>, ENSTA ParisTech, CNRS, Ecole Polytechnique, Université Paris-Saclay, </a:t>
            </a:r>
            <a:r>
              <a:rPr lang="de-DE" sz="1200" dirty="0" smtClean="0">
                <a:solidFill>
                  <a:schemeClr val="bg1"/>
                </a:solidFill>
              </a:rPr>
              <a:t>France</a:t>
            </a:r>
          </a:p>
          <a:p>
            <a:pPr algn="ctr"/>
            <a:r>
              <a:rPr lang="de-DE" sz="1200" baseline="30000" dirty="0" smtClean="0">
                <a:solidFill>
                  <a:schemeClr val="bg1"/>
                </a:solidFill>
              </a:rPr>
              <a:t>5</a:t>
            </a:r>
            <a:r>
              <a:rPr lang="de-DE" sz="1200" dirty="0" smtClean="0">
                <a:solidFill>
                  <a:schemeClr val="bg1"/>
                </a:solidFill>
              </a:rPr>
              <a:t>Ludwig-Maximilians-Universität </a:t>
            </a:r>
            <a:r>
              <a:rPr lang="de-DE" sz="1200" dirty="0">
                <a:solidFill>
                  <a:schemeClr val="bg1"/>
                </a:solidFill>
              </a:rPr>
              <a:t>München, Germany </a:t>
            </a:r>
            <a:endParaRPr lang="de-DE" sz="1200" dirty="0" smtClean="0">
              <a:solidFill>
                <a:schemeClr val="bg1"/>
              </a:solidFill>
            </a:endParaRPr>
          </a:p>
          <a:p>
            <a:pPr algn="ctr"/>
            <a:r>
              <a:rPr lang="de-DE" sz="1200" baseline="30000" dirty="0" smtClean="0">
                <a:solidFill>
                  <a:schemeClr val="bg1"/>
                </a:solidFill>
              </a:rPr>
              <a:t>6</a:t>
            </a:r>
            <a:r>
              <a:rPr lang="de-DE" sz="1200" dirty="0" smtClean="0">
                <a:solidFill>
                  <a:schemeClr val="bg1"/>
                </a:solidFill>
              </a:rPr>
              <a:t>Heinrich </a:t>
            </a:r>
            <a:r>
              <a:rPr lang="de-DE" sz="1200" dirty="0">
                <a:solidFill>
                  <a:schemeClr val="bg1"/>
                </a:solidFill>
              </a:rPr>
              <a:t>Heine University </a:t>
            </a:r>
            <a:r>
              <a:rPr lang="de-DE" sz="1200" dirty="0" smtClean="0">
                <a:solidFill>
                  <a:schemeClr val="bg1"/>
                </a:solidFill>
              </a:rPr>
              <a:t>Düsseldorf, Germany</a:t>
            </a:r>
          </a:p>
          <a:p>
            <a:pPr algn="ctr"/>
            <a:r>
              <a:rPr lang="de-DE" sz="1200" baseline="30000" dirty="0" smtClean="0">
                <a:solidFill>
                  <a:schemeClr val="bg1"/>
                </a:solidFill>
              </a:rPr>
              <a:t>7</a:t>
            </a:r>
            <a:r>
              <a:rPr lang="de-DE" sz="1200" dirty="0" smtClean="0">
                <a:solidFill>
                  <a:schemeClr val="bg1"/>
                </a:solidFill>
              </a:rPr>
              <a:t>Deutsches </a:t>
            </a:r>
            <a:r>
              <a:rPr lang="de-DE" sz="1200" dirty="0">
                <a:solidFill>
                  <a:schemeClr val="bg1"/>
                </a:solidFill>
              </a:rPr>
              <a:t>Elektronen-Synchrotron DESY, Hamburg, </a:t>
            </a:r>
            <a:r>
              <a:rPr lang="de-DE" sz="1200" dirty="0" smtClean="0">
                <a:solidFill>
                  <a:schemeClr val="bg1"/>
                </a:solidFill>
              </a:rPr>
              <a:t>Germany</a:t>
            </a:r>
          </a:p>
        </p:txBody>
      </p:sp>
      <p:pic>
        <p:nvPicPr>
          <p:cNvPr id="5" name="image5.jpg">
            <a:extLst>
              <a:ext uri="{FF2B5EF4-FFF2-40B4-BE49-F238E27FC236}">
                <a16:creationId xmlns:a16="http://schemas.microsoft.com/office/drawing/2014/main" id="{14498F17-9A0B-464D-AC07-DB352A6297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279465" y="4272084"/>
            <a:ext cx="654804" cy="480569"/>
          </a:xfrm>
          <a:prstGeom prst="rect">
            <a:avLst/>
          </a:prstGeom>
          <a:ln w="3175">
            <a:miter lim="400000"/>
          </a:ln>
        </p:spPr>
      </p:pic>
      <p:pic>
        <p:nvPicPr>
          <p:cNvPr id="6" name="image6.jpg">
            <a:extLst>
              <a:ext uri="{FF2B5EF4-FFF2-40B4-BE49-F238E27FC236}">
                <a16:creationId xmlns:a16="http://schemas.microsoft.com/office/drawing/2014/main" id="{40AB9B3C-D6A0-42E2-9B0B-BF23857EE6D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4784156" y="4274116"/>
            <a:ext cx="479436" cy="480568"/>
          </a:xfrm>
          <a:prstGeom prst="rect">
            <a:avLst/>
          </a:prstGeom>
          <a:ln w="3175">
            <a:miter lim="400000"/>
          </a:ln>
        </p:spPr>
      </p:pic>
      <p:pic>
        <p:nvPicPr>
          <p:cNvPr id="7" name="Picture 1" descr="LOA logo.jpg">
            <a:extLst>
              <a:ext uri="{FF2B5EF4-FFF2-40B4-BE49-F238E27FC236}">
                <a16:creationId xmlns:a16="http://schemas.microsoft.com/office/drawing/2014/main" id="{F9AE1A53-30A9-4FF5-BF3B-5A78EC498F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031" y="4268831"/>
            <a:ext cx="375971" cy="488763"/>
          </a:xfrm>
          <a:prstGeom prst="rect">
            <a:avLst/>
          </a:prstGeom>
        </p:spPr>
      </p:pic>
      <p:pic>
        <p:nvPicPr>
          <p:cNvPr id="9" name="Picture 2" descr="Image result for lmu munich logo">
            <a:extLst>
              <a:ext uri="{FF2B5EF4-FFF2-40B4-BE49-F238E27FC236}">
                <a16:creationId xmlns:a16="http://schemas.microsoft.com/office/drawing/2014/main" id="{B1A227A5-04E1-4C85-BBDC-B48D089EA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947" y="4273670"/>
            <a:ext cx="478983" cy="47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32380" y="4274116"/>
            <a:ext cx="335830" cy="48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Grafik 3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166" y="4274115"/>
            <a:ext cx="361331" cy="478537"/>
          </a:xfrm>
          <a:prstGeom prst="rect">
            <a:avLst/>
          </a:prstGeom>
        </p:spPr>
      </p:pic>
      <p:grpSp>
        <p:nvGrpSpPr>
          <p:cNvPr id="13" name="Group 87"/>
          <p:cNvGrpSpPr/>
          <p:nvPr/>
        </p:nvGrpSpPr>
        <p:grpSpPr>
          <a:xfrm>
            <a:off x="2314495" y="4266327"/>
            <a:ext cx="834141" cy="501155"/>
            <a:chOff x="0" y="41527"/>
            <a:chExt cx="1659056" cy="863563"/>
          </a:xfrm>
        </p:grpSpPr>
        <p:sp>
          <p:nvSpPr>
            <p:cNvPr id="14" name="Shape 84"/>
            <p:cNvSpPr/>
            <p:nvPr/>
          </p:nvSpPr>
          <p:spPr>
            <a:xfrm>
              <a:off x="0" y="41527"/>
              <a:ext cx="1659057" cy="863565"/>
            </a:xfrm>
            <a:prstGeom prst="rect">
              <a:avLst/>
            </a:prstGeom>
            <a:solidFill>
              <a:srgbClr val="004F94"/>
            </a:solidFill>
            <a:ln w="3175" cap="flat">
              <a:noFill/>
              <a:miter lim="400000"/>
            </a:ln>
            <a:effectLst/>
          </p:spPr>
          <p:txBody>
            <a:bodyPr wrap="square" lIns="44450" tIns="44450" rIns="44450" bIns="4445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pic>
          <p:nvPicPr>
            <p:cNvPr id="16" name="image5.png"/>
            <p:cNvPicPr>
              <a:picLocks noChangeAspect="1"/>
            </p:cNvPicPr>
            <p:nvPr/>
          </p:nvPicPr>
          <p:blipFill>
            <a:blip r:embed="rId9" cstate="print">
              <a:extLst/>
            </a:blip>
            <a:srcRect t="37762"/>
            <a:stretch>
              <a:fillRect/>
            </a:stretch>
          </p:blipFill>
          <p:spPr>
            <a:xfrm>
              <a:off x="83677" y="228161"/>
              <a:ext cx="1491612" cy="642879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pic>
          <p:nvPicPr>
            <p:cNvPr id="17" name="image5.png"/>
            <p:cNvPicPr>
              <a:picLocks noChangeAspect="1"/>
            </p:cNvPicPr>
            <p:nvPr/>
          </p:nvPicPr>
          <p:blipFill>
            <a:blip r:embed="rId9" cstate="print">
              <a:extLst/>
            </a:blip>
            <a:srcRect l="13874" b="69120"/>
            <a:stretch>
              <a:fillRect/>
            </a:stretch>
          </p:blipFill>
          <p:spPr>
            <a:xfrm>
              <a:off x="290850" y="103798"/>
              <a:ext cx="1284651" cy="318964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</p:grpSp>
      <p:sp>
        <p:nvSpPr>
          <p:cNvPr id="19" name="Rechteck 14"/>
          <p:cNvSpPr/>
          <p:nvPr/>
        </p:nvSpPr>
        <p:spPr>
          <a:xfrm>
            <a:off x="1305420" y="4239748"/>
            <a:ext cx="93146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Hybrid Collaboration partners: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200" y="4269175"/>
            <a:ext cx="816044" cy="48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65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59532" y="191420"/>
            <a:ext cx="25170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5AA0"/>
                </a:solidFill>
                <a:latin typeface="Arial" pitchFamily="34" charset="0"/>
                <a:cs typeface="Arial" pitchFamily="34" charset="0"/>
              </a:rPr>
              <a:t>Shot to shot jitters </a:t>
            </a:r>
            <a:endParaRPr lang="de-DE" sz="2000" dirty="0">
              <a:solidFill>
                <a:srgbClr val="005A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3548" y="865289"/>
            <a:ext cx="4896544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Shot-to-shot jitter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and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drift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can be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monitored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using online in situ diagnostics (</a:t>
            </a:r>
            <a:r>
              <a:rPr lang="en-US" sz="1400" b="1" dirty="0" err="1" smtClean="0">
                <a:solidFill>
                  <a:schemeClr val="accent2">
                    <a:lumMod val="75000"/>
                  </a:schemeClr>
                </a:solidFill>
              </a:rPr>
              <a:t>shadowgraphy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camera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monitoring the injector laser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after interaction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  <a:p>
            <a:pPr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400" dirty="0" smtClean="0">
                <a:solidFill>
                  <a:schemeClr val="accent2">
                    <a:lumMod val="75000"/>
                  </a:schemeClr>
                </a:solidFill>
              </a:rPr>
              <a:t>      </a:t>
            </a:r>
          </a:p>
          <a:p>
            <a:pPr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For stable witness injection via Trojan Horse injection: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small shot-to-shot jitter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required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to overlap injector laser and first cavity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reliably</a:t>
            </a: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à"/>
            </a:pPr>
            <a:endParaRPr lang="en-US" sz="14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92" y="1126166"/>
            <a:ext cx="3448683" cy="33177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8" y="2758115"/>
            <a:ext cx="5256584" cy="1649839"/>
          </a:xfrm>
          <a:prstGeom prst="rect">
            <a:avLst/>
          </a:prstGeom>
        </p:spPr>
      </p:pic>
      <p:sp>
        <p:nvSpPr>
          <p:cNvPr id="14" name="Textfeld 17"/>
          <p:cNvSpPr txBox="1"/>
          <p:nvPr/>
        </p:nvSpPr>
        <p:spPr>
          <a:xfrm>
            <a:off x="8888802" y="489727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chemeClr val="bg1"/>
                </a:solidFill>
                <a:cs typeface="Arial" pitchFamily="34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71792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59532" y="191420"/>
            <a:ext cx="70871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5AA0"/>
                </a:solidFill>
                <a:latin typeface="Arial" pitchFamily="34" charset="0"/>
                <a:cs typeface="Arial" pitchFamily="34" charset="0"/>
              </a:rPr>
              <a:t>High witness injection probability shows reliable overlap</a:t>
            </a:r>
            <a:endParaRPr lang="de-DE" sz="2000" dirty="0">
              <a:solidFill>
                <a:srgbClr val="005A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87524" y="3471850"/>
            <a:ext cx="878446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50 consecutive shots with unchanged nominal parameter (45 successful shots, one with no laser blocker) </a:t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 ~92% injection rate</a:t>
            </a:r>
          </a:p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sufficient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stability of injection laser through plasma</a:t>
            </a:r>
          </a:p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à"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sufficient stability of the electron driver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beam</a:t>
            </a:r>
          </a:p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Witness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beam parameter still jitter due to jitter of overlap and driver beam parameters</a:t>
            </a:r>
          </a:p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à"/>
            </a:pP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33154"/>
            <a:ext cx="8892480" cy="2802692"/>
          </a:xfrm>
          <a:prstGeom prst="rect">
            <a:avLst/>
          </a:prstGeom>
        </p:spPr>
      </p:pic>
      <p:sp>
        <p:nvSpPr>
          <p:cNvPr id="8" name="Textfeld 17"/>
          <p:cNvSpPr txBox="1"/>
          <p:nvPr/>
        </p:nvSpPr>
        <p:spPr>
          <a:xfrm>
            <a:off x="8888802" y="489727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chemeClr val="bg1"/>
                </a:solidFill>
                <a:cs typeface="Arial" pitchFamily="34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07710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59532" y="191420"/>
            <a:ext cx="47760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PWFA stage towards quality booster</a:t>
            </a:r>
            <a:endParaRPr lang="de-DE" sz="2000" dirty="0">
              <a:solidFill>
                <a:srgbClr val="005AA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43582" y="663538"/>
            <a:ext cx="3259787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Witness beam parameters not stable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yet, potential sources:</a:t>
            </a:r>
          </a:p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Alignment of 1</a:t>
            </a:r>
            <a:r>
              <a:rPr lang="en-US" sz="1400" baseline="30000" dirty="0" smtClean="0">
                <a:solidFill>
                  <a:schemeClr val="accent2">
                    <a:lumMod val="75000"/>
                  </a:schemeClr>
                </a:solidFill>
              </a:rPr>
              <a:t>st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cavity and injection laser jitters</a:t>
            </a:r>
          </a:p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He+ partially ionized by the driver beam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 available charge jitters with drive beam parameter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some shots show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 promising parameters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, especially low energy spread </a:t>
            </a: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Comparison of peak height in the lineout: </a:t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reference shot:	2.96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</a:rPr>
              <a:t>pC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/MeV</a:t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average ref. shots:	1.84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</a:rPr>
              <a:t>pC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/MeV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sz="14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witness beam:	4.16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</a:rPr>
              <a:t>pC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/MeV</a:t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 higher than best reference shot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175956" y="3643735"/>
            <a:ext cx="4212468" cy="911135"/>
            <a:chOff x="4319972" y="3795886"/>
            <a:chExt cx="4212468" cy="911135"/>
          </a:xfrm>
        </p:grpSpPr>
        <p:sp>
          <p:nvSpPr>
            <p:cNvPr id="51" name="Rectangle 50"/>
            <p:cNvSpPr/>
            <p:nvPr/>
          </p:nvSpPr>
          <p:spPr>
            <a:xfrm>
              <a:off x="4319972" y="3795886"/>
              <a:ext cx="2160240" cy="9079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Aft>
                  <a:spcPts val="600"/>
                </a:spcAft>
                <a:buClr>
                  <a:schemeClr val="accent2">
                    <a:lumMod val="75000"/>
                  </a:schemeClr>
                </a:buClr>
              </a:pPr>
              <a:r>
                <a:rPr lang="en-US" sz="1200" dirty="0" smtClean="0">
                  <a:solidFill>
                    <a:schemeClr val="accent2">
                      <a:lumMod val="75000"/>
                    </a:schemeClr>
                  </a:solidFill>
                </a:rPr>
                <a:t>mean energy:</a:t>
              </a:r>
              <a:br>
                <a:rPr lang="en-US" sz="1200" dirty="0" smtClean="0">
                  <a:solidFill>
                    <a:schemeClr val="accent2">
                      <a:lumMod val="75000"/>
                    </a:schemeClr>
                  </a:solidFill>
                </a:rPr>
              </a:br>
              <a:r>
                <a:rPr lang="en-US" sz="1200" dirty="0" smtClean="0">
                  <a:solidFill>
                    <a:schemeClr val="accent2">
                      <a:lumMod val="75000"/>
                    </a:schemeClr>
                  </a:solidFill>
                </a:rPr>
                <a:t>183 MeV</a:t>
              </a:r>
            </a:p>
            <a:p>
              <a:pPr algn="ctr" fontAlgn="base">
                <a:spcAft>
                  <a:spcPts val="600"/>
                </a:spcAft>
                <a:buClr>
                  <a:schemeClr val="accent2">
                    <a:lumMod val="75000"/>
                  </a:schemeClr>
                </a:buClr>
              </a:pPr>
              <a:r>
                <a:rPr lang="en-US" sz="1200" dirty="0" smtClean="0">
                  <a:solidFill>
                    <a:schemeClr val="accent2">
                      <a:lumMod val="75000"/>
                    </a:schemeClr>
                  </a:solidFill>
                </a:rPr>
                <a:t>energy spread:</a:t>
              </a:r>
              <a:br>
                <a:rPr lang="en-US" sz="1200" dirty="0" smtClean="0">
                  <a:solidFill>
                    <a:schemeClr val="accent2">
                      <a:lumMod val="75000"/>
                    </a:schemeClr>
                  </a:solidFill>
                </a:rPr>
              </a:br>
              <a:r>
                <a:rPr lang="en-US" sz="1200" dirty="0" smtClean="0">
                  <a:solidFill>
                    <a:schemeClr val="accent2">
                      <a:lumMod val="75000"/>
                    </a:schemeClr>
                  </a:solidFill>
                </a:rPr>
                <a:t>2.7 MeV (1.5%)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6444208" y="3799080"/>
              <a:ext cx="2088232" cy="9079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Aft>
                  <a:spcPts val="600"/>
                </a:spcAft>
                <a:buClr>
                  <a:schemeClr val="accent2">
                    <a:lumMod val="75000"/>
                  </a:schemeClr>
                </a:buClr>
              </a:pPr>
              <a:r>
                <a:rPr lang="en-US" sz="1200" dirty="0">
                  <a:solidFill>
                    <a:schemeClr val="accent2">
                      <a:lumMod val="75000"/>
                    </a:schemeClr>
                  </a:solidFill>
                </a:rPr>
                <a:t>charge (FWHM):</a:t>
              </a:r>
              <a:br>
                <a:rPr lang="en-US" sz="1200" dirty="0">
                  <a:solidFill>
                    <a:schemeClr val="accent2">
                      <a:lumMod val="75000"/>
                    </a:schemeClr>
                  </a:solidFill>
                </a:rPr>
              </a:br>
              <a:r>
                <a:rPr lang="en-US" sz="1200" dirty="0" smtClean="0">
                  <a:solidFill>
                    <a:schemeClr val="accent2">
                      <a:lumMod val="75000"/>
                    </a:schemeClr>
                  </a:solidFill>
                </a:rPr>
                <a:t>8.7 </a:t>
              </a:r>
              <a:r>
                <a:rPr lang="en-US" sz="1200" dirty="0" err="1">
                  <a:solidFill>
                    <a:schemeClr val="accent2">
                      <a:lumMod val="75000"/>
                    </a:schemeClr>
                  </a:solidFill>
                </a:rPr>
                <a:t>pC</a:t>
              </a:r>
              <a:endParaRPr lang="en-US" sz="1200" dirty="0">
                <a:solidFill>
                  <a:schemeClr val="accent2">
                    <a:lumMod val="75000"/>
                  </a:schemeClr>
                </a:solidFill>
              </a:endParaRPr>
            </a:p>
            <a:p>
              <a:pPr algn="ctr" fontAlgn="base">
                <a:spcAft>
                  <a:spcPts val="600"/>
                </a:spcAft>
                <a:buClr>
                  <a:schemeClr val="accent2">
                    <a:lumMod val="75000"/>
                  </a:schemeClr>
                </a:buClr>
              </a:pPr>
              <a:r>
                <a:rPr lang="en-US" sz="1200" dirty="0">
                  <a:solidFill>
                    <a:schemeClr val="accent2">
                      <a:lumMod val="75000"/>
                    </a:schemeClr>
                  </a:solidFill>
                </a:rPr>
                <a:t>divergence (</a:t>
              </a:r>
              <a:r>
                <a:rPr lang="en-US" sz="1200" dirty="0" err="1">
                  <a:solidFill>
                    <a:schemeClr val="accent2">
                      <a:lumMod val="75000"/>
                    </a:schemeClr>
                  </a:solidFill>
                </a:rPr>
                <a:t>rms</a:t>
              </a:r>
              <a:r>
                <a:rPr lang="en-US" sz="1200" dirty="0">
                  <a:solidFill>
                    <a:schemeClr val="accent2">
                      <a:lumMod val="75000"/>
                    </a:schemeClr>
                  </a:solidFill>
                </a:rPr>
                <a:t>):</a:t>
              </a:r>
              <a:br>
                <a:rPr lang="en-US" sz="1200" dirty="0">
                  <a:solidFill>
                    <a:schemeClr val="accent2">
                      <a:lumMod val="75000"/>
                    </a:schemeClr>
                  </a:solidFill>
                </a:rPr>
              </a:br>
              <a:r>
                <a:rPr lang="en-US" sz="1200" dirty="0" smtClean="0">
                  <a:solidFill>
                    <a:schemeClr val="accent2">
                      <a:lumMod val="75000"/>
                    </a:schemeClr>
                  </a:solidFill>
                </a:rPr>
                <a:t>0.59 </a:t>
              </a:r>
              <a:r>
                <a:rPr lang="en-US" sz="1200" dirty="0" err="1">
                  <a:solidFill>
                    <a:schemeClr val="accent2">
                      <a:lumMod val="75000"/>
                    </a:schemeClr>
                  </a:solidFill>
                </a:rPr>
                <a:t>mrad</a:t>
              </a:r>
              <a:endParaRPr lang="en-US" sz="12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573401" y="1059582"/>
            <a:ext cx="5579455" cy="2132330"/>
            <a:chOff x="3573401" y="807554"/>
            <a:chExt cx="5579455" cy="2132330"/>
          </a:xfrm>
        </p:grpSpPr>
        <p:grpSp>
          <p:nvGrpSpPr>
            <p:cNvPr id="6" name="Group 5"/>
            <p:cNvGrpSpPr/>
            <p:nvPr/>
          </p:nvGrpSpPr>
          <p:grpSpPr>
            <a:xfrm>
              <a:off x="3573401" y="807554"/>
              <a:ext cx="5579455" cy="2132330"/>
              <a:chOff x="3471154" y="807554"/>
              <a:chExt cx="5579455" cy="2132330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888"/>
              <a:stretch/>
            </p:blipFill>
            <p:spPr>
              <a:xfrm>
                <a:off x="3645568" y="807554"/>
                <a:ext cx="5405041" cy="2132330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6136" r="96908"/>
              <a:stretch/>
            </p:blipFill>
            <p:spPr>
              <a:xfrm>
                <a:off x="3471154" y="1239602"/>
                <a:ext cx="183424" cy="1224136"/>
              </a:xfrm>
              <a:prstGeom prst="rect">
                <a:avLst/>
              </a:prstGeom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3959932" y="915566"/>
              <a:ext cx="8547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LWFA only</a:t>
              </a:r>
              <a:endParaRPr lang="de-DE" sz="10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959932" y="1851670"/>
              <a:ext cx="23182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b="1" dirty="0" smtClean="0"/>
                <a:t>LPWFA with Trojan Horse injection</a:t>
              </a:r>
              <a:endParaRPr lang="de-DE" sz="1000" b="1" dirty="0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4103948" y="3363838"/>
            <a:ext cx="42484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1200" u="sng" dirty="0" smtClean="0">
                <a:solidFill>
                  <a:schemeClr val="accent2">
                    <a:lumMod val="75000"/>
                  </a:schemeClr>
                </a:solidFill>
              </a:rPr>
              <a:t>Witness beam parameters:</a:t>
            </a:r>
          </a:p>
        </p:txBody>
      </p:sp>
      <p:sp>
        <p:nvSpPr>
          <p:cNvPr id="30" name="Textfeld 17"/>
          <p:cNvSpPr txBox="1"/>
          <p:nvPr/>
        </p:nvSpPr>
        <p:spPr>
          <a:xfrm>
            <a:off x="8888802" y="489727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chemeClr val="bg1"/>
                </a:solidFill>
                <a:cs typeface="Arial" pitchFamily="34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84403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59532" y="191420"/>
            <a:ext cx="65678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Plasma density measurements using </a:t>
            </a:r>
            <a:r>
              <a:rPr lang="en-US" sz="2000" b="1" dirty="0" err="1" smtClean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shadowgraphy</a:t>
            </a:r>
            <a:endParaRPr lang="de-DE" sz="2000" dirty="0">
              <a:solidFill>
                <a:srgbClr val="005AA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4355976" y="747960"/>
                <a:ext cx="4587118" cy="25593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>
                  <a:spcAft>
                    <a:spcPts val="600"/>
                  </a:spcAft>
                  <a:buClr>
                    <a:schemeClr val="accent2">
                      <a:lumMod val="75000"/>
                    </a:schemeClr>
                  </a:buClr>
                </a:pPr>
                <a:r>
                  <a:rPr lang="de-DE" sz="1400" u="sng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Density measurements using probing:</a:t>
                </a:r>
              </a:p>
              <a:p>
                <a:pPr marL="285750" indent="-285750" fontAlgn="base">
                  <a:spcAft>
                    <a:spcPts val="600"/>
                  </a:spcAft>
                  <a:buClr>
                    <a:schemeClr val="accent2">
                      <a:lumMod val="75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de-DE" sz="14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plasma wavelength </a:t>
                </a:r>
                <a:r>
                  <a:rPr lang="de-DE" sz="14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provides </a:t>
                </a:r>
                <a:r>
                  <a:rPr lang="de-DE" sz="1400" b="1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local </a:t>
                </a:r>
                <a:r>
                  <a:rPr lang="de-DE" sz="1400" b="1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density measurement </a:t>
                </a:r>
                <a:r>
                  <a:rPr lang="de-DE" sz="14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using </a:t>
                </a:r>
                <a:r>
                  <a:rPr lang="de-DE" sz="14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shadowgraphy (demonstrated to work for at least </a:t>
                </a:r>
                <a14:m>
                  <m:oMath xmlns:m="http://schemas.openxmlformats.org/officeDocument/2006/math">
                    <m:r>
                      <a:rPr lang="de-DE" sz="1400" b="1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𝟏</m:t>
                    </m:r>
                    <m:r>
                      <a:rPr lang="de-DE" sz="1400" b="1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.</m:t>
                    </m:r>
                    <m:r>
                      <a:rPr lang="de-DE" sz="1400" b="1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𝟕</m:t>
                    </m:r>
                    <m:r>
                      <a:rPr lang="de-DE" sz="1400" b="1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⋅</m:t>
                    </m:r>
                    <m:sSup>
                      <m:sSupPr>
                        <m:ctrlPr>
                          <a:rPr lang="de-DE" sz="14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de-DE" sz="14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𝟏𝟎</m:t>
                        </m:r>
                      </m:e>
                      <m:sup>
                        <m:r>
                          <a:rPr lang="de-DE" sz="14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𝟏𝟕</m:t>
                        </m:r>
                      </m:sup>
                    </m:sSup>
                  </m:oMath>
                </a14:m>
                <a:r>
                  <a:rPr lang="en-US" sz="1400" b="1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cm</a:t>
                </a:r>
                <a:r>
                  <a:rPr lang="en-US" sz="1400" b="1" baseline="300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-3</a:t>
                </a:r>
                <a:r>
                  <a:rPr lang="en-US" sz="1400" b="1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 to </a:t>
                </a:r>
                <a14:m>
                  <m:oMath xmlns:m="http://schemas.openxmlformats.org/officeDocument/2006/math">
                    <m:r>
                      <a:rPr lang="de-DE" sz="1400" b="1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𝟏</m:t>
                    </m:r>
                    <m:r>
                      <a:rPr lang="de-DE" sz="1400" b="1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⋅</m:t>
                    </m:r>
                    <m:sSup>
                      <m:sSupPr>
                        <m:ctrlPr>
                          <a:rPr lang="de-DE" sz="14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de-DE" sz="14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𝟏𝟎</m:t>
                        </m:r>
                      </m:e>
                      <m:sup>
                        <m:r>
                          <a:rPr lang="de-DE" sz="1400" b="1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𝟏</m:t>
                        </m:r>
                        <m:r>
                          <a:rPr lang="de-DE" sz="14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𝟗</m:t>
                        </m:r>
                      </m:sup>
                    </m:sSup>
                  </m:oMath>
                </a14:m>
                <a:r>
                  <a:rPr lang="en-US" sz="1400" b="1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cm</a:t>
                </a:r>
                <a:r>
                  <a:rPr lang="en-US" sz="1400" b="1" baseline="300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-3</a:t>
                </a:r>
                <a:r>
                  <a:rPr lang="en-US" sz="1400" b="1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sz="14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)</a:t>
                </a:r>
                <a:endParaRPr lang="de-DE" sz="1400" dirty="0" smtClean="0">
                  <a:solidFill>
                    <a:schemeClr val="accent2">
                      <a:lumMod val="75000"/>
                    </a:schemeClr>
                  </a:solidFill>
                  <a:sym typeface="Wingdings" panose="05000000000000000000" pitchFamily="2" charset="2"/>
                </a:endParaRPr>
              </a:p>
              <a:p>
                <a:pPr marL="285750" indent="-285750" fontAlgn="base">
                  <a:spcAft>
                    <a:spcPts val="600"/>
                  </a:spcAft>
                  <a:buClr>
                    <a:schemeClr val="accent2">
                      <a:lumMod val="75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de-DE" sz="1400" b="1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scan through the target</a:t>
                </a:r>
                <a:r>
                  <a:rPr lang="de-DE" sz="14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: </a:t>
                </a:r>
                <a:r>
                  <a:rPr lang="de-DE" sz="1400" b="1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high resolution </a:t>
                </a:r>
                <a:r>
                  <a:rPr lang="de-DE" sz="14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density measurement of </a:t>
                </a:r>
                <a:r>
                  <a:rPr lang="de-DE" sz="1400" b="1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plasma profile </a:t>
                </a:r>
                <a:r>
                  <a:rPr lang="de-DE" sz="14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along the interaction channel</a:t>
                </a:r>
                <a:br>
                  <a:rPr lang="de-DE" sz="14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</a:br>
                <a:r>
                  <a:rPr lang="de-DE" sz="14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 can </a:t>
                </a:r>
                <a:r>
                  <a:rPr lang="de-DE" sz="1400" b="1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detect irregularities </a:t>
                </a:r>
                <a:r>
                  <a:rPr lang="de-DE" sz="14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along the profile</a:t>
                </a:r>
              </a:p>
              <a:p>
                <a:pPr marL="285750" indent="-285750" fontAlgn="base">
                  <a:spcAft>
                    <a:spcPts val="600"/>
                  </a:spcAft>
                  <a:buClr>
                    <a:schemeClr val="accent2">
                      <a:lumMod val="75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de-DE" sz="1400" b="1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online measurement </a:t>
                </a:r>
                <a:r>
                  <a:rPr lang="de-DE" sz="14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of the overall density possible</a:t>
                </a:r>
              </a:p>
              <a:p>
                <a:pPr marL="285750" indent="-285750" fontAlgn="base">
                  <a:spcAft>
                    <a:spcPts val="600"/>
                  </a:spcAft>
                  <a:buClr>
                    <a:schemeClr val="accent2">
                      <a:lumMod val="75000"/>
                    </a:schemeClr>
                  </a:buClr>
                  <a:buFont typeface="Arial" panose="020B0604020202020204" pitchFamily="34" charset="0"/>
                  <a:buChar char="•"/>
                </a:pPr>
                <a:endParaRPr lang="de-DE" sz="1400" b="1" dirty="0" smtClean="0">
                  <a:solidFill>
                    <a:schemeClr val="accent2">
                      <a:lumMod val="75000"/>
                    </a:schemeClr>
                  </a:solidFill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5976" y="747960"/>
                <a:ext cx="4587118" cy="2559355"/>
              </a:xfrm>
              <a:prstGeom prst="rect">
                <a:avLst/>
              </a:prstGeom>
              <a:blipFill>
                <a:blip r:embed="rId2"/>
                <a:stretch>
                  <a:fillRect l="-399" t="-476" r="-26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/>
          <p:cNvGrpSpPr/>
          <p:nvPr/>
        </p:nvGrpSpPr>
        <p:grpSpPr>
          <a:xfrm>
            <a:off x="4628027" y="3257976"/>
            <a:ext cx="4349911" cy="1574241"/>
            <a:chOff x="4427984" y="3211032"/>
            <a:chExt cx="4349911" cy="1574241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62" t="38567" r="24999" b="34401"/>
            <a:stretch/>
          </p:blipFill>
          <p:spPr>
            <a:xfrm>
              <a:off x="4427984" y="3211032"/>
              <a:ext cx="4349911" cy="1574241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6336196" y="4418803"/>
              <a:ext cx="933573" cy="24622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plasma wave</a:t>
              </a:r>
              <a:endParaRPr lang="de-DE" sz="10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688124" y="3257976"/>
              <a:ext cx="1774845" cy="246221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000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scattering from gas cell wall</a:t>
              </a:r>
              <a:endParaRPr lang="de-DE" sz="10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8" name="Straight Arrow Connector 7"/>
            <p:cNvCxnSpPr>
              <a:stCxn id="6" idx="0"/>
            </p:cNvCxnSpPr>
            <p:nvPr/>
          </p:nvCxnSpPr>
          <p:spPr>
            <a:xfrm flipH="1" flipV="1">
              <a:off x="6801229" y="4094771"/>
              <a:ext cx="1754" cy="324032"/>
            </a:xfrm>
            <a:prstGeom prst="straightConnector1">
              <a:avLst/>
            </a:prstGeom>
            <a:ln w="25400">
              <a:solidFill>
                <a:schemeClr val="accent1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V="1">
              <a:off x="7462969" y="3412615"/>
              <a:ext cx="360040" cy="1"/>
            </a:xfrm>
            <a:prstGeom prst="straightConnector1">
              <a:avLst/>
            </a:prstGeom>
            <a:ln w="25400">
              <a:solidFill>
                <a:schemeClr val="accent1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22"/>
          <p:cNvSpPr/>
          <p:nvPr/>
        </p:nvSpPr>
        <p:spPr>
          <a:xfrm>
            <a:off x="346808" y="3291830"/>
            <a:ext cx="40884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collaboration </a:t>
            </a:r>
            <a:r>
              <a:rPr lang="de-DE" sz="14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experiment with </a:t>
            </a:r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groups </a:t>
            </a:r>
            <a:r>
              <a:rPr lang="de-DE" sz="14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of Brigitte Cros and Sandrine </a:t>
            </a:r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Dobosz : </a:t>
            </a:r>
            <a:r>
              <a:rPr lang="de-DE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density measurement</a:t>
            </a:r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using plasma wave probing works in a </a:t>
            </a:r>
            <a:r>
              <a:rPr lang="de-DE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gas cell </a:t>
            </a:r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(3.6mm thick fused silica walls)</a:t>
            </a:r>
            <a:endParaRPr lang="de-DE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9" t="9096" r="7655"/>
          <a:stretch/>
        </p:blipFill>
        <p:spPr>
          <a:xfrm>
            <a:off x="335195" y="708032"/>
            <a:ext cx="3852428" cy="252228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227934"/>
            <a:ext cx="1113999" cy="58583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08" y="4299942"/>
            <a:ext cx="1266639" cy="57264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447" y="4425820"/>
            <a:ext cx="413370" cy="41337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347521"/>
            <a:ext cx="600659" cy="491669"/>
          </a:xfrm>
          <a:prstGeom prst="rect">
            <a:avLst/>
          </a:prstGeom>
        </p:spPr>
      </p:pic>
      <p:sp>
        <p:nvSpPr>
          <p:cNvPr id="29" name="Textfeld 17"/>
          <p:cNvSpPr txBox="1"/>
          <p:nvPr/>
        </p:nvSpPr>
        <p:spPr>
          <a:xfrm>
            <a:off x="8888802" y="489727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chemeClr val="bg1"/>
                </a:solidFill>
                <a:cs typeface="Arial" pitchFamily="34" charset="0"/>
              </a:rPr>
              <a:t>13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24387" y="4804227"/>
            <a:ext cx="20268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TNA Proposal ID: 24579 (2023)</a:t>
            </a:r>
            <a:r>
              <a:rPr kumimoji="0" lang="de-DE" altLang="de-DE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de-DE" alt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85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59532" y="191420"/>
            <a:ext cx="13532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Summary</a:t>
            </a:r>
            <a:endParaRPr lang="de-DE" sz="2000" dirty="0">
              <a:solidFill>
                <a:srgbClr val="005A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31777" y="735546"/>
            <a:ext cx="3871855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de-DE" sz="1400" b="1" dirty="0">
                <a:solidFill>
                  <a:schemeClr val="accent2">
                    <a:lumMod val="75000"/>
                  </a:schemeClr>
                </a:solidFill>
              </a:rPr>
              <a:t>Probing</a:t>
            </a:r>
            <a:r>
              <a:rPr lang="de-DE" sz="1400" dirty="0">
                <a:solidFill>
                  <a:schemeClr val="accent2">
                    <a:lumMod val="75000"/>
                  </a:schemeClr>
                </a:solidFill>
              </a:rPr>
              <a:t> is the </a:t>
            </a:r>
            <a:r>
              <a:rPr lang="de-DE" sz="1400" b="1" dirty="0">
                <a:solidFill>
                  <a:schemeClr val="accent2">
                    <a:lumMod val="75000"/>
                  </a:schemeClr>
                </a:solidFill>
              </a:rPr>
              <a:t>key diagnostic </a:t>
            </a:r>
            <a:r>
              <a:rPr lang="de-DE" sz="1400" dirty="0">
                <a:solidFill>
                  <a:schemeClr val="accent2">
                    <a:lumMod val="75000"/>
                  </a:schemeClr>
                </a:solidFill>
              </a:rPr>
              <a:t>to check </a:t>
            </a:r>
            <a:r>
              <a:rPr lang="de-DE" sz="1400" b="1" dirty="0">
                <a:solidFill>
                  <a:schemeClr val="accent2">
                    <a:lumMod val="75000"/>
                  </a:schemeClr>
                </a:solidFill>
              </a:rPr>
              <a:t>alignment</a:t>
            </a:r>
            <a:r>
              <a:rPr lang="de-DE" sz="1400" dirty="0">
                <a:solidFill>
                  <a:schemeClr val="accent2">
                    <a:lumMod val="75000"/>
                  </a:schemeClr>
                </a:solidFill>
              </a:rPr>
              <a:t> and </a:t>
            </a:r>
            <a:r>
              <a:rPr lang="de-DE" sz="1400" b="1" dirty="0" smtClean="0">
                <a:solidFill>
                  <a:schemeClr val="accent2">
                    <a:lumMod val="75000"/>
                  </a:schemeClr>
                </a:solidFill>
              </a:rPr>
              <a:t>timing</a:t>
            </a:r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</a:rPr>
              <a:t> as</a:t>
            </a:r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required </a:t>
            </a:r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for</a:t>
            </a:r>
            <a:r>
              <a:rPr lang="de-DE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staging</a:t>
            </a:r>
            <a:endParaRPr lang="de-DE" sz="1400" b="1" dirty="0">
              <a:solidFill>
                <a:schemeClr val="accent2">
                  <a:lumMod val="75000"/>
                </a:schemeClr>
              </a:solidFill>
            </a:endParaRPr>
          </a:p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accent2">
                    <a:lumMod val="75000"/>
                  </a:schemeClr>
                </a:solidFill>
              </a:rPr>
              <a:t>tracking of </a:t>
            </a:r>
            <a:r>
              <a:rPr lang="de-DE" sz="1400" b="1" dirty="0">
                <a:solidFill>
                  <a:schemeClr val="accent2">
                    <a:lumMod val="75000"/>
                  </a:schemeClr>
                </a:solidFill>
              </a:rPr>
              <a:t>drifts, </a:t>
            </a:r>
            <a:r>
              <a:rPr lang="de-DE" sz="1400" dirty="0">
                <a:solidFill>
                  <a:schemeClr val="accent2">
                    <a:lumMod val="75000"/>
                  </a:schemeClr>
                </a:solidFill>
              </a:rPr>
              <a:t>estimate</a:t>
            </a:r>
            <a:r>
              <a:rPr lang="de-DE" sz="1400" b="1" dirty="0">
                <a:solidFill>
                  <a:schemeClr val="accent2">
                    <a:lumMod val="75000"/>
                  </a:schemeClr>
                </a:solidFill>
              </a:rPr>
              <a:t> shot-to-shot jitter</a:t>
            </a:r>
          </a:p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accent2">
                    <a:lumMod val="75000"/>
                  </a:schemeClr>
                </a:solidFill>
              </a:rPr>
              <a:t>local </a:t>
            </a:r>
            <a:r>
              <a:rPr lang="de-DE" sz="1400" b="1" dirty="0">
                <a:solidFill>
                  <a:schemeClr val="accent2">
                    <a:lumMod val="75000"/>
                  </a:schemeClr>
                </a:solidFill>
              </a:rPr>
              <a:t>plasma density </a:t>
            </a:r>
            <a:r>
              <a:rPr lang="de-DE" sz="1400" dirty="0">
                <a:solidFill>
                  <a:schemeClr val="accent2">
                    <a:lumMod val="75000"/>
                  </a:schemeClr>
                </a:solidFill>
              </a:rPr>
              <a:t>measurements</a:t>
            </a:r>
          </a:p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</a:rPr>
              <a:t>probing </a:t>
            </a:r>
            <a:r>
              <a:rPr lang="de-DE" sz="1400" dirty="0">
                <a:solidFill>
                  <a:schemeClr val="accent2">
                    <a:lumMod val="75000"/>
                  </a:schemeClr>
                </a:solidFill>
              </a:rPr>
              <a:t>also works in </a:t>
            </a:r>
            <a:r>
              <a:rPr lang="de-DE" sz="1400" b="1" dirty="0">
                <a:solidFill>
                  <a:schemeClr val="accent2">
                    <a:lumMod val="75000"/>
                  </a:schemeClr>
                </a:solidFill>
              </a:rPr>
              <a:t>gas-cell</a:t>
            </a:r>
          </a:p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</a:rPr>
              <a:t>future: tomographic probing?</a:t>
            </a:r>
            <a:endParaRPr lang="de-DE" sz="1400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de-DE" sz="1400" b="1" dirty="0" smtClean="0">
                <a:solidFill>
                  <a:schemeClr val="accent2">
                    <a:lumMod val="75000"/>
                  </a:schemeClr>
                </a:solidFill>
              </a:rPr>
              <a:t>Trojan horse demonstrated </a:t>
            </a:r>
          </a:p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</a:rPr>
              <a:t>Demonstrates </a:t>
            </a:r>
            <a:r>
              <a:rPr lang="de-DE" sz="1400" b="1" dirty="0" smtClean="0">
                <a:solidFill>
                  <a:schemeClr val="accent2">
                    <a:lumMod val="75000"/>
                  </a:schemeClr>
                </a:solidFill>
              </a:rPr>
              <a:t>ability </a:t>
            </a:r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</a:rPr>
              <a:t>to get </a:t>
            </a:r>
            <a:r>
              <a:rPr lang="de-DE" sz="1400" b="1" dirty="0" smtClean="0">
                <a:solidFill>
                  <a:schemeClr val="accent2">
                    <a:lumMod val="75000"/>
                  </a:schemeClr>
                </a:solidFill>
              </a:rPr>
              <a:t>reliable</a:t>
            </a:r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sz="1400" b="1" dirty="0" smtClean="0">
                <a:solidFill>
                  <a:schemeClr val="accent2">
                    <a:lumMod val="75000"/>
                  </a:schemeClr>
                </a:solidFill>
              </a:rPr>
              <a:t>spatio-temporal overlap </a:t>
            </a:r>
            <a:r>
              <a:rPr lang="de-DE" sz="1400" dirty="0" smtClean="0">
                <a:solidFill>
                  <a:schemeClr val="accent2">
                    <a:lumMod val="75000"/>
                  </a:schemeClr>
                </a:solidFill>
              </a:rPr>
              <a:t>of injection laser and 1st </a:t>
            </a:r>
            <a:r>
              <a:rPr lang="de-DE" sz="1400" dirty="0">
                <a:solidFill>
                  <a:schemeClr val="accent2">
                    <a:lumMod val="75000"/>
                  </a:schemeClr>
                </a:solidFill>
              </a:rPr>
              <a:t>cavity </a:t>
            </a:r>
            <a:endParaRPr lang="de-DE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de-DE" sz="1400" b="1" dirty="0" smtClean="0">
                <a:solidFill>
                  <a:schemeClr val="accent2">
                    <a:lumMod val="75000"/>
                  </a:schemeClr>
                </a:solidFill>
              </a:rPr>
              <a:t>Quality </a:t>
            </a:r>
            <a:r>
              <a:rPr lang="de-DE" sz="1400" b="1" dirty="0">
                <a:solidFill>
                  <a:schemeClr val="accent2">
                    <a:lumMod val="75000"/>
                  </a:schemeClr>
                </a:solidFill>
              </a:rPr>
              <a:t>booster</a:t>
            </a:r>
          </a:p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de-DE" sz="1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de-DE" sz="1400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de-DE" sz="14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627534"/>
            <a:ext cx="2423376" cy="13463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9" t="9096" r="7655"/>
          <a:stretch/>
        </p:blipFill>
        <p:spPr>
          <a:xfrm>
            <a:off x="4175956" y="627534"/>
            <a:ext cx="2113128" cy="138352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057" y="2139702"/>
            <a:ext cx="4848919" cy="152826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820" y="3795886"/>
            <a:ext cx="3583672" cy="109859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568" y="3736479"/>
            <a:ext cx="2830127" cy="1195007"/>
          </a:xfrm>
          <a:prstGeom prst="rect">
            <a:avLst/>
          </a:prstGeom>
        </p:spPr>
      </p:pic>
      <p:sp>
        <p:nvSpPr>
          <p:cNvPr id="20" name="Textfeld 17"/>
          <p:cNvSpPr txBox="1"/>
          <p:nvPr/>
        </p:nvSpPr>
        <p:spPr>
          <a:xfrm>
            <a:off x="8888802" y="489727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chemeClr val="bg1"/>
                </a:solidFill>
                <a:cs typeface="Arial" pitchFamily="34" charset="0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6207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59532" y="159482"/>
            <a:ext cx="36295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5AA0"/>
                </a:solidFill>
                <a:latin typeface="Arial" pitchFamily="34" charset="0"/>
                <a:cs typeface="Arial" pitchFamily="34" charset="0"/>
              </a:rPr>
              <a:t>Cavity size vs. driver charge</a:t>
            </a:r>
            <a:endParaRPr lang="de-DE" sz="2000" dirty="0">
              <a:solidFill>
                <a:srgbClr val="005AA0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896" y="2893192"/>
            <a:ext cx="3030621" cy="175504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4397773" y="915566"/>
            <a:ext cx="4378250" cy="1805747"/>
            <a:chOff x="4753890" y="2953835"/>
            <a:chExt cx="4378250" cy="1805747"/>
          </a:xfrm>
        </p:grpSpPr>
        <p:grpSp>
          <p:nvGrpSpPr>
            <p:cNvPr id="24" name="Group 23"/>
            <p:cNvGrpSpPr/>
            <p:nvPr/>
          </p:nvGrpSpPr>
          <p:grpSpPr>
            <a:xfrm>
              <a:off x="4753890" y="2953835"/>
              <a:ext cx="3526868" cy="1805747"/>
              <a:chOff x="3707904" y="682825"/>
              <a:chExt cx="5018200" cy="2569305"/>
            </a:xfrm>
          </p:grpSpPr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07904" y="682825"/>
                <a:ext cx="5018200" cy="2203976"/>
              </a:xfrm>
              <a:prstGeom prst="rect">
                <a:avLst/>
              </a:prstGeom>
            </p:spPr>
          </p:pic>
          <p:sp>
            <p:nvSpPr>
              <p:cNvPr id="27" name="Oval 26"/>
              <p:cNvSpPr/>
              <p:nvPr/>
            </p:nvSpPr>
            <p:spPr>
              <a:xfrm>
                <a:off x="5184068" y="2067694"/>
                <a:ext cx="413314" cy="396044"/>
              </a:xfrm>
              <a:prstGeom prst="ellipse">
                <a:avLst/>
              </a:prstGeom>
              <a:noFill/>
              <a:ln w="1905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rgbClr val="FF0000"/>
                  </a:solidFill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7210914" y="2063455"/>
                <a:ext cx="540060" cy="396044"/>
              </a:xfrm>
              <a:prstGeom prst="ellipse">
                <a:avLst/>
              </a:prstGeom>
              <a:noFill/>
              <a:ln w="19050">
                <a:solidFill>
                  <a:schemeClr val="accent3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4690387" y="2682834"/>
                <a:ext cx="1295518" cy="5692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000" b="1" dirty="0" smtClean="0">
                    <a:solidFill>
                      <a:srgbClr val="FF0000"/>
                    </a:solidFill>
                  </a:rPr>
                  <a:t>Witness beam</a:t>
                </a:r>
                <a:endParaRPr lang="de-DE" sz="1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7133008" y="2527294"/>
                <a:ext cx="571339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7133008" y="1907722"/>
                <a:ext cx="571339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7056276" y="1288150"/>
                <a:ext cx="571339" cy="457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7179772" y="3045049"/>
                <a:ext cx="571339" cy="45719"/>
              </a:xfrm>
              <a:prstGeom prst="rect">
                <a:avLst/>
              </a:prstGeom>
              <a:solidFill>
                <a:schemeClr val="bg1"/>
              </a:solidFill>
              <a:ln w="317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644451" y="2700573"/>
                <a:ext cx="1765208" cy="3503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base">
                  <a:buClr>
                    <a:schemeClr val="accent2">
                      <a:lumMod val="75000"/>
                    </a:schemeClr>
                  </a:buClr>
                </a:pPr>
                <a:r>
                  <a:rPr lang="de-DE" sz="1000" b="1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Drive beam</a:t>
                </a:r>
                <a:endParaRPr lang="de-DE" sz="10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8201411" y="2983971"/>
              <a:ext cx="930729" cy="1433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de-DE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LWFA </a:t>
              </a:r>
            </a:p>
            <a:p>
              <a:pPr>
                <a:lnSpc>
                  <a:spcPct val="110000"/>
                </a:lnSpc>
              </a:pPr>
              <a:r>
                <a:rPr lang="de-DE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Reference</a:t>
              </a:r>
            </a:p>
            <a:p>
              <a:pPr>
                <a:lnSpc>
                  <a:spcPct val="110000"/>
                </a:lnSpc>
              </a:pPr>
              <a:endParaRPr lang="de-DE" sz="1000" b="1" dirty="0" smtClean="0">
                <a:solidFill>
                  <a:schemeClr val="accent2">
                    <a:lumMod val="75000"/>
                  </a:schemeClr>
                </a:solidFill>
              </a:endParaRPr>
            </a:p>
            <a:p>
              <a:pPr>
                <a:lnSpc>
                  <a:spcPct val="110000"/>
                </a:lnSpc>
              </a:pPr>
              <a:r>
                <a:rPr lang="de-DE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PWFA </a:t>
              </a:r>
            </a:p>
            <a:p>
              <a:pPr>
                <a:lnSpc>
                  <a:spcPct val="110000"/>
                </a:lnSpc>
              </a:pPr>
              <a:r>
                <a:rPr lang="de-DE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Reference</a:t>
              </a:r>
            </a:p>
            <a:p>
              <a:pPr>
                <a:lnSpc>
                  <a:spcPct val="110000"/>
                </a:lnSpc>
              </a:pPr>
              <a:endParaRPr lang="de-DE" sz="1000" b="1" dirty="0">
                <a:solidFill>
                  <a:schemeClr val="accent2">
                    <a:lumMod val="75000"/>
                  </a:schemeClr>
                </a:solidFill>
              </a:endParaRPr>
            </a:p>
            <a:p>
              <a:pPr>
                <a:lnSpc>
                  <a:spcPct val="110000"/>
                </a:lnSpc>
              </a:pPr>
              <a:r>
                <a:rPr lang="de-DE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Witness </a:t>
              </a:r>
            </a:p>
            <a:p>
              <a:pPr>
                <a:lnSpc>
                  <a:spcPct val="110000"/>
                </a:lnSpc>
              </a:pPr>
              <a:r>
                <a:rPr lang="de-DE" sz="1000" b="1" dirty="0" smtClean="0">
                  <a:solidFill>
                    <a:schemeClr val="accent2">
                      <a:lumMod val="75000"/>
                    </a:schemeClr>
                  </a:solidFill>
                </a:rPr>
                <a:t>shot</a:t>
              </a:r>
              <a:endParaRPr lang="de-DE" sz="1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67767" y="1085527"/>
                <a:ext cx="3707604" cy="35394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fontAlgn="base">
                  <a:buClr>
                    <a:schemeClr val="accent2">
                      <a:lumMod val="75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en-US" sz="14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Trojan horse injection</a:t>
                </a:r>
              </a:p>
              <a:p>
                <a:pPr marL="742950" lvl="1" indent="-285750" fontAlgn="base">
                  <a:buClr>
                    <a:schemeClr val="accent2">
                      <a:lumMod val="75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en-US" sz="14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Better control of pre-ionizer energy </a:t>
                </a:r>
                <a:r>
                  <a:rPr lang="de-DE" sz="14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➞ </a:t>
                </a:r>
                <a:r>
                  <a:rPr lang="de-DE" sz="1400" dirty="0" smtClean="0">
                    <a:solidFill>
                      <a:schemeClr val="tx2"/>
                    </a:solidFill>
                  </a:rPr>
                  <a:t>Ionizing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1400" i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He</m:t>
                        </m:r>
                      </m:e>
                      <m:sup>
                        <m:r>
                          <a:rPr lang="de-DE" sz="1400" i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de-DE" sz="1400" dirty="0" smtClean="0">
                  <a:solidFill>
                    <a:schemeClr val="tx2"/>
                  </a:solidFill>
                </a:endParaRPr>
              </a:p>
              <a:p>
                <a:pPr marL="742950" lvl="1" indent="-285750" fontAlgn="base">
                  <a:buClr>
                    <a:schemeClr val="accent2">
                      <a:lumMod val="75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en-US" sz="1400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en-US" sz="14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Smaller Injector spot size for better injection control</a:t>
                </a:r>
                <a:endParaRPr lang="en-US" sz="1400" dirty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pPr marL="742950" lvl="1" indent="-285750" fontAlgn="base">
                  <a:buClr>
                    <a:schemeClr val="accent2">
                      <a:lumMod val="75000"/>
                    </a:schemeClr>
                  </a:buClr>
                  <a:buFont typeface="Wingdings" panose="05000000000000000000" pitchFamily="2" charset="2"/>
                  <a:buChar char="§"/>
                </a:pPr>
                <a:endParaRPr lang="en-US" sz="1400" dirty="0" smtClean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pPr marL="285750" indent="-285750" fontAlgn="base">
                  <a:buClr>
                    <a:schemeClr val="accent2">
                      <a:lumMod val="75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en-US" sz="14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Probe depletion study:</a:t>
                </a:r>
                <a:r>
                  <a:rPr lang="en-US" sz="14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</a:p>
              <a:p>
                <a:pPr marL="742950" lvl="1" indent="-285750" fontAlgn="base">
                  <a:buClr>
                    <a:schemeClr val="accent2">
                      <a:lumMod val="75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en-US" sz="14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investigating driver depletion and witness influence on the cavity shape</a:t>
                </a:r>
                <a:endParaRPr lang="en-US" sz="14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pPr lvl="1" fontAlgn="base">
                  <a:buClr>
                    <a:schemeClr val="accent2">
                      <a:lumMod val="75000"/>
                    </a:schemeClr>
                  </a:buClr>
                </a:pPr>
                <a:endParaRPr lang="en-US" sz="1400" dirty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pPr marL="285750" indent="-285750" fontAlgn="base">
                  <a:buClr>
                    <a:schemeClr val="accent2">
                      <a:lumMod val="75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en-US" sz="14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Hybrid Milestone:</a:t>
                </a:r>
              </a:p>
              <a:p>
                <a:pPr marL="742950" lvl="1" indent="-285750" fontAlgn="base">
                  <a:buClr>
                    <a:schemeClr val="accent2">
                      <a:lumMod val="75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en-US" sz="1400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reach </a:t>
                </a:r>
                <a:r>
                  <a:rPr lang="en-US" sz="1400" dirty="0">
                    <a:solidFill>
                      <a:schemeClr val="accent2">
                        <a:lumMod val="75000"/>
                      </a:schemeClr>
                    </a:solidFill>
                  </a:rPr>
                  <a:t>higher energy than the drive beam</a:t>
                </a:r>
              </a:p>
              <a:p>
                <a:pPr marL="285750" indent="-285750" fontAlgn="base">
                  <a:buClr>
                    <a:schemeClr val="accent2">
                      <a:lumMod val="75000"/>
                    </a:schemeClr>
                  </a:buClr>
                  <a:buFont typeface="Wingdings" panose="05000000000000000000" pitchFamily="2" charset="2"/>
                  <a:buChar char="§"/>
                </a:pPr>
                <a:endParaRPr lang="en-US" sz="1400" dirty="0" smtClean="0">
                  <a:solidFill>
                    <a:schemeClr val="accent2">
                      <a:lumMod val="75000"/>
                    </a:schemeClr>
                  </a:solidFill>
                </a:endParaRPr>
              </a:p>
              <a:p>
                <a:pPr fontAlgn="base">
                  <a:buClr>
                    <a:schemeClr val="accent2">
                      <a:lumMod val="75000"/>
                    </a:schemeClr>
                  </a:buClr>
                </a:pPr>
                <a:endParaRPr lang="en-US" sz="1400" b="1" dirty="0" smtClean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767" y="1085527"/>
                <a:ext cx="3707604" cy="3539430"/>
              </a:xfrm>
              <a:prstGeom prst="rect">
                <a:avLst/>
              </a:prstGeom>
              <a:blipFill>
                <a:blip r:embed="rId5"/>
                <a:stretch>
                  <a:fillRect l="-329" t="-344" r="-32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feld 17"/>
          <p:cNvSpPr txBox="1"/>
          <p:nvPr/>
        </p:nvSpPr>
        <p:spPr>
          <a:xfrm>
            <a:off x="8833783" y="489727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chemeClr val="bg1"/>
                </a:solidFill>
                <a:cs typeface="Arial" pitchFamily="34" charset="0"/>
              </a:rPr>
              <a:t>13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5139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hteck 1"/>
          <p:cNvSpPr/>
          <p:nvPr/>
        </p:nvSpPr>
        <p:spPr>
          <a:xfrm>
            <a:off x="2699532" y="429517"/>
            <a:ext cx="37449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Thank you for your attention!</a:t>
            </a:r>
            <a:b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And thanks to all the involved people: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20" name="Textfeld 17"/>
          <p:cNvSpPr txBox="1"/>
          <p:nvPr/>
        </p:nvSpPr>
        <p:spPr>
          <a:xfrm>
            <a:off x="-37920" y="4964860"/>
            <a:ext cx="30299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dirty="0" smtClean="0">
                <a:solidFill>
                  <a:schemeClr val="bg1"/>
                </a:solidFill>
                <a:cs typeface="Arial" pitchFamily="34" charset="0"/>
              </a:rPr>
              <a:t>Susanne </a:t>
            </a:r>
            <a:r>
              <a:rPr lang="en-US" sz="800" b="1" dirty="0" err="1" smtClean="0">
                <a:solidFill>
                  <a:schemeClr val="bg1"/>
                </a:solidFill>
                <a:cs typeface="Arial" pitchFamily="34" charset="0"/>
              </a:rPr>
              <a:t>Schöbel</a:t>
            </a:r>
            <a:r>
              <a:rPr lang="en-US" sz="800" b="1" dirty="0" smtClean="0">
                <a:solidFill>
                  <a:schemeClr val="bg1"/>
                </a:solidFill>
                <a:cs typeface="Arial" pitchFamily="34" charset="0"/>
              </a:rPr>
              <a:t>		s.schoebel@hzdr.de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460264" y="4964860"/>
            <a:ext cx="260840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b="1" dirty="0">
                <a:solidFill>
                  <a:schemeClr val="bg1"/>
                </a:solidFill>
              </a:rPr>
              <a:t>Alegro Workshop 2024, Lisbon, 19-22 March 2024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779912" y="1646697"/>
            <a:ext cx="1674569" cy="2492990"/>
          </a:xfrm>
          <a:prstGeom prst="rect">
            <a:avLst/>
          </a:prstGeom>
          <a:solidFill>
            <a:srgbClr val="000000">
              <a:alpha val="6902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 smtClean="0">
                <a:solidFill>
                  <a:schemeClr val="bg1"/>
                </a:solidFill>
              </a:rPr>
              <a:t>HZDR:</a:t>
            </a:r>
          </a:p>
          <a:p>
            <a:pPr algn="ctr"/>
            <a:endParaRPr lang="en-US" sz="1200" b="1" u="sng" dirty="0">
              <a:solidFill>
                <a:schemeClr val="bg1"/>
              </a:solidFill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Arie </a:t>
            </a:r>
            <a:r>
              <a:rPr lang="en-US" sz="1200" dirty="0" err="1">
                <a:solidFill>
                  <a:schemeClr val="bg1"/>
                </a:solidFill>
              </a:rPr>
              <a:t>Irman</a:t>
            </a:r>
            <a:endParaRPr lang="en-US" sz="1200" dirty="0">
              <a:solidFill>
                <a:schemeClr val="bg1"/>
              </a:solidFill>
            </a:endParaRP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Ulrich </a:t>
            </a:r>
            <a:r>
              <a:rPr lang="en-US" sz="1200" dirty="0">
                <a:solidFill>
                  <a:schemeClr val="bg1"/>
                </a:solidFill>
              </a:rPr>
              <a:t>Schramm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Vincent Chang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Amin </a:t>
            </a:r>
            <a:r>
              <a:rPr lang="en-US" sz="1200" dirty="0" err="1">
                <a:solidFill>
                  <a:schemeClr val="bg1"/>
                </a:solidFill>
              </a:rPr>
              <a:t>Ghaith</a:t>
            </a:r>
            <a:endParaRPr lang="en-US" sz="1200" dirty="0">
              <a:solidFill>
                <a:schemeClr val="bg1"/>
              </a:solidFill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Maxwell </a:t>
            </a:r>
            <a:r>
              <a:rPr lang="en-US" sz="1200" dirty="0" err="1">
                <a:solidFill>
                  <a:schemeClr val="bg1"/>
                </a:solidFill>
              </a:rPr>
              <a:t>LaBerge</a:t>
            </a:r>
            <a:endParaRPr lang="en-US" sz="1200" dirty="0">
              <a:solidFill>
                <a:schemeClr val="bg1"/>
              </a:solidFill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Susanne </a:t>
            </a:r>
            <a:r>
              <a:rPr lang="en-US" sz="1200" dirty="0" err="1">
                <a:solidFill>
                  <a:schemeClr val="bg1"/>
                </a:solidFill>
              </a:rPr>
              <a:t>Schöbel</a:t>
            </a:r>
            <a:endParaRPr lang="en-US" sz="1200" dirty="0">
              <a:solidFill>
                <a:schemeClr val="bg1"/>
              </a:solidFill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Franziska Herrmann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Patrick </a:t>
            </a:r>
            <a:r>
              <a:rPr lang="en-US" sz="1200" dirty="0" err="1" smtClean="0">
                <a:solidFill>
                  <a:schemeClr val="bg1"/>
                </a:solidFill>
              </a:rPr>
              <a:t>Ufer</a:t>
            </a:r>
            <a:endParaRPr lang="en-US" sz="1200" dirty="0" smtClean="0">
              <a:solidFill>
                <a:schemeClr val="bg1"/>
              </a:solidFill>
            </a:endParaRP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Richard </a:t>
            </a:r>
            <a:r>
              <a:rPr lang="en-US" sz="1200" dirty="0" err="1">
                <a:solidFill>
                  <a:schemeClr val="bg1"/>
                </a:solidFill>
              </a:rPr>
              <a:t>Pausch</a:t>
            </a:r>
            <a:endParaRPr lang="en-US" sz="1200" dirty="0">
              <a:solidFill>
                <a:schemeClr val="bg1"/>
              </a:solidFill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Alexander </a:t>
            </a:r>
            <a:r>
              <a:rPr lang="en-US" sz="1200" dirty="0" smtClean="0">
                <a:solidFill>
                  <a:schemeClr val="bg1"/>
                </a:solidFill>
              </a:rPr>
              <a:t>Debus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Klaus Steiniger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75556" y="1646697"/>
            <a:ext cx="2276195" cy="2492990"/>
          </a:xfrm>
          <a:prstGeom prst="rect">
            <a:avLst/>
          </a:prstGeom>
          <a:solidFill>
            <a:srgbClr val="000000">
              <a:alpha val="6902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>
                <a:solidFill>
                  <a:schemeClr val="bg1"/>
                </a:solidFill>
              </a:rPr>
              <a:t>Hybrid </a:t>
            </a:r>
            <a:r>
              <a:rPr lang="en-US" sz="1200" b="1" u="sng" dirty="0" smtClean="0">
                <a:solidFill>
                  <a:schemeClr val="bg1"/>
                </a:solidFill>
              </a:rPr>
              <a:t>collaboration partners:</a:t>
            </a:r>
          </a:p>
          <a:p>
            <a:pPr algn="ctr"/>
            <a:endParaRPr lang="en-US" sz="1200" b="1" u="sng" dirty="0">
              <a:solidFill>
                <a:schemeClr val="bg1"/>
              </a:solidFill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Alberto Martinez de la Ossa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Sebastian </a:t>
            </a:r>
            <a:r>
              <a:rPr lang="en-US" sz="1200" dirty="0" err="1">
                <a:solidFill>
                  <a:schemeClr val="bg1"/>
                </a:solidFill>
              </a:rPr>
              <a:t>Corde</a:t>
            </a:r>
            <a:endParaRPr lang="en-US" sz="1200" dirty="0">
              <a:solidFill>
                <a:schemeClr val="bg1"/>
              </a:solidFill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Stefan </a:t>
            </a:r>
            <a:r>
              <a:rPr lang="en-US" sz="1200" dirty="0" err="1">
                <a:solidFill>
                  <a:schemeClr val="bg1"/>
                </a:solidFill>
              </a:rPr>
              <a:t>Karsch</a:t>
            </a:r>
            <a:endParaRPr lang="en-US" sz="1200" dirty="0">
              <a:solidFill>
                <a:schemeClr val="bg1"/>
              </a:solidFill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Bernard </a:t>
            </a:r>
            <a:r>
              <a:rPr lang="en-US" sz="1200" dirty="0" err="1" smtClean="0">
                <a:solidFill>
                  <a:schemeClr val="bg1"/>
                </a:solidFill>
              </a:rPr>
              <a:t>Hidding</a:t>
            </a:r>
            <a:endParaRPr lang="en-US" sz="1200" dirty="0" smtClean="0">
              <a:solidFill>
                <a:schemeClr val="bg1"/>
              </a:solidFill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Alastair </a:t>
            </a:r>
            <a:r>
              <a:rPr lang="en-US" sz="1200" dirty="0" err="1" smtClean="0">
                <a:solidFill>
                  <a:schemeClr val="bg1"/>
                </a:solidFill>
              </a:rPr>
              <a:t>Nutter</a:t>
            </a:r>
            <a:endParaRPr lang="en-US" sz="1200" dirty="0">
              <a:solidFill>
                <a:schemeClr val="bg1"/>
              </a:solidFill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Thomas Heinemann</a:t>
            </a:r>
          </a:p>
          <a:p>
            <a:pPr algn="ctr"/>
            <a:r>
              <a:rPr lang="en-US" sz="1200" dirty="0" err="1">
                <a:solidFill>
                  <a:schemeClr val="bg1"/>
                </a:solidFill>
              </a:rPr>
              <a:t>Olena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Kononenko</a:t>
            </a:r>
            <a:endParaRPr lang="en-US" sz="1200" dirty="0">
              <a:solidFill>
                <a:schemeClr val="bg1"/>
              </a:solidFill>
            </a:endParaRP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Andreas </a:t>
            </a:r>
            <a:r>
              <a:rPr lang="en-US" sz="1200" dirty="0" err="1">
                <a:solidFill>
                  <a:schemeClr val="bg1"/>
                </a:solidFill>
              </a:rPr>
              <a:t>Döpp</a:t>
            </a:r>
            <a:endParaRPr lang="en-US" sz="1200" dirty="0">
              <a:solidFill>
                <a:schemeClr val="bg1"/>
              </a:solidFill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Max </a:t>
            </a:r>
            <a:r>
              <a:rPr lang="en-US" sz="1200" dirty="0" err="1">
                <a:solidFill>
                  <a:schemeClr val="bg1"/>
                </a:solidFill>
              </a:rPr>
              <a:t>Gilljohann</a:t>
            </a:r>
            <a:endParaRPr lang="en-US" sz="1200" dirty="0">
              <a:solidFill>
                <a:schemeClr val="bg1"/>
              </a:solidFill>
            </a:endParaRP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Moritz </a:t>
            </a:r>
            <a:r>
              <a:rPr lang="en-US" sz="1200" dirty="0" err="1" smtClean="0">
                <a:solidFill>
                  <a:schemeClr val="bg1"/>
                </a:solidFill>
              </a:rPr>
              <a:t>Förster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328253" y="2016029"/>
            <a:ext cx="2276195" cy="1938992"/>
          </a:xfrm>
          <a:prstGeom prst="rect">
            <a:avLst/>
          </a:prstGeom>
          <a:solidFill>
            <a:srgbClr val="000000">
              <a:alpha val="6902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 err="1" smtClean="0">
                <a:solidFill>
                  <a:schemeClr val="bg1"/>
                </a:solidFill>
              </a:rPr>
              <a:t>Université</a:t>
            </a:r>
            <a:r>
              <a:rPr lang="en-US" sz="1200" b="1" u="sng" dirty="0" smtClean="0">
                <a:solidFill>
                  <a:schemeClr val="bg1"/>
                </a:solidFill>
              </a:rPr>
              <a:t> Paris </a:t>
            </a:r>
            <a:r>
              <a:rPr lang="en-US" sz="1200" b="1" u="sng" dirty="0" err="1" smtClean="0">
                <a:solidFill>
                  <a:schemeClr val="bg1"/>
                </a:solidFill>
              </a:rPr>
              <a:t>Saclay</a:t>
            </a:r>
            <a:r>
              <a:rPr lang="en-US" sz="1200" b="1" u="sng" dirty="0" smtClean="0">
                <a:solidFill>
                  <a:schemeClr val="bg1"/>
                </a:solidFill>
              </a:rPr>
              <a:t> and CEA:</a:t>
            </a:r>
          </a:p>
          <a:p>
            <a:pPr algn="ctr"/>
            <a:endParaRPr lang="en-US" sz="1200" b="1" u="sng" dirty="0">
              <a:solidFill>
                <a:schemeClr val="bg1"/>
              </a:solidFill>
            </a:endParaRP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Brigitte </a:t>
            </a:r>
            <a:r>
              <a:rPr lang="en-US" sz="1200" dirty="0" err="1" smtClean="0">
                <a:solidFill>
                  <a:schemeClr val="bg1"/>
                </a:solidFill>
              </a:rPr>
              <a:t>Cros</a:t>
            </a:r>
            <a:endParaRPr lang="en-US" sz="1200" dirty="0" smtClean="0">
              <a:solidFill>
                <a:schemeClr val="bg1"/>
              </a:solidFill>
            </a:endParaRP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Sandrine </a:t>
            </a:r>
            <a:r>
              <a:rPr lang="en-US" sz="1200" dirty="0" err="1" smtClean="0">
                <a:solidFill>
                  <a:schemeClr val="bg1"/>
                </a:solidFill>
              </a:rPr>
              <a:t>Dobosz</a:t>
            </a:r>
            <a:endParaRPr lang="en-US" sz="1200" dirty="0" smtClean="0">
              <a:solidFill>
                <a:schemeClr val="bg1"/>
              </a:solidFill>
            </a:endParaRP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Francesco Massimo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Abhishek Panchal</a:t>
            </a:r>
          </a:p>
          <a:p>
            <a:pPr algn="ctr"/>
            <a:r>
              <a:rPr lang="en-US" sz="1200" dirty="0" smtClean="0">
                <a:solidFill>
                  <a:schemeClr val="bg1"/>
                </a:solidFill>
              </a:rPr>
              <a:t>Charles </a:t>
            </a:r>
            <a:r>
              <a:rPr lang="en-US" sz="1200" dirty="0" err="1" smtClean="0">
                <a:solidFill>
                  <a:schemeClr val="bg1"/>
                </a:solidFill>
              </a:rPr>
              <a:t>Ballage</a:t>
            </a:r>
            <a:endParaRPr lang="en-US" sz="1200" dirty="0" smtClean="0">
              <a:solidFill>
                <a:schemeClr val="bg1"/>
              </a:solidFill>
            </a:endParaRPr>
          </a:p>
          <a:p>
            <a:pPr algn="ctr"/>
            <a:r>
              <a:rPr lang="en-US" sz="1200" dirty="0" err="1" smtClean="0">
                <a:solidFill>
                  <a:schemeClr val="bg1"/>
                </a:solidFill>
              </a:rPr>
              <a:t>Ovidiu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Vasilovici</a:t>
            </a:r>
            <a:endParaRPr lang="en-US" sz="1200" dirty="0" smtClean="0">
              <a:solidFill>
                <a:schemeClr val="bg1"/>
              </a:solidFill>
            </a:endParaRPr>
          </a:p>
          <a:p>
            <a:pPr algn="ctr"/>
            <a:r>
              <a:rPr lang="en-US" sz="1200" dirty="0" err="1" smtClean="0">
                <a:solidFill>
                  <a:schemeClr val="bg1"/>
                </a:solidFill>
              </a:rPr>
              <a:t>Lodewyk</a:t>
            </a:r>
            <a:r>
              <a:rPr lang="en-US" sz="1200" dirty="0" smtClean="0">
                <a:solidFill>
                  <a:schemeClr val="bg1"/>
                </a:solidFill>
              </a:rPr>
              <a:t> Steyn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1665" y="4336080"/>
            <a:ext cx="781343" cy="410897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353964"/>
            <a:ext cx="812882" cy="3675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657" y="4353964"/>
            <a:ext cx="353797" cy="353797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614" y="4353964"/>
            <a:ext cx="448965" cy="367500"/>
          </a:xfrm>
          <a:prstGeom prst="rect">
            <a:avLst/>
          </a:prstGeom>
        </p:spPr>
      </p:pic>
      <p:pic>
        <p:nvPicPr>
          <p:cNvPr id="46" name="image5.jpg">
            <a:extLst>
              <a:ext uri="{FF2B5EF4-FFF2-40B4-BE49-F238E27FC236}">
                <a16:creationId xmlns:a16="http://schemas.microsoft.com/office/drawing/2014/main" id="{14498F17-9A0B-464D-AC07-DB352A62976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/>
          </a:blip>
          <a:stretch>
            <a:fillRect/>
          </a:stretch>
        </p:blipFill>
        <p:spPr>
          <a:xfrm>
            <a:off x="2251942" y="4303195"/>
            <a:ext cx="654804" cy="480569"/>
          </a:xfrm>
          <a:prstGeom prst="rect">
            <a:avLst/>
          </a:prstGeom>
          <a:ln w="3175">
            <a:miter lim="400000"/>
          </a:ln>
        </p:spPr>
      </p:pic>
      <p:pic>
        <p:nvPicPr>
          <p:cNvPr id="47" name="image6.jpg">
            <a:extLst>
              <a:ext uri="{FF2B5EF4-FFF2-40B4-BE49-F238E27FC236}">
                <a16:creationId xmlns:a16="http://schemas.microsoft.com/office/drawing/2014/main" id="{40AB9B3C-D6A0-42E2-9B0B-BF23857EE6D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/>
          </a:blip>
          <a:stretch>
            <a:fillRect/>
          </a:stretch>
        </p:blipFill>
        <p:spPr>
          <a:xfrm>
            <a:off x="1756633" y="4305227"/>
            <a:ext cx="479436" cy="480568"/>
          </a:xfrm>
          <a:prstGeom prst="rect">
            <a:avLst/>
          </a:prstGeom>
          <a:ln w="3175">
            <a:miter lim="400000"/>
          </a:ln>
        </p:spPr>
      </p:pic>
      <p:pic>
        <p:nvPicPr>
          <p:cNvPr id="48" name="Picture 1" descr="LOA logo.jpg">
            <a:extLst>
              <a:ext uri="{FF2B5EF4-FFF2-40B4-BE49-F238E27FC236}">
                <a16:creationId xmlns:a16="http://schemas.microsoft.com/office/drawing/2014/main" id="{F9AE1A53-30A9-4FF5-BF3B-5A78EC498FE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8" y="4299942"/>
            <a:ext cx="375971" cy="488763"/>
          </a:xfrm>
          <a:prstGeom prst="rect">
            <a:avLst/>
          </a:prstGeom>
        </p:spPr>
      </p:pic>
      <p:pic>
        <p:nvPicPr>
          <p:cNvPr id="49" name="Picture 2" descr="Image result for lmu munich logo">
            <a:extLst>
              <a:ext uri="{FF2B5EF4-FFF2-40B4-BE49-F238E27FC236}">
                <a16:creationId xmlns:a16="http://schemas.microsoft.com/office/drawing/2014/main" id="{B1A227A5-04E1-4C85-BBDC-B48D089EA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424" y="4304781"/>
            <a:ext cx="478983" cy="47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5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04857" y="4305227"/>
            <a:ext cx="335830" cy="48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Grafik 3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43" y="4305226"/>
            <a:ext cx="361331" cy="478537"/>
          </a:xfrm>
          <a:prstGeom prst="rect">
            <a:avLst/>
          </a:prstGeom>
        </p:spPr>
      </p:pic>
      <p:grpSp>
        <p:nvGrpSpPr>
          <p:cNvPr id="52" name="Group 87"/>
          <p:cNvGrpSpPr/>
          <p:nvPr/>
        </p:nvGrpSpPr>
        <p:grpSpPr>
          <a:xfrm>
            <a:off x="4205911" y="4299942"/>
            <a:ext cx="834141" cy="501155"/>
            <a:chOff x="0" y="41527"/>
            <a:chExt cx="1659056" cy="863563"/>
          </a:xfrm>
        </p:grpSpPr>
        <p:sp>
          <p:nvSpPr>
            <p:cNvPr id="53" name="Shape 84"/>
            <p:cNvSpPr/>
            <p:nvPr/>
          </p:nvSpPr>
          <p:spPr>
            <a:xfrm>
              <a:off x="0" y="41527"/>
              <a:ext cx="1659057" cy="863565"/>
            </a:xfrm>
            <a:prstGeom prst="rect">
              <a:avLst/>
            </a:prstGeom>
            <a:solidFill>
              <a:srgbClr val="004F94"/>
            </a:solidFill>
            <a:ln w="3175" cap="flat">
              <a:noFill/>
              <a:miter lim="400000"/>
            </a:ln>
            <a:effectLst/>
          </p:spPr>
          <p:txBody>
            <a:bodyPr wrap="square" lIns="44450" tIns="44450" rIns="44450" bIns="44450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pic>
          <p:nvPicPr>
            <p:cNvPr id="54" name="image5.png"/>
            <p:cNvPicPr>
              <a:picLocks noChangeAspect="1"/>
            </p:cNvPicPr>
            <p:nvPr/>
          </p:nvPicPr>
          <p:blipFill>
            <a:blip r:embed="rId17" cstate="print">
              <a:extLst/>
            </a:blip>
            <a:srcRect t="37762"/>
            <a:stretch>
              <a:fillRect/>
            </a:stretch>
          </p:blipFill>
          <p:spPr>
            <a:xfrm>
              <a:off x="83677" y="228161"/>
              <a:ext cx="1491612" cy="642879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  <p:pic>
          <p:nvPicPr>
            <p:cNvPr id="55" name="image5.png"/>
            <p:cNvPicPr>
              <a:picLocks noChangeAspect="1"/>
            </p:cNvPicPr>
            <p:nvPr/>
          </p:nvPicPr>
          <p:blipFill>
            <a:blip r:embed="rId17" cstate="print">
              <a:extLst/>
            </a:blip>
            <a:srcRect l="13874" b="69120"/>
            <a:stretch>
              <a:fillRect/>
            </a:stretch>
          </p:blipFill>
          <p:spPr>
            <a:xfrm>
              <a:off x="290850" y="103798"/>
              <a:ext cx="1284651" cy="318964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</p:grpSp>
      <p:pic>
        <p:nvPicPr>
          <p:cNvPr id="56" name="Picture 5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677" y="4300286"/>
            <a:ext cx="816044" cy="48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62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1"/>
          <p:cNvSpPr/>
          <p:nvPr/>
        </p:nvSpPr>
        <p:spPr>
          <a:xfrm>
            <a:off x="359532" y="191420"/>
            <a:ext cx="37273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Density limits of the probing:</a:t>
            </a:r>
            <a:endParaRPr lang="de-DE" sz="2000" dirty="0">
              <a:solidFill>
                <a:srgbClr val="005A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19200" y="1275606"/>
                <a:ext cx="2844316" cy="27084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fontAlgn="base">
                  <a:spcAft>
                    <a:spcPts val="600"/>
                  </a:spcAft>
                  <a:buClr>
                    <a:schemeClr val="accent2">
                      <a:lumMod val="75000"/>
                    </a:schemeClr>
                  </a:buClr>
                </a:pPr>
                <a:r>
                  <a:rPr lang="en-US" sz="14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Limits of the density analysis using </a:t>
                </a:r>
                <a:r>
                  <a:rPr lang="en-US" sz="1400" dirty="0" err="1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shadowgraphy</a:t>
                </a:r>
                <a:r>
                  <a:rPr lang="en-US" sz="14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 and few-cycle probing: </a:t>
                </a:r>
              </a:p>
              <a:p>
                <a:pPr fontAlgn="base">
                  <a:spcAft>
                    <a:spcPts val="600"/>
                  </a:spcAft>
                  <a:buClr>
                    <a:schemeClr val="accent2">
                      <a:lumMod val="75000"/>
                    </a:schemeClr>
                  </a:buClr>
                </a:pPr>
                <a:endParaRPr lang="en-US" sz="1400" dirty="0">
                  <a:solidFill>
                    <a:schemeClr val="accent2">
                      <a:lumMod val="75000"/>
                    </a:schemeClr>
                  </a:solidFill>
                  <a:sym typeface="Wingdings" panose="05000000000000000000" pitchFamily="2" charset="2"/>
                </a:endParaRPr>
              </a:p>
              <a:p>
                <a:pPr algn="ctr" fontAlgn="base">
                  <a:spcAft>
                    <a:spcPts val="600"/>
                  </a:spcAft>
                  <a:buClr>
                    <a:schemeClr val="accent2">
                      <a:lumMod val="75000"/>
                    </a:schemeClr>
                  </a:buClr>
                </a:pPr>
                <a:r>
                  <a:rPr lang="en-US" sz="14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Visible cavities at least between:</a:t>
                </a:r>
              </a:p>
              <a:p>
                <a:pPr algn="ctr" fontAlgn="base">
                  <a:spcAft>
                    <a:spcPts val="600"/>
                  </a:spcAft>
                  <a:buClr>
                    <a:schemeClr val="accent2">
                      <a:lumMod val="75000"/>
                    </a:schemeClr>
                  </a:buClr>
                </a:pPr>
                <a:r>
                  <a:rPr lang="en-US" sz="14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/>
                </a:r>
                <a:br>
                  <a:rPr lang="en-US" sz="14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</a:br>
                <a:r>
                  <a:rPr lang="en-US" sz="14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81µm length </a:t>
                </a:r>
                <a:r>
                  <a:rPr lang="en-US" sz="1400" dirty="0" smtClean="0">
                    <a:solidFill>
                      <a:schemeClr val="accent2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Wingdings" panose="05000000000000000000" pitchFamily="2" charset="2"/>
                  </a:rPr>
                  <a:t>≙ </a:t>
                </a:r>
                <a14:m>
                  <m:oMath xmlns:m="http://schemas.openxmlformats.org/officeDocument/2006/math">
                    <m:r>
                      <a:rPr lang="de-DE" sz="14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1.7⋅</m:t>
                    </m:r>
                    <m:sSup>
                      <m:sSupPr>
                        <m:ctrlPr>
                          <a:rPr lang="de-DE" sz="1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de-DE" sz="1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de-DE" sz="1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17</m:t>
                        </m:r>
                      </m:sup>
                    </m:sSup>
                  </m:oMath>
                </a14:m>
                <a:r>
                  <a:rPr lang="en-US" sz="14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cm</a:t>
                </a:r>
                <a:r>
                  <a:rPr lang="en-US" sz="1400" baseline="300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-3</a:t>
                </a:r>
              </a:p>
              <a:p>
                <a:pPr algn="ctr" fontAlgn="base">
                  <a:spcAft>
                    <a:spcPts val="600"/>
                  </a:spcAft>
                  <a:buClr>
                    <a:schemeClr val="accent2">
                      <a:lumMod val="75000"/>
                    </a:schemeClr>
                  </a:buClr>
                </a:pPr>
                <a:r>
                  <a:rPr lang="en-US" sz="14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and</a:t>
                </a:r>
              </a:p>
              <a:p>
                <a:pPr algn="ctr" fontAlgn="base">
                  <a:spcAft>
                    <a:spcPts val="600"/>
                  </a:spcAft>
                  <a:buClr>
                    <a:schemeClr val="accent2">
                      <a:lumMod val="75000"/>
                    </a:schemeClr>
                  </a:buClr>
                </a:pPr>
                <a:r>
                  <a:rPr lang="en-US" sz="1400" dirty="0" smtClean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10.6µm </a:t>
                </a:r>
                <a:r>
                  <a:rPr lang="en-US" sz="1400" dirty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length </a:t>
                </a:r>
                <a:r>
                  <a:rPr lang="en-US" sz="1400" dirty="0">
                    <a:solidFill>
                      <a:schemeClr val="accent2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Wingdings" panose="05000000000000000000" pitchFamily="2" charset="2"/>
                  </a:rPr>
                  <a:t>≙ </a:t>
                </a:r>
                <a14:m>
                  <m:oMath xmlns:m="http://schemas.openxmlformats.org/officeDocument/2006/math">
                    <m:r>
                      <a:rPr lang="de-DE" sz="14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9.9</m:t>
                    </m:r>
                    <m:r>
                      <a:rPr lang="de-DE" sz="1400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⋅</m:t>
                    </m:r>
                    <m:sSup>
                      <m:sSupPr>
                        <m:ctrlPr>
                          <a:rPr lang="de-DE" sz="14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de-DE" sz="14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10</m:t>
                        </m:r>
                      </m:e>
                      <m:sup>
                        <m:r>
                          <a:rPr lang="de-DE" sz="1400" i="1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18</m:t>
                        </m:r>
                      </m:sup>
                    </m:sSup>
                  </m:oMath>
                </a14:m>
                <a:r>
                  <a:rPr lang="en-US" sz="1400" dirty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cm</a:t>
                </a:r>
                <a:r>
                  <a:rPr lang="en-US" sz="1400" baseline="30000" dirty="0">
                    <a:solidFill>
                      <a:schemeClr val="accent2">
                        <a:lumMod val="75000"/>
                      </a:schemeClr>
                    </a:solidFill>
                    <a:sym typeface="Wingdings" panose="05000000000000000000" pitchFamily="2" charset="2"/>
                  </a:rPr>
                  <a:t>-3</a:t>
                </a:r>
              </a:p>
              <a:p>
                <a:pPr fontAlgn="base">
                  <a:spcAft>
                    <a:spcPts val="600"/>
                  </a:spcAft>
                  <a:buClr>
                    <a:schemeClr val="accent2">
                      <a:lumMod val="75000"/>
                    </a:schemeClr>
                  </a:buClr>
                </a:pPr>
                <a:endParaRPr lang="en-US" sz="1400" dirty="0" smtClean="0">
                  <a:solidFill>
                    <a:schemeClr val="accent2">
                      <a:lumMod val="75000"/>
                    </a:schemeClr>
                  </a:solidFill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200" y="1275606"/>
                <a:ext cx="2844316" cy="2708434"/>
              </a:xfrm>
              <a:prstGeom prst="rect">
                <a:avLst/>
              </a:prstGeom>
              <a:blipFill>
                <a:blip r:embed="rId2"/>
                <a:stretch>
                  <a:fillRect l="-642" t="-22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7" t="12640" r="7986" b="27632"/>
          <a:stretch/>
        </p:blipFill>
        <p:spPr>
          <a:xfrm>
            <a:off x="3527884" y="1169615"/>
            <a:ext cx="5425926" cy="1319678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6408204" y="1961703"/>
            <a:ext cx="580801" cy="72008"/>
            <a:chOff x="6372200" y="1926258"/>
            <a:chExt cx="580801" cy="7200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6372200" y="1959682"/>
              <a:ext cx="576064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6372200" y="1926258"/>
              <a:ext cx="0" cy="7200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6953001" y="1926258"/>
              <a:ext cx="0" cy="7200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300192" y="1995127"/>
                <a:ext cx="838499" cy="2580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de-DE" sz="1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de-DE" sz="1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≈81</m:t>
                    </m:r>
                    <m:r>
                      <a:rPr lang="de-DE" sz="1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de-DE" sz="1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de-DE" sz="1000" dirty="0" smtClean="0">
                    <a:solidFill>
                      <a:schemeClr val="bg1"/>
                    </a:solidFill>
                  </a:rPr>
                  <a:t> </a:t>
                </a:r>
                <a:endParaRPr lang="de-DE" sz="10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1995127"/>
                <a:ext cx="838499" cy="25808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00" t="37725" r="4079" b="27860"/>
          <a:stretch/>
        </p:blipFill>
        <p:spPr>
          <a:xfrm flipH="1">
            <a:off x="3527882" y="2573771"/>
            <a:ext cx="5425928" cy="13301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175157" y="3367140"/>
                <a:ext cx="963534" cy="2580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1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de-DE" sz="1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de-DE" sz="1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≈10.6 </m:t>
                    </m:r>
                    <m:r>
                      <a:rPr lang="de-DE" sz="1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de-DE" sz="10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de-DE" sz="1000" dirty="0" smtClean="0">
                    <a:solidFill>
                      <a:schemeClr val="bg1"/>
                    </a:solidFill>
                  </a:rPr>
                  <a:t> </a:t>
                </a:r>
                <a:endParaRPr lang="de-DE" sz="10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5157" y="3367140"/>
                <a:ext cx="963534" cy="25808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/>
          <p:cNvGrpSpPr/>
          <p:nvPr/>
        </p:nvGrpSpPr>
        <p:grpSpPr>
          <a:xfrm>
            <a:off x="6588224" y="3295132"/>
            <a:ext cx="104365" cy="72008"/>
            <a:chOff x="6372200" y="1926258"/>
            <a:chExt cx="580801" cy="72008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6372200" y="1959682"/>
              <a:ext cx="576064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6372200" y="1926258"/>
              <a:ext cx="0" cy="7200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6953001" y="1926258"/>
              <a:ext cx="0" cy="7200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feld 17"/>
          <p:cNvSpPr txBox="1"/>
          <p:nvPr/>
        </p:nvSpPr>
        <p:spPr>
          <a:xfrm>
            <a:off x="8888802" y="489727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chemeClr val="bg1"/>
                </a:solidFill>
                <a:cs typeface="Arial" pitchFamily="34" charset="0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27907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1"/>
          <p:cNvSpPr/>
          <p:nvPr/>
        </p:nvSpPr>
        <p:spPr>
          <a:xfrm>
            <a:off x="359532" y="191420"/>
            <a:ext cx="58112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Spatial-temporal overlap using </a:t>
            </a:r>
            <a:r>
              <a:rPr lang="en-US" sz="2000" b="1" dirty="0" err="1" smtClean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shadowgraphy</a:t>
            </a:r>
            <a:endParaRPr lang="de-DE" sz="2000" dirty="0">
              <a:solidFill>
                <a:srgbClr val="005AA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79" r="31085" b="24299"/>
          <a:stretch/>
        </p:blipFill>
        <p:spPr>
          <a:xfrm>
            <a:off x="4079668" y="2355726"/>
            <a:ext cx="4182140" cy="22587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76000" contrast="9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561" t="43273" r="38837" b="44324"/>
          <a:stretch/>
        </p:blipFill>
        <p:spPr>
          <a:xfrm>
            <a:off x="4680012" y="771550"/>
            <a:ext cx="2842718" cy="122413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131590"/>
            <a:ext cx="2844316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Light signal</a:t>
            </a: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Emitted light when injector laser hits a plasma sheath</a:t>
            </a: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Used for alignment in the axis which is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</a:rPr>
              <a:t>unaccessable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for the probe</a:t>
            </a: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Appears directly in line with the plasma wave at the interaction point: only there if there is an overlap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accent2">
                  <a:lumMod val="75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10" name="Textfeld 17"/>
          <p:cNvSpPr txBox="1"/>
          <p:nvPr/>
        </p:nvSpPr>
        <p:spPr>
          <a:xfrm>
            <a:off x="8888802" y="489727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chemeClr val="bg1"/>
                </a:solidFill>
                <a:cs typeface="Arial" pitchFamily="34" charset="0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03028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59532" y="191420"/>
            <a:ext cx="74689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Experimental realization of Trojan Horse injection @DRACO</a:t>
            </a:r>
            <a:endParaRPr lang="de-DE" sz="2000" dirty="0">
              <a:solidFill>
                <a:srgbClr val="005AA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7000" contras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539" r="6843"/>
          <a:stretch/>
        </p:blipFill>
        <p:spPr>
          <a:xfrm>
            <a:off x="615058" y="752270"/>
            <a:ext cx="5688632" cy="4143017"/>
          </a:xfrm>
          <a:prstGeom prst="rect">
            <a:avLst/>
          </a:prstGeom>
        </p:spPr>
      </p:pic>
      <p:sp>
        <p:nvSpPr>
          <p:cNvPr id="4" name="Isosceles Triangle 3"/>
          <p:cNvSpPr/>
          <p:nvPr/>
        </p:nvSpPr>
        <p:spPr>
          <a:xfrm rot="15435910">
            <a:off x="4901180" y="1349761"/>
            <a:ext cx="215667" cy="2243185"/>
          </a:xfrm>
          <a:prstGeom prst="triangle">
            <a:avLst>
              <a:gd name="adj" fmla="val 31916"/>
            </a:avLst>
          </a:prstGeom>
          <a:solidFill>
            <a:srgbClr val="FF0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6336000" y="2031690"/>
            <a:ext cx="1911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LWFA drive laser</a:t>
            </a:r>
            <a:endParaRPr lang="de-DE" dirty="0">
              <a:solidFill>
                <a:srgbClr val="FF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030871" y="1178506"/>
            <a:ext cx="4284554" cy="2703717"/>
            <a:chOff x="1739341" y="1178506"/>
            <a:chExt cx="4284554" cy="2703717"/>
          </a:xfrm>
          <a:solidFill>
            <a:schemeClr val="accent1">
              <a:alpha val="70000"/>
            </a:schemeClr>
          </a:solidFill>
        </p:grpSpPr>
        <p:grpSp>
          <p:nvGrpSpPr>
            <p:cNvPr id="7" name="Group 6"/>
            <p:cNvGrpSpPr/>
            <p:nvPr/>
          </p:nvGrpSpPr>
          <p:grpSpPr>
            <a:xfrm>
              <a:off x="2055026" y="1178506"/>
              <a:ext cx="1652878" cy="186336"/>
              <a:chOff x="2055026" y="1178506"/>
              <a:chExt cx="1652878" cy="186336"/>
            </a:xfrm>
            <a:grpFill/>
          </p:grpSpPr>
          <p:cxnSp>
            <p:nvCxnSpPr>
              <p:cNvPr id="11" name="Straight Connector 10"/>
              <p:cNvCxnSpPr/>
              <p:nvPr/>
            </p:nvCxnSpPr>
            <p:spPr>
              <a:xfrm flipV="1">
                <a:off x="2627784" y="1178506"/>
                <a:ext cx="1080120" cy="108012"/>
              </a:xfrm>
              <a:prstGeom prst="line">
                <a:avLst/>
              </a:prstGeom>
              <a:grpFill/>
              <a:ln w="123825">
                <a:solidFill>
                  <a:schemeClr val="accent1">
                    <a:shade val="95000"/>
                    <a:satMod val="105000"/>
                    <a:alpha val="7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Flowchart: Manual Operation 11"/>
              <p:cNvSpPr/>
              <p:nvPr/>
            </p:nvSpPr>
            <p:spPr>
              <a:xfrm rot="5187609">
                <a:off x="2298053" y="995801"/>
                <a:ext cx="126014" cy="612068"/>
              </a:xfrm>
              <a:prstGeom prst="flowChartManualOperati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8" name="Isosceles Triangle 7"/>
            <p:cNvSpPr/>
            <p:nvPr/>
          </p:nvSpPr>
          <p:spPr>
            <a:xfrm rot="8048079">
              <a:off x="2721643" y="1003700"/>
              <a:ext cx="127382" cy="209198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Isosceles Triangle 8"/>
            <p:cNvSpPr/>
            <p:nvPr/>
          </p:nvSpPr>
          <p:spPr>
            <a:xfrm rot="18934524">
              <a:off x="3888226" y="2524848"/>
              <a:ext cx="114162" cy="1357375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Flowchart: Manual Operation 9"/>
            <p:cNvSpPr/>
            <p:nvPr/>
          </p:nvSpPr>
          <p:spPr>
            <a:xfrm rot="5725890">
              <a:off x="5107247" y="2930990"/>
              <a:ext cx="169012" cy="1664284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336000" y="3704756"/>
            <a:ext cx="230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1"/>
                </a:solidFill>
              </a:rPr>
              <a:t>PWFA injection laser</a:t>
            </a:r>
            <a:endParaRPr lang="de-DE" dirty="0">
              <a:solidFill>
                <a:schemeClr val="accent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98704" y="3127793"/>
            <a:ext cx="3422811" cy="971999"/>
            <a:chOff x="207174" y="3127793"/>
            <a:chExt cx="3422811" cy="971999"/>
          </a:xfrm>
          <a:solidFill>
            <a:schemeClr val="accent3">
              <a:lumMod val="60000"/>
              <a:lumOff val="40000"/>
              <a:alpha val="70000"/>
            </a:schemeClr>
          </a:solidFill>
        </p:grpSpPr>
        <p:sp>
          <p:nvSpPr>
            <p:cNvPr id="15" name="Rectangle 14"/>
            <p:cNvSpPr/>
            <p:nvPr/>
          </p:nvSpPr>
          <p:spPr>
            <a:xfrm rot="971855">
              <a:off x="1287678" y="3424733"/>
              <a:ext cx="911008" cy="3444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Rectangle 15"/>
            <p:cNvSpPr/>
            <p:nvPr/>
          </p:nvSpPr>
          <p:spPr>
            <a:xfrm rot="20966739">
              <a:off x="303089" y="3746892"/>
              <a:ext cx="1972717" cy="3444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Isosceles Triangle 16"/>
            <p:cNvSpPr/>
            <p:nvPr/>
          </p:nvSpPr>
          <p:spPr>
            <a:xfrm rot="4401047">
              <a:off x="1773833" y="1561134"/>
              <a:ext cx="289494" cy="342281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8" name="Straight Arrow Connector 17"/>
            <p:cNvCxnSpPr>
              <a:endCxn id="16" idx="3"/>
            </p:cNvCxnSpPr>
            <p:nvPr/>
          </p:nvCxnSpPr>
          <p:spPr>
            <a:xfrm>
              <a:off x="1367644" y="3471850"/>
              <a:ext cx="891474" cy="266604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6" idx="3"/>
              <a:endCxn id="16" idx="1"/>
            </p:cNvCxnSpPr>
            <p:nvPr/>
          </p:nvCxnSpPr>
          <p:spPr>
            <a:xfrm flipH="1">
              <a:off x="319777" y="3738454"/>
              <a:ext cx="1939341" cy="361338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6336000" y="3275341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Pre ionizer laser</a:t>
            </a:r>
            <a:endParaRPr lang="de-DE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85555" y="2817791"/>
            <a:ext cx="5683247" cy="87060"/>
            <a:chOff x="294025" y="2817791"/>
            <a:chExt cx="5683247" cy="87060"/>
          </a:xfrm>
          <a:solidFill>
            <a:schemeClr val="accent6">
              <a:lumMod val="60000"/>
              <a:lumOff val="40000"/>
              <a:alpha val="70000"/>
            </a:schemeClr>
          </a:solidFill>
        </p:grpSpPr>
        <p:sp>
          <p:nvSpPr>
            <p:cNvPr id="22" name="Rectangle 21"/>
            <p:cNvSpPr/>
            <p:nvPr/>
          </p:nvSpPr>
          <p:spPr>
            <a:xfrm rot="188934">
              <a:off x="2261375" y="2817791"/>
              <a:ext cx="3715897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Rectangle 22"/>
            <p:cNvSpPr/>
            <p:nvPr/>
          </p:nvSpPr>
          <p:spPr>
            <a:xfrm rot="10314729">
              <a:off x="294025" y="2854620"/>
              <a:ext cx="2005004" cy="5023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336000" y="2762969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Probe laser</a:t>
            </a:r>
            <a:endParaRPr lang="de-DE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feld 17"/>
          <p:cNvSpPr txBox="1"/>
          <p:nvPr/>
        </p:nvSpPr>
        <p:spPr>
          <a:xfrm>
            <a:off x="8888802" y="4897279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chemeClr val="bg1"/>
                </a:solidFill>
                <a:cs typeface="Arial" pitchFamily="34" charset="0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668563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4" grpId="2" animBg="1"/>
      <p:bldP spid="5" grpId="0"/>
      <p:bldP spid="5" grpId="1"/>
      <p:bldP spid="5" grpId="2"/>
      <p:bldP spid="13" grpId="0"/>
      <p:bldP spid="13" grpId="1"/>
      <p:bldP spid="13" grpId="2"/>
      <p:bldP spid="20" grpId="0"/>
      <p:bldP spid="20" grpId="1"/>
      <p:bldP spid="20" grpId="2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59532" y="191420"/>
            <a:ext cx="60172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General concept of Hybrid LWFA-PWFA staging</a:t>
            </a:r>
            <a:endParaRPr lang="de-DE" sz="2000" dirty="0">
              <a:solidFill>
                <a:srgbClr val="005A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5886" y="771550"/>
            <a:ext cx="8424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44575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Combine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 complementary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features of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	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	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			via staging:</a:t>
            </a:r>
          </a:p>
          <a:p>
            <a:pPr defTabSz="1044575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endParaRPr lang="en-US" sz="1400" dirty="0" smtClean="0">
              <a:solidFill>
                <a:schemeClr val="accent2">
                  <a:lumMod val="75000"/>
                </a:schemeClr>
              </a:solidFill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defTabSz="1044575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endParaRPr lang="en-US" sz="1400" dirty="0">
              <a:solidFill>
                <a:schemeClr val="accent2">
                  <a:lumMod val="75000"/>
                </a:schemeClr>
              </a:solidFill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tabLst>
                <a:tab pos="361950" algn="l"/>
              </a:tabLst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	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by </a:t>
            </a: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  <a:t>driving PWFA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with</a:t>
            </a: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  <a:t> LWFA beam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with the </a:t>
            </a: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  <a:t>potential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to reach</a:t>
            </a: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  <a:t>: </a:t>
            </a:r>
          </a:p>
          <a:p>
            <a:pPr defTabSz="1044575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endParaRPr lang="en-US" sz="1400" dirty="0" smtClean="0">
              <a:solidFill>
                <a:schemeClr val="accent2">
                  <a:lumMod val="75000"/>
                </a:schemeClr>
              </a:solidFill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15816" y="761668"/>
            <a:ext cx="53463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44575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LWFA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 (e.g. high peak current, compact) and </a:t>
            </a:r>
            <a:br>
              <a:rPr lang="en-US" sz="1400" dirty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</a:b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PWFA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(e.g. dephasing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free, cold injection schemes) </a:t>
            </a:r>
          </a:p>
        </p:txBody>
      </p:sp>
      <p:sp>
        <p:nvSpPr>
          <p:cNvPr id="7" name="Rectangle 6"/>
          <p:cNvSpPr/>
          <p:nvPr/>
        </p:nvSpPr>
        <p:spPr>
          <a:xfrm>
            <a:off x="5688124" y="1455626"/>
            <a:ext cx="286206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→"/>
            </a:pP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  <a:t>Higher brightness</a:t>
            </a:r>
          </a:p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→"/>
            </a:pP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  <a:t>Enhanced stability</a:t>
            </a:r>
          </a:p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→"/>
            </a:pP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  <a:t>Higher energy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56" y="2172568"/>
            <a:ext cx="3996443" cy="26642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40052" y="2571750"/>
            <a:ext cx="36724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u="sng" dirty="0" smtClean="0"/>
              <a:t>Theory and Concept: </a:t>
            </a:r>
          </a:p>
          <a:p>
            <a:r>
              <a:rPr lang="en-US" sz="400" b="1" u="sng" dirty="0"/>
              <a:t> </a:t>
            </a:r>
            <a:endParaRPr lang="en-US" sz="400" b="1" u="sng" dirty="0" smtClean="0"/>
          </a:p>
          <a:p>
            <a:r>
              <a:rPr lang="en-US" sz="800" dirty="0" err="1" smtClean="0"/>
              <a:t>Hidding</a:t>
            </a:r>
            <a:r>
              <a:rPr lang="en-US" sz="800" dirty="0" smtClean="0"/>
              <a:t>, B. et al: </a:t>
            </a:r>
            <a:r>
              <a:rPr lang="en-US" sz="800" b="1" dirty="0" smtClean="0"/>
              <a:t>PRL </a:t>
            </a:r>
            <a:r>
              <a:rPr lang="en-US" sz="800" b="1" dirty="0"/>
              <a:t>104</a:t>
            </a:r>
            <a:r>
              <a:rPr lang="en-US" sz="800" dirty="0"/>
              <a:t>, 195002 (</a:t>
            </a:r>
            <a:r>
              <a:rPr lang="en-US" sz="800" dirty="0" smtClean="0"/>
              <a:t>2010)</a:t>
            </a:r>
          </a:p>
          <a:p>
            <a:r>
              <a:rPr lang="en-US" sz="400" dirty="0" smtClean="0"/>
              <a:t> </a:t>
            </a:r>
          </a:p>
          <a:p>
            <a:r>
              <a:rPr lang="en-US" sz="800" dirty="0" smtClean="0"/>
              <a:t>Martinez de la Ossa, A. et al. </a:t>
            </a:r>
            <a:r>
              <a:rPr lang="en-US" sz="800" b="1" dirty="0" smtClean="0"/>
              <a:t>Phil</a:t>
            </a:r>
            <a:r>
              <a:rPr lang="en-US" sz="800" b="1" dirty="0"/>
              <a:t>. Trans. R. Soc. A 377</a:t>
            </a:r>
            <a:r>
              <a:rPr lang="en-US" sz="800" dirty="0"/>
              <a:t>: </a:t>
            </a:r>
            <a:r>
              <a:rPr lang="en-US" sz="800" dirty="0" smtClean="0"/>
              <a:t>20180175 (2019)</a:t>
            </a:r>
          </a:p>
          <a:p>
            <a:r>
              <a:rPr lang="en-US" sz="400" dirty="0" smtClean="0"/>
              <a:t> </a:t>
            </a:r>
          </a:p>
          <a:p>
            <a:r>
              <a:rPr lang="en-US" sz="800" dirty="0" err="1" smtClean="0"/>
              <a:t>Hidding</a:t>
            </a:r>
            <a:r>
              <a:rPr lang="en-US" sz="800" dirty="0" smtClean="0"/>
              <a:t>, B. et al: </a:t>
            </a:r>
            <a:r>
              <a:rPr lang="en-US" sz="800" b="1" dirty="0" smtClean="0"/>
              <a:t>Appl. Sci. 2019</a:t>
            </a:r>
            <a:r>
              <a:rPr lang="en-US" sz="800" dirty="0" smtClean="0"/>
              <a:t>, 9, 2626 (2019)</a:t>
            </a:r>
          </a:p>
          <a:p>
            <a:endParaRPr lang="en-US" sz="800" u="sng" dirty="0"/>
          </a:p>
          <a:p>
            <a:r>
              <a:rPr lang="en-US" sz="800" b="1" u="sng" dirty="0" smtClean="0"/>
              <a:t>Experimental Realizations:</a:t>
            </a:r>
          </a:p>
          <a:p>
            <a:r>
              <a:rPr lang="en-US" sz="200" dirty="0" smtClean="0"/>
              <a:t> </a:t>
            </a:r>
            <a:r>
              <a:rPr lang="en-US" sz="400" dirty="0" smtClean="0"/>
              <a:t> </a:t>
            </a:r>
            <a:endParaRPr lang="en-US" sz="400" dirty="0"/>
          </a:p>
          <a:p>
            <a:r>
              <a:rPr lang="en-US" sz="800" dirty="0" err="1" smtClean="0"/>
              <a:t>Gilljohann</a:t>
            </a:r>
            <a:r>
              <a:rPr lang="en-US" sz="800" dirty="0" smtClean="0"/>
              <a:t>, M. et al. </a:t>
            </a:r>
            <a:r>
              <a:rPr lang="en-US" sz="800" b="1" dirty="0" smtClean="0"/>
              <a:t>PRX</a:t>
            </a:r>
            <a:r>
              <a:rPr lang="en-US" sz="800" dirty="0" smtClean="0"/>
              <a:t> 9, 011046 (2019)</a:t>
            </a:r>
          </a:p>
          <a:p>
            <a:r>
              <a:rPr lang="en-US" sz="400" dirty="0"/>
              <a:t> </a:t>
            </a:r>
            <a:endParaRPr lang="en-US" sz="400" dirty="0" smtClean="0"/>
          </a:p>
          <a:p>
            <a:r>
              <a:rPr lang="en-US" sz="800" dirty="0" err="1" smtClean="0"/>
              <a:t>Kurz</a:t>
            </a:r>
            <a:r>
              <a:rPr lang="en-US" sz="800" dirty="0" smtClean="0"/>
              <a:t>, T. et al. </a:t>
            </a:r>
            <a:r>
              <a:rPr lang="en-US" sz="800" b="1" dirty="0" smtClean="0"/>
              <a:t>Nat </a:t>
            </a:r>
            <a:r>
              <a:rPr lang="en-US" sz="800" b="1" dirty="0" err="1"/>
              <a:t>Commun</a:t>
            </a:r>
            <a:r>
              <a:rPr lang="en-US" sz="800" b="1" dirty="0"/>
              <a:t> 12</a:t>
            </a:r>
            <a:r>
              <a:rPr lang="en-US" sz="800" dirty="0"/>
              <a:t>, 2895 (2021</a:t>
            </a:r>
            <a:r>
              <a:rPr lang="en-US" sz="800" dirty="0" smtClean="0"/>
              <a:t>)</a:t>
            </a:r>
          </a:p>
          <a:p>
            <a:r>
              <a:rPr lang="en-US" sz="400" dirty="0" smtClean="0"/>
              <a:t>  </a:t>
            </a:r>
            <a:endParaRPr lang="en-US" sz="400" dirty="0"/>
          </a:p>
          <a:p>
            <a:r>
              <a:rPr lang="en-US" sz="800" dirty="0" smtClean="0"/>
              <a:t>Couperus </a:t>
            </a:r>
            <a:r>
              <a:rPr lang="en-US" sz="800" dirty="0" err="1" smtClean="0"/>
              <a:t>Cadabag</a:t>
            </a:r>
            <a:r>
              <a:rPr lang="en-US" sz="800" dirty="0" smtClean="0"/>
              <a:t>, J. et al</a:t>
            </a:r>
            <a:r>
              <a:rPr lang="en-US" sz="800" b="1" dirty="0" smtClean="0"/>
              <a:t>. Physical </a:t>
            </a:r>
            <a:r>
              <a:rPr lang="en-US" sz="800" b="1" dirty="0"/>
              <a:t>Review Research 3</a:t>
            </a:r>
            <a:r>
              <a:rPr lang="en-US" sz="800" dirty="0"/>
              <a:t>, L042005 (2021</a:t>
            </a:r>
            <a:r>
              <a:rPr lang="en-US" sz="800" dirty="0" smtClean="0"/>
              <a:t>)</a:t>
            </a:r>
          </a:p>
          <a:p>
            <a:r>
              <a:rPr lang="en-US" sz="400" dirty="0" smtClean="0"/>
              <a:t> </a:t>
            </a:r>
          </a:p>
          <a:p>
            <a:r>
              <a:rPr lang="en-US" sz="800" dirty="0" err="1" smtClean="0"/>
              <a:t>Foerster</a:t>
            </a:r>
            <a:r>
              <a:rPr lang="en-US" sz="800" dirty="0" smtClean="0"/>
              <a:t>, M. et al. </a:t>
            </a:r>
            <a:r>
              <a:rPr lang="en-US" sz="800" b="1" dirty="0" smtClean="0"/>
              <a:t>PRX 12</a:t>
            </a:r>
            <a:r>
              <a:rPr lang="en-US" sz="800" dirty="0" smtClean="0"/>
              <a:t>, 041016 (2022)</a:t>
            </a:r>
          </a:p>
          <a:p>
            <a:r>
              <a:rPr lang="en-US" sz="400" dirty="0" smtClean="0"/>
              <a:t>  </a:t>
            </a:r>
            <a:endParaRPr lang="en-US" sz="400" dirty="0"/>
          </a:p>
          <a:p>
            <a:r>
              <a:rPr lang="en-US" sz="800" dirty="0" smtClean="0"/>
              <a:t>Schöbel, S. et al. </a:t>
            </a:r>
            <a:r>
              <a:rPr lang="en-US" sz="800" b="1" dirty="0" smtClean="0"/>
              <a:t>New </a:t>
            </a:r>
            <a:r>
              <a:rPr lang="en-US" sz="800" b="1" dirty="0"/>
              <a:t>J. Phys. 24 </a:t>
            </a:r>
            <a:r>
              <a:rPr lang="en-US" sz="800" dirty="0"/>
              <a:t>083034 (2022)</a:t>
            </a:r>
          </a:p>
          <a:p>
            <a:endParaRPr lang="en-US" sz="800" dirty="0"/>
          </a:p>
        </p:txBody>
      </p:sp>
      <p:sp>
        <p:nvSpPr>
          <p:cNvPr id="12" name="Textfeld 17"/>
          <p:cNvSpPr txBox="1"/>
          <p:nvPr/>
        </p:nvSpPr>
        <p:spPr>
          <a:xfrm>
            <a:off x="8888802" y="489727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chemeClr val="bg1"/>
                </a:solidFill>
                <a:cs typeface="Arial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42905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59532" y="191420"/>
            <a:ext cx="77854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How can Hybrid LWFA-PWFA help address staging questions?</a:t>
            </a:r>
            <a:endParaRPr lang="de-DE" sz="2000" dirty="0">
              <a:solidFill>
                <a:srgbClr val="005A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229660" y="3363948"/>
            <a:ext cx="2302780" cy="1323439"/>
          </a:xfrm>
          <a:prstGeom prst="rect">
            <a:avLst/>
          </a:prstGeom>
          <a:solidFill>
            <a:srgbClr val="009900">
              <a:alpha val="20000"/>
            </a:srgbClr>
          </a:solidFill>
          <a:ln w="28575">
            <a:solidFill>
              <a:srgbClr val="009900"/>
            </a:solidFill>
          </a:ln>
        </p:spPr>
        <p:txBody>
          <a:bodyPr wrap="square">
            <a:spAutoFit/>
          </a:bodyPr>
          <a:lstStyle/>
          <a:p>
            <a:pPr defTabSz="1044575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Witness beam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could potentially have: </a:t>
            </a:r>
          </a:p>
          <a:p>
            <a:pPr marL="285750" indent="-285750" defTabSz="1044575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higher quality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(brightness)</a:t>
            </a:r>
          </a:p>
          <a:p>
            <a:pPr marL="285750" indent="-285750" defTabSz="1044575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improved stability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301" y="1558955"/>
            <a:ext cx="3402379" cy="2268252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287524" y="874879"/>
            <a:ext cx="2562892" cy="3277820"/>
            <a:chOff x="6588224" y="735546"/>
            <a:chExt cx="2381396" cy="3277820"/>
          </a:xfrm>
        </p:grpSpPr>
        <p:sp>
          <p:nvSpPr>
            <p:cNvPr id="6" name="Rectangle 5"/>
            <p:cNvSpPr/>
            <p:nvPr/>
          </p:nvSpPr>
          <p:spPr>
            <a:xfrm>
              <a:off x="6588224" y="735546"/>
              <a:ext cx="2381396" cy="3277820"/>
            </a:xfrm>
            <a:prstGeom prst="rect">
              <a:avLst/>
            </a:prstGeom>
            <a:solidFill>
              <a:schemeClr val="accent6">
                <a:alpha val="20000"/>
              </a:schemeClr>
            </a:solidFill>
            <a:ln w="28575">
              <a:solidFill>
                <a:schemeClr val="accent6"/>
              </a:solidFill>
            </a:ln>
          </p:spPr>
          <p:txBody>
            <a:bodyPr wrap="square">
              <a:spAutoFit/>
            </a:bodyPr>
            <a:lstStyle/>
            <a:p>
              <a:pPr defTabSz="1044575" fontAlgn="base">
                <a:spcAft>
                  <a:spcPts val="600"/>
                </a:spcAft>
                <a:buClr>
                  <a:schemeClr val="accent2">
                    <a:lumMod val="75000"/>
                  </a:schemeClr>
                </a:buClr>
              </a:pPr>
              <a:r>
                <a:rPr lang="en-US" sz="1400" b="1" dirty="0">
                  <a:solidFill>
                    <a:schemeClr val="accent2">
                      <a:lumMod val="75000"/>
                    </a:schemeClr>
                  </a:solidFill>
                  <a:ea typeface="DejaVu Sans" panose="020B0603030804020204" pitchFamily="34" charset="0"/>
                  <a:cs typeface="DejaVu Sans" panose="020B0603030804020204" pitchFamily="34" charset="0"/>
                </a:rPr>
                <a:t>Open geometry: </a:t>
              </a:r>
              <a:r>
                <a:rPr lang="en-US" sz="1400" dirty="0">
                  <a:solidFill>
                    <a:schemeClr val="accent2">
                      <a:lumMod val="75000"/>
                    </a:schemeClr>
                  </a:solidFill>
                  <a:ea typeface="DejaVu Sans" panose="020B0603030804020204" pitchFamily="34" charset="0"/>
                  <a:cs typeface="DejaVu Sans" panose="020B0603030804020204" pitchFamily="34" charset="0"/>
                </a:rPr>
                <a:t>accessible for </a:t>
              </a:r>
              <a:r>
                <a:rPr lang="en-US" sz="1400" b="1" dirty="0">
                  <a:solidFill>
                    <a:schemeClr val="accent2">
                      <a:lumMod val="75000"/>
                    </a:schemeClr>
                  </a:solidFill>
                  <a:ea typeface="DejaVu Sans" panose="020B0603030804020204" pitchFamily="34" charset="0"/>
                  <a:cs typeface="DejaVu Sans" panose="020B0603030804020204" pitchFamily="34" charset="0"/>
                </a:rPr>
                <a:t>in situ, non-invasive</a:t>
              </a:r>
              <a:r>
                <a:rPr lang="en-US" sz="1400" dirty="0">
                  <a:solidFill>
                    <a:schemeClr val="accent2">
                      <a:lumMod val="75000"/>
                    </a:schemeClr>
                  </a:solidFill>
                  <a:ea typeface="DejaVu Sans" panose="020B0603030804020204" pitchFamily="34" charset="0"/>
                  <a:cs typeface="DejaVu Sans" panose="020B0603030804020204" pitchFamily="34" charset="0"/>
                </a:rPr>
                <a:t> diagnostics as </a:t>
              </a:r>
              <a:r>
                <a:rPr lang="en-US" sz="1400" b="1" dirty="0">
                  <a:solidFill>
                    <a:schemeClr val="accent2">
                      <a:lumMod val="75000"/>
                    </a:schemeClr>
                  </a:solidFill>
                  <a:ea typeface="DejaVu Sans" panose="020B0603030804020204" pitchFamily="34" charset="0"/>
                  <a:cs typeface="DejaVu Sans" panose="020B0603030804020204" pitchFamily="34" charset="0"/>
                </a:rPr>
                <a:t>probing</a:t>
              </a:r>
              <a:r>
                <a:rPr lang="en-US" sz="1400" dirty="0">
                  <a:solidFill>
                    <a:schemeClr val="accent2">
                      <a:lumMod val="75000"/>
                    </a:schemeClr>
                  </a:solidFill>
                  <a:ea typeface="DejaVu Sans" panose="020B0603030804020204" pitchFamily="34" charset="0"/>
                  <a:cs typeface="DejaVu Sans" panose="020B0603030804020204" pitchFamily="34" charset="0"/>
                </a:rPr>
                <a:t> with </a:t>
              </a:r>
              <a:r>
                <a:rPr lang="en-US" sz="1400" b="1" dirty="0">
                  <a:solidFill>
                    <a:schemeClr val="accent2">
                      <a:lumMod val="75000"/>
                    </a:schemeClr>
                  </a:solidFill>
                  <a:ea typeface="DejaVu Sans" panose="020B0603030804020204" pitchFamily="34" charset="0"/>
                  <a:cs typeface="DejaVu Sans" panose="020B0603030804020204" pitchFamily="34" charset="0"/>
                </a:rPr>
                <a:t>high </a:t>
              </a:r>
              <a:r>
                <a:rPr lang="en-US" sz="1400" b="1" dirty="0" smtClean="0">
                  <a:solidFill>
                    <a:schemeClr val="accent2">
                      <a:lumMod val="75000"/>
                    </a:schemeClr>
                  </a:solidFill>
                  <a:ea typeface="DejaVu Sans" panose="020B0603030804020204" pitchFamily="34" charset="0"/>
                  <a:cs typeface="DejaVu Sans" panose="020B0603030804020204" pitchFamily="34" charset="0"/>
                </a:rPr>
                <a:t>spatial</a:t>
              </a:r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  <a:ea typeface="DejaVu Sans" panose="020B0603030804020204" pitchFamily="34" charset="0"/>
                  <a:cs typeface="DejaVu Sans" panose="020B0603030804020204" pitchFamily="34" charset="0"/>
                </a:rPr>
                <a:t> </a:t>
              </a:r>
              <a:r>
                <a:rPr lang="en-US" sz="1400" dirty="0">
                  <a:solidFill>
                    <a:schemeClr val="accent2">
                      <a:lumMod val="75000"/>
                    </a:schemeClr>
                  </a:solidFill>
                  <a:ea typeface="DejaVu Sans" panose="020B0603030804020204" pitchFamily="34" charset="0"/>
                  <a:cs typeface="DejaVu Sans" panose="020B0603030804020204" pitchFamily="34" charset="0"/>
                </a:rPr>
                <a:t>and </a:t>
              </a:r>
              <a:r>
                <a:rPr lang="en-US" sz="1400" b="1" dirty="0" smtClean="0">
                  <a:solidFill>
                    <a:schemeClr val="accent2">
                      <a:lumMod val="75000"/>
                    </a:schemeClr>
                  </a:solidFill>
                  <a:ea typeface="DejaVu Sans" panose="020B0603030804020204" pitchFamily="34" charset="0"/>
                  <a:cs typeface="DejaVu Sans" panose="020B0603030804020204" pitchFamily="34" charset="0"/>
                </a:rPr>
                <a:t>temporal resolution</a:t>
              </a:r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  <a:ea typeface="DejaVu Sans" panose="020B0603030804020204" pitchFamily="34" charset="0"/>
                  <a:cs typeface="DejaVu Sans" panose="020B0603030804020204" pitchFamily="34" charset="0"/>
                </a:rPr>
                <a:t>:</a:t>
              </a:r>
            </a:p>
            <a:p>
              <a:pPr marL="285750" indent="-285750" defTabSz="1044575" fontAlgn="base">
                <a:spcAft>
                  <a:spcPts val="600"/>
                </a:spcAft>
                <a:buClr>
                  <a:schemeClr val="accent2">
                    <a:lumMod val="75000"/>
                  </a:schemeClr>
                </a:buClr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chemeClr val="accent2">
                      <a:lumMod val="75000"/>
                    </a:schemeClr>
                  </a:solidFill>
                  <a:ea typeface="DejaVu Sans" panose="020B0603030804020204" pitchFamily="34" charset="0"/>
                  <a:cs typeface="DejaVu Sans" panose="020B0603030804020204" pitchFamily="34" charset="0"/>
                </a:rPr>
                <a:t>precise </a:t>
              </a:r>
              <a:r>
                <a:rPr lang="en-US" sz="1400" b="1" dirty="0">
                  <a:solidFill>
                    <a:schemeClr val="accent2">
                      <a:lumMod val="75000"/>
                    </a:schemeClr>
                  </a:solidFill>
                  <a:ea typeface="DejaVu Sans" panose="020B0603030804020204" pitchFamily="34" charset="0"/>
                  <a:cs typeface="DejaVu Sans" panose="020B0603030804020204" pitchFamily="34" charset="0"/>
                </a:rPr>
                <a:t>tracking</a:t>
              </a:r>
              <a:r>
                <a:rPr lang="en-US" sz="1400" dirty="0">
                  <a:solidFill>
                    <a:schemeClr val="accent2">
                      <a:lumMod val="75000"/>
                    </a:schemeClr>
                  </a:solidFill>
                  <a:ea typeface="DejaVu Sans" panose="020B0603030804020204" pitchFamily="34" charset="0"/>
                  <a:cs typeface="DejaVu Sans" panose="020B0603030804020204" pitchFamily="34" charset="0"/>
                </a:rPr>
                <a:t> of laser and electron beams by their filaments </a:t>
              </a:r>
            </a:p>
            <a:p>
              <a:pPr marL="285750" indent="-285750" defTabSz="1044575" fontAlgn="base">
                <a:spcAft>
                  <a:spcPts val="600"/>
                </a:spcAft>
                <a:buClr>
                  <a:schemeClr val="accent2">
                    <a:lumMod val="75000"/>
                  </a:schemeClr>
                </a:buClr>
                <a:buFont typeface="Arial" panose="020B0604020202020204" pitchFamily="34" charset="0"/>
                <a:buChar char="•"/>
              </a:pPr>
              <a:r>
                <a:rPr lang="en-US" sz="1400" dirty="0" smtClean="0">
                  <a:solidFill>
                    <a:schemeClr val="accent2">
                      <a:lumMod val="75000"/>
                    </a:schemeClr>
                  </a:solidFill>
                  <a:ea typeface="DejaVu Sans" panose="020B0603030804020204" pitchFamily="34" charset="0"/>
                  <a:cs typeface="DejaVu Sans" panose="020B0603030804020204" pitchFamily="34" charset="0"/>
                </a:rPr>
                <a:t>in </a:t>
              </a:r>
              <a:r>
                <a:rPr lang="en-US" sz="1400" dirty="0">
                  <a:solidFill>
                    <a:schemeClr val="accent2">
                      <a:lumMod val="75000"/>
                    </a:schemeClr>
                  </a:solidFill>
                  <a:ea typeface="DejaVu Sans" panose="020B0603030804020204" pitchFamily="34" charset="0"/>
                  <a:cs typeface="DejaVu Sans" panose="020B0603030804020204" pitchFamily="34" charset="0"/>
                </a:rPr>
                <a:t>situ </a:t>
              </a:r>
              <a:r>
                <a:rPr lang="en-US" sz="1400" b="1" dirty="0">
                  <a:solidFill>
                    <a:schemeClr val="accent2">
                      <a:lumMod val="75000"/>
                    </a:schemeClr>
                  </a:solidFill>
                  <a:ea typeface="DejaVu Sans" panose="020B0603030804020204" pitchFamily="34" charset="0"/>
                  <a:cs typeface="DejaVu Sans" panose="020B0603030804020204" pitchFamily="34" charset="0"/>
                </a:rPr>
                <a:t>density measurements</a:t>
              </a:r>
            </a:p>
            <a:p>
              <a:pPr marL="285750" indent="-285750" defTabSz="1044575" fontAlgn="base">
                <a:spcAft>
                  <a:spcPts val="600"/>
                </a:spcAft>
                <a:buClr>
                  <a:schemeClr val="accent2">
                    <a:lumMod val="75000"/>
                  </a:schemeClr>
                </a:buClr>
                <a:buFont typeface="Arial" panose="020B0604020202020204" pitchFamily="34" charset="0"/>
                <a:buChar char="•"/>
              </a:pPr>
              <a:endParaRPr lang="en-US" sz="1400" b="1" dirty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endParaRPr>
            </a:p>
            <a:p>
              <a:pPr marL="285750" indent="-285750" defTabSz="1044575" fontAlgn="base">
                <a:spcAft>
                  <a:spcPts val="600"/>
                </a:spcAft>
                <a:buClr>
                  <a:schemeClr val="accent2">
                    <a:lumMod val="75000"/>
                  </a:schemeClr>
                </a:buClr>
                <a:buFont typeface="Arial" panose="020B0604020202020204" pitchFamily="34" charset="0"/>
                <a:buChar char="•"/>
              </a:pPr>
              <a:endParaRPr lang="en-US" sz="1400" b="1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endParaRPr>
            </a:p>
            <a:p>
              <a:pPr marL="285750" indent="-285750" defTabSz="1044575" fontAlgn="base">
                <a:spcAft>
                  <a:spcPts val="600"/>
                </a:spcAft>
                <a:buClr>
                  <a:schemeClr val="accent2">
                    <a:lumMod val="75000"/>
                  </a:schemeClr>
                </a:buClr>
                <a:buFont typeface="Arial" panose="020B0604020202020204" pitchFamily="34" charset="0"/>
                <a:buChar char="•"/>
              </a:pPr>
              <a:endParaRPr lang="en-US" sz="1400" b="1" dirty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1055" y="3368521"/>
              <a:ext cx="2273384" cy="488713"/>
            </a:xfrm>
            <a:prstGeom prst="rect">
              <a:avLst/>
            </a:prstGeom>
          </p:spPr>
        </p:pic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600" y="1339200"/>
            <a:ext cx="3403737" cy="24912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7057752" y="807554"/>
            <a:ext cx="1764196" cy="1815882"/>
          </a:xfrm>
          <a:prstGeom prst="rect">
            <a:avLst/>
          </a:prstGeom>
          <a:solidFill>
            <a:srgbClr val="C00000">
              <a:alpha val="20000"/>
            </a:srgbClr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defTabSz="1044575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Temporal and spatial coupling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of </a:t>
            </a: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different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electron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and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 laser </a:t>
            </a: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beams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 used for driver generation, witness injection and pre-ionization</a:t>
            </a: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600" y="1339200"/>
            <a:ext cx="3402955" cy="2490628"/>
          </a:xfrm>
          <a:prstGeom prst="rect">
            <a:avLst/>
          </a:prstGeom>
        </p:spPr>
      </p:pic>
      <p:cxnSp>
        <p:nvCxnSpPr>
          <p:cNvPr id="25" name="Straight Arrow Connector 24"/>
          <p:cNvCxnSpPr>
            <a:endCxn id="21" idx="1"/>
          </p:cNvCxnSpPr>
          <p:nvPr/>
        </p:nvCxnSpPr>
        <p:spPr>
          <a:xfrm flipV="1">
            <a:off x="3205324" y="1715495"/>
            <a:ext cx="3852428" cy="845810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301668" y="1846987"/>
            <a:ext cx="756084" cy="697432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5941628" y="1486947"/>
            <a:ext cx="1116124" cy="1"/>
          </a:xfrm>
          <a:prstGeom prst="straightConnector1">
            <a:avLst/>
          </a:prstGeom>
          <a:ln w="317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2850416" y="1054899"/>
            <a:ext cx="2276164" cy="1489519"/>
          </a:xfrm>
          <a:prstGeom prst="straightConnector1">
            <a:avLst/>
          </a:prstGeom>
          <a:ln w="317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5426317" y="2691009"/>
            <a:ext cx="767339" cy="632142"/>
          </a:xfrm>
          <a:prstGeom prst="straightConnector1">
            <a:avLst/>
          </a:prstGeom>
          <a:ln w="31750"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feld 17"/>
          <p:cNvSpPr txBox="1"/>
          <p:nvPr/>
        </p:nvSpPr>
        <p:spPr>
          <a:xfrm>
            <a:off x="8888802" y="489727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411187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788" y="2211710"/>
            <a:ext cx="2952328" cy="273674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770" y="3244850"/>
            <a:ext cx="3168352" cy="1163104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359532" y="191420"/>
            <a:ext cx="80338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First results of Hybrid LWFA-PWFA staging via external injection</a:t>
            </a:r>
            <a:endParaRPr lang="de-DE" sz="2000" dirty="0">
              <a:solidFill>
                <a:srgbClr val="005AA0"/>
              </a:solidFill>
            </a:endParaRPr>
          </a:p>
        </p:txBody>
      </p:sp>
      <p:sp>
        <p:nvSpPr>
          <p:cNvPr id="11" name="Textfeld 17"/>
          <p:cNvSpPr txBox="1"/>
          <p:nvPr/>
        </p:nvSpPr>
        <p:spPr>
          <a:xfrm>
            <a:off x="8306224" y="2579623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6" name="Rectangle 5"/>
          <p:cNvSpPr/>
          <p:nvPr/>
        </p:nvSpPr>
        <p:spPr>
          <a:xfrm>
            <a:off x="287524" y="699542"/>
            <a:ext cx="5724636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First steps @ HZDR and LMU:</a:t>
            </a: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Observation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 of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beam driven plasma waves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: LWFA beam is capable to drive a wake in a subsequent stage </a:t>
            </a:r>
            <a:endParaRPr lang="en-US" sz="1400" dirty="0">
              <a:solidFill>
                <a:schemeClr val="accent2">
                  <a:lumMod val="75000"/>
                </a:schemeClr>
              </a:solidFill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Acceleration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 of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witness beams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via recapturing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downramp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 (HZDR) or second bucket injection (LMU) from LWFA </a:t>
            </a:r>
            <a:endParaRPr lang="en-US" sz="1400" dirty="0">
              <a:solidFill>
                <a:schemeClr val="accent2">
                  <a:lumMod val="75000"/>
                </a:schemeClr>
              </a:solidFill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Different acceleration gradients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in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pre- vs. self-ionized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regime</a:t>
            </a:r>
            <a:endParaRPr lang="en-US" sz="1400" dirty="0">
              <a:solidFill>
                <a:schemeClr val="accent2">
                  <a:lumMod val="75000"/>
                </a:schemeClr>
              </a:solidFill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1" name="Textfeld 17"/>
          <p:cNvSpPr txBox="1"/>
          <p:nvPr/>
        </p:nvSpPr>
        <p:spPr>
          <a:xfrm>
            <a:off x="8888802" y="489727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chemeClr val="bg1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9" name="Rectangle 8"/>
          <p:cNvSpPr/>
          <p:nvPr/>
        </p:nvSpPr>
        <p:spPr>
          <a:xfrm>
            <a:off x="5786219" y="267494"/>
            <a:ext cx="32312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696" y="699542"/>
            <a:ext cx="2624614" cy="1850464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6386546" y="2603277"/>
            <a:ext cx="30963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sz="800" dirty="0" smtClean="0"/>
              <a:t>Kurz, T. et al. Nat Commun 12, 2895 (2021)</a:t>
            </a:r>
            <a:endParaRPr lang="en-US" sz="800" dirty="0" smtClean="0"/>
          </a:p>
          <a:p>
            <a:r>
              <a:rPr lang="en-US" sz="300" dirty="0" smtClean="0"/>
              <a:t>  </a:t>
            </a:r>
          </a:p>
          <a:p>
            <a:r>
              <a:rPr lang="en-US" sz="800" dirty="0" err="1" smtClean="0"/>
              <a:t>Gilljohann</a:t>
            </a:r>
            <a:r>
              <a:rPr lang="en-US" sz="800" dirty="0" smtClean="0"/>
              <a:t>, M. et al. PRX 9, 011046 (2019)</a:t>
            </a:r>
          </a:p>
          <a:p>
            <a:endParaRPr lang="en-US" sz="300" dirty="0" smtClean="0"/>
          </a:p>
          <a:p>
            <a:r>
              <a:rPr lang="en-US" sz="800" dirty="0" smtClean="0"/>
              <a:t>Schöbel, S. et al. New J. Phys. 24 083034 (2022</a:t>
            </a:r>
            <a:r>
              <a:rPr lang="en-US" sz="1000" dirty="0" smtClean="0"/>
              <a:t>)</a:t>
            </a:r>
            <a:endParaRPr lang="en-US" sz="10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1" y="2711359"/>
            <a:ext cx="2605906" cy="175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14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59532" y="191420"/>
            <a:ext cx="67008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5AA0"/>
                </a:solidFill>
                <a:latin typeface="Arial" pitchFamily="34" charset="0"/>
                <a:cs typeface="Arial" pitchFamily="34" charset="0"/>
              </a:rPr>
              <a:t>Internal injection via injection at a density </a:t>
            </a:r>
            <a:r>
              <a:rPr lang="en-US" sz="2000" b="1" dirty="0" err="1">
                <a:solidFill>
                  <a:srgbClr val="005AA0"/>
                </a:solidFill>
                <a:latin typeface="Arial" pitchFamily="34" charset="0"/>
                <a:cs typeface="Arial" pitchFamily="34" charset="0"/>
              </a:rPr>
              <a:t>downramp</a:t>
            </a:r>
            <a:r>
              <a:rPr lang="en-US" sz="2000" b="1" dirty="0">
                <a:solidFill>
                  <a:srgbClr val="005AA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de-DE" sz="2000" dirty="0">
              <a:solidFill>
                <a:srgbClr val="005AA0"/>
              </a:solidFill>
            </a:endParaRPr>
          </a:p>
        </p:txBody>
      </p:sp>
      <p:sp>
        <p:nvSpPr>
          <p:cNvPr id="11" name="Textfeld 17"/>
          <p:cNvSpPr txBox="1"/>
          <p:nvPr/>
        </p:nvSpPr>
        <p:spPr>
          <a:xfrm>
            <a:off x="8306224" y="2579623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chemeClr val="bg1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6" name="Rectangle 5"/>
          <p:cNvSpPr/>
          <p:nvPr/>
        </p:nvSpPr>
        <p:spPr>
          <a:xfrm>
            <a:off x="282799" y="731679"/>
            <a:ext cx="52803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Controllable injection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at a density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>downramp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  <a:t/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  <a:ea typeface="DejaVu Sans" panose="020B0603030804020204" pitchFamily="34" charset="0"/>
                <a:cs typeface="DejaVu Sans" panose="020B0603030804020204" pitchFamily="34" charset="0"/>
              </a:rPr>
            </a:b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1" name="Textfeld 17"/>
          <p:cNvSpPr txBox="1"/>
          <p:nvPr/>
        </p:nvSpPr>
        <p:spPr>
          <a:xfrm>
            <a:off x="8888802" y="489727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schemeClr val="bg1"/>
                </a:solidFill>
                <a:cs typeface="Arial" pitchFamily="34" charset="0"/>
              </a:rPr>
              <a:t>5</a:t>
            </a:r>
            <a:endParaRPr lang="en-US" sz="1000" b="1" dirty="0" smtClean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86219" y="267494"/>
            <a:ext cx="32312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dirty="0"/>
          </a:p>
        </p:txBody>
      </p:sp>
      <p:sp>
        <p:nvSpPr>
          <p:cNvPr id="13" name="Rectangle 12"/>
          <p:cNvSpPr/>
          <p:nvPr/>
        </p:nvSpPr>
        <p:spPr>
          <a:xfrm>
            <a:off x="6464888" y="793234"/>
            <a:ext cx="22737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Optically generated shock:</a:t>
            </a:r>
          </a:p>
          <a:p>
            <a:r>
              <a:rPr lang="en-US" sz="800" dirty="0" err="1" smtClean="0"/>
              <a:t>Foerster</a:t>
            </a:r>
            <a:r>
              <a:rPr lang="en-US" sz="800" dirty="0"/>
              <a:t>, M. et al. </a:t>
            </a:r>
            <a:r>
              <a:rPr lang="en-US" sz="800" b="1" dirty="0"/>
              <a:t>PRX 12</a:t>
            </a:r>
            <a:r>
              <a:rPr lang="en-US" sz="800" dirty="0"/>
              <a:t>, 041016 (2022</a:t>
            </a:r>
            <a:r>
              <a:rPr lang="en-US" sz="800" dirty="0" smtClean="0"/>
              <a:t>)</a:t>
            </a:r>
            <a:endParaRPr lang="de-DE" sz="800" dirty="0" smtClean="0"/>
          </a:p>
          <a:p>
            <a:endParaRPr lang="de-DE" sz="8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2244522"/>
            <a:ext cx="2736304" cy="250687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82799" y="1059582"/>
            <a:ext cx="5976664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reliable injection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from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 hydrodynamic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or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optically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generated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shock</a:t>
            </a: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witness energy controllable via shock position</a:t>
            </a: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no high witness energy</a:t>
            </a: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n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o good witness quality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987" y="1119904"/>
            <a:ext cx="2449697" cy="354415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06"/>
          <a:stretch/>
        </p:blipFill>
        <p:spPr>
          <a:xfrm>
            <a:off x="3412314" y="3203918"/>
            <a:ext cx="2428530" cy="17269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670" y="1707880"/>
            <a:ext cx="2483938" cy="16559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59732" y="3579862"/>
            <a:ext cx="565411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 </a:t>
            </a:r>
            <a:r>
              <a:rPr lang="de-DE" dirty="0" smtClean="0">
                <a:solidFill>
                  <a:schemeClr val="accent1"/>
                </a:solidFill>
              </a:rPr>
              <a:t>Promising concept for high quality witness beams: </a:t>
            </a:r>
            <a:br>
              <a:rPr lang="de-DE" dirty="0" smtClean="0">
                <a:solidFill>
                  <a:schemeClr val="accent1"/>
                </a:solidFill>
              </a:rPr>
            </a:br>
            <a:r>
              <a:rPr lang="de-DE" dirty="0" smtClean="0">
                <a:solidFill>
                  <a:schemeClr val="accent1"/>
                </a:solidFill>
              </a:rPr>
              <a:t>Trojan Horse (plasma photocatode) injection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9532" y="4664063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800" dirty="0" smtClean="0"/>
              <a:t>hydrodynamic shock:</a:t>
            </a:r>
          </a:p>
          <a:p>
            <a:r>
              <a:rPr lang="de-DE" sz="800" dirty="0" smtClean="0"/>
              <a:t>Couperus </a:t>
            </a:r>
            <a:r>
              <a:rPr lang="de-DE" sz="800" dirty="0"/>
              <a:t>Cabadağ, J. P. et al. </a:t>
            </a:r>
            <a:r>
              <a:rPr lang="de-DE" sz="800" b="1" dirty="0"/>
              <a:t>Phys. Rev. Research </a:t>
            </a:r>
            <a:r>
              <a:rPr lang="de-DE" sz="800" dirty="0"/>
              <a:t>3 (2021)</a:t>
            </a:r>
          </a:p>
        </p:txBody>
      </p:sp>
    </p:spTree>
    <p:extLst>
      <p:ext uri="{BB962C8B-B14F-4D97-AF65-F5344CB8AC3E}">
        <p14:creationId xmlns:p14="http://schemas.microsoft.com/office/powerpoint/2010/main" val="2077864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59532" y="191420"/>
            <a:ext cx="43719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Concept of Trojan Horse injection</a:t>
            </a:r>
            <a:endParaRPr lang="de-DE" sz="2000" dirty="0">
              <a:solidFill>
                <a:srgbClr val="005AA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86219" y="267494"/>
            <a:ext cx="32312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dirty="0"/>
          </a:p>
        </p:txBody>
      </p:sp>
      <p:sp>
        <p:nvSpPr>
          <p:cNvPr id="17" name="Rectangle 16"/>
          <p:cNvSpPr/>
          <p:nvPr/>
        </p:nvSpPr>
        <p:spPr>
          <a:xfrm>
            <a:off x="359532" y="663538"/>
            <a:ext cx="3263891" cy="321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1600" b="1" u="sng" dirty="0" smtClean="0">
                <a:solidFill>
                  <a:schemeClr val="accent2">
                    <a:lumMod val="75000"/>
                  </a:schemeClr>
                </a:solidFill>
              </a:rPr>
              <a:t>Idea: </a:t>
            </a:r>
          </a:p>
          <a:p>
            <a:pPr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use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ionization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(in this case: 2</a:t>
            </a:r>
            <a:r>
              <a:rPr lang="en-US" sz="1400" baseline="30000" dirty="0" smtClean="0">
                <a:solidFill>
                  <a:schemeClr val="accent2">
                    <a:lumMod val="75000"/>
                  </a:schemeClr>
                </a:solidFill>
              </a:rPr>
              <a:t>nd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level of Helium) to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release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the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witness electrons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directly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inside the cavity</a:t>
            </a:r>
            <a:endParaRPr lang="en-US" sz="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800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endParaRPr lang="en-US" sz="800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Ionization done by an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additional injector laser</a:t>
            </a: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Requires precise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spatial temporal overlap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of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injection laser </a:t>
            </a:r>
            <a:b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</a:b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  <a:sym typeface="Wingdings" panose="05000000000000000000" pitchFamily="2" charset="2"/>
              </a:rPr>
              <a:t>⌀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16µm)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and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1</a:t>
            </a:r>
            <a:r>
              <a:rPr lang="en-US" sz="1400" b="1" baseline="300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st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cavity (here: 25-30µm length)</a:t>
            </a:r>
            <a:endParaRPr lang="en-US" sz="1400" dirty="0" smtClean="0">
              <a:solidFill>
                <a:schemeClr val="accent2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Monitored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using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few-cycle probe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beam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15516" y="4299942"/>
            <a:ext cx="88564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N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eed of four laser beams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in total: </a:t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	LWFA driver, Injector laser, source for few-cycle probe beam, pre-ionization laser for PWFA stage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980" y="1883487"/>
            <a:ext cx="3504004" cy="25645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15114" r="1000" b="4827"/>
          <a:stretch/>
        </p:blipFill>
        <p:spPr>
          <a:xfrm>
            <a:off x="3623423" y="735546"/>
            <a:ext cx="5380660" cy="1200524"/>
          </a:xfrm>
          <a:prstGeom prst="rect">
            <a:avLst/>
          </a:prstGeom>
        </p:spPr>
      </p:pic>
      <p:sp>
        <p:nvSpPr>
          <p:cNvPr id="10" name="Textfeld 17"/>
          <p:cNvSpPr txBox="1"/>
          <p:nvPr/>
        </p:nvSpPr>
        <p:spPr>
          <a:xfrm>
            <a:off x="8888802" y="489727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chemeClr val="bg1"/>
                </a:solidFill>
                <a:cs typeface="Arial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98621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59532" y="191420"/>
            <a:ext cx="74689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Experimental realization of Trojan Horse injection @DRACO</a:t>
            </a:r>
            <a:endParaRPr lang="de-DE" sz="2000" dirty="0">
              <a:solidFill>
                <a:srgbClr val="005AA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86219" y="267494"/>
            <a:ext cx="323125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6985112" y="2358918"/>
            <a:ext cx="1944216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1400" b="1" u="sng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150TW arm</a:t>
            </a: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LWFA driver beam</a:t>
            </a: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few cycle probe</a:t>
            </a: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à"/>
            </a:pP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82916" y="3507271"/>
            <a:ext cx="216108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1400" b="1" u="sng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1 PW arm</a:t>
            </a:r>
          </a:p>
          <a:p>
            <a:pPr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(not fully amplified, only a part of the beam)</a:t>
            </a: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Injection laser</a:t>
            </a: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à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Pre-ionization laser</a:t>
            </a: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à"/>
            </a:pP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9532" y="663538"/>
            <a:ext cx="8352928" cy="14619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Need of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four laser beams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: </a:t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LWFA driver, Injector laser, source for few-cycle probe beam, pre-ionization laser for PWFA stage</a:t>
            </a:r>
          </a:p>
          <a:p>
            <a:pPr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400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endParaRPr lang="en-US" sz="400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à"/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All beams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are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extracted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from the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two arms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of the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DRACO laser system </a:t>
            </a:r>
            <a:b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(~ 80m from splitting point to target)</a:t>
            </a: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à"/>
            </a:pP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feld 17"/>
          <p:cNvSpPr txBox="1"/>
          <p:nvPr/>
        </p:nvSpPr>
        <p:spPr>
          <a:xfrm>
            <a:off x="8888802" y="489727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chemeClr val="bg1"/>
                </a:solidFill>
                <a:cs typeface="Arial" pitchFamily="34" charset="0"/>
              </a:rPr>
              <a:t>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" t="11479" r="20630" b="29729"/>
          <a:stretch/>
        </p:blipFill>
        <p:spPr>
          <a:xfrm>
            <a:off x="29076" y="1851670"/>
            <a:ext cx="7027200" cy="30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06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59532" y="191420"/>
            <a:ext cx="74689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Experimental realization of Trojan Horse injection @DRACO</a:t>
            </a:r>
            <a:endParaRPr lang="de-DE" sz="2000" dirty="0">
              <a:solidFill>
                <a:srgbClr val="005AA0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73" y="815729"/>
            <a:ext cx="5420096" cy="4065073"/>
          </a:xfrm>
          <a:prstGeom prst="rect">
            <a:avLst/>
          </a:prstGeom>
          <a:solidFill>
            <a:schemeClr val="bg1">
              <a:alpha val="68000"/>
            </a:schemeClr>
          </a:solidFill>
        </p:spPr>
      </p:pic>
      <p:sp>
        <p:nvSpPr>
          <p:cNvPr id="4" name="Isosceles Triangle 3"/>
          <p:cNvSpPr/>
          <p:nvPr/>
        </p:nvSpPr>
        <p:spPr>
          <a:xfrm rot="14643114">
            <a:off x="3091048" y="2671793"/>
            <a:ext cx="102288" cy="689807"/>
          </a:xfrm>
          <a:prstGeom prst="triangle">
            <a:avLst>
              <a:gd name="adj" fmla="val 31916"/>
            </a:avLst>
          </a:prstGeom>
          <a:solidFill>
            <a:srgbClr val="FF00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Box 4"/>
          <p:cNvSpPr txBox="1"/>
          <p:nvPr/>
        </p:nvSpPr>
        <p:spPr>
          <a:xfrm>
            <a:off x="2518834" y="2361556"/>
            <a:ext cx="1911742" cy="369332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LWFA drive laser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8" name="Isosceles Triangle 7"/>
          <p:cNvSpPr/>
          <p:nvPr/>
        </p:nvSpPr>
        <p:spPr>
          <a:xfrm rot="8583923">
            <a:off x="1715848" y="561259"/>
            <a:ext cx="196829" cy="3002287"/>
          </a:xfrm>
          <a:prstGeom prst="triangl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Isosceles Triangle 8"/>
          <p:cNvSpPr/>
          <p:nvPr/>
        </p:nvSpPr>
        <p:spPr>
          <a:xfrm rot="19470368">
            <a:off x="3188560" y="2988904"/>
            <a:ext cx="163839" cy="2097393"/>
          </a:xfrm>
          <a:prstGeom prst="triangl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Box 12"/>
          <p:cNvSpPr txBox="1"/>
          <p:nvPr/>
        </p:nvSpPr>
        <p:spPr>
          <a:xfrm>
            <a:off x="1373089" y="976058"/>
            <a:ext cx="2300758" cy="369332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1"/>
                </a:solidFill>
              </a:rPr>
              <a:t>PWFA injection laser</a:t>
            </a: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17" name="Isosceles Triangle 16"/>
          <p:cNvSpPr/>
          <p:nvPr/>
        </p:nvSpPr>
        <p:spPr>
          <a:xfrm rot="3916142">
            <a:off x="1501384" y="2334633"/>
            <a:ext cx="289494" cy="2789222"/>
          </a:xfrm>
          <a:prstGeom prst="triangle">
            <a:avLst/>
          </a:prstGeom>
          <a:solidFill>
            <a:srgbClr val="D23264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Box 19"/>
          <p:cNvSpPr txBox="1"/>
          <p:nvPr/>
        </p:nvSpPr>
        <p:spPr>
          <a:xfrm>
            <a:off x="453367" y="4284379"/>
            <a:ext cx="1851789" cy="369332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D23264"/>
                </a:solidFill>
              </a:rPr>
              <a:t>Pre ionizer laser</a:t>
            </a:r>
            <a:endParaRPr lang="de-DE" dirty="0">
              <a:solidFill>
                <a:srgbClr val="D23264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 rot="1922271">
            <a:off x="305612" y="3369590"/>
            <a:ext cx="5302754" cy="56714"/>
          </a:xfrm>
          <a:prstGeom prst="rect">
            <a:avLst/>
          </a:prstGeom>
          <a:solidFill>
            <a:schemeClr val="accent6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420172" y="2768818"/>
            <a:ext cx="1364476" cy="369332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6">
                    <a:lumMod val="75000"/>
                  </a:schemeClr>
                </a:solidFill>
              </a:rPr>
              <a:t>Probe laser</a:t>
            </a:r>
            <a:endParaRPr lang="de-DE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51" name="Group 50"/>
          <p:cNvGrpSpPr>
            <a:grpSpLocks noChangeAspect="1"/>
          </p:cNvGrpSpPr>
          <p:nvPr/>
        </p:nvGrpSpPr>
        <p:grpSpPr>
          <a:xfrm>
            <a:off x="4905249" y="2139702"/>
            <a:ext cx="4167251" cy="2317241"/>
            <a:chOff x="5495521" y="1425621"/>
            <a:chExt cx="3722270" cy="2069805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016" r="15886" b="7493"/>
            <a:stretch/>
          </p:blipFill>
          <p:spPr>
            <a:xfrm flipV="1">
              <a:off x="5495521" y="1425621"/>
              <a:ext cx="3722270" cy="2069805"/>
            </a:xfrm>
            <a:prstGeom prst="rect">
              <a:avLst/>
            </a:prstGeom>
          </p:spPr>
        </p:pic>
        <p:cxnSp>
          <p:nvCxnSpPr>
            <p:cNvPr id="31" name="Straight Arrow Connector 30"/>
            <p:cNvCxnSpPr/>
            <p:nvPr/>
          </p:nvCxnSpPr>
          <p:spPr>
            <a:xfrm>
              <a:off x="7128283" y="2396239"/>
              <a:ext cx="432048" cy="45188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6516395" y="1872713"/>
              <a:ext cx="883863" cy="512135"/>
            </a:xfrm>
            <a:prstGeom prst="rect">
              <a:avLst/>
            </a:prstGeom>
            <a:solidFill>
              <a:schemeClr val="bg1">
                <a:alpha val="68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Beam driven, pre-ionized plasma wave</a:t>
              </a:r>
              <a:endParaRPr lang="de-DE" sz="1200" dirty="0" smtClean="0">
                <a:solidFill>
                  <a:srgbClr val="FF0000"/>
                </a:solidFill>
                <a:sym typeface="Wingdings" panose="05000000000000000000" pitchFamily="2" charset="2"/>
              </a:endParaRPr>
            </a:p>
          </p:txBody>
        </p:sp>
        <p:cxnSp>
          <p:nvCxnSpPr>
            <p:cNvPr id="33" name="Straight Arrow Connector 32"/>
            <p:cNvCxnSpPr>
              <a:stCxn id="35" idx="2"/>
            </p:cNvCxnSpPr>
            <p:nvPr/>
          </p:nvCxnSpPr>
          <p:spPr>
            <a:xfrm>
              <a:off x="5959294" y="2591729"/>
              <a:ext cx="685739" cy="602663"/>
            </a:xfrm>
            <a:prstGeom prst="straightConnector1">
              <a:avLst/>
            </a:prstGeom>
            <a:ln>
              <a:solidFill>
                <a:srgbClr val="D2326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35" idx="2"/>
            </p:cNvCxnSpPr>
            <p:nvPr/>
          </p:nvCxnSpPr>
          <p:spPr>
            <a:xfrm>
              <a:off x="5959294" y="2591729"/>
              <a:ext cx="782217" cy="55952"/>
            </a:xfrm>
            <a:prstGeom prst="straightConnector1">
              <a:avLst/>
            </a:prstGeom>
            <a:ln>
              <a:solidFill>
                <a:srgbClr val="D2326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5583770" y="2206852"/>
              <a:ext cx="751047" cy="384877"/>
            </a:xfrm>
            <a:prstGeom prst="rect">
              <a:avLst/>
            </a:prstGeom>
            <a:solidFill>
              <a:schemeClr val="bg1">
                <a:alpha val="68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de-DE" sz="1000" dirty="0" smtClean="0">
                  <a:solidFill>
                    <a:srgbClr val="D23264"/>
                  </a:solidFill>
                </a:rPr>
                <a:t>pre-ionizer</a:t>
              </a:r>
              <a:r>
                <a:rPr lang="de-DE" sz="1200" dirty="0" smtClean="0">
                  <a:solidFill>
                    <a:srgbClr val="D23264"/>
                  </a:solidFill>
                </a:rPr>
                <a:t> </a:t>
              </a:r>
            </a:p>
            <a:p>
              <a:r>
                <a:rPr lang="de-DE" sz="1000" dirty="0" smtClean="0">
                  <a:solidFill>
                    <a:srgbClr val="D23264"/>
                  </a:solidFill>
                </a:rPr>
                <a:t>filaments</a:t>
              </a:r>
              <a:endParaRPr lang="de-DE" sz="1000" dirty="0">
                <a:solidFill>
                  <a:srgbClr val="D23264"/>
                </a:solidFill>
              </a:endParaRPr>
            </a:p>
          </p:txBody>
        </p:sp>
        <p:cxnSp>
          <p:nvCxnSpPr>
            <p:cNvPr id="36" name="Straight Arrow Connector 35"/>
            <p:cNvCxnSpPr>
              <a:stCxn id="37" idx="1"/>
            </p:cNvCxnSpPr>
            <p:nvPr/>
          </p:nvCxnSpPr>
          <p:spPr>
            <a:xfrm flipH="1" flipV="1">
              <a:off x="7828500" y="1788612"/>
              <a:ext cx="487918" cy="482557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8316417" y="2023748"/>
              <a:ext cx="644099" cy="494842"/>
            </a:xfrm>
            <a:prstGeom prst="rect">
              <a:avLst/>
            </a:prstGeom>
            <a:solidFill>
              <a:srgbClr val="FFFFFF">
                <a:alpha val="68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000" dirty="0" smtClean="0">
                  <a:solidFill>
                    <a:schemeClr val="accent1"/>
                  </a:solidFill>
                </a:rPr>
                <a:t>Injection laser filaments</a:t>
              </a:r>
              <a:endParaRPr lang="de-DE" sz="1000" dirty="0">
                <a:solidFill>
                  <a:schemeClr val="accent1"/>
                </a:solidFill>
              </a:endParaRPr>
            </a:p>
          </p:txBody>
        </p:sp>
        <p:cxnSp>
          <p:nvCxnSpPr>
            <p:cNvPr id="47" name="Straight Arrow Connector 46"/>
            <p:cNvCxnSpPr>
              <a:stCxn id="37" idx="1"/>
            </p:cNvCxnSpPr>
            <p:nvPr/>
          </p:nvCxnSpPr>
          <p:spPr>
            <a:xfrm flipH="1" flipV="1">
              <a:off x="7740353" y="2211710"/>
              <a:ext cx="576064" cy="59458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Rectangle 51"/>
          <p:cNvSpPr/>
          <p:nvPr/>
        </p:nvSpPr>
        <p:spPr>
          <a:xfrm>
            <a:off x="5970265" y="1206168"/>
            <a:ext cx="289635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Traces of all beams in the PWFA stage visible on the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</a:rPr>
              <a:t>shadowgraphy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image: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8" name="Textfeld 17"/>
          <p:cNvSpPr txBox="1"/>
          <p:nvPr/>
        </p:nvSpPr>
        <p:spPr>
          <a:xfrm>
            <a:off x="8888802" y="489727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chemeClr val="bg1"/>
                </a:solidFill>
                <a:cs typeface="Arial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65127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3" grpId="0" animBg="1"/>
      <p:bldP spid="17" grpId="0" animBg="1"/>
      <p:bldP spid="20" grpId="0" animBg="1"/>
      <p:bldP spid="22" grpId="0" animBg="1"/>
      <p:bldP spid="24" grpId="0" animBg="1"/>
      <p:bldP spid="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359532" y="191420"/>
            <a:ext cx="58112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Spatial-temporal overlap using </a:t>
            </a:r>
            <a:r>
              <a:rPr lang="en-US" sz="2000" b="1" dirty="0" err="1" smtClean="0">
                <a:solidFill>
                  <a:srgbClr val="005AA0"/>
                </a:solidFill>
                <a:latin typeface="Arial" pitchFamily="34" charset="0"/>
                <a:ea typeface="Times New Roman"/>
                <a:cs typeface="Arial" pitchFamily="34" charset="0"/>
              </a:rPr>
              <a:t>shadowgraphy</a:t>
            </a:r>
            <a:endParaRPr lang="de-DE" sz="2000" dirty="0">
              <a:solidFill>
                <a:srgbClr val="005AA0"/>
              </a:solidFill>
            </a:endParaRPr>
          </a:p>
        </p:txBody>
      </p:sp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263370" y="693300"/>
            <a:ext cx="5449874" cy="3858670"/>
            <a:chOff x="143508" y="915566"/>
            <a:chExt cx="5097696" cy="3708412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508" y="915566"/>
              <a:ext cx="5097696" cy="370841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015716" y="1217665"/>
              <a:ext cx="823273" cy="646331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 smtClean="0">
                  <a:solidFill>
                    <a:srgbClr val="C00000"/>
                  </a:solidFill>
                </a:rPr>
                <a:t>Injection laser filaments</a:t>
              </a:r>
              <a:endParaRPr lang="de-DE" sz="1200" dirty="0">
                <a:solidFill>
                  <a:srgbClr val="C00000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2838989" y="1494664"/>
              <a:ext cx="364859" cy="0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55576" y="2473159"/>
              <a:ext cx="1845377" cy="461665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chemeClr val="accent6">
                      <a:lumMod val="75000"/>
                    </a:schemeClr>
                  </a:solidFill>
                </a:rPr>
                <a:t>Plasma channel ionized </a:t>
              </a:r>
            </a:p>
            <a:p>
              <a:r>
                <a:rPr lang="de-DE" sz="1200" dirty="0" smtClean="0">
                  <a:solidFill>
                    <a:schemeClr val="accent6">
                      <a:lumMod val="75000"/>
                    </a:schemeClr>
                  </a:solidFill>
                </a:rPr>
                <a:t>by the driver beam</a:t>
              </a:r>
              <a:endParaRPr lang="de-DE" sz="12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cxnSp>
          <p:nvCxnSpPr>
            <p:cNvPr id="16" name="Straight Arrow Connector 15"/>
            <p:cNvCxnSpPr>
              <a:stCxn id="15" idx="2"/>
            </p:cNvCxnSpPr>
            <p:nvPr/>
          </p:nvCxnSpPr>
          <p:spPr>
            <a:xfrm>
              <a:off x="1678265" y="2934824"/>
              <a:ext cx="0" cy="366427"/>
            </a:xfrm>
            <a:prstGeom prst="straightConnector1">
              <a:avLst/>
            </a:prstGeom>
            <a:ln w="254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25" idx="0"/>
            </p:cNvCxnSpPr>
            <p:nvPr/>
          </p:nvCxnSpPr>
          <p:spPr>
            <a:xfrm flipV="1">
              <a:off x="3203848" y="3427847"/>
              <a:ext cx="0" cy="296031"/>
            </a:xfrm>
            <a:prstGeom prst="straightConnector1">
              <a:avLst/>
            </a:prstGeom>
            <a:ln w="25400">
              <a:solidFill>
                <a:schemeClr val="accent1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2322036" y="3723878"/>
              <a:ext cx="1763624" cy="276999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1st plasma wave cavity</a:t>
              </a:r>
              <a:endParaRPr lang="de-DE" sz="12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5832140" y="735546"/>
            <a:ext cx="2844316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Adjustment of:</a:t>
            </a:r>
          </a:p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Arrival time</a:t>
            </a:r>
          </a:p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location of the interaction point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in situ monitoring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of jitters/drifts</a:t>
            </a: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Shadowgraphy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 is only a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projection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: </a:t>
            </a:r>
          </a:p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need of 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additional cameras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to monitor the pointing</a:t>
            </a:r>
          </a:p>
          <a:p>
            <a:pPr marL="742950" lvl="1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Potential solution: probing from two different angles</a:t>
            </a:r>
          </a:p>
          <a:p>
            <a:pPr marL="285750" indent="-285750" fontAlgn="base">
              <a:spcAft>
                <a:spcPts val="600"/>
              </a:spcAft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1400" dirty="0" smtClean="0">
              <a:solidFill>
                <a:schemeClr val="accent2">
                  <a:lumMod val="75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40" name="Textfeld 17"/>
          <p:cNvSpPr txBox="1"/>
          <p:nvPr/>
        </p:nvSpPr>
        <p:spPr>
          <a:xfrm>
            <a:off x="8888802" y="489727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chemeClr val="bg1"/>
                </a:solidFill>
                <a:cs typeface="Arial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20207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Zwischenfolie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nhaltsfolie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itel_Gesundheit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nhaltsfolie_Gesundheit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itel_Materie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Titel_Materie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Inhaltsfolie_Materie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Inhaltsfolie_Materie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2_Inhaltsfolie_Materie">
  <a:themeElements>
    <a:clrScheme name="hz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A2D6E"/>
      </a:accent1>
      <a:accent2>
        <a:srgbClr val="005AA0"/>
      </a:accent2>
      <a:accent3>
        <a:srgbClr val="8CB423"/>
      </a:accent3>
      <a:accent4>
        <a:srgbClr val="5A696E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1616</Words>
  <Application>Microsoft Office PowerPoint</Application>
  <PresentationFormat>On-screen Show (16:9)</PresentationFormat>
  <Paragraphs>257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18</vt:i4>
      </vt:variant>
    </vt:vector>
  </HeadingPairs>
  <TitlesOfParts>
    <vt:vector size="35" baseType="lpstr">
      <vt:lpstr>Arial</vt:lpstr>
      <vt:lpstr>Arial Unicode MS</vt:lpstr>
      <vt:lpstr>Calibri</vt:lpstr>
      <vt:lpstr>Cambria Math</vt:lpstr>
      <vt:lpstr>DejaVu Sans</vt:lpstr>
      <vt:lpstr>Helvetica Light</vt:lpstr>
      <vt:lpstr>Times New Roman</vt:lpstr>
      <vt:lpstr>Wingdings</vt:lpstr>
      <vt:lpstr>Zwischenfolie</vt:lpstr>
      <vt:lpstr>Inhaltsfolie</vt:lpstr>
      <vt:lpstr>Titel_Gesundheit</vt:lpstr>
      <vt:lpstr>Inhaltsfolie_Gesundheit</vt:lpstr>
      <vt:lpstr>Titel_Materie</vt:lpstr>
      <vt:lpstr>1_Titel_Materie</vt:lpstr>
      <vt:lpstr>Inhaltsfolie_Materie</vt:lpstr>
      <vt:lpstr>1_Inhaltsfolie_Materie</vt:lpstr>
      <vt:lpstr>2_Inhaltsfolie_Materie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Plasma Spectroscopy</dc:title>
  <dc:subject>Plasma Spectroscopy</dc:subject>
  <dc:creator>Patrick Ufer</dc:creator>
  <cp:keywords>FWKT</cp:keywords>
  <cp:lastModifiedBy>Schöbel, Susanne (FWKT) - 5815</cp:lastModifiedBy>
  <cp:revision>866</cp:revision>
  <cp:lastPrinted>2022-03-03T20:14:27Z</cp:lastPrinted>
  <dcterms:created xsi:type="dcterms:W3CDTF">2017-08-27T12:31:56Z</dcterms:created>
  <dcterms:modified xsi:type="dcterms:W3CDTF">2024-03-19T18:24:59Z</dcterms:modified>
  <cp:category>dasd</cp:category>
</cp:coreProperties>
</file>