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54"/>
  </p:notesMasterIdLst>
  <p:handoutMasterIdLst>
    <p:handoutMasterId r:id="rId55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5" d="100"/>
          <a:sy n="105" d="100"/>
        </p:scale>
        <p:origin x="717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heme" Target="theme/theme1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viewProps" Target="view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3182550-6459-4D04-80AD-3D91372F82CA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>
            <a:noAutofit/>
          </a:bodyPr>
          <a:lstStyle/>
          <a:p>
            <a:pPr hangingPunct="0">
              <a:defRPr sz="1400"/>
            </a:pPr>
            <a:endParaRPr lang="en-GB" sz="1200"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237E22-E117-4DF0-977E-27735B1B1FDD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>
            <a:noAutofit/>
          </a:bodyPr>
          <a:lstStyle/>
          <a:p>
            <a:pPr algn="r" hangingPunct="0">
              <a:defRPr sz="1400"/>
            </a:pPr>
            <a:endParaRPr lang="en-GB" sz="1200"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349B35-E00A-4EC9-B3DA-039E21C72D10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>
            <a:noAutofit/>
          </a:bodyPr>
          <a:lstStyle/>
          <a:p>
            <a:pPr hangingPunct="0">
              <a:defRPr sz="1400"/>
            </a:pPr>
            <a:endParaRPr lang="en-GB" sz="1200"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3E7AE4-7416-4010-88A4-DC021CB5408A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1795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>
            <a:noAutofit/>
          </a:bodyPr>
          <a:lstStyle/>
          <a:p>
            <a:pPr algn="r" hangingPunct="0">
              <a:defRPr sz="1400"/>
            </a:pPr>
            <a:fld id="{5B8BBE37-994E-4FA3-A09C-4919E61555CE}" type="slidenum">
              <a:t>‹#›</a:t>
            </a:fld>
            <a:endParaRPr lang="en-GB" sz="1200"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59027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A4A878-D7FD-43C4-83E3-5B0B5BE8E0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79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BEBF9B-A1AB-4EC9-AAEE-E23B4E5284ED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D4A1830D-4E61-4576-90BD-E8CF4296896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AF7BE0-A018-4EB9-88B9-F0E5B6AE91DB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164B2-CA32-47CD-AFB7-274FEA4D4548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E9713-F5B0-47D7-A8E5-0F116EBFD75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1E5783F9-A462-417A-AC16-92A8888C03F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471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GB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F0C2C6-1828-46C8-B178-5A6DF09FE37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7FA04E93-6260-47A5-92C1-0B11AC03AB0C}" type="slidenum">
              <a:t>1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DD96DA-2606-44EC-9DB8-F025ADE3EF5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FE5AB0-DCF1-47F4-99B0-CCDE716706C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51BE2C-9B82-4DC1-AD1F-D7A9FAAA84C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AB74F7E6-0DFB-4604-BD14-1D1662E93045}" type="slidenum">
              <a:t>10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324B55-F2A1-4A54-AD99-B3107E508E1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97AEA7-EF27-4B76-9685-2F7316116D2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575F84-9D5A-4DCF-A547-7D32342C4F1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42B001B-5663-4A07-B18E-56761BFB1EEE}" type="slidenum">
              <a:t>11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8FA5AE-D405-4BAE-9724-60824E1922E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669FFE-A369-4AC2-9360-879BF41DBD7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A89A24-75A4-47F3-97A3-619999E404D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11DAE4F-30E6-46DC-9AE8-347309FB41AC}" type="slidenum">
              <a:t>12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4630E9-17E5-441A-B1D0-C0920F07322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961ED0-F514-426F-9264-1170BAC6150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3E88E-12EE-4F4A-B13D-DD3F6DE5B1C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5ABFFB9-2A48-4F9D-9209-796CD819AF5C}" type="slidenum">
              <a:t>13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D2DCF7-2A53-494A-9C44-80F21F6CCC7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C6A703-7FD5-4598-A2CC-9497649A4F4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C4468B-E874-4380-83E2-8058E499E22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15F1D10-72E7-472C-9F8F-15CB05FD14F8}" type="slidenum">
              <a:t>14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99DF85-D8F3-4BF4-9F99-39DF95331B8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6BA4E2-C9E9-412D-A610-8BD78D7FAD7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FBD650-2D59-4D25-B0A7-B2AB19ACB7A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ACDBF8B-0445-4A32-8E42-07BE52D1B392}" type="slidenum">
              <a:t>15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BB2C33-8720-4E22-96FD-48470930B99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1AB8DB-726B-4147-9061-12270AD6B38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77CA5-60BA-463C-83B0-105B1D90459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862FF1A-4CE1-4D3C-9E6A-3AB81A658F07}" type="slidenum">
              <a:t>16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C5D3B7-64A4-470F-BF96-CE96DD83CC5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1628FB-AD99-408E-B1E1-EEC8334664E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41A0A-656E-4A1D-86CB-F0998083410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45F358C3-AEA5-42BE-A051-009EB5B0A31B}" type="slidenum">
              <a:t>17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37550E-4921-41F7-9804-50D61ACB842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A451AC-3F0F-4BC7-A42F-0EDA856FEA1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B233E7-E2E1-48AE-AB96-741282EED5A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6BC35AC-39A2-4C0D-9049-00EA5E1CB72E}" type="slidenum">
              <a:t>18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BB9658-DC12-4616-A4F3-A316EA098AB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AE4AC4-BD91-4AFD-A677-FF21E5FDD5E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1E474A-0238-4297-AB8E-0A214E321AF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802AFC8-4F16-482F-98BF-F2B7E4EA43B5}" type="slidenum">
              <a:t>19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ECE5AC-62E6-421B-8330-B3999BDCEB5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7C1FCB-7B66-444A-970D-4DC90DF6870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0032C2-4B73-48E3-B0A9-9DEDE65BBD3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74AFE189-F4B4-4649-9D20-B5D86FE0E9EE}" type="slidenum">
              <a:t>2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8FC3C3-7A5E-4344-B441-C692CE715D7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1A7F09-C60B-4407-B6AE-A2135A0E0B2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701ABD-1C89-4668-8ACA-6D0CB8530EF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4AB7C942-B3D6-4D13-AE27-53657B8F1E4E}" type="slidenum">
              <a:t>20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275D72-2244-48CF-8995-EDCCAED4B31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21ABDC-456A-4D47-B2E7-CB4561BCC0E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BA7627-C073-47D1-BCE4-51358EDFB8F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4CC66F4E-086C-4DDE-9E02-92510E136573}" type="slidenum">
              <a:t>21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EEC93A-E943-4799-BA6B-6D133F9A492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B07F8B-E223-4429-922A-C0C0901A56A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0C12BB-E988-4F1C-BC4E-AAF339C92E1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10A3E0F-7334-41BB-924D-2D34A1A8D1F8}" type="slidenum">
              <a:t>22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200E92-7697-4489-B75D-FAD000DF998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39EDC5-B7C6-417B-91D5-0251DC31615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2F45AB-087A-46E8-8217-DB3986DCD41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3C7B42F-B488-4228-9FA4-9A8394BCA108}" type="slidenum">
              <a:t>23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7E88FA-D545-43DA-9AFB-71D9BA2E336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88188F-10AE-45B5-BBD4-DDD2399929F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55218-8B26-4182-B233-3B128594A76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20DF07B-997F-4C3A-91A3-AED7B796CA85}" type="slidenum">
              <a:t>24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14B2DA-BC3E-4627-AFC4-7E17B66F53E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AB2D5B-293A-421F-9DCD-DA3DA85E17C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C16A1C-1B63-4B15-AB3F-3DF34C621E5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B91CDF5F-058A-43D0-AE6D-33FC46A585E9}" type="slidenum">
              <a:t>25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80F6B0-5A31-4381-8EE3-D7FAD3919FB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5B84F5-39A8-4E41-BDA4-0A2C502C650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317839-98CC-42DB-A632-4425E28B471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87566D96-204B-4222-BEFF-ED4AE8FC8F39}" type="slidenum">
              <a:t>26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C399BB-5451-4CA9-994F-A949DE5DA84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021BF1-6449-474D-BEFD-DCB40787EE5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ED50AB-E321-49D4-B322-99914672872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96B4ACB-01D9-4382-AB0C-87FE0353ACBC}" type="slidenum">
              <a:t>27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902014-9905-4C6F-95FA-517025CA288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69A472-1898-49AC-BE3E-4EE7A8CCC9B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A5590-56BE-41E5-8BA0-2E6972526BE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E905BE6-FE49-445F-9715-3406C39E8D49}" type="slidenum">
              <a:t>28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45F2B7-B28B-4650-924C-C98DB9E5A18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45D75E-9EC2-48B9-9187-800BEC7A9C7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971442-4E7F-4515-8834-79D1E649A7C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E2077F6A-B5F8-422B-9027-86C655E19778}" type="slidenum">
              <a:t>29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5A829D-FB5D-4250-A30E-8B6D08F3525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098CB4-BE8D-4E88-AA4E-BA42661B1BF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B6603C-5F44-4141-AAC4-6DC66DA45D3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3B43980-9B31-405A-9725-C7C0A44209DF}" type="slidenum">
              <a:t>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7E49EE-6D99-4024-981C-D6EC2969C48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0880" y="694800"/>
            <a:ext cx="6095519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6422C6-F5DB-4DEB-8F7D-FC59E1170D6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4AF67-CC66-4C09-8FC0-DBCC88BCF41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EC3EEB44-49DB-4E27-9725-9A2D6396A531}" type="slidenum">
              <a:t>30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02F0EC-3B2A-4B8B-80A8-6CA4A4BA014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8BC1ED-4DD9-400C-A654-C693E9301E6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9DE77-F94C-4F3B-9795-43B0CEF4559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69EB9C8-C5F4-48CF-83A5-7302B3A9B5C1}" type="slidenum">
              <a:t>31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A1CBEC-63A2-4CC8-92EC-21F0B2055F3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982378-8ABF-4608-8FD0-4BD2BA870AB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3C3AD-9E16-49A0-BD04-CAE0BF985CE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9751CDD-758C-4679-8E95-AC98A3120BF9}" type="slidenum">
              <a:t>32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76F4F2-2156-4C39-907B-1C9EC5E2DE8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9E1742-0984-44D0-A3AD-4585AC28CE6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86A851-7FDB-40F5-846F-420397A6BD9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070233C-5EC3-4573-BC9E-2573166BD7AC}" type="slidenum">
              <a:t>33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712425-EDCB-4B43-B2DD-CDD3C1CD110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6E8B46-1257-4EA8-A64A-1892FE88903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9EF96C-406B-45BF-B3D6-E91AF70A94F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BBC9DBE1-4EAF-4F29-958A-8E6913238DFA}" type="slidenum">
              <a:t>34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503A9F-A292-434C-8A5D-9FAD36AAEC1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8D53A9-9B6F-44B6-BB40-CAD4466B08F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489657-D4EB-4B86-A13C-40BD703C6D9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86B3AA42-99A9-4FE5-A289-6B5C834E0B09}" type="slidenum">
              <a:t>35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309CCF-CBA5-465C-934E-B6E4E93A9AE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D814E4-05D7-407C-9461-9DE48CFF5C7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15CB9-0822-4AB1-8C20-59CA23E1BB0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53A185E-9BD5-4D31-987B-3FD8FE849B3F}" type="slidenum">
              <a:t>36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A7AC33-7176-45CD-B87F-F188B02B23A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B3A703-07FD-46B9-B764-B650C32DA54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B904A0-890E-42B2-BBF9-1AAD360D924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8D51CA5-A93A-4AB0-9E7A-5A3BD9109585}" type="slidenum">
              <a:t>37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EA596B-3744-40D1-8B8B-558D15DAFB4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BAAE4D-180C-4C96-9544-8B7B031DD97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486CBD-56D4-48A1-B3E4-208506D40DA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77AE338-6045-426D-9BC8-DE4DAE3808CA}" type="slidenum">
              <a:t>38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A40A24-8D10-484D-8C44-C6BA185B6AF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1A95D7-4046-44CE-97B5-5E5B5948545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6639C9-EBA4-443E-A800-A043678C9AB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B2D705B-C9EB-464F-B095-D5C2A5EEA00E}" type="slidenum">
              <a:t>39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772948-2014-4414-96FF-0B5818AC8B6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560BED-76AA-4C8B-8A69-F5B188C6B03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130C36-1BD1-4872-930F-1F3B5EF4C4C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3B12E2D-DA9B-4284-BD16-71CE997429F2}" type="slidenum">
              <a:t>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63801D-8018-4547-BA09-64268EE6FA8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0880" y="694800"/>
            <a:ext cx="6095519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CEFABC-4C68-4EEB-A24E-D0F174891C6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5BD16F-5BD0-4C21-B0CC-AB3EDB3513F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A7258F1-77D0-44BE-BBC8-607BE4C1BE0B}" type="slidenum">
              <a:t>40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60B58E-CD87-4B1A-AC38-91811444B38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C3B4A4-52C2-4DFC-8104-3A25989E9FD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D05DB1-814E-40C1-86C8-CDE04AB66D5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C23C1DC-8B43-4380-87E8-AE4D272D584B}" type="slidenum">
              <a:t>41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12578E-2990-4610-A4B7-E0FE9105026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764E17-E978-474F-8800-8DFF4EC30C4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636030-E069-4876-B0EB-C195FB9BF41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B3CE07D-EF04-478B-BF8E-844678790F75}" type="slidenum">
              <a:t>42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EE969A-32B2-4F11-83E2-9C9EB1C6420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77BC84-1142-43BF-BD07-DCDC7F33000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07AC1C-7507-474E-A9EF-C6AE572FC8C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6FBDCFD-BC47-4986-86F5-1F8E2C340D2B}" type="slidenum">
              <a:t>43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8FF278-0C2D-4B13-8FAB-0804038403D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9E5295-7034-42A5-AA1E-A8247347906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930FE0-167F-4328-815E-6D2544F3CF2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2A6888A-E441-4B35-85A6-BA64112D7308}" type="slidenum">
              <a:t>44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BB7677-71C3-4633-90BE-AAAEE1EA2C1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A59129-772F-44C3-8DF9-C137C5E3146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CD52A3-A535-4338-9C9E-76AC2EEE778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B8DBFB3-0111-429C-83CD-F354864BBFAC}" type="slidenum">
              <a:t>45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F1BB93-5303-4847-BED3-FFB3A4A05D9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EF8585-90C0-42F4-8D61-4B23FA96F66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4D110A-D053-4286-80C1-6F1BDF300D7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2752DE7-B226-4EFD-B5EA-30992B012E6F}" type="slidenum">
              <a:t>46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6E249E-20C8-44B3-8A8C-95749673492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66F376-19A5-4C58-8C4D-8C5D0509A57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4DF27F-8680-4611-ADDD-2FB676521AA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701401B-2C93-4CC1-8A90-AB0392AA20C9}" type="slidenum">
              <a:t>47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A4A9CA-8CDE-429C-8DED-878B55A2E4A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EC2BA1-FB10-4802-AD46-AA09D3F4250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E7EC4C-77C1-4481-9A19-F7191E87C85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6F0352E-C02F-4AAF-A085-34BAF0719536}" type="slidenum">
              <a:t>48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024223-CABE-43AF-9D96-AF377471E44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1F6BBC-D301-4738-872B-443351A7ADD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FBCB9-4F4F-4AB6-8F40-8838EB2B789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EDAA57C-7BCD-414E-A994-D9C01BD0FFDB}" type="slidenum">
              <a:t>49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24F2CF-F6CA-43DB-AC9F-24C0BCA85FF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52572B-3A98-49D0-B535-9715935864E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57F2F4-E93C-4952-A77D-DE857C7DDB4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26549A2-F0CC-48A1-8279-0A3363541E83}" type="slidenum">
              <a:t>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110E71-B2D4-44D7-99BF-6EEFB672FF9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0880" y="694800"/>
            <a:ext cx="6095519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6C9035-7720-4E6B-856D-B65C11211F9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8C1CA3-DB2F-4EC7-A755-434376BB787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4C478AD-87F9-4BF7-BF76-4AB38401C82D}" type="slidenum">
              <a:t>50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B1D5AE-B887-4559-8A1C-B9C67E91A35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7D87F-62EC-4A9D-B1D6-5CDFC727070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A63329-0AB9-4F1E-9FE8-F198122DAFB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05BEBC4-6FF5-4449-9FFB-25223D8CD3EE}" type="slidenum">
              <a:t>6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A4D5A1-929E-4D50-B2DC-94DAB1AF48E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0880" y="694800"/>
            <a:ext cx="6095519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7D74E9-DCAA-4286-9B85-6FC541FF4FD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9FD82E-09DB-485C-86A3-6D826AA22CA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67D2BBA-A442-4797-8279-4F6034E9C079}" type="slidenum">
              <a:t>7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7E2FDC-4FAA-402C-A27C-90856C2EBFD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0880" y="694800"/>
            <a:ext cx="6095519" cy="3428639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488A1B-F78A-4A00-B9C9-8D25904433A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1E117C-B8B6-4B38-95D5-D943D45E71D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E85307A-A145-40E3-BD5E-7D2F80B7D1AE}" type="slidenum">
              <a:t>8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193D53-29BD-4312-9F4E-0694DA1A856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9CC59F-2733-4F61-AAA6-2D6E8E43817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8D19F0-7A19-49D6-B50F-F922DBBA3D7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E74F612-9008-48F0-A98D-6B8FC453F830}" type="slidenum">
              <a:t>9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067AFA-7AA4-4BB6-8F80-A3C3EBCD5D8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E54F8D-F6BB-4D91-A548-61CCC9DD0EA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vert="horz"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FDB3E-5D45-45EB-B591-BFBDED625C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19C73-42E7-44BC-A55B-1E0D80ACF2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83B125-B9D9-4FFE-9972-D39FE8CE34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GB"/>
              <a:t>John Farmer, MPP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0774B8-648C-4D75-AC7B-BBE40FC6FD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A00ED8C7-92EA-4A19-B462-EF22C42F2C4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229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048F8-7312-4DCB-88BE-83E59523E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198A82-818E-40DA-8926-4A8C7724EA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22B1DE-CE41-420C-9202-83484D27C9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GB"/>
              <a:t>John Farmer, MPP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B120B9-0978-4247-9EB6-E2B3216C89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71592A3D-9BFF-4527-B188-58E55299149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427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213B99-4947-4071-AA78-0F4DA48785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200" y="1122363"/>
            <a:ext cx="2743200" cy="4459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799837-7737-4C98-B0D0-552DC54B8D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1122363"/>
            <a:ext cx="8077200" cy="44592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B0EE2B-FC93-4F62-A223-B8A0D0FFF8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GB"/>
              <a:t>John Farmer, MPP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D29C87-E477-48C0-AA5C-FA49F6D096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A20C2F79-862B-4309-8425-D33C0AA3AFD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834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886F9-8A8A-4FB8-BF50-0687857B71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14A3F6-447E-4CF9-9365-3520F8C601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55721B-660F-4058-9CF8-E475D8760A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61FDF4C-1EDD-4130-B21A-B076E17534B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518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9CD8A-830C-4010-8D54-F57238A97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D610E-7FEF-479B-B467-FCC4AEECB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FC3123-A109-4688-9EB0-406528173E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35AAA82-7FCB-455E-92C1-7A3F4D987E0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137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7AF63-1AF5-4F86-AFFA-2AD01CD58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E0B88-B085-41AE-AC68-BEC1E159A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382B22-DA7D-4571-A8C7-4B4EAD9DA4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336E70B-B878-4C11-9834-91ABC2789FA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152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26E92-C28C-4C58-A782-974087A5E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0A3E4-BC0C-4A68-AE0C-F89220E7CC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74750"/>
            <a:ext cx="5181600" cy="5089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6C2ADF-03B3-4C55-9592-138069AC01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74750"/>
            <a:ext cx="5181600" cy="5089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EF869D-8C45-46C1-8A87-32DE1D91DC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F7DE13BB-2699-4408-B2A6-B1264708E0A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3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A0973-AF37-4C1A-96BD-0AECE4146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BBBE4-D39D-4635-ABD1-84D92387B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5CB5D6-7CE9-4BB9-8D9A-17345F5DED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106EBF-CAB9-4B7B-8D49-4276A12649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88DAD-4D7E-4920-984A-AD0A374BD8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5FCBB-3A6D-44A7-B2E2-ADAFA63725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58A87F4-F779-4ABA-B6CF-55BD05B20D0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470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E64DC-B6B5-4ADC-B99E-0ABAA9391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AA6985-D083-4778-A4BA-9B0F048C00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11E4498-97DE-4806-B2E4-2A03C358604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930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9F7BF9-5F7B-4EFF-9F93-4B0DB0D4FD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F19F1BA4-FB1C-4059-B53B-22B96F9FD3B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555097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D6193-9E9A-4DA3-9A22-81B8FA78E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6ACD1-93CA-4791-B834-A62D87BE7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9E324E-A0A6-4579-A17E-80CA0BF62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51667D-4800-42F8-8FD9-68C7B9FABD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FE8CFF20-77A7-49EC-A530-DDCB2596422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4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BD1CC-D7EE-485D-B5DD-26C4072E1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79DEA-B246-462B-A8BC-369F25FA0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66D8C1-78B8-4456-BCE1-F72BCDBDC7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GB"/>
              <a:t>John Farmer, MPP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350B0-FA5B-4539-AC4E-0C7C344672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5C325B6B-FFB2-4371-89EF-8861C2DFB49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6114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956AB-5EB7-4703-99F9-F40826953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5AA105-04B9-46FD-B866-CC87609CB4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ADCA2A-9420-4905-8E28-9BD39178AB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8633F6-2237-432E-8C2F-A10DC5116A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2A078036-7CDD-426B-83B5-5D22C9200BE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758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1EB77-6485-44D0-A64F-46BCDAF6F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B52F99-F6A1-4AF7-B2C2-9A25B4EF2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D541E-DEAE-4E47-8100-8248F4A535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8C3654A-CD9D-4057-90A4-33A706FF8D6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5295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75E887-7C4F-48FD-B500-D39D596D46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22238"/>
            <a:ext cx="2628900" cy="61420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AD573F-DC15-40EB-BF03-1AD5D5810D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22238"/>
            <a:ext cx="7734300" cy="61420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DE1F1F-2557-48E8-9393-67FA512499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9BE26ED1-5215-4A50-873E-809B478120C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087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783A8-6E17-4821-9DA2-D53D48EC8B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E43047-ECCD-49CD-8167-E70445B02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407651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B88F9-3FB5-4060-B56B-20536D06E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AFCE3-DCAC-487B-8BE2-4DFDA0DF6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071835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CABAB-A898-4478-9C49-8340FE3B2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84BC24-FB23-420F-8F45-29A97A6E6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61107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6BC80-8D28-4743-9C83-C5D7AA2DE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C28FB-52B3-41D1-A706-EA6FDC067E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10200" cy="39766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66F59D-C4D1-4CBA-B5AF-3B21EACBA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04963"/>
            <a:ext cx="5410200" cy="39766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45090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730E3-A6C7-4A82-9088-84193242E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1D64D2-340C-469D-8ED0-1A3DC33A1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55805D-0646-4AF1-B328-5C50885D76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2F3D2A-BB4A-4A02-8B16-C935AB901A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2371A4-ABC1-4254-A0E3-1F2BDC0E61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16456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29259-CB91-4790-B610-AB41EEEBD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590838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004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D2195-07A7-4097-9502-99479A4A9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27EEE4-6AF8-44A4-AADF-45B35504D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06314-9460-49D7-ADAB-AD1D6549ED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GB"/>
              <a:t>John Farmer, MPP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8314F-19C7-4D8A-8924-E19D982E0D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67D0633D-A21F-4F8D-B250-DD0719E68C6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6726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E6F6C-7ED8-4BEE-AF2E-153A522B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A5392-1D3D-4A1E-AB89-E1D682312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B7DCAD-713B-4239-879C-038B5603F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84747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9CC03-80B8-49B2-BFAD-917C422E0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652658-EF78-47CB-B977-54AE952F23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D89E4F-91A7-4E7F-B100-F0A53AE21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60053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A6B5C-CD98-48A9-B355-978B59BAA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9D33BF-54D3-4AFA-88FF-66F15882C5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3528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33FE52-B5EA-4597-A6ED-5AF33590D0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1263" y="79375"/>
            <a:ext cx="2751137" cy="5502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5979C8-076C-41A3-A9B6-60FCCC18AD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6263" y="79375"/>
            <a:ext cx="8102600" cy="5502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2910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838BB-27AF-489F-85CD-4B61D115A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36B54-724D-47F0-B410-45E0F2A54C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10200" cy="39766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CC5EB5-7AA7-4B6E-86AB-8611433119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04963"/>
            <a:ext cx="5410200" cy="39766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6583C-5096-467A-AC27-3CDEF1B278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GB"/>
              <a:t>John Farmer, MPP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B3C15-0B6A-4A12-B861-3661CC17B3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AAE3700-CA4E-4E66-886B-9D7A1324390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10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B75C7-4C24-40BF-892F-E64827755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7EE34E-0F19-49BC-A6E0-3FB65E4AB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B126B5-90CD-416A-BB5C-BF71287707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64F22A-2905-418A-8365-C4E156D6D9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291F49-1076-4A53-AC9B-E43286DE72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4FEE526-21FA-4F4B-8367-8ED737A661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GB"/>
              <a:t>John Farmer, MPP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1EDE314-9803-4CE9-AF05-A2D893A639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71701B25-8F43-468C-BD30-247F7068153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567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B297B-60A5-47D6-8771-BE312ED80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910C16-E822-4A6B-917A-AE1CAAD06AB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GB"/>
              <a:t>John Farmer, MPP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1BBC67-77ED-4964-90E9-B9086D8D4C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3F30B9D5-B751-4CBD-8BEB-D32C269A5F84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381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271AFA-E03C-42D7-A7D5-76902E30D2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GB"/>
              <a:t>John Farmer, MPP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48239B-17D1-4030-A85B-B281851A67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079AFE63-2C60-4A02-9578-CBF3B2BC834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26318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A3450-D8B7-4165-951B-3E0A4DDDC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C9731-57ED-4897-AEAA-24AC24305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80FA5A-815E-4318-90B9-676FBA917F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FF4D6-50A1-43AA-A5DB-62F29AC3DE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GB"/>
              <a:t>John Farmer, MPP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B0F29-09F2-4913-B057-8B4E4B2B46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6D5B3B0E-22C8-4CB5-830B-42FF08F376A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383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FFCFD-4291-4D99-BCE7-5F0C720EB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75478B-0D61-4919-B346-24BC7A2A01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0A42BD-52F6-4F97-B7E1-9D9995AE8C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C810C-AD9B-41D2-AF36-1B9FEA46E4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GB"/>
              <a:t>John Farmer, MPP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6C79F-9528-4AD3-AA4F-79C691EE9A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42331BC-6040-445F-BE8F-E9B4939B0BD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538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ti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94049-80B0-48FD-BD78-D676A5A79E5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5042D52-E1CC-4077-A671-34FEFA9870E3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815040" y="6438240"/>
            <a:ext cx="411444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000" b="0" i="0" u="none" strike="noStrike" kern="1200" cap="none" spc="0" baseline="0">
                <a:solidFill>
                  <a:srgbClr val="8B8B8B"/>
                </a:solidFill>
                <a:latin typeface="Calibri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en-GB"/>
              <a:t>John Farmer, MPP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5D9179-29D4-453B-BE2E-FD55EE6B9F7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0" y="643644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050" b="0" i="0" u="none" strike="noStrike" kern="1200" cap="none" spc="0" baseline="0">
                <a:solidFill>
                  <a:srgbClr val="8B8B8B"/>
                </a:solidFill>
                <a:latin typeface="Calibri"/>
                <a:ea typeface="DejaVu Sans" pitchFamily="2"/>
                <a:cs typeface="DejaVu Sans" pitchFamily="2"/>
              </a:defRPr>
            </a:lvl1pPr>
          </a:lstStyle>
          <a:p>
            <a:pPr lvl="0"/>
            <a:fld id="{824E35E9-5087-4167-BDEC-BE52508E6CBD}" type="slidenum">
              <a:t>‹#›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CEBF52-44D1-409C-B166-34DA2D315CF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4934EC-42E7-4749-A0CF-4BD93BE8FA6A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4176000" y="5280480"/>
            <a:ext cx="2356920" cy="1163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F792D9-AAB5-4802-9EFA-1A800F93F471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7200000" y="5436000"/>
            <a:ext cx="972000" cy="972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lvl="0" algn="ctr" rtl="0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6000" b="1" i="0" u="none" strike="noStrike" kern="1200" cap="none" spc="0" baseline="0">
          <a:ln>
            <a:noFill/>
          </a:ln>
          <a:solidFill>
            <a:srgbClr val="1155CC"/>
          </a:solidFill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1pPr>
    </p:titleStyle>
    <p:bodyStyle>
      <a:lvl1pPr algn="l" rtl="0" hangingPunct="1">
        <a:lnSpc>
          <a:spcPct val="100000"/>
        </a:lnSpc>
        <a:spcBef>
          <a:spcPts val="1417"/>
        </a:spcBef>
        <a:spcAft>
          <a:spcPts val="0"/>
        </a:spcAft>
        <a:tabLst/>
        <a:defRPr lang="en-US" sz="2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BA117-1A94-44DC-850E-C9CAF2E1EE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49239" y="122040"/>
            <a:ext cx="9870840" cy="716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DB2DF-698B-4FB6-8223-2198964B57F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080" y="1173960"/>
            <a:ext cx="10515240" cy="5090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4D5CE5D-ED17-4E89-9A6A-BAF5F8BAC36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0" y="643644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050" b="0" i="0" u="none" strike="noStrike" kern="1200" cap="none" spc="0" baseline="0">
                <a:solidFill>
                  <a:srgbClr val="8B8B8B"/>
                </a:solidFill>
                <a:latin typeface="Calibri"/>
                <a:ea typeface="DejaVu Sans" pitchFamily="2"/>
                <a:cs typeface="DejaVu Sans" pitchFamily="2"/>
              </a:defRPr>
            </a:lvl1pPr>
          </a:lstStyle>
          <a:p>
            <a:pPr lvl="0"/>
            <a:fld id="{BB8A889C-3382-4559-AE15-3E4CC0604126}" type="slidenum">
              <a:t>‹#›</a:t>
            </a:fld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2833FF-C120-4F31-B6C8-A4E21E699557}"/>
              </a:ext>
            </a:extLst>
          </p:cNvPr>
          <p:cNvSpPr txBox="1"/>
          <p:nvPr/>
        </p:nvSpPr>
        <p:spPr>
          <a:xfrm>
            <a:off x="5141520" y="64123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050" b="0" i="0" u="none" strike="noStrike" kern="1200" cap="none" spc="0" baseline="0">
                <a:solidFill>
                  <a:srgbClr val="8B8B8B"/>
                </a:solidFill>
                <a:highlight>
                  <a:scrgbClr r="0" g="0" b="0">
                    <a:alpha val="0"/>
                  </a:scrgbClr>
                </a:highlight>
                <a:latin typeface="Calibri"/>
                <a:ea typeface="DejaVu Sans" pitchFamily="2"/>
                <a:cs typeface="DejaVu Sans" pitchFamily="2"/>
              </a:rPr>
              <a:t>HALHF meeting, March 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785008F-2FB1-4BF2-BB45-D9F52CAE66FB}"/>
              </a:ext>
            </a:extLst>
          </p:cNvPr>
          <p:cNvSpPr txBox="1"/>
          <p:nvPr/>
        </p:nvSpPr>
        <p:spPr>
          <a:xfrm>
            <a:off x="815400" y="6438599"/>
            <a:ext cx="411444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000" b="0" i="0" u="none" strike="noStrike" kern="1200" cap="none" spc="0" baseline="0">
                <a:solidFill>
                  <a:srgbClr val="8B8B8B"/>
                </a:solidFill>
                <a:latin typeface="Calibri"/>
                <a:ea typeface="DejaVu Sans" pitchFamily="2"/>
                <a:cs typeface="DejaVu Sans" pitchFamily="2"/>
              </a:rPr>
              <a:t>John Farmer, MPP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lvl="0" algn="l" rtl="0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1" i="0" u="none" strike="noStrike" kern="1200" cap="none" spc="0" baseline="0">
          <a:ln>
            <a:noFill/>
          </a:ln>
          <a:solidFill>
            <a:srgbClr val="1155CC"/>
          </a:solidFill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1pPr>
    </p:titleStyle>
    <p:bodyStyle>
      <a:lvl1pPr marL="0" marR="0" lvl="0" indent="0" algn="l" rtl="0" hangingPunct="1">
        <a:lnSpc>
          <a:spcPct val="100000"/>
        </a:lnSpc>
        <a:spcBef>
          <a:spcPts val="601"/>
        </a:spcBef>
        <a:spcAft>
          <a:spcPts val="0"/>
        </a:spcAft>
        <a:buSzPct val="45000"/>
        <a:buFont typeface="StarSymbol"/>
        <a:buChar char="●"/>
        <a:tabLst/>
        <a:defRPr lang="en-US" sz="2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1pPr>
      <a:lvl2pPr marL="0" marR="0" lvl="1" indent="0" algn="l" rtl="0" hangingPunct="1">
        <a:lnSpc>
          <a:spcPct val="100000"/>
        </a:lnSpc>
        <a:spcBef>
          <a:spcPts val="601"/>
        </a:spcBef>
        <a:spcAft>
          <a:spcPts val="0"/>
        </a:spcAft>
        <a:buSzPct val="75000"/>
        <a:buFont typeface="StarSymbol"/>
        <a:buChar char="–"/>
        <a:tabLst/>
        <a:defRPr lang="en-US" sz="2400" b="0" i="0" u="none" strike="noStrike" kern="1200" cap="none" spc="0" baseline="0">
          <a:ln>
            <a:noFill/>
          </a:ln>
          <a:solidFill>
            <a:srgbClr val="1155CC"/>
          </a:solidFill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2pPr>
      <a:lvl3pPr marL="0" marR="0" lvl="2" indent="0" algn="l" rtl="0" hangingPunct="1">
        <a:lnSpc>
          <a:spcPct val="100000"/>
        </a:lnSpc>
        <a:spcBef>
          <a:spcPts val="601"/>
        </a:spcBef>
        <a:spcAft>
          <a:spcPts val="0"/>
        </a:spcAft>
        <a:buSzPct val="45000"/>
        <a:buFont typeface="StarSymbol"/>
        <a:buChar char="●"/>
        <a:tabLst/>
        <a:defRPr lang="en-US" sz="20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3pPr>
      <a:lvl4pPr marL="0" marR="0" lvl="3" indent="0" algn="l" rtl="0" hangingPunct="1">
        <a:lnSpc>
          <a:spcPct val="100000"/>
        </a:lnSpc>
        <a:spcBef>
          <a:spcPts val="601"/>
        </a:spcBef>
        <a:spcAft>
          <a:spcPts val="0"/>
        </a:spcAft>
        <a:buSzPct val="75000"/>
        <a:buFont typeface="StarSymbol"/>
        <a:buChar char="–"/>
        <a:tabLst/>
        <a:defRPr lang="en-US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4pPr>
      <a:lvl5pPr marL="0" marR="0" lvl="4" indent="0" algn="l" rtl="0" hangingPunct="1">
        <a:lnSpc>
          <a:spcPct val="100000"/>
        </a:lnSpc>
        <a:spcBef>
          <a:spcPts val="601"/>
        </a:spcBef>
        <a:spcAft>
          <a:spcPts val="0"/>
        </a:spcAft>
        <a:buSzPct val="45000"/>
        <a:buFont typeface="StarSymbol"/>
        <a:buChar char="●"/>
        <a:tabLst/>
        <a:defRPr lang="en-US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3F53A5-2474-4740-B9B8-945C856DE3A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6000" y="79200"/>
            <a:ext cx="10828440" cy="784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>
            <a:no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6880C-3BDF-4ABA-BFEE-A3D39CF5D58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7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rmAutofit/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5"/>
            <a:r>
              <a:rPr lang="en-GB"/>
              <a:t>Sixth Outline Level</a:t>
            </a:r>
          </a:p>
          <a:p>
            <a:pPr lvl="6"/>
            <a:r>
              <a:rPr lang="en-GB"/>
              <a:t>Seventh Outline Level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FDBEB16A-EDDD-4BD2-B5DF-0DB15817AFCC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9936000" y="72000"/>
            <a:ext cx="1315080" cy="6613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3F2C174-C76B-4F98-98EA-172E158963D8}"/>
              </a:ext>
            </a:extLst>
          </p:cNvPr>
          <p:cNvSpPr txBox="1"/>
          <p:nvPr/>
        </p:nvSpPr>
        <p:spPr>
          <a:xfrm>
            <a:off x="4781520" y="641196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050" b="0" i="0" u="none" strike="noStrike" kern="1200" cap="none" spc="0" baseline="0">
                <a:solidFill>
                  <a:srgbClr val="8B8B8B"/>
                </a:solidFill>
                <a:latin typeface="Calibri"/>
                <a:ea typeface="DejaVu Sans" pitchFamily="2"/>
                <a:cs typeface="DejaVu Sans" pitchFamily="2"/>
              </a:rPr>
              <a:t>MPP Project Review 2020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0E6F58-EF4F-43E8-80E2-6EF5421D3CB7}"/>
              </a:ext>
            </a:extLst>
          </p:cNvPr>
          <p:cNvSpPr txBox="1"/>
          <p:nvPr/>
        </p:nvSpPr>
        <p:spPr>
          <a:xfrm>
            <a:off x="95400" y="6438240"/>
            <a:ext cx="411444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000" b="0" i="0" u="none" strike="noStrike" kern="1200" cap="none" spc="0" baseline="0">
                <a:solidFill>
                  <a:srgbClr val="8B8B8B"/>
                </a:solidFill>
                <a:latin typeface="Calibri"/>
                <a:ea typeface="DejaVu Sans" pitchFamily="2"/>
                <a:cs typeface="DejaVu Sans" pitchFamily="2"/>
              </a:rPr>
              <a:t>John Farmer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86EFFA9-6939-499E-B229-A09996B122ED}"/>
              </a:ext>
            </a:extLst>
          </p:cNvPr>
          <p:cNvSpPr txBox="1"/>
          <p:nvPr/>
        </p:nvSpPr>
        <p:spPr>
          <a:xfrm>
            <a:off x="7926840" y="643644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EB2AD6C-CF02-45B4-A4FD-8EEA9C8C1E38}" type="slidenum">
              <a:t>‹#›</a:t>
            </a:fld>
            <a:endParaRPr lang="en-GB" sz="1050" b="0" i="0" u="none" strike="noStrike" kern="1200" cap="none" spc="0" baseline="0">
              <a:solidFill>
                <a:srgbClr val="8B8B8B"/>
              </a:solidFill>
              <a:latin typeface="Calibri"/>
              <a:ea typeface="DejaVu Sans" pitchFamily="2"/>
              <a:cs typeface="DejaVu Sans" pitchFamily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D04992-CB90-4C19-931B-09B696E3F009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10656000" y="6045480"/>
            <a:ext cx="1520999" cy="787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11066AA7-2B58-435C-A0FB-F4CE1F87025D}"/>
              </a:ext>
            </a:extLst>
          </p:cNvPr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>
            <a:off x="11448000" y="82800"/>
            <a:ext cx="648000" cy="6372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lvl="0" algn="l" rtl="0" hangingPunct="0">
        <a:buNone/>
        <a:tabLst/>
        <a:defRPr lang="en-GB" sz="4400" b="1" i="0" u="none" strike="noStrike" kern="1200" cap="none" spc="0" baseline="0">
          <a:ln>
            <a:noFill/>
          </a:ln>
          <a:solidFill>
            <a:srgbClr val="1155CC"/>
          </a:solidFill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1pPr>
    </p:titleStyle>
    <p:bodyStyle>
      <a:lvl1pPr lvl="0" rtl="0" hangingPunct="0">
        <a:spcBef>
          <a:spcPts val="1417"/>
        </a:spcBef>
        <a:spcAft>
          <a:spcPts val="0"/>
        </a:spcAft>
        <a:buNone/>
        <a:tabLst/>
        <a:defRPr lang="en-GB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1pPr>
      <a:lvl2pPr lvl="1" rtl="0" hangingPunct="0">
        <a:spcBef>
          <a:spcPts val="1417"/>
        </a:spcBef>
        <a:spcAft>
          <a:spcPts val="0"/>
        </a:spcAft>
        <a:buSzPct val="75000"/>
        <a:buFont typeface="OpenSymbol"/>
        <a:buChar char="●"/>
        <a:tabLst/>
        <a:defRPr lang="en-GB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2pPr>
      <a:lvl3pPr lvl="2" rtl="0" hangingPunct="0">
        <a:spcBef>
          <a:spcPts val="1417"/>
        </a:spcBef>
        <a:spcAft>
          <a:spcPts val="0"/>
        </a:spcAft>
        <a:buSzPct val="45000"/>
        <a:buFont typeface="OpenSymbol"/>
        <a:buChar char="●"/>
        <a:tabLst/>
        <a:defRPr lang="en-GB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3pPr>
      <a:lvl4pPr lvl="3" rtl="0" hangingPunct="0">
        <a:spcBef>
          <a:spcPts val="1417"/>
        </a:spcBef>
        <a:spcAft>
          <a:spcPts val="0"/>
        </a:spcAft>
        <a:buSzPct val="75000"/>
        <a:buFont typeface="OpenSymbol"/>
        <a:buChar char="●"/>
        <a:tabLst/>
        <a:defRPr lang="en-GB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4pPr>
      <a:lvl5pPr lvl="4" rtl="0" hangingPunct="0">
        <a:spcBef>
          <a:spcPts val="1417"/>
        </a:spcBef>
        <a:spcAft>
          <a:spcPts val="0"/>
        </a:spcAft>
        <a:buSzPct val="45000"/>
        <a:buFont typeface="OpenSymbol"/>
        <a:buChar char="●"/>
        <a:tabLst/>
        <a:defRPr lang="en-GB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5pPr>
      <a:lvl6pPr lvl="5" rtl="0" hangingPunct="0">
        <a:spcBef>
          <a:spcPts val="1417"/>
        </a:spcBef>
        <a:spcAft>
          <a:spcPts val="0"/>
        </a:spcAft>
        <a:buSzPct val="45000"/>
        <a:buFont typeface="OpenSymbol"/>
        <a:buChar char="●"/>
        <a:tabLst/>
        <a:defRPr lang="en-GB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6pPr>
      <a:lvl7pPr lvl="6" rtl="0" hangingPunct="0">
        <a:spcBef>
          <a:spcPts val="1417"/>
        </a:spcBef>
        <a:spcAft>
          <a:spcPts val="0"/>
        </a:spcAft>
        <a:buSzPct val="45000"/>
        <a:buFont typeface="OpenSymbol"/>
        <a:buChar char="●"/>
        <a:tabLst/>
        <a:defRPr lang="en-GB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Calibri" pitchFamily="34"/>
          <a:ea typeface="DejaVu Sans" pitchFamily="2"/>
          <a:cs typeface="FreeSans" pitchFamily="2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ASC.2022.3151047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doi.org/10.1103/PhysRevLett.122.054802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PS.2023.3337314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doi.org/10.1088/1361-6587/aac13a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Lett.122.054802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doi.org/10.1103/PhysRevResearch.3.043063" TargetMode="External"/><Relationship Id="rId4" Type="http://schemas.openxmlformats.org/officeDocument/2006/relationships/hyperlink" Target="https://arxiv.org/abs/2203.11622v2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doi.org/10.48550/arXiv.2401.14765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arxiv.org/abs/2203.11622v2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nphys1248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BE54F-A658-4AC2-B3B2-AA031EC9B71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761" y="909005"/>
            <a:ext cx="11700000" cy="3693319"/>
          </a:xfrm>
        </p:spPr>
        <p:txBody>
          <a:bodyPr lIns="0" tIns="0" rIns="0" bIns="0" anchor="ctr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3600" dirty="0"/>
              <a:t>Preliminary Investigation of a Higgs Factory</a:t>
            </a:r>
            <a:br>
              <a:rPr lang="en-GB" sz="3600" dirty="0"/>
            </a:br>
            <a:r>
              <a:rPr lang="en-GB" sz="3600" dirty="0"/>
              <a:t>based on Proton-Driven Plasma Wakefield Acceleration</a:t>
            </a:r>
            <a:br>
              <a:rPr lang="en-GB" sz="3600" dirty="0"/>
            </a:br>
            <a:br>
              <a:rPr lang="en-GB" sz="3600" dirty="0"/>
            </a:br>
            <a:r>
              <a:rPr lang="en-GB" sz="3600" dirty="0">
                <a:solidFill>
                  <a:srgbClr val="00B0F0"/>
                </a:solidFill>
              </a:rPr>
              <a:t>ALEGRO</a:t>
            </a:r>
            <a:br>
              <a:rPr lang="en-GB" sz="3600" dirty="0">
                <a:solidFill>
                  <a:srgbClr val="00B0F0"/>
                </a:solidFill>
              </a:rPr>
            </a:br>
            <a:r>
              <a:rPr lang="en-GB" sz="3600" dirty="0">
                <a:solidFill>
                  <a:srgbClr val="00B0F0"/>
                </a:solidFill>
              </a:rPr>
              <a:t> </a:t>
            </a:r>
            <a:r>
              <a:rPr lang="en-GB" sz="3600" dirty="0" err="1">
                <a:solidFill>
                  <a:srgbClr val="00B0F0"/>
                </a:solidFill>
              </a:rPr>
              <a:t>Lissabon</a:t>
            </a:r>
            <a:r>
              <a:rPr lang="en-GB" sz="3600" dirty="0">
                <a:solidFill>
                  <a:srgbClr val="00B0F0"/>
                </a:solidFill>
              </a:rPr>
              <a:t>, 19-22 March 2024</a:t>
            </a:r>
            <a:br>
              <a:rPr lang="en-GB" sz="3600" dirty="0"/>
            </a:br>
            <a:br>
              <a:rPr lang="en-GB" sz="2400" b="0" dirty="0">
                <a:solidFill>
                  <a:srgbClr val="808080"/>
                </a:solidFill>
              </a:rPr>
            </a:br>
            <a:r>
              <a:rPr lang="en-GB" sz="3600" b="0" dirty="0">
                <a:solidFill>
                  <a:srgbClr val="808080"/>
                </a:solidFill>
              </a:rPr>
              <a:t>J. Farmer, A. Caldwell, and </a:t>
            </a:r>
            <a:r>
              <a:rPr lang="en-GB" sz="3600" b="0" u="sng" dirty="0">
                <a:solidFill>
                  <a:srgbClr val="808080"/>
                </a:solidFill>
              </a:rPr>
              <a:t>A. Pukhov</a:t>
            </a:r>
            <a:endParaRPr lang="en-GB" sz="2400" b="0" u="sng" dirty="0">
              <a:solidFill>
                <a:srgbClr val="80808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4C79E0F0-3BEF-47BF-82C1-23F48EA47C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214B5E8-1113-4750-B212-970452C87669}" type="slidenum">
              <a:t>10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845E0F-F9DC-413C-B543-F51C4EF958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Short proton drivers revisited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61211-3FFD-4FC9-A517-84585736670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317960"/>
            <a:ext cx="1051524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 algn="r">
              <a:spcBef>
                <a:spcPts val="1414"/>
              </a:spcBef>
              <a:buNone/>
            </a:pPr>
            <a:endParaRPr lang="en-GB" sz="2000" u="sng">
              <a:latin typeface="Liberation Sans" pitchFamily="34"/>
            </a:endParaRPr>
          </a:p>
          <a:p>
            <a:pPr lvl="0" algn="r">
              <a:spcBef>
                <a:spcPts val="1414"/>
              </a:spcBef>
              <a:buNone/>
            </a:pPr>
            <a:endParaRPr lang="en-GB" sz="2000" u="sng">
              <a:latin typeface="Liberation Sans" pitchFamily="34"/>
            </a:endParaRPr>
          </a:p>
          <a:p>
            <a:pPr lvl="0" algn="r">
              <a:spcBef>
                <a:spcPts val="1414"/>
              </a:spcBef>
              <a:buNone/>
            </a:pPr>
            <a:r>
              <a:rPr lang="en-GB" sz="2000" u="sng">
                <a:latin typeface="Liberation Sans" pitchFamily="34"/>
                <a:hlinkClick r:id="rId3"/>
              </a:rPr>
              <a:t>Piekarz et al. (2022)</a:t>
            </a: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Developments in fast-ramping magnets would allow rapid-cycling (~5 Hz) synchrotrons.</a:t>
            </a: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Would allow for competitive luminosities for a proton-driven Higgs factory </a:t>
            </a:r>
            <a:r>
              <a:rPr lang="en-GB" i="1">
                <a:latin typeface="Liberation Sans" pitchFamily="34"/>
              </a:rPr>
              <a:t>if</a:t>
            </a:r>
            <a:r>
              <a:rPr lang="en-GB">
                <a:latin typeface="Liberation Sans" pitchFamily="34"/>
              </a:rPr>
              <a:t> bunch length can be achieved.</a:t>
            </a:r>
          </a:p>
          <a:p>
            <a:pPr lvl="0" algn="r">
              <a:spcBef>
                <a:spcPts val="1414"/>
              </a:spcBef>
              <a:buNone/>
            </a:pPr>
            <a:endParaRPr lang="en-GB" sz="2000" u="sng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D49008-7995-43E7-B867-DFE11DA1074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404000" y="980640"/>
            <a:ext cx="9686880" cy="225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62DB788-10C2-43CE-BF58-E6808D138A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0BFC55F-4FA6-464F-AAD7-8FE86378CDC2}" type="slidenum">
              <a:t>11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62B2E4-1B29-44B1-9B51-749287FE86C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Configuration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DD52B9-5EEE-484C-B17F-94DD4B709F3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3960"/>
            <a:ext cx="3481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Assume a suitably short proton driver can be generated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Moderately nonlinear wakefield allows acceleration of both electrons and positrons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2F4C05-48B4-4DBA-B97D-C3AEDDB5F90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08520" y="884159"/>
            <a:ext cx="7323480" cy="5559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F61E1F73-05A0-436F-A76B-71BF94B45A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A6CD71B-7F4C-4DDE-8109-729BD414E7EF}" type="slidenum">
              <a:t>12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122AC9-D951-417E-A98D-B3E054AD391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Configuration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52E525-3258-47B4-8FD5-883F894F6EE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 lnSpcReduction="10000"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Higgs–Z threshold is 216.4 GeV</a:t>
            </a: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Add some margin → collision energy of 250 GeV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125 GeV e</a:t>
            </a:r>
            <a:r>
              <a:rPr lang="en-GB" baseline="33000">
                <a:latin typeface="Liberation Sans" pitchFamily="34"/>
              </a:rPr>
              <a:t>-</a:t>
            </a:r>
            <a:r>
              <a:rPr lang="en-GB">
                <a:latin typeface="Liberation Sans" pitchFamily="34"/>
              </a:rPr>
              <a:t> colliding with 125 GeV e</a:t>
            </a:r>
            <a:r>
              <a:rPr lang="en-GB" baseline="33000">
                <a:latin typeface="Liberation Sans" pitchFamily="34"/>
              </a:rPr>
              <a:t>+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HAHLF considers 500 GeV e</a:t>
            </a:r>
            <a:r>
              <a:rPr lang="en-GB" baseline="33000">
                <a:latin typeface="Liberation Sans" pitchFamily="34"/>
              </a:rPr>
              <a:t>-</a:t>
            </a:r>
            <a:r>
              <a:rPr lang="en-GB">
                <a:latin typeface="Liberation Sans" pitchFamily="34"/>
              </a:rPr>
              <a:t> colliding with 31.3 GeV e</a:t>
            </a:r>
            <a:r>
              <a:rPr lang="en-GB" baseline="33000">
                <a:latin typeface="Liberation Sans" pitchFamily="34"/>
              </a:rPr>
              <a:t>+</a:t>
            </a:r>
          </a:p>
          <a:p>
            <a:pPr lvl="0">
              <a:spcBef>
                <a:spcPts val="1414"/>
              </a:spcBef>
              <a:buNone/>
            </a:pPr>
            <a:endParaRPr lang="en-GB" baseline="33000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We need to demonstrate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efficiency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stability</a:t>
            </a:r>
          </a:p>
          <a:p>
            <a:pPr lvl="0">
              <a:spcBef>
                <a:spcPts val="1414"/>
              </a:spcBef>
              <a:buNone/>
            </a:pPr>
            <a:endParaRPr lang="en-GB" baseline="33000">
              <a:latin typeface="Liberation Sans" pitchFamily="34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42309476-360C-45DE-8FDC-B2BA1EAFE3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F21B89EA-FC67-4020-93E9-3A558D1E3556}" type="slidenum">
              <a:t>13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D7BF41-9C6B-454B-B10F-2B405D6381B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541051-236F-4922-B863-61EFD1473B0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3960"/>
            <a:ext cx="3481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Assume a suitably short proton driver can be generated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Need to pick driver parameters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High efficiency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Moderately nonlinear wake for positron acceleration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D10722-5566-4801-989E-C6D6B700F23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08520" y="884159"/>
            <a:ext cx="7323480" cy="5559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299D4A0-91A2-4CE8-8FA2-C71398A7F3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F35324F2-EC56-497B-8461-CB7C00C7B1BA}" type="slidenum">
              <a:t>14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7C863-E7CF-4C08-9CD1-CD2151A40B3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A04B0E-334D-4962-9C80-107208F4801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01520" y="1309680"/>
            <a:ext cx="6095519" cy="4571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5C71F2-D020-4678-97BE-F48F40A40B36}"/>
              </a:ext>
            </a:extLst>
          </p:cNvPr>
          <p:cNvSpPr txBox="1"/>
          <p:nvPr/>
        </p:nvSpPr>
        <p:spPr>
          <a:xfrm>
            <a:off x="9216000" y="5832000"/>
            <a:ext cx="24372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Dashed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0.8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Solid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1.0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Dotted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1.2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endParaRPr lang="en-GB" sz="1800" b="0" i="0" u="none" strike="noStrike" kern="1200" cap="none" baseline="0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67FBE3-3D91-49C4-91D2-1850885D82B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799" y="1175400"/>
            <a:ext cx="1051524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Scans with different driver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length, density and radius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Optimal driver length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~driver charge density</a:t>
            </a:r>
            <a:br>
              <a:rPr lang="en-GB">
                <a:latin typeface="Liberation Sans" pitchFamily="34"/>
              </a:rPr>
            </a:b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Too-high current leads to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highly-nonlinear wake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F3F0A2F-93AF-42AF-B7C7-0095DBE4F48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600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efficiency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F69B2C5B-1A94-4BC9-8EFE-B69F615C33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798CF03-E952-4FC3-A471-E83991C0D86B}" type="slidenum">
              <a:t>15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F824E-BE0D-4201-9BA2-0B209553E37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33B0C6-56A2-45D7-A084-4E3FB84A17C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01520" y="1309680"/>
            <a:ext cx="6095519" cy="4571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5FE613-5D94-4A6C-8A19-9DA44062B787}"/>
              </a:ext>
            </a:extLst>
          </p:cNvPr>
          <p:cNvSpPr txBox="1"/>
          <p:nvPr/>
        </p:nvSpPr>
        <p:spPr>
          <a:xfrm>
            <a:off x="9216000" y="5832000"/>
            <a:ext cx="24372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Dashed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0.8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Solid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1.0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Dotted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1.2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endParaRPr lang="en-GB" sz="1800" b="0" i="0" u="none" strike="noStrike" kern="1200" cap="none" baseline="0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F5731B7-54F1-44BF-B987-853FB3489C1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600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efficiency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84C9121-ADEB-4C41-8CAF-3E573F64DBA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3399" y="1175760"/>
            <a:ext cx="1051524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Scans with different driver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length, density and radius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Optimal driver length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~driver charge density</a:t>
            </a:r>
            <a:br>
              <a:rPr lang="en-GB">
                <a:latin typeface="Liberation Sans" pitchFamily="34"/>
              </a:rPr>
            </a:b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Too-high current leads to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highly-nonlinear wake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FE7D7C3F-5A34-4E0C-BB8C-74CEB0972413}"/>
              </a:ext>
            </a:extLst>
          </p:cNvPr>
          <p:cNvSpPr/>
          <p:nvPr/>
        </p:nvSpPr>
        <p:spPr>
          <a:xfrm>
            <a:off x="6295319" y="1171080"/>
            <a:ext cx="1008001" cy="1272240"/>
          </a:xfrm>
          <a:prstGeom prst="line">
            <a:avLst/>
          </a:prstGeom>
          <a:noFill/>
          <a:ln w="19080">
            <a:solidFill>
              <a:srgbClr val="FF0000"/>
            </a:solidFill>
            <a:prstDash val="solid"/>
            <a:tailEnd type="arrow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69760679-A96E-451F-ACB6-FE496BCCAA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700EB912-7DBE-4B3E-84BB-DFF475101C6D}" type="slidenum">
              <a:t>16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7E720C-D990-41B8-90FA-0781DD67A2B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549205-A272-4975-BAC8-9B0A51D0BBE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01520" y="1309680"/>
            <a:ext cx="6095519" cy="4571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00708B-BC52-4BFA-A05D-10FF5708481D}"/>
              </a:ext>
            </a:extLst>
          </p:cNvPr>
          <p:cNvSpPr txBox="1"/>
          <p:nvPr/>
        </p:nvSpPr>
        <p:spPr>
          <a:xfrm>
            <a:off x="9216000" y="5832000"/>
            <a:ext cx="24372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Dashed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0.8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Solid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1.0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Dotted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1.2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endParaRPr lang="en-GB" sz="1800" b="0" i="0" u="none" strike="noStrike" kern="1200" cap="none" baseline="0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80C3D802-E4E0-4F8D-B479-AAAC9324F834}"/>
              </a:ext>
            </a:extLst>
          </p:cNvPr>
          <p:cNvSpPr/>
          <p:nvPr/>
        </p:nvSpPr>
        <p:spPr>
          <a:xfrm>
            <a:off x="6300000" y="1175760"/>
            <a:ext cx="1008000" cy="1272240"/>
          </a:xfrm>
          <a:prstGeom prst="line">
            <a:avLst/>
          </a:prstGeom>
          <a:noFill/>
          <a:ln w="19080">
            <a:solidFill>
              <a:srgbClr val="FF0000"/>
            </a:solidFill>
            <a:prstDash val="solid"/>
            <a:tailEnd type="arrow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00B2B1C-A72C-4809-A124-B22E67DB4D6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600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efficiency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FE8736D-E9BA-45A7-80A8-2379D8A1570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3399" y="1175760"/>
            <a:ext cx="10515240" cy="5090040"/>
          </a:xfrm>
        </p:spPr>
        <p:txBody>
          <a:bodyPr lIns="0" tIns="0" rIns="0" bIns="0">
            <a:normAutofit lnSpcReduction="10000"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Everything scales with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plasma frequency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1x10</a:t>
            </a:r>
            <a:r>
              <a:rPr lang="en-GB" baseline="33000">
                <a:latin typeface="Liberation Sans" pitchFamily="34"/>
              </a:rPr>
              <a:t>11</a:t>
            </a:r>
            <a:r>
              <a:rPr lang="en-GB">
                <a:latin typeface="Liberation Sans" pitchFamily="34"/>
              </a:rPr>
              <a:t> protons gives</a:t>
            </a:r>
          </a:p>
          <a:p>
            <a:pPr lvl="0">
              <a:spcBef>
                <a:spcPts val="1414"/>
              </a:spcBef>
            </a:pPr>
            <a:r>
              <a:rPr lang="en-GB" sz="2400">
                <a:latin typeface="Liberation Sans" pitchFamily="34"/>
              </a:rPr>
              <a:t>plasma density 3x10</a:t>
            </a:r>
            <a:r>
              <a:rPr lang="en-GB" sz="2400" baseline="33000">
                <a:latin typeface="Liberation Sans" pitchFamily="34"/>
              </a:rPr>
              <a:t>14</a:t>
            </a:r>
            <a:r>
              <a:rPr lang="en-GB" sz="2400">
                <a:latin typeface="Liberation Sans" pitchFamily="34"/>
              </a:rPr>
              <a:t> cm</a:t>
            </a:r>
            <a:r>
              <a:rPr lang="en-GB" sz="2400" baseline="33000">
                <a:latin typeface="Liberation Sans" pitchFamily="34"/>
              </a:rPr>
              <a:t>-3</a:t>
            </a:r>
          </a:p>
          <a:p>
            <a:pPr lvl="0">
              <a:spcBef>
                <a:spcPts val="1414"/>
              </a:spcBef>
            </a:pPr>
            <a:r>
              <a:rPr lang="en-GB" sz="2400">
                <a:latin typeface="Liberation Sans" pitchFamily="34"/>
              </a:rPr>
              <a:t>driver length 150 µm</a:t>
            </a:r>
          </a:p>
          <a:p>
            <a:pPr lvl="0">
              <a:spcBef>
                <a:spcPts val="1414"/>
              </a:spcBef>
            </a:pPr>
            <a:r>
              <a:rPr lang="en-GB" sz="2400">
                <a:latin typeface="Liberation Sans" pitchFamily="34"/>
              </a:rPr>
              <a:t>Initial wakefields ~ 0.8GV/m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Pick 10% driver energy spread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for “realistic” longitudinal emittance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7780313E-2A1F-4254-8366-F22EE40901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26DEF285-8C86-40C4-883E-0AA0A3E2AB45}" type="slidenum">
              <a:t>17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353366-6EC2-486A-9C60-82D7F75EFDE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stability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093A19-9202-4025-AAAF-0D97C5EFC9D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3960"/>
            <a:ext cx="3481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Initial proton driver chosen to generate suitable wakefields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ABDD3D-A870-4FC7-B00B-78A11626E80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98060" y="861840"/>
            <a:ext cx="7200000" cy="5466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37D00AE8-67FD-4490-8E3E-AFF97CFE23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1A8413A-5534-4560-A5C4-6E0955B5484C}" type="slidenum">
              <a:t>18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2FBBFC-D01F-4A02-8332-B17FD7107E6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stability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5B44B-31FB-4FFC-8F9D-74A209068C8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3960"/>
            <a:ext cx="3481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Initial proton driver chosen to generate suitable wakefields</a:t>
            </a:r>
          </a:p>
        </p:txBody>
      </p:sp>
      <p:pic>
        <p:nvPicPr>
          <p:cNvPr id="6" name="P18-1">
            <a:hlinkClick r:id="" action="ppaction://media"/>
            <a:extLst>
              <a:ext uri="{FF2B5EF4-FFF2-40B4-BE49-F238E27FC236}">
                <a16:creationId xmlns:a16="http://schemas.microsoft.com/office/drawing/2014/main" id="{90302292-DC5D-40F9-88C5-DF5EBE92F13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63076" y="861840"/>
            <a:ext cx="7200000" cy="5326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3546B607-7B66-46FB-96A8-2E905895AB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FB9D2C0-7934-4518-A36D-6E36FFFE88CA}" type="slidenum">
              <a:t>19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CDC60B-0D13-414C-A879-41C34EFA8E4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stability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8A1DF3-F955-4223-B8F5-364E601CF32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3960"/>
            <a:ext cx="3481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Initial proton driver chosen to generate suitable wakefields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Driver rapidly pinches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AF8BD9-AF27-4BDF-851C-A103C78BF416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08520" y="884159"/>
            <a:ext cx="7323480" cy="55598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C381C1-CB61-4F5B-A72E-D1179CC9B0BA}"/>
              </a:ext>
            </a:extLst>
          </p:cNvPr>
          <p:cNvSpPr txBox="1"/>
          <p:nvPr/>
        </p:nvSpPr>
        <p:spPr>
          <a:xfrm>
            <a:off x="10044000" y="6228360"/>
            <a:ext cx="24372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z=30 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481B344F-6719-4E5D-8EB8-A27AB30274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4F7150FE-37F9-4CE8-B8A6-F23408A759EB}" type="slidenum">
              <a:t>2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A294CF-44AB-43BB-97C9-0B74C317F7E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C44E3D-9119-4CDD-A077-9723595DE1A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A Higgs factory is a high priority for particle physics.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Plasma wakefield acceleration offers the advantage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of high acceleration gradients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Proton-driven plasma wakefield acceleration would allow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high energy gain in a single stage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potentially higher average gradients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positron acceleration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463241F8-5E43-461F-88C0-A2A4B5AD22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C2225D8-13FD-497C-A4C2-A502EC054E92}" type="slidenum">
              <a:t>20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6C4A6-7B85-41C8-9503-DA31A44B339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stability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9A598-4889-457F-B47D-C623489AEB0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3960"/>
            <a:ext cx="3481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 dirty="0">
                <a:latin typeface="Liberation Sans" pitchFamily="34"/>
              </a:rPr>
              <a:t>Initial proton driver chosen to generate suitable </a:t>
            </a:r>
            <a:r>
              <a:rPr lang="en-GB" dirty="0" err="1">
                <a:latin typeface="Liberation Sans" pitchFamily="34"/>
              </a:rPr>
              <a:t>wakefields</a:t>
            </a:r>
            <a:endParaRPr lang="en-GB" dirty="0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 dirty="0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 dirty="0">
                <a:latin typeface="Liberation Sans" pitchFamily="34"/>
              </a:rPr>
              <a:t>Driver rapidly pinches</a:t>
            </a:r>
          </a:p>
          <a:p>
            <a:pPr lvl="0">
              <a:spcBef>
                <a:spcPts val="1414"/>
              </a:spcBef>
            </a:pPr>
            <a:r>
              <a:rPr lang="en-GB" dirty="0">
                <a:latin typeface="Liberation Sans" pitchFamily="34"/>
              </a:rPr>
              <a:t>Highly nonlinear </a:t>
            </a:r>
            <a:r>
              <a:rPr lang="en-GB" dirty="0" err="1">
                <a:latin typeface="Liberation Sans" pitchFamily="34"/>
              </a:rPr>
              <a:t>wakefield</a:t>
            </a:r>
            <a:r>
              <a:rPr lang="en-GB" dirty="0">
                <a:latin typeface="Liberation Sans" pitchFamily="34"/>
              </a:rPr>
              <a:t> not suitable for positron acceleration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45D88D-B5E7-4B31-94A2-F90EB0ACE08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08520" y="884159"/>
            <a:ext cx="7323480" cy="55598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FBAF89-E6AD-4993-ADBC-755A308BA66B}"/>
              </a:ext>
            </a:extLst>
          </p:cNvPr>
          <p:cNvSpPr txBox="1"/>
          <p:nvPr/>
        </p:nvSpPr>
        <p:spPr>
          <a:xfrm>
            <a:off x="10044000" y="6228720"/>
            <a:ext cx="24372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z=30 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B4C6D362-2BB3-4D11-8C73-EDFDFB52A7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277FAE6-0890-45D8-BE9C-CE041CA52CAD}" type="slidenum">
              <a:t>21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2A34B1-2FA6-4163-8719-50B8A1C3E2A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stability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812A62-6522-4250-96B8-BAFA36B2DD5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US">
                <a:latin typeface="Liberation Sans" pitchFamily="34"/>
              </a:rPr>
              <a:t>Good initial wakefields not sufficient:</a:t>
            </a:r>
          </a:p>
          <a:p>
            <a:pPr lvl="0">
              <a:spcBef>
                <a:spcPts val="1414"/>
              </a:spcBef>
            </a:pPr>
            <a:r>
              <a:rPr lang="en-US">
                <a:latin typeface="Liberation Sans" pitchFamily="34"/>
              </a:rPr>
              <a:t>driver needs to evolve slowly</a:t>
            </a:r>
          </a:p>
          <a:p>
            <a:pPr lvl="0">
              <a:spcBef>
                <a:spcPts val="1414"/>
              </a:spcBef>
            </a:pPr>
            <a:r>
              <a:rPr lang="en-US">
                <a:latin typeface="Liberation Sans" pitchFamily="34"/>
              </a:rPr>
              <a:t>counteract strong focussing wakefields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DB90DEC0-6E43-4CEF-B9BA-D774FC00DF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7F6602C-16CC-4CD8-AAFB-1790F87E9E74}" type="slidenum">
              <a:t>22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A3DA09-9449-4DF2-BB37-0858EF3E23F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stability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301CA7-CE24-4DB5-9C44-6C0144D3F70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20000" y="1129680"/>
            <a:ext cx="6848640" cy="51364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671178-EB90-4880-96FC-2C12C7712F3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5040"/>
            <a:ext cx="4201920" cy="568332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Noto Sans" pitchFamily="34"/>
              </a:rPr>
              <a:t>σ</a:t>
            </a:r>
            <a:r>
              <a:rPr lang="en-GB" baseline="-8000">
                <a:latin typeface="Noto Sans" pitchFamily="34"/>
              </a:rPr>
              <a:t>z</a:t>
            </a:r>
            <a:r>
              <a:rPr lang="en-GB">
                <a:latin typeface="Noto Sans" pitchFamily="34"/>
              </a:rPr>
              <a:t> = 150 µm</a:t>
            </a:r>
            <a:br>
              <a:rPr lang="en-GB">
                <a:latin typeface="Noto Sans" pitchFamily="34"/>
              </a:rPr>
            </a:br>
            <a:r>
              <a:rPr lang="en-GB">
                <a:latin typeface="Noto Sans" pitchFamily="34"/>
              </a:rPr>
              <a:t>σ</a:t>
            </a:r>
            <a:r>
              <a:rPr lang="en-GB" baseline="-8000">
                <a:latin typeface="Noto Sans" pitchFamily="34"/>
              </a:rPr>
              <a:t>r</a:t>
            </a:r>
            <a:r>
              <a:rPr lang="en-GB">
                <a:latin typeface="Noto Sans" pitchFamily="34"/>
              </a:rPr>
              <a:t> = 240 µm</a:t>
            </a:r>
            <a:br>
              <a:rPr lang="en-GB" baseline="-8000">
                <a:latin typeface="Noto Sans" pitchFamily="34"/>
              </a:rPr>
            </a:br>
            <a:r>
              <a:rPr lang="en-GB">
                <a:latin typeface="Noto Sans" pitchFamily="34"/>
              </a:rPr>
              <a:t>n</a:t>
            </a:r>
            <a:r>
              <a:rPr lang="en-GB" baseline="-8000">
                <a:latin typeface="Noto Sans" pitchFamily="34"/>
              </a:rPr>
              <a:t>b</a:t>
            </a:r>
            <a:r>
              <a:rPr lang="en-GB">
                <a:latin typeface="Noto Sans" pitchFamily="34"/>
              </a:rPr>
              <a:t> = 1x10</a:t>
            </a:r>
            <a:r>
              <a:rPr lang="en-GB" baseline="33000">
                <a:latin typeface="Noto Sans" pitchFamily="34"/>
              </a:rPr>
              <a:t>11</a:t>
            </a:r>
            <a:br>
              <a:rPr lang="en-GB" baseline="33000">
                <a:latin typeface="Noto Sans" pitchFamily="34"/>
              </a:rPr>
            </a:br>
            <a:r>
              <a:rPr lang="en-GB">
                <a:latin typeface="Noto Sans" pitchFamily="34"/>
              </a:rPr>
              <a:t>E = 400 GeV</a:t>
            </a:r>
            <a:br>
              <a:rPr lang="en-GB" baseline="-8000">
                <a:latin typeface="Noto Sans" pitchFamily="34"/>
              </a:rPr>
            </a:br>
            <a:r>
              <a:rPr lang="en-GB">
                <a:latin typeface="Liberation Sans" pitchFamily="34"/>
              </a:rPr>
              <a:t>ϵ</a:t>
            </a:r>
            <a:r>
              <a:rPr lang="en-GB" baseline="-8000">
                <a:latin typeface="Noto Sans" pitchFamily="34"/>
              </a:rPr>
              <a:t>N</a:t>
            </a:r>
            <a:r>
              <a:rPr lang="en-GB">
                <a:latin typeface="Noto Sans" pitchFamily="34"/>
              </a:rPr>
              <a:t> = </a:t>
            </a:r>
            <a:r>
              <a:rPr lang="en-GB" i="1">
                <a:latin typeface="Noto Sans" pitchFamily="34"/>
              </a:rPr>
              <a:t>tailored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Noto Sans" pitchFamily="34"/>
              </a:rPr>
              <a:t>3 µm at head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Noto Sans" pitchFamily="34"/>
              </a:rPr>
              <a:t>initially constant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Noto Sans" pitchFamily="34"/>
              </a:rPr>
              <a:t>rises linearly to 75 µm</a:t>
            </a:r>
            <a:br>
              <a:rPr lang="en-GB">
                <a:latin typeface="Noto Sans" pitchFamily="34"/>
              </a:rPr>
            </a:br>
            <a:endParaRPr lang="en-GB">
              <a:latin typeface="Noto Sans" pitchFamily="34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044020DA-8029-478F-A135-D10D50CEB5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F48E043-34F5-49A3-8096-85815BE730BE}" type="slidenum">
              <a:t>23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87E243-F1BE-426D-9879-3EDA89312B1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stability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B88ED-BE91-4269-8B76-8043127B9BA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5040"/>
            <a:ext cx="4201920" cy="568332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Noto Sans" pitchFamily="34"/>
              </a:rPr>
              <a:t>How can we generate</a:t>
            </a:r>
            <a:br>
              <a:rPr lang="en-GB">
                <a:latin typeface="Noto Sans" pitchFamily="34"/>
              </a:rPr>
            </a:br>
            <a:r>
              <a:rPr lang="en-GB">
                <a:latin typeface="Noto Sans" pitchFamily="34"/>
              </a:rPr>
              <a:t>a tailored emittance profile?</a:t>
            </a:r>
            <a:br>
              <a:rPr lang="en-GB">
                <a:latin typeface="Noto Sans" pitchFamily="34"/>
              </a:rPr>
            </a:br>
            <a:br>
              <a:rPr lang="en-GB">
                <a:latin typeface="Noto Sans" pitchFamily="34"/>
              </a:rPr>
            </a:br>
            <a:r>
              <a:rPr lang="en-GB">
                <a:latin typeface="Noto Sans" pitchFamily="34"/>
              </a:rPr>
              <a:t>Most likely:</a:t>
            </a:r>
            <a:br>
              <a:rPr lang="en-GB">
                <a:latin typeface="Noto Sans" pitchFamily="34"/>
              </a:rPr>
            </a:br>
            <a:r>
              <a:rPr lang="en-GB">
                <a:latin typeface="Noto Sans" pitchFamily="34"/>
              </a:rPr>
              <a:t>with difficulty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Noto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Noto Sans" pitchFamily="34"/>
              </a:rPr>
              <a:t>BUT emittance is initially constant before growing monotonically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CE889C-D0C1-4DDF-B187-1D51990BA5F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20000" y="1129680"/>
            <a:ext cx="6848640" cy="5136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5A1D73FD-1FF1-4929-A9A0-592F25645F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99D1551-03FD-4118-8A79-7249CBC8F9EE}" type="slidenum">
              <a:t>24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0FE6BE-73D3-4B0F-96E6-CE043D11A93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stability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69F05-3390-4791-97F6-AE4A0BE3E3B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5040"/>
            <a:ext cx="4201920" cy="568332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Noto Sans" pitchFamily="34"/>
              </a:rPr>
              <a:t>How can we generate</a:t>
            </a:r>
            <a:br>
              <a:rPr lang="en-GB">
                <a:latin typeface="Noto Sans" pitchFamily="34"/>
              </a:rPr>
            </a:br>
            <a:r>
              <a:rPr lang="en-GB">
                <a:latin typeface="Noto Sans" pitchFamily="34"/>
              </a:rPr>
              <a:t>a tailored emittance profile?</a:t>
            </a:r>
            <a:br>
              <a:rPr lang="en-GB">
                <a:latin typeface="Noto Sans" pitchFamily="34"/>
              </a:rPr>
            </a:br>
            <a:br>
              <a:rPr lang="en-GB">
                <a:latin typeface="Noto Sans" pitchFamily="34"/>
              </a:rPr>
            </a:br>
            <a:r>
              <a:rPr lang="en-GB">
                <a:latin typeface="Noto Sans" pitchFamily="34"/>
              </a:rPr>
              <a:t>Most likely:</a:t>
            </a:r>
            <a:br>
              <a:rPr lang="en-GB">
                <a:latin typeface="Noto Sans" pitchFamily="34"/>
              </a:rPr>
            </a:br>
            <a:r>
              <a:rPr lang="en-GB">
                <a:latin typeface="Noto Sans" pitchFamily="34"/>
              </a:rPr>
              <a:t>with difficulty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Noto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Noto Sans" pitchFamily="34"/>
              </a:rPr>
              <a:t>BUT emittance is initially constant before growing monotonically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A13D64-A3CD-43E7-842C-7A12CF9A92B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31200" y="1859039"/>
            <a:ext cx="7337519" cy="27849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5EF067-A8D3-4BC5-9D19-967E3F1DCB75}"/>
              </a:ext>
            </a:extLst>
          </p:cNvPr>
          <p:cNvSpPr txBox="1"/>
          <p:nvPr/>
        </p:nvSpPr>
        <p:spPr>
          <a:xfrm>
            <a:off x="8136000" y="4861800"/>
            <a:ext cx="37440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r>
              <a:rPr lang="en-GB" sz="1800" b="0" i="0" u="sng" strike="noStrike" kern="1200" cap="none">
                <a:ln>
                  <a:noFill/>
                </a:ln>
                <a:solidFill>
                  <a:srgbClr val="1155CC"/>
                </a:solidFill>
                <a:uFillTx/>
                <a:latin typeface="Liberation Sans" pitchFamily="18"/>
                <a:ea typeface="DejaVu Sans" pitchFamily="2"/>
                <a:cs typeface="FreeSans" pitchFamily="2"/>
                <a:hlinkClick r:id="rId4"/>
              </a:rPr>
              <a:t>AWAKE Collaboration, PRL (2019)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AFE7F7-0530-4573-87B0-6593699CF6C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382079" y="5503320"/>
            <a:ext cx="6865920" cy="151668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Noto Sans" pitchFamily="34"/>
              </a:rPr>
              <a:t>Harness plasma instabilities?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878C0C10-7E03-47C7-850E-AF3E384912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33BFDF56-4603-42CB-B4CB-F62BB63984FD}" type="slidenum">
              <a:t>25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1C39C2-5446-4199-81B6-64E92018E40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Acceleration: dephasing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4EE965-E230-4DC7-B8E0-650E0A5E43A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3960"/>
            <a:ext cx="3481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Initial proton driver chosen to generate suitable wakefields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3AD510-36D1-425D-B3B7-34AAA82E301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755180" y="916092"/>
            <a:ext cx="7200000" cy="5466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4E9C0794-2BFE-49C2-8D4A-86F42E5798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DAA1551-4DC7-4AD6-913A-41264965D6D5}" type="slidenum">
              <a:t>26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4A2DAF-A4B1-4885-80EB-2630AA03FBA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Acceleration: dephasing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A5228-622B-4F0D-85CC-2AD780BA9D4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3960"/>
            <a:ext cx="3481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Initial proton driver chosen to generate suitable wakefields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Tailored emittance profile stops the bunch from pinching</a:t>
            </a:r>
            <a:br>
              <a:rPr lang="en-GB">
                <a:latin typeface="Liberation Sans" pitchFamily="34"/>
              </a:rPr>
            </a:b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BUT: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protons “fall back”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in the light frame</a:t>
            </a:r>
          </a:p>
        </p:txBody>
      </p:sp>
      <p:pic>
        <p:nvPicPr>
          <p:cNvPr id="6" name="P26-1">
            <a:hlinkClick r:id="" action="ppaction://media"/>
            <a:extLst>
              <a:ext uri="{FF2B5EF4-FFF2-40B4-BE49-F238E27FC236}">
                <a16:creationId xmlns:a16="http://schemas.microsoft.com/office/drawing/2014/main" id="{BF979588-4852-47A5-B61F-B109D9C6627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54575" y="920719"/>
            <a:ext cx="7200000" cy="5456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1C748ED3-AD30-4BB1-951D-C82B46EB99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E5A590D2-88C5-482F-AE7B-F703338748DF}" type="slidenum">
              <a:t>27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3B0E8E-FD44-4B66-AC2F-0ACEC586FBB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Acceleration: dephasing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AE4EEF-CCF8-4914-A1CD-DF600B97E14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08520" y="884159"/>
            <a:ext cx="7323480" cy="55598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085412-60AE-464F-9E31-EBCE7AA9244D}"/>
              </a:ext>
            </a:extLst>
          </p:cNvPr>
          <p:cNvSpPr txBox="1"/>
          <p:nvPr/>
        </p:nvSpPr>
        <p:spPr>
          <a:xfrm>
            <a:off x="10044000" y="6228360"/>
            <a:ext cx="24372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z=240 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C328BD-9C77-471D-8111-7A7E3FA204A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4320"/>
            <a:ext cx="3481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Initial proton driver chosen to generate suitable wakefields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Tailored emittance profile stops the bunch from pinching</a:t>
            </a:r>
            <a:br>
              <a:rPr lang="en-GB">
                <a:latin typeface="Liberation Sans" pitchFamily="34"/>
              </a:rPr>
            </a:b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BUT: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protons “fall back”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in the light frame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0990D28E-0F14-4B0C-BCF6-4859D7B5F2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15AC5F8-EB6A-4405-9578-2CD7C11D2D4B}" type="slidenum">
              <a:t>28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2F6F64-8E79-461C-A4D3-EF4CF8223FF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Acceleration: dephasing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E0818-E411-4D03-A23B-8875568D986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3960"/>
            <a:ext cx="3481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Initial proton driver chosen to generate suitable wakefields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6B283D-052C-42DA-A2AB-E7BDE3385FE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08520" y="884159"/>
            <a:ext cx="7323480" cy="5559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22C6E394-BADE-47E3-AA9A-44A18C5F6D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CA4FD7C-5ACC-483F-8E03-F6C6FB7451B7}" type="slidenum">
              <a:t>29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FB778F-2DC1-4995-A9DC-0F5233E34EE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Acceleration: dephasing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5015AD-2084-4EDD-804B-3A4ED78AD4E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80000" y="1008359"/>
            <a:ext cx="6095519" cy="4571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3D671-53AD-4208-A37F-C6277F5A76A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4320"/>
            <a:ext cx="10515240" cy="5090040"/>
          </a:xfrm>
        </p:spPr>
        <p:txBody>
          <a:bodyPr lIns="0" tIns="0" rIns="0" bIns="0">
            <a:normAutofit fontScale="92500" lnSpcReduction="10000"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Protons are fast,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but not that fast.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Driver evolution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will also modify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wakefield phase.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Witness will “catch up”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with the driver.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solidFill>
                  <a:srgbClr val="FFFFFF"/>
                </a:solidFill>
                <a:latin typeface="Liberation Sans" pitchFamily="34"/>
              </a:rPr>
              <a:t>Change plasma density to keep phase constant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_2">
            <a:extLst>
              <a:ext uri="{FF2B5EF4-FFF2-40B4-BE49-F238E27FC236}">
                <a16:creationId xmlns:a16="http://schemas.microsoft.com/office/drawing/2014/main" id="{550ACEC1-D7B8-4329-B1E0-B3717C07E76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439" y="1173960"/>
            <a:ext cx="10515240" cy="681804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sz="3200"/>
              <a:t>Damage threshold not a concern for plasma</a:t>
            </a:r>
            <a:br>
              <a:rPr lang="en-GB" sz="3200"/>
            </a:br>
            <a:r>
              <a:rPr lang="en-GB" sz="3200"/>
              <a:t>  – already “broken”</a:t>
            </a:r>
          </a:p>
          <a:p>
            <a:pPr lvl="0">
              <a:buNone/>
            </a:pPr>
            <a:r>
              <a:rPr lang="en-GB" sz="3200"/>
              <a:t>  – gradients &gt; 1GeV/m</a:t>
            </a:r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</p:txBody>
      </p:sp>
      <p:sp>
        <p:nvSpPr>
          <p:cNvPr id="3" name="Title 1_2">
            <a:extLst>
              <a:ext uri="{FF2B5EF4-FFF2-40B4-BE49-F238E27FC236}">
                <a16:creationId xmlns:a16="http://schemas.microsoft.com/office/drawing/2014/main" id="{882601C8-5518-4359-AB26-6CCD216DEEE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GB" sz="4800">
                <a:latin typeface="Liberation Sans" pitchFamily="34"/>
              </a:rPr>
              <a:t>Motivation: plasma wakefields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8C8936-F7CA-4C3A-BC42-5F184BD1A5E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760" y="2880000"/>
            <a:ext cx="5769720" cy="28846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657412-FE4C-4BD1-B543-59C0C973D45C}"/>
              </a:ext>
            </a:extLst>
          </p:cNvPr>
          <p:cNvSpPr txBox="1"/>
          <p:nvPr/>
        </p:nvSpPr>
        <p:spPr>
          <a:xfrm>
            <a:off x="2160000" y="4896000"/>
            <a:ext cx="133200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ejaVu Sans" pitchFamily="2"/>
                <a:cs typeface="Noto Sans Devanagari" pitchFamily="2"/>
              </a:rPr>
              <a:t>Plasma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CFB506-0265-4E12-ACBC-7708D0BFB0C3}"/>
              </a:ext>
            </a:extLst>
          </p:cNvPr>
          <p:cNvSpPr txBox="1"/>
          <p:nvPr/>
        </p:nvSpPr>
        <p:spPr>
          <a:xfrm>
            <a:off x="3491999" y="3384000"/>
            <a:ext cx="133200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solidFill>
                  <a:srgbClr val="999999"/>
                </a:solidFill>
                <a:latin typeface="Liberation Sans" pitchFamily="18"/>
                <a:ea typeface="DejaVu Sans" pitchFamily="2"/>
                <a:cs typeface="Noto Sans Devanagari" pitchFamily="2"/>
              </a:rPr>
              <a:t>Driver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F028A1-B352-4835-9222-E69F8177E7E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684759" y="3024000"/>
            <a:ext cx="6267240" cy="24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C87B56-6652-4192-A50B-3F0FB796D07E}"/>
              </a:ext>
            </a:extLst>
          </p:cNvPr>
          <p:cNvSpPr txBox="1"/>
          <p:nvPr/>
        </p:nvSpPr>
        <p:spPr>
          <a:xfrm>
            <a:off x="6588000" y="5508360"/>
            <a:ext cx="54360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solidFill>
                  <a:srgbClr val="999999"/>
                </a:solidFill>
                <a:latin typeface="Liberation Sans" pitchFamily="18"/>
                <a:ea typeface="DejaVu Sans" pitchFamily="2"/>
                <a:cs typeface="Noto Sans Devanagari" pitchFamily="2"/>
              </a:rPr>
              <a:t>Wakeboarding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7AC4D23-1AA3-4628-81B1-A058AA66E5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B594464-327D-4247-85B4-021BDDB24AE0}" type="slidenum">
              <a:t>30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B89BED-55E9-4B90-B79F-6C2A3E87BA9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Acceleration: dephasing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96B8B8-FE5F-489F-B6A4-AF320091EF2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 dirty="0">
                <a:latin typeface="Liberation Sans" pitchFamily="34"/>
              </a:rPr>
              <a:t>Protons are fast,</a:t>
            </a:r>
            <a:br>
              <a:rPr lang="en-GB" dirty="0">
                <a:latin typeface="Liberation Sans" pitchFamily="34"/>
              </a:rPr>
            </a:br>
            <a:r>
              <a:rPr lang="en-GB" dirty="0">
                <a:latin typeface="Liberation Sans" pitchFamily="34"/>
              </a:rPr>
              <a:t>but not that fast.</a:t>
            </a:r>
          </a:p>
          <a:p>
            <a:pPr lvl="0">
              <a:spcBef>
                <a:spcPts val="1414"/>
              </a:spcBef>
              <a:buNone/>
            </a:pPr>
            <a:r>
              <a:rPr lang="en-GB" dirty="0">
                <a:latin typeface="Liberation Sans" pitchFamily="34"/>
              </a:rPr>
              <a:t>Driver evolution</a:t>
            </a:r>
            <a:br>
              <a:rPr lang="en-GB" dirty="0">
                <a:latin typeface="Liberation Sans" pitchFamily="34"/>
              </a:rPr>
            </a:br>
            <a:r>
              <a:rPr lang="en-GB" dirty="0">
                <a:latin typeface="Liberation Sans" pitchFamily="34"/>
              </a:rPr>
              <a:t>will also modify</a:t>
            </a:r>
            <a:br>
              <a:rPr lang="en-GB" dirty="0">
                <a:latin typeface="Liberation Sans" pitchFamily="34"/>
              </a:rPr>
            </a:br>
            <a:r>
              <a:rPr lang="en-GB" dirty="0" err="1">
                <a:latin typeface="Liberation Sans" pitchFamily="34"/>
              </a:rPr>
              <a:t>wakefield</a:t>
            </a:r>
            <a:r>
              <a:rPr lang="en-GB" dirty="0">
                <a:latin typeface="Liberation Sans" pitchFamily="34"/>
              </a:rPr>
              <a:t> phase.</a:t>
            </a:r>
            <a:br>
              <a:rPr lang="en-GB" dirty="0">
                <a:latin typeface="Liberation Sans" pitchFamily="34"/>
              </a:rPr>
            </a:br>
            <a:endParaRPr lang="en-GB" dirty="0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 dirty="0">
                <a:latin typeface="Liberation Sans" pitchFamily="34"/>
              </a:rPr>
              <a:t>Witness will “catch up”</a:t>
            </a:r>
            <a:br>
              <a:rPr lang="en-GB" dirty="0">
                <a:latin typeface="Liberation Sans" pitchFamily="34"/>
              </a:rPr>
            </a:br>
            <a:r>
              <a:rPr lang="en-GB" dirty="0">
                <a:latin typeface="Liberation Sans" pitchFamily="34"/>
              </a:rPr>
              <a:t>with the driver.</a:t>
            </a:r>
          </a:p>
          <a:p>
            <a:pPr lvl="0">
              <a:spcBef>
                <a:spcPts val="1414"/>
              </a:spcBef>
              <a:buNone/>
            </a:pPr>
            <a:endParaRPr lang="en-GB" dirty="0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 b="1" dirty="0">
                <a:solidFill>
                  <a:srgbClr val="FF0000"/>
                </a:solidFill>
                <a:latin typeface="Liberation Sans" pitchFamily="34"/>
              </a:rPr>
              <a:t>Change plasma density to keep phase constant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1BAD25-2A09-43EF-A933-239E9694D48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80000" y="1008359"/>
            <a:ext cx="6095519" cy="4571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A53F18A4-6FCC-417A-AE5F-33E97814C9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25AABAC-EFEF-4BB8-BDFF-D75C283A1AD4}" type="slidenum">
              <a:t>31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8957B6-D072-4057-B372-C9500B59132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Acceleration: dephasing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17D943-2125-4C6C-B233-46C6D5166F8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Change plasma density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to keep phase constant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DDF6D3-77C8-446B-B053-1EECBA0D9FC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48994"/>
          <a:stretch>
            <a:fillRect/>
          </a:stretch>
        </p:blipFill>
        <p:spPr>
          <a:xfrm>
            <a:off x="4681080" y="794880"/>
            <a:ext cx="7322400" cy="560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8F7EDAFE-B89B-422B-BD00-E6CDC3ECC0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8BB812E-FC9A-4E97-A78B-23BDBC67D330}" type="slidenum">
              <a:t>32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0B65E-A12D-4E42-87B8-AC79E31D87D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Acceleration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18649-4CF9-4690-BDE5-DBEE066C433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We now have all the building blocks for Higgs factory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Large accelerating wakefields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Regions suitable for electron and positron acceleration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Stable accelerating phase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Just (!) need to simulate acceleration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EE03F36-8FF0-48DB-A413-FB6611FBD9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34704B96-7921-4B7A-BB27-703CB50659BC}" type="slidenum">
              <a:t>33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D78B8A-CB06-4519-8F9A-E20C26B9691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Acceleration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8CBACF-5F0B-4C39-BAE9-7EA0C5A25D5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Large focussing fields mean extremely tiny witness radius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at high energy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~1 µm for electrons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~100 nm for positrons</a:t>
            </a: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Simulations don’t resolve this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Nonphysical emittance growth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Nonphysical energy spread growth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However, simulations do provide proof-of-concept for energy gain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74141213-F959-4FAE-931D-1BC6CF9B68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E8D430E4-7890-44ED-B292-0B311D56E97E}" type="slidenum">
              <a:t>34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C61975-027A-4788-BEFE-CD512B0067F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Acceleration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26A2DD-FFCB-4465-A57C-DB2731829CD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344ABB-975B-47DF-8E4F-7C98132A80B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561200" y="785160"/>
            <a:ext cx="7619760" cy="57146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909310-75E8-4A03-8C1F-944AD698EC9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439" y="1174320"/>
            <a:ext cx="1051524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Driver: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10</a:t>
            </a:r>
            <a:r>
              <a:rPr lang="en-GB" baseline="33000">
                <a:latin typeface="Liberation Sans" pitchFamily="34"/>
              </a:rPr>
              <a:t>11</a:t>
            </a:r>
            <a:r>
              <a:rPr lang="en-GB">
                <a:latin typeface="Liberation Sans" pitchFamily="34"/>
              </a:rPr>
              <a:t> protons at 400 GeV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Witness: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10</a:t>
            </a:r>
            <a:r>
              <a:rPr lang="en-GB" baseline="33000">
                <a:latin typeface="Liberation Sans" pitchFamily="34"/>
              </a:rPr>
              <a:t>10</a:t>
            </a:r>
            <a:r>
              <a:rPr lang="en-GB">
                <a:latin typeface="Liberation Sans" pitchFamily="34"/>
              </a:rPr>
              <a:t> electrons/positrons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injected at 1 GeV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Energy spread is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nonphysical!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8009FFAA-B782-4D9D-A8B3-3B960190C2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4E2BEDC-B916-4A66-8111-3CE1E2F8E198}" type="slidenum">
              <a:t>35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DF2097-5C51-4430-AC00-A0EF546EE87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Acceleration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31B50C-4C88-49DA-A223-75F7AB8BEF0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 lnSpcReduction="10000"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Simulations show proof-of-concept for acceleration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10% of driver charge accelerated to 125 GeV in ~180 m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With tailored witness current profile, 20% should be possible</a:t>
            </a:r>
          </a:p>
          <a:p>
            <a:pPr lvl="0" algn="r">
              <a:spcBef>
                <a:spcPts val="1414"/>
              </a:spcBef>
              <a:buNone/>
            </a:pPr>
            <a:r>
              <a:rPr lang="en-GB" sz="1800">
                <a:latin typeface="Liberation Sans" pitchFamily="34"/>
              </a:rPr>
              <a:t>S. van der Meer, CLIC Note (1985)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Requires long plasma stage: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CERN is already investing in this technology</a:t>
            </a:r>
          </a:p>
          <a:p>
            <a:pPr lvl="0" algn="r">
              <a:spcBef>
                <a:spcPts val="1414"/>
              </a:spcBef>
              <a:buNone/>
            </a:pPr>
            <a:r>
              <a:rPr lang="en-GB" sz="1800" u="sng">
                <a:solidFill>
                  <a:srgbClr val="1155CC"/>
                </a:solidFill>
                <a:latin typeface="Liberation Sans" pitchFamily="34"/>
                <a:hlinkClick r:id="rId3"/>
              </a:rPr>
              <a:t>N. E. Torrado et al (2023)</a:t>
            </a:r>
            <a:br>
              <a:rPr lang="en-GB" sz="1800">
                <a:latin typeface="Liberation Sans" pitchFamily="34"/>
              </a:rPr>
            </a:br>
            <a:r>
              <a:rPr lang="en-GB" sz="1800" u="sng">
                <a:solidFill>
                  <a:srgbClr val="1155CC"/>
                </a:solidFill>
                <a:latin typeface="Liberation Sans" pitchFamily="34"/>
                <a:hlinkClick r:id="rId4"/>
              </a:rPr>
              <a:t>B Buttenschön, N Fahrenkamp and O Grulke (2019)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55F26775-5A00-4E91-9D28-6433A690CA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F2796026-FFEA-4D2D-B085-89F835828BC4}" type="slidenum">
              <a:t>36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97098D-B973-4884-B469-E0292C2EDBE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Luminosity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F9D7C8-5F74-4614-A96D-8E2D4ED339B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Simulations don’t resolve emittance or energy spread,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so we assume that these can be controlled.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For electrons: AWAKE Run 2c</a:t>
            </a:r>
          </a:p>
          <a:p>
            <a:pPr lvl="0" algn="r">
              <a:spcBef>
                <a:spcPts val="1414"/>
              </a:spcBef>
              <a:buNone/>
            </a:pPr>
            <a:r>
              <a:rPr lang="en-GB" sz="1800" u="sng">
                <a:solidFill>
                  <a:srgbClr val="1155CC"/>
                </a:solidFill>
                <a:latin typeface="Liberation Sans" pitchFamily="34"/>
                <a:hlinkClick r:id="rId3"/>
              </a:rPr>
              <a:t>Olsen et al. (2019)</a:t>
            </a:r>
            <a:r>
              <a:rPr lang="en-GB" sz="1800">
                <a:latin typeface="Liberation Sans" pitchFamily="34"/>
              </a:rPr>
              <a:t>, </a:t>
            </a:r>
            <a:r>
              <a:rPr lang="en-GB" sz="1800" u="sng">
                <a:solidFill>
                  <a:srgbClr val="1155CC"/>
                </a:solidFill>
                <a:latin typeface="Liberation Sans" pitchFamily="34"/>
                <a:hlinkClick r:id="rId4"/>
              </a:rPr>
              <a:t>Farmer et al (arXiv)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For positrons: simulation study by Hue </a:t>
            </a:r>
            <a:r>
              <a:rPr lang="en-GB" i="1">
                <a:latin typeface="Liberation Sans" pitchFamily="34"/>
              </a:rPr>
              <a:t>et al.</a:t>
            </a:r>
          </a:p>
          <a:p>
            <a:pPr lvl="0" algn="r">
              <a:spcBef>
                <a:spcPts val="1414"/>
              </a:spcBef>
              <a:buNone/>
            </a:pPr>
            <a:r>
              <a:rPr lang="en-GB" sz="1800" u="sng">
                <a:solidFill>
                  <a:srgbClr val="1155CC"/>
                </a:solidFill>
                <a:latin typeface="Liberation Sans" pitchFamily="34"/>
                <a:hlinkClick r:id="rId5"/>
              </a:rPr>
              <a:t>C. S. Hue et al. (2021)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8CBEC2F9-3374-4217-B654-CAFBEF9762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6E5690F-A88F-4D0F-8162-059225369538}" type="slidenum">
              <a:t>37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570EF3-740B-4D76-9B47-D86FD3EACF8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Luminosity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1A59A-CB03-4B79-8934-FF9CE98FA69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 fontScale="92500" lnSpcReduction="10000"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Combine everything: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Assume proton beams at 5 Hz,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with 1000 bunches per beam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Assume witness beams with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20% driver charge,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100 nm emittance*, ILC optics,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and negligible energy spread</a:t>
            </a:r>
            <a:br>
              <a:rPr lang="en-GB">
                <a:latin typeface="Liberation Sans" pitchFamily="34"/>
              </a:rPr>
            </a:br>
            <a:br>
              <a:rPr lang="en-GB" sz="1400">
                <a:latin typeface="Liberation Sans" pitchFamily="34"/>
              </a:rPr>
            </a:br>
            <a:r>
              <a:rPr lang="en-GB" sz="1400">
                <a:latin typeface="Liberation Sans" pitchFamily="34"/>
              </a:rPr>
              <a:t>*Flat beams should be investigated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and this scheme is competitive:</a:t>
            </a: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 	1.7x10</a:t>
            </a:r>
            <a:r>
              <a:rPr lang="en-GB" baseline="33000">
                <a:latin typeface="Liberation Sans" pitchFamily="34"/>
              </a:rPr>
              <a:t>34</a:t>
            </a:r>
            <a:r>
              <a:rPr lang="en-GB">
                <a:latin typeface="Liberation Sans" pitchFamily="34"/>
              </a:rPr>
              <a:t> cm</a:t>
            </a:r>
            <a:r>
              <a:rPr lang="en-GB" baseline="33000">
                <a:latin typeface="Liberation Sans" pitchFamily="34"/>
              </a:rPr>
              <a:t>-2</a:t>
            </a:r>
            <a:r>
              <a:rPr lang="en-GB">
                <a:latin typeface="Liberation Sans" pitchFamily="34"/>
              </a:rPr>
              <a:t>s</a:t>
            </a:r>
            <a:r>
              <a:rPr lang="en-GB" baseline="33000">
                <a:latin typeface="Liberation Sans" pitchFamily="34"/>
              </a:rPr>
              <a:t>-1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FB3E68-9D5E-4BB6-A92C-EDF159B2590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380000" y="715680"/>
            <a:ext cx="4266360" cy="56451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DA101EF6-C358-4436-8F01-D12603894EB5}"/>
              </a:ext>
            </a:extLst>
          </p:cNvPr>
          <p:cNvSpPr/>
          <p:nvPr/>
        </p:nvSpPr>
        <p:spPr>
          <a:xfrm>
            <a:off x="10800000" y="6288839"/>
            <a:ext cx="720000" cy="0"/>
          </a:xfrm>
          <a:prstGeom prst="line">
            <a:avLst/>
          </a:prstGeom>
          <a:noFill/>
          <a:ln w="38160">
            <a:solidFill>
              <a:srgbClr val="C9211E"/>
            </a:solidFill>
            <a:prstDash val="solid"/>
          </a:ln>
        </p:spPr>
        <p:txBody>
          <a:bodyPr vert="horz" wrap="none" lIns="108720" tIns="63720" rIns="108720" bIns="6372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C6F88A4F-ABC2-4B9B-B35B-4F49684D8A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B3C366E-1D1A-42FC-BBFD-DE302FD905B2}" type="slidenum">
              <a:t>38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19247E-D504-4D99-A76A-7F216445960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Luminosity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441733-0E76-406F-A48A-8BFEAFCC3DF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 fontScale="92500" lnSpcReduction="10000"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Combine everything: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Assume proton beams at 5 Hz,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with 1000 bunches per beam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Assume witness beams with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20% driver charge,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100 nm emittance*, ILC optics,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and negligible energy spread</a:t>
            </a:r>
            <a:br>
              <a:rPr lang="en-GB">
                <a:latin typeface="Liberation Sans" pitchFamily="34"/>
              </a:rPr>
            </a:br>
            <a:br>
              <a:rPr lang="en-GB" sz="1400">
                <a:latin typeface="Liberation Sans" pitchFamily="34"/>
              </a:rPr>
            </a:br>
            <a:r>
              <a:rPr lang="en-GB" sz="1400">
                <a:latin typeface="Liberation Sans" pitchFamily="34"/>
              </a:rPr>
              <a:t>*Flat beams should be investigated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and this scheme is competitive:</a:t>
            </a: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 	1.7x10</a:t>
            </a:r>
            <a:r>
              <a:rPr lang="en-GB" baseline="33000">
                <a:latin typeface="Liberation Sans" pitchFamily="34"/>
              </a:rPr>
              <a:t>34</a:t>
            </a:r>
            <a:r>
              <a:rPr lang="en-GB">
                <a:latin typeface="Liberation Sans" pitchFamily="34"/>
              </a:rPr>
              <a:t> cm</a:t>
            </a:r>
            <a:r>
              <a:rPr lang="en-GB" baseline="33000">
                <a:latin typeface="Liberation Sans" pitchFamily="34"/>
              </a:rPr>
              <a:t>-2</a:t>
            </a:r>
            <a:r>
              <a:rPr lang="en-GB">
                <a:latin typeface="Liberation Sans" pitchFamily="34"/>
              </a:rPr>
              <a:t>s</a:t>
            </a:r>
            <a:r>
              <a:rPr lang="en-GB" baseline="33000">
                <a:latin typeface="Liberation Sans" pitchFamily="34"/>
              </a:rPr>
              <a:t>-1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1AAA5A-8475-482D-843B-8B1E15D5706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380000" y="715680"/>
            <a:ext cx="4266360" cy="56451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E2668108-F70E-4A09-AECA-796AF4AA7F1A}"/>
              </a:ext>
            </a:extLst>
          </p:cNvPr>
          <p:cNvSpPr/>
          <p:nvPr/>
        </p:nvSpPr>
        <p:spPr>
          <a:xfrm>
            <a:off x="10800000" y="6288839"/>
            <a:ext cx="720000" cy="0"/>
          </a:xfrm>
          <a:prstGeom prst="line">
            <a:avLst/>
          </a:prstGeom>
          <a:noFill/>
          <a:ln w="38160">
            <a:solidFill>
              <a:srgbClr val="C9211E"/>
            </a:solidFill>
            <a:prstDash val="solid"/>
          </a:ln>
        </p:spPr>
        <p:txBody>
          <a:bodyPr vert="horz" wrap="none" lIns="108720" tIns="63720" rIns="108720" bIns="6372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3DC6EA-4EFA-4963-AA94-B748A91A9579}"/>
              </a:ext>
            </a:extLst>
          </p:cNvPr>
          <p:cNvSpPr txBox="1"/>
          <p:nvPr/>
        </p:nvSpPr>
        <p:spPr>
          <a:xfrm rot="900000">
            <a:off x="942283" y="2419350"/>
            <a:ext cx="9106560" cy="2375280"/>
          </a:xfrm>
          <a:prstGeom prst="rect">
            <a:avLst/>
          </a:prstGeom>
          <a:solidFill>
            <a:srgbClr val="FFFFFF"/>
          </a:solidFill>
          <a:ln w="72000">
            <a:solidFill>
              <a:srgbClr val="C9211E"/>
            </a:solidFill>
            <a:prstDash val="solid"/>
          </a:ln>
        </p:spPr>
        <p:txBody>
          <a:bodyPr vert="horz" wrap="none" lIns="126000" tIns="81000" rIns="126000" bIns="81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2800" b="0" i="0" u="none" strike="noStrike" kern="1200" cap="none" dirty="0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Preliminary Investigation of a Higgs Factory</a:t>
            </a:r>
            <a:br>
              <a:rPr lang="en-GB" sz="2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2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based on Proton-Driven Plasma Wakefield Acceleration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J. Farmer, A. Caldwell, and A. Pukhov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 dirty="0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  <a:hlinkClick r:id="rId4"/>
              </a:rPr>
              <a:t>Now on </a:t>
            </a:r>
            <a:r>
              <a:rPr lang="en-GB" sz="1800" b="0" i="0" u="none" strike="noStrike" kern="1200" cap="none" dirty="0" err="1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  <a:hlinkClick r:id="rId4"/>
              </a:rPr>
              <a:t>arXiv</a:t>
            </a:r>
            <a:endParaRPr lang="en-GB" sz="1800" b="0" i="0" u="none" strike="noStrike" kern="1200" cap="none" dirty="0">
              <a:ln>
                <a:noFill/>
              </a:ln>
              <a:latin typeface="Liberation Sans" pitchFamily="18"/>
              <a:ea typeface="DejaVu Sans" pitchFamily="2"/>
              <a:cs typeface="FreeSans" pitchFamily="2"/>
              <a:hlinkClick r:id="rId4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 dirty="0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CE7A4861-ACAF-4712-907E-B9632875EB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BBCAECB-95E9-4C89-ACA1-496C60D4A9FC}" type="slidenum">
              <a:t>39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5CB911-2A25-4ADF-AFA0-EF40860220B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Outlook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A76122-80F9-4E77-88FF-4A563EB0FC7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Key challenges: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rapid-cycling proton synchrotron with short bunches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demonstration of drive bunches with tailored emittance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experimental demonstration of emittance control for PWFA acceleration of positron bunches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acceleration of flat witness bunches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long plasma stages at high rep rate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_0">
            <a:extLst>
              <a:ext uri="{FF2B5EF4-FFF2-40B4-BE49-F238E27FC236}">
                <a16:creationId xmlns:a16="http://schemas.microsoft.com/office/drawing/2014/main" id="{DE0DAD65-D037-4C6D-904B-0B9330DEDAE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GB" sz="4800">
                <a:latin typeface="Liberation Sans" pitchFamily="34"/>
              </a:rPr>
              <a:t>Plasma wakefield acceleration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20DADA-F188-4234-8278-1DEEA5C1A43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439" y="1174320"/>
            <a:ext cx="1051524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Energy gain limited by choice of driver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laser pulse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electron bunch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proton bunch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Not enough energy in laser/electron driver to reach high witness energy.  Solutions include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structured driver (stability)</a:t>
            </a:r>
          </a:p>
          <a:p>
            <a:pPr lvl="0">
              <a:spcBef>
                <a:spcPts val="1414"/>
              </a:spcBef>
            </a:pPr>
            <a:r>
              <a:rPr lang="en-GB">
                <a:latin typeface="Liberation Sans" pitchFamily="34"/>
              </a:rPr>
              <a:t>staging (alignment, average gradient)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4DF50F34-B45A-454C-BE20-4B6F9EAC78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3500EC72-7228-4B40-8F3D-4DE4F46F1D28}" type="slidenum">
              <a:t>40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192B6-97A4-4FA2-A943-B7050C91865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209239" y="261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~ Fin ~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E2F14082-7142-4BAB-8923-8365B5D346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2D1D3F0-DC5D-4C98-A4AD-F189C18B97E4}" type="slidenum">
              <a:t>41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E61037-B337-4BC4-8F66-2D71BB9F56E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209239" y="261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~ Backups ~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F1F31D05-B55E-48B8-A595-102A0B694E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2BB225F-75B1-41F1-8C69-B45CF6F55466}" type="slidenum">
              <a:t>42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DFE377-58A1-46EB-8FAD-02AEE093256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Footprint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63B6DB-C50A-4A01-BF71-D3AC7F314D4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3960"/>
            <a:ext cx="5137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Fits on the Fermilab site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(P5 review)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3B4B492B-1874-48F4-89A0-3099B1C9D3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3899850E-724A-49BB-AE6B-21AC7B629F4C}" type="slidenum">
              <a:t>43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8BAC74-FB62-45B2-8A5D-9C7ADC04D23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Emittance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6D254-4F25-4C7A-B46B-6B1548FDC7F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3960"/>
            <a:ext cx="513792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Simulations for AWAKE Run 2c how that a blowout is </a:t>
            </a:r>
            <a:r>
              <a:rPr lang="en-GB" i="1">
                <a:latin typeface="Liberation Sans" pitchFamily="34"/>
              </a:rPr>
              <a:t>not</a:t>
            </a:r>
            <a:r>
              <a:rPr lang="en-GB">
                <a:latin typeface="Liberation Sans" pitchFamily="34"/>
              </a:rPr>
              <a:t> required to have emittance control.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Obviously a big gap between this and positron beams with sub-µm emittance!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07E9CD-9BEB-4125-BF6D-18198EA1D61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976000" y="795600"/>
            <a:ext cx="5937840" cy="51321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6DA104-E6D1-4524-B3EA-4DAD5140B3F6}"/>
              </a:ext>
            </a:extLst>
          </p:cNvPr>
          <p:cNvSpPr txBox="1"/>
          <p:nvPr/>
        </p:nvSpPr>
        <p:spPr>
          <a:xfrm>
            <a:off x="8424000" y="6120000"/>
            <a:ext cx="3582360" cy="7819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Adapted from </a:t>
            </a:r>
            <a:r>
              <a:rPr lang="en-GB" sz="1800" b="0" i="0" u="sng" strike="noStrike" kern="1200" cap="none" baseline="0">
                <a:ln>
                  <a:noFill/>
                </a:ln>
                <a:solidFill>
                  <a:srgbClr val="1155CC"/>
                </a:solidFill>
                <a:uFillTx/>
                <a:latin typeface="Liberation Sans" pitchFamily="18"/>
                <a:ea typeface="DejaVu Sans" pitchFamily="2"/>
                <a:cs typeface="FreeSans" pitchFamily="2"/>
                <a:hlinkClick r:id="rId4"/>
              </a:rPr>
              <a:t>Farmer et al (arXiv)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 baseline="0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245308-2674-4766-8486-6149F870F4D1}"/>
              </a:ext>
            </a:extLst>
          </p:cNvPr>
          <p:cNvSpPr txBox="1"/>
          <p:nvPr/>
        </p:nvSpPr>
        <p:spPr>
          <a:xfrm>
            <a:off x="9180000" y="4680000"/>
            <a:ext cx="1037159" cy="489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400" b="0" i="0" u="none" strike="noStrike" kern="1200" cap="none">
                <a:ln>
                  <a:noFill/>
                </a:ln>
                <a:solidFill>
                  <a:srgbClr val="1155CC"/>
                </a:solidFill>
                <a:latin typeface="Liberation Sans" pitchFamily="18"/>
                <a:ea typeface="DejaVu Sans" pitchFamily="2"/>
                <a:cs typeface="FreeSans" pitchFamily="2"/>
              </a:rPr>
              <a:t>2 µm initial</a:t>
            </a:r>
            <a:br>
              <a:rPr lang="en-GB" sz="1400" b="0" i="0" u="none" strike="noStrike" kern="1200" cap="none">
                <a:ln>
                  <a:noFill/>
                </a:ln>
                <a:solidFill>
                  <a:srgbClr val="1155CC"/>
                </a:solidFill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400" b="0" i="0" u="none" strike="noStrike" kern="1200" cap="none">
                <a:ln>
                  <a:noFill/>
                </a:ln>
                <a:solidFill>
                  <a:srgbClr val="1155CC"/>
                </a:solidFill>
                <a:latin typeface="Liberation Sans" pitchFamily="18"/>
                <a:ea typeface="DejaVu Sans" pitchFamily="2"/>
                <a:cs typeface="FreeSans" pitchFamily="2"/>
              </a:rPr>
              <a:t>emittance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03F114-DA94-4EEF-8815-CFADA5EEE3C5}"/>
              </a:ext>
            </a:extLst>
          </p:cNvPr>
          <p:cNvSpPr txBox="1"/>
          <p:nvPr/>
        </p:nvSpPr>
        <p:spPr>
          <a:xfrm>
            <a:off x="10512000" y="3636000"/>
            <a:ext cx="1136160" cy="489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400" b="0" i="0" u="none" strike="noStrike" kern="1200" cap="none">
                <a:ln>
                  <a:noFill/>
                </a:ln>
                <a:solidFill>
                  <a:srgbClr val="C9211E"/>
                </a:solidFill>
                <a:latin typeface="Liberation Sans" pitchFamily="18"/>
                <a:ea typeface="DejaVu Sans" pitchFamily="2"/>
                <a:cs typeface="FreeSans" pitchFamily="2"/>
              </a:rPr>
              <a:t>16 µm initial</a:t>
            </a:r>
            <a:br>
              <a:rPr lang="en-GB" sz="1400" b="0" i="0" u="none" strike="noStrike" kern="1200" cap="none">
                <a:ln>
                  <a:noFill/>
                </a:ln>
                <a:solidFill>
                  <a:srgbClr val="C9211E"/>
                </a:solidFill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400" b="0" i="0" u="none" strike="noStrike" kern="1200" cap="none">
                <a:ln>
                  <a:noFill/>
                </a:ln>
                <a:solidFill>
                  <a:srgbClr val="C9211E"/>
                </a:solidFill>
                <a:latin typeface="Liberation Sans" pitchFamily="18"/>
                <a:ea typeface="DejaVu Sans" pitchFamily="2"/>
                <a:cs typeface="FreeSans" pitchFamily="2"/>
              </a:rPr>
              <a:t>emittance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A6D2843C-EAA8-424D-9028-BA06D584E5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92A5A01D-6854-40F4-981D-313B00324BF9}" type="slidenum">
              <a:t>44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8DA689-7B3A-487A-8546-781E14113D3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Extension to HALHF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50E89-6067-4BA9-A1C6-6668EFA2715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Acceleration limited by dispersion, not energy depletion: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scales as 1/ɣ</a:t>
            </a:r>
            <a:r>
              <a:rPr lang="en-GB" baseline="33000">
                <a:latin typeface="Liberation Sans" pitchFamily="34"/>
              </a:rPr>
              <a:t>2</a:t>
            </a:r>
            <a:r>
              <a:rPr lang="en-GB">
                <a:latin typeface="Liberation Sans" pitchFamily="34"/>
              </a:rPr>
              <a:t>.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Use a 800 GeV driver, accelerate to ~500 GeV in ~1 km.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FFD1C46B-DE50-4665-8434-B01366CB16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24887FA-F61F-433E-90BE-B68BC58FE107}" type="slidenum">
              <a:t>45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BA0DF5-2E15-4D94-A1EF-457C8E7DED9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Cooling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2FC38D-7764-4E0B-80BF-E344A9E94E2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Witness with 10% driver charge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absorbs ~20% of wakefield energy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Witness with 20% driver charge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absorbs ~40% of wakefield energy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Assume acceleration over 240m,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gives required cooling as 12.5 kW/m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2D1B6315-6E58-4D3C-8610-98F32DA04C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29CF802D-E4CE-41C1-BE9C-8328280D2444}" type="slidenum">
              <a:t>46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9CB7BA-1985-4451-88C0-C41A857D2FA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Cooling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76B209-9F8F-4C0D-8A54-D1CC614AEFF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Moderately nonlinear wakefields retain their structure after loading.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Could use a second witness bunch to “mop up” excess wakefield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B51DF6B8-E894-4B03-9502-C7D75273BC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875EA86-344A-4D85-8D99-33EC2D72EC7A}" type="slidenum">
              <a:t>47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7D3731-B984-49CE-9AD3-0F18B3284CF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efficiency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C5787-2EFE-46FB-A98A-CA48543842F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Scan driver length.</a:t>
            </a:r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1ABC2BC9-BFC4-48F7-9560-6B32235A4AD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01520" y="1309680"/>
            <a:ext cx="6095519" cy="45716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5262A4-1522-404E-BE05-EF1944A231BF}"/>
              </a:ext>
            </a:extLst>
          </p:cNvPr>
          <p:cNvSpPr txBox="1"/>
          <p:nvPr/>
        </p:nvSpPr>
        <p:spPr>
          <a:xfrm>
            <a:off x="9216000" y="5832360"/>
            <a:ext cx="24372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Solid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1.0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endParaRPr lang="en-GB" sz="1800" b="0" i="0" u="none" strike="noStrike" kern="1200" cap="none" baseline="0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49133CD8-EE8A-458D-9A1F-1E70B6925B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FD50EC4-C75C-4080-8C5B-3DB7BD7C2850}" type="slidenum">
              <a:t>48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F9E186-C6FB-4E57-9049-699B32B992E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5E0275BA-093E-453E-A12B-0B59932DA34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01520" y="1309680"/>
            <a:ext cx="6095519" cy="4571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309BCB-0ED7-4978-BE37-19B3D9914CE8}"/>
              </a:ext>
            </a:extLst>
          </p:cNvPr>
          <p:cNvSpPr txBox="1"/>
          <p:nvPr/>
        </p:nvSpPr>
        <p:spPr>
          <a:xfrm>
            <a:off x="9216000" y="5832000"/>
            <a:ext cx="24372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Dashed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0.8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Solid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1.0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Dotted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1.2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endParaRPr lang="en-GB" sz="1800" b="0" i="0" u="none" strike="noStrike" kern="1200" cap="none" baseline="0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B88211-C345-4F5B-94AF-54A18C44C9C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4680"/>
            <a:ext cx="1051524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Scan driver length.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Optimal length depends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on beam charge density.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High current leads to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nonlinear plasma response.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BE121E3-4A4F-4E46-BF40-6231E39B6A3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600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efficiency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6A17A1CC-AC7A-457B-AB39-45D1DC502C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5E06A96-14D2-4935-8D70-B4363E920592}" type="slidenum">
              <a:t>49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D185D8-B7CD-454E-84A7-9BA48EF5A23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CB29E67B-593A-4027-8613-5AB002C24C8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01520" y="1309680"/>
            <a:ext cx="6095519" cy="4571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8E036F-FC11-4678-9DA1-6BA0616B4CEE}"/>
              </a:ext>
            </a:extLst>
          </p:cNvPr>
          <p:cNvSpPr txBox="1"/>
          <p:nvPr/>
        </p:nvSpPr>
        <p:spPr>
          <a:xfrm>
            <a:off x="9216000" y="5832000"/>
            <a:ext cx="24372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Dashed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0.8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Solid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1.0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Dotted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1.2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endParaRPr lang="en-GB" sz="1800" b="0" i="0" u="none" strike="noStrike" kern="1200" cap="none" baseline="0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48453-5842-464F-BCBF-92185FE90B3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799" y="1175400"/>
            <a:ext cx="1051524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Replot wakefield as a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function of beam charge.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99691C5-CA3A-4803-A5FE-283A15CCF3F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600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efficiency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_1">
            <a:extLst>
              <a:ext uri="{FF2B5EF4-FFF2-40B4-BE49-F238E27FC236}">
                <a16:creationId xmlns:a16="http://schemas.microsoft.com/office/drawing/2014/main" id="{5D79EE3B-F73C-40DB-BE73-6C9700488D0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439" y="1173960"/>
            <a:ext cx="10515240" cy="681804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sz="3200"/>
              <a:t>Proton beams have plenty of energy</a:t>
            </a:r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r>
              <a:rPr lang="en-GB" sz="3200"/>
              <a:t>BUT available beams “too long” to efficiently drive a wake</a:t>
            </a:r>
          </a:p>
          <a:p>
            <a:pPr lvl="0">
              <a:buNone/>
            </a:pPr>
            <a:endParaRPr lang="en-GB" sz="32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2283AC-5D94-43D7-A533-4D825C526E2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82440" y="3096000"/>
            <a:ext cx="4680000" cy="23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B8CE51-31A3-457F-99B1-3E99C53717E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336000" y="3096000"/>
            <a:ext cx="4680000" cy="23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332312-E11A-4769-A3F9-128C9F5F6320}"/>
              </a:ext>
            </a:extLst>
          </p:cNvPr>
          <p:cNvSpPr txBox="1"/>
          <p:nvPr/>
        </p:nvSpPr>
        <p:spPr>
          <a:xfrm>
            <a:off x="1332000" y="5184360"/>
            <a:ext cx="39240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solidFill>
                  <a:srgbClr val="999999"/>
                </a:solidFill>
                <a:latin typeface="Liberation Sans" pitchFamily="18"/>
                <a:ea typeface="DejaVu Sans" pitchFamily="2"/>
                <a:cs typeface="FreeSans" pitchFamily="2"/>
              </a:rPr>
              <a:t>Short driver efficiently excites wakefield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16726F-76C1-42F7-BEFB-8960256D047A}"/>
              </a:ext>
            </a:extLst>
          </p:cNvPr>
          <p:cNvSpPr txBox="1"/>
          <p:nvPr/>
        </p:nvSpPr>
        <p:spPr>
          <a:xfrm>
            <a:off x="6696000" y="5184720"/>
            <a:ext cx="39240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solidFill>
                  <a:srgbClr val="999999"/>
                </a:solidFill>
                <a:latin typeface="Liberation Sans" pitchFamily="18"/>
                <a:ea typeface="DejaVu Sans" pitchFamily="2"/>
                <a:cs typeface="FreeSans" pitchFamily="2"/>
              </a:rPr>
              <a:t>Long driver suppresses its own wake</a:t>
            </a:r>
          </a:p>
        </p:txBody>
      </p:sp>
      <p:sp>
        <p:nvSpPr>
          <p:cNvPr id="7" name="Title 1_3">
            <a:extLst>
              <a:ext uri="{FF2B5EF4-FFF2-40B4-BE49-F238E27FC236}">
                <a16:creationId xmlns:a16="http://schemas.microsoft.com/office/drawing/2014/main" id="{FADB8023-2032-4107-8908-8B995319D5B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600" y="122400"/>
            <a:ext cx="9870840" cy="716760"/>
          </a:xfrm>
        </p:spPr>
        <p:txBody>
          <a:bodyPr/>
          <a:lstStyle/>
          <a:p>
            <a:pPr lvl="0"/>
            <a:r>
              <a:rPr lang="en-GB" sz="4800">
                <a:latin typeface="Liberation Sans" pitchFamily="34"/>
              </a:rPr>
              <a:t>Proton-driven PWFA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9C39030A-CCC5-4ADD-8266-FDE9095C6E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40DD1CAC-54EC-448D-89A8-8E2A5DFA9CC7}" type="slidenum">
              <a:t>50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C8EC05-B3F9-45B4-BCBD-1A1EEBC097A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A9BF0E09-05B3-46BF-970F-16F8C2E7551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01520" y="1309680"/>
            <a:ext cx="6095519" cy="4571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76A949-FCAB-4011-9B39-12A17014BCAA}"/>
              </a:ext>
            </a:extLst>
          </p:cNvPr>
          <p:cNvSpPr txBox="1"/>
          <p:nvPr/>
        </p:nvSpPr>
        <p:spPr>
          <a:xfrm>
            <a:off x="9216000" y="5832000"/>
            <a:ext cx="243720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414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Dashed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0.8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Solid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1.0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Dotted line:	 k</a:t>
            </a:r>
            <a:r>
              <a:rPr lang="en-GB" sz="1800" b="0" i="0" u="none" strike="noStrike" kern="1200" cap="none" baseline="-800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p</a:t>
            </a:r>
            <a: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r = 1.2</a:t>
            </a:r>
            <a:br>
              <a:rPr lang="en-GB" sz="1800" b="0" i="0" u="none" strike="noStrike" kern="1200" cap="none" baseline="0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</a:br>
            <a:endParaRPr lang="en-GB" sz="1800" b="0" i="0" u="none" strike="noStrike" kern="1200" cap="none" baseline="0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47077E-23E9-496B-A789-0148E97AC03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174680"/>
            <a:ext cx="1051524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Replot wakefield as a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function of beam charge.</a:t>
            </a:r>
            <a:br>
              <a:rPr lang="en-GB">
                <a:latin typeface="Liberation Sans" pitchFamily="34"/>
              </a:rPr>
            </a:b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Optimal is best gradient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per unit charge.</a:t>
            </a:r>
          </a:p>
        </p:txBody>
      </p:sp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81FCABCD-B10F-4703-8F08-AD0CC39D57A8}"/>
              </a:ext>
            </a:extLst>
          </p:cNvPr>
          <p:cNvSpPr/>
          <p:nvPr/>
        </p:nvSpPr>
        <p:spPr>
          <a:xfrm>
            <a:off x="5148000" y="1368000"/>
            <a:ext cx="2160000" cy="1080000"/>
          </a:xfrm>
          <a:prstGeom prst="line">
            <a:avLst/>
          </a:prstGeom>
          <a:noFill/>
          <a:ln w="19080">
            <a:solidFill>
              <a:srgbClr val="FF0000"/>
            </a:solidFill>
            <a:prstDash val="solid"/>
            <a:tailEnd type="arrow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F3CF6B8-42AB-49D2-B9F9-EF4C7E74757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600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Picking the driver: efficiency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_0">
            <a:extLst>
              <a:ext uri="{FF2B5EF4-FFF2-40B4-BE49-F238E27FC236}">
                <a16:creationId xmlns:a16="http://schemas.microsoft.com/office/drawing/2014/main" id="{6A5E40E7-2ED6-4B45-A603-F0046DFF60E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439" y="1173960"/>
            <a:ext cx="10515240" cy="681804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sz="3200"/>
              <a:t>Focussing/defocussing fields in plasma</a:t>
            </a:r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r>
              <a:rPr lang="en-GB" sz="3200"/>
              <a:t>Resulting train of microbunches can drive large wakefields</a:t>
            </a:r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29DBB4-C9B4-4423-861D-083DFCE3EEC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16279" y="1775880"/>
            <a:ext cx="8091720" cy="1442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D1A733-014A-4CB6-87DB-3DAAFEF3446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916639" y="3863879"/>
            <a:ext cx="8091720" cy="14428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120ECF8-44FE-4D45-93D6-F399BA5042E6}"/>
              </a:ext>
            </a:extLst>
          </p:cNvPr>
          <p:cNvSpPr/>
          <p:nvPr/>
        </p:nvSpPr>
        <p:spPr>
          <a:xfrm>
            <a:off x="5832000" y="3456000"/>
            <a:ext cx="612000" cy="47988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1 10800"/>
              <a:gd name="f10" fmla="pin 0 f0 21600"/>
              <a:gd name="f11" fmla="val f9"/>
              <a:gd name="f12" fmla="val f10"/>
              <a:gd name="f13" fmla="+- 21600 0 f9"/>
              <a:gd name="f14" fmla="*/ f9 f7 1"/>
              <a:gd name="f15" fmla="*/ f10 f8 1"/>
              <a:gd name="f16" fmla="*/ 0 f8 1"/>
              <a:gd name="f17" fmla="+- 21600 0 f12"/>
              <a:gd name="f18" fmla="*/ f11 f7 1"/>
              <a:gd name="f19" fmla="*/ f13 f7 1"/>
              <a:gd name="f20" fmla="*/ f17 f11 1"/>
              <a:gd name="f21" fmla="*/ f20 1 10800"/>
              <a:gd name="f22" fmla="+- f12 f21 0"/>
              <a:gd name="f23" fmla="*/ f22 f8 1"/>
            </a:gdLst>
            <a:ahLst>
              <a:ahXY gdRefX="f1" minX="f4" maxX="f6" gdRefY="f0" minY="f4" maxY="f5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16" r="f19" b="f23"/>
            <a:pathLst>
              <a:path w="21600" h="21600">
                <a:moveTo>
                  <a:pt x="f11" y="f4"/>
                </a:moveTo>
                <a:lnTo>
                  <a:pt x="f11" y="f12"/>
                </a:lnTo>
                <a:lnTo>
                  <a:pt x="f4" y="f12"/>
                </a:lnTo>
                <a:lnTo>
                  <a:pt x="f6" y="f5"/>
                </a:lnTo>
                <a:lnTo>
                  <a:pt x="f5" y="f12"/>
                </a:lnTo>
                <a:lnTo>
                  <a:pt x="f13" y="f12"/>
                </a:lnTo>
                <a:lnTo>
                  <a:pt x="f13" y="f4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Noto Sans Devanagari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8AC2AE-4BF6-489B-8403-B553852C9516}"/>
              </a:ext>
            </a:extLst>
          </p:cNvPr>
          <p:cNvSpPr txBox="1"/>
          <p:nvPr/>
        </p:nvSpPr>
        <p:spPr>
          <a:xfrm>
            <a:off x="180000" y="2052360"/>
            <a:ext cx="39240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solidFill>
                  <a:srgbClr val="999999"/>
                </a:solidFill>
                <a:latin typeface="Liberation Sans" pitchFamily="18"/>
                <a:ea typeface="DejaVu Sans" pitchFamily="2"/>
                <a:cs typeface="Noto Sans Devanagari" pitchFamily="2"/>
              </a:rPr>
              <a:t>Long proton beam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5CE660-92F2-408A-A114-E3B41E3352BF}"/>
              </a:ext>
            </a:extLst>
          </p:cNvPr>
          <p:cNvSpPr txBox="1"/>
          <p:nvPr/>
        </p:nvSpPr>
        <p:spPr>
          <a:xfrm>
            <a:off x="180000" y="3888720"/>
            <a:ext cx="39240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solidFill>
                  <a:srgbClr val="999999"/>
                </a:solidFill>
                <a:latin typeface="Liberation Sans" pitchFamily="18"/>
                <a:ea typeface="DejaVu Sans" pitchFamily="2"/>
                <a:cs typeface="Noto Sans Devanagari" pitchFamily="2"/>
              </a:rPr>
              <a:t>Train of short microbunches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47AC8C-C49B-4401-AA9A-307C15612025}"/>
              </a:ext>
            </a:extLst>
          </p:cNvPr>
          <p:cNvSpPr txBox="1"/>
          <p:nvPr/>
        </p:nvSpPr>
        <p:spPr>
          <a:xfrm>
            <a:off x="4176000" y="3096000"/>
            <a:ext cx="39240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solidFill>
                  <a:srgbClr val="999999"/>
                </a:solidFill>
                <a:latin typeface="Liberation Sans" pitchFamily="18"/>
                <a:ea typeface="DejaVu Sans" pitchFamily="2"/>
                <a:cs typeface="Noto Sans Devanagari" pitchFamily="2"/>
              </a:rPr>
              <a:t>Self modulation instability</a:t>
            </a:r>
          </a:p>
        </p:txBody>
      </p:sp>
      <p:sp>
        <p:nvSpPr>
          <p:cNvPr id="9" name="Title 1_4">
            <a:extLst>
              <a:ext uri="{FF2B5EF4-FFF2-40B4-BE49-F238E27FC236}">
                <a16:creationId xmlns:a16="http://schemas.microsoft.com/office/drawing/2014/main" id="{0736F846-51CB-4916-83E0-D53D41E611B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600" y="122400"/>
            <a:ext cx="9870840" cy="716760"/>
          </a:xfrm>
        </p:spPr>
        <p:txBody>
          <a:bodyPr/>
          <a:lstStyle/>
          <a:p>
            <a:pPr lvl="0"/>
            <a:r>
              <a:rPr lang="en-GB" sz="4800">
                <a:latin typeface="Liberation Sans" pitchFamily="34"/>
              </a:rPr>
              <a:t>Proton-driven PWFA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_3">
            <a:extLst>
              <a:ext uri="{FF2B5EF4-FFF2-40B4-BE49-F238E27FC236}">
                <a16:creationId xmlns:a16="http://schemas.microsoft.com/office/drawing/2014/main" id="{AEC5EB64-1E61-4932-93E4-C52C4A1943E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439" y="1173960"/>
            <a:ext cx="10515240" cy="681804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sz="3200"/>
              <a:t>Focussing/defocussing fields in plasma</a:t>
            </a:r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r>
              <a:rPr lang="en-GB" sz="3200"/>
              <a:t>Resulting train of microbunches can drive large wakefields</a:t>
            </a:r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  <a:p>
            <a:pPr lvl="0">
              <a:buNone/>
            </a:pPr>
            <a:endParaRPr lang="en-GB" sz="3200"/>
          </a:p>
        </p:txBody>
      </p:sp>
      <p:sp>
        <p:nvSpPr>
          <p:cNvPr id="3" name="Title 1_5">
            <a:extLst>
              <a:ext uri="{FF2B5EF4-FFF2-40B4-BE49-F238E27FC236}">
                <a16:creationId xmlns:a16="http://schemas.microsoft.com/office/drawing/2014/main" id="{8025C764-0775-4F4E-B226-03E127CC541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GB" sz="4800">
                <a:latin typeface="Liberation Sans" pitchFamily="34"/>
              </a:rPr>
              <a:t>Proton-driven PWFA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BBB0AF-151F-4FD8-9BA4-8F9DBE911F9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16279" y="1775880"/>
            <a:ext cx="8091720" cy="1442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EF4D38-1CCE-4BCF-9FA4-34C9EA8B32E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916639" y="3863879"/>
            <a:ext cx="8091720" cy="14428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B2BD483-656E-48B5-BAE7-F5F4D1150287}"/>
              </a:ext>
            </a:extLst>
          </p:cNvPr>
          <p:cNvSpPr/>
          <p:nvPr/>
        </p:nvSpPr>
        <p:spPr>
          <a:xfrm>
            <a:off x="5832000" y="3456000"/>
            <a:ext cx="612000" cy="47988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1 10800"/>
              <a:gd name="f10" fmla="pin 0 f0 21600"/>
              <a:gd name="f11" fmla="val f9"/>
              <a:gd name="f12" fmla="val f10"/>
              <a:gd name="f13" fmla="+- 21600 0 f9"/>
              <a:gd name="f14" fmla="*/ f9 f7 1"/>
              <a:gd name="f15" fmla="*/ f10 f8 1"/>
              <a:gd name="f16" fmla="*/ 0 f8 1"/>
              <a:gd name="f17" fmla="+- 21600 0 f12"/>
              <a:gd name="f18" fmla="*/ f11 f7 1"/>
              <a:gd name="f19" fmla="*/ f13 f7 1"/>
              <a:gd name="f20" fmla="*/ f17 f11 1"/>
              <a:gd name="f21" fmla="*/ f20 1 10800"/>
              <a:gd name="f22" fmla="+- f12 f21 0"/>
              <a:gd name="f23" fmla="*/ f22 f8 1"/>
            </a:gdLst>
            <a:ahLst>
              <a:ahXY gdRefX="f1" minX="f4" maxX="f6" gdRefY="f0" minY="f4" maxY="f5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16" r="f19" b="f23"/>
            <a:pathLst>
              <a:path w="21600" h="21600">
                <a:moveTo>
                  <a:pt x="f11" y="f4"/>
                </a:moveTo>
                <a:lnTo>
                  <a:pt x="f11" y="f12"/>
                </a:lnTo>
                <a:lnTo>
                  <a:pt x="f4" y="f12"/>
                </a:lnTo>
                <a:lnTo>
                  <a:pt x="f6" y="f5"/>
                </a:lnTo>
                <a:lnTo>
                  <a:pt x="f5" y="f12"/>
                </a:lnTo>
                <a:lnTo>
                  <a:pt x="f13" y="f12"/>
                </a:lnTo>
                <a:lnTo>
                  <a:pt x="f13" y="f4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Noto Sans Devanagari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A113B-B742-4030-AE8B-4B1749E0EE20}"/>
              </a:ext>
            </a:extLst>
          </p:cNvPr>
          <p:cNvSpPr txBox="1"/>
          <p:nvPr/>
        </p:nvSpPr>
        <p:spPr>
          <a:xfrm>
            <a:off x="180000" y="2052360"/>
            <a:ext cx="39240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solidFill>
                  <a:srgbClr val="999999"/>
                </a:solidFill>
                <a:latin typeface="Liberation Sans" pitchFamily="18"/>
                <a:ea typeface="DejaVu Sans" pitchFamily="2"/>
                <a:cs typeface="Noto Sans Devanagari" pitchFamily="2"/>
              </a:rPr>
              <a:t>Long proton 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5E01F2-1AE5-4400-9941-2D6BC5BABF85}"/>
              </a:ext>
            </a:extLst>
          </p:cNvPr>
          <p:cNvSpPr txBox="1"/>
          <p:nvPr/>
        </p:nvSpPr>
        <p:spPr>
          <a:xfrm>
            <a:off x="180000" y="3888720"/>
            <a:ext cx="39240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solidFill>
                  <a:srgbClr val="999999"/>
                </a:solidFill>
                <a:latin typeface="Liberation Sans" pitchFamily="18"/>
                <a:ea typeface="DejaVu Sans" pitchFamily="2"/>
                <a:cs typeface="Noto Sans Devanagari" pitchFamily="2"/>
              </a:rPr>
              <a:t>Train of short microbunches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3A573C-D916-44CA-A45C-B394CA485FA7}"/>
              </a:ext>
            </a:extLst>
          </p:cNvPr>
          <p:cNvSpPr txBox="1"/>
          <p:nvPr/>
        </p:nvSpPr>
        <p:spPr>
          <a:xfrm>
            <a:off x="4176000" y="3096000"/>
            <a:ext cx="392400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>
                <a:ln>
                  <a:noFill/>
                </a:ln>
                <a:solidFill>
                  <a:srgbClr val="999999"/>
                </a:solidFill>
                <a:latin typeface="Liberation Sans" pitchFamily="18"/>
                <a:ea typeface="DejaVu Sans" pitchFamily="2"/>
                <a:cs typeface="Noto Sans Devanagari" pitchFamily="2"/>
              </a:rPr>
              <a:t>Self modulation instability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16A318B-C8D9-4DD3-8DEB-E7FA68D5BA95}"/>
              </a:ext>
            </a:extLst>
          </p:cNvPr>
          <p:cNvSpPr/>
          <p:nvPr/>
        </p:nvSpPr>
        <p:spPr>
          <a:xfrm>
            <a:off x="3420000" y="2160000"/>
            <a:ext cx="5040000" cy="288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36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3600" b="0" i="0" u="none" strike="noStrike" kern="1200" cap="none">
                <a:ln>
                  <a:noFill/>
                </a:ln>
                <a:latin typeface="Liberation Sans" pitchFamily="18"/>
                <a:ea typeface="DejaVu Sans" pitchFamily="2"/>
                <a:cs typeface="FreeSans" pitchFamily="2"/>
              </a:rPr>
              <a:t>Not this talk!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D3077F-3AE7-4119-B4DF-6A2F2E9F7FC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247279" y="2319840"/>
            <a:ext cx="3420000" cy="174816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7AAF1DF6-574F-4453-BEEF-F6F028167A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B0A3877-2522-4F77-9FB6-A365ABF03FE2}" type="slidenum">
              <a:t>8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951EFE-1DD0-48FA-9CB7-5391C977D1F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Short proton drivers revisited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9EFE85-D2E0-45EA-B671-11DF4CB0656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4428000"/>
            <a:ext cx="4921920" cy="273600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Pros:</a:t>
            </a: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Higher gradients</a:t>
            </a: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Higher efficiency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FCA770-865F-410B-B0E4-9D917143C68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10440" y="1188000"/>
            <a:ext cx="4680000" cy="23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9E1451-5757-4459-96EE-7DFADF9EBDA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598080" y="4428000"/>
            <a:ext cx="4921920" cy="273600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Cons:</a:t>
            </a: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Such drivers (L~150 µm)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don’t exist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A36BA-D333-4047-822F-4EC0323F0D9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598080" y="1440000"/>
            <a:ext cx="4921920" cy="273600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It’s worth revisiting short proton drivers.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D2EEB239-A906-48C7-BDEF-ADF2BF0316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19F042C-CBF1-49C5-B269-87221845FD63}" type="slidenum">
              <a:t>9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7181A-B237-4DBF-BF48-E2EEDD27ADE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49239" y="99360"/>
            <a:ext cx="9870840" cy="762480"/>
          </a:xfrm>
        </p:spPr>
        <p:txBody>
          <a:bodyPr lIns="0" tIns="0" rIns="0" bIns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GB" sz="4800">
                <a:latin typeface="Liberation Sans" pitchFamily="34"/>
              </a:rPr>
              <a:t>Short proton drivers revisited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AB7461-01D0-42C6-A4AC-CE6F1FA83A6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1317960"/>
            <a:ext cx="10515240" cy="5090040"/>
          </a:xfrm>
        </p:spPr>
        <p:txBody>
          <a:bodyPr lIns="0" tIns="0" rIns="0" bIns="0">
            <a:normAutofit/>
          </a:bodyPr>
          <a:lstStyle/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  <a:p>
            <a:pPr lvl="0" algn="r">
              <a:spcBef>
                <a:spcPts val="1414"/>
              </a:spcBef>
              <a:buNone/>
            </a:pPr>
            <a:endParaRPr lang="en-GB" sz="2000" u="sng">
              <a:latin typeface="Liberation Sans" pitchFamily="34"/>
            </a:endParaRPr>
          </a:p>
          <a:p>
            <a:pPr lvl="0" algn="r">
              <a:spcBef>
                <a:spcPts val="1414"/>
              </a:spcBef>
              <a:buNone/>
            </a:pPr>
            <a:r>
              <a:rPr lang="en-GB" sz="2000" u="sng">
                <a:latin typeface="Liberation Sans" pitchFamily="34"/>
                <a:hlinkClick r:id="rId3"/>
              </a:rPr>
              <a:t>Caldwell et al. (2009)</a:t>
            </a:r>
          </a:p>
          <a:p>
            <a:pPr lvl="0">
              <a:spcBef>
                <a:spcPts val="1414"/>
              </a:spcBef>
              <a:buNone/>
            </a:pPr>
            <a:r>
              <a:rPr lang="en-GB">
                <a:latin typeface="Liberation Sans" pitchFamily="34"/>
              </a:rPr>
              <a:t>A short proton wakefield driver is not a new idea (2009).</a:t>
            </a:r>
            <a:br>
              <a:rPr lang="en-GB">
                <a:latin typeface="Liberation Sans" pitchFamily="34"/>
              </a:rPr>
            </a:br>
            <a:r>
              <a:rPr lang="en-GB">
                <a:latin typeface="Liberation Sans" pitchFamily="34"/>
              </a:rPr>
              <a:t>Predates AWAKE!  So why now?</a:t>
            </a:r>
          </a:p>
          <a:p>
            <a:pPr lvl="0">
              <a:spcBef>
                <a:spcPts val="1414"/>
              </a:spcBef>
              <a:buNone/>
            </a:pPr>
            <a:endParaRPr lang="en-GB">
              <a:latin typeface="Liberation Sans" pitchFamily="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6EB712-347D-43E5-869E-855FA83E4E2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556000" y="1131120"/>
            <a:ext cx="6662880" cy="16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and Conte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witc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1877</Words>
  <Application>Microsoft Office PowerPoint</Application>
  <PresentationFormat>Widescreen</PresentationFormat>
  <Paragraphs>404</Paragraphs>
  <Slides>50</Slides>
  <Notes>50</Notes>
  <HiddenSlides>0</HiddenSlides>
  <MMClips>2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50</vt:i4>
      </vt:variant>
    </vt:vector>
  </HeadingPairs>
  <TitlesOfParts>
    <vt:vector size="63" baseType="lpstr">
      <vt:lpstr>Arial</vt:lpstr>
      <vt:lpstr>Calibri</vt:lpstr>
      <vt:lpstr>DejaVu Sans</vt:lpstr>
      <vt:lpstr>FreeSans</vt:lpstr>
      <vt:lpstr>Liberation Sans</vt:lpstr>
      <vt:lpstr>Liberation Serif</vt:lpstr>
      <vt:lpstr>Noto Sans</vt:lpstr>
      <vt:lpstr>Noto Sans Devanagari</vt:lpstr>
      <vt:lpstr>OpenSymbol</vt:lpstr>
      <vt:lpstr>StarSymbol</vt:lpstr>
      <vt:lpstr>Title Slide</vt:lpstr>
      <vt:lpstr>Title and Content</vt:lpstr>
      <vt:lpstr>Switch</vt:lpstr>
      <vt:lpstr>Preliminary Investigation of a Higgs Factory based on Proton-Driven Plasma Wakefield Acceleration  ALEGRO  Lissabon, 19-22 March 2024  J. Farmer, A. Caldwell, and A. Pukhov</vt:lpstr>
      <vt:lpstr>Introduction</vt:lpstr>
      <vt:lpstr>Motivation: plasma wakefields</vt:lpstr>
      <vt:lpstr>Plasma wakefield acceleration</vt:lpstr>
      <vt:lpstr>Proton-driven PWFA</vt:lpstr>
      <vt:lpstr>Proton-driven PWFA</vt:lpstr>
      <vt:lpstr>Proton-driven PWFA</vt:lpstr>
      <vt:lpstr>Short proton drivers revisited</vt:lpstr>
      <vt:lpstr>Short proton drivers revisited</vt:lpstr>
      <vt:lpstr>Short proton drivers revisited</vt:lpstr>
      <vt:lpstr>Configuration</vt:lpstr>
      <vt:lpstr>Configuration</vt:lpstr>
      <vt:lpstr>Picking the driver</vt:lpstr>
      <vt:lpstr>Picking the driver</vt:lpstr>
      <vt:lpstr>Picking the driver</vt:lpstr>
      <vt:lpstr>Picking the driver</vt:lpstr>
      <vt:lpstr>Picking the driver: stability</vt:lpstr>
      <vt:lpstr>Picking the driver: stability</vt:lpstr>
      <vt:lpstr>Picking the driver: stability</vt:lpstr>
      <vt:lpstr>Picking the driver: stability</vt:lpstr>
      <vt:lpstr>Picking the driver: stability</vt:lpstr>
      <vt:lpstr>Picking the driver: stability</vt:lpstr>
      <vt:lpstr>Picking the driver: stability</vt:lpstr>
      <vt:lpstr>Picking the driver: stability</vt:lpstr>
      <vt:lpstr>Acceleration: dephasing</vt:lpstr>
      <vt:lpstr>Acceleration: dephasing</vt:lpstr>
      <vt:lpstr>Acceleration: dephasing</vt:lpstr>
      <vt:lpstr>Acceleration: dephasing</vt:lpstr>
      <vt:lpstr>Acceleration: dephasing</vt:lpstr>
      <vt:lpstr>Acceleration: dephasing</vt:lpstr>
      <vt:lpstr>Acceleration: dephasing</vt:lpstr>
      <vt:lpstr>Acceleration</vt:lpstr>
      <vt:lpstr>Acceleration</vt:lpstr>
      <vt:lpstr>Acceleration</vt:lpstr>
      <vt:lpstr>Acceleration</vt:lpstr>
      <vt:lpstr>Luminosity</vt:lpstr>
      <vt:lpstr>Luminosity</vt:lpstr>
      <vt:lpstr>Luminosity</vt:lpstr>
      <vt:lpstr>Outlook</vt:lpstr>
      <vt:lpstr>~ Fin ~</vt:lpstr>
      <vt:lpstr>~ Backups ~</vt:lpstr>
      <vt:lpstr>Footprint</vt:lpstr>
      <vt:lpstr>Emittance</vt:lpstr>
      <vt:lpstr>Extension to HALHF</vt:lpstr>
      <vt:lpstr>Cooling</vt:lpstr>
      <vt:lpstr>Cooling</vt:lpstr>
      <vt:lpstr>Picking the driver: efficiency</vt:lpstr>
      <vt:lpstr>Picking the driver</vt:lpstr>
      <vt:lpstr>Picking the driver</vt:lpstr>
      <vt:lpstr>Picking the driver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pukhov</cp:lastModifiedBy>
  <cp:revision>1094</cp:revision>
  <cp:lastPrinted>2019-11-10T14:33:14Z</cp:lastPrinted>
  <dcterms:created xsi:type="dcterms:W3CDTF">2019-11-21T10:39:45Z</dcterms:created>
  <dcterms:modified xsi:type="dcterms:W3CDTF">2024-03-20T13:32:19Z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r8>0</vt:r8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r8>0</vt:r8>
  </property>
  <property fmtid="{D5CDD505-2E9C-101B-9397-08002B2CF9AE}" pid="8" name="Notes">
    <vt:r8>2</vt:r8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r8>4</vt:r8>
  </property>
</Properties>
</file>