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4270" r:id="rId2"/>
    <p:sldId id="4274" r:id="rId3"/>
    <p:sldId id="4277" r:id="rId4"/>
    <p:sldId id="4232" r:id="rId5"/>
    <p:sldId id="4297" r:id="rId6"/>
    <p:sldId id="4298" r:id="rId7"/>
    <p:sldId id="4293" r:id="rId8"/>
    <p:sldId id="4292" r:id="rId9"/>
    <p:sldId id="4296" r:id="rId10"/>
    <p:sldId id="256" r:id="rId11"/>
    <p:sldId id="4280" r:id="rId12"/>
    <p:sldId id="4281" r:id="rId13"/>
    <p:sldId id="4282" r:id="rId14"/>
    <p:sldId id="4283" r:id="rId15"/>
    <p:sldId id="4284" r:id="rId16"/>
    <p:sldId id="4285" r:id="rId17"/>
    <p:sldId id="4286" r:id="rId18"/>
    <p:sldId id="4275" r:id="rId19"/>
    <p:sldId id="4276" r:id="rId20"/>
    <p:sldId id="4287" r:id="rId21"/>
    <p:sldId id="4288" r:id="rId22"/>
    <p:sldId id="4289" r:id="rId23"/>
    <p:sldId id="4290" r:id="rId24"/>
    <p:sldId id="4272" r:id="rId25"/>
    <p:sldId id="4299" r:id="rId2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5C4502F8-E4FB-4CEA-AE63-3F2E648675C7}">
          <p14:sldIdLst/>
        </p14:section>
        <p14:section name="Title_as_Rajeev" id="{3AC94732-ED99-40CA-9472-3895E6E0FEFB}">
          <p14:sldIdLst>
            <p14:sldId id="4270"/>
          </p14:sldIdLst>
        </p14:section>
        <p14:section name="Slides_Rajeev_Input-Order" id="{06EA7362-77B7-4F0C-BB2A-2935E9D56261}">
          <p14:sldIdLst>
            <p14:sldId id="4274"/>
            <p14:sldId id="4277"/>
            <p14:sldId id="4232"/>
            <p14:sldId id="4297"/>
            <p14:sldId id="4298"/>
            <p14:sldId id="4293"/>
            <p14:sldId id="4292"/>
            <p14:sldId id="4296"/>
            <p14:sldId id="256"/>
            <p14:sldId id="4280"/>
            <p14:sldId id="4281"/>
            <p14:sldId id="4282"/>
            <p14:sldId id="4283"/>
            <p14:sldId id="4284"/>
            <p14:sldId id="4285"/>
            <p14:sldId id="4286"/>
            <p14:sldId id="4275"/>
            <p14:sldId id="4276"/>
            <p14:sldId id="4287"/>
            <p14:sldId id="4288"/>
            <p14:sldId id="4289"/>
            <p14:sldId id="4290"/>
            <p14:sldId id="4272"/>
            <p14:sldId id="429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B9FB"/>
    <a:srgbClr val="6384F8"/>
    <a:srgbClr val="F78B69"/>
    <a:srgbClr val="435EE3"/>
    <a:srgbClr val="D3DCFD"/>
    <a:srgbClr val="F7A581"/>
    <a:srgbClr val="DDAA52"/>
    <a:srgbClr val="F7F07D"/>
    <a:srgbClr val="ADCBFC"/>
    <a:srgbClr val="D9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903"/>
    <p:restoredTop sz="95634"/>
  </p:normalViewPr>
  <p:slideViewPr>
    <p:cSldViewPr snapToGrid="0">
      <p:cViewPr varScale="1">
        <p:scale>
          <a:sx n="95" d="100"/>
          <a:sy n="95" d="100"/>
        </p:scale>
        <p:origin x="184" y="6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1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C183D41-65FF-1EA6-D4BB-4C37FB6831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112E94-F541-8EC4-6F61-3956A5A393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A4E71-CC63-5C4F-896F-8CF244DDD7A7}" type="datetimeFigureOut">
              <a:rPr lang="en-US" smtClean="0"/>
              <a:t>3/18/24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849BAE-33D9-C3F3-F11A-9B09DC6D78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559926-F7D4-5B11-0099-ADE849540C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744B7-68A8-6D42-A020-C03046A0B7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5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43244-0BA7-8540-A124-5F2FCD405E60}" type="datetimeFigureOut">
              <a:rPr lang="en-US" smtClean="0"/>
              <a:t>3/18/24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CE6B-6993-C14A-9E61-38FB5989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15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01125A-4948-B548-87A0-44E7B95800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36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This WP coordinates all the efforts on high-rep rate laser-driven plasma accelerators (</a:t>
            </a:r>
            <a:r>
              <a:rPr lang="en-GB" sz="1200" dirty="0" err="1"/>
              <a:t>eg.</a:t>
            </a:r>
            <a:r>
              <a:rPr lang="en-GB" sz="1200" dirty="0"/>
              <a:t> lasers, plasma targets and facility integration). This would also involve strong partnerships with industries, in order to improve the TRL of laser-based solutions.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60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92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7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133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F264A5-F83F-9294-4DE0-6FCB65687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0EE63E-2BC9-B404-164D-2CA8DABEE0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17E7F5B-D39E-9109-3B68-2CBA106D0A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2F3534-1DD7-8BBC-609A-D31E30F883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21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60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660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737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45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73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99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93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2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65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19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72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72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108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 right: picture of custom-built electron polarimeter in 28M Bond lab. </a:t>
            </a:r>
          </a:p>
          <a:p>
            <a:r>
              <a:rPr lang="en-US" dirty="0"/>
              <a:t>Top right Graph: preliminary analysis of the measured beam polarization. The beam was unpolarized, so the result should be 0.</a:t>
            </a:r>
          </a:p>
          <a:p>
            <a:r>
              <a:rPr lang="en-US" dirty="0"/>
              <a:t>Bottom right: comparison of spin </a:t>
            </a:r>
            <a:r>
              <a:rPr lang="en-US" dirty="0" err="1"/>
              <a:t>depolarisation</a:t>
            </a:r>
            <a:r>
              <a:rPr lang="en-US" dirty="0"/>
              <a:t> in FBPIC and </a:t>
            </a:r>
            <a:r>
              <a:rPr lang="en-US" dirty="0" err="1"/>
              <a:t>HiPACE</a:t>
            </a:r>
            <a:r>
              <a:rPr lang="en-US" dirty="0"/>
              <a:t>++, showing excellent agreement.</a:t>
            </a:r>
          </a:p>
          <a:p>
            <a:r>
              <a:rPr lang="en-US" dirty="0"/>
              <a:t>Bottom middle: Plot from Ref [1], showing the phase-space of a high-quality, highly </a:t>
            </a:r>
            <a:r>
              <a:rPr lang="en-US" dirty="0" err="1"/>
              <a:t>polarised</a:t>
            </a:r>
            <a:r>
              <a:rPr lang="en-US" dirty="0"/>
              <a:t> (&gt;90%) electron beam from an LPA.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7FCE6B-6993-C14A-9E61-38FB598904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23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9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61D3F-96FE-0B09-E4F1-CE81D98AD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8CCF8-16D7-2E3A-C674-326F297BB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B09F2-2F51-4EE8-F854-556A07EB4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0E73E-8A82-4E4A-B7AB-3F6F47BE81AD}" type="datetimeFigureOut">
              <a:rPr lang="en-US" smtClean="0"/>
              <a:t>3/18/24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F6ADE-322B-569C-7883-0E26538B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43E60-39DB-1FB1-3400-5775805A3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9DEFC-A9B6-A946-AD65-4AEC1EAD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9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407988" y="349611"/>
            <a:ext cx="11376025" cy="451098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accent1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  <a:lvl2pPr marL="0" indent="13335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2pPr>
            <a:lvl3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3pPr>
            <a:lvl4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4pPr>
            <a:lvl5pPr>
              <a:spcBef>
                <a:spcPts val="0"/>
              </a:spcBef>
              <a:buFontTx/>
              <a:defRPr b="1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Page 00"/>
          <p:cNvSpPr txBox="1"/>
          <p:nvPr/>
        </p:nvSpPr>
        <p:spPr>
          <a:xfrm>
            <a:off x="10680563" y="6597691"/>
            <a:ext cx="1016592" cy="12311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91440" lvl="3" indent="514350" algn="r" defTabSz="914400">
              <a:buClr>
                <a:srgbClr val="929292"/>
              </a:buClr>
              <a:buFont typeface="Arial"/>
              <a:defRPr sz="3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800" b="1"/>
              <a:t>Page </a:t>
            </a:r>
            <a:r>
              <a:rPr sz="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00 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83208" y="6602261"/>
            <a:ext cx="119330" cy="117703"/>
          </a:xfrm>
          <a:prstGeom prst="rect">
            <a:avLst/>
          </a:prstGeom>
          <a:ln w="12700"/>
        </p:spPr>
        <p:txBody>
          <a:bodyPr lIns="0" tIns="0" rIns="0" bIns="0" anchor="t"/>
          <a:lstStyle>
            <a:lvl1pPr algn="l">
              <a:defRPr sz="800">
                <a:solidFill>
                  <a:srgbClr val="9D9D9D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79DC0BE-1728-43A6-9675-629CF4A838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03633"/>
            <a:ext cx="12192000" cy="6961633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85CFB748-458A-41E3-9495-96F336F6BAAD}"/>
              </a:ext>
            </a:extLst>
          </p:cNvPr>
          <p:cNvSpPr/>
          <p:nvPr userDrawn="1"/>
        </p:nvSpPr>
        <p:spPr>
          <a:xfrm>
            <a:off x="-1" y="1291500"/>
            <a:ext cx="12306300" cy="5566500"/>
          </a:xfrm>
          <a:prstGeom prst="rect">
            <a:avLst/>
          </a:prstGeom>
          <a:gradFill>
            <a:gsLst>
              <a:gs pos="51000">
                <a:srgbClr val="6384F8"/>
              </a:gs>
              <a:gs pos="23000">
                <a:srgbClr val="435EE3"/>
              </a:gs>
              <a:gs pos="98230">
                <a:schemeClr val="tx1">
                  <a:alpha val="0"/>
                </a:schemeClr>
              </a:gs>
              <a:gs pos="0">
                <a:schemeClr val="tx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8048750-E1C7-48EF-8075-6CFF26735F22}"/>
              </a:ext>
            </a:extLst>
          </p:cNvPr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1000" b="1" smtClean="0">
                <a:solidFill>
                  <a:schemeClr val="bg1"/>
                </a:solidFill>
              </a:rPr>
              <a:pPr algn="r"/>
              <a:t>‹#›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3C1B2E5-10C9-45B0-9338-AF95A812B01A}"/>
              </a:ext>
            </a:extLst>
          </p:cNvPr>
          <p:cNvSpPr txBox="1">
            <a:spLocks/>
          </p:cNvSpPr>
          <p:nvPr userDrawn="1"/>
        </p:nvSpPr>
        <p:spPr>
          <a:xfrm>
            <a:off x="296537" y="6593156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ALEGRO 2024 | Wim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Leemans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19 March 2024</a:t>
            </a:r>
          </a:p>
        </p:txBody>
      </p:sp>
    </p:spTree>
    <p:extLst>
      <p:ext uri="{BB962C8B-B14F-4D97-AF65-F5344CB8AC3E}">
        <p14:creationId xmlns:p14="http://schemas.microsoft.com/office/powerpoint/2010/main" val="77072750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C5BE2-2DDE-CE27-8D59-EE0DCA4E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7F9C9E-BFA7-39F1-F849-8CF8F6A16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E7B95-79F8-4494-94EF-E653C1D257A6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91E71-97B2-3E11-B577-34E0D5466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9D1FBB-CF3F-26B4-7532-8449C599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2251F-A18D-48EF-83F9-5C3488139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41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" name="Body Level On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Textplatzhalter 7"/>
          <p:cNvSpPr>
            <a:spLocks noGrp="1"/>
          </p:cNvSpPr>
          <p:nvPr>
            <p:ph type="body" sz="quarter" idx="21" hasCustomPrompt="1"/>
          </p:nvPr>
        </p:nvSpPr>
        <p:spPr>
          <a:xfrm>
            <a:off x="407987" y="817500"/>
            <a:ext cx="11376026" cy="37925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0996695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: abgerundete Ecken 7">
            <a:extLst>
              <a:ext uri="{FF2B5EF4-FFF2-40B4-BE49-F238E27FC236}">
                <a16:creationId xmlns:a16="http://schemas.microsoft.com/office/drawing/2014/main" id="{048CF9FD-DC86-3819-CA51-771D9F4C99AC}"/>
              </a:ext>
            </a:extLst>
          </p:cNvPr>
          <p:cNvSpPr/>
          <p:nvPr/>
        </p:nvSpPr>
        <p:spPr>
          <a:xfrm>
            <a:off x="-22578" y="-73530"/>
            <a:ext cx="12271022" cy="1479957"/>
          </a:xfrm>
          <a:prstGeom prst="roundRect">
            <a:avLst>
              <a:gd name="adj" fmla="val 6923"/>
            </a:avLst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1000" b="1" smtClean="0"/>
              <a:pPr algn="r"/>
              <a:t>‹#›</a:t>
            </a:fld>
            <a:endParaRPr lang="de-DE" sz="1000" b="1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26BAE03-8DE8-4C55-80CD-31B50F5D37F6}"/>
              </a:ext>
            </a:extLst>
          </p:cNvPr>
          <p:cNvSpPr txBox="1">
            <a:spLocks/>
          </p:cNvSpPr>
          <p:nvPr userDrawn="1"/>
        </p:nvSpPr>
        <p:spPr>
          <a:xfrm>
            <a:off x="296537" y="6593156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ALEGRO 2024 | Wim </a:t>
            </a:r>
            <a:r>
              <a:rPr kumimoji="0" 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Leemans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| 19 March 2024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B43FC3-6F12-40DB-921A-131DF4B3F85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469972" y="-60509"/>
            <a:ext cx="2546256" cy="145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1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8" r:id="rId3"/>
    <p:sldLayoutId id="2147483669" r:id="rId4"/>
    <p:sldLayoutId id="2147483672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6384F8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0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49.png"/><Relationship Id="rId3" Type="http://schemas.openxmlformats.org/officeDocument/2006/relationships/image" Target="../media/image41.jpeg"/><Relationship Id="rId7" Type="http://schemas.openxmlformats.org/officeDocument/2006/relationships/image" Target="../media/image44.svg"/><Relationship Id="rId12" Type="http://schemas.openxmlformats.org/officeDocument/2006/relationships/image" Target="../media/image48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7.png"/><Relationship Id="rId5" Type="http://schemas.openxmlformats.org/officeDocument/2006/relationships/hyperlink" Target="http://dx.doi.org/10.1103/PhysRevLett.131.245001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42.png"/><Relationship Id="rId9" Type="http://schemas.openxmlformats.org/officeDocument/2006/relationships/image" Target="../media/image46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if"/><Relationship Id="rId2" Type="http://schemas.openxmlformats.org/officeDocument/2006/relationships/image" Target="../media/image65.tif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journals.aps.org/prl/accepted/8107bYa8Q8f1298f29da633030887fdaeb5e969dd" TargetMode="External"/><Relationship Id="rId4" Type="http://schemas.openxmlformats.org/officeDocument/2006/relationships/hyperlink" Target="https://dx.doi.org/10.1103/PhysRevLett.113.13480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063/5.0165788" TargetMode="External"/><Relationship Id="rId5" Type="http://schemas.openxmlformats.org/officeDocument/2006/relationships/hyperlink" Target="https://dx.doi.org/10.1103/PhysRevLett.122.190404" TargetMode="External"/><Relationship Id="rId4" Type="http://schemas.openxmlformats.org/officeDocument/2006/relationships/image" Target="../media/image68.t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n.uio.no/fysikk/english/people/aca/carlal/index.html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github.com/Hi-PACE/hipace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github.com/optimas-org/optima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59771082-00AA-42BC-9FB1-D00B0A56C2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33" r="4933" b="9866"/>
          <a:stretch/>
        </p:blipFill>
        <p:spPr>
          <a:xfrm>
            <a:off x="1" y="-103633"/>
            <a:ext cx="12192000" cy="6961633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B4D83077-0D2C-4510-982C-FB9D2DAD9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483" y="161397"/>
            <a:ext cx="11590786" cy="136677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6000" dirty="0">
                <a:solidFill>
                  <a:schemeClr val="bg1"/>
                </a:solidFill>
              </a:rPr>
              <a:t>R&amp;D Roadmap of the European Particle Physics Strategy </a:t>
            </a:r>
            <a:br>
              <a:rPr lang="en-US" sz="6600" dirty="0">
                <a:solidFill>
                  <a:schemeClr val="bg1"/>
                </a:solidFill>
              </a:rPr>
            </a:br>
            <a:r>
              <a:rPr lang="en-US" sz="3200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Update on Plasma Accelerator R&amp;D</a:t>
            </a:r>
            <a:endParaRPr lang="de-DE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10B3DF-E801-4837-90DA-2C3DD1DC3099}"/>
              </a:ext>
            </a:extLst>
          </p:cNvPr>
          <p:cNvSpPr/>
          <p:nvPr/>
        </p:nvSpPr>
        <p:spPr>
          <a:xfrm>
            <a:off x="229100" y="5309711"/>
            <a:ext cx="399340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6384F8"/>
                </a:solidFill>
              </a:rPr>
              <a:t>Instituto Superior Técnico</a:t>
            </a:r>
          </a:p>
          <a:p>
            <a:r>
              <a:rPr lang="en-US" sz="2400" b="1" i="1" dirty="0">
                <a:solidFill>
                  <a:srgbClr val="6384F8"/>
                </a:solidFill>
              </a:rPr>
              <a:t>Lisbon | Portugal</a:t>
            </a:r>
          </a:p>
          <a:p>
            <a:r>
              <a:rPr lang="en-US" sz="2400" b="1" i="1" dirty="0">
                <a:solidFill>
                  <a:srgbClr val="6384F8"/>
                </a:solidFill>
              </a:rPr>
              <a:t>19</a:t>
            </a:r>
            <a:r>
              <a:rPr lang="en-US" sz="2400" b="1" i="1" baseline="30000" dirty="0">
                <a:solidFill>
                  <a:srgbClr val="6384F8"/>
                </a:solidFill>
              </a:rPr>
              <a:t>th</a:t>
            </a:r>
            <a:r>
              <a:rPr lang="en-US" sz="2400" b="1" i="1" dirty="0">
                <a:solidFill>
                  <a:srgbClr val="6384F8"/>
                </a:solidFill>
              </a:rPr>
              <a:t> March 2024</a:t>
            </a:r>
            <a:endParaRPr lang="de-DE" sz="2400" b="1" i="1" dirty="0">
              <a:solidFill>
                <a:srgbClr val="6384F8"/>
              </a:solidFill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348B631-BE24-4365-921A-06FF20D5A7B5}"/>
              </a:ext>
            </a:extLst>
          </p:cNvPr>
          <p:cNvGrpSpPr/>
          <p:nvPr/>
        </p:nvGrpSpPr>
        <p:grpSpPr>
          <a:xfrm>
            <a:off x="7201954" y="5309711"/>
            <a:ext cx="4762842" cy="1229166"/>
            <a:chOff x="5049495" y="5185697"/>
            <a:chExt cx="4762842" cy="1229166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4A928F6-9C9A-4072-A6F5-D50B130B0C01}"/>
                </a:ext>
              </a:extLst>
            </p:cNvPr>
            <p:cNvSpPr/>
            <p:nvPr/>
          </p:nvSpPr>
          <p:spPr>
            <a:xfrm>
              <a:off x="5049495" y="5185697"/>
              <a:ext cx="476284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</a:rPr>
                <a:t>Wim </a:t>
              </a:r>
              <a:r>
                <a:rPr lang="en-US" b="1" dirty="0" err="1">
                  <a:solidFill>
                    <a:schemeClr val="bg1"/>
                  </a:solidFill>
                </a:rPr>
                <a:t>Leemans</a:t>
              </a:r>
              <a:r>
                <a:rPr lang="en-US" b="1" dirty="0">
                  <a:solidFill>
                    <a:schemeClr val="bg1"/>
                  </a:solidFill>
                </a:rPr>
                <a:t> | </a:t>
              </a:r>
              <a:r>
                <a:rPr lang="en-US" dirty="0">
                  <a:solidFill>
                    <a:schemeClr val="bg1"/>
                  </a:solidFill>
                </a:rPr>
                <a:t>Accelerator Division | DESY</a:t>
              </a:r>
            </a:p>
            <a:p>
              <a:pPr algn="r"/>
              <a:r>
                <a:rPr lang="en-US" b="1" dirty="0">
                  <a:solidFill>
                    <a:schemeClr val="bg1"/>
                  </a:solidFill>
                </a:rPr>
                <a:t>Rajeev </a:t>
              </a:r>
              <a:r>
                <a:rPr lang="en-US" b="1" dirty="0" err="1">
                  <a:solidFill>
                    <a:schemeClr val="bg1"/>
                  </a:solidFill>
                </a:rPr>
                <a:t>Pattathil</a:t>
              </a:r>
              <a:r>
                <a:rPr lang="en-US" b="1" dirty="0">
                  <a:solidFill>
                    <a:schemeClr val="bg1"/>
                  </a:solidFill>
                </a:rPr>
                <a:t> | </a:t>
              </a:r>
              <a:r>
                <a:rPr lang="en-US" dirty="0">
                  <a:solidFill>
                    <a:schemeClr val="bg1"/>
                  </a:solidFill>
                </a:rPr>
                <a:t>STFC UKRI | RAL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746F7222-1AE4-450D-B494-C5A2FE164967}"/>
                </a:ext>
              </a:extLst>
            </p:cNvPr>
            <p:cNvSpPr/>
            <p:nvPr/>
          </p:nvSpPr>
          <p:spPr>
            <a:xfrm>
              <a:off x="7835707" y="5953198"/>
              <a:ext cx="19766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wim.leemans@desy.de</a:t>
              </a:r>
            </a:p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rajeev.pattathil@stfc.ac.uk</a:t>
              </a:r>
            </a:p>
          </p:txBody>
        </p:sp>
      </p:grpSp>
      <p:sp>
        <p:nvSpPr>
          <p:cNvPr id="15" name="Rechteck 14">
            <a:extLst>
              <a:ext uri="{FF2B5EF4-FFF2-40B4-BE49-F238E27FC236}">
                <a16:creationId xmlns:a16="http://schemas.microsoft.com/office/drawing/2014/main" id="{1E76A024-F4AE-4496-A5AC-74C314A4E672}"/>
              </a:ext>
            </a:extLst>
          </p:cNvPr>
          <p:cNvSpPr/>
          <p:nvPr/>
        </p:nvSpPr>
        <p:spPr>
          <a:xfrm>
            <a:off x="7204062" y="4952027"/>
            <a:ext cx="29846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</a:rPr>
              <a:t>For the whole Plasma Accelerators team: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5170ABF-C3A0-42D3-8505-547FEEC1CF2F}"/>
              </a:ext>
            </a:extLst>
          </p:cNvPr>
          <p:cNvSpPr/>
          <p:nvPr/>
        </p:nvSpPr>
        <p:spPr>
          <a:xfrm>
            <a:off x="229100" y="4767361"/>
            <a:ext cx="507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ALEGRO Workshop 2024</a:t>
            </a:r>
          </a:p>
        </p:txBody>
      </p:sp>
    </p:spTree>
    <p:extLst>
      <p:ext uri="{BB962C8B-B14F-4D97-AF65-F5344CB8AC3E}">
        <p14:creationId xmlns:p14="http://schemas.microsoft.com/office/powerpoint/2010/main" val="3189160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0EACD2-6B1A-311A-4641-7A66170C7F08}"/>
              </a:ext>
            </a:extLst>
          </p:cNvPr>
          <p:cNvSpPr txBox="1"/>
          <p:nvPr/>
        </p:nvSpPr>
        <p:spPr>
          <a:xfrm>
            <a:off x="0" y="1712342"/>
            <a:ext cx="7664824" cy="4604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Development of guidelines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that allow comparison of the environmental impact of the proposed HALHF and ILC Higgs-factory design.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Community outreach to gather reliable data from similar previous projects and synergistic efforts (e.g. CLIC efforts,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iFAST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,...).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Application of the developed guidelines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for the environmental impact comparison of the HALHF and ILC Higgs-factory proposal. </a:t>
            </a:r>
          </a:p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 facility-wide energy consumption assessment for electron, proton and laser drivers.</a:t>
            </a: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ommunicate, share and spread analysis results.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stablish platforms that enable networking, exchanges and cooperation between accelerator physics, other scientific areas and industry.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dentify highest impact R&amp;D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that would allow to reduce the environmental footprint of future accelerators. </a:t>
            </a:r>
            <a:endParaRPr lang="en-GB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D7C937-558C-0F3A-3CDD-EF44ADFB75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5515" y="2568391"/>
            <a:ext cx="3393140" cy="4058780"/>
          </a:xfrm>
          <a:prstGeom prst="rect">
            <a:avLst/>
          </a:prstGeom>
        </p:spPr>
      </p:pic>
      <p:pic>
        <p:nvPicPr>
          <p:cNvPr id="6" name="power_consumption.png" descr="power_consumption.png">
            <a:extLst>
              <a:ext uri="{FF2B5EF4-FFF2-40B4-BE49-F238E27FC236}">
                <a16:creationId xmlns:a16="http://schemas.microsoft.com/office/drawing/2014/main" id="{B7548377-16A7-3352-B25E-615890A060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76" y="1533876"/>
            <a:ext cx="3797679" cy="118677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185 kW">
            <a:extLst>
              <a:ext uri="{FF2B5EF4-FFF2-40B4-BE49-F238E27FC236}">
                <a16:creationId xmlns:a16="http://schemas.microsoft.com/office/drawing/2014/main" id="{70E4E3FE-7609-A1E5-6285-B9E750DB98E1}"/>
              </a:ext>
            </a:extLst>
          </p:cNvPr>
          <p:cNvSpPr txBox="1"/>
          <p:nvPr/>
        </p:nvSpPr>
        <p:spPr>
          <a:xfrm>
            <a:off x="9139091" y="2720651"/>
            <a:ext cx="1689886" cy="27699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45720" bIns="45720">
            <a:spAutoFit/>
          </a:bodyPr>
          <a:lstStyle>
            <a:lvl1pPr>
              <a:defRPr>
                <a:solidFill>
                  <a:srgbClr val="FA7E0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en-US" sz="1200" dirty="0"/>
              <a:t>250-350</a:t>
            </a:r>
            <a:r>
              <a:rPr sz="1200" dirty="0"/>
              <a:t> kW</a:t>
            </a:r>
            <a:r>
              <a:rPr lang="en-US" sz="1200" dirty="0"/>
              <a:t> (estimate)</a:t>
            </a:r>
            <a:endParaRPr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239062-B43B-F6B9-6E9D-005B63C07DBB}"/>
              </a:ext>
            </a:extLst>
          </p:cNvPr>
          <p:cNvSpPr txBox="1"/>
          <p:nvPr/>
        </p:nvSpPr>
        <p:spPr>
          <a:xfrm>
            <a:off x="335360" y="1029825"/>
            <a:ext cx="960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1.7 coordinated by Denise Voelker (DESY) &amp; Marlene Turner (CERN)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F85F7202-6969-E688-2A25-A366E784E8FB}"/>
              </a:ext>
            </a:extLst>
          </p:cNvPr>
          <p:cNvSpPr txBox="1"/>
          <p:nvPr/>
        </p:nvSpPr>
        <p:spPr>
          <a:xfrm>
            <a:off x="335360" y="74441"/>
            <a:ext cx="11711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Sustainability must be at the centre of all designs – a dedicated session tomorrow</a:t>
            </a:r>
            <a:endParaRPr lang="en-US" sz="3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87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45556" y="51552"/>
            <a:ext cx="111768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WP2.1:High-repetition rate laser-driven plasma module (coordination)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FF338E-A9B6-809F-822D-CFE754FBD78D}"/>
              </a:ext>
            </a:extLst>
          </p:cNvPr>
          <p:cNvSpPr txBox="1"/>
          <p:nvPr/>
        </p:nvSpPr>
        <p:spPr>
          <a:xfrm>
            <a:off x="145555" y="1594074"/>
            <a:ext cx="11762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 Joint workshop to develop concepts and carry out research focusing on inter-stage technology</a:t>
            </a:r>
            <a:r>
              <a:rPr lang="en-GB" sz="1600" u="sng" dirty="0"/>
              <a:t>.</a:t>
            </a:r>
            <a:endParaRPr lang="en-IT" sz="1600" u="sng" dirty="0" err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A06BEB-4B0E-391B-6042-DC268E9C7AC9}"/>
              </a:ext>
            </a:extLst>
          </p:cNvPr>
          <p:cNvSpPr txBox="1"/>
          <p:nvPr/>
        </p:nvSpPr>
        <p:spPr>
          <a:xfrm>
            <a:off x="195797" y="2147373"/>
            <a:ext cx="11271139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/>
              <a:t>Coordinated effort on high-rep rate laser-driven LPA is a core activity of current EuPRAXIA Preparatory Phase</a:t>
            </a:r>
          </a:p>
          <a:p>
            <a:r>
              <a:rPr lang="en-IT" sz="1600" dirty="0"/>
              <a:t>An EuPRAXIA_PP Workshop will take place on </a:t>
            </a:r>
            <a:r>
              <a:rPr lang="en-IT" sz="1600" b="1" u="sng" dirty="0"/>
              <a:t>22-27 September 2024 in Elba, Italy</a:t>
            </a:r>
          </a:p>
          <a:p>
            <a:endParaRPr lang="en-IT" sz="1600" b="1" u="sng" dirty="0"/>
          </a:p>
          <a:p>
            <a:r>
              <a:rPr lang="en-IT" sz="1600" b="1" u="sng" dirty="0"/>
              <a:t>We plan to propose a three-day meeting on High Rep Rate LPA Satellite Meeting at the </a:t>
            </a:r>
            <a:r>
              <a:rPr lang="en-IT" sz="1600" b="1" u="sng"/>
              <a:t>EuPRAXIA Workshop</a:t>
            </a:r>
            <a:endParaRPr lang="en-US" sz="1600" b="1" u="sng" dirty="0"/>
          </a:p>
          <a:p>
            <a:endParaRPr lang="en-IT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Progress on high-rep rate lasers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High average power beam trasport and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Gas targets for 100 Hz operation and beyond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Control system and active stabilization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dirty="0">
                <a:effectLst/>
                <a:latin typeface="Calibri" panose="020F0502020204030204" pitchFamily="34" charset="0"/>
              </a:rPr>
              <a:t>Machine </a:t>
            </a:r>
            <a:r>
              <a:rPr lang="it-IT" sz="1800" b="0" i="0" dirty="0" err="1">
                <a:effectLst/>
                <a:latin typeface="Calibri" panose="020F0502020204030204" pitchFamily="34" charset="0"/>
              </a:rPr>
              <a:t>learning</a:t>
            </a:r>
            <a:r>
              <a:rPr lang="it-IT" sz="1800" b="0" i="0" dirty="0">
                <a:effectLst/>
                <a:latin typeface="Calibri" panose="020F0502020204030204" pitchFamily="34" charset="0"/>
              </a:rPr>
              <a:t> </a:t>
            </a:r>
            <a:r>
              <a:rPr lang="it-IT" sz="1800" b="0" i="0" dirty="0" err="1">
                <a:effectLst/>
                <a:latin typeface="Calibri" panose="020F0502020204030204" pitchFamily="34" charset="0"/>
              </a:rPr>
              <a:t>optimisation</a:t>
            </a:r>
            <a:r>
              <a:rPr lang="it-IT" sz="1800" b="0" i="0" dirty="0">
                <a:effectLst/>
                <a:latin typeface="Calibri" panose="020F0502020204030204" pitchFamily="34" charset="0"/>
              </a:rPr>
              <a:t> </a:t>
            </a:r>
            <a:r>
              <a:rPr lang="it-IT" sz="1800" b="0" i="0" dirty="0" err="1">
                <a:effectLst/>
                <a:latin typeface="Calibri" panose="020F0502020204030204" pitchFamily="34" charset="0"/>
              </a:rPr>
              <a:t>techniques</a:t>
            </a:r>
            <a:endParaRPr lang="it-IT" sz="16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High rep-rate data handling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sz="1600" dirty="0"/>
              <a:t>Radioprotection at high rep-rate</a:t>
            </a:r>
          </a:p>
          <a:p>
            <a:r>
              <a:rPr lang="en-GB" sz="1600" dirty="0"/>
              <a:t>…</a:t>
            </a:r>
            <a:endParaRPr lang="en-IT" sz="1600" dirty="0"/>
          </a:p>
          <a:p>
            <a:r>
              <a:rPr lang="en-IT" sz="1600" dirty="0"/>
              <a:t>Proposal will be sent shortly to the EuPRAXIA_PP Workshop Scientific Programme Committee 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EE1B6AB-ABB4-7900-0E4F-D745EFD7F6AC}"/>
              </a:ext>
            </a:extLst>
          </p:cNvPr>
          <p:cNvSpPr/>
          <p:nvPr/>
        </p:nvSpPr>
        <p:spPr>
          <a:xfrm>
            <a:off x="4506258" y="5948771"/>
            <a:ext cx="6447220" cy="728713"/>
          </a:xfrm>
          <a:prstGeom prst="roundRect">
            <a:avLst/>
          </a:prstGeom>
          <a:solidFill>
            <a:srgbClr val="FFC000"/>
          </a:soli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>
                <a:solidFill>
                  <a:srgbClr val="002850"/>
                </a:solidFill>
              </a:rPr>
              <a:t>Currently relying on ancillary funds (for R&amp;D towards plasma-based light sources) </a:t>
            </a:r>
          </a:p>
        </p:txBody>
      </p:sp>
      <p:sp>
        <p:nvSpPr>
          <p:cNvPr id="7" name="TextBox 4">
            <a:extLst>
              <a:ext uri="{FF2B5EF4-FFF2-40B4-BE49-F238E27FC236}">
                <a16:creationId xmlns:a16="http://schemas.microsoft.com/office/drawing/2014/main" id="{26521A01-5178-43C9-B904-814F3C772D9F}"/>
              </a:ext>
            </a:extLst>
          </p:cNvPr>
          <p:cNvSpPr txBox="1"/>
          <p:nvPr/>
        </p:nvSpPr>
        <p:spPr>
          <a:xfrm>
            <a:off x="195797" y="1009997"/>
            <a:ext cx="685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2.1 coordinated by </a:t>
            </a:r>
            <a:r>
              <a:rPr lang="it-IT" b="1" dirty="0">
                <a:solidFill>
                  <a:srgbClr val="FFC000"/>
                </a:solidFill>
              </a:rPr>
              <a:t>Leo </a:t>
            </a:r>
            <a:r>
              <a:rPr lang="it-IT" b="1" dirty="0" err="1">
                <a:solidFill>
                  <a:srgbClr val="FFC000"/>
                </a:solidFill>
              </a:rPr>
              <a:t>Gizzi</a:t>
            </a:r>
            <a:r>
              <a:rPr lang="it-IT" b="1" dirty="0">
                <a:solidFill>
                  <a:srgbClr val="FFC000"/>
                </a:solidFill>
              </a:rPr>
              <a:t>, </a:t>
            </a:r>
            <a:r>
              <a:rPr lang="it-IT" b="1" dirty="0" err="1">
                <a:solidFill>
                  <a:srgbClr val="FFC000"/>
                </a:solidFill>
              </a:rPr>
              <a:t>Andi</a:t>
            </a:r>
            <a:r>
              <a:rPr lang="it-IT" b="1" dirty="0">
                <a:solidFill>
                  <a:srgbClr val="FFC000"/>
                </a:solidFill>
              </a:rPr>
              <a:t> Maier and Paul Mason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00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114671" y="1605658"/>
            <a:ext cx="8024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Long-term stable operation of high-energy 10 J, 100 Hz (1 kW) DPSS pump laser demonstrated at CLF</a:t>
            </a:r>
            <a:r>
              <a:rPr lang="en-US" sz="2000" baseline="30000" dirty="0"/>
              <a:t>#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Multi-slab </a:t>
            </a:r>
            <a:r>
              <a:rPr lang="en-US" dirty="0" err="1"/>
              <a:t>Yb:YAG</a:t>
            </a:r>
            <a:r>
              <a:rPr lang="en-US" dirty="0"/>
              <a:t> gas cooled amplifier (</a:t>
            </a:r>
            <a:r>
              <a:rPr lang="en-US" dirty="0" err="1"/>
              <a:t>DiPOLE</a:t>
            </a:r>
            <a:r>
              <a:rPr lang="en-US" dirty="0"/>
              <a:t>-S)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Energy stability 1 % rms @ 100 Hz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45 </a:t>
            </a:r>
            <a:r>
              <a:rPr lang="en-US" sz="1600" dirty="0" err="1"/>
              <a:t>mins</a:t>
            </a:r>
            <a:r>
              <a:rPr lang="en-US" sz="1600" dirty="0"/>
              <a:t> (300 </a:t>
            </a:r>
            <a:r>
              <a:rPr lang="en-US" sz="1600" dirty="0" err="1"/>
              <a:t>kshots</a:t>
            </a:r>
            <a:r>
              <a:rPr lang="en-US" sz="1600" dirty="0"/>
              <a:t>) @ 10 J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4 hours (1.4 </a:t>
            </a:r>
            <a:r>
              <a:rPr lang="en-US" sz="1600" dirty="0" err="1"/>
              <a:t>Mshots</a:t>
            </a:r>
            <a:r>
              <a:rPr lang="en-US" sz="1600" dirty="0"/>
              <a:t>) @ 7 J – no user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95797" y="34807"/>
            <a:ext cx="110672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WP2.2: High-Repetition Rate Laser Driver Developments (100 Hz </a:t>
            </a:r>
            <a:r>
              <a:rPr lang="en-GB" sz="3000" b="1" dirty="0">
                <a:solidFill>
                  <a:schemeClr val="bg1"/>
                </a:solidFill>
                <a:sym typeface="Symbol" panose="05050102010706020507" pitchFamily="18" charset="2"/>
              </a:rPr>
              <a:t></a:t>
            </a:r>
            <a:r>
              <a:rPr lang="en-GB" sz="3000" b="1" dirty="0">
                <a:solidFill>
                  <a:schemeClr val="bg1"/>
                </a:solidFill>
              </a:rPr>
              <a:t> 1 kHz) – Progress Update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504D63-DFDB-41E7-9DF1-97B6D21F3C1B}"/>
              </a:ext>
            </a:extLst>
          </p:cNvPr>
          <p:cNvSpPr/>
          <p:nvPr/>
        </p:nvSpPr>
        <p:spPr>
          <a:xfrm>
            <a:off x="144817" y="5880147"/>
            <a:ext cx="66679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aseline="30000" dirty="0">
                <a:solidFill>
                  <a:srgbClr val="435EE3"/>
                </a:solidFill>
              </a:rPr>
              <a:t>#</a:t>
            </a:r>
            <a:r>
              <a:rPr lang="de-DE" sz="1400" dirty="0">
                <a:solidFill>
                  <a:srgbClr val="435EE3"/>
                </a:solidFill>
              </a:rPr>
              <a:t>M. De Vido </a:t>
            </a:r>
            <a:r>
              <a:rPr lang="de-DE" sz="1400" i="1" dirty="0">
                <a:solidFill>
                  <a:srgbClr val="435EE3"/>
                </a:solidFill>
              </a:rPr>
              <a:t>et al., „Demonstration of stable, long-term operation of a nanosecond pulsed DPSSL at 10 J, 100 Hz“, submitted to Optics Express</a:t>
            </a:r>
            <a:r>
              <a:rPr lang="de-DE" sz="1400" dirty="0">
                <a:solidFill>
                  <a:srgbClr val="435EE3"/>
                </a:solidFill>
              </a:rPr>
              <a:t> (</a:t>
            </a:r>
            <a:r>
              <a:rPr lang="de-DE" sz="1400" b="1" dirty="0">
                <a:solidFill>
                  <a:srgbClr val="435EE3"/>
                </a:solidFill>
              </a:rPr>
              <a:t>2024</a:t>
            </a:r>
            <a:r>
              <a:rPr lang="de-DE" sz="1400" dirty="0">
                <a:solidFill>
                  <a:srgbClr val="435EE3"/>
                </a:solidFill>
              </a:rPr>
              <a:t>)</a:t>
            </a:r>
            <a:endParaRPr lang="de-DE" sz="1400" b="1" dirty="0">
              <a:solidFill>
                <a:srgbClr val="435EE3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281" y="3405752"/>
            <a:ext cx="806723" cy="7887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6657" y="1615220"/>
            <a:ext cx="4515059" cy="265233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200149" y="4354218"/>
            <a:ext cx="4918164" cy="2193948"/>
            <a:chOff x="7200149" y="4354218"/>
            <a:chExt cx="4918164" cy="219394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366ADB6-733E-90DC-0BAC-66AE9E0E25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00149" y="4354218"/>
              <a:ext cx="4918164" cy="2193948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842172" y="6092748"/>
              <a:ext cx="1175657" cy="3181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927732" y="3524309"/>
            <a:ext cx="5075327" cy="2184272"/>
            <a:chOff x="927732" y="3683965"/>
            <a:chExt cx="5075327" cy="2184272"/>
          </a:xfrm>
        </p:grpSpPr>
        <p:pic>
          <p:nvPicPr>
            <p:cNvPr id="18" name="Picture 17" descr="A graph of a graph of a temperature&#10;&#10;Description automatically generated with medium confidence">
              <a:extLst>
                <a:ext uri="{FF2B5EF4-FFF2-40B4-BE49-F238E27FC236}">
                  <a16:creationId xmlns:a16="http://schemas.microsoft.com/office/drawing/2014/main" id="{B07B84F3-BB59-13B5-0D30-D8130F18532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7732" y="3683965"/>
              <a:ext cx="5075327" cy="218427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376624" y="4360983"/>
              <a:ext cx="20900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FF"/>
                  </a:solidFill>
                </a:rPr>
                <a:t>Oscillation artefact linked to lab temperature instability</a:t>
              </a:r>
            </a:p>
          </p:txBody>
        </p:sp>
      </p:grpSp>
      <p:sp>
        <p:nvSpPr>
          <p:cNvPr id="14" name="TextBox 4">
            <a:extLst>
              <a:ext uri="{FF2B5EF4-FFF2-40B4-BE49-F238E27FC236}">
                <a16:creationId xmlns:a16="http://schemas.microsoft.com/office/drawing/2014/main" id="{702614F5-705C-426B-9DEF-4340323B842D}"/>
              </a:ext>
            </a:extLst>
          </p:cNvPr>
          <p:cNvSpPr txBox="1"/>
          <p:nvPr/>
        </p:nvSpPr>
        <p:spPr>
          <a:xfrm>
            <a:off x="195797" y="1009997"/>
            <a:ext cx="677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2.2 coordinated by Andi Maier, Paul Mason and Leo </a:t>
            </a:r>
            <a:r>
              <a:rPr lang="en-US" b="1" dirty="0" err="1">
                <a:solidFill>
                  <a:srgbClr val="FFC000"/>
                </a:solidFill>
              </a:rPr>
              <a:t>Gizzi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29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114671" y="1562115"/>
            <a:ext cx="9653737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Performance of high-energy Ti:Sa amplifiers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PW-class (30 fs, 30J, 300W) laser @ 10 Hz commissioning underway at the Extreme Photonics Application Centre (EPAC)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Laser damage testing of multi-layer dielectric gratings in progress</a:t>
            </a:r>
            <a:endParaRPr lang="en-US" sz="2000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95798" y="121891"/>
            <a:ext cx="10196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WP2.2: High-Repetition Rate Laser Driver Developments (100 Hz </a:t>
            </a:r>
            <a:r>
              <a:rPr lang="en-GB" sz="2800" b="1" dirty="0">
                <a:solidFill>
                  <a:schemeClr val="bg1"/>
                </a:solidFill>
                <a:sym typeface="Symbol" panose="05050102010706020507" pitchFamily="18" charset="2"/>
              </a:rPr>
              <a:t></a:t>
            </a:r>
            <a:r>
              <a:rPr lang="en-GB" sz="2800" b="1" dirty="0">
                <a:solidFill>
                  <a:schemeClr val="bg1"/>
                </a:solidFill>
              </a:rPr>
              <a:t> 1 kHz) – Progress Update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337" y="1675428"/>
            <a:ext cx="1273497" cy="1245088"/>
          </a:xfrm>
          <a:prstGeom prst="rect">
            <a:avLst/>
          </a:prstGeom>
        </p:spPr>
      </p:pic>
      <p:pic>
        <p:nvPicPr>
          <p:cNvPr id="19" name="Picture 18" descr="A large metal box with blue doors&#10;&#10;Description automatically generated">
            <a:extLst>
              <a:ext uri="{FF2B5EF4-FFF2-40B4-BE49-F238E27FC236}">
                <a16:creationId xmlns:a16="http://schemas.microsoft.com/office/drawing/2014/main" id="{E85B4624-EF3B-2359-1A95-9316FF2C506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4054" y="3993662"/>
            <a:ext cx="3127563" cy="2345672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8983" y="3824016"/>
            <a:ext cx="2320636" cy="2659929"/>
          </a:xfrm>
          <a:prstGeom prst="rect">
            <a:avLst/>
          </a:prstGeom>
          <a:ln w="19050">
            <a:solidFill>
              <a:srgbClr val="0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70915" y="3382939"/>
            <a:ext cx="1850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Joule-class OPCPA Front-end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433829" y="3382939"/>
            <a:ext cx="2046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DiPOLE 100J, 10Hz pump cryo-amplifier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53703" y="3382939"/>
            <a:ext cx="1929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err="1"/>
              <a:t>Ti:Sa</a:t>
            </a:r>
            <a:r>
              <a:rPr lang="en-GB" sz="1600" dirty="0"/>
              <a:t> high-energy amplifier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661097" y="3382939"/>
            <a:ext cx="1758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Compressor chamber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04D3482-1934-DABE-EADD-6A46583ADAAD}"/>
              </a:ext>
            </a:extLst>
          </p:cNvPr>
          <p:cNvGrpSpPr/>
          <p:nvPr/>
        </p:nvGrpSpPr>
        <p:grpSpPr>
          <a:xfrm>
            <a:off x="2874844" y="3993662"/>
            <a:ext cx="3185581" cy="2338046"/>
            <a:chOff x="2800778" y="3993662"/>
            <a:chExt cx="3185581" cy="233804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1421535-FFEA-AF1C-BF61-97A85EE007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00778" y="3993662"/>
              <a:ext cx="3185581" cy="2338046"/>
            </a:xfrm>
            <a:prstGeom prst="rect">
              <a:avLst/>
            </a:prstGeom>
            <a:ln w="19050">
              <a:solidFill>
                <a:srgbClr val="000000"/>
              </a:solidFill>
            </a:ln>
          </p:spPr>
        </p:pic>
        <p:pic>
          <p:nvPicPr>
            <p:cNvPr id="5" name="Picture 2" descr="\\A4CLFFILES\data\HiLASE\Safety\Standing_orders\DiPOLE100_logo.png">
              <a:extLst>
                <a:ext uri="{FF2B5EF4-FFF2-40B4-BE49-F238E27FC236}">
                  <a16:creationId xmlns:a16="http://schemas.microsoft.com/office/drawing/2014/main" id="{F229220C-11A6-41AD-D23F-473A1E5311D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882" t="18268" r="6882" b="31720"/>
            <a:stretch/>
          </p:blipFill>
          <p:spPr bwMode="auto">
            <a:xfrm>
              <a:off x="4511824" y="5949280"/>
              <a:ext cx="1389476" cy="279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8F54BC6-EE24-334D-575E-37B1F9EB7BF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004" y="3993662"/>
            <a:ext cx="2752470" cy="2338046"/>
          </a:xfrm>
          <a:prstGeom prst="rect">
            <a:avLst/>
          </a:prstGeom>
          <a:ln w="15875">
            <a:solidFill>
              <a:srgbClr val="000000"/>
            </a:solidFill>
          </a:ln>
        </p:spPr>
      </p:pic>
      <p:sp>
        <p:nvSpPr>
          <p:cNvPr id="17" name="TextBox 4">
            <a:extLst>
              <a:ext uri="{FF2B5EF4-FFF2-40B4-BE49-F238E27FC236}">
                <a16:creationId xmlns:a16="http://schemas.microsoft.com/office/drawing/2014/main" id="{26B0CD60-194A-40B4-847C-5045F675C7AA}"/>
              </a:ext>
            </a:extLst>
          </p:cNvPr>
          <p:cNvSpPr txBox="1"/>
          <p:nvPr/>
        </p:nvSpPr>
        <p:spPr>
          <a:xfrm>
            <a:off x="195797" y="1009997"/>
            <a:ext cx="677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2.2 coordinated by Andi Maier, Paul Mason and Leo </a:t>
            </a:r>
            <a:r>
              <a:rPr lang="en-US" b="1" dirty="0" err="1">
                <a:solidFill>
                  <a:srgbClr val="FFC000"/>
                </a:solidFill>
              </a:rPr>
              <a:t>Gizzi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53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80999" y="1612019"/>
            <a:ext cx="12030001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Next generation laser drivers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Commercial, </a:t>
            </a:r>
            <a:r>
              <a:rPr lang="en-US" dirty="0" err="1"/>
              <a:t>mJ</a:t>
            </a:r>
            <a:r>
              <a:rPr lang="en-US" dirty="0"/>
              <a:t>, kHz, 30 fs, 2 µm front end (Ti:Sa pumped OPA) operational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Efficient, room temperature, direct diode pumping of Tm:Lu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(2 µm) at 796 nm demonstrated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kHz 2 µm test bed for material characterization set-up</a:t>
            </a:r>
            <a:endParaRPr lang="en-US" sz="2000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95797" y="121891"/>
            <a:ext cx="10580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WP2.2: High-Repetition Rate Laser Driver Developments (100 Hz </a:t>
            </a:r>
            <a:r>
              <a:rPr lang="en-GB" sz="3000" b="1" dirty="0">
                <a:solidFill>
                  <a:schemeClr val="bg1"/>
                </a:solidFill>
                <a:sym typeface="Symbol" panose="05050102010706020507" pitchFamily="18" charset="2"/>
              </a:rPr>
              <a:t></a:t>
            </a:r>
            <a:r>
              <a:rPr lang="en-GB" sz="3000" b="1" dirty="0">
                <a:solidFill>
                  <a:schemeClr val="bg1"/>
                </a:solidFill>
              </a:rPr>
              <a:t> 1 kHz) – Progress Update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2030932-853F-1D93-445A-7A545A463063}"/>
              </a:ext>
            </a:extLst>
          </p:cNvPr>
          <p:cNvGrpSpPr/>
          <p:nvPr/>
        </p:nvGrpSpPr>
        <p:grpSpPr>
          <a:xfrm>
            <a:off x="263352" y="3189712"/>
            <a:ext cx="4101147" cy="3259873"/>
            <a:chOff x="263352" y="3189712"/>
            <a:chExt cx="4101147" cy="325987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3E2B454-CD56-474F-78DB-99F2229F5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3352" y="3576625"/>
              <a:ext cx="4101147" cy="1724583"/>
            </a:xfrm>
            <a:prstGeom prst="rect">
              <a:avLst/>
            </a:prstGeom>
            <a:ln w="19050">
              <a:solidFill>
                <a:srgbClr val="000000"/>
              </a:solidFill>
            </a:ln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08C2EEB-BEDD-8177-6060-7D86692825C4}"/>
                </a:ext>
              </a:extLst>
            </p:cNvPr>
            <p:cNvGrpSpPr/>
            <p:nvPr/>
          </p:nvGrpSpPr>
          <p:grpSpPr>
            <a:xfrm>
              <a:off x="407368" y="4556891"/>
              <a:ext cx="2839041" cy="1892694"/>
              <a:chOff x="3102900" y="3195121"/>
              <a:chExt cx="2301831" cy="1534554"/>
            </a:xfrm>
          </p:grpSpPr>
          <p:pic>
            <p:nvPicPr>
              <p:cNvPr id="9" name="Picture 8" descr="A blue line with black border&#10;&#10;Description automatically generated">
                <a:extLst>
                  <a:ext uri="{FF2B5EF4-FFF2-40B4-BE49-F238E27FC236}">
                    <a16:creationId xmlns:a16="http://schemas.microsoft.com/office/drawing/2014/main" id="{F4EE9162-274C-3611-B8EA-C9685C10D8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02900" y="3195121"/>
                <a:ext cx="2301831" cy="153455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B01AB6-7402-C687-AF92-B3068A2D30AE}"/>
                  </a:ext>
                </a:extLst>
              </p:cNvPr>
              <p:cNvSpPr txBox="1"/>
              <p:nvPr/>
            </p:nvSpPr>
            <p:spPr>
              <a:xfrm>
                <a:off x="3360622" y="3422003"/>
                <a:ext cx="8931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b="1" dirty="0"/>
                  <a:t>Spectrum</a:t>
                </a:r>
              </a:p>
            </p:txBody>
          </p:sp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766C67-8D67-3D82-2EAF-B9FBCF03C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2521" y="4671516"/>
              <a:ext cx="556838" cy="56635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2688CF-1BCB-D9FB-3C9A-2DD815F2181D}"/>
                </a:ext>
              </a:extLst>
            </p:cNvPr>
            <p:cNvSpPr txBox="1"/>
            <p:nvPr/>
          </p:nvSpPr>
          <p:spPr>
            <a:xfrm>
              <a:off x="3050446" y="5470446"/>
              <a:ext cx="11849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ym typeface="Symbol" panose="05050102010706020507" pitchFamily="18" charset="2"/>
                </a:rPr>
                <a:t></a:t>
              </a:r>
              <a:r>
                <a:rPr lang="en-US" sz="1000" b="1" baseline="-25000" dirty="0">
                  <a:sym typeface="Symbol" panose="05050102010706020507" pitchFamily="18" charset="2"/>
                </a:rPr>
                <a:t>c</a:t>
              </a:r>
              <a:r>
                <a:rPr lang="en-US" sz="1000" b="1" dirty="0">
                  <a:sym typeface="Symbol" panose="05050102010706020507" pitchFamily="18" charset="2"/>
                </a:rPr>
                <a:t>=</a:t>
              </a:r>
              <a:r>
                <a:rPr lang="en-US" sz="1000" b="1" dirty="0"/>
                <a:t> 2025 nm</a:t>
              </a:r>
            </a:p>
            <a:p>
              <a:r>
                <a:rPr lang="en-US" sz="1000" b="1" dirty="0">
                  <a:sym typeface="Symbol" panose="05050102010706020507" pitchFamily="18" charset="2"/>
                </a:rPr>
                <a:t></a:t>
              </a:r>
              <a:r>
                <a:rPr lang="en-US" sz="1000" b="1" baseline="-25000" dirty="0"/>
                <a:t>FWHM</a:t>
              </a:r>
              <a:r>
                <a:rPr lang="en-US" sz="1000" b="1" dirty="0"/>
                <a:t> = 182 nm</a:t>
              </a:r>
            </a:p>
            <a:p>
              <a:r>
                <a:rPr lang="en-US" sz="1000" b="1" dirty="0">
                  <a:sym typeface="Symbol" panose="05050102010706020507" pitchFamily="18" charset="2"/>
                </a:rPr>
                <a:t></a:t>
              </a:r>
              <a:r>
                <a:rPr lang="en-US" sz="1000" b="1" baseline="-25000" dirty="0">
                  <a:sym typeface="Symbol" panose="05050102010706020507" pitchFamily="18" charset="2"/>
                </a:rPr>
                <a:t>FTL</a:t>
              </a:r>
              <a:r>
                <a:rPr lang="en-US" sz="1000" b="1" dirty="0">
                  <a:sym typeface="Symbol" panose="05050102010706020507" pitchFamily="18" charset="2"/>
                </a:rPr>
                <a:t> = </a:t>
              </a:r>
              <a:r>
                <a:rPr lang="en-US" sz="1000" b="1" dirty="0"/>
                <a:t>33 fs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8350A7-27EC-9ED4-8246-E5EEFE623FD1}"/>
                </a:ext>
              </a:extLst>
            </p:cNvPr>
            <p:cNvSpPr txBox="1"/>
            <p:nvPr/>
          </p:nvSpPr>
          <p:spPr>
            <a:xfrm>
              <a:off x="1709299" y="3189712"/>
              <a:ext cx="10743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Front-end</a:t>
              </a:r>
              <a:endParaRPr lang="en-GB" sz="1600" dirty="0" err="1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CCDE8D0-36FA-CAE4-B4B3-067596AB90D0}"/>
              </a:ext>
            </a:extLst>
          </p:cNvPr>
          <p:cNvGrpSpPr/>
          <p:nvPr/>
        </p:nvGrpSpPr>
        <p:grpSpPr>
          <a:xfrm>
            <a:off x="4671409" y="3016161"/>
            <a:ext cx="7185231" cy="3725207"/>
            <a:chOff x="4533878" y="2982195"/>
            <a:chExt cx="7185231" cy="372520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A434D1E-7A22-59F5-7F47-55F84075E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4533878" y="3221549"/>
              <a:ext cx="3555387" cy="231028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7A84728-8373-2CE9-AD03-3CD2EC6EC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143561" y="2982195"/>
              <a:ext cx="2736304" cy="1212794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BC1995-7B2E-CA2C-D3C1-1122406D08EA}"/>
                </a:ext>
              </a:extLst>
            </p:cNvPr>
            <p:cNvSpPr txBox="1"/>
            <p:nvPr/>
          </p:nvSpPr>
          <p:spPr>
            <a:xfrm>
              <a:off x="4980759" y="4242530"/>
              <a:ext cx="1848223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Efficient 2-for-1 cross-relaxation QE ~ 2 demonstrated</a:t>
              </a:r>
              <a:endParaRPr lang="en-GB" sz="1400" dirty="0" err="1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0A03B67-43FA-5384-F86D-C409F7C26F36}"/>
                </a:ext>
              </a:extLst>
            </p:cNvPr>
            <p:cNvSpPr txBox="1"/>
            <p:nvPr/>
          </p:nvSpPr>
          <p:spPr>
            <a:xfrm>
              <a:off x="7002488" y="5747445"/>
              <a:ext cx="11994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Oscillator test bed</a:t>
              </a:r>
              <a:endParaRPr lang="en-GB" sz="1600" dirty="0" err="1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A6998E4-F8C5-C2D6-BFB9-90BF0185C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22544" y="5752648"/>
              <a:ext cx="1703253" cy="543592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53FBB22-3986-AF36-71BF-C1B5A5E72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8256240" y="4194989"/>
              <a:ext cx="3462869" cy="23002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8629508-31BB-61F6-64B2-78B9064FA9BE}"/>
                </a:ext>
              </a:extLst>
            </p:cNvPr>
            <p:cNvSpPr txBox="1"/>
            <p:nvPr/>
          </p:nvSpPr>
          <p:spPr>
            <a:xfrm>
              <a:off x="9634452" y="5713511"/>
              <a:ext cx="1988370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IT" sz="1400" dirty="0"/>
                <a:t>Slope efficiency ≈ 75%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5E25ED4-CE8D-48AE-AA44-425B90A0DF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02476" y="5445874"/>
              <a:ext cx="1247259" cy="1261528"/>
            </a:xfrm>
            <a:prstGeom prst="rect">
              <a:avLst/>
            </a:prstGeom>
            <a:ln w="19050">
              <a:solidFill>
                <a:srgbClr val="000000"/>
              </a:solidFill>
            </a:ln>
          </p:spPr>
        </p:pic>
      </p:grpSp>
      <p:sp>
        <p:nvSpPr>
          <p:cNvPr id="22" name="TextBox 4">
            <a:extLst>
              <a:ext uri="{FF2B5EF4-FFF2-40B4-BE49-F238E27FC236}">
                <a16:creationId xmlns:a16="http://schemas.microsoft.com/office/drawing/2014/main" id="{5C0B3910-AE6C-4857-9B00-A84F37ED3A92}"/>
              </a:ext>
            </a:extLst>
          </p:cNvPr>
          <p:cNvSpPr txBox="1"/>
          <p:nvPr/>
        </p:nvSpPr>
        <p:spPr>
          <a:xfrm>
            <a:off x="195797" y="1009997"/>
            <a:ext cx="677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2.2 coordinated by Andi Maier, Paul Mason and Leo </a:t>
            </a:r>
            <a:r>
              <a:rPr lang="en-US" b="1" dirty="0" err="1">
                <a:solidFill>
                  <a:srgbClr val="FFC000"/>
                </a:solidFill>
              </a:rPr>
              <a:t>Gizzi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30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4019C1-2034-9D76-9AC4-C13B90546A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166B24D-0BA9-25D7-6CF7-9D5129504474}"/>
              </a:ext>
            </a:extLst>
          </p:cNvPr>
          <p:cNvSpPr txBox="1"/>
          <p:nvPr/>
        </p:nvSpPr>
        <p:spPr>
          <a:xfrm>
            <a:off x="369141" y="1600519"/>
            <a:ext cx="11376025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KALDERA LPA drive laser development at DESY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Long-term stable frontend demonstrated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Frontend auto-tuning using machine learning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Concept published on multi-layer based compressor that could support kW-average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Approaching 0.5 J at 100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Will be used for LPA injector development for PETRA IV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122120DF-69B7-7A27-59E8-5AFFDA2434E2}"/>
              </a:ext>
            </a:extLst>
          </p:cNvPr>
          <p:cNvSpPr txBox="1"/>
          <p:nvPr/>
        </p:nvSpPr>
        <p:spPr>
          <a:xfrm>
            <a:off x="195797" y="49321"/>
            <a:ext cx="10580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WP2.2: High-Repetition Rate Laser Driver Developments (100 Hz </a:t>
            </a:r>
            <a:r>
              <a:rPr lang="en-GB" sz="3000" b="1" dirty="0">
                <a:solidFill>
                  <a:schemeClr val="bg1"/>
                </a:solidFill>
                <a:sym typeface="Symbol" panose="05050102010706020507" pitchFamily="18" charset="2"/>
              </a:rPr>
              <a:t></a:t>
            </a:r>
            <a:r>
              <a:rPr lang="en-GB" sz="3000" b="1" dirty="0">
                <a:solidFill>
                  <a:schemeClr val="bg1"/>
                </a:solidFill>
              </a:rPr>
              <a:t> 1 kHz) – Progress Update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6952F26-8035-3F86-5711-9D53F107B1F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99" b="43463"/>
          <a:stretch/>
        </p:blipFill>
        <p:spPr>
          <a:xfrm>
            <a:off x="6744072" y="3585581"/>
            <a:ext cx="4752528" cy="16719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21BA7E4-B62A-A254-E9A9-2C2BC7F7076A}"/>
              </a:ext>
            </a:extLst>
          </p:cNvPr>
          <p:cNvSpPr txBox="1"/>
          <p:nvPr/>
        </p:nvSpPr>
        <p:spPr>
          <a:xfrm>
            <a:off x="6854405" y="5445224"/>
            <a:ext cx="51619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C. </a:t>
            </a:r>
            <a:r>
              <a:rPr lang="en-US" sz="1400" i="1" dirty="0" err="1"/>
              <a:t>Werle</a:t>
            </a:r>
            <a:r>
              <a:rPr lang="en-US" sz="1400" i="1" dirty="0"/>
              <a:t> et al., Out-of-plane multilayer-dielectric-grating compressor for ultrafast </a:t>
            </a:r>
            <a:r>
              <a:rPr lang="en-US" sz="1400" i="1" dirty="0" err="1"/>
              <a:t>Ti:sapphire</a:t>
            </a:r>
            <a:r>
              <a:rPr lang="en-US" sz="1400" i="1" dirty="0"/>
              <a:t> pulses,  Opt. Express 31, 37437 (2023)</a:t>
            </a:r>
            <a:endParaRPr lang="de-DE" sz="1400" i="1" dirty="0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2949276-1FEA-ED63-F951-E9B8EF5CB7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547" y="4014063"/>
            <a:ext cx="6031088" cy="1191491"/>
          </a:xfrm>
          <a:prstGeom prst="rect">
            <a:avLst/>
          </a:prstGeom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2DD909EF-9010-556F-AF5A-1A699DA0E71C}"/>
              </a:ext>
            </a:extLst>
          </p:cNvPr>
          <p:cNvCxnSpPr>
            <a:cxnSpLocks/>
          </p:cNvCxnSpPr>
          <p:nvPr/>
        </p:nvCxnSpPr>
        <p:spPr>
          <a:xfrm>
            <a:off x="1365378" y="5325851"/>
            <a:ext cx="3744416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33F6C0B5-F38B-2FC5-B227-D836F1292B13}"/>
              </a:ext>
            </a:extLst>
          </p:cNvPr>
          <p:cNvSpPr txBox="1"/>
          <p:nvPr/>
        </p:nvSpPr>
        <p:spPr>
          <a:xfrm>
            <a:off x="2877546" y="5353163"/>
            <a:ext cx="100811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50 hours</a:t>
            </a:r>
            <a:endParaRPr lang="de-DE" sz="12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EC6A55B-1632-C9CE-B6E1-242A195F07E4}"/>
              </a:ext>
            </a:extLst>
          </p:cNvPr>
          <p:cNvSpPr txBox="1"/>
          <p:nvPr/>
        </p:nvSpPr>
        <p:spPr>
          <a:xfrm>
            <a:off x="656616" y="5669051"/>
            <a:ext cx="51619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T. Eichner et al., “Evolutionary optimization and long-term stabilization of a white-light seeded two-stage OPCPA seed laser”, Opt. Express 31, 36915 (2023)</a:t>
            </a:r>
            <a:endParaRPr lang="de-DE" sz="1400" i="1" dirty="0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id="{618957E6-4B96-4690-8120-2F371D241D20}"/>
              </a:ext>
            </a:extLst>
          </p:cNvPr>
          <p:cNvSpPr txBox="1"/>
          <p:nvPr/>
        </p:nvSpPr>
        <p:spPr>
          <a:xfrm>
            <a:off x="195797" y="1009997"/>
            <a:ext cx="677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2.2 coordinated by Andi Maier, Paul Mason and Leo </a:t>
            </a:r>
            <a:r>
              <a:rPr lang="en-US" b="1" dirty="0" err="1">
                <a:solidFill>
                  <a:srgbClr val="FFC000"/>
                </a:solidFill>
              </a:rPr>
              <a:t>Gizzi</a:t>
            </a:r>
            <a:endParaRPr 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36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61A2FF-22DC-FE8A-926E-A7D74DCD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93141-7D0E-A4F4-4D33-E13FF79BCB5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55891"/>
            <a:ext cx="4688671" cy="1348244"/>
          </a:xfrm>
          <a:prstGeom prst="rect">
            <a:avLst/>
          </a:prstGeom>
        </p:spPr>
      </p:pic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4094F37A-CDB2-7279-3449-23C3CE7319F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997" y="2121684"/>
            <a:ext cx="3730107" cy="3257942"/>
          </a:xfrm>
          <a:prstGeom prst="rect">
            <a:avLst/>
          </a:prstGeom>
        </p:spPr>
      </p:pic>
      <p:sp>
        <p:nvSpPr>
          <p:cNvPr id="24" name="TextBox 5">
            <a:extLst>
              <a:ext uri="{FF2B5EF4-FFF2-40B4-BE49-F238E27FC236}">
                <a16:creationId xmlns:a16="http://schemas.microsoft.com/office/drawing/2014/main" id="{FE53F220-AD1C-5253-E9D9-9F8814B5CF5D}"/>
              </a:ext>
            </a:extLst>
          </p:cNvPr>
          <p:cNvSpPr txBox="1"/>
          <p:nvPr/>
        </p:nvSpPr>
        <p:spPr>
          <a:xfrm>
            <a:off x="195797" y="121891"/>
            <a:ext cx="10580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R&amp;D on sustainable high rep-rate LWFA architectures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02179D-09FA-9CCB-9C5C-F12F41CBB795}"/>
              </a:ext>
            </a:extLst>
          </p:cNvPr>
          <p:cNvSpPr txBox="1"/>
          <p:nvPr/>
        </p:nvSpPr>
        <p:spPr>
          <a:xfrm>
            <a:off x="69850" y="1453306"/>
            <a:ext cx="544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Multi-pulse LWFA with long pulses with HOFI channels offer a lot of promise 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1EAD873-7A6D-0321-9454-BA9C8F521240}"/>
              </a:ext>
            </a:extLst>
          </p:cNvPr>
          <p:cNvCxnSpPr/>
          <p:nvPr/>
        </p:nvCxnSpPr>
        <p:spPr>
          <a:xfrm>
            <a:off x="6000750" y="1453306"/>
            <a:ext cx="88900" cy="540469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A diagram of a graph&#10;&#10;Description automatically generated">
            <a:extLst>
              <a:ext uri="{FF2B5EF4-FFF2-40B4-BE49-F238E27FC236}">
                <a16:creationId xmlns:a16="http://schemas.microsoft.com/office/drawing/2014/main" id="{0C90340A-5192-C13D-4BF7-D4C5EF05882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653" y="3568255"/>
            <a:ext cx="3864796" cy="304832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252E817-3C3B-24B9-2A05-8BC626D0E787}"/>
              </a:ext>
            </a:extLst>
          </p:cNvPr>
          <p:cNvSpPr txBox="1"/>
          <p:nvPr/>
        </p:nvSpPr>
        <p:spPr>
          <a:xfrm>
            <a:off x="-101600" y="718865"/>
            <a:ext cx="10325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1" indent="0">
              <a:spcAft>
                <a:spcPts val="0"/>
              </a:spcAft>
              <a:buNone/>
            </a:pPr>
            <a:r>
              <a:rPr lang="en-US" sz="1800" b="1" kern="100" dirty="0">
                <a:solidFill>
                  <a:srgbClr val="FFC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In conjunction with WP 2.3: Plasma source technology (Simon Hooker, Brigitte Cros)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076F08-BCA2-B176-B95A-1DBE0396A60F}"/>
              </a:ext>
            </a:extLst>
          </p:cNvPr>
          <p:cNvSpPr txBox="1"/>
          <p:nvPr/>
        </p:nvSpPr>
        <p:spPr>
          <a:xfrm>
            <a:off x="3416301" y="6462695"/>
            <a:ext cx="30151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0" strike="noStrike" dirty="0">
                <a:effectLst/>
                <a:latin typeface="Source Sans Pro" panose="020B0503030403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Lett. 131, 245001 (2023)</a:t>
            </a:r>
            <a:endParaRPr lang="en-GB" sz="1400" i="0" strike="noStrike" dirty="0">
              <a:effectLst/>
              <a:latin typeface="+mn-lt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1DAAB731-15B6-8943-9B20-DFB8BF3C046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r="74051"/>
          <a:stretch/>
        </p:blipFill>
        <p:spPr>
          <a:xfrm>
            <a:off x="4852416" y="2289109"/>
            <a:ext cx="907034" cy="1031825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497EF766-E458-F4C7-068D-20C5DC12AE6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717214" y="3468457"/>
            <a:ext cx="1283536" cy="47883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E3B654B-29F7-ED7D-EC3A-483B11076BE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227" y="4080110"/>
            <a:ext cx="806723" cy="788727"/>
          </a:xfrm>
          <a:prstGeom prst="rect">
            <a:avLst/>
          </a:prstGeom>
        </p:spPr>
      </p:pic>
      <p:pic>
        <p:nvPicPr>
          <p:cNvPr id="1073" name="Picture 49" descr="Trumpf - Wikipedia">
            <a:extLst>
              <a:ext uri="{FF2B5EF4-FFF2-40B4-BE49-F238E27FC236}">
                <a16:creationId xmlns:a16="http://schemas.microsoft.com/office/drawing/2014/main" id="{B29225AE-503B-F447-5478-620AA726E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227" y="5276845"/>
            <a:ext cx="985310" cy="98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F494ABE-1018-606E-A0D2-4968F2011EB2}"/>
              </a:ext>
            </a:extLst>
          </p:cNvPr>
          <p:cNvSpPr txBox="1"/>
          <p:nvPr/>
        </p:nvSpPr>
        <p:spPr>
          <a:xfrm>
            <a:off x="6045200" y="1381399"/>
            <a:ext cx="5219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Direct CPA- fiber sources could also be an option for multi-kHz laser drivers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1F08E5-2950-F28E-2C70-5AEBA362BF0A}"/>
              </a:ext>
            </a:extLst>
          </p:cNvPr>
          <p:cNvSpPr txBox="1"/>
          <p:nvPr/>
        </p:nvSpPr>
        <p:spPr>
          <a:xfrm>
            <a:off x="6175837" y="5877105"/>
            <a:ext cx="592726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kern="1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Solutions for heat load management in plasma sources and multi-time and length scale modeling aimed at pre- and post-driver interactions required </a:t>
            </a:r>
            <a:endParaRPr lang="en-US" dirty="0"/>
          </a:p>
        </p:txBody>
      </p:sp>
      <p:pic>
        <p:nvPicPr>
          <p:cNvPr id="1079" name="Picture 55" descr="University of Liverpool Logo PNG vector in SVG, PDF, AI, CDR format">
            <a:extLst>
              <a:ext uri="{FF2B5EF4-FFF2-40B4-BE49-F238E27FC236}">
                <a16:creationId xmlns:a16="http://schemas.microsoft.com/office/drawing/2014/main" id="{6D51439D-97B7-2B3B-020B-C637A7395B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76484" y="2121684"/>
            <a:ext cx="2026616" cy="48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1" name="Picture 57" descr="Friedrich Schiller University Jena, Germany | Study.eu">
            <a:extLst>
              <a:ext uri="{FF2B5EF4-FFF2-40B4-BE49-F238E27FC236}">
                <a16:creationId xmlns:a16="http://schemas.microsoft.com/office/drawing/2014/main" id="{0B964A34-53BA-6F92-3E2C-DA1EDFD03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6484" y="2974939"/>
            <a:ext cx="2075971" cy="69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9" descr="Trumpf - Wikipedia">
            <a:extLst>
              <a:ext uri="{FF2B5EF4-FFF2-40B4-BE49-F238E27FC236}">
                <a16:creationId xmlns:a16="http://schemas.microsoft.com/office/drawing/2014/main" id="{E4BDF751-622F-4051-7299-830F0575E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29159" y="3915571"/>
            <a:ext cx="985310" cy="98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231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195796" y="1946767"/>
            <a:ext cx="64725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500 </a:t>
            </a:r>
            <a:r>
              <a:rPr lang="en-US" sz="1600" dirty="0" err="1"/>
              <a:t>mJ</a:t>
            </a:r>
            <a:r>
              <a:rPr lang="en-US" sz="1600" dirty="0"/>
              <a:t>, 5 Hz laser to drive 100 MeV LWFA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Implementing active stabilization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Developing robust control code for routine machine learning optimization of LWFA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Testing new diagnostics – e.g. </a:t>
            </a:r>
            <a:r>
              <a:rPr lang="en-US" sz="1600" dirty="0" err="1"/>
              <a:t>ASTeC</a:t>
            </a:r>
            <a:r>
              <a:rPr lang="en-US" sz="1600" dirty="0"/>
              <a:t> dielectric streaker for bunch duration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Testing operation of LWFA-driven x-ray CT beamline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Use test beamline to de-risk operations on EPAC (10 Hz) and other future user facilities 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0" y="1409093"/>
            <a:ext cx="9143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Beamline being installed in Gemini TA2 for prototyping aspects of EPAC delivery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8DE424-60B0-CBC7-7A20-68C9459CE6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4162" y="1810225"/>
            <a:ext cx="5238273" cy="2834452"/>
          </a:xfrm>
          <a:prstGeom prst="rect">
            <a:avLst/>
          </a:pr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EC459749-C25D-F781-CAEE-792C9D0D3B70}"/>
              </a:ext>
            </a:extLst>
          </p:cNvPr>
          <p:cNvSpPr txBox="1"/>
          <p:nvPr/>
        </p:nvSpPr>
        <p:spPr>
          <a:xfrm>
            <a:off x="195797" y="121891"/>
            <a:ext cx="105807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Experimental LPA facility developments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73177D-5057-C3A0-1A63-9B9ED7BA2017}"/>
              </a:ext>
            </a:extLst>
          </p:cNvPr>
          <p:cNvSpPr txBox="1"/>
          <p:nvPr/>
        </p:nvSpPr>
        <p:spPr>
          <a:xfrm>
            <a:off x="195796" y="738466"/>
            <a:ext cx="9367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C000"/>
                </a:solidFill>
              </a:rPr>
              <a:t>WP 2.4: Experimental LPA Facility Developments: (Dan Symes, Andreas </a:t>
            </a:r>
            <a:r>
              <a:rPr lang="en-GB" sz="1800" b="1" dirty="0" err="1">
                <a:solidFill>
                  <a:srgbClr val="FFC000"/>
                </a:solidFill>
              </a:rPr>
              <a:t>Döpp</a:t>
            </a:r>
            <a:r>
              <a:rPr lang="en-GB" sz="1800" b="1" dirty="0">
                <a:solidFill>
                  <a:srgbClr val="FFC000"/>
                </a:solidFill>
              </a:rPr>
              <a:t>)</a:t>
            </a:r>
            <a:endParaRPr lang="en-US" sz="1800" b="1" dirty="0">
              <a:solidFill>
                <a:srgbClr val="FFC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0AC062-F0C8-1FD1-4DD5-5A275A0D301C}"/>
              </a:ext>
            </a:extLst>
          </p:cNvPr>
          <p:cNvSpPr txBox="1"/>
          <p:nvPr/>
        </p:nvSpPr>
        <p:spPr>
          <a:xfrm>
            <a:off x="195796" y="4838700"/>
            <a:ext cx="533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Staging Experiment under setup in Gemini TA3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7005A3E-B315-53F6-1C1D-F312AA732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5391553"/>
            <a:ext cx="3517900" cy="92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0DB596-FC66-5DCB-745B-A8CACB44FA56}"/>
              </a:ext>
            </a:extLst>
          </p:cNvPr>
          <p:cNvSpPr/>
          <p:nvPr/>
        </p:nvSpPr>
        <p:spPr>
          <a:xfrm>
            <a:off x="4868268" y="5448907"/>
            <a:ext cx="7018932" cy="728713"/>
          </a:xfrm>
          <a:prstGeom prst="roundRect">
            <a:avLst/>
          </a:prstGeom>
          <a:solidFill>
            <a:srgbClr val="FFC000"/>
          </a:soli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>
                <a:solidFill>
                  <a:srgbClr val="002850"/>
                </a:solidFill>
              </a:rPr>
              <a:t>Currently, relying on ancillary funds (individual facility funds)</a:t>
            </a:r>
          </a:p>
          <a:p>
            <a:r>
              <a:rPr lang="en-US" b="1" dirty="0">
                <a:solidFill>
                  <a:srgbClr val="002850"/>
                </a:solidFill>
              </a:rPr>
              <a:t>Dedicated funds required for coordination and alignment</a:t>
            </a:r>
            <a:r>
              <a:rPr lang="en-US" sz="1800" b="1" dirty="0">
                <a:solidFill>
                  <a:srgbClr val="0028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3167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62501590-3A2E-AEF9-9DE8-89592B8080A0}"/>
              </a:ext>
            </a:extLst>
          </p:cNvPr>
          <p:cNvSpPr txBox="1"/>
          <p:nvPr/>
        </p:nvSpPr>
        <p:spPr>
          <a:xfrm>
            <a:off x="145556" y="51552"/>
            <a:ext cx="120464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Strategies of existing PWFA facilities align with pre-CDR work</a:t>
            </a:r>
          </a:p>
          <a:p>
            <a:endParaRPr lang="en-GB" sz="2000" b="1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rgbClr val="FFC000"/>
                </a:solidFill>
              </a:rPr>
              <a:t>WP3.1: Electron-beam-driven experiments (Richard D’Arcy, Jonathan Wood)</a:t>
            </a:r>
          </a:p>
        </p:txBody>
      </p:sp>
      <p:pic>
        <p:nvPicPr>
          <p:cNvPr id="3" name="Picture Placeholder 4">
            <a:extLst>
              <a:ext uri="{FF2B5EF4-FFF2-40B4-BE49-F238E27FC236}">
                <a16:creationId xmlns:a16="http://schemas.microsoft.com/office/drawing/2014/main" id="{4F546FF7-87B9-E586-B585-7D852E863F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46951" y="1475652"/>
            <a:ext cx="3805475" cy="258532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" name="Picture 3" descr="A machine with many pipes and wires&#10;&#10;Description automatically generated">
            <a:extLst>
              <a:ext uri="{FF2B5EF4-FFF2-40B4-BE49-F238E27FC236}">
                <a16:creationId xmlns:a16="http://schemas.microsoft.com/office/drawing/2014/main" id="{D4AB1D1B-87BF-3226-0CED-82EFF6EC04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6951" y="4446278"/>
            <a:ext cx="3945049" cy="23891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7670D6-4443-4968-9AD6-7E551980A18B}"/>
              </a:ext>
            </a:extLst>
          </p:cNvPr>
          <p:cNvSpPr txBox="1"/>
          <p:nvPr/>
        </p:nvSpPr>
        <p:spPr>
          <a:xfrm rot="16200000">
            <a:off x="6958941" y="2626329"/>
            <a:ext cx="1742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CLARA beamline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189FA8-B2E7-5034-E276-C995A4835676}"/>
              </a:ext>
            </a:extLst>
          </p:cNvPr>
          <p:cNvSpPr txBox="1"/>
          <p:nvPr/>
        </p:nvSpPr>
        <p:spPr>
          <a:xfrm rot="16200000">
            <a:off x="6771212" y="5265229"/>
            <a:ext cx="2144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INFN PWFA chamber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2B2595-67A2-3EAA-CD70-64389D5356F3}"/>
              </a:ext>
            </a:extLst>
          </p:cNvPr>
          <p:cNvSpPr txBox="1"/>
          <p:nvPr/>
        </p:nvSpPr>
        <p:spPr>
          <a:xfrm>
            <a:off x="139573" y="4695842"/>
            <a:ext cx="666061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GB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Contributing to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 beam-driven PWFA/Plasma photocathode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Plasma source development/plasma-based beam diagnostics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injection LPA, Trojan Horse, 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17DA61-A20E-7976-6C42-D64846F9C0C2}"/>
              </a:ext>
            </a:extLst>
          </p:cNvPr>
          <p:cNvSpPr txBox="1"/>
          <p:nvPr/>
        </p:nvSpPr>
        <p:spPr>
          <a:xfrm>
            <a:off x="139573" y="1629534"/>
            <a:ext cx="7068749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CLARA</a:t>
            </a:r>
            <a:r>
              <a:rPr lang="en-GB" sz="1800" dirty="0"/>
              <a:t> is an ultrabright, electron beam test facility under development at </a:t>
            </a:r>
            <a:r>
              <a:rPr lang="en-GB" sz="1800" b="1" dirty="0"/>
              <a:t>STFC Daresbury Laboratory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H3beams proposal (CLARA beams injected into a 100 TW-driven wake) at an advanced stage of funding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err="1"/>
              <a:t>FLASHForward</a:t>
            </a:r>
            <a:r>
              <a:rPr lang="en-GB" dirty="0"/>
              <a:t> at </a:t>
            </a:r>
            <a:r>
              <a:rPr lang="en-GB" b="1" dirty="0"/>
              <a:t>DESY</a:t>
            </a:r>
            <a:r>
              <a:rPr lang="en-GB" dirty="0"/>
              <a:t> explores high-efficiency, high-average-power PWFAs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Frascati (INFN)</a:t>
            </a:r>
            <a:r>
              <a:rPr lang="en-GB" dirty="0"/>
              <a:t> explores PWFA based light sources and applications (EuPRAXIA)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41688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>
            <a:extLst>
              <a:ext uri="{FF2B5EF4-FFF2-40B4-BE49-F238E27FC236}">
                <a16:creationId xmlns:a16="http://schemas.microsoft.com/office/drawing/2014/main" id="{8FB47EF5-883A-74D4-D974-608909596002}"/>
              </a:ext>
            </a:extLst>
          </p:cNvPr>
          <p:cNvSpPr txBox="1"/>
          <p:nvPr/>
        </p:nvSpPr>
        <p:spPr>
          <a:xfrm>
            <a:off x="145556" y="51552"/>
            <a:ext cx="120464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Progress towards collider-relevant efficiencies at </a:t>
            </a:r>
            <a:r>
              <a:rPr lang="en-GB" sz="3000" b="1" dirty="0" err="1">
                <a:solidFill>
                  <a:schemeClr val="bg1"/>
                </a:solidFill>
              </a:rPr>
              <a:t>FLASHForward</a:t>
            </a:r>
            <a:endParaRPr lang="en-GB" sz="3000" b="1" dirty="0">
              <a:solidFill>
                <a:schemeClr val="bg1"/>
              </a:solidFill>
            </a:endParaRPr>
          </a:p>
          <a:p>
            <a:endParaRPr lang="en-GB" sz="2000" b="1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rgbClr val="FFC000"/>
                </a:solidFill>
              </a:rPr>
              <a:t>WP3.1: Electron-beam-driven experiments (Richard D’Arcy, Jonathan Wood)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5D2487-E6D8-A97E-4D56-785C4869E138}"/>
              </a:ext>
            </a:extLst>
          </p:cNvPr>
          <p:cNvGrpSpPr/>
          <p:nvPr/>
        </p:nvGrpSpPr>
        <p:grpSpPr>
          <a:xfrm>
            <a:off x="3507415" y="4222248"/>
            <a:ext cx="8573515" cy="2357652"/>
            <a:chOff x="3217931" y="4242036"/>
            <a:chExt cx="8573515" cy="235765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A9B30CD-7268-D4E4-9D79-9EE2685E4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29600" y="4242036"/>
              <a:ext cx="3360683" cy="196231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5CFBA05-316F-38D6-5620-B0C452C04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7931" y="4242036"/>
              <a:ext cx="4717378" cy="20498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BA73DB-CD0B-1294-FA37-2AED7D490F97}"/>
                </a:ext>
              </a:extLst>
            </p:cNvPr>
            <p:cNvSpPr txBox="1"/>
            <p:nvPr/>
          </p:nvSpPr>
          <p:spPr>
            <a:xfrm>
              <a:off x="3217932" y="6291911"/>
              <a:ext cx="46211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&gt;200 MeV energy gain (charge-preserved) in 195 mm</a:t>
              </a:r>
              <a:endParaRPr lang="de-DE" sz="14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4FBC54-B8C4-FD3C-E0DC-7EBF9A7F6EA7}"/>
                </a:ext>
              </a:extLst>
            </p:cNvPr>
            <p:cNvSpPr txBox="1"/>
            <p:nvPr/>
          </p:nvSpPr>
          <p:spPr>
            <a:xfrm>
              <a:off x="8028435" y="6291910"/>
              <a:ext cx="37630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New 500 mm cell for &gt;0.5 GeV energy gain</a:t>
              </a:r>
              <a:endParaRPr lang="de-DE" sz="14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DC70752-4C3B-A387-E098-50EFC818ADF0}"/>
              </a:ext>
            </a:extLst>
          </p:cNvPr>
          <p:cNvGrpSpPr/>
          <p:nvPr/>
        </p:nvGrpSpPr>
        <p:grpSpPr>
          <a:xfrm>
            <a:off x="7350163" y="1469752"/>
            <a:ext cx="5027061" cy="2705743"/>
            <a:chOff x="3151632" y="1420679"/>
            <a:chExt cx="5027061" cy="270574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7256859-8F6F-7BC0-589A-E876E2DB4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9020" y="1925948"/>
              <a:ext cx="4079285" cy="2200474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342F5A2-F00D-1360-C755-78C043D56A39}"/>
                </a:ext>
              </a:extLst>
            </p:cNvPr>
            <p:cNvSpPr txBox="1"/>
            <p:nvPr/>
          </p:nvSpPr>
          <p:spPr>
            <a:xfrm>
              <a:off x="3151632" y="1420679"/>
              <a:ext cx="50270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42 % extraction efficiency</a:t>
              </a:r>
            </a:p>
            <a:p>
              <a:pPr algn="ctr"/>
              <a:r>
                <a:rPr lang="en-GB" sz="1200" dirty="0"/>
                <a:t>(</a:t>
              </a:r>
              <a:r>
                <a:rPr lang="en-GB" sz="1200" dirty="0" err="1"/>
                <a:t>Lindstrøm</a:t>
              </a:r>
              <a:r>
                <a:rPr lang="en-GB" sz="1200" dirty="0"/>
                <a:t> </a:t>
              </a:r>
              <a:r>
                <a:rPr lang="en-GB" sz="1200" i="1" dirty="0"/>
                <a:t>et al.</a:t>
              </a:r>
              <a:r>
                <a:rPr lang="en-GB" sz="1200" dirty="0"/>
                <a:t>, PRL </a:t>
              </a:r>
              <a:r>
                <a:rPr lang="en-GB" sz="1200" b="1" dirty="0"/>
                <a:t>126</a:t>
              </a:r>
              <a:r>
                <a:rPr lang="en-GB" sz="1200" dirty="0"/>
                <a:t> (2021))</a:t>
              </a:r>
              <a:endParaRPr lang="de-DE" sz="12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3E14681-6BA1-3F3C-8CE5-DFA0CC690972}"/>
              </a:ext>
            </a:extLst>
          </p:cNvPr>
          <p:cNvGrpSpPr/>
          <p:nvPr/>
        </p:nvGrpSpPr>
        <p:grpSpPr>
          <a:xfrm>
            <a:off x="3249059" y="1456926"/>
            <a:ext cx="5117175" cy="2718569"/>
            <a:chOff x="7576847" y="1407853"/>
            <a:chExt cx="5117175" cy="271856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ECC8437-FB4A-610F-0E16-F1687B81A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65113" y="1917408"/>
              <a:ext cx="3368481" cy="220901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0CF3CA1-25A7-2560-1AB7-1D1505008414}"/>
                </a:ext>
              </a:extLst>
            </p:cNvPr>
            <p:cNvSpPr txBox="1"/>
            <p:nvPr/>
          </p:nvSpPr>
          <p:spPr>
            <a:xfrm>
              <a:off x="7576847" y="1407853"/>
              <a:ext cx="5117175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55 % depletion efficiency</a:t>
              </a:r>
            </a:p>
            <a:p>
              <a:pPr algn="ctr"/>
              <a:r>
                <a:rPr lang="en-GB" sz="1200" dirty="0"/>
                <a:t>(F. Peña et al., arXiv:2305.09581 (2023))</a:t>
              </a:r>
              <a:endParaRPr lang="de-DE" sz="12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A9DBA58-3F6C-75F2-4B5D-8467270140DE}"/>
              </a:ext>
            </a:extLst>
          </p:cNvPr>
          <p:cNvSpPr txBox="1"/>
          <p:nvPr/>
        </p:nvSpPr>
        <p:spPr>
          <a:xfrm>
            <a:off x="91628" y="1700132"/>
            <a:ext cx="35514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 err="1"/>
              <a:t>Record</a:t>
            </a:r>
            <a:r>
              <a:rPr lang="de-DE" b="1" dirty="0"/>
              <a:t> </a:t>
            </a:r>
            <a:r>
              <a:rPr lang="de-DE" b="1" dirty="0" err="1"/>
              <a:t>efficiencies</a:t>
            </a:r>
            <a:r>
              <a:rPr lang="de-DE" dirty="0"/>
              <a:t> </a:t>
            </a:r>
            <a:r>
              <a:rPr lang="de-DE" dirty="0" err="1"/>
              <a:t>shown</a:t>
            </a:r>
            <a:r>
              <a:rPr lang="de-DE" dirty="0"/>
              <a:t> </a:t>
            </a:r>
            <a:r>
              <a:rPr lang="de-DE" dirty="0" err="1"/>
              <a:t>seprately</a:t>
            </a:r>
            <a:r>
              <a:rPr lang="de-DE" dirty="0"/>
              <a:t> at </a:t>
            </a:r>
            <a:r>
              <a:rPr lang="de-DE" dirty="0" err="1"/>
              <a:t>FLASHForward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55 % x 42% ~ 20 %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Competitive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CLIC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Next </a:t>
            </a:r>
            <a:r>
              <a:rPr lang="de-DE" b="1" dirty="0" err="1"/>
              <a:t>step</a:t>
            </a:r>
            <a:r>
              <a:rPr lang="de-DE" dirty="0"/>
              <a:t>: Combine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reach</a:t>
            </a:r>
            <a:r>
              <a:rPr lang="de-DE" dirty="0"/>
              <a:t> &gt;10 %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Requires</a:t>
            </a:r>
            <a:r>
              <a:rPr lang="de-DE" dirty="0"/>
              <a:t> larger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gain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in </a:t>
            </a:r>
            <a:r>
              <a:rPr lang="de-DE" dirty="0" err="1"/>
              <a:t>Lindstrøm</a:t>
            </a:r>
            <a:r>
              <a:rPr lang="de-DE" dirty="0"/>
              <a:t> </a:t>
            </a:r>
            <a:r>
              <a:rPr lang="de-DE" i="1" dirty="0"/>
              <a:t>et al. </a:t>
            </a:r>
            <a:r>
              <a:rPr lang="de-DE" dirty="0"/>
              <a:t>PRL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Plasma-source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enable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acceleration</a:t>
            </a:r>
            <a:r>
              <a:rPr lang="de-DE" dirty="0"/>
              <a:t> </a:t>
            </a:r>
            <a:r>
              <a:rPr lang="de-DE" dirty="0" err="1"/>
              <a:t>lengths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195 mm </a:t>
            </a:r>
            <a:r>
              <a:rPr lang="de-DE" dirty="0" err="1"/>
              <a:t>demonstrated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500 mm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25848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BE504D63-DFDB-41E7-9DF1-97B6D21F3C1B}"/>
              </a:ext>
            </a:extLst>
          </p:cNvPr>
          <p:cNvSpPr/>
          <p:nvPr/>
        </p:nvSpPr>
        <p:spPr>
          <a:xfrm>
            <a:off x="3428051" y="6386331"/>
            <a:ext cx="53237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435EE3"/>
                </a:solidFill>
              </a:rPr>
              <a:t>Reference: </a:t>
            </a:r>
            <a:r>
              <a:rPr lang="de-DE" sz="1400" dirty="0" err="1">
                <a:solidFill>
                  <a:srgbClr val="435EE3"/>
                </a:solidFill>
              </a:rPr>
              <a:t>Lindstrøm</a:t>
            </a:r>
            <a:r>
              <a:rPr lang="de-DE" sz="1400" dirty="0">
                <a:solidFill>
                  <a:srgbClr val="435EE3"/>
                </a:solidFill>
              </a:rPr>
              <a:t>, </a:t>
            </a:r>
            <a:r>
              <a:rPr lang="de-DE" sz="1400" dirty="0" err="1">
                <a:solidFill>
                  <a:srgbClr val="435EE3"/>
                </a:solidFill>
              </a:rPr>
              <a:t>D'Arcy</a:t>
            </a:r>
            <a:r>
              <a:rPr lang="de-DE" sz="1400" dirty="0">
                <a:solidFill>
                  <a:srgbClr val="435EE3"/>
                </a:solidFill>
              </a:rPr>
              <a:t>, Foster, arXiv:2312.04975 (2024)</a:t>
            </a:r>
            <a:endParaRPr lang="de-DE" sz="1400" b="1" dirty="0">
              <a:solidFill>
                <a:srgbClr val="435EE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D49717-E7C5-912C-533D-DAD7E5581CA3}"/>
              </a:ext>
            </a:extLst>
          </p:cNvPr>
          <p:cNvSpPr txBox="1"/>
          <p:nvPr/>
        </p:nvSpPr>
        <p:spPr>
          <a:xfrm>
            <a:off x="145556" y="1490422"/>
            <a:ext cx="118887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Recent progress: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Collaboration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Monthly meeting of scientists (plasma, RF, detector/physics, positrons, etc.) meet monthly to discuss themes, including other collider concepts (e.g. proton-driven)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 err="1"/>
              <a:t>Optimisation</a:t>
            </a:r>
            <a:endParaRPr lang="en-US" i="1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Community engagement has made progress in answering some questions (RF, plasma parameters, etc.) but posed some more (flat beams)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Upgrades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Upgrade paths for </a:t>
            </a:r>
            <a:r>
              <a:rPr lang="en-US" dirty="0" err="1"/>
              <a:t>polarised</a:t>
            </a:r>
            <a:r>
              <a:rPr lang="en-US" dirty="0"/>
              <a:t> positrons, higher energies (380 GeV, 1 </a:t>
            </a:r>
            <a:r>
              <a:rPr lang="en-US" dirty="0" err="1"/>
              <a:t>TeV</a:t>
            </a:r>
            <a:r>
              <a:rPr lang="en-US" dirty="0"/>
              <a:t>), multiple IPs, &amp; </a:t>
            </a:r>
            <a:r>
              <a:rPr lang="el-GR" dirty="0"/>
              <a:t>γ–γ</a:t>
            </a:r>
            <a:r>
              <a:rPr lang="en-GB" dirty="0"/>
              <a:t> collisions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i="1" dirty="0"/>
              <a:t>Towards a pre-CDR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‘Experts meeting’ at </a:t>
            </a:r>
            <a:r>
              <a:rPr lang="en-US" dirty="0" err="1"/>
              <a:t>Erice</a:t>
            </a:r>
            <a:r>
              <a:rPr lang="en-US" dirty="0"/>
              <a:t>, Sicily from Oct 3-8 (funded by INFN) to solidify the pre-CDR design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858AB6-9D2A-0F4A-F4AA-93C9FE557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727" y="4797161"/>
            <a:ext cx="9824545" cy="1491371"/>
          </a:xfrm>
          <a:prstGeom prst="rect">
            <a:avLst/>
          </a:pr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8FC24003-E9E0-ADA6-7E8A-393F6F3B19E9}"/>
              </a:ext>
            </a:extLst>
          </p:cNvPr>
          <p:cNvSpPr txBox="1"/>
          <p:nvPr/>
        </p:nvSpPr>
        <p:spPr>
          <a:xfrm>
            <a:off x="145556" y="51552"/>
            <a:ext cx="11615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Progress towards a pre-CDR ‘HALHF 2.0’ is gathering pace</a:t>
            </a:r>
          </a:p>
          <a:p>
            <a:endParaRPr lang="en-GB" sz="2000" b="1" dirty="0">
              <a:solidFill>
                <a:schemeClr val="bg1"/>
              </a:solidFill>
            </a:endParaRPr>
          </a:p>
          <a:p>
            <a:r>
              <a:rPr lang="en-GB" b="1" dirty="0">
                <a:solidFill>
                  <a:srgbClr val="FFC000"/>
                </a:solidFill>
              </a:rPr>
              <a:t>WP1.1: Overall Collider Concepts (R. D’Arcy, C.A. </a:t>
            </a:r>
            <a:r>
              <a:rPr lang="en-GB" b="1" dirty="0" err="1">
                <a:solidFill>
                  <a:srgbClr val="FFC000"/>
                </a:solidFill>
              </a:rPr>
              <a:t>Lindstrøm</a:t>
            </a:r>
            <a:r>
              <a:rPr lang="en-GB" b="1" dirty="0">
                <a:solidFill>
                  <a:srgbClr val="FFC000"/>
                </a:solidFill>
              </a:rPr>
              <a:t>, B. Foster)</a:t>
            </a:r>
          </a:p>
        </p:txBody>
      </p:sp>
    </p:spTree>
    <p:extLst>
      <p:ext uri="{BB962C8B-B14F-4D97-AF65-F5344CB8AC3E}">
        <p14:creationId xmlns:p14="http://schemas.microsoft.com/office/powerpoint/2010/main" val="1776270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222663" y="186956"/>
            <a:ext cx="11176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AWAKE has a well-defined program 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7707A37-69CF-4057-735D-4B722B1A4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600" y="3954562"/>
            <a:ext cx="10741088" cy="232074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en-CH" sz="1800" b="1" dirty="0"/>
              <a:t>     CERN Management requested an External Review on the Scientific and Technical Challenges of AWAKE Run 2, 5 February 2024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endParaRPr lang="en-US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… The Committee commends the AWAKE team for their spectacular achievements to date…</a:t>
            </a:r>
            <a:r>
              <a:rPr lang="en-CH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AWAKE is a unique experiment, with capabilities and opportunities that cannot be reproduced in a practically reasonable time anywhere else in the world</a:t>
            </a:r>
            <a:r>
              <a:rPr lang="en-US" dirty="0">
                <a:latin typeface="Arial" panose="020B0604020202020204" pitchFamily="34" charset="0"/>
                <a:ea typeface="Arial" panose="020B0604020202020204" pitchFamily="34" charset="0"/>
              </a:rPr>
              <a:t>… 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 work is very synergistic with CERN’s plans to ramp-up efforts on 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FCCee</a:t>
            </a:r>
            <a:r>
              <a:rPr lang="en-US" dirty="0">
                <a:latin typeface="Arial" panose="020B0604020202020204" pitchFamily="34" charset="0"/>
                <a:ea typeface="Arial" panose="020B0604020202020204" pitchFamily="34" charset="0"/>
              </a:rPr>
              <a:t>… </a:t>
            </a: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definitely contribute to the success of any future CERN project involving electron accelerators. </a:t>
            </a: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endParaRPr lang="en-CH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2000" u="sng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sym typeface="Wingdings" pitchFamily="2" charset="2"/>
              </a:rPr>
              <a:t> </a:t>
            </a:r>
            <a:r>
              <a:rPr lang="en-US" sz="2000" u="sng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The committee strongly endorses AWAKE’s plan for future run.</a:t>
            </a:r>
            <a:endParaRPr lang="en-CH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CH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9335D31-9808-D374-0F7A-6585506C0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13" y="1732058"/>
            <a:ext cx="10305197" cy="2126468"/>
          </a:xfrm>
          <a:prstGeom prst="rect">
            <a:avLst/>
          </a:prstGeom>
        </p:spPr>
      </p:pic>
      <p:sp>
        <p:nvSpPr>
          <p:cNvPr id="17" name="5-point Star 16">
            <a:extLst>
              <a:ext uri="{FF2B5EF4-FFF2-40B4-BE49-F238E27FC236}">
                <a16:creationId xmlns:a16="http://schemas.microsoft.com/office/drawing/2014/main" id="{BFA0E3B0-2B2E-8E96-7A39-865C4DC7DF4E}"/>
              </a:ext>
            </a:extLst>
          </p:cNvPr>
          <p:cNvSpPr/>
          <p:nvPr/>
        </p:nvSpPr>
        <p:spPr>
          <a:xfrm>
            <a:off x="5117910" y="2961845"/>
            <a:ext cx="365869" cy="340913"/>
          </a:xfrm>
          <a:prstGeom prst="star5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11C90EE-05BB-B09C-EFE8-A43D16438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663" y="3745012"/>
            <a:ext cx="444500" cy="4191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09C3BE-EC15-F57B-F254-1FBE6BEFDA3B}"/>
              </a:ext>
            </a:extLst>
          </p:cNvPr>
          <p:cNvSpPr txBox="1"/>
          <p:nvPr/>
        </p:nvSpPr>
        <p:spPr>
          <a:xfrm>
            <a:off x="222662" y="866569"/>
            <a:ext cx="86800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C000"/>
                </a:solidFill>
              </a:rPr>
              <a:t>WP3.2: Proton-beam-driven experiments (Edda Gschwendtner, </a:t>
            </a:r>
            <a:r>
              <a:rPr lang="en-GB" sz="1800" b="1" dirty="0" err="1">
                <a:solidFill>
                  <a:srgbClr val="FFC000"/>
                </a:solidFill>
              </a:rPr>
              <a:t>Patric</a:t>
            </a:r>
            <a:r>
              <a:rPr lang="en-GB" sz="1800" b="1" dirty="0">
                <a:solidFill>
                  <a:srgbClr val="FFC000"/>
                </a:solidFill>
              </a:rPr>
              <a:t> </a:t>
            </a:r>
            <a:r>
              <a:rPr lang="en-GB" sz="1800" b="1" dirty="0" err="1">
                <a:solidFill>
                  <a:srgbClr val="FFC000"/>
                </a:solidFill>
              </a:rPr>
              <a:t>Mugli</a:t>
            </a:r>
            <a:r>
              <a:rPr lang="en-GB" sz="1800" b="1" dirty="0">
                <a:solidFill>
                  <a:srgbClr val="FFC000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772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45556" y="124122"/>
            <a:ext cx="11176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AWAKE Measurement Milestones in 2023 Achieved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7D94E2-FF7B-4166-495E-797F376A46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99" y="4506842"/>
            <a:ext cx="8147713" cy="172603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94FCA3D-CB77-D891-47C3-33B2727CBD3A}"/>
              </a:ext>
            </a:extLst>
          </p:cNvPr>
          <p:cNvGrpSpPr/>
          <p:nvPr/>
        </p:nvGrpSpPr>
        <p:grpSpPr>
          <a:xfrm>
            <a:off x="412636" y="1823678"/>
            <a:ext cx="4459614" cy="2087728"/>
            <a:chOff x="412636" y="1769086"/>
            <a:chExt cx="4459614" cy="2087728"/>
          </a:xfrm>
        </p:grpSpPr>
        <p:pic>
          <p:nvPicPr>
            <p:cNvPr id="4" name="Picture 3" descr="A machine in a factory&#10;&#10;Description automatically generated">
              <a:extLst>
                <a:ext uri="{FF2B5EF4-FFF2-40B4-BE49-F238E27FC236}">
                  <a16:creationId xmlns:a16="http://schemas.microsoft.com/office/drawing/2014/main" id="{0B5E6A17-CC4C-59E3-18FA-AFF7175DA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517" y="1770170"/>
              <a:ext cx="4400733" cy="2069559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00FA505-5F0E-D9AB-86AC-BFFF1D724818}"/>
                </a:ext>
              </a:extLst>
            </p:cNvPr>
            <p:cNvSpPr/>
            <p:nvPr/>
          </p:nvSpPr>
          <p:spPr>
            <a:xfrm>
              <a:off x="412636" y="1769086"/>
              <a:ext cx="439599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FAEAD79-5CC2-5BF6-46AA-C4176F10C29B}"/>
                </a:ext>
              </a:extLst>
            </p:cNvPr>
            <p:cNvGrpSpPr/>
            <p:nvPr/>
          </p:nvGrpSpPr>
          <p:grpSpPr>
            <a:xfrm>
              <a:off x="2765685" y="3460004"/>
              <a:ext cx="2106565" cy="396810"/>
              <a:chOff x="11816171" y="2606482"/>
              <a:chExt cx="2442143" cy="422744"/>
            </a:xfrm>
          </p:grpSpPr>
          <p:pic>
            <p:nvPicPr>
              <p:cNvPr id="7" name="Picture 6" descr="Logo&#10;&#10;Description automatically generated">
                <a:extLst>
                  <a:ext uri="{FF2B5EF4-FFF2-40B4-BE49-F238E27FC236}">
                    <a16:creationId xmlns:a16="http://schemas.microsoft.com/office/drawing/2014/main" id="{9B3C9D9F-52BE-BFC4-DBC4-52F5E3842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442335" y="2607637"/>
                <a:ext cx="815979" cy="421589"/>
              </a:xfrm>
              <a:prstGeom prst="rect">
                <a:avLst/>
              </a:prstGeom>
              <a:solidFill>
                <a:schemeClr val="bg1"/>
              </a:solidFill>
            </p:spPr>
          </p:pic>
          <p:pic>
            <p:nvPicPr>
              <p:cNvPr id="8" name="Picture 4" descr="wdl logo 210912.bmp">
                <a:extLst>
                  <a:ext uri="{FF2B5EF4-FFF2-40B4-BE49-F238E27FC236}">
                    <a16:creationId xmlns:a16="http://schemas.microsoft.com/office/drawing/2014/main" id="{4DE847CB-DE14-55AC-4BAD-77A76BF643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00607" y="2606482"/>
                <a:ext cx="422313" cy="421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479CCB9-84DC-2E09-C498-B383474648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816171" y="2663857"/>
                <a:ext cx="1161048" cy="311054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E3388E0-9773-C9D9-468B-33503FC3DF39}"/>
              </a:ext>
            </a:extLst>
          </p:cNvPr>
          <p:cNvSpPr txBox="1"/>
          <p:nvPr/>
        </p:nvSpPr>
        <p:spPr>
          <a:xfrm>
            <a:off x="5174107" y="2091983"/>
            <a:ext cx="66052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AWAKE Run 2023/24: 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Stabilization: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New 10 m long rubidium vapour source with a density step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density step allows to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maintain a large amplitude of the wakefields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en-GB" sz="1800" b="1" dirty="0"/>
              <a:t>Clear effects </a:t>
            </a:r>
            <a:r>
              <a:rPr lang="en-GB" sz="1800" dirty="0"/>
              <a:t>of the density step seen in 2023 Run!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lang="en-GB" sz="1800" b="1" dirty="0"/>
              <a:t>Complete the </a:t>
            </a:r>
            <a:r>
              <a:rPr lang="en-GB" sz="1800" b="1" i="1" dirty="0"/>
              <a:t>Stabilization</a:t>
            </a:r>
            <a:r>
              <a:rPr lang="en-GB" sz="1800" b="1" dirty="0"/>
              <a:t> experiment in 2024!</a:t>
            </a:r>
            <a:endParaRPr kumimoji="0" lang="en-CH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6F15F6-ED88-7388-5E1F-D1BBCEDAC14E}"/>
              </a:ext>
            </a:extLst>
          </p:cNvPr>
          <p:cNvSpPr txBox="1"/>
          <p:nvPr/>
        </p:nvSpPr>
        <p:spPr>
          <a:xfrm>
            <a:off x="8461612" y="4354196"/>
            <a:ext cx="37440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ym typeface="Wingdings" pitchFamily="2" charset="2"/>
              </a:rPr>
              <a:t>Successful</a:t>
            </a:r>
            <a:r>
              <a:rPr lang="en-GB" b="1" dirty="0">
                <a:sym typeface="Wingdings" pitchFamily="2" charset="2"/>
              </a:rPr>
              <a:t>l</a:t>
            </a:r>
            <a:r>
              <a:rPr lang="en-CH" b="1" dirty="0">
                <a:sym typeface="Wingdings" pitchFamily="2" charset="2"/>
              </a:rPr>
              <a:t>y installed, commissioned and operated </a:t>
            </a:r>
            <a:r>
              <a:rPr lang="en-CH" dirty="0">
                <a:sym typeface="Wingdings" pitchFamily="2" charset="2"/>
              </a:rPr>
              <a:t>a 10m long discharge prototype plasma source during the May 2023 Run </a:t>
            </a:r>
          </a:p>
          <a:p>
            <a:r>
              <a:rPr lang="en-CH" dirty="0">
                <a:sym typeface="Wingdings" pitchFamily="2" charset="2"/>
              </a:rPr>
              <a:t> </a:t>
            </a:r>
            <a:r>
              <a:rPr lang="en-GB" dirty="0">
                <a:sym typeface="Wingdings" pitchFamily="2" charset="2"/>
              </a:rPr>
              <a:t>P</a:t>
            </a:r>
            <a:r>
              <a:rPr lang="en-CH" b="1" dirty="0">
                <a:sym typeface="Wingdings" pitchFamily="2" charset="2"/>
              </a:rPr>
              <a:t>hysics</a:t>
            </a:r>
            <a:r>
              <a:rPr lang="en-CH" dirty="0">
                <a:sym typeface="Wingdings" pitchFamily="2" charset="2"/>
              </a:rPr>
              <a:t> </a:t>
            </a:r>
            <a:r>
              <a:rPr lang="en-CH" b="1" dirty="0">
                <a:sym typeface="Wingdings" pitchFamily="2" charset="2"/>
              </a:rPr>
              <a:t>papers</a:t>
            </a:r>
            <a:r>
              <a:rPr lang="en-CH" dirty="0">
                <a:sym typeface="Wingdings" pitchFamily="2" charset="2"/>
              </a:rPr>
              <a:t> on current filamentation instability, ion motion, …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322FE4-9B21-3218-A507-456C4FECFDDB}"/>
              </a:ext>
            </a:extLst>
          </p:cNvPr>
          <p:cNvSpPr txBox="1"/>
          <p:nvPr/>
        </p:nvSpPr>
        <p:spPr>
          <a:xfrm>
            <a:off x="165247" y="4092220"/>
            <a:ext cx="96338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b="1" dirty="0">
                <a:solidFill>
                  <a:srgbClr val="435EE3"/>
                </a:solidFill>
                <a:sym typeface="Wingdings" pitchFamily="2" charset="2"/>
              </a:rPr>
              <a:t>10m Discharge Plasma Source: </a:t>
            </a:r>
            <a:r>
              <a:rPr lang="en-CH" sz="1800" b="1" dirty="0">
                <a:solidFill>
                  <a:srgbClr val="435EE3"/>
                </a:solidFill>
                <a:sym typeface="Wingdings" pitchFamily="2" charset="2"/>
              </a:rPr>
              <a:t>Unique opportunity during May 2023 Proton Run</a:t>
            </a:r>
            <a:endParaRPr lang="en-CH" sz="1800" b="1" dirty="0">
              <a:solidFill>
                <a:srgbClr val="435EE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655F6B-F551-90E0-A5C1-53FD64A11F3C}"/>
              </a:ext>
            </a:extLst>
          </p:cNvPr>
          <p:cNvSpPr txBox="1"/>
          <p:nvPr/>
        </p:nvSpPr>
        <p:spPr>
          <a:xfrm>
            <a:off x="313899" y="1460675"/>
            <a:ext cx="83251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35EE3"/>
                </a:solidFill>
                <a:effectLst/>
                <a:uLnTx/>
                <a:uFillTx/>
                <a:ea typeface="+mn-ea"/>
                <a:cs typeface="Helvetica" panose="020B0604020202020204" pitchFamily="34" charset="0"/>
              </a:rPr>
              <a:t>10 m Rb </a:t>
            </a:r>
            <a:r>
              <a:rPr lang="en-GB" sz="1800" b="1" dirty="0">
                <a:solidFill>
                  <a:srgbClr val="435EE3"/>
                </a:solidFill>
                <a:cs typeface="Helvetica" panose="020B0604020202020204" pitchFamily="34" charset="0"/>
              </a:rPr>
              <a:t>vapour source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435EE3"/>
                </a:solidFill>
                <a:effectLst/>
                <a:uLnTx/>
                <a:uFillTx/>
                <a:ea typeface="+mn-ea"/>
                <a:cs typeface="Helvetica" panose="020B0604020202020204" pitchFamily="34" charset="0"/>
              </a:rPr>
              <a:t> with a density step in AWAKE in 2023/2024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35EE3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F61606-C3BA-F7AE-9807-9B8E46FD7C52}"/>
              </a:ext>
            </a:extLst>
          </p:cNvPr>
          <p:cNvSpPr txBox="1"/>
          <p:nvPr/>
        </p:nvSpPr>
        <p:spPr>
          <a:xfrm>
            <a:off x="136447" y="797204"/>
            <a:ext cx="86800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C000"/>
                </a:solidFill>
              </a:rPr>
              <a:t>WP3.2: Proton-beam-driven experiments (Edda Gschwendtner, </a:t>
            </a:r>
            <a:r>
              <a:rPr lang="en-GB" sz="1800" b="1" dirty="0" err="1">
                <a:solidFill>
                  <a:srgbClr val="FFC000"/>
                </a:solidFill>
              </a:rPr>
              <a:t>Patric</a:t>
            </a:r>
            <a:r>
              <a:rPr lang="en-GB" sz="1800" b="1" dirty="0">
                <a:solidFill>
                  <a:srgbClr val="FFC000"/>
                </a:solidFill>
              </a:rPr>
              <a:t> </a:t>
            </a:r>
            <a:r>
              <a:rPr lang="en-GB" sz="1800" b="1" dirty="0" err="1">
                <a:solidFill>
                  <a:srgbClr val="FFC000"/>
                </a:solidFill>
              </a:rPr>
              <a:t>Mugli</a:t>
            </a:r>
            <a:r>
              <a:rPr lang="en-GB" sz="1800" b="1" dirty="0">
                <a:solidFill>
                  <a:srgbClr val="FFC000"/>
                </a:solidFill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555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7692" y="3624716"/>
            <a:ext cx="6558812" cy="2654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9994" y="3504529"/>
            <a:ext cx="4590606" cy="2528445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Rechteck 5"/>
          <p:cNvSpPr txBox="1"/>
          <p:nvPr/>
        </p:nvSpPr>
        <p:spPr>
          <a:xfrm>
            <a:off x="158516" y="5931729"/>
            <a:ext cx="5617904" cy="492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solidFill>
                  <a:srgbClr val="435EE3"/>
                </a:solidFill>
              </a:defRPr>
            </a:pPr>
            <a:r>
              <a:t>M. Vranic et al, Phys. Rev. Lett 113, 134801 (2014)      </a:t>
            </a:r>
          </a:p>
          <a:p>
            <a:pPr>
              <a:defRPr sz="1400">
                <a:solidFill>
                  <a:srgbClr val="435EE3"/>
                </a:solidFill>
              </a:defRPr>
            </a:pP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4"/>
              </a:rPr>
              <a:t>https://dx.doi.org/10.1103/PhysRevLett.113.134801</a:t>
            </a:r>
          </a:p>
        </p:txBody>
      </p:sp>
      <p:sp>
        <p:nvSpPr>
          <p:cNvPr id="31" name="Rechteck 5"/>
          <p:cNvSpPr txBox="1"/>
          <p:nvPr/>
        </p:nvSpPr>
        <p:spPr>
          <a:xfrm>
            <a:off x="6096000" y="5955827"/>
            <a:ext cx="4711700" cy="7386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1400">
                <a:solidFill>
                  <a:srgbClr val="435EE3"/>
                </a:solidFill>
              </a:defRPr>
            </a:pPr>
            <a:r>
              <a:rPr dirty="0"/>
              <a:t>R. </a:t>
            </a:r>
            <a:r>
              <a:rPr dirty="0" err="1"/>
              <a:t>Babjak</a:t>
            </a:r>
            <a:r>
              <a:rPr dirty="0"/>
              <a:t> et al, Phys. Rev. Lett. accepted (2024)      </a:t>
            </a:r>
          </a:p>
          <a:p>
            <a:pPr>
              <a:defRPr sz="1400">
                <a:solidFill>
                  <a:srgbClr val="435EE3"/>
                </a:solidFill>
              </a:defRPr>
            </a:pPr>
            <a:r>
              <a:rPr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5"/>
              </a:rPr>
              <a:t>https://journals.aps.org/prl/accepted/8107bYa8Q8f1298f29da633030887fdaeb5e969dd</a:t>
            </a:r>
          </a:p>
        </p:txBody>
      </p:sp>
      <p:sp>
        <p:nvSpPr>
          <p:cNvPr id="32" name="TextBox 12"/>
          <p:cNvSpPr txBox="1"/>
          <p:nvPr/>
        </p:nvSpPr>
        <p:spPr>
          <a:xfrm>
            <a:off x="274143" y="1612982"/>
            <a:ext cx="4824956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buSzPct val="100000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Laser-electron beam scattering was highlighted for SFQED in the previous report</a:t>
            </a:r>
          </a:p>
          <a:p>
            <a:pPr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Proof-of-concept experiments are underway in several facilities. </a:t>
            </a:r>
          </a:p>
        </p:txBody>
      </p:sp>
      <p:sp>
        <p:nvSpPr>
          <p:cNvPr id="33" name="TextBox 12"/>
          <p:cNvSpPr txBox="1"/>
          <p:nvPr/>
        </p:nvSpPr>
        <p:spPr>
          <a:xfrm>
            <a:off x="5917113" y="1612982"/>
            <a:ext cx="5866309" cy="2142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Direct Laser Acceleration </a:t>
            </a:r>
            <a:r>
              <a:rPr lang="en-US" dirty="0"/>
              <a:t>being explored to</a:t>
            </a:r>
            <a:r>
              <a:rPr dirty="0"/>
              <a:t> provide multi-GeV electrons at “moderate intensities” (a</a:t>
            </a:r>
            <a:r>
              <a:rPr baseline="-5999" dirty="0"/>
              <a:t>0</a:t>
            </a:r>
            <a:r>
              <a:rPr dirty="0"/>
              <a:t>~10)</a:t>
            </a:r>
          </a:p>
          <a:p>
            <a:pPr marL="285750" indent="-285750">
              <a:buSzPct val="100000"/>
              <a:buFont typeface="Arial"/>
              <a:buChar char="•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These beams are high-charge (&gt;100 </a:t>
            </a:r>
            <a:r>
              <a:rPr dirty="0" err="1"/>
              <a:t>nC</a:t>
            </a:r>
            <a:r>
              <a:rPr dirty="0"/>
              <a:t>), and can be used directly or for synchrotron radiation generation.</a:t>
            </a:r>
          </a:p>
          <a:p>
            <a:pPr marL="285750" indent="-285750">
              <a:buSzPct val="100000"/>
              <a:buFont typeface="Arial"/>
              <a:buChar char="•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We can generate and accelerate positrons as well!   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55B7F141-6036-92AB-6C51-715A92304BB7}"/>
              </a:ext>
            </a:extLst>
          </p:cNvPr>
          <p:cNvSpPr txBox="1"/>
          <p:nvPr/>
        </p:nvSpPr>
        <p:spPr>
          <a:xfrm>
            <a:off x="191276" y="51552"/>
            <a:ext cx="1212772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3600" b="1">
                <a:solidFill>
                  <a:srgbClr val="FFFFFF"/>
                </a:solidFill>
              </a:defRPr>
            </a:pPr>
            <a:r>
              <a:rPr sz="3200" dirty="0"/>
              <a:t>Strong Field QED with lasers and laser-generated beams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9B4473-ECE9-C92F-5468-F69D3ED56497}"/>
              </a:ext>
            </a:extLst>
          </p:cNvPr>
          <p:cNvSpPr txBox="1"/>
          <p:nvPr/>
        </p:nvSpPr>
        <p:spPr>
          <a:xfrm>
            <a:off x="191275" y="800575"/>
            <a:ext cx="12127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4.1 </a:t>
            </a:r>
            <a:r>
              <a:rPr lang="en-DE" b="1" dirty="0">
                <a:solidFill>
                  <a:srgbClr val="FFC000"/>
                </a:solidFill>
              </a:rPr>
              <a:t>Early particle physics with advanced accelerators</a:t>
            </a:r>
            <a:r>
              <a:rPr lang="en-GB" b="1" dirty="0">
                <a:solidFill>
                  <a:srgbClr val="FFC000"/>
                </a:solidFill>
              </a:rPr>
              <a:t> (Matt </a:t>
            </a:r>
            <a:r>
              <a:rPr lang="en-GB" b="1" dirty="0" err="1">
                <a:solidFill>
                  <a:srgbClr val="FFC000"/>
                </a:solidFill>
              </a:rPr>
              <a:t>Zepf</a:t>
            </a:r>
            <a:r>
              <a:rPr lang="en-GB" b="1" dirty="0">
                <a:solidFill>
                  <a:srgbClr val="FFC000"/>
                </a:solidFill>
              </a:rPr>
              <a:t>, Brian Foster, Stuart Mangles, </a:t>
            </a:r>
            <a:r>
              <a:rPr lang="en-GB" b="1" i="0" u="none" strike="noStrike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Marija</a:t>
            </a:r>
            <a:r>
              <a:rPr lang="en-GB" b="1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1" i="0" u="none" strike="noStrike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Vranic</a:t>
            </a:r>
            <a:r>
              <a:rPr lang="en-GB" b="1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FC8A0B4-F2DC-727C-066D-6D7252877831}"/>
              </a:ext>
            </a:extLst>
          </p:cNvPr>
          <p:cNvCxnSpPr>
            <a:cxnSpLocks/>
          </p:cNvCxnSpPr>
          <p:nvPr/>
        </p:nvCxnSpPr>
        <p:spPr>
          <a:xfrm>
            <a:off x="5374026" y="1615193"/>
            <a:ext cx="44653" cy="524280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5"/>
          <p:cNvSpPr txBox="1"/>
          <p:nvPr/>
        </p:nvSpPr>
        <p:spPr>
          <a:xfrm>
            <a:off x="191276" y="51552"/>
            <a:ext cx="12127724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3600" b="1">
                <a:solidFill>
                  <a:srgbClr val="FFFFFF"/>
                </a:solidFill>
              </a:defRPr>
            </a:pPr>
            <a:r>
              <a:rPr sz="3200" dirty="0"/>
              <a:t>Strong Field QED with lasers and laser-generated beams</a:t>
            </a:r>
          </a:p>
        </p:txBody>
      </p:sp>
      <p:pic>
        <p:nvPicPr>
          <p:cNvPr id="3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1" y="3119820"/>
            <a:ext cx="6315644" cy="2836007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691" y="3701950"/>
            <a:ext cx="4621583" cy="272180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Rechteck 5"/>
          <p:cNvSpPr txBox="1"/>
          <p:nvPr/>
        </p:nvSpPr>
        <p:spPr>
          <a:xfrm>
            <a:off x="158516" y="5931728"/>
            <a:ext cx="5617904" cy="492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solidFill>
                  <a:srgbClr val="435EE3"/>
                </a:solidFill>
              </a:defRPr>
            </a:pPr>
            <a:r>
              <a:t>V. Yakimenko et al, Phys. Rev. Lett. 122, 190404 (2019)      </a:t>
            </a:r>
          </a:p>
          <a:p>
            <a:pPr>
              <a:defRPr sz="1400">
                <a:solidFill>
                  <a:srgbClr val="435EE3"/>
                </a:solidFill>
              </a:defRPr>
            </a:pP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5"/>
              </a:rPr>
              <a:t>https://dx.doi.org/10.1103/PhysRevLett.122.190404</a:t>
            </a:r>
            <a:r>
              <a:t> </a:t>
            </a:r>
          </a:p>
        </p:txBody>
      </p:sp>
      <p:sp>
        <p:nvSpPr>
          <p:cNvPr id="40" name="Rechteck 5"/>
          <p:cNvSpPr txBox="1"/>
          <p:nvPr/>
        </p:nvSpPr>
        <p:spPr>
          <a:xfrm>
            <a:off x="6224406" y="6311976"/>
            <a:ext cx="5617904" cy="492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solidFill>
                  <a:srgbClr val="435EE3"/>
                </a:solidFill>
              </a:defRPr>
            </a:pPr>
            <a:r>
              <a:t>Q. Qian et al, Phys. Plasmas 30, 103107 (2023)     </a:t>
            </a:r>
          </a:p>
          <a:p>
            <a:pPr>
              <a:defRPr sz="1400">
                <a:solidFill>
                  <a:srgbClr val="435EE3"/>
                </a:solidFill>
              </a:defRPr>
            </a:pP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6"/>
              </a:rPr>
              <a:t>https://doi.org/10.1063/5.0165788</a:t>
            </a:r>
          </a:p>
        </p:txBody>
      </p:sp>
      <p:sp>
        <p:nvSpPr>
          <p:cNvPr id="41" name="TextBox 12"/>
          <p:cNvSpPr txBox="1"/>
          <p:nvPr/>
        </p:nvSpPr>
        <p:spPr>
          <a:xfrm>
            <a:off x="191276" y="1809397"/>
            <a:ext cx="6033130" cy="1569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Beam-Beam collisions can also get us to SFQED regime</a:t>
            </a:r>
          </a:p>
          <a:p>
            <a:pPr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It is possible to obtain electron-electron collisions with high luminosity, because QED effects help against d</a:t>
            </a:r>
            <a:r>
              <a:rPr lang="en-US" dirty="0"/>
              <a:t>i</a:t>
            </a:r>
            <a:r>
              <a:rPr dirty="0"/>
              <a:t>luting the beam (talk by T. </a:t>
            </a:r>
            <a:r>
              <a:rPr dirty="0" err="1"/>
              <a:t>Grismayer</a:t>
            </a:r>
            <a:r>
              <a:rPr dirty="0"/>
              <a:t> on Friday). </a:t>
            </a:r>
          </a:p>
        </p:txBody>
      </p:sp>
      <p:sp>
        <p:nvSpPr>
          <p:cNvPr id="42" name="TextBox 12"/>
          <p:cNvSpPr txBox="1"/>
          <p:nvPr/>
        </p:nvSpPr>
        <p:spPr>
          <a:xfrm>
            <a:off x="6096000" y="1814760"/>
            <a:ext cx="5617904" cy="1913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Spin polarization is getting interest in SF </a:t>
            </a:r>
            <a:r>
              <a:rPr dirty="0" err="1"/>
              <a:t>theory&amp;sim</a:t>
            </a:r>
            <a:r>
              <a:rPr dirty="0"/>
              <a:t> studies</a:t>
            </a:r>
          </a:p>
          <a:p>
            <a:pPr>
              <a:defRPr sz="1600"/>
            </a:pPr>
            <a:endParaRPr dirty="0"/>
          </a:p>
          <a:p>
            <a:pPr marL="285750" indent="-285750">
              <a:buSzPct val="100000"/>
              <a:buFont typeface="Arial"/>
              <a:buChar char="•"/>
              <a:defRPr sz="1600"/>
            </a:pPr>
            <a:r>
              <a:rPr dirty="0"/>
              <a:t>Can we generate polarized beams and cascades? Under what conditions the polarization is generated and transmitted in QED-dominated regime?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E02844-28E4-48FA-F01D-5529ACF175CD}"/>
              </a:ext>
            </a:extLst>
          </p:cNvPr>
          <p:cNvSpPr txBox="1"/>
          <p:nvPr/>
        </p:nvSpPr>
        <p:spPr>
          <a:xfrm>
            <a:off x="-213500" y="1393331"/>
            <a:ext cx="101575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DE" sz="1800">
                <a:solidFill>
                  <a:srgbClr val="C00000"/>
                </a:solidFill>
              </a:rPr>
              <a:t>Non-linear QED using plasma mirrors</a:t>
            </a:r>
            <a:r>
              <a:rPr lang="en-GB" sz="1800" dirty="0">
                <a:solidFill>
                  <a:srgbClr val="C00000"/>
                </a:solidFill>
              </a:rPr>
              <a:t>: EPAC, CALA, ELI, DESY,…</a:t>
            </a:r>
          </a:p>
          <a:p>
            <a:pPr lvl="1"/>
            <a:r>
              <a:rPr lang="en-GB" sz="1800" dirty="0">
                <a:solidFill>
                  <a:srgbClr val="C00000"/>
                </a:solidFill>
              </a:rPr>
              <a:t>F</a:t>
            </a:r>
            <a:r>
              <a:rPr lang="en-DE" sz="1800">
                <a:solidFill>
                  <a:srgbClr val="C00000"/>
                </a:solidFill>
              </a:rPr>
              <a:t>ixed target experiments</a:t>
            </a:r>
            <a:r>
              <a:rPr lang="en-GB" sz="1800" dirty="0">
                <a:solidFill>
                  <a:srgbClr val="C00000"/>
                </a:solidFill>
              </a:rPr>
              <a:t> – AWAKE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3480FB-4D80-2C12-E07A-F87A7F13DBA0}"/>
              </a:ext>
            </a:extLst>
          </p:cNvPr>
          <p:cNvCxnSpPr/>
          <p:nvPr/>
        </p:nvCxnSpPr>
        <p:spPr>
          <a:xfrm>
            <a:off x="0" y="2039662"/>
            <a:ext cx="1212913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12B83D-3991-A404-1F67-7B3C79B3985A}"/>
              </a:ext>
            </a:extLst>
          </p:cNvPr>
          <p:cNvCxnSpPr>
            <a:cxnSpLocks/>
          </p:cNvCxnSpPr>
          <p:nvPr/>
        </p:nvCxnSpPr>
        <p:spPr>
          <a:xfrm>
            <a:off x="6064565" y="2049440"/>
            <a:ext cx="31435" cy="480856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748958F-BF78-B207-FC8D-3C55FEBC5C74}"/>
              </a:ext>
            </a:extLst>
          </p:cNvPr>
          <p:cNvSpPr txBox="1"/>
          <p:nvPr/>
        </p:nvSpPr>
        <p:spPr>
          <a:xfrm>
            <a:off x="191276" y="800575"/>
            <a:ext cx="12000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4.1 </a:t>
            </a:r>
            <a:r>
              <a:rPr lang="en-DE" b="1" dirty="0">
                <a:solidFill>
                  <a:srgbClr val="FFC000"/>
                </a:solidFill>
              </a:rPr>
              <a:t>Early particle physics with advanced accelerators</a:t>
            </a:r>
            <a:r>
              <a:rPr lang="en-GB" b="1" dirty="0">
                <a:solidFill>
                  <a:srgbClr val="FFC000"/>
                </a:solidFill>
              </a:rPr>
              <a:t> (Matt </a:t>
            </a:r>
            <a:r>
              <a:rPr lang="en-GB" b="1" dirty="0" err="1">
                <a:solidFill>
                  <a:srgbClr val="FFC000"/>
                </a:solidFill>
              </a:rPr>
              <a:t>Zepf</a:t>
            </a:r>
            <a:r>
              <a:rPr lang="en-GB" b="1" dirty="0">
                <a:solidFill>
                  <a:srgbClr val="FFC000"/>
                </a:solidFill>
              </a:rPr>
              <a:t>, Brian Foster, Stuart Mangles, </a:t>
            </a:r>
            <a:r>
              <a:rPr lang="en-GB" b="1" i="0" u="none" strike="noStrike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Marija</a:t>
            </a:r>
            <a:r>
              <a:rPr lang="en-GB" b="1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b="1" i="0" u="none" strike="noStrike" dirty="0" err="1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Vranic</a:t>
            </a:r>
            <a:r>
              <a:rPr lang="en-GB" b="1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0CF46-82EE-3A9A-5B7A-67BF91886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46" y="1433625"/>
            <a:ext cx="6755221" cy="5010249"/>
          </a:xfrm>
        </p:spPr>
        <p:txBody>
          <a:bodyPr/>
          <a:lstStyle/>
          <a:p>
            <a:pPr>
              <a:lnSpc>
                <a:spcPct val="100000"/>
              </a:lnSpc>
              <a:tabLst/>
            </a:pPr>
            <a:r>
              <a:rPr lang="en-DE" sz="1600" b="1" dirty="0"/>
              <a:t>Start-to-end simulations: high fidelity, full physics modeling</a:t>
            </a:r>
          </a:p>
          <a:p>
            <a:pPr lvl="1">
              <a:lnSpc>
                <a:spcPct val="100000"/>
              </a:lnSpc>
            </a:pPr>
            <a:r>
              <a:rPr lang="en-DE" sz="1600" dirty="0"/>
              <a:t>Include non-linear QED effects in extreme regime</a:t>
            </a:r>
          </a:p>
          <a:p>
            <a:pPr>
              <a:lnSpc>
                <a:spcPct val="100000"/>
              </a:lnSpc>
              <a:tabLst/>
            </a:pPr>
            <a:r>
              <a:rPr lang="en-DE" sz="1600" b="1" dirty="0"/>
              <a:t>Need a plan for staging demonstrator:</a:t>
            </a:r>
          </a:p>
          <a:p>
            <a:pPr lvl="1">
              <a:lnSpc>
                <a:spcPct val="100000"/>
              </a:lnSpc>
            </a:pPr>
            <a:r>
              <a:rPr lang="en-DE" sz="1600" dirty="0"/>
              <a:t>“Staged approach”: </a:t>
            </a:r>
          </a:p>
          <a:p>
            <a:pPr lvl="2">
              <a:lnSpc>
                <a:spcPct val="100000"/>
              </a:lnSpc>
            </a:pPr>
            <a:r>
              <a:rPr lang="en-DE" sz="1600" dirty="0"/>
              <a:t>What does a multi-stage demonstrator look like?</a:t>
            </a:r>
          </a:p>
          <a:p>
            <a:pPr lvl="2">
              <a:lnSpc>
                <a:spcPct val="100000"/>
              </a:lnSpc>
            </a:pPr>
            <a:r>
              <a:rPr lang="en-DE" sz="1600" dirty="0"/>
              <a:t>Are there current facilities that can be used without major (&gt;1M€) investment needed?</a:t>
            </a:r>
          </a:p>
          <a:p>
            <a:pPr>
              <a:lnSpc>
                <a:spcPct val="100000"/>
              </a:lnSpc>
              <a:tabLst/>
            </a:pPr>
            <a:r>
              <a:rPr lang="en-DE" sz="1600" b="1" dirty="0"/>
              <a:t>Develop base line parameters for drive linac </a:t>
            </a:r>
            <a:r>
              <a:rPr lang="en-DE" sz="1600" dirty="0"/>
              <a:t>and collaborate with drive linac experts</a:t>
            </a:r>
            <a:endParaRPr lang="en-GB" sz="1600" dirty="0"/>
          </a:p>
          <a:p>
            <a:pPr>
              <a:lnSpc>
                <a:spcPct val="100000"/>
              </a:lnSpc>
              <a:tabLst/>
            </a:pPr>
            <a:r>
              <a:rPr lang="en-GB" sz="1600" b="1" dirty="0"/>
              <a:t>Work out parameters for ILC-like positron source using spent e</a:t>
            </a:r>
            <a:r>
              <a:rPr lang="en-GB" sz="1600" b="1" baseline="30000" dirty="0"/>
              <a:t>-</a:t>
            </a:r>
            <a:r>
              <a:rPr lang="en-GB" sz="1600" b="1" dirty="0"/>
              <a:t>-beam</a:t>
            </a:r>
            <a:endParaRPr lang="en-DE" sz="1600" b="1" dirty="0"/>
          </a:p>
          <a:p>
            <a:pPr>
              <a:lnSpc>
                <a:spcPct val="100000"/>
              </a:lnSpc>
              <a:tabLst/>
            </a:pPr>
            <a:r>
              <a:rPr lang="en-DE" sz="1600" b="1" dirty="0"/>
              <a:t>Detector concept development </a:t>
            </a:r>
            <a:r>
              <a:rPr lang="en-DE" sz="1600" dirty="0"/>
              <a:t>needs to continue</a:t>
            </a:r>
            <a:endParaRPr lang="de-DE" sz="1600" dirty="0"/>
          </a:p>
          <a:p>
            <a:pPr>
              <a:lnSpc>
                <a:spcPct val="100000"/>
              </a:lnSpc>
              <a:tabLst/>
            </a:pPr>
            <a:r>
              <a:rPr lang="en-US" sz="1600" b="1" dirty="0"/>
              <a:t>Produce a “pre-CDR” </a:t>
            </a:r>
            <a:r>
              <a:rPr lang="en-US" sz="1600" dirty="0"/>
              <a:t>in the next few months – a coherent machine based on HALHF scheme in which all conventional and PWFA parts are identified and believably implementable, </a:t>
            </a:r>
            <a:endParaRPr lang="en-DE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19CE3-D4A2-B3B5-A9FC-469343CE8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C9017B5-9BDD-4DA9-B058-43062D2E4650}"/>
              </a:ext>
            </a:extLst>
          </p:cNvPr>
          <p:cNvSpPr txBox="1">
            <a:spLocks/>
          </p:cNvSpPr>
          <p:nvPr/>
        </p:nvSpPr>
        <p:spPr>
          <a:xfrm>
            <a:off x="263610" y="811960"/>
            <a:ext cx="11960926" cy="3792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b="1" dirty="0" err="1">
                <a:solidFill>
                  <a:srgbClr val="FFC000"/>
                </a:solidFill>
              </a:rPr>
              <a:t>How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to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continue</a:t>
            </a:r>
            <a:r>
              <a:rPr lang="de-DE" b="1" dirty="0">
                <a:solidFill>
                  <a:srgbClr val="FFC000"/>
                </a:solidFill>
              </a:rPr>
              <a:t> and push HALHF – </a:t>
            </a:r>
            <a:r>
              <a:rPr lang="de-DE" b="1" dirty="0" err="1">
                <a:solidFill>
                  <a:srgbClr val="FFC000"/>
                </a:solidFill>
              </a:rPr>
              <a:t>prospective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de-DE" b="1" dirty="0" err="1">
                <a:solidFill>
                  <a:srgbClr val="FFC000"/>
                </a:solidFill>
              </a:rPr>
              <a:t>funding</a:t>
            </a:r>
            <a:r>
              <a:rPr lang="de-DE" b="1" dirty="0">
                <a:solidFill>
                  <a:srgbClr val="FFC000"/>
                </a:solidFill>
              </a:rPr>
              <a:t> </a:t>
            </a:r>
            <a:r>
              <a:rPr lang="en-US" b="1" dirty="0">
                <a:solidFill>
                  <a:srgbClr val="FFC000"/>
                </a:solidFill>
              </a:rPr>
              <a:t>sources: ERC, STFC/Oxford</a:t>
            </a:r>
            <a:endParaRPr lang="en-DE" b="1" dirty="0">
              <a:solidFill>
                <a:srgbClr val="FFC000"/>
              </a:solidFill>
            </a:endParaRP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F4B4ACB2-B295-4125-8FA6-C6193DC1ADFD}"/>
              </a:ext>
            </a:extLst>
          </p:cNvPr>
          <p:cNvSpPr/>
          <p:nvPr/>
        </p:nvSpPr>
        <p:spPr>
          <a:xfrm>
            <a:off x="6847367" y="4582422"/>
            <a:ext cx="5302678" cy="1257232"/>
          </a:xfrm>
          <a:prstGeom prst="roundRect">
            <a:avLst>
              <a:gd name="adj" fmla="val 6816"/>
            </a:avLst>
          </a:prstGeom>
          <a:solidFill>
            <a:srgbClr val="6384F8"/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“</a:t>
            </a:r>
            <a:r>
              <a:rPr lang="en-US" sz="1600" dirty="0" err="1">
                <a:solidFill>
                  <a:schemeClr val="bg1"/>
                </a:solidFill>
              </a:rPr>
              <a:t>Erice</a:t>
            </a:r>
            <a:r>
              <a:rPr lang="en-US" sz="1600" dirty="0">
                <a:solidFill>
                  <a:schemeClr val="bg1"/>
                </a:solidFill>
              </a:rPr>
              <a:t>” expert meeting to draft “pre-CDR” 03.-08.10.2024 (tbc) limited to ~30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Collaboration meeting end of 2024 / early 2025 to “sign off” pre-CDR and launch ”funded” R&amp;D phase.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78B1686-B967-AFAB-D9DE-3EA842BCB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610" y="255026"/>
            <a:ext cx="11762738" cy="451098"/>
          </a:xfrm>
        </p:spPr>
        <p:txBody>
          <a:bodyPr/>
          <a:lstStyle/>
          <a:p>
            <a:r>
              <a:rPr lang="de-DE" sz="3200" dirty="0">
                <a:solidFill>
                  <a:schemeClr val="bg1"/>
                </a:solidFill>
              </a:rPr>
              <a:t>HALHF</a:t>
            </a:r>
            <a:r>
              <a:rPr lang="en-DE" sz="3200" dirty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Workshop on 4-5</a:t>
            </a:r>
            <a:r>
              <a:rPr lang="en-US" sz="3200" baseline="30000" dirty="0">
                <a:solidFill>
                  <a:schemeClr val="bg1"/>
                </a:solidFill>
              </a:rPr>
              <a:t>th</a:t>
            </a:r>
            <a:r>
              <a:rPr lang="en-US" sz="3200" dirty="0">
                <a:solidFill>
                  <a:schemeClr val="bg1"/>
                </a:solidFill>
              </a:rPr>
              <a:t>  April, 2024</a:t>
            </a:r>
            <a:endParaRPr lang="en-DE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A green and white banner with a building and trees&#10;&#10;Description automatically generated">
            <a:extLst>
              <a:ext uri="{FF2B5EF4-FFF2-40B4-BE49-F238E27FC236}">
                <a16:creationId xmlns:a16="http://schemas.microsoft.com/office/drawing/2014/main" id="{19449FB1-5529-B567-9C31-7A70F98F66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2732" y="1756796"/>
            <a:ext cx="5309334" cy="2564020"/>
          </a:xfrm>
          <a:prstGeom prst="roundRect">
            <a:avLst>
              <a:gd name="adj" fmla="val 6471"/>
            </a:avLst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8665235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8328E8E-1EF7-4556-B551-A914D7A3ECDF}"/>
              </a:ext>
            </a:extLst>
          </p:cNvPr>
          <p:cNvSpPr/>
          <p:nvPr/>
        </p:nvSpPr>
        <p:spPr>
          <a:xfrm>
            <a:off x="-1" y="-101600"/>
            <a:ext cx="12306300" cy="2220933"/>
          </a:xfrm>
          <a:prstGeom prst="rect">
            <a:avLst/>
          </a:prstGeom>
          <a:gradFill>
            <a:gsLst>
              <a:gs pos="51000">
                <a:srgbClr val="6384F8"/>
              </a:gs>
              <a:gs pos="23000">
                <a:srgbClr val="FFC000"/>
              </a:gs>
              <a:gs pos="98230">
                <a:schemeClr val="tx1">
                  <a:alpha val="0"/>
                </a:schemeClr>
              </a:gs>
              <a:gs pos="0">
                <a:schemeClr val="tx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9FD5CB-B46F-23EE-87AC-11569E973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3838" y="646912"/>
            <a:ext cx="7878904" cy="993203"/>
          </a:xfrm>
        </p:spPr>
        <p:txBody>
          <a:bodyPr/>
          <a:lstStyle/>
          <a:p>
            <a:r>
              <a:rPr lang="en-US" sz="8000" dirty="0">
                <a:solidFill>
                  <a:schemeClr val="bg1"/>
                </a:solidFill>
              </a:rPr>
              <a:t>Thanks!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EA8B77-17CF-636F-DF0A-82254EF1A22C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207037" y="2206417"/>
            <a:ext cx="10099591" cy="1494723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To the Plasma Accelerators Team for all the progress towards input for the</a:t>
            </a:r>
          </a:p>
          <a:p>
            <a:r>
              <a:rPr lang="en-US" sz="2800" dirty="0">
                <a:solidFill>
                  <a:srgbClr val="FFC000"/>
                </a:solidFill>
              </a:rPr>
              <a:t>European Particle Physics Strategy R&amp;D Roadmap 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192F77A-3284-4D93-A28C-27DADB383318}"/>
              </a:ext>
            </a:extLst>
          </p:cNvPr>
          <p:cNvGrpSpPr/>
          <p:nvPr/>
        </p:nvGrpSpPr>
        <p:grpSpPr>
          <a:xfrm>
            <a:off x="6069840" y="4888796"/>
            <a:ext cx="4762842" cy="1229166"/>
            <a:chOff x="5049495" y="5185697"/>
            <a:chExt cx="4762842" cy="1229166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6FAD14D1-2CCF-4E62-8396-DD6699A564A6}"/>
                </a:ext>
              </a:extLst>
            </p:cNvPr>
            <p:cNvSpPr/>
            <p:nvPr/>
          </p:nvSpPr>
          <p:spPr>
            <a:xfrm>
              <a:off x="5049495" y="5185697"/>
              <a:ext cx="476284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</a:rPr>
                <a:t>Wim </a:t>
              </a:r>
              <a:r>
                <a:rPr lang="en-US" b="1" dirty="0" err="1">
                  <a:solidFill>
                    <a:schemeClr val="bg1"/>
                  </a:solidFill>
                </a:rPr>
                <a:t>Leemans</a:t>
              </a:r>
              <a:r>
                <a:rPr lang="en-US" b="1" dirty="0">
                  <a:solidFill>
                    <a:schemeClr val="bg1"/>
                  </a:solidFill>
                </a:rPr>
                <a:t> | </a:t>
              </a:r>
              <a:r>
                <a:rPr lang="en-US" dirty="0">
                  <a:solidFill>
                    <a:schemeClr val="bg1"/>
                  </a:solidFill>
                </a:rPr>
                <a:t>Accelerator Division | DESY</a:t>
              </a:r>
            </a:p>
            <a:p>
              <a:pPr algn="r"/>
              <a:r>
                <a:rPr lang="en-US" b="1" dirty="0">
                  <a:solidFill>
                    <a:schemeClr val="bg1"/>
                  </a:solidFill>
                </a:rPr>
                <a:t>Rajeev </a:t>
              </a:r>
              <a:r>
                <a:rPr lang="en-US" b="1" dirty="0" err="1">
                  <a:solidFill>
                    <a:schemeClr val="bg1"/>
                  </a:solidFill>
                </a:rPr>
                <a:t>Pattathil</a:t>
              </a:r>
              <a:r>
                <a:rPr lang="en-US" b="1" dirty="0">
                  <a:solidFill>
                    <a:schemeClr val="bg1"/>
                  </a:solidFill>
                </a:rPr>
                <a:t> | </a:t>
              </a:r>
              <a:r>
                <a:rPr lang="en-US" dirty="0">
                  <a:solidFill>
                    <a:schemeClr val="bg1"/>
                  </a:solidFill>
                </a:rPr>
                <a:t>STFC UKRI | RAL</a:t>
              </a:r>
            </a:p>
            <a:p>
              <a:pPr algn="r"/>
              <a:r>
                <a:rPr lang="en-US" dirty="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A24F976A-0F66-4633-A3F4-1CF76DEB0E1E}"/>
                </a:ext>
              </a:extLst>
            </p:cNvPr>
            <p:cNvSpPr/>
            <p:nvPr/>
          </p:nvSpPr>
          <p:spPr>
            <a:xfrm>
              <a:off x="7835707" y="5953198"/>
              <a:ext cx="19766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wim.leemans@desy.de</a:t>
              </a:r>
            </a:p>
            <a:p>
              <a:pPr algn="r"/>
              <a:r>
                <a:rPr lang="en-US" sz="1200" dirty="0">
                  <a:solidFill>
                    <a:schemeClr val="bg1"/>
                  </a:solidFill>
                </a:rPr>
                <a:t>rajeev.pattathil@stfc.ac.uk</a:t>
              </a:r>
            </a:p>
          </p:txBody>
        </p:sp>
      </p:grpSp>
      <p:sp>
        <p:nvSpPr>
          <p:cNvPr id="7" name="Rechteck 6">
            <a:extLst>
              <a:ext uri="{FF2B5EF4-FFF2-40B4-BE49-F238E27FC236}">
                <a16:creationId xmlns:a16="http://schemas.microsoft.com/office/drawing/2014/main" id="{B56CBB0A-052B-4EE2-A8B3-9A44C97B31A9}"/>
              </a:ext>
            </a:extLst>
          </p:cNvPr>
          <p:cNvSpPr/>
          <p:nvPr/>
        </p:nvSpPr>
        <p:spPr>
          <a:xfrm>
            <a:off x="6084354" y="4531112"/>
            <a:ext cx="8338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chemeClr val="bg1"/>
                </a:solidFill>
              </a:rPr>
              <a:t>Contacts:</a:t>
            </a:r>
          </a:p>
        </p:txBody>
      </p:sp>
    </p:spTree>
    <p:extLst>
      <p:ext uri="{BB962C8B-B14F-4D97-AF65-F5344CB8AC3E}">
        <p14:creationId xmlns:p14="http://schemas.microsoft.com/office/powerpoint/2010/main" val="359893341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8FC24003-E9E0-ADA6-7E8A-393F6F3B19E9}"/>
              </a:ext>
            </a:extLst>
          </p:cNvPr>
          <p:cNvSpPr txBox="1"/>
          <p:nvPr/>
        </p:nvSpPr>
        <p:spPr>
          <a:xfrm>
            <a:off x="145556" y="51552"/>
            <a:ext cx="11615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Progress towards a pre-CDR ‘HALHF 2.0’ is gathering pace</a:t>
            </a:r>
          </a:p>
          <a:p>
            <a:endParaRPr lang="en-GB" sz="2000" b="1" dirty="0">
              <a:solidFill>
                <a:schemeClr val="bg1"/>
              </a:solidFill>
            </a:endParaRPr>
          </a:p>
          <a:p>
            <a:r>
              <a:rPr lang="en-GB" sz="2000" b="1" dirty="0">
                <a:solidFill>
                  <a:srgbClr val="FFC000"/>
                </a:solidFill>
              </a:rPr>
              <a:t>WP1.2: </a:t>
            </a:r>
            <a:r>
              <a:rPr lang="en-DE" sz="2000" b="1" dirty="0">
                <a:solidFill>
                  <a:srgbClr val="FFC000"/>
                </a:solidFill>
              </a:rPr>
              <a:t>Beam</a:t>
            </a:r>
            <a:r>
              <a:rPr lang="en-GB" sz="2000" b="1" dirty="0">
                <a:solidFill>
                  <a:srgbClr val="FFC000"/>
                </a:solidFill>
              </a:rPr>
              <a:t>-</a:t>
            </a:r>
            <a:r>
              <a:rPr lang="en-DE" sz="2000" b="1" dirty="0">
                <a:solidFill>
                  <a:srgbClr val="FFC000"/>
                </a:solidFill>
              </a:rPr>
              <a:t>driven electron linac</a:t>
            </a:r>
            <a:r>
              <a:rPr lang="en-GB" sz="2000" b="1" dirty="0">
                <a:solidFill>
                  <a:srgbClr val="FFC000"/>
                </a:solidFill>
              </a:rPr>
              <a:t>s (Erik Adli, Carl </a:t>
            </a:r>
            <a:r>
              <a:rPr lang="en-GB" sz="2000" b="1" dirty="0" err="1">
                <a:solidFill>
                  <a:srgbClr val="FFC000"/>
                </a:solidFill>
              </a:rPr>
              <a:t>Lindstrøm</a:t>
            </a:r>
            <a:r>
              <a:rPr lang="en-GB" sz="2000" b="1" dirty="0">
                <a:solidFill>
                  <a:srgbClr val="FFC000"/>
                </a:solidFill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562BD6-8C9C-815A-BD7C-C2CA049B230E}"/>
              </a:ext>
            </a:extLst>
          </p:cNvPr>
          <p:cNvSpPr txBox="1"/>
          <p:nvPr/>
        </p:nvSpPr>
        <p:spPr>
          <a:xfrm>
            <a:off x="-44450" y="1859340"/>
            <a:ext cx="6140450" cy="17029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spcAft>
                <a:spcPts val="0"/>
              </a:spcAft>
            </a:pPr>
            <a:r>
              <a:rPr lang="en-GB" dirty="0"/>
              <a:t>Simulations to underpin HALHF design</a:t>
            </a: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</a:pPr>
            <a:r>
              <a:rPr lang="en-GB" dirty="0"/>
              <a:t>Develop single stage and interstage models with all the relevant physics needed</a:t>
            </a:r>
          </a:p>
          <a:p>
            <a:pPr marL="742950" lvl="1" indent="-285750">
              <a:lnSpc>
                <a:spcPct val="150000"/>
              </a:lnSpc>
              <a:spcAft>
                <a:spcPts val="0"/>
              </a:spcAft>
            </a:pPr>
            <a:r>
              <a:rPr lang="en-GB" dirty="0"/>
              <a:t>Tolerance checks/self-correction concepts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F9C853-B27A-820D-9C8A-ED8845DB773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5984" y="1698437"/>
            <a:ext cx="3010063" cy="1391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51BB8C-E905-ED61-3C57-26D5A96AA2E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5830" y="1871907"/>
            <a:ext cx="1640799" cy="1036922"/>
          </a:xfrm>
          <a:prstGeom prst="roundRect">
            <a:avLst>
              <a:gd name="adj" fmla="val 9668"/>
            </a:avLst>
          </a:prstGeom>
        </p:spPr>
      </p:pic>
      <p:sp>
        <p:nvSpPr>
          <p:cNvPr id="9" name="Striped Right Arrow 8">
            <a:extLst>
              <a:ext uri="{FF2B5EF4-FFF2-40B4-BE49-F238E27FC236}">
                <a16:creationId xmlns:a16="http://schemas.microsoft.com/office/drawing/2014/main" id="{C9FD499B-2334-AEA2-EAE4-89932FBDB8C0}"/>
              </a:ext>
            </a:extLst>
          </p:cNvPr>
          <p:cNvSpPr/>
          <p:nvPr/>
        </p:nvSpPr>
        <p:spPr>
          <a:xfrm>
            <a:off x="7872772" y="2191913"/>
            <a:ext cx="978408" cy="484632"/>
          </a:xfrm>
          <a:prstGeom prst="stripedRightArrow">
            <a:avLst/>
          </a:prstGeom>
          <a:solidFill>
            <a:schemeClr val="bg1">
              <a:lumMod val="75000"/>
            </a:schemeClr>
          </a:solidFill>
          <a:ln w="603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B6DB17-53A7-0C5E-16D1-825F1A1D0EF6}"/>
              </a:ext>
            </a:extLst>
          </p:cNvPr>
          <p:cNvSpPr txBox="1"/>
          <p:nvPr/>
        </p:nvSpPr>
        <p:spPr>
          <a:xfrm>
            <a:off x="5934536" y="3098894"/>
            <a:ext cx="2063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Single-stage 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A0832-2112-609D-DA9F-7B8C4E0038D7}"/>
              </a:ext>
            </a:extLst>
          </p:cNvPr>
          <p:cNvSpPr txBox="1"/>
          <p:nvPr/>
        </p:nvSpPr>
        <p:spPr>
          <a:xfrm>
            <a:off x="8632203" y="3167537"/>
            <a:ext cx="3257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Drive beam generation and distribution</a:t>
            </a:r>
          </a:p>
        </p:txBody>
      </p:sp>
      <p:pic>
        <p:nvPicPr>
          <p:cNvPr id="13" name="Picture 12" descr="A diagram of a plasma lens&#10;&#10;Description automatically generated">
            <a:extLst>
              <a:ext uri="{FF2B5EF4-FFF2-40B4-BE49-F238E27FC236}">
                <a16:creationId xmlns:a16="http://schemas.microsoft.com/office/drawing/2014/main" id="{227DE06D-3A83-196B-E0AE-54249200F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0427" y="3797811"/>
            <a:ext cx="6481506" cy="2412399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7CA75458-9684-4187-AD85-F74189E0166E}"/>
              </a:ext>
            </a:extLst>
          </p:cNvPr>
          <p:cNvGrpSpPr/>
          <p:nvPr/>
        </p:nvGrpSpPr>
        <p:grpSpPr>
          <a:xfrm>
            <a:off x="145556" y="4508500"/>
            <a:ext cx="5464871" cy="1003300"/>
            <a:chOff x="145556" y="4508500"/>
            <a:chExt cx="5464871" cy="10033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50AD834A-2C57-F541-6028-25275E76AC1A}"/>
                </a:ext>
              </a:extLst>
            </p:cNvPr>
            <p:cNvSpPr/>
            <p:nvPr/>
          </p:nvSpPr>
          <p:spPr>
            <a:xfrm>
              <a:off x="145556" y="4508500"/>
              <a:ext cx="5353544" cy="1003300"/>
            </a:xfrm>
            <a:prstGeom prst="roundRect">
              <a:avLst>
                <a:gd name="adj" fmla="val 12327"/>
              </a:avLst>
            </a:prstGeom>
            <a:solidFill>
              <a:srgbClr val="FFC000"/>
            </a:solidFill>
            <a:ln w="6032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28B1FFC-8281-E77C-8FDA-C81D797B8A2F}"/>
                </a:ext>
              </a:extLst>
            </p:cNvPr>
            <p:cNvSpPr txBox="1"/>
            <p:nvPr/>
          </p:nvSpPr>
          <p:spPr>
            <a:xfrm>
              <a:off x="269875" y="4683573"/>
              <a:ext cx="534055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base"/>
              <a:r>
                <a:rPr lang="en-GB" b="0" i="0" u="sng" strike="noStrike" dirty="0">
                  <a:solidFill>
                    <a:srgbClr val="000000"/>
                  </a:solidFill>
                  <a:effectLst/>
                  <a:latin typeface="Helvetica" pitchFamily="2" charset="0"/>
                  <a:hlinkClick r:id="rId6"/>
                </a:rPr>
                <a:t>Carl </a:t>
              </a:r>
              <a:r>
                <a:rPr lang="en-GB" b="0" i="0" u="sng" strike="noStrike" dirty="0" err="1">
                  <a:solidFill>
                    <a:srgbClr val="000000"/>
                  </a:solidFill>
                  <a:effectLst/>
                  <a:latin typeface="Helvetica" pitchFamily="2" charset="0"/>
                  <a:hlinkClick r:id="rId6"/>
                </a:rPr>
                <a:t>Lindstrøm</a:t>
              </a:r>
              <a:r>
                <a:rPr lang="en-GB" dirty="0" err="1">
                  <a:solidFill>
                    <a:srgbClr val="000000"/>
                  </a:solidFill>
                  <a:latin typeface="Helvetica" pitchFamily="2" charset="0"/>
                </a:rPr>
                <a:t>’s</a:t>
              </a:r>
              <a:r>
                <a:rPr lang="en-GB" dirty="0">
                  <a:solidFill>
                    <a:srgbClr val="000000"/>
                  </a:solidFill>
                  <a:latin typeface="Helvetica" pitchFamily="2" charset="0"/>
                </a:rPr>
                <a:t> ERC grant</a:t>
              </a:r>
              <a:r>
                <a:rPr lang="en-GB" b="0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 : </a:t>
              </a:r>
              <a:r>
                <a:rPr lang="en-GB" b="1" i="0" u="none" strike="noStrike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Staging of Plasma Accelerators for Realizing Timely Applications </a:t>
              </a:r>
              <a:endPara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402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6D2C8B-8097-B72C-C867-018B781EF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3A9E9854-9339-2C3A-D407-0F46F63F7ECE}"/>
              </a:ext>
            </a:extLst>
          </p:cNvPr>
          <p:cNvSpPr txBox="1">
            <a:spLocks/>
          </p:cNvSpPr>
          <p:nvPr/>
        </p:nvSpPr>
        <p:spPr>
          <a:xfrm>
            <a:off x="195824" y="761384"/>
            <a:ext cx="12257433" cy="74166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Aft>
                <a:spcPts val="0"/>
              </a:spcAft>
              <a:buNone/>
            </a:pPr>
            <a:r>
              <a:rPr lang="en-GB" sz="1800" b="1" dirty="0">
                <a:solidFill>
                  <a:srgbClr val="FFC000"/>
                </a:solidFill>
              </a:rPr>
              <a:t>WP 1.3: Laser</a:t>
            </a:r>
            <a:r>
              <a:rPr lang="de-DE" b="1" dirty="0">
                <a:solidFill>
                  <a:srgbClr val="FFC000"/>
                </a:solidFill>
              </a:rPr>
              <a:t>-</a:t>
            </a:r>
            <a:r>
              <a:rPr lang="en-DE" sz="1800" b="1" dirty="0">
                <a:solidFill>
                  <a:srgbClr val="FFC000"/>
                </a:solidFill>
              </a:rPr>
              <a:t>driven electron linac</a:t>
            </a:r>
            <a:r>
              <a:rPr lang="en-GB" sz="1800" b="1" dirty="0">
                <a:solidFill>
                  <a:srgbClr val="FFC000"/>
                </a:solidFill>
              </a:rPr>
              <a:t>s (Jorge Viera, </a:t>
            </a:r>
            <a:r>
              <a:rPr lang="en-GB" sz="1800" b="1" dirty="0" err="1">
                <a:solidFill>
                  <a:srgbClr val="FFC000"/>
                </a:solidFill>
              </a:rPr>
              <a:t>Maxence</a:t>
            </a:r>
            <a:r>
              <a:rPr lang="en-GB" sz="1800" b="1" dirty="0">
                <a:solidFill>
                  <a:srgbClr val="FFC000"/>
                </a:solidFill>
              </a:rPr>
              <a:t> </a:t>
            </a:r>
            <a:r>
              <a:rPr lang="en-GB" sz="1800" b="1" dirty="0" err="1">
                <a:solidFill>
                  <a:srgbClr val="FFC000"/>
                </a:solidFill>
              </a:rPr>
              <a:t>Thévenet</a:t>
            </a:r>
            <a:r>
              <a:rPr lang="en-GB" sz="1800" b="1" dirty="0">
                <a:solidFill>
                  <a:srgbClr val="FFC000"/>
                </a:solidFill>
              </a:rPr>
              <a:t>, Brigitte Cros, Zulfikar Najmudin)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D34FC7-8F98-E2FC-9D87-595A16405E22}"/>
              </a:ext>
            </a:extLst>
          </p:cNvPr>
          <p:cNvSpPr txBox="1"/>
          <p:nvPr/>
        </p:nvSpPr>
        <p:spPr>
          <a:xfrm>
            <a:off x="7240657" y="4989253"/>
            <a:ext cx="38940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b="1" dirty="0"/>
              <a:t>Common topics:</a:t>
            </a:r>
          </a:p>
          <a:p>
            <a:pPr marL="285750" indent="-285750">
              <a:buFontTx/>
              <a:buChar char="-"/>
            </a:pPr>
            <a:r>
              <a:rPr lang="en-GB" sz="1600" dirty="0"/>
              <a:t>P</a:t>
            </a:r>
            <a:r>
              <a:rPr lang="en-DE" sz="1600" dirty="0"/>
              <a:t>re- and post-driver plasma modeling</a:t>
            </a:r>
          </a:p>
          <a:p>
            <a:pPr marL="285750" indent="-285750">
              <a:buFontTx/>
              <a:buChar char="-"/>
            </a:pPr>
            <a:r>
              <a:rPr lang="en-DE" sz="1600" dirty="0"/>
              <a:t>Multi-time and length scales</a:t>
            </a:r>
          </a:p>
          <a:p>
            <a:pPr marL="285750" indent="-285750">
              <a:buFontTx/>
              <a:buChar char="-"/>
            </a:pPr>
            <a:r>
              <a:rPr lang="en-DE" sz="1600" dirty="0"/>
              <a:t>Radiation and mass transport</a:t>
            </a:r>
          </a:p>
          <a:p>
            <a:pPr marL="285750" indent="-285750">
              <a:buFontTx/>
              <a:buChar char="-"/>
            </a:pPr>
            <a:r>
              <a:rPr lang="en-DE" sz="1600" dirty="0"/>
              <a:t>Ionization and MHD</a:t>
            </a:r>
          </a:p>
          <a:p>
            <a:pPr marL="285750" indent="-285750">
              <a:buFontTx/>
              <a:buChar char="-"/>
            </a:pPr>
            <a:r>
              <a:rPr lang="en-DE" sz="1600" dirty="0"/>
              <a:t>Heat management</a:t>
            </a:r>
          </a:p>
        </p:txBody>
      </p:sp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AE0EAE8F-6558-ABA8-C7D1-0DD610055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1064" y="1984267"/>
            <a:ext cx="6780936" cy="25853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253BA2C-A206-C769-2D2D-E03CDF8CAD74}"/>
              </a:ext>
            </a:extLst>
          </p:cNvPr>
          <p:cNvSpPr txBox="1"/>
          <p:nvPr/>
        </p:nvSpPr>
        <p:spPr>
          <a:xfrm>
            <a:off x="-313602" y="1849932"/>
            <a:ext cx="6227513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>
              <a:spcAft>
                <a:spcPts val="0"/>
              </a:spcAft>
              <a:buNone/>
            </a:pPr>
            <a:endParaRPr lang="en-GB" sz="1800" b="1" dirty="0"/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Looking out for fundamental show-stoppers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Improving reduced models with additional physics 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Simulate 2 stages, starting with reduced model &amp; coupling and conﬁrm with full-3D simulation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Could underpin future plasma-based collider designs/upgrades to HALHF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Experimental verification via </a:t>
            </a:r>
            <a:r>
              <a:rPr lang="en-GB" sz="1800" b="1" dirty="0"/>
              <a:t>2.4</a:t>
            </a:r>
            <a:r>
              <a:rPr lang="en-GB" sz="1800" dirty="0"/>
              <a:t> and in-kind contributions at LPA facilities</a:t>
            </a:r>
            <a:endParaRPr lang="en-GB" dirty="0"/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62E42592-1D45-5CB7-52E0-35FFC4648753}"/>
              </a:ext>
            </a:extLst>
          </p:cNvPr>
          <p:cNvSpPr txBox="1"/>
          <p:nvPr/>
        </p:nvSpPr>
        <p:spPr>
          <a:xfrm>
            <a:off x="195824" y="155817"/>
            <a:ext cx="10352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Feasibility studies for future upgrades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592743FA-3881-846C-AC89-059349B58378}"/>
              </a:ext>
            </a:extLst>
          </p:cNvPr>
          <p:cNvSpPr/>
          <p:nvPr/>
        </p:nvSpPr>
        <p:spPr>
          <a:xfrm>
            <a:off x="308466" y="5419162"/>
            <a:ext cx="5353544" cy="1003300"/>
          </a:xfrm>
          <a:prstGeom prst="roundRect">
            <a:avLst>
              <a:gd name="adj" fmla="val 13774"/>
            </a:avLst>
          </a:prstGeom>
          <a:solidFill>
            <a:srgbClr val="FFC000"/>
          </a:soli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Dedicated funding source yet to be identified</a:t>
            </a:r>
          </a:p>
        </p:txBody>
      </p:sp>
    </p:spTree>
    <p:extLst>
      <p:ext uri="{BB962C8B-B14F-4D97-AF65-F5344CB8AC3E}">
        <p14:creationId xmlns:p14="http://schemas.microsoft.com/office/powerpoint/2010/main" val="2736866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45556" y="51552"/>
            <a:ext cx="12046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100 nm-emittance beams can now be simulated with open-source codes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504D63-DFDB-41E7-9DF1-97B6D21F3C1B}"/>
              </a:ext>
            </a:extLst>
          </p:cNvPr>
          <p:cNvSpPr/>
          <p:nvPr/>
        </p:nvSpPr>
        <p:spPr>
          <a:xfrm>
            <a:off x="241391" y="5376486"/>
            <a:ext cx="78936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435EE3"/>
                </a:solidFill>
              </a:rPr>
              <a:t>[1] </a:t>
            </a:r>
            <a:r>
              <a:rPr lang="de-DE" sz="1400" u="sng" dirty="0">
                <a:solidFill>
                  <a:srgbClr val="435EE3"/>
                </a:solidFill>
              </a:rPr>
              <a:t>https://</a:t>
            </a:r>
            <a:r>
              <a:rPr lang="de-DE" sz="1400" u="sng" dirty="0" err="1">
                <a:solidFill>
                  <a:srgbClr val="435EE3"/>
                </a:solidFill>
              </a:rPr>
              <a:t>github.com</a:t>
            </a:r>
            <a:r>
              <a:rPr lang="de-DE" sz="1400" u="sng" dirty="0">
                <a:solidFill>
                  <a:srgbClr val="435EE3"/>
                </a:solidFill>
              </a:rPr>
              <a:t>/</a:t>
            </a:r>
            <a:r>
              <a:rPr lang="de-DE" sz="1400" u="sng" dirty="0" err="1">
                <a:solidFill>
                  <a:srgbClr val="435EE3"/>
                </a:solidFill>
              </a:rPr>
              <a:t>AngelFP</a:t>
            </a:r>
            <a:r>
              <a:rPr lang="de-DE" sz="1400" u="sng" dirty="0">
                <a:solidFill>
                  <a:srgbClr val="435EE3"/>
                </a:solidFill>
              </a:rPr>
              <a:t>/Wake-T</a:t>
            </a:r>
            <a:r>
              <a:rPr lang="de-DE" sz="1400" dirty="0">
                <a:solidFill>
                  <a:srgbClr val="435EE3"/>
                </a:solidFill>
              </a:rPr>
              <a:t> , </a:t>
            </a:r>
            <a:r>
              <a:rPr lang="de-DE" sz="1400" dirty="0" err="1">
                <a:solidFill>
                  <a:srgbClr val="435EE3"/>
                </a:solidFill>
              </a:rPr>
              <a:t>manuscript</a:t>
            </a:r>
            <a:r>
              <a:rPr lang="de-DE" sz="1400" dirty="0">
                <a:solidFill>
                  <a:srgbClr val="435EE3"/>
                </a:solidFill>
              </a:rPr>
              <a:t> in </a:t>
            </a:r>
            <a:r>
              <a:rPr lang="de-DE" sz="1400" dirty="0" err="1">
                <a:solidFill>
                  <a:srgbClr val="435EE3"/>
                </a:solidFill>
              </a:rPr>
              <a:t>preparation</a:t>
            </a:r>
            <a:endParaRPr lang="de-DE" sz="1400" dirty="0">
              <a:solidFill>
                <a:srgbClr val="435EE3"/>
              </a:solidFill>
            </a:endParaRPr>
          </a:p>
          <a:p>
            <a:r>
              <a:rPr lang="de-DE" sz="1400" dirty="0">
                <a:solidFill>
                  <a:srgbClr val="435EE3"/>
                </a:solidFill>
              </a:rPr>
              <a:t>[2] </a:t>
            </a:r>
            <a:r>
              <a:rPr lang="de-DE" sz="1400" dirty="0">
                <a:solidFill>
                  <a:srgbClr val="435EE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https://github.com/Hi-PACE/hipace</a:t>
            </a:r>
            <a:r>
              <a:rPr lang="de-DE" sz="1400" dirty="0">
                <a:solidFill>
                  <a:srgbClr val="435EE3"/>
                </a:solidFill>
              </a:rPr>
              <a:t>, </a:t>
            </a:r>
            <a:r>
              <a:rPr lang="de-DE" sz="1400" dirty="0" err="1">
                <a:solidFill>
                  <a:srgbClr val="435EE3"/>
                </a:solidFill>
              </a:rPr>
              <a:t>manuscript</a:t>
            </a:r>
            <a:r>
              <a:rPr lang="de-DE" sz="1400" dirty="0">
                <a:solidFill>
                  <a:srgbClr val="435EE3"/>
                </a:solidFill>
              </a:rPr>
              <a:t> in </a:t>
            </a:r>
            <a:r>
              <a:rPr lang="de-DE" sz="1400" dirty="0" err="1">
                <a:solidFill>
                  <a:srgbClr val="435EE3"/>
                </a:solidFill>
              </a:rPr>
              <a:t>preparation</a:t>
            </a:r>
            <a:endParaRPr lang="de-DE" sz="1400" dirty="0">
              <a:solidFill>
                <a:srgbClr val="435EE3"/>
              </a:solidFill>
            </a:endParaRPr>
          </a:p>
          <a:p>
            <a:r>
              <a:rPr lang="de-DE" sz="1400" dirty="0">
                <a:solidFill>
                  <a:srgbClr val="435EE3"/>
                </a:solidFill>
              </a:rPr>
              <a:t>[3] A. Ferran </a:t>
            </a:r>
            <a:r>
              <a:rPr lang="de-DE" sz="1400" dirty="0" err="1">
                <a:solidFill>
                  <a:srgbClr val="435EE3"/>
                </a:solidFill>
              </a:rPr>
              <a:t>Pousa</a:t>
            </a:r>
            <a:r>
              <a:rPr lang="de-DE" sz="1400" dirty="0">
                <a:solidFill>
                  <a:srgbClr val="435EE3"/>
                </a:solidFill>
              </a:rPr>
              <a:t> et al., PRAB 26, 084601 (2023), </a:t>
            </a:r>
            <a:r>
              <a:rPr lang="de-DE" sz="1400" dirty="0">
                <a:solidFill>
                  <a:srgbClr val="435EE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https://github.com/optimas-org/optimas</a:t>
            </a:r>
            <a:endParaRPr lang="de-DE" sz="1400" dirty="0">
              <a:solidFill>
                <a:srgbClr val="435EE3"/>
              </a:solidFill>
            </a:endParaRPr>
          </a:p>
          <a:p>
            <a:r>
              <a:rPr lang="de-DE" sz="1400" dirty="0">
                <a:solidFill>
                  <a:srgbClr val="435EE3"/>
                </a:solidFill>
              </a:rPr>
              <a:t>[4] R. Lee et al., in </a:t>
            </a:r>
            <a:r>
              <a:rPr lang="de-DE" sz="1400" dirty="0" err="1">
                <a:solidFill>
                  <a:srgbClr val="435EE3"/>
                </a:solidFill>
              </a:rPr>
              <a:t>preparation</a:t>
            </a:r>
            <a:r>
              <a:rPr lang="de-DE" sz="1400" dirty="0">
                <a:solidFill>
                  <a:srgbClr val="435EE3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2C7F68-CC5E-6383-E281-9D49381728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552" y="3254526"/>
            <a:ext cx="4368800" cy="3276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26A4E0-981F-0687-7A8E-F1F1BC8AE9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552" y="3254526"/>
            <a:ext cx="4368800" cy="3276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51F92F-ECA7-8AA9-7F3F-9FAD533DF7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552" y="3254526"/>
            <a:ext cx="4368800" cy="327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F74980-0A2A-7983-33E5-19B4B8DCAD84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12"/>
          <a:stretch/>
        </p:blipFill>
        <p:spPr>
          <a:xfrm>
            <a:off x="9057776" y="1581527"/>
            <a:ext cx="2017588" cy="1955818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EF88695-F756-0076-9858-C389F1E20FA4}"/>
              </a:ext>
            </a:extLst>
          </p:cNvPr>
          <p:cNvGraphicFramePr>
            <a:graphicFrameLocks noGrp="1"/>
          </p:cNvGraphicFramePr>
          <p:nvPr/>
        </p:nvGraphicFramePr>
        <p:xfrm>
          <a:off x="2308425" y="4168993"/>
          <a:ext cx="3625746" cy="85344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540154">
                  <a:extLst>
                    <a:ext uri="{9D8B030D-6E8A-4147-A177-3AD203B41FA5}">
                      <a16:colId xmlns:a16="http://schemas.microsoft.com/office/drawing/2014/main" val="3102464057"/>
                    </a:ext>
                  </a:extLst>
                </a:gridCol>
                <a:gridCol w="1089336">
                  <a:extLst>
                    <a:ext uri="{9D8B030D-6E8A-4147-A177-3AD203B41FA5}">
                      <a16:colId xmlns:a16="http://schemas.microsoft.com/office/drawing/2014/main" val="669153943"/>
                    </a:ext>
                  </a:extLst>
                </a:gridCol>
                <a:gridCol w="1089017">
                  <a:extLst>
                    <a:ext uri="{9D8B030D-6E8A-4147-A177-3AD203B41FA5}">
                      <a16:colId xmlns:a16="http://schemas.microsoft.com/office/drawing/2014/main" val="2384300097"/>
                    </a:ext>
                  </a:extLst>
                </a:gridCol>
                <a:gridCol w="907239">
                  <a:extLst>
                    <a:ext uri="{9D8B030D-6E8A-4147-A177-3AD203B41FA5}">
                      <a16:colId xmlns:a16="http://schemas.microsoft.com/office/drawing/2014/main" val="2817381233"/>
                    </a:ext>
                  </a:extLst>
                </a:gridCol>
              </a:tblGrid>
              <a:tr h="404907"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Single GPU</a:t>
                      </a:r>
                    </a:p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[ns / push]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Single CPU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[ns / push]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Single-proc speedup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9593393"/>
                  </a:ext>
                </a:extLst>
              </a:tr>
              <a:tr h="1328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2D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0.085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700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345870"/>
                  </a:ext>
                </a:extLst>
              </a:tr>
              <a:tr h="132827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3D</a:t>
                      </a: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0.14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90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640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7858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215155" y="1769635"/>
            <a:ext cx="82295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Adaptive grid method in </a:t>
            </a:r>
            <a:r>
              <a:rPr lang="en-US" sz="1600" dirty="0">
                <a:solidFill>
                  <a:srgbClr val="435EE3"/>
                </a:solidFill>
                <a:cs typeface="Courier New" panose="02070309020205020404" pitchFamily="49" charset="0"/>
              </a:rPr>
              <a:t>Wake-T</a:t>
            </a:r>
            <a:r>
              <a:rPr lang="en-US" sz="1600" dirty="0"/>
              <a:t> allows for fully converged simulations of beams with nanometer-scale emittance including ion motion, on a laptop [1].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Mesh </a:t>
            </a:r>
            <a:r>
              <a:rPr lang="de-DE" sz="1600" dirty="0" err="1"/>
              <a:t>refinement</a:t>
            </a:r>
            <a:r>
              <a:rPr lang="de-DE" sz="1600" dirty="0"/>
              <a:t> in </a:t>
            </a:r>
            <a:r>
              <a:rPr lang="de-DE" sz="1600" dirty="0" err="1">
                <a:solidFill>
                  <a:srgbClr val="435EE3"/>
                </a:solidFill>
                <a:cs typeface="Courier New" panose="02070309020205020404" pitchFamily="49" charset="0"/>
              </a:rPr>
              <a:t>HiPACE</a:t>
            </a:r>
            <a:r>
              <a:rPr lang="de-DE" sz="1600" dirty="0">
                <a:solidFill>
                  <a:srgbClr val="435EE3"/>
                </a:solidFill>
                <a:cs typeface="Courier New" panose="02070309020205020404" pitchFamily="49" charset="0"/>
              </a:rPr>
              <a:t>++</a:t>
            </a:r>
            <a:r>
              <a:rPr lang="de-DE" sz="1600" dirty="0"/>
              <a:t> </a:t>
            </a:r>
            <a:r>
              <a:rPr lang="de-DE" sz="1600" dirty="0" err="1"/>
              <a:t>makes</a:t>
            </a:r>
            <a:r>
              <a:rPr lang="de-DE" sz="1600" dirty="0"/>
              <a:t> such </a:t>
            </a:r>
            <a:r>
              <a:rPr lang="de-DE" sz="1600" dirty="0" err="1"/>
              <a:t>simulations</a:t>
            </a:r>
            <a:r>
              <a:rPr lang="de-DE" sz="1600" dirty="0"/>
              <a:t> in 3D (</a:t>
            </a:r>
            <a:r>
              <a:rPr lang="de-DE" sz="1600" dirty="0" err="1"/>
              <a:t>very</a:t>
            </a:r>
            <a:r>
              <a:rPr lang="de-DE" sz="1600" dirty="0"/>
              <a:t>) </a:t>
            </a:r>
            <a:r>
              <a:rPr lang="de-DE" sz="1600" dirty="0" err="1"/>
              <a:t>affordable</a:t>
            </a:r>
            <a:r>
              <a:rPr lang="de-DE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Optimization with </a:t>
            </a:r>
            <a:r>
              <a:rPr lang="en-US" sz="1600" dirty="0" err="1">
                <a:solidFill>
                  <a:srgbClr val="435EE3"/>
                </a:solidFill>
              </a:rPr>
              <a:t>Optimas</a:t>
            </a:r>
            <a:r>
              <a:rPr lang="en-US" sz="1600" dirty="0"/>
              <a:t> [3] (see S. </a:t>
            </a:r>
            <a:r>
              <a:rPr lang="en-US" sz="1600" dirty="0" err="1"/>
              <a:t>Diederichs</a:t>
            </a:r>
            <a:r>
              <a:rPr lang="en-US" sz="1600" dirty="0"/>
              <a:t>’ presentation).</a:t>
            </a:r>
            <a:endParaRPr lang="de-DE" sz="1600" dirty="0"/>
          </a:p>
          <a:p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435EE3"/>
                </a:solidFill>
              </a:rPr>
              <a:t>OSIRIS</a:t>
            </a:r>
            <a:r>
              <a:rPr lang="de-DE" sz="1600" dirty="0"/>
              <a:t> </a:t>
            </a:r>
            <a:r>
              <a:rPr lang="de-DE" sz="1600" dirty="0" err="1"/>
              <a:t>now</a:t>
            </a:r>
            <a:r>
              <a:rPr lang="de-DE" sz="1600" dirty="0"/>
              <a:t> </a:t>
            </a:r>
            <a:r>
              <a:rPr lang="de-DE" sz="1600" dirty="0" err="1"/>
              <a:t>running</a:t>
            </a:r>
            <a:r>
              <a:rPr lang="de-DE" sz="1600" dirty="0"/>
              <a:t> on GPU: 1D/2D/3D </a:t>
            </a:r>
            <a:r>
              <a:rPr lang="de-DE" sz="1600" dirty="0" err="1"/>
              <a:t>Cartesian</a:t>
            </a:r>
            <a:r>
              <a:rPr lang="de-DE" sz="1600" dirty="0"/>
              <a:t>, </a:t>
            </a:r>
            <a:r>
              <a:rPr lang="de-DE" sz="1600" dirty="0" err="1"/>
              <a:t>tile-based</a:t>
            </a:r>
            <a:r>
              <a:rPr lang="de-DE" sz="1600" dirty="0"/>
              <a:t> </a:t>
            </a:r>
            <a:r>
              <a:rPr lang="de-DE" sz="1600" dirty="0" err="1"/>
              <a:t>dynamic</a:t>
            </a:r>
            <a:r>
              <a:rPr lang="de-DE" sz="1600" dirty="0"/>
              <a:t> </a:t>
            </a:r>
            <a:r>
              <a:rPr lang="de-DE" sz="1600" dirty="0" err="1"/>
              <a:t>load-balancing</a:t>
            </a:r>
            <a:r>
              <a:rPr lang="de-DE" sz="1600" dirty="0"/>
              <a:t>, </a:t>
            </a:r>
            <a:r>
              <a:rPr lang="de-DE" sz="1600" dirty="0" err="1"/>
              <a:t>many</a:t>
            </a:r>
            <a:r>
              <a:rPr lang="de-DE" sz="1600" dirty="0"/>
              <a:t> </a:t>
            </a:r>
            <a:r>
              <a:rPr lang="de-DE" sz="1600" dirty="0" err="1"/>
              <a:t>features</a:t>
            </a:r>
            <a:r>
              <a:rPr lang="de-DE" sz="1600" dirty="0"/>
              <a:t> </a:t>
            </a:r>
            <a:r>
              <a:rPr lang="de-DE" sz="1600" dirty="0" err="1"/>
              <a:t>already</a:t>
            </a:r>
            <a:r>
              <a:rPr lang="de-DE" sz="1600" dirty="0"/>
              <a:t> </a:t>
            </a:r>
            <a:r>
              <a:rPr lang="de-DE" sz="1600" dirty="0" err="1"/>
              <a:t>compatible</a:t>
            </a:r>
            <a:r>
              <a:rPr lang="de-DE" sz="1600" dirty="0"/>
              <a:t> [4].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CDBA9B-21F5-3713-394A-493387CF58D0}"/>
              </a:ext>
            </a:extLst>
          </p:cNvPr>
          <p:cNvSpPr txBox="1"/>
          <p:nvPr/>
        </p:nvSpPr>
        <p:spPr>
          <a:xfrm>
            <a:off x="4101274" y="4980113"/>
            <a:ext cx="19287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i="1" dirty="0"/>
              <a:t>OSIRIS performance on GPU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7E099A-56FE-6DD4-F0D0-9C9581B4F3AD}"/>
              </a:ext>
            </a:extLst>
          </p:cNvPr>
          <p:cNvSpPr txBox="1"/>
          <p:nvPr/>
        </p:nvSpPr>
        <p:spPr>
          <a:xfrm>
            <a:off x="9651816" y="1616069"/>
            <a:ext cx="944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i="1" dirty="0"/>
              <a:t>Adaptive grid</a:t>
            </a:r>
          </a:p>
          <a:p>
            <a:r>
              <a:rPr lang="en-DE" sz="1000" i="1" dirty="0"/>
              <a:t>in Wake-T [1]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DA710B-6EB0-D739-E1FA-310A63305ECB}"/>
              </a:ext>
            </a:extLst>
          </p:cNvPr>
          <p:cNvSpPr txBox="1"/>
          <p:nvPr/>
        </p:nvSpPr>
        <p:spPr>
          <a:xfrm>
            <a:off x="8582629" y="3620770"/>
            <a:ext cx="21018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i="1" dirty="0"/>
              <a:t>Mesh refinement in HiPACE++ [2]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F98B966D-95E9-4AA5-9DC9-93CDFC7AB82F}"/>
              </a:ext>
            </a:extLst>
          </p:cNvPr>
          <p:cNvSpPr txBox="1">
            <a:spLocks/>
          </p:cNvSpPr>
          <p:nvPr/>
        </p:nvSpPr>
        <p:spPr>
          <a:xfrm>
            <a:off x="-297661" y="990562"/>
            <a:ext cx="12257433" cy="74166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Aft>
                <a:spcPts val="0"/>
              </a:spcAft>
              <a:buNone/>
            </a:pPr>
            <a:r>
              <a:rPr lang="en-GB" sz="1800" b="1" dirty="0">
                <a:solidFill>
                  <a:srgbClr val="FFC000"/>
                </a:solidFill>
              </a:rPr>
              <a:t>WP 1.3: Laser</a:t>
            </a:r>
            <a:r>
              <a:rPr lang="de-DE" b="1" dirty="0">
                <a:solidFill>
                  <a:srgbClr val="FFC000"/>
                </a:solidFill>
              </a:rPr>
              <a:t>-</a:t>
            </a:r>
            <a:r>
              <a:rPr lang="en-DE" sz="1800" b="1" dirty="0">
                <a:solidFill>
                  <a:srgbClr val="FFC000"/>
                </a:solidFill>
              </a:rPr>
              <a:t>driven electron linac</a:t>
            </a:r>
            <a:r>
              <a:rPr lang="en-GB" sz="1800" b="1" dirty="0">
                <a:solidFill>
                  <a:srgbClr val="FFC000"/>
                </a:solidFill>
              </a:rPr>
              <a:t>s (Jorge Viera, </a:t>
            </a:r>
            <a:r>
              <a:rPr lang="en-GB" sz="1800" b="1" dirty="0" err="1">
                <a:solidFill>
                  <a:srgbClr val="FFC000"/>
                </a:solidFill>
              </a:rPr>
              <a:t>Maxence</a:t>
            </a:r>
            <a:r>
              <a:rPr lang="en-GB" sz="1800" b="1" dirty="0">
                <a:solidFill>
                  <a:srgbClr val="FFC000"/>
                </a:solidFill>
              </a:rPr>
              <a:t> </a:t>
            </a:r>
            <a:r>
              <a:rPr lang="en-GB" sz="1800" b="1" dirty="0" err="1">
                <a:solidFill>
                  <a:srgbClr val="FFC000"/>
                </a:solidFill>
              </a:rPr>
              <a:t>Thévenet</a:t>
            </a:r>
            <a:r>
              <a:rPr lang="en-GB" sz="1800" b="1" dirty="0">
                <a:solidFill>
                  <a:srgbClr val="FFC000"/>
                </a:solidFill>
              </a:rPr>
              <a:t>, Brigitte Cros, Zulfikar Najmudin)</a:t>
            </a:r>
          </a:p>
        </p:txBody>
      </p:sp>
    </p:spTree>
    <p:extLst>
      <p:ext uri="{BB962C8B-B14F-4D97-AF65-F5344CB8AC3E}">
        <p14:creationId xmlns:p14="http://schemas.microsoft.com/office/powerpoint/2010/main" val="391120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45556" y="51552"/>
            <a:ext cx="11857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Asymmetric laser energy distributions have strong impact on LWFA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504D63-DFDB-41E7-9DF1-97B6D21F3C1B}"/>
              </a:ext>
            </a:extLst>
          </p:cNvPr>
          <p:cNvSpPr/>
          <p:nvPr/>
        </p:nvSpPr>
        <p:spPr>
          <a:xfrm>
            <a:off x="250660" y="5514863"/>
            <a:ext cx="49831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435EE3"/>
                </a:solidFill>
              </a:rPr>
              <a:t>[1] R. Almeida et al., in </a:t>
            </a:r>
            <a:r>
              <a:rPr lang="de-DE" sz="1200" dirty="0" err="1">
                <a:solidFill>
                  <a:srgbClr val="435EE3"/>
                </a:solidFill>
              </a:rPr>
              <a:t>preparation</a:t>
            </a:r>
            <a:endParaRPr lang="de-DE" sz="1200" dirty="0">
              <a:solidFill>
                <a:srgbClr val="435EE3"/>
              </a:solidFill>
            </a:endParaRPr>
          </a:p>
          <a:p>
            <a:r>
              <a:rPr lang="de-DE" sz="1200" dirty="0">
                <a:solidFill>
                  <a:srgbClr val="435EE3"/>
                </a:solidFill>
              </a:rPr>
              <a:t>[2] I. </a:t>
            </a:r>
            <a:r>
              <a:rPr lang="de-DE" sz="1200" dirty="0" err="1">
                <a:solidFill>
                  <a:srgbClr val="435EE3"/>
                </a:solidFill>
              </a:rPr>
              <a:t>Moulanier</a:t>
            </a:r>
            <a:r>
              <a:rPr lang="de-DE" sz="1200" dirty="0">
                <a:solidFill>
                  <a:srgbClr val="435EE3"/>
                </a:solidFill>
              </a:rPr>
              <a:t> et al., Phys. Plasmas 30, 053109 (2023); I. </a:t>
            </a:r>
            <a:r>
              <a:rPr lang="de-DE" sz="1200" dirty="0" err="1">
                <a:solidFill>
                  <a:srgbClr val="435EE3"/>
                </a:solidFill>
              </a:rPr>
              <a:t>Moulanier</a:t>
            </a:r>
            <a:r>
              <a:rPr lang="de-DE" sz="1200" dirty="0">
                <a:solidFill>
                  <a:srgbClr val="435EE3"/>
                </a:solidFill>
              </a:rPr>
              <a:t> et al., J. </a:t>
            </a:r>
            <a:r>
              <a:rPr lang="de-DE" sz="1200" dirty="0" err="1">
                <a:solidFill>
                  <a:srgbClr val="435EE3"/>
                </a:solidFill>
              </a:rPr>
              <a:t>Opt</a:t>
            </a:r>
            <a:r>
              <a:rPr lang="de-DE" sz="1200" dirty="0">
                <a:solidFill>
                  <a:srgbClr val="435EE3"/>
                </a:solidFill>
              </a:rPr>
              <a:t>. </a:t>
            </a:r>
            <a:r>
              <a:rPr lang="de-DE" sz="1200" dirty="0" err="1">
                <a:solidFill>
                  <a:srgbClr val="435EE3"/>
                </a:solidFill>
              </a:rPr>
              <a:t>Soc</a:t>
            </a:r>
            <a:r>
              <a:rPr lang="de-DE" sz="1200" dirty="0">
                <a:solidFill>
                  <a:srgbClr val="435EE3"/>
                </a:solidFill>
              </a:rPr>
              <a:t>. Am. B 40(9), 2450-2461 (2023).</a:t>
            </a:r>
          </a:p>
          <a:p>
            <a:r>
              <a:rPr lang="de-DE" sz="1200" dirty="0">
                <a:solidFill>
                  <a:srgbClr val="435EE3"/>
                </a:solidFill>
              </a:rPr>
              <a:t>[3] </a:t>
            </a:r>
            <a:r>
              <a:rPr lang="de-DE" sz="1200" dirty="0" err="1">
                <a:solidFill>
                  <a:srgbClr val="435EE3"/>
                </a:solidFill>
              </a:rPr>
              <a:t>submitted</a:t>
            </a:r>
            <a:r>
              <a:rPr lang="de-DE" sz="1200" dirty="0">
                <a:solidFill>
                  <a:srgbClr val="435EE3"/>
                </a:solidFill>
              </a:rPr>
              <a:t> </a:t>
            </a:r>
            <a:r>
              <a:rPr lang="de-DE" sz="1200" dirty="0" err="1">
                <a:solidFill>
                  <a:srgbClr val="435EE3"/>
                </a:solidFill>
              </a:rPr>
              <a:t>to</a:t>
            </a:r>
            <a:r>
              <a:rPr lang="de-DE" sz="1200" dirty="0">
                <a:solidFill>
                  <a:srgbClr val="435EE3"/>
                </a:solidFill>
              </a:rPr>
              <a:t> </a:t>
            </a:r>
            <a:r>
              <a:rPr lang="de-DE" sz="1200" dirty="0" err="1">
                <a:solidFill>
                  <a:srgbClr val="435EE3"/>
                </a:solidFill>
              </a:rPr>
              <a:t>the</a:t>
            </a:r>
            <a:r>
              <a:rPr lang="de-DE" sz="1200" dirty="0">
                <a:solidFill>
                  <a:srgbClr val="435EE3"/>
                </a:solidFill>
              </a:rPr>
              <a:t> EAAC23 Proceedings.</a:t>
            </a:r>
          </a:p>
          <a:p>
            <a:r>
              <a:rPr lang="de-DE" sz="1200" dirty="0">
                <a:solidFill>
                  <a:srgbClr val="435EE3"/>
                </a:solidFill>
              </a:rPr>
              <a:t>[4] https://</a:t>
            </a:r>
            <a:r>
              <a:rPr lang="de-DE" sz="1200" dirty="0" err="1">
                <a:solidFill>
                  <a:srgbClr val="435EE3"/>
                </a:solidFill>
              </a:rPr>
              <a:t>github.com</a:t>
            </a:r>
            <a:r>
              <a:rPr lang="de-DE" sz="1200" dirty="0">
                <a:solidFill>
                  <a:srgbClr val="435EE3"/>
                </a:solidFill>
              </a:rPr>
              <a:t>/LASY-</a:t>
            </a:r>
            <a:r>
              <a:rPr lang="de-DE" sz="1200" dirty="0" err="1">
                <a:solidFill>
                  <a:srgbClr val="435EE3"/>
                </a:solidFill>
              </a:rPr>
              <a:t>org</a:t>
            </a:r>
            <a:r>
              <a:rPr lang="de-DE" sz="1200" dirty="0">
                <a:solidFill>
                  <a:srgbClr val="435EE3"/>
                </a:solidFill>
              </a:rPr>
              <a:t>/</a:t>
            </a:r>
            <a:r>
              <a:rPr lang="de-DE" sz="1200" dirty="0" err="1">
                <a:solidFill>
                  <a:srgbClr val="435EE3"/>
                </a:solidFill>
              </a:rPr>
              <a:t>lasy</a:t>
            </a:r>
            <a:endParaRPr lang="de-DE" sz="1200" dirty="0">
              <a:solidFill>
                <a:srgbClr val="435EE3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9064AC5-FC5C-B3E2-9400-FEE0B614BC7A}"/>
              </a:ext>
            </a:extLst>
          </p:cNvPr>
          <p:cNvGrpSpPr/>
          <p:nvPr/>
        </p:nvGrpSpPr>
        <p:grpSpPr>
          <a:xfrm>
            <a:off x="5612895" y="4050599"/>
            <a:ext cx="8687703" cy="2534133"/>
            <a:chOff x="6482048" y="4156758"/>
            <a:chExt cx="7209742" cy="210302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BFA5904-7F95-73D8-14FC-9D75FFCFD41C}"/>
                </a:ext>
              </a:extLst>
            </p:cNvPr>
            <p:cNvGrpSpPr/>
            <p:nvPr/>
          </p:nvGrpSpPr>
          <p:grpSpPr>
            <a:xfrm>
              <a:off x="6482048" y="4156758"/>
              <a:ext cx="5709952" cy="1848809"/>
              <a:chOff x="4865792" y="1346763"/>
              <a:chExt cx="13520156" cy="4377653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C0835209-4453-A256-CD95-C27FA0F5B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5792" y="1346763"/>
                <a:ext cx="8935456" cy="4377653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20AFC7B-9444-121E-352E-A1720030963B}"/>
                  </a:ext>
                </a:extLst>
              </p:cNvPr>
              <p:cNvSpPr txBox="1"/>
              <p:nvPr/>
            </p:nvSpPr>
            <p:spPr>
              <a:xfrm>
                <a:off x="13868400" y="1562100"/>
                <a:ext cx="4477205" cy="655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000000"/>
                    </a:solidFill>
                    <a:latin typeface=""/>
                  </a:rPr>
                  <a:t>Bubble border</a:t>
                </a:r>
                <a:endParaRPr lang="en-GB" sz="1200" dirty="0">
                  <a:solidFill>
                    <a:srgbClr val="000000"/>
                  </a:solidFill>
                  <a:effectLst/>
                  <a:latin typeface=""/>
                </a:endParaRP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BBF8ACD3-4BC5-DE44-744E-B3A5EEA46FA0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13182600" y="1890044"/>
                <a:ext cx="685800" cy="14041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9511ACB-5A13-07A1-0D9E-D8C9557EA508}"/>
                  </a:ext>
                </a:extLst>
              </p:cNvPr>
              <p:cNvSpPr txBox="1"/>
              <p:nvPr/>
            </p:nvSpPr>
            <p:spPr>
              <a:xfrm>
                <a:off x="13899776" y="2801700"/>
                <a:ext cx="4477205" cy="655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chemeClr val="accent6">
                        <a:lumMod val="75000"/>
                      </a:schemeClr>
                    </a:solidFill>
                    <a:latin typeface=""/>
                  </a:rPr>
                  <a:t>Laser  transverse shape</a:t>
                </a:r>
                <a:endParaRPr lang="en-GB" sz="1200" dirty="0">
                  <a:solidFill>
                    <a:schemeClr val="accent6">
                      <a:lumMod val="75000"/>
                    </a:schemeClr>
                  </a:solidFill>
                  <a:effectLst/>
                  <a:latin typeface=""/>
                </a:endParaRP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04A15760-8D29-D26C-61F9-B4F6D8A5048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3014369" y="2530251"/>
                <a:ext cx="786880" cy="519747"/>
              </a:xfrm>
              <a:prstGeom prst="straightConnector1">
                <a:avLst/>
              </a:prstGeom>
              <a:ln w="12700">
                <a:solidFill>
                  <a:schemeClr val="accent6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9520B6B-C10C-D31D-E292-EBF36C45DFF6}"/>
                  </a:ext>
                </a:extLst>
              </p:cNvPr>
              <p:cNvSpPr txBox="1"/>
              <p:nvPr/>
            </p:nvSpPr>
            <p:spPr>
              <a:xfrm>
                <a:off x="13908743" y="3930821"/>
                <a:ext cx="4477205" cy="655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FF6100"/>
                    </a:solidFill>
                    <a:latin typeface=""/>
                  </a:rPr>
                  <a:t>Asymmetric </a:t>
                </a:r>
                <a:r>
                  <a:rPr lang="en-GB" sz="1200" dirty="0">
                    <a:solidFill>
                      <a:srgbClr val="FF6100"/>
                    </a:solidFill>
                    <a:effectLst/>
                    <a:latin typeface=""/>
                  </a:rPr>
                  <a:t>Laser Pulse</a:t>
                </a:r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A32D5140-8120-21EF-9397-9DA143DA7D08}"/>
                  </a:ext>
                </a:extLst>
              </p:cNvPr>
              <p:cNvCxnSpPr>
                <a:cxnSpLocks/>
                <a:stCxn id="23" idx="1"/>
              </p:cNvCxnSpPr>
              <p:nvPr/>
            </p:nvCxnSpPr>
            <p:spPr>
              <a:xfrm flipH="1">
                <a:off x="13348023" y="4258764"/>
                <a:ext cx="560719" cy="69027"/>
              </a:xfrm>
              <a:prstGeom prst="straightConnector1">
                <a:avLst/>
              </a:prstGeom>
              <a:ln w="12700">
                <a:solidFill>
                  <a:srgbClr val="FF61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C3EF15-3E37-A4CB-7D6B-4ABB318A9387}"/>
                  </a:ext>
                </a:extLst>
              </p:cNvPr>
              <p:cNvSpPr txBox="1"/>
              <p:nvPr/>
            </p:nvSpPr>
            <p:spPr>
              <a:xfrm>
                <a:off x="13868400" y="5030002"/>
                <a:ext cx="4477205" cy="6558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GB" sz="1200" dirty="0">
                    <a:solidFill>
                      <a:srgbClr val="0D00F8"/>
                    </a:solidFill>
                    <a:latin typeface=""/>
                  </a:rPr>
                  <a:t>Electron </a:t>
                </a:r>
                <a:r>
                  <a:rPr lang="en-GB" sz="1200" dirty="0">
                    <a:solidFill>
                      <a:srgbClr val="0D00F8"/>
                    </a:solidFill>
                    <a:effectLst/>
                    <a:latin typeface=""/>
                  </a:rPr>
                  <a:t>Beam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6EA53338-2E73-BC36-35A0-0C74D1A8282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798650" y="4678551"/>
                <a:ext cx="1002598" cy="638278"/>
              </a:xfrm>
              <a:prstGeom prst="straightConnector1">
                <a:avLst/>
              </a:prstGeom>
              <a:ln w="12700">
                <a:solidFill>
                  <a:srgbClr val="0D00F8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1A3F95A-CE8A-0FDC-1C1D-471AA9ADC399}"/>
                </a:ext>
              </a:extLst>
            </p:cNvPr>
            <p:cNvSpPr txBox="1"/>
            <p:nvPr/>
          </p:nvSpPr>
          <p:spPr>
            <a:xfrm>
              <a:off x="7462012" y="6013561"/>
              <a:ext cx="62297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i="1" dirty="0"/>
                <a:t>Laser reconstructed from fluence measurements through GSA-MD algorithm [2]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24709D6-330F-43B7-6BD1-6CFC2C534BCE}"/>
              </a:ext>
            </a:extLst>
          </p:cNvPr>
          <p:cNvSpPr txBox="1"/>
          <p:nvPr/>
        </p:nvSpPr>
        <p:spPr>
          <a:xfrm>
            <a:off x="187623" y="1568275"/>
            <a:ext cx="822465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Exact laser-injection algorithm in OSIRIS: beyond paraxial and envelope approximations, arbitrary profiles, can reconstruct laser profile from measurements (see R. Almeida’s poster) [1].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PIC simulations with laser profiles reconstructed from experimental measurements: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Novel GSA-MD algorithm [2,3] from fluence measurements.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600" dirty="0"/>
              <a:t>General </a:t>
            </a:r>
            <a:r>
              <a:rPr lang="de-DE" sz="1600" dirty="0" err="1"/>
              <a:t>implementation</a:t>
            </a:r>
            <a:r>
              <a:rPr lang="de-DE" sz="1600" dirty="0"/>
              <a:t> in open-source </a:t>
            </a:r>
            <a:r>
              <a:rPr lang="de-DE" sz="1600" dirty="0" err="1"/>
              <a:t>library</a:t>
            </a:r>
            <a:r>
              <a:rPr lang="de-DE" sz="1600" dirty="0"/>
              <a:t> </a:t>
            </a:r>
            <a:r>
              <a:rPr lang="de-DE" sz="1600" dirty="0">
                <a:solidFill>
                  <a:srgbClr val="435EE3"/>
                </a:solidFill>
              </a:rPr>
              <a:t>LASY</a:t>
            </a:r>
            <a:r>
              <a:rPr lang="de-DE" sz="1600" dirty="0"/>
              <a:t> [4].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Combination of envelope model+PML+B-TIS3 in the </a:t>
            </a:r>
            <a:r>
              <a:rPr lang="en-US" sz="1600" dirty="0" err="1">
                <a:solidFill>
                  <a:srgbClr val="435EE3"/>
                </a:solidFill>
              </a:rPr>
              <a:t>Smilei</a:t>
            </a:r>
            <a:r>
              <a:rPr lang="en-US" sz="1600" dirty="0"/>
              <a:t> code for quick and accurate long distance simulations, boosted frame implementation (in progress).</a:t>
            </a:r>
          </a:p>
          <a:p>
            <a:endParaRPr lang="en-US" sz="16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9DB06CD-2B77-4856-FA7C-6003F42E14FA}"/>
              </a:ext>
            </a:extLst>
          </p:cNvPr>
          <p:cNvGrpSpPr/>
          <p:nvPr/>
        </p:nvGrpSpPr>
        <p:grpSpPr>
          <a:xfrm>
            <a:off x="8023795" y="1615610"/>
            <a:ext cx="4096838" cy="2115713"/>
            <a:chOff x="7873210" y="1652396"/>
            <a:chExt cx="4096838" cy="2115713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8C4EDAD-798C-D2DD-DF36-0C822B2A4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61260" y="1653779"/>
              <a:ext cx="3422528" cy="211433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0D3CF8F-C77B-7796-6DD6-69C33196D204}"/>
                </a:ext>
              </a:extLst>
            </p:cNvPr>
            <p:cNvSpPr txBox="1"/>
            <p:nvPr/>
          </p:nvSpPr>
          <p:spPr>
            <a:xfrm>
              <a:off x="7873210" y="1652396"/>
              <a:ext cx="409683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000" i="1" dirty="0"/>
                <a:t>Wakefield driven by a single-cycle laser pulse [1]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8A90822-F52C-BEFB-060D-A966C253EC17}"/>
              </a:ext>
            </a:extLst>
          </p:cNvPr>
          <p:cNvSpPr txBox="1"/>
          <p:nvPr/>
        </p:nvSpPr>
        <p:spPr>
          <a:xfrm>
            <a:off x="151758" y="4161885"/>
            <a:ext cx="53622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Coupling of laser energy into accelerator stages and optimizing </a:t>
            </a:r>
            <a:r>
              <a:rPr lang="en-US" sz="1600" dirty="0" err="1"/>
              <a:t>targetry</a:t>
            </a:r>
            <a:r>
              <a:rPr lang="en-US" sz="1600" dirty="0"/>
              <a:t> to simplify electron beam transfer between stages.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Strongly driven laser stages may provide higher acceleration better beam preservation.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2FC2CB88-6DEA-4CEA-A402-DC694E0156A7}"/>
              </a:ext>
            </a:extLst>
          </p:cNvPr>
          <p:cNvSpPr txBox="1">
            <a:spLocks/>
          </p:cNvSpPr>
          <p:nvPr/>
        </p:nvSpPr>
        <p:spPr>
          <a:xfrm>
            <a:off x="-283147" y="1005077"/>
            <a:ext cx="12257433" cy="74166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Aft>
                <a:spcPts val="0"/>
              </a:spcAft>
              <a:buNone/>
            </a:pPr>
            <a:r>
              <a:rPr lang="en-GB" sz="1800" b="1" dirty="0">
                <a:solidFill>
                  <a:srgbClr val="FFC000"/>
                </a:solidFill>
              </a:rPr>
              <a:t>WP 1.3: Laser</a:t>
            </a:r>
            <a:r>
              <a:rPr lang="de-DE" b="1" dirty="0">
                <a:solidFill>
                  <a:srgbClr val="FFC000"/>
                </a:solidFill>
              </a:rPr>
              <a:t>-</a:t>
            </a:r>
            <a:r>
              <a:rPr lang="en-DE" sz="1800" b="1" dirty="0">
                <a:solidFill>
                  <a:srgbClr val="FFC000"/>
                </a:solidFill>
              </a:rPr>
              <a:t>driven electron linac</a:t>
            </a:r>
            <a:r>
              <a:rPr lang="en-GB" sz="1800" b="1" dirty="0">
                <a:solidFill>
                  <a:srgbClr val="FFC000"/>
                </a:solidFill>
              </a:rPr>
              <a:t>s (Jorge Viera, </a:t>
            </a:r>
            <a:r>
              <a:rPr lang="en-GB" sz="1800" b="1" dirty="0" err="1">
                <a:solidFill>
                  <a:srgbClr val="FFC000"/>
                </a:solidFill>
              </a:rPr>
              <a:t>Maxence</a:t>
            </a:r>
            <a:r>
              <a:rPr lang="en-GB" sz="1800" b="1" dirty="0">
                <a:solidFill>
                  <a:srgbClr val="FFC000"/>
                </a:solidFill>
              </a:rPr>
              <a:t> </a:t>
            </a:r>
            <a:r>
              <a:rPr lang="en-GB" sz="1800" b="1" dirty="0" err="1">
                <a:solidFill>
                  <a:srgbClr val="FFC000"/>
                </a:solidFill>
              </a:rPr>
              <a:t>Thévenet</a:t>
            </a:r>
            <a:r>
              <a:rPr lang="en-GB" sz="1800" b="1" dirty="0">
                <a:solidFill>
                  <a:srgbClr val="FFC000"/>
                </a:solidFill>
              </a:rPr>
              <a:t>, Brigitte Cros, Zulfikar Najmudin)</a:t>
            </a:r>
          </a:p>
        </p:txBody>
      </p:sp>
    </p:spTree>
    <p:extLst>
      <p:ext uri="{BB962C8B-B14F-4D97-AF65-F5344CB8AC3E}">
        <p14:creationId xmlns:p14="http://schemas.microsoft.com/office/powerpoint/2010/main" val="1657962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8FC24003-E9E0-ADA6-7E8A-393F6F3B19E9}"/>
              </a:ext>
            </a:extLst>
          </p:cNvPr>
          <p:cNvSpPr txBox="1"/>
          <p:nvPr/>
        </p:nvSpPr>
        <p:spPr>
          <a:xfrm>
            <a:off x="145556" y="51552"/>
            <a:ext cx="12046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Plasma-based acceleration of positrons: significant progress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E89C1C5-9BD9-4398-8600-EC2C9D46C8B5}"/>
              </a:ext>
            </a:extLst>
          </p:cNvPr>
          <p:cNvSpPr txBox="1">
            <a:spLocks/>
          </p:cNvSpPr>
          <p:nvPr/>
        </p:nvSpPr>
        <p:spPr>
          <a:xfrm>
            <a:off x="263610" y="652302"/>
            <a:ext cx="11376026" cy="37925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A7B9FB"/>
                </a:solidFill>
              </a:rPr>
              <a:t>A titanic task, but with new exciting and promising results  </a:t>
            </a:r>
            <a:endParaRPr lang="en-DE" sz="2000" b="1" dirty="0">
              <a:solidFill>
                <a:srgbClr val="A7B9FB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C9065D2-E3A9-4F6C-B13A-AB5E0CCAC6DC}"/>
              </a:ext>
            </a:extLst>
          </p:cNvPr>
          <p:cNvSpPr txBox="1">
            <a:spLocks/>
          </p:cNvSpPr>
          <p:nvPr/>
        </p:nvSpPr>
        <p:spPr>
          <a:xfrm>
            <a:off x="182461" y="1538861"/>
            <a:ext cx="11601551" cy="1498631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800" b="1" u="sng" dirty="0">
                <a:solidFill>
                  <a:schemeClr val="tx1"/>
                </a:solidFill>
              </a:rPr>
              <a:t>NUMERICAL / THEORETICAL WORK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800" dirty="0">
                <a:solidFill>
                  <a:schemeClr val="tx1"/>
                </a:solidFill>
              </a:rPr>
              <a:t>- </a:t>
            </a:r>
            <a:r>
              <a:rPr lang="en-US" sz="1600" dirty="0">
                <a:solidFill>
                  <a:schemeClr val="tx1"/>
                </a:solidFill>
              </a:rPr>
              <a:t>GPU-capable PIC codes with mesh refinement allow modeling of positron acceleration with collider-relevant parameters.      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Several acceleration schemes numerically identified, such as hollow plasma channels</a:t>
            </a:r>
            <a:r>
              <a:rPr lang="en-US" sz="1600" baseline="30000" dirty="0">
                <a:solidFill>
                  <a:schemeClr val="tx1"/>
                </a:solidFill>
              </a:rPr>
              <a:t>1</a:t>
            </a:r>
            <a:r>
              <a:rPr lang="en-US" sz="1600" dirty="0">
                <a:solidFill>
                  <a:schemeClr val="tx1"/>
                </a:solidFill>
              </a:rPr>
              <a:t> and finite plasma columns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  <a:r>
              <a:rPr lang="en-US" sz="1600" dirty="0">
                <a:solidFill>
                  <a:schemeClr val="tx1"/>
                </a:solidFill>
              </a:rPr>
              <a:t>. 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- Temperature effects shown to enable emittance preservation of collider-relevant positron beams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F4541C2A-1FC3-49F2-9C53-0C5CC0A88D71}"/>
              </a:ext>
            </a:extLst>
          </p:cNvPr>
          <p:cNvSpPr txBox="1"/>
          <p:nvPr/>
        </p:nvSpPr>
        <p:spPr>
          <a:xfrm>
            <a:off x="6096000" y="4888252"/>
            <a:ext cx="6225927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850"/>
                </a:solidFill>
              </a:rPr>
              <a:t>[1] Phys. Rev. Lett. 127, 104801 (2021)</a:t>
            </a:r>
          </a:p>
          <a:p>
            <a:r>
              <a:rPr lang="en-US" sz="1400" dirty="0">
                <a:solidFill>
                  <a:srgbClr val="002850"/>
                </a:solidFill>
              </a:rPr>
              <a:t>[2] Phys. Rev. Accel. Beams 23, 121301 (2020)</a:t>
            </a:r>
          </a:p>
          <a:p>
            <a:r>
              <a:rPr lang="en-US" sz="1400" dirty="0">
                <a:solidFill>
                  <a:srgbClr val="002850"/>
                </a:solidFill>
              </a:rPr>
              <a:t>[3] Phys. Plasmas 30, 073104 (2023)</a:t>
            </a:r>
          </a:p>
          <a:p>
            <a:r>
              <a:rPr lang="en-US" sz="1400" dirty="0">
                <a:solidFill>
                  <a:srgbClr val="002850"/>
                </a:solidFill>
              </a:rPr>
              <a:t>[4] ArXiv:2304.01700  (2023)</a:t>
            </a:r>
          </a:p>
          <a:p>
            <a:r>
              <a:rPr lang="en-US" sz="1400" dirty="0">
                <a:solidFill>
                  <a:srgbClr val="002850"/>
                </a:solidFill>
              </a:rPr>
              <a:t>[5] Sci. Rep. 10.1038/s41598-024-56281-1 (2024)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56E889E-6119-4E49-8D20-0D1DB0534A70}"/>
              </a:ext>
            </a:extLst>
          </p:cNvPr>
          <p:cNvSpPr txBox="1">
            <a:spLocks/>
          </p:cNvSpPr>
          <p:nvPr/>
        </p:nvSpPr>
        <p:spPr>
          <a:xfrm>
            <a:off x="127097" y="4370046"/>
            <a:ext cx="12041153" cy="2312422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800" b="1" u="sng" dirty="0">
                <a:solidFill>
                  <a:schemeClr val="tx1"/>
                </a:solidFill>
              </a:rPr>
              <a:t>EXPERIMENTAL WORK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To date, only SLAC can study positron acceleration</a:t>
            </a:r>
            <a:r>
              <a:rPr lang="en-US" sz="1600" baseline="30000" dirty="0">
                <a:solidFill>
                  <a:schemeClr val="tx1"/>
                </a:solidFill>
              </a:rPr>
              <a:t>4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US" sz="1600" baseline="300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endParaRPr lang="en-US" sz="1600" baseline="300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600" dirty="0">
                <a:solidFill>
                  <a:schemeClr val="tx1"/>
                </a:solidFill>
              </a:rPr>
              <a:t>Promising results in the generation of high-quality 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    laser-driven positron beams have been obtained</a:t>
            </a:r>
            <a:r>
              <a:rPr lang="en-US" sz="1600" baseline="30000" dirty="0">
                <a:solidFill>
                  <a:schemeClr val="tx1"/>
                </a:solidFill>
              </a:rPr>
              <a:t>5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B98B86A-33EC-4B64-BAAA-16C7B403127E}"/>
              </a:ext>
            </a:extLst>
          </p:cNvPr>
          <p:cNvGrpSpPr/>
          <p:nvPr/>
        </p:nvGrpSpPr>
        <p:grpSpPr>
          <a:xfrm>
            <a:off x="415905" y="2840422"/>
            <a:ext cx="11008158" cy="1215567"/>
            <a:chOff x="415905" y="3116195"/>
            <a:chExt cx="11008158" cy="1215567"/>
          </a:xfrm>
        </p:grpSpPr>
        <p:pic>
          <p:nvPicPr>
            <p:cNvPr id="6" name="Picture 14">
              <a:extLst>
                <a:ext uri="{FF2B5EF4-FFF2-40B4-BE49-F238E27FC236}">
                  <a16:creationId xmlns:a16="http://schemas.microsoft.com/office/drawing/2014/main" id="{32F42931-EF79-487F-A872-3FF29DC71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9857" y="3139590"/>
              <a:ext cx="4699661" cy="117034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7" name="TextBox 16">
              <a:extLst>
                <a:ext uri="{FF2B5EF4-FFF2-40B4-BE49-F238E27FC236}">
                  <a16:creationId xmlns:a16="http://schemas.microsoft.com/office/drawing/2014/main" id="{F465DCDA-1534-4C32-BB77-01681A6ED78D}"/>
                </a:ext>
              </a:extLst>
            </p:cNvPr>
            <p:cNvSpPr txBox="1"/>
            <p:nvPr/>
          </p:nvSpPr>
          <p:spPr>
            <a:xfrm>
              <a:off x="3123221" y="3979268"/>
              <a:ext cx="20425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solidFill>
                    <a:srgbClr val="002850"/>
                  </a:solidFill>
                </a:rPr>
                <a:t>Courtesy of T. Silva and J. Vieira</a:t>
              </a:r>
            </a:p>
          </p:txBody>
        </p:sp>
        <p:pic>
          <p:nvPicPr>
            <p:cNvPr id="12" name="Picture 32">
              <a:extLst>
                <a:ext uri="{FF2B5EF4-FFF2-40B4-BE49-F238E27FC236}">
                  <a16:creationId xmlns:a16="http://schemas.microsoft.com/office/drawing/2014/main" id="{92583F09-71C0-4B3C-95DE-ED999FC973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46997" y="3139590"/>
              <a:ext cx="2828616" cy="1187971"/>
            </a:xfrm>
            <a:prstGeom prst="rect">
              <a:avLst/>
            </a:prstGeom>
          </p:spPr>
        </p:pic>
        <p:pic>
          <p:nvPicPr>
            <p:cNvPr id="13" name="Picture 33">
              <a:extLst>
                <a:ext uri="{FF2B5EF4-FFF2-40B4-BE49-F238E27FC236}">
                  <a16:creationId xmlns:a16="http://schemas.microsoft.com/office/drawing/2014/main" id="{851AD3E0-02EB-4CF2-9873-9F411329E5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56843" y="3116195"/>
              <a:ext cx="3267220" cy="121556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TextBox 34">
              <a:extLst>
                <a:ext uri="{FF2B5EF4-FFF2-40B4-BE49-F238E27FC236}">
                  <a16:creationId xmlns:a16="http://schemas.microsoft.com/office/drawing/2014/main" id="{5B9CDF32-B8D9-4357-AA29-636DFC7A9DDA}"/>
                </a:ext>
              </a:extLst>
            </p:cNvPr>
            <p:cNvSpPr txBox="1"/>
            <p:nvPr/>
          </p:nvSpPr>
          <p:spPr>
            <a:xfrm>
              <a:off x="415905" y="3964343"/>
              <a:ext cx="33374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rgbClr val="002850"/>
                  </a:solidFill>
                </a:rPr>
                <a:t>a)</a:t>
              </a:r>
            </a:p>
          </p:txBody>
        </p:sp>
        <p:sp>
          <p:nvSpPr>
            <p:cNvPr id="16" name="TextBox 35">
              <a:extLst>
                <a:ext uri="{FF2B5EF4-FFF2-40B4-BE49-F238E27FC236}">
                  <a16:creationId xmlns:a16="http://schemas.microsoft.com/office/drawing/2014/main" id="{C470972B-95B9-44C9-AB3E-56584973FC8F}"/>
                </a:ext>
              </a:extLst>
            </p:cNvPr>
            <p:cNvSpPr txBox="1"/>
            <p:nvPr/>
          </p:nvSpPr>
          <p:spPr>
            <a:xfrm>
              <a:off x="5161360" y="3972172"/>
              <a:ext cx="34336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rgbClr val="002850"/>
                  </a:solidFill>
                </a:rPr>
                <a:t>b)</a:t>
              </a:r>
            </a:p>
          </p:txBody>
        </p:sp>
        <p:sp>
          <p:nvSpPr>
            <p:cNvPr id="17" name="TextBox 36">
              <a:extLst>
                <a:ext uri="{FF2B5EF4-FFF2-40B4-BE49-F238E27FC236}">
                  <a16:creationId xmlns:a16="http://schemas.microsoft.com/office/drawing/2014/main" id="{AEAB8068-0428-41F8-903B-05DC56EFFE1A}"/>
                </a:ext>
              </a:extLst>
            </p:cNvPr>
            <p:cNvSpPr txBox="1"/>
            <p:nvPr/>
          </p:nvSpPr>
          <p:spPr>
            <a:xfrm>
              <a:off x="8068866" y="3992965"/>
              <a:ext cx="333746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>
                  <a:solidFill>
                    <a:srgbClr val="002850"/>
                  </a:solidFill>
                </a:rPr>
                <a:t>c)</a:t>
              </a:r>
            </a:p>
          </p:txBody>
        </p:sp>
      </p:grpSp>
      <p:sp>
        <p:nvSpPr>
          <p:cNvPr id="18" name="TextBox 6">
            <a:extLst>
              <a:ext uri="{FF2B5EF4-FFF2-40B4-BE49-F238E27FC236}">
                <a16:creationId xmlns:a16="http://schemas.microsoft.com/office/drawing/2014/main" id="{1D5C960D-E2BC-4A4E-8ECB-CCA85B43B251}"/>
              </a:ext>
            </a:extLst>
          </p:cNvPr>
          <p:cNvSpPr txBox="1"/>
          <p:nvPr/>
        </p:nvSpPr>
        <p:spPr>
          <a:xfrm>
            <a:off x="-169862" y="994848"/>
            <a:ext cx="8245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1" indent="0">
              <a:spcAft>
                <a:spcPts val="0"/>
              </a:spcAft>
              <a:buNone/>
            </a:pPr>
            <a:r>
              <a:rPr lang="en-GB" sz="1800" b="1" dirty="0">
                <a:solidFill>
                  <a:srgbClr val="FFC000"/>
                </a:solidFill>
              </a:rPr>
              <a:t>WP </a:t>
            </a:r>
            <a:r>
              <a:rPr lang="en-DE" sz="1800" b="1" dirty="0">
                <a:solidFill>
                  <a:srgbClr val="FFC000"/>
                </a:solidFill>
              </a:rPr>
              <a:t>1.4: Positron </a:t>
            </a:r>
            <a:r>
              <a:rPr lang="en-GB" sz="1800" b="1" dirty="0">
                <a:solidFill>
                  <a:srgbClr val="FFC000"/>
                </a:solidFill>
              </a:rPr>
              <a:t>acceleration (Gianluca </a:t>
            </a:r>
            <a:r>
              <a:rPr lang="en-GB" sz="1800" b="1" dirty="0" err="1">
                <a:solidFill>
                  <a:srgbClr val="FFC000"/>
                </a:solidFill>
              </a:rPr>
              <a:t>Sarri</a:t>
            </a:r>
            <a:r>
              <a:rPr lang="en-GB" sz="1800" b="1" dirty="0">
                <a:solidFill>
                  <a:srgbClr val="FFC000"/>
                </a:solidFill>
              </a:rPr>
              <a:t>, Severin </a:t>
            </a:r>
            <a:r>
              <a:rPr lang="en-GB" sz="1800" b="1" dirty="0" err="1">
                <a:solidFill>
                  <a:srgbClr val="FFC000"/>
                </a:solidFill>
              </a:rPr>
              <a:t>Diederichs</a:t>
            </a:r>
            <a:r>
              <a:rPr lang="en-GB" sz="1800" b="1" dirty="0">
                <a:solidFill>
                  <a:srgbClr val="FFC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3487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id="{8FC24003-E9E0-ADA6-7E8A-393F6F3B19E9}"/>
              </a:ext>
            </a:extLst>
          </p:cNvPr>
          <p:cNvSpPr txBox="1"/>
          <p:nvPr/>
        </p:nvSpPr>
        <p:spPr>
          <a:xfrm>
            <a:off x="145556" y="51552"/>
            <a:ext cx="120464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</a:rPr>
              <a:t>Plasma-based acceleration of positrons: lots of work still to do!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E89C1C5-9BD9-4398-8600-EC2C9D46C8B5}"/>
              </a:ext>
            </a:extLst>
          </p:cNvPr>
          <p:cNvSpPr txBox="1">
            <a:spLocks/>
          </p:cNvSpPr>
          <p:nvPr/>
        </p:nvSpPr>
        <p:spPr>
          <a:xfrm>
            <a:off x="263610" y="652300"/>
            <a:ext cx="11376026" cy="37925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rgbClr val="A7B9FB"/>
                </a:solidFill>
              </a:rPr>
              <a:t>Specific investment in both experimental and numerical work is urgently required</a:t>
            </a:r>
            <a:endParaRPr lang="en-DE" sz="2000" b="1" dirty="0">
              <a:solidFill>
                <a:srgbClr val="A7B9FB"/>
              </a:solidFill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603984A4-8E9A-40A9-AF0C-D52DD0804E33}"/>
              </a:ext>
            </a:extLst>
          </p:cNvPr>
          <p:cNvSpPr txBox="1"/>
          <p:nvPr/>
        </p:nvSpPr>
        <p:spPr>
          <a:xfrm>
            <a:off x="407989" y="5739095"/>
            <a:ext cx="10047534" cy="40011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endParaRPr lang="en-US" sz="2000" b="1" dirty="0">
              <a:solidFill>
                <a:srgbClr val="002850"/>
              </a:solidFill>
            </a:endParaRP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5A2DFC92-B351-4EF8-A9A2-E6D11FB7DB34}"/>
              </a:ext>
            </a:extLst>
          </p:cNvPr>
          <p:cNvSpPr/>
          <p:nvPr/>
        </p:nvSpPr>
        <p:spPr>
          <a:xfrm>
            <a:off x="407988" y="5965371"/>
            <a:ext cx="11231648" cy="502436"/>
          </a:xfrm>
          <a:prstGeom prst="roundRect">
            <a:avLst/>
          </a:prstGeom>
          <a:solidFill>
            <a:srgbClr val="FFC000"/>
          </a:soli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>
                <a:solidFill>
                  <a:srgbClr val="002850"/>
                </a:solidFill>
              </a:rPr>
              <a:t>Priorities remain unchanged but, without funding, further progress will be limited!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3197535-B6E2-4747-927D-5A750BC079D8}"/>
              </a:ext>
            </a:extLst>
          </p:cNvPr>
          <p:cNvSpPr txBox="1">
            <a:spLocks/>
          </p:cNvSpPr>
          <p:nvPr/>
        </p:nvSpPr>
        <p:spPr>
          <a:xfrm>
            <a:off x="182461" y="1571847"/>
            <a:ext cx="11601551" cy="1821853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000" b="1" u="sng" dirty="0">
                <a:solidFill>
                  <a:schemeClr val="tx1"/>
                </a:solidFill>
              </a:rPr>
              <a:t>NUMERICAL / THEORETICAL WORK</a:t>
            </a:r>
            <a:endParaRPr lang="en-US" sz="700" b="1" u="sng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>
                <a:solidFill>
                  <a:schemeClr val="tx1"/>
                </a:solidFill>
              </a:rPr>
              <a:t>Extensive and programmatic simulation work</a:t>
            </a:r>
            <a:r>
              <a:rPr lang="en-US" sz="1800" b="1" dirty="0">
                <a:solidFill>
                  <a:srgbClr val="FFC000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needed to optimize plasma-based positron acceleration schemes and to study tolerances/stability etc. etc. 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>
                <a:solidFill>
                  <a:schemeClr val="tx1"/>
                </a:solidFill>
              </a:rPr>
              <a:t>Development of new schemes</a:t>
            </a:r>
            <a:r>
              <a:rPr lang="en-US" sz="1800" b="1" dirty="0">
                <a:solidFill>
                  <a:srgbClr val="FFC000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still needs work.</a:t>
            </a:r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1800" dirty="0">
                <a:solidFill>
                  <a:schemeClr val="bg1"/>
                </a:solidFill>
              </a:rPr>
              <a:t>  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423ECEF-C242-448F-AAC2-3567B6057777}"/>
              </a:ext>
            </a:extLst>
          </p:cNvPr>
          <p:cNvSpPr txBox="1">
            <a:spLocks/>
          </p:cNvSpPr>
          <p:nvPr/>
        </p:nvSpPr>
        <p:spPr>
          <a:xfrm>
            <a:off x="182460" y="3215894"/>
            <a:ext cx="11601551" cy="3000695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000" b="1" u="sng" dirty="0">
                <a:solidFill>
                  <a:schemeClr val="tx1"/>
                </a:solidFill>
              </a:rPr>
              <a:t>EXPERIMENTAL WORK</a:t>
            </a:r>
            <a:endParaRPr lang="en-US" sz="700" b="1" u="sng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>
                <a:solidFill>
                  <a:schemeClr val="tx1"/>
                </a:solidFill>
              </a:rPr>
              <a:t>Programmatic and extensive experimental work</a:t>
            </a:r>
            <a:r>
              <a:rPr lang="en-US" sz="1800" b="1" dirty="0">
                <a:solidFill>
                  <a:srgbClr val="00AA92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needed to validate acceleration models and study real-life effects.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>
                <a:solidFill>
                  <a:schemeClr val="tx1"/>
                </a:solidFill>
              </a:rPr>
              <a:t>Develop and operate a range of dedicated positron sources</a:t>
            </a:r>
            <a:r>
              <a:rPr lang="en-US" sz="1800" b="1" dirty="0">
                <a:solidFill>
                  <a:srgbClr val="FFC000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that can enable both laser- and beam-driven studies and study their efficiency, sustainability, tolerances, stability…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>
                <a:solidFill>
                  <a:schemeClr val="tx1"/>
                </a:solidFill>
              </a:rPr>
              <a:t>Dedicated laboratories being designed</a:t>
            </a:r>
            <a:r>
              <a:rPr lang="en-US" sz="1800" b="1" dirty="0">
                <a:solidFill>
                  <a:srgbClr val="FFC000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(e.g. </a:t>
            </a:r>
            <a:r>
              <a:rPr lang="en-US" sz="1800" dirty="0" err="1">
                <a:solidFill>
                  <a:schemeClr val="tx1"/>
                </a:solidFill>
              </a:rPr>
              <a:t>EuPRAXIA</a:t>
            </a:r>
            <a:r>
              <a:rPr lang="en-US" sz="1800" dirty="0">
                <a:solidFill>
                  <a:schemeClr val="tx1"/>
                </a:solidFill>
              </a:rPr>
              <a:t>, EPAC, DESY…) but funding required for their realization and operation.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Tx/>
              <a:buChar char="-"/>
            </a:pPr>
            <a:r>
              <a:rPr lang="en-US" sz="1800" dirty="0">
                <a:solidFill>
                  <a:schemeClr val="tx1"/>
                </a:solidFill>
              </a:rPr>
              <a:t>Form well-funded consortia able to </a:t>
            </a:r>
            <a:r>
              <a:rPr lang="en-US" sz="1800" b="1" dirty="0">
                <a:solidFill>
                  <a:schemeClr val="tx1"/>
                </a:solidFill>
              </a:rPr>
              <a:t>bring together laser, plasma, and accelerator physicists.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TextBox 6">
            <a:extLst>
              <a:ext uri="{FF2B5EF4-FFF2-40B4-BE49-F238E27FC236}">
                <a16:creationId xmlns:a16="http://schemas.microsoft.com/office/drawing/2014/main" id="{48FE88A4-E91E-45BA-965C-CE9CF025FD8C}"/>
              </a:ext>
            </a:extLst>
          </p:cNvPr>
          <p:cNvSpPr txBox="1"/>
          <p:nvPr/>
        </p:nvSpPr>
        <p:spPr>
          <a:xfrm>
            <a:off x="-169862" y="994848"/>
            <a:ext cx="8245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1950" lvl="1" indent="0">
              <a:spcAft>
                <a:spcPts val="0"/>
              </a:spcAft>
              <a:buNone/>
            </a:pPr>
            <a:r>
              <a:rPr lang="en-GB" sz="1800" b="1" dirty="0">
                <a:solidFill>
                  <a:srgbClr val="FFC000"/>
                </a:solidFill>
              </a:rPr>
              <a:t>WP </a:t>
            </a:r>
            <a:r>
              <a:rPr lang="en-DE" sz="1800" b="1" dirty="0">
                <a:solidFill>
                  <a:srgbClr val="FFC000"/>
                </a:solidFill>
              </a:rPr>
              <a:t>1.4: Positron </a:t>
            </a:r>
            <a:r>
              <a:rPr lang="en-GB" sz="1800" b="1" dirty="0">
                <a:solidFill>
                  <a:srgbClr val="FFC000"/>
                </a:solidFill>
              </a:rPr>
              <a:t>acceleration (Gianluca </a:t>
            </a:r>
            <a:r>
              <a:rPr lang="en-GB" sz="1800" b="1" dirty="0" err="1">
                <a:solidFill>
                  <a:srgbClr val="FFC000"/>
                </a:solidFill>
              </a:rPr>
              <a:t>Sarri</a:t>
            </a:r>
            <a:r>
              <a:rPr lang="en-GB" sz="1800" b="1" dirty="0">
                <a:solidFill>
                  <a:srgbClr val="FFC000"/>
                </a:solidFill>
              </a:rPr>
              <a:t>, Severin </a:t>
            </a:r>
            <a:r>
              <a:rPr lang="en-GB" sz="1800" b="1" dirty="0" err="1">
                <a:solidFill>
                  <a:srgbClr val="FFC000"/>
                </a:solidFill>
              </a:rPr>
              <a:t>Diederichs</a:t>
            </a:r>
            <a:r>
              <a:rPr lang="en-GB" sz="1800" b="1" dirty="0">
                <a:solidFill>
                  <a:srgbClr val="FFC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22666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FE76E3E-EFF3-6DED-15A8-56993BC8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2488" y="1404526"/>
            <a:ext cx="4615616" cy="29750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6354CC-C1BF-EF7A-1F1D-92A0508EA6A4}"/>
              </a:ext>
            </a:extLst>
          </p:cNvPr>
          <p:cNvSpPr txBox="1"/>
          <p:nvPr/>
        </p:nvSpPr>
        <p:spPr>
          <a:xfrm>
            <a:off x="215155" y="1660155"/>
            <a:ext cx="6393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LEAP project at DESY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Commissioned 100-MeV level electron polarimeter with </a:t>
            </a:r>
            <a:r>
              <a:rPr lang="en-US" dirty="0" err="1"/>
              <a:t>unpolarised</a:t>
            </a:r>
            <a:r>
              <a:rPr lang="en-US" dirty="0"/>
              <a:t>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Developed high-fidelity </a:t>
            </a:r>
            <a:r>
              <a:rPr lang="en-US" dirty="0" err="1"/>
              <a:t>polarised</a:t>
            </a:r>
            <a:r>
              <a:rPr lang="en-US" dirty="0"/>
              <a:t> injection scheme [1]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Spin </a:t>
            </a:r>
            <a:r>
              <a:rPr lang="de-DE" dirty="0" err="1"/>
              <a:t>tracking</a:t>
            </a:r>
            <a:r>
              <a:rPr lang="de-DE" dirty="0"/>
              <a:t> </a:t>
            </a:r>
            <a:r>
              <a:rPr lang="de-DE" dirty="0" err="1"/>
              <a:t>recently</a:t>
            </a:r>
            <a:r>
              <a:rPr lang="de-DE" dirty="0"/>
              <a:t> </a:t>
            </a:r>
            <a:r>
              <a:rPr lang="de-DE" dirty="0" err="1"/>
              <a:t>integrated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HiPACE</a:t>
            </a:r>
            <a:r>
              <a:rPr lang="de-DE" dirty="0"/>
              <a:t>++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Large 3D plasma-</a:t>
            </a:r>
            <a:r>
              <a:rPr lang="de-DE" dirty="0" err="1"/>
              <a:t>booster</a:t>
            </a:r>
            <a:r>
              <a:rPr lang="de-DE" dirty="0"/>
              <a:t> </a:t>
            </a:r>
            <a:r>
              <a:rPr lang="de-DE" dirty="0" err="1"/>
              <a:t>spin-preservation</a:t>
            </a:r>
            <a:r>
              <a:rPr lang="de-DE" dirty="0"/>
              <a:t> </a:t>
            </a:r>
            <a:r>
              <a:rPr lang="de-DE" dirty="0" err="1"/>
              <a:t>studies</a:t>
            </a:r>
            <a:endParaRPr lang="de-DE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HALHF </a:t>
            </a:r>
            <a:r>
              <a:rPr lang="de-DE" dirty="0" err="1"/>
              <a:t>stage</a:t>
            </a:r>
            <a:r>
              <a:rPr lang="de-DE" dirty="0"/>
              <a:t> </a:t>
            </a:r>
            <a:r>
              <a:rPr lang="de-DE" dirty="0" err="1"/>
              <a:t>polarisation</a:t>
            </a:r>
            <a:r>
              <a:rPr lang="de-DE" dirty="0"/>
              <a:t> </a:t>
            </a:r>
            <a:r>
              <a:rPr lang="de-DE" dirty="0" err="1"/>
              <a:t>preservation</a:t>
            </a:r>
            <a:r>
              <a:rPr lang="de-DE" dirty="0"/>
              <a:t> </a:t>
            </a:r>
            <a:r>
              <a:rPr lang="de-DE" dirty="0" err="1"/>
              <a:t>simulations</a:t>
            </a:r>
            <a:endParaRPr lang="de-DE" dirty="0"/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id="{EC3B15FB-02FC-4C85-8D39-7B216721FCD9}"/>
              </a:ext>
            </a:extLst>
          </p:cNvPr>
          <p:cNvSpPr txBox="1"/>
          <p:nvPr/>
        </p:nvSpPr>
        <p:spPr>
          <a:xfrm>
            <a:off x="145556" y="51552"/>
            <a:ext cx="11030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b="1" dirty="0">
                <a:solidFill>
                  <a:schemeClr val="bg1"/>
                </a:solidFill>
              </a:rPr>
              <a:t>Tools and concepts being developed for studies of spin-polarisation preservation in plasmas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504D63-DFDB-41E7-9DF1-97B6D21F3C1B}"/>
              </a:ext>
            </a:extLst>
          </p:cNvPr>
          <p:cNvSpPr/>
          <p:nvPr/>
        </p:nvSpPr>
        <p:spPr>
          <a:xfrm>
            <a:off x="145556" y="6091080"/>
            <a:ext cx="30066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rgbClr val="435EE3"/>
                </a:solidFill>
              </a:rPr>
              <a:t>[1] S. Bohlen </a:t>
            </a:r>
            <a:r>
              <a:rPr lang="de-DE" sz="1400" i="1" dirty="0">
                <a:solidFill>
                  <a:srgbClr val="435EE3"/>
                </a:solidFill>
              </a:rPr>
              <a:t>et al., Phys. Rev. R </a:t>
            </a:r>
            <a:r>
              <a:rPr lang="de-DE" sz="1400" b="1" dirty="0">
                <a:solidFill>
                  <a:srgbClr val="435EE3"/>
                </a:solidFill>
              </a:rPr>
              <a:t>5</a:t>
            </a:r>
            <a:r>
              <a:rPr lang="de-DE" sz="1400" dirty="0">
                <a:solidFill>
                  <a:srgbClr val="435EE3"/>
                </a:solidFill>
              </a:rPr>
              <a:t>, 033205 (</a:t>
            </a:r>
            <a:r>
              <a:rPr lang="de-DE" sz="1400" b="1" dirty="0">
                <a:solidFill>
                  <a:srgbClr val="435EE3"/>
                </a:solidFill>
              </a:rPr>
              <a:t>2023</a:t>
            </a:r>
            <a:r>
              <a:rPr lang="de-DE" sz="1400" dirty="0">
                <a:solidFill>
                  <a:srgbClr val="435EE3"/>
                </a:solidFill>
              </a:rPr>
              <a:t>)</a:t>
            </a:r>
            <a:endParaRPr lang="de-DE" sz="1400" b="1" dirty="0">
              <a:solidFill>
                <a:srgbClr val="435EE3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A3F9CEE-5BAA-E752-B5CF-D8164E9A6338}"/>
              </a:ext>
            </a:extLst>
          </p:cNvPr>
          <p:cNvGrpSpPr/>
          <p:nvPr/>
        </p:nvGrpSpPr>
        <p:grpSpPr>
          <a:xfrm>
            <a:off x="5523299" y="4611666"/>
            <a:ext cx="5122860" cy="2127758"/>
            <a:chOff x="3412111" y="5101679"/>
            <a:chExt cx="4030377" cy="167148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12AAAF5-C40F-7F07-32C3-8BD4A7F50B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74" b="49347"/>
            <a:stretch/>
          </p:blipFill>
          <p:spPr>
            <a:xfrm>
              <a:off x="3412111" y="5101679"/>
              <a:ext cx="4030377" cy="1671483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5CA87E-EB4E-1F3E-E791-5CE720982230}"/>
                </a:ext>
              </a:extLst>
            </p:cNvPr>
            <p:cNvSpPr txBox="1"/>
            <p:nvPr/>
          </p:nvSpPr>
          <p:spPr>
            <a:xfrm>
              <a:off x="5270032" y="5320307"/>
              <a:ext cx="16603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90% pol. beam</a:t>
              </a:r>
            </a:p>
          </p:txBody>
        </p:sp>
      </p:grpSp>
      <p:sp>
        <p:nvSpPr>
          <p:cNvPr id="17" name="TextBox 7">
            <a:extLst>
              <a:ext uri="{FF2B5EF4-FFF2-40B4-BE49-F238E27FC236}">
                <a16:creationId xmlns:a16="http://schemas.microsoft.com/office/drawing/2014/main" id="{F316E083-7112-49CF-BF84-3B5DF37FD0B4}"/>
              </a:ext>
            </a:extLst>
          </p:cNvPr>
          <p:cNvSpPr txBox="1"/>
          <p:nvPr/>
        </p:nvSpPr>
        <p:spPr>
          <a:xfrm>
            <a:off x="159655" y="1058758"/>
            <a:ext cx="960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WP 1.5 coordinated by Kristjan </a:t>
            </a:r>
            <a:r>
              <a:rPr lang="en-US" b="1" dirty="0" err="1">
                <a:solidFill>
                  <a:srgbClr val="FFC000"/>
                </a:solidFill>
              </a:rPr>
              <a:t>Põder</a:t>
            </a:r>
            <a:r>
              <a:rPr lang="en-US" b="1" dirty="0">
                <a:solidFill>
                  <a:srgbClr val="FFC000"/>
                </a:solidFill>
              </a:rPr>
              <a:t> (DESY)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" name="Rounded Rectangle 4">
            <a:extLst>
              <a:ext uri="{FF2B5EF4-FFF2-40B4-BE49-F238E27FC236}">
                <a16:creationId xmlns:a16="http://schemas.microsoft.com/office/drawing/2014/main" id="{E721566F-C445-9B89-39B5-3BDDD72A8995}"/>
              </a:ext>
            </a:extLst>
          </p:cNvPr>
          <p:cNvSpPr/>
          <p:nvPr/>
        </p:nvSpPr>
        <p:spPr>
          <a:xfrm>
            <a:off x="215155" y="4730492"/>
            <a:ext cx="4195480" cy="502436"/>
          </a:xfrm>
          <a:prstGeom prst="roundRect">
            <a:avLst/>
          </a:prstGeom>
          <a:solidFill>
            <a:srgbClr val="FFC000"/>
          </a:solidFill>
          <a:ln w="603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b="1" dirty="0">
                <a:solidFill>
                  <a:srgbClr val="002850"/>
                </a:solidFill>
              </a:rPr>
              <a:t>Funding needed (min. 2 postdocs)</a:t>
            </a:r>
          </a:p>
        </p:txBody>
      </p:sp>
    </p:spTree>
    <p:extLst>
      <p:ext uri="{BB962C8B-B14F-4D97-AF65-F5344CB8AC3E}">
        <p14:creationId xmlns:p14="http://schemas.microsoft.com/office/powerpoint/2010/main" val="372597208"/>
      </p:ext>
    </p:extLst>
  </p:cSld>
  <p:clrMapOvr>
    <a:masterClrMapping/>
  </p:clrMapOvr>
</p:sld>
</file>

<file path=ppt/theme/theme1.xml><?xml version="1.0" encoding="utf-8"?>
<a:theme xmlns:a="http://schemas.openxmlformats.org/drawingml/2006/main" name="DESY_PowerPoint_16x9_de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0325">
          <a:solidFill>
            <a:srgbClr val="FFFF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7" id="{0B7018F8-3E54-854F-825C-861CB9C985FD}" vid="{23A3D491-2AA3-9D47-8EDD-038F888178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3454</Words>
  <Application>Microsoft Macintosh PowerPoint</Application>
  <PresentationFormat>Widescreen</PresentationFormat>
  <Paragraphs>372</Paragraphs>
  <Slides>25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Calibri</vt:lpstr>
      <vt:lpstr>Courier New</vt:lpstr>
      <vt:lpstr>Helvetica</vt:lpstr>
      <vt:lpstr>Helvetica Neue Medium</vt:lpstr>
      <vt:lpstr>Source Sans Pro</vt:lpstr>
      <vt:lpstr>Symbol</vt:lpstr>
      <vt:lpstr>Times New Roman</vt:lpstr>
      <vt:lpstr>Wingdings</vt:lpstr>
      <vt:lpstr>DESY_PowerPoint_16x9_de</vt:lpstr>
      <vt:lpstr>R&amp;D Roadmap of the European Particle Physics Strategy  Update on Plasma Accelerator R&amp;D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HALHF Workshop on 4-5th  April, 2024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Kick-off meeting at ALEGRO</dc:title>
  <dc:creator>wim.leemans@desy.de</dc:creator>
  <cp:lastModifiedBy>wim.leemans@desy.de</cp:lastModifiedBy>
  <cp:revision>245</cp:revision>
  <cp:lastPrinted>2024-03-19T10:25:22Z</cp:lastPrinted>
  <dcterms:created xsi:type="dcterms:W3CDTF">2023-02-09T09:04:48Z</dcterms:created>
  <dcterms:modified xsi:type="dcterms:W3CDTF">2024-03-19T10:25:45Z</dcterms:modified>
</cp:coreProperties>
</file>