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6"/>
  </p:notesMasterIdLst>
  <p:handoutMasterIdLst>
    <p:handoutMasterId r:id="rId37"/>
  </p:handoutMasterIdLst>
  <p:sldIdLst>
    <p:sldId id="267" r:id="rId2"/>
    <p:sldId id="269" r:id="rId3"/>
    <p:sldId id="2651" r:id="rId4"/>
    <p:sldId id="263" r:id="rId5"/>
    <p:sldId id="2637" r:id="rId6"/>
    <p:sldId id="4181" r:id="rId7"/>
    <p:sldId id="4028" r:id="rId8"/>
    <p:sldId id="294" r:id="rId9"/>
    <p:sldId id="4178" r:id="rId10"/>
    <p:sldId id="4180" r:id="rId11"/>
    <p:sldId id="4182" r:id="rId12"/>
    <p:sldId id="4184" r:id="rId13"/>
    <p:sldId id="4183" r:id="rId14"/>
    <p:sldId id="4049" r:id="rId15"/>
    <p:sldId id="4031" r:id="rId16"/>
    <p:sldId id="4163" r:id="rId17"/>
    <p:sldId id="4164" r:id="rId18"/>
    <p:sldId id="4026" r:id="rId19"/>
    <p:sldId id="4016" r:id="rId20"/>
    <p:sldId id="2673" r:id="rId21"/>
    <p:sldId id="270" r:id="rId22"/>
    <p:sldId id="291" r:id="rId23"/>
    <p:sldId id="4179" r:id="rId24"/>
    <p:sldId id="288" r:id="rId25"/>
    <p:sldId id="4144" r:id="rId26"/>
    <p:sldId id="4145" r:id="rId27"/>
    <p:sldId id="4146" r:id="rId28"/>
    <p:sldId id="4142" r:id="rId29"/>
    <p:sldId id="4185" r:id="rId30"/>
    <p:sldId id="4186" r:id="rId31"/>
    <p:sldId id="4143" r:id="rId32"/>
    <p:sldId id="4169" r:id="rId33"/>
    <p:sldId id="4153" r:id="rId34"/>
    <p:sldId id="278" r:id="rId35"/>
  </p:sldIdLst>
  <p:sldSz cx="12192000" cy="685800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13" userDrawn="1">
          <p15:clr>
            <a:srgbClr val="A4A3A4"/>
          </p15:clr>
        </p15:guide>
        <p15:guide id="2" pos="257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358" autoAdjust="0"/>
    <p:restoredTop sz="88821" autoAdjust="0"/>
  </p:normalViewPr>
  <p:slideViewPr>
    <p:cSldViewPr showGuides="1">
      <p:cViewPr varScale="1">
        <p:scale>
          <a:sx n="112" d="100"/>
          <a:sy n="112" d="100"/>
        </p:scale>
        <p:origin x="126" y="192"/>
      </p:cViewPr>
      <p:guideLst>
        <p:guide orient="horz" pos="913"/>
        <p:guide pos="257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>
        <p:scale>
          <a:sx n="100" d="100"/>
          <a:sy n="100" d="100"/>
        </p:scale>
        <p:origin x="5388" y="672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handoutMaster" Target="handoutMasters/handout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75E6C4-5F43-4FF9-96D4-21B8157BE639}" type="datetimeFigureOut">
              <a:rPr lang="de-DE" smtClean="0"/>
              <a:t>19.03.2024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E8B182-0F75-451D-B88B-ABD1C205B4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18096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1BD367-6A7A-405A-BFB1-15817186491F}" type="datetimeFigureOut">
              <a:rPr lang="de-DE" smtClean="0"/>
              <a:t>19.03.2024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448554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7B5255-5329-45F9-87F3-A2F9FB4734D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276767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177800" indent="-177800" algn="l" defTabSz="914400" rtl="0" eaLnBrk="1" latinLnBrk="0" hangingPunct="1"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355600" indent="-177800" algn="l" defTabSz="914400" rtl="0" eaLnBrk="1" latinLnBrk="0" hangingPunct="1"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542925" indent="-187325" algn="l" defTabSz="914400" rtl="0" eaLnBrk="1" latinLnBrk="0" hangingPunct="1">
      <a:buFont typeface="Arial" panose="020B0604020202020204" pitchFamily="34" charset="0"/>
      <a:buChar char="•"/>
      <a:tabLst/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720725" indent="-177800" algn="l" defTabSz="914400" rtl="0" eaLnBrk="1" latinLnBrk="0" hangingPunct="1"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898525" indent="-177800" algn="l" defTabSz="914400" rtl="0" eaLnBrk="1" latinLnBrk="0" hangingPunct="1"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E7B5255-5329-45F9-87F3-A2F9FB4734DF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9648018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7B5255-5329-45F9-87F3-A2F9FB4734DF}" type="slidenum">
              <a:rPr lang="de-DE" smtClean="0"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4392607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7B5255-5329-45F9-87F3-A2F9FB4734DF}" type="slidenum">
              <a:rPr lang="de-DE" smtClean="0"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8886869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7B5255-5329-45F9-87F3-A2F9FB4734DF}" type="slidenum">
              <a:rPr lang="de-DE" smtClean="0"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2388257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7B5255-5329-45F9-87F3-A2F9FB4734DF}" type="slidenum">
              <a:rPr lang="de-DE" smtClean="0"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1015305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E7B5255-5329-45F9-87F3-A2F9FB4734DF}" type="slidenum">
              <a:rPr lang="de-DE" smtClean="0"/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091777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7B5255-5329-45F9-87F3-A2F9FB4734DF}" type="slidenum">
              <a:rPr lang="de-DE" smtClean="0"/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5711280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7B5255-5329-45F9-87F3-A2F9FB4734DF}" type="slidenum">
              <a:rPr lang="de-DE" smtClean="0"/>
              <a:t>16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5711280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7B5255-5329-45F9-87F3-A2F9FB4734DF}" type="slidenum">
              <a:rPr lang="de-DE" smtClean="0"/>
              <a:t>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0740432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  <a:p>
            <a:endParaRPr lang="de-DE" dirty="0"/>
          </a:p>
          <a:p>
            <a:endParaRPr lang="de-DE" dirty="0"/>
          </a:p>
          <a:p>
            <a:r>
              <a:rPr lang="de-DE" dirty="0"/>
              <a:t>Seit 2017 Nutzung der Abwärme aus der </a:t>
            </a:r>
            <a:r>
              <a:rPr lang="de-DE" dirty="0" err="1"/>
              <a:t>Kryogenik</a:t>
            </a:r>
            <a:endParaRPr lang="de-DE" dirty="0"/>
          </a:p>
          <a:p>
            <a:endParaRPr lang="de-DE" dirty="0"/>
          </a:p>
          <a:p>
            <a:r>
              <a:rPr lang="de-DE" dirty="0"/>
              <a:t>Kühlung von Helium auf 2 Kelvin für den Betrieb der supraleitenden Beschleuniger</a:t>
            </a:r>
          </a:p>
          <a:p>
            <a:endParaRPr lang="de-DE" dirty="0"/>
          </a:p>
          <a:p>
            <a:r>
              <a:rPr lang="de-DE" dirty="0"/>
              <a:t>Dabei entsteht Abwärme mit einer Temperatur von 70 °C</a:t>
            </a:r>
          </a:p>
          <a:p>
            <a:endParaRPr lang="de-DE" dirty="0"/>
          </a:p>
          <a:p>
            <a:r>
              <a:rPr lang="de-DE" dirty="0"/>
              <a:t>Jährlich stehen so mehr als 10 </a:t>
            </a:r>
            <a:r>
              <a:rPr lang="de-DE" dirty="0" err="1"/>
              <a:t>GWh</a:t>
            </a:r>
            <a:r>
              <a:rPr lang="de-DE" dirty="0"/>
              <a:t> zur  Verfügung</a:t>
            </a:r>
          </a:p>
          <a:p>
            <a:endParaRPr lang="de-DE" dirty="0"/>
          </a:p>
          <a:p>
            <a:r>
              <a:rPr lang="de-DE" dirty="0"/>
              <a:t>Mehr als ein Drittel der benötigten Wärme bei DESY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7B5255-5329-45F9-87F3-A2F9FB4734DF}" type="slidenum">
              <a:rPr lang="de-DE" smtClean="0"/>
              <a:t>18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813254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4213" y="1811338"/>
            <a:ext cx="8697912" cy="4892675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7B5255-5329-45F9-87F3-A2F9FB4734DF}" type="slidenum">
              <a:rPr lang="de-DE" smtClean="0"/>
              <a:t>19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344094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E7B5255-5329-45F9-87F3-A2F9FB4734DF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8523613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E7B5255-5329-45F9-87F3-A2F9FB4734DF}" type="slidenum">
              <a:rPr lang="de-DE" smtClean="0"/>
              <a:t>20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8890521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66750" y="1150938"/>
            <a:ext cx="5524500" cy="3108325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7B5255-5329-45F9-87F3-A2F9FB4734DF}" type="slidenum">
              <a:rPr lang="de-DE" smtClean="0"/>
              <a:t>21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8577323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3125" cy="3349625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7B5255-5329-45F9-87F3-A2F9FB4734DF}" type="slidenum">
              <a:rPr lang="de-DE" smtClean="0"/>
              <a:t>22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4466738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E7B5255-5329-45F9-87F3-A2F9FB4734DF}" type="slidenum">
              <a:rPr lang="de-DE" smtClean="0"/>
              <a:t>23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236735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3125" cy="3349625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7B5255-5329-45F9-87F3-A2F9FB4734DF}" type="slidenum">
              <a:rPr lang="de-DE" smtClean="0"/>
              <a:t>25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7304776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3125" cy="3349625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7B5255-5329-45F9-87F3-A2F9FB4734DF}" type="slidenum">
              <a:rPr lang="de-DE" smtClean="0"/>
              <a:t>26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43321694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3125" cy="3349625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7B5255-5329-45F9-87F3-A2F9FB4734DF}" type="slidenum">
              <a:rPr lang="de-DE" smtClean="0"/>
              <a:t>27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1636728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3125" cy="3349625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7B5255-5329-45F9-87F3-A2F9FB4734DF}" type="slidenum">
              <a:rPr lang="de-DE" smtClean="0"/>
              <a:t>28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53074560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3125" cy="3349625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7B5255-5329-45F9-87F3-A2F9FB4734DF}" type="slidenum">
              <a:rPr lang="de-DE" smtClean="0"/>
              <a:t>29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97098389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3125" cy="3349625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7B5255-5329-45F9-87F3-A2F9FB4734DF}" type="slidenum">
              <a:rPr lang="de-DE" smtClean="0"/>
              <a:t>30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596140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6">
            <a:extLst>
              <a:ext uri="{FF2B5EF4-FFF2-40B4-BE49-F238E27FC236}">
                <a16:creationId xmlns:a16="http://schemas.microsoft.com/office/drawing/2014/main" id="{E964FAE4-20BE-4DCA-97BF-FE281866DCFF}"/>
              </a:ext>
            </a:extLst>
          </p:cNvPr>
          <p:cNvSpPr txBox="1"/>
          <p:nvPr/>
        </p:nvSpPr>
        <p:spPr>
          <a:xfrm>
            <a:off x="4336921" y="10251618"/>
            <a:ext cx="3325121" cy="539193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b" anchorCtr="0" compatLnSpc="1">
            <a:noAutofit/>
          </a:bodyPr>
          <a:lstStyle/>
          <a:p>
            <a:pPr algn="r" defTabSz="924458" hangingPunct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9EDF6936-5ADE-4082-BDB4-AC3F21F8A643}" type="slidenum">
              <a:pPr algn="r" defTabSz="924458" hangingPunct="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3</a:t>
            </a:fld>
            <a:endParaRPr lang="de-DE" sz="1400">
              <a:solidFill>
                <a:srgbClr val="000000"/>
              </a:solidFill>
              <a:latin typeface="Liberation Serif" pitchFamily="18"/>
              <a:ea typeface="Segoe UI" pitchFamily="2"/>
              <a:cs typeface="Tahoma" pitchFamily="2"/>
            </a:endParaRPr>
          </a:p>
        </p:txBody>
      </p:sp>
      <p:sp>
        <p:nvSpPr>
          <p:cNvPr id="3" name="Folienbildplatzhalter 1">
            <a:extLst>
              <a:ext uri="{FF2B5EF4-FFF2-40B4-BE49-F238E27FC236}">
                <a16:creationId xmlns:a16="http://schemas.microsoft.com/office/drawing/2014/main" id="{886613AD-6D22-4832-92C9-53CE4F746C5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236538" y="820738"/>
            <a:ext cx="7189787" cy="4044950"/>
          </a:xfrm>
          <a:solidFill>
            <a:srgbClr val="729FCF"/>
          </a:solidFill>
          <a:ln w="25402">
            <a:solidFill>
              <a:srgbClr val="3465A4"/>
            </a:solidFill>
            <a:prstDash val="solid"/>
          </a:ln>
        </p:spPr>
      </p:sp>
      <p:sp>
        <p:nvSpPr>
          <p:cNvPr id="4" name="Notizenplatzhalter 2">
            <a:extLst>
              <a:ext uri="{FF2B5EF4-FFF2-40B4-BE49-F238E27FC236}">
                <a16:creationId xmlns:a16="http://schemas.microsoft.com/office/drawing/2014/main" id="{D5F279F4-AC06-4AF5-A857-CD1B8DBB5C10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6474408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3125" cy="3349625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7B5255-5329-45F9-87F3-A2F9FB4734DF}" type="slidenum">
              <a:rPr lang="de-DE" smtClean="0"/>
              <a:t>31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92586685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E7B5255-5329-45F9-87F3-A2F9FB4734DF}" type="slidenum">
              <a:rPr lang="de-DE" smtClean="0"/>
              <a:t>33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1671257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E7B5255-5329-45F9-87F3-A2F9FB4734DF}" type="slidenum">
              <a:rPr lang="de-DE" smtClean="0"/>
              <a:t>34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6334917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3125" cy="3349625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7B5255-5329-45F9-87F3-A2F9FB4734DF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5711280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6">
            <a:extLst>
              <a:ext uri="{FF2B5EF4-FFF2-40B4-BE49-F238E27FC236}">
                <a16:creationId xmlns:a16="http://schemas.microsoft.com/office/drawing/2014/main" id="{E964FAE4-20BE-4DCA-97BF-FE281866DCFF}"/>
              </a:ext>
            </a:extLst>
          </p:cNvPr>
          <p:cNvSpPr txBox="1"/>
          <p:nvPr/>
        </p:nvSpPr>
        <p:spPr>
          <a:xfrm>
            <a:off x="4336921" y="10251618"/>
            <a:ext cx="3325121" cy="539193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b" anchorCtr="0" compatLnSpc="1">
            <a:noAutofit/>
          </a:bodyPr>
          <a:lstStyle/>
          <a:p>
            <a:pPr algn="r" defTabSz="924458" hangingPunct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9EDF6936-5ADE-4082-BDB4-AC3F21F8A643}" type="slidenum">
              <a:pPr algn="r" defTabSz="924458" hangingPunct="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5</a:t>
            </a:fld>
            <a:endParaRPr lang="de-DE" sz="1400">
              <a:solidFill>
                <a:srgbClr val="000000"/>
              </a:solidFill>
              <a:latin typeface="Liberation Serif" pitchFamily="18"/>
              <a:ea typeface="Segoe UI" pitchFamily="2"/>
              <a:cs typeface="Tahoma" pitchFamily="2"/>
            </a:endParaRPr>
          </a:p>
        </p:txBody>
      </p:sp>
      <p:sp>
        <p:nvSpPr>
          <p:cNvPr id="3" name="Folienbildplatzhalter 1">
            <a:extLst>
              <a:ext uri="{FF2B5EF4-FFF2-40B4-BE49-F238E27FC236}">
                <a16:creationId xmlns:a16="http://schemas.microsoft.com/office/drawing/2014/main" id="{886613AD-6D22-4832-92C9-53CE4F746C5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236538" y="820738"/>
            <a:ext cx="7189787" cy="4044950"/>
          </a:xfrm>
          <a:solidFill>
            <a:srgbClr val="729FCF"/>
          </a:solidFill>
          <a:ln w="25402">
            <a:solidFill>
              <a:srgbClr val="3465A4"/>
            </a:solidFill>
            <a:prstDash val="solid"/>
          </a:ln>
        </p:spPr>
      </p:sp>
      <p:sp>
        <p:nvSpPr>
          <p:cNvPr id="4" name="Notizenplatzhalter 2">
            <a:extLst>
              <a:ext uri="{FF2B5EF4-FFF2-40B4-BE49-F238E27FC236}">
                <a16:creationId xmlns:a16="http://schemas.microsoft.com/office/drawing/2014/main" id="{D5F279F4-AC06-4AF5-A857-CD1B8DBB5C10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078920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6">
            <a:extLst>
              <a:ext uri="{FF2B5EF4-FFF2-40B4-BE49-F238E27FC236}">
                <a16:creationId xmlns:a16="http://schemas.microsoft.com/office/drawing/2014/main" id="{E964FAE4-20BE-4DCA-97BF-FE281866DCFF}"/>
              </a:ext>
            </a:extLst>
          </p:cNvPr>
          <p:cNvSpPr txBox="1"/>
          <p:nvPr/>
        </p:nvSpPr>
        <p:spPr>
          <a:xfrm>
            <a:off x="4336921" y="10251618"/>
            <a:ext cx="3325121" cy="539193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b" anchorCtr="0" compatLnSpc="1">
            <a:noAutofit/>
          </a:bodyPr>
          <a:lstStyle/>
          <a:p>
            <a:pPr algn="r" defTabSz="924458" hangingPunct="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9EDF6936-5ADE-4082-BDB4-AC3F21F8A643}" type="slidenum">
              <a:pPr algn="r" defTabSz="924458" hangingPunct="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6</a:t>
            </a:fld>
            <a:endParaRPr lang="de-DE" sz="1400">
              <a:solidFill>
                <a:srgbClr val="000000"/>
              </a:solidFill>
              <a:latin typeface="Liberation Serif" pitchFamily="18"/>
              <a:ea typeface="Segoe UI" pitchFamily="2"/>
              <a:cs typeface="Tahoma" pitchFamily="2"/>
            </a:endParaRPr>
          </a:p>
        </p:txBody>
      </p:sp>
      <p:sp>
        <p:nvSpPr>
          <p:cNvPr id="3" name="Folienbildplatzhalter 1">
            <a:extLst>
              <a:ext uri="{FF2B5EF4-FFF2-40B4-BE49-F238E27FC236}">
                <a16:creationId xmlns:a16="http://schemas.microsoft.com/office/drawing/2014/main" id="{886613AD-6D22-4832-92C9-53CE4F746C5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236538" y="820738"/>
            <a:ext cx="7189787" cy="4044950"/>
          </a:xfrm>
          <a:solidFill>
            <a:srgbClr val="729FCF"/>
          </a:solidFill>
          <a:ln w="25402">
            <a:solidFill>
              <a:srgbClr val="3465A4"/>
            </a:solidFill>
            <a:prstDash val="solid"/>
          </a:ln>
        </p:spPr>
      </p:sp>
      <p:sp>
        <p:nvSpPr>
          <p:cNvPr id="4" name="Notizenplatzhalter 2">
            <a:extLst>
              <a:ext uri="{FF2B5EF4-FFF2-40B4-BE49-F238E27FC236}">
                <a16:creationId xmlns:a16="http://schemas.microsoft.com/office/drawing/2014/main" id="{D5F279F4-AC06-4AF5-A857-CD1B8DBB5C10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404969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7B5255-5329-45F9-87F3-A2F9FB4734DF}" type="slidenum">
              <a:rPr lang="de-DE" smtClean="0"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0088597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3125" cy="3349625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7B5255-5329-45F9-87F3-A2F9FB4734DF}" type="slidenum">
              <a:rPr lang="de-DE" smtClean="0"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8562484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7B5255-5329-45F9-87F3-A2F9FB4734DF}" type="slidenum">
              <a:rPr lang="de-DE" smtClean="0"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648268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7988" y="349611"/>
            <a:ext cx="11376025" cy="1855254"/>
          </a:xfrm>
        </p:spPr>
        <p:txBody>
          <a:bodyPr anchor="t"/>
          <a:lstStyle>
            <a:lvl1pPr algn="l">
              <a:lnSpc>
                <a:spcPct val="100000"/>
              </a:lnSpc>
              <a:defRPr sz="60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7987" y="2335014"/>
            <a:ext cx="11376025" cy="1525787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accent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0"/>
          </p:nvPr>
        </p:nvSpPr>
        <p:spPr>
          <a:xfrm>
            <a:off x="414396" y="4096780"/>
            <a:ext cx="11369549" cy="700373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sz="1800"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pic>
        <p:nvPicPr>
          <p:cNvPr id="8" name="Grafik 7" descr="Logo Helmholtz">
            <a:extLst>
              <a:ext uri="{FF2B5EF4-FFF2-40B4-BE49-F238E27FC236}">
                <a16:creationId xmlns:a16="http://schemas.microsoft.com/office/drawing/2014/main" id="{F8845E8E-65F8-422C-B741-C856D0ACED8D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287" y="6258632"/>
            <a:ext cx="1188244" cy="161813"/>
          </a:xfrm>
          <a:prstGeom prst="rect">
            <a:avLst/>
          </a:prstGeom>
        </p:spPr>
      </p:pic>
      <p:pic>
        <p:nvPicPr>
          <p:cNvPr id="7" name="Grafik 6" descr="Logo DESY">
            <a:extLst>
              <a:ext uri="{FF2B5EF4-FFF2-40B4-BE49-F238E27FC236}">
                <a16:creationId xmlns:a16="http://schemas.microsoft.com/office/drawing/2014/main" id="{9251EDA7-E8BC-427B-9A22-FCE4997DE373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85310" y="5585299"/>
            <a:ext cx="899498" cy="9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94195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2 Pictures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dirty="0"/>
              <a:t>Unterüberschrift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>
          <a:xfrm>
            <a:off x="407988" y="1406427"/>
            <a:ext cx="7524750" cy="2454374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9" name="Textplatzhalter 6"/>
          <p:cNvSpPr>
            <a:spLocks noGrp="1"/>
          </p:cNvSpPr>
          <p:nvPr>
            <p:ph type="body" sz="quarter" idx="16"/>
          </p:nvPr>
        </p:nvSpPr>
        <p:spPr>
          <a:xfrm>
            <a:off x="407988" y="3963533"/>
            <a:ext cx="7524750" cy="2454374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10" name="Bildplatzhalter 6"/>
          <p:cNvSpPr>
            <a:spLocks noGrp="1"/>
          </p:cNvSpPr>
          <p:nvPr>
            <p:ph type="pic" sz="quarter" idx="14"/>
          </p:nvPr>
        </p:nvSpPr>
        <p:spPr>
          <a:xfrm>
            <a:off x="8075611" y="1449389"/>
            <a:ext cx="3708401" cy="2411412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11" name="Bildplatzhalter 6"/>
          <p:cNvSpPr>
            <a:spLocks noGrp="1"/>
          </p:cNvSpPr>
          <p:nvPr>
            <p:ph type="pic" sz="quarter" idx="17"/>
          </p:nvPr>
        </p:nvSpPr>
        <p:spPr>
          <a:xfrm>
            <a:off x="8075612" y="4005263"/>
            <a:ext cx="3708401" cy="2412644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Intro Sustainability for large scale RIs I Denise Völker, DESY I ALEGRO Workshop 2024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474637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2 Objects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dirty="0"/>
              <a:t>Unterüberschrift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>
          <a:xfrm>
            <a:off x="407988" y="1406427"/>
            <a:ext cx="7524750" cy="2454374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9" name="Textplatzhalter 6"/>
          <p:cNvSpPr>
            <a:spLocks noGrp="1"/>
          </p:cNvSpPr>
          <p:nvPr>
            <p:ph type="body" sz="quarter" idx="16"/>
          </p:nvPr>
        </p:nvSpPr>
        <p:spPr>
          <a:xfrm>
            <a:off x="407988" y="3963533"/>
            <a:ext cx="7524750" cy="2454374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12" name="Inhaltsplatzhalter 5">
            <a:extLst>
              <a:ext uri="{FF2B5EF4-FFF2-40B4-BE49-F238E27FC236}">
                <a16:creationId xmlns:a16="http://schemas.microsoft.com/office/drawing/2014/main" id="{B6CCFA2B-C89B-467F-BEA3-65422DEB305A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8075612" y="1449388"/>
            <a:ext cx="3708399" cy="2411412"/>
          </a:xfrm>
          <a:solidFill>
            <a:schemeClr val="bg1">
              <a:lumMod val="95000"/>
            </a:schemeClr>
          </a:solidFill>
        </p:spPr>
        <p:txBody>
          <a:bodyPr lIns="72000" tIns="36000" rIns="72000" bIns="36000"/>
          <a:lstStyle>
            <a:lvl1pPr marL="0" indent="0">
              <a:buNone/>
              <a:defRPr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3" name="Inhaltsplatzhalter 5">
            <a:extLst>
              <a:ext uri="{FF2B5EF4-FFF2-40B4-BE49-F238E27FC236}">
                <a16:creationId xmlns:a16="http://schemas.microsoft.com/office/drawing/2014/main" id="{666A7778-5B9E-4F88-967E-0C434F50E134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8075612" y="4005263"/>
            <a:ext cx="3708399" cy="2411412"/>
          </a:xfrm>
          <a:solidFill>
            <a:schemeClr val="bg1">
              <a:lumMod val="95000"/>
            </a:schemeClr>
          </a:solidFill>
        </p:spPr>
        <p:txBody>
          <a:bodyPr lIns="72000" tIns="36000" rIns="72000" bIns="36000"/>
          <a:lstStyle>
            <a:lvl1pPr marL="0" indent="0">
              <a:buNone/>
              <a:defRPr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Intro Sustainability for large scale RIs I Denise Völker, DESY I ALEGRO Workshop 2024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981311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dirty="0"/>
              <a:t>Unterüberschrift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>
          <a:xfrm>
            <a:off x="407989" y="1406427"/>
            <a:ext cx="3708400" cy="2454374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9" name="Textplatzhalter 6"/>
          <p:cNvSpPr>
            <a:spLocks noGrp="1"/>
          </p:cNvSpPr>
          <p:nvPr>
            <p:ph type="body" sz="quarter" idx="16"/>
          </p:nvPr>
        </p:nvSpPr>
        <p:spPr>
          <a:xfrm>
            <a:off x="407989" y="3963533"/>
            <a:ext cx="3708400" cy="2454374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10" name="Bildplatzhalter 6"/>
          <p:cNvSpPr>
            <a:spLocks noGrp="1"/>
          </p:cNvSpPr>
          <p:nvPr>
            <p:ph type="pic" sz="quarter" idx="14"/>
          </p:nvPr>
        </p:nvSpPr>
        <p:spPr>
          <a:xfrm>
            <a:off x="4259262" y="1449389"/>
            <a:ext cx="3673475" cy="2411412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11" name="Bildplatzhalter 6"/>
          <p:cNvSpPr>
            <a:spLocks noGrp="1"/>
          </p:cNvSpPr>
          <p:nvPr>
            <p:ph type="pic" sz="quarter" idx="17"/>
          </p:nvPr>
        </p:nvSpPr>
        <p:spPr>
          <a:xfrm>
            <a:off x="4259263" y="4005263"/>
            <a:ext cx="3673475" cy="2412644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12" name="Bildplatzhalter 6">
            <a:extLst>
              <a:ext uri="{FF2B5EF4-FFF2-40B4-BE49-F238E27FC236}">
                <a16:creationId xmlns:a16="http://schemas.microsoft.com/office/drawing/2014/main" id="{08F6AE73-43EE-4385-B938-E688DB237354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8075613" y="1449389"/>
            <a:ext cx="3708400" cy="2411412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13" name="Bildplatzhalter 6">
            <a:extLst>
              <a:ext uri="{FF2B5EF4-FFF2-40B4-BE49-F238E27FC236}">
                <a16:creationId xmlns:a16="http://schemas.microsoft.com/office/drawing/2014/main" id="{0A6CDC79-9D60-410E-8CF3-D09E58DCABE1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8075614" y="4005263"/>
            <a:ext cx="3708400" cy="2412644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Intro Sustainability for large scale RIs I Denise Völker, DESY I ALEGRO Workshop 2024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530298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dirty="0"/>
              <a:t>Unterüberschrift</a:t>
            </a:r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4"/>
          </p:nvPr>
        </p:nvSpPr>
        <p:spPr>
          <a:xfrm>
            <a:off x="407989" y="1449389"/>
            <a:ext cx="11376024" cy="4967287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Intro Sustainability for large scale RIs I Denise Völker, DESY I ALEGRO Workshop 2024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9694325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2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dirty="0"/>
              <a:t>Unterüberschrift</a:t>
            </a:r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4"/>
          </p:nvPr>
        </p:nvSpPr>
        <p:spPr>
          <a:xfrm>
            <a:off x="407989" y="1449389"/>
            <a:ext cx="5616574" cy="4967287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6" name="Bildplatzhalter 6"/>
          <p:cNvSpPr>
            <a:spLocks noGrp="1"/>
          </p:cNvSpPr>
          <p:nvPr>
            <p:ph type="pic" sz="quarter" idx="15"/>
          </p:nvPr>
        </p:nvSpPr>
        <p:spPr>
          <a:xfrm>
            <a:off x="6167437" y="1449389"/>
            <a:ext cx="5616575" cy="4967287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Intro Sustainability for large scale RIs I Denise Völker, DESY I ALEGRO Workshop 2024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7535287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2 Pictures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dirty="0"/>
              <a:t>Unterüberschrift</a:t>
            </a:r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4"/>
          </p:nvPr>
        </p:nvSpPr>
        <p:spPr>
          <a:xfrm>
            <a:off x="407989" y="1449389"/>
            <a:ext cx="3708399" cy="4967287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6" name="Bildplatzhalter 6"/>
          <p:cNvSpPr>
            <a:spLocks noGrp="1"/>
          </p:cNvSpPr>
          <p:nvPr>
            <p:ph type="pic" sz="quarter" idx="15"/>
          </p:nvPr>
        </p:nvSpPr>
        <p:spPr>
          <a:xfrm>
            <a:off x="4259263" y="1449389"/>
            <a:ext cx="7524749" cy="4967287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Intro Sustainability for large scale RIs I Denise Völker, DESY I ALEGRO Workshop 2024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4142565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6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dirty="0"/>
              <a:t>Unterüberschrift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Intro Sustainability for large scale RIs I Denise Völker, DESY I ALEGRO Workshop 2024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722976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Intro Sustainability for large scale RIs I Denise Völker, DESY I ALEGRO Workshop 2024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5989467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>
            <a:extLst>
              <a:ext uri="{FF2B5EF4-FFF2-40B4-BE49-F238E27FC236}">
                <a16:creationId xmlns:a16="http://schemas.microsoft.com/office/drawing/2014/main" id="{1AF84F0D-8E93-46F5-87AD-DFF20E19EDED}"/>
              </a:ext>
            </a:extLst>
          </p:cNvPr>
          <p:cNvSpPr/>
          <p:nvPr userDrawn="1"/>
        </p:nvSpPr>
        <p:spPr>
          <a:xfrm>
            <a:off x="395288" y="3980131"/>
            <a:ext cx="4572000" cy="373107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>
              <a:lnSpc>
                <a:spcPct val="110000"/>
              </a:lnSpc>
            </a:pPr>
            <a:r>
              <a:rPr lang="de-DE" b="1" dirty="0"/>
              <a:t>Kontakt</a:t>
            </a: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14493940-692F-45E4-ADDD-72F87BB56301}"/>
              </a:ext>
            </a:extLst>
          </p:cNvPr>
          <p:cNvSpPr/>
          <p:nvPr userDrawn="1"/>
        </p:nvSpPr>
        <p:spPr>
          <a:xfrm>
            <a:off x="395288" y="4516739"/>
            <a:ext cx="2700548" cy="1899935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>
              <a:lnSpc>
                <a:spcPct val="120000"/>
              </a:lnSpc>
              <a:tabLst/>
            </a:pPr>
            <a:r>
              <a:rPr lang="de-DE" dirty="0"/>
              <a:t>Deutsches Elektronen-</a:t>
            </a:r>
          </a:p>
          <a:p>
            <a:pPr>
              <a:lnSpc>
                <a:spcPct val="120000"/>
              </a:lnSpc>
              <a:tabLst/>
            </a:pPr>
            <a:r>
              <a:rPr lang="de-DE" dirty="0"/>
              <a:t>Synchrotron DESY</a:t>
            </a:r>
          </a:p>
          <a:p>
            <a:pPr>
              <a:lnSpc>
                <a:spcPct val="120000"/>
              </a:lnSpc>
            </a:pPr>
            <a:endParaRPr lang="de-DE" dirty="0"/>
          </a:p>
          <a:p>
            <a:pPr>
              <a:lnSpc>
                <a:spcPct val="120000"/>
              </a:lnSpc>
            </a:pPr>
            <a:r>
              <a:rPr lang="de-DE" dirty="0"/>
              <a:t>www.desy.de</a:t>
            </a:r>
          </a:p>
        </p:txBody>
      </p:sp>
      <p:sp>
        <p:nvSpPr>
          <p:cNvPr id="7" name="Textplatzhalter 7">
            <a:extLst>
              <a:ext uri="{FF2B5EF4-FFF2-40B4-BE49-F238E27FC236}">
                <a16:creationId xmlns:a16="http://schemas.microsoft.com/office/drawing/2014/main" id="{DCA5B5D3-514B-46E4-8995-43141C1F394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599891" y="4516739"/>
            <a:ext cx="5148821" cy="1899936"/>
          </a:xfrm>
        </p:spPr>
        <p:txBody>
          <a:bodyPr/>
          <a:lstStyle>
            <a:lvl1pPr marL="0" indent="0">
              <a:lnSpc>
                <a:spcPct val="120000"/>
              </a:lnSpc>
              <a:spcAft>
                <a:spcPts val="0"/>
              </a:spcAft>
              <a:buNone/>
              <a:defRPr/>
            </a:lvl1pPr>
            <a:lvl2pPr marL="361950" indent="0">
              <a:buNone/>
              <a:defRPr/>
            </a:lvl2pPr>
          </a:lstStyle>
          <a:p>
            <a:pPr lvl="0"/>
            <a:r>
              <a:rPr lang="de-DE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6219402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(with Pictur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Bildplatzhalter 6"/>
          <p:cNvSpPr>
            <a:spLocks noGrp="1"/>
          </p:cNvSpPr>
          <p:nvPr>
            <p:ph type="pic" sz="quarter" idx="14"/>
          </p:nvPr>
        </p:nvSpPr>
        <p:spPr>
          <a:xfrm>
            <a:off x="2" y="1"/>
            <a:ext cx="12191997" cy="3429001"/>
          </a:xfrm>
          <a:solidFill>
            <a:schemeClr val="tx2"/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7988" y="349612"/>
            <a:ext cx="11376025" cy="1099777"/>
          </a:xfrm>
        </p:spPr>
        <p:txBody>
          <a:bodyPr anchor="t"/>
          <a:lstStyle>
            <a:lvl1pPr algn="l">
              <a:lnSpc>
                <a:spcPct val="100000"/>
              </a:lnSpc>
              <a:defRPr sz="6000"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7987" y="2335014"/>
            <a:ext cx="11376025" cy="889339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accent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0"/>
          </p:nvPr>
        </p:nvSpPr>
        <p:spPr>
          <a:xfrm>
            <a:off x="414396" y="4096780"/>
            <a:ext cx="11369548" cy="700373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sz="1800"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pic>
        <p:nvPicPr>
          <p:cNvPr id="11" name="Grafik 10" descr="Logo Helmholtz">
            <a:extLst>
              <a:ext uri="{FF2B5EF4-FFF2-40B4-BE49-F238E27FC236}">
                <a16:creationId xmlns:a16="http://schemas.microsoft.com/office/drawing/2014/main" id="{BF55F934-32DD-42B1-8196-72E64C382AB3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287" y="6258632"/>
            <a:ext cx="1188244" cy="161813"/>
          </a:xfrm>
          <a:prstGeom prst="rect">
            <a:avLst/>
          </a:prstGeom>
        </p:spPr>
      </p:pic>
      <p:pic>
        <p:nvPicPr>
          <p:cNvPr id="8" name="Grafik 7" descr="Logo DESY">
            <a:extLst>
              <a:ext uri="{FF2B5EF4-FFF2-40B4-BE49-F238E27FC236}">
                <a16:creationId xmlns:a16="http://schemas.microsoft.com/office/drawing/2014/main" id="{71632797-0353-43E3-980D-B9312BD4F14E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85310" y="5585299"/>
            <a:ext cx="899498" cy="9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08561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cyan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7988" y="349610"/>
            <a:ext cx="11376025" cy="3511190"/>
          </a:xfrm>
        </p:spPr>
        <p:txBody>
          <a:bodyPr anchor="t"/>
          <a:lstStyle>
            <a:lvl1pPr algn="l">
              <a:lnSpc>
                <a:spcPct val="100000"/>
              </a:lnSpc>
              <a:defRPr sz="6000"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75798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7988" y="349610"/>
            <a:ext cx="11376025" cy="3511190"/>
          </a:xfrm>
        </p:spPr>
        <p:txBody>
          <a:bodyPr anchor="t"/>
          <a:lstStyle>
            <a:lvl1pPr algn="l">
              <a:lnSpc>
                <a:spcPct val="100000"/>
              </a:lnSpc>
              <a:defRPr sz="6000">
                <a:solidFill>
                  <a:schemeClr val="accent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24904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07988" y="817500"/>
            <a:ext cx="11376024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dirty="0"/>
              <a:t>Unterüberschrift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Intro Sustainability for large scale RIs I Denise Völker, DESY I ALEGRO Workshop 2024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334084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dirty="0"/>
              <a:t>Unterüberschrift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7988" y="1406427"/>
            <a:ext cx="5616575" cy="5010249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idx="14"/>
          </p:nvPr>
        </p:nvSpPr>
        <p:spPr>
          <a:xfrm>
            <a:off x="6167439" y="1406427"/>
            <a:ext cx="5616574" cy="5010249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Intro Sustainability for large scale RIs I Denise Völker, DESY I ALEGRO Workshop 2024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487154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3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dirty="0"/>
              <a:t>Unterüberschrift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7989" y="1406427"/>
            <a:ext cx="3708400" cy="5010249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idx="14"/>
          </p:nvPr>
        </p:nvSpPr>
        <p:spPr>
          <a:xfrm>
            <a:off x="4259263" y="1406427"/>
            <a:ext cx="3673475" cy="5010249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5"/>
          </p:nvPr>
        </p:nvSpPr>
        <p:spPr>
          <a:xfrm>
            <a:off x="8075612" y="1406427"/>
            <a:ext cx="3708399" cy="5010249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Intro Sustainability for large scale RIs I Denise Völker, DESY I ALEGRO Workshop 2024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348024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2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dirty="0"/>
              <a:t>Unterüberschrift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>
          <a:xfrm>
            <a:off x="407988" y="1406427"/>
            <a:ext cx="5616575" cy="2454374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9" name="Textplatzhalter 6"/>
          <p:cNvSpPr>
            <a:spLocks noGrp="1"/>
          </p:cNvSpPr>
          <p:nvPr>
            <p:ph type="body" sz="quarter" idx="16"/>
          </p:nvPr>
        </p:nvSpPr>
        <p:spPr>
          <a:xfrm>
            <a:off x="407988" y="3963533"/>
            <a:ext cx="5616575" cy="2454374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10" name="Bildplatzhalter 6"/>
          <p:cNvSpPr>
            <a:spLocks noGrp="1"/>
          </p:cNvSpPr>
          <p:nvPr>
            <p:ph type="pic" sz="quarter" idx="14"/>
          </p:nvPr>
        </p:nvSpPr>
        <p:spPr>
          <a:xfrm>
            <a:off x="6167437" y="1449389"/>
            <a:ext cx="5616576" cy="2411412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11" name="Bildplatzhalter 6"/>
          <p:cNvSpPr>
            <a:spLocks noGrp="1"/>
          </p:cNvSpPr>
          <p:nvPr>
            <p:ph type="pic" sz="quarter" idx="17"/>
          </p:nvPr>
        </p:nvSpPr>
        <p:spPr>
          <a:xfrm>
            <a:off x="6167438" y="4005263"/>
            <a:ext cx="5616576" cy="2412644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Intro Sustainability for large scale RIs I Denise Völker, DESY I ALEGRO Workshop 2024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711603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2 Objec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dirty="0"/>
              <a:t>Unterüberschrift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>
          <a:xfrm>
            <a:off x="407988" y="1406427"/>
            <a:ext cx="5616575" cy="2454374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9" name="Textplatzhalter 6"/>
          <p:cNvSpPr>
            <a:spLocks noGrp="1"/>
          </p:cNvSpPr>
          <p:nvPr>
            <p:ph type="body" sz="quarter" idx="16"/>
          </p:nvPr>
        </p:nvSpPr>
        <p:spPr>
          <a:xfrm>
            <a:off x="407988" y="3963533"/>
            <a:ext cx="5616575" cy="2454374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8F54EA2C-6BFD-4F46-A867-54F63C71C50C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6167438" y="1449388"/>
            <a:ext cx="5616574" cy="2411412"/>
          </a:xfrm>
          <a:solidFill>
            <a:schemeClr val="bg1">
              <a:lumMod val="95000"/>
            </a:schemeClr>
          </a:solidFill>
        </p:spPr>
        <p:txBody>
          <a:bodyPr lIns="72000" tIns="36000" rIns="72000" bIns="36000"/>
          <a:lstStyle>
            <a:lvl1pPr marL="0" indent="0">
              <a:buNone/>
              <a:defRPr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2" name="Inhaltsplatzhalter 5">
            <a:extLst>
              <a:ext uri="{FF2B5EF4-FFF2-40B4-BE49-F238E27FC236}">
                <a16:creationId xmlns:a16="http://schemas.microsoft.com/office/drawing/2014/main" id="{2902DDDE-DB60-4F79-B3B6-DE84ACF391A2}"/>
              </a:ext>
            </a:extLst>
          </p:cNvPr>
          <p:cNvSpPr>
            <a:spLocks noGrp="1"/>
          </p:cNvSpPr>
          <p:nvPr>
            <p:ph sz="quarter" idx="19"/>
          </p:nvPr>
        </p:nvSpPr>
        <p:spPr>
          <a:xfrm>
            <a:off x="6167438" y="4005263"/>
            <a:ext cx="5616574" cy="2411412"/>
          </a:xfrm>
          <a:solidFill>
            <a:schemeClr val="bg1">
              <a:lumMod val="95000"/>
            </a:schemeClr>
          </a:solidFill>
        </p:spPr>
        <p:txBody>
          <a:bodyPr lIns="72000" tIns="36000" rIns="72000" bIns="36000"/>
          <a:lstStyle>
            <a:lvl1pPr marL="0" indent="0">
              <a:buNone/>
              <a:defRPr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Intro Sustainability for large scale RIs I Denise Völker, DESY I ALEGRO Workshop 2024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300578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49611"/>
            <a:ext cx="11376024" cy="45109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 dirty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406427"/>
            <a:ext cx="11376025" cy="501024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88D0EF7A-D5A2-4C5D-9D15-21489C23E9A7}"/>
              </a:ext>
            </a:extLst>
          </p:cNvPr>
          <p:cNvSpPr txBox="1"/>
          <p:nvPr userDrawn="1"/>
        </p:nvSpPr>
        <p:spPr>
          <a:xfrm>
            <a:off x="403112" y="6580800"/>
            <a:ext cx="436304" cy="18684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defPPr>
              <a:defRPr lang="en-US"/>
            </a:defPPr>
            <a:lvl1pPr>
              <a:defRPr sz="1000"/>
            </a:lvl1pPr>
          </a:lstStyle>
          <a:p>
            <a:pPr lvl="0"/>
            <a:r>
              <a:rPr lang="de-DE" b="1" dirty="0">
                <a:solidFill>
                  <a:schemeClr val="accent1"/>
                </a:solidFill>
              </a:rPr>
              <a:t>DESY</a:t>
            </a:r>
            <a:r>
              <a:rPr lang="de-DE" b="1" dirty="0">
                <a:solidFill>
                  <a:schemeClr val="accent2"/>
                </a:solidFill>
              </a:rPr>
              <a:t>.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39416" y="6580800"/>
            <a:ext cx="9901099" cy="18684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/>
              <a:t>Intro Sustainability for large scale RIs I Denise Völker, DESY I ALEGRO Workshop 2024</a:t>
            </a:r>
            <a:endParaRPr lang="de-DE" dirty="0"/>
          </a:p>
        </p:txBody>
      </p:sp>
      <p:sp>
        <p:nvSpPr>
          <p:cNvPr id="14" name="Textfeld 13"/>
          <p:cNvSpPr txBox="1"/>
          <p:nvPr userDrawn="1"/>
        </p:nvSpPr>
        <p:spPr>
          <a:xfrm>
            <a:off x="10848528" y="6580800"/>
            <a:ext cx="935485" cy="18684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r"/>
            <a:r>
              <a:rPr lang="de-DE" sz="1000" b="1" dirty="0"/>
              <a:t>Seite </a:t>
            </a:r>
            <a:fld id="{0427E4B2-AC28-443E-BE04-5CD55098A90B}" type="slidenum">
              <a:rPr lang="de-DE" sz="1000" b="1" smtClean="0"/>
              <a:pPr algn="r"/>
              <a:t>‹Nr.›</a:t>
            </a:fld>
            <a:endParaRPr lang="de-DE" sz="1000" b="1" dirty="0"/>
          </a:p>
        </p:txBody>
      </p:sp>
    </p:spTree>
    <p:extLst>
      <p:ext uri="{BB962C8B-B14F-4D97-AF65-F5344CB8AC3E}">
        <p14:creationId xmlns:p14="http://schemas.microsoft.com/office/powerpoint/2010/main" val="28452993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1" r:id="rId2"/>
    <p:sldLayoutId id="2147483672" r:id="rId3"/>
    <p:sldLayoutId id="2147483680" r:id="rId4"/>
    <p:sldLayoutId id="2147483662" r:id="rId5"/>
    <p:sldLayoutId id="2147483668" r:id="rId6"/>
    <p:sldLayoutId id="2147483673" r:id="rId7"/>
    <p:sldLayoutId id="2147483670" r:id="rId8"/>
    <p:sldLayoutId id="2147483678" r:id="rId9"/>
    <p:sldLayoutId id="2147483674" r:id="rId10"/>
    <p:sldLayoutId id="2147483679" r:id="rId11"/>
    <p:sldLayoutId id="2147483675" r:id="rId12"/>
    <p:sldLayoutId id="2147483669" r:id="rId13"/>
    <p:sldLayoutId id="2147483676" r:id="rId14"/>
    <p:sldLayoutId id="2147483677" r:id="rId15"/>
    <p:sldLayoutId id="2147483666" r:id="rId16"/>
    <p:sldLayoutId id="2147483667" r:id="rId17"/>
    <p:sldLayoutId id="2147483681" r:id="rId18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0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61950" indent="-361950" algn="l" defTabSz="914400" rtl="0" eaLnBrk="1" latinLnBrk="0" hangingPunct="1">
        <a:lnSpc>
          <a:spcPct val="110000"/>
        </a:lnSpc>
        <a:spcBef>
          <a:spcPts val="0"/>
        </a:spcBef>
        <a:spcAft>
          <a:spcPts val="1200"/>
        </a:spcAft>
        <a:buFont typeface="Arial" panose="020B0604020202020204" pitchFamily="34" charset="0"/>
        <a:buChar char="•"/>
        <a:tabLst>
          <a:tab pos="361950" algn="l"/>
        </a:tabLst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628650" indent="-266700" algn="l" defTabSz="914400" rtl="0" eaLnBrk="1" latinLnBrk="0" hangingPunct="1">
        <a:lnSpc>
          <a:spcPct val="110000"/>
        </a:lnSpc>
        <a:spcBef>
          <a:spcPts val="0"/>
        </a:spcBef>
        <a:spcAft>
          <a:spcPts val="120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95350" indent="-266700" algn="l" defTabSz="914400" rtl="0" eaLnBrk="1" latinLnBrk="0" hangingPunct="1">
        <a:lnSpc>
          <a:spcPct val="110000"/>
        </a:lnSpc>
        <a:spcBef>
          <a:spcPts val="0"/>
        </a:spcBef>
        <a:spcAft>
          <a:spcPts val="120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62050" indent="-266700" algn="l" defTabSz="914400" rtl="0" eaLnBrk="1" latinLnBrk="0" hangingPunct="1">
        <a:lnSpc>
          <a:spcPct val="110000"/>
        </a:lnSpc>
        <a:spcBef>
          <a:spcPts val="0"/>
        </a:spcBef>
        <a:spcAft>
          <a:spcPts val="120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38275" indent="-276225" algn="l" defTabSz="914400" rtl="0" eaLnBrk="1" latinLnBrk="0" hangingPunct="1">
        <a:lnSpc>
          <a:spcPct val="110000"/>
        </a:lnSpc>
        <a:spcBef>
          <a:spcPts val="0"/>
        </a:spcBef>
        <a:spcAft>
          <a:spcPts val="120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913" userDrawn="1">
          <p15:clr>
            <a:srgbClr val="F26B43"/>
          </p15:clr>
        </p15:guide>
        <p15:guide id="2" pos="3885" userDrawn="1">
          <p15:clr>
            <a:srgbClr val="F26B43"/>
          </p15:clr>
        </p15:guide>
        <p15:guide id="3" pos="3795" userDrawn="1">
          <p15:clr>
            <a:srgbClr val="F26B43"/>
          </p15:clr>
        </p15:guide>
        <p15:guide id="4" pos="7423" userDrawn="1">
          <p15:clr>
            <a:srgbClr val="F26B43"/>
          </p15:clr>
        </p15:guide>
        <p15:guide id="5" pos="257" userDrawn="1">
          <p15:clr>
            <a:srgbClr val="F26B43"/>
          </p15:clr>
        </p15:guide>
        <p15:guide id="6" orient="horz" pos="4042" userDrawn="1">
          <p15:clr>
            <a:srgbClr val="F26B43"/>
          </p15:clr>
        </p15:guide>
        <p15:guide id="7" orient="horz" pos="2432" userDrawn="1">
          <p15:clr>
            <a:srgbClr val="F26B43"/>
          </p15:clr>
        </p15:guide>
        <p15:guide id="8" orient="horz" pos="2523" userDrawn="1">
          <p15:clr>
            <a:srgbClr val="F26B43"/>
          </p15:clr>
        </p15:guide>
        <p15:guide id="9" pos="2593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4997" userDrawn="1">
          <p15:clr>
            <a:srgbClr val="F26B43"/>
          </p15:clr>
        </p15:guide>
        <p15:guide id="12" pos="5087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data.europa.eu/doi/10.2788/318544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Relationship Id="rId4" Type="http://schemas.openxmlformats.org/officeDocument/2006/relationships/hyperlink" Target="https://data.europa.eu/doi/10.2788/318544" TargetMode="Externa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Relationship Id="rId4" Type="http://schemas.openxmlformats.org/officeDocument/2006/relationships/hyperlink" Target="https://www.bcg.com/publications/2023/six-strategies-to-lead-product-sustainability-design" TargetMode="Externa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18.png"/><Relationship Id="rId7" Type="http://schemas.openxmlformats.org/officeDocument/2006/relationships/hyperlink" Target="https://www.destatis.de/DE/Themen/Gesellschaft-Umwelt/Umwelt/UGR/private-haushalte/Tabellen/stromverbrauch-haushalte.html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www.bpb.de/nachschlagen/zahlen-und-fakten/soziale-situation-in-deutschland/61587/haushalte-nach-zahl-der-personen" TargetMode="External"/><Relationship Id="rId5" Type="http://schemas.openxmlformats.org/officeDocument/2006/relationships/hyperlink" Target="https://www.destatis.de/DE/Presse/Pressemitteilungen/2018/10/PD18_378_85.html" TargetMode="External"/><Relationship Id="rId4" Type="http://schemas.openxmlformats.org/officeDocument/2006/relationships/image" Target="../media/image1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3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.png"/><Relationship Id="rId4" Type="http://schemas.openxmlformats.org/officeDocument/2006/relationships/image" Target="../media/image27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7" Type="http://schemas.openxmlformats.org/officeDocument/2006/relationships/hyperlink" Target="https://nachhaltigkeit.desy.de/sustainability_report/index_eng.html" TargetMode="Externa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7" Type="http://schemas.openxmlformats.org/officeDocument/2006/relationships/hyperlink" Target="https://link.springer.com/article/10.1140/epjp/s13360-022-03517-6#auth-Christian_G_-Schroer-Aff1-Aff2" TargetMode="External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6.png"/><Relationship Id="rId5" Type="http://schemas.openxmlformats.org/officeDocument/2006/relationships/image" Target="../media/image35.emf"/><Relationship Id="rId4" Type="http://schemas.openxmlformats.org/officeDocument/2006/relationships/image" Target="../media/image34.e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hyperlink" Target="https://indico.desy.de/e/ree" TargetMode="Externa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1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2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7.xml"/><Relationship Id="rId4" Type="http://schemas.openxmlformats.org/officeDocument/2006/relationships/hyperlink" Target="https://showyourstripes.info/" TargetMode="Externa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5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7" Type="http://schemas.openxmlformats.org/officeDocument/2006/relationships/hyperlink" Target="https://limesurvey.web.cern.ch/863499?lang=en" TargetMode="External"/><Relationship Id="rId2" Type="http://schemas.openxmlformats.org/officeDocument/2006/relationships/hyperlink" Target="https://agenda.ciemat.es/event/4431/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arxiv.org/abs/2403.03308" TargetMode="External"/><Relationship Id="rId5" Type="http://schemas.openxmlformats.org/officeDocument/2006/relationships/image" Target="../media/image49.png"/><Relationship Id="rId4" Type="http://schemas.openxmlformats.org/officeDocument/2006/relationships/image" Target="../media/image3.pn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407920" y="493627"/>
            <a:ext cx="8064344" cy="2935373"/>
          </a:xfrm>
        </p:spPr>
        <p:txBody>
          <a:bodyPr/>
          <a:lstStyle/>
          <a:p>
            <a:r>
              <a:rPr lang="en-US" sz="5400" dirty="0"/>
              <a:t>Intro Sustainability for </a:t>
            </a:r>
            <a:r>
              <a:rPr lang="en-US" sz="5400" dirty="0" err="1"/>
              <a:t>lange</a:t>
            </a:r>
            <a:r>
              <a:rPr lang="en-US" sz="5400" dirty="0"/>
              <a:t> scale Research Infrastructures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407920" y="3756080"/>
            <a:ext cx="11376025" cy="609024"/>
          </a:xfrm>
        </p:spPr>
        <p:txBody>
          <a:bodyPr/>
          <a:lstStyle/>
          <a:p>
            <a:r>
              <a:rPr lang="de-DE" dirty="0"/>
              <a:t>ALEGRO Workshop 2024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0"/>
          </p:nvPr>
        </p:nvSpPr>
        <p:spPr>
          <a:xfrm>
            <a:off x="414396" y="4960875"/>
            <a:ext cx="11369549" cy="1060413"/>
          </a:xfrm>
        </p:spPr>
        <p:txBody>
          <a:bodyPr/>
          <a:lstStyle/>
          <a:p>
            <a:r>
              <a:rPr lang="de-DE" dirty="0"/>
              <a:t>Denise Völker, </a:t>
            </a:r>
            <a:r>
              <a:rPr lang="en-US" dirty="0"/>
              <a:t>Head of Sustainability at DESY</a:t>
            </a:r>
          </a:p>
          <a:p>
            <a:r>
              <a:rPr lang="de-DE" dirty="0"/>
              <a:t>20th March 2024</a:t>
            </a:r>
          </a:p>
          <a:p>
            <a:endParaRPr lang="de-DE" dirty="0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B3A5A340-143C-41C7-BFE3-ACA82E6DD5C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16807" y="178335"/>
            <a:ext cx="1743838" cy="13064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123465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AutoShape 2" descr="Bildergebnis für denise völker desy"/>
          <p:cNvSpPr>
            <a:spLocks noChangeAspect="1" noChangeArrowheads="1"/>
          </p:cNvSpPr>
          <p:nvPr/>
        </p:nvSpPr>
        <p:spPr bwMode="auto">
          <a:xfrm>
            <a:off x="155575" y="-914400"/>
            <a:ext cx="1905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0" name="AutoShape 4" descr="Bildergebnis für denise völker desy"/>
          <p:cNvSpPr>
            <a:spLocks noChangeAspect="1" noChangeArrowheads="1"/>
          </p:cNvSpPr>
          <p:nvPr/>
        </p:nvSpPr>
        <p:spPr bwMode="auto">
          <a:xfrm>
            <a:off x="307975" y="-762000"/>
            <a:ext cx="1905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Intro Sustainability for large scale RIs I Denise Völker, DESY I ALEGRO Workshop 2024</a:t>
            </a:r>
            <a:endParaRPr lang="en-US" dirty="0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005B1435-2CB9-465D-A180-538C2902EC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368" y="365125"/>
            <a:ext cx="10948020" cy="615603"/>
          </a:xfrm>
        </p:spPr>
        <p:txBody>
          <a:bodyPr/>
          <a:lstStyle/>
          <a:p>
            <a:r>
              <a:rPr lang="en-GB" dirty="0"/>
              <a:t>Life Cycle</a:t>
            </a:r>
          </a:p>
        </p:txBody>
      </p:sp>
      <p:sp>
        <p:nvSpPr>
          <p:cNvPr id="20" name="Content Placeholder 3">
            <a:extLst>
              <a:ext uri="{FF2B5EF4-FFF2-40B4-BE49-F238E27FC236}">
                <a16:creationId xmlns:a16="http://schemas.microsoft.com/office/drawing/2014/main" id="{E59B5BB9-4D08-4E82-8296-2FE20E16E682}"/>
              </a:ext>
            </a:extLst>
          </p:cNvPr>
          <p:cNvSpPr txBox="1">
            <a:spLocks/>
          </p:cNvSpPr>
          <p:nvPr/>
        </p:nvSpPr>
        <p:spPr>
          <a:xfrm>
            <a:off x="433615" y="1628800"/>
            <a:ext cx="3070098" cy="4248472"/>
          </a:xfrm>
          <a:prstGeom prst="rect">
            <a:avLst/>
          </a:prstGeom>
        </p:spPr>
        <p:txBody>
          <a:bodyPr>
            <a:normAutofit/>
          </a:bodyPr>
          <a:lstStyle>
            <a:lvl1pPr marL="361950" indent="-36195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>
                <a:tab pos="361950" algn="l"/>
              </a:tabLs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2667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5350" indent="-2667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2050" indent="-2667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38275" indent="-276225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sz="2400" dirty="0"/>
              <a:t>“LCA is a tool for the analysis of the </a:t>
            </a:r>
            <a:r>
              <a:rPr lang="en-GB" sz="2400" b="1" dirty="0">
                <a:solidFill>
                  <a:schemeClr val="accent1"/>
                </a:solidFill>
              </a:rPr>
              <a:t>environmental</a:t>
            </a:r>
            <a:r>
              <a:rPr lang="en-GB" sz="2400" dirty="0">
                <a:solidFill>
                  <a:srgbClr val="005B82"/>
                </a:solidFill>
              </a:rPr>
              <a:t> </a:t>
            </a:r>
            <a:r>
              <a:rPr lang="en-GB" sz="2400" dirty="0"/>
              <a:t>burden of </a:t>
            </a:r>
            <a:r>
              <a:rPr lang="en-GB" sz="2400" b="1" dirty="0">
                <a:solidFill>
                  <a:schemeClr val="accent1"/>
                </a:solidFill>
              </a:rPr>
              <a:t>products</a:t>
            </a:r>
            <a:r>
              <a:rPr lang="en-GB" sz="2400" dirty="0"/>
              <a:t> at all stages in their </a:t>
            </a:r>
            <a:r>
              <a:rPr lang="en-GB" sz="2400" b="1" dirty="0">
                <a:solidFill>
                  <a:schemeClr val="accent1"/>
                </a:solidFill>
              </a:rPr>
              <a:t>life cycle</a:t>
            </a:r>
            <a:r>
              <a:rPr lang="en-GB" sz="2400" dirty="0"/>
              <a:t>”</a:t>
            </a:r>
            <a:endParaRPr lang="de-DE" sz="2400" dirty="0"/>
          </a:p>
          <a:p>
            <a:endParaRPr lang="en-GB" sz="2400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2400" b="1" dirty="0"/>
              <a:t>+ Social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GB" sz="2400" b="1" dirty="0"/>
              <a:t>+ Governance</a:t>
            </a:r>
          </a:p>
        </p:txBody>
      </p:sp>
      <p:sp>
        <p:nvSpPr>
          <p:cNvPr id="26" name="Textplatzhalter 3">
            <a:extLst>
              <a:ext uri="{FF2B5EF4-FFF2-40B4-BE49-F238E27FC236}">
                <a16:creationId xmlns:a16="http://schemas.microsoft.com/office/drawing/2014/main" id="{93F20841-FB8F-4A2C-A3F2-E103757740FF}"/>
              </a:ext>
            </a:extLst>
          </p:cNvPr>
          <p:cNvSpPr txBox="1">
            <a:spLocks/>
          </p:cNvSpPr>
          <p:nvPr/>
        </p:nvSpPr>
        <p:spPr>
          <a:xfrm>
            <a:off x="407877" y="817555"/>
            <a:ext cx="11375638" cy="37871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361950" indent="-36195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>
                <a:tab pos="361950" algn="l"/>
              </a:tabLs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2667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5350" indent="-2667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2050" indent="-2667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38275" indent="-276225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  <a:tabLst>
                <a:tab pos="0" algn="l"/>
              </a:tabLst>
            </a:pPr>
            <a:r>
              <a:rPr lang="en-US" b="1" dirty="0">
                <a:solidFill>
                  <a:srgbClr val="EB6E0F"/>
                </a:solidFill>
                <a:highlight>
                  <a:scrgbClr r="0" g="0" b="0">
                    <a:alpha val="0"/>
                  </a:scrgbClr>
                </a:highlight>
                <a:latin typeface="DesySans Office Cn Medium" pitchFamily="34"/>
                <a:ea typeface="Microsoft YaHei" pitchFamily="2"/>
                <a:cs typeface="Calibri" pitchFamily="34"/>
              </a:rPr>
              <a:t>It starts with the DESIGN</a:t>
            </a:r>
          </a:p>
        </p:txBody>
      </p:sp>
      <p:sp>
        <p:nvSpPr>
          <p:cNvPr id="32" name="Inhaltsplatzhalter 4">
            <a:extLst>
              <a:ext uri="{FF2B5EF4-FFF2-40B4-BE49-F238E27FC236}">
                <a16:creationId xmlns:a16="http://schemas.microsoft.com/office/drawing/2014/main" id="{39FF6864-7F15-46C2-B4C3-5346D802C98A}"/>
              </a:ext>
            </a:extLst>
          </p:cNvPr>
          <p:cNvSpPr txBox="1">
            <a:spLocks/>
          </p:cNvSpPr>
          <p:nvPr/>
        </p:nvSpPr>
        <p:spPr>
          <a:xfrm>
            <a:off x="3647728" y="5674855"/>
            <a:ext cx="8043201" cy="49044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361950" indent="-36195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>
                <a:tab pos="361950" algn="l"/>
              </a:tabLs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53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20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38275" indent="-27622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lnSpc>
                <a:spcPct val="100000"/>
              </a:lnSpc>
              <a:spcAft>
                <a:spcPts val="0"/>
              </a:spcAft>
              <a:buNone/>
              <a:defRPr/>
            </a:pPr>
            <a:r>
              <a:rPr lang="en-US" sz="1000" dirty="0"/>
              <a:t>I Source: European Commission, Joint Research Centre, Cristobal-Garcia, J., Pant, R., </a:t>
            </a:r>
            <a:r>
              <a:rPr lang="en-US" sz="1000" dirty="0" err="1"/>
              <a:t>Reale</a:t>
            </a:r>
            <a:r>
              <a:rPr lang="en-US" sz="1000" dirty="0"/>
              <a:t>, F., et al., </a:t>
            </a:r>
            <a:r>
              <a:rPr lang="en-US" sz="1000" i="1" dirty="0"/>
              <a:t>Life cycle assessment for the impact assessment of policies</a:t>
            </a:r>
            <a:r>
              <a:rPr lang="en-US" sz="1000" dirty="0"/>
              <a:t>, Publications Office, 2017, </a:t>
            </a:r>
            <a:r>
              <a:rPr lang="en-US" sz="1000" dirty="0">
                <a:hlinkClick r:id="rId3"/>
              </a:rPr>
              <a:t>https://data.europa.eu/doi/10.2788/318544</a:t>
            </a:r>
            <a:endParaRPr kumimoji="0" lang="de-DE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3" name="Grafik 32">
            <a:extLst>
              <a:ext uri="{FF2B5EF4-FFF2-40B4-BE49-F238E27FC236}">
                <a16:creationId xmlns:a16="http://schemas.microsoft.com/office/drawing/2014/main" id="{158723FE-5BF8-404F-BC38-892AD0AF2F7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47728" y="1268760"/>
            <a:ext cx="8183499" cy="4046055"/>
          </a:xfrm>
          <a:prstGeom prst="rect">
            <a:avLst/>
          </a:prstGeom>
          <a:effectLst>
            <a:outerShdw blurRad="292100" dist="1397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4" name="Ellipse 33">
            <a:extLst>
              <a:ext uri="{FF2B5EF4-FFF2-40B4-BE49-F238E27FC236}">
                <a16:creationId xmlns:a16="http://schemas.microsoft.com/office/drawing/2014/main" id="{3A6F64B4-D376-4C64-B568-1A47ED5C3E49}"/>
              </a:ext>
            </a:extLst>
          </p:cNvPr>
          <p:cNvSpPr/>
          <p:nvPr/>
        </p:nvSpPr>
        <p:spPr>
          <a:xfrm>
            <a:off x="4655840" y="4653136"/>
            <a:ext cx="1332147" cy="506282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 err="1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76192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AutoShape 2" descr="Bildergebnis für denise völker desy"/>
          <p:cNvSpPr>
            <a:spLocks noChangeAspect="1" noChangeArrowheads="1"/>
          </p:cNvSpPr>
          <p:nvPr/>
        </p:nvSpPr>
        <p:spPr bwMode="auto">
          <a:xfrm>
            <a:off x="155575" y="-914400"/>
            <a:ext cx="1905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0" name="AutoShape 4" descr="Bildergebnis für denise völker desy"/>
          <p:cNvSpPr>
            <a:spLocks noChangeAspect="1" noChangeArrowheads="1"/>
          </p:cNvSpPr>
          <p:nvPr/>
        </p:nvSpPr>
        <p:spPr bwMode="auto">
          <a:xfrm>
            <a:off x="307975" y="-762000"/>
            <a:ext cx="1905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Intro Sustainability for large scale RIs I Denise Völker, DESY I ALEGRO Workshop 2024</a:t>
            </a:r>
            <a:endParaRPr lang="en-US" dirty="0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733EAC20-6A1B-40C4-B8E2-A808E805C0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368" y="365126"/>
            <a:ext cx="10948020" cy="452430"/>
          </a:xfrm>
        </p:spPr>
        <p:txBody>
          <a:bodyPr/>
          <a:lstStyle/>
          <a:p>
            <a:r>
              <a:rPr lang="en-GB" dirty="0"/>
              <a:t>What is being looked at?</a:t>
            </a:r>
          </a:p>
        </p:txBody>
      </p:sp>
      <p:sp>
        <p:nvSpPr>
          <p:cNvPr id="15" name="Textplatzhalter 3">
            <a:extLst>
              <a:ext uri="{FF2B5EF4-FFF2-40B4-BE49-F238E27FC236}">
                <a16:creationId xmlns:a16="http://schemas.microsoft.com/office/drawing/2014/main" id="{768067F4-CBC4-4F03-B0E8-845880DD7504}"/>
              </a:ext>
            </a:extLst>
          </p:cNvPr>
          <p:cNvSpPr txBox="1">
            <a:spLocks/>
          </p:cNvSpPr>
          <p:nvPr/>
        </p:nvSpPr>
        <p:spPr>
          <a:xfrm>
            <a:off x="407877" y="817555"/>
            <a:ext cx="11375638" cy="37871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361950" indent="-36195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>
                <a:tab pos="361950" algn="l"/>
              </a:tabLs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2667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5350" indent="-2667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2050" indent="-2667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38275" indent="-276225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  <a:tabLst>
                <a:tab pos="0" algn="l"/>
              </a:tabLst>
            </a:pPr>
            <a:r>
              <a:rPr lang="en-US" b="1" dirty="0">
                <a:solidFill>
                  <a:srgbClr val="EB6E0F"/>
                </a:solidFill>
                <a:highlight>
                  <a:scrgbClr r="0" g="0" b="0">
                    <a:alpha val="0"/>
                  </a:scrgbClr>
                </a:highlight>
                <a:latin typeface="DesySans Office Cn Medium" pitchFamily="34"/>
                <a:ea typeface="Microsoft YaHei" pitchFamily="2"/>
                <a:cs typeface="Calibri" pitchFamily="34"/>
              </a:rPr>
              <a:t>Not only Greenhouse Gases</a:t>
            </a: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583CB7FF-1CEB-4D16-88A0-8CE41ED94F4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87888" y="802074"/>
            <a:ext cx="6138953" cy="5092219"/>
          </a:xfrm>
          <a:prstGeom prst="rect">
            <a:avLst/>
          </a:prstGeom>
          <a:effectLst>
            <a:outerShdw blurRad="292100" dist="1397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6" name="Inhaltsplatzhalter 4">
            <a:extLst>
              <a:ext uri="{FF2B5EF4-FFF2-40B4-BE49-F238E27FC236}">
                <a16:creationId xmlns:a16="http://schemas.microsoft.com/office/drawing/2014/main" id="{96A2FB5A-C0BF-45E7-9FC2-38698DE6151C}"/>
              </a:ext>
            </a:extLst>
          </p:cNvPr>
          <p:cNvSpPr txBox="1">
            <a:spLocks/>
          </p:cNvSpPr>
          <p:nvPr/>
        </p:nvSpPr>
        <p:spPr>
          <a:xfrm>
            <a:off x="813114" y="5229200"/>
            <a:ext cx="4146227" cy="49044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361950" indent="-36195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>
                <a:tab pos="361950" algn="l"/>
              </a:tabLs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53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20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38275" indent="-27622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lnSpc>
                <a:spcPct val="100000"/>
              </a:lnSpc>
              <a:spcAft>
                <a:spcPts val="0"/>
              </a:spcAft>
              <a:buNone/>
              <a:defRPr/>
            </a:pPr>
            <a:r>
              <a:rPr lang="en-US" sz="1000" dirty="0"/>
              <a:t>I Source: European Commission, Joint Research Centre, Cristobal-Garcia, J., Pant, R., </a:t>
            </a:r>
            <a:r>
              <a:rPr lang="en-US" sz="1000" dirty="0" err="1"/>
              <a:t>Reale</a:t>
            </a:r>
            <a:r>
              <a:rPr lang="en-US" sz="1000" dirty="0"/>
              <a:t>, F., et al., </a:t>
            </a:r>
            <a:r>
              <a:rPr lang="en-US" sz="1000" i="1" dirty="0"/>
              <a:t>Life cycle assessment for the impact assessment of policies</a:t>
            </a:r>
            <a:r>
              <a:rPr lang="en-US" sz="1000" dirty="0"/>
              <a:t>, Publications Office, 2017, </a:t>
            </a:r>
            <a:r>
              <a:rPr lang="en-US" sz="1000" dirty="0">
                <a:hlinkClick r:id="rId4"/>
              </a:rPr>
              <a:t>https://data.europa.eu/doi/10.2788/318544</a:t>
            </a:r>
            <a:endParaRPr kumimoji="0" lang="de-DE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781300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AutoShape 2" descr="Bildergebnis für denise völker desy"/>
          <p:cNvSpPr>
            <a:spLocks noChangeAspect="1" noChangeArrowheads="1"/>
          </p:cNvSpPr>
          <p:nvPr/>
        </p:nvSpPr>
        <p:spPr bwMode="auto">
          <a:xfrm>
            <a:off x="155575" y="-914400"/>
            <a:ext cx="1905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0" name="AutoShape 4" descr="Bildergebnis für denise völker desy"/>
          <p:cNvSpPr>
            <a:spLocks noChangeAspect="1" noChangeArrowheads="1"/>
          </p:cNvSpPr>
          <p:nvPr/>
        </p:nvSpPr>
        <p:spPr bwMode="auto">
          <a:xfrm>
            <a:off x="307975" y="-762000"/>
            <a:ext cx="1905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Intro Sustainability for large scale RIs I Denise Völker, DESY I ALEGRO Workshop 2024</a:t>
            </a:r>
            <a:endParaRPr lang="en-US" dirty="0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733EAC20-6A1B-40C4-B8E2-A808E805C0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368" y="365126"/>
            <a:ext cx="10948020" cy="452430"/>
          </a:xfrm>
        </p:spPr>
        <p:txBody>
          <a:bodyPr/>
          <a:lstStyle/>
          <a:p>
            <a:r>
              <a:rPr lang="en-GB" dirty="0"/>
              <a:t>What is being looked at?</a:t>
            </a:r>
          </a:p>
        </p:txBody>
      </p:sp>
      <p:sp>
        <p:nvSpPr>
          <p:cNvPr id="14" name="Textplatzhalter 4">
            <a:extLst>
              <a:ext uri="{FF2B5EF4-FFF2-40B4-BE49-F238E27FC236}">
                <a16:creationId xmlns:a16="http://schemas.microsoft.com/office/drawing/2014/main" id="{A2481E7E-7D2C-404A-B7BF-78912706C804}"/>
              </a:ext>
            </a:extLst>
          </p:cNvPr>
          <p:cNvSpPr txBox="1">
            <a:spLocks/>
          </p:cNvSpPr>
          <p:nvPr/>
        </p:nvSpPr>
        <p:spPr>
          <a:xfrm>
            <a:off x="307975" y="1217685"/>
            <a:ext cx="11607548" cy="468052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228600" indent="-228600" algn="l" defTabSz="914400" rtl="0" eaLnBrk="1" latinLnBrk="0" hangingPunct="1">
              <a:lnSpc>
                <a:spcPct val="114000"/>
              </a:lnSpc>
              <a:spcBef>
                <a:spcPts val="0"/>
              </a:spcBef>
              <a:spcAft>
                <a:spcPts val="600"/>
              </a:spcAft>
              <a:buFont typeface="Calibri" panose="020F050202020403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0850" indent="-234950" algn="l" defTabSz="914400" rtl="0" eaLnBrk="1" latinLnBrk="0" hangingPunct="1">
              <a:lnSpc>
                <a:spcPct val="114000"/>
              </a:lnSpc>
              <a:spcBef>
                <a:spcPts val="0"/>
              </a:spcBef>
              <a:spcAft>
                <a:spcPts val="600"/>
              </a:spcAft>
              <a:buFont typeface="Calibri" panose="020F050202020403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66750" indent="-215900" algn="l" defTabSz="914400" rtl="0" eaLnBrk="1" latinLnBrk="0" hangingPunct="1">
              <a:lnSpc>
                <a:spcPct val="114000"/>
              </a:lnSpc>
              <a:spcBef>
                <a:spcPts val="0"/>
              </a:spcBef>
              <a:spcAft>
                <a:spcPts val="600"/>
              </a:spcAft>
              <a:buFont typeface="Calibri" panose="020F050202020403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95350" indent="-215900" algn="l" defTabSz="914400" rtl="0" eaLnBrk="1" latinLnBrk="0" hangingPunct="1">
              <a:lnSpc>
                <a:spcPct val="114000"/>
              </a:lnSpc>
              <a:spcBef>
                <a:spcPts val="0"/>
              </a:spcBef>
              <a:spcAft>
                <a:spcPts val="600"/>
              </a:spcAft>
              <a:buFont typeface="Calibri" panose="020F050202020403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17600" indent="-215900" algn="l" defTabSz="914400" rtl="0" eaLnBrk="1" latinLnBrk="0" hangingPunct="1">
              <a:lnSpc>
                <a:spcPct val="114000"/>
              </a:lnSpc>
              <a:spcBef>
                <a:spcPts val="0"/>
              </a:spcBef>
              <a:spcAft>
                <a:spcPts val="600"/>
              </a:spcAft>
              <a:buFont typeface="Calibri" panose="020F0502020204030204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09550" lvl="2" indent="0" fontAlgn="ctr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n-US" sz="1800" b="1" dirty="0">
                <a:solidFill>
                  <a:schemeClr val="accent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Verdana" panose="020B0604030504040204" pitchFamily="34" charset="0"/>
              </a:rPr>
              <a:t>Indicator									Unit</a:t>
            </a:r>
          </a:p>
          <a:p>
            <a:pPr lvl="2" indent="-457200" fontAlgn="ctr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800" dirty="0">
                <a:solidFill>
                  <a:schemeClr val="accent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Verdana" panose="020B0604030504040204" pitchFamily="34" charset="0"/>
              </a:rPr>
              <a:t>Climate Change Potential (Global Warming)			GWP		kg CO</a:t>
            </a:r>
            <a:r>
              <a:rPr lang="en-US" sz="1800" baseline="-25000" dirty="0">
                <a:solidFill>
                  <a:schemeClr val="accent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Verdana" panose="020B0604030504040204" pitchFamily="34" charset="0"/>
              </a:rPr>
              <a:t>2</a:t>
            </a:r>
            <a:r>
              <a:rPr lang="en-US" sz="1800" dirty="0">
                <a:solidFill>
                  <a:schemeClr val="accent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Verdana" panose="020B0604030504040204" pitchFamily="34" charset="0"/>
              </a:rPr>
              <a:t> eq.</a:t>
            </a:r>
            <a:endParaRPr lang="de-DE" sz="1800" dirty="0">
              <a:solidFill>
                <a:schemeClr val="accent1"/>
              </a:solidFill>
              <a:latin typeface="Arial" panose="020B0604020202020204" pitchFamily="34" charset="0"/>
            </a:endParaRPr>
          </a:p>
          <a:p>
            <a:pPr lvl="2" indent="-4572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800" dirty="0" err="1">
                <a:solidFill>
                  <a:schemeClr val="accent1"/>
                </a:solidFill>
                <a:latin typeface="Arial" panose="020B0604020202020204" pitchFamily="34" charset="0"/>
              </a:rPr>
              <a:t>Eutrophi</a:t>
            </a:r>
            <a:r>
              <a:rPr lang="de-DE" sz="1800" dirty="0" err="1">
                <a:solidFill>
                  <a:schemeClr val="accent1"/>
                </a:solidFill>
                <a:latin typeface="Arial" panose="020B0604020202020204" pitchFamily="34" charset="0"/>
              </a:rPr>
              <a:t>cation</a:t>
            </a:r>
            <a:r>
              <a:rPr lang="de-DE" sz="1800" dirty="0">
                <a:solidFill>
                  <a:schemeClr val="accent1"/>
                </a:solidFill>
                <a:latin typeface="Arial" panose="020B0604020202020204" pitchFamily="34" charset="0"/>
              </a:rPr>
              <a:t> Potential (Over-</a:t>
            </a:r>
            <a:r>
              <a:rPr lang="de-DE" sz="1800" dirty="0" err="1">
                <a:solidFill>
                  <a:schemeClr val="accent1"/>
                </a:solidFill>
                <a:latin typeface="Arial" panose="020B0604020202020204" pitchFamily="34" charset="0"/>
              </a:rPr>
              <a:t>fertilization</a:t>
            </a:r>
            <a:r>
              <a:rPr lang="de-DE" sz="1800" dirty="0">
                <a:solidFill>
                  <a:schemeClr val="accent1"/>
                </a:solidFill>
                <a:latin typeface="Arial" panose="020B0604020202020204" pitchFamily="34" charset="0"/>
              </a:rPr>
              <a:t>)			EP		</a:t>
            </a:r>
            <a:r>
              <a:rPr lang="en-US" sz="1800" dirty="0">
                <a:solidFill>
                  <a:schemeClr val="accent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Verdana" panose="020B0604030504040204" pitchFamily="34" charset="0"/>
              </a:rPr>
              <a:t>kg P eq./kg N eq.</a:t>
            </a:r>
            <a:endParaRPr lang="de-DE" sz="1800" dirty="0">
              <a:solidFill>
                <a:schemeClr val="accent1"/>
              </a:solidFill>
              <a:latin typeface="Arial" panose="020B0604020202020204" pitchFamily="34" charset="0"/>
            </a:endParaRPr>
          </a:p>
          <a:p>
            <a:pPr lvl="2" indent="-457200" fontAlgn="ctr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800" dirty="0">
                <a:solidFill>
                  <a:schemeClr val="accent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Verdana" panose="020B0604030504040204" pitchFamily="34" charset="0"/>
              </a:rPr>
              <a:t>Photochemical Ozone Depletion Potential (</a:t>
            </a:r>
            <a:r>
              <a:rPr lang="en-US" sz="1800" dirty="0" err="1">
                <a:solidFill>
                  <a:schemeClr val="accent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Verdana" panose="020B0604030504040204" pitchFamily="34" charset="0"/>
              </a:rPr>
              <a:t>Summersmog</a:t>
            </a:r>
            <a:r>
              <a:rPr lang="en-US" sz="1800" dirty="0">
                <a:solidFill>
                  <a:schemeClr val="accent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Verdana" panose="020B0604030504040204" pitchFamily="34" charset="0"/>
              </a:rPr>
              <a:t>)	POCP		kg Ethene eq.</a:t>
            </a:r>
            <a:endParaRPr lang="de-DE" sz="1800" dirty="0">
              <a:solidFill>
                <a:schemeClr val="accent1"/>
              </a:solidFill>
              <a:latin typeface="Arial" panose="020B0604020202020204" pitchFamily="34" charset="0"/>
            </a:endParaRPr>
          </a:p>
          <a:p>
            <a:pPr lvl="2" indent="-4572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800" dirty="0">
                <a:solidFill>
                  <a:schemeClr val="accent1"/>
                </a:solidFill>
                <a:latin typeface="Arial" panose="020B0604020202020204" pitchFamily="34" charset="0"/>
              </a:rPr>
              <a:t>Ozone Depletion Potential (Ozone hole)			ODP		kg CFC-11 eq.</a:t>
            </a:r>
            <a:endParaRPr lang="de-DE" sz="1800" dirty="0">
              <a:solidFill>
                <a:schemeClr val="accent1"/>
              </a:solidFill>
              <a:latin typeface="Arial" panose="020B0604020202020204" pitchFamily="34" charset="0"/>
            </a:endParaRPr>
          </a:p>
          <a:p>
            <a:pPr lvl="2" indent="-4572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800" dirty="0">
                <a:solidFill>
                  <a:schemeClr val="accent1"/>
                </a:solidFill>
                <a:latin typeface="Arial" panose="020B0604020202020204" pitchFamily="34" charset="0"/>
              </a:rPr>
              <a:t>Acidification Potential land and ocean (Acid rain)		AP		</a:t>
            </a:r>
            <a:r>
              <a:rPr lang="en-US" sz="1800" dirty="0">
                <a:solidFill>
                  <a:schemeClr val="accent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Verdana" panose="020B0604030504040204" pitchFamily="34" charset="0"/>
              </a:rPr>
              <a:t>kg SO</a:t>
            </a:r>
            <a:r>
              <a:rPr lang="en-US" sz="1800" baseline="-25000" dirty="0">
                <a:solidFill>
                  <a:schemeClr val="accent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Verdana" panose="020B0604030504040204" pitchFamily="34" charset="0"/>
              </a:rPr>
              <a:t>2</a:t>
            </a:r>
            <a:r>
              <a:rPr lang="en-US" sz="1800" dirty="0">
                <a:solidFill>
                  <a:schemeClr val="accent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Verdana" panose="020B0604030504040204" pitchFamily="34" charset="0"/>
              </a:rPr>
              <a:t> eq.</a:t>
            </a:r>
            <a:endParaRPr lang="de-DE" sz="1800" dirty="0">
              <a:solidFill>
                <a:schemeClr val="accent1"/>
              </a:solidFill>
              <a:latin typeface="Arial" panose="020B0604020202020204" pitchFamily="34" charset="0"/>
            </a:endParaRPr>
          </a:p>
          <a:p>
            <a:pPr lvl="2" indent="-4572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800" dirty="0">
                <a:solidFill>
                  <a:schemeClr val="accent1"/>
                </a:solidFill>
                <a:latin typeface="Arial" panose="020B0604020202020204" pitchFamily="34" charset="0"/>
              </a:rPr>
              <a:t>Human toxicity						HTP		</a:t>
            </a:r>
            <a:r>
              <a:rPr lang="de-DE" sz="1800" dirty="0">
                <a:solidFill>
                  <a:schemeClr val="accent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Verdana" panose="020B0604030504040204" pitchFamily="34" charset="0"/>
              </a:rPr>
              <a:t>kg 1,4-DCB </a:t>
            </a:r>
            <a:r>
              <a:rPr lang="de-DE" sz="1800" dirty="0" err="1">
                <a:solidFill>
                  <a:schemeClr val="accent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Verdana" panose="020B0604030504040204" pitchFamily="34" charset="0"/>
              </a:rPr>
              <a:t>eq</a:t>
            </a:r>
            <a:r>
              <a:rPr lang="de-DE" sz="1800" dirty="0">
                <a:solidFill>
                  <a:schemeClr val="accent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Verdana" panose="020B0604030504040204" pitchFamily="34" charset="0"/>
              </a:rPr>
              <a:t>.</a:t>
            </a:r>
            <a:endParaRPr lang="de-DE" sz="1800" dirty="0">
              <a:solidFill>
                <a:schemeClr val="accent1"/>
              </a:solidFill>
              <a:latin typeface="Arial" panose="020B0604020202020204" pitchFamily="34" charset="0"/>
            </a:endParaRPr>
          </a:p>
          <a:p>
            <a:pPr lvl="2" indent="-457200" fontAlgn="ctr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de-DE" sz="1800" dirty="0" err="1">
                <a:solidFill>
                  <a:schemeClr val="accent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Verdana" panose="020B0604030504040204" pitchFamily="34" charset="0"/>
              </a:rPr>
              <a:t>Ecotoxicity</a:t>
            </a:r>
            <a:r>
              <a:rPr lang="de-DE" sz="1800" dirty="0">
                <a:solidFill>
                  <a:schemeClr val="accent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Verdana" panose="020B0604030504040204" pitchFamily="34" charset="0"/>
              </a:rPr>
              <a:t>				 		FAETP / MAETP / TETP	kg 1,4-DCB </a:t>
            </a:r>
            <a:r>
              <a:rPr lang="de-DE" sz="1800" dirty="0" err="1">
                <a:solidFill>
                  <a:schemeClr val="accent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Verdana" panose="020B0604030504040204" pitchFamily="34" charset="0"/>
              </a:rPr>
              <a:t>eq</a:t>
            </a:r>
            <a:r>
              <a:rPr lang="de-DE" sz="1800" dirty="0">
                <a:solidFill>
                  <a:schemeClr val="accent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Verdana" panose="020B0604030504040204" pitchFamily="34" charset="0"/>
              </a:rPr>
              <a:t>.</a:t>
            </a:r>
            <a:endParaRPr lang="de-DE" sz="1800" dirty="0">
              <a:solidFill>
                <a:schemeClr val="accent1"/>
              </a:solidFill>
              <a:latin typeface="Arial" panose="020B0604020202020204" pitchFamily="34" charset="0"/>
            </a:endParaRPr>
          </a:p>
          <a:p>
            <a:pPr lvl="2" indent="-4572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800" dirty="0">
                <a:solidFill>
                  <a:schemeClr val="accent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Verdana" panose="020B0604030504040204" pitchFamily="34" charset="0"/>
              </a:rPr>
              <a:t>Abiotic Resource</a:t>
            </a:r>
            <a:r>
              <a:rPr lang="de-DE" sz="1800" dirty="0">
                <a:solidFill>
                  <a:schemeClr val="accent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Verdana" panose="020B0604030504040204" pitchFamily="34" charset="0"/>
              </a:rPr>
              <a:t> </a:t>
            </a:r>
            <a:r>
              <a:rPr lang="en-US" sz="1800" dirty="0">
                <a:solidFill>
                  <a:schemeClr val="accent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Verdana" panose="020B0604030504040204" pitchFamily="34" charset="0"/>
              </a:rPr>
              <a:t>Depletion (Resource scarcity)			ADP		kg Cu eq.</a:t>
            </a:r>
            <a:endParaRPr lang="en-US" sz="1800" dirty="0">
              <a:solidFill>
                <a:schemeClr val="accent1"/>
              </a:solidFill>
              <a:latin typeface="Arial" panose="020B0604020202020204" pitchFamily="34" charset="0"/>
            </a:endParaRPr>
          </a:p>
          <a:p>
            <a:pPr lvl="2" indent="-4572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800" dirty="0">
                <a:solidFill>
                  <a:schemeClr val="accent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Verdana" panose="020B0604030504040204" pitchFamily="34" charset="0"/>
              </a:rPr>
              <a:t>Water scarcity								m</a:t>
            </a:r>
            <a:r>
              <a:rPr lang="en-US" sz="1800" baseline="30000" dirty="0">
                <a:solidFill>
                  <a:schemeClr val="accent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Verdana" panose="020B0604030504040204" pitchFamily="34" charset="0"/>
              </a:rPr>
              <a:t>3</a:t>
            </a:r>
            <a:r>
              <a:rPr lang="en-US" sz="1800" dirty="0">
                <a:solidFill>
                  <a:schemeClr val="accent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Verdana" panose="020B0604030504040204" pitchFamily="34" charset="0"/>
              </a:rPr>
              <a:t> world eq. </a:t>
            </a:r>
          </a:p>
          <a:p>
            <a:pPr lvl="2" indent="-45720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800" dirty="0">
                <a:solidFill>
                  <a:schemeClr val="accent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Verdana" panose="020B0604030504040204" pitchFamily="34" charset="0"/>
              </a:rPr>
              <a:t>Land use									m</a:t>
            </a:r>
            <a:r>
              <a:rPr lang="en-US" sz="1800" baseline="30000" dirty="0">
                <a:solidFill>
                  <a:schemeClr val="accent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Verdana" panose="020B0604030504040204" pitchFamily="34" charset="0"/>
              </a:rPr>
              <a:t>2</a:t>
            </a:r>
            <a:r>
              <a:rPr lang="en-US" sz="1800" dirty="0">
                <a:solidFill>
                  <a:schemeClr val="accent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Verdana" panose="020B0604030504040204" pitchFamily="34" charset="0"/>
              </a:rPr>
              <a:t>a</a:t>
            </a:r>
          </a:p>
          <a:p>
            <a:pPr lvl="2" indent="-457200" fontAlgn="ctr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800" dirty="0">
                <a:solidFill>
                  <a:schemeClr val="accent1"/>
                </a:solidFill>
                <a:latin typeface="Arial" panose="020B0604020202020204" pitchFamily="34" charset="0"/>
              </a:rPr>
              <a:t>……					…….</a:t>
            </a:r>
            <a:endParaRPr lang="en-US" sz="1800" dirty="0">
              <a:solidFill>
                <a:schemeClr val="accent1"/>
              </a:solidFill>
            </a:endParaRPr>
          </a:p>
        </p:txBody>
      </p:sp>
      <p:sp>
        <p:nvSpPr>
          <p:cNvPr id="15" name="Textplatzhalter 3">
            <a:extLst>
              <a:ext uri="{FF2B5EF4-FFF2-40B4-BE49-F238E27FC236}">
                <a16:creationId xmlns:a16="http://schemas.microsoft.com/office/drawing/2014/main" id="{768067F4-CBC4-4F03-B0E8-845880DD7504}"/>
              </a:ext>
            </a:extLst>
          </p:cNvPr>
          <p:cNvSpPr txBox="1">
            <a:spLocks/>
          </p:cNvSpPr>
          <p:nvPr/>
        </p:nvSpPr>
        <p:spPr>
          <a:xfrm>
            <a:off x="407877" y="817555"/>
            <a:ext cx="11375638" cy="37871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361950" indent="-36195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>
                <a:tab pos="361950" algn="l"/>
              </a:tabLs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2667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5350" indent="-2667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2050" indent="-2667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38275" indent="-276225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  <a:tabLst>
                <a:tab pos="0" algn="l"/>
              </a:tabLst>
            </a:pPr>
            <a:r>
              <a:rPr lang="en-US" b="1" dirty="0">
                <a:solidFill>
                  <a:srgbClr val="EB6E0F"/>
                </a:solidFill>
                <a:highlight>
                  <a:scrgbClr r="0" g="0" b="0">
                    <a:alpha val="0"/>
                  </a:scrgbClr>
                </a:highlight>
                <a:latin typeface="DesySans Office Cn Medium" pitchFamily="34"/>
                <a:ea typeface="Microsoft YaHei" pitchFamily="2"/>
                <a:cs typeface="Calibri" pitchFamily="34"/>
              </a:rPr>
              <a:t>Not only Greenhouse Gases</a:t>
            </a:r>
          </a:p>
        </p:txBody>
      </p:sp>
    </p:spTree>
    <p:extLst>
      <p:ext uri="{BB962C8B-B14F-4D97-AF65-F5344CB8AC3E}">
        <p14:creationId xmlns:p14="http://schemas.microsoft.com/office/powerpoint/2010/main" val="73316530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AutoShape 2" descr="Bildergebnis für denise völker desy"/>
          <p:cNvSpPr>
            <a:spLocks noChangeAspect="1" noChangeArrowheads="1"/>
          </p:cNvSpPr>
          <p:nvPr/>
        </p:nvSpPr>
        <p:spPr bwMode="auto">
          <a:xfrm>
            <a:off x="155575" y="-914400"/>
            <a:ext cx="1905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0" name="AutoShape 4" descr="Bildergebnis für denise völker desy"/>
          <p:cNvSpPr>
            <a:spLocks noChangeAspect="1" noChangeArrowheads="1"/>
          </p:cNvSpPr>
          <p:nvPr/>
        </p:nvSpPr>
        <p:spPr bwMode="auto">
          <a:xfrm>
            <a:off x="307975" y="-762000"/>
            <a:ext cx="1905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Intro Sustainability for large scale RIs I Denise Völker, DESY I ALEGRO Workshop 2024</a:t>
            </a:r>
            <a:endParaRPr lang="en-US" dirty="0"/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DDC24F30-7BA2-424B-B5CE-81785CDE293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2227" y="1212404"/>
            <a:ext cx="9279660" cy="5167676"/>
          </a:xfrm>
          <a:prstGeom prst="rect">
            <a:avLst/>
          </a:prstGeom>
          <a:effectLst>
            <a:outerShdw blurRad="292100" dist="1397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4" name="Titel 1">
            <a:extLst>
              <a:ext uri="{FF2B5EF4-FFF2-40B4-BE49-F238E27FC236}">
                <a16:creationId xmlns:a16="http://schemas.microsoft.com/office/drawing/2014/main" id="{412C2FC5-F725-4062-9A8B-9C1CD8241764}"/>
              </a:ext>
            </a:extLst>
          </p:cNvPr>
          <p:cNvSpPr txBox="1">
            <a:spLocks/>
          </p:cNvSpPr>
          <p:nvPr/>
        </p:nvSpPr>
        <p:spPr>
          <a:xfrm>
            <a:off x="407877" y="349556"/>
            <a:ext cx="11375638" cy="450716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>
                <a:solidFill>
                  <a:srgbClr val="007BC8"/>
                </a:solidFill>
                <a:highlight>
                  <a:scrgbClr r="0" g="0" b="0">
                    <a:alpha val="0"/>
                  </a:scrgbClr>
                </a:highlight>
                <a:latin typeface="DesySans Office Cn Medium" pitchFamily="34"/>
                <a:ea typeface="Microsoft YaHei" pitchFamily="2"/>
                <a:cs typeface="Calibri" pitchFamily="34"/>
              </a:rPr>
              <a:t>Design for Sustainability</a:t>
            </a:r>
          </a:p>
        </p:txBody>
      </p:sp>
      <p:sp>
        <p:nvSpPr>
          <p:cNvPr id="15" name="Textplatzhalter 3">
            <a:extLst>
              <a:ext uri="{FF2B5EF4-FFF2-40B4-BE49-F238E27FC236}">
                <a16:creationId xmlns:a16="http://schemas.microsoft.com/office/drawing/2014/main" id="{A974A80C-5C87-4423-8E56-14C37DC459EA}"/>
              </a:ext>
            </a:extLst>
          </p:cNvPr>
          <p:cNvSpPr txBox="1">
            <a:spLocks/>
          </p:cNvSpPr>
          <p:nvPr/>
        </p:nvSpPr>
        <p:spPr>
          <a:xfrm>
            <a:off x="407877" y="817555"/>
            <a:ext cx="11375638" cy="37871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361950" indent="-36195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>
                <a:tab pos="361950" algn="l"/>
              </a:tabLs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2667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5350" indent="-2667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2050" indent="-2667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38275" indent="-276225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  <a:tabLst>
                <a:tab pos="0" algn="l"/>
              </a:tabLst>
            </a:pPr>
            <a:r>
              <a:rPr lang="en-US" b="1" dirty="0">
                <a:solidFill>
                  <a:srgbClr val="EB6E0F"/>
                </a:solidFill>
                <a:highlight>
                  <a:scrgbClr r="0" g="0" b="0">
                    <a:alpha val="0"/>
                  </a:scrgbClr>
                </a:highlight>
                <a:latin typeface="DesySans Office Cn Medium" pitchFamily="34"/>
                <a:ea typeface="Microsoft YaHei" pitchFamily="2"/>
                <a:cs typeface="Calibri" pitchFamily="34"/>
              </a:rPr>
              <a:t>General Approach</a:t>
            </a:r>
          </a:p>
        </p:txBody>
      </p:sp>
      <p:sp>
        <p:nvSpPr>
          <p:cNvPr id="16" name="Inhaltsplatzhalter 4">
            <a:extLst>
              <a:ext uri="{FF2B5EF4-FFF2-40B4-BE49-F238E27FC236}">
                <a16:creationId xmlns:a16="http://schemas.microsoft.com/office/drawing/2014/main" id="{9D4B1432-93B0-49AC-A302-4C59F82143E8}"/>
              </a:ext>
            </a:extLst>
          </p:cNvPr>
          <p:cNvSpPr txBox="1">
            <a:spLocks/>
          </p:cNvSpPr>
          <p:nvPr/>
        </p:nvSpPr>
        <p:spPr>
          <a:xfrm>
            <a:off x="10025911" y="4653136"/>
            <a:ext cx="1727075" cy="1726944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361950" indent="-36195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>
                <a:tab pos="361950" algn="l"/>
              </a:tabLs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53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20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38275" indent="-27622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lnSpc>
                <a:spcPct val="100000"/>
              </a:lnSpc>
              <a:spcAft>
                <a:spcPts val="0"/>
              </a:spcAft>
              <a:buNone/>
              <a:defRPr/>
            </a:pPr>
            <a:r>
              <a:rPr lang="en-US" sz="1200" dirty="0"/>
              <a:t>I Source: Boston Consulting Group. Six Strategies for Designing Sustainable Products; </a:t>
            </a:r>
            <a:r>
              <a:rPr lang="en-US" sz="1200" dirty="0">
                <a:hlinkClick r:id="rId4"/>
              </a:rPr>
              <a:t>https://www.bcg.com/publications/2023/six-strategies-to-lead-product-sustainability-design</a:t>
            </a:r>
            <a:r>
              <a:rPr lang="en-US" sz="1200" dirty="0"/>
              <a:t> </a:t>
            </a:r>
            <a:endParaRPr kumimoji="0" lang="de-DE" sz="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816079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Projects</a:t>
            </a:r>
            <a:br>
              <a:rPr lang="de-DE" dirty="0"/>
            </a:br>
            <a:r>
              <a:rPr lang="de-DE" dirty="0" err="1"/>
              <a:t>examples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5370436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Intro Sustainability for large scale RIs I Denise Völker, DESY I ALEGRO Workshop 2024</a:t>
            </a:r>
            <a:endParaRPr lang="de-DE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07987" y="349611"/>
            <a:ext cx="11434411" cy="451098"/>
          </a:xfrm>
          <a:solidFill>
            <a:schemeClr val="bg1"/>
          </a:solidFill>
        </p:spPr>
        <p:txBody>
          <a:bodyPr/>
          <a:lstStyle/>
          <a:p>
            <a:r>
              <a:rPr lang="de-DE" dirty="0"/>
              <a:t>Energy </a:t>
            </a:r>
            <a:r>
              <a:rPr lang="en-US" dirty="0"/>
              <a:t>consumption</a:t>
            </a:r>
            <a:r>
              <a:rPr lang="de-DE" dirty="0"/>
              <a:t> at DESY 2021 </a:t>
            </a: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586E7161-9E90-428B-8305-E8D70B97712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1551" y="188640"/>
            <a:ext cx="8754500" cy="6243393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059ED9C8-16DA-4281-A714-B5C5F4D26F1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667826" y="151761"/>
            <a:ext cx="1392957" cy="1043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063218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Energy </a:t>
            </a:r>
            <a:r>
              <a:rPr lang="en-US" dirty="0"/>
              <a:t>consumption</a:t>
            </a:r>
            <a:r>
              <a:rPr lang="de-DE" dirty="0"/>
              <a:t> at DESY 2021 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Intro Sustainability for large scale RIs I Denise Völker, DESY I ALEGRO Workshop 2024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DESY </a:t>
            </a:r>
            <a:r>
              <a:rPr lang="en-US" dirty="0"/>
              <a:t>campus</a:t>
            </a:r>
            <a:r>
              <a:rPr lang="de-DE" dirty="0"/>
              <a:t> in Hamburg</a:t>
            </a:r>
          </a:p>
        </p:txBody>
      </p:sp>
      <p:sp>
        <p:nvSpPr>
          <p:cNvPr id="24" name="Rechteck 23">
            <a:extLst>
              <a:ext uri="{FF2B5EF4-FFF2-40B4-BE49-F238E27FC236}">
                <a16:creationId xmlns:a16="http://schemas.microsoft.com/office/drawing/2014/main" id="{6B2AED3E-F50B-4A54-AF8A-447EE896C554}"/>
              </a:ext>
            </a:extLst>
          </p:cNvPr>
          <p:cNvSpPr/>
          <p:nvPr/>
        </p:nvSpPr>
        <p:spPr>
          <a:xfrm>
            <a:off x="6888088" y="1627752"/>
            <a:ext cx="4872385" cy="2799223"/>
          </a:xfrm>
          <a:prstGeom prst="rect">
            <a:avLst/>
          </a:prstGeom>
          <a:solidFill>
            <a:schemeClr val="bg1"/>
          </a:solidFill>
          <a:ln w="19050">
            <a:solidFill>
              <a:schemeClr val="bg1"/>
            </a:solidFill>
          </a:ln>
        </p:spPr>
        <p:txBody>
          <a:bodyPr wrap="square">
            <a:noAutofit/>
          </a:bodyPr>
          <a:lstStyle/>
          <a:p>
            <a:pPr marL="171450" indent="-1714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In 2021 this is in total as much energy consumption as 14.000 households</a:t>
            </a:r>
            <a:r>
              <a:rPr lang="en-US" baseline="30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1</a:t>
            </a: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(but: </a:t>
            </a:r>
            <a:r>
              <a:rPr lang="en-US" dirty="0"/>
              <a:t>households use most energy for heating and DESY uses mainly electrical energy)</a:t>
            </a:r>
          </a:p>
          <a:p>
            <a:pPr marL="171450" indent="-1714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dirty="0"/>
          </a:p>
          <a:p>
            <a:pPr marL="171450" indent="-1714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Comparison only in electrical energy:</a:t>
            </a:r>
          </a:p>
          <a:p>
            <a:pPr marL="628650" lvl="1" indent="-1714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Only DESY 49.000 households</a:t>
            </a:r>
            <a:r>
              <a:rPr lang="en-US" baseline="30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</a:t>
            </a:r>
          </a:p>
          <a:p>
            <a:pPr marL="628650" lvl="1" indent="-1714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DESY + XFEL ca. 70.000 households</a:t>
            </a:r>
            <a:r>
              <a:rPr lang="en-US" baseline="30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2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25" name="Grafik 24">
            <a:extLst>
              <a:ext uri="{FF2B5EF4-FFF2-40B4-BE49-F238E27FC236}">
                <a16:creationId xmlns:a16="http://schemas.microsoft.com/office/drawing/2014/main" id="{D9A9E2CE-A209-431B-87AF-5077DF3E5B7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9376" y="4485952"/>
            <a:ext cx="4643758" cy="1751360"/>
          </a:xfrm>
          <a:prstGeom prst="rect">
            <a:avLst/>
          </a:prstGeom>
        </p:spPr>
      </p:pic>
      <p:pic>
        <p:nvPicPr>
          <p:cNvPr id="26" name="Grafik 25">
            <a:extLst>
              <a:ext uri="{FF2B5EF4-FFF2-40B4-BE49-F238E27FC236}">
                <a16:creationId xmlns:a16="http://schemas.microsoft.com/office/drawing/2014/main" id="{2239628E-779A-40F6-A1C2-5FB7A8AD0BC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9075" y="1470900"/>
            <a:ext cx="5965132" cy="2462156"/>
          </a:xfrm>
          <a:prstGeom prst="rect">
            <a:avLst/>
          </a:prstGeom>
        </p:spPr>
      </p:pic>
      <p:sp>
        <p:nvSpPr>
          <p:cNvPr id="8" name="Inhaltsplatzhalter 4">
            <a:extLst>
              <a:ext uri="{FF2B5EF4-FFF2-40B4-BE49-F238E27FC236}">
                <a16:creationId xmlns:a16="http://schemas.microsoft.com/office/drawing/2014/main" id="{40A25B03-3303-44EC-905D-514550BDC646}"/>
              </a:ext>
            </a:extLst>
          </p:cNvPr>
          <p:cNvSpPr txBox="1">
            <a:spLocks/>
          </p:cNvSpPr>
          <p:nvPr/>
        </p:nvSpPr>
        <p:spPr>
          <a:xfrm>
            <a:off x="6528048" y="4770463"/>
            <a:ext cx="5465876" cy="146685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361950" indent="-36195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>
                <a:tab pos="361950" algn="l"/>
              </a:tabLs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53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20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38275" indent="-27622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000" b="1" baseline="30000" dirty="0"/>
              <a:t>1 </a:t>
            </a:r>
            <a:r>
              <a:rPr lang="en-US" sz="1000" b="1" dirty="0"/>
              <a:t>source: </a:t>
            </a:r>
            <a:r>
              <a:rPr lang="en-US" sz="1000" dirty="0"/>
              <a:t>Energy consumption of private households</a:t>
            </a:r>
            <a:r>
              <a:rPr lang="de-DE" sz="1000" dirty="0"/>
              <a:t>: 16.433 kWh; ca. 70</a:t>
            </a:r>
            <a:r>
              <a:rPr lang="en-US" sz="1000" dirty="0"/>
              <a:t>% for room heating</a:t>
            </a:r>
            <a:r>
              <a:rPr lang="de-DE" sz="1000" dirty="0"/>
              <a:t>; </a:t>
            </a:r>
            <a:r>
              <a:rPr lang="de-DE" sz="1000" u="sng" dirty="0">
                <a:hlinkClick r:id="rId5"/>
              </a:rPr>
              <a:t>https://www.destatis.de/DE/Presse/Pressemitteilungen/2018/10/PD18_378_85.html</a:t>
            </a:r>
            <a:r>
              <a:rPr lang="de-DE" sz="1000" dirty="0"/>
              <a:t> ; </a:t>
            </a:r>
            <a:r>
              <a:rPr lang="en-US" sz="1000" dirty="0"/>
              <a:t>average household has ca. 2 persons</a:t>
            </a:r>
            <a:r>
              <a:rPr lang="de-DE" sz="1000" dirty="0"/>
              <a:t>: </a:t>
            </a:r>
            <a:r>
              <a:rPr lang="de-DE" sz="1000" u="sng" dirty="0">
                <a:hlinkClick r:id="rId6"/>
              </a:rPr>
              <a:t>http://www.bpb.de/nachschlagen/zahlen-und-fakten/soziale-situation-in-deutschland/61587/haushalte-nach-zahl-der-personen</a:t>
            </a:r>
            <a:r>
              <a:rPr lang="de-DE" sz="1000" dirty="0"/>
              <a:t> </a:t>
            </a:r>
            <a:endParaRPr lang="de-DE" sz="1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en-US" sz="1000" b="1" baseline="30000" dirty="0"/>
              <a:t>2 </a:t>
            </a:r>
            <a:r>
              <a:rPr lang="en-US" sz="1000" b="1" dirty="0"/>
              <a:t>source: </a:t>
            </a:r>
            <a:r>
              <a:rPr lang="en-US" sz="1000" dirty="0"/>
              <a:t>Only electricity, no other energies</a:t>
            </a:r>
            <a:r>
              <a:rPr lang="de-DE" sz="1000" dirty="0">
                <a:latin typeface="+mj-lt"/>
              </a:rPr>
              <a:t>. </a:t>
            </a:r>
            <a:r>
              <a:rPr lang="en-US" sz="1000" dirty="0">
                <a:latin typeface="+mj-lt"/>
              </a:rPr>
              <a:t>Electricity consumptions depends on size of household. </a:t>
            </a:r>
            <a:r>
              <a:rPr lang="de-DE" sz="1000" dirty="0">
                <a:latin typeface="+mj-lt"/>
              </a:rPr>
              <a:t>A</a:t>
            </a:r>
            <a:r>
              <a:rPr lang="en-US" sz="1000" dirty="0"/>
              <a:t>verage household of ca. 2 persons uses</a:t>
            </a:r>
            <a:r>
              <a:rPr lang="de-DE" sz="1000" dirty="0"/>
              <a:t> 3.106 KWh (</a:t>
            </a:r>
            <a:r>
              <a:rPr lang="de-DE" sz="1000" u="sng" dirty="0">
                <a:hlinkClick r:id="rId7"/>
              </a:rPr>
              <a:t>https://www.destatis.de/DE/Themen/Gesellschaft-Umwelt/Umwelt/UGR/private-haushalte/Tabellen/stromverbrauch-haushalte.html</a:t>
            </a:r>
            <a:r>
              <a:rPr lang="de-DE" sz="1000" dirty="0"/>
              <a:t>)</a:t>
            </a:r>
            <a:endParaRPr lang="de-DE" sz="1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38C8775B-2217-402A-9942-D62A7DB5443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667826" y="151761"/>
            <a:ext cx="1392957" cy="1043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524062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Climate Protection at DESY</a:t>
            </a:r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>
          <a:xfrm>
            <a:off x="407988" y="1204376"/>
            <a:ext cx="10728573" cy="2963030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DESY has 3 big CO2 emission sources (and many little ones)</a:t>
            </a:r>
          </a:p>
          <a:p>
            <a:pPr marL="704850" lvl="1" indent="-342900">
              <a:buFont typeface="+mj-lt"/>
              <a:buAutoNum type="arabicPeriod"/>
            </a:pPr>
            <a:r>
              <a:rPr lang="en-US" sz="1800" dirty="0"/>
              <a:t>Electrical power: from 2023 on 100 % Renewable – 40.000 tons CO</a:t>
            </a:r>
            <a:r>
              <a:rPr lang="en-US" sz="1800" baseline="-25000" dirty="0"/>
              <a:t>2</a:t>
            </a:r>
            <a:r>
              <a:rPr lang="en-US" sz="1800" dirty="0"/>
              <a:t> less per year (55.000 tons with XFEL) (compared to 2019)</a:t>
            </a:r>
          </a:p>
          <a:p>
            <a:pPr marL="704850" lvl="1" indent="-342900">
              <a:buFont typeface="+mj-lt"/>
              <a:buAutoNum type="arabicPeriod"/>
            </a:pPr>
            <a:r>
              <a:rPr lang="en-US" sz="1800" dirty="0"/>
              <a:t>Business trips: 1/3 less travel in total - short trips only by train - flights we can´t avoid to be compensated - CO</a:t>
            </a:r>
            <a:r>
              <a:rPr lang="en-US" sz="1800" baseline="-25000" dirty="0"/>
              <a:t>2</a:t>
            </a:r>
            <a:r>
              <a:rPr lang="en-US" sz="1800" dirty="0"/>
              <a:t> savings between 4.000-6.000 tons</a:t>
            </a:r>
          </a:p>
          <a:p>
            <a:pPr marL="704850" lvl="1" indent="-342900">
              <a:buFont typeface="+mj-lt"/>
              <a:buAutoNum type="arabicPeriod"/>
            </a:pPr>
            <a:r>
              <a:rPr lang="en-US" sz="1800" dirty="0"/>
              <a:t>Heating: currently comes from a coal plant nearby - already use waste heat from the cryogenic hall (&gt;10 GWh/y) – next project: usage of unused waste heat of ca. 12 GWh/y – possible CO</a:t>
            </a:r>
            <a:r>
              <a:rPr lang="en-US" sz="1800" baseline="-25000" dirty="0"/>
              <a:t>2</a:t>
            </a:r>
            <a:r>
              <a:rPr lang="en-US" sz="1800" dirty="0"/>
              <a:t> savings of about 4.000 tons (compared to 2019)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Intro Sustainability for large scale RIs I Denise Völker, DESY I ALEGRO Workshop 2024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Focus CO</a:t>
            </a:r>
            <a:r>
              <a:rPr lang="de-DE" baseline="-25000" dirty="0"/>
              <a:t>2</a:t>
            </a:r>
            <a:endParaRPr lang="de-DE" dirty="0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8E581667-07E5-4A9D-8D01-3C8D80A9037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76" r="-18756" b="11544"/>
          <a:stretch/>
        </p:blipFill>
        <p:spPr>
          <a:xfrm>
            <a:off x="839416" y="4324053"/>
            <a:ext cx="10728573" cy="2100100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0B20FCEA-BA48-4AC8-BEF6-83BCCF7C019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667826" y="151761"/>
            <a:ext cx="1392957" cy="1043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96338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AutoShape 2" descr="Bildergebnis für denise völker desy"/>
          <p:cNvSpPr>
            <a:spLocks noChangeAspect="1" noChangeArrowheads="1"/>
          </p:cNvSpPr>
          <p:nvPr/>
        </p:nvSpPr>
        <p:spPr bwMode="auto">
          <a:xfrm>
            <a:off x="155575" y="-914400"/>
            <a:ext cx="1905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0" name="AutoShape 4" descr="Bildergebnis für denise völker desy"/>
          <p:cNvSpPr>
            <a:spLocks noChangeAspect="1" noChangeArrowheads="1"/>
          </p:cNvSpPr>
          <p:nvPr/>
        </p:nvSpPr>
        <p:spPr bwMode="auto">
          <a:xfrm>
            <a:off x="307975" y="-762000"/>
            <a:ext cx="1905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5" name="Titel 1"/>
          <p:cNvSpPr>
            <a:spLocks noGrp="1"/>
          </p:cNvSpPr>
          <p:nvPr>
            <p:ph type="title"/>
          </p:nvPr>
        </p:nvSpPr>
        <p:spPr>
          <a:xfrm>
            <a:off x="407988" y="349611"/>
            <a:ext cx="11376024" cy="451098"/>
          </a:xfr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 dirty="0">
                <a:solidFill>
                  <a:srgbClr val="007BC8"/>
                </a:solidFill>
                <a:highlight>
                  <a:scrgbClr r="0" g="0" b="0">
                    <a:alpha val="0"/>
                  </a:scrgbClr>
                </a:highlight>
                <a:latin typeface="DesySans Office Cn Medium" pitchFamily="34"/>
                <a:ea typeface="Microsoft YaHei" pitchFamily="2"/>
                <a:cs typeface="Calibri" pitchFamily="34"/>
              </a:rPr>
              <a:t>Waste Heat Usage 1</a:t>
            </a:r>
          </a:p>
        </p:txBody>
      </p:sp>
      <p:sp>
        <p:nvSpPr>
          <p:cNvPr id="6" name="Textplatzhalter 4"/>
          <p:cNvSpPr>
            <a:spLocks noGrp="1"/>
          </p:cNvSpPr>
          <p:nvPr>
            <p:ph type="body" sz="quarter" idx="13"/>
          </p:nvPr>
        </p:nvSpPr>
        <p:spPr>
          <a:xfrm>
            <a:off x="407988" y="817500"/>
            <a:ext cx="11376024" cy="379252"/>
          </a:xfrm>
        </p:spPr>
        <p:txBody>
          <a:bodyPr/>
          <a:lstStyle/>
          <a:p>
            <a:r>
              <a:rPr lang="en-US" dirty="0"/>
              <a:t>Cryogenic Plant - in use since 2017</a:t>
            </a:r>
          </a:p>
        </p:txBody>
      </p:sp>
      <p:pic>
        <p:nvPicPr>
          <p:cNvPr id="8" name="Picture 2" descr="http://www.desy.de/e409/e116959/e119238/media/7579/Wrmetauscher1_thumbnail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326" y="1912320"/>
            <a:ext cx="6672674" cy="40102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echteck 11"/>
          <p:cNvSpPr/>
          <p:nvPr/>
        </p:nvSpPr>
        <p:spPr>
          <a:xfrm>
            <a:off x="7032104" y="2204864"/>
            <a:ext cx="5112568" cy="3312368"/>
          </a:xfrm>
          <a:prstGeom prst="rect">
            <a:avLst/>
          </a:prstGeom>
          <a:solidFill>
            <a:schemeClr val="bg1"/>
          </a:solidFill>
          <a:ln w="19050">
            <a:solidFill>
              <a:schemeClr val="bg1"/>
            </a:solidFill>
          </a:ln>
        </p:spPr>
        <p:txBody>
          <a:bodyPr wrap="square">
            <a:noAutofit/>
          </a:bodyPr>
          <a:lstStyle/>
          <a:p>
            <a:pPr marL="171450" indent="-1714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Since 2017 use of waste heat from cryogenics</a:t>
            </a:r>
            <a:b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endParaRPr 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171450" indent="-1714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Cooling of helium down to 2 Kelvin for the operation of the superconducting accelerators</a:t>
            </a:r>
            <a:b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endParaRPr 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171450" indent="-1714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Waste heat with a temperature of 70 °C </a:t>
            </a:r>
            <a:b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endParaRPr 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171450" indent="-1714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More than 10 GWh each year </a:t>
            </a:r>
          </a:p>
          <a:p>
            <a:pPr marL="171450" indent="-1714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>
              <a:spcAft>
                <a:spcPts val="600"/>
              </a:spcAft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→ More than 1/3 of the required heat @ DESY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Intro Sustainability for large scale RIs I Denise Völker, DESY I ALEGRO Workshop 2024</a:t>
            </a:r>
            <a:endParaRPr lang="en-US" dirty="0"/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BE39E241-7659-4924-AAE4-E3C7EC7C573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667826" y="151761"/>
            <a:ext cx="1392957" cy="1043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836785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8">
            <a:extLst>
              <a:ext uri="{FF2B5EF4-FFF2-40B4-BE49-F238E27FC236}">
                <a16:creationId xmlns:a16="http://schemas.microsoft.com/office/drawing/2014/main" id="{40BE6438-21B2-48D7-905A-D13C884C55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91034" y="1378534"/>
            <a:ext cx="6553637" cy="4930786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>
                <a:solidFill>
                  <a:srgbClr val="007BC8"/>
                </a:solidFill>
                <a:highlight>
                  <a:scrgbClr r="0" g="0" b="0">
                    <a:alpha val="0"/>
                  </a:scrgbClr>
                </a:highlight>
                <a:latin typeface="DesySans Office Cn Medium" pitchFamily="34"/>
                <a:ea typeface="Microsoft YaHei" pitchFamily="2"/>
                <a:cs typeface="Calibri" pitchFamily="34"/>
              </a:rPr>
              <a:t>Waste Heat Usage 2</a:t>
            </a:r>
          </a:p>
        </p:txBody>
      </p:sp>
      <p:sp>
        <p:nvSpPr>
          <p:cNvPr id="8" name="Textplatzhalter 7"/>
          <p:cNvSpPr>
            <a:spLocks noGrp="1"/>
          </p:cNvSpPr>
          <p:nvPr>
            <p:ph idx="1"/>
          </p:nvPr>
        </p:nvSpPr>
        <p:spPr>
          <a:xfrm>
            <a:off x="407988" y="1772816"/>
            <a:ext cx="4967933" cy="3816424"/>
          </a:xfrm>
        </p:spPr>
        <p:txBody>
          <a:bodyPr/>
          <a:lstStyle/>
          <a:p>
            <a:pPr>
              <a:lnSpc>
                <a:spcPct val="100000"/>
              </a:lnSpc>
              <a:spcAft>
                <a:spcPts val="600"/>
              </a:spcAft>
            </a:pPr>
            <a:r>
              <a:rPr lang="en-US" dirty="0"/>
              <a:t>Waste heat from accelerators not yet in use</a:t>
            </a:r>
          </a:p>
          <a:p>
            <a:pPr>
              <a:lnSpc>
                <a:spcPct val="100000"/>
              </a:lnSpc>
              <a:spcAft>
                <a:spcPts val="600"/>
              </a:spcAft>
            </a:pPr>
            <a:endParaRPr lang="en-US" dirty="0"/>
          </a:p>
          <a:p>
            <a:pPr>
              <a:lnSpc>
                <a:spcPct val="100000"/>
              </a:lnSpc>
              <a:spcAft>
                <a:spcPts val="600"/>
              </a:spcAft>
            </a:pPr>
            <a:r>
              <a:rPr lang="en-US" dirty="0"/>
              <a:t>Project with University of applied science in Hamburg (HAW) to identify potential </a:t>
            </a:r>
            <a:br>
              <a:rPr lang="en-US" dirty="0"/>
            </a:br>
            <a:r>
              <a:rPr lang="en-US" dirty="0"/>
              <a:t>→ Result</a:t>
            </a:r>
            <a:r>
              <a:rPr lang="de-DE" dirty="0"/>
              <a:t>: </a:t>
            </a:r>
            <a:r>
              <a:rPr lang="en-US" dirty="0"/>
              <a:t>129 GWh/y of waste heat available at a temperature level of 30°C - 40°C</a:t>
            </a:r>
            <a:br>
              <a:rPr lang="en-US" dirty="0"/>
            </a:br>
            <a:endParaRPr lang="en-US" dirty="0"/>
          </a:p>
          <a:p>
            <a:pPr>
              <a:lnSpc>
                <a:spcPct val="100000"/>
              </a:lnSpc>
              <a:spcAft>
                <a:spcPts val="600"/>
              </a:spcAft>
            </a:pPr>
            <a:r>
              <a:rPr lang="en-US" dirty="0"/>
              <a:t>Can cover all of DESYs heat demand</a:t>
            </a:r>
            <a:br>
              <a:rPr lang="en-US" dirty="0"/>
            </a:br>
            <a:r>
              <a:rPr lang="en-US" dirty="0"/>
              <a:t>(12 GWh/y ) </a:t>
            </a:r>
            <a:br>
              <a:rPr lang="en-US" dirty="0"/>
            </a:br>
            <a:r>
              <a:rPr lang="en-US" dirty="0"/>
              <a:t>→ usable in existing and new buildings</a:t>
            </a:r>
            <a:br>
              <a:rPr lang="en-US" dirty="0"/>
            </a:br>
            <a:endParaRPr lang="en-US" dirty="0"/>
          </a:p>
          <a:p>
            <a:pPr>
              <a:lnSpc>
                <a:spcPct val="100000"/>
              </a:lnSpc>
              <a:spcAft>
                <a:spcPts val="600"/>
              </a:spcAft>
            </a:pPr>
            <a:r>
              <a:rPr lang="en-US" dirty="0"/>
              <a:t>Possible CO</a:t>
            </a:r>
            <a:r>
              <a:rPr lang="en-US" baseline="-25000" dirty="0"/>
              <a:t>2</a:t>
            </a:r>
            <a:r>
              <a:rPr lang="en-US" dirty="0"/>
              <a:t> savings at DESY campus of about 4.000 tons/y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Intro Sustainability for large scale RIs I Denise Völker, DESY I ALEGRO Workshop 2024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Unused</a:t>
            </a:r>
            <a:r>
              <a:rPr lang="de-DE" dirty="0"/>
              <a:t> Potential at DESY Campus in Hamburg</a:t>
            </a:r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37DC4D3F-1899-4722-B4A5-00367F563F0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667826" y="151761"/>
            <a:ext cx="1392957" cy="1043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15505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Basics</a:t>
            </a:r>
          </a:p>
        </p:txBody>
      </p:sp>
    </p:spTree>
    <p:extLst>
      <p:ext uri="{BB962C8B-B14F-4D97-AF65-F5344CB8AC3E}">
        <p14:creationId xmlns:p14="http://schemas.microsoft.com/office/powerpoint/2010/main" val="23692185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Intro Sustainability for large scale RIs I Denise Völker, DESY I ALEGRO Workshop 2024</a:t>
            </a:r>
            <a:endParaRPr lang="de-DE" dirty="0"/>
          </a:p>
        </p:txBody>
      </p:sp>
      <p:sp>
        <p:nvSpPr>
          <p:cNvPr id="6" name="Textplatzhalter 7">
            <a:extLst>
              <a:ext uri="{FF2B5EF4-FFF2-40B4-BE49-F238E27FC236}">
                <a16:creationId xmlns:a16="http://schemas.microsoft.com/office/drawing/2014/main" id="{162CEF90-DFA2-4FD1-87B0-42FEC8006299}"/>
              </a:ext>
            </a:extLst>
          </p:cNvPr>
          <p:cNvSpPr txBox="1">
            <a:spLocks/>
          </p:cNvSpPr>
          <p:nvPr/>
        </p:nvSpPr>
        <p:spPr>
          <a:xfrm>
            <a:off x="-658209" y="4212812"/>
            <a:ext cx="4392488" cy="2088232"/>
          </a:xfrm>
          <a:prstGeom prst="rect">
            <a:avLst/>
          </a:prstGeom>
        </p:spPr>
        <p:txBody>
          <a:bodyPr vert="horz" lIns="0" tIns="0" rIns="0" bIns="0" numCol="1" rtlCol="0" anchor="t" anchorCtr="0">
            <a:noAutofit/>
          </a:bodyPr>
          <a:lstStyle>
            <a:lvl1pPr marL="361950" indent="-36195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>
                <a:tab pos="361950" algn="l"/>
              </a:tabLs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2667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5350" indent="-2667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2050" indent="-2667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38275" indent="-276225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de-DE" dirty="0"/>
          </a:p>
        </p:txBody>
      </p:sp>
      <p:sp>
        <p:nvSpPr>
          <p:cNvPr id="13" name="Textplatzhalter 3">
            <a:extLst>
              <a:ext uri="{FF2B5EF4-FFF2-40B4-BE49-F238E27FC236}">
                <a16:creationId xmlns:a16="http://schemas.microsoft.com/office/drawing/2014/main" id="{9B29D834-87CB-4ACB-ADB8-E2C30354A00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08607" y="845900"/>
            <a:ext cx="11376025" cy="379252"/>
          </a:xfrm>
        </p:spPr>
        <p:txBody>
          <a:bodyPr/>
          <a:lstStyle/>
          <a:p>
            <a:r>
              <a:rPr lang="en-US" dirty="0"/>
              <a:t>Assessment System for Sustainable Building (BNB)</a:t>
            </a:r>
            <a:endParaRPr lang="de-DE" dirty="0"/>
          </a:p>
        </p:txBody>
      </p:sp>
      <p:sp>
        <p:nvSpPr>
          <p:cNvPr id="17" name="Titel 1">
            <a:extLst>
              <a:ext uri="{FF2B5EF4-FFF2-40B4-BE49-F238E27FC236}">
                <a16:creationId xmlns:a16="http://schemas.microsoft.com/office/drawing/2014/main" id="{A4A2C3EA-D910-48C0-848A-A012A6050D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49611"/>
            <a:ext cx="11376024" cy="451098"/>
          </a:xfrm>
        </p:spPr>
        <p:txBody>
          <a:bodyPr/>
          <a:lstStyle/>
          <a:p>
            <a:r>
              <a:rPr lang="en-US" dirty="0"/>
              <a:t>Civil Construction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3D22D127-02C0-4786-8983-9E7F3B777AD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02129" y="517475"/>
            <a:ext cx="4278447" cy="2397032"/>
          </a:xfrm>
          <a:prstGeom prst="rect">
            <a:avLst/>
          </a:prstGeom>
        </p:spPr>
      </p:pic>
      <p:pic>
        <p:nvPicPr>
          <p:cNvPr id="10" name="Picture 8">
            <a:extLst>
              <a:ext uri="{FF2B5EF4-FFF2-40B4-BE49-F238E27FC236}">
                <a16:creationId xmlns:a16="http://schemas.microsoft.com/office/drawing/2014/main" id="{9AF0D5D5-2B10-43DC-9039-A3CC90B42D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9855" y="3338950"/>
            <a:ext cx="4279607" cy="28174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feld 10">
            <a:extLst>
              <a:ext uri="{FF2B5EF4-FFF2-40B4-BE49-F238E27FC236}">
                <a16:creationId xmlns:a16="http://schemas.microsoft.com/office/drawing/2014/main" id="{4CD456C0-6870-4878-BC64-48E6375BE1A5}"/>
              </a:ext>
            </a:extLst>
          </p:cNvPr>
          <p:cNvSpPr txBox="1"/>
          <p:nvPr/>
        </p:nvSpPr>
        <p:spPr>
          <a:xfrm>
            <a:off x="6888088" y="2937462"/>
            <a:ext cx="181346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I CTA-SDMC Zeuthen</a:t>
            </a: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1B71DCF1-37DB-46AB-9062-C679173496B9}"/>
              </a:ext>
            </a:extLst>
          </p:cNvPr>
          <p:cNvSpPr txBox="1"/>
          <p:nvPr/>
        </p:nvSpPr>
        <p:spPr>
          <a:xfrm>
            <a:off x="10488488" y="6184179"/>
            <a:ext cx="9006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I DESYUM</a:t>
            </a: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CC1330DC-C244-4071-8CF8-55269C13A33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1253" y="1504908"/>
            <a:ext cx="5938047" cy="4507192"/>
          </a:xfrm>
          <a:prstGeom prst="rect">
            <a:avLst/>
          </a:prstGeom>
        </p:spPr>
      </p:pic>
      <p:pic>
        <p:nvPicPr>
          <p:cNvPr id="12" name="Grafik 11">
            <a:extLst>
              <a:ext uri="{FF2B5EF4-FFF2-40B4-BE49-F238E27FC236}">
                <a16:creationId xmlns:a16="http://schemas.microsoft.com/office/drawing/2014/main" id="{1464F141-9AC9-41F5-8B23-6CE9CC57CF0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667826" y="151761"/>
            <a:ext cx="1392957" cy="1043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735502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Sustainability at DESY</a:t>
            </a:r>
          </a:p>
        </p:txBody>
      </p:sp>
      <p:pic>
        <p:nvPicPr>
          <p:cNvPr id="7" name="Inhaltsplatzhalter 6">
            <a:extLst>
              <a:ext uri="{FF2B5EF4-FFF2-40B4-BE49-F238E27FC236}">
                <a16:creationId xmlns:a16="http://schemas.microsoft.com/office/drawing/2014/main" id="{65F2CF79-EAE4-440C-839D-FD8AF8BC3BB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t="10095" b="11586"/>
          <a:stretch/>
        </p:blipFill>
        <p:spPr>
          <a:xfrm>
            <a:off x="416047" y="1161008"/>
            <a:ext cx="3977074" cy="2340000"/>
          </a:xfrm>
          <a:prstGeom prst="rect">
            <a:avLst/>
          </a:prstGeom>
        </p:spPr>
      </p:pic>
      <p:sp>
        <p:nvSpPr>
          <p:cNvPr id="4" name="Textplatzhalt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Green DESY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68BAE6E1-EB16-4769-A99F-511CB7A4E11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0569" b="11005"/>
          <a:stretch/>
        </p:blipFill>
        <p:spPr>
          <a:xfrm>
            <a:off x="4511824" y="1161008"/>
            <a:ext cx="3977074" cy="2340000"/>
          </a:xfrm>
          <a:prstGeom prst="rect">
            <a:avLst/>
          </a:prstGeom>
        </p:spPr>
      </p:pic>
      <p:sp>
        <p:nvSpPr>
          <p:cNvPr id="12" name="Fußzeilenplatzhalter 2">
            <a:extLst>
              <a:ext uri="{FF2B5EF4-FFF2-40B4-BE49-F238E27FC236}">
                <a16:creationId xmlns:a16="http://schemas.microsoft.com/office/drawing/2014/main" id="{29AB7957-59F8-425D-AEC0-93A44A792792}"/>
              </a:ext>
            </a:extLst>
          </p:cNvPr>
          <p:cNvSpPr txBox="1">
            <a:spLocks/>
          </p:cNvSpPr>
          <p:nvPr/>
        </p:nvSpPr>
        <p:spPr>
          <a:xfrm>
            <a:off x="425663" y="3771989"/>
            <a:ext cx="10936538" cy="275807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r>
              <a:rPr lang="en-US" sz="1800" b="1" dirty="0"/>
              <a:t>Benefits: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800" dirty="0"/>
              <a:t>more efficient rainwater management through retention by increasing water seepage and evaporation opportunities 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800" dirty="0"/>
              <a:t>Healthy microclimate 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800" dirty="0"/>
              <a:t>Reduction of the heat island effect (cooling down of the city heat in summer)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800" dirty="0"/>
              <a:t>Air pollution control / Respirable dust absorption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800" dirty="0"/>
              <a:t>Breeding and foraging habitats for birds and insects 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800" dirty="0"/>
              <a:t>Contribution to biodiversity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800" dirty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1D124DE-D451-4C8B-9BC4-30BE5F3FAC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Intro Sustainability for large scale RIs I Denise Völker, DESY I ALEGRO Workshop 2024</a:t>
            </a:r>
            <a:endParaRPr lang="de-DE"/>
          </a:p>
        </p:txBody>
      </p:sp>
      <p:sp>
        <p:nvSpPr>
          <p:cNvPr id="13" name="Fußzeilenplatzhalter 2">
            <a:extLst>
              <a:ext uri="{FF2B5EF4-FFF2-40B4-BE49-F238E27FC236}">
                <a16:creationId xmlns:a16="http://schemas.microsoft.com/office/drawing/2014/main" id="{A19A9431-3206-4A9D-BC3D-962EAF06659F}"/>
              </a:ext>
            </a:extLst>
          </p:cNvPr>
          <p:cNvSpPr txBox="1">
            <a:spLocks/>
          </p:cNvSpPr>
          <p:nvPr/>
        </p:nvSpPr>
        <p:spPr>
          <a:xfrm>
            <a:off x="8617270" y="1628800"/>
            <a:ext cx="3285445" cy="223460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800" dirty="0"/>
              <a:t>Building 36 – Total area of greening 4,570 m² = half a hectare (roof and 3 walls)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800" dirty="0"/>
              <a:t>Bird's eye view at the beginning and in a few years</a:t>
            </a:r>
            <a:br>
              <a:rPr lang="en-US" sz="1800" dirty="0"/>
            </a:br>
            <a:r>
              <a:rPr lang="en-US" sz="1400" i="1" dirty="0"/>
              <a:t>Draft: L+ Landschaftsarchitekten</a:t>
            </a:r>
            <a:br>
              <a:rPr lang="en-US" sz="1400" i="1" dirty="0"/>
            </a:br>
            <a:r>
              <a:rPr lang="en-US" sz="1400" i="1" dirty="0"/>
              <a:t>Visualization: luminousfields</a:t>
            </a:r>
            <a:endParaRPr lang="en-US" sz="1400" dirty="0"/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800" dirty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de-DE" dirty="0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58605BA6-FB10-44D9-8A06-AB5700339F8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667826" y="151761"/>
            <a:ext cx="1392957" cy="1043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486668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DESY </a:t>
            </a:r>
            <a:r>
              <a:rPr lang="de-DE" dirty="0" err="1"/>
              <a:t>Sustainability</a:t>
            </a:r>
            <a:r>
              <a:rPr lang="de-DE" dirty="0"/>
              <a:t> Report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2019-2021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Intro Sustainability for large scale RIs I Denise Völker, DESY I ALEGRO Workshop 2024</a:t>
            </a:r>
            <a:endParaRPr lang="de-DE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77E26AC5-B716-4A9C-8A9B-F18963E899D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86617" y="3160421"/>
            <a:ext cx="3068041" cy="3024336"/>
          </a:xfrm>
          <a:prstGeom prst="rect">
            <a:avLst/>
          </a:prstGeo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31FCF3F4-52D4-4E72-BF04-70A98310567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0778" y="1241067"/>
            <a:ext cx="3539268" cy="5033374"/>
          </a:xfrm>
          <a:prstGeom prst="rect">
            <a:avLst/>
          </a:prstGeom>
          <a:effectLst>
            <a:outerShdw blurRad="292100" dist="139700" dir="30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1850E11A-D212-4873-A76C-B5BF007A07E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41765" y="169024"/>
            <a:ext cx="4614876" cy="3259975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B83D9CF7-CC57-4F94-845F-098B2DD25D8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259004" y="3501008"/>
            <a:ext cx="4613334" cy="3255509"/>
          </a:xfrm>
          <a:prstGeom prst="rect">
            <a:avLst/>
          </a:prstGeom>
        </p:spPr>
      </p:pic>
      <p:cxnSp>
        <p:nvCxnSpPr>
          <p:cNvPr id="10" name="Gerader Verbinder 9">
            <a:extLst>
              <a:ext uri="{FF2B5EF4-FFF2-40B4-BE49-F238E27FC236}">
                <a16:creationId xmlns:a16="http://schemas.microsoft.com/office/drawing/2014/main" id="{705B6FD4-7C41-4866-8F1F-BF3E62A7736F}"/>
              </a:ext>
            </a:extLst>
          </p:cNvPr>
          <p:cNvCxnSpPr>
            <a:cxnSpLocks/>
          </p:cNvCxnSpPr>
          <p:nvPr/>
        </p:nvCxnSpPr>
        <p:spPr>
          <a:xfrm>
            <a:off x="7032104" y="169024"/>
            <a:ext cx="72008" cy="6598617"/>
          </a:xfrm>
          <a:prstGeom prst="line">
            <a:avLst/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feld 8">
            <a:extLst>
              <a:ext uri="{FF2B5EF4-FFF2-40B4-BE49-F238E27FC236}">
                <a16:creationId xmlns:a16="http://schemas.microsoft.com/office/drawing/2014/main" id="{E25D6A9A-C1E3-4E77-888C-78704EBD9761}"/>
              </a:ext>
            </a:extLst>
          </p:cNvPr>
          <p:cNvSpPr txBox="1"/>
          <p:nvPr/>
        </p:nvSpPr>
        <p:spPr>
          <a:xfrm>
            <a:off x="4007768" y="1340768"/>
            <a:ext cx="26642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hlinkClick r:id="rId7"/>
              </a:rPr>
              <a:t>https://nachhaltigkeit.desy.de/sustainability_report/index_eng.html</a:t>
            </a:r>
            <a:r>
              <a:rPr lang="en-US" sz="16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78224226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Lets get closer to the accelerator</a:t>
            </a:r>
          </a:p>
        </p:txBody>
      </p:sp>
    </p:spTree>
    <p:extLst>
      <p:ext uri="{BB962C8B-B14F-4D97-AF65-F5344CB8AC3E}">
        <p14:creationId xmlns:p14="http://schemas.microsoft.com/office/powerpoint/2010/main" val="267606531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35361" y="349611"/>
            <a:ext cx="11376024" cy="451098"/>
          </a:xfrm>
        </p:spPr>
        <p:txBody>
          <a:bodyPr/>
          <a:lstStyle/>
          <a:p>
            <a:r>
              <a:rPr lang="en-GB" dirty="0">
                <a:solidFill>
                  <a:srgbClr val="007BC8"/>
                </a:solidFill>
                <a:latin typeface="DesySans Office Cn Medium" panose="020B0706040000020003" pitchFamily="34" charset="0"/>
                <a:cs typeface="Calibri" panose="020F0502020204030204" pitchFamily="34" charset="0"/>
              </a:rPr>
              <a:t>Upgrade PETRA III : </a:t>
            </a:r>
            <a:r>
              <a:rPr lang="de-DE" dirty="0">
                <a:solidFill>
                  <a:srgbClr val="009FDF"/>
                </a:solidFill>
              </a:rPr>
              <a:t>PETRA IV</a:t>
            </a:r>
            <a:r>
              <a:rPr lang="de-DE" dirty="0">
                <a:solidFill>
                  <a:srgbClr val="F18F1F"/>
                </a:solidFill>
              </a:rPr>
              <a:t>. </a:t>
            </a:r>
            <a:endParaRPr lang="en-GB" dirty="0">
              <a:solidFill>
                <a:srgbClr val="007BC8"/>
              </a:solidFill>
              <a:latin typeface="DesySans Office Cn Medium" panose="020B0706040000020003" pitchFamily="34" charset="0"/>
              <a:cs typeface="Calibri" panose="020F0502020204030204" pitchFamily="34" charset="0"/>
            </a:endParaRP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3"/>
          </p:nvPr>
        </p:nvSpPr>
        <p:spPr>
          <a:xfrm>
            <a:off x="335360" y="817500"/>
            <a:ext cx="11376025" cy="379252"/>
          </a:xfrm>
        </p:spPr>
        <p:txBody>
          <a:bodyPr/>
          <a:lstStyle/>
          <a:p>
            <a:r>
              <a:rPr lang="en-US" dirty="0">
                <a:solidFill>
                  <a:srgbClr val="EB6E0F"/>
                </a:solidFill>
                <a:latin typeface="DesySans Office Cn Medium" panose="020B0706040000020003" pitchFamily="34" charset="0"/>
                <a:cs typeface="Calibri" panose="020F0502020204030204" pitchFamily="34" charset="0"/>
              </a:rPr>
              <a:t>What is the benefit of the upgrade?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8397A820-CDE9-4DB3-A0A5-EE4D85010F6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9600" y="403200"/>
            <a:ext cx="1587600" cy="578604"/>
          </a:xfrm>
          <a:prstGeom prst="rect">
            <a:avLst/>
          </a:prstGeom>
        </p:spPr>
      </p:pic>
      <p:sp>
        <p:nvSpPr>
          <p:cNvPr id="16" name="Rechteck 15">
            <a:extLst>
              <a:ext uri="{FF2B5EF4-FFF2-40B4-BE49-F238E27FC236}">
                <a16:creationId xmlns:a16="http://schemas.microsoft.com/office/drawing/2014/main" id="{74D230E9-BC1E-47AA-8464-8F58290A0426}"/>
              </a:ext>
            </a:extLst>
          </p:cNvPr>
          <p:cNvSpPr/>
          <p:nvPr/>
        </p:nvSpPr>
        <p:spPr>
          <a:xfrm>
            <a:off x="1055440" y="4122946"/>
            <a:ext cx="6096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de-DE" sz="1600" dirty="0" err="1">
                <a:solidFill>
                  <a:srgbClr val="000000"/>
                </a:solidFill>
                <a:latin typeface="DesySans Office" panose="020B0503040000020003" pitchFamily="34" charset="0"/>
              </a:rPr>
              <a:t>Brilliance</a:t>
            </a:r>
            <a:r>
              <a:rPr lang="de-DE" sz="1600" dirty="0">
                <a:solidFill>
                  <a:srgbClr val="000000"/>
                </a:solidFill>
                <a:latin typeface="DesySans Office" panose="020B0503040000020003" pitchFamily="34" charset="0"/>
              </a:rPr>
              <a:t> </a:t>
            </a:r>
            <a:r>
              <a:rPr lang="de-DE" sz="1600" dirty="0" err="1">
                <a:solidFill>
                  <a:srgbClr val="000000"/>
                </a:solidFill>
                <a:latin typeface="DesySans Office" panose="020B0503040000020003" pitchFamily="34" charset="0"/>
              </a:rPr>
              <a:t>increase</a:t>
            </a:r>
            <a:r>
              <a:rPr lang="de-DE" sz="1600" dirty="0">
                <a:solidFill>
                  <a:srgbClr val="000000"/>
                </a:solidFill>
                <a:latin typeface="DesySans Office" panose="020B0503040000020003" pitchFamily="34" charset="0"/>
              </a:rPr>
              <a:t> </a:t>
            </a:r>
            <a:r>
              <a:rPr lang="de-DE" sz="1600" dirty="0" err="1">
                <a:solidFill>
                  <a:srgbClr val="000000"/>
                </a:solidFill>
                <a:latin typeface="DesySans Office" panose="020B0503040000020003" pitchFamily="34" charset="0"/>
              </a:rPr>
              <a:t>by</a:t>
            </a:r>
            <a:endParaRPr lang="de-DE" sz="1600" dirty="0">
              <a:solidFill>
                <a:srgbClr val="000000"/>
              </a:solidFill>
              <a:latin typeface="DesySans Office" panose="020B0503040000020003" pitchFamily="34" charset="0"/>
            </a:endParaRPr>
          </a:p>
          <a:p>
            <a:r>
              <a:rPr lang="de-DE" sz="1600" dirty="0">
                <a:solidFill>
                  <a:srgbClr val="000000"/>
                </a:solidFill>
                <a:latin typeface="DesySans Office" panose="020B0503040000020003" pitchFamily="34" charset="0"/>
              </a:rPr>
              <a:t>➔500 x (</a:t>
            </a:r>
            <a:r>
              <a:rPr lang="de-DE" sz="1600" dirty="0" err="1">
                <a:solidFill>
                  <a:srgbClr val="000000"/>
                </a:solidFill>
                <a:latin typeface="DesySans Office" panose="020B0503040000020003" pitchFamily="34" charset="0"/>
              </a:rPr>
              <a:t>hard</a:t>
            </a:r>
            <a:r>
              <a:rPr lang="de-DE" sz="1600" dirty="0">
                <a:solidFill>
                  <a:srgbClr val="000000"/>
                </a:solidFill>
                <a:latin typeface="DesySans Office" panose="020B0503040000020003" pitchFamily="34" charset="0"/>
              </a:rPr>
              <a:t> X-</a:t>
            </a:r>
            <a:r>
              <a:rPr lang="de-DE" sz="1600" dirty="0" err="1">
                <a:solidFill>
                  <a:srgbClr val="000000"/>
                </a:solidFill>
                <a:latin typeface="DesySans Office" panose="020B0503040000020003" pitchFamily="34" charset="0"/>
              </a:rPr>
              <a:t>rays</a:t>
            </a:r>
            <a:r>
              <a:rPr lang="de-DE" sz="1600" dirty="0">
                <a:solidFill>
                  <a:srgbClr val="000000"/>
                </a:solidFill>
                <a:latin typeface="DesySans Office" panose="020B0503040000020003" pitchFamily="34" charset="0"/>
              </a:rPr>
              <a:t>)</a:t>
            </a:r>
          </a:p>
          <a:p>
            <a:r>
              <a:rPr lang="de-DE" sz="1600" dirty="0">
                <a:solidFill>
                  <a:srgbClr val="000000"/>
                </a:solidFill>
                <a:latin typeface="DesySans Office" panose="020B0503040000020003" pitchFamily="34" charset="0"/>
              </a:rPr>
              <a:t>➔1000 x (high-</a:t>
            </a:r>
            <a:r>
              <a:rPr lang="de-DE" sz="1600" dirty="0" err="1">
                <a:solidFill>
                  <a:srgbClr val="000000"/>
                </a:solidFill>
                <a:latin typeface="DesySans Office" panose="020B0503040000020003" pitchFamily="34" charset="0"/>
              </a:rPr>
              <a:t>energy</a:t>
            </a:r>
            <a:r>
              <a:rPr lang="de-DE" sz="1600" dirty="0">
                <a:solidFill>
                  <a:srgbClr val="000000"/>
                </a:solidFill>
                <a:latin typeface="DesySans Office" panose="020B0503040000020003" pitchFamily="34" charset="0"/>
              </a:rPr>
              <a:t> X-</a:t>
            </a:r>
            <a:r>
              <a:rPr lang="de-DE" sz="1600" dirty="0" err="1">
                <a:solidFill>
                  <a:srgbClr val="000000"/>
                </a:solidFill>
                <a:latin typeface="DesySans Office" panose="020B0503040000020003" pitchFamily="34" charset="0"/>
              </a:rPr>
              <a:t>rays</a:t>
            </a:r>
            <a:r>
              <a:rPr lang="de-DE" sz="1600" dirty="0">
                <a:solidFill>
                  <a:srgbClr val="000000"/>
                </a:solidFill>
                <a:latin typeface="DesySans Office" panose="020B0503040000020003" pitchFamily="34" charset="0"/>
              </a:rPr>
              <a:t>)</a:t>
            </a:r>
          </a:p>
          <a:p>
            <a:endParaRPr lang="de-DE" sz="1600" dirty="0">
              <a:solidFill>
                <a:srgbClr val="000000"/>
              </a:solidFill>
              <a:latin typeface="DesySans Office" panose="020B0503040000020003" pitchFamily="34" charset="0"/>
            </a:endParaRPr>
          </a:p>
          <a:p>
            <a:r>
              <a:rPr lang="de-DE" sz="1600" b="1" dirty="0">
                <a:solidFill>
                  <a:srgbClr val="009FDF"/>
                </a:solidFill>
                <a:latin typeface="DesySans Office" panose="020B0503040000020003" pitchFamily="34" charset="0"/>
              </a:rPr>
              <a:t>PETRA IV</a:t>
            </a:r>
            <a:r>
              <a:rPr lang="de-DE" sz="1600" b="1" dirty="0">
                <a:solidFill>
                  <a:srgbClr val="F18F1F"/>
                </a:solidFill>
                <a:latin typeface="DesySans Office" panose="020B0503040000020003" pitchFamily="34" charset="0"/>
              </a:rPr>
              <a:t>. </a:t>
            </a:r>
            <a:r>
              <a:rPr lang="de-DE" sz="1600" dirty="0" err="1">
                <a:solidFill>
                  <a:srgbClr val="000000"/>
                </a:solidFill>
                <a:latin typeface="DesySans Office" panose="020B0503040000020003" pitchFamily="34" charset="0"/>
              </a:rPr>
              <a:t>brilliance</a:t>
            </a:r>
            <a:r>
              <a:rPr lang="de-DE" sz="1600" dirty="0">
                <a:solidFill>
                  <a:srgbClr val="000000"/>
                </a:solidFill>
                <a:latin typeface="DesySans Office" panose="020B0503040000020003" pitchFamily="34" charset="0"/>
              </a:rPr>
              <a:t> at 100 </a:t>
            </a:r>
            <a:r>
              <a:rPr lang="de-DE" sz="1600" dirty="0" err="1">
                <a:solidFill>
                  <a:srgbClr val="000000"/>
                </a:solidFill>
                <a:latin typeface="DesySans Office" panose="020B0503040000020003" pitchFamily="34" charset="0"/>
              </a:rPr>
              <a:t>keV</a:t>
            </a:r>
            <a:r>
              <a:rPr lang="de-DE" sz="1600" dirty="0">
                <a:solidFill>
                  <a:srgbClr val="000000"/>
                </a:solidFill>
                <a:latin typeface="DesySans Office" panose="020B0503040000020003" pitchFamily="34" charset="0"/>
              </a:rPr>
              <a:t> </a:t>
            </a:r>
          </a:p>
          <a:p>
            <a:r>
              <a:rPr lang="de-DE" sz="1600" dirty="0" err="1">
                <a:solidFill>
                  <a:srgbClr val="000000"/>
                </a:solidFill>
                <a:latin typeface="DesySans Office" panose="020B0503040000020003" pitchFamily="34" charset="0"/>
              </a:rPr>
              <a:t>higher</a:t>
            </a:r>
            <a:r>
              <a:rPr lang="de-DE" sz="1600" dirty="0">
                <a:solidFill>
                  <a:srgbClr val="000000"/>
                </a:solidFill>
                <a:latin typeface="DesySans Office" panose="020B0503040000020003" pitchFamily="34" charset="0"/>
              </a:rPr>
              <a:t> </a:t>
            </a:r>
            <a:r>
              <a:rPr lang="de-DE" sz="1600" dirty="0" err="1">
                <a:solidFill>
                  <a:srgbClr val="000000"/>
                </a:solidFill>
                <a:latin typeface="DesySans Office" panose="020B0503040000020003" pitchFamily="34" charset="0"/>
              </a:rPr>
              <a:t>than</a:t>
            </a:r>
            <a:r>
              <a:rPr lang="de-DE" sz="1600" dirty="0">
                <a:solidFill>
                  <a:srgbClr val="000000"/>
                </a:solidFill>
                <a:latin typeface="DesySans Office" panose="020B0503040000020003" pitchFamily="34" charset="0"/>
              </a:rPr>
              <a:t> </a:t>
            </a:r>
            <a:r>
              <a:rPr lang="de-DE" sz="1600" dirty="0" err="1">
                <a:solidFill>
                  <a:srgbClr val="000000"/>
                </a:solidFill>
                <a:latin typeface="DesySans Office" panose="020B0503040000020003" pitchFamily="34" charset="0"/>
              </a:rPr>
              <a:t>for</a:t>
            </a:r>
            <a:r>
              <a:rPr lang="de-DE" sz="1600" dirty="0">
                <a:solidFill>
                  <a:srgbClr val="000000"/>
                </a:solidFill>
                <a:latin typeface="DesySans Office" panose="020B0503040000020003" pitchFamily="34" charset="0"/>
              </a:rPr>
              <a:t> 10 </a:t>
            </a:r>
            <a:r>
              <a:rPr lang="de-DE" sz="1600" dirty="0" err="1">
                <a:solidFill>
                  <a:srgbClr val="000000"/>
                </a:solidFill>
                <a:latin typeface="DesySans Office" panose="020B0503040000020003" pitchFamily="34" charset="0"/>
              </a:rPr>
              <a:t>keV</a:t>
            </a:r>
            <a:r>
              <a:rPr lang="de-DE" sz="1600" dirty="0">
                <a:solidFill>
                  <a:srgbClr val="000000"/>
                </a:solidFill>
                <a:latin typeface="DesySans Office" panose="020B0503040000020003" pitchFamily="34" charset="0"/>
              </a:rPr>
              <a:t> at PETRA III </a:t>
            </a:r>
            <a:r>
              <a:rPr lang="de-DE" sz="1600" dirty="0" err="1">
                <a:solidFill>
                  <a:srgbClr val="000000"/>
                </a:solidFill>
                <a:latin typeface="DesySans Office" panose="020B0503040000020003" pitchFamily="34" charset="0"/>
              </a:rPr>
              <a:t>today</a:t>
            </a:r>
            <a:r>
              <a:rPr lang="de-DE" sz="1600" dirty="0">
                <a:solidFill>
                  <a:srgbClr val="000000"/>
                </a:solidFill>
                <a:latin typeface="DesySans Office" panose="020B0503040000020003" pitchFamily="34" charset="0"/>
              </a:rPr>
              <a:t>!!</a:t>
            </a:r>
            <a:endParaRPr lang="de-DE" sz="1600" dirty="0">
              <a:latin typeface="DesySans Office" panose="020B0503040000020003" pitchFamily="34" charset="0"/>
            </a:endParaRPr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7E15DC24-B19A-4DA9-84EA-285EFC152A30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9287" y="1365737"/>
            <a:ext cx="3854585" cy="2433452"/>
          </a:xfrm>
          <a:prstGeom prst="rect">
            <a:avLst/>
          </a:prstGeom>
        </p:spPr>
      </p:pic>
      <p:pic>
        <p:nvPicPr>
          <p:cNvPr id="21" name="Grafik 20">
            <a:extLst>
              <a:ext uri="{FF2B5EF4-FFF2-40B4-BE49-F238E27FC236}">
                <a16:creationId xmlns:a16="http://schemas.microsoft.com/office/drawing/2014/main" id="{EDA64CCB-4550-456D-B754-729B711946EC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9903666" y="1599087"/>
            <a:ext cx="1212004" cy="965817"/>
          </a:xfrm>
          <a:prstGeom prst="rect">
            <a:avLst/>
          </a:prstGeom>
        </p:spPr>
      </p:pic>
      <p:pic>
        <p:nvPicPr>
          <p:cNvPr id="22" name="Grafik 21">
            <a:extLst>
              <a:ext uri="{FF2B5EF4-FFF2-40B4-BE49-F238E27FC236}">
                <a16:creationId xmlns:a16="http://schemas.microsoft.com/office/drawing/2014/main" id="{F75F4973-D258-4878-ADDD-A28CCC189C9D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7104112" y="1748836"/>
            <a:ext cx="2328938" cy="774263"/>
          </a:xfrm>
          <a:prstGeom prst="rect">
            <a:avLst/>
          </a:prstGeom>
        </p:spPr>
      </p:pic>
      <p:sp>
        <p:nvSpPr>
          <p:cNvPr id="23" name="Rechteck 22">
            <a:extLst>
              <a:ext uri="{FF2B5EF4-FFF2-40B4-BE49-F238E27FC236}">
                <a16:creationId xmlns:a16="http://schemas.microsoft.com/office/drawing/2014/main" id="{ECB0252D-A8CE-4B2E-B0BD-49C600E38A3F}"/>
              </a:ext>
            </a:extLst>
          </p:cNvPr>
          <p:cNvSpPr/>
          <p:nvPr/>
        </p:nvSpPr>
        <p:spPr>
          <a:xfrm>
            <a:off x="5871836" y="1247862"/>
            <a:ext cx="353430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solidFill>
                  <a:srgbClr val="000000"/>
                </a:solidFill>
                <a:latin typeface="DesySans Office Cn Medium" panose="020B0706040000020003" pitchFamily="34" charset="0"/>
              </a:rPr>
              <a:t>Photon source size –ideal imaging capabilities</a:t>
            </a:r>
            <a:endParaRPr lang="de-DE" sz="1400" dirty="0">
              <a:latin typeface="DesySans Office Cn Medium" panose="020B0706040000020003" pitchFamily="34" charset="0"/>
            </a:endParaRPr>
          </a:p>
        </p:txBody>
      </p:sp>
      <p:pic>
        <p:nvPicPr>
          <p:cNvPr id="24" name="Grafik 23">
            <a:extLst>
              <a:ext uri="{FF2B5EF4-FFF2-40B4-BE49-F238E27FC236}">
                <a16:creationId xmlns:a16="http://schemas.microsoft.com/office/drawing/2014/main" id="{3BCC2669-876D-4DEF-A9F8-EEA1D89D4F8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245186" y="4362008"/>
            <a:ext cx="3084979" cy="1743684"/>
          </a:xfrm>
          <a:prstGeom prst="rect">
            <a:avLst/>
          </a:prstGeom>
        </p:spPr>
      </p:pic>
      <p:graphicFrame>
        <p:nvGraphicFramePr>
          <p:cNvPr id="25" name="Tabelle 24">
            <a:extLst>
              <a:ext uri="{FF2B5EF4-FFF2-40B4-BE49-F238E27FC236}">
                <a16:creationId xmlns:a16="http://schemas.microsoft.com/office/drawing/2014/main" id="{BB69C54D-DA6B-4357-B7DB-18D180B9CAB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2807427"/>
              </p:ext>
            </p:extLst>
          </p:nvPr>
        </p:nvGraphicFramePr>
        <p:xfrm>
          <a:off x="5952602" y="2954155"/>
          <a:ext cx="5184575" cy="112291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81044">
                  <a:extLst>
                    <a:ext uri="{9D8B030D-6E8A-4147-A177-3AD203B41FA5}">
                      <a16:colId xmlns:a16="http://schemas.microsoft.com/office/drawing/2014/main" val="2875894949"/>
                    </a:ext>
                  </a:extLst>
                </a:gridCol>
                <a:gridCol w="2209665">
                  <a:extLst>
                    <a:ext uri="{9D8B030D-6E8A-4147-A177-3AD203B41FA5}">
                      <a16:colId xmlns:a16="http://schemas.microsoft.com/office/drawing/2014/main" val="4185767212"/>
                    </a:ext>
                  </a:extLst>
                </a:gridCol>
                <a:gridCol w="1693866">
                  <a:extLst>
                    <a:ext uri="{9D8B030D-6E8A-4147-A177-3AD203B41FA5}">
                      <a16:colId xmlns:a16="http://schemas.microsoft.com/office/drawing/2014/main" val="1074308741"/>
                    </a:ext>
                  </a:extLst>
                </a:gridCol>
              </a:tblGrid>
              <a:tr h="347335">
                <a:tc>
                  <a:txBody>
                    <a:bodyPr/>
                    <a:lstStyle/>
                    <a:p>
                      <a:pPr algn="just">
                        <a:spcAft>
                          <a:spcPts val="500"/>
                        </a:spcAft>
                      </a:pPr>
                      <a:r>
                        <a:rPr lang="en-US" sz="1600">
                          <a:effectLst/>
                          <a:latin typeface="DesySans Office" panose="020B0503040000020003" pitchFamily="34" charset="0"/>
                        </a:rPr>
                        <a:t> </a:t>
                      </a:r>
                      <a:endParaRPr lang="de-DE" sz="1600">
                        <a:effectLst/>
                        <a:latin typeface="DesySans Office" panose="020B05030400000200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500"/>
                        </a:spcAft>
                      </a:pPr>
                      <a:r>
                        <a:rPr lang="en-US" sz="1600">
                          <a:effectLst/>
                          <a:latin typeface="DesySans Office" panose="020B0503040000020003" pitchFamily="34" charset="0"/>
                        </a:rPr>
                        <a:t>PETRA III</a:t>
                      </a:r>
                      <a:endParaRPr lang="de-DE" sz="1600">
                        <a:effectLst/>
                        <a:latin typeface="DesySans Office" panose="020B05030400000200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500"/>
                        </a:spcAft>
                      </a:pPr>
                      <a:r>
                        <a:rPr lang="en-US" sz="1600">
                          <a:effectLst/>
                          <a:latin typeface="DesySans Office" panose="020B0503040000020003" pitchFamily="34" charset="0"/>
                        </a:rPr>
                        <a:t>PETRA IV</a:t>
                      </a:r>
                      <a:endParaRPr lang="de-DE" sz="1600">
                        <a:effectLst/>
                        <a:latin typeface="DesySans Office" panose="020B05030400000200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77546755"/>
                  </a:ext>
                </a:extLst>
              </a:tr>
              <a:tr h="414517">
                <a:tc>
                  <a:txBody>
                    <a:bodyPr/>
                    <a:lstStyle/>
                    <a:p>
                      <a:pPr algn="just">
                        <a:spcAft>
                          <a:spcPts val="500"/>
                        </a:spcAft>
                      </a:pPr>
                      <a:r>
                        <a:rPr lang="en-US" sz="1600">
                          <a:effectLst/>
                          <a:latin typeface="DesySans Office" panose="020B0503040000020003" pitchFamily="34" charset="0"/>
                        </a:rPr>
                        <a:t>Horizontal</a:t>
                      </a:r>
                      <a:endParaRPr lang="de-DE" sz="1600">
                        <a:effectLst/>
                        <a:latin typeface="DesySans Office" panose="020B05030400000200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500"/>
                        </a:spcAft>
                      </a:pPr>
                      <a:r>
                        <a:rPr lang="en-US" sz="1600" dirty="0">
                          <a:effectLst/>
                          <a:latin typeface="DesySans Office" panose="020B0503040000020003" pitchFamily="34" charset="0"/>
                        </a:rPr>
                        <a:t>1300 pm rad</a:t>
                      </a:r>
                      <a:endParaRPr lang="de-DE" sz="1600" dirty="0">
                        <a:effectLst/>
                        <a:latin typeface="DesySans Office" panose="020B05030400000200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500"/>
                        </a:spcAft>
                      </a:pPr>
                      <a:r>
                        <a:rPr lang="en-US" sz="1600">
                          <a:effectLst/>
                          <a:latin typeface="DesySans Office" panose="020B0503040000020003" pitchFamily="34" charset="0"/>
                        </a:rPr>
                        <a:t>20 pm rad</a:t>
                      </a:r>
                      <a:endParaRPr lang="de-DE" sz="1600">
                        <a:effectLst/>
                        <a:latin typeface="DesySans Office" panose="020B05030400000200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506940835"/>
                  </a:ext>
                </a:extLst>
              </a:tr>
              <a:tr h="361065">
                <a:tc>
                  <a:txBody>
                    <a:bodyPr/>
                    <a:lstStyle/>
                    <a:p>
                      <a:pPr algn="just">
                        <a:spcAft>
                          <a:spcPts val="500"/>
                        </a:spcAft>
                      </a:pPr>
                      <a:r>
                        <a:rPr lang="en-US" sz="1600">
                          <a:effectLst/>
                          <a:latin typeface="DesySans Office" panose="020B0503040000020003" pitchFamily="34" charset="0"/>
                        </a:rPr>
                        <a:t>Vertical</a:t>
                      </a:r>
                      <a:endParaRPr lang="de-DE" sz="1600">
                        <a:effectLst/>
                        <a:latin typeface="DesySans Office" panose="020B05030400000200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500"/>
                        </a:spcAft>
                      </a:pPr>
                      <a:r>
                        <a:rPr lang="en-US" sz="1600" dirty="0">
                          <a:effectLst/>
                          <a:latin typeface="DesySans Office" panose="020B0503040000020003" pitchFamily="34" charset="0"/>
                        </a:rPr>
                        <a:t>10 pm rad</a:t>
                      </a:r>
                      <a:endParaRPr lang="de-DE" sz="1600" dirty="0">
                        <a:effectLst/>
                        <a:latin typeface="DesySans Office" panose="020B05030400000200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500"/>
                        </a:spcAft>
                      </a:pPr>
                      <a:r>
                        <a:rPr lang="en-US" sz="1600" dirty="0">
                          <a:effectLst/>
                          <a:latin typeface="DesySans Office" panose="020B0503040000020003" pitchFamily="34" charset="0"/>
                        </a:rPr>
                        <a:t>5 pm rad</a:t>
                      </a:r>
                      <a:endParaRPr lang="de-DE" sz="1600" dirty="0">
                        <a:effectLst/>
                        <a:latin typeface="DesySans Office" panose="020B05030400000200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18238538"/>
                  </a:ext>
                </a:extLst>
              </a:tr>
            </a:tbl>
          </a:graphicData>
        </a:graphic>
      </p:graphicFrame>
      <p:sp>
        <p:nvSpPr>
          <p:cNvPr id="26" name="Textfeld 25">
            <a:extLst>
              <a:ext uri="{FF2B5EF4-FFF2-40B4-BE49-F238E27FC236}">
                <a16:creationId xmlns:a16="http://schemas.microsoft.com/office/drawing/2014/main" id="{3984DFF0-4271-4AAF-B440-6FD7160B036B}"/>
              </a:ext>
            </a:extLst>
          </p:cNvPr>
          <p:cNvSpPr txBox="1"/>
          <p:nvPr/>
        </p:nvSpPr>
        <p:spPr>
          <a:xfrm>
            <a:off x="6104830" y="6135107"/>
            <a:ext cx="508664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00" dirty="0" err="1">
                <a:latin typeface="DesySans Office" panose="020B0503040000020003" pitchFamily="34" charset="0"/>
              </a:rPr>
              <a:t>Coherence</a:t>
            </a:r>
            <a:r>
              <a:rPr lang="de-DE" sz="1000" dirty="0">
                <a:latin typeface="DesySans Office" panose="020B0503040000020003" pitchFamily="34" charset="0"/>
              </a:rPr>
              <a:t> </a:t>
            </a:r>
            <a:r>
              <a:rPr lang="de-DE" sz="1000" dirty="0" err="1">
                <a:latin typeface="DesySans Office" panose="020B0503040000020003" pitchFamily="34" charset="0"/>
              </a:rPr>
              <a:t>of</a:t>
            </a:r>
            <a:r>
              <a:rPr lang="de-DE" sz="1000" dirty="0">
                <a:latin typeface="DesySans Office" panose="020B0503040000020003" pitchFamily="34" charset="0"/>
              </a:rPr>
              <a:t> </a:t>
            </a:r>
            <a:r>
              <a:rPr lang="de-DE" sz="1000" dirty="0" err="1">
                <a:latin typeface="DesySans Office" panose="020B0503040000020003" pitchFamily="34" charset="0"/>
              </a:rPr>
              <a:t>the</a:t>
            </a:r>
            <a:r>
              <a:rPr lang="de-DE" sz="1000" dirty="0">
                <a:latin typeface="DesySans Office" panose="020B0503040000020003" pitchFamily="34" charset="0"/>
              </a:rPr>
              <a:t> </a:t>
            </a:r>
            <a:r>
              <a:rPr lang="de-DE" sz="1000" dirty="0" err="1">
                <a:latin typeface="DesySans Office" panose="020B0503040000020003" pitchFamily="34" charset="0"/>
              </a:rPr>
              <a:t>emitted</a:t>
            </a:r>
            <a:r>
              <a:rPr lang="de-DE" sz="1000" dirty="0">
                <a:latin typeface="DesySans Office" panose="020B0503040000020003" pitchFamily="34" charset="0"/>
              </a:rPr>
              <a:t> light </a:t>
            </a:r>
            <a:r>
              <a:rPr lang="de-DE" sz="1000" dirty="0" err="1">
                <a:latin typeface="DesySans Office" panose="020B0503040000020003" pitchFamily="34" charset="0"/>
              </a:rPr>
              <a:t>for</a:t>
            </a:r>
            <a:r>
              <a:rPr lang="de-DE" sz="1000" dirty="0">
                <a:latin typeface="DesySans Office" panose="020B0503040000020003" pitchFamily="34" charset="0"/>
              </a:rPr>
              <a:t> PETRA III (</a:t>
            </a:r>
            <a:r>
              <a:rPr lang="de-DE" sz="1000" dirty="0" err="1">
                <a:latin typeface="DesySans Office" panose="020B0503040000020003" pitchFamily="34" charset="0"/>
              </a:rPr>
              <a:t>bottom</a:t>
            </a:r>
            <a:r>
              <a:rPr lang="de-DE" sz="1000" dirty="0">
                <a:latin typeface="DesySans Office" panose="020B0503040000020003" pitchFamily="34" charset="0"/>
              </a:rPr>
              <a:t>) and </a:t>
            </a:r>
            <a:r>
              <a:rPr lang="de-DE" sz="1000" b="1" dirty="0">
                <a:solidFill>
                  <a:srgbClr val="009FDF"/>
                </a:solidFill>
              </a:rPr>
              <a:t>PETRA IV</a:t>
            </a:r>
            <a:r>
              <a:rPr lang="de-DE" sz="1000" b="1" dirty="0">
                <a:solidFill>
                  <a:srgbClr val="F18F1F"/>
                </a:solidFill>
              </a:rPr>
              <a:t>. </a:t>
            </a:r>
            <a:r>
              <a:rPr lang="de-DE" sz="1000" dirty="0">
                <a:latin typeface="DesySans Office" panose="020B0503040000020003" pitchFamily="34" charset="0"/>
              </a:rPr>
              <a:t>(</a:t>
            </a:r>
            <a:r>
              <a:rPr lang="de-DE" sz="1000" dirty="0" err="1">
                <a:latin typeface="DesySans Office" panose="020B0503040000020003" pitchFamily="34" charset="0"/>
              </a:rPr>
              <a:t>upper</a:t>
            </a:r>
            <a:r>
              <a:rPr lang="de-DE" sz="1000" dirty="0">
                <a:latin typeface="DesySans Office" panose="020B0503040000020003" pitchFamily="34" charset="0"/>
              </a:rPr>
              <a:t> </a:t>
            </a:r>
            <a:r>
              <a:rPr lang="de-DE" sz="1000" dirty="0" err="1">
                <a:latin typeface="DesySans Office" panose="020B0503040000020003" pitchFamily="34" charset="0"/>
              </a:rPr>
              <a:t>figure</a:t>
            </a:r>
            <a:r>
              <a:rPr lang="de-DE" sz="1000" dirty="0">
                <a:latin typeface="DesySans Office" panose="020B0503040000020003" pitchFamily="34" charset="0"/>
              </a:rPr>
              <a:t>)</a:t>
            </a: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C87A389B-4B5B-4CD8-AB6E-31122ACD6A2E}"/>
              </a:ext>
            </a:extLst>
          </p:cNvPr>
          <p:cNvSpPr txBox="1"/>
          <p:nvPr/>
        </p:nvSpPr>
        <p:spPr>
          <a:xfrm>
            <a:off x="7248128" y="6472740"/>
            <a:ext cx="3204723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900" dirty="0"/>
              <a:t>[1] </a:t>
            </a:r>
            <a:r>
              <a:rPr lang="en-US" sz="900" u="sng" dirty="0">
                <a:hlinkClick r:id="rId7"/>
              </a:rPr>
              <a:t>C.G. </a:t>
            </a:r>
            <a:r>
              <a:rPr lang="en-US" sz="900" u="sng" dirty="0" err="1">
                <a:hlinkClick r:id="rId7"/>
              </a:rPr>
              <a:t>Schroer</a:t>
            </a:r>
            <a:r>
              <a:rPr lang="en-US" sz="900" dirty="0"/>
              <a:t> et all </a:t>
            </a:r>
            <a:r>
              <a:rPr lang="en-US" sz="900" b="1" dirty="0"/>
              <a:t>Eur. Phys. J. Plus 137, 1312 (2022)</a:t>
            </a:r>
            <a:endParaRPr lang="de-DE" sz="900" dirty="0"/>
          </a:p>
          <a:p>
            <a:endParaRPr lang="de-DE" sz="1600" dirty="0" err="1"/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386DAC3D-D775-44EB-8B65-8C38DC0C08B2}"/>
              </a:ext>
            </a:extLst>
          </p:cNvPr>
          <p:cNvSpPr txBox="1"/>
          <p:nvPr/>
        </p:nvSpPr>
        <p:spPr>
          <a:xfrm>
            <a:off x="1089369" y="3758843"/>
            <a:ext cx="433644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Spectral brightness of PETRA IV (H6BA lattice) compared to PETRA III </a:t>
            </a:r>
            <a:r>
              <a:rPr lang="en-US" sz="1000" baseline="30000" dirty="0"/>
              <a:t>[1]</a:t>
            </a:r>
            <a:endParaRPr lang="de-DE" sz="1000" baseline="30000" dirty="0" err="1"/>
          </a:p>
        </p:txBody>
      </p:sp>
      <p:sp>
        <p:nvSpPr>
          <p:cNvPr id="27" name="Rechteck 26">
            <a:extLst>
              <a:ext uri="{FF2B5EF4-FFF2-40B4-BE49-F238E27FC236}">
                <a16:creationId xmlns:a16="http://schemas.microsoft.com/office/drawing/2014/main" id="{1264DCC5-2E8B-490E-B8D1-0F68F5E50227}"/>
              </a:ext>
            </a:extLst>
          </p:cNvPr>
          <p:cNvSpPr/>
          <p:nvPr/>
        </p:nvSpPr>
        <p:spPr>
          <a:xfrm>
            <a:off x="5943844" y="2588692"/>
            <a:ext cx="60960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pPr lvl="0">
              <a:spcAft>
                <a:spcPts val="0"/>
              </a:spcAft>
            </a:pPr>
            <a:r>
              <a:rPr lang="en-US" sz="1000" i="1" dirty="0">
                <a:latin typeface="DesySans Office" panose="020B0503040000020003" pitchFamily="34" charset="0"/>
                <a:ea typeface="Calibri" panose="020F0502020204030204" pitchFamily="34" charset="0"/>
                <a:cs typeface="Arial" panose="020B0604020202020204" pitchFamily="34" charset="0"/>
              </a:rPr>
              <a:t>Comparison of the beam emittance for PETRA III (left) and PETRA IV (right)</a:t>
            </a:r>
            <a:endParaRPr lang="de-DE" sz="1000" dirty="0">
              <a:effectLst/>
              <a:latin typeface="DesySans Office" panose="020B05030400000200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1DA2F011-D12D-492C-98F1-90BF21CB4A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Intro Sustainability for large scale RIs I Denise Völker, DESY I ALEGRO Workshop 2024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6132668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Intro Sustainability for large scale RIs I Denise Völker, DESY I ALEGRO Workshop 2024</a:t>
            </a:r>
            <a:endParaRPr lang="de-DE" dirty="0"/>
          </a:p>
        </p:txBody>
      </p:sp>
      <p:sp>
        <p:nvSpPr>
          <p:cNvPr id="13" name="Titel 1">
            <a:extLst>
              <a:ext uri="{FF2B5EF4-FFF2-40B4-BE49-F238E27FC236}">
                <a16:creationId xmlns:a16="http://schemas.microsoft.com/office/drawing/2014/main" id="{E15B66F3-DB18-468A-94F3-34084125DF53}"/>
              </a:ext>
            </a:extLst>
          </p:cNvPr>
          <p:cNvSpPr txBox="1">
            <a:spLocks/>
          </p:cNvSpPr>
          <p:nvPr/>
        </p:nvSpPr>
        <p:spPr>
          <a:xfrm>
            <a:off x="335360" y="349556"/>
            <a:ext cx="11375638" cy="450716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>
                <a:solidFill>
                  <a:srgbClr val="007BC8"/>
                </a:solidFill>
                <a:highlight>
                  <a:scrgbClr r="0" g="0" b="0">
                    <a:alpha val="0"/>
                  </a:scrgbClr>
                </a:highlight>
                <a:latin typeface="DesySans Office Cn Medium"/>
              </a:rPr>
              <a:t>Permanent Magnets - Energy Consumption</a:t>
            </a:r>
            <a:endParaRPr lang="en-GB" dirty="0">
              <a:solidFill>
                <a:srgbClr val="007BC8"/>
              </a:solidFill>
              <a:highlight>
                <a:scrgbClr r="0" g="0" b="0">
                  <a:alpha val="0"/>
                </a:scrgbClr>
              </a:highlight>
              <a:latin typeface="DesySans Office Cn Medium" pitchFamily="34"/>
              <a:ea typeface="Microsoft YaHei" pitchFamily="2"/>
              <a:cs typeface="Calibri" pitchFamily="34"/>
            </a:endParaRPr>
          </a:p>
        </p:txBody>
      </p:sp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77B6B3CA-69D8-49EF-A5C7-5EA0FA3F15DB}"/>
              </a:ext>
            </a:extLst>
          </p:cNvPr>
          <p:cNvSpPr txBox="1">
            <a:spLocks/>
          </p:cNvSpPr>
          <p:nvPr/>
        </p:nvSpPr>
        <p:spPr>
          <a:xfrm>
            <a:off x="407368" y="1484784"/>
            <a:ext cx="10946432" cy="4536504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Font typeface="Arial"/>
              <a:buChar char="•"/>
              <a:defRPr sz="28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Char char="•"/>
              <a:defRPr sz="24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Char char="•"/>
              <a:defRPr sz="20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Char char="•"/>
              <a:defRPr sz="18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/>
              <a:buChar char="•"/>
              <a:defRPr sz="1800" kern="1200">
                <a:solidFill>
                  <a:schemeClr val="tx1"/>
                </a:solidFill>
                <a:latin typeface="Montserrat" panose="00000500000000000000" pitchFamily="2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/>
              <a:t>Increasing use of PM in new lattices</a:t>
            </a:r>
          </a:p>
          <a:p>
            <a:r>
              <a:rPr lang="en-GB" sz="2000" dirty="0"/>
              <a:t>PMs run without electricity</a:t>
            </a:r>
          </a:p>
          <a:p>
            <a:r>
              <a:rPr lang="en-GB" sz="2000" dirty="0"/>
              <a:t>Hugh power savings</a:t>
            </a:r>
          </a:p>
          <a:p>
            <a:endParaRPr lang="en-GB" sz="2000" dirty="0"/>
          </a:p>
          <a:p>
            <a:endParaRPr lang="en-GB" sz="2000" dirty="0"/>
          </a:p>
          <a:p>
            <a:pPr fontAlgn="base"/>
            <a:r>
              <a:rPr lang="de-DE" sz="2000" dirty="0"/>
              <a:t>ESRF: 		</a:t>
            </a:r>
            <a:r>
              <a:rPr lang="de-DE" sz="2000" dirty="0" err="1"/>
              <a:t>before</a:t>
            </a:r>
            <a:r>
              <a:rPr lang="de-DE" sz="2000" dirty="0"/>
              <a:t> upgrade 		</a:t>
            </a:r>
            <a:r>
              <a:rPr lang="de-DE" sz="2000" dirty="0">
                <a:solidFill>
                  <a:srgbClr val="C00000"/>
                </a:solidFill>
              </a:rPr>
              <a:t>16.9 </a:t>
            </a:r>
            <a:r>
              <a:rPr lang="de-DE" sz="2000" dirty="0" err="1">
                <a:solidFill>
                  <a:srgbClr val="C00000"/>
                </a:solidFill>
              </a:rPr>
              <a:t>GWh</a:t>
            </a:r>
            <a:r>
              <a:rPr lang="de-DE" sz="2000" dirty="0">
                <a:solidFill>
                  <a:srgbClr val="C00000"/>
                </a:solidFill>
              </a:rPr>
              <a:t> / </a:t>
            </a:r>
            <a:r>
              <a:rPr lang="de-DE" sz="2000" dirty="0" err="1">
                <a:solidFill>
                  <a:srgbClr val="C00000"/>
                </a:solidFill>
              </a:rPr>
              <a:t>year</a:t>
            </a:r>
            <a:br>
              <a:rPr lang="de-DE" sz="2000" dirty="0"/>
            </a:br>
            <a:r>
              <a:rPr lang="de-DE" sz="2000" dirty="0"/>
              <a:t>		after upgrade  		</a:t>
            </a:r>
            <a:r>
              <a:rPr lang="de-DE" sz="2000" dirty="0">
                <a:solidFill>
                  <a:srgbClr val="92D050"/>
                </a:solidFill>
              </a:rPr>
              <a:t>8.5 </a:t>
            </a:r>
            <a:r>
              <a:rPr lang="de-DE" sz="2000" dirty="0" err="1">
                <a:solidFill>
                  <a:srgbClr val="92D050"/>
                </a:solidFill>
              </a:rPr>
              <a:t>GWh</a:t>
            </a:r>
            <a:r>
              <a:rPr lang="de-DE" sz="2000" dirty="0">
                <a:solidFill>
                  <a:srgbClr val="92D050"/>
                </a:solidFill>
              </a:rPr>
              <a:t> / </a:t>
            </a:r>
            <a:r>
              <a:rPr lang="de-DE" sz="2000" dirty="0" err="1">
                <a:solidFill>
                  <a:srgbClr val="92D050"/>
                </a:solidFill>
              </a:rPr>
              <a:t>year</a:t>
            </a:r>
            <a:br>
              <a:rPr lang="de-DE" sz="2000" dirty="0"/>
            </a:br>
            <a:r>
              <a:rPr lang="de-DE" sz="2000" dirty="0"/>
              <a:t> </a:t>
            </a:r>
          </a:p>
          <a:p>
            <a:pPr fontAlgn="base"/>
            <a:r>
              <a:rPr lang="de-DE" sz="2000" dirty="0"/>
              <a:t>PSI:	 	SLS	          	      	</a:t>
            </a:r>
            <a:r>
              <a:rPr lang="de-DE" sz="2000" dirty="0">
                <a:solidFill>
                  <a:srgbClr val="C00000"/>
                </a:solidFill>
              </a:rPr>
              <a:t>6.4</a:t>
            </a:r>
            <a:r>
              <a:rPr lang="de-DE" sz="2000" dirty="0"/>
              <a:t> </a:t>
            </a:r>
            <a:r>
              <a:rPr lang="de-DE" sz="2000" dirty="0" err="1">
                <a:solidFill>
                  <a:srgbClr val="C00000"/>
                </a:solidFill>
              </a:rPr>
              <a:t>GWh</a:t>
            </a:r>
            <a:r>
              <a:rPr lang="de-DE" sz="2000" dirty="0">
                <a:solidFill>
                  <a:srgbClr val="C00000"/>
                </a:solidFill>
              </a:rPr>
              <a:t> / </a:t>
            </a:r>
            <a:r>
              <a:rPr lang="de-DE" sz="2000" dirty="0" err="1">
                <a:solidFill>
                  <a:srgbClr val="C00000"/>
                </a:solidFill>
              </a:rPr>
              <a:t>year</a:t>
            </a:r>
            <a:br>
              <a:rPr lang="de-DE" sz="2000" dirty="0">
                <a:solidFill>
                  <a:srgbClr val="C00000"/>
                </a:solidFill>
              </a:rPr>
            </a:br>
            <a:r>
              <a:rPr lang="de-DE" sz="2000" dirty="0"/>
              <a:t>		SLS2.0	     		</a:t>
            </a:r>
            <a:r>
              <a:rPr lang="de-DE" sz="2000" dirty="0">
                <a:solidFill>
                  <a:srgbClr val="92D050"/>
                </a:solidFill>
              </a:rPr>
              <a:t>2.6 </a:t>
            </a:r>
            <a:r>
              <a:rPr lang="de-DE" sz="2000" dirty="0" err="1">
                <a:solidFill>
                  <a:srgbClr val="92D050"/>
                </a:solidFill>
              </a:rPr>
              <a:t>GWh</a:t>
            </a:r>
            <a:r>
              <a:rPr lang="de-DE" sz="2000" dirty="0">
                <a:solidFill>
                  <a:srgbClr val="92D050"/>
                </a:solidFill>
              </a:rPr>
              <a:t> / </a:t>
            </a:r>
            <a:r>
              <a:rPr lang="de-DE" sz="2000" dirty="0" err="1">
                <a:solidFill>
                  <a:srgbClr val="92D050"/>
                </a:solidFill>
              </a:rPr>
              <a:t>year</a:t>
            </a:r>
            <a:endParaRPr lang="de-DE" sz="2000" dirty="0">
              <a:solidFill>
                <a:srgbClr val="92D050"/>
              </a:solidFill>
            </a:endParaRPr>
          </a:p>
          <a:p>
            <a:pPr fontAlgn="base"/>
            <a:endParaRPr lang="de-DE" sz="2000" dirty="0">
              <a:solidFill>
                <a:srgbClr val="92D050"/>
              </a:solidFill>
            </a:endParaRPr>
          </a:p>
          <a:p>
            <a:pPr fontAlgn="base"/>
            <a:r>
              <a:rPr lang="de-DE" sz="2000" dirty="0"/>
              <a:t>HZB:	 	BESSY II	       		</a:t>
            </a:r>
            <a:r>
              <a:rPr lang="de-DE" sz="2000" dirty="0">
                <a:solidFill>
                  <a:srgbClr val="C00000"/>
                </a:solidFill>
              </a:rPr>
              <a:t>5.1</a:t>
            </a:r>
            <a:r>
              <a:rPr lang="de-DE" sz="2000" dirty="0"/>
              <a:t> </a:t>
            </a:r>
            <a:r>
              <a:rPr lang="de-DE" sz="2000" dirty="0" err="1">
                <a:solidFill>
                  <a:srgbClr val="C00000"/>
                </a:solidFill>
              </a:rPr>
              <a:t>GWh</a:t>
            </a:r>
            <a:r>
              <a:rPr lang="de-DE" sz="2000" dirty="0">
                <a:solidFill>
                  <a:srgbClr val="C00000"/>
                </a:solidFill>
              </a:rPr>
              <a:t> / </a:t>
            </a:r>
            <a:r>
              <a:rPr lang="de-DE" sz="2000" dirty="0" err="1">
                <a:solidFill>
                  <a:srgbClr val="C00000"/>
                </a:solidFill>
              </a:rPr>
              <a:t>year</a:t>
            </a:r>
            <a:br>
              <a:rPr lang="de-DE" sz="2000" dirty="0">
                <a:solidFill>
                  <a:srgbClr val="C00000"/>
                </a:solidFill>
              </a:rPr>
            </a:br>
            <a:r>
              <a:rPr lang="de-DE" sz="2000" dirty="0"/>
              <a:t>		BESSY III     		</a:t>
            </a:r>
            <a:r>
              <a:rPr lang="de-DE" sz="2000" dirty="0">
                <a:solidFill>
                  <a:srgbClr val="92D050"/>
                </a:solidFill>
              </a:rPr>
              <a:t>&lt; 1.3 </a:t>
            </a:r>
            <a:r>
              <a:rPr lang="de-DE" sz="2000" dirty="0" err="1">
                <a:solidFill>
                  <a:srgbClr val="92D050"/>
                </a:solidFill>
              </a:rPr>
              <a:t>GWh</a:t>
            </a:r>
            <a:r>
              <a:rPr lang="de-DE" sz="2000" dirty="0">
                <a:solidFill>
                  <a:srgbClr val="92D050"/>
                </a:solidFill>
              </a:rPr>
              <a:t> / </a:t>
            </a:r>
            <a:r>
              <a:rPr lang="de-DE" sz="2000" dirty="0" err="1">
                <a:solidFill>
                  <a:srgbClr val="92D050"/>
                </a:solidFill>
              </a:rPr>
              <a:t>year</a:t>
            </a:r>
            <a:endParaRPr lang="de-DE" sz="2000" dirty="0">
              <a:solidFill>
                <a:srgbClr val="92D050"/>
              </a:solidFill>
            </a:endParaRPr>
          </a:p>
          <a:p>
            <a:pPr fontAlgn="base"/>
            <a:endParaRPr lang="en-GB" sz="2400" dirty="0"/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0D17AE99-BF76-467F-A74A-0F8C08D9D4E4}"/>
              </a:ext>
            </a:extLst>
          </p:cNvPr>
          <p:cNvSpPr/>
          <p:nvPr/>
        </p:nvSpPr>
        <p:spPr>
          <a:xfrm>
            <a:off x="8544272" y="3312567"/>
            <a:ext cx="3240357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200" dirty="0"/>
              <a:t>I </a:t>
            </a:r>
          </a:p>
          <a:p>
            <a:r>
              <a:rPr lang="de-DE" sz="1000" dirty="0" err="1"/>
              <a:t>J.Chavanne</a:t>
            </a:r>
            <a:r>
              <a:rPr lang="de-DE" sz="1000" dirty="0"/>
              <a:t>, Permanent </a:t>
            </a:r>
            <a:r>
              <a:rPr lang="de-DE" sz="1000" dirty="0" err="1"/>
              <a:t>accelerator</a:t>
            </a:r>
            <a:r>
              <a:rPr lang="de-DE" sz="1000" dirty="0"/>
              <a:t> </a:t>
            </a:r>
            <a:r>
              <a:rPr lang="de-DE" sz="1000" dirty="0" err="1"/>
              <a:t>magnets</a:t>
            </a:r>
            <a:r>
              <a:rPr lang="de-DE" sz="1000" dirty="0"/>
              <a:t> </a:t>
            </a:r>
            <a:r>
              <a:rPr lang="de-DE" sz="1000" dirty="0" err="1"/>
              <a:t>for</a:t>
            </a:r>
            <a:r>
              <a:rPr lang="de-DE" sz="1000" dirty="0"/>
              <a:t> light </a:t>
            </a:r>
            <a:r>
              <a:rPr lang="de-DE" sz="1000" dirty="0" err="1"/>
              <a:t>sources</a:t>
            </a:r>
            <a:r>
              <a:rPr lang="de-DE" sz="1000" dirty="0"/>
              <a:t>, 5th ESSRI Workshop 2019, https://indico.psi.ch/event/6754/contributions/18013/</a:t>
            </a:r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749469B9-2FCC-4D6C-9990-0F1ECF2A2AA5}"/>
              </a:ext>
            </a:extLst>
          </p:cNvPr>
          <p:cNvSpPr/>
          <p:nvPr/>
        </p:nvSpPr>
        <p:spPr>
          <a:xfrm>
            <a:off x="8544271" y="4221088"/>
            <a:ext cx="3240359" cy="846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900" dirty="0"/>
              <a:t>I </a:t>
            </a:r>
          </a:p>
          <a:p>
            <a:r>
              <a:rPr lang="en-GB" altLang="de-DE" sz="1000" dirty="0" err="1">
                <a:cs typeface="Calibri" panose="020F0502020204030204" pitchFamily="34" charset="0"/>
              </a:rPr>
              <a:t>M.Seidel</a:t>
            </a:r>
            <a:r>
              <a:rPr lang="en-GB" altLang="de-DE" sz="1000" dirty="0">
                <a:cs typeface="Calibri" panose="020F0502020204030204" pitchFamily="34" charset="0"/>
              </a:rPr>
              <a:t>, </a:t>
            </a:r>
            <a:r>
              <a:rPr lang="de-DE" sz="1000" dirty="0"/>
              <a:t>Technologies </a:t>
            </a:r>
            <a:r>
              <a:rPr lang="de-DE" sz="1000" dirty="0" err="1"/>
              <a:t>for</a:t>
            </a:r>
            <a:r>
              <a:rPr lang="de-DE" sz="1000" dirty="0"/>
              <a:t> </a:t>
            </a:r>
            <a:r>
              <a:rPr lang="de-DE" sz="1000" dirty="0" err="1"/>
              <a:t>Sustainable</a:t>
            </a:r>
            <a:r>
              <a:rPr lang="de-DE" sz="1000" dirty="0"/>
              <a:t> </a:t>
            </a:r>
            <a:r>
              <a:rPr lang="de-DE" sz="1000" dirty="0" err="1"/>
              <a:t>Accelerators</a:t>
            </a:r>
            <a:r>
              <a:rPr lang="de-DE" sz="1000" dirty="0">
                <a:cs typeface="Calibri" panose="020F0502020204030204" pitchFamily="34" charset="0"/>
              </a:rPr>
              <a:t>, First </a:t>
            </a:r>
            <a:r>
              <a:rPr lang="de-DE" sz="1000" dirty="0" err="1">
                <a:cs typeface="Calibri" panose="020F0502020204030204" pitchFamily="34" charset="0"/>
              </a:rPr>
              <a:t>iFAST</a:t>
            </a:r>
            <a:r>
              <a:rPr lang="de-DE" sz="1000" dirty="0">
                <a:cs typeface="Calibri" panose="020F0502020204030204" pitchFamily="34" charset="0"/>
              </a:rPr>
              <a:t> annual </a:t>
            </a:r>
            <a:r>
              <a:rPr lang="de-DE" sz="1000" dirty="0" err="1">
                <a:cs typeface="Calibri" panose="020F0502020204030204" pitchFamily="34" charset="0"/>
              </a:rPr>
              <a:t>meeting</a:t>
            </a:r>
            <a:r>
              <a:rPr lang="de-DE" sz="1000" dirty="0">
                <a:cs typeface="Calibri" panose="020F0502020204030204" pitchFamily="34" charset="0"/>
              </a:rPr>
              <a:t>, 2022,</a:t>
            </a:r>
            <a:r>
              <a:rPr lang="de-DE" sz="1000" dirty="0"/>
              <a:t> https://indico.cern.ch/event/1138690/contributions/4782721/</a:t>
            </a:r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4F8A04D0-E0AF-4DF5-BEF8-56B149952D48}"/>
              </a:ext>
            </a:extLst>
          </p:cNvPr>
          <p:cNvSpPr/>
          <p:nvPr/>
        </p:nvSpPr>
        <p:spPr>
          <a:xfrm>
            <a:off x="8544272" y="5085184"/>
            <a:ext cx="3240360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200" dirty="0"/>
              <a:t>I</a:t>
            </a:r>
          </a:p>
          <a:p>
            <a:r>
              <a:rPr lang="de-DE" sz="1000" dirty="0" err="1"/>
              <a:t>J.Völker</a:t>
            </a:r>
            <a:r>
              <a:rPr lang="de-DE" sz="1000" dirty="0"/>
              <a:t>, </a:t>
            </a:r>
            <a:r>
              <a:rPr lang="de-DE" sz="1000" dirty="0" err="1"/>
              <a:t>Overview</a:t>
            </a:r>
            <a:r>
              <a:rPr lang="de-DE" sz="1000" dirty="0"/>
              <a:t> permanent </a:t>
            </a:r>
            <a:r>
              <a:rPr lang="de-DE" sz="1000" dirty="0" err="1"/>
              <a:t>magnets</a:t>
            </a:r>
            <a:r>
              <a:rPr lang="de-DE" sz="1000" dirty="0"/>
              <a:t> at </a:t>
            </a:r>
            <a:r>
              <a:rPr lang="de-DE" sz="1000" dirty="0" err="1"/>
              <a:t>accelerator</a:t>
            </a:r>
            <a:r>
              <a:rPr lang="de-DE" sz="1000" dirty="0"/>
              <a:t> </a:t>
            </a:r>
            <a:r>
              <a:rPr lang="de-DE" sz="1000" dirty="0" err="1"/>
              <a:t>facilities</a:t>
            </a:r>
            <a:r>
              <a:rPr lang="de-DE" sz="1000" dirty="0"/>
              <a:t>, </a:t>
            </a:r>
            <a:r>
              <a:rPr lang="de-DE" sz="1000" dirty="0" err="1"/>
              <a:t>iFAST</a:t>
            </a:r>
            <a:r>
              <a:rPr lang="de-DE" sz="1000" dirty="0"/>
              <a:t> REE </a:t>
            </a:r>
            <a:r>
              <a:rPr lang="de-DE" sz="1000" dirty="0" err="1"/>
              <a:t>workshop</a:t>
            </a:r>
            <a:r>
              <a:rPr lang="de-DE" sz="1000" dirty="0"/>
              <a:t> 2023, https://indico.desy.de/event/35655/timetable/#20230206.detailed</a:t>
            </a:r>
          </a:p>
        </p:txBody>
      </p:sp>
      <p:sp>
        <p:nvSpPr>
          <p:cNvPr id="8" name="Textplatzhalter 3">
            <a:extLst>
              <a:ext uri="{FF2B5EF4-FFF2-40B4-BE49-F238E27FC236}">
                <a16:creationId xmlns:a16="http://schemas.microsoft.com/office/drawing/2014/main" id="{AAB91659-E835-42B3-BB7B-8A4C432134E3}"/>
              </a:ext>
            </a:extLst>
          </p:cNvPr>
          <p:cNvSpPr txBox="1">
            <a:spLocks/>
          </p:cNvSpPr>
          <p:nvPr/>
        </p:nvSpPr>
        <p:spPr>
          <a:xfrm>
            <a:off x="6286227" y="1675202"/>
            <a:ext cx="5497288" cy="1097305"/>
          </a:xfrm>
          <a:prstGeom prst="rect">
            <a:avLst/>
          </a:prstGeom>
          <a:ln w="25400">
            <a:solidFill>
              <a:srgbClr val="FF0000"/>
            </a:solidFill>
          </a:ln>
        </p:spPr>
        <p:txBody>
          <a:bodyPr/>
          <a:lstStyle>
            <a:lvl1pPr marL="361950" indent="-36195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>
                <a:tab pos="361950" algn="l"/>
              </a:tabLs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53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20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38275" indent="-27622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600" dirty="0"/>
              <a:t>DESY </a:t>
            </a:r>
            <a:r>
              <a:rPr lang="en-US" sz="1600" dirty="0" err="1"/>
              <a:t>calcutaled</a:t>
            </a:r>
            <a:r>
              <a:rPr lang="en-US" sz="1600" dirty="0"/>
              <a:t> Energy savings with the current design:      </a:t>
            </a:r>
          </a:p>
          <a:p>
            <a:pPr marL="0" indent="0" algn="ctr">
              <a:buNone/>
            </a:pPr>
            <a:r>
              <a:rPr lang="en-US" b="1" dirty="0">
                <a:solidFill>
                  <a:srgbClr val="92D050"/>
                </a:solidFill>
              </a:rPr>
              <a:t>about 2.87 GWh/year</a:t>
            </a:r>
            <a:br>
              <a:rPr lang="en-US" b="1" dirty="0">
                <a:solidFill>
                  <a:srgbClr val="92D050"/>
                </a:solidFill>
              </a:rPr>
            </a:br>
            <a:r>
              <a:rPr lang="en-US" sz="1200" dirty="0"/>
              <a:t>(calculated with 6500 h operation time per year; without cooling and heating)</a:t>
            </a:r>
            <a:endParaRPr lang="en-US" dirty="0"/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ABD531E7-2D5A-40CB-A610-C3F7659A5F1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67826" y="151761"/>
            <a:ext cx="1392957" cy="1043576"/>
          </a:xfrm>
          <a:prstGeom prst="rect">
            <a:avLst/>
          </a:prstGeom>
        </p:spPr>
      </p:pic>
      <p:sp>
        <p:nvSpPr>
          <p:cNvPr id="14" name="Textplatzhalter 3">
            <a:extLst>
              <a:ext uri="{FF2B5EF4-FFF2-40B4-BE49-F238E27FC236}">
                <a16:creationId xmlns:a16="http://schemas.microsoft.com/office/drawing/2014/main" id="{4292088A-F4DD-449D-BED6-AEF6C1AE2F2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35360" y="817500"/>
            <a:ext cx="11376025" cy="379252"/>
          </a:xfrm>
        </p:spPr>
        <p:txBody>
          <a:bodyPr/>
          <a:lstStyle/>
          <a:p>
            <a:r>
              <a:rPr lang="en-US" dirty="0">
                <a:solidFill>
                  <a:srgbClr val="EB6E0F"/>
                </a:solidFill>
                <a:latin typeface="DesySans Office Cn Medium" panose="020B0706040000020003" pitchFamily="34" charset="0"/>
                <a:cs typeface="Calibri" panose="020F0502020204030204" pitchFamily="34" charset="0"/>
              </a:rPr>
              <a:t>Very good</a:t>
            </a:r>
          </a:p>
        </p:txBody>
      </p:sp>
    </p:spTree>
    <p:extLst>
      <p:ext uri="{BB962C8B-B14F-4D97-AF65-F5344CB8AC3E}">
        <p14:creationId xmlns:p14="http://schemas.microsoft.com/office/powerpoint/2010/main" val="15431592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Intro Sustainability for large scale RIs I Denise Völker, DESY I ALEGRO Workshop 2024</a:t>
            </a:r>
            <a:endParaRPr lang="de-DE" dirty="0"/>
          </a:p>
        </p:txBody>
      </p:sp>
      <p:sp>
        <p:nvSpPr>
          <p:cNvPr id="13" name="Titel 1">
            <a:extLst>
              <a:ext uri="{FF2B5EF4-FFF2-40B4-BE49-F238E27FC236}">
                <a16:creationId xmlns:a16="http://schemas.microsoft.com/office/drawing/2014/main" id="{E15B66F3-DB18-468A-94F3-34084125DF53}"/>
              </a:ext>
            </a:extLst>
          </p:cNvPr>
          <p:cNvSpPr txBox="1">
            <a:spLocks/>
          </p:cNvSpPr>
          <p:nvPr/>
        </p:nvSpPr>
        <p:spPr>
          <a:xfrm>
            <a:off x="335360" y="349555"/>
            <a:ext cx="11375638" cy="853113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>
                <a:solidFill>
                  <a:srgbClr val="007BC8"/>
                </a:solidFill>
                <a:highlight>
                  <a:scrgbClr r="0" g="0" b="0">
                    <a:alpha val="0"/>
                  </a:scrgbClr>
                </a:highlight>
                <a:latin typeface="DesySans Office Cn Medium"/>
              </a:rPr>
              <a:t>Rare Earth Elements - Current situation</a:t>
            </a:r>
            <a:endParaRPr lang="en-GB" dirty="0">
              <a:solidFill>
                <a:srgbClr val="007BC8"/>
              </a:solidFill>
              <a:highlight>
                <a:scrgbClr r="0" g="0" b="0">
                  <a:alpha val="0"/>
                </a:scrgbClr>
              </a:highlight>
              <a:latin typeface="DesySans Office Cn Medium" pitchFamily="34"/>
              <a:ea typeface="Microsoft YaHei" pitchFamily="2"/>
              <a:cs typeface="Calibri" pitchFamily="34"/>
            </a:endParaRPr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E9969462-9CAE-4745-8FFF-6323EEF1C92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45652" y="3965851"/>
            <a:ext cx="5247028" cy="2491605"/>
          </a:xfrm>
          <a:prstGeom prst="rect">
            <a:avLst/>
          </a:prstGeom>
        </p:spPr>
      </p:pic>
      <p:sp>
        <p:nvSpPr>
          <p:cNvPr id="17" name="Inhaltsplatzhalter 6">
            <a:extLst>
              <a:ext uri="{FF2B5EF4-FFF2-40B4-BE49-F238E27FC236}">
                <a16:creationId xmlns:a16="http://schemas.microsoft.com/office/drawing/2014/main" id="{01ACD4C0-AC3F-4E0B-BE1E-B337F08DCA15}"/>
              </a:ext>
            </a:extLst>
          </p:cNvPr>
          <p:cNvSpPr txBox="1">
            <a:spLocks/>
          </p:cNvSpPr>
          <p:nvPr/>
        </p:nvSpPr>
        <p:spPr>
          <a:xfrm>
            <a:off x="407368" y="1582592"/>
            <a:ext cx="3888432" cy="4299076"/>
          </a:xfrm>
          <a:prstGeom prst="rect">
            <a:avLst/>
          </a:prstGeom>
        </p:spPr>
        <p:txBody>
          <a:bodyPr>
            <a:normAutofit/>
          </a:bodyPr>
          <a:lstStyle>
            <a:lvl1pPr marL="361950" indent="-36195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>
                <a:tab pos="361950" algn="l"/>
              </a:tabLs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2667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5350" indent="-2667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2050" indent="-2667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38275" indent="-276225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81000" indent="-285750">
              <a:spcAft>
                <a:spcPts val="600"/>
              </a:spcAft>
            </a:pPr>
            <a:r>
              <a:rPr lang="en-US" sz="2000" dirty="0"/>
              <a:t>Rare earths (REE) are mined and processed under destructive social and environmental conditions</a:t>
            </a:r>
          </a:p>
          <a:p>
            <a:pPr marL="381000" indent="-285750">
              <a:spcAft>
                <a:spcPts val="600"/>
              </a:spcAft>
            </a:pPr>
            <a:r>
              <a:rPr lang="en-US" sz="2000" dirty="0"/>
              <a:t>No alternative sources or certified mining and processing available</a:t>
            </a:r>
          </a:p>
          <a:p>
            <a:pPr marL="381000" indent="-285750">
              <a:spcAft>
                <a:spcPts val="600"/>
              </a:spcAft>
            </a:pPr>
            <a:r>
              <a:rPr lang="en-US" sz="2000" dirty="0"/>
              <a:t>So far no sufficient progress on recycling of old PM</a:t>
            </a:r>
          </a:p>
          <a:p>
            <a:endParaRPr lang="en-US" dirty="0"/>
          </a:p>
          <a:p>
            <a:r>
              <a:rPr lang="de-DE" dirty="0">
                <a:solidFill>
                  <a:srgbClr val="0070C0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https://indico.desy.de/e/ree</a:t>
            </a:r>
            <a:r>
              <a:rPr lang="de-DE" dirty="0">
                <a:solidFill>
                  <a:srgbClr val="0070C0"/>
                </a:solidFill>
              </a:rPr>
              <a:t> </a:t>
            </a:r>
            <a:endParaRPr lang="en-US" dirty="0"/>
          </a:p>
        </p:txBody>
      </p:sp>
      <p:pic>
        <p:nvPicPr>
          <p:cNvPr id="18" name="Grafik 17">
            <a:extLst>
              <a:ext uri="{FF2B5EF4-FFF2-40B4-BE49-F238E27FC236}">
                <a16:creationId xmlns:a16="http://schemas.microsoft.com/office/drawing/2014/main" id="{9E79F93F-1CE3-44BA-8758-404168BBC2D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83832" y="908720"/>
            <a:ext cx="3710587" cy="2453154"/>
          </a:xfrm>
          <a:prstGeom prst="rect">
            <a:avLst/>
          </a:prstGeom>
        </p:spPr>
      </p:pic>
      <p:sp>
        <p:nvSpPr>
          <p:cNvPr id="19" name="Inhaltsplatzhalter 4">
            <a:extLst>
              <a:ext uri="{FF2B5EF4-FFF2-40B4-BE49-F238E27FC236}">
                <a16:creationId xmlns:a16="http://schemas.microsoft.com/office/drawing/2014/main" id="{FFB48131-F2E4-44F2-B932-FE7F16D80338}"/>
              </a:ext>
            </a:extLst>
          </p:cNvPr>
          <p:cNvSpPr txBox="1">
            <a:spLocks/>
          </p:cNvSpPr>
          <p:nvPr/>
        </p:nvSpPr>
        <p:spPr>
          <a:xfrm>
            <a:off x="4611345" y="3386825"/>
            <a:ext cx="3539059" cy="54623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361950" indent="-36195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>
                <a:tab pos="361950" algn="l"/>
              </a:tabLs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53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20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38275" indent="-27622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0"/>
              </a:spcAft>
              <a:buNone/>
            </a:pPr>
            <a:r>
              <a:rPr lang="en-US" sz="1200" dirty="0"/>
              <a:t>I ORF, 2015, Auf der </a:t>
            </a:r>
            <a:r>
              <a:rPr lang="en-US" sz="1200" dirty="0" err="1"/>
              <a:t>dunklen</a:t>
            </a:r>
            <a:r>
              <a:rPr lang="en-US" sz="1200" dirty="0"/>
              <a:t> </a:t>
            </a:r>
            <a:r>
              <a:rPr lang="en-US" sz="1200" dirty="0" err="1"/>
              <a:t>Seite</a:t>
            </a:r>
            <a:r>
              <a:rPr lang="en-US" sz="1200" dirty="0"/>
              <a:t> des </a:t>
            </a:r>
            <a:r>
              <a:rPr lang="en-US" sz="1200" dirty="0" err="1"/>
              <a:t>Fortschritts</a:t>
            </a:r>
            <a:r>
              <a:rPr lang="de-DE" sz="1200" dirty="0"/>
              <a:t>: https://orf.at/v2/stories/2272650/2272651/</a:t>
            </a:r>
            <a:endParaRPr lang="de-DE" sz="1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0" name="Picture 2">
            <a:extLst>
              <a:ext uri="{FF2B5EF4-FFF2-40B4-BE49-F238E27FC236}">
                <a16:creationId xmlns:a16="http://schemas.microsoft.com/office/drawing/2014/main" id="{3371F06A-EB40-4066-B6B0-B6C47B483B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00256" y="769100"/>
            <a:ext cx="3697790" cy="3719206"/>
          </a:xfrm>
          <a:prstGeom prst="rect">
            <a:avLst/>
          </a:prstGeom>
          <a:noFill/>
          <a:ln w="222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1" name="Inhaltsplatzhalter 4">
            <a:extLst>
              <a:ext uri="{FF2B5EF4-FFF2-40B4-BE49-F238E27FC236}">
                <a16:creationId xmlns:a16="http://schemas.microsoft.com/office/drawing/2014/main" id="{63FAFE47-347E-4707-B338-9BFB9A92D563}"/>
              </a:ext>
            </a:extLst>
          </p:cNvPr>
          <p:cNvSpPr txBox="1">
            <a:spLocks/>
          </p:cNvSpPr>
          <p:nvPr/>
        </p:nvSpPr>
        <p:spPr>
          <a:xfrm>
            <a:off x="8463526" y="332656"/>
            <a:ext cx="3730159" cy="76774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361950" indent="-36195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>
                <a:tab pos="361950" algn="l"/>
              </a:tabLs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53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20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38275" indent="-27622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Aft>
                <a:spcPts val="0"/>
              </a:spcAft>
              <a:buNone/>
            </a:pPr>
            <a:r>
              <a:rPr lang="en-US" sz="1200" b="1" dirty="0"/>
              <a:t>I </a:t>
            </a:r>
            <a:r>
              <a:rPr lang="en-US" sz="1200" dirty="0"/>
              <a:t>UK Guardian: article on shocking working conditions in cobalt mining, cobalt is also to be used in PM</a:t>
            </a:r>
          </a:p>
          <a:p>
            <a:endParaRPr lang="de-DE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2" name="Inhaltsplatzhalter 4">
            <a:extLst>
              <a:ext uri="{FF2B5EF4-FFF2-40B4-BE49-F238E27FC236}">
                <a16:creationId xmlns:a16="http://schemas.microsoft.com/office/drawing/2014/main" id="{0D1D1F17-1835-4EF4-AE74-D96FBAE6BA67}"/>
              </a:ext>
            </a:extLst>
          </p:cNvPr>
          <p:cNvSpPr txBox="1">
            <a:spLocks/>
          </p:cNvSpPr>
          <p:nvPr/>
        </p:nvSpPr>
        <p:spPr>
          <a:xfrm>
            <a:off x="9875072" y="5080788"/>
            <a:ext cx="1909560" cy="1372548"/>
          </a:xfrm>
          <a:prstGeom prst="rect">
            <a:avLst/>
          </a:prstGeom>
          <a:solidFill>
            <a:schemeClr val="bg1"/>
          </a:solidFill>
        </p:spPr>
        <p:txBody>
          <a:bodyPr vert="horz" lIns="0" tIns="0" rIns="0" bIns="0" rtlCol="0" anchor="t" anchorCtr="0">
            <a:noAutofit/>
          </a:bodyPr>
          <a:lstStyle>
            <a:lvl1pPr marL="361950" indent="-36195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>
                <a:tab pos="361950" algn="l"/>
              </a:tabLs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53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20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38275" indent="-27622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200" dirty="0"/>
              <a:t>I Spektrum, 2020, </a:t>
            </a:r>
            <a:r>
              <a:rPr lang="de-DE" sz="1200" dirty="0"/>
              <a:t>Politik bedroht unberührte Amazonasgebiete, https://www.spektrum.de/news/politik-bedroht-unberuehrte-amazonasgebiete/1754314</a:t>
            </a:r>
          </a:p>
          <a:p>
            <a:pPr marL="0" indent="0">
              <a:buNone/>
            </a:pPr>
            <a:endParaRPr lang="de-DE" sz="9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Textplatzhalter 3">
            <a:extLst>
              <a:ext uri="{FF2B5EF4-FFF2-40B4-BE49-F238E27FC236}">
                <a16:creationId xmlns:a16="http://schemas.microsoft.com/office/drawing/2014/main" id="{5F950C8D-D2E7-4F86-A8F4-FD7B2A11651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35360" y="817500"/>
            <a:ext cx="11376025" cy="379252"/>
          </a:xfrm>
        </p:spPr>
        <p:txBody>
          <a:bodyPr/>
          <a:lstStyle/>
          <a:p>
            <a:r>
              <a:rPr lang="en-US" dirty="0">
                <a:solidFill>
                  <a:srgbClr val="EB6E0F"/>
                </a:solidFill>
                <a:latin typeface="DesySans Office Cn Medium" panose="020B0706040000020003" pitchFamily="34" charset="0"/>
                <a:cs typeface="Calibri" panose="020F0502020204030204" pitchFamily="34" charset="0"/>
              </a:rPr>
              <a:t>Very bad</a:t>
            </a:r>
          </a:p>
        </p:txBody>
      </p:sp>
    </p:spTree>
    <p:extLst>
      <p:ext uri="{BB962C8B-B14F-4D97-AF65-F5344CB8AC3E}">
        <p14:creationId xmlns:p14="http://schemas.microsoft.com/office/powerpoint/2010/main" val="404053779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Intro Sustainability for large scale RIs I Denise Völker, DESY I ALEGRO Workshop 2024</a:t>
            </a:r>
            <a:endParaRPr lang="de-DE" dirty="0"/>
          </a:p>
        </p:txBody>
      </p:sp>
      <p:sp>
        <p:nvSpPr>
          <p:cNvPr id="13" name="Titel 1">
            <a:extLst>
              <a:ext uri="{FF2B5EF4-FFF2-40B4-BE49-F238E27FC236}">
                <a16:creationId xmlns:a16="http://schemas.microsoft.com/office/drawing/2014/main" id="{E15B66F3-DB18-468A-94F3-34084125DF53}"/>
              </a:ext>
            </a:extLst>
          </p:cNvPr>
          <p:cNvSpPr txBox="1">
            <a:spLocks/>
          </p:cNvSpPr>
          <p:nvPr/>
        </p:nvSpPr>
        <p:spPr>
          <a:xfrm>
            <a:off x="335360" y="349556"/>
            <a:ext cx="11375638" cy="450716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>
                <a:solidFill>
                  <a:srgbClr val="007BC8"/>
                </a:solidFill>
                <a:highlight>
                  <a:scrgbClr r="0" g="0" b="0">
                    <a:alpha val="0"/>
                  </a:scrgbClr>
                </a:highlight>
                <a:latin typeface="DesySans Office Cn Medium"/>
              </a:rPr>
              <a:t>What to do?</a:t>
            </a:r>
            <a:endParaRPr lang="en-GB" dirty="0">
              <a:solidFill>
                <a:srgbClr val="007BC8"/>
              </a:solidFill>
              <a:highlight>
                <a:scrgbClr r="0" g="0" b="0">
                  <a:alpha val="0"/>
                </a:scrgbClr>
              </a:highlight>
              <a:latin typeface="DesySans Office Cn Medium" pitchFamily="34"/>
              <a:ea typeface="Microsoft YaHei" pitchFamily="2"/>
              <a:cs typeface="Calibri" pitchFamily="34"/>
            </a:endParaRPr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61277AF2-868D-4443-BDEE-B841DF253B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94527" y="339077"/>
            <a:ext cx="2784180" cy="2444226"/>
          </a:xfrm>
          <a:prstGeom prst="rect">
            <a:avLst/>
          </a:prstGeom>
        </p:spPr>
      </p:pic>
      <p:sp>
        <p:nvSpPr>
          <p:cNvPr id="17" name="Inhaltsplatzhalter 6">
            <a:extLst>
              <a:ext uri="{FF2B5EF4-FFF2-40B4-BE49-F238E27FC236}">
                <a16:creationId xmlns:a16="http://schemas.microsoft.com/office/drawing/2014/main" id="{DB38F9AB-BFE2-44C2-B9CD-D54DE6590371}"/>
              </a:ext>
            </a:extLst>
          </p:cNvPr>
          <p:cNvSpPr txBox="1">
            <a:spLocks/>
          </p:cNvSpPr>
          <p:nvPr/>
        </p:nvSpPr>
        <p:spPr>
          <a:xfrm>
            <a:off x="407368" y="1655666"/>
            <a:ext cx="7034355" cy="3908077"/>
          </a:xfrm>
          <a:prstGeom prst="rect">
            <a:avLst/>
          </a:prstGeom>
        </p:spPr>
        <p:txBody>
          <a:bodyPr>
            <a:normAutofit/>
          </a:bodyPr>
          <a:lstStyle>
            <a:lvl1pPr marL="361950" indent="-36195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>
                <a:tab pos="361950" algn="l"/>
              </a:tabLs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2667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5350" indent="-2667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2050" indent="-2667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38275" indent="-276225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lnSpc>
                <a:spcPct val="100000"/>
              </a:lnSpc>
              <a:spcAft>
                <a:spcPts val="600"/>
              </a:spcAft>
            </a:pPr>
            <a:r>
              <a:rPr lang="en-US" sz="2000" dirty="0"/>
              <a:t>Implement life cycle management already in planning phase of new </a:t>
            </a:r>
            <a:r>
              <a:rPr lang="en-US" sz="2000" dirty="0" err="1"/>
              <a:t>Ris</a:t>
            </a:r>
            <a:endParaRPr lang="en-US" sz="2000" dirty="0"/>
          </a:p>
          <a:p>
            <a:pPr marL="285750" indent="-285750">
              <a:lnSpc>
                <a:spcPct val="100000"/>
              </a:lnSpc>
              <a:spcAft>
                <a:spcPts val="600"/>
              </a:spcAft>
            </a:pPr>
            <a:endParaRPr lang="de-DE" sz="2000" dirty="0"/>
          </a:p>
          <a:p>
            <a:pPr marL="285750" indent="-285750">
              <a:lnSpc>
                <a:spcPct val="100000"/>
              </a:lnSpc>
              <a:spcAft>
                <a:spcPts val="600"/>
              </a:spcAft>
            </a:pPr>
            <a:r>
              <a:rPr lang="en-US" sz="2000" dirty="0"/>
              <a:t>Find best practice for recycling of these materials</a:t>
            </a:r>
          </a:p>
          <a:p>
            <a:pPr marL="285750" indent="-285750">
              <a:lnSpc>
                <a:spcPct val="100000"/>
              </a:lnSpc>
              <a:spcAft>
                <a:spcPts val="600"/>
              </a:spcAft>
            </a:pPr>
            <a:endParaRPr lang="de-DE" sz="2000" dirty="0"/>
          </a:p>
          <a:p>
            <a:pPr marL="285750" indent="-285750">
              <a:lnSpc>
                <a:spcPct val="100000"/>
              </a:lnSpc>
              <a:spcAft>
                <a:spcPts val="600"/>
              </a:spcAft>
            </a:pPr>
            <a:r>
              <a:rPr lang="en-US" sz="2000" dirty="0"/>
              <a:t>Support development of certification system for mining and processing of critical materials</a:t>
            </a:r>
          </a:p>
        </p:txBody>
      </p:sp>
      <p:sp>
        <p:nvSpPr>
          <p:cNvPr id="18" name="Inhaltsplatzhalter 4">
            <a:extLst>
              <a:ext uri="{FF2B5EF4-FFF2-40B4-BE49-F238E27FC236}">
                <a16:creationId xmlns:a16="http://schemas.microsoft.com/office/drawing/2014/main" id="{185E8988-A8BF-4892-9E6F-DDAB7E675A39}"/>
              </a:ext>
            </a:extLst>
          </p:cNvPr>
          <p:cNvSpPr txBox="1">
            <a:spLocks/>
          </p:cNvSpPr>
          <p:nvPr/>
        </p:nvSpPr>
        <p:spPr>
          <a:xfrm>
            <a:off x="9982311" y="1584277"/>
            <a:ext cx="1946338" cy="365126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361950" indent="-36195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>
                <a:tab pos="361950" algn="l"/>
              </a:tabLs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53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20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38275" indent="-27622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Aft>
                <a:spcPts val="0"/>
              </a:spcAft>
              <a:buNone/>
            </a:pPr>
            <a:r>
              <a:rPr lang="en-US" sz="1000" b="1" dirty="0"/>
              <a:t>I </a:t>
            </a:r>
            <a:r>
              <a:rPr lang="en-US" sz="1000" dirty="0"/>
              <a:t>Image by </a:t>
            </a:r>
            <a:r>
              <a:rPr lang="en-US" sz="1000" dirty="0" err="1"/>
              <a:t>brgfx</a:t>
            </a:r>
            <a:r>
              <a:rPr lang="en-US" sz="1000" dirty="0"/>
              <a:t> on </a:t>
            </a:r>
            <a:r>
              <a:rPr lang="en-US" sz="1000" dirty="0" err="1"/>
              <a:t>Freepik</a:t>
            </a:r>
            <a:r>
              <a:rPr lang="en-US" sz="1000" dirty="0"/>
              <a:t> </a:t>
            </a:r>
          </a:p>
          <a:p>
            <a:pPr marL="0" indent="0">
              <a:lnSpc>
                <a:spcPct val="100000"/>
              </a:lnSpc>
              <a:spcAft>
                <a:spcPts val="0"/>
              </a:spcAft>
              <a:buNone/>
            </a:pPr>
            <a:endParaRPr lang="en-US" sz="1200" dirty="0"/>
          </a:p>
          <a:p>
            <a:endParaRPr lang="de-DE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9" name="Grafik 18">
            <a:extLst>
              <a:ext uri="{FF2B5EF4-FFF2-40B4-BE49-F238E27FC236}">
                <a16:creationId xmlns:a16="http://schemas.microsoft.com/office/drawing/2014/main" id="{80BB475B-49FE-4BC9-8210-E885FE5B4CC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17804" y="2383951"/>
            <a:ext cx="1632783" cy="1648687"/>
          </a:xfrm>
          <a:prstGeom prst="rect">
            <a:avLst/>
          </a:prstGeom>
        </p:spPr>
      </p:pic>
      <p:sp>
        <p:nvSpPr>
          <p:cNvPr id="20" name="Inhaltsplatzhalter 4">
            <a:extLst>
              <a:ext uri="{FF2B5EF4-FFF2-40B4-BE49-F238E27FC236}">
                <a16:creationId xmlns:a16="http://schemas.microsoft.com/office/drawing/2014/main" id="{C65C6502-0461-43A6-B123-FE851E964632}"/>
              </a:ext>
            </a:extLst>
          </p:cNvPr>
          <p:cNvSpPr txBox="1">
            <a:spLocks/>
          </p:cNvSpPr>
          <p:nvPr/>
        </p:nvSpPr>
        <p:spPr>
          <a:xfrm>
            <a:off x="9594628" y="4016621"/>
            <a:ext cx="2479297" cy="365126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361950" indent="-36195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>
                <a:tab pos="361950" algn="l"/>
              </a:tabLs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53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20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38275" indent="-27622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Aft>
                <a:spcPts val="0"/>
              </a:spcAft>
              <a:buNone/>
            </a:pPr>
            <a:r>
              <a:rPr lang="en-US" sz="1000" dirty="0"/>
              <a:t>I Image by </a:t>
            </a:r>
            <a:r>
              <a:rPr lang="en-US" sz="1000" dirty="0" err="1"/>
              <a:t>juicy_fish</a:t>
            </a:r>
            <a:r>
              <a:rPr lang="en-US" sz="1000" dirty="0"/>
              <a:t> on </a:t>
            </a:r>
            <a:r>
              <a:rPr lang="en-US" sz="1000" dirty="0" err="1"/>
              <a:t>Freepik</a:t>
            </a:r>
            <a:endParaRPr lang="en-US" sz="1000" dirty="0"/>
          </a:p>
          <a:p>
            <a:endParaRPr lang="de-DE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1" name="Inhaltsplatzhalter 4">
            <a:extLst>
              <a:ext uri="{FF2B5EF4-FFF2-40B4-BE49-F238E27FC236}">
                <a16:creationId xmlns:a16="http://schemas.microsoft.com/office/drawing/2014/main" id="{027BCE49-EEAF-4062-A19B-737B3F5D37F8}"/>
              </a:ext>
            </a:extLst>
          </p:cNvPr>
          <p:cNvSpPr txBox="1">
            <a:spLocks/>
          </p:cNvSpPr>
          <p:nvPr/>
        </p:nvSpPr>
        <p:spPr>
          <a:xfrm>
            <a:off x="674378" y="6093032"/>
            <a:ext cx="10686434" cy="216288"/>
          </a:xfrm>
          <a:prstGeom prst="rect">
            <a:avLst/>
          </a:prstGeom>
          <a:solidFill>
            <a:schemeClr val="bg1"/>
          </a:solidFill>
        </p:spPr>
        <p:txBody>
          <a:bodyPr vert="horz" lIns="0" tIns="0" rIns="0" bIns="0" rtlCol="0" anchor="t" anchorCtr="0">
            <a:noAutofit/>
          </a:bodyPr>
          <a:lstStyle>
            <a:lvl1pPr marL="361950" indent="-36195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>
                <a:tab pos="361950" algn="l"/>
              </a:tabLs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53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20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38275" indent="-27622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Aft>
                <a:spcPts val="0"/>
              </a:spcAft>
              <a:buNone/>
            </a:pPr>
            <a:r>
              <a:rPr lang="en-US" sz="1000" b="1" dirty="0"/>
              <a:t>I </a:t>
            </a:r>
            <a:r>
              <a:rPr lang="en-US" sz="1000" dirty="0"/>
              <a:t>from </a:t>
            </a:r>
            <a:r>
              <a:rPr lang="en-US" sz="1000" dirty="0" err="1"/>
              <a:t>M.Erdmann</a:t>
            </a:r>
            <a:r>
              <a:rPr lang="en-US" sz="1000" dirty="0"/>
              <a:t>: https://indico.desy.de/event/35655/contributions/137541/</a:t>
            </a:r>
          </a:p>
          <a:p>
            <a:pPr marL="0" indent="0">
              <a:lnSpc>
                <a:spcPct val="100000"/>
              </a:lnSpc>
              <a:spcAft>
                <a:spcPts val="0"/>
              </a:spcAft>
              <a:buNone/>
            </a:pPr>
            <a:endParaRPr lang="en-US" sz="1200" dirty="0"/>
          </a:p>
          <a:p>
            <a:endParaRPr lang="de-DE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22" name="Gruppieren 21">
            <a:extLst>
              <a:ext uri="{FF2B5EF4-FFF2-40B4-BE49-F238E27FC236}">
                <a16:creationId xmlns:a16="http://schemas.microsoft.com/office/drawing/2014/main" id="{22575124-145D-4E3B-BAA9-6DF37A3CD923}"/>
              </a:ext>
            </a:extLst>
          </p:cNvPr>
          <p:cNvGrpSpPr/>
          <p:nvPr/>
        </p:nvGrpSpPr>
        <p:grpSpPr>
          <a:xfrm>
            <a:off x="669622" y="4566357"/>
            <a:ext cx="10852756" cy="1598947"/>
            <a:chOff x="867907" y="618038"/>
            <a:chExt cx="10852756" cy="1598947"/>
          </a:xfrm>
        </p:grpSpPr>
        <p:sp>
          <p:nvSpPr>
            <p:cNvPr id="23" name="Richtungspfeil 44">
              <a:extLst>
                <a:ext uri="{FF2B5EF4-FFF2-40B4-BE49-F238E27FC236}">
                  <a16:creationId xmlns:a16="http://schemas.microsoft.com/office/drawing/2014/main" id="{9EB518E4-8DEF-45F7-9C20-FDA459CA6669}"/>
                </a:ext>
              </a:extLst>
            </p:cNvPr>
            <p:cNvSpPr/>
            <p:nvPr/>
          </p:nvSpPr>
          <p:spPr>
            <a:xfrm>
              <a:off x="10180595" y="1363578"/>
              <a:ext cx="1540068" cy="707366"/>
            </a:xfrm>
            <a:prstGeom prst="homePlate">
              <a:avLst/>
            </a:prstGeom>
            <a:solidFill>
              <a:srgbClr val="4472C4">
                <a:lumMod val="50000"/>
              </a:srgbClr>
            </a:solidFill>
            <a:ln w="38100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4" name="Textfeld 23">
              <a:extLst>
                <a:ext uri="{FF2B5EF4-FFF2-40B4-BE49-F238E27FC236}">
                  <a16:creationId xmlns:a16="http://schemas.microsoft.com/office/drawing/2014/main" id="{CC4D248F-1BA7-4667-A0E9-78C4A9DFEEB8}"/>
                </a:ext>
              </a:extLst>
            </p:cNvPr>
            <p:cNvSpPr txBox="1"/>
            <p:nvPr/>
          </p:nvSpPr>
          <p:spPr>
            <a:xfrm>
              <a:off x="10457766" y="1412910"/>
              <a:ext cx="1101331" cy="6001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(Re-)</a:t>
              </a:r>
              <a:r>
                <a:rPr kumimoji="0" lang="de-DE" sz="1200" b="0" i="0" u="none" strike="noStrike" kern="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Use</a:t>
              </a:r>
              <a:r>
                <a:rPr kumimoji="0" lang="de-DE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 / Recycling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9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(optional)</a:t>
              </a:r>
            </a:p>
          </p:txBody>
        </p:sp>
        <p:sp>
          <p:nvSpPr>
            <p:cNvPr id="25" name="Richtungspfeil 46">
              <a:extLst>
                <a:ext uri="{FF2B5EF4-FFF2-40B4-BE49-F238E27FC236}">
                  <a16:creationId xmlns:a16="http://schemas.microsoft.com/office/drawing/2014/main" id="{05E66411-A6B1-418A-8EDC-40D6569318CB}"/>
                </a:ext>
              </a:extLst>
            </p:cNvPr>
            <p:cNvSpPr/>
            <p:nvPr/>
          </p:nvSpPr>
          <p:spPr>
            <a:xfrm>
              <a:off x="8949290" y="1360610"/>
              <a:ext cx="1540068" cy="707366"/>
            </a:xfrm>
            <a:prstGeom prst="homePlate">
              <a:avLst/>
            </a:prstGeom>
            <a:solidFill>
              <a:srgbClr val="4472C4">
                <a:lumMod val="50000"/>
              </a:srgbClr>
            </a:solidFill>
            <a:ln w="38100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6" name="Textfeld 25">
              <a:extLst>
                <a:ext uri="{FF2B5EF4-FFF2-40B4-BE49-F238E27FC236}">
                  <a16:creationId xmlns:a16="http://schemas.microsoft.com/office/drawing/2014/main" id="{2DC736F0-39E7-4D2C-B33A-48C83CDB3191}"/>
                </a:ext>
              </a:extLst>
            </p:cNvPr>
            <p:cNvSpPr txBox="1"/>
            <p:nvPr/>
          </p:nvSpPr>
          <p:spPr>
            <a:xfrm>
              <a:off x="9242248" y="1476522"/>
              <a:ext cx="110133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Retail / </a:t>
              </a:r>
              <a:r>
                <a:rPr kumimoji="0" lang="de-DE" sz="1200" b="0" i="0" u="none" strike="noStrike" kern="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Wholesale</a:t>
              </a:r>
              <a:endParaRPr kumimoji="0" lang="de-DE" sz="9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" name="Richtungspfeil 48">
              <a:extLst>
                <a:ext uri="{FF2B5EF4-FFF2-40B4-BE49-F238E27FC236}">
                  <a16:creationId xmlns:a16="http://schemas.microsoft.com/office/drawing/2014/main" id="{28A592EB-867F-4CA0-A95E-E458FB002FC7}"/>
                </a:ext>
              </a:extLst>
            </p:cNvPr>
            <p:cNvSpPr/>
            <p:nvPr/>
          </p:nvSpPr>
          <p:spPr>
            <a:xfrm>
              <a:off x="7754195" y="1362094"/>
              <a:ext cx="1540068" cy="707366"/>
            </a:xfrm>
            <a:prstGeom prst="homePlate">
              <a:avLst/>
            </a:prstGeom>
            <a:solidFill>
              <a:srgbClr val="4472C4">
                <a:lumMod val="50000"/>
              </a:srgbClr>
            </a:solidFill>
            <a:ln w="38100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8" name="Textfeld 27">
              <a:extLst>
                <a:ext uri="{FF2B5EF4-FFF2-40B4-BE49-F238E27FC236}">
                  <a16:creationId xmlns:a16="http://schemas.microsoft.com/office/drawing/2014/main" id="{399188DA-CFD7-40F3-8739-8679A3CCE1C7}"/>
                </a:ext>
              </a:extLst>
            </p:cNvPr>
            <p:cNvSpPr txBox="1"/>
            <p:nvPr/>
          </p:nvSpPr>
          <p:spPr>
            <a:xfrm>
              <a:off x="8026730" y="1484685"/>
              <a:ext cx="110133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200" b="0" i="0" u="none" strike="noStrike" kern="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Manufac-turing</a:t>
              </a:r>
              <a:endParaRPr kumimoji="0" lang="de-DE" sz="9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Richtungspfeil 50">
              <a:extLst>
                <a:ext uri="{FF2B5EF4-FFF2-40B4-BE49-F238E27FC236}">
                  <a16:creationId xmlns:a16="http://schemas.microsoft.com/office/drawing/2014/main" id="{D795D960-AED2-4491-817F-0005DC704F73}"/>
                </a:ext>
              </a:extLst>
            </p:cNvPr>
            <p:cNvSpPr/>
            <p:nvPr/>
          </p:nvSpPr>
          <p:spPr>
            <a:xfrm>
              <a:off x="6542833" y="1363578"/>
              <a:ext cx="1540068" cy="707366"/>
            </a:xfrm>
            <a:prstGeom prst="homePlate">
              <a:avLst/>
            </a:prstGeom>
            <a:solidFill>
              <a:srgbClr val="4472C4">
                <a:lumMod val="50000"/>
              </a:srgbClr>
            </a:solidFill>
            <a:ln w="38100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0" name="Richtungspfeil 51">
              <a:extLst>
                <a:ext uri="{FF2B5EF4-FFF2-40B4-BE49-F238E27FC236}">
                  <a16:creationId xmlns:a16="http://schemas.microsoft.com/office/drawing/2014/main" id="{D9E3B3D2-C792-42BA-A57A-ABB9526EECEC}"/>
                </a:ext>
              </a:extLst>
            </p:cNvPr>
            <p:cNvSpPr/>
            <p:nvPr/>
          </p:nvSpPr>
          <p:spPr>
            <a:xfrm>
              <a:off x="5432215" y="1365062"/>
              <a:ext cx="1440612" cy="707366"/>
            </a:xfrm>
            <a:prstGeom prst="homePlate">
              <a:avLst/>
            </a:prstGeom>
            <a:solidFill>
              <a:srgbClr val="5B9BD5">
                <a:lumMod val="75000"/>
              </a:srgbClr>
            </a:solidFill>
            <a:ln w="28575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grpSp>
          <p:nvGrpSpPr>
            <p:cNvPr id="31" name="Gruppieren 30">
              <a:extLst>
                <a:ext uri="{FF2B5EF4-FFF2-40B4-BE49-F238E27FC236}">
                  <a16:creationId xmlns:a16="http://schemas.microsoft.com/office/drawing/2014/main" id="{513E4E4C-7124-4D08-9880-D7AAD8035518}"/>
                </a:ext>
              </a:extLst>
            </p:cNvPr>
            <p:cNvGrpSpPr/>
            <p:nvPr/>
          </p:nvGrpSpPr>
          <p:grpSpPr>
            <a:xfrm>
              <a:off x="4341975" y="1363578"/>
              <a:ext cx="1417091" cy="707366"/>
              <a:chOff x="4479334" y="2084717"/>
              <a:chExt cx="1282842" cy="707366"/>
            </a:xfrm>
          </p:grpSpPr>
          <p:sp>
            <p:nvSpPr>
              <p:cNvPr id="47" name="Richtungspfeil 68">
                <a:extLst>
                  <a:ext uri="{FF2B5EF4-FFF2-40B4-BE49-F238E27FC236}">
                    <a16:creationId xmlns:a16="http://schemas.microsoft.com/office/drawing/2014/main" id="{BC376026-299D-4CDB-9F49-9F1C2071DA84}"/>
                  </a:ext>
                </a:extLst>
              </p:cNvPr>
              <p:cNvSpPr/>
              <p:nvPr/>
            </p:nvSpPr>
            <p:spPr>
              <a:xfrm>
                <a:off x="4479334" y="2084717"/>
                <a:ext cx="1282842" cy="707366"/>
              </a:xfrm>
              <a:prstGeom prst="homePlate">
                <a:avLst/>
              </a:prstGeom>
              <a:solidFill>
                <a:srgbClr val="5B9BD5">
                  <a:lumMod val="75000"/>
                </a:srgbClr>
              </a:solidFill>
              <a:ln w="28575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8" name="Textfeld 47">
                <a:extLst>
                  <a:ext uri="{FF2B5EF4-FFF2-40B4-BE49-F238E27FC236}">
                    <a16:creationId xmlns:a16="http://schemas.microsoft.com/office/drawing/2014/main" id="{C7239536-719F-496E-B3BB-74A59224FBB1}"/>
                  </a:ext>
                </a:extLst>
              </p:cNvPr>
              <p:cNvSpPr txBox="1"/>
              <p:nvPr/>
            </p:nvSpPr>
            <p:spPr>
              <a:xfrm>
                <a:off x="4693827" y="2092151"/>
                <a:ext cx="952341" cy="6924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sz="12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rPr>
                  <a:t>Separation</a:t>
                </a: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sz="9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rPr>
                  <a:t>Ion </a:t>
                </a:r>
                <a:r>
                  <a:rPr kumimoji="0" lang="de-DE" sz="900" b="0" i="0" u="none" strike="noStrike" kern="0" cap="none" spc="0" normalizeH="0" baseline="0" noProof="0" dirty="0" err="1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rPr>
                  <a:t>exchange</a:t>
                </a:r>
                <a:r>
                  <a:rPr kumimoji="0" lang="de-DE" sz="9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rPr>
                  <a:t>, Solvent </a:t>
                </a:r>
                <a:r>
                  <a:rPr kumimoji="0" lang="de-DE" sz="900" b="0" i="0" u="none" strike="noStrike" kern="0" cap="none" spc="0" normalizeH="0" baseline="0" noProof="0" dirty="0" err="1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rPr>
                  <a:t>extraction</a:t>
                </a:r>
                <a:endParaRPr kumimoji="0" lang="de-DE" sz="9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32" name="Gruppieren 31">
              <a:extLst>
                <a:ext uri="{FF2B5EF4-FFF2-40B4-BE49-F238E27FC236}">
                  <a16:creationId xmlns:a16="http://schemas.microsoft.com/office/drawing/2014/main" id="{12F9050F-6BA3-4D15-B3E9-F04F8081E92F}"/>
                </a:ext>
              </a:extLst>
            </p:cNvPr>
            <p:cNvGrpSpPr/>
            <p:nvPr/>
          </p:nvGrpSpPr>
          <p:grpSpPr>
            <a:xfrm>
              <a:off x="3278992" y="1363578"/>
              <a:ext cx="1417091" cy="707366"/>
              <a:chOff x="4479334" y="2084717"/>
              <a:chExt cx="1282842" cy="707366"/>
            </a:xfrm>
          </p:grpSpPr>
          <p:sp>
            <p:nvSpPr>
              <p:cNvPr id="45" name="Richtungspfeil 66">
                <a:extLst>
                  <a:ext uri="{FF2B5EF4-FFF2-40B4-BE49-F238E27FC236}">
                    <a16:creationId xmlns:a16="http://schemas.microsoft.com/office/drawing/2014/main" id="{3772EC6D-8506-49D3-85E9-285233A6D6DD}"/>
                  </a:ext>
                </a:extLst>
              </p:cNvPr>
              <p:cNvSpPr/>
              <p:nvPr/>
            </p:nvSpPr>
            <p:spPr>
              <a:xfrm>
                <a:off x="4479334" y="2084717"/>
                <a:ext cx="1282842" cy="707366"/>
              </a:xfrm>
              <a:prstGeom prst="homePlate">
                <a:avLst/>
              </a:prstGeom>
              <a:solidFill>
                <a:srgbClr val="5B9BD5">
                  <a:lumMod val="40000"/>
                  <a:lumOff val="60000"/>
                </a:srgbClr>
              </a:solidFill>
              <a:ln w="28575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6" name="Textfeld 45">
                <a:extLst>
                  <a:ext uri="{FF2B5EF4-FFF2-40B4-BE49-F238E27FC236}">
                    <a16:creationId xmlns:a16="http://schemas.microsoft.com/office/drawing/2014/main" id="{BB1D7C32-74E8-4EA1-BE6F-F8E1095C1136}"/>
                  </a:ext>
                </a:extLst>
              </p:cNvPr>
              <p:cNvSpPr txBox="1"/>
              <p:nvPr/>
            </p:nvSpPr>
            <p:spPr>
              <a:xfrm>
                <a:off x="4665934" y="2161401"/>
                <a:ext cx="945755" cy="6001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sz="1200" b="0" i="0" u="none" strike="noStrike" kern="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rPr>
                  <a:t>Intermediary</a:t>
                </a:r>
                <a:r>
                  <a:rPr kumimoji="0" lang="de-DE" sz="12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rPr>
                  <a:t> Trade</a:t>
                </a: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sz="9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rPr>
                  <a:t>(optional)</a:t>
                </a:r>
              </a:p>
            </p:txBody>
          </p:sp>
        </p:grpSp>
        <p:grpSp>
          <p:nvGrpSpPr>
            <p:cNvPr id="33" name="Gruppieren 32">
              <a:extLst>
                <a:ext uri="{FF2B5EF4-FFF2-40B4-BE49-F238E27FC236}">
                  <a16:creationId xmlns:a16="http://schemas.microsoft.com/office/drawing/2014/main" id="{613F5FE4-4C6E-4488-985B-8D97991BFF83}"/>
                </a:ext>
              </a:extLst>
            </p:cNvPr>
            <p:cNvGrpSpPr/>
            <p:nvPr/>
          </p:nvGrpSpPr>
          <p:grpSpPr>
            <a:xfrm>
              <a:off x="1897814" y="1363578"/>
              <a:ext cx="1708029" cy="853407"/>
              <a:chOff x="4479334" y="2084717"/>
              <a:chExt cx="1546218" cy="853407"/>
            </a:xfrm>
          </p:grpSpPr>
          <p:sp>
            <p:nvSpPr>
              <p:cNvPr id="43" name="Richtungspfeil 64">
                <a:extLst>
                  <a:ext uri="{FF2B5EF4-FFF2-40B4-BE49-F238E27FC236}">
                    <a16:creationId xmlns:a16="http://schemas.microsoft.com/office/drawing/2014/main" id="{33AAEDB5-C03C-417C-81CE-F37FF90503D0}"/>
                  </a:ext>
                </a:extLst>
              </p:cNvPr>
              <p:cNvSpPr/>
              <p:nvPr/>
            </p:nvSpPr>
            <p:spPr>
              <a:xfrm>
                <a:off x="4479334" y="2084717"/>
                <a:ext cx="1546218" cy="707366"/>
              </a:xfrm>
              <a:prstGeom prst="homePlate">
                <a:avLst/>
              </a:prstGeom>
              <a:solidFill>
                <a:srgbClr val="5B9BD5"/>
              </a:solidFill>
              <a:ln w="28575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4" name="Textfeld 43">
                <a:extLst>
                  <a:ext uri="{FF2B5EF4-FFF2-40B4-BE49-F238E27FC236}">
                    <a16:creationId xmlns:a16="http://schemas.microsoft.com/office/drawing/2014/main" id="{CD6032F1-6C7C-4238-8689-E200FCAB9748}"/>
                  </a:ext>
                </a:extLst>
              </p:cNvPr>
              <p:cNvSpPr txBox="1"/>
              <p:nvPr/>
            </p:nvSpPr>
            <p:spPr>
              <a:xfrm>
                <a:off x="4689790" y="2107127"/>
                <a:ext cx="1249883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sz="12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rPr>
                  <a:t>Processing</a:t>
                </a: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sz="9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rPr>
                  <a:t>Flotation, </a:t>
                </a:r>
                <a:r>
                  <a:rPr kumimoji="0" lang="de-DE" sz="900" b="0" i="0" u="none" strike="noStrike" kern="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rPr>
                  <a:t>Roasting</a:t>
                </a:r>
                <a:r>
                  <a:rPr kumimoji="0" lang="de-DE" sz="9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rPr>
                  <a:t>, </a:t>
                </a:r>
                <a:r>
                  <a:rPr kumimoji="0" lang="de-DE" sz="900" b="0" i="0" u="none" strike="noStrike" kern="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rPr>
                  <a:t>Leaching</a:t>
                </a:r>
                <a:r>
                  <a:rPr kumimoji="0" lang="de-DE" sz="9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rPr>
                  <a:t>, </a:t>
                </a:r>
                <a:r>
                  <a:rPr kumimoji="0" lang="de-DE" sz="900" b="0" i="0" u="none" strike="noStrike" kern="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rPr>
                  <a:t>Precipitation</a:t>
                </a:r>
                <a:r>
                  <a:rPr kumimoji="0" lang="de-DE" sz="9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rPr>
                  <a:t> (optional)</a:t>
                </a:r>
              </a:p>
            </p:txBody>
          </p:sp>
        </p:grpSp>
        <p:sp>
          <p:nvSpPr>
            <p:cNvPr id="34" name="Richtungspfeil 55">
              <a:extLst>
                <a:ext uri="{FF2B5EF4-FFF2-40B4-BE49-F238E27FC236}">
                  <a16:creationId xmlns:a16="http://schemas.microsoft.com/office/drawing/2014/main" id="{5A6B657A-9479-46A8-A3D8-92CFF9BF59F0}"/>
                </a:ext>
              </a:extLst>
            </p:cNvPr>
            <p:cNvSpPr/>
            <p:nvPr/>
          </p:nvSpPr>
          <p:spPr>
            <a:xfrm>
              <a:off x="5986731" y="618038"/>
              <a:ext cx="5733932" cy="707366"/>
            </a:xfrm>
            <a:prstGeom prst="homePlate">
              <a:avLst/>
            </a:prstGeom>
            <a:solidFill>
              <a:srgbClr val="4472C4">
                <a:lumMod val="50000"/>
              </a:srgbClr>
            </a:solidFill>
            <a:ln w="38100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5" name="Richtungspfeil 56">
              <a:extLst>
                <a:ext uri="{FF2B5EF4-FFF2-40B4-BE49-F238E27FC236}">
                  <a16:creationId xmlns:a16="http://schemas.microsoft.com/office/drawing/2014/main" id="{6F657477-8C8E-492F-81A9-E3DBE0E6E446}"/>
                </a:ext>
              </a:extLst>
            </p:cNvPr>
            <p:cNvSpPr/>
            <p:nvPr/>
          </p:nvSpPr>
          <p:spPr>
            <a:xfrm>
              <a:off x="867907" y="618038"/>
              <a:ext cx="6004919" cy="707366"/>
            </a:xfrm>
            <a:prstGeom prst="homePlate">
              <a:avLst/>
            </a:prstGeom>
            <a:solidFill>
              <a:srgbClr val="5B9BD5"/>
            </a:solidFill>
            <a:ln w="28575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grpSp>
          <p:nvGrpSpPr>
            <p:cNvPr id="36" name="Gruppieren 35">
              <a:extLst>
                <a:ext uri="{FF2B5EF4-FFF2-40B4-BE49-F238E27FC236}">
                  <a16:creationId xmlns:a16="http://schemas.microsoft.com/office/drawing/2014/main" id="{22F7B1F8-29A3-4FCC-BE4C-198B91045126}"/>
                </a:ext>
              </a:extLst>
            </p:cNvPr>
            <p:cNvGrpSpPr/>
            <p:nvPr/>
          </p:nvGrpSpPr>
          <p:grpSpPr>
            <a:xfrm>
              <a:off x="872662" y="1363579"/>
              <a:ext cx="1387459" cy="707366"/>
              <a:chOff x="4584940" y="2084717"/>
              <a:chExt cx="1440612" cy="707366"/>
            </a:xfrm>
          </p:grpSpPr>
          <p:sp>
            <p:nvSpPr>
              <p:cNvPr id="41" name="Richtungspfeil 62">
                <a:extLst>
                  <a:ext uri="{FF2B5EF4-FFF2-40B4-BE49-F238E27FC236}">
                    <a16:creationId xmlns:a16="http://schemas.microsoft.com/office/drawing/2014/main" id="{1EEC6936-4FA7-4884-92F2-F680C28E8CF5}"/>
                  </a:ext>
                </a:extLst>
              </p:cNvPr>
              <p:cNvSpPr/>
              <p:nvPr/>
            </p:nvSpPr>
            <p:spPr>
              <a:xfrm>
                <a:off x="4584940" y="2084717"/>
                <a:ext cx="1440612" cy="707366"/>
              </a:xfrm>
              <a:prstGeom prst="homePlate">
                <a:avLst/>
              </a:prstGeom>
              <a:solidFill>
                <a:srgbClr val="5B9BD5"/>
              </a:solidFill>
              <a:ln w="28575" cap="flat" cmpd="sng" algn="ctr">
                <a:solidFill>
                  <a:sysClr val="window" lastClr="FFFFFF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de-DE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2" name="Textfeld 41">
                <a:extLst>
                  <a:ext uri="{FF2B5EF4-FFF2-40B4-BE49-F238E27FC236}">
                    <a16:creationId xmlns:a16="http://schemas.microsoft.com/office/drawing/2014/main" id="{8495E851-F9E6-4CAA-8C78-8A07BD5FEBAA}"/>
                  </a:ext>
                </a:extLst>
              </p:cNvPr>
              <p:cNvSpPr txBox="1"/>
              <p:nvPr/>
            </p:nvSpPr>
            <p:spPr>
              <a:xfrm>
                <a:off x="4663114" y="2117037"/>
                <a:ext cx="1227635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de-DE" sz="12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rPr>
                  <a:t>Exploration, Mining and </a:t>
                </a:r>
                <a:r>
                  <a:rPr kumimoji="0" lang="de-DE" sz="1200" b="0" i="0" u="none" strike="noStrike" kern="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rPr>
                  <a:t>Comminution</a:t>
                </a:r>
                <a:endParaRPr kumimoji="0" lang="de-DE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37" name="Textfeld 36">
              <a:extLst>
                <a:ext uri="{FF2B5EF4-FFF2-40B4-BE49-F238E27FC236}">
                  <a16:creationId xmlns:a16="http://schemas.microsoft.com/office/drawing/2014/main" id="{8A64F446-622F-4626-ACC6-2E1CF8FDB6C8}"/>
                </a:ext>
              </a:extLst>
            </p:cNvPr>
            <p:cNvSpPr txBox="1"/>
            <p:nvPr/>
          </p:nvSpPr>
          <p:spPr>
            <a:xfrm>
              <a:off x="5690074" y="1363578"/>
              <a:ext cx="1044728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200" b="0" i="0" u="none" strike="noStrike" kern="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Refining</a:t>
              </a:r>
              <a:r>
                <a:rPr kumimoji="0" lang="de-DE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 / </a:t>
              </a:r>
              <a:r>
                <a:rPr kumimoji="0" lang="de-DE" sz="1200" b="0" i="0" u="none" strike="noStrike" kern="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Reduction</a:t>
              </a:r>
              <a:endPara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9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Calcination, </a:t>
              </a:r>
              <a:r>
                <a:rPr kumimoji="0" lang="de-DE" sz="900" b="0" i="0" u="none" strike="noStrike" kern="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Electrolysis</a:t>
              </a:r>
              <a:endParaRPr kumimoji="0" lang="de-DE" sz="9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" name="Textfeld 37">
              <a:extLst>
                <a:ext uri="{FF2B5EF4-FFF2-40B4-BE49-F238E27FC236}">
                  <a16:creationId xmlns:a16="http://schemas.microsoft.com/office/drawing/2014/main" id="{96992570-C195-4525-A981-57F01059E798}"/>
                </a:ext>
              </a:extLst>
            </p:cNvPr>
            <p:cNvSpPr txBox="1"/>
            <p:nvPr/>
          </p:nvSpPr>
          <p:spPr>
            <a:xfrm>
              <a:off x="2260121" y="802444"/>
              <a:ext cx="241642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600" b="0" i="0" u="none" strike="noStrike" kern="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Upstream</a:t>
              </a:r>
              <a:r>
                <a:rPr kumimoji="0" lang="de-DE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 Supply Chain</a:t>
              </a:r>
            </a:p>
          </p:txBody>
        </p:sp>
        <p:sp>
          <p:nvSpPr>
            <p:cNvPr id="39" name="Textfeld 38">
              <a:extLst>
                <a:ext uri="{FF2B5EF4-FFF2-40B4-BE49-F238E27FC236}">
                  <a16:creationId xmlns:a16="http://schemas.microsoft.com/office/drawing/2014/main" id="{38F28B56-E5AE-4ADF-ACD9-94F98A7A7638}"/>
                </a:ext>
              </a:extLst>
            </p:cNvPr>
            <p:cNvSpPr txBox="1"/>
            <p:nvPr/>
          </p:nvSpPr>
          <p:spPr>
            <a:xfrm>
              <a:off x="7614711" y="802444"/>
              <a:ext cx="260137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Downstream Supply Chain</a:t>
              </a:r>
            </a:p>
          </p:txBody>
        </p:sp>
        <p:sp>
          <p:nvSpPr>
            <p:cNvPr id="40" name="Textfeld 39">
              <a:extLst>
                <a:ext uri="{FF2B5EF4-FFF2-40B4-BE49-F238E27FC236}">
                  <a16:creationId xmlns:a16="http://schemas.microsoft.com/office/drawing/2014/main" id="{D00F46D0-287B-44B8-B0CC-A7305A2DF7B5}"/>
                </a:ext>
              </a:extLst>
            </p:cNvPr>
            <p:cNvSpPr txBox="1"/>
            <p:nvPr/>
          </p:nvSpPr>
          <p:spPr>
            <a:xfrm>
              <a:off x="6815368" y="1385988"/>
              <a:ext cx="110133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Semi-</a:t>
              </a:r>
              <a:r>
                <a:rPr kumimoji="0" lang="de-DE" sz="1200" b="0" i="0" u="none" strike="noStrike" kern="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Fabrication</a:t>
              </a:r>
              <a:r>
                <a:rPr kumimoji="0" lang="de-DE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 &amp; </a:t>
              </a:r>
              <a:r>
                <a:rPr kumimoji="0" lang="de-DE" sz="1200" b="0" i="0" u="none" strike="noStrike" kern="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Conversion</a:t>
              </a:r>
              <a:endParaRPr kumimoji="0" lang="de-DE" sz="9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49" name="Textplatzhalter 3">
            <a:extLst>
              <a:ext uri="{FF2B5EF4-FFF2-40B4-BE49-F238E27FC236}">
                <a16:creationId xmlns:a16="http://schemas.microsoft.com/office/drawing/2014/main" id="{7D234CA7-6F51-45EA-9D49-440CFB6BA31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35360" y="817500"/>
            <a:ext cx="11376025" cy="379252"/>
          </a:xfrm>
        </p:spPr>
        <p:txBody>
          <a:bodyPr/>
          <a:lstStyle/>
          <a:p>
            <a:r>
              <a:rPr lang="en-US" dirty="0">
                <a:solidFill>
                  <a:srgbClr val="EB6E0F"/>
                </a:solidFill>
                <a:latin typeface="DesySans Office Cn Medium" panose="020B0706040000020003" pitchFamily="34" charset="0"/>
                <a:cs typeface="Calibri" panose="020F0502020204030204" pitchFamily="34" charset="0"/>
              </a:rPr>
              <a:t>Small steps have value</a:t>
            </a:r>
          </a:p>
        </p:txBody>
      </p:sp>
    </p:spTree>
    <p:extLst>
      <p:ext uri="{BB962C8B-B14F-4D97-AF65-F5344CB8AC3E}">
        <p14:creationId xmlns:p14="http://schemas.microsoft.com/office/powerpoint/2010/main" val="301795185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Intro Sustainability for large scale RIs I Denise Völker, DESY I ALEGRO Workshop 2024</a:t>
            </a:r>
            <a:endParaRPr lang="de-DE" dirty="0"/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4B46FD04-BC1C-4AAD-9291-E693C5F11AE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67826" y="151761"/>
            <a:ext cx="1392957" cy="1043576"/>
          </a:xfrm>
          <a:prstGeom prst="rect">
            <a:avLst/>
          </a:prstGeom>
        </p:spPr>
      </p:pic>
      <p:sp>
        <p:nvSpPr>
          <p:cNvPr id="13" name="Titel 1">
            <a:extLst>
              <a:ext uri="{FF2B5EF4-FFF2-40B4-BE49-F238E27FC236}">
                <a16:creationId xmlns:a16="http://schemas.microsoft.com/office/drawing/2014/main" id="{E15B66F3-DB18-468A-94F3-34084125DF53}"/>
              </a:ext>
            </a:extLst>
          </p:cNvPr>
          <p:cNvSpPr txBox="1">
            <a:spLocks/>
          </p:cNvSpPr>
          <p:nvPr/>
        </p:nvSpPr>
        <p:spPr>
          <a:xfrm>
            <a:off x="335360" y="349556"/>
            <a:ext cx="11375638" cy="450716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>
                <a:solidFill>
                  <a:srgbClr val="007BC8"/>
                </a:solidFill>
                <a:highlight>
                  <a:scrgbClr r="0" g="0" b="0">
                    <a:alpha val="0"/>
                  </a:scrgbClr>
                </a:highlight>
                <a:latin typeface="DesySans Office Cn Medium" pitchFamily="34"/>
                <a:ea typeface="Microsoft YaHei" pitchFamily="2"/>
                <a:cs typeface="Calibri" pitchFamily="34"/>
              </a:rPr>
              <a:t>Tunnel Temperature PETRA III</a:t>
            </a:r>
          </a:p>
        </p:txBody>
      </p:sp>
      <p:sp>
        <p:nvSpPr>
          <p:cNvPr id="8" name="Textplatzhalter 3">
            <a:extLst>
              <a:ext uri="{FF2B5EF4-FFF2-40B4-BE49-F238E27FC236}">
                <a16:creationId xmlns:a16="http://schemas.microsoft.com/office/drawing/2014/main" id="{45C5A708-4F6A-4CC4-8E66-26D669E1679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35360" y="817500"/>
            <a:ext cx="11376025" cy="379252"/>
          </a:xfrm>
        </p:spPr>
        <p:txBody>
          <a:bodyPr/>
          <a:lstStyle/>
          <a:p>
            <a:r>
              <a:rPr lang="en-US" dirty="0">
                <a:solidFill>
                  <a:srgbClr val="EB6E0F"/>
                </a:solidFill>
                <a:latin typeface="DesySans Office Cn Medium" panose="020B0706040000020003" pitchFamily="34" charset="0"/>
                <a:cs typeface="Calibri" panose="020F0502020204030204" pitchFamily="34" charset="0"/>
              </a:rPr>
              <a:t>Heated and unheated Sections</a:t>
            </a:r>
          </a:p>
        </p:txBody>
      </p:sp>
      <p:sp>
        <p:nvSpPr>
          <p:cNvPr id="9" name="Fußzeilenplatzhalter 2">
            <a:extLst>
              <a:ext uri="{FF2B5EF4-FFF2-40B4-BE49-F238E27FC236}">
                <a16:creationId xmlns:a16="http://schemas.microsoft.com/office/drawing/2014/main" id="{0BDC646F-F22A-480F-83E3-34BCB9FEAF6B}"/>
              </a:ext>
            </a:extLst>
          </p:cNvPr>
          <p:cNvSpPr txBox="1">
            <a:spLocks/>
          </p:cNvSpPr>
          <p:nvPr/>
        </p:nvSpPr>
        <p:spPr>
          <a:xfrm>
            <a:off x="9830816" y="6024079"/>
            <a:ext cx="2160922" cy="283554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defPPr>
              <a:defRPr lang="fr-FR"/>
            </a:defPPr>
            <a:lvl1pPr marL="0" algn="l" defTabSz="4572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latin typeface="DesySans Office" panose="020B0503040000020003" pitchFamily="34" charset="0"/>
              </a:rPr>
              <a:t>|</a:t>
            </a:r>
            <a:r>
              <a:rPr lang="en-US" dirty="0" err="1">
                <a:latin typeface="DesySans Office" panose="020B0503040000020003" pitchFamily="34" charset="0"/>
              </a:rPr>
              <a:t>Source:Temp.Calc.Kickoff</a:t>
            </a:r>
            <a:r>
              <a:rPr lang="en-US" dirty="0">
                <a:latin typeface="DesySans Office" panose="020B0503040000020003" pitchFamily="34" charset="0"/>
              </a:rPr>
              <a:t>| PETRA IV WP 1.12 - Michael Bieler</a:t>
            </a:r>
          </a:p>
        </p:txBody>
      </p:sp>
      <p:sp>
        <p:nvSpPr>
          <p:cNvPr id="10" name="Textplatzhalter 8">
            <a:extLst>
              <a:ext uri="{FF2B5EF4-FFF2-40B4-BE49-F238E27FC236}">
                <a16:creationId xmlns:a16="http://schemas.microsoft.com/office/drawing/2014/main" id="{8461B321-BCF8-4AB3-AE0E-AAC366AA9A50}"/>
              </a:ext>
            </a:extLst>
          </p:cNvPr>
          <p:cNvSpPr txBox="1">
            <a:spLocks/>
          </p:cNvSpPr>
          <p:nvPr/>
        </p:nvSpPr>
        <p:spPr>
          <a:xfrm>
            <a:off x="7392144" y="1391746"/>
            <a:ext cx="4896544" cy="501024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361950" indent="-36195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>
                <a:tab pos="361950" algn="l"/>
              </a:tabLs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53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2050" indent="-2667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38275" indent="-276225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600" b="1" dirty="0">
                <a:latin typeface="DesySans Office" panose="020B0503040000020003" pitchFamily="34" charset="0"/>
              </a:rPr>
              <a:t>Tunnel Climatization today:</a:t>
            </a:r>
          </a:p>
          <a:p>
            <a:r>
              <a:rPr lang="en-US" sz="1600" dirty="0">
                <a:latin typeface="DesySans Office" panose="020B0503040000020003" pitchFamily="34" charset="0"/>
              </a:rPr>
              <a:t>Air (25º C) blown in every 300/600 m</a:t>
            </a:r>
          </a:p>
          <a:p>
            <a:r>
              <a:rPr lang="en-US" sz="1600" dirty="0">
                <a:latin typeface="DesySans Office" panose="020B0503040000020003" pitchFamily="34" charset="0"/>
              </a:rPr>
              <a:t>Cooling water inlet: 25º C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sz="1600" b="1" dirty="0">
              <a:latin typeface="DesySans Office" panose="020B0503040000020003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1600" b="1" dirty="0">
                <a:latin typeface="DesySans Office" panose="020B0503040000020003" pitchFamily="34" charset="0"/>
              </a:rPr>
              <a:t>Temperature over one year</a:t>
            </a:r>
          </a:p>
          <a:p>
            <a:r>
              <a:rPr lang="en-US" sz="1600" dirty="0">
                <a:latin typeface="DesySans Office" panose="020B0503040000020003" pitchFamily="34" charset="0"/>
              </a:rPr>
              <a:t>Temperature difference between</a:t>
            </a:r>
            <a:br>
              <a:rPr lang="en-US" sz="1600" dirty="0">
                <a:latin typeface="DesySans Office" panose="020B0503040000020003" pitchFamily="34" charset="0"/>
              </a:rPr>
            </a:br>
            <a:r>
              <a:rPr lang="en-US" sz="1600" dirty="0">
                <a:latin typeface="DesySans Office" panose="020B0503040000020003" pitchFamily="34" charset="0"/>
              </a:rPr>
              <a:t> positions </a:t>
            </a:r>
            <a:r>
              <a:rPr lang="en-US" sz="1600" b="1" dirty="0">
                <a:latin typeface="DesySans Office" panose="020B0503040000020003" pitchFamily="34" charset="0"/>
              </a:rPr>
              <a:t>up to </a:t>
            </a:r>
            <a:r>
              <a:rPr lang="en-US" sz="1600" b="1" dirty="0" err="1">
                <a:latin typeface="DesySans Office" panose="020B0503040000020003" pitchFamily="34" charset="0"/>
              </a:rPr>
              <a:t>5°C</a:t>
            </a:r>
            <a:endParaRPr lang="en-US" sz="1600" b="1" dirty="0">
              <a:latin typeface="DesySans Office" panose="020B0503040000020003" pitchFamily="34" charset="0"/>
            </a:endParaRPr>
          </a:p>
          <a:p>
            <a:r>
              <a:rPr lang="en-US" sz="1600" dirty="0">
                <a:latin typeface="DesySans Office" panose="020B0503040000020003" pitchFamily="34" charset="0"/>
              </a:rPr>
              <a:t>Operating schedule of PETRA clearly visible</a:t>
            </a:r>
          </a:p>
          <a:p>
            <a:r>
              <a:rPr lang="en-US" sz="1600" dirty="0">
                <a:latin typeface="DesySans Office" panose="020B0503040000020003" pitchFamily="34" charset="0"/>
              </a:rPr>
              <a:t>Summer and winter time visible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dirty="0"/>
              <a:t> </a:t>
            </a:r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6029830A-58BC-4EBC-9B19-7CE8738E2EC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6115" t="13121" r="11946" b="46236"/>
          <a:stretch/>
        </p:blipFill>
        <p:spPr>
          <a:xfrm>
            <a:off x="1631504" y="1268760"/>
            <a:ext cx="5333031" cy="4472632"/>
          </a:xfrm>
          <a:prstGeom prst="rect">
            <a:avLst/>
          </a:prstGeom>
        </p:spPr>
      </p:pic>
      <p:sp>
        <p:nvSpPr>
          <p:cNvPr id="17" name="Rechteck 16">
            <a:extLst>
              <a:ext uri="{FF2B5EF4-FFF2-40B4-BE49-F238E27FC236}">
                <a16:creationId xmlns:a16="http://schemas.microsoft.com/office/drawing/2014/main" id="{5E4E9B59-96D8-46EF-9CAD-C34C37F5A8B3}"/>
              </a:ext>
            </a:extLst>
          </p:cNvPr>
          <p:cNvSpPr/>
          <p:nvPr/>
        </p:nvSpPr>
        <p:spPr>
          <a:xfrm>
            <a:off x="1521554" y="5739475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200" dirty="0">
                <a:latin typeface="DesySans Office" panose="020B0503040000020003" pitchFamily="34" charset="0"/>
              </a:rPr>
              <a:t>Black curve, 26º – 31º C: Concrete floor, OR59, air temperature regulated (30º C)</a:t>
            </a:r>
          </a:p>
          <a:p>
            <a:r>
              <a:rPr lang="en-US" sz="1200" dirty="0">
                <a:latin typeface="DesySans Office" panose="020B0503040000020003" pitchFamily="34" charset="0"/>
              </a:rPr>
              <a:t>Red curve, 23º – 34º C: Concrete floor, SOR87, air temperature unregulated</a:t>
            </a:r>
          </a:p>
          <a:p>
            <a:r>
              <a:rPr lang="en-US" sz="1200" dirty="0">
                <a:latin typeface="DesySans Office" panose="020B0503040000020003" pitchFamily="34" charset="0"/>
              </a:rPr>
              <a:t>Blue curve, 23º – 36º C: Air temperature, SOR85, air temperature unregulated</a:t>
            </a:r>
          </a:p>
        </p:txBody>
      </p:sp>
    </p:spTree>
    <p:extLst>
      <p:ext uri="{BB962C8B-B14F-4D97-AF65-F5344CB8AC3E}">
        <p14:creationId xmlns:p14="http://schemas.microsoft.com/office/powerpoint/2010/main" val="84365800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Intro Sustainability for large scale RIs I Denise Völker, DESY I ALEGRO Workshop 2024</a:t>
            </a:r>
            <a:endParaRPr lang="de-DE" dirty="0"/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4B46FD04-BC1C-4AAD-9291-E693C5F11AE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67826" y="151761"/>
            <a:ext cx="1392957" cy="1043576"/>
          </a:xfrm>
          <a:prstGeom prst="rect">
            <a:avLst/>
          </a:prstGeom>
        </p:spPr>
      </p:pic>
      <p:sp>
        <p:nvSpPr>
          <p:cNvPr id="13" name="Titel 1">
            <a:extLst>
              <a:ext uri="{FF2B5EF4-FFF2-40B4-BE49-F238E27FC236}">
                <a16:creationId xmlns:a16="http://schemas.microsoft.com/office/drawing/2014/main" id="{E15B66F3-DB18-468A-94F3-34084125DF53}"/>
              </a:ext>
            </a:extLst>
          </p:cNvPr>
          <p:cNvSpPr txBox="1">
            <a:spLocks/>
          </p:cNvSpPr>
          <p:nvPr/>
        </p:nvSpPr>
        <p:spPr>
          <a:xfrm>
            <a:off x="335360" y="349556"/>
            <a:ext cx="11375638" cy="450716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>
                <a:solidFill>
                  <a:srgbClr val="007BC8"/>
                </a:solidFill>
                <a:highlight>
                  <a:scrgbClr r="0" g="0" b="0">
                    <a:alpha val="0"/>
                  </a:scrgbClr>
                </a:highlight>
                <a:latin typeface="DesySans Office Cn Medium" pitchFamily="34"/>
                <a:ea typeface="Microsoft YaHei" pitchFamily="2"/>
                <a:cs typeface="Calibri" pitchFamily="34"/>
              </a:rPr>
              <a:t>3D calculation of tunnel air and heat </a:t>
            </a:r>
            <a:r>
              <a:rPr lang="en-GB" dirty="0" err="1">
                <a:solidFill>
                  <a:srgbClr val="007BC8"/>
                </a:solidFill>
                <a:highlight>
                  <a:scrgbClr r="0" g="0" b="0">
                    <a:alpha val="0"/>
                  </a:scrgbClr>
                </a:highlight>
                <a:latin typeface="DesySans Office Cn Medium" pitchFamily="34"/>
                <a:ea typeface="Microsoft YaHei" pitchFamily="2"/>
                <a:cs typeface="Calibri" pitchFamily="34"/>
              </a:rPr>
              <a:t>flowa</a:t>
            </a:r>
            <a:endParaRPr lang="en-GB" dirty="0">
              <a:solidFill>
                <a:srgbClr val="007BC8"/>
              </a:solidFill>
              <a:highlight>
                <a:scrgbClr r="0" g="0" b="0">
                  <a:alpha val="0"/>
                </a:scrgbClr>
              </a:highlight>
              <a:latin typeface="DesySans Office Cn Medium" pitchFamily="34"/>
              <a:ea typeface="Microsoft YaHei" pitchFamily="2"/>
              <a:cs typeface="Calibri" pitchFamily="34"/>
            </a:endParaRPr>
          </a:p>
        </p:txBody>
      </p:sp>
      <p:sp>
        <p:nvSpPr>
          <p:cNvPr id="8" name="Textplatzhalter 3">
            <a:extLst>
              <a:ext uri="{FF2B5EF4-FFF2-40B4-BE49-F238E27FC236}">
                <a16:creationId xmlns:a16="http://schemas.microsoft.com/office/drawing/2014/main" id="{45C5A708-4F6A-4CC4-8E66-26D669E1679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35360" y="817500"/>
            <a:ext cx="11376025" cy="379252"/>
          </a:xfrm>
        </p:spPr>
        <p:txBody>
          <a:bodyPr/>
          <a:lstStyle/>
          <a:p>
            <a:r>
              <a:rPr lang="en-US" dirty="0">
                <a:solidFill>
                  <a:srgbClr val="EB6E0F"/>
                </a:solidFill>
                <a:latin typeface="DesySans Office Cn Medium" panose="020B0706040000020003" pitchFamily="34" charset="0"/>
                <a:cs typeface="Calibri" panose="020F0502020204030204" pitchFamily="34" charset="0"/>
              </a:rPr>
              <a:t>Cooperation with Fraunhofer Magdeburg for CFD-simulation (fluid dynamic)</a:t>
            </a:r>
          </a:p>
        </p:txBody>
      </p:sp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3F84EB75-E612-40ED-A95F-C2F477E059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5360" y="1440245"/>
            <a:ext cx="4737218" cy="5010249"/>
          </a:xfrm>
        </p:spPr>
        <p:txBody>
          <a:bodyPr/>
          <a:lstStyle/>
          <a:p>
            <a:r>
              <a:rPr lang="de-DE" sz="1600" b="1" dirty="0">
                <a:latin typeface="DesySans Office" panose="020B0503040000020003" pitchFamily="34" charset="0"/>
              </a:rPr>
              <a:t>Digital Twin </a:t>
            </a:r>
            <a:r>
              <a:rPr lang="de-DE" sz="1600" dirty="0" err="1">
                <a:latin typeface="DesySans Office" panose="020B0503040000020003" pitchFamily="34" charset="0"/>
              </a:rPr>
              <a:t>of</a:t>
            </a:r>
            <a:r>
              <a:rPr lang="de-DE" sz="1600" dirty="0">
                <a:latin typeface="DesySans Office" panose="020B0503040000020003" pitchFamily="34" charset="0"/>
              </a:rPr>
              <a:t> </a:t>
            </a:r>
            <a:r>
              <a:rPr lang="de-DE" sz="1600" dirty="0" err="1">
                <a:latin typeface="DesySans Office" panose="020B0503040000020003" pitchFamily="34" charset="0"/>
              </a:rPr>
              <a:t>the</a:t>
            </a:r>
            <a:r>
              <a:rPr lang="de-DE" sz="1600" dirty="0">
                <a:latin typeface="DesySans Office" panose="020B0503040000020003" pitchFamily="34" charset="0"/>
              </a:rPr>
              <a:t> </a:t>
            </a:r>
            <a:r>
              <a:rPr lang="de-DE" sz="1600" dirty="0" err="1">
                <a:latin typeface="DesySans Office" panose="020B0503040000020003" pitchFamily="34" charset="0"/>
              </a:rPr>
              <a:t>tunnel</a:t>
            </a:r>
            <a:r>
              <a:rPr lang="de-DE" sz="1600" dirty="0">
                <a:latin typeface="DesySans Office" panose="020B0503040000020003" pitchFamily="34" charset="0"/>
              </a:rPr>
              <a:t> in CAD (not </a:t>
            </a:r>
            <a:r>
              <a:rPr lang="de-DE" sz="1600" dirty="0" err="1">
                <a:latin typeface="DesySans Office" panose="020B0503040000020003" pitchFamily="34" charset="0"/>
              </a:rPr>
              <a:t>yet</a:t>
            </a:r>
            <a:r>
              <a:rPr lang="de-DE" sz="1600" dirty="0">
                <a:latin typeface="DesySans Office" panose="020B0503040000020003" pitchFamily="34" charset="0"/>
              </a:rPr>
              <a:t> </a:t>
            </a:r>
            <a:r>
              <a:rPr lang="de-DE" sz="1600" dirty="0" err="1">
                <a:latin typeface="DesySans Office" panose="020B0503040000020003" pitchFamily="34" charset="0"/>
              </a:rPr>
              <a:t>completed</a:t>
            </a:r>
            <a:r>
              <a:rPr lang="de-DE" sz="1600" dirty="0">
                <a:latin typeface="DesySans Office" panose="020B0503040000020003" pitchFamily="34" charset="0"/>
              </a:rPr>
              <a:t>)</a:t>
            </a:r>
            <a:br>
              <a:rPr lang="de-DE" sz="1600" dirty="0">
                <a:latin typeface="DesySans Office" panose="020B0503040000020003" pitchFamily="34" charset="0"/>
              </a:rPr>
            </a:br>
            <a:r>
              <a:rPr lang="en-US" sz="1600" dirty="0">
                <a:latin typeface="DesySans Office" panose="020B0503040000020003" pitchFamily="34" charset="0"/>
              </a:rPr>
              <a:t>Single parts can be selected and hidden</a:t>
            </a:r>
            <a:br>
              <a:rPr lang="en-US" sz="1600" dirty="0">
                <a:latin typeface="DesySans Office" panose="020B0503040000020003" pitchFamily="34" charset="0"/>
              </a:rPr>
            </a:br>
            <a:r>
              <a:rPr lang="en-US" sz="1600" dirty="0">
                <a:latin typeface="DesySans Office" panose="020B0503040000020003" pitchFamily="34" charset="0"/>
              </a:rPr>
              <a:t>It can be rotated etc.</a:t>
            </a:r>
          </a:p>
          <a:p>
            <a:r>
              <a:rPr lang="en-US" sz="1600" dirty="0">
                <a:latin typeface="DesySans Office" panose="020B0503040000020003" pitchFamily="34" charset="0"/>
              </a:rPr>
              <a:t>A list with all consumer of electricity with their </a:t>
            </a:r>
            <a:r>
              <a:rPr lang="de-DE" sz="1600" dirty="0" err="1">
                <a:latin typeface="DesySans Office" panose="020B0503040000020003" pitchFamily="34" charset="0"/>
              </a:rPr>
              <a:t>heat</a:t>
            </a:r>
            <a:r>
              <a:rPr lang="de-DE" sz="1600" dirty="0">
                <a:latin typeface="DesySans Office" panose="020B0503040000020003" pitchFamily="34" charset="0"/>
              </a:rPr>
              <a:t> </a:t>
            </a:r>
            <a:r>
              <a:rPr lang="de-DE" sz="1600" dirty="0" err="1">
                <a:latin typeface="DesySans Office" panose="020B0503040000020003" pitchFamily="34" charset="0"/>
              </a:rPr>
              <a:t>input</a:t>
            </a:r>
            <a:r>
              <a:rPr lang="en-US" sz="1600" dirty="0">
                <a:latin typeface="DesySans Office" panose="020B0503040000020003" pitchFamily="34" charset="0"/>
              </a:rPr>
              <a:t> </a:t>
            </a:r>
            <a:br>
              <a:rPr lang="en-US" sz="1600" dirty="0">
                <a:latin typeface="DesySans Office" panose="020B0503040000020003" pitchFamily="34" charset="0"/>
              </a:rPr>
            </a:br>
            <a:r>
              <a:rPr lang="en-US" sz="1600" dirty="0">
                <a:latin typeface="DesySans Office" panose="020B0503040000020003" pitchFamily="34" charset="0"/>
              </a:rPr>
              <a:t>(called </a:t>
            </a:r>
            <a:r>
              <a:rPr lang="en-US" sz="1600" b="1" dirty="0" err="1">
                <a:latin typeface="DesySans Office" panose="020B0503040000020003" pitchFamily="34" charset="0"/>
              </a:rPr>
              <a:t>Stromkreisliste</a:t>
            </a:r>
            <a:r>
              <a:rPr lang="en-US" sz="1600" dirty="0">
                <a:latin typeface="DesySans Office" panose="020B0503040000020003" pitchFamily="34" charset="0"/>
              </a:rPr>
              <a:t>)</a:t>
            </a:r>
          </a:p>
          <a:p>
            <a:r>
              <a:rPr lang="de-DE" sz="1600" dirty="0" err="1">
                <a:latin typeface="DesySans Office" panose="020B0503040000020003" pitchFamily="34" charset="0"/>
              </a:rPr>
              <a:t>Including</a:t>
            </a:r>
            <a:r>
              <a:rPr lang="de-DE" sz="1600" dirty="0">
                <a:latin typeface="DesySans Office" panose="020B0503040000020003" pitchFamily="34" charset="0"/>
              </a:rPr>
              <a:t> </a:t>
            </a:r>
            <a:r>
              <a:rPr lang="de-DE" sz="1600" dirty="0" err="1">
                <a:latin typeface="DesySans Office" panose="020B0503040000020003" pitchFamily="34" charset="0"/>
              </a:rPr>
              <a:t>the</a:t>
            </a:r>
            <a:r>
              <a:rPr lang="de-DE" sz="1600" dirty="0">
                <a:latin typeface="DesySans Office" panose="020B0503040000020003" pitchFamily="34" charset="0"/>
              </a:rPr>
              <a:t> </a:t>
            </a:r>
            <a:r>
              <a:rPr lang="de-DE" sz="1600" dirty="0" err="1">
                <a:latin typeface="DesySans Office" panose="020B0503040000020003" pitchFamily="34" charset="0"/>
              </a:rPr>
              <a:t>cooling</a:t>
            </a:r>
            <a:r>
              <a:rPr lang="de-DE" sz="1600" dirty="0">
                <a:latin typeface="DesySans Office" panose="020B0503040000020003" pitchFamily="34" charset="0"/>
              </a:rPr>
              <a:t> </a:t>
            </a:r>
            <a:r>
              <a:rPr lang="de-DE" sz="1600" dirty="0" err="1">
                <a:latin typeface="DesySans Office" panose="020B0503040000020003" pitchFamily="34" charset="0"/>
              </a:rPr>
              <a:t>capacity</a:t>
            </a:r>
            <a:r>
              <a:rPr lang="de-DE" sz="1600" dirty="0">
                <a:latin typeface="DesySans Office" panose="020B0503040000020003" pitchFamily="34" charset="0"/>
              </a:rPr>
              <a:t> and </a:t>
            </a:r>
            <a:r>
              <a:rPr lang="de-DE" sz="1600" dirty="0" err="1">
                <a:latin typeface="DesySans Office" panose="020B0503040000020003" pitchFamily="34" charset="0"/>
              </a:rPr>
              <a:t>the</a:t>
            </a:r>
            <a:r>
              <a:rPr lang="de-DE" sz="1600" dirty="0">
                <a:latin typeface="DesySans Office" panose="020B0503040000020003" pitchFamily="34" charset="0"/>
              </a:rPr>
              <a:t> </a:t>
            </a:r>
            <a:r>
              <a:rPr lang="de-DE" sz="1600" dirty="0" err="1">
                <a:latin typeface="DesySans Office" panose="020B0503040000020003" pitchFamily="34" charset="0"/>
              </a:rPr>
              <a:t>position</a:t>
            </a:r>
            <a:br>
              <a:rPr lang="de-DE" sz="1600" dirty="0">
                <a:latin typeface="DesySans Office" panose="020B0503040000020003" pitchFamily="34" charset="0"/>
              </a:rPr>
            </a:br>
            <a:r>
              <a:rPr lang="de-DE" sz="1600" dirty="0" err="1">
                <a:latin typeface="DesySans Office" panose="020B0503040000020003" pitchFamily="34" charset="0"/>
              </a:rPr>
              <a:t>of</a:t>
            </a:r>
            <a:r>
              <a:rPr lang="de-DE" sz="1600" dirty="0">
                <a:latin typeface="DesySans Office" panose="020B0503040000020003" pitchFamily="34" charset="0"/>
              </a:rPr>
              <a:t> </a:t>
            </a:r>
            <a:r>
              <a:rPr lang="de-DE" sz="1600" dirty="0" err="1">
                <a:latin typeface="DesySans Office" panose="020B0503040000020003" pitchFamily="34" charset="0"/>
              </a:rPr>
              <a:t>air</a:t>
            </a:r>
            <a:r>
              <a:rPr lang="de-DE" sz="1600" dirty="0">
                <a:latin typeface="DesySans Office" panose="020B0503040000020003" pitchFamily="34" charset="0"/>
              </a:rPr>
              <a:t> </a:t>
            </a:r>
            <a:r>
              <a:rPr lang="de-DE" sz="1600" dirty="0" err="1">
                <a:latin typeface="DesySans Office" panose="020B0503040000020003" pitchFamily="34" charset="0"/>
              </a:rPr>
              <a:t>conditioners</a:t>
            </a:r>
            <a:r>
              <a:rPr lang="de-DE" sz="1600" dirty="0">
                <a:latin typeface="DesySans Office" panose="020B0503040000020003" pitchFamily="34" charset="0"/>
              </a:rPr>
              <a:t> </a:t>
            </a:r>
          </a:p>
          <a:p>
            <a:r>
              <a:rPr lang="de-DE" sz="1600" b="1" dirty="0">
                <a:latin typeface="DesySans Office" panose="020B0503040000020003" pitchFamily="34" charset="0"/>
              </a:rPr>
              <a:t>Fluid </a:t>
            </a:r>
            <a:r>
              <a:rPr lang="de-DE" sz="1600" b="1" dirty="0" err="1">
                <a:latin typeface="DesySans Office" panose="020B0503040000020003" pitchFamily="34" charset="0"/>
              </a:rPr>
              <a:t>dynamical</a:t>
            </a:r>
            <a:r>
              <a:rPr lang="de-DE" sz="1600" b="1" dirty="0">
                <a:latin typeface="DesySans Office" panose="020B0503040000020003" pitchFamily="34" charset="0"/>
              </a:rPr>
              <a:t> </a:t>
            </a:r>
            <a:r>
              <a:rPr lang="de-DE" sz="1600" b="1" dirty="0" err="1">
                <a:latin typeface="DesySans Office" panose="020B0503040000020003" pitchFamily="34" charset="0"/>
              </a:rPr>
              <a:t>simulations</a:t>
            </a:r>
            <a:r>
              <a:rPr lang="de-DE" sz="1600" b="1" dirty="0">
                <a:latin typeface="DesySans Office" panose="020B0503040000020003" pitchFamily="34" charset="0"/>
              </a:rPr>
              <a:t>:</a:t>
            </a:r>
          </a:p>
          <a:p>
            <a:pPr lvl="1">
              <a:buFont typeface="Symbol" panose="05050102010706020507" pitchFamily="18" charset="2"/>
              <a:buChar char="-"/>
            </a:pPr>
            <a:r>
              <a:rPr lang="de-DE" sz="1400" dirty="0">
                <a:latin typeface="DesySans Office" panose="020B0503040000020003" pitchFamily="34" charset="0"/>
              </a:rPr>
              <a:t>Heat </a:t>
            </a:r>
            <a:r>
              <a:rPr lang="de-DE" sz="1400" dirty="0" err="1">
                <a:latin typeface="DesySans Office" panose="020B0503040000020003" pitchFamily="34" charset="0"/>
              </a:rPr>
              <a:t>distribution</a:t>
            </a:r>
            <a:r>
              <a:rPr lang="de-DE" sz="1400" dirty="0">
                <a:latin typeface="DesySans Office" panose="020B0503040000020003" pitchFamily="34" charset="0"/>
              </a:rPr>
              <a:t> also </a:t>
            </a:r>
            <a:r>
              <a:rPr lang="de-DE" sz="1400" dirty="0" err="1">
                <a:latin typeface="DesySans Office" panose="020B0503040000020003" pitchFamily="34" charset="0"/>
              </a:rPr>
              <a:t>for</a:t>
            </a:r>
            <a:r>
              <a:rPr lang="de-DE" sz="1400" dirty="0">
                <a:latin typeface="DesySans Office" panose="020B0503040000020003" pitchFamily="34" charset="0"/>
              </a:rPr>
              <a:t> </a:t>
            </a:r>
            <a:r>
              <a:rPr lang="de-DE" sz="1400" dirty="0" err="1">
                <a:latin typeface="DesySans Office" panose="020B0503040000020003" pitchFamily="34" charset="0"/>
              </a:rPr>
              <a:t>corners</a:t>
            </a:r>
            <a:r>
              <a:rPr lang="de-DE" sz="1400" dirty="0">
                <a:latin typeface="DesySans Office" panose="020B0503040000020003" pitchFamily="34" charset="0"/>
              </a:rPr>
              <a:t> and </a:t>
            </a:r>
            <a:r>
              <a:rPr lang="de-DE" sz="1400" dirty="0" err="1">
                <a:latin typeface="DesySans Office" panose="020B0503040000020003" pitchFamily="34" charset="0"/>
              </a:rPr>
              <a:t>hidden</a:t>
            </a:r>
            <a:r>
              <a:rPr lang="de-DE" sz="1400" dirty="0">
                <a:latin typeface="DesySans Office" panose="020B0503040000020003" pitchFamily="34" charset="0"/>
              </a:rPr>
              <a:t> </a:t>
            </a:r>
            <a:r>
              <a:rPr lang="de-DE" sz="1400" dirty="0" err="1">
                <a:latin typeface="DesySans Office" panose="020B0503040000020003" pitchFamily="34" charset="0"/>
              </a:rPr>
              <a:t>places</a:t>
            </a:r>
            <a:r>
              <a:rPr lang="de-DE" sz="1400" dirty="0">
                <a:latin typeface="DesySans Office" panose="020B0503040000020003" pitchFamily="34" charset="0"/>
              </a:rPr>
              <a:t> </a:t>
            </a:r>
          </a:p>
          <a:p>
            <a:pPr lvl="1">
              <a:buFont typeface="Symbol" panose="05050102010706020507" pitchFamily="18" charset="2"/>
              <a:buChar char="-"/>
            </a:pPr>
            <a:r>
              <a:rPr lang="de-DE" sz="1400" dirty="0" err="1">
                <a:latin typeface="DesySans Office" panose="020B0503040000020003" pitchFamily="34" charset="0"/>
              </a:rPr>
              <a:t>Optimization</a:t>
            </a:r>
            <a:r>
              <a:rPr lang="de-DE" sz="1400" dirty="0">
                <a:latin typeface="DesySans Office" panose="020B0503040000020003" pitchFamily="34" charset="0"/>
              </a:rPr>
              <a:t> </a:t>
            </a:r>
            <a:r>
              <a:rPr lang="de-DE" sz="1400" dirty="0" err="1">
                <a:latin typeface="DesySans Office" panose="020B0503040000020003" pitchFamily="34" charset="0"/>
              </a:rPr>
              <a:t>for</a:t>
            </a:r>
            <a:r>
              <a:rPr lang="de-DE" sz="1400" dirty="0">
                <a:latin typeface="DesySans Office" panose="020B0503040000020003" pitchFamily="34" charset="0"/>
              </a:rPr>
              <a:t> </a:t>
            </a:r>
            <a:r>
              <a:rPr lang="de-DE" sz="1400" dirty="0" err="1">
                <a:latin typeface="DesySans Office" panose="020B0503040000020003" pitchFamily="34" charset="0"/>
              </a:rPr>
              <a:t>cooling</a:t>
            </a:r>
            <a:r>
              <a:rPr lang="de-DE" sz="1400" dirty="0">
                <a:latin typeface="DesySans Office" panose="020B0503040000020003" pitchFamily="34" charset="0"/>
              </a:rPr>
              <a:t> and </a:t>
            </a:r>
            <a:r>
              <a:rPr lang="de-DE" sz="1400" dirty="0" err="1">
                <a:latin typeface="DesySans Office" panose="020B0503040000020003" pitchFamily="34" charset="0"/>
              </a:rPr>
              <a:t>heating</a:t>
            </a:r>
            <a:r>
              <a:rPr lang="de-DE" sz="1400" dirty="0">
                <a:latin typeface="DesySans Office" panose="020B0503040000020003" pitchFamily="34" charset="0"/>
              </a:rPr>
              <a:t> (in </a:t>
            </a:r>
            <a:r>
              <a:rPr lang="de-DE" sz="1400" dirty="0" err="1">
                <a:latin typeface="DesySans Office" panose="020B0503040000020003" pitchFamily="34" charset="0"/>
              </a:rPr>
              <a:t>shutdowns</a:t>
            </a:r>
            <a:r>
              <a:rPr lang="de-DE" sz="1400" dirty="0">
                <a:latin typeface="DesySans Office" panose="020B0503040000020003" pitchFamily="34" charset="0"/>
              </a:rPr>
              <a:t>)</a:t>
            </a:r>
          </a:p>
          <a:p>
            <a:pPr lvl="1">
              <a:buFont typeface="Symbol" panose="05050102010706020507" pitchFamily="18" charset="2"/>
              <a:buChar char="-"/>
            </a:pPr>
            <a:r>
              <a:rPr lang="de-DE" sz="1400" dirty="0" err="1">
                <a:latin typeface="DesySans Office" panose="020B0503040000020003" pitchFamily="34" charset="0"/>
              </a:rPr>
              <a:t>Optimization</a:t>
            </a:r>
            <a:r>
              <a:rPr lang="de-DE" sz="1400" dirty="0">
                <a:latin typeface="DesySans Office" panose="020B0503040000020003" pitchFamily="34" charset="0"/>
              </a:rPr>
              <a:t> </a:t>
            </a:r>
            <a:r>
              <a:rPr lang="de-DE" sz="1400" dirty="0" err="1">
                <a:latin typeface="DesySans Office" panose="020B0503040000020003" pitchFamily="34" charset="0"/>
              </a:rPr>
              <a:t>of</a:t>
            </a:r>
            <a:r>
              <a:rPr lang="de-DE" sz="1400" dirty="0">
                <a:latin typeface="DesySans Office" panose="020B0503040000020003" pitchFamily="34" charset="0"/>
              </a:rPr>
              <a:t> </a:t>
            </a:r>
            <a:r>
              <a:rPr lang="de-DE" sz="1400" dirty="0" err="1">
                <a:latin typeface="DesySans Office" panose="020B0503040000020003" pitchFamily="34" charset="0"/>
              </a:rPr>
              <a:t>cabeling</a:t>
            </a:r>
            <a:endParaRPr lang="de-DE" sz="1400" dirty="0">
              <a:latin typeface="DesySans Office" panose="020B0503040000020003" pitchFamily="34" charset="0"/>
            </a:endParaRPr>
          </a:p>
        </p:txBody>
      </p:sp>
      <p:pic>
        <p:nvPicPr>
          <p:cNvPr id="10" name="Picture 2">
            <a:extLst>
              <a:ext uri="{FF2B5EF4-FFF2-40B4-BE49-F238E27FC236}">
                <a16:creationId xmlns:a16="http://schemas.microsoft.com/office/drawing/2014/main" id="{524FB895-281E-41C1-BDD4-099311796BD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10812" y="1403749"/>
            <a:ext cx="4979804" cy="2560254"/>
          </a:xfrm>
          <a:prstGeom prst="rect">
            <a:avLst/>
          </a:prstGeom>
        </p:spPr>
      </p:pic>
      <p:sp>
        <p:nvSpPr>
          <p:cNvPr id="16" name="Textfeld 15">
            <a:extLst>
              <a:ext uri="{FF2B5EF4-FFF2-40B4-BE49-F238E27FC236}">
                <a16:creationId xmlns:a16="http://schemas.microsoft.com/office/drawing/2014/main" id="{71F9ED25-9069-4C62-A3AA-D5503A0403BC}"/>
              </a:ext>
            </a:extLst>
          </p:cNvPr>
          <p:cNvSpPr txBox="1"/>
          <p:nvPr/>
        </p:nvSpPr>
        <p:spPr>
          <a:xfrm>
            <a:off x="10790616" y="3729925"/>
            <a:ext cx="101822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800" dirty="0">
                <a:latin typeface="DesySans Office" panose="020B0503040000020003" pitchFamily="34" charset="0"/>
              </a:rPr>
              <a:t>(Cedric Kula TAC)</a:t>
            </a:r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BCE15F38-CDAA-47C4-8DCC-D2E4A264765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15673" y="4189957"/>
            <a:ext cx="3494906" cy="2164888"/>
          </a:xfrm>
          <a:prstGeom prst="rect">
            <a:avLst/>
          </a:prstGeom>
        </p:spPr>
      </p:pic>
      <p:sp>
        <p:nvSpPr>
          <p:cNvPr id="18" name="Textfeld 17">
            <a:extLst>
              <a:ext uri="{FF2B5EF4-FFF2-40B4-BE49-F238E27FC236}">
                <a16:creationId xmlns:a16="http://schemas.microsoft.com/office/drawing/2014/main" id="{1190F8E5-A2F8-4E49-8A9A-E74E1809BEF6}"/>
              </a:ext>
            </a:extLst>
          </p:cNvPr>
          <p:cNvSpPr txBox="1"/>
          <p:nvPr/>
        </p:nvSpPr>
        <p:spPr>
          <a:xfrm>
            <a:off x="9480376" y="5730817"/>
            <a:ext cx="149752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00" dirty="0" err="1">
                <a:latin typeface="DesySans Office" panose="020B0503040000020003" pitchFamily="34" charset="0"/>
              </a:rPr>
              <a:t>screenshot</a:t>
            </a:r>
            <a:r>
              <a:rPr lang="de-DE" sz="1000" dirty="0">
                <a:latin typeface="DesySans Office" panose="020B0503040000020003" pitchFamily="34" charset="0"/>
              </a:rPr>
              <a:t> </a:t>
            </a:r>
            <a:r>
              <a:rPr lang="de-DE" sz="1000" dirty="0" err="1">
                <a:latin typeface="DesySans Office" panose="020B0503040000020003" pitchFamily="34" charset="0"/>
              </a:rPr>
              <a:t>of</a:t>
            </a:r>
            <a:r>
              <a:rPr lang="de-DE" sz="1000" dirty="0">
                <a:latin typeface="DesySans Office" panose="020B0503040000020003" pitchFamily="34" charset="0"/>
              </a:rPr>
              <a:t> </a:t>
            </a:r>
            <a:r>
              <a:rPr lang="de-DE" sz="1000" dirty="0" err="1">
                <a:latin typeface="DesySans Office" panose="020B0503040000020003" pitchFamily="34" charset="0"/>
              </a:rPr>
              <a:t>the</a:t>
            </a:r>
            <a:r>
              <a:rPr lang="de-DE" sz="1000" dirty="0">
                <a:latin typeface="DesySans Office" panose="020B0503040000020003" pitchFamily="34" charset="0"/>
              </a:rPr>
              <a:t> </a:t>
            </a:r>
            <a:r>
              <a:rPr lang="de-DE" sz="1000" dirty="0" err="1">
                <a:latin typeface="DesySans Office" panose="020B0503040000020003" pitchFamily="34" charset="0"/>
              </a:rPr>
              <a:t>app</a:t>
            </a:r>
            <a:endParaRPr lang="de-DE" sz="1000" dirty="0">
              <a:latin typeface="DesySans Office" panose="020B0503040000020003" pitchFamily="34" charset="0"/>
            </a:endParaRPr>
          </a:p>
          <a:p>
            <a:r>
              <a:rPr lang="de-DE" sz="1000" dirty="0">
                <a:latin typeface="DesySans Office" panose="020B0503040000020003" pitchFamily="34" charset="0"/>
              </a:rPr>
              <a:t> and </a:t>
            </a:r>
            <a:r>
              <a:rPr lang="de-DE" sz="1000" dirty="0" err="1">
                <a:latin typeface="DesySans Office" panose="020B0503040000020003" pitchFamily="34" charset="0"/>
              </a:rPr>
              <a:t>first</a:t>
            </a:r>
            <a:r>
              <a:rPr lang="de-DE" sz="1000" dirty="0">
                <a:latin typeface="DesySans Office" panose="020B0503040000020003" pitchFamily="34" charset="0"/>
              </a:rPr>
              <a:t> </a:t>
            </a:r>
            <a:r>
              <a:rPr lang="de-DE" sz="1000" dirty="0" err="1">
                <a:latin typeface="DesySans Office" panose="020B0503040000020003" pitchFamily="34" charset="0"/>
              </a:rPr>
              <a:t>test</a:t>
            </a:r>
            <a:r>
              <a:rPr lang="de-DE" sz="1000" dirty="0">
                <a:latin typeface="DesySans Office" panose="020B0503040000020003" pitchFamily="34" charset="0"/>
              </a:rPr>
              <a:t> </a:t>
            </a:r>
            <a:r>
              <a:rPr lang="de-DE" sz="1000" dirty="0" err="1">
                <a:latin typeface="DesySans Office" panose="020B0503040000020003" pitchFamily="34" charset="0"/>
              </a:rPr>
              <a:t>results</a:t>
            </a:r>
            <a:endParaRPr lang="de-DE" sz="800" dirty="0">
              <a:latin typeface="DesySans Office" panose="020B0503040000020003" pitchFamily="34" charset="0"/>
            </a:endParaRPr>
          </a:p>
          <a:p>
            <a:r>
              <a:rPr lang="de-DE" sz="800" dirty="0">
                <a:latin typeface="DesySans Office" panose="020B0503040000020003" pitchFamily="34" charset="0"/>
              </a:rPr>
              <a:t>(R. Zimmermann)</a:t>
            </a:r>
          </a:p>
        </p:txBody>
      </p:sp>
    </p:spTree>
    <p:extLst>
      <p:ext uri="{BB962C8B-B14F-4D97-AF65-F5344CB8AC3E}">
        <p14:creationId xmlns:p14="http://schemas.microsoft.com/office/powerpoint/2010/main" val="25128442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D748A98-4E0F-48BC-9137-E55E696DCC1A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407877" y="349556"/>
            <a:ext cx="11375638" cy="450716"/>
          </a:xfrm>
        </p:spPr>
        <p:txBody>
          <a:bodyPr lIns="0" tIns="0" rIns="0" bIns="0" anchor="t">
            <a:noAutofit/>
          </a:bodyPr>
          <a:lstStyle/>
          <a:p>
            <a:pPr lvl="0"/>
            <a:r>
              <a:rPr lang="en-GB" sz="3000" b="1" dirty="0">
                <a:solidFill>
                  <a:srgbClr val="007BC8"/>
                </a:solidFill>
                <a:highlight>
                  <a:scrgbClr r="0" g="0" b="0">
                    <a:alpha val="0"/>
                  </a:scrgbClr>
                </a:highlight>
                <a:latin typeface="DesySans Office Cn Medium" pitchFamily="34"/>
                <a:ea typeface="Microsoft YaHei" pitchFamily="2"/>
                <a:cs typeface="Calibri" pitchFamily="34"/>
              </a:rPr>
              <a:t>Climate Change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A02AEDC6-1F6F-4BC3-A260-70D16DA1630C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407877" y="817555"/>
            <a:ext cx="11375638" cy="378717"/>
          </a:xfrm>
        </p:spPr>
        <p:txBody>
          <a:bodyPr lIns="0" tIns="0" rIns="0" bIns="0">
            <a:noAutofit/>
          </a:bodyPr>
          <a:lstStyle/>
          <a:p>
            <a:pPr marL="0" lvl="0" indent="0">
              <a:lnSpc>
                <a:spcPct val="110000"/>
              </a:lnSpc>
              <a:spcBef>
                <a:spcPts val="0"/>
              </a:spcBef>
              <a:buNone/>
              <a:tabLst>
                <a:tab pos="0" algn="l"/>
              </a:tabLst>
            </a:pPr>
            <a:r>
              <a:rPr lang="en-US" sz="1800" b="1" dirty="0">
                <a:solidFill>
                  <a:srgbClr val="EB6E0F"/>
                </a:solidFill>
                <a:highlight>
                  <a:scrgbClr r="0" g="0" b="0">
                    <a:alpha val="0"/>
                  </a:scrgbClr>
                </a:highlight>
                <a:latin typeface="DesySans Office Cn Medium" pitchFamily="34"/>
                <a:ea typeface="Microsoft YaHei" pitchFamily="2"/>
                <a:cs typeface="Calibri" pitchFamily="34"/>
              </a:rPr>
              <a:t>Temperature rise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6F594C5A-4824-4F9E-BD9D-5106236CB0A4}"/>
              </a:ext>
            </a:extLst>
          </p:cNvPr>
          <p:cNvSpPr txBox="1">
            <a:spLocks/>
          </p:cNvSpPr>
          <p:nvPr/>
        </p:nvSpPr>
        <p:spPr>
          <a:xfrm>
            <a:off x="384720" y="5805264"/>
            <a:ext cx="12192000" cy="432048"/>
          </a:xfrm>
          <a:prstGeom prst="rect">
            <a:avLst/>
          </a:prstGeom>
        </p:spPr>
        <p:txBody>
          <a:bodyPr/>
          <a:lstStyle>
            <a:lvl1pPr marL="228600" marR="0" lvl="0" indent="-228600" algn="l" defTabSz="914400" rtl="0" fontAlgn="auto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lang="de-DE" sz="2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  <a:lvl2pPr marL="685800" marR="0" lvl="1" indent="-228600" algn="l" defTabSz="914400" rtl="0" fontAlgn="auto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2pPr>
            <a:lvl3pPr marL="1143000" marR="0" lvl="2" indent="-228600" algn="l" defTabSz="914400" rtl="0" fontAlgn="auto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lang="de-DE" sz="20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3pPr>
            <a:lvl4pPr marL="1600200" marR="0" lvl="3" indent="-228600" algn="l" defTabSz="914400" rtl="0" fontAlgn="auto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4pPr>
            <a:lvl5pPr marL="2057400" marR="0" lvl="4" indent="-228600" algn="l" defTabSz="914400" rtl="0" fontAlgn="auto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lang="de-DE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/>
              <a:buNone/>
            </a:pPr>
            <a:r>
              <a:rPr lang="en-US" sz="2600" b="1" spc="-20" dirty="0">
                <a:solidFill>
                  <a:srgbClr val="FF0000"/>
                </a:solidFill>
              </a:rPr>
              <a:t>Scientific facts: Research Centers as scientific institutions have to act accordingly!</a:t>
            </a:r>
            <a:endParaRPr lang="en-US" sz="2600" spc="-20" dirty="0">
              <a:solidFill>
                <a:srgbClr val="FF0000"/>
              </a:solidFill>
            </a:endParaRPr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E588DCB5-6751-4909-8ED5-47026AEBEA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Intro Sustainability for large scale RIs I Denise Völker, DESY I ALEGRO Workshop 2024</a:t>
            </a:r>
            <a:endParaRPr lang="en-US" noProof="0" dirty="0"/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A7EF1911-0CA5-49DB-B6F9-478EACEBA8D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3051" y="1331187"/>
            <a:ext cx="7541490" cy="4241589"/>
          </a:xfrm>
          <a:prstGeom prst="rect">
            <a:avLst/>
          </a:prstGeom>
          <a:effectLst>
            <a:outerShdw blurRad="292100" dist="139700" dir="30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1" name="Fußzeilenplatzhalter 2">
            <a:extLst>
              <a:ext uri="{FF2B5EF4-FFF2-40B4-BE49-F238E27FC236}">
                <a16:creationId xmlns:a16="http://schemas.microsoft.com/office/drawing/2014/main" id="{800DCAE5-DFEE-4F9C-82CD-FB1FF19573D5}"/>
              </a:ext>
            </a:extLst>
          </p:cNvPr>
          <p:cNvSpPr txBox="1">
            <a:spLocks/>
          </p:cNvSpPr>
          <p:nvPr/>
        </p:nvSpPr>
        <p:spPr>
          <a:xfrm>
            <a:off x="8112224" y="5429935"/>
            <a:ext cx="2747676" cy="28568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/>
              <a:t>| Source: </a:t>
            </a:r>
            <a:r>
              <a:rPr lang="de-DE" dirty="0">
                <a:hlinkClick r:id="rId4"/>
              </a:rPr>
              <a:t>https://showyourstripes.info</a:t>
            </a:r>
            <a:r>
              <a:rPr lang="de-D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202846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Intro Sustainability for large scale RIs I Denise Völker, DESY I ALEGRO Workshop 2024</a:t>
            </a:r>
            <a:endParaRPr lang="de-DE" dirty="0"/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4B46FD04-BC1C-4AAD-9291-E693C5F11AE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67826" y="151761"/>
            <a:ext cx="1392957" cy="1043576"/>
          </a:xfrm>
          <a:prstGeom prst="rect">
            <a:avLst/>
          </a:prstGeom>
        </p:spPr>
      </p:pic>
      <p:sp>
        <p:nvSpPr>
          <p:cNvPr id="13" name="Titel 1">
            <a:extLst>
              <a:ext uri="{FF2B5EF4-FFF2-40B4-BE49-F238E27FC236}">
                <a16:creationId xmlns:a16="http://schemas.microsoft.com/office/drawing/2014/main" id="{E15B66F3-DB18-468A-94F3-34084125DF53}"/>
              </a:ext>
            </a:extLst>
          </p:cNvPr>
          <p:cNvSpPr txBox="1">
            <a:spLocks/>
          </p:cNvSpPr>
          <p:nvPr/>
        </p:nvSpPr>
        <p:spPr>
          <a:xfrm>
            <a:off x="335360" y="349556"/>
            <a:ext cx="11375638" cy="450716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>
                <a:solidFill>
                  <a:srgbClr val="007BC8"/>
                </a:solidFill>
                <a:highlight>
                  <a:scrgbClr r="0" g="0" b="0">
                    <a:alpha val="0"/>
                  </a:scrgbClr>
                </a:highlight>
                <a:latin typeface="DesySans Office Cn Medium" pitchFamily="34"/>
                <a:ea typeface="Microsoft YaHei" pitchFamily="2"/>
                <a:cs typeface="Calibri" pitchFamily="34"/>
              </a:rPr>
              <a:t>CO2 emissions for different tunnel temperatures</a:t>
            </a:r>
          </a:p>
        </p:txBody>
      </p:sp>
      <p:pic>
        <p:nvPicPr>
          <p:cNvPr id="12" name="Inhaltsplatzhalter 10">
            <a:extLst>
              <a:ext uri="{FF2B5EF4-FFF2-40B4-BE49-F238E27FC236}">
                <a16:creationId xmlns:a16="http://schemas.microsoft.com/office/drawing/2014/main" id="{856BDD4F-8A92-434D-99B2-6BD0B94FE9C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13181"/>
          <a:stretch/>
        </p:blipFill>
        <p:spPr>
          <a:xfrm>
            <a:off x="407876" y="1491896"/>
            <a:ext cx="7834369" cy="3794557"/>
          </a:xfrm>
          <a:prstGeom prst="rect">
            <a:avLst/>
          </a:prstGeom>
        </p:spPr>
      </p:pic>
      <p:sp>
        <p:nvSpPr>
          <p:cNvPr id="14" name="Textfeld 13">
            <a:extLst>
              <a:ext uri="{FF2B5EF4-FFF2-40B4-BE49-F238E27FC236}">
                <a16:creationId xmlns:a16="http://schemas.microsoft.com/office/drawing/2014/main" id="{65978B2B-C0A4-4466-9550-B8C4C2F6CABE}"/>
              </a:ext>
            </a:extLst>
          </p:cNvPr>
          <p:cNvSpPr txBox="1"/>
          <p:nvPr/>
        </p:nvSpPr>
        <p:spPr>
          <a:xfrm>
            <a:off x="8616280" y="2331944"/>
            <a:ext cx="331236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 err="1"/>
              <a:t>Including</a:t>
            </a:r>
            <a:r>
              <a:rPr lang="de-DE" sz="2000" dirty="0"/>
              <a:t> </a:t>
            </a:r>
            <a:r>
              <a:rPr lang="de-DE" sz="2000" dirty="0" err="1"/>
              <a:t>shutdowns</a:t>
            </a:r>
            <a:r>
              <a:rPr lang="de-DE" sz="2000" dirty="0"/>
              <a:t>, </a:t>
            </a:r>
            <a:r>
              <a:rPr lang="de-DE" sz="2000" dirty="0" err="1"/>
              <a:t>when</a:t>
            </a:r>
            <a:r>
              <a:rPr lang="de-DE" sz="2000" dirty="0"/>
              <a:t> </a:t>
            </a:r>
            <a:r>
              <a:rPr lang="de-DE" sz="2000" dirty="0" err="1"/>
              <a:t>we</a:t>
            </a:r>
            <a:r>
              <a:rPr lang="de-DE" sz="2000" dirty="0"/>
              <a:t> </a:t>
            </a:r>
            <a:r>
              <a:rPr lang="de-DE" sz="2000" dirty="0" err="1"/>
              <a:t>have</a:t>
            </a:r>
            <a:r>
              <a:rPr lang="de-DE" sz="2000" dirty="0"/>
              <a:t> </a:t>
            </a:r>
            <a:r>
              <a:rPr lang="de-DE" sz="2000" dirty="0" err="1"/>
              <a:t>to</a:t>
            </a:r>
            <a:r>
              <a:rPr lang="de-DE" sz="2000" dirty="0"/>
              <a:t> </a:t>
            </a:r>
            <a:r>
              <a:rPr lang="de-DE" sz="2000" dirty="0" err="1"/>
              <a:t>heat</a:t>
            </a:r>
            <a:r>
              <a:rPr lang="de-DE" sz="2000" dirty="0"/>
              <a:t> </a:t>
            </a:r>
            <a:r>
              <a:rPr lang="de-DE" sz="2000" dirty="0" err="1"/>
              <a:t>for</a:t>
            </a:r>
            <a:r>
              <a:rPr lang="de-DE" sz="2000" dirty="0"/>
              <a:t> a </a:t>
            </a:r>
            <a:r>
              <a:rPr lang="de-DE" sz="2000" dirty="0" err="1"/>
              <a:t>constant</a:t>
            </a:r>
            <a:r>
              <a:rPr lang="de-DE" sz="2000" dirty="0"/>
              <a:t> </a:t>
            </a:r>
            <a:r>
              <a:rPr lang="de-DE" sz="2000" dirty="0" err="1"/>
              <a:t>temperature</a:t>
            </a:r>
            <a:r>
              <a:rPr lang="de-DE" sz="2000" dirty="0"/>
              <a:t>.</a:t>
            </a:r>
          </a:p>
          <a:p>
            <a:endParaRPr lang="de-DE" sz="2000" dirty="0"/>
          </a:p>
          <a:p>
            <a:r>
              <a:rPr lang="de-DE" sz="2000" b="1" dirty="0"/>
              <a:t>Optimal </a:t>
            </a:r>
            <a:r>
              <a:rPr lang="de-DE" sz="2000" b="1" dirty="0" err="1"/>
              <a:t>temperature</a:t>
            </a:r>
            <a:r>
              <a:rPr lang="de-DE" sz="2000" b="1" dirty="0"/>
              <a:t> in </a:t>
            </a:r>
            <a:r>
              <a:rPr lang="de-DE" sz="2000" b="1" dirty="0" err="1"/>
              <a:t>the</a:t>
            </a:r>
            <a:r>
              <a:rPr lang="de-DE" sz="2000" b="1" dirty="0"/>
              <a:t> </a:t>
            </a:r>
            <a:r>
              <a:rPr lang="de-DE" sz="2000" b="1" dirty="0" err="1"/>
              <a:t>tunnel</a:t>
            </a:r>
            <a:r>
              <a:rPr lang="de-DE" sz="2000" b="1" dirty="0"/>
              <a:t> </a:t>
            </a:r>
            <a:r>
              <a:rPr lang="de-DE" sz="2000" b="1" dirty="0" err="1"/>
              <a:t>are</a:t>
            </a:r>
            <a:r>
              <a:rPr lang="de-DE" sz="2000" b="1" dirty="0"/>
              <a:t>:</a:t>
            </a:r>
            <a:br>
              <a:rPr lang="de-DE" sz="2000" b="1" dirty="0"/>
            </a:br>
            <a:endParaRPr lang="de-DE" sz="2000" b="1" dirty="0"/>
          </a:p>
          <a:p>
            <a:r>
              <a:rPr lang="de-DE" sz="2000" b="1" dirty="0" err="1"/>
              <a:t>Water</a:t>
            </a:r>
            <a:r>
              <a:rPr lang="de-DE" sz="2000" b="1" dirty="0"/>
              <a:t>: 		30°C</a:t>
            </a:r>
          </a:p>
          <a:p>
            <a:r>
              <a:rPr lang="de-DE" sz="2000" b="1" dirty="0"/>
              <a:t>Air: 		</a:t>
            </a:r>
            <a:r>
              <a:rPr lang="de-DE" sz="2000" b="1" dirty="0" err="1"/>
              <a:t>25°C</a:t>
            </a:r>
            <a:r>
              <a:rPr lang="de-DE" sz="2000" b="1" dirty="0"/>
              <a:t> </a:t>
            </a: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C804CF94-B658-4478-B178-753C259807ED}"/>
              </a:ext>
            </a:extLst>
          </p:cNvPr>
          <p:cNvSpPr txBox="1"/>
          <p:nvPr/>
        </p:nvSpPr>
        <p:spPr>
          <a:xfrm>
            <a:off x="423316" y="5573843"/>
            <a:ext cx="7822164" cy="89255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de-DE" sz="1400" dirty="0"/>
              <a:t>Primary </a:t>
            </a:r>
            <a:r>
              <a:rPr lang="de-DE" sz="1400" dirty="0" err="1"/>
              <a:t>energy</a:t>
            </a:r>
            <a:r>
              <a:rPr lang="de-DE" sz="1400" dirty="0"/>
              <a:t> </a:t>
            </a:r>
            <a:r>
              <a:rPr lang="de-DE" sz="1400" dirty="0" err="1"/>
              <a:t>consumption</a:t>
            </a:r>
            <a:r>
              <a:rPr lang="de-DE" sz="1400" dirty="0"/>
              <a:t> and CO</a:t>
            </a:r>
            <a:r>
              <a:rPr lang="de-DE" sz="1400" baseline="-25000" dirty="0"/>
              <a:t>2</a:t>
            </a:r>
            <a:r>
              <a:rPr lang="de-DE" sz="1400" dirty="0"/>
              <a:t> </a:t>
            </a:r>
            <a:r>
              <a:rPr lang="de-DE" sz="1400" dirty="0" err="1"/>
              <a:t>emission</a:t>
            </a:r>
            <a:r>
              <a:rPr lang="de-DE" sz="1400" dirty="0"/>
              <a:t> </a:t>
            </a:r>
            <a:r>
              <a:rPr lang="de-DE" sz="1400" dirty="0" err="1"/>
              <a:t>for</a:t>
            </a:r>
            <a:r>
              <a:rPr lang="de-DE" sz="1400" dirty="0"/>
              <a:t> different </a:t>
            </a:r>
            <a:r>
              <a:rPr lang="de-DE" sz="1400" dirty="0" err="1"/>
              <a:t>tunnel</a:t>
            </a:r>
            <a:r>
              <a:rPr lang="de-DE" sz="1400" dirty="0"/>
              <a:t> </a:t>
            </a:r>
            <a:r>
              <a:rPr lang="de-DE" sz="1400" dirty="0" err="1"/>
              <a:t>temperatures</a:t>
            </a:r>
            <a:r>
              <a:rPr lang="de-DE" sz="1400" dirty="0"/>
              <a:t> and </a:t>
            </a:r>
            <a:r>
              <a:rPr lang="de-DE" sz="1400" dirty="0" err="1"/>
              <a:t>cooling</a:t>
            </a:r>
            <a:r>
              <a:rPr lang="de-DE" sz="1400" dirty="0"/>
              <a:t> </a:t>
            </a:r>
            <a:r>
              <a:rPr lang="de-DE" sz="1400" dirty="0" err="1"/>
              <a:t>water</a:t>
            </a:r>
            <a:r>
              <a:rPr lang="de-DE" sz="1400" dirty="0"/>
              <a:t> </a:t>
            </a:r>
            <a:r>
              <a:rPr lang="de-DE" sz="1400" dirty="0" err="1"/>
              <a:t>inlet</a:t>
            </a:r>
            <a:r>
              <a:rPr lang="de-DE" sz="1400" dirty="0"/>
              <a:t> </a:t>
            </a:r>
            <a:r>
              <a:rPr lang="de-DE" sz="1400" dirty="0" err="1"/>
              <a:t>temperatures</a:t>
            </a:r>
            <a:r>
              <a:rPr lang="de-DE" sz="1400" dirty="0"/>
              <a:t> </a:t>
            </a:r>
            <a:r>
              <a:rPr lang="de-DE" sz="1400" dirty="0" err="1"/>
              <a:t>with</a:t>
            </a:r>
            <a:r>
              <a:rPr lang="de-DE" sz="1400" dirty="0"/>
              <a:t> </a:t>
            </a:r>
            <a:r>
              <a:rPr lang="de-DE" sz="1400" dirty="0" err="1"/>
              <a:t>reference</a:t>
            </a:r>
            <a:r>
              <a:rPr lang="de-DE" sz="1400" dirty="0"/>
              <a:t> PETRA IV </a:t>
            </a:r>
            <a:r>
              <a:rPr lang="de-DE" sz="1400" dirty="0" err="1"/>
              <a:t>operation</a:t>
            </a:r>
            <a:r>
              <a:rPr lang="de-DE" sz="1400" dirty="0"/>
              <a:t> </a:t>
            </a:r>
          </a:p>
          <a:p>
            <a:r>
              <a:rPr lang="de-DE" sz="1000" dirty="0"/>
              <a:t>(T. Warnecke „</a:t>
            </a:r>
            <a:r>
              <a:rPr lang="en-US" sz="1000" dirty="0"/>
              <a:t>Report on thermal parameters of PETRA IV”)</a:t>
            </a:r>
          </a:p>
          <a:p>
            <a:endParaRPr lang="de-DE" sz="1400" dirty="0"/>
          </a:p>
        </p:txBody>
      </p:sp>
      <p:sp>
        <p:nvSpPr>
          <p:cNvPr id="8" name="Textplatzhalter 3">
            <a:extLst>
              <a:ext uri="{FF2B5EF4-FFF2-40B4-BE49-F238E27FC236}">
                <a16:creationId xmlns:a16="http://schemas.microsoft.com/office/drawing/2014/main" id="{45C5A708-4F6A-4CC4-8E66-26D669E1679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35360" y="817500"/>
            <a:ext cx="11376025" cy="379252"/>
          </a:xfrm>
        </p:spPr>
        <p:txBody>
          <a:bodyPr/>
          <a:lstStyle/>
          <a:p>
            <a:r>
              <a:rPr lang="en-US" dirty="0">
                <a:solidFill>
                  <a:srgbClr val="EB6E0F"/>
                </a:solidFill>
                <a:latin typeface="DesySans Office Cn Medium" panose="020B0706040000020003" pitchFamily="34" charset="0"/>
                <a:cs typeface="Calibri" panose="020F0502020204030204" pitchFamily="34" charset="0"/>
              </a:rPr>
              <a:t>PETRA IV requires very stable temperature</a:t>
            </a:r>
          </a:p>
        </p:txBody>
      </p:sp>
    </p:spTree>
    <p:extLst>
      <p:ext uri="{BB962C8B-B14F-4D97-AF65-F5344CB8AC3E}">
        <p14:creationId xmlns:p14="http://schemas.microsoft.com/office/powerpoint/2010/main" val="249511142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Intro Sustainability for large scale RIs I Denise Völker, DESY I ALEGRO Workshop 2024</a:t>
            </a:r>
            <a:endParaRPr lang="de-DE" dirty="0"/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4B46FD04-BC1C-4AAD-9291-E693C5F11AE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67826" y="151761"/>
            <a:ext cx="1392957" cy="1043576"/>
          </a:xfrm>
          <a:prstGeom prst="rect">
            <a:avLst/>
          </a:prstGeom>
        </p:spPr>
      </p:pic>
      <p:sp>
        <p:nvSpPr>
          <p:cNvPr id="13" name="Titel 1">
            <a:extLst>
              <a:ext uri="{FF2B5EF4-FFF2-40B4-BE49-F238E27FC236}">
                <a16:creationId xmlns:a16="http://schemas.microsoft.com/office/drawing/2014/main" id="{E15B66F3-DB18-468A-94F3-34084125DF53}"/>
              </a:ext>
            </a:extLst>
          </p:cNvPr>
          <p:cNvSpPr txBox="1">
            <a:spLocks/>
          </p:cNvSpPr>
          <p:nvPr/>
        </p:nvSpPr>
        <p:spPr>
          <a:xfrm>
            <a:off x="407877" y="349556"/>
            <a:ext cx="11375638" cy="450716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dirty="0" err="1">
                <a:highlight>
                  <a:scrgbClr r="0" g="0" b="0">
                    <a:alpha val="0"/>
                  </a:scrgbClr>
                </a:highlight>
              </a:rPr>
              <a:t>Accelerator</a:t>
            </a:r>
            <a:r>
              <a:rPr lang="de-DE" dirty="0">
                <a:highlight>
                  <a:scrgbClr r="0" g="0" b="0">
                    <a:alpha val="0"/>
                  </a:scrgbClr>
                </a:highlight>
              </a:rPr>
              <a:t> R&amp;D</a:t>
            </a:r>
            <a:endParaRPr lang="en-GB" dirty="0">
              <a:solidFill>
                <a:srgbClr val="007BC8"/>
              </a:solidFill>
              <a:highlight>
                <a:scrgbClr r="0" g="0" b="0">
                  <a:alpha val="0"/>
                </a:scrgbClr>
              </a:highlight>
              <a:latin typeface="DesySans Office Cn Medium" pitchFamily="34"/>
              <a:ea typeface="Microsoft YaHei" pitchFamily="2"/>
              <a:cs typeface="Calibri" pitchFamily="34"/>
            </a:endParaRP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89CB05F8-42C5-4B35-84E0-D52FF05D430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5529" y="1412776"/>
            <a:ext cx="4143766" cy="4872610"/>
          </a:xfrm>
          <a:prstGeom prst="rect">
            <a:avLst/>
          </a:prstGeom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AE881A35-8853-4EE0-8A8C-18964C65355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54043" y="4077072"/>
            <a:ext cx="5972428" cy="1728192"/>
          </a:xfrm>
          <a:prstGeom prst="rect">
            <a:avLst/>
          </a:prstGeom>
        </p:spPr>
      </p:pic>
      <p:sp>
        <p:nvSpPr>
          <p:cNvPr id="7" name="Textplatzhalter 4">
            <a:extLst>
              <a:ext uri="{FF2B5EF4-FFF2-40B4-BE49-F238E27FC236}">
                <a16:creationId xmlns:a16="http://schemas.microsoft.com/office/drawing/2014/main" id="{CB4333BF-B9AF-4089-97E3-E0654CF2750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07988" y="817500"/>
            <a:ext cx="11376024" cy="379252"/>
          </a:xfrm>
        </p:spPr>
        <p:txBody>
          <a:bodyPr/>
          <a:lstStyle/>
          <a:p>
            <a:r>
              <a:rPr lang="en-US" dirty="0"/>
              <a:t>Plasma based injector PETRA IV</a:t>
            </a:r>
          </a:p>
        </p:txBody>
      </p:sp>
    </p:spTree>
    <p:extLst>
      <p:ext uri="{BB962C8B-B14F-4D97-AF65-F5344CB8AC3E}">
        <p14:creationId xmlns:p14="http://schemas.microsoft.com/office/powerpoint/2010/main" val="80022701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F5D860-2B41-6C4F-9843-B6EB226894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8606" y="294394"/>
            <a:ext cx="11808074" cy="451098"/>
          </a:xfrm>
        </p:spPr>
        <p:txBody>
          <a:bodyPr/>
          <a:lstStyle/>
          <a:p>
            <a:r>
              <a:rPr lang="en-US" dirty="0"/>
              <a:t>Sustainable Design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F7DB349-555D-C64F-8E0B-BBFF58003E6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08607" y="745492"/>
            <a:ext cx="11808073" cy="379252"/>
          </a:xfrm>
        </p:spPr>
        <p:txBody>
          <a:bodyPr/>
          <a:lstStyle/>
          <a:p>
            <a:r>
              <a:rPr lang="en-US" dirty="0"/>
              <a:t>International exchange on Sustainable Accelerators</a:t>
            </a:r>
          </a:p>
        </p:txBody>
      </p:sp>
      <p:sp>
        <p:nvSpPr>
          <p:cNvPr id="6" name="Inhaltsplatzhalter 4">
            <a:extLst>
              <a:ext uri="{FF2B5EF4-FFF2-40B4-BE49-F238E27FC236}">
                <a16:creationId xmlns:a16="http://schemas.microsoft.com/office/drawing/2014/main" id="{212883DC-0D4D-40EA-8F4E-7CBAA3F81B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9375" y="1345397"/>
            <a:ext cx="6784775" cy="2083603"/>
          </a:xfrm>
        </p:spPr>
        <p:txBody>
          <a:bodyPr/>
          <a:lstStyle/>
          <a:p>
            <a:pPr marL="0" indent="0">
              <a:lnSpc>
                <a:spcPct val="100000"/>
              </a:lnSpc>
              <a:spcAft>
                <a:spcPts val="600"/>
              </a:spcAft>
              <a:buNone/>
            </a:pPr>
            <a:r>
              <a:rPr lang="en-US" b="1" dirty="0">
                <a:cs typeface="Calibri" panose="020F0502020204030204" pitchFamily="34" charset="0"/>
              </a:rPr>
              <a:t>ESSRI conference</a:t>
            </a:r>
          </a:p>
          <a:p>
            <a:pPr>
              <a:lnSpc>
                <a:spcPct val="100000"/>
              </a:lnSpc>
              <a:spcAft>
                <a:spcPts val="600"/>
              </a:spcAft>
            </a:pPr>
            <a:r>
              <a:rPr lang="en-US" dirty="0"/>
              <a:t>Energy for Sustainable Science at Research Infrastructures (ESSRI) 25./27. Sept. 2024 in Madrid</a:t>
            </a:r>
          </a:p>
          <a:p>
            <a:pPr>
              <a:lnSpc>
                <a:spcPct val="100000"/>
              </a:lnSpc>
              <a:spcAft>
                <a:spcPts val="600"/>
              </a:spcAft>
            </a:pPr>
            <a:r>
              <a:rPr lang="en-US" dirty="0"/>
              <a:t>Program includes: energy management, latest efficiency ideas and critical materials</a:t>
            </a:r>
          </a:p>
          <a:p>
            <a:pPr>
              <a:lnSpc>
                <a:spcPct val="100000"/>
              </a:lnSpc>
              <a:spcAft>
                <a:spcPts val="600"/>
              </a:spcAft>
            </a:pPr>
            <a:r>
              <a:rPr lang="en-US" dirty="0">
                <a:hlinkClick r:id="rId2"/>
              </a:rPr>
              <a:t>https://agenda.ciemat.es/event/4431/</a:t>
            </a:r>
            <a:r>
              <a:rPr lang="en-US" dirty="0"/>
              <a:t> </a:t>
            </a:r>
          </a:p>
          <a:p>
            <a:pPr marL="0" indent="0">
              <a:buNone/>
            </a:pPr>
            <a:endParaRPr lang="en-US" sz="1400" dirty="0"/>
          </a:p>
          <a:p>
            <a:pPr marL="0" indent="0">
              <a:buNone/>
            </a:pP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0B18C0D8-160D-44D6-8B85-3DDB90019DB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52184" y="1345397"/>
            <a:ext cx="4149765" cy="1950390"/>
          </a:xfrm>
          <a:prstGeom prst="rect">
            <a:avLst/>
          </a:prstGeom>
        </p:spPr>
      </p:pic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E1ACCE8A-5617-4E46-82B1-64271124BD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Intro Sustainability for large scale RIs I Denise Völker, DESY I ALEGRO Workshop 2024</a:t>
            </a:r>
            <a:endParaRPr lang="en-US" noProof="0" dirty="0"/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551496E3-7497-41EB-A94B-D8F278BD2AD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667826" y="151761"/>
            <a:ext cx="1392957" cy="1043576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AE3C8829-11FD-4B6E-8870-77564120F6C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71219" y="4575397"/>
            <a:ext cx="5867400" cy="1466850"/>
          </a:xfrm>
          <a:prstGeom prst="rect">
            <a:avLst/>
          </a:prstGeom>
          <a:effectLst>
            <a:outerShdw blurRad="292100" dist="139700" dir="2700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9" name="Gerader Verbinder 8">
            <a:extLst>
              <a:ext uri="{FF2B5EF4-FFF2-40B4-BE49-F238E27FC236}">
                <a16:creationId xmlns:a16="http://schemas.microsoft.com/office/drawing/2014/main" id="{46D9856D-D95D-49EB-8498-D994A836C82E}"/>
              </a:ext>
            </a:extLst>
          </p:cNvPr>
          <p:cNvCxnSpPr>
            <a:cxnSpLocks/>
          </p:cNvCxnSpPr>
          <p:nvPr/>
        </p:nvCxnSpPr>
        <p:spPr>
          <a:xfrm flipV="1">
            <a:off x="290051" y="3717032"/>
            <a:ext cx="11611898" cy="35764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Inhaltsplatzhalter 4">
            <a:extLst>
              <a:ext uri="{FF2B5EF4-FFF2-40B4-BE49-F238E27FC236}">
                <a16:creationId xmlns:a16="http://schemas.microsoft.com/office/drawing/2014/main" id="{4C144BB6-C6E0-412B-BFE4-5EF6C7D156F5}"/>
              </a:ext>
            </a:extLst>
          </p:cNvPr>
          <p:cNvSpPr txBox="1">
            <a:spLocks/>
          </p:cNvSpPr>
          <p:nvPr/>
        </p:nvSpPr>
        <p:spPr>
          <a:xfrm>
            <a:off x="467343" y="4181668"/>
            <a:ext cx="5562594" cy="2083603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361950" indent="-36195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>
                <a:tab pos="361950" algn="l"/>
              </a:tabLs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2667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5350" indent="-2667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2050" indent="-2667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38275" indent="-276225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Aft>
                <a:spcPts val="600"/>
              </a:spcAft>
              <a:buFont typeface="Arial" panose="020B0604020202020204" pitchFamily="34" charset="0"/>
              <a:buNone/>
            </a:pPr>
            <a:r>
              <a:rPr lang="en-US" b="1" dirty="0">
                <a:cs typeface="Calibri" panose="020F0502020204030204" pitchFamily="34" charset="0"/>
              </a:rPr>
              <a:t>Know your footprint Campaign</a:t>
            </a:r>
          </a:p>
          <a:p>
            <a:pPr>
              <a:lnSpc>
                <a:spcPct val="100000"/>
              </a:lnSpc>
              <a:spcAft>
                <a:spcPts val="600"/>
              </a:spcAft>
            </a:pPr>
            <a:r>
              <a:rPr lang="en-US" dirty="0"/>
              <a:t>Developed by the </a:t>
            </a:r>
            <a:r>
              <a:rPr lang="en-US" i="1" dirty="0"/>
              <a:t>young High Energy Physicists</a:t>
            </a:r>
            <a:r>
              <a:rPr lang="en-US" dirty="0"/>
              <a:t> (</a:t>
            </a:r>
            <a:r>
              <a:rPr lang="en-US" dirty="0" err="1"/>
              <a:t>yHEP</a:t>
            </a:r>
            <a:r>
              <a:rPr lang="en-US" dirty="0"/>
              <a:t>)</a:t>
            </a:r>
          </a:p>
          <a:p>
            <a:pPr>
              <a:lnSpc>
                <a:spcPct val="100000"/>
              </a:lnSpc>
              <a:spcAft>
                <a:spcPts val="600"/>
              </a:spcAft>
            </a:pPr>
            <a:r>
              <a:rPr lang="en-US" dirty="0"/>
              <a:t>Paper: </a:t>
            </a:r>
            <a:r>
              <a:rPr lang="en-US" dirty="0">
                <a:hlinkClick r:id="rId6"/>
              </a:rPr>
              <a:t>https://arxiv.org/abs/2403.03308</a:t>
            </a:r>
            <a:r>
              <a:rPr lang="en-US" dirty="0"/>
              <a:t> </a:t>
            </a:r>
          </a:p>
          <a:p>
            <a:pPr>
              <a:lnSpc>
                <a:spcPct val="100000"/>
              </a:lnSpc>
              <a:spcAft>
                <a:spcPts val="600"/>
              </a:spcAft>
            </a:pPr>
            <a:r>
              <a:rPr lang="en-US" dirty="0"/>
              <a:t>Calculator: </a:t>
            </a:r>
            <a:r>
              <a:rPr lang="en-US" dirty="0">
                <a:hlinkClick r:id="rId7"/>
              </a:rPr>
              <a:t>https://limesurvey.web.cern.ch/863499?lang=en</a:t>
            </a:r>
            <a:r>
              <a:rPr lang="en-US" dirty="0"/>
              <a:t> </a:t>
            </a:r>
            <a:endParaRPr lang="en-US" sz="1400" dirty="0"/>
          </a:p>
          <a:p>
            <a:pPr marL="0" indent="0">
              <a:buFont typeface="Arial" panose="020B0604020202020204" pitchFamily="34" charset="0"/>
              <a:buNone/>
            </a:pP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213220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err="1"/>
              <a:t>Thank</a:t>
            </a:r>
            <a:r>
              <a:rPr lang="de-DE" dirty="0"/>
              <a:t> </a:t>
            </a:r>
            <a:r>
              <a:rPr lang="de-DE" dirty="0" err="1"/>
              <a:t>you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4674267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50AD6CCA-2661-4C25-9614-623803F9256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de-DE" dirty="0"/>
              <a:t>Denise Völker</a:t>
            </a:r>
          </a:p>
          <a:p>
            <a:r>
              <a:rPr lang="de-DE" dirty="0"/>
              <a:t>D6 - Nachhaltigkeit</a:t>
            </a:r>
          </a:p>
          <a:p>
            <a:r>
              <a:rPr lang="de-DE" dirty="0"/>
              <a:t>E-Mail: denise.voelker@desy.de</a:t>
            </a:r>
          </a:p>
          <a:p>
            <a:r>
              <a:rPr lang="de-DE" dirty="0"/>
              <a:t>Telefon: +49 (0)40 - 8998 4414</a:t>
            </a:r>
          </a:p>
        </p:txBody>
      </p:sp>
    </p:spTree>
    <p:extLst>
      <p:ext uri="{BB962C8B-B14F-4D97-AF65-F5344CB8AC3E}">
        <p14:creationId xmlns:p14="http://schemas.microsoft.com/office/powerpoint/2010/main" val="15506334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Planetary </a:t>
            </a:r>
            <a:r>
              <a:rPr lang="de-DE" dirty="0" err="1"/>
              <a:t>Boundaries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>
                <a:latin typeface="DesySans Office Cn Medium"/>
              </a:rPr>
              <a:t>The </a:t>
            </a:r>
            <a:r>
              <a:rPr lang="de-DE" dirty="0" err="1">
                <a:latin typeface="DesySans Office Cn Medium"/>
              </a:rPr>
              <a:t>Challenges</a:t>
            </a:r>
            <a:endParaRPr lang="de-DE" dirty="0">
              <a:latin typeface="DesySans Office Cn Medium"/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Intro Sustainability for large scale RIs I Denise Völker, DESY I ALEGRO Workshop 2024</a:t>
            </a:r>
            <a:endParaRPr lang="de-DE"/>
          </a:p>
        </p:txBody>
      </p:sp>
      <p:sp>
        <p:nvSpPr>
          <p:cNvPr id="13" name="Fußzeilenplatzhalter 2">
            <a:extLst>
              <a:ext uri="{FF2B5EF4-FFF2-40B4-BE49-F238E27FC236}">
                <a16:creationId xmlns:a16="http://schemas.microsoft.com/office/drawing/2014/main" id="{B8A52B7E-42CB-4270-86B1-F9704F14A7CC}"/>
              </a:ext>
            </a:extLst>
          </p:cNvPr>
          <p:cNvSpPr txBox="1">
            <a:spLocks/>
          </p:cNvSpPr>
          <p:nvPr/>
        </p:nvSpPr>
        <p:spPr>
          <a:xfrm>
            <a:off x="1055440" y="5635911"/>
            <a:ext cx="9901098" cy="37925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| Source: </a:t>
            </a:r>
            <a:r>
              <a:rPr lang="en-US" dirty="0">
                <a:latin typeface="Lato"/>
              </a:rPr>
              <a:t>The evolution of the planetary boundaries framework. Azote for Stockholm Resilience Centre, Stockholm University. Based on Richardson et al. 2023, Steffen et al. 2015, and </a:t>
            </a:r>
            <a:r>
              <a:rPr lang="en-US" dirty="0" err="1">
                <a:latin typeface="Lato"/>
              </a:rPr>
              <a:t>Rockström</a:t>
            </a:r>
            <a:r>
              <a:rPr lang="en-US" dirty="0">
                <a:latin typeface="Lato"/>
              </a:rPr>
              <a:t> et al. 2009</a:t>
            </a:r>
            <a:endParaRPr lang="de-DE" dirty="0"/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B03332D3-928F-439A-A4CE-B79414F42CE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3472" y="1421854"/>
            <a:ext cx="9379534" cy="4095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79319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D748A98-4E0F-48BC-9137-E55E696DCC1A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407877" y="349556"/>
            <a:ext cx="11375638" cy="450716"/>
          </a:xfrm>
        </p:spPr>
        <p:txBody>
          <a:bodyPr lIns="0" tIns="0" rIns="0" bIns="0" anchor="t">
            <a:noAutofit/>
          </a:bodyPr>
          <a:lstStyle/>
          <a:p>
            <a:pPr lvl="0"/>
            <a:r>
              <a:rPr lang="en-GB" sz="3000" b="1" dirty="0">
                <a:solidFill>
                  <a:srgbClr val="007BC8"/>
                </a:solidFill>
                <a:highlight>
                  <a:scrgbClr r="0" g="0" b="0">
                    <a:alpha val="0"/>
                  </a:scrgbClr>
                </a:highlight>
                <a:latin typeface="DesySans Office Cn Medium" pitchFamily="34"/>
                <a:ea typeface="Microsoft YaHei" pitchFamily="2"/>
                <a:cs typeface="Calibri" pitchFamily="34"/>
              </a:rPr>
              <a:t>Public Perception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A02AEDC6-1F6F-4BC3-A260-70D16DA1630C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407877" y="817555"/>
            <a:ext cx="11375638" cy="378717"/>
          </a:xfrm>
        </p:spPr>
        <p:txBody>
          <a:bodyPr lIns="0" tIns="0" rIns="0" bIns="0">
            <a:noAutofit/>
          </a:bodyPr>
          <a:lstStyle/>
          <a:p>
            <a:pPr marL="0" lvl="0" indent="0">
              <a:lnSpc>
                <a:spcPct val="110000"/>
              </a:lnSpc>
              <a:spcBef>
                <a:spcPts val="0"/>
              </a:spcBef>
              <a:buNone/>
              <a:tabLst>
                <a:tab pos="0" algn="l"/>
              </a:tabLst>
            </a:pPr>
            <a:r>
              <a:rPr lang="en-US" sz="1800" b="1" dirty="0">
                <a:solidFill>
                  <a:srgbClr val="EB6E0F"/>
                </a:solidFill>
                <a:highlight>
                  <a:scrgbClr r="0" g="0" b="0">
                    <a:alpha val="0"/>
                  </a:scrgbClr>
                </a:highlight>
                <a:latin typeface="DesySans Office Cn Medium" pitchFamily="34"/>
                <a:ea typeface="Microsoft YaHei" pitchFamily="2"/>
                <a:cs typeface="Calibri" pitchFamily="34"/>
              </a:rPr>
              <a:t>Securing social and political legitimacy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9D16B75-AF88-4CDE-9981-9566E4FC62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Intro Sustainability for large scale RIs I Denise Völker, DESY I ALEGRO Workshop 2024</a:t>
            </a:r>
            <a:endParaRPr lang="en-US" noProof="0" dirty="0"/>
          </a:p>
        </p:txBody>
      </p:sp>
      <p:pic>
        <p:nvPicPr>
          <p:cNvPr id="14" name="Picture 2">
            <a:extLst>
              <a:ext uri="{FF2B5EF4-FFF2-40B4-BE49-F238E27FC236}">
                <a16:creationId xmlns:a16="http://schemas.microsoft.com/office/drawing/2014/main" id="{5D5B16F3-E70E-4974-95CF-6C9B7AD5F8B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8494" y="692696"/>
            <a:ext cx="4388576" cy="5075709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Grafik 14">
            <a:extLst>
              <a:ext uri="{FF2B5EF4-FFF2-40B4-BE49-F238E27FC236}">
                <a16:creationId xmlns:a16="http://schemas.microsoft.com/office/drawing/2014/main" id="{FC9320F2-7DDE-4F83-84D4-318B6025CC5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05472" y="4132247"/>
            <a:ext cx="4804332" cy="2259915"/>
          </a:xfrm>
          <a:prstGeom prst="rect">
            <a:avLst/>
          </a:prstGeom>
          <a:effectLst>
            <a:outerShdw blurRad="292100" dist="1397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6" name="Grafik 15">
            <a:extLst>
              <a:ext uri="{FF2B5EF4-FFF2-40B4-BE49-F238E27FC236}">
                <a16:creationId xmlns:a16="http://schemas.microsoft.com/office/drawing/2014/main" id="{E361B9EF-D032-48D2-88D4-C7B44551963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1793" y="2538672"/>
            <a:ext cx="4950794" cy="3209436"/>
          </a:xfrm>
          <a:prstGeom prst="rect">
            <a:avLst/>
          </a:prstGeom>
          <a:effectLst>
            <a:outerShdw blurRad="292100" dist="1397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7" name="Textfeld 16">
            <a:extLst>
              <a:ext uri="{FF2B5EF4-FFF2-40B4-BE49-F238E27FC236}">
                <a16:creationId xmlns:a16="http://schemas.microsoft.com/office/drawing/2014/main" id="{F8CD212B-F301-4859-AF6B-0D10AB3FFEEB}"/>
              </a:ext>
            </a:extLst>
          </p:cNvPr>
          <p:cNvSpPr txBox="1"/>
          <p:nvPr/>
        </p:nvSpPr>
        <p:spPr>
          <a:xfrm>
            <a:off x="2997320" y="3353762"/>
            <a:ext cx="2381173" cy="369332"/>
          </a:xfrm>
          <a:prstGeom prst="rect">
            <a:avLst/>
          </a:prstGeom>
          <a:solidFill>
            <a:schemeClr val="bg1"/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3">
                    <a:lumMod val="75000"/>
                  </a:schemeClr>
                </a:solidFill>
              </a:rPr>
              <a:t>Sins for research</a:t>
            </a: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3537DE37-461F-45F6-98B7-1FEF0C1E5489}"/>
              </a:ext>
            </a:extLst>
          </p:cNvPr>
          <p:cNvSpPr txBox="1"/>
          <p:nvPr/>
        </p:nvSpPr>
        <p:spPr>
          <a:xfrm>
            <a:off x="8638209" y="4302051"/>
            <a:ext cx="3175903" cy="923330"/>
          </a:xfrm>
          <a:prstGeom prst="rect">
            <a:avLst/>
          </a:prstGeom>
          <a:solidFill>
            <a:schemeClr val="bg1"/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3">
                    <a:lumMod val="75000"/>
                  </a:schemeClr>
                </a:solidFill>
              </a:rPr>
              <a:t>How climate-damaging is basic research allowed to be?</a:t>
            </a:r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8643EAEC-334E-48E7-849E-9639ADCC1638}"/>
              </a:ext>
            </a:extLst>
          </p:cNvPr>
          <p:cNvSpPr txBox="1"/>
          <p:nvPr/>
        </p:nvSpPr>
        <p:spPr>
          <a:xfrm>
            <a:off x="8638209" y="1935550"/>
            <a:ext cx="3002406" cy="646331"/>
          </a:xfrm>
          <a:prstGeom prst="rect">
            <a:avLst/>
          </a:prstGeom>
          <a:solidFill>
            <a:schemeClr val="bg1"/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3">
                    <a:lumMod val="75000"/>
                  </a:schemeClr>
                </a:solidFill>
              </a:rPr>
              <a:t>Trouble‘s brewing @ Helmholtz</a:t>
            </a:r>
          </a:p>
        </p:txBody>
      </p:sp>
    </p:spTree>
    <p:extLst>
      <p:ext uri="{BB962C8B-B14F-4D97-AF65-F5344CB8AC3E}">
        <p14:creationId xmlns:p14="http://schemas.microsoft.com/office/powerpoint/2010/main" val="21643555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9D16B75-AF88-4CDE-9981-9566E4FC62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Intro Sustainability for large scale RIs I Denise Völker, DESY I ALEGRO Workshop 2024</a:t>
            </a:r>
            <a:endParaRPr lang="en-US" noProof="0" dirty="0"/>
          </a:p>
        </p:txBody>
      </p:sp>
      <p:sp>
        <p:nvSpPr>
          <p:cNvPr id="11" name="Titel 5">
            <a:extLst>
              <a:ext uri="{FF2B5EF4-FFF2-40B4-BE49-F238E27FC236}">
                <a16:creationId xmlns:a16="http://schemas.microsoft.com/office/drawing/2014/main" id="{E91F60D7-56D2-4148-80D1-C427CF611CA5}"/>
              </a:ext>
            </a:extLst>
          </p:cNvPr>
          <p:cNvSpPr txBox="1">
            <a:spLocks/>
          </p:cNvSpPr>
          <p:nvPr/>
        </p:nvSpPr>
        <p:spPr>
          <a:xfrm>
            <a:off x="431371" y="1652803"/>
            <a:ext cx="11280384" cy="768085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 cap="none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>
                <a:solidFill>
                  <a:schemeClr val="tx1"/>
                </a:solidFill>
              </a:rPr>
              <a:t>Sustainable Research Centers</a:t>
            </a:r>
          </a:p>
        </p:txBody>
      </p:sp>
      <p:sp>
        <p:nvSpPr>
          <p:cNvPr id="12" name="Inhaltsplatzhalter 3">
            <a:extLst>
              <a:ext uri="{FF2B5EF4-FFF2-40B4-BE49-F238E27FC236}">
                <a16:creationId xmlns:a16="http://schemas.microsoft.com/office/drawing/2014/main" id="{719A1D98-C26B-4422-B29C-BB69E80B5572}"/>
              </a:ext>
            </a:extLst>
          </p:cNvPr>
          <p:cNvSpPr txBox="1">
            <a:spLocks/>
          </p:cNvSpPr>
          <p:nvPr/>
        </p:nvSpPr>
        <p:spPr>
          <a:xfrm>
            <a:off x="743405" y="2909977"/>
            <a:ext cx="4272475" cy="528059"/>
          </a:xfrm>
          <a:prstGeom prst="rect">
            <a:avLst/>
          </a:prstGeom>
        </p:spPr>
        <p:txBody>
          <a:bodyPr/>
          <a:lstStyle>
            <a:lvl1pPr marL="361950" indent="-36195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>
                <a:tab pos="361950" algn="l"/>
              </a:tabLs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2667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5350" indent="-2667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2050" indent="-2667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38275" indent="-276225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Aft>
                <a:spcPts val="800"/>
              </a:spcAft>
              <a:buFont typeface="Arial" panose="020B0604020202020204" pitchFamily="34" charset="0"/>
              <a:buNone/>
            </a:pPr>
            <a:r>
              <a:rPr lang="en-US" sz="2000"/>
              <a:t>Research for Sustainability = What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de-DE"/>
          </a:p>
          <a:p>
            <a:endParaRPr lang="de-DE" dirty="0"/>
          </a:p>
        </p:txBody>
      </p:sp>
      <p:sp>
        <p:nvSpPr>
          <p:cNvPr id="13" name="Inhaltsplatzhalter 3">
            <a:extLst>
              <a:ext uri="{FF2B5EF4-FFF2-40B4-BE49-F238E27FC236}">
                <a16:creationId xmlns:a16="http://schemas.microsoft.com/office/drawing/2014/main" id="{B1C864C2-BF8B-4384-83F8-08CD278EE198}"/>
              </a:ext>
            </a:extLst>
          </p:cNvPr>
          <p:cNvSpPr txBox="1">
            <a:spLocks/>
          </p:cNvSpPr>
          <p:nvPr/>
        </p:nvSpPr>
        <p:spPr>
          <a:xfrm>
            <a:off x="6840085" y="2909977"/>
            <a:ext cx="4056449" cy="52805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80975" indent="-180975" algn="l" defTabSz="180000" rtl="0" eaLnBrk="1" latinLnBrk="0" hangingPunct="1">
              <a:lnSpc>
                <a:spcPts val="1800"/>
              </a:lnSpc>
              <a:spcBef>
                <a:spcPts val="1100"/>
              </a:spcBef>
              <a:spcAft>
                <a:spcPts val="0"/>
              </a:spcAft>
              <a:buClr>
                <a:srgbClr val="002864"/>
              </a:buClr>
              <a:buFont typeface="Arial" panose="020B0604020202020204" pitchFamily="34" charset="0"/>
              <a:buChar char="•"/>
              <a:tabLst>
                <a:tab pos="180000" algn="l"/>
                <a:tab pos="360000" algn="l"/>
              </a:tabLst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60363" indent="-179388" algn="l" defTabSz="914400" rtl="0" eaLnBrk="1" latinLnBrk="0" hangingPunct="1">
              <a:spcBef>
                <a:spcPct val="20000"/>
              </a:spcBef>
              <a:buClr>
                <a:srgbClr val="002864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1338" indent="-180975" algn="l" defTabSz="914400" rtl="0" eaLnBrk="1" latinLnBrk="0" hangingPunct="1">
              <a:spcBef>
                <a:spcPct val="20000"/>
              </a:spcBef>
              <a:buClr>
                <a:srgbClr val="002864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14375" indent="-174625" algn="l" defTabSz="914400" rtl="0" eaLnBrk="1" latinLnBrk="0" hangingPunct="1">
              <a:spcBef>
                <a:spcPct val="20000"/>
              </a:spcBef>
              <a:buClr>
                <a:srgbClr val="002864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00125" indent="-285750" algn="l" defTabSz="914400" rtl="0" eaLnBrk="1" latinLnBrk="0" hangingPunct="1">
              <a:spcBef>
                <a:spcPct val="20000"/>
              </a:spcBef>
              <a:buClr>
                <a:srgbClr val="002864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2000" dirty="0"/>
              <a:t>Sustainable Research = How</a:t>
            </a:r>
          </a:p>
          <a:p>
            <a:pPr marL="0" indent="0">
              <a:buNone/>
            </a:pPr>
            <a:endParaRPr lang="de-DE" sz="2133" dirty="0"/>
          </a:p>
          <a:p>
            <a:endParaRPr lang="de-DE" sz="2133" dirty="0"/>
          </a:p>
        </p:txBody>
      </p:sp>
      <p:pic>
        <p:nvPicPr>
          <p:cNvPr id="20" name="Grafik 19">
            <a:extLst>
              <a:ext uri="{FF2B5EF4-FFF2-40B4-BE49-F238E27FC236}">
                <a16:creationId xmlns:a16="http://schemas.microsoft.com/office/drawing/2014/main" id="{1462697E-17F5-4AD3-BE6A-68527B8BC95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32104" y="3409852"/>
            <a:ext cx="3013439" cy="1823177"/>
          </a:xfrm>
          <a:prstGeom prst="rect">
            <a:avLst/>
          </a:prstGeom>
        </p:spPr>
      </p:pic>
      <p:pic>
        <p:nvPicPr>
          <p:cNvPr id="21" name="Grafik 20">
            <a:extLst>
              <a:ext uri="{FF2B5EF4-FFF2-40B4-BE49-F238E27FC236}">
                <a16:creationId xmlns:a16="http://schemas.microsoft.com/office/drawing/2014/main" id="{45598D2D-F294-4E4E-B3B5-18D08F41278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6749" y="3350982"/>
            <a:ext cx="1823704" cy="1823177"/>
          </a:xfrm>
          <a:prstGeom prst="rect">
            <a:avLst/>
          </a:prstGeom>
        </p:spPr>
      </p:pic>
      <p:cxnSp>
        <p:nvCxnSpPr>
          <p:cNvPr id="22" name="Gerade Verbindung mit Pfeil 21">
            <a:extLst>
              <a:ext uri="{FF2B5EF4-FFF2-40B4-BE49-F238E27FC236}">
                <a16:creationId xmlns:a16="http://schemas.microsoft.com/office/drawing/2014/main" id="{9B68F0B4-0781-40D2-801B-BD3AC7967141}"/>
              </a:ext>
            </a:extLst>
          </p:cNvPr>
          <p:cNvCxnSpPr>
            <a:cxnSpLocks/>
          </p:cNvCxnSpPr>
          <p:nvPr/>
        </p:nvCxnSpPr>
        <p:spPr>
          <a:xfrm>
            <a:off x="6408037" y="2335651"/>
            <a:ext cx="792087" cy="446221"/>
          </a:xfrm>
          <a:prstGeom prst="straightConnector1">
            <a:avLst/>
          </a:prstGeom>
          <a:ln w="34925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Gerade Verbindung mit Pfeil 22">
            <a:extLst>
              <a:ext uri="{FF2B5EF4-FFF2-40B4-BE49-F238E27FC236}">
                <a16:creationId xmlns:a16="http://schemas.microsoft.com/office/drawing/2014/main" id="{D4BE1B22-DE96-4EAB-BFEE-83B40C2BDABE}"/>
              </a:ext>
            </a:extLst>
          </p:cNvPr>
          <p:cNvCxnSpPr>
            <a:cxnSpLocks/>
          </p:cNvCxnSpPr>
          <p:nvPr/>
        </p:nvCxnSpPr>
        <p:spPr>
          <a:xfrm flipH="1">
            <a:off x="4127781" y="2316839"/>
            <a:ext cx="816091" cy="480052"/>
          </a:xfrm>
          <a:prstGeom prst="straightConnector1">
            <a:avLst/>
          </a:prstGeom>
          <a:ln w="34925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Fußzeilenplatzhalter 2">
            <a:extLst>
              <a:ext uri="{FF2B5EF4-FFF2-40B4-BE49-F238E27FC236}">
                <a16:creationId xmlns:a16="http://schemas.microsoft.com/office/drawing/2014/main" id="{7537D4B2-EC78-4962-8996-C1C89BCD6ABC}"/>
              </a:ext>
            </a:extLst>
          </p:cNvPr>
          <p:cNvSpPr txBox="1">
            <a:spLocks/>
          </p:cNvSpPr>
          <p:nvPr/>
        </p:nvSpPr>
        <p:spPr>
          <a:xfrm>
            <a:off x="751459" y="5278457"/>
            <a:ext cx="3808370" cy="23973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/>
              <a:t>| e.g. Contribution UN Sustainable Development Goals</a:t>
            </a:r>
          </a:p>
        </p:txBody>
      </p:sp>
      <p:sp>
        <p:nvSpPr>
          <p:cNvPr id="25" name="Fußzeilenplatzhalter 2">
            <a:extLst>
              <a:ext uri="{FF2B5EF4-FFF2-40B4-BE49-F238E27FC236}">
                <a16:creationId xmlns:a16="http://schemas.microsoft.com/office/drawing/2014/main" id="{3007ECB8-7873-4795-9626-65D3EA67AD9C}"/>
              </a:ext>
            </a:extLst>
          </p:cNvPr>
          <p:cNvSpPr txBox="1">
            <a:spLocks/>
          </p:cNvSpPr>
          <p:nvPr/>
        </p:nvSpPr>
        <p:spPr>
          <a:xfrm>
            <a:off x="7032104" y="5278169"/>
            <a:ext cx="3416519" cy="24002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/>
              <a:t>| e.g. Usage of eco-power</a:t>
            </a:r>
          </a:p>
        </p:txBody>
      </p:sp>
      <p:sp>
        <p:nvSpPr>
          <p:cNvPr id="26" name="Titel 1">
            <a:extLst>
              <a:ext uri="{FF2B5EF4-FFF2-40B4-BE49-F238E27FC236}">
                <a16:creationId xmlns:a16="http://schemas.microsoft.com/office/drawing/2014/main" id="{F0E57519-5532-4F0B-A0B1-689BCCEAE7BD}"/>
              </a:ext>
            </a:extLst>
          </p:cNvPr>
          <p:cNvSpPr txBox="1">
            <a:spLocks/>
          </p:cNvSpPr>
          <p:nvPr/>
        </p:nvSpPr>
        <p:spPr>
          <a:xfrm>
            <a:off x="407877" y="349556"/>
            <a:ext cx="11375638" cy="450716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>
                <a:solidFill>
                  <a:srgbClr val="007BC8"/>
                </a:solidFill>
                <a:highlight>
                  <a:scrgbClr r="0" g="0" b="0">
                    <a:alpha val="0"/>
                  </a:scrgbClr>
                </a:highlight>
                <a:latin typeface="DesySans Office Cn Medium" pitchFamily="34"/>
                <a:ea typeface="Microsoft YaHei" pitchFamily="2"/>
                <a:cs typeface="Calibri" pitchFamily="34"/>
              </a:rPr>
              <a:t>What are we looking at?</a:t>
            </a:r>
          </a:p>
        </p:txBody>
      </p:sp>
      <p:sp>
        <p:nvSpPr>
          <p:cNvPr id="27" name="Textplatzhalter 3">
            <a:extLst>
              <a:ext uri="{FF2B5EF4-FFF2-40B4-BE49-F238E27FC236}">
                <a16:creationId xmlns:a16="http://schemas.microsoft.com/office/drawing/2014/main" id="{418E2079-C6A4-47D7-AE47-32325731F189}"/>
              </a:ext>
            </a:extLst>
          </p:cNvPr>
          <p:cNvSpPr txBox="1">
            <a:spLocks/>
          </p:cNvSpPr>
          <p:nvPr/>
        </p:nvSpPr>
        <p:spPr>
          <a:xfrm>
            <a:off x="335361" y="817500"/>
            <a:ext cx="11448652" cy="379252"/>
          </a:xfrm>
          <a:prstGeom prst="rect">
            <a:avLst/>
          </a:prstGeom>
        </p:spPr>
        <p:txBody>
          <a:bodyPr/>
          <a:lstStyle>
            <a:lvl1pPr marL="361950" indent="-36195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>
                <a:tab pos="361950" algn="l"/>
              </a:tabLs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2667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5350" indent="-2667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2050" indent="-2667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38275" indent="-276225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dirty="0">
                <a:solidFill>
                  <a:schemeClr val="accent2"/>
                </a:solidFill>
                <a:latin typeface="DesySans Office Cn Medium"/>
              </a:rPr>
              <a:t>What and How</a:t>
            </a:r>
          </a:p>
        </p:txBody>
      </p:sp>
      <p:sp>
        <p:nvSpPr>
          <p:cNvPr id="28" name="Ellipse 27">
            <a:extLst>
              <a:ext uri="{FF2B5EF4-FFF2-40B4-BE49-F238E27FC236}">
                <a16:creationId xmlns:a16="http://schemas.microsoft.com/office/drawing/2014/main" id="{B10E9EDE-F005-4260-AE85-4661F4F61D28}"/>
              </a:ext>
            </a:extLst>
          </p:cNvPr>
          <p:cNvSpPr/>
          <p:nvPr/>
        </p:nvSpPr>
        <p:spPr>
          <a:xfrm>
            <a:off x="5951984" y="2299192"/>
            <a:ext cx="5160571" cy="396044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 err="1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43804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AutoShape 2" descr="Bildergebnis für denise völker desy"/>
          <p:cNvSpPr>
            <a:spLocks noChangeAspect="1" noChangeArrowheads="1"/>
          </p:cNvSpPr>
          <p:nvPr/>
        </p:nvSpPr>
        <p:spPr bwMode="auto">
          <a:xfrm>
            <a:off x="155575" y="-914400"/>
            <a:ext cx="1905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0" name="AutoShape 4" descr="Bildergebnis für denise völker desy"/>
          <p:cNvSpPr>
            <a:spLocks noChangeAspect="1" noChangeArrowheads="1"/>
          </p:cNvSpPr>
          <p:nvPr/>
        </p:nvSpPr>
        <p:spPr bwMode="auto">
          <a:xfrm>
            <a:off x="307975" y="-762000"/>
            <a:ext cx="1905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5" name="Titel 5"/>
          <p:cNvSpPr>
            <a:spLocks noGrp="1"/>
          </p:cNvSpPr>
          <p:nvPr>
            <p:ph type="title"/>
          </p:nvPr>
        </p:nvSpPr>
        <p:spPr>
          <a:xfrm>
            <a:off x="407988" y="349611"/>
            <a:ext cx="11376024" cy="451098"/>
          </a:xfrm>
        </p:spPr>
        <p:txBody>
          <a:bodyPr/>
          <a:lstStyle/>
          <a:p>
            <a:r>
              <a:rPr lang="en-US" dirty="0">
                <a:solidFill>
                  <a:srgbClr val="007BC8"/>
                </a:solidFill>
                <a:latin typeface="DesySans Office Cn Medium"/>
              </a:rPr>
              <a:t>Sustainability at Research Organizations (Germany)</a:t>
            </a:r>
            <a:br>
              <a:rPr lang="en-US" dirty="0">
                <a:solidFill>
                  <a:srgbClr val="007BC8"/>
                </a:solidFill>
                <a:latin typeface="DesySans Office Cn Medium"/>
              </a:rPr>
            </a:br>
            <a:endParaRPr lang="de-DE" dirty="0">
              <a:solidFill>
                <a:srgbClr val="007BC8"/>
              </a:solidFill>
              <a:latin typeface="DesySans Office Cn Medium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3277997"/>
            <a:ext cx="2019977" cy="2929262"/>
          </a:xfrm>
          <a:prstGeom prst="rect">
            <a:avLst/>
          </a:prstGeom>
          <a:noFill/>
          <a:ln w="9525">
            <a:solidFill>
              <a:srgbClr val="D2ECB6"/>
            </a:solidFill>
            <a:miter lim="800000"/>
            <a:headEnd/>
            <a:tailEnd/>
          </a:ln>
          <a:effectLst>
            <a:outerShdw blurRad="292100" dist="1397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Intro Sustainability for large scale RIs I Denise Völker, DESY I ALEGRO Workshop 2024</a:t>
            </a:r>
            <a:endParaRPr lang="en-US" dirty="0"/>
          </a:p>
        </p:txBody>
      </p:sp>
      <p:pic>
        <p:nvPicPr>
          <p:cNvPr id="21" name="Picture 2">
            <a:extLst>
              <a:ext uri="{FF2B5EF4-FFF2-40B4-BE49-F238E27FC236}">
                <a16:creationId xmlns:a16="http://schemas.microsoft.com/office/drawing/2014/main" id="{7E2496F7-E361-4C8A-A374-DD53BFCA69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6256" y="2201175"/>
            <a:ext cx="4065205" cy="34139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" name="Textfeld 21">
            <a:extLst>
              <a:ext uri="{FF2B5EF4-FFF2-40B4-BE49-F238E27FC236}">
                <a16:creationId xmlns:a16="http://schemas.microsoft.com/office/drawing/2014/main" id="{5AC062B5-C84C-4388-9B4D-4415C52A9977}"/>
              </a:ext>
            </a:extLst>
          </p:cNvPr>
          <p:cNvSpPr txBox="1"/>
          <p:nvPr/>
        </p:nvSpPr>
        <p:spPr>
          <a:xfrm>
            <a:off x="1108075" y="1242921"/>
            <a:ext cx="3604056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DesySans Office" panose="020B0503040000020003" pitchFamily="34" charset="0"/>
              </a:rPr>
              <a:t>Science</a:t>
            </a:r>
          </a:p>
          <a:p>
            <a:endParaRPr lang="en-US" sz="800" dirty="0">
              <a:latin typeface="DesySans Office" panose="020B0503040000020003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dirty="0"/>
              <a:t>culture of scientific integrity to ensure good scientific practice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dirty="0"/>
              <a:t>reflection of societal responsibility in the research process</a:t>
            </a:r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F3932698-0DCF-450D-9C4C-DB3B59FD8310}"/>
              </a:ext>
            </a:extLst>
          </p:cNvPr>
          <p:cNvSpPr txBox="1"/>
          <p:nvPr/>
        </p:nvSpPr>
        <p:spPr>
          <a:xfrm>
            <a:off x="2470596" y="4104364"/>
            <a:ext cx="235789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DesySans Office" panose="020B0503040000020003" pitchFamily="34" charset="0"/>
              </a:rPr>
              <a:t>Staff</a:t>
            </a:r>
          </a:p>
          <a:p>
            <a:endParaRPr lang="en-US" sz="800" dirty="0">
              <a:latin typeface="DesySans Office" panose="020B0503040000020003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dirty="0">
                <a:latin typeface="DesySans Office" panose="020B0503040000020003" pitchFamily="34" charset="0"/>
              </a:rPr>
              <a:t>Sustainable       career development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dirty="0">
                <a:latin typeface="DesySans Office" panose="020B0503040000020003" pitchFamily="34" charset="0"/>
              </a:rPr>
              <a:t>Keep knowledge on campus and attract best talents</a:t>
            </a:r>
          </a:p>
        </p:txBody>
      </p:sp>
      <p:sp>
        <p:nvSpPr>
          <p:cNvPr id="24" name="Textfeld 23">
            <a:extLst>
              <a:ext uri="{FF2B5EF4-FFF2-40B4-BE49-F238E27FC236}">
                <a16:creationId xmlns:a16="http://schemas.microsoft.com/office/drawing/2014/main" id="{AD8E49EB-16F7-4D1F-84A6-E448A4787B3A}"/>
              </a:ext>
            </a:extLst>
          </p:cNvPr>
          <p:cNvSpPr txBox="1"/>
          <p:nvPr/>
        </p:nvSpPr>
        <p:spPr>
          <a:xfrm>
            <a:off x="7894517" y="2918433"/>
            <a:ext cx="3458067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DesySans Office" panose="020B0503040000020003" pitchFamily="34" charset="0"/>
              </a:rPr>
              <a:t>Supporting processes</a:t>
            </a:r>
          </a:p>
          <a:p>
            <a:endParaRPr lang="en-US" sz="800" dirty="0">
              <a:latin typeface="DesySans Office" panose="020B0503040000020003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dirty="0">
                <a:latin typeface="DesySans Office" panose="020B0503040000020003" pitchFamily="34" charset="0"/>
              </a:rPr>
              <a:t>Procurement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dirty="0">
                <a:latin typeface="DesySans Office" panose="020B0503040000020003" pitchFamily="34" charset="0"/>
              </a:rPr>
              <a:t>Cooperation in campus security, safety, environmental protection and mobility</a:t>
            </a:r>
          </a:p>
        </p:txBody>
      </p:sp>
      <p:sp>
        <p:nvSpPr>
          <p:cNvPr id="25" name="Textfeld 24">
            <a:extLst>
              <a:ext uri="{FF2B5EF4-FFF2-40B4-BE49-F238E27FC236}">
                <a16:creationId xmlns:a16="http://schemas.microsoft.com/office/drawing/2014/main" id="{23881450-C9CE-4CD4-A1B0-59F7FD5C0BF5}"/>
              </a:ext>
            </a:extLst>
          </p:cNvPr>
          <p:cNvSpPr txBox="1"/>
          <p:nvPr/>
        </p:nvSpPr>
        <p:spPr>
          <a:xfrm>
            <a:off x="6456039" y="5136579"/>
            <a:ext cx="5327475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DesySans Office" panose="020B0503040000020003" pitchFamily="34" charset="0"/>
              </a:rPr>
              <a:t>Corporate Governance</a:t>
            </a:r>
          </a:p>
          <a:p>
            <a:endParaRPr lang="en-US" sz="800" dirty="0">
              <a:latin typeface="DesySans Office" panose="020B0503040000020003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dirty="0">
                <a:latin typeface="DesySans Office" panose="020B0503040000020003" pitchFamily="34" charset="0"/>
              </a:rPr>
              <a:t>Transparent to employees and stakeholders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dirty="0">
                <a:latin typeface="DesySans Office" panose="020B0503040000020003" pitchFamily="34" charset="0"/>
              </a:rPr>
              <a:t>Documentation of processes and decisions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dirty="0">
                <a:latin typeface="DesySans Office" panose="020B0503040000020003" pitchFamily="34" charset="0"/>
              </a:rPr>
              <a:t>Boost socio-economic impact </a:t>
            </a:r>
            <a:br>
              <a:rPr lang="en-US" sz="1600" dirty="0">
                <a:latin typeface="DesySans Office" panose="020B0503040000020003" pitchFamily="34" charset="0"/>
              </a:rPr>
            </a:br>
            <a:r>
              <a:rPr lang="en-US" sz="1600" dirty="0">
                <a:latin typeface="DesySans Office" panose="020B0503040000020003" pitchFamily="34" charset="0"/>
              </a:rPr>
              <a:t>(education, employment, technology transfer)</a:t>
            </a:r>
          </a:p>
        </p:txBody>
      </p:sp>
      <p:sp>
        <p:nvSpPr>
          <p:cNvPr id="26" name="Rechteck 25">
            <a:extLst>
              <a:ext uri="{FF2B5EF4-FFF2-40B4-BE49-F238E27FC236}">
                <a16:creationId xmlns:a16="http://schemas.microsoft.com/office/drawing/2014/main" id="{1460260D-9A18-4D30-9AE0-7DD99AA1B1A3}"/>
              </a:ext>
            </a:extLst>
          </p:cNvPr>
          <p:cNvSpPr/>
          <p:nvPr/>
        </p:nvSpPr>
        <p:spPr>
          <a:xfrm>
            <a:off x="6676422" y="851204"/>
            <a:ext cx="3991404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dirty="0"/>
              <a:t> </a:t>
            </a:r>
            <a:r>
              <a:rPr lang="en-US" sz="2000" dirty="0">
                <a:latin typeface="DesySans Office" panose="020B0503040000020003" pitchFamily="34" charset="0"/>
              </a:rPr>
              <a:t>Infrastructure</a:t>
            </a:r>
          </a:p>
          <a:p>
            <a:endParaRPr lang="en-US" sz="800" dirty="0">
              <a:latin typeface="DesySans Office" panose="020B0503040000020003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dirty="0">
                <a:latin typeface="DesySans Office" panose="020B0503040000020003" pitchFamily="34" charset="0"/>
              </a:rPr>
              <a:t>Reuse of infrastructure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dirty="0">
                <a:latin typeface="DesySans Office" panose="020B0503040000020003" pitchFamily="34" charset="0"/>
              </a:rPr>
              <a:t>Energy saving technologies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dirty="0">
                <a:latin typeface="DesySans Office" panose="020B0503040000020003" pitchFamily="34" charset="0"/>
              </a:rPr>
              <a:t>New building concepts and materials</a:t>
            </a:r>
          </a:p>
        </p:txBody>
      </p:sp>
      <p:sp>
        <p:nvSpPr>
          <p:cNvPr id="27" name="Textplatzhalter 3">
            <a:extLst>
              <a:ext uri="{FF2B5EF4-FFF2-40B4-BE49-F238E27FC236}">
                <a16:creationId xmlns:a16="http://schemas.microsoft.com/office/drawing/2014/main" id="{4E43B298-E0D0-4557-9608-774001628E88}"/>
              </a:ext>
            </a:extLst>
          </p:cNvPr>
          <p:cNvSpPr txBox="1">
            <a:spLocks/>
          </p:cNvSpPr>
          <p:nvPr/>
        </p:nvSpPr>
        <p:spPr>
          <a:xfrm>
            <a:off x="407877" y="817555"/>
            <a:ext cx="11375638" cy="37871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361950" indent="-36195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>
                <a:tab pos="361950" algn="l"/>
              </a:tabLs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2667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5350" indent="-2667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2050" indent="-2667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38275" indent="-276225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  <a:tabLst>
                <a:tab pos="0" algn="l"/>
              </a:tabLst>
            </a:pPr>
            <a:r>
              <a:rPr lang="en-US" b="1" dirty="0">
                <a:solidFill>
                  <a:srgbClr val="EB6E0F"/>
                </a:solidFill>
                <a:highlight>
                  <a:scrgbClr r="0" g="0" b="0">
                    <a:alpha val="0"/>
                  </a:scrgbClr>
                </a:highlight>
                <a:latin typeface="DesySans Office Cn Medium" pitchFamily="34"/>
                <a:ea typeface="Microsoft YaHei" pitchFamily="2"/>
                <a:cs typeface="Calibri" pitchFamily="34"/>
              </a:rPr>
              <a:t>Broad approach</a:t>
            </a:r>
          </a:p>
        </p:txBody>
      </p:sp>
      <p:sp>
        <p:nvSpPr>
          <p:cNvPr id="28" name="Ellipse 27">
            <a:extLst>
              <a:ext uri="{FF2B5EF4-FFF2-40B4-BE49-F238E27FC236}">
                <a16:creationId xmlns:a16="http://schemas.microsoft.com/office/drawing/2014/main" id="{E6EB6A27-ADB6-4132-8560-A364680543CE}"/>
              </a:ext>
            </a:extLst>
          </p:cNvPr>
          <p:cNvSpPr/>
          <p:nvPr/>
        </p:nvSpPr>
        <p:spPr>
          <a:xfrm>
            <a:off x="6155698" y="590122"/>
            <a:ext cx="4584817" cy="190500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 err="1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16115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Impact Degree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Including Effort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Intro Sustainability for large scale RIs I Denise Völker, DESY I ALEGRO Workshop 2024</a:t>
            </a:r>
            <a:endParaRPr lang="de-DE" dirty="0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5E0BC62F-FCE7-4A1F-ADF6-6BFCF0ACB6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14862" y="3236807"/>
            <a:ext cx="794881" cy="798207"/>
          </a:xfrm>
          <a:prstGeom prst="rect">
            <a:avLst/>
          </a:prstGeom>
        </p:spPr>
      </p:pic>
      <p:sp>
        <p:nvSpPr>
          <p:cNvPr id="6" name="Inhaltsplatzhalter 3">
            <a:extLst>
              <a:ext uri="{FF2B5EF4-FFF2-40B4-BE49-F238E27FC236}">
                <a16:creationId xmlns:a16="http://schemas.microsoft.com/office/drawing/2014/main" id="{1B83AD82-9FCB-48CA-9E69-A72CE483A490}"/>
              </a:ext>
            </a:extLst>
          </p:cNvPr>
          <p:cNvSpPr txBox="1">
            <a:spLocks/>
          </p:cNvSpPr>
          <p:nvPr/>
        </p:nvSpPr>
        <p:spPr>
          <a:xfrm>
            <a:off x="838798" y="4283602"/>
            <a:ext cx="2232248" cy="1818609"/>
          </a:xfrm>
          <a:prstGeom prst="rect">
            <a:avLst/>
          </a:prstGeom>
        </p:spPr>
        <p:txBody>
          <a:bodyPr/>
          <a:lstStyle>
            <a:lvl1pPr marL="361950" indent="-36195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>
                <a:tab pos="361950" algn="l"/>
              </a:tabLs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2667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5350" indent="-2667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2050" indent="-2667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38275" indent="-276225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600" dirty="0"/>
              <a:t>Measures not specific for research centers</a:t>
            </a:r>
          </a:p>
          <a:p>
            <a:pPr marL="0" indent="0">
              <a:buNone/>
            </a:pPr>
            <a:r>
              <a:rPr lang="en-US" sz="1600" dirty="0"/>
              <a:t>(e.g. Travel, Catering, Mobility ….</a:t>
            </a:r>
            <a:r>
              <a:rPr lang="de-DE" sz="1600" dirty="0"/>
              <a:t>)</a:t>
            </a:r>
          </a:p>
        </p:txBody>
      </p:sp>
      <p:sp>
        <p:nvSpPr>
          <p:cNvPr id="7" name="Inhaltsplatzhalter 3">
            <a:extLst>
              <a:ext uri="{FF2B5EF4-FFF2-40B4-BE49-F238E27FC236}">
                <a16:creationId xmlns:a16="http://schemas.microsoft.com/office/drawing/2014/main" id="{AAF3D8FC-C184-48F0-A35F-504DF3209ECB}"/>
              </a:ext>
            </a:extLst>
          </p:cNvPr>
          <p:cNvSpPr txBox="1">
            <a:spLocks/>
          </p:cNvSpPr>
          <p:nvPr/>
        </p:nvSpPr>
        <p:spPr>
          <a:xfrm>
            <a:off x="4007149" y="4291177"/>
            <a:ext cx="2592288" cy="1818609"/>
          </a:xfrm>
          <a:prstGeom prst="rect">
            <a:avLst/>
          </a:prstGeom>
        </p:spPr>
        <p:txBody>
          <a:bodyPr/>
          <a:lstStyle>
            <a:lvl1pPr marL="361950" indent="-36195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>
                <a:tab pos="361950" algn="l"/>
              </a:tabLs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2667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5350" indent="-2667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2050" indent="-2667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38275" indent="-276225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600" dirty="0"/>
              <a:t>Measures </a:t>
            </a:r>
            <a:r>
              <a:rPr lang="en-US" sz="1600" b="1" dirty="0"/>
              <a:t>with</a:t>
            </a:r>
            <a:r>
              <a:rPr lang="en-US" sz="1600" dirty="0"/>
              <a:t> the infrastructure</a:t>
            </a:r>
          </a:p>
          <a:p>
            <a:pPr marL="0" indent="0">
              <a:buNone/>
            </a:pPr>
            <a:r>
              <a:rPr lang="en-US" sz="1600" dirty="0"/>
              <a:t>(e.g. Remote access, renewable energy, waste heat, PV ….)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3C5CBFEF-8B08-4080-9D1A-51CA6EBAE5D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07149" y="2665790"/>
            <a:ext cx="1440160" cy="1446186"/>
          </a:xfrm>
          <a:prstGeom prst="rect">
            <a:avLst/>
          </a:prstGeom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7C2CD342-3960-4BE4-9599-56CFC68D073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47509" y="349611"/>
            <a:ext cx="3866372" cy="3882550"/>
          </a:xfrm>
          <a:prstGeom prst="rect">
            <a:avLst/>
          </a:prstGeom>
        </p:spPr>
      </p:pic>
      <p:sp>
        <p:nvSpPr>
          <p:cNvPr id="10" name="Inhaltsplatzhalter 3">
            <a:extLst>
              <a:ext uri="{FF2B5EF4-FFF2-40B4-BE49-F238E27FC236}">
                <a16:creationId xmlns:a16="http://schemas.microsoft.com/office/drawing/2014/main" id="{D0D1E049-DE7D-4BDD-A1BA-DB21780FBA88}"/>
              </a:ext>
            </a:extLst>
          </p:cNvPr>
          <p:cNvSpPr txBox="1">
            <a:spLocks/>
          </p:cNvSpPr>
          <p:nvPr/>
        </p:nvSpPr>
        <p:spPr>
          <a:xfrm>
            <a:off x="7391525" y="4402976"/>
            <a:ext cx="3312368" cy="1818609"/>
          </a:xfrm>
          <a:prstGeom prst="rect">
            <a:avLst/>
          </a:prstGeom>
        </p:spPr>
        <p:txBody>
          <a:bodyPr/>
          <a:lstStyle>
            <a:lvl1pPr marL="361950" indent="-36195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>
                <a:tab pos="361950" algn="l"/>
              </a:tabLst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8650" indent="-2667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95350" indent="-2667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62050" indent="-2667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38275" indent="-276225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600" dirty="0"/>
              <a:t>Measures </a:t>
            </a:r>
            <a:r>
              <a:rPr lang="en-US" sz="1600" b="1" dirty="0"/>
              <a:t>at</a:t>
            </a:r>
            <a:r>
              <a:rPr lang="en-US" sz="1600" dirty="0"/>
              <a:t> the infrastructures</a:t>
            </a:r>
          </a:p>
          <a:p>
            <a:pPr marL="0" indent="0">
              <a:buNone/>
            </a:pPr>
            <a:r>
              <a:rPr lang="en-US" sz="1600" dirty="0"/>
              <a:t>(e.g. energy recovery; high temperatures, substitutes for certain gases, Plasma, Data management ….)</a:t>
            </a:r>
          </a:p>
        </p:txBody>
      </p:sp>
      <p:sp>
        <p:nvSpPr>
          <p:cNvPr id="11" name="Rechteck: abgerundete Ecken 10">
            <a:extLst>
              <a:ext uri="{FF2B5EF4-FFF2-40B4-BE49-F238E27FC236}">
                <a16:creationId xmlns:a16="http://schemas.microsoft.com/office/drawing/2014/main" id="{4B3942F0-C13A-4DA8-B4C1-02C74950F438}"/>
              </a:ext>
            </a:extLst>
          </p:cNvPr>
          <p:cNvSpPr/>
          <p:nvPr/>
        </p:nvSpPr>
        <p:spPr>
          <a:xfrm>
            <a:off x="767408" y="1652631"/>
            <a:ext cx="1943596" cy="1335588"/>
          </a:xfrm>
          <a:prstGeom prst="roundRect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Easy, cheap, many volunteers</a:t>
            </a:r>
          </a:p>
        </p:txBody>
      </p:sp>
      <p:sp>
        <p:nvSpPr>
          <p:cNvPr id="12" name="Rechteck: abgerundete Ecken 11">
            <a:extLst>
              <a:ext uri="{FF2B5EF4-FFF2-40B4-BE49-F238E27FC236}">
                <a16:creationId xmlns:a16="http://schemas.microsoft.com/office/drawing/2014/main" id="{C8941BD4-208D-4AA2-ABE6-9A0D80550515}"/>
              </a:ext>
            </a:extLst>
          </p:cNvPr>
          <p:cNvSpPr/>
          <p:nvPr/>
        </p:nvSpPr>
        <p:spPr>
          <a:xfrm>
            <a:off x="3863133" y="1262973"/>
            <a:ext cx="2160240" cy="1335588"/>
          </a:xfrm>
          <a:prstGeom prst="roundRect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Fast, needs investment</a:t>
            </a:r>
          </a:p>
        </p:txBody>
      </p:sp>
      <p:sp>
        <p:nvSpPr>
          <p:cNvPr id="13" name="Rechteck: abgerundete Ecken 12">
            <a:extLst>
              <a:ext uri="{FF2B5EF4-FFF2-40B4-BE49-F238E27FC236}">
                <a16:creationId xmlns:a16="http://schemas.microsoft.com/office/drawing/2014/main" id="{B6A25F1A-7B77-4F29-9106-E57547254159}"/>
              </a:ext>
            </a:extLst>
          </p:cNvPr>
          <p:cNvSpPr/>
          <p:nvPr/>
        </p:nvSpPr>
        <p:spPr>
          <a:xfrm>
            <a:off x="9407749" y="528958"/>
            <a:ext cx="2160240" cy="1335588"/>
          </a:xfrm>
          <a:prstGeom prst="roundRect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Possibly decades of research needed</a:t>
            </a:r>
          </a:p>
        </p:txBody>
      </p:sp>
    </p:spTree>
    <p:extLst>
      <p:ext uri="{BB962C8B-B14F-4D97-AF65-F5344CB8AC3E}">
        <p14:creationId xmlns:p14="http://schemas.microsoft.com/office/powerpoint/2010/main" val="9612685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AutoShape 2" descr="Bildergebnis für denise völker desy"/>
          <p:cNvSpPr>
            <a:spLocks noChangeAspect="1" noChangeArrowheads="1"/>
          </p:cNvSpPr>
          <p:nvPr/>
        </p:nvSpPr>
        <p:spPr bwMode="auto">
          <a:xfrm>
            <a:off x="155575" y="-914400"/>
            <a:ext cx="1905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0" name="AutoShape 4" descr="Bildergebnis für denise völker desy"/>
          <p:cNvSpPr>
            <a:spLocks noChangeAspect="1" noChangeArrowheads="1"/>
          </p:cNvSpPr>
          <p:nvPr/>
        </p:nvSpPr>
        <p:spPr bwMode="auto">
          <a:xfrm>
            <a:off x="307975" y="-762000"/>
            <a:ext cx="1905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5" name="Titel 5"/>
          <p:cNvSpPr>
            <a:spLocks noGrp="1"/>
          </p:cNvSpPr>
          <p:nvPr>
            <p:ph type="title"/>
          </p:nvPr>
        </p:nvSpPr>
        <p:spPr>
          <a:xfrm>
            <a:off x="407988" y="349611"/>
            <a:ext cx="11376024" cy="451098"/>
          </a:xfrm>
        </p:spPr>
        <p:txBody>
          <a:bodyPr/>
          <a:lstStyle/>
          <a:p>
            <a:r>
              <a:rPr lang="en-US" dirty="0">
                <a:solidFill>
                  <a:srgbClr val="007BC8"/>
                </a:solidFill>
                <a:latin typeface="DesySans Office Cn Medium"/>
              </a:rPr>
              <a:t>Focus Infrastructure</a:t>
            </a:r>
            <a:endParaRPr lang="de-DE" dirty="0">
              <a:solidFill>
                <a:srgbClr val="007BC8"/>
              </a:solidFill>
              <a:latin typeface="DesySans Office Cn Medium"/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Intro Sustainability for large scale RIs I Denise Völker, DESY I ALEGRO Workshop 2024</a:t>
            </a:r>
            <a:endParaRPr lang="en-US" dirty="0"/>
          </a:p>
        </p:txBody>
      </p:sp>
      <p:sp>
        <p:nvSpPr>
          <p:cNvPr id="21" name="Abgerundetes Rechteck 13">
            <a:extLst>
              <a:ext uri="{FF2B5EF4-FFF2-40B4-BE49-F238E27FC236}">
                <a16:creationId xmlns:a16="http://schemas.microsoft.com/office/drawing/2014/main" id="{1E9DBFEC-1E70-427F-9D06-4D782A41857D}"/>
              </a:ext>
            </a:extLst>
          </p:cNvPr>
          <p:cNvSpPr/>
          <p:nvPr/>
        </p:nvSpPr>
        <p:spPr bwMode="auto">
          <a:xfrm>
            <a:off x="2137405" y="4790649"/>
            <a:ext cx="2208245" cy="1069209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635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63500" dist="50800" dir="2700000" algn="bl" rotWithShape="0">
              <a:prstClr val="black">
                <a:alpha val="25000"/>
              </a:prstClr>
            </a:outerShdw>
          </a:effectLst>
        </p:spPr>
        <p:txBody>
          <a:bodyPr vert="horz" wrap="square" lIns="121920" tIns="0" rIns="121920" bIns="60960" numCol="1" rtlCol="0" anchor="ctr" anchorCtr="1" compatLnSpc="1">
            <a:prstTxWarp prst="textNoShape">
              <a:avLst/>
            </a:prstTxWarp>
          </a:bodyPr>
          <a:lstStyle/>
          <a:p>
            <a:pPr algn="ctr" defTabSz="121917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133" dirty="0">
                <a:solidFill>
                  <a:srgbClr val="000000"/>
                </a:solidFill>
                <a:latin typeface="Calibri"/>
              </a:rPr>
              <a:t>grid energy consumption</a:t>
            </a:r>
          </a:p>
        </p:txBody>
      </p:sp>
      <p:sp>
        <p:nvSpPr>
          <p:cNvPr id="22" name="Abgerundetes Rechteck 10">
            <a:extLst>
              <a:ext uri="{FF2B5EF4-FFF2-40B4-BE49-F238E27FC236}">
                <a16:creationId xmlns:a16="http://schemas.microsoft.com/office/drawing/2014/main" id="{E7010C34-600E-448C-A811-D5B1096EAC41}"/>
              </a:ext>
            </a:extLst>
          </p:cNvPr>
          <p:cNvSpPr/>
          <p:nvPr/>
        </p:nvSpPr>
        <p:spPr bwMode="auto">
          <a:xfrm>
            <a:off x="8532625" y="3550608"/>
            <a:ext cx="2291165" cy="1069211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635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63500" dist="50800" dir="2700000" algn="bl" rotWithShape="0">
              <a:prstClr val="black">
                <a:alpha val="25000"/>
              </a:prstClr>
            </a:outerShdw>
          </a:effectLst>
        </p:spPr>
        <p:txBody>
          <a:bodyPr vert="horz" wrap="square" lIns="121920" tIns="0" rIns="121920" bIns="60960" numCol="1" rtlCol="0" anchor="ctr" anchorCtr="1" compatLnSpc="1">
            <a:prstTxWarp prst="textNoShape">
              <a:avLst/>
            </a:prstTxWarp>
          </a:bodyPr>
          <a:lstStyle/>
          <a:p>
            <a:pPr algn="ctr" defTabSz="121917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133" dirty="0">
                <a:solidFill>
                  <a:srgbClr val="000000"/>
                </a:solidFill>
                <a:latin typeface="Calibri"/>
              </a:rPr>
              <a:t>energy procurement</a:t>
            </a:r>
          </a:p>
        </p:txBody>
      </p:sp>
      <p:sp>
        <p:nvSpPr>
          <p:cNvPr id="23" name="Abgerundetes Rechteck 12">
            <a:extLst>
              <a:ext uri="{FF2B5EF4-FFF2-40B4-BE49-F238E27FC236}">
                <a16:creationId xmlns:a16="http://schemas.microsoft.com/office/drawing/2014/main" id="{E0832E6D-D56C-42D8-B228-AF7A998EC854}"/>
              </a:ext>
            </a:extLst>
          </p:cNvPr>
          <p:cNvSpPr/>
          <p:nvPr/>
        </p:nvSpPr>
        <p:spPr bwMode="auto">
          <a:xfrm>
            <a:off x="1108075" y="3535102"/>
            <a:ext cx="3168353" cy="1069209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635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63500" dist="50800" dir="2700000" algn="bl" rotWithShape="0">
              <a:prstClr val="black">
                <a:alpha val="25000"/>
              </a:prstClr>
            </a:outerShdw>
          </a:effectLst>
        </p:spPr>
        <p:txBody>
          <a:bodyPr vert="horz" wrap="square" lIns="121920" tIns="0" rIns="121920" bIns="60960" numCol="1" rtlCol="0" anchor="ctr" anchorCtr="1" compatLnSpc="1">
            <a:prstTxWarp prst="textNoShape">
              <a:avLst/>
            </a:prstTxWarp>
          </a:bodyPr>
          <a:lstStyle/>
          <a:p>
            <a:pPr algn="ctr" defTabSz="121917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133" dirty="0">
                <a:solidFill>
                  <a:srgbClr val="000000"/>
                </a:solidFill>
                <a:latin typeface="Calibri"/>
              </a:rPr>
              <a:t>waste management &amp; recycling</a:t>
            </a:r>
          </a:p>
        </p:txBody>
      </p:sp>
      <p:sp>
        <p:nvSpPr>
          <p:cNvPr id="24" name="Abgerundetes Rechteck 5">
            <a:extLst>
              <a:ext uri="{FF2B5EF4-FFF2-40B4-BE49-F238E27FC236}">
                <a16:creationId xmlns:a16="http://schemas.microsoft.com/office/drawing/2014/main" id="{B4E721DC-1298-4F69-AF02-3E0492A628EE}"/>
              </a:ext>
            </a:extLst>
          </p:cNvPr>
          <p:cNvSpPr/>
          <p:nvPr/>
        </p:nvSpPr>
        <p:spPr bwMode="auto">
          <a:xfrm>
            <a:off x="8180515" y="2227085"/>
            <a:ext cx="2367537" cy="1069209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635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63500" dist="50800" dir="2700000" algn="bl" rotWithShape="0">
              <a:prstClr val="black">
                <a:alpha val="25000"/>
              </a:prstClr>
            </a:outerShdw>
          </a:effectLst>
        </p:spPr>
        <p:txBody>
          <a:bodyPr vert="horz" wrap="square" lIns="121920" tIns="0" rIns="121920" bIns="60960" numCol="1" rtlCol="0" anchor="ctr" anchorCtr="1" compatLnSpc="1">
            <a:prstTxWarp prst="textNoShape">
              <a:avLst/>
            </a:prstTxWarp>
          </a:bodyPr>
          <a:lstStyle/>
          <a:p>
            <a:pPr algn="ctr" defTabSz="121917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133" dirty="0">
                <a:solidFill>
                  <a:srgbClr val="000000"/>
                </a:solidFill>
                <a:latin typeface="Calibri"/>
              </a:rPr>
              <a:t>water consumption</a:t>
            </a:r>
          </a:p>
        </p:txBody>
      </p:sp>
      <p:sp>
        <p:nvSpPr>
          <p:cNvPr id="25" name="Abgerundetes Rechteck 6">
            <a:extLst>
              <a:ext uri="{FF2B5EF4-FFF2-40B4-BE49-F238E27FC236}">
                <a16:creationId xmlns:a16="http://schemas.microsoft.com/office/drawing/2014/main" id="{E56C707A-7899-46AA-AA71-F5CCDB60BD42}"/>
              </a:ext>
            </a:extLst>
          </p:cNvPr>
          <p:cNvSpPr/>
          <p:nvPr/>
        </p:nvSpPr>
        <p:spPr bwMode="auto">
          <a:xfrm>
            <a:off x="1097602" y="2218383"/>
            <a:ext cx="3513119" cy="1069209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635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63500" dist="50800" dir="2700000" algn="bl" rotWithShape="0">
              <a:prstClr val="black">
                <a:alpha val="25000"/>
              </a:prstClr>
            </a:outerShdw>
          </a:effectLst>
        </p:spPr>
        <p:txBody>
          <a:bodyPr vert="horz" wrap="square" lIns="121920" tIns="0" rIns="121920" bIns="60960" numCol="1" rtlCol="0" anchor="ctr" anchorCtr="1" compatLnSpc="1">
            <a:prstTxWarp prst="textNoShape">
              <a:avLst/>
            </a:prstTxWarp>
          </a:bodyPr>
          <a:lstStyle/>
          <a:p>
            <a:pPr algn="ctr" defTabSz="121917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133" dirty="0">
                <a:solidFill>
                  <a:srgbClr val="000000"/>
                </a:solidFill>
                <a:latin typeface="Calibri"/>
              </a:rPr>
              <a:t>research infrastructure system efficiency</a:t>
            </a:r>
          </a:p>
        </p:txBody>
      </p:sp>
      <p:sp>
        <p:nvSpPr>
          <p:cNvPr id="27" name="Abgerundetes Rechteck 9">
            <a:extLst>
              <a:ext uri="{FF2B5EF4-FFF2-40B4-BE49-F238E27FC236}">
                <a16:creationId xmlns:a16="http://schemas.microsoft.com/office/drawing/2014/main" id="{CD612991-3A46-4343-AE4D-E944619EC39A}"/>
              </a:ext>
            </a:extLst>
          </p:cNvPr>
          <p:cNvSpPr/>
          <p:nvPr/>
        </p:nvSpPr>
        <p:spPr bwMode="auto">
          <a:xfrm>
            <a:off x="3166736" y="962836"/>
            <a:ext cx="2410560" cy="1069209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635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63500" dist="50800" dir="2700000" algn="bl" rotWithShape="0">
              <a:prstClr val="black">
                <a:alpha val="25000"/>
              </a:prstClr>
            </a:outerShdw>
          </a:effectLst>
        </p:spPr>
        <p:txBody>
          <a:bodyPr vert="horz" wrap="square" lIns="121920" tIns="0" rIns="121920" bIns="60960" numCol="1" rtlCol="0" anchor="ctr" anchorCtr="1" compatLnSpc="1">
            <a:prstTxWarp prst="textNoShape">
              <a:avLst/>
            </a:prstTxWarp>
          </a:bodyPr>
          <a:lstStyle/>
          <a:p>
            <a:pPr algn="ctr" defTabSz="121917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133" dirty="0" err="1">
                <a:solidFill>
                  <a:srgbClr val="000000"/>
                </a:solidFill>
                <a:latin typeface="Calibri"/>
              </a:rPr>
              <a:t>Footprinting</a:t>
            </a:r>
            <a:r>
              <a:rPr lang="en-US" sz="2133" dirty="0">
                <a:solidFill>
                  <a:srgbClr val="000000"/>
                </a:solidFill>
                <a:latin typeface="Calibri"/>
              </a:rPr>
              <a:t> / LCAs</a:t>
            </a:r>
          </a:p>
        </p:txBody>
      </p:sp>
      <p:sp>
        <p:nvSpPr>
          <p:cNvPr id="28" name="Abgerundetes Rechteck 14">
            <a:extLst>
              <a:ext uri="{FF2B5EF4-FFF2-40B4-BE49-F238E27FC236}">
                <a16:creationId xmlns:a16="http://schemas.microsoft.com/office/drawing/2014/main" id="{B0122DFB-6394-492F-8811-BD8DA8EB0F11}"/>
              </a:ext>
            </a:extLst>
          </p:cNvPr>
          <p:cNvSpPr/>
          <p:nvPr/>
        </p:nvSpPr>
        <p:spPr bwMode="auto">
          <a:xfrm>
            <a:off x="4751213" y="4569027"/>
            <a:ext cx="2670232" cy="1069209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635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63500" dist="50800" dir="2700000" algn="bl" rotWithShape="0">
              <a:prstClr val="black">
                <a:alpha val="25000"/>
              </a:prstClr>
            </a:outerShdw>
          </a:effectLst>
        </p:spPr>
        <p:txBody>
          <a:bodyPr vert="horz" wrap="square" lIns="121920" tIns="0" rIns="121920" bIns="60960" numCol="1" rtlCol="0" anchor="ctr" anchorCtr="1" compatLnSpc="1">
            <a:prstTxWarp prst="textNoShape">
              <a:avLst/>
            </a:prstTxWarp>
          </a:bodyPr>
          <a:lstStyle/>
          <a:p>
            <a:pPr algn="ctr" defTabSz="121917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133" dirty="0">
                <a:solidFill>
                  <a:srgbClr val="000000"/>
                </a:solidFill>
                <a:latin typeface="Calibri"/>
              </a:rPr>
              <a:t>heating &amp; waste heat recycling</a:t>
            </a:r>
          </a:p>
        </p:txBody>
      </p:sp>
      <p:sp>
        <p:nvSpPr>
          <p:cNvPr id="29" name="Abgerundetes Rechteck 15">
            <a:extLst>
              <a:ext uri="{FF2B5EF4-FFF2-40B4-BE49-F238E27FC236}">
                <a16:creationId xmlns:a16="http://schemas.microsoft.com/office/drawing/2014/main" id="{5A3FF27E-2891-486C-A63A-87AA6E0533B7}"/>
              </a:ext>
            </a:extLst>
          </p:cNvPr>
          <p:cNvSpPr/>
          <p:nvPr/>
        </p:nvSpPr>
        <p:spPr bwMode="auto">
          <a:xfrm>
            <a:off x="5159805" y="3213960"/>
            <a:ext cx="2784309" cy="1069211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635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63500" dist="50800" dir="2700000" algn="bl" rotWithShape="0">
              <a:prstClr val="black">
                <a:alpha val="25000"/>
              </a:prstClr>
            </a:outerShdw>
          </a:effectLst>
        </p:spPr>
        <p:txBody>
          <a:bodyPr vert="horz" wrap="square" lIns="121920" tIns="0" rIns="121920" bIns="60960" numCol="1" rtlCol="0" anchor="ctr" anchorCtr="1" compatLnSpc="1">
            <a:prstTxWarp prst="textNoShape">
              <a:avLst/>
            </a:prstTxWarp>
          </a:bodyPr>
          <a:lstStyle/>
          <a:p>
            <a:pPr algn="ctr" defTabSz="121917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133" dirty="0">
                <a:solidFill>
                  <a:srgbClr val="000000"/>
                </a:solidFill>
                <a:latin typeface="Calibri"/>
              </a:rPr>
              <a:t>office/lab energy consumption</a:t>
            </a:r>
          </a:p>
        </p:txBody>
      </p:sp>
      <p:sp>
        <p:nvSpPr>
          <p:cNvPr id="30" name="Abgerundetes Rechteck 7">
            <a:extLst>
              <a:ext uri="{FF2B5EF4-FFF2-40B4-BE49-F238E27FC236}">
                <a16:creationId xmlns:a16="http://schemas.microsoft.com/office/drawing/2014/main" id="{12F000AF-FA5A-466F-9299-6FA25EA1BA93}"/>
              </a:ext>
            </a:extLst>
          </p:cNvPr>
          <p:cNvSpPr/>
          <p:nvPr/>
        </p:nvSpPr>
        <p:spPr bwMode="auto">
          <a:xfrm>
            <a:off x="5733323" y="1590135"/>
            <a:ext cx="2291165" cy="1069211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635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63500" dist="50800" dir="2700000" algn="bl" rotWithShape="0">
              <a:prstClr val="black">
                <a:alpha val="25000"/>
              </a:prstClr>
            </a:outerShdw>
          </a:effectLst>
        </p:spPr>
        <p:txBody>
          <a:bodyPr vert="horz" wrap="square" lIns="121920" tIns="0" rIns="121920" bIns="60960" numCol="1" rtlCol="0" anchor="ctr" anchorCtr="1" compatLnSpc="1">
            <a:prstTxWarp prst="textNoShape">
              <a:avLst/>
            </a:prstTxWarp>
          </a:bodyPr>
          <a:lstStyle/>
          <a:p>
            <a:pPr algn="ctr" defTabSz="121917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133" dirty="0">
                <a:solidFill>
                  <a:srgbClr val="000000"/>
                </a:solidFill>
                <a:latin typeface="Calibri"/>
              </a:rPr>
              <a:t>efficient technologies</a:t>
            </a:r>
          </a:p>
        </p:txBody>
      </p:sp>
      <p:sp>
        <p:nvSpPr>
          <p:cNvPr id="31" name="Abgerundetes Rechteck 11">
            <a:extLst>
              <a:ext uri="{FF2B5EF4-FFF2-40B4-BE49-F238E27FC236}">
                <a16:creationId xmlns:a16="http://schemas.microsoft.com/office/drawing/2014/main" id="{A90178D8-FF93-45D2-8393-0BFACE0B1522}"/>
              </a:ext>
            </a:extLst>
          </p:cNvPr>
          <p:cNvSpPr/>
          <p:nvPr/>
        </p:nvSpPr>
        <p:spPr bwMode="auto">
          <a:xfrm>
            <a:off x="7846352" y="4790649"/>
            <a:ext cx="2596652" cy="1069209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 w="6350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63500" dist="50800" dir="2700000" algn="bl" rotWithShape="0">
              <a:prstClr val="black">
                <a:alpha val="25000"/>
              </a:prstClr>
            </a:outerShdw>
          </a:effectLst>
        </p:spPr>
        <p:txBody>
          <a:bodyPr vert="horz" wrap="square" lIns="121920" tIns="0" rIns="121920" bIns="60960" numCol="1" rtlCol="0" anchor="ctr" anchorCtr="1" compatLnSpc="1">
            <a:prstTxWarp prst="textNoShape">
              <a:avLst/>
            </a:prstTxWarp>
          </a:bodyPr>
          <a:lstStyle/>
          <a:p>
            <a:pPr algn="ctr" defTabSz="121917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133" dirty="0">
                <a:latin typeface="Calibri"/>
              </a:rPr>
              <a:t>use of materials and resources</a:t>
            </a:r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FBBFF285-2AF4-4259-A7F4-B8B7EE8A67C3}"/>
              </a:ext>
            </a:extLst>
          </p:cNvPr>
          <p:cNvSpPr/>
          <p:nvPr/>
        </p:nvSpPr>
        <p:spPr>
          <a:xfrm rot="19529080">
            <a:off x="1531124" y="2752295"/>
            <a:ext cx="8302273" cy="923330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en-US" sz="5400" b="1" dirty="0">
                <a:ln w="22225">
                  <a:solidFill>
                    <a:srgbClr val="00B050"/>
                  </a:solidFill>
                  <a:prstDash val="solid"/>
                </a:ln>
                <a:solidFill>
                  <a:srgbClr val="00AA92"/>
                </a:solidFill>
              </a:rPr>
              <a:t>Design for Sustainability</a:t>
            </a:r>
            <a:endParaRPr lang="en-US" sz="5400" b="1" cap="none" spc="0" dirty="0">
              <a:ln w="22225">
                <a:solidFill>
                  <a:srgbClr val="00B050"/>
                </a:solidFill>
                <a:prstDash val="solid"/>
              </a:ln>
              <a:solidFill>
                <a:srgbClr val="00AA92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0336537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theme/theme1.xml><?xml version="1.0" encoding="utf-8"?>
<a:theme xmlns:a="http://schemas.openxmlformats.org/drawingml/2006/main" name="DESY">
  <a:themeElements>
    <a:clrScheme name="Benutzerdefiniert 30">
      <a:dk1>
        <a:sysClr val="windowText" lastClr="000000"/>
      </a:dk1>
      <a:lt1>
        <a:sysClr val="window" lastClr="FFFFFF"/>
      </a:lt1>
      <a:dk2>
        <a:srgbClr val="898D8D"/>
      </a:dk2>
      <a:lt2>
        <a:srgbClr val="B2B4B2"/>
      </a:lt2>
      <a:accent1>
        <a:srgbClr val="007BC8"/>
      </a:accent1>
      <a:accent2>
        <a:srgbClr val="EB6E0F"/>
      </a:accent2>
      <a:accent3>
        <a:srgbClr val="004B7D"/>
      </a:accent3>
      <a:accent4>
        <a:srgbClr val="898D8D"/>
      </a:accent4>
      <a:accent5>
        <a:srgbClr val="B2B4B2"/>
      </a:accent5>
      <a:accent6>
        <a:srgbClr val="375E77"/>
      </a:accent6>
      <a:hlink>
        <a:srgbClr val="000000"/>
      </a:hlink>
      <a:folHlink>
        <a:srgbClr val="000000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1"/>
        </a:solidFill>
        <a:ln w="9525">
          <a:solidFill>
            <a:schemeClr val="tx1"/>
          </a:solidFill>
        </a:ln>
      </a:spPr>
      <a:bodyPr rtlCol="0" anchor="ctr"/>
      <a:lstStyle>
        <a:defPPr algn="ctr">
          <a:defRPr sz="1600" dirty="0" err="1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9525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sz="1600" dirty="0" err="1" smtClean="0"/>
        </a:defPPr>
      </a:lstStyle>
    </a:txDef>
  </a:objectDefaults>
  <a:extraClrSchemeLst/>
  <a:custClrLst>
    <a:custClr>
      <a:srgbClr val="8B6EC9"/>
    </a:custClr>
    <a:custClr>
      <a:srgbClr val="E35D50"/>
    </a:custClr>
    <a:custClr>
      <a:srgbClr val="5BC5F1"/>
    </a:custClr>
    <a:custClr>
      <a:srgbClr val="00AA92"/>
    </a:custClr>
  </a:custClrLst>
  <a:extLst>
    <a:ext uri="{05A4C25C-085E-4340-85A3-A5531E510DB2}">
      <thm15:themeFamily xmlns:thm15="http://schemas.microsoft.com/office/thememl/2012/main" name="DESY_PowerPoint_16x9_de_2022-01.potx" id="{C573BF7B-AB26-48DA-8D10-49FB5E3FF280}" vid="{63625B2A-141F-48C0-A029-5CE0843B4884}"/>
    </a:ext>
  </a:extLst>
</a:theme>
</file>

<file path=ppt/theme/theme2.xml><?xml version="1.0" encoding="utf-8"?>
<a:theme xmlns:a="http://schemas.openxmlformats.org/drawingml/2006/main" name="Office">
  <a:themeElements>
    <a:clrScheme name="Benutzerdefiniert 30">
      <a:dk1>
        <a:sysClr val="windowText" lastClr="000000"/>
      </a:dk1>
      <a:lt1>
        <a:sysClr val="window" lastClr="FFFFFF"/>
      </a:lt1>
      <a:dk2>
        <a:srgbClr val="898D8D"/>
      </a:dk2>
      <a:lt2>
        <a:srgbClr val="B2B4B2"/>
      </a:lt2>
      <a:accent1>
        <a:srgbClr val="007BC8"/>
      </a:accent1>
      <a:accent2>
        <a:srgbClr val="EB6E0F"/>
      </a:accent2>
      <a:accent3>
        <a:srgbClr val="004B7D"/>
      </a:accent3>
      <a:accent4>
        <a:srgbClr val="898D8D"/>
      </a:accent4>
      <a:accent5>
        <a:srgbClr val="B2B4B2"/>
      </a:accent5>
      <a:accent6>
        <a:srgbClr val="375E77"/>
      </a:accent6>
      <a:hlink>
        <a:srgbClr val="000000"/>
      </a:hlink>
      <a:folHlink>
        <a:srgbClr val="000000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Benutzerdefiniert 30">
      <a:dk1>
        <a:sysClr val="windowText" lastClr="000000"/>
      </a:dk1>
      <a:lt1>
        <a:sysClr val="window" lastClr="FFFFFF"/>
      </a:lt1>
      <a:dk2>
        <a:srgbClr val="898D8D"/>
      </a:dk2>
      <a:lt2>
        <a:srgbClr val="B2B4B2"/>
      </a:lt2>
      <a:accent1>
        <a:srgbClr val="007BC8"/>
      </a:accent1>
      <a:accent2>
        <a:srgbClr val="EB6E0F"/>
      </a:accent2>
      <a:accent3>
        <a:srgbClr val="004B7D"/>
      </a:accent3>
      <a:accent4>
        <a:srgbClr val="898D8D"/>
      </a:accent4>
      <a:accent5>
        <a:srgbClr val="B2B4B2"/>
      </a:accent5>
      <a:accent6>
        <a:srgbClr val="375E77"/>
      </a:accent6>
      <a:hlink>
        <a:srgbClr val="000000"/>
      </a:hlink>
      <a:folHlink>
        <a:srgbClr val="000000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DESY</Template>
  <TotalTime>0</TotalTime>
  <Words>2918</Words>
  <Application>Microsoft Office PowerPoint</Application>
  <PresentationFormat>Breitbild</PresentationFormat>
  <Paragraphs>353</Paragraphs>
  <Slides>34</Slides>
  <Notes>32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14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34</vt:i4>
      </vt:variant>
    </vt:vector>
  </HeadingPairs>
  <TitlesOfParts>
    <vt:vector size="49" baseType="lpstr">
      <vt:lpstr>Microsoft YaHei</vt:lpstr>
      <vt:lpstr>Arial</vt:lpstr>
      <vt:lpstr>Calibri</vt:lpstr>
      <vt:lpstr>DesySans Office</vt:lpstr>
      <vt:lpstr>DesySans Office Cn Medium</vt:lpstr>
      <vt:lpstr>Lato</vt:lpstr>
      <vt:lpstr>Liberation Serif</vt:lpstr>
      <vt:lpstr>Montserrat</vt:lpstr>
      <vt:lpstr>Segoe UI</vt:lpstr>
      <vt:lpstr>Symbol</vt:lpstr>
      <vt:lpstr>Tahoma</vt:lpstr>
      <vt:lpstr>Times New Roman</vt:lpstr>
      <vt:lpstr>Verdana</vt:lpstr>
      <vt:lpstr>Wingdings</vt:lpstr>
      <vt:lpstr>DESY</vt:lpstr>
      <vt:lpstr>Intro Sustainability for lange scale Research Infrastructures</vt:lpstr>
      <vt:lpstr>Basics</vt:lpstr>
      <vt:lpstr>Climate Change</vt:lpstr>
      <vt:lpstr>Planetary Boundaries</vt:lpstr>
      <vt:lpstr>Public Perception</vt:lpstr>
      <vt:lpstr>PowerPoint-Präsentation</vt:lpstr>
      <vt:lpstr>Sustainability at Research Organizations (Germany) </vt:lpstr>
      <vt:lpstr>Impact Degree</vt:lpstr>
      <vt:lpstr>Focus Infrastructure</vt:lpstr>
      <vt:lpstr>Life Cycle</vt:lpstr>
      <vt:lpstr>What is being looked at?</vt:lpstr>
      <vt:lpstr>What is being looked at?</vt:lpstr>
      <vt:lpstr>PowerPoint-Präsentation</vt:lpstr>
      <vt:lpstr>Projects examples</vt:lpstr>
      <vt:lpstr>Energy consumption at DESY 2021 </vt:lpstr>
      <vt:lpstr>Energy consumption at DESY 2021 </vt:lpstr>
      <vt:lpstr>Climate Protection at DESY</vt:lpstr>
      <vt:lpstr>Waste Heat Usage 1</vt:lpstr>
      <vt:lpstr>Waste Heat Usage 2</vt:lpstr>
      <vt:lpstr>Civil Construction</vt:lpstr>
      <vt:lpstr>Sustainability at DESY</vt:lpstr>
      <vt:lpstr>DESY Sustainability Report</vt:lpstr>
      <vt:lpstr>Lets get closer to the accelerator</vt:lpstr>
      <vt:lpstr>Upgrade PETRA III : PETRA IV. 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Sustainable Design</vt:lpstr>
      <vt:lpstr>Thank you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Präsentation Titel</dc:title>
  <dc:creator>Microsoft Office User</dc:creator>
  <cp:lastModifiedBy>Voelker, Denise</cp:lastModifiedBy>
  <cp:revision>85</cp:revision>
  <cp:lastPrinted>2023-05-24T09:56:50Z</cp:lastPrinted>
  <dcterms:created xsi:type="dcterms:W3CDTF">2022-01-20T12:32:59Z</dcterms:created>
  <dcterms:modified xsi:type="dcterms:W3CDTF">2024-03-19T17:58:13Z</dcterms:modified>
</cp:coreProperties>
</file>