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785" r:id="rId2"/>
    <p:sldMasterId id="2147483786" r:id="rId3"/>
  </p:sldMasterIdLst>
  <p:notesMasterIdLst>
    <p:notesMasterId r:id="rId21"/>
  </p:notesMasterIdLst>
  <p:handoutMasterIdLst>
    <p:handoutMasterId r:id="rId22"/>
  </p:handoutMasterIdLst>
  <p:sldIdLst>
    <p:sldId id="682" r:id="rId4"/>
    <p:sldId id="813" r:id="rId5"/>
    <p:sldId id="862" r:id="rId6"/>
    <p:sldId id="856" r:id="rId7"/>
    <p:sldId id="866" r:id="rId8"/>
    <p:sldId id="860" r:id="rId9"/>
    <p:sldId id="867" r:id="rId10"/>
    <p:sldId id="868" r:id="rId11"/>
    <p:sldId id="829" r:id="rId12"/>
    <p:sldId id="830" r:id="rId13"/>
    <p:sldId id="853" r:id="rId14"/>
    <p:sldId id="871" r:id="rId15"/>
    <p:sldId id="870" r:id="rId16"/>
    <p:sldId id="872" r:id="rId17"/>
    <p:sldId id="873" r:id="rId18"/>
    <p:sldId id="836" r:id="rId19"/>
    <p:sldId id="838" r:id="rId20"/>
  </p:sldIdLst>
  <p:sldSz cx="9144000" cy="6858000" type="screen4x3"/>
  <p:notesSz cx="6815138" cy="9942513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000" b="1" kern="1200">
        <a:solidFill>
          <a:srgbClr val="133984"/>
        </a:solidFill>
        <a:latin typeface="Arial" charset="0"/>
        <a:ea typeface="黑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000" b="1" kern="1200">
        <a:solidFill>
          <a:srgbClr val="133984"/>
        </a:solidFill>
        <a:latin typeface="Arial" charset="0"/>
        <a:ea typeface="黑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000" b="1" kern="1200">
        <a:solidFill>
          <a:srgbClr val="133984"/>
        </a:solidFill>
        <a:latin typeface="Arial" charset="0"/>
        <a:ea typeface="黑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000" b="1" kern="1200">
        <a:solidFill>
          <a:srgbClr val="133984"/>
        </a:solidFill>
        <a:latin typeface="Arial" charset="0"/>
        <a:ea typeface="黑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000" b="1" kern="1200">
        <a:solidFill>
          <a:srgbClr val="133984"/>
        </a:solidFill>
        <a:latin typeface="Arial" charset="0"/>
        <a:ea typeface="黑体" pitchFamily="2" charset="-122"/>
        <a:cs typeface="+mn-cs"/>
      </a:defRPr>
    </a:lvl5pPr>
    <a:lvl6pPr marL="2286000" algn="l" defTabSz="914400" rtl="0" eaLnBrk="1" latinLnBrk="0" hangingPunct="1">
      <a:defRPr sz="3000" b="1" kern="1200">
        <a:solidFill>
          <a:srgbClr val="133984"/>
        </a:solidFill>
        <a:latin typeface="Arial" charset="0"/>
        <a:ea typeface="黑体" pitchFamily="2" charset="-122"/>
        <a:cs typeface="+mn-cs"/>
      </a:defRPr>
    </a:lvl6pPr>
    <a:lvl7pPr marL="2743200" algn="l" defTabSz="914400" rtl="0" eaLnBrk="1" latinLnBrk="0" hangingPunct="1">
      <a:defRPr sz="3000" b="1" kern="1200">
        <a:solidFill>
          <a:srgbClr val="133984"/>
        </a:solidFill>
        <a:latin typeface="Arial" charset="0"/>
        <a:ea typeface="黑体" pitchFamily="2" charset="-122"/>
        <a:cs typeface="+mn-cs"/>
      </a:defRPr>
    </a:lvl7pPr>
    <a:lvl8pPr marL="3200400" algn="l" defTabSz="914400" rtl="0" eaLnBrk="1" latinLnBrk="0" hangingPunct="1">
      <a:defRPr sz="3000" b="1" kern="1200">
        <a:solidFill>
          <a:srgbClr val="133984"/>
        </a:solidFill>
        <a:latin typeface="Arial" charset="0"/>
        <a:ea typeface="黑体" pitchFamily="2" charset="-122"/>
        <a:cs typeface="+mn-cs"/>
      </a:defRPr>
    </a:lvl8pPr>
    <a:lvl9pPr marL="3657600" algn="l" defTabSz="914400" rtl="0" eaLnBrk="1" latinLnBrk="0" hangingPunct="1">
      <a:defRPr sz="3000" b="1" kern="1200">
        <a:solidFill>
          <a:srgbClr val="133984"/>
        </a:solidFill>
        <a:latin typeface="Arial" charset="0"/>
        <a:ea typeface="黑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15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1B5"/>
    <a:srgbClr val="0000EF"/>
    <a:srgbClr val="000086"/>
    <a:srgbClr val="F6F7F9"/>
    <a:srgbClr val="DDF4E0"/>
    <a:srgbClr val="B9F3B9"/>
    <a:srgbClr val="DCF4DF"/>
    <a:srgbClr val="000082"/>
    <a:srgbClr val="4966A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中度样式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73" autoAdjust="0"/>
    <p:restoredTop sz="96533" autoAdjust="0"/>
  </p:normalViewPr>
  <p:slideViewPr>
    <p:cSldViewPr snapToObjects="1">
      <p:cViewPr varScale="1">
        <p:scale>
          <a:sx n="81" d="100"/>
          <a:sy n="81" d="100"/>
        </p:scale>
        <p:origin x="1656" y="58"/>
      </p:cViewPr>
      <p:guideLst>
        <p:guide orient="horz" pos="4315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27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340" tIns="44170" rIns="88340" bIns="4417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0800" y="0"/>
            <a:ext cx="29527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340" tIns="44170" rIns="88340" bIns="4417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9999E7B4-2143-4541-BC7E-87AAABC95C33}" type="datetimeFigureOut">
              <a:rPr lang="zh-CN" altLang="en-US"/>
              <a:pPr>
                <a:defRPr/>
              </a:pPr>
              <a:t>2024/3/13</a:t>
            </a:fld>
            <a:endParaRPr lang="en-US" altLang="zh-CN"/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038"/>
            <a:ext cx="295275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340" tIns="44170" rIns="88340" bIns="4417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0800" y="9444038"/>
            <a:ext cx="295275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340" tIns="44170" rIns="88340" bIns="4417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E112DE92-DB0B-4ACB-B373-D1AD1BD18FE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3273943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385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8340" tIns="44170" rIns="88340" bIns="4417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48263" y="0"/>
            <a:ext cx="393700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8340" tIns="44170" rIns="88340" bIns="4417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2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2676525" y="557213"/>
            <a:ext cx="3732213" cy="279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050" y="3540125"/>
            <a:ext cx="7269163" cy="335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8340" tIns="44170" rIns="88340" bIns="4417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7081838"/>
            <a:ext cx="3938588" cy="37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8340" tIns="44170" rIns="88340" bIns="4417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48263" y="7081838"/>
            <a:ext cx="3937000" cy="37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8340" tIns="44170" rIns="88340" bIns="4417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285FD87E-5EAC-4ECB-90B3-7DB53B28F9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0371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676525" y="557213"/>
            <a:ext cx="3732213" cy="2798762"/>
          </a:xfrm>
        </p:spPr>
      </p:sp>
      <p:sp>
        <p:nvSpPr>
          <p:cNvPr id="40962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dirty="0">
              <a:ea typeface="宋体" charset="-122"/>
            </a:endParaRPr>
          </a:p>
        </p:txBody>
      </p:sp>
      <p:sp>
        <p:nvSpPr>
          <p:cNvPr id="40963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85BEA1A-65B6-4A92-8FE8-06D48D23F9DD}" type="slidenum">
              <a:rPr lang="en-US" altLang="zh-CN" smtClean="0">
                <a:ea typeface="宋体" charset="-122"/>
              </a:rPr>
              <a:pPr/>
              <a:t>1</a:t>
            </a:fld>
            <a:endParaRPr lang="en-US" altLang="zh-CN"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831839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85FD87E-5EAC-4ECB-90B3-7DB53B28F92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3590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85FD87E-5EAC-4ECB-90B3-7DB53B28F92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6072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85FD87E-5EAC-4ECB-90B3-7DB53B28F92B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9965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85FD87E-5EAC-4ECB-90B3-7DB53B28F92B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4062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JZhang _IF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975477" y="260350"/>
            <a:ext cx="2168525" cy="59309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260350"/>
            <a:ext cx="6354762" cy="59309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8313" y="1125538"/>
            <a:ext cx="4038600" cy="50657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9313" y="1125538"/>
            <a:ext cx="4038600" cy="50657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975477" y="260350"/>
            <a:ext cx="2168525" cy="59309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260350"/>
            <a:ext cx="6354762" cy="59309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JZhang_IF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8313" y="1125538"/>
            <a:ext cx="4038600" cy="50657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9313" y="1125538"/>
            <a:ext cx="4038600" cy="50657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JZhang_IF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png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5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4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png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4.xml"/><Relationship Id="rId16" Type="http://schemas.openxmlformats.org/officeDocument/2006/relationships/image" Target="../media/image5.jpeg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125538"/>
            <a:ext cx="8229600" cy="5065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</p:txBody>
      </p:sp>
      <p:sp>
        <p:nvSpPr>
          <p:cNvPr id="1033" name="矩形 10"/>
          <p:cNvSpPr>
            <a:spLocks noChangeArrowheads="1"/>
          </p:cNvSpPr>
          <p:nvPr userDrawn="1"/>
        </p:nvSpPr>
        <p:spPr bwMode="auto">
          <a:xfrm>
            <a:off x="4481090" y="1484313"/>
            <a:ext cx="181822" cy="463846"/>
          </a:xfrm>
          <a:prstGeom prst="rect">
            <a:avLst/>
          </a:prstGeom>
          <a:solidFill>
            <a:schemeClr val="bg1">
              <a:alpha val="59999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>
              <a:defRPr/>
            </a:pPr>
            <a:endParaRPr lang="zh-CN" altLang="en-US" sz="2400" b="0">
              <a:solidFill>
                <a:schemeClr val="tx1"/>
              </a:solidFill>
            </a:endParaRPr>
          </a:p>
        </p:txBody>
      </p:sp>
      <p:sp>
        <p:nvSpPr>
          <p:cNvPr id="103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71550" y="260350"/>
            <a:ext cx="81724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vert="horz" wrap="square" lIns="91440" tIns="36000" rIns="91440" bIns="45720" numCol="1" anchor="t" anchorCtr="1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pic>
        <p:nvPicPr>
          <p:cNvPr id="1029" name="Picture 12" descr="红色系校徽标准版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79388" y="152400"/>
            <a:ext cx="755650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</p:sldLayoutIdLst>
  <p:hf hdr="0" dt="0"/>
  <p:txStyles>
    <p:titleStyle>
      <a:lvl1pPr algn="l" rtl="0" eaLnBrk="0" fontAlgn="base" hangingPunct="0">
        <a:spcBef>
          <a:spcPct val="20000"/>
        </a:spcBef>
        <a:spcAft>
          <a:spcPct val="0"/>
        </a:spcAft>
        <a:defRPr sz="3200" b="1">
          <a:solidFill>
            <a:srgbClr val="00206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20000"/>
        </a:spcBef>
        <a:spcAft>
          <a:spcPct val="0"/>
        </a:spcAft>
        <a:defRPr sz="3200" b="1">
          <a:solidFill>
            <a:srgbClr val="002060"/>
          </a:solidFill>
          <a:latin typeface="黑体" pitchFamily="2" charset="-122"/>
          <a:ea typeface="黑体" pitchFamily="2" charset="-122"/>
        </a:defRPr>
      </a:lvl2pPr>
      <a:lvl3pPr algn="l" rtl="0" eaLnBrk="0" fontAlgn="base" hangingPunct="0">
        <a:spcBef>
          <a:spcPct val="20000"/>
        </a:spcBef>
        <a:spcAft>
          <a:spcPct val="0"/>
        </a:spcAft>
        <a:defRPr sz="3200" b="1">
          <a:solidFill>
            <a:srgbClr val="002060"/>
          </a:solidFill>
          <a:latin typeface="黑体" pitchFamily="2" charset="-122"/>
          <a:ea typeface="黑体" pitchFamily="2" charset="-122"/>
        </a:defRPr>
      </a:lvl3pPr>
      <a:lvl4pPr algn="l" rtl="0" eaLnBrk="0" fontAlgn="base" hangingPunct="0">
        <a:spcBef>
          <a:spcPct val="20000"/>
        </a:spcBef>
        <a:spcAft>
          <a:spcPct val="0"/>
        </a:spcAft>
        <a:defRPr sz="3200" b="1">
          <a:solidFill>
            <a:srgbClr val="002060"/>
          </a:solidFill>
          <a:latin typeface="黑体" pitchFamily="2" charset="-122"/>
          <a:ea typeface="黑体" pitchFamily="2" charset="-122"/>
        </a:defRPr>
      </a:lvl4pPr>
      <a:lvl5pPr algn="l" rtl="0" eaLnBrk="0" fontAlgn="base" hangingPunct="0">
        <a:spcBef>
          <a:spcPct val="20000"/>
        </a:spcBef>
        <a:spcAft>
          <a:spcPct val="0"/>
        </a:spcAft>
        <a:defRPr sz="3200" b="1">
          <a:solidFill>
            <a:srgbClr val="002060"/>
          </a:solidFill>
          <a:latin typeface="黑体" pitchFamily="2" charset="-122"/>
          <a:ea typeface="黑体" pitchFamily="2" charset="-122"/>
        </a:defRPr>
      </a:lvl5pPr>
      <a:lvl6pPr marL="457200" algn="l" rtl="0" eaLnBrk="0" fontAlgn="base" hangingPunct="0">
        <a:spcBef>
          <a:spcPct val="20000"/>
        </a:spcBef>
        <a:spcAft>
          <a:spcPct val="0"/>
        </a:spcAft>
        <a:defRPr sz="3200" b="1">
          <a:solidFill>
            <a:srgbClr val="002060"/>
          </a:solidFill>
          <a:latin typeface="黑体" pitchFamily="2" charset="-122"/>
          <a:ea typeface="黑体" pitchFamily="2" charset="-122"/>
        </a:defRPr>
      </a:lvl6pPr>
      <a:lvl7pPr marL="914400" algn="l" rtl="0" eaLnBrk="0" fontAlgn="base" hangingPunct="0">
        <a:spcBef>
          <a:spcPct val="20000"/>
        </a:spcBef>
        <a:spcAft>
          <a:spcPct val="0"/>
        </a:spcAft>
        <a:defRPr sz="3200" b="1">
          <a:solidFill>
            <a:srgbClr val="002060"/>
          </a:solidFill>
          <a:latin typeface="黑体" pitchFamily="2" charset="-122"/>
          <a:ea typeface="黑体" pitchFamily="2" charset="-122"/>
        </a:defRPr>
      </a:lvl7pPr>
      <a:lvl8pPr marL="1371600" algn="l" rtl="0" eaLnBrk="0" fontAlgn="base" hangingPunct="0">
        <a:spcBef>
          <a:spcPct val="20000"/>
        </a:spcBef>
        <a:spcAft>
          <a:spcPct val="0"/>
        </a:spcAft>
        <a:defRPr sz="3200" b="1">
          <a:solidFill>
            <a:srgbClr val="002060"/>
          </a:solidFill>
          <a:latin typeface="黑体" pitchFamily="2" charset="-122"/>
          <a:ea typeface="黑体" pitchFamily="2" charset="-122"/>
        </a:defRPr>
      </a:lvl8pPr>
      <a:lvl9pPr marL="1828800" algn="l" rtl="0" eaLnBrk="0" fontAlgn="base" hangingPunct="0">
        <a:spcBef>
          <a:spcPct val="20000"/>
        </a:spcBef>
        <a:spcAft>
          <a:spcPct val="0"/>
        </a:spcAft>
        <a:defRPr sz="3200" b="1">
          <a:solidFill>
            <a:srgbClr val="002060"/>
          </a:solidFill>
          <a:latin typeface="黑体" pitchFamily="2" charset="-122"/>
          <a:ea typeface="黑体" pitchFamily="2" charset="-122"/>
        </a:defRPr>
      </a:lvl9pPr>
    </p:titleStyle>
    <p:bodyStyle>
      <a:lvl1pPr marL="449263" indent="-449263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SzPct val="120000"/>
        <a:buBlip>
          <a:blip r:embed="rId14"/>
        </a:buBlip>
        <a:defRPr sz="2800" b="1">
          <a:solidFill>
            <a:srgbClr val="000066"/>
          </a:solidFill>
          <a:latin typeface="+mn-lt"/>
          <a:ea typeface="+mn-ea"/>
          <a:cs typeface="+mn-cs"/>
        </a:defRPr>
      </a:lvl1pPr>
      <a:lvl2pPr marL="914400" indent="-285750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0066"/>
        </a:buClr>
        <a:buChar char="•"/>
        <a:defRPr sz="2400">
          <a:solidFill>
            <a:srgbClr val="000066"/>
          </a:solidFill>
          <a:latin typeface="微软雅黑" pitchFamily="34" charset="-122"/>
          <a:ea typeface="微软雅黑" pitchFamily="34" charset="-122"/>
          <a:cs typeface="微软雅黑"/>
        </a:defRPr>
      </a:lvl2pPr>
      <a:lvl3pPr marL="1322388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  <a:ea typeface="宋体" pitchFamily="2" charset="-122"/>
          <a:cs typeface="微软雅黑"/>
        </a:defRPr>
      </a:lvl3pPr>
      <a:lvl4pPr marL="1730375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ea typeface="宋体" pitchFamily="2" charset="-122"/>
          <a:cs typeface="微软雅黑"/>
        </a:defRPr>
      </a:lvl4pPr>
      <a:lvl5pPr marL="2138363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宋体" pitchFamily="2" charset="-122"/>
          <a:cs typeface="微软雅黑"/>
        </a:defRPr>
      </a:lvl5pPr>
      <a:lvl6pPr marL="2595563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宋体" pitchFamily="2" charset="-122"/>
        </a:defRPr>
      </a:lvl6pPr>
      <a:lvl7pPr marL="3052763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宋体" pitchFamily="2" charset="-122"/>
        </a:defRPr>
      </a:lvl7pPr>
      <a:lvl8pPr marL="3509963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宋体" pitchFamily="2" charset="-122"/>
        </a:defRPr>
      </a:lvl8pPr>
      <a:lvl9pPr marL="3967163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宋体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图片 11" descr="蓝色系校徽标准版.pn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139952" y="1279525"/>
            <a:ext cx="4864100" cy="487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315" name="Group 4"/>
          <p:cNvGrpSpPr>
            <a:grpSpLocks/>
          </p:cNvGrpSpPr>
          <p:nvPr userDrawn="1"/>
        </p:nvGrpSpPr>
        <p:grpSpPr bwMode="auto">
          <a:xfrm>
            <a:off x="6240465" y="193678"/>
            <a:ext cx="2903537" cy="625475"/>
            <a:chOff x="0" y="0"/>
            <a:chExt cx="2902937" cy="625068"/>
          </a:xfrm>
        </p:grpSpPr>
        <p:pic>
          <p:nvPicPr>
            <p:cNvPr id="2053" name="Picture 2"/>
            <p:cNvPicPr>
              <a:picLocks noChangeAspect="1" noChangeArrowheads="1"/>
            </p:cNvPicPr>
            <p:nvPr userDrawn="1"/>
          </p:nvPicPr>
          <p:blipFill>
            <a:blip r:embed="rId14" cstate="print">
              <a:grayscl/>
            </a:blip>
            <a:srcRect/>
            <a:stretch>
              <a:fillRect/>
            </a:stretch>
          </p:blipFill>
          <p:spPr bwMode="auto">
            <a:xfrm>
              <a:off x="4761" y="0"/>
              <a:ext cx="1439565" cy="4870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1"/>
              </a:outerShdw>
            </a:effectLst>
          </p:spPr>
        </p:pic>
        <p:pic>
          <p:nvPicPr>
            <p:cNvPr id="2054" name="Picture 3"/>
            <p:cNvPicPr>
              <a:picLocks noChangeAspect="1" noChangeArrowheads="1"/>
            </p:cNvPicPr>
            <p:nvPr userDrawn="1"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1453850" y="1587"/>
              <a:ext cx="1439564" cy="479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1"/>
              </a:outerShdw>
            </a:effectLst>
          </p:spPr>
        </p:pic>
        <p:grpSp>
          <p:nvGrpSpPr>
            <p:cNvPr id="13322" name="Group 7"/>
            <p:cNvGrpSpPr>
              <a:grpSpLocks/>
            </p:cNvGrpSpPr>
            <p:nvPr userDrawn="1"/>
          </p:nvGrpSpPr>
          <p:grpSpPr bwMode="auto">
            <a:xfrm>
              <a:off x="0" y="480700"/>
              <a:ext cx="2902937" cy="144368"/>
              <a:chOff x="0" y="0"/>
              <a:chExt cx="2902937" cy="144368"/>
            </a:xfrm>
          </p:grpSpPr>
          <p:sp>
            <p:nvSpPr>
              <p:cNvPr id="2056" name="Text Box 15"/>
              <p:cNvSpPr txBox="1">
                <a:spLocks noChangeArrowheads="1"/>
              </p:cNvSpPr>
              <p:nvPr userDrawn="1"/>
            </p:nvSpPr>
            <p:spPr bwMode="auto">
              <a:xfrm>
                <a:off x="0" y="0"/>
                <a:ext cx="726925" cy="144368"/>
              </a:xfrm>
              <a:prstGeom prst="rect">
                <a:avLst/>
              </a:prstGeom>
              <a:solidFill>
                <a:srgbClr val="8F112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 anchorCtr="1"/>
              <a:lstStyle/>
              <a:p>
                <a:pPr algn="ctr">
                  <a:defRPr/>
                </a:pPr>
                <a:r>
                  <a:rPr lang="en-US" sz="900">
                    <a:solidFill>
                      <a:schemeClr val="bg1"/>
                    </a:solidFill>
                  </a:rPr>
                  <a:t>1896</a:t>
                </a:r>
              </a:p>
            </p:txBody>
          </p:sp>
          <p:sp>
            <p:nvSpPr>
              <p:cNvPr id="2057" name="Text Box 16"/>
              <p:cNvSpPr txBox="1">
                <a:spLocks noChangeArrowheads="1"/>
              </p:cNvSpPr>
              <p:nvPr userDrawn="1"/>
            </p:nvSpPr>
            <p:spPr bwMode="auto">
              <a:xfrm>
                <a:off x="722163" y="0"/>
                <a:ext cx="726925" cy="144368"/>
              </a:xfrm>
              <a:prstGeom prst="rect">
                <a:avLst/>
              </a:prstGeom>
              <a:solidFill>
                <a:srgbClr val="8F112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 anchorCtr="1"/>
              <a:lstStyle/>
              <a:p>
                <a:pPr algn="ctr">
                  <a:defRPr/>
                </a:pPr>
                <a:r>
                  <a:rPr lang="en-US" sz="900">
                    <a:solidFill>
                      <a:schemeClr val="bg1"/>
                    </a:solidFill>
                  </a:rPr>
                  <a:t>1920</a:t>
                </a:r>
              </a:p>
            </p:txBody>
          </p:sp>
          <p:sp>
            <p:nvSpPr>
              <p:cNvPr id="2058" name="Text Box 17"/>
              <p:cNvSpPr txBox="1">
                <a:spLocks noChangeArrowheads="1"/>
              </p:cNvSpPr>
              <p:nvPr userDrawn="1"/>
            </p:nvSpPr>
            <p:spPr bwMode="auto">
              <a:xfrm>
                <a:off x="1449087" y="0"/>
                <a:ext cx="726925" cy="144368"/>
              </a:xfrm>
              <a:prstGeom prst="rect">
                <a:avLst/>
              </a:prstGeom>
              <a:solidFill>
                <a:srgbClr val="8F112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 anchorCtr="1"/>
              <a:lstStyle/>
              <a:p>
                <a:pPr algn="ctr">
                  <a:defRPr/>
                </a:pPr>
                <a:r>
                  <a:rPr lang="en-US" sz="900">
                    <a:solidFill>
                      <a:schemeClr val="bg1"/>
                    </a:solidFill>
                  </a:rPr>
                  <a:t>1987</a:t>
                </a:r>
              </a:p>
            </p:txBody>
          </p:sp>
          <p:sp>
            <p:nvSpPr>
              <p:cNvPr id="2059" name="Text Box 18"/>
              <p:cNvSpPr txBox="1">
                <a:spLocks noChangeArrowheads="1"/>
              </p:cNvSpPr>
              <p:nvPr userDrawn="1"/>
            </p:nvSpPr>
            <p:spPr bwMode="auto">
              <a:xfrm>
                <a:off x="2176012" y="0"/>
                <a:ext cx="726925" cy="144368"/>
              </a:xfrm>
              <a:prstGeom prst="rect">
                <a:avLst/>
              </a:prstGeom>
              <a:solidFill>
                <a:srgbClr val="8F112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 anchorCtr="1"/>
              <a:lstStyle/>
              <a:p>
                <a:pPr algn="ctr">
                  <a:defRPr/>
                </a:pPr>
                <a:r>
                  <a:rPr lang="en-US" sz="900">
                    <a:solidFill>
                      <a:schemeClr val="bg1"/>
                    </a:solidFill>
                  </a:rPr>
                  <a:t>2006</a:t>
                </a:r>
              </a:p>
            </p:txBody>
          </p:sp>
        </p:grpSp>
      </p:grpSp>
      <p:sp>
        <p:nvSpPr>
          <p:cNvPr id="13316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125538"/>
            <a:ext cx="8229600" cy="5065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</p:txBody>
      </p:sp>
      <p:sp>
        <p:nvSpPr>
          <p:cNvPr id="2061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71550" y="260350"/>
            <a:ext cx="81724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vert="horz" wrap="square" lIns="91440" tIns="36000" rIns="91440" bIns="45720" numCol="1" anchor="t" anchorCtr="1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pic>
        <p:nvPicPr>
          <p:cNvPr id="13318" name="图片 11" descr="红色系校徽展开式.png"/>
          <p:cNvPicPr>
            <a:picLocks noChangeAspect="1"/>
          </p:cNvPicPr>
          <p:nvPr userDrawn="1"/>
        </p:nvPicPr>
        <p:blipFill>
          <a:blip r:embed="rId16" cstate="print"/>
          <a:srcRect b="-12396"/>
          <a:stretch>
            <a:fillRect/>
          </a:stretch>
        </p:blipFill>
        <p:spPr bwMode="auto">
          <a:xfrm>
            <a:off x="1008065" y="152400"/>
            <a:ext cx="213677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15" descr="红色系校徽标准版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79388" y="152400"/>
            <a:ext cx="755650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</p:sldLayoutIdLst>
  <p:hf hdr="0" dt="0"/>
  <p:txStyles>
    <p:titleStyle>
      <a:lvl1pPr algn="l" rtl="0" eaLnBrk="0" fontAlgn="base" hangingPunct="0">
        <a:spcBef>
          <a:spcPct val="20000"/>
        </a:spcBef>
        <a:spcAft>
          <a:spcPct val="0"/>
        </a:spcAft>
        <a:defRPr sz="3200" b="1">
          <a:solidFill>
            <a:srgbClr val="00206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20000"/>
        </a:spcBef>
        <a:spcAft>
          <a:spcPct val="0"/>
        </a:spcAft>
        <a:defRPr sz="3200" b="1">
          <a:solidFill>
            <a:srgbClr val="002060"/>
          </a:solidFill>
          <a:latin typeface="黑体" pitchFamily="2" charset="-122"/>
          <a:ea typeface="黑体" pitchFamily="2" charset="-122"/>
        </a:defRPr>
      </a:lvl2pPr>
      <a:lvl3pPr algn="l" rtl="0" eaLnBrk="0" fontAlgn="base" hangingPunct="0">
        <a:spcBef>
          <a:spcPct val="20000"/>
        </a:spcBef>
        <a:spcAft>
          <a:spcPct val="0"/>
        </a:spcAft>
        <a:defRPr sz="3200" b="1">
          <a:solidFill>
            <a:srgbClr val="002060"/>
          </a:solidFill>
          <a:latin typeface="黑体" pitchFamily="2" charset="-122"/>
          <a:ea typeface="黑体" pitchFamily="2" charset="-122"/>
        </a:defRPr>
      </a:lvl3pPr>
      <a:lvl4pPr algn="l" rtl="0" eaLnBrk="0" fontAlgn="base" hangingPunct="0">
        <a:spcBef>
          <a:spcPct val="20000"/>
        </a:spcBef>
        <a:spcAft>
          <a:spcPct val="0"/>
        </a:spcAft>
        <a:defRPr sz="3200" b="1">
          <a:solidFill>
            <a:srgbClr val="002060"/>
          </a:solidFill>
          <a:latin typeface="黑体" pitchFamily="2" charset="-122"/>
          <a:ea typeface="黑体" pitchFamily="2" charset="-122"/>
        </a:defRPr>
      </a:lvl4pPr>
      <a:lvl5pPr algn="l" rtl="0" eaLnBrk="0" fontAlgn="base" hangingPunct="0">
        <a:spcBef>
          <a:spcPct val="20000"/>
        </a:spcBef>
        <a:spcAft>
          <a:spcPct val="0"/>
        </a:spcAft>
        <a:defRPr sz="3200" b="1">
          <a:solidFill>
            <a:srgbClr val="002060"/>
          </a:solidFill>
          <a:latin typeface="黑体" pitchFamily="2" charset="-122"/>
          <a:ea typeface="黑体" pitchFamily="2" charset="-122"/>
        </a:defRPr>
      </a:lvl5pPr>
      <a:lvl6pPr marL="457200" algn="l" rtl="0" eaLnBrk="0" fontAlgn="base" hangingPunct="0">
        <a:spcBef>
          <a:spcPct val="20000"/>
        </a:spcBef>
        <a:spcAft>
          <a:spcPct val="0"/>
        </a:spcAft>
        <a:defRPr sz="3200" b="1">
          <a:solidFill>
            <a:srgbClr val="002060"/>
          </a:solidFill>
          <a:latin typeface="黑体" pitchFamily="2" charset="-122"/>
          <a:ea typeface="黑体" pitchFamily="2" charset="-122"/>
        </a:defRPr>
      </a:lvl6pPr>
      <a:lvl7pPr marL="914400" algn="l" rtl="0" eaLnBrk="0" fontAlgn="base" hangingPunct="0">
        <a:spcBef>
          <a:spcPct val="20000"/>
        </a:spcBef>
        <a:spcAft>
          <a:spcPct val="0"/>
        </a:spcAft>
        <a:defRPr sz="3200" b="1">
          <a:solidFill>
            <a:srgbClr val="002060"/>
          </a:solidFill>
          <a:latin typeface="黑体" pitchFamily="2" charset="-122"/>
          <a:ea typeface="黑体" pitchFamily="2" charset="-122"/>
        </a:defRPr>
      </a:lvl7pPr>
      <a:lvl8pPr marL="1371600" algn="l" rtl="0" eaLnBrk="0" fontAlgn="base" hangingPunct="0">
        <a:spcBef>
          <a:spcPct val="20000"/>
        </a:spcBef>
        <a:spcAft>
          <a:spcPct val="0"/>
        </a:spcAft>
        <a:defRPr sz="3200" b="1">
          <a:solidFill>
            <a:srgbClr val="002060"/>
          </a:solidFill>
          <a:latin typeface="黑体" pitchFamily="2" charset="-122"/>
          <a:ea typeface="黑体" pitchFamily="2" charset="-122"/>
        </a:defRPr>
      </a:lvl8pPr>
      <a:lvl9pPr marL="1828800" algn="l" rtl="0" eaLnBrk="0" fontAlgn="base" hangingPunct="0">
        <a:spcBef>
          <a:spcPct val="20000"/>
        </a:spcBef>
        <a:spcAft>
          <a:spcPct val="0"/>
        </a:spcAft>
        <a:defRPr sz="3200" b="1">
          <a:solidFill>
            <a:srgbClr val="002060"/>
          </a:solidFill>
          <a:latin typeface="黑体" pitchFamily="2" charset="-122"/>
          <a:ea typeface="黑体" pitchFamily="2" charset="-122"/>
        </a:defRPr>
      </a:lvl9pPr>
    </p:titleStyle>
    <p:bodyStyle>
      <a:lvl1pPr marL="449263" indent="-449263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SzPct val="120000"/>
        <a:buBlip>
          <a:blip r:embed="rId18"/>
        </a:buBlip>
        <a:defRPr sz="2800" b="1">
          <a:solidFill>
            <a:srgbClr val="000066"/>
          </a:solidFill>
          <a:latin typeface="+mn-lt"/>
          <a:ea typeface="+mn-ea"/>
          <a:cs typeface="+mn-cs"/>
        </a:defRPr>
      </a:lvl1pPr>
      <a:lvl2pPr marL="914400" indent="-285750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0066"/>
        </a:buClr>
        <a:buChar char="•"/>
        <a:defRPr sz="2400">
          <a:solidFill>
            <a:srgbClr val="000066"/>
          </a:solidFill>
          <a:latin typeface="微软雅黑" pitchFamily="34" charset="-122"/>
          <a:ea typeface="微软雅黑" pitchFamily="34" charset="-122"/>
          <a:cs typeface="微软雅黑"/>
        </a:defRPr>
      </a:lvl2pPr>
      <a:lvl3pPr marL="1322388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  <a:ea typeface="宋体" pitchFamily="2" charset="-122"/>
          <a:cs typeface="微软雅黑"/>
        </a:defRPr>
      </a:lvl3pPr>
      <a:lvl4pPr marL="1730375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ea typeface="宋体" pitchFamily="2" charset="-122"/>
          <a:cs typeface="微软雅黑"/>
        </a:defRPr>
      </a:lvl4pPr>
      <a:lvl5pPr marL="2138363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宋体" pitchFamily="2" charset="-122"/>
          <a:cs typeface="微软雅黑"/>
        </a:defRPr>
      </a:lvl5pPr>
      <a:lvl6pPr marL="2595563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宋体" pitchFamily="2" charset="-122"/>
        </a:defRPr>
      </a:lvl6pPr>
      <a:lvl7pPr marL="3052763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宋体" pitchFamily="2" charset="-122"/>
        </a:defRPr>
      </a:lvl7pPr>
      <a:lvl8pPr marL="3509963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宋体" pitchFamily="2" charset="-122"/>
        </a:defRPr>
      </a:lvl8pPr>
      <a:lvl9pPr marL="3967163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宋体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图片 6" descr="蓝色系校徽标准版.pn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124076" y="981075"/>
            <a:ext cx="4864100" cy="487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图片 11" descr="红色系校徽展开式.png"/>
          <p:cNvPicPr>
            <a:picLocks noChangeAspect="1"/>
          </p:cNvPicPr>
          <p:nvPr/>
        </p:nvPicPr>
        <p:blipFill>
          <a:blip r:embed="rId14" cstate="print"/>
          <a:srcRect b="-12396"/>
          <a:stretch>
            <a:fillRect/>
          </a:stretch>
        </p:blipFill>
        <p:spPr bwMode="auto">
          <a:xfrm>
            <a:off x="1008065" y="152400"/>
            <a:ext cx="213677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5604" name="组合 21"/>
          <p:cNvGrpSpPr>
            <a:grpSpLocks/>
          </p:cNvGrpSpPr>
          <p:nvPr/>
        </p:nvGrpSpPr>
        <p:grpSpPr bwMode="auto">
          <a:xfrm>
            <a:off x="6240465" y="193678"/>
            <a:ext cx="2903537" cy="625475"/>
            <a:chOff x="6224843" y="194099"/>
            <a:chExt cx="2902937" cy="625068"/>
          </a:xfrm>
        </p:grpSpPr>
        <p:pic>
          <p:nvPicPr>
            <p:cNvPr id="10" name="Picture 2"/>
            <p:cNvPicPr>
              <a:picLocks noChangeAspect="1" noChangeArrowheads="1"/>
            </p:cNvPicPr>
            <p:nvPr userDrawn="1"/>
          </p:nvPicPr>
          <p:blipFill>
            <a:blip r:embed="rId15" cstate="print">
              <a:grayscl/>
            </a:blip>
            <a:srcRect/>
            <a:stretch>
              <a:fillRect/>
            </a:stretch>
          </p:blipFill>
          <p:spPr bwMode="auto">
            <a:xfrm>
              <a:off x="6229604" y="194099"/>
              <a:ext cx="1439565" cy="487046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/>
              <a:tailEnd/>
            </a:ln>
            <a:effectLst>
              <a:outerShdw dist="35921" dir="2700000" algn="ctr" rotWithShape="0">
                <a:schemeClr val="bg1"/>
              </a:outerShdw>
            </a:effectLst>
          </p:spPr>
        </p:pic>
        <p:pic>
          <p:nvPicPr>
            <p:cNvPr id="12" name="Picture 3"/>
            <p:cNvPicPr>
              <a:picLocks noChangeAspect="1" noChangeArrowheads="1"/>
            </p:cNvPicPr>
            <p:nvPr userDrawn="1"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7678693" y="195686"/>
              <a:ext cx="1439564" cy="47911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1"/>
              </a:outerShdw>
            </a:effectLst>
          </p:spPr>
        </p:pic>
        <p:grpSp>
          <p:nvGrpSpPr>
            <p:cNvPr id="25608" name="组合 20"/>
            <p:cNvGrpSpPr>
              <a:grpSpLocks/>
            </p:cNvGrpSpPr>
            <p:nvPr userDrawn="1"/>
          </p:nvGrpSpPr>
          <p:grpSpPr bwMode="auto">
            <a:xfrm>
              <a:off x="6224843" y="674799"/>
              <a:ext cx="2902937" cy="144368"/>
              <a:chOff x="6224843" y="674799"/>
              <a:chExt cx="2902937" cy="144368"/>
            </a:xfrm>
          </p:grpSpPr>
          <p:sp>
            <p:nvSpPr>
              <p:cNvPr id="14" name="Text Box 15"/>
              <p:cNvSpPr txBox="1">
                <a:spLocks noChangeArrowheads="1"/>
              </p:cNvSpPr>
              <p:nvPr userDrawn="1"/>
            </p:nvSpPr>
            <p:spPr bwMode="auto">
              <a:xfrm>
                <a:off x="6224843" y="674799"/>
                <a:ext cx="726925" cy="144368"/>
              </a:xfrm>
              <a:prstGeom prst="rect">
                <a:avLst/>
              </a:prstGeom>
              <a:solidFill>
                <a:srgbClr val="8F1120"/>
              </a:solidFill>
              <a:ln w="12700" algn="ctr">
                <a:noFill/>
                <a:miter lim="800000"/>
                <a:headEnd/>
                <a:tailEnd/>
              </a:ln>
              <a:effectLst/>
            </p:spPr>
            <p:txBody>
              <a:bodyPr lIns="0" tIns="0" rIns="0" bIns="0" anchor="ctr" anchorCtr="1"/>
              <a:lstStyle/>
              <a:p>
                <a:pPr algn="ctr">
                  <a:defRPr/>
                </a:pPr>
                <a:r>
                  <a:rPr lang="en-US" altLang="zh-CN" sz="900" dirty="0">
                    <a:solidFill>
                      <a:schemeClr val="bg1"/>
                    </a:solidFill>
                    <a:latin typeface="+mn-lt"/>
                    <a:ea typeface="黑体" pitchFamily="49" charset="-122"/>
                  </a:rPr>
                  <a:t>1896</a:t>
                </a:r>
              </a:p>
            </p:txBody>
          </p:sp>
          <p:sp>
            <p:nvSpPr>
              <p:cNvPr id="15" name="Text Box 16"/>
              <p:cNvSpPr txBox="1">
                <a:spLocks noChangeArrowheads="1"/>
              </p:cNvSpPr>
              <p:nvPr userDrawn="1"/>
            </p:nvSpPr>
            <p:spPr bwMode="auto">
              <a:xfrm>
                <a:off x="6947006" y="674799"/>
                <a:ext cx="726925" cy="144368"/>
              </a:xfrm>
              <a:prstGeom prst="rect">
                <a:avLst/>
              </a:prstGeom>
              <a:solidFill>
                <a:srgbClr val="8F1120"/>
              </a:solidFill>
              <a:ln w="12700" algn="ctr">
                <a:noFill/>
                <a:miter lim="800000"/>
                <a:headEnd/>
                <a:tailEnd/>
              </a:ln>
              <a:effectLst/>
            </p:spPr>
            <p:txBody>
              <a:bodyPr lIns="0" tIns="0" rIns="0" bIns="0" anchor="ctr" anchorCtr="1"/>
              <a:lstStyle/>
              <a:p>
                <a:pPr algn="ctr">
                  <a:defRPr/>
                </a:pPr>
                <a:r>
                  <a:rPr lang="en-US" altLang="zh-CN" sz="900" dirty="0">
                    <a:solidFill>
                      <a:schemeClr val="bg1"/>
                    </a:solidFill>
                    <a:latin typeface="+mn-lt"/>
                    <a:ea typeface="黑体" pitchFamily="49" charset="-122"/>
                  </a:rPr>
                  <a:t>1920</a:t>
                </a:r>
              </a:p>
            </p:txBody>
          </p:sp>
          <p:sp>
            <p:nvSpPr>
              <p:cNvPr id="16" name="Text Box 17"/>
              <p:cNvSpPr txBox="1">
                <a:spLocks noChangeArrowheads="1"/>
              </p:cNvSpPr>
              <p:nvPr userDrawn="1"/>
            </p:nvSpPr>
            <p:spPr bwMode="auto">
              <a:xfrm>
                <a:off x="7673930" y="674799"/>
                <a:ext cx="726925" cy="144368"/>
              </a:xfrm>
              <a:prstGeom prst="rect">
                <a:avLst/>
              </a:prstGeom>
              <a:solidFill>
                <a:srgbClr val="8F1120"/>
              </a:solidFill>
              <a:ln w="12700" algn="ctr">
                <a:noFill/>
                <a:miter lim="800000"/>
                <a:headEnd/>
                <a:tailEnd/>
              </a:ln>
              <a:effectLst/>
            </p:spPr>
            <p:txBody>
              <a:bodyPr lIns="0" tIns="0" rIns="0" bIns="0" anchor="ctr" anchorCtr="1"/>
              <a:lstStyle/>
              <a:p>
                <a:pPr algn="ctr">
                  <a:defRPr/>
                </a:pPr>
                <a:r>
                  <a:rPr lang="en-US" altLang="zh-CN" sz="900">
                    <a:solidFill>
                      <a:schemeClr val="bg1"/>
                    </a:solidFill>
                    <a:latin typeface="+mn-lt"/>
                    <a:ea typeface="黑体" pitchFamily="49" charset="-122"/>
                  </a:rPr>
                  <a:t>1987</a:t>
                </a:r>
              </a:p>
            </p:txBody>
          </p:sp>
          <p:sp>
            <p:nvSpPr>
              <p:cNvPr id="17" name="Text Box 18"/>
              <p:cNvSpPr txBox="1">
                <a:spLocks noChangeArrowheads="1"/>
              </p:cNvSpPr>
              <p:nvPr userDrawn="1"/>
            </p:nvSpPr>
            <p:spPr bwMode="auto">
              <a:xfrm>
                <a:off x="8400855" y="674799"/>
                <a:ext cx="726925" cy="144368"/>
              </a:xfrm>
              <a:prstGeom prst="rect">
                <a:avLst/>
              </a:prstGeom>
              <a:solidFill>
                <a:srgbClr val="8F1120"/>
              </a:solidFill>
              <a:ln w="12700" algn="ctr">
                <a:noFill/>
                <a:miter lim="800000"/>
                <a:headEnd/>
                <a:tailEnd/>
              </a:ln>
              <a:effectLst/>
            </p:spPr>
            <p:txBody>
              <a:bodyPr lIns="0" tIns="0" rIns="0" bIns="0" anchor="ctr" anchorCtr="1"/>
              <a:lstStyle/>
              <a:p>
                <a:pPr algn="ctr">
                  <a:defRPr/>
                </a:pPr>
                <a:r>
                  <a:rPr lang="en-US" altLang="zh-CN" sz="900">
                    <a:solidFill>
                      <a:schemeClr val="bg1"/>
                    </a:solidFill>
                    <a:latin typeface="+mn-lt"/>
                    <a:ea typeface="黑体" pitchFamily="49" charset="-122"/>
                  </a:rPr>
                  <a:t>2006</a:t>
                </a:r>
              </a:p>
            </p:txBody>
          </p:sp>
        </p:grpSp>
      </p:grpSp>
      <p:pic>
        <p:nvPicPr>
          <p:cNvPr id="25605" name="Picture 12" descr="红色系校徽标准版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79388" y="152400"/>
            <a:ext cx="755650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206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2060"/>
          </a:solidFill>
          <a:latin typeface="黑体" pitchFamily="2" charset="-122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2060"/>
          </a:solidFill>
          <a:latin typeface="黑体" pitchFamily="2" charset="-122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2060"/>
          </a:solidFill>
          <a:latin typeface="黑体" pitchFamily="2" charset="-122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2060"/>
          </a:solidFill>
          <a:latin typeface="黑体" pitchFamily="2" charset="-122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002060"/>
          </a:solidFill>
          <a:latin typeface="黑体" pitchFamily="2" charset="-122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002060"/>
          </a:solidFill>
          <a:latin typeface="黑体" pitchFamily="2" charset="-122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002060"/>
          </a:solidFill>
          <a:latin typeface="黑体" pitchFamily="2" charset="-122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002060"/>
          </a:solidFill>
          <a:latin typeface="黑体" pitchFamily="2" charset="-122"/>
          <a:ea typeface="宋体" pitchFamily="2" charset="-122"/>
        </a:defRPr>
      </a:lvl9pPr>
    </p:titleStyle>
    <p:bodyStyle>
      <a:lvl1pPr marL="449263" indent="-449263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SzPct val="120000"/>
        <a:buBlip>
          <a:blip r:embed="rId18"/>
        </a:buBlip>
        <a:defRPr sz="2800">
          <a:solidFill>
            <a:srgbClr val="133984"/>
          </a:solidFill>
          <a:latin typeface="+mn-lt"/>
          <a:ea typeface="+mn-ea"/>
          <a:cs typeface="+mn-cs"/>
        </a:defRPr>
      </a:lvl1pPr>
      <a:lvl2pPr marL="914400" indent="-285750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0066"/>
        </a:buClr>
        <a:buChar char="•"/>
        <a:defRPr sz="2400">
          <a:solidFill>
            <a:srgbClr val="133984"/>
          </a:solidFill>
          <a:latin typeface="+mn-lt"/>
          <a:ea typeface="+mn-ea"/>
        </a:defRPr>
      </a:lvl2pPr>
      <a:lvl3pPr marL="1322388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  <a:ea typeface="+mn-ea"/>
        </a:defRPr>
      </a:lvl3pPr>
      <a:lvl4pPr marL="1730375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  <a:ea typeface="+mn-ea"/>
        </a:defRPr>
      </a:lvl4pPr>
      <a:lvl5pPr marL="2138363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ea typeface="+mn-ea"/>
        </a:defRPr>
      </a:lvl5pPr>
      <a:lvl6pPr marL="2595563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ea typeface="+mn-ea"/>
        </a:defRPr>
      </a:lvl6pPr>
      <a:lvl7pPr marL="3052763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ea typeface="+mn-ea"/>
        </a:defRPr>
      </a:lvl7pPr>
      <a:lvl8pPr marL="3509963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ea typeface="+mn-ea"/>
        </a:defRPr>
      </a:lvl8pPr>
      <a:lvl9pPr marL="3967163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3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62.png"/><Relationship Id="rId7" Type="http://schemas.openxmlformats.org/officeDocument/2006/relationships/image" Target="../media/image6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68.png"/><Relationship Id="rId7" Type="http://schemas.openxmlformats.org/officeDocument/2006/relationships/image" Target="../media/image7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Relationship Id="rId9" Type="http://schemas.openxmlformats.org/officeDocument/2006/relationships/image" Target="../media/image7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3" Type="http://schemas.openxmlformats.org/officeDocument/2006/relationships/image" Target="../media/image79.emf"/><Relationship Id="rId7" Type="http://schemas.openxmlformats.org/officeDocument/2006/relationships/image" Target="../media/image83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png"/><Relationship Id="rId5" Type="http://schemas.openxmlformats.org/officeDocument/2006/relationships/image" Target="../media/image81.jpeg"/><Relationship Id="rId4" Type="http://schemas.openxmlformats.org/officeDocument/2006/relationships/image" Target="../media/image80.jpeg"/><Relationship Id="rId9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g"/><Relationship Id="rId3" Type="http://schemas.openxmlformats.org/officeDocument/2006/relationships/image" Target="../media/image8.jpg"/><Relationship Id="rId7" Type="http://schemas.openxmlformats.org/officeDocument/2006/relationships/image" Target="../media/image12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10" Type="http://schemas.openxmlformats.org/officeDocument/2006/relationships/image" Target="../media/image45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BEF9058C-A805-4CE1-80B8-BD2769A1C63A}"/>
              </a:ext>
            </a:extLst>
          </p:cNvPr>
          <p:cNvSpPr txBox="1"/>
          <p:nvPr/>
        </p:nvSpPr>
        <p:spPr>
          <a:xfrm>
            <a:off x="0" y="5877272"/>
            <a:ext cx="9144000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800" b="1" dirty="0">
                <a:solidFill>
                  <a:schemeClr val="tx2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Times New Roman" panose="02020603050405020304" pitchFamily="18" charset="0"/>
              </a:rPr>
              <a:t>Wednesday, 20 March, Lisbon</a:t>
            </a:r>
            <a:endParaRPr lang="zh-CN" altLang="en-US" sz="1800" b="1" dirty="0">
              <a:solidFill>
                <a:schemeClr val="tx2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85646D88-E02C-4E93-AD79-3EF69820D0E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0" y="2002349"/>
            <a:ext cx="9144000" cy="164654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kumimoji="1" sz="4800" b="1">
                <a:solidFill>
                  <a:srgbClr val="AF173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4400" dirty="0">
                <a:solidFill>
                  <a:srgbClr val="C8161E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Multistage LWFA based on curved plasma channels</a:t>
            </a:r>
            <a:endParaRPr lang="zh-CN" sz="4400" dirty="0">
              <a:solidFill>
                <a:srgbClr val="C8161E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128D4D18-BF27-4AC5-8643-898680A75795}"/>
              </a:ext>
            </a:extLst>
          </p:cNvPr>
          <p:cNvSpPr txBox="1"/>
          <p:nvPr/>
        </p:nvSpPr>
        <p:spPr>
          <a:xfrm>
            <a:off x="0" y="4221088"/>
            <a:ext cx="9144000" cy="1068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Aft>
                <a:spcPts val="1000"/>
              </a:spcAft>
            </a:pPr>
            <a:r>
              <a:rPr lang="en-US" altLang="zh-CN" sz="2400" b="1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Boyuan Li</a:t>
            </a:r>
          </a:p>
          <a:p>
            <a:pPr algn="ctr">
              <a:lnSpc>
                <a:spcPct val="120000"/>
              </a:lnSpc>
              <a:spcAft>
                <a:spcPts val="1000"/>
              </a:spcAft>
            </a:pPr>
            <a:r>
              <a:rPr lang="en-US" altLang="zh-CN" sz="2400" b="1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Shanghai</a:t>
            </a:r>
            <a:r>
              <a:rPr lang="zh-CN" altLang="en-US" sz="2400" b="1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 </a:t>
            </a:r>
            <a:r>
              <a:rPr lang="en-US" altLang="zh-CN" sz="2400" b="1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Jiao Tong University</a:t>
            </a:r>
            <a:r>
              <a:rPr lang="en-US" altLang="zh-CN" sz="2400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,</a:t>
            </a:r>
            <a:r>
              <a:rPr lang="zh-CN" altLang="en-US" sz="2400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 </a:t>
            </a:r>
            <a:r>
              <a:rPr lang="en-US" altLang="zh-CN" sz="2400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China</a:t>
            </a:r>
            <a:endParaRPr lang="zh-CN" altLang="en-US" sz="2400" b="1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E3C00DBD-B3FD-4BA2-A260-431C5E16466F}"/>
              </a:ext>
            </a:extLst>
          </p:cNvPr>
          <p:cNvSpPr txBox="1"/>
          <p:nvPr/>
        </p:nvSpPr>
        <p:spPr>
          <a:xfrm>
            <a:off x="5055476" y="6467964"/>
            <a:ext cx="4088524" cy="3942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1800" b="1" dirty="0">
                <a:solidFill>
                  <a:srgbClr val="C00000"/>
                </a:solidFill>
              </a:rPr>
              <a:t>ALEGRO Workshop 2024</a:t>
            </a:r>
            <a:endParaRPr lang="zh-CN" altLang="en-US" sz="1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6A2994F-F71B-4077-9CF6-64BA5F25DD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60350"/>
            <a:ext cx="9144000" cy="647700"/>
          </a:xfrm>
        </p:spPr>
        <p:txBody>
          <a:bodyPr/>
          <a:lstStyle/>
          <a:p>
            <a:r>
              <a:rPr lang="en-US" altLang="zh-CN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Gas filling design</a:t>
            </a:r>
            <a:endParaRPr lang="zh-CN" altLang="en-US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00CE7AEF-0747-402A-81C9-D14A900590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-508" y="944724"/>
            <a:ext cx="9144000" cy="108012"/>
          </a:xfrm>
          <a:prstGeom prst="rect">
            <a:avLst/>
          </a:prstGeom>
          <a:gradFill>
            <a:gsLst>
              <a:gs pos="23000">
                <a:srgbClr val="7030A0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20000"/>
              </a:spcBef>
              <a:buFont typeface="Wingdings" pitchFamily="2" charset="2"/>
              <a:buNone/>
            </a:pP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id="{DC0C6624-2E81-4EB4-9FDC-1C27FDA1AFD4}"/>
              </a:ext>
            </a:extLst>
          </p:cNvPr>
          <p:cNvSpPr/>
          <p:nvPr/>
        </p:nvSpPr>
        <p:spPr>
          <a:xfrm>
            <a:off x="428117" y="1484784"/>
            <a:ext cx="8286750" cy="2345698"/>
          </a:xfrm>
          <a:prstGeom prst="rect">
            <a:avLst/>
          </a:prstGeom>
          <a:solidFill>
            <a:srgbClr val="CCFFCC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D916F0D3-703B-4C47-9593-5C436B407620}"/>
              </a:ext>
            </a:extLst>
          </p:cNvPr>
          <p:cNvGrpSpPr/>
          <p:nvPr/>
        </p:nvGrpSpPr>
        <p:grpSpPr>
          <a:xfrm>
            <a:off x="380096" y="3900263"/>
            <a:ext cx="2743799" cy="2099017"/>
            <a:chOff x="-306076" y="4675910"/>
            <a:chExt cx="2854588" cy="1595793"/>
          </a:xfrm>
        </p:grpSpPr>
        <p:pic>
          <p:nvPicPr>
            <p:cNvPr id="46" name="图片 45">
              <a:extLst>
                <a:ext uri="{FF2B5EF4-FFF2-40B4-BE49-F238E27FC236}">
                  <a16:creationId xmlns:a16="http://schemas.microsoft.com/office/drawing/2014/main" id="{EA91FEA6-1A24-4B8B-B36A-202999B5099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934" t="20621" b="7571"/>
            <a:stretch/>
          </p:blipFill>
          <p:spPr>
            <a:xfrm>
              <a:off x="-288540" y="4833157"/>
              <a:ext cx="2819517" cy="1438546"/>
            </a:xfrm>
            <a:prstGeom prst="rect">
              <a:avLst/>
            </a:prstGeom>
            <a:ln>
              <a:noFill/>
            </a:ln>
          </p:spPr>
        </p:pic>
        <p:sp>
          <p:nvSpPr>
            <p:cNvPr id="47" name="矩形 46">
              <a:extLst>
                <a:ext uri="{FF2B5EF4-FFF2-40B4-BE49-F238E27FC236}">
                  <a16:creationId xmlns:a16="http://schemas.microsoft.com/office/drawing/2014/main" id="{2C1E410A-87B9-4D75-8B29-3E1755CC94CC}"/>
                </a:ext>
              </a:extLst>
            </p:cNvPr>
            <p:cNvSpPr/>
            <p:nvPr/>
          </p:nvSpPr>
          <p:spPr>
            <a:xfrm>
              <a:off x="-306076" y="4833157"/>
              <a:ext cx="484172" cy="5014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矩形 48">
              <a:extLst>
                <a:ext uri="{FF2B5EF4-FFF2-40B4-BE49-F238E27FC236}">
                  <a16:creationId xmlns:a16="http://schemas.microsoft.com/office/drawing/2014/main" id="{B45C284E-CA1A-4176-A9EF-1415200349E4}"/>
                </a:ext>
              </a:extLst>
            </p:cNvPr>
            <p:cNvSpPr/>
            <p:nvPr/>
          </p:nvSpPr>
          <p:spPr>
            <a:xfrm>
              <a:off x="78154" y="4675910"/>
              <a:ext cx="2470358" cy="1716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0" name="文本框 39">
            <a:extLst>
              <a:ext uri="{FF2B5EF4-FFF2-40B4-BE49-F238E27FC236}">
                <a16:creationId xmlns:a16="http://schemas.microsoft.com/office/drawing/2014/main" id="{F1DEF9DA-8E66-4E40-B355-E7906E5B49E0}"/>
              </a:ext>
            </a:extLst>
          </p:cNvPr>
          <p:cNvSpPr txBox="1"/>
          <p:nvPr/>
        </p:nvSpPr>
        <p:spPr>
          <a:xfrm>
            <a:off x="474127" y="1648815"/>
            <a:ext cx="29506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Fluid dynamics simulations</a:t>
            </a:r>
            <a:endParaRPr lang="zh-CN" altLang="en-US" sz="1600" b="1" dirty="0">
              <a:solidFill>
                <a:schemeClr val="tx1"/>
              </a:solidFill>
              <a:latin typeface="Arial" panose="020B0604020202020204" pitchFamily="34" charset="0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pic>
        <p:nvPicPr>
          <p:cNvPr id="42" name="图片 41">
            <a:extLst>
              <a:ext uri="{FF2B5EF4-FFF2-40B4-BE49-F238E27FC236}">
                <a16:creationId xmlns:a16="http://schemas.microsoft.com/office/drawing/2014/main" id="{ABDDAC0B-C3FB-4591-AD8D-2ED5EC81AD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7387" y="1547364"/>
            <a:ext cx="2364129" cy="2160000"/>
          </a:xfrm>
          <a:prstGeom prst="rect">
            <a:avLst/>
          </a:prstGeom>
        </p:spPr>
      </p:pic>
      <p:pic>
        <p:nvPicPr>
          <p:cNvPr id="45" name="图片 44">
            <a:extLst>
              <a:ext uri="{FF2B5EF4-FFF2-40B4-BE49-F238E27FC236}">
                <a16:creationId xmlns:a16="http://schemas.microsoft.com/office/drawing/2014/main" id="{CCBC0A52-EB62-4AB7-A69D-3737682ED9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5053" y="1547364"/>
            <a:ext cx="2196836" cy="2160000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846B39ED-FE9C-4594-BF9B-B068448A0B9B}"/>
              </a:ext>
            </a:extLst>
          </p:cNvPr>
          <p:cNvSpPr txBox="1"/>
          <p:nvPr/>
        </p:nvSpPr>
        <p:spPr>
          <a:xfrm>
            <a:off x="4100703" y="3881003"/>
            <a:ext cx="16594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0000FF"/>
                </a:solidFill>
              </a:rPr>
              <a:t>One-side filling</a:t>
            </a:r>
            <a:endParaRPr lang="zh-CN" altLang="en-US" sz="1600" dirty="0">
              <a:solidFill>
                <a:srgbClr val="0000FF"/>
              </a:solidFill>
            </a:endParaRPr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id="{1E1BDA27-7DBA-4A65-AEE0-66B52F41CDC8}"/>
              </a:ext>
            </a:extLst>
          </p:cNvPr>
          <p:cNvSpPr txBox="1"/>
          <p:nvPr/>
        </p:nvSpPr>
        <p:spPr>
          <a:xfrm>
            <a:off x="6624228" y="3881003"/>
            <a:ext cx="17804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0000FF"/>
                </a:solidFill>
              </a:rPr>
              <a:t>Two-sides filling</a:t>
            </a:r>
            <a:endParaRPr lang="zh-CN" altLang="en-US" sz="1600" dirty="0">
              <a:solidFill>
                <a:srgbClr val="0000FF"/>
              </a:solidFill>
            </a:endParaRP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43B4356B-B2D4-4BEB-9BFB-6CDE5E8F1C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58237" y="4234075"/>
            <a:ext cx="2600682" cy="2042765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E80F4FDB-4F47-4E7F-9C3C-E0F36346E8B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75774" y="4270079"/>
            <a:ext cx="2600682" cy="2019863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id="{12DEA3A9-0AEC-41B9-8160-FAFBEC6645A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8003" y="2102023"/>
            <a:ext cx="2736167" cy="1559543"/>
          </a:xfrm>
          <a:prstGeom prst="rect">
            <a:avLst/>
          </a:prstGeom>
        </p:spPr>
      </p:pic>
      <p:sp>
        <p:nvSpPr>
          <p:cNvPr id="51" name="文本框 50">
            <a:extLst>
              <a:ext uri="{FF2B5EF4-FFF2-40B4-BE49-F238E27FC236}">
                <a16:creationId xmlns:a16="http://schemas.microsoft.com/office/drawing/2014/main" id="{BACB0714-92C2-46A5-AC88-A121B0CD1CA8}"/>
              </a:ext>
            </a:extLst>
          </p:cNvPr>
          <p:cNvSpPr txBox="1"/>
          <p:nvPr/>
        </p:nvSpPr>
        <p:spPr>
          <a:xfrm>
            <a:off x="508" y="1052202"/>
            <a:ext cx="9143492" cy="3698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indent="252000">
              <a:lnSpc>
                <a:spcPct val="125000"/>
              </a:lnSpc>
            </a:pPr>
            <a:r>
              <a:rPr lang="en-US" altLang="zh-CN" sz="16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 Axially uniform </a:t>
            </a:r>
            <a:r>
              <a:rPr lang="en-US" altLang="zh-CN" sz="16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density profile can be obtained with two-sides gas filling.</a:t>
            </a:r>
            <a:endParaRPr lang="zh-CN" altLang="en-US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文本框 52">
            <a:extLst>
              <a:ext uri="{FF2B5EF4-FFF2-40B4-BE49-F238E27FC236}">
                <a16:creationId xmlns:a16="http://schemas.microsoft.com/office/drawing/2014/main" id="{71B20744-A796-4DD8-8C58-C8FAF280C2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096" y="6381328"/>
            <a:ext cx="433488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.Q. Zhao, et al.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Acta Phys. Sin. 72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, 184701 (2023)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39243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6A2994F-F71B-4077-9CF6-64BA5F25DD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60350"/>
            <a:ext cx="9144000" cy="647700"/>
          </a:xfrm>
        </p:spPr>
        <p:txBody>
          <a:bodyPr/>
          <a:lstStyle/>
          <a:p>
            <a:r>
              <a:rPr lang="en-US" altLang="zh-CN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Curved plasma channels</a:t>
            </a:r>
            <a:endParaRPr lang="zh-CN" altLang="en-US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00CE7AEF-0747-402A-81C9-D14A900590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-508" y="944724"/>
            <a:ext cx="9144000" cy="108012"/>
          </a:xfrm>
          <a:prstGeom prst="rect">
            <a:avLst/>
          </a:prstGeom>
          <a:gradFill>
            <a:gsLst>
              <a:gs pos="23000">
                <a:srgbClr val="7030A0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20000"/>
              </a:spcBef>
              <a:buFont typeface="Wingdings" pitchFamily="2" charset="2"/>
              <a:buNone/>
            </a:pP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CC418FFE-8E1B-44E4-BCAF-231F78325F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862" y="4105849"/>
            <a:ext cx="2912208" cy="2311483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51D1AD14-73CD-47EB-95E2-EE2BE9A85C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862" y="1806654"/>
            <a:ext cx="2912208" cy="2270418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9505781A-96EA-4389-8156-68A4B3879E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70371" y="4293096"/>
            <a:ext cx="2298560" cy="1827376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33BA1498-3578-4115-9524-481729EDE7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75002" y="4294619"/>
            <a:ext cx="2303770" cy="1800323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F2180D9D-4C77-4F19-A16E-3F857B13F5F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35896" y="1657847"/>
            <a:ext cx="5148086" cy="2491233"/>
          </a:xfrm>
          <a:prstGeom prst="rect">
            <a:avLst/>
          </a:prstGeom>
        </p:spPr>
      </p:pic>
      <p:sp>
        <p:nvSpPr>
          <p:cNvPr id="43" name="文本框 42">
            <a:extLst>
              <a:ext uri="{FF2B5EF4-FFF2-40B4-BE49-F238E27FC236}">
                <a16:creationId xmlns:a16="http://schemas.microsoft.com/office/drawing/2014/main" id="{3F010E63-6FDA-44E2-8669-B959929C06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096" y="6505599"/>
            <a:ext cx="433488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J.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. Li, et al. HPLSE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 11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, e58 (2023)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2D14BB70-D8EE-4330-8DE3-3D174F0C249D}"/>
              </a:ext>
            </a:extLst>
          </p:cNvPr>
          <p:cNvSpPr txBox="1"/>
          <p:nvPr/>
        </p:nvSpPr>
        <p:spPr>
          <a:xfrm>
            <a:off x="508" y="1052202"/>
            <a:ext cx="9143492" cy="6776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indent="252000">
              <a:lnSpc>
                <a:spcPct val="125000"/>
              </a:lnSpc>
            </a:pPr>
            <a:r>
              <a:rPr lang="en-US" altLang="zh-CN" sz="16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 Curved plasma channels are </a:t>
            </a:r>
            <a:r>
              <a:rPr lang="en-US" altLang="zh-CN" sz="16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creat</a:t>
            </a:r>
            <a:r>
              <a:rPr lang="en-US" altLang="zh-CN" sz="16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ed with axially uniform and transversely parabolic </a:t>
            </a:r>
            <a:r>
              <a:rPr lang="en-US" altLang="zh-CN" sz="16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density profile by high-voltage discharge in gas-filled curved capillary.</a:t>
            </a:r>
            <a:endParaRPr lang="zh-CN" altLang="en-US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4A8CE2B4-96B1-4292-AFB0-B36595D4C4F0}"/>
              </a:ext>
            </a:extLst>
          </p:cNvPr>
          <p:cNvSpPr txBox="1"/>
          <p:nvPr/>
        </p:nvSpPr>
        <p:spPr>
          <a:xfrm>
            <a:off x="4020801" y="6120472"/>
            <a:ext cx="4908401" cy="6776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16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Stable plasma channel can be detected around the peak of discharge current.</a:t>
            </a:r>
            <a:endParaRPr lang="zh-CN" altLang="en-US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45215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6A2994F-F71B-4077-9CF6-64BA5F25DD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60350"/>
            <a:ext cx="9144000" cy="647700"/>
          </a:xfrm>
        </p:spPr>
        <p:txBody>
          <a:bodyPr/>
          <a:lstStyle/>
          <a:p>
            <a:r>
              <a:rPr lang="en-US" altLang="zh-CN" sz="28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Stable laser guidance in curved plasma channel</a:t>
            </a:r>
            <a:endParaRPr lang="zh-CN" altLang="en-US" sz="2800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00CE7AEF-0747-402A-81C9-D14A900590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-508" y="944724"/>
            <a:ext cx="9144000" cy="108012"/>
          </a:xfrm>
          <a:prstGeom prst="rect">
            <a:avLst/>
          </a:prstGeom>
          <a:gradFill>
            <a:gsLst>
              <a:gs pos="23000">
                <a:srgbClr val="7030A0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20000"/>
              </a:spcBef>
              <a:buFont typeface="Wingdings" pitchFamily="2" charset="2"/>
              <a:buNone/>
            </a:pP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82888DE0-4D77-461E-ABC5-F3639462C4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2736"/>
            <a:ext cx="9144000" cy="5153849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:a16="http://schemas.microsoft.com/office/drawing/2014/main" id="{E835E0D8-C41F-4610-969D-199A5B3B2296}"/>
              </a:ext>
            </a:extLst>
          </p:cNvPr>
          <p:cNvGrpSpPr/>
          <p:nvPr/>
        </p:nvGrpSpPr>
        <p:grpSpPr>
          <a:xfrm>
            <a:off x="215516" y="4401107"/>
            <a:ext cx="2359998" cy="2308569"/>
            <a:chOff x="647700" y="3805669"/>
            <a:chExt cx="2581275" cy="2525025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id="{663A5476-96A8-49AC-9B72-2613564CC09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47700" y="4299638"/>
              <a:ext cx="2581275" cy="901011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id="{393C5B16-F2FD-46DE-BACC-05D5EB01599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23949" y="3805669"/>
              <a:ext cx="1628775" cy="342900"/>
            </a:xfrm>
            <a:prstGeom prst="rect">
              <a:avLst/>
            </a:prstGeom>
          </p:spPr>
        </p:pic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id="{37E2A6AD-E918-4FB0-AA01-44F45C9209D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47700" y="5793162"/>
              <a:ext cx="2581275" cy="537532"/>
            </a:xfrm>
            <a:prstGeom prst="rect">
              <a:avLst/>
            </a:prstGeom>
          </p:spPr>
        </p:pic>
        <p:sp>
          <p:nvSpPr>
            <p:cNvPr id="13" name="箭头: 下 12">
              <a:extLst>
                <a:ext uri="{FF2B5EF4-FFF2-40B4-BE49-F238E27FC236}">
                  <a16:creationId xmlns:a16="http://schemas.microsoft.com/office/drawing/2014/main" id="{EDDFFB52-FB07-4B9D-B589-3DA5AE01564E}"/>
                </a:ext>
              </a:extLst>
            </p:cNvPr>
            <p:cNvSpPr/>
            <p:nvPr/>
          </p:nvSpPr>
          <p:spPr>
            <a:xfrm>
              <a:off x="1800225" y="5219699"/>
              <a:ext cx="228600" cy="537532"/>
            </a:xfrm>
            <a:prstGeom prst="downArrow">
              <a:avLst/>
            </a:prstGeom>
            <a:solidFill>
              <a:srgbClr val="FFFF00"/>
            </a:solidFill>
            <a:ln w="12700" cap="flat" cmpd="sng" algn="ctr">
              <a:solidFill>
                <a:srgbClr val="0051EB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微软雅黑"/>
                <a:cs typeface="+mn-cs"/>
              </a:endParaRPr>
            </a:p>
          </p:txBody>
        </p:sp>
      </p:grpSp>
      <p:pic>
        <p:nvPicPr>
          <p:cNvPr id="8" name="图片 7">
            <a:extLst>
              <a:ext uri="{FF2B5EF4-FFF2-40B4-BE49-F238E27FC236}">
                <a16:creationId xmlns:a16="http://schemas.microsoft.com/office/drawing/2014/main" id="{B8382CCB-0D0C-462F-8D89-8E39B919AFAE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252499"/>
            <a:ext cx="2236471" cy="18085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CD5B9A6C-6CCC-4ED3-93A2-33FF5F13266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26675" y="5049180"/>
            <a:ext cx="2296435" cy="1660499"/>
          </a:xfrm>
          <a:prstGeom prst="rect">
            <a:avLst/>
          </a:prstGeom>
        </p:spPr>
      </p:pic>
      <p:sp>
        <p:nvSpPr>
          <p:cNvPr id="6" name="文本框 4">
            <a:extLst>
              <a:ext uri="{FF2B5EF4-FFF2-40B4-BE49-F238E27FC236}">
                <a16:creationId xmlns:a16="http://schemas.microsoft.com/office/drawing/2014/main" id="{09E5DACB-1E41-4963-91F4-AA936274BD0C}"/>
              </a:ext>
            </a:extLst>
          </p:cNvPr>
          <p:cNvSpPr txBox="1"/>
          <p:nvPr/>
        </p:nvSpPr>
        <p:spPr>
          <a:xfrm rot="1665658">
            <a:off x="1007156" y="4401808"/>
            <a:ext cx="538056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600" dirty="0">
                <a:solidFill>
                  <a:srgbClr val="000000"/>
                </a:solidFill>
                <a:latin typeface="Arial" panose="020B0604020202020204" pitchFamily="34" charset="0"/>
                <a:ea typeface="华文仿宋" panose="02010600040101010101" pitchFamily="2" charset="-122"/>
                <a:cs typeface="Arial" panose="020B0604020202020204" pitchFamily="34" charset="0"/>
              </a:rPr>
              <a:t>Curved capillary with gradually increased curvature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/>
              <a:cs typeface="Arial" panose="020B0604020202020204" pitchFamily="34" charset="0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ECAFE0FD-A2CC-43AE-A79E-9A3BA1C3D131}"/>
              </a:ext>
            </a:extLst>
          </p:cNvPr>
          <p:cNvSpPr/>
          <p:nvPr/>
        </p:nvSpPr>
        <p:spPr bwMode="auto">
          <a:xfrm>
            <a:off x="2626675" y="6293090"/>
            <a:ext cx="1225245" cy="412274"/>
          </a:xfrm>
          <a:prstGeom prst="rect">
            <a:avLst/>
          </a:prstGeom>
          <a:noFill/>
          <a:ln w="19050" cap="flat" cmpd="sng" algn="ctr">
            <a:solidFill>
              <a:srgbClr val="0000FF"/>
            </a:solidFill>
            <a:prstDash val="dash"/>
            <a:round/>
            <a:headEnd type="none" w="med" len="med"/>
            <a:tailEnd type="none" w="med" len="med"/>
          </a:ln>
          <a:effectLst>
            <a:outerShdw dist="35921" dir="2700000" algn="ctr" rotWithShape="0">
              <a:schemeClr val="bg1"/>
            </a:outerShdw>
          </a:effectLst>
        </p:spPr>
        <p:txBody>
          <a:bodyPr vert="horz" wrap="square" lIns="91440" tIns="54000" rIns="91440" bIns="45720" numCol="1" rtlCol="0" anchor="t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3000" b="1" i="0" u="none" strike="noStrike" cap="none" normalizeH="0" baseline="0">
              <a:ln>
                <a:noFill/>
              </a:ln>
              <a:solidFill>
                <a:srgbClr val="133984"/>
              </a:solidFill>
              <a:effectLst/>
              <a:latin typeface="Arial" charset="0"/>
              <a:ea typeface="黑体" pitchFamily="2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9BC2C89F-33A1-4509-B0C2-549279904D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9116" y="6497276"/>
            <a:ext cx="433488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/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.Z. Zhu, et al.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Phys. Rev. Lett. 130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, 215001 (2023)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88804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6A2994F-F71B-4077-9CF6-64BA5F25DD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60350"/>
            <a:ext cx="9144000" cy="647700"/>
          </a:xfrm>
        </p:spPr>
        <p:txBody>
          <a:bodyPr/>
          <a:lstStyle/>
          <a:p>
            <a:r>
              <a:rPr lang="en-US" altLang="zh-CN" sz="28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Stable laser guidance in curved plasma channel</a:t>
            </a:r>
            <a:endParaRPr lang="zh-CN" altLang="en-US" sz="2800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00CE7AEF-0747-402A-81C9-D14A900590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-508" y="944724"/>
            <a:ext cx="9144000" cy="108012"/>
          </a:xfrm>
          <a:prstGeom prst="rect">
            <a:avLst/>
          </a:prstGeom>
          <a:gradFill>
            <a:gsLst>
              <a:gs pos="23000">
                <a:srgbClr val="7030A0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20000"/>
              </a:spcBef>
              <a:buFont typeface="Wingdings" pitchFamily="2" charset="2"/>
              <a:buNone/>
            </a:pP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B9FBF344-F20B-4B2D-9E60-B460EF62B5E7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737"/>
            <a:ext cx="9143492" cy="3355588"/>
          </a:xfrm>
          <a:prstGeom prst="rect">
            <a:avLst/>
          </a:prstGeom>
          <a:noFill/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9AD91E69-F3F5-4D29-98FA-1785A8647B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3608" y="4318802"/>
            <a:ext cx="1460319" cy="1329481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77FF09FD-6221-4E21-A5C3-EFF784008A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76927" y="4338041"/>
            <a:ext cx="1411993" cy="1315911"/>
          </a:xfrm>
          <a:prstGeom prst="rect">
            <a:avLst/>
          </a:prstGeom>
        </p:spPr>
      </p:pic>
      <p:grpSp>
        <p:nvGrpSpPr>
          <p:cNvPr id="16" name="组合 15">
            <a:extLst>
              <a:ext uri="{FF2B5EF4-FFF2-40B4-BE49-F238E27FC236}">
                <a16:creationId xmlns:a16="http://schemas.microsoft.com/office/drawing/2014/main" id="{A90993CE-7FDC-48FC-A6F5-751BF32CA552}"/>
              </a:ext>
            </a:extLst>
          </p:cNvPr>
          <p:cNvGrpSpPr/>
          <p:nvPr/>
        </p:nvGrpSpPr>
        <p:grpSpPr>
          <a:xfrm>
            <a:off x="301972" y="4292733"/>
            <a:ext cx="1460319" cy="1421300"/>
            <a:chOff x="971600" y="3356992"/>
            <a:chExt cx="3181350" cy="3096344"/>
          </a:xfrm>
        </p:grpSpPr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id="{6AF50D52-6296-489A-8CC0-8165A9CB82A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71600" y="3356992"/>
              <a:ext cx="3181350" cy="3009900"/>
            </a:xfrm>
            <a:prstGeom prst="rect">
              <a:avLst/>
            </a:prstGeom>
          </p:spPr>
        </p:pic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EEBF5202-2486-4012-AEA5-9B07BFA1CB13}"/>
                </a:ext>
              </a:extLst>
            </p:cNvPr>
            <p:cNvSpPr/>
            <p:nvPr/>
          </p:nvSpPr>
          <p:spPr bwMode="auto">
            <a:xfrm>
              <a:off x="1115616" y="6273316"/>
              <a:ext cx="396044" cy="18002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dist="35921" dir="2700000" algn="ctr" rotWithShape="0">
                <a:schemeClr val="bg1"/>
              </a:outerShdw>
            </a:effectLst>
          </p:spPr>
          <p:txBody>
            <a:bodyPr vert="horz" wrap="square" lIns="91440" tIns="54000" rIns="91440" bIns="45720" numCol="1" rtlCol="0" anchor="t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3000" b="1" i="0" u="none" strike="noStrike" cap="none" normalizeH="0" baseline="0">
                <a:ln>
                  <a:noFill/>
                </a:ln>
                <a:solidFill>
                  <a:srgbClr val="133984"/>
                </a:solidFill>
                <a:effectLst/>
                <a:latin typeface="Arial" charset="0"/>
                <a:ea typeface="黑体" pitchFamily="2" charset="-122"/>
              </a:endParaRPr>
            </a:p>
          </p:txBody>
        </p:sp>
      </p:grpSp>
      <p:grpSp>
        <p:nvGrpSpPr>
          <p:cNvPr id="44" name="组合 43">
            <a:extLst>
              <a:ext uri="{FF2B5EF4-FFF2-40B4-BE49-F238E27FC236}">
                <a16:creationId xmlns:a16="http://schemas.microsoft.com/office/drawing/2014/main" id="{946CBD9D-28EE-410D-BA0B-10B861474F6E}"/>
              </a:ext>
            </a:extLst>
          </p:cNvPr>
          <p:cNvGrpSpPr/>
          <p:nvPr/>
        </p:nvGrpSpPr>
        <p:grpSpPr>
          <a:xfrm>
            <a:off x="4824028" y="4243611"/>
            <a:ext cx="4147844" cy="1752299"/>
            <a:chOff x="4824028" y="4243611"/>
            <a:chExt cx="4147844" cy="1752299"/>
          </a:xfrm>
        </p:grpSpPr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id="{7E71A73D-1795-406A-BCEA-96DF90AAE5F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897950" y="4243611"/>
              <a:ext cx="2073922" cy="1752299"/>
            </a:xfrm>
            <a:prstGeom prst="rect">
              <a:avLst/>
            </a:prstGeom>
          </p:spPr>
        </p:pic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id="{4CA88B6C-C0E1-4CDF-B53B-F44AA996E9E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835812" y="4531769"/>
              <a:ext cx="2001913" cy="333652"/>
            </a:xfrm>
            <a:prstGeom prst="rect">
              <a:avLst/>
            </a:prstGeom>
          </p:spPr>
        </p:pic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id="{5879B3C0-554C-48DE-A7E6-A0C4730B0D4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824028" y="5054928"/>
              <a:ext cx="2073922" cy="314664"/>
            </a:xfrm>
            <a:prstGeom prst="rect">
              <a:avLst/>
            </a:prstGeom>
          </p:spPr>
        </p:pic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A85F3084-4F0A-48C8-BDC5-7A1FBE68B438}"/>
              </a:ext>
            </a:extLst>
          </p:cNvPr>
          <p:cNvSpPr txBox="1"/>
          <p:nvPr/>
        </p:nvSpPr>
        <p:spPr>
          <a:xfrm>
            <a:off x="35496" y="5661248"/>
            <a:ext cx="71287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华文仿宋" panose="02010600040101010101" pitchFamily="2" charset="-122"/>
                <a:cs typeface="Arial" panose="020B0604020202020204" pitchFamily="34" charset="0"/>
              </a:rPr>
              <a:t>Laser spot at (a) </a:t>
            </a:r>
            <a:r>
              <a: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ea typeface="华文仿宋" panose="02010600040101010101" pitchFamily="2" charset="-122"/>
                <a:cs typeface="Arial" panose="020B0604020202020204" pitchFamily="34" charset="0"/>
              </a:rPr>
              <a:t>capillary entrance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华文仿宋" panose="02010600040101010101" pitchFamily="2" charset="-122"/>
                <a:cs typeface="Arial" panose="020B0604020202020204" pitchFamily="34" charset="0"/>
              </a:rPr>
              <a:t>, (b) capillary exit for </a:t>
            </a: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华文仿宋" panose="02010600040101010101" pitchFamily="2" charset="-122"/>
                <a:cs typeface="Arial" panose="020B0604020202020204" pitchFamily="34" charset="0"/>
              </a:rPr>
              <a:t>r</a:t>
            </a:r>
            <a:r>
              <a:rPr kumimoji="0" lang="en-US" altLang="zh-CN" sz="1200" b="1" i="0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华文仿宋" panose="02010600040101010101" pitchFamily="2" charset="-122"/>
                <a:cs typeface="Arial" panose="020B0604020202020204" pitchFamily="34" charset="0"/>
              </a:rPr>
              <a:t>os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华文仿宋" panose="02010600040101010101" pitchFamily="2" charset="-122"/>
                <a:cs typeface="Arial" panose="020B0604020202020204" pitchFamily="34" charset="0"/>
              </a:rPr>
              <a:t>=20μm, (c) capillary exit for </a:t>
            </a: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华文仿宋" panose="02010600040101010101" pitchFamily="2" charset="-122"/>
                <a:cs typeface="Arial" panose="020B0604020202020204" pitchFamily="34" charset="0"/>
              </a:rPr>
              <a:t>r</a:t>
            </a:r>
            <a:r>
              <a:rPr kumimoji="0" lang="en-US" altLang="zh-CN" sz="1200" b="1" i="0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华文仿宋" panose="02010600040101010101" pitchFamily="2" charset="-122"/>
                <a:cs typeface="Arial" panose="020B0604020202020204" pitchFamily="34" charset="0"/>
              </a:rPr>
              <a:t>os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华文仿宋" panose="02010600040101010101" pitchFamily="2" charset="-122"/>
                <a:cs typeface="Arial" panose="020B0604020202020204" pitchFamily="34" charset="0"/>
              </a:rPr>
              <a:t>=90μm.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/>
              <a:cs typeface="Arial" panose="020B0604020202020204" pitchFamily="34" charset="0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9C14D64F-2A29-429E-B383-0951367A9DF9}"/>
              </a:ext>
            </a:extLst>
          </p:cNvPr>
          <p:cNvGrpSpPr/>
          <p:nvPr/>
        </p:nvGrpSpPr>
        <p:grpSpPr>
          <a:xfrm>
            <a:off x="2633226" y="1256089"/>
            <a:ext cx="2262810" cy="1118933"/>
            <a:chOff x="2726927" y="1128222"/>
            <a:chExt cx="2262810" cy="1118933"/>
          </a:xfrm>
        </p:grpSpPr>
        <p:grpSp>
          <p:nvGrpSpPr>
            <p:cNvPr id="34" name="组合 33">
              <a:extLst>
                <a:ext uri="{FF2B5EF4-FFF2-40B4-BE49-F238E27FC236}">
                  <a16:creationId xmlns:a16="http://schemas.microsoft.com/office/drawing/2014/main" id="{BFF7E2E4-58A8-4058-B384-C9D9D7CE4176}"/>
                </a:ext>
              </a:extLst>
            </p:cNvPr>
            <p:cNvGrpSpPr/>
            <p:nvPr/>
          </p:nvGrpSpPr>
          <p:grpSpPr>
            <a:xfrm>
              <a:off x="2825662" y="1264247"/>
              <a:ext cx="971800" cy="982908"/>
              <a:chOff x="6096001" y="2152912"/>
              <a:chExt cx="1608039" cy="1626419"/>
            </a:xfrm>
          </p:grpSpPr>
          <p:grpSp>
            <p:nvGrpSpPr>
              <p:cNvPr id="35" name="组合 34">
                <a:extLst>
                  <a:ext uri="{FF2B5EF4-FFF2-40B4-BE49-F238E27FC236}">
                    <a16:creationId xmlns:a16="http://schemas.microsoft.com/office/drawing/2014/main" id="{2D21E92F-C45F-491B-A21A-FD70F74BDE50}"/>
                  </a:ext>
                </a:extLst>
              </p:cNvPr>
              <p:cNvGrpSpPr/>
              <p:nvPr/>
            </p:nvGrpSpPr>
            <p:grpSpPr>
              <a:xfrm>
                <a:off x="6096001" y="2171292"/>
                <a:ext cx="1608039" cy="1608039"/>
                <a:chOff x="6247557" y="2151027"/>
                <a:chExt cx="1219200" cy="1219200"/>
              </a:xfrm>
            </p:grpSpPr>
            <p:sp>
              <p:nvSpPr>
                <p:cNvPr id="37" name="椭圆 36">
                  <a:extLst>
                    <a:ext uri="{FF2B5EF4-FFF2-40B4-BE49-F238E27FC236}">
                      <a16:creationId xmlns:a16="http://schemas.microsoft.com/office/drawing/2014/main" id="{1399D17A-9107-4AC6-972F-0AF2B220BCB0}"/>
                    </a:ext>
                  </a:extLst>
                </p:cNvPr>
                <p:cNvSpPr/>
                <p:nvPr/>
              </p:nvSpPr>
              <p:spPr>
                <a:xfrm>
                  <a:off x="6247557" y="2151027"/>
                  <a:ext cx="1219200" cy="1219200"/>
                </a:xfrm>
                <a:prstGeom prst="ellipse">
                  <a:avLst/>
                </a:prstGeom>
                <a:noFill/>
                <a:ln w="19050" cap="flat" cmpd="sng" algn="ctr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/>
                    <a:ea typeface="微软雅黑"/>
                    <a:cs typeface="+mn-cs"/>
                  </a:endParaRPr>
                </a:p>
              </p:txBody>
            </p:sp>
            <p:sp>
              <p:nvSpPr>
                <p:cNvPr id="38" name="椭圆 37">
                  <a:extLst>
                    <a:ext uri="{FF2B5EF4-FFF2-40B4-BE49-F238E27FC236}">
                      <a16:creationId xmlns:a16="http://schemas.microsoft.com/office/drawing/2014/main" id="{35D976A3-04FD-4FDD-AC8F-E50D2DA85574}"/>
                    </a:ext>
                  </a:extLst>
                </p:cNvPr>
                <p:cNvSpPr/>
                <p:nvPr/>
              </p:nvSpPr>
              <p:spPr>
                <a:xfrm>
                  <a:off x="6830488" y="2732052"/>
                  <a:ext cx="45719" cy="45719"/>
                </a:xfrm>
                <a:prstGeom prst="ellipse">
                  <a:avLst/>
                </a:prstGeom>
                <a:solidFill>
                  <a:srgbClr val="0051EB"/>
                </a:solidFill>
                <a:ln w="12700" cap="flat" cmpd="sng" algn="ctr">
                  <a:solidFill>
                    <a:srgbClr val="0051EB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/>
                    <a:ea typeface="微软雅黑"/>
                    <a:cs typeface="+mn-cs"/>
                  </a:endParaRPr>
                </a:p>
              </p:txBody>
            </p:sp>
            <p:cxnSp>
              <p:nvCxnSpPr>
                <p:cNvPr id="39" name="直接箭头连接符 38">
                  <a:extLst>
                    <a:ext uri="{FF2B5EF4-FFF2-40B4-BE49-F238E27FC236}">
                      <a16:creationId xmlns:a16="http://schemas.microsoft.com/office/drawing/2014/main" id="{ABEE57D3-5404-41EB-8158-55F971AFE3B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527012" y="2741577"/>
                  <a:ext cx="342500" cy="6695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0051EB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</p:grpSp>
          <p:sp>
            <p:nvSpPr>
              <p:cNvPr id="36" name="文本框 35">
                <a:extLst>
                  <a:ext uri="{FF2B5EF4-FFF2-40B4-BE49-F238E27FC236}">
                    <a16:creationId xmlns:a16="http://schemas.microsoft.com/office/drawing/2014/main" id="{EEF592E1-9B09-433E-BF18-550D64E34D2E}"/>
                  </a:ext>
                </a:extLst>
              </p:cNvPr>
              <p:cNvSpPr txBox="1"/>
              <p:nvPr/>
            </p:nvSpPr>
            <p:spPr>
              <a:xfrm>
                <a:off x="6539340" y="2152912"/>
                <a:ext cx="47000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微软雅黑"/>
                    <a:cs typeface="Times New Roman" panose="02020603050405020304" pitchFamily="18" charset="0"/>
                  </a:rPr>
                  <a:t>r</a:t>
                </a:r>
                <a:r>
                  <a:rPr kumimoji="0" lang="en-US" altLang="zh-CN" sz="2400" b="0" i="0" u="none" strike="noStrike" kern="0" cap="none" spc="0" normalizeH="0" baseline="-2500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微软雅黑"/>
                    <a:cs typeface="Times New Roman" panose="02020603050405020304" pitchFamily="18" charset="0"/>
                  </a:rPr>
                  <a:t>os</a:t>
                </a:r>
                <a:endParaRPr kumimoji="0" lang="zh-CN" altLang="en-US" sz="2400" b="0" i="0" u="none" strike="noStrike" kern="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6" name="弧形 5">
              <a:extLst>
                <a:ext uri="{FF2B5EF4-FFF2-40B4-BE49-F238E27FC236}">
                  <a16:creationId xmlns:a16="http://schemas.microsoft.com/office/drawing/2014/main" id="{A562AEB6-7053-468D-8701-E209741C7FAA}"/>
                </a:ext>
              </a:extLst>
            </p:cNvPr>
            <p:cNvSpPr/>
            <p:nvPr/>
          </p:nvSpPr>
          <p:spPr bwMode="auto">
            <a:xfrm rot="20212927" flipH="1">
              <a:off x="2726927" y="1128222"/>
              <a:ext cx="1572305" cy="427218"/>
            </a:xfrm>
            <a:prstGeom prst="arc">
              <a:avLst>
                <a:gd name="adj1" fmla="val 11636829"/>
                <a:gd name="adj2" fmla="val 20294563"/>
              </a:avLst>
            </a:prstGeom>
            <a:ln w="12700"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弧形 39">
              <a:extLst>
                <a:ext uri="{FF2B5EF4-FFF2-40B4-BE49-F238E27FC236}">
                  <a16:creationId xmlns:a16="http://schemas.microsoft.com/office/drawing/2014/main" id="{5191085F-52F2-4105-BC03-E2ED82CC80AE}"/>
                </a:ext>
              </a:extLst>
            </p:cNvPr>
            <p:cNvSpPr/>
            <p:nvPr/>
          </p:nvSpPr>
          <p:spPr bwMode="auto">
            <a:xfrm rot="20045276" flipH="1">
              <a:off x="3417432" y="1806851"/>
              <a:ext cx="1572305" cy="427218"/>
            </a:xfrm>
            <a:prstGeom prst="arc">
              <a:avLst>
                <a:gd name="adj1" fmla="val 12961603"/>
                <a:gd name="adj2" fmla="val 20791521"/>
              </a:avLst>
            </a:prstGeom>
            <a:ln w="12700"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2" name="直接箭头连接符 11">
            <a:extLst>
              <a:ext uri="{FF2B5EF4-FFF2-40B4-BE49-F238E27FC236}">
                <a16:creationId xmlns:a16="http://schemas.microsoft.com/office/drawing/2014/main" id="{AE7A9277-32B8-4C56-9A2A-728C5F507F32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3703762" y="2158388"/>
            <a:ext cx="621314" cy="389732"/>
          </a:xfrm>
          <a:prstGeom prst="straightConnector1">
            <a:avLst/>
          </a:prstGeom>
          <a:ln w="28575">
            <a:solidFill>
              <a:srgbClr val="C00000"/>
            </a:solidFill>
            <a:prstDash val="dash"/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文本框 41">
            <a:extLst>
              <a:ext uri="{FF2B5EF4-FFF2-40B4-BE49-F238E27FC236}">
                <a16:creationId xmlns:a16="http://schemas.microsoft.com/office/drawing/2014/main" id="{5F827541-ABDA-4B6A-99B0-B598777FECD7}"/>
              </a:ext>
            </a:extLst>
          </p:cNvPr>
          <p:cNvSpPr txBox="1"/>
          <p:nvPr/>
        </p:nvSpPr>
        <p:spPr>
          <a:xfrm>
            <a:off x="298328" y="3666510"/>
            <a:ext cx="546902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E~10 </a:t>
            </a:r>
            <a:r>
              <a:rPr lang="en-US" altLang="zh-CN" sz="16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mJ</a:t>
            </a:r>
            <a:r>
              <a:rPr lang="en-US" altLang="zh-CN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  </a:t>
            </a:r>
            <a:r>
              <a:rPr lang="el-GR" altLang="zh-CN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λ</a:t>
            </a:r>
            <a:r>
              <a:rPr lang="en-US" altLang="zh-CN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=800 nm; </a:t>
            </a:r>
            <a:r>
              <a:rPr lang="el-GR" altLang="zh-CN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τ</a:t>
            </a:r>
            <a:r>
              <a:rPr lang="en-US" altLang="zh-CN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=30 fs</a:t>
            </a:r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sz="1600" baseline="-25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=33μm (FWHM)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id="{2751224A-971F-4D8D-B2F2-8033BCAE816D}"/>
              </a:ext>
            </a:extLst>
          </p:cNvPr>
          <p:cNvSpPr txBox="1"/>
          <p:nvPr/>
        </p:nvSpPr>
        <p:spPr>
          <a:xfrm>
            <a:off x="7416" y="6069486"/>
            <a:ext cx="91434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Laser beam can be well guided from curved to straight plasma channels with suitable off-axis distance.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81073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6A2994F-F71B-4077-9CF6-64BA5F25DD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60350"/>
            <a:ext cx="9144000" cy="647700"/>
          </a:xfrm>
        </p:spPr>
        <p:txBody>
          <a:bodyPr/>
          <a:lstStyle/>
          <a:p>
            <a:r>
              <a:rPr lang="en-US" altLang="zh-CN" sz="28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Stable laser guidance in curved plasma channel</a:t>
            </a:r>
            <a:endParaRPr lang="zh-CN" altLang="en-US" sz="2800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00CE7AEF-0747-402A-81C9-D14A900590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-508" y="944724"/>
            <a:ext cx="9144000" cy="108012"/>
          </a:xfrm>
          <a:prstGeom prst="rect">
            <a:avLst/>
          </a:prstGeom>
          <a:gradFill>
            <a:gsLst>
              <a:gs pos="23000">
                <a:srgbClr val="7030A0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20000"/>
              </a:spcBef>
              <a:buFont typeface="Wingdings" pitchFamily="2" charset="2"/>
              <a:buNone/>
            </a:pP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BED29F79-67D0-441B-BBC7-97CAB9B2F178}"/>
              </a:ext>
            </a:extLst>
          </p:cNvPr>
          <p:cNvGrpSpPr/>
          <p:nvPr/>
        </p:nvGrpSpPr>
        <p:grpSpPr>
          <a:xfrm>
            <a:off x="645722" y="1588245"/>
            <a:ext cx="3557810" cy="1804793"/>
            <a:chOff x="2657475" y="1685925"/>
            <a:chExt cx="6872287" cy="3486150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D11E5416-E5D4-4F46-8C5F-A3D2B92F995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62237" y="1685925"/>
              <a:ext cx="6867525" cy="3486150"/>
            </a:xfrm>
            <a:prstGeom prst="rect">
              <a:avLst/>
            </a:prstGeom>
          </p:spPr>
        </p:pic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A368113C-31D5-4C0F-A91D-EE3458112B96}"/>
                </a:ext>
              </a:extLst>
            </p:cNvPr>
            <p:cNvSpPr/>
            <p:nvPr/>
          </p:nvSpPr>
          <p:spPr>
            <a:xfrm>
              <a:off x="2657475" y="4648200"/>
              <a:ext cx="790575" cy="5238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F597F6E8-68D0-4E75-8B3D-94BA265BB7C2}"/>
                </a:ext>
              </a:extLst>
            </p:cNvPr>
            <p:cNvSpPr/>
            <p:nvPr/>
          </p:nvSpPr>
          <p:spPr>
            <a:xfrm>
              <a:off x="2662237" y="1744179"/>
              <a:ext cx="790575" cy="5238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pic>
        <p:nvPicPr>
          <p:cNvPr id="6" name="图片 5">
            <a:extLst>
              <a:ext uri="{FF2B5EF4-FFF2-40B4-BE49-F238E27FC236}">
                <a16:creationId xmlns:a16="http://schemas.microsoft.com/office/drawing/2014/main" id="{B0F5D7E5-C314-43A2-801B-C318BF8076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217" y="3648461"/>
            <a:ext cx="3931284" cy="180479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3DFB3F8C-4641-4C6F-A7B3-C3E06BF815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5209" y="1556792"/>
            <a:ext cx="3855243" cy="3817657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86F5B80E-D586-487A-9763-2C3AD3A05D09}"/>
              </a:ext>
            </a:extLst>
          </p:cNvPr>
          <p:cNvSpPr txBox="1"/>
          <p:nvPr/>
        </p:nvSpPr>
        <p:spPr>
          <a:xfrm>
            <a:off x="323528" y="1124744"/>
            <a:ext cx="546902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~ 3J</a:t>
            </a: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  </a:t>
            </a:r>
            <a:r>
              <a:rPr lang="el-GR" altLang="zh-CN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λ</a:t>
            </a: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=800 nm; </a:t>
            </a:r>
            <a:r>
              <a:rPr lang="el-GR" altLang="zh-CN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τ</a:t>
            </a: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=30 fs</a:t>
            </a:r>
            <a:r>
              <a:rPr lang="zh-CN" altLang="en-US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sz="2000" baseline="-25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=33μm (FWHM)</a:t>
            </a:r>
            <a:endParaRPr lang="zh-CN" altLang="en-US" sz="2000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CD9A4FBA-F56A-457B-B7A7-D7E4804CE230}"/>
              </a:ext>
            </a:extLst>
          </p:cNvPr>
          <p:cNvSpPr txBox="1"/>
          <p:nvPr/>
        </p:nvSpPr>
        <p:spPr>
          <a:xfrm>
            <a:off x="508" y="5445224"/>
            <a:ext cx="9143492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altLang="zh-CN" sz="1600" dirty="0"/>
              <a:t>For relativistic laser, we can get the most </a:t>
            </a:r>
            <a:r>
              <a:rPr lang="en-US" altLang="zh-CN" sz="1600" dirty="0">
                <a:solidFill>
                  <a:srgbClr val="C00000"/>
                </a:solidFill>
              </a:rPr>
              <a:t>stable electron acceleration with optimal off-axis incidence</a:t>
            </a:r>
            <a:r>
              <a:rPr lang="en-US" altLang="zh-CN" sz="1600" dirty="0"/>
              <a:t>. (monoenergetic and minimal energy spread) </a:t>
            </a:r>
          </a:p>
          <a:p>
            <a:pPr algn="just"/>
            <a:r>
              <a:rPr lang="en-US" altLang="zh-CN" sz="1600" dirty="0"/>
              <a:t>Simulation results show that</a:t>
            </a:r>
            <a:r>
              <a:rPr lang="en-US" altLang="zh-CN" sz="1600" dirty="0">
                <a:solidFill>
                  <a:srgbClr val="C00000"/>
                </a:solidFill>
              </a:rPr>
              <a:t> transverse oscillations of laser beam centroid can be avoided</a:t>
            </a:r>
            <a:r>
              <a:rPr lang="en-US" altLang="zh-CN" sz="1600" dirty="0"/>
              <a:t> under appropriate off-axis incidence and electron injection in the curved part can be avoided using pure helium gas.</a:t>
            </a:r>
            <a:endParaRPr lang="zh-CN" altLang="en-US" sz="1600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BEAC5F86-C58F-4224-B72B-8C5B04B4F33A}"/>
              </a:ext>
            </a:extLst>
          </p:cNvPr>
          <p:cNvSpPr txBox="1"/>
          <p:nvPr/>
        </p:nvSpPr>
        <p:spPr>
          <a:xfrm>
            <a:off x="6012160" y="1120678"/>
            <a:ext cx="29199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Gas: </a:t>
            </a:r>
            <a:r>
              <a:rPr lang="en-US" altLang="zh-CN" sz="2000" dirty="0">
                <a:solidFill>
                  <a:srgbClr val="00008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99.5% He+0.5 N</a:t>
            </a:r>
            <a:r>
              <a:rPr lang="en-US" altLang="zh-CN" sz="2000" baseline="-25000" dirty="0">
                <a:solidFill>
                  <a:srgbClr val="00008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zh-CN" altLang="en-US" sz="2000" baseline="-25000" dirty="0">
              <a:solidFill>
                <a:srgbClr val="000082"/>
              </a:solidFill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CFAD455E-1A48-401E-9387-BA2C30443FD9}"/>
              </a:ext>
            </a:extLst>
          </p:cNvPr>
          <p:cNvSpPr txBox="1"/>
          <p:nvPr/>
        </p:nvSpPr>
        <p:spPr>
          <a:xfrm>
            <a:off x="414704" y="3035243"/>
            <a:ext cx="8369764" cy="830997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just"/>
            <a:r>
              <a:rPr lang="en-US" altLang="zh-CN" sz="2400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Stage II: the second drive laser is stably guided by a curved plasma channel to the following straight channel.</a:t>
            </a:r>
            <a:endParaRPr lang="zh-CN" altLang="en-US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1315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6A2994F-F71B-4077-9CF6-64BA5F25DD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60350"/>
            <a:ext cx="9144000" cy="647700"/>
          </a:xfrm>
        </p:spPr>
        <p:txBody>
          <a:bodyPr/>
          <a:lstStyle/>
          <a:p>
            <a:r>
              <a:rPr lang="en-US" altLang="zh-CN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Next works</a:t>
            </a:r>
            <a:endParaRPr lang="zh-CN" altLang="en-US" dirty="0">
              <a:solidFill>
                <a:srgbClr val="C0000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00CE7AEF-0747-402A-81C9-D14A900590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-508" y="944724"/>
            <a:ext cx="9144000" cy="108012"/>
          </a:xfrm>
          <a:prstGeom prst="rect">
            <a:avLst/>
          </a:prstGeom>
          <a:gradFill>
            <a:gsLst>
              <a:gs pos="23000">
                <a:srgbClr val="7030A0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20000"/>
              </a:spcBef>
              <a:buFont typeface="Wingdings" pitchFamily="2" charset="2"/>
              <a:buNone/>
            </a:pP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7D1EDF8A-D93E-4686-A94E-26A1A36446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969307"/>
            <a:ext cx="3229020" cy="2215777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2725D0D7-4446-48A0-BA0F-B01AB261AA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4287262"/>
            <a:ext cx="3230167" cy="2053794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BC777D1C-3BD3-4D90-BFBF-5365B977FE4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7450" y="1966199"/>
            <a:ext cx="2960973" cy="2215777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9DF67796-4678-49DB-A0BD-023C84B6658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7450" y="4287261"/>
            <a:ext cx="2960974" cy="2053794"/>
          </a:xfrm>
          <a:prstGeom prst="rect">
            <a:avLst/>
          </a:prstGeom>
        </p:spPr>
      </p:pic>
      <p:sp>
        <p:nvSpPr>
          <p:cNvPr id="3" name="箭头: 右 2">
            <a:extLst>
              <a:ext uri="{FF2B5EF4-FFF2-40B4-BE49-F238E27FC236}">
                <a16:creationId xmlns:a16="http://schemas.microsoft.com/office/drawing/2014/main" id="{4E56922B-30BF-414A-916E-642C222C30F7}"/>
              </a:ext>
            </a:extLst>
          </p:cNvPr>
          <p:cNvSpPr/>
          <p:nvPr/>
        </p:nvSpPr>
        <p:spPr bwMode="auto">
          <a:xfrm>
            <a:off x="4175956" y="3969060"/>
            <a:ext cx="1152128" cy="540060"/>
          </a:xfrm>
          <a:prstGeom prst="rightArrow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chemeClr val="bg1"/>
            </a:outerShdw>
          </a:effectLst>
        </p:spPr>
        <p:txBody>
          <a:bodyPr vert="horz" wrap="square" lIns="91440" tIns="54000" rIns="91440" bIns="45720" numCol="1" rtlCol="0" anchor="t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3000" b="1" i="0" u="none" strike="noStrike" cap="none" normalizeH="0" baseline="0">
              <a:ln>
                <a:noFill/>
              </a:ln>
              <a:solidFill>
                <a:srgbClr val="133984"/>
              </a:solidFill>
              <a:effectLst/>
              <a:latin typeface="Arial" charset="0"/>
              <a:ea typeface="黑体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7B8082D6-4BE4-4342-AB95-BDDFB29F4942}"/>
              </a:ext>
            </a:extLst>
          </p:cNvPr>
          <p:cNvSpPr txBox="1"/>
          <p:nvPr/>
        </p:nvSpPr>
        <p:spPr>
          <a:xfrm>
            <a:off x="4062974" y="3429000"/>
            <a:ext cx="13644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update</a:t>
            </a:r>
            <a:endParaRPr lang="zh-CN" altLang="en-US" sz="2800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266932DC-873B-45D3-920D-3C754C036CFB}"/>
              </a:ext>
            </a:extLst>
          </p:cNvPr>
          <p:cNvSpPr txBox="1"/>
          <p:nvPr/>
        </p:nvSpPr>
        <p:spPr>
          <a:xfrm>
            <a:off x="174052" y="1115932"/>
            <a:ext cx="4587240" cy="7970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u"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133984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rPr>
              <a:t>200TW, 10Hz, 25fs (2012~2022)</a:t>
            </a:r>
          </a:p>
          <a:p>
            <a:pPr marR="0" lvl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altLang="zh-CN" sz="2000" dirty="0"/>
              <a:t>Single laser beam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133984"/>
              </a:solidFill>
              <a:effectLst/>
              <a:uLnTx/>
              <a:uFillTx/>
              <a:latin typeface="Arial" charset="0"/>
              <a:ea typeface="黑体" pitchFamily="2" charset="-122"/>
              <a:cs typeface="+mn-cs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7202FA5D-D3F6-459C-8BF1-DDB878A4C4A7}"/>
              </a:ext>
            </a:extLst>
          </p:cNvPr>
          <p:cNvSpPr txBox="1"/>
          <p:nvPr/>
        </p:nvSpPr>
        <p:spPr>
          <a:xfrm>
            <a:off x="4614316" y="1111046"/>
            <a:ext cx="4587240" cy="7970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u"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133984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rPr>
              <a:t>200TW+300TW, 1Hz, 25fs (2023~)</a:t>
            </a:r>
          </a:p>
          <a:p>
            <a:pPr marR="0" lvl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133984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rPr>
              <a:t>Two laser beams</a:t>
            </a:r>
          </a:p>
        </p:txBody>
      </p:sp>
      <p:grpSp>
        <p:nvGrpSpPr>
          <p:cNvPr id="41" name="组合 40">
            <a:extLst>
              <a:ext uri="{FF2B5EF4-FFF2-40B4-BE49-F238E27FC236}">
                <a16:creationId xmlns:a16="http://schemas.microsoft.com/office/drawing/2014/main" id="{F3212C30-1C82-417C-A9CD-5AE92244EBDE}"/>
              </a:ext>
            </a:extLst>
          </p:cNvPr>
          <p:cNvGrpSpPr/>
          <p:nvPr/>
        </p:nvGrpSpPr>
        <p:grpSpPr>
          <a:xfrm>
            <a:off x="0" y="1234990"/>
            <a:ext cx="9144000" cy="5362362"/>
            <a:chOff x="0" y="944724"/>
            <a:chExt cx="9144000" cy="5362362"/>
          </a:xfrm>
        </p:grpSpPr>
        <p:grpSp>
          <p:nvGrpSpPr>
            <p:cNvPr id="42" name="组合 41">
              <a:extLst>
                <a:ext uri="{FF2B5EF4-FFF2-40B4-BE49-F238E27FC236}">
                  <a16:creationId xmlns:a16="http://schemas.microsoft.com/office/drawing/2014/main" id="{4D51A709-672B-4F90-96FF-D437BA37D2EA}"/>
                </a:ext>
              </a:extLst>
            </p:cNvPr>
            <p:cNvGrpSpPr/>
            <p:nvPr/>
          </p:nvGrpSpPr>
          <p:grpSpPr>
            <a:xfrm>
              <a:off x="0" y="944724"/>
              <a:ext cx="9144000" cy="5362362"/>
              <a:chOff x="0" y="944724"/>
              <a:chExt cx="9144000" cy="5362362"/>
            </a:xfrm>
          </p:grpSpPr>
          <p:grpSp>
            <p:nvGrpSpPr>
              <p:cNvPr id="44" name="组合 43">
                <a:extLst>
                  <a:ext uri="{FF2B5EF4-FFF2-40B4-BE49-F238E27FC236}">
                    <a16:creationId xmlns:a16="http://schemas.microsoft.com/office/drawing/2014/main" id="{27FA79BE-CCDB-4534-83C1-60F2DB2E7AFB}"/>
                  </a:ext>
                </a:extLst>
              </p:cNvPr>
              <p:cNvGrpSpPr/>
              <p:nvPr/>
            </p:nvGrpSpPr>
            <p:grpSpPr>
              <a:xfrm>
                <a:off x="0" y="944724"/>
                <a:ext cx="9144000" cy="5362362"/>
                <a:chOff x="755576" y="654836"/>
                <a:chExt cx="9144000" cy="5362362"/>
              </a:xfrm>
            </p:grpSpPr>
            <p:grpSp>
              <p:nvGrpSpPr>
                <p:cNvPr id="60" name="组合 59">
                  <a:extLst>
                    <a:ext uri="{FF2B5EF4-FFF2-40B4-BE49-F238E27FC236}">
                      <a16:creationId xmlns:a16="http://schemas.microsoft.com/office/drawing/2014/main" id="{A4846B5C-114A-4CAA-8934-335548712747}"/>
                    </a:ext>
                  </a:extLst>
                </p:cNvPr>
                <p:cNvGrpSpPr/>
                <p:nvPr/>
              </p:nvGrpSpPr>
              <p:grpSpPr>
                <a:xfrm>
                  <a:off x="755576" y="654836"/>
                  <a:ext cx="9144000" cy="5362362"/>
                  <a:chOff x="2771800" y="467371"/>
                  <a:chExt cx="9144000" cy="5362362"/>
                </a:xfrm>
              </p:grpSpPr>
              <p:pic>
                <p:nvPicPr>
                  <p:cNvPr id="65" name="图片 64">
                    <a:extLst>
                      <a:ext uri="{FF2B5EF4-FFF2-40B4-BE49-F238E27FC236}">
                        <a16:creationId xmlns:a16="http://schemas.microsoft.com/office/drawing/2014/main" id="{FA3C2051-4B81-4D74-AD6E-5623A9FBE90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2771800" y="467371"/>
                    <a:ext cx="9144000" cy="5362362"/>
                  </a:xfrm>
                  <a:prstGeom prst="rect">
                    <a:avLst/>
                  </a:prstGeom>
                </p:spPr>
              </p:pic>
              <p:pic>
                <p:nvPicPr>
                  <p:cNvPr id="66" name="图片 65">
                    <a:extLst>
                      <a:ext uri="{FF2B5EF4-FFF2-40B4-BE49-F238E27FC236}">
                        <a16:creationId xmlns:a16="http://schemas.microsoft.com/office/drawing/2014/main" id="{06871ECE-80F6-4CA9-820B-1BDD2694BF5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/>
                  <a:stretch>
                    <a:fillRect/>
                  </a:stretch>
                </p:blipFill>
                <p:spPr>
                  <a:xfrm>
                    <a:off x="2807804" y="2478781"/>
                    <a:ext cx="900100" cy="3290480"/>
                  </a:xfrm>
                  <a:prstGeom prst="rect">
                    <a:avLst/>
                  </a:prstGeom>
                </p:spPr>
              </p:pic>
              <p:pic>
                <p:nvPicPr>
                  <p:cNvPr id="67" name="图片 66">
                    <a:extLst>
                      <a:ext uri="{FF2B5EF4-FFF2-40B4-BE49-F238E27FC236}">
                        <a16:creationId xmlns:a16="http://schemas.microsoft.com/office/drawing/2014/main" id="{0B52D772-4F68-441E-9C48-3D7E21B5165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8"/>
                  <a:stretch>
                    <a:fillRect/>
                  </a:stretch>
                </p:blipFill>
                <p:spPr>
                  <a:xfrm>
                    <a:off x="3760400" y="4111911"/>
                    <a:ext cx="3799932" cy="1657350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61" name="文本框 60">
                  <a:extLst>
                    <a:ext uri="{FF2B5EF4-FFF2-40B4-BE49-F238E27FC236}">
                      <a16:creationId xmlns:a16="http://schemas.microsoft.com/office/drawing/2014/main" id="{32AB9FF6-EA0A-4E6B-B21F-48271070B7DB}"/>
                    </a:ext>
                  </a:extLst>
                </p:cNvPr>
                <p:cNvSpPr txBox="1"/>
                <p:nvPr/>
              </p:nvSpPr>
              <p:spPr>
                <a:xfrm>
                  <a:off x="5184068" y="1412776"/>
                  <a:ext cx="92845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800" dirty="0">
                      <a:solidFill>
                        <a:srgbClr val="FF0000"/>
                      </a:solidFill>
                    </a:rPr>
                    <a:t>300TW</a:t>
                  </a:r>
                  <a:endParaRPr lang="zh-CN" altLang="en-US" sz="1800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62" name="文本框 61">
                  <a:extLst>
                    <a:ext uri="{FF2B5EF4-FFF2-40B4-BE49-F238E27FC236}">
                      <a16:creationId xmlns:a16="http://schemas.microsoft.com/office/drawing/2014/main" id="{EEB774DA-08A8-44B6-8983-6E48D7E9BC69}"/>
                    </a:ext>
                  </a:extLst>
                </p:cNvPr>
                <p:cNvSpPr txBox="1"/>
                <p:nvPr/>
              </p:nvSpPr>
              <p:spPr>
                <a:xfrm>
                  <a:off x="5184068" y="1926081"/>
                  <a:ext cx="92845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800" dirty="0">
                      <a:solidFill>
                        <a:srgbClr val="FF0000"/>
                      </a:solidFill>
                    </a:rPr>
                    <a:t>200TW</a:t>
                  </a:r>
                  <a:endParaRPr lang="zh-CN" altLang="en-US" sz="1800" dirty="0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63" name="直接箭头连接符 62">
                  <a:extLst>
                    <a:ext uri="{FF2B5EF4-FFF2-40B4-BE49-F238E27FC236}">
                      <a16:creationId xmlns:a16="http://schemas.microsoft.com/office/drawing/2014/main" id="{1DD92FB2-D4F4-4BD6-980D-B165A40A37FD}"/>
                    </a:ext>
                  </a:extLst>
                </p:cNvPr>
                <p:cNvCxnSpPr/>
                <p:nvPr/>
              </p:nvCxnSpPr>
              <p:spPr bwMode="auto">
                <a:xfrm flipH="1">
                  <a:off x="5004048" y="1412776"/>
                  <a:ext cx="1008112" cy="0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headEnd type="none" w="med" len="med"/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直接箭头连接符 63">
                  <a:extLst>
                    <a:ext uri="{FF2B5EF4-FFF2-40B4-BE49-F238E27FC236}">
                      <a16:creationId xmlns:a16="http://schemas.microsoft.com/office/drawing/2014/main" id="{31597C96-9E12-4824-B12D-D1E6594AE3B0}"/>
                    </a:ext>
                  </a:extLst>
                </p:cNvPr>
                <p:cNvCxnSpPr/>
                <p:nvPr/>
              </p:nvCxnSpPr>
              <p:spPr bwMode="auto">
                <a:xfrm flipH="1">
                  <a:off x="5004048" y="1916832"/>
                  <a:ext cx="1008112" cy="0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headEnd type="none" w="med" len="med"/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45" name="图片 44">
                <a:extLst>
                  <a:ext uri="{FF2B5EF4-FFF2-40B4-BE49-F238E27FC236}">
                    <a16:creationId xmlns:a16="http://schemas.microsoft.com/office/drawing/2014/main" id="{275BA165-F11F-4AA9-B777-51D38CEBD4DC}"/>
                  </a:ext>
                </a:extLst>
              </p:cNvPr>
              <p:cNvPicPr/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1500" y="4211786"/>
                <a:ext cx="4047257" cy="2025526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46" name="矩形 45">
                <a:extLst>
                  <a:ext uri="{FF2B5EF4-FFF2-40B4-BE49-F238E27FC236}">
                    <a16:creationId xmlns:a16="http://schemas.microsoft.com/office/drawing/2014/main" id="{D1666D7A-3CA1-4243-B36F-A8BF0EEC59C3}"/>
                  </a:ext>
                </a:extLst>
              </p:cNvPr>
              <p:cNvSpPr/>
              <p:nvPr/>
            </p:nvSpPr>
            <p:spPr bwMode="auto">
              <a:xfrm>
                <a:off x="5760132" y="5417939"/>
                <a:ext cx="1260140" cy="387325"/>
              </a:xfrm>
              <a:prstGeom prst="rect">
                <a:avLst/>
              </a:prstGeom>
              <a:solidFill>
                <a:srgbClr val="DCF4DF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54000" rIns="91440" bIns="45720" numCol="1" rtlCol="0" anchor="t" anchorCtr="1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en-US" sz="3000" b="1" i="0" u="none" strike="noStrike" cap="none" normalizeH="0" baseline="0">
                  <a:ln>
                    <a:noFill/>
                  </a:ln>
                  <a:solidFill>
                    <a:srgbClr val="133984"/>
                  </a:solidFill>
                  <a:effectLst/>
                  <a:latin typeface="Arial" charset="0"/>
                  <a:ea typeface="黑体" pitchFamily="2" charset="-122"/>
                </a:endParaRPr>
              </a:p>
            </p:txBody>
          </p:sp>
          <p:sp>
            <p:nvSpPr>
              <p:cNvPr id="47" name="文本框 46">
                <a:extLst>
                  <a:ext uri="{FF2B5EF4-FFF2-40B4-BE49-F238E27FC236}">
                    <a16:creationId xmlns:a16="http://schemas.microsoft.com/office/drawing/2014/main" id="{8E3CBB08-BA58-4636-8CBF-B9ADCC70D5D4}"/>
                  </a:ext>
                </a:extLst>
              </p:cNvPr>
              <p:cNvSpPr txBox="1"/>
              <p:nvPr/>
            </p:nvSpPr>
            <p:spPr>
              <a:xfrm>
                <a:off x="5688124" y="5445224"/>
                <a:ext cx="1476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charset="0"/>
                    <a:ea typeface="黑体" pitchFamily="2" charset="-122"/>
                    <a:cs typeface="+mn-cs"/>
                  </a:rPr>
                  <a:t>Control Center</a:t>
                </a:r>
                <a:endPara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ea typeface="黑体" pitchFamily="2" charset="-122"/>
                  <a:cs typeface="+mn-cs"/>
                </a:endParaRPr>
              </a:p>
            </p:txBody>
          </p:sp>
          <p:sp>
            <p:nvSpPr>
              <p:cNvPr id="48" name="矩形 47">
                <a:extLst>
                  <a:ext uri="{FF2B5EF4-FFF2-40B4-BE49-F238E27FC236}">
                    <a16:creationId xmlns:a16="http://schemas.microsoft.com/office/drawing/2014/main" id="{80D3EE5A-6FEE-476A-B2CD-FC3278D3467F}"/>
                  </a:ext>
                </a:extLst>
              </p:cNvPr>
              <p:cNvSpPr/>
              <p:nvPr/>
            </p:nvSpPr>
            <p:spPr bwMode="auto">
              <a:xfrm>
                <a:off x="5148064" y="6093296"/>
                <a:ext cx="540060" cy="109869"/>
              </a:xfrm>
              <a:prstGeom prst="rect">
                <a:avLst/>
              </a:prstGeom>
              <a:solidFill>
                <a:srgbClr val="B9F3B9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54000" rIns="91440" bIns="45720" numCol="1" rtlCol="0" anchor="t" anchorCtr="1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en-US" sz="3000" b="1" i="0" u="none" strike="noStrike" cap="none" normalizeH="0" baseline="0">
                  <a:ln>
                    <a:noFill/>
                  </a:ln>
                  <a:solidFill>
                    <a:srgbClr val="133984"/>
                  </a:solidFill>
                  <a:effectLst/>
                  <a:latin typeface="Arial" charset="0"/>
                  <a:ea typeface="黑体" pitchFamily="2" charset="-122"/>
                </a:endParaRPr>
              </a:p>
            </p:txBody>
          </p:sp>
          <p:sp>
            <p:nvSpPr>
              <p:cNvPr id="49" name="矩形 48">
                <a:extLst>
                  <a:ext uri="{FF2B5EF4-FFF2-40B4-BE49-F238E27FC236}">
                    <a16:creationId xmlns:a16="http://schemas.microsoft.com/office/drawing/2014/main" id="{A931DBBD-3BB0-44FD-BB6F-0B3FDAF184B2}"/>
                  </a:ext>
                </a:extLst>
              </p:cNvPr>
              <p:cNvSpPr/>
              <p:nvPr/>
            </p:nvSpPr>
            <p:spPr bwMode="auto">
              <a:xfrm>
                <a:off x="1151620" y="2759522"/>
                <a:ext cx="1008112" cy="273434"/>
              </a:xfrm>
              <a:prstGeom prst="rect">
                <a:avLst/>
              </a:prstGeom>
              <a:solidFill>
                <a:srgbClr val="B9F3B9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54000" rIns="91440" bIns="45720" numCol="1" rtlCol="0" anchor="t" anchorCtr="1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en-US" sz="3000" b="1" i="0" u="none" strike="noStrike" cap="none" normalizeH="0" baseline="0">
                  <a:ln>
                    <a:noFill/>
                  </a:ln>
                  <a:solidFill>
                    <a:srgbClr val="133984"/>
                  </a:solidFill>
                  <a:effectLst/>
                  <a:latin typeface="Arial" charset="0"/>
                  <a:ea typeface="黑体" pitchFamily="2" charset="-122"/>
                </a:endParaRPr>
              </a:p>
            </p:txBody>
          </p:sp>
          <p:sp>
            <p:nvSpPr>
              <p:cNvPr id="50" name="矩形 49">
                <a:extLst>
                  <a:ext uri="{FF2B5EF4-FFF2-40B4-BE49-F238E27FC236}">
                    <a16:creationId xmlns:a16="http://schemas.microsoft.com/office/drawing/2014/main" id="{BBA7E3C9-5FB4-4E5A-8AB1-0FC19E4B4E20}"/>
                  </a:ext>
                </a:extLst>
              </p:cNvPr>
              <p:cNvSpPr/>
              <p:nvPr/>
            </p:nvSpPr>
            <p:spPr bwMode="auto">
              <a:xfrm>
                <a:off x="432048" y="1785750"/>
                <a:ext cx="1008112" cy="273434"/>
              </a:xfrm>
              <a:prstGeom prst="rect">
                <a:avLst/>
              </a:prstGeom>
              <a:solidFill>
                <a:srgbClr val="B9F3B9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54000" rIns="91440" bIns="45720" numCol="1" rtlCol="0" anchor="t" anchorCtr="1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en-US" sz="3000" b="1" i="0" u="none" strike="noStrike" cap="none" normalizeH="0" baseline="0">
                  <a:ln>
                    <a:noFill/>
                  </a:ln>
                  <a:solidFill>
                    <a:srgbClr val="133984"/>
                  </a:solidFill>
                  <a:effectLst/>
                  <a:latin typeface="Arial" charset="0"/>
                  <a:ea typeface="黑体" pitchFamily="2" charset="-122"/>
                </a:endParaRPr>
              </a:p>
            </p:txBody>
          </p:sp>
          <p:sp>
            <p:nvSpPr>
              <p:cNvPr id="51" name="文本框 50">
                <a:extLst>
                  <a:ext uri="{FF2B5EF4-FFF2-40B4-BE49-F238E27FC236}">
                    <a16:creationId xmlns:a16="http://schemas.microsoft.com/office/drawing/2014/main" id="{9D73D70B-3F02-4648-ACFD-3E587BE9A8A6}"/>
                  </a:ext>
                </a:extLst>
              </p:cNvPr>
              <p:cNvSpPr txBox="1"/>
              <p:nvPr/>
            </p:nvSpPr>
            <p:spPr>
              <a:xfrm>
                <a:off x="1151620" y="2797187"/>
                <a:ext cx="132279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>
                    <a:solidFill>
                      <a:srgbClr val="FF0000"/>
                    </a:solidFill>
                  </a:rPr>
                  <a:t>Angle:0~90°</a:t>
                </a:r>
                <a:endParaRPr lang="zh-CN" altLang="en-US" sz="14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2" name="文本框 51">
                <a:extLst>
                  <a:ext uri="{FF2B5EF4-FFF2-40B4-BE49-F238E27FC236}">
                    <a16:creationId xmlns:a16="http://schemas.microsoft.com/office/drawing/2014/main" id="{D4B6A657-CA2A-4EBC-8BD2-8F608FAE26BA}"/>
                  </a:ext>
                </a:extLst>
              </p:cNvPr>
              <p:cNvSpPr txBox="1"/>
              <p:nvPr/>
            </p:nvSpPr>
            <p:spPr>
              <a:xfrm>
                <a:off x="287524" y="1825079"/>
                <a:ext cx="152157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>
                    <a:solidFill>
                      <a:srgbClr val="FF0000"/>
                    </a:solidFill>
                  </a:rPr>
                  <a:t>Angle:90~180°</a:t>
                </a:r>
                <a:endParaRPr lang="zh-CN" altLang="en-US" sz="14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3" name="矩形 52">
                <a:extLst>
                  <a:ext uri="{FF2B5EF4-FFF2-40B4-BE49-F238E27FC236}">
                    <a16:creationId xmlns:a16="http://schemas.microsoft.com/office/drawing/2014/main" id="{74FFDBBD-1714-478F-BAB4-3462E27635C7}"/>
                  </a:ext>
                </a:extLst>
              </p:cNvPr>
              <p:cNvSpPr/>
              <p:nvPr/>
            </p:nvSpPr>
            <p:spPr bwMode="auto">
              <a:xfrm>
                <a:off x="4118757" y="3121224"/>
                <a:ext cx="669775" cy="307776"/>
              </a:xfrm>
              <a:prstGeom prst="rect">
                <a:avLst/>
              </a:prstGeom>
              <a:solidFill>
                <a:srgbClr val="B9F3B9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54000" rIns="91440" bIns="45720" numCol="1" rtlCol="0" anchor="t" anchorCtr="1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en-US" sz="3000" b="1" i="0" u="none" strike="noStrike" cap="none" normalizeH="0" baseline="0">
                  <a:ln>
                    <a:noFill/>
                  </a:ln>
                  <a:solidFill>
                    <a:srgbClr val="133984"/>
                  </a:solidFill>
                  <a:effectLst/>
                  <a:latin typeface="Arial" charset="0"/>
                  <a:ea typeface="黑体" pitchFamily="2" charset="-122"/>
                </a:endParaRPr>
              </a:p>
            </p:txBody>
          </p:sp>
          <p:sp>
            <p:nvSpPr>
              <p:cNvPr id="54" name="矩形 53">
                <a:extLst>
                  <a:ext uri="{FF2B5EF4-FFF2-40B4-BE49-F238E27FC236}">
                    <a16:creationId xmlns:a16="http://schemas.microsoft.com/office/drawing/2014/main" id="{AD75E90D-FF6F-4C01-8369-AF1F52F4E753}"/>
                  </a:ext>
                </a:extLst>
              </p:cNvPr>
              <p:cNvSpPr/>
              <p:nvPr/>
            </p:nvSpPr>
            <p:spPr bwMode="auto">
              <a:xfrm>
                <a:off x="5256584" y="1196751"/>
                <a:ext cx="669775" cy="288000"/>
              </a:xfrm>
              <a:prstGeom prst="rect">
                <a:avLst/>
              </a:prstGeom>
              <a:solidFill>
                <a:srgbClr val="B9F3B9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54000" rIns="91440" bIns="45720" numCol="1" rtlCol="0" anchor="t" anchorCtr="1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en-US" sz="3000" b="1" i="0" u="none" strike="noStrike" cap="none" normalizeH="0" baseline="0">
                  <a:ln>
                    <a:noFill/>
                  </a:ln>
                  <a:solidFill>
                    <a:srgbClr val="133984"/>
                  </a:solidFill>
                  <a:effectLst/>
                  <a:latin typeface="Arial" charset="0"/>
                  <a:ea typeface="黑体" pitchFamily="2" charset="-122"/>
                </a:endParaRPr>
              </a:p>
            </p:txBody>
          </p:sp>
          <p:sp>
            <p:nvSpPr>
              <p:cNvPr id="55" name="矩形 54">
                <a:extLst>
                  <a:ext uri="{FF2B5EF4-FFF2-40B4-BE49-F238E27FC236}">
                    <a16:creationId xmlns:a16="http://schemas.microsoft.com/office/drawing/2014/main" id="{DE6FEFD4-5F40-4327-A255-BFDC6535A1EF}"/>
                  </a:ext>
                </a:extLst>
              </p:cNvPr>
              <p:cNvSpPr/>
              <p:nvPr/>
            </p:nvSpPr>
            <p:spPr bwMode="auto">
              <a:xfrm>
                <a:off x="7820513" y="4653136"/>
                <a:ext cx="567912" cy="232190"/>
              </a:xfrm>
              <a:prstGeom prst="rect">
                <a:avLst/>
              </a:prstGeom>
              <a:solidFill>
                <a:srgbClr val="DDF4E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54000" rIns="91440" bIns="45720" numCol="1" rtlCol="0" anchor="t" anchorCtr="1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en-US" sz="3000" b="1" i="0" u="none" strike="noStrike" cap="none" normalizeH="0" baseline="0">
                  <a:ln>
                    <a:noFill/>
                  </a:ln>
                  <a:solidFill>
                    <a:srgbClr val="133984"/>
                  </a:solidFill>
                  <a:effectLst/>
                  <a:latin typeface="Arial" charset="0"/>
                  <a:ea typeface="黑体" pitchFamily="2" charset="-122"/>
                </a:endParaRPr>
              </a:p>
            </p:txBody>
          </p:sp>
          <p:sp>
            <p:nvSpPr>
              <p:cNvPr id="56" name="矩形 55">
                <a:extLst>
                  <a:ext uri="{FF2B5EF4-FFF2-40B4-BE49-F238E27FC236}">
                    <a16:creationId xmlns:a16="http://schemas.microsoft.com/office/drawing/2014/main" id="{95025BB0-24F0-42EB-94E2-713B3CBA2E92}"/>
                  </a:ext>
                </a:extLst>
              </p:cNvPr>
              <p:cNvSpPr/>
              <p:nvPr/>
            </p:nvSpPr>
            <p:spPr bwMode="auto">
              <a:xfrm>
                <a:off x="7423960" y="5636905"/>
                <a:ext cx="1260140" cy="307777"/>
              </a:xfrm>
              <a:prstGeom prst="rect">
                <a:avLst/>
              </a:prstGeom>
              <a:solidFill>
                <a:srgbClr val="F6F7F9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54000" rIns="91440" bIns="45720" numCol="1" rtlCol="0" anchor="t" anchorCtr="1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en-US" sz="3000" b="1" i="0" u="none" strike="noStrike" cap="none" normalizeH="0" baseline="0">
                  <a:ln>
                    <a:noFill/>
                  </a:ln>
                  <a:solidFill>
                    <a:srgbClr val="133984"/>
                  </a:solidFill>
                  <a:effectLst/>
                  <a:latin typeface="Arial" charset="0"/>
                  <a:ea typeface="黑体" pitchFamily="2" charset="-122"/>
                </a:endParaRPr>
              </a:p>
            </p:txBody>
          </p:sp>
          <p:sp>
            <p:nvSpPr>
              <p:cNvPr id="57" name="文本框 56">
                <a:extLst>
                  <a:ext uri="{FF2B5EF4-FFF2-40B4-BE49-F238E27FC236}">
                    <a16:creationId xmlns:a16="http://schemas.microsoft.com/office/drawing/2014/main" id="{291CCAAD-35CD-4494-BD2D-C76ED6B23CF3}"/>
                  </a:ext>
                </a:extLst>
              </p:cNvPr>
              <p:cNvSpPr txBox="1"/>
              <p:nvPr/>
            </p:nvSpPr>
            <p:spPr>
              <a:xfrm>
                <a:off x="7279944" y="5599112"/>
                <a:ext cx="157653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charset="0"/>
                    <a:ea typeface="黑体" pitchFamily="2" charset="-122"/>
                    <a:cs typeface="+mn-cs"/>
                  </a:rPr>
                  <a:t>Supercomputer</a:t>
                </a:r>
                <a:endPara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ea typeface="黑体" pitchFamily="2" charset="-122"/>
                  <a:cs typeface="+mn-cs"/>
                </a:endParaRPr>
              </a:p>
            </p:txBody>
          </p:sp>
          <p:sp>
            <p:nvSpPr>
              <p:cNvPr id="58" name="文本框 57">
                <a:extLst>
                  <a:ext uri="{FF2B5EF4-FFF2-40B4-BE49-F238E27FC236}">
                    <a16:creationId xmlns:a16="http://schemas.microsoft.com/office/drawing/2014/main" id="{16BD7772-135D-4C8B-8D3F-6B28DC56DDB8}"/>
                  </a:ext>
                </a:extLst>
              </p:cNvPr>
              <p:cNvSpPr txBox="1"/>
              <p:nvPr/>
            </p:nvSpPr>
            <p:spPr>
              <a:xfrm>
                <a:off x="6911412" y="2383120"/>
                <a:ext cx="181820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charset="0"/>
                    <a:ea typeface="黑体" pitchFamily="2" charset="-122"/>
                    <a:cs typeface="+mn-cs"/>
                  </a:rPr>
                  <a:t>Laser Room</a:t>
                </a:r>
                <a:endPara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ea typeface="黑体" pitchFamily="2" charset="-122"/>
                  <a:cs typeface="+mn-cs"/>
                </a:endParaRPr>
              </a:p>
            </p:txBody>
          </p:sp>
          <p:sp>
            <p:nvSpPr>
              <p:cNvPr id="59" name="文本框 58">
                <a:extLst>
                  <a:ext uri="{FF2B5EF4-FFF2-40B4-BE49-F238E27FC236}">
                    <a16:creationId xmlns:a16="http://schemas.microsoft.com/office/drawing/2014/main" id="{B605A00C-E949-4DB3-92AE-E914464A60BC}"/>
                  </a:ext>
                </a:extLst>
              </p:cNvPr>
              <p:cNvSpPr txBox="1"/>
              <p:nvPr/>
            </p:nvSpPr>
            <p:spPr>
              <a:xfrm>
                <a:off x="7473288" y="4549722"/>
                <a:ext cx="1203168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0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charset="0"/>
                    <a:ea typeface="黑体" pitchFamily="2" charset="-122"/>
                    <a:cs typeface="+mn-cs"/>
                  </a:rPr>
                  <a:t>Target Processing</a:t>
                </a:r>
                <a:endParaRPr kumimoji="0" lang="zh-CN" alt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ea typeface="黑体" pitchFamily="2" charset="-122"/>
                  <a:cs typeface="+mn-cs"/>
                </a:endParaRPr>
              </a:p>
            </p:txBody>
          </p:sp>
        </p:grpSp>
        <p:cxnSp>
          <p:nvCxnSpPr>
            <p:cNvPr id="43" name="直接箭头连接符 42">
              <a:extLst>
                <a:ext uri="{FF2B5EF4-FFF2-40B4-BE49-F238E27FC236}">
                  <a16:creationId xmlns:a16="http://schemas.microsoft.com/office/drawing/2014/main" id="{18B108F9-5663-4428-855C-955D3BAF5F35}"/>
                </a:ext>
              </a:extLst>
            </p:cNvPr>
            <p:cNvCxnSpPr/>
            <p:nvPr/>
          </p:nvCxnSpPr>
          <p:spPr bwMode="auto">
            <a:xfrm flipV="1">
              <a:off x="1655676" y="3121224"/>
              <a:ext cx="684076" cy="1207876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none" w="med" len="med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81394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6A2994F-F71B-4077-9CF6-64BA5F25DD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60350"/>
            <a:ext cx="9144000" cy="647700"/>
          </a:xfrm>
        </p:spPr>
        <p:txBody>
          <a:bodyPr/>
          <a:lstStyle/>
          <a:p>
            <a:r>
              <a:rPr lang="en-US" altLang="zh-CN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Summary</a:t>
            </a:r>
            <a:endParaRPr lang="zh-CN" altLang="en-US" dirty="0">
              <a:solidFill>
                <a:srgbClr val="C0000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00CE7AEF-0747-402A-81C9-D14A900590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-508" y="944724"/>
            <a:ext cx="9144000" cy="108012"/>
          </a:xfrm>
          <a:prstGeom prst="rect">
            <a:avLst/>
          </a:prstGeom>
          <a:gradFill>
            <a:gsLst>
              <a:gs pos="23000">
                <a:srgbClr val="7030A0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20000"/>
              </a:spcBef>
              <a:buFont typeface="Wingdings" pitchFamily="2" charset="2"/>
              <a:buNone/>
            </a:pP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91F163EC-AC4D-4F02-BCE0-7A0CAE5D6797}"/>
              </a:ext>
            </a:extLst>
          </p:cNvPr>
          <p:cNvSpPr txBox="1"/>
          <p:nvPr/>
        </p:nvSpPr>
        <p:spPr>
          <a:xfrm>
            <a:off x="763015" y="1232756"/>
            <a:ext cx="7616954" cy="4847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600" dirty="0"/>
              <a:t>To realize multistage LWFA based on curved plasma channels, we have done the following works:</a:t>
            </a:r>
          </a:p>
          <a:p>
            <a:pPr marL="342900" indent="-342900" algn="just">
              <a:lnSpc>
                <a:spcPct val="150000"/>
              </a:lnSpc>
              <a:buAutoNum type="arabicPeriod"/>
            </a:pPr>
            <a:endParaRPr lang="en-US" altLang="zh-CN" sz="1600" dirty="0"/>
          </a:p>
          <a:p>
            <a:pPr marL="342900" indent="-342900" algn="just">
              <a:lnSpc>
                <a:spcPct val="150000"/>
              </a:lnSpc>
              <a:buAutoNum type="arabicPeriod"/>
            </a:pPr>
            <a:r>
              <a:rPr lang="en-US" altLang="zh-CN" sz="1600" dirty="0"/>
              <a:t>Getting 2GeV electron beams in the straight plasma channel with centimeter-scale capillary. </a:t>
            </a:r>
          </a:p>
          <a:p>
            <a:pPr marL="342900" indent="-342900" algn="just">
              <a:lnSpc>
                <a:spcPct val="150000"/>
              </a:lnSpc>
              <a:buAutoNum type="arabicPeriod"/>
            </a:pPr>
            <a:endParaRPr lang="en-US" altLang="zh-CN" sz="1600" dirty="0"/>
          </a:p>
          <a:p>
            <a:pPr marL="342900" indent="-342900" algn="just">
              <a:lnSpc>
                <a:spcPct val="150000"/>
              </a:lnSpc>
              <a:buAutoNum type="arabicPeriod"/>
            </a:pPr>
            <a:r>
              <a:rPr lang="en-US" altLang="zh-CN" sz="1600" dirty="0"/>
              <a:t>Demonstrating stable laser guidance and electron acceleration from the curved to straight plasma channels using appropriate off-axis incidence.</a:t>
            </a:r>
          </a:p>
          <a:p>
            <a:pPr marL="342900" indent="-342900" algn="just">
              <a:lnSpc>
                <a:spcPct val="150000"/>
              </a:lnSpc>
              <a:buAutoNum type="arabicPeriod"/>
            </a:pPr>
            <a:endParaRPr lang="en-US" altLang="zh-CN" sz="1600" dirty="0"/>
          </a:p>
          <a:p>
            <a:pPr marL="342900" indent="-342900" algn="just">
              <a:lnSpc>
                <a:spcPct val="150000"/>
              </a:lnSpc>
              <a:buAutoNum type="arabicPeriod"/>
            </a:pPr>
            <a:r>
              <a:rPr lang="en-US" altLang="zh-CN" sz="1600" dirty="0"/>
              <a:t>Updating our 200TW single-laser system to 200TW+300TW two-lasers system for the next coupling experiment of multistage LWFA.</a:t>
            </a:r>
          </a:p>
          <a:p>
            <a:pPr marL="342900" indent="-342900" algn="just">
              <a:lnSpc>
                <a:spcPct val="150000"/>
              </a:lnSpc>
              <a:buAutoNum type="arabicPeriod"/>
            </a:pPr>
            <a:endParaRPr lang="en-US" altLang="zh-CN" sz="1600" dirty="0"/>
          </a:p>
          <a:p>
            <a:pPr algn="just">
              <a:lnSpc>
                <a:spcPct val="150000"/>
              </a:lnSpc>
            </a:pPr>
            <a:r>
              <a:rPr lang="en-US" altLang="zh-CN" sz="1600" dirty="0"/>
              <a:t>Hopefully, we can complete the coupling experiment in 2024.</a:t>
            </a:r>
          </a:p>
        </p:txBody>
      </p:sp>
    </p:spTree>
    <p:extLst>
      <p:ext uri="{BB962C8B-B14F-4D97-AF65-F5344CB8AC3E}">
        <p14:creationId xmlns:p14="http://schemas.microsoft.com/office/powerpoint/2010/main" val="6354190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>
            <a:extLst>
              <a:ext uri="{FF2B5EF4-FFF2-40B4-BE49-F238E27FC236}">
                <a16:creationId xmlns:a16="http://schemas.microsoft.com/office/drawing/2014/main" id="{C3DC82AF-43F2-4886-B3D0-25ED6095F32E}"/>
              </a:ext>
            </a:extLst>
          </p:cNvPr>
          <p:cNvSpPr txBox="1"/>
          <p:nvPr/>
        </p:nvSpPr>
        <p:spPr>
          <a:xfrm>
            <a:off x="2555776" y="2960948"/>
            <a:ext cx="40324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>
                <a:solidFill>
                  <a:srgbClr val="C00000"/>
                </a:solidFill>
              </a:rPr>
              <a:t>  </a:t>
            </a:r>
            <a:r>
              <a:rPr lang="en-US" altLang="zh-CN" sz="4000" dirty="0">
                <a:solidFill>
                  <a:srgbClr val="C00000"/>
                </a:solidFill>
              </a:rPr>
              <a:t>Thank</a:t>
            </a:r>
            <a:r>
              <a:rPr lang="zh-CN" altLang="en-US" sz="4000" dirty="0">
                <a:solidFill>
                  <a:srgbClr val="C00000"/>
                </a:solidFill>
              </a:rPr>
              <a:t> </a:t>
            </a:r>
            <a:r>
              <a:rPr lang="en-US" altLang="zh-CN" sz="4000" dirty="0">
                <a:solidFill>
                  <a:srgbClr val="C00000"/>
                </a:solidFill>
              </a:rPr>
              <a:t>you</a:t>
            </a:r>
            <a:r>
              <a:rPr lang="zh-CN" altLang="en-US" sz="4000" dirty="0">
                <a:solidFill>
                  <a:srgbClr val="C00000"/>
                </a:solidFill>
              </a:rPr>
              <a:t>！</a:t>
            </a:r>
            <a:endParaRPr lang="en-US" altLang="zh-CN" sz="4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0378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10"/>
          <p:cNvSpPr>
            <a:spLocks noChangeArrowheads="1"/>
          </p:cNvSpPr>
          <p:nvPr/>
        </p:nvSpPr>
        <p:spPr bwMode="auto">
          <a:xfrm>
            <a:off x="-508" y="944724"/>
            <a:ext cx="9144000" cy="108012"/>
          </a:xfrm>
          <a:prstGeom prst="rect">
            <a:avLst/>
          </a:prstGeom>
          <a:gradFill>
            <a:gsLst>
              <a:gs pos="23000">
                <a:srgbClr val="7030A0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20000"/>
              </a:spcBef>
              <a:buFont typeface="Wingdings" pitchFamily="2" charset="2"/>
              <a:buNone/>
            </a:pPr>
            <a:endParaRPr lang="zh-CN" altLang="en-US" sz="2400" dirty="0">
              <a:solidFill>
                <a:schemeClr val="bg1"/>
              </a:solidFill>
              <a:ea typeface="黑体" pitchFamily="49" charset="-122"/>
            </a:endParaRPr>
          </a:p>
        </p:txBody>
      </p:sp>
      <p:sp>
        <p:nvSpPr>
          <p:cNvPr id="5" name="标题 4">
            <a:extLst>
              <a:ext uri="{FF2B5EF4-FFF2-40B4-BE49-F238E27FC236}">
                <a16:creationId xmlns:a16="http://schemas.microsoft.com/office/drawing/2014/main" id="{DB01E4AF-FBDA-4954-9513-3FF63F6E72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60350"/>
            <a:ext cx="9143492" cy="647700"/>
          </a:xfrm>
        </p:spPr>
        <p:txBody>
          <a:bodyPr/>
          <a:lstStyle/>
          <a:p>
            <a:r>
              <a:rPr lang="en-US" altLang="zh-CN" dirty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Background</a:t>
            </a:r>
            <a:endParaRPr lang="zh-CN" altLang="en-US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D38793DC-C266-4F9B-A641-C62E944C83F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3566" y="1127591"/>
            <a:ext cx="2681948" cy="1914524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42BF0E93-C1B6-438A-9141-3748D1988C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0289" y="1127595"/>
            <a:ext cx="2795308" cy="1900809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A9F3C9A9-E5E0-48C4-9382-CC47AE76C0FA}"/>
              </a:ext>
            </a:extLst>
          </p:cNvPr>
          <p:cNvSpPr txBox="1"/>
          <p:nvPr/>
        </p:nvSpPr>
        <p:spPr>
          <a:xfrm>
            <a:off x="3338518" y="1124744"/>
            <a:ext cx="2550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Colliders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26940986-5251-414F-AC9C-E140D87FFFCD}"/>
              </a:ext>
            </a:extLst>
          </p:cNvPr>
          <p:cNvSpPr txBox="1"/>
          <p:nvPr/>
        </p:nvSpPr>
        <p:spPr>
          <a:xfrm>
            <a:off x="6072193" y="1108541"/>
            <a:ext cx="2031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FEL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F632532A-4320-4F13-9693-87ED4EB9BE9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214" y="1127595"/>
            <a:ext cx="2937864" cy="1825625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88F0BDA7-972F-45E0-8070-D8739D6C4FE5}"/>
              </a:ext>
            </a:extLst>
          </p:cNvPr>
          <p:cNvSpPr txBox="1"/>
          <p:nvPr/>
        </p:nvSpPr>
        <p:spPr>
          <a:xfrm>
            <a:off x="147643" y="1108541"/>
            <a:ext cx="2924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Traditional Accelerator</a:t>
            </a:r>
            <a:endParaRPr lang="zh-CN" altLang="en-US" sz="18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13C3BD4D-C6E0-4892-9156-3B4D7A984100}"/>
              </a:ext>
            </a:extLst>
          </p:cNvPr>
          <p:cNvSpPr txBox="1"/>
          <p:nvPr/>
        </p:nvSpPr>
        <p:spPr>
          <a:xfrm>
            <a:off x="1040176" y="3026936"/>
            <a:ext cx="22983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Kilometer-scale accelerator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8EF0B1AB-DAEA-46A0-9582-D2F73AA5872A}"/>
              </a:ext>
            </a:extLst>
          </p:cNvPr>
          <p:cNvSpPr txBox="1"/>
          <p:nvPr/>
        </p:nvSpPr>
        <p:spPr>
          <a:xfrm>
            <a:off x="155952" y="2984436"/>
            <a:ext cx="1147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FF0000"/>
                </a:solidFill>
              </a:rPr>
              <a:t>1MV/cm</a:t>
            </a:r>
            <a:endParaRPr lang="zh-CN" altLang="en-US" sz="1600" dirty="0">
              <a:solidFill>
                <a:srgbClr val="FF0000"/>
              </a:solidFill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EC23F4B2-C9E0-49B3-8D42-55267A4B92B2}"/>
              </a:ext>
            </a:extLst>
          </p:cNvPr>
          <p:cNvGrpSpPr/>
          <p:nvPr/>
        </p:nvGrpSpPr>
        <p:grpSpPr>
          <a:xfrm>
            <a:off x="5949788" y="3300251"/>
            <a:ext cx="3193264" cy="3405113"/>
            <a:chOff x="5886822" y="2934660"/>
            <a:chExt cx="3193264" cy="3405113"/>
          </a:xfrm>
        </p:grpSpPr>
        <p:pic>
          <p:nvPicPr>
            <p:cNvPr id="16" name="Picture 2">
              <a:extLst>
                <a:ext uri="{FF2B5EF4-FFF2-40B4-BE49-F238E27FC236}">
                  <a16:creationId xmlns:a16="http://schemas.microsoft.com/office/drawing/2014/main" id="{2BAA7616-0417-4DEC-A2AE-BEF01E63778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1745"/>
            <a:stretch/>
          </p:blipFill>
          <p:spPr bwMode="auto">
            <a:xfrm>
              <a:off x="6552220" y="3407133"/>
              <a:ext cx="2349302" cy="2932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91E2EC6C-1ECA-459F-A203-76F17E03C13E}"/>
                </a:ext>
              </a:extLst>
            </p:cNvPr>
            <p:cNvSpPr txBox="1"/>
            <p:nvPr/>
          </p:nvSpPr>
          <p:spPr>
            <a:xfrm>
              <a:off x="5886822" y="2934660"/>
              <a:ext cx="31932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600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Great Change to Accelerators</a:t>
              </a:r>
              <a:endPara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箭头: 右 18">
              <a:extLst>
                <a:ext uri="{FF2B5EF4-FFF2-40B4-BE49-F238E27FC236}">
                  <a16:creationId xmlns:a16="http://schemas.microsoft.com/office/drawing/2014/main" id="{611BE6D0-D550-48DF-B221-925AC69AB076}"/>
                </a:ext>
              </a:extLst>
            </p:cNvPr>
            <p:cNvSpPr/>
            <p:nvPr/>
          </p:nvSpPr>
          <p:spPr>
            <a:xfrm>
              <a:off x="5981700" y="4731400"/>
              <a:ext cx="581025" cy="276225"/>
            </a:xfrm>
            <a:prstGeom prst="rightArrow">
              <a:avLst>
                <a:gd name="adj1" fmla="val 50000"/>
                <a:gd name="adj2" fmla="val 79412"/>
              </a:avLst>
            </a:prstGeom>
            <a:solidFill>
              <a:srgbClr val="FF19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id="{5E01A97F-9897-4CA5-8015-7C82D47BDE9C}"/>
              </a:ext>
            </a:extLst>
          </p:cNvPr>
          <p:cNvGrpSpPr/>
          <p:nvPr/>
        </p:nvGrpSpPr>
        <p:grpSpPr>
          <a:xfrm>
            <a:off x="166044" y="3215657"/>
            <a:ext cx="5878138" cy="3453703"/>
            <a:chOff x="166044" y="3184345"/>
            <a:chExt cx="5878138" cy="3453703"/>
          </a:xfrm>
        </p:grpSpPr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id="{7C69C37B-B8DA-483D-9829-635FF93CEF16}"/>
                </a:ext>
              </a:extLst>
            </p:cNvPr>
            <p:cNvGrpSpPr/>
            <p:nvPr/>
          </p:nvGrpSpPr>
          <p:grpSpPr>
            <a:xfrm>
              <a:off x="166044" y="3184345"/>
              <a:ext cx="5878138" cy="3453703"/>
              <a:chOff x="98893" y="2818754"/>
              <a:chExt cx="5878138" cy="3453703"/>
            </a:xfrm>
          </p:grpSpPr>
          <p:grpSp>
            <p:nvGrpSpPr>
              <p:cNvPr id="22" name="组合 21">
                <a:extLst>
                  <a:ext uri="{FF2B5EF4-FFF2-40B4-BE49-F238E27FC236}">
                    <a16:creationId xmlns:a16="http://schemas.microsoft.com/office/drawing/2014/main" id="{ACDEE03C-FCE0-49D3-ADAE-FBF371A0F699}"/>
                  </a:ext>
                </a:extLst>
              </p:cNvPr>
              <p:cNvGrpSpPr/>
              <p:nvPr/>
            </p:nvGrpSpPr>
            <p:grpSpPr>
              <a:xfrm>
                <a:off x="98893" y="2906757"/>
                <a:ext cx="2769699" cy="3332118"/>
                <a:chOff x="3699343" y="2830557"/>
                <a:chExt cx="2769699" cy="3332118"/>
              </a:xfrm>
            </p:grpSpPr>
            <p:pic>
              <p:nvPicPr>
                <p:cNvPr id="33" name="图片 32">
                  <a:extLst>
                    <a:ext uri="{FF2B5EF4-FFF2-40B4-BE49-F238E27FC236}">
                      <a16:creationId xmlns:a16="http://schemas.microsoft.com/office/drawing/2014/main" id="{28981008-C9D6-4637-BB06-EAB3735A2DC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762375" y="3231914"/>
                  <a:ext cx="2609850" cy="1582732"/>
                </a:xfrm>
                <a:prstGeom prst="rect">
                  <a:avLst/>
                </a:prstGeom>
              </p:spPr>
            </p:pic>
            <p:sp>
              <p:nvSpPr>
                <p:cNvPr id="34" name="文本框 33">
                  <a:extLst>
                    <a:ext uri="{FF2B5EF4-FFF2-40B4-BE49-F238E27FC236}">
                      <a16:creationId xmlns:a16="http://schemas.microsoft.com/office/drawing/2014/main" id="{A270BB73-0731-4DC6-86E2-A77A664C7D1D}"/>
                    </a:ext>
                  </a:extLst>
                </p:cNvPr>
                <p:cNvSpPr txBox="1"/>
                <p:nvPr/>
              </p:nvSpPr>
              <p:spPr>
                <a:xfrm>
                  <a:off x="3749643" y="3218396"/>
                  <a:ext cx="2719399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4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Laser </a:t>
                  </a:r>
                  <a:r>
                    <a:rPr lang="en-US" altLang="zh-CN" sz="1400" dirty="0" err="1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wakefield</a:t>
                  </a:r>
                  <a:r>
                    <a:rPr lang="en-US" altLang="zh-CN" sz="14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 acceleration</a:t>
                  </a:r>
                  <a:endParaRPr lang="zh-CN" altLang="en-US" sz="1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pic>
              <p:nvPicPr>
                <p:cNvPr id="35" name="图片 34">
                  <a:extLst>
                    <a:ext uri="{FF2B5EF4-FFF2-40B4-BE49-F238E27FC236}">
                      <a16:creationId xmlns:a16="http://schemas.microsoft.com/office/drawing/2014/main" id="{1F014247-7EE0-42FC-B485-090F0E28FD5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7979" r="33102"/>
                <a:stretch/>
              </p:blipFill>
              <p:spPr>
                <a:xfrm>
                  <a:off x="3802015" y="4895849"/>
                  <a:ext cx="1239425" cy="1266826"/>
                </a:xfrm>
                <a:prstGeom prst="rect">
                  <a:avLst/>
                </a:prstGeom>
              </p:spPr>
            </p:pic>
            <p:pic>
              <p:nvPicPr>
                <p:cNvPr id="36" name="图片 35">
                  <a:extLst>
                    <a:ext uri="{FF2B5EF4-FFF2-40B4-BE49-F238E27FC236}">
                      <a16:creationId xmlns:a16="http://schemas.microsoft.com/office/drawing/2014/main" id="{8B8FBA32-0FB4-4D50-851F-FD2B7BE0FD3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6365" r="19621" b="50148"/>
                <a:stretch/>
              </p:blipFill>
              <p:spPr>
                <a:xfrm>
                  <a:off x="5073674" y="4899000"/>
                  <a:ext cx="1336651" cy="1254150"/>
                </a:xfrm>
                <a:prstGeom prst="rect">
                  <a:avLst/>
                </a:prstGeom>
              </p:spPr>
            </p:pic>
            <p:sp>
              <p:nvSpPr>
                <p:cNvPr id="39" name="文本框 38">
                  <a:extLst>
                    <a:ext uri="{FF2B5EF4-FFF2-40B4-BE49-F238E27FC236}">
                      <a16:creationId xmlns:a16="http://schemas.microsoft.com/office/drawing/2014/main" id="{17E80B74-8DFB-4F8B-80EF-922974991ECA}"/>
                    </a:ext>
                  </a:extLst>
                </p:cNvPr>
                <p:cNvSpPr txBox="1"/>
                <p:nvPr/>
              </p:nvSpPr>
              <p:spPr>
                <a:xfrm>
                  <a:off x="3699343" y="2830557"/>
                  <a:ext cx="949299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600" dirty="0">
                      <a:solidFill>
                        <a:srgbClr val="FF0000"/>
                      </a:solidFill>
                    </a:rPr>
                    <a:t>1GV/cm</a:t>
                  </a:r>
                  <a:endParaRPr lang="zh-CN" altLang="en-US" sz="1600" dirty="0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23" name="加号 22">
                <a:extLst>
                  <a:ext uri="{FF2B5EF4-FFF2-40B4-BE49-F238E27FC236}">
                    <a16:creationId xmlns:a16="http://schemas.microsoft.com/office/drawing/2014/main" id="{2F4C89B7-A935-4593-890D-B4A4887B3BD2}"/>
                  </a:ext>
                </a:extLst>
              </p:cNvPr>
              <p:cNvSpPr/>
              <p:nvPr/>
            </p:nvSpPr>
            <p:spPr>
              <a:xfrm>
                <a:off x="2705101" y="4495801"/>
                <a:ext cx="628650" cy="666750"/>
              </a:xfrm>
              <a:prstGeom prst="mathPlus">
                <a:avLst>
                  <a:gd name="adj1" fmla="val 13211"/>
                </a:avLst>
              </a:prstGeom>
              <a:solidFill>
                <a:srgbClr val="FF191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grpSp>
            <p:nvGrpSpPr>
              <p:cNvPr id="27" name="组合 26">
                <a:extLst>
                  <a:ext uri="{FF2B5EF4-FFF2-40B4-BE49-F238E27FC236}">
                    <a16:creationId xmlns:a16="http://schemas.microsoft.com/office/drawing/2014/main" id="{7F10F5DF-00B8-4108-9CB1-29A801F7DAF9}"/>
                  </a:ext>
                </a:extLst>
              </p:cNvPr>
              <p:cNvGrpSpPr/>
              <p:nvPr/>
            </p:nvGrpSpPr>
            <p:grpSpPr>
              <a:xfrm>
                <a:off x="3228976" y="3314698"/>
                <a:ext cx="2748055" cy="2957759"/>
                <a:chOff x="2486866" y="3060948"/>
                <a:chExt cx="2998613" cy="3170345"/>
              </a:xfrm>
            </p:grpSpPr>
            <p:pic>
              <p:nvPicPr>
                <p:cNvPr id="31" name="图片 30">
                  <a:extLst>
                    <a:ext uri="{FF2B5EF4-FFF2-40B4-BE49-F238E27FC236}">
                      <a16:creationId xmlns:a16="http://schemas.microsoft.com/office/drawing/2014/main" id="{CA3B972F-23FE-4986-A326-93DBC3A8070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23626"/>
                <a:stretch/>
              </p:blipFill>
              <p:spPr>
                <a:xfrm>
                  <a:off x="2663555" y="4605410"/>
                  <a:ext cx="2658287" cy="1625883"/>
                </a:xfrm>
                <a:prstGeom prst="rect">
                  <a:avLst/>
                </a:prstGeom>
              </p:spPr>
            </p:pic>
            <p:pic>
              <p:nvPicPr>
                <p:cNvPr id="32" name="图片 31">
                  <a:extLst>
                    <a:ext uri="{FF2B5EF4-FFF2-40B4-BE49-F238E27FC236}">
                      <a16:creationId xmlns:a16="http://schemas.microsoft.com/office/drawing/2014/main" id="{3723C6A5-B1DD-41DD-AD2C-244AEA4606B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486866" y="3060948"/>
                  <a:ext cx="2998613" cy="1521233"/>
                </a:xfrm>
                <a:prstGeom prst="rect">
                  <a:avLst/>
                </a:prstGeom>
                <a:ln>
                  <a:noFill/>
                </a:ln>
                <a:effectLst>
                  <a:outerShdw blurRad="190500" algn="tl" rotWithShape="0">
                    <a:srgbClr val="000000">
                      <a:alpha val="70000"/>
                    </a:srgbClr>
                  </a:outerShdw>
                </a:effectLst>
              </p:spPr>
            </p:pic>
          </p:grpSp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id="{2FFF5FD8-324D-4EDA-A61E-603AA0463C34}"/>
                  </a:ext>
                </a:extLst>
              </p:cNvPr>
              <p:cNvSpPr txBox="1"/>
              <p:nvPr/>
            </p:nvSpPr>
            <p:spPr>
              <a:xfrm>
                <a:off x="3717722" y="2818754"/>
                <a:ext cx="175933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dirty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CPA Laser</a:t>
                </a:r>
                <a:endParaRPr lang="zh-CN" altLang="en-US" sz="2400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id="{CDFC842C-81C6-44AC-91BC-BE8ED9915FF7}"/>
                </a:ext>
              </a:extLst>
            </p:cNvPr>
            <p:cNvSpPr txBox="1"/>
            <p:nvPr/>
          </p:nvSpPr>
          <p:spPr>
            <a:xfrm>
              <a:off x="1331640" y="3309447"/>
              <a:ext cx="206115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Meter-scale accelerator</a:t>
              </a:r>
              <a:endPara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28832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10"/>
          <p:cNvSpPr>
            <a:spLocks noChangeArrowheads="1"/>
          </p:cNvSpPr>
          <p:nvPr/>
        </p:nvSpPr>
        <p:spPr bwMode="auto">
          <a:xfrm>
            <a:off x="-508" y="944724"/>
            <a:ext cx="9144000" cy="108012"/>
          </a:xfrm>
          <a:prstGeom prst="rect">
            <a:avLst/>
          </a:prstGeom>
          <a:gradFill>
            <a:gsLst>
              <a:gs pos="23000">
                <a:srgbClr val="7030A0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20000"/>
              </a:spcBef>
              <a:buFont typeface="Wingdings" pitchFamily="2" charset="2"/>
              <a:buNone/>
            </a:pPr>
            <a:endParaRPr lang="zh-CN" altLang="en-US" sz="2400" dirty="0">
              <a:solidFill>
                <a:schemeClr val="bg1"/>
              </a:solidFill>
              <a:ea typeface="黑体" pitchFamily="49" charset="-122"/>
            </a:endParaRPr>
          </a:p>
        </p:txBody>
      </p:sp>
      <p:sp>
        <p:nvSpPr>
          <p:cNvPr id="5" name="标题 4">
            <a:extLst>
              <a:ext uri="{FF2B5EF4-FFF2-40B4-BE49-F238E27FC236}">
                <a16:creationId xmlns:a16="http://schemas.microsoft.com/office/drawing/2014/main" id="{DB01E4AF-FBDA-4954-9513-3FF63F6E72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60350"/>
            <a:ext cx="9143492" cy="647700"/>
          </a:xfrm>
        </p:spPr>
        <p:txBody>
          <a:bodyPr/>
          <a:lstStyle/>
          <a:p>
            <a:r>
              <a:rPr lang="en-US" altLang="zh-CN" dirty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LWFA potential applications</a:t>
            </a:r>
            <a:endParaRPr lang="zh-CN" altLang="en-US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id="{D88A0F09-5F2F-4069-B7A2-A847C00C6C5D}"/>
              </a:ext>
            </a:extLst>
          </p:cNvPr>
          <p:cNvSpPr txBox="1"/>
          <p:nvPr/>
        </p:nvSpPr>
        <p:spPr>
          <a:xfrm>
            <a:off x="5365844" y="3975993"/>
            <a:ext cx="24802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err="1">
                <a:solidFill>
                  <a:schemeClr val="tx1"/>
                </a:solidFill>
                <a:latin typeface="Garamond" panose="02020404030301010803" pitchFamily="18" charset="0"/>
                <a:ea typeface="微软雅黑" panose="020B0503020204020204" pitchFamily="34" charset="-122"/>
              </a:rPr>
              <a:t>TeV</a:t>
            </a:r>
            <a:r>
              <a:rPr lang="en-US" altLang="zh-CN" sz="2400" dirty="0">
                <a:solidFill>
                  <a:schemeClr val="tx1"/>
                </a:solidFill>
                <a:latin typeface="Garamond" panose="02020404030301010803" pitchFamily="18" charset="0"/>
                <a:ea typeface="微软雅黑" panose="020B0503020204020204" pitchFamily="34" charset="-122"/>
              </a:rPr>
              <a:t> e</a:t>
            </a:r>
            <a:r>
              <a:rPr lang="en-US" altLang="zh-CN" sz="2400" baseline="30000" dirty="0">
                <a:solidFill>
                  <a:schemeClr val="tx1"/>
                </a:solidFill>
                <a:latin typeface="Garamond" panose="02020404030301010803" pitchFamily="18" charset="0"/>
                <a:ea typeface="微软雅黑" panose="020B0503020204020204" pitchFamily="34" charset="-122"/>
              </a:rPr>
              <a:t>+</a:t>
            </a:r>
            <a:r>
              <a:rPr lang="en-US" altLang="zh-CN" sz="2400" dirty="0">
                <a:solidFill>
                  <a:schemeClr val="tx1"/>
                </a:solidFill>
                <a:latin typeface="Garamond" panose="02020404030301010803" pitchFamily="18" charset="0"/>
                <a:ea typeface="微软雅黑" panose="020B0503020204020204" pitchFamily="34" charset="-122"/>
              </a:rPr>
              <a:t> e</a:t>
            </a:r>
            <a:r>
              <a:rPr lang="en-US" altLang="zh-CN" sz="2400" baseline="30000" dirty="0">
                <a:solidFill>
                  <a:schemeClr val="tx1"/>
                </a:solidFill>
                <a:latin typeface="Garamond" panose="02020404030301010803" pitchFamily="18" charset="0"/>
                <a:ea typeface="微软雅黑" panose="020B0503020204020204" pitchFamily="34" charset="-122"/>
              </a:rPr>
              <a:t>-</a:t>
            </a:r>
            <a:r>
              <a:rPr lang="en-US" altLang="zh-CN" sz="2400" dirty="0">
                <a:solidFill>
                  <a:schemeClr val="tx1"/>
                </a:solidFill>
                <a:latin typeface="Garamond" panose="02020404030301010803" pitchFamily="18" charset="0"/>
                <a:ea typeface="微软雅黑" panose="020B0503020204020204" pitchFamily="34" charset="-122"/>
              </a:rPr>
              <a:t> Collider</a:t>
            </a:r>
            <a:endParaRPr lang="zh-CN" altLang="en-US" sz="2400" dirty="0">
              <a:solidFill>
                <a:schemeClr val="tx1"/>
              </a:solidFill>
              <a:latin typeface="Garamond" panose="02020404030301010803" pitchFamily="18" charset="0"/>
              <a:ea typeface="微软雅黑" panose="020B0503020204020204" pitchFamily="34" charset="-122"/>
            </a:endParaRP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9450BC07-C792-4F4A-89E9-3BA1761C77A6}"/>
              </a:ext>
            </a:extLst>
          </p:cNvPr>
          <p:cNvSpPr txBox="1"/>
          <p:nvPr/>
        </p:nvSpPr>
        <p:spPr>
          <a:xfrm>
            <a:off x="277303" y="3979306"/>
            <a:ext cx="40210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tx1"/>
                </a:solidFill>
                <a:latin typeface="Garamond" panose="02020404030301010803" pitchFamily="18" charset="0"/>
                <a:ea typeface="微软雅黑" panose="020B0503020204020204" pitchFamily="34" charset="-122"/>
              </a:rPr>
              <a:t>Ultrafast Electron Diffraction</a:t>
            </a:r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4" name="图片 43">
            <a:extLst>
              <a:ext uri="{FF2B5EF4-FFF2-40B4-BE49-F238E27FC236}">
                <a16:creationId xmlns:a16="http://schemas.microsoft.com/office/drawing/2014/main" id="{7463237B-5EE4-46F9-AE6C-1E27219000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572237"/>
            <a:ext cx="3345846" cy="2176429"/>
          </a:xfrm>
          <a:prstGeom prst="rect">
            <a:avLst/>
          </a:prstGeom>
        </p:spPr>
      </p:pic>
      <p:pic>
        <p:nvPicPr>
          <p:cNvPr id="45" name="图片 44">
            <a:extLst>
              <a:ext uri="{FF2B5EF4-FFF2-40B4-BE49-F238E27FC236}">
                <a16:creationId xmlns:a16="http://schemas.microsoft.com/office/drawing/2014/main" id="{6467C874-E398-4E08-87BA-2599295544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8170" y="4905164"/>
            <a:ext cx="3422508" cy="1877439"/>
          </a:xfrm>
          <a:prstGeom prst="rect">
            <a:avLst/>
          </a:prstGeom>
        </p:spPr>
      </p:pic>
      <p:sp>
        <p:nvSpPr>
          <p:cNvPr id="46" name="文本框 45">
            <a:extLst>
              <a:ext uri="{FF2B5EF4-FFF2-40B4-BE49-F238E27FC236}">
                <a16:creationId xmlns:a16="http://schemas.microsoft.com/office/drawing/2014/main" id="{6AA03FB2-8558-4F29-8E2F-5B7804495C27}"/>
              </a:ext>
            </a:extLst>
          </p:cNvPr>
          <p:cNvSpPr txBox="1"/>
          <p:nvPr/>
        </p:nvSpPr>
        <p:spPr>
          <a:xfrm>
            <a:off x="5357590" y="4447358"/>
            <a:ext cx="22349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Physics Today, March, 44, 2009</a:t>
            </a:r>
            <a:endParaRPr lang="zh-CN" altLang="en-US" sz="1200" dirty="0"/>
          </a:p>
        </p:txBody>
      </p:sp>
      <p:pic>
        <p:nvPicPr>
          <p:cNvPr id="47" name="图片 46">
            <a:extLst>
              <a:ext uri="{FF2B5EF4-FFF2-40B4-BE49-F238E27FC236}">
                <a16:creationId xmlns:a16="http://schemas.microsoft.com/office/drawing/2014/main" id="{78E623F0-89E7-4054-9656-C87A8A10256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562" y="4977172"/>
            <a:ext cx="3071118" cy="1777992"/>
          </a:xfrm>
          <a:prstGeom prst="rect">
            <a:avLst/>
          </a:prstGeom>
        </p:spPr>
      </p:pic>
      <p:sp>
        <p:nvSpPr>
          <p:cNvPr id="48" name="文本框 47">
            <a:extLst>
              <a:ext uri="{FF2B5EF4-FFF2-40B4-BE49-F238E27FC236}">
                <a16:creationId xmlns:a16="http://schemas.microsoft.com/office/drawing/2014/main" id="{3CC4B4E1-64C5-4949-B76F-6850B1E434ED}"/>
              </a:ext>
            </a:extLst>
          </p:cNvPr>
          <p:cNvSpPr txBox="1"/>
          <p:nvPr/>
        </p:nvSpPr>
        <p:spPr>
          <a:xfrm>
            <a:off x="557690" y="4447358"/>
            <a:ext cx="31929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/>
              <a:t>PRST-AB 19, 021302 (2016) </a:t>
            </a:r>
          </a:p>
          <a:p>
            <a:pPr algn="ctr"/>
            <a:r>
              <a:rPr lang="en-US" altLang="zh-CN" sz="1200" dirty="0"/>
              <a:t>Nature Photonics 11, 293-296 (2017)  </a:t>
            </a:r>
            <a:endParaRPr lang="zh-CN" altLang="en-US" sz="1200" dirty="0"/>
          </a:p>
        </p:txBody>
      </p:sp>
      <p:sp>
        <p:nvSpPr>
          <p:cNvPr id="49" name="矩形 48">
            <a:extLst>
              <a:ext uri="{FF2B5EF4-FFF2-40B4-BE49-F238E27FC236}">
                <a16:creationId xmlns:a16="http://schemas.microsoft.com/office/drawing/2014/main" id="{4E8E9CCB-6301-49E7-B2CA-0E762935D3F2}"/>
              </a:ext>
            </a:extLst>
          </p:cNvPr>
          <p:cNvSpPr/>
          <p:nvPr/>
        </p:nvSpPr>
        <p:spPr>
          <a:xfrm>
            <a:off x="485868" y="1059123"/>
            <a:ext cx="36339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err="1">
                <a:solidFill>
                  <a:schemeClr val="tx1"/>
                </a:solidFill>
                <a:latin typeface="Garamond" panose="02020404030301010803" pitchFamily="18" charset="0"/>
                <a:ea typeface="微软雅黑" panose="020B0503020204020204" pitchFamily="34" charset="-122"/>
              </a:rPr>
              <a:t>Betatron</a:t>
            </a:r>
            <a:r>
              <a:rPr lang="en-US" altLang="zh-CN" sz="2400" dirty="0">
                <a:solidFill>
                  <a:schemeClr val="tx1"/>
                </a:solidFill>
                <a:latin typeface="Garamond" panose="02020404030301010803" pitchFamily="18" charset="0"/>
                <a:ea typeface="微软雅黑" panose="020B0503020204020204" pitchFamily="34" charset="-122"/>
              </a:rPr>
              <a:t> Radiation Source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id="{B42F6BA6-5CE4-47A6-887B-25D69F16B559}"/>
              </a:ext>
            </a:extLst>
          </p:cNvPr>
          <p:cNvSpPr/>
          <p:nvPr/>
        </p:nvSpPr>
        <p:spPr>
          <a:xfrm>
            <a:off x="5260529" y="1062666"/>
            <a:ext cx="25351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chemeClr val="tx1"/>
                </a:solidFill>
                <a:latin typeface="Garamond" panose="02020404030301010803" pitchFamily="18" charset="0"/>
                <a:ea typeface="微软雅黑" panose="020B0503020204020204" pitchFamily="34" charset="-122"/>
              </a:rPr>
              <a:t>LWFA based FEL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cxnSp>
        <p:nvCxnSpPr>
          <p:cNvPr id="51" name="直接连接符 50">
            <a:extLst>
              <a:ext uri="{FF2B5EF4-FFF2-40B4-BE49-F238E27FC236}">
                <a16:creationId xmlns:a16="http://schemas.microsoft.com/office/drawing/2014/main" id="{F40A1718-A124-4B86-A38D-3F44A51F2D64}"/>
              </a:ext>
            </a:extLst>
          </p:cNvPr>
          <p:cNvCxnSpPr>
            <a:cxnSpLocks/>
          </p:cNvCxnSpPr>
          <p:nvPr/>
        </p:nvCxnSpPr>
        <p:spPr bwMode="auto">
          <a:xfrm>
            <a:off x="0" y="3871293"/>
            <a:ext cx="9126134" cy="0"/>
          </a:xfrm>
          <a:prstGeom prst="line">
            <a:avLst/>
          </a:prstGeom>
          <a:solidFill>
            <a:srgbClr val="EAEAEA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sx="1000" sy="1000" algn="ctr" rotWithShape="0">
              <a:schemeClr val="bg1"/>
            </a:outerShdw>
          </a:effectLst>
        </p:spPr>
      </p:cxnSp>
      <p:cxnSp>
        <p:nvCxnSpPr>
          <p:cNvPr id="52" name="直接连接符 51">
            <a:extLst>
              <a:ext uri="{FF2B5EF4-FFF2-40B4-BE49-F238E27FC236}">
                <a16:creationId xmlns:a16="http://schemas.microsoft.com/office/drawing/2014/main" id="{59B4645C-CB84-4BB6-B3C4-965797CDACE6}"/>
              </a:ext>
            </a:extLst>
          </p:cNvPr>
          <p:cNvCxnSpPr>
            <a:cxnSpLocks/>
          </p:cNvCxnSpPr>
          <p:nvPr/>
        </p:nvCxnSpPr>
        <p:spPr bwMode="auto">
          <a:xfrm rot="5400000" flipV="1">
            <a:off x="1590944" y="3947351"/>
            <a:ext cx="5796000" cy="0"/>
          </a:xfrm>
          <a:prstGeom prst="line">
            <a:avLst/>
          </a:prstGeom>
          <a:solidFill>
            <a:srgbClr val="EAEAEA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sx="1000" sy="1000" algn="ctr" rotWithShape="0">
              <a:schemeClr val="bg1"/>
            </a:outerShdw>
          </a:effectLst>
        </p:spPr>
      </p:cxn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5815E5FD-0A60-4830-98B5-20FA556373B6}"/>
              </a:ext>
            </a:extLst>
          </p:cNvPr>
          <p:cNvGrpSpPr/>
          <p:nvPr/>
        </p:nvGrpSpPr>
        <p:grpSpPr>
          <a:xfrm>
            <a:off x="4914174" y="1988840"/>
            <a:ext cx="3258226" cy="1801637"/>
            <a:chOff x="2087069" y="1679895"/>
            <a:chExt cx="7981951" cy="4126906"/>
          </a:xfrm>
        </p:grpSpPr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id="{B4221E0A-3275-4FC0-8878-21A1DE3BBA4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087070" y="1844401"/>
              <a:ext cx="7981950" cy="3962400"/>
            </a:xfrm>
            <a:prstGeom prst="rect">
              <a:avLst/>
            </a:prstGeom>
          </p:spPr>
        </p:pic>
        <p:sp>
          <p:nvSpPr>
            <p:cNvPr id="18" name="矩形 17">
              <a:extLst>
                <a:ext uri="{FF2B5EF4-FFF2-40B4-BE49-F238E27FC236}">
                  <a16:creationId xmlns:a16="http://schemas.microsoft.com/office/drawing/2014/main" id="{B8E94EF7-FBF2-440F-A529-F81731A1B0D6}"/>
                </a:ext>
              </a:extLst>
            </p:cNvPr>
            <p:cNvSpPr/>
            <p:nvPr/>
          </p:nvSpPr>
          <p:spPr>
            <a:xfrm>
              <a:off x="8267307" y="1844401"/>
              <a:ext cx="1801713" cy="138899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6CF3C3BE-255F-4E6F-B369-0804BF1C38A0}"/>
                </a:ext>
              </a:extLst>
            </p:cNvPr>
            <p:cNvSpPr/>
            <p:nvPr/>
          </p:nvSpPr>
          <p:spPr>
            <a:xfrm>
              <a:off x="6096000" y="1679895"/>
              <a:ext cx="465056" cy="3585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id="{D11D42B9-2C0E-4DC9-B922-5925371E743A}"/>
                </a:ext>
              </a:extLst>
            </p:cNvPr>
            <p:cNvSpPr/>
            <p:nvPr/>
          </p:nvSpPr>
          <p:spPr>
            <a:xfrm>
              <a:off x="2087070" y="1837205"/>
              <a:ext cx="465056" cy="3585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id="{6E3E02FB-5040-4DBB-B18B-EABFCDE83917}"/>
                </a:ext>
              </a:extLst>
            </p:cNvPr>
            <p:cNvSpPr/>
            <p:nvPr/>
          </p:nvSpPr>
          <p:spPr>
            <a:xfrm>
              <a:off x="2087069" y="3885409"/>
              <a:ext cx="300950" cy="3585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pic>
          <p:nvPicPr>
            <p:cNvPr id="22" name="图片 21">
              <a:extLst>
                <a:ext uri="{FF2B5EF4-FFF2-40B4-BE49-F238E27FC236}">
                  <a16:creationId xmlns:a16="http://schemas.microsoft.com/office/drawing/2014/main" id="{0EC4C080-20DD-43E8-85EF-0758F6C1582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267306" y="1970202"/>
              <a:ext cx="1427245" cy="1661656"/>
            </a:xfrm>
            <a:prstGeom prst="rect">
              <a:avLst/>
            </a:prstGeom>
          </p:spPr>
        </p:pic>
      </p:grpSp>
      <p:pic>
        <p:nvPicPr>
          <p:cNvPr id="6" name="图片 5">
            <a:extLst>
              <a:ext uri="{FF2B5EF4-FFF2-40B4-BE49-F238E27FC236}">
                <a16:creationId xmlns:a16="http://schemas.microsoft.com/office/drawing/2014/main" id="{56A33340-E37F-4511-8D9B-581F55D17AC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01257" y="1520788"/>
            <a:ext cx="3112698" cy="327842"/>
          </a:xfrm>
          <a:prstGeom prst="rect">
            <a:avLst/>
          </a:prstGeom>
        </p:spPr>
      </p:pic>
      <p:sp>
        <p:nvSpPr>
          <p:cNvPr id="28" name="文本框 27">
            <a:extLst>
              <a:ext uri="{FF2B5EF4-FFF2-40B4-BE49-F238E27FC236}">
                <a16:creationId xmlns:a16="http://schemas.microsoft.com/office/drawing/2014/main" id="{A51720BA-0C16-4F6A-B966-842609DC39CD}"/>
              </a:ext>
            </a:extLst>
          </p:cNvPr>
          <p:cNvSpPr txBox="1"/>
          <p:nvPr/>
        </p:nvSpPr>
        <p:spPr>
          <a:xfrm>
            <a:off x="5387647" y="1808820"/>
            <a:ext cx="21451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200"/>
            </a:lvl1pPr>
          </a:lstStyle>
          <a:p>
            <a:r>
              <a:rPr lang="en-US" altLang="zh-CN" dirty="0"/>
              <a:t>Nature 595, 516-520 (2021)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972947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>
            <a:extLst>
              <a:ext uri="{FF2B5EF4-FFF2-40B4-BE49-F238E27FC236}">
                <a16:creationId xmlns:a16="http://schemas.microsoft.com/office/drawing/2014/main" id="{5A049025-CEB8-44BD-9610-291186DB010A}"/>
              </a:ext>
            </a:extLst>
          </p:cNvPr>
          <p:cNvSpPr txBox="1"/>
          <p:nvPr/>
        </p:nvSpPr>
        <p:spPr>
          <a:xfrm>
            <a:off x="182233" y="1146466"/>
            <a:ext cx="2890535" cy="11664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黑体" pitchFamily="2" charset="-122"/>
              </a:rPr>
              <a:t>SJTU-Group (2007~)</a:t>
            </a:r>
          </a:p>
          <a:p>
            <a:pPr marL="0" marR="0" indent="0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黑体" pitchFamily="2" charset="-122"/>
              </a:rPr>
              <a:t>Leader: </a:t>
            </a:r>
            <a:r>
              <a:rPr kumimoji="0" lang="en-US" altLang="zh-CN" sz="2000" b="1" i="0" u="none" strike="noStrike" cap="none" normalizeH="0" baseline="0" dirty="0">
                <a:ln>
                  <a:noFill/>
                </a:ln>
                <a:effectLst/>
                <a:latin typeface="Arial" charset="0"/>
                <a:ea typeface="黑体" pitchFamily="2" charset="-122"/>
              </a:rPr>
              <a:t>Prof. J. Zhang</a:t>
            </a:r>
          </a:p>
          <a:p>
            <a:pPr marL="0" marR="0" indent="0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2000" b="1" i="0" u="none" strike="noStrike" cap="none" normalizeH="0" baseline="0" dirty="0">
              <a:ln>
                <a:noFill/>
              </a:ln>
              <a:effectLst/>
              <a:latin typeface="Arial" charset="0"/>
              <a:ea typeface="黑体" pitchFamily="2" charset="-122"/>
            </a:endParaRPr>
          </a:p>
        </p:txBody>
      </p:sp>
      <p:sp>
        <p:nvSpPr>
          <p:cNvPr id="24" name="Rectangle 10"/>
          <p:cNvSpPr>
            <a:spLocks noChangeArrowheads="1"/>
          </p:cNvSpPr>
          <p:nvPr/>
        </p:nvSpPr>
        <p:spPr bwMode="auto">
          <a:xfrm>
            <a:off x="-508" y="944724"/>
            <a:ext cx="9144000" cy="108012"/>
          </a:xfrm>
          <a:prstGeom prst="rect">
            <a:avLst/>
          </a:prstGeom>
          <a:gradFill>
            <a:gsLst>
              <a:gs pos="23000">
                <a:srgbClr val="7030A0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20000"/>
              </a:spcBef>
              <a:buFont typeface="Wingdings" pitchFamily="2" charset="2"/>
              <a:buNone/>
            </a:pPr>
            <a:endParaRPr lang="zh-CN" altLang="en-US" sz="2400" dirty="0">
              <a:solidFill>
                <a:schemeClr val="bg1"/>
              </a:solidFill>
              <a:ea typeface="黑体" pitchFamily="49" charset="-122"/>
            </a:endParaRPr>
          </a:p>
        </p:txBody>
      </p:sp>
      <p:sp>
        <p:nvSpPr>
          <p:cNvPr id="5" name="标题 4">
            <a:extLst>
              <a:ext uri="{FF2B5EF4-FFF2-40B4-BE49-F238E27FC236}">
                <a16:creationId xmlns:a16="http://schemas.microsoft.com/office/drawing/2014/main" id="{DB01E4AF-FBDA-4954-9513-3FF63F6E72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60350"/>
            <a:ext cx="9143492" cy="647700"/>
          </a:xfrm>
        </p:spPr>
        <p:txBody>
          <a:bodyPr/>
          <a:lstStyle/>
          <a:p>
            <a:r>
              <a:rPr lang="en-US" altLang="zh-CN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LWFA studies at SJTU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85CA3429-73EB-4D7A-8513-410F97CFDC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1607" y="1180861"/>
            <a:ext cx="4406488" cy="2892164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1EF7B685-4295-46E4-B0EF-055D7BE71B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7844" y="1159372"/>
            <a:ext cx="1054149" cy="1405532"/>
          </a:xfrm>
          <a:prstGeom prst="rect">
            <a:avLst/>
          </a:prstGeom>
        </p:spPr>
      </p:pic>
      <p:sp>
        <p:nvSpPr>
          <p:cNvPr id="22" name="文本框 21">
            <a:extLst>
              <a:ext uri="{FF2B5EF4-FFF2-40B4-BE49-F238E27FC236}">
                <a16:creationId xmlns:a16="http://schemas.microsoft.com/office/drawing/2014/main" id="{11F5D005-82AB-445D-87FF-EBC215972483}"/>
              </a:ext>
            </a:extLst>
          </p:cNvPr>
          <p:cNvSpPr txBox="1"/>
          <p:nvPr/>
        </p:nvSpPr>
        <p:spPr>
          <a:xfrm>
            <a:off x="182233" y="4185084"/>
            <a:ext cx="1077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tx1"/>
                </a:solidFill>
              </a:rPr>
              <a:t>Topics:</a:t>
            </a:r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2F31BECA-E2EB-4E66-8BC9-89CA6D1EA53F}"/>
              </a:ext>
            </a:extLst>
          </p:cNvPr>
          <p:cNvSpPr txBox="1"/>
          <p:nvPr/>
        </p:nvSpPr>
        <p:spPr>
          <a:xfrm>
            <a:off x="182233" y="2171999"/>
            <a:ext cx="4586140" cy="19050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rPr>
              <a:t>Lasers: </a:t>
            </a:r>
          </a:p>
          <a:p>
            <a:pPr marL="342900" marR="0" lvl="0" indent="-34290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u"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133984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rPr>
              <a:t>200TW, 10Hz, 25fs (2012~2022)</a:t>
            </a:r>
          </a:p>
          <a:p>
            <a:pPr marL="342900" marR="0" lvl="0" indent="-34290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u"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133984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rPr>
              <a:t>200+300TW, 1Hz, 25fs (2023~)</a:t>
            </a:r>
          </a:p>
          <a:p>
            <a:pPr marL="342900" marR="0" lvl="0" indent="-34290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u"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133984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rPr>
              <a:t>20mJ, kHz, 35fs laser</a:t>
            </a:r>
          </a:p>
          <a:p>
            <a:pPr marL="342900" marR="0" lvl="0" indent="-34290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u"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133984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rPr>
              <a:t>100TW, 2.2μm, 100fs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33984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rPr>
              <a:t> 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133984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rPr>
              <a:t>MIR laser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B394E889-37AF-4367-B943-D8E514ED66F8}"/>
              </a:ext>
            </a:extLst>
          </p:cNvPr>
          <p:cNvSpPr txBox="1"/>
          <p:nvPr/>
        </p:nvSpPr>
        <p:spPr>
          <a:xfrm>
            <a:off x="225084" y="4581128"/>
            <a:ext cx="8855566" cy="20998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800" dirty="0"/>
              <a:t>1. Electron injection in Wakefield:</a:t>
            </a:r>
          </a:p>
          <a:p>
            <a:pPr lvl="1">
              <a:lnSpc>
                <a:spcPct val="120000"/>
              </a:lnSpc>
            </a:pPr>
            <a:r>
              <a:rPr lang="en-US" altLang="zh-CN" sz="1400" dirty="0">
                <a:solidFill>
                  <a:schemeClr val="tx1"/>
                </a:solidFill>
              </a:rPr>
              <a:t>Phys. Rev. Lett. 114, 084801 (2015); NJP 20, 063031 (2018); Phys. Rev. Lett. 121, 104801 (2018); …</a:t>
            </a:r>
          </a:p>
          <a:p>
            <a:pPr>
              <a:lnSpc>
                <a:spcPct val="120000"/>
              </a:lnSpc>
            </a:pPr>
            <a:r>
              <a:rPr lang="en-US" altLang="zh-CN" sz="1800" dirty="0"/>
              <a:t>2. Radiation in Wakefield:</a:t>
            </a:r>
          </a:p>
          <a:p>
            <a:pPr lvl="1">
              <a:lnSpc>
                <a:spcPct val="120000"/>
              </a:lnSpc>
            </a:pPr>
            <a:r>
              <a:rPr lang="en-US" altLang="zh-CN" sz="1400" dirty="0">
                <a:solidFill>
                  <a:schemeClr val="tx1"/>
                </a:solidFill>
              </a:rPr>
              <a:t>LSA 5, e16015 (2016); Sci. Rep. 6, 29101 (2016); Nat. Photon. 11, 514 (2017); …</a:t>
            </a:r>
            <a:endParaRPr lang="en-US" altLang="zh-CN" sz="1200" dirty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1800" dirty="0"/>
              <a:t>3. Multistage LWFA:</a:t>
            </a:r>
          </a:p>
          <a:p>
            <a:pPr lvl="1">
              <a:lnSpc>
                <a:spcPct val="120000"/>
              </a:lnSpc>
            </a:pPr>
            <a:r>
              <a:rPr lang="en-US" altLang="zh-CN" sz="1400" dirty="0">
                <a:solidFill>
                  <a:schemeClr val="tx1"/>
                </a:solidFill>
              </a:rPr>
              <a:t>Phys. Rev. Lett. 120, 154801 (2018); </a:t>
            </a:r>
          </a:p>
          <a:p>
            <a:pPr lvl="1">
              <a:lnSpc>
                <a:spcPct val="120000"/>
              </a:lnSpc>
            </a:pPr>
            <a:r>
              <a:rPr lang="en-US" altLang="zh-CN" sz="1400" dirty="0">
                <a:solidFill>
                  <a:schemeClr val="tx1"/>
                </a:solidFill>
              </a:rPr>
              <a:t>Materials 16, 3278 (2023); HPLSE 11, e58 (2023); </a:t>
            </a:r>
            <a:r>
              <a:rPr lang="en-US" altLang="zh-CN" sz="1400" dirty="0">
                <a:solidFill>
                  <a:srgbClr val="C00000"/>
                </a:solidFill>
              </a:rPr>
              <a:t>Phys. Rev. Lett. 130, 215001 (2023)</a:t>
            </a:r>
            <a:r>
              <a:rPr lang="en-US" altLang="zh-CN" sz="1400" dirty="0">
                <a:solidFill>
                  <a:schemeClr val="tx1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8765508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10"/>
          <p:cNvSpPr>
            <a:spLocks noChangeArrowheads="1"/>
          </p:cNvSpPr>
          <p:nvPr/>
        </p:nvSpPr>
        <p:spPr bwMode="auto">
          <a:xfrm>
            <a:off x="-508" y="944724"/>
            <a:ext cx="9144000" cy="108012"/>
          </a:xfrm>
          <a:prstGeom prst="rect">
            <a:avLst/>
          </a:prstGeom>
          <a:gradFill>
            <a:gsLst>
              <a:gs pos="23000">
                <a:srgbClr val="7030A0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20000"/>
              </a:spcBef>
              <a:buFont typeface="Wingdings" pitchFamily="2" charset="2"/>
              <a:buNone/>
            </a:pPr>
            <a:endParaRPr lang="zh-CN" altLang="en-US" sz="2400" dirty="0">
              <a:solidFill>
                <a:schemeClr val="bg1"/>
              </a:solidFill>
              <a:ea typeface="黑体" pitchFamily="49" charset="-122"/>
            </a:endParaRPr>
          </a:p>
        </p:txBody>
      </p:sp>
      <p:sp>
        <p:nvSpPr>
          <p:cNvPr id="5" name="标题 4">
            <a:extLst>
              <a:ext uri="{FF2B5EF4-FFF2-40B4-BE49-F238E27FC236}">
                <a16:creationId xmlns:a16="http://schemas.microsoft.com/office/drawing/2014/main" id="{DB01E4AF-FBDA-4954-9513-3FF63F6E72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60350"/>
            <a:ext cx="9143492" cy="647700"/>
          </a:xfrm>
        </p:spPr>
        <p:txBody>
          <a:bodyPr/>
          <a:lstStyle/>
          <a:p>
            <a:r>
              <a:rPr lang="en-US" altLang="zh-CN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Motivation for multistage LWFA</a:t>
            </a:r>
            <a:endParaRPr lang="zh-CN" altLang="en-US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id="{83C04E84-784E-426E-B568-4E86D0A1B063}"/>
              </a:ext>
            </a:extLst>
          </p:cNvPr>
          <p:cNvGrpSpPr/>
          <p:nvPr/>
        </p:nvGrpSpPr>
        <p:grpSpPr>
          <a:xfrm>
            <a:off x="359532" y="1196752"/>
            <a:ext cx="3641437" cy="2452023"/>
            <a:chOff x="390503" y="1196752"/>
            <a:chExt cx="3641437" cy="2452023"/>
          </a:xfrm>
        </p:grpSpPr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id="{05426277-5B88-4214-86EB-7F66F99A6574}"/>
                </a:ext>
              </a:extLst>
            </p:cNvPr>
            <p:cNvGrpSpPr/>
            <p:nvPr/>
          </p:nvGrpSpPr>
          <p:grpSpPr>
            <a:xfrm>
              <a:off x="390503" y="1196752"/>
              <a:ext cx="3641437" cy="2452023"/>
              <a:chOff x="7670555" y="674567"/>
              <a:chExt cx="4041764" cy="2721590"/>
            </a:xfrm>
          </p:grpSpPr>
          <p:pic>
            <p:nvPicPr>
              <p:cNvPr id="19" name="图片 18">
                <a:extLst>
                  <a:ext uri="{FF2B5EF4-FFF2-40B4-BE49-F238E27FC236}">
                    <a16:creationId xmlns:a16="http://schemas.microsoft.com/office/drawing/2014/main" id="{723F5B5C-70D5-43F4-8B91-49A49D1F53F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670555" y="674567"/>
                <a:ext cx="4041764" cy="2721590"/>
              </a:xfrm>
              <a:prstGeom prst="rect">
                <a:avLst/>
              </a:prstGeom>
            </p:spPr>
          </p:pic>
          <p:cxnSp>
            <p:nvCxnSpPr>
              <p:cNvPr id="21" name="直接连接符 20">
                <a:extLst>
                  <a:ext uri="{FF2B5EF4-FFF2-40B4-BE49-F238E27FC236}">
                    <a16:creationId xmlns:a16="http://schemas.microsoft.com/office/drawing/2014/main" id="{B6BC152F-F493-41F1-B42F-C51CE8FB49D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256778" y="1567543"/>
                <a:ext cx="0" cy="1423308"/>
              </a:xfrm>
              <a:prstGeom prst="line">
                <a:avLst/>
              </a:prstGeom>
              <a:ln>
                <a:headEnd type="none" w="med" len="med"/>
                <a:tailEnd type="arrow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id="{B91F9209-2CD6-4EA1-AB90-7891827C1A3A}"/>
                </a:ext>
              </a:extLst>
            </p:cNvPr>
            <p:cNvSpPr txBox="1"/>
            <p:nvPr/>
          </p:nvSpPr>
          <p:spPr>
            <a:xfrm>
              <a:off x="3455876" y="1628800"/>
              <a:ext cx="442175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?</a:t>
              </a:r>
              <a:endParaRPr lang="zh-CN" altLang="en-US" sz="2400" dirty="0"/>
            </a:p>
          </p:txBody>
        </p:sp>
      </p:grpSp>
      <p:pic>
        <p:nvPicPr>
          <p:cNvPr id="25" name="图片 24">
            <a:extLst>
              <a:ext uri="{FF2B5EF4-FFF2-40B4-BE49-F238E27FC236}">
                <a16:creationId xmlns:a16="http://schemas.microsoft.com/office/drawing/2014/main" id="{2856B238-56AB-4F03-BDB4-DC352743A71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8368"/>
          <a:stretch/>
        </p:blipFill>
        <p:spPr>
          <a:xfrm>
            <a:off x="4129234" y="1124744"/>
            <a:ext cx="4799250" cy="2446512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id="{63826019-89C3-4DCA-AF82-FEAAD671AC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797" y="3843512"/>
            <a:ext cx="3852428" cy="101379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8" name="矩形 27">
                <a:extLst>
                  <a:ext uri="{FF2B5EF4-FFF2-40B4-BE49-F238E27FC236}">
                    <a16:creationId xmlns:a16="http://schemas.microsoft.com/office/drawing/2014/main" id="{0FAA8B3F-BF7B-408E-84D5-630CA10FD5EC}"/>
                  </a:ext>
                </a:extLst>
              </p:cNvPr>
              <p:cNvSpPr/>
              <p:nvPr/>
            </p:nvSpPr>
            <p:spPr>
              <a:xfrm>
                <a:off x="359532" y="5663759"/>
                <a:ext cx="4138714" cy="46692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4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Dephasing</a:t>
                </a:r>
                <a:r>
                  <a:rPr lang="zh-CN" altLang="en-US" sz="14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</m:e>
                      <m:sub>
                        <m:r>
                          <a:rPr lang="en-US" altLang="zh-CN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𝒅𝒆𝒑𝒉𝒂𝒔𝒊𝒏𝒈</m:t>
                        </m:r>
                      </m:sub>
                    </m:sSub>
                  </m:oMath>
                </a14:m>
                <a:r>
                  <a:rPr lang="en-US" altLang="zh-CN" sz="14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~</m:t>
                    </m:r>
                    <m:sSubSup>
                      <m:sSubSupPr>
                        <m:ctrlPr>
                          <a:rPr lang="en-US" altLang="zh-CN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  <m:sub>
                        <m:r>
                          <a:rPr lang="en-US" altLang="zh-CN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sub>
                      <m:sup>
                        <m:r>
                          <a:rPr lang="en-US" altLang="zh-CN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num>
                          <m:den>
                            <m:r>
                              <a:rPr lang="en-US" altLang="zh-CN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sup>
                    </m:sSubSup>
                    <m:sSup>
                      <m:sSupPr>
                        <m:ctrlPr>
                          <a:rPr lang="en-US" altLang="zh-CN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𝝀</m:t>
                        </m:r>
                      </m:e>
                      <m:sup>
                        <m:r>
                          <a:rPr lang="en-US" altLang="zh-CN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sSubSup>
                      <m:sSubSupPr>
                        <m:ctrlPr>
                          <a:rPr lang="en-US" altLang="zh-CN" sz="14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US" altLang="zh-CN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  <m:sup>
                        <m:f>
                          <m:fPr>
                            <m:ctrlPr>
                              <a:rPr lang="en-US" altLang="zh-CN" sz="14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14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14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sup>
                    </m:sSubSup>
                  </m:oMath>
                </a14:m>
                <a:endParaRPr lang="en-US" altLang="zh-CN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28" name="矩形 27">
                <a:extLst>
                  <a:ext uri="{FF2B5EF4-FFF2-40B4-BE49-F238E27FC236}">
                    <a16:creationId xmlns:a16="http://schemas.microsoft.com/office/drawing/2014/main" id="{0FAA8B3F-BF7B-408E-84D5-630CA10FD5E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532" y="5663759"/>
                <a:ext cx="4138714" cy="466923"/>
              </a:xfrm>
              <a:prstGeom prst="rect">
                <a:avLst/>
              </a:prstGeom>
              <a:blipFill>
                <a:blip r:embed="rId5"/>
                <a:stretch>
                  <a:fillRect l="-442" b="-779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矩形 29">
                <a:extLst>
                  <a:ext uri="{FF2B5EF4-FFF2-40B4-BE49-F238E27FC236}">
                    <a16:creationId xmlns:a16="http://schemas.microsoft.com/office/drawing/2014/main" id="{5F630ACF-8673-41B9-A2F9-73815DE1045D}"/>
                  </a:ext>
                </a:extLst>
              </p:cNvPr>
              <p:cNvSpPr/>
              <p:nvPr/>
            </p:nvSpPr>
            <p:spPr>
              <a:xfrm>
                <a:off x="360797" y="6124324"/>
                <a:ext cx="4127044" cy="41517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4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Depletion</a:t>
                </a:r>
                <a:r>
                  <a:rPr lang="zh-CN" altLang="en-US" sz="14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zh-CN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</m:e>
                      <m:sub>
                        <m:r>
                          <a:rPr lang="en-US" altLang="zh-CN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𝒅𝒆𝒑𝒍𝒆𝒕𝒊𝒐𝒏</m:t>
                        </m:r>
                      </m:sub>
                    </m:sSub>
                  </m:oMath>
                </a14:m>
                <a:r>
                  <a:rPr lang="en-US" altLang="zh-CN" sz="14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~</m:t>
                    </m:r>
                    <m:sSubSup>
                      <m:sSubSupPr>
                        <m:ctrlPr>
                          <a:rPr lang="en-US" altLang="zh-CN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  <m:sub>
                        <m:r>
                          <a:rPr lang="en-US" altLang="zh-CN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sub>
                      <m:sup>
                        <m:r>
                          <a:rPr lang="en-US" altLang="zh-CN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sz="14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bSup>
                    <m:sSup>
                      <m:sSupPr>
                        <m:ctrlPr>
                          <a:rPr lang="en-US" altLang="zh-CN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𝝀</m:t>
                        </m:r>
                      </m:e>
                      <m:sup>
                        <m:r>
                          <a:rPr lang="en-US" altLang="zh-CN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n-US" altLang="zh-CN" sz="140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𝝉</m:t>
                    </m:r>
                  </m:oMath>
                </a14:m>
                <a:endParaRPr lang="en-US" altLang="zh-CN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30" name="矩形 29">
                <a:extLst>
                  <a:ext uri="{FF2B5EF4-FFF2-40B4-BE49-F238E27FC236}">
                    <a16:creationId xmlns:a16="http://schemas.microsoft.com/office/drawing/2014/main" id="{5F630ACF-8673-41B9-A2F9-73815DE1045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797" y="6124324"/>
                <a:ext cx="4127044" cy="415178"/>
              </a:xfrm>
              <a:prstGeom prst="rect">
                <a:avLst/>
              </a:prstGeom>
              <a:blipFill>
                <a:blip r:embed="rId6"/>
                <a:stretch>
                  <a:fillRect l="-443" b="-88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矩形 31">
                <a:extLst>
                  <a:ext uri="{FF2B5EF4-FFF2-40B4-BE49-F238E27FC236}">
                    <a16:creationId xmlns:a16="http://schemas.microsoft.com/office/drawing/2014/main" id="{290B8990-B5F8-44DD-BC93-6E4F2C05901B}"/>
                  </a:ext>
                </a:extLst>
              </p:cNvPr>
              <p:cNvSpPr/>
              <p:nvPr/>
            </p:nvSpPr>
            <p:spPr>
              <a:xfrm>
                <a:off x="360797" y="5351100"/>
                <a:ext cx="3701462" cy="38215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fontAlgn="auto">
                  <a:lnSpc>
                    <a:spcPts val="24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4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Diffraction</a:t>
                </a:r>
                <a:r>
                  <a:rPr lang="zh-CN" altLang="en-US" sz="14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</m:e>
                      <m:sub>
                        <m:r>
                          <a:rPr lang="en-US" altLang="zh-CN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𝒅𝒊𝒇𝒇𝒓𝒂𝒄𝒕𝒊𝒐𝒏</m:t>
                        </m:r>
                      </m:sub>
                    </m:sSub>
                  </m:oMath>
                </a14:m>
                <a:r>
                  <a:rPr lang="en-US" altLang="zh-CN" sz="14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~</m:t>
                    </m:r>
                    <m:sSubSup>
                      <m:sSubSupPr>
                        <m:ctrlPr>
                          <a:rPr lang="en-US" altLang="zh-CN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</m:e>
                      <m:sub>
                        <m:r>
                          <a:rPr lang="en-US" altLang="zh-CN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  <m:sup>
                        <m:r>
                          <a:rPr lang="en-US" altLang="zh-CN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  <m:sSup>
                      <m:sSupPr>
                        <m:ctrlPr>
                          <a:rPr lang="en-US" altLang="zh-CN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CN" altLang="en-US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𝝀</m:t>
                        </m:r>
                      </m:e>
                      <m:sup>
                        <m:r>
                          <a:rPr lang="en-US" altLang="zh-CN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</m:oMath>
                </a14:m>
                <a:endParaRPr lang="en-US" altLang="zh-CN" sz="11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32" name="矩形 31">
                <a:extLst>
                  <a:ext uri="{FF2B5EF4-FFF2-40B4-BE49-F238E27FC236}">
                    <a16:creationId xmlns:a16="http://schemas.microsoft.com/office/drawing/2014/main" id="{290B8990-B5F8-44DD-BC93-6E4F2C05901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797" y="5351100"/>
                <a:ext cx="3701462" cy="382156"/>
              </a:xfrm>
              <a:prstGeom prst="rect">
                <a:avLst/>
              </a:prstGeom>
              <a:blipFill>
                <a:blip r:embed="rId7"/>
                <a:stretch>
                  <a:fillRect l="-494" b="-112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文本框 8">
            <a:extLst>
              <a:ext uri="{FF2B5EF4-FFF2-40B4-BE49-F238E27FC236}">
                <a16:creationId xmlns:a16="http://schemas.microsoft.com/office/drawing/2014/main" id="{298F65A3-EB2E-42F6-B926-8C78ABC109E4}"/>
              </a:ext>
            </a:extLst>
          </p:cNvPr>
          <p:cNvSpPr txBox="1"/>
          <p:nvPr/>
        </p:nvSpPr>
        <p:spPr>
          <a:xfrm>
            <a:off x="359532" y="4973106"/>
            <a:ext cx="25891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/>
              <a:t>The “3D” limitation:</a:t>
            </a:r>
            <a:endParaRPr lang="zh-CN" altLang="en-US" sz="2000" dirty="0"/>
          </a:p>
        </p:txBody>
      </p:sp>
      <p:pic>
        <p:nvPicPr>
          <p:cNvPr id="39" name="图片 1">
            <a:extLst>
              <a:ext uri="{FF2B5EF4-FFF2-40B4-BE49-F238E27FC236}">
                <a16:creationId xmlns:a16="http://schemas.microsoft.com/office/drawing/2014/main" id="{BEA2E1AF-AB0C-41AD-8530-CC4024E6652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3356" y="3659663"/>
            <a:ext cx="4645754" cy="267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文本框 39">
            <a:extLst>
              <a:ext uri="{FF2B5EF4-FFF2-40B4-BE49-F238E27FC236}">
                <a16:creationId xmlns:a16="http://schemas.microsoft.com/office/drawing/2014/main" id="{51064F9C-34FD-4B54-8D17-F1536841DBDA}"/>
              </a:ext>
            </a:extLst>
          </p:cNvPr>
          <p:cNvSpPr txBox="1"/>
          <p:nvPr/>
        </p:nvSpPr>
        <p:spPr>
          <a:xfrm>
            <a:off x="4268246" y="6367861"/>
            <a:ext cx="480044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First proof of staged LWFA, Nature 530, 190 (2016)</a:t>
            </a:r>
            <a:endParaRPr lang="zh-CN" alt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6434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10"/>
          <p:cNvSpPr>
            <a:spLocks noChangeArrowheads="1"/>
          </p:cNvSpPr>
          <p:nvPr/>
        </p:nvSpPr>
        <p:spPr bwMode="auto">
          <a:xfrm>
            <a:off x="-508" y="944724"/>
            <a:ext cx="9144000" cy="108012"/>
          </a:xfrm>
          <a:prstGeom prst="rect">
            <a:avLst/>
          </a:prstGeom>
          <a:gradFill>
            <a:gsLst>
              <a:gs pos="23000">
                <a:srgbClr val="7030A0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20000"/>
              </a:spcBef>
              <a:buFont typeface="Wingdings" pitchFamily="2" charset="2"/>
              <a:buNone/>
            </a:pPr>
            <a:endParaRPr lang="zh-CN" altLang="en-US" sz="2400" dirty="0">
              <a:solidFill>
                <a:schemeClr val="bg1"/>
              </a:solidFill>
              <a:ea typeface="黑体" pitchFamily="49" charset="-122"/>
            </a:endParaRPr>
          </a:p>
        </p:txBody>
      </p:sp>
      <p:sp>
        <p:nvSpPr>
          <p:cNvPr id="5" name="标题 4">
            <a:extLst>
              <a:ext uri="{FF2B5EF4-FFF2-40B4-BE49-F238E27FC236}">
                <a16:creationId xmlns:a16="http://schemas.microsoft.com/office/drawing/2014/main" id="{DB01E4AF-FBDA-4954-9513-3FF63F6E72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60350"/>
            <a:ext cx="9143492" cy="647700"/>
          </a:xfrm>
        </p:spPr>
        <p:txBody>
          <a:bodyPr/>
          <a:lstStyle/>
          <a:p>
            <a:r>
              <a:rPr lang="en-US" altLang="zh-CN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Multistage LWFA by curved plasma channels </a:t>
            </a:r>
            <a:endParaRPr lang="zh-CN" altLang="en-US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" name="图片 21">
            <a:extLst>
              <a:ext uri="{FF2B5EF4-FFF2-40B4-BE49-F238E27FC236}">
                <a16:creationId xmlns:a16="http://schemas.microsoft.com/office/drawing/2014/main" id="{528088D8-A3E6-4F1F-BCB7-82A0F08AEDE6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3868" y="3158101"/>
            <a:ext cx="4673764" cy="239352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3" name="组合 22">
            <a:extLst>
              <a:ext uri="{FF2B5EF4-FFF2-40B4-BE49-F238E27FC236}">
                <a16:creationId xmlns:a16="http://schemas.microsoft.com/office/drawing/2014/main" id="{8744CE05-AF5B-4A48-85DD-EB88ADB5245C}"/>
              </a:ext>
            </a:extLst>
          </p:cNvPr>
          <p:cNvGrpSpPr/>
          <p:nvPr/>
        </p:nvGrpSpPr>
        <p:grpSpPr>
          <a:xfrm>
            <a:off x="1079612" y="1736812"/>
            <a:ext cx="6407355" cy="1404367"/>
            <a:chOff x="2533650" y="1500757"/>
            <a:chExt cx="6407355" cy="1404367"/>
          </a:xfrm>
        </p:grpSpPr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8B69B5E8-2190-4E76-A797-A5002AAEEE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06974" y="2409853"/>
              <a:ext cx="2016224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105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Channel</a:t>
              </a:r>
              <a:r>
                <a:rPr lang="zh-CN" altLang="en-US" sz="105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05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term</a:t>
              </a:r>
              <a:endParaRPr lang="zh-CN" altLang="en-US" sz="105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26" name="图片 25">
              <a:extLst>
                <a:ext uri="{FF2B5EF4-FFF2-40B4-BE49-F238E27FC236}">
                  <a16:creationId xmlns:a16="http://schemas.microsoft.com/office/drawing/2014/main" id="{B3940284-8F35-40F5-B7FD-D202026F136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33650" y="1523777"/>
              <a:ext cx="6407355" cy="792954"/>
            </a:xfrm>
            <a:prstGeom prst="rect">
              <a:avLst/>
            </a:prstGeom>
          </p:spPr>
        </p:pic>
        <p:sp>
          <p:nvSpPr>
            <p:cNvPr id="27" name="矩形 26">
              <a:extLst>
                <a:ext uri="{FF2B5EF4-FFF2-40B4-BE49-F238E27FC236}">
                  <a16:creationId xmlns:a16="http://schemas.microsoft.com/office/drawing/2014/main" id="{E2DD5519-333B-4F5D-AD5D-CA058923CBD0}"/>
                </a:ext>
              </a:extLst>
            </p:cNvPr>
            <p:cNvSpPr/>
            <p:nvPr/>
          </p:nvSpPr>
          <p:spPr>
            <a:xfrm>
              <a:off x="5172074" y="1514842"/>
              <a:ext cx="2486025" cy="1342658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600"/>
            </a:p>
          </p:txBody>
        </p:sp>
        <p:sp>
          <p:nvSpPr>
            <p:cNvPr id="28" name="矩形 27">
              <a:extLst>
                <a:ext uri="{FF2B5EF4-FFF2-40B4-BE49-F238E27FC236}">
                  <a16:creationId xmlns:a16="http://schemas.microsoft.com/office/drawing/2014/main" id="{EDD0DFBE-79FE-4C25-B6EF-FB81703942FA}"/>
                </a:ext>
              </a:extLst>
            </p:cNvPr>
            <p:cNvSpPr/>
            <p:nvPr/>
          </p:nvSpPr>
          <p:spPr>
            <a:xfrm>
              <a:off x="7905750" y="1500757"/>
              <a:ext cx="626182" cy="1404367"/>
            </a:xfrm>
            <a:prstGeom prst="rect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600"/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B87345A8-A45D-4091-881F-A0608678FC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70726" y="2333653"/>
              <a:ext cx="66367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1000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Curved</a:t>
              </a:r>
              <a:r>
                <a:rPr lang="zh-CN" altLang="en-US" sz="1000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000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term</a:t>
              </a:r>
              <a:endParaRPr lang="zh-CN" altLang="en-US" sz="10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0" name="文本框 29">
            <a:extLst>
              <a:ext uri="{FF2B5EF4-FFF2-40B4-BE49-F238E27FC236}">
                <a16:creationId xmlns:a16="http://schemas.microsoft.com/office/drawing/2014/main" id="{535BB2F7-5D92-4068-A9BD-2A7EDB7E5C4D}"/>
              </a:ext>
            </a:extLst>
          </p:cNvPr>
          <p:cNvSpPr txBox="1"/>
          <p:nvPr/>
        </p:nvSpPr>
        <p:spPr>
          <a:xfrm>
            <a:off x="0" y="1006790"/>
            <a:ext cx="9143492" cy="6771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indent="252000">
              <a:lnSpc>
                <a:spcPct val="125000"/>
              </a:lnSpc>
            </a:pPr>
            <a:r>
              <a:rPr lang="en-US" altLang="zh-CN" sz="16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1. </a:t>
            </a:r>
            <a:r>
              <a:rPr lang="en-US" altLang="zh-CN" sz="16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Electrons always move in straight plasma channel avoiding transverse dispersion.</a:t>
            </a:r>
          </a:p>
          <a:p>
            <a:pPr indent="252000">
              <a:lnSpc>
                <a:spcPct val="125000"/>
              </a:lnSpc>
            </a:pPr>
            <a:r>
              <a:rPr lang="en-US" altLang="zh-CN" sz="1600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2. </a:t>
            </a:r>
            <a:r>
              <a:rPr lang="en-US" altLang="zh-CN" sz="16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Driver laser is guided by a curved plasma channel to the following straight channel.</a:t>
            </a:r>
            <a:endParaRPr lang="zh-CN" altLang="en-US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41673E78-04ED-4BB4-A498-8C3180BAB5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183" y="6309320"/>
            <a:ext cx="556869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J. Luo, et al. PRL, 120, 154801 (2018)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9C90BD30-29C5-487D-B5CD-5D0964F8A868}"/>
              </a:ext>
            </a:extLst>
          </p:cNvPr>
          <p:cNvSpPr txBox="1"/>
          <p:nvPr/>
        </p:nvSpPr>
        <p:spPr>
          <a:xfrm>
            <a:off x="274271" y="5309456"/>
            <a:ext cx="5845901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The staging efficiency approaches to</a:t>
            </a:r>
          </a:p>
          <a:p>
            <a:pPr>
              <a:spcAft>
                <a:spcPts val="600"/>
              </a:spcAft>
            </a:pP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100% for electron energy higher than 2 GeV in Stage I.</a:t>
            </a:r>
          </a:p>
        </p:txBody>
      </p:sp>
      <p:pic>
        <p:nvPicPr>
          <p:cNvPr id="41" name="图片 40">
            <a:extLst>
              <a:ext uri="{FF2B5EF4-FFF2-40B4-BE49-F238E27FC236}">
                <a16:creationId xmlns:a16="http://schemas.microsoft.com/office/drawing/2014/main" id="{C5F0042D-F979-4F95-87FC-639ECBC988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9552" y="3107848"/>
            <a:ext cx="2785389" cy="1941332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9AEBFBFE-3E69-425C-841D-19282686C3C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36152" y="5349066"/>
            <a:ext cx="2020324" cy="1352358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C3826380-D9B8-48D0-B8F5-774536AEFE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6967" y="2506072"/>
            <a:ext cx="1281882" cy="1572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文本框 41">
            <a:extLst>
              <a:ext uri="{FF2B5EF4-FFF2-40B4-BE49-F238E27FC236}">
                <a16:creationId xmlns:a16="http://schemas.microsoft.com/office/drawing/2014/main" id="{8547110D-4A99-4B71-BD31-A21A36AAA855}"/>
              </a:ext>
            </a:extLst>
          </p:cNvPr>
          <p:cNvSpPr txBox="1"/>
          <p:nvPr/>
        </p:nvSpPr>
        <p:spPr>
          <a:xfrm>
            <a:off x="7235190" y="4136192"/>
            <a:ext cx="190830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000" b="1" i="0" u="none" strike="noStrike" cap="none" normalizeH="0" baseline="0" dirty="0">
                <a:ln>
                  <a:noFill/>
                </a:ln>
                <a:effectLst/>
                <a:latin typeface="Arial" charset="0"/>
                <a:ea typeface="黑体" pitchFamily="2" charset="-122"/>
              </a:rPr>
              <a:t>Prof. M. </a:t>
            </a:r>
            <a:r>
              <a:rPr lang="en-US" altLang="zh-CN" sz="2000" dirty="0"/>
              <a:t>Chen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988028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10"/>
          <p:cNvSpPr>
            <a:spLocks noChangeArrowheads="1"/>
          </p:cNvSpPr>
          <p:nvPr/>
        </p:nvSpPr>
        <p:spPr bwMode="auto">
          <a:xfrm>
            <a:off x="-508" y="944724"/>
            <a:ext cx="9144000" cy="108012"/>
          </a:xfrm>
          <a:prstGeom prst="rect">
            <a:avLst/>
          </a:prstGeom>
          <a:gradFill>
            <a:gsLst>
              <a:gs pos="23000">
                <a:srgbClr val="7030A0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20000"/>
              </a:spcBef>
              <a:buFont typeface="Wingdings" pitchFamily="2" charset="2"/>
              <a:buNone/>
            </a:pPr>
            <a:endParaRPr lang="zh-CN" altLang="en-US" sz="2400" dirty="0">
              <a:solidFill>
                <a:schemeClr val="bg1"/>
              </a:solidFill>
              <a:ea typeface="黑体" pitchFamily="49" charset="-122"/>
            </a:endParaRPr>
          </a:p>
        </p:txBody>
      </p:sp>
      <p:sp>
        <p:nvSpPr>
          <p:cNvPr id="5" name="标题 4">
            <a:extLst>
              <a:ext uri="{FF2B5EF4-FFF2-40B4-BE49-F238E27FC236}">
                <a16:creationId xmlns:a16="http://schemas.microsoft.com/office/drawing/2014/main" id="{DB01E4AF-FBDA-4954-9513-3FF63F6E72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60350"/>
            <a:ext cx="9143492" cy="647700"/>
          </a:xfrm>
        </p:spPr>
        <p:txBody>
          <a:bodyPr/>
          <a:lstStyle/>
          <a:p>
            <a:r>
              <a:rPr lang="en-US" altLang="zh-CN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Implementation steps</a:t>
            </a:r>
            <a:endParaRPr lang="zh-CN" altLang="en-US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FE2939A4-EF54-42E5-A6C6-14E059E11E6B}"/>
              </a:ext>
            </a:extLst>
          </p:cNvPr>
          <p:cNvSpPr txBox="1"/>
          <p:nvPr/>
        </p:nvSpPr>
        <p:spPr>
          <a:xfrm>
            <a:off x="4199" y="1261757"/>
            <a:ext cx="5755933" cy="892552"/>
          </a:xfrm>
          <a:prstGeom prst="rect">
            <a:avLst/>
          </a:prstGeom>
          <a:solidFill>
            <a:srgbClr val="1F4D78">
              <a:lumMod val="20000"/>
              <a:lumOff val="8000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华文仿宋" panose="02010600040101010101" pitchFamily="2" charset="-122"/>
                <a:cs typeface="Times New Roman" panose="02020603050405020304" pitchFamily="18" charset="0"/>
              </a:rPr>
              <a:t>Step I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华文仿宋" panose="02010600040101010101" pitchFamily="2" charset="-122"/>
                <a:cs typeface="Times New Roman" panose="02020603050405020304" pitchFamily="18" charset="0"/>
              </a:rPr>
              <a:t>Stage I</a:t>
            </a: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华文仿宋" panose="02010600040101010101" pitchFamily="2" charset="-122"/>
                <a:cs typeface="Times New Roman" panose="02020603050405020304" pitchFamily="18" charset="0"/>
              </a:rPr>
              <a:t>: 2GeV electrons in a straight channel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微软雅黑"/>
              <a:cs typeface="Times New Roman" panose="02020603050405020304" pitchFamily="18" charset="0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81BED1DF-0101-4E8E-821C-5E9D25C59C39}"/>
              </a:ext>
            </a:extLst>
          </p:cNvPr>
          <p:cNvSpPr txBox="1"/>
          <p:nvPr/>
        </p:nvSpPr>
        <p:spPr>
          <a:xfrm>
            <a:off x="1882541" y="3085845"/>
            <a:ext cx="5137731" cy="1261884"/>
          </a:xfrm>
          <a:prstGeom prst="rect">
            <a:avLst/>
          </a:prstGeom>
          <a:solidFill>
            <a:srgbClr val="A5A5A5">
              <a:lumMod val="40000"/>
              <a:lumOff val="6000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华文仿宋" panose="02010600040101010101" pitchFamily="2" charset="-122"/>
                <a:cs typeface="Times New Roman" panose="02020603050405020304" pitchFamily="18" charset="0"/>
              </a:rPr>
              <a:t>Step II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华文仿宋" panose="02010600040101010101" pitchFamily="2" charset="-122"/>
                <a:cs typeface="Times New Roman" panose="02020603050405020304" pitchFamily="18" charset="0"/>
              </a:rPr>
              <a:t>Stage II</a:t>
            </a: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华文仿宋" panose="02010600040101010101" pitchFamily="2" charset="-122"/>
                <a:cs typeface="Times New Roman" panose="02020603050405020304" pitchFamily="18" charset="0"/>
              </a:rPr>
              <a:t>: stable guidance of relativistic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华文仿宋" panose="02010600040101010101" pitchFamily="2" charset="-122"/>
                <a:cs typeface="Times New Roman" panose="02020603050405020304" pitchFamily="18" charset="0"/>
              </a:rPr>
              <a:t>      laser in curved channel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微软雅黑"/>
              <a:cs typeface="Times New Roman" panose="02020603050405020304" pitchFamily="18" charset="0"/>
            </a:endParaRPr>
          </a:p>
        </p:txBody>
      </p:sp>
      <p:sp>
        <p:nvSpPr>
          <p:cNvPr id="37" name="箭头: 下 36">
            <a:extLst>
              <a:ext uri="{FF2B5EF4-FFF2-40B4-BE49-F238E27FC236}">
                <a16:creationId xmlns:a16="http://schemas.microsoft.com/office/drawing/2014/main" id="{E9EAD793-5AE5-44BC-BCA8-FEE014F954B6}"/>
              </a:ext>
            </a:extLst>
          </p:cNvPr>
          <p:cNvSpPr/>
          <p:nvPr/>
        </p:nvSpPr>
        <p:spPr>
          <a:xfrm rot="18727039">
            <a:off x="3450484" y="2243140"/>
            <a:ext cx="426720" cy="795072"/>
          </a:xfrm>
          <a:prstGeom prst="downArrow">
            <a:avLst/>
          </a:prstGeom>
          <a:gradFill rotWithShape="1">
            <a:gsLst>
              <a:gs pos="0">
                <a:srgbClr val="ED7D31">
                  <a:satMod val="103000"/>
                  <a:lumMod val="102000"/>
                  <a:tint val="94000"/>
                </a:srgbClr>
              </a:gs>
              <a:gs pos="50000">
                <a:srgbClr val="ED7D31">
                  <a:satMod val="110000"/>
                  <a:lumMod val="100000"/>
                  <a:shade val="100000"/>
                </a:srgbClr>
              </a:gs>
              <a:gs pos="100000">
                <a:srgbClr val="ED7D31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微软雅黑"/>
              <a:cs typeface="Times New Roman" panose="02020603050405020304" pitchFamily="18" charset="0"/>
            </a:endParaRPr>
          </a:p>
        </p:txBody>
      </p:sp>
      <p:sp>
        <p:nvSpPr>
          <p:cNvPr id="38" name="箭头: 下 37">
            <a:extLst>
              <a:ext uri="{FF2B5EF4-FFF2-40B4-BE49-F238E27FC236}">
                <a16:creationId xmlns:a16="http://schemas.microsoft.com/office/drawing/2014/main" id="{C2054FA3-5C12-4647-8FDF-5332B47CE487}"/>
              </a:ext>
            </a:extLst>
          </p:cNvPr>
          <p:cNvSpPr/>
          <p:nvPr/>
        </p:nvSpPr>
        <p:spPr>
          <a:xfrm rot="18727039">
            <a:off x="5228660" y="4463793"/>
            <a:ext cx="426720" cy="795072"/>
          </a:xfrm>
          <a:prstGeom prst="downArrow">
            <a:avLst/>
          </a:prstGeom>
          <a:gradFill rotWithShape="1">
            <a:gsLst>
              <a:gs pos="0">
                <a:srgbClr val="ED7D31">
                  <a:satMod val="103000"/>
                  <a:lumMod val="102000"/>
                  <a:tint val="94000"/>
                </a:srgbClr>
              </a:gs>
              <a:gs pos="50000">
                <a:srgbClr val="ED7D31">
                  <a:satMod val="110000"/>
                  <a:lumMod val="100000"/>
                  <a:shade val="100000"/>
                </a:srgbClr>
              </a:gs>
              <a:gs pos="100000">
                <a:srgbClr val="ED7D31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微软雅黑"/>
              <a:cs typeface="Times New Roman" panose="02020603050405020304" pitchFamily="18" charset="0"/>
            </a:endParaRP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id="{2D2B7938-5A80-4918-8437-F662B40F6DEC}"/>
              </a:ext>
            </a:extLst>
          </p:cNvPr>
          <p:cNvSpPr txBox="1"/>
          <p:nvPr/>
        </p:nvSpPr>
        <p:spPr>
          <a:xfrm>
            <a:off x="3383868" y="5326796"/>
            <a:ext cx="5770204" cy="1261884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华文仿宋" panose="02010600040101010101" pitchFamily="2" charset="-122"/>
                <a:cs typeface="Times New Roman" panose="02020603050405020304" pitchFamily="18" charset="0"/>
              </a:rPr>
              <a:t>Step III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华文仿宋" panose="02010600040101010101" pitchFamily="2" charset="-122"/>
                <a:cs typeface="Times New Roman" panose="02020603050405020304" pitchFamily="18" charset="0"/>
              </a:rPr>
              <a:t>Coupling</a:t>
            </a: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华文仿宋" panose="02010600040101010101" pitchFamily="2" charset="-122"/>
                <a:cs typeface="Times New Roman" panose="02020603050405020304" pitchFamily="18" charset="0"/>
              </a:rPr>
              <a:t>: injecting electrons from Stage I to Stage II and accelerating them in relay 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微软雅黑"/>
              <a:cs typeface="Times New Roman" panose="02020603050405020304" pitchFamily="18" charset="0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01A00844-BCDE-4B52-BDE0-A3B4C0866AFC}"/>
              </a:ext>
            </a:extLst>
          </p:cNvPr>
          <p:cNvSpPr txBox="1"/>
          <p:nvPr/>
        </p:nvSpPr>
        <p:spPr>
          <a:xfrm>
            <a:off x="6696236" y="1430274"/>
            <a:ext cx="110479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done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id="{FAE538A2-72FD-4D8C-83B3-F3FF6325FFF7}"/>
              </a:ext>
            </a:extLst>
          </p:cNvPr>
          <p:cNvSpPr txBox="1"/>
          <p:nvPr/>
        </p:nvSpPr>
        <p:spPr>
          <a:xfrm>
            <a:off x="7416316" y="3439788"/>
            <a:ext cx="110479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done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43" name="图片 42">
            <a:extLst>
              <a:ext uri="{FF2B5EF4-FFF2-40B4-BE49-F238E27FC236}">
                <a16:creationId xmlns:a16="http://schemas.microsoft.com/office/drawing/2014/main" id="{DCB24724-48A0-4FA9-A6F1-1F23F5620F8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564" y="5110251"/>
            <a:ext cx="1729014" cy="1606050"/>
          </a:xfrm>
          <a:prstGeom prst="rect">
            <a:avLst/>
          </a:prstGeom>
        </p:spPr>
      </p:pic>
      <p:sp>
        <p:nvSpPr>
          <p:cNvPr id="44" name="箭头: 下 43">
            <a:extLst>
              <a:ext uri="{FF2B5EF4-FFF2-40B4-BE49-F238E27FC236}">
                <a16:creationId xmlns:a16="http://schemas.microsoft.com/office/drawing/2014/main" id="{01DB53D1-3E0D-4654-B1AB-4EE3A4534999}"/>
              </a:ext>
            </a:extLst>
          </p:cNvPr>
          <p:cNvSpPr/>
          <p:nvPr/>
        </p:nvSpPr>
        <p:spPr>
          <a:xfrm rot="5400000">
            <a:off x="2664711" y="5590412"/>
            <a:ext cx="426720" cy="795072"/>
          </a:xfrm>
          <a:prstGeom prst="downArrow">
            <a:avLst/>
          </a:prstGeom>
          <a:gradFill rotWithShape="1">
            <a:gsLst>
              <a:gs pos="0">
                <a:srgbClr val="ED7D31">
                  <a:satMod val="103000"/>
                  <a:lumMod val="102000"/>
                  <a:tint val="94000"/>
                </a:srgbClr>
              </a:gs>
              <a:gs pos="50000">
                <a:srgbClr val="ED7D31">
                  <a:satMod val="110000"/>
                  <a:lumMod val="100000"/>
                  <a:shade val="100000"/>
                </a:srgbClr>
              </a:gs>
              <a:gs pos="100000">
                <a:srgbClr val="ED7D31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微软雅黑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09250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6A2994F-F71B-4077-9CF6-64BA5F25DD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60350"/>
            <a:ext cx="9144000" cy="647700"/>
          </a:xfrm>
        </p:spPr>
        <p:txBody>
          <a:bodyPr/>
          <a:lstStyle/>
          <a:p>
            <a:pPr algn="ctr"/>
            <a:r>
              <a:rPr lang="en-US" altLang="zh-CN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GeV electrons in straight channel</a:t>
            </a:r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00CE7AEF-0747-402A-81C9-D14A900590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-508" y="944724"/>
            <a:ext cx="9144000" cy="108012"/>
          </a:xfrm>
          <a:prstGeom prst="rect">
            <a:avLst/>
          </a:prstGeom>
          <a:gradFill>
            <a:gsLst>
              <a:gs pos="23000">
                <a:srgbClr val="7030A0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20000"/>
              </a:spcBef>
              <a:buFont typeface="Wingdings" pitchFamily="2" charset="2"/>
              <a:buNone/>
            </a:pPr>
            <a:endParaRPr lang="zh-CN" altLang="en-US" sz="2400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8AEE705D-E782-4ABE-9D65-52D0521C63B9}"/>
              </a:ext>
            </a:extLst>
          </p:cNvPr>
          <p:cNvGrpSpPr/>
          <p:nvPr/>
        </p:nvGrpSpPr>
        <p:grpSpPr>
          <a:xfrm>
            <a:off x="3450144" y="1078802"/>
            <a:ext cx="5442336" cy="2575221"/>
            <a:chOff x="2903283" y="817235"/>
            <a:chExt cx="5442336" cy="2575221"/>
          </a:xfrm>
        </p:grpSpPr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id="{44A19BBB-7176-444C-97B2-6F195B8D4765}"/>
                </a:ext>
              </a:extLst>
            </p:cNvPr>
            <p:cNvGrpSpPr/>
            <p:nvPr/>
          </p:nvGrpSpPr>
          <p:grpSpPr>
            <a:xfrm>
              <a:off x="2903283" y="1575290"/>
              <a:ext cx="5392045" cy="1817166"/>
              <a:chOff x="2685053" y="1328301"/>
              <a:chExt cx="5392045" cy="1817166"/>
            </a:xfrm>
          </p:grpSpPr>
          <p:pic>
            <p:nvPicPr>
              <p:cNvPr id="19" name="图片 18">
                <a:extLst>
                  <a:ext uri="{FF2B5EF4-FFF2-40B4-BE49-F238E27FC236}">
                    <a16:creationId xmlns:a16="http://schemas.microsoft.com/office/drawing/2014/main" id="{DE03DDDE-B757-4328-BA5F-051C593A91B1}"/>
                  </a:ext>
                </a:extLst>
              </p:cNvPr>
              <p:cNvPicPr/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156460" y="1345467"/>
                <a:ext cx="2920638" cy="1800000"/>
              </a:xfrm>
              <a:prstGeom prst="rect">
                <a:avLst/>
              </a:prstGeom>
            </p:spPr>
          </p:pic>
          <p:pic>
            <p:nvPicPr>
              <p:cNvPr id="20" name="图片 19">
                <a:extLst>
                  <a:ext uri="{FF2B5EF4-FFF2-40B4-BE49-F238E27FC236}">
                    <a16:creationId xmlns:a16="http://schemas.microsoft.com/office/drawing/2014/main" id="{E7099797-CFCE-42BF-95FC-CD0A8E5CAF8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685053" y="1328301"/>
                <a:ext cx="2277049" cy="1800000"/>
              </a:xfrm>
              <a:prstGeom prst="rect">
                <a:avLst/>
              </a:prstGeom>
            </p:spPr>
          </p:pic>
        </p:grp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052E180D-0E0C-43E6-9DE7-D5E7549D1A06}"/>
                </a:ext>
              </a:extLst>
            </p:cNvPr>
            <p:cNvSpPr txBox="1"/>
            <p:nvPr/>
          </p:nvSpPr>
          <p:spPr>
            <a:xfrm>
              <a:off x="3221920" y="817235"/>
              <a:ext cx="5123699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tx1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High-voltage discharge in gas-filled capillary for plasma channel formation</a:t>
              </a:r>
              <a:endParaRPr lang="zh-CN" alt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23" name="图片 22">
            <a:extLst>
              <a:ext uri="{FF2B5EF4-FFF2-40B4-BE49-F238E27FC236}">
                <a16:creationId xmlns:a16="http://schemas.microsoft.com/office/drawing/2014/main" id="{41960F18-0398-4671-B1E1-5F267F0F9B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7095" y="4275463"/>
            <a:ext cx="2067235" cy="1673817"/>
          </a:xfrm>
          <a:prstGeom prst="rect">
            <a:avLst/>
          </a:prstGeom>
        </p:spPr>
      </p:pic>
      <p:sp>
        <p:nvSpPr>
          <p:cNvPr id="26" name="文本框 25">
            <a:extLst>
              <a:ext uri="{FF2B5EF4-FFF2-40B4-BE49-F238E27FC236}">
                <a16:creationId xmlns:a16="http://schemas.microsoft.com/office/drawing/2014/main" id="{835ECF63-F2F1-43C4-BA65-B098D2F63A2E}"/>
              </a:ext>
            </a:extLst>
          </p:cNvPr>
          <p:cNvSpPr txBox="1"/>
          <p:nvPr/>
        </p:nvSpPr>
        <p:spPr>
          <a:xfrm>
            <a:off x="976090" y="5949280"/>
            <a:ext cx="304200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pa</a:t>
            </a:r>
            <a:r>
              <a:rPr lang="en-US" altLang="zh-CN" sz="2000" b="1" dirty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rabolic plasma profile</a:t>
            </a:r>
            <a:endParaRPr lang="zh-CN" alt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E3EB6AA0-A6B8-4E08-A763-1A1C1F68791C}"/>
              </a:ext>
            </a:extLst>
          </p:cNvPr>
          <p:cNvSpPr txBox="1"/>
          <p:nvPr/>
        </p:nvSpPr>
        <p:spPr>
          <a:xfrm>
            <a:off x="4564330" y="6290740"/>
            <a:ext cx="465840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Laser guidance and 2GeV electron beam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id="{3C399EE5-ADF1-4ACD-B5B2-2DD560AA14D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04" y="4268259"/>
            <a:ext cx="2447891" cy="1789033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文本框 29">
            <a:extLst>
              <a:ext uri="{FF2B5EF4-FFF2-40B4-BE49-F238E27FC236}">
                <a16:creationId xmlns:a16="http://schemas.microsoft.com/office/drawing/2014/main" id="{D4AC2A53-23B7-46D5-9F56-C7B71B7A64DE}"/>
              </a:ext>
            </a:extLst>
          </p:cNvPr>
          <p:cNvSpPr txBox="1"/>
          <p:nvPr/>
        </p:nvSpPr>
        <p:spPr>
          <a:xfrm>
            <a:off x="-974488" y="1097899"/>
            <a:ext cx="549487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Straight plasma channel</a:t>
            </a:r>
            <a:endParaRPr lang="zh-CN" alt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2" name="图片 31">
            <a:extLst>
              <a:ext uri="{FF2B5EF4-FFF2-40B4-BE49-F238E27FC236}">
                <a16:creationId xmlns:a16="http://schemas.microsoft.com/office/drawing/2014/main" id="{062EA110-864F-478C-8933-6AAC7ECA9FF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3548" y="1602443"/>
            <a:ext cx="2550715" cy="2248592"/>
          </a:xfrm>
          <a:prstGeom prst="rect">
            <a:avLst/>
          </a:prstGeom>
        </p:spPr>
      </p:pic>
      <p:grpSp>
        <p:nvGrpSpPr>
          <p:cNvPr id="34" name="组合 33">
            <a:extLst>
              <a:ext uri="{FF2B5EF4-FFF2-40B4-BE49-F238E27FC236}">
                <a16:creationId xmlns:a16="http://schemas.microsoft.com/office/drawing/2014/main" id="{33797A73-A862-48BB-B552-17A9D29F5EC3}"/>
              </a:ext>
            </a:extLst>
          </p:cNvPr>
          <p:cNvGrpSpPr/>
          <p:nvPr/>
        </p:nvGrpSpPr>
        <p:grpSpPr>
          <a:xfrm>
            <a:off x="4848467" y="3879876"/>
            <a:ext cx="3863993" cy="2302908"/>
            <a:chOff x="6045044" y="3654393"/>
            <a:chExt cx="4508357" cy="2686944"/>
          </a:xfrm>
        </p:grpSpPr>
        <p:grpSp>
          <p:nvGrpSpPr>
            <p:cNvPr id="35" name="组合 34">
              <a:extLst>
                <a:ext uri="{FF2B5EF4-FFF2-40B4-BE49-F238E27FC236}">
                  <a16:creationId xmlns:a16="http://schemas.microsoft.com/office/drawing/2014/main" id="{752C4506-D542-46E0-BB04-23DD67386107}"/>
                </a:ext>
              </a:extLst>
            </p:cNvPr>
            <p:cNvGrpSpPr/>
            <p:nvPr/>
          </p:nvGrpSpPr>
          <p:grpSpPr>
            <a:xfrm>
              <a:off x="6543675" y="3720696"/>
              <a:ext cx="4009726" cy="2620641"/>
              <a:chOff x="7535403" y="3534471"/>
              <a:chExt cx="4455384" cy="2911909"/>
            </a:xfrm>
          </p:grpSpPr>
          <p:pic>
            <p:nvPicPr>
              <p:cNvPr id="37" name="图片 36">
                <a:extLst>
                  <a:ext uri="{FF2B5EF4-FFF2-40B4-BE49-F238E27FC236}">
                    <a16:creationId xmlns:a16="http://schemas.microsoft.com/office/drawing/2014/main" id="{C9F4C26B-0967-4F72-962A-2266EB5149D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535403" y="4335538"/>
                <a:ext cx="4455384" cy="2110842"/>
              </a:xfrm>
              <a:prstGeom prst="rect">
                <a:avLst/>
              </a:prstGeom>
            </p:spPr>
          </p:pic>
          <p:pic>
            <p:nvPicPr>
              <p:cNvPr id="38" name="图片 37">
                <a:extLst>
                  <a:ext uri="{FF2B5EF4-FFF2-40B4-BE49-F238E27FC236}">
                    <a16:creationId xmlns:a16="http://schemas.microsoft.com/office/drawing/2014/main" id="{36A975A5-0672-43FD-AA24-03F9A0D5AFF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9959128" y="3534471"/>
                <a:ext cx="956104" cy="720000"/>
              </a:xfrm>
              <a:prstGeom prst="rect">
                <a:avLst/>
              </a:prstGeom>
            </p:spPr>
          </p:pic>
          <p:pic>
            <p:nvPicPr>
              <p:cNvPr id="39" name="图片 38">
                <a:extLst>
                  <a:ext uri="{FF2B5EF4-FFF2-40B4-BE49-F238E27FC236}">
                    <a16:creationId xmlns:a16="http://schemas.microsoft.com/office/drawing/2014/main" id="{2214D0AA-2C83-41B2-A8C7-F968BABFC0A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1079583" y="3534471"/>
                <a:ext cx="911204" cy="720000"/>
              </a:xfrm>
              <a:prstGeom prst="rect">
                <a:avLst/>
              </a:prstGeom>
            </p:spPr>
          </p:pic>
        </p:grpSp>
        <p:pic>
          <p:nvPicPr>
            <p:cNvPr id="36" name="图片 35">
              <a:extLst>
                <a:ext uri="{FF2B5EF4-FFF2-40B4-BE49-F238E27FC236}">
                  <a16:creationId xmlns:a16="http://schemas.microsoft.com/office/drawing/2014/main" id="{340B7515-C854-43DE-9D49-779530C4AF0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045044" y="3654393"/>
              <a:ext cx="2549755" cy="1264236"/>
            </a:xfrm>
            <a:prstGeom prst="rect">
              <a:avLst/>
            </a:prstGeom>
          </p:spPr>
        </p:pic>
      </p:grpSp>
      <p:sp>
        <p:nvSpPr>
          <p:cNvPr id="12" name="箭头: 右 11">
            <a:extLst>
              <a:ext uri="{FF2B5EF4-FFF2-40B4-BE49-F238E27FC236}">
                <a16:creationId xmlns:a16="http://schemas.microsoft.com/office/drawing/2014/main" id="{D599168A-AF6A-491F-AC62-B574F30A47DA}"/>
              </a:ext>
            </a:extLst>
          </p:cNvPr>
          <p:cNvSpPr/>
          <p:nvPr/>
        </p:nvSpPr>
        <p:spPr bwMode="auto">
          <a:xfrm rot="10800000">
            <a:off x="3192604" y="2381341"/>
            <a:ext cx="435287" cy="288032"/>
          </a:xfrm>
          <a:prstGeom prst="rightArrow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vert="horz" wrap="square" lIns="91440" tIns="54000" rIns="91440" bIns="45720" numCol="1" rtlCol="0" anchor="t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3000" b="1" i="0" u="none" strike="noStrike" cap="none" normalizeH="0" baseline="0">
              <a:ln>
                <a:noFill/>
              </a:ln>
              <a:solidFill>
                <a:srgbClr val="133984"/>
              </a:solidFill>
              <a:effectLst/>
              <a:latin typeface="Arial" charset="0"/>
              <a:ea typeface="黑体" pitchFamily="2" charset="-122"/>
            </a:endParaRPr>
          </a:p>
        </p:txBody>
      </p:sp>
      <p:sp>
        <p:nvSpPr>
          <p:cNvPr id="41" name="箭头: 右 40">
            <a:extLst>
              <a:ext uri="{FF2B5EF4-FFF2-40B4-BE49-F238E27FC236}">
                <a16:creationId xmlns:a16="http://schemas.microsoft.com/office/drawing/2014/main" id="{225BF111-986C-42F8-BC02-BAD50529A487}"/>
              </a:ext>
            </a:extLst>
          </p:cNvPr>
          <p:cNvSpPr/>
          <p:nvPr/>
        </p:nvSpPr>
        <p:spPr bwMode="auto">
          <a:xfrm rot="5400000">
            <a:off x="1553833" y="3858035"/>
            <a:ext cx="435287" cy="288032"/>
          </a:xfrm>
          <a:prstGeom prst="rightArrow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vert="horz" wrap="square" lIns="91440" tIns="54000" rIns="91440" bIns="45720" numCol="1" rtlCol="0" anchor="t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3000" b="1" i="0" u="none" strike="noStrike" cap="none" normalizeH="0" baseline="0">
              <a:ln>
                <a:noFill/>
              </a:ln>
              <a:solidFill>
                <a:srgbClr val="133984"/>
              </a:solidFill>
              <a:effectLst/>
              <a:latin typeface="Arial" charset="0"/>
              <a:ea typeface="黑体" pitchFamily="2" charset="-122"/>
            </a:endParaRPr>
          </a:p>
        </p:txBody>
      </p:sp>
      <p:sp>
        <p:nvSpPr>
          <p:cNvPr id="42" name="箭头: 右 41">
            <a:extLst>
              <a:ext uri="{FF2B5EF4-FFF2-40B4-BE49-F238E27FC236}">
                <a16:creationId xmlns:a16="http://schemas.microsoft.com/office/drawing/2014/main" id="{13310125-F62E-41B7-83B4-A97FE4335044}"/>
              </a:ext>
            </a:extLst>
          </p:cNvPr>
          <p:cNvSpPr/>
          <p:nvPr/>
        </p:nvSpPr>
        <p:spPr bwMode="auto">
          <a:xfrm>
            <a:off x="4590204" y="5154350"/>
            <a:ext cx="435287" cy="288032"/>
          </a:xfrm>
          <a:prstGeom prst="rightArrow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vert="horz" wrap="square" lIns="91440" tIns="54000" rIns="91440" bIns="45720" numCol="1" rtlCol="0" anchor="t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3000" b="1" i="0" u="none" strike="noStrike" cap="none" normalizeH="0" baseline="0">
              <a:ln>
                <a:noFill/>
              </a:ln>
              <a:solidFill>
                <a:srgbClr val="133984"/>
              </a:solidFill>
              <a:effectLst/>
              <a:latin typeface="Arial" charset="0"/>
              <a:ea typeface="黑体" pitchFamily="2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8DFA6900-C5B3-471B-A66E-3AEAA0832972}"/>
              </a:ext>
            </a:extLst>
          </p:cNvPr>
          <p:cNvSpPr txBox="1"/>
          <p:nvPr/>
        </p:nvSpPr>
        <p:spPr>
          <a:xfrm>
            <a:off x="348654" y="4052101"/>
            <a:ext cx="14510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rgbClr val="FF0000"/>
                </a:solidFill>
              </a:rPr>
              <a:t>Stark broadening</a:t>
            </a:r>
            <a:endParaRPr lang="zh-CN" altLang="en-US" sz="1200" dirty="0">
              <a:solidFill>
                <a:srgbClr val="FF0000"/>
              </a:solidFill>
            </a:endParaRPr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id="{20A6C633-D186-4FBB-AE0E-D6E3B77B3641}"/>
              </a:ext>
            </a:extLst>
          </p:cNvPr>
          <p:cNvSpPr txBox="1"/>
          <p:nvPr/>
        </p:nvSpPr>
        <p:spPr>
          <a:xfrm>
            <a:off x="1799692" y="2274286"/>
            <a:ext cx="11913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rgbClr val="FF0000"/>
                </a:solidFill>
              </a:rPr>
              <a:t>3cm-Capillary</a:t>
            </a:r>
            <a:endParaRPr lang="zh-CN" altLang="en-US" sz="1200" dirty="0">
              <a:solidFill>
                <a:srgbClr val="FF0000"/>
              </a:solidFill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id="{5C2D409D-0A5C-42AC-AFDB-7D0C0CA80B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096" y="6490795"/>
            <a:ext cx="421214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X.Z. Zhu, et al.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Acta Phys. Sin. 71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, 095202 (2022)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7" name="直接连接符 46">
            <a:extLst>
              <a:ext uri="{FF2B5EF4-FFF2-40B4-BE49-F238E27FC236}">
                <a16:creationId xmlns:a16="http://schemas.microsoft.com/office/drawing/2014/main" id="{5DAB04A0-50A2-4767-A234-ED168D3BE596}"/>
              </a:ext>
            </a:extLst>
          </p:cNvPr>
          <p:cNvCxnSpPr>
            <a:cxnSpLocks/>
          </p:cNvCxnSpPr>
          <p:nvPr/>
        </p:nvCxnSpPr>
        <p:spPr bwMode="auto">
          <a:xfrm>
            <a:off x="3192603" y="3825044"/>
            <a:ext cx="5807889" cy="0"/>
          </a:xfrm>
          <a:prstGeom prst="line">
            <a:avLst/>
          </a:prstGeom>
          <a:ln w="19050">
            <a:prstDash val="dash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90204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6A2994F-F71B-4077-9CF6-64BA5F25DD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60350"/>
            <a:ext cx="9144000" cy="647700"/>
          </a:xfrm>
        </p:spPr>
        <p:txBody>
          <a:bodyPr/>
          <a:lstStyle/>
          <a:p>
            <a:r>
              <a:rPr lang="en-US" altLang="zh-CN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Processing curved capillary</a:t>
            </a:r>
            <a:endParaRPr lang="zh-CN" altLang="en-US" dirty="0">
              <a:solidFill>
                <a:srgbClr val="C0000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00CE7AEF-0747-402A-81C9-D14A900590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-508" y="944724"/>
            <a:ext cx="9144000" cy="108012"/>
          </a:xfrm>
          <a:prstGeom prst="rect">
            <a:avLst/>
          </a:prstGeom>
          <a:gradFill>
            <a:gsLst>
              <a:gs pos="23000">
                <a:srgbClr val="7030A0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20000"/>
              </a:spcBef>
              <a:buFont typeface="Wingdings" pitchFamily="2" charset="2"/>
              <a:buNone/>
            </a:pP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314B2DCE-EDE0-4E2A-8FB8-44BBA01E20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588" y="1808820"/>
            <a:ext cx="3011264" cy="2816248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3FAF3009-3CD2-4155-B586-04B4727320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7529" y="2171639"/>
            <a:ext cx="4632174" cy="1841361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B9745A24-FC15-4795-9551-08769876D1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245" y="4589064"/>
            <a:ext cx="3414181" cy="1627288"/>
          </a:xfrm>
          <a:prstGeom prst="rect">
            <a:avLst/>
          </a:prstGeom>
        </p:spPr>
      </p:pic>
      <p:grpSp>
        <p:nvGrpSpPr>
          <p:cNvPr id="19" name="组合 18">
            <a:extLst>
              <a:ext uri="{FF2B5EF4-FFF2-40B4-BE49-F238E27FC236}">
                <a16:creationId xmlns:a16="http://schemas.microsoft.com/office/drawing/2014/main" id="{6884DA76-CA8F-4ECF-B392-2D335D9E2A30}"/>
              </a:ext>
            </a:extLst>
          </p:cNvPr>
          <p:cNvGrpSpPr/>
          <p:nvPr/>
        </p:nvGrpSpPr>
        <p:grpSpPr>
          <a:xfrm>
            <a:off x="4358804" y="4235018"/>
            <a:ext cx="4109624" cy="2010230"/>
            <a:chOff x="4438648" y="1584693"/>
            <a:chExt cx="4857752" cy="2376178"/>
          </a:xfrm>
        </p:grpSpPr>
        <p:pic>
          <p:nvPicPr>
            <p:cNvPr id="20" name="图片 19">
              <a:extLst>
                <a:ext uri="{FF2B5EF4-FFF2-40B4-BE49-F238E27FC236}">
                  <a16:creationId xmlns:a16="http://schemas.microsoft.com/office/drawing/2014/main" id="{16E3D8A1-CA05-47A9-8F6F-117FE9B56B8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438649" y="1584693"/>
              <a:ext cx="4857751" cy="2376178"/>
            </a:xfrm>
            <a:prstGeom prst="rect">
              <a:avLst/>
            </a:prstGeom>
          </p:spPr>
        </p:pic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id="{412C74AA-69F2-41CE-96DB-39DBB2D23AB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438648" y="1584693"/>
              <a:ext cx="1657351" cy="1165746"/>
            </a:xfrm>
            <a:prstGeom prst="rect">
              <a:avLst/>
            </a:prstGeom>
          </p:spPr>
        </p:pic>
      </p:grpSp>
      <p:sp>
        <p:nvSpPr>
          <p:cNvPr id="23" name="文本框 22">
            <a:extLst>
              <a:ext uri="{FF2B5EF4-FFF2-40B4-BE49-F238E27FC236}">
                <a16:creationId xmlns:a16="http://schemas.microsoft.com/office/drawing/2014/main" id="{722DD4F7-71A9-4C3A-8753-47B9B26E54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096" y="6417332"/>
            <a:ext cx="421214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H.Y. Deng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, et al. Materials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 16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, 3278 (2023)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3EB3450B-71CA-4FF6-A07B-2420D0F0DC07}"/>
              </a:ext>
            </a:extLst>
          </p:cNvPr>
          <p:cNvSpPr txBox="1"/>
          <p:nvPr/>
        </p:nvSpPr>
        <p:spPr>
          <a:xfrm>
            <a:off x="-508" y="1059191"/>
            <a:ext cx="9144508" cy="6776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16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 half circle of curved capillary is etched by MHz laser on the surface of sapphire substrate. </a:t>
            </a:r>
            <a:r>
              <a:rPr lang="en-US" altLang="zh-CN" sz="16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Curved capillary is formed by assembling two etched substrates.</a:t>
            </a:r>
            <a:r>
              <a:rPr lang="en-US" altLang="zh-CN" sz="16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endParaRPr lang="zh-CN" altLang="en-US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435236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其他标题"/>
  <p:tag name="KSO_WM_UNIT_NOCLEAR" val="1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0_171*a*1"/>
  <p:tag name="KSO_WM_TEMPLATE_CATEGORY" val="mixed"/>
  <p:tag name="KSO_WM_TEMPLATE_INDEX" val="20201880"/>
  <p:tag name="KSO_WM_UNIT_LAYERLEVEL" val="1"/>
  <p:tag name="KSO_WM_TAG_VERSION" val="1.0"/>
  <p:tag name="KSO_WM_BEAUTIFY_FLAG" val="#wm#"/>
  <p:tag name="KSO_WM_UNIT_TEXTBOXSTYLE_GUID" val="{c7d612bd-4779-4b61-9b0e-828bdd6c695d}"/>
  <p:tag name="KSO_WM_UNIT_TEXTBOXSTYLE_TEMPLATEID" val="3133704"/>
  <p:tag name="KSO_WM_UNIT_TEXTBOXSTYLE_TYPE" val="4"/>
</p:tagLst>
</file>

<file path=ppt/theme/theme1.xml><?xml version="1.0" encoding="utf-8"?>
<a:theme xmlns:a="http://schemas.openxmlformats.org/drawingml/2006/main" name="自然基金委创新群体">
  <a:themeElements>
    <a:clrScheme name="中国发展论坛张杰校长报告070930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中国发展论坛张杰校长报告070930">
      <a:majorFont>
        <a:latin typeface="黑体"/>
        <a:ea typeface="黑体"/>
        <a:cs typeface=""/>
      </a:majorFont>
      <a:minorFont>
        <a:latin typeface="黑体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EAEAEA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35921" dir="2700000" algn="ctr" rotWithShape="0">
            <a:schemeClr val="bg1"/>
          </a:outerShdw>
        </a:effectLst>
      </a:spPr>
      <a:bodyPr vert="horz" wrap="square" lIns="91440" tIns="54000" rIns="91440" bIns="45720" numCol="1" anchor="t" anchorCtr="1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3000" b="1" i="0" u="none" strike="noStrike" cap="none" normalizeH="0" baseline="0" smtClean="0">
            <a:ln>
              <a:noFill/>
            </a:ln>
            <a:solidFill>
              <a:srgbClr val="133984"/>
            </a:solidFill>
            <a:effectLst/>
            <a:latin typeface="Arial" charset="0"/>
            <a:ea typeface="黑体" pitchFamily="2" charset="-122"/>
          </a:defRPr>
        </a:defPPr>
      </a:lstStyle>
    </a:spDef>
    <a:lnDef>
      <a:spPr bwMode="auto">
        <a:ln>
          <a:headEnd type="none" w="med" len="med"/>
          <a:tailEnd type="none" w="med" len="med"/>
        </a:ln>
      </a:spPr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中国发展论坛张杰校长报告07093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中国发展论坛张杰校长报告070930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中国发展论坛张杰校长报告070930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中国发展论坛张杰校长报告070930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中国发展论坛张杰校长报告070930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中国发展论坛张杰校长报告070930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中国发展论坛张杰校长报告070930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中国发展论坛张杰校长报告070930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中国发展论坛张杰校长报告070930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中国发展论坛张杰校长报告070930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中国发展论坛张杰校长报告070930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中国发展论坛张杰校长报告070930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自然基金创新群体">
  <a:themeElements>
    <a:clrScheme name="1_中国发展论坛张杰校长报告070930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中国发展论坛张杰校长报告070930">
      <a:majorFont>
        <a:latin typeface="黑体"/>
        <a:ea typeface="黑体"/>
        <a:cs typeface=""/>
      </a:majorFont>
      <a:minorFont>
        <a:latin typeface="黑体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EAEAEA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35921" dir="2700000" algn="ctr" rotWithShape="0">
            <a:schemeClr val="bg1"/>
          </a:outerShdw>
        </a:effectLst>
      </a:spPr>
      <a:bodyPr vert="horz" wrap="square" lIns="91440" tIns="54000" rIns="91440" bIns="45720" numCol="1" anchor="t" anchorCtr="1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3000" b="1" i="0" u="none" strike="noStrike" cap="none" normalizeH="0" baseline="0" smtClean="0">
            <a:ln>
              <a:noFill/>
            </a:ln>
            <a:solidFill>
              <a:srgbClr val="133984"/>
            </a:solidFill>
            <a:effectLst/>
            <a:latin typeface="Arial" charset="0"/>
            <a:ea typeface="黑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EAEAEA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35921" dir="2700000" algn="ctr" rotWithShape="0">
            <a:schemeClr val="bg1"/>
          </a:outerShdw>
        </a:effectLst>
      </a:spPr>
      <a:bodyPr vert="horz" wrap="square" lIns="91440" tIns="54000" rIns="91440" bIns="45720" numCol="1" anchor="t" anchorCtr="1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3000" b="1" i="0" u="none" strike="noStrike" cap="none" normalizeH="0" baseline="0" smtClean="0">
            <a:ln>
              <a:noFill/>
            </a:ln>
            <a:solidFill>
              <a:srgbClr val="133984"/>
            </a:solidFill>
            <a:effectLst/>
            <a:latin typeface="Arial" charset="0"/>
            <a:ea typeface="黑体" pitchFamily="2" charset="-122"/>
          </a:defRPr>
        </a:defPPr>
      </a:lstStyle>
    </a:lnDef>
  </a:objectDefaults>
  <a:extraClrSchemeLst>
    <a:extraClrScheme>
      <a:clrScheme name="1_中国发展论坛张杰校长报告07093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中国发展论坛张杰校长报告070930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中国发展论坛张杰校长报告070930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中国发展论坛张杰校长报告070930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中国发展论坛张杰校长报告070930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中国发展论坛张杰校长报告070930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中国发展论坛张杰校长报告070930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中国发展论坛张杰校长报告070930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中国发展论坛张杰校长报告070930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中国发展论坛张杰校长报告070930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中国发展论坛张杰校长报告070930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中国发展论坛张杰校长报告070930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自然基金创新群体答辩">
  <a:themeElements>
    <a:clrScheme name="2_中国发展论坛张杰校长报告070930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中国发展论坛张杰校长报告070930">
      <a:majorFont>
        <a:latin typeface="黑体"/>
        <a:ea typeface="宋体"/>
        <a:cs typeface=""/>
      </a:majorFont>
      <a:minorFont>
        <a:latin typeface="黑体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中国发展论坛张杰校长报告07093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中国发展论坛张杰校长报告070930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中国发展论坛张杰校长报告070930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中国发展论坛张杰校长报告070930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中国发展论坛张杰校长报告070930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中国发展论坛张杰校长报告070930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中国发展论坛张杰校长报告070930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中国发展论坛张杰校长报告070930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中国发展论坛张杰校长报告070930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中国发展论坛张杰校长报告070930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中国发展论坛张杰校长报告070930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中国发展论坛张杰校长报告070930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22544</TotalTime>
  <Pages>0</Pages>
  <Words>975</Words>
  <Characters>0</Characters>
  <Application>Microsoft Office PowerPoint</Application>
  <DocSecurity>0</DocSecurity>
  <PresentationFormat>全屏显示(4:3)</PresentationFormat>
  <Lines>0</Lines>
  <Paragraphs>132</Paragraphs>
  <Slides>17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17</vt:i4>
      </vt:variant>
    </vt:vector>
  </HeadingPairs>
  <TitlesOfParts>
    <vt:vector size="27" baseType="lpstr">
      <vt:lpstr>黑体</vt:lpstr>
      <vt:lpstr>微软雅黑</vt:lpstr>
      <vt:lpstr>Arial</vt:lpstr>
      <vt:lpstr>Cambria Math</vt:lpstr>
      <vt:lpstr>Garamond</vt:lpstr>
      <vt:lpstr>Times New Roman</vt:lpstr>
      <vt:lpstr>Wingdings</vt:lpstr>
      <vt:lpstr>自然基金委创新群体</vt:lpstr>
      <vt:lpstr>自然基金创新群体</vt:lpstr>
      <vt:lpstr>自然基金创新群体答辩</vt:lpstr>
      <vt:lpstr>PowerPoint 演示文稿</vt:lpstr>
      <vt:lpstr>Background</vt:lpstr>
      <vt:lpstr>LWFA potential applications</vt:lpstr>
      <vt:lpstr>LWFA studies at SJTU</vt:lpstr>
      <vt:lpstr>Motivation for multistage LWFA</vt:lpstr>
      <vt:lpstr>        Multistage LWFA by curved plasma channels </vt:lpstr>
      <vt:lpstr>Implementation steps</vt:lpstr>
      <vt:lpstr>GeV electrons in straight channel</vt:lpstr>
      <vt:lpstr>Processing curved capillary</vt:lpstr>
      <vt:lpstr>Gas filling design</vt:lpstr>
      <vt:lpstr>Curved plasma channels</vt:lpstr>
      <vt:lpstr>       Stable laser guidance in curved plasma channel</vt:lpstr>
      <vt:lpstr>       Stable laser guidance in curved plasma channel</vt:lpstr>
      <vt:lpstr>       Stable laser guidance in curved plasma channel</vt:lpstr>
      <vt:lpstr>Next works</vt:lpstr>
      <vt:lpstr>Summary</vt:lpstr>
      <vt:lpstr>PowerPoint 演示文稿</vt:lpstr>
    </vt:vector>
  </TitlesOfParts>
  <Company>sjtu</Company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上海产业技术研究院</dc:title>
  <dc:creator>ygliu</dc:creator>
  <cp:lastModifiedBy>Li Boyuan</cp:lastModifiedBy>
  <cp:revision>3848</cp:revision>
  <cp:lastPrinted>1601-01-01T00:00:00Z</cp:lastPrinted>
  <dcterms:created xsi:type="dcterms:W3CDTF">2007-10-04T06:04:40Z</dcterms:created>
  <dcterms:modified xsi:type="dcterms:W3CDTF">2024-03-13T10:06:20Z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2052-6.6.0.2461</vt:lpwstr>
  </property>
</Properties>
</file>