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5"/>
  </p:notesMasterIdLst>
  <p:handoutMasterIdLst>
    <p:handoutMasterId r:id="rId26"/>
  </p:handoutMasterIdLst>
  <p:sldIdLst>
    <p:sldId id="330" r:id="rId2"/>
    <p:sldId id="353" r:id="rId3"/>
    <p:sldId id="339" r:id="rId4"/>
    <p:sldId id="343" r:id="rId5"/>
    <p:sldId id="371" r:id="rId6"/>
    <p:sldId id="373" r:id="rId7"/>
    <p:sldId id="361" r:id="rId8"/>
    <p:sldId id="344" r:id="rId9"/>
    <p:sldId id="369" r:id="rId10"/>
    <p:sldId id="365" r:id="rId11"/>
    <p:sldId id="375" r:id="rId12"/>
    <p:sldId id="347" r:id="rId13"/>
    <p:sldId id="346" r:id="rId14"/>
    <p:sldId id="348" r:id="rId15"/>
    <p:sldId id="366" r:id="rId16"/>
    <p:sldId id="350" r:id="rId17"/>
    <p:sldId id="376" r:id="rId18"/>
    <p:sldId id="368" r:id="rId19"/>
    <p:sldId id="355" r:id="rId20"/>
    <p:sldId id="363" r:id="rId21"/>
    <p:sldId id="356" r:id="rId22"/>
    <p:sldId id="374" r:id="rId23"/>
    <p:sldId id="364" r:id="rId24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0000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7" autoAdjust="0"/>
    <p:restoredTop sz="97274" autoAdjust="0"/>
  </p:normalViewPr>
  <p:slideViewPr>
    <p:cSldViewPr snapToObjects="1">
      <p:cViewPr varScale="1">
        <p:scale>
          <a:sx n="163" d="100"/>
          <a:sy n="163" d="100"/>
        </p:scale>
        <p:origin x="184" y="360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6.png"/><Relationship Id="rId5" Type="http://schemas.openxmlformats.org/officeDocument/2006/relationships/image" Target="../media/image31.png"/><Relationship Id="rId10" Type="http://schemas.openxmlformats.org/officeDocument/2006/relationships/image" Target="../media/image35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Experience with Wakefield Acceleration at </a:t>
            </a:r>
            <a:r>
              <a:rPr lang="en-GB" dirty="0" err="1"/>
              <a:t>SwissFEL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/>
              <a:t>Evan Ericson  ::  Paul Scherrer Institute, EPFL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ALEGRO workshop, March 19-22 2024, Lisbon, Portugal</a:t>
            </a:r>
          </a:p>
        </p:txBody>
      </p:sp>
      <p:pic>
        <p:nvPicPr>
          <p:cNvPr id="4" name="Picture 3" descr="A red and white logo&#10;&#10;Description automatically generated">
            <a:extLst>
              <a:ext uri="{FF2B5EF4-FFF2-40B4-BE49-F238E27FC236}">
                <a16:creationId xmlns:a16="http://schemas.microsoft.com/office/drawing/2014/main" id="{BF7D0F80-B60A-7BCE-61C3-E5F4D6D76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86" y="942886"/>
            <a:ext cx="1268789" cy="41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F8755D-7584-450E-0944-5BF4A8095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single bunch experiment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C4C196-D9D2-FC47-0D04-3D9CF93B58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AD11BC-EBA3-4760-54AC-DC0FCD82168D}"/>
              </a:ext>
            </a:extLst>
          </p:cNvPr>
          <p:cNvSpPr/>
          <p:nvPr/>
        </p:nvSpPr>
        <p:spPr bwMode="auto">
          <a:xfrm>
            <a:off x="2840761" y="2044906"/>
            <a:ext cx="1368152" cy="71601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Passive dielectric structure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334DEA-DC69-98A1-245D-A16FA0CA7972}"/>
              </a:ext>
            </a:extLst>
          </p:cNvPr>
          <p:cNvCxnSpPr>
            <a:cxnSpLocks/>
          </p:cNvCxnSpPr>
          <p:nvPr/>
        </p:nvCxnSpPr>
        <p:spPr bwMode="auto">
          <a:xfrm>
            <a:off x="4208913" y="2415217"/>
            <a:ext cx="648072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25F41DB-BB66-EC80-EA8A-6E57B43889AD}"/>
              </a:ext>
            </a:extLst>
          </p:cNvPr>
          <p:cNvCxnSpPr>
            <a:cxnSpLocks/>
          </p:cNvCxnSpPr>
          <p:nvPr/>
        </p:nvCxnSpPr>
        <p:spPr bwMode="auto">
          <a:xfrm flipV="1">
            <a:off x="5577065" y="2037862"/>
            <a:ext cx="648072" cy="38904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D1D9CDE-DA5E-1782-4B9E-1961ECF99649}"/>
              </a:ext>
            </a:extLst>
          </p:cNvPr>
          <p:cNvSpPr/>
          <p:nvPr/>
        </p:nvSpPr>
        <p:spPr bwMode="auto">
          <a:xfrm>
            <a:off x="6196009" y="1718040"/>
            <a:ext cx="792088" cy="4638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screen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81CC9D-D02C-99D7-B550-EA5C5DD70F89}"/>
              </a:ext>
            </a:extLst>
          </p:cNvPr>
          <p:cNvSpPr txBox="1"/>
          <p:nvPr/>
        </p:nvSpPr>
        <p:spPr>
          <a:xfrm>
            <a:off x="6172328" y="1411430"/>
            <a:ext cx="749342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817E8DD-17E7-24C8-7C59-B48FEEDF0643}"/>
              </a:ext>
            </a:extLst>
          </p:cNvPr>
          <p:cNvCxnSpPr>
            <a:cxnSpLocks/>
          </p:cNvCxnSpPr>
          <p:nvPr/>
        </p:nvCxnSpPr>
        <p:spPr bwMode="auto">
          <a:xfrm>
            <a:off x="2192689" y="2421343"/>
            <a:ext cx="648072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BE9E136-22DE-7185-523E-7EEBC1CAB28E}"/>
              </a:ext>
            </a:extLst>
          </p:cNvPr>
          <p:cNvSpPr/>
          <p:nvPr/>
        </p:nvSpPr>
        <p:spPr bwMode="auto">
          <a:xfrm>
            <a:off x="4856985" y="2181878"/>
            <a:ext cx="720080" cy="5040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dipole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03946B-DC90-8F04-4D93-5562C2623DDA}"/>
              </a:ext>
            </a:extLst>
          </p:cNvPr>
          <p:cNvSpPr txBox="1"/>
          <p:nvPr/>
        </p:nvSpPr>
        <p:spPr>
          <a:xfrm>
            <a:off x="1547664" y="386789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16A45C0-6C11-6E47-51DD-D3D39FF3AC08}"/>
              </a:ext>
            </a:extLst>
          </p:cNvPr>
          <p:cNvSpPr/>
          <p:nvPr/>
        </p:nvSpPr>
        <p:spPr bwMode="auto">
          <a:xfrm>
            <a:off x="730799" y="2377640"/>
            <a:ext cx="251520" cy="45719"/>
          </a:xfrm>
          <a:prstGeom prst="rect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B6ED8A7-E091-A3CF-0DBB-A2FCFA458167}"/>
              </a:ext>
            </a:extLst>
          </p:cNvPr>
          <p:cNvSpPr/>
          <p:nvPr/>
        </p:nvSpPr>
        <p:spPr bwMode="auto">
          <a:xfrm rot="10800000">
            <a:off x="5577065" y="2426904"/>
            <a:ext cx="936000" cy="45719"/>
          </a:xfrm>
          <a:prstGeom prst="rect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C22D81C-B806-24A2-84DD-792EBECD41AF}"/>
              </a:ext>
            </a:extLst>
          </p:cNvPr>
          <p:cNvSpPr txBox="1"/>
          <p:nvPr/>
        </p:nvSpPr>
        <p:spPr>
          <a:xfrm>
            <a:off x="295303" y="3228193"/>
            <a:ext cx="6626367" cy="16993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Measurement procedure: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>
                    <a:alpha val="25000"/>
                  </a:srgbClr>
                </a:solidFill>
                <a:latin typeface="Calibri"/>
              </a:rPr>
              <a:t>Passive structure gap is fully opened to limit its effect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>
                    <a:alpha val="25000"/>
                  </a:srgbClr>
                </a:solidFill>
                <a:latin typeface="Calibri"/>
              </a:rPr>
              <a:t>TDS is used to get the longitudinal phase space of the beam sent into passive structure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TDS is turned off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Passive structure gap is gradually closed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Dipole &amp; screen measure energy of beam coming out of the passive structure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Process is repeated for multiple bunch lengths (76 fs, 38 fs, 16 fs)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D23B5AC-6DC4-F7B5-36B2-06E060A0F18A}"/>
              </a:ext>
            </a:extLst>
          </p:cNvPr>
          <p:cNvSpPr/>
          <p:nvPr/>
        </p:nvSpPr>
        <p:spPr bwMode="auto">
          <a:xfrm>
            <a:off x="986056" y="1969920"/>
            <a:ext cx="1234147" cy="862535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+mn-lt"/>
              </a:rPr>
              <a:t>C-band Transverse deflecting structure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F65E3D2-00A1-F531-8DA0-27EE2EB6283E}"/>
              </a:ext>
            </a:extLst>
          </p:cNvPr>
          <p:cNvSpPr/>
          <p:nvPr/>
        </p:nvSpPr>
        <p:spPr bwMode="auto">
          <a:xfrm>
            <a:off x="984641" y="1647027"/>
            <a:ext cx="1240062" cy="1269249"/>
          </a:xfrm>
          <a:prstGeom prst="rect">
            <a:avLst/>
          </a:prstGeom>
          <a:solidFill>
            <a:schemeClr val="bg1">
              <a:alpha val="8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5" name="Picture 44" descr="A blue square with white text&#10;&#10;Description automatically generated">
            <a:extLst>
              <a:ext uri="{FF2B5EF4-FFF2-40B4-BE49-F238E27FC236}">
                <a16:creationId xmlns:a16="http://schemas.microsoft.com/office/drawing/2014/main" id="{5143FFF6-FF1B-BAFE-20DE-2F01EBD383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41" t="9119" r="2266" b="15933"/>
          <a:stretch/>
        </p:blipFill>
        <p:spPr>
          <a:xfrm>
            <a:off x="7452320" y="957943"/>
            <a:ext cx="1181867" cy="90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4990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A19874-7F69-B20B-109D-2A82AB8E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single bunch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74DD8-EB36-CDCD-45A7-5087CF3ABD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610AD7B-B72B-AAE9-4CB3-087CCB31322E}"/>
              </a:ext>
            </a:extLst>
          </p:cNvPr>
          <p:cNvGrpSpPr/>
          <p:nvPr/>
        </p:nvGrpSpPr>
        <p:grpSpPr>
          <a:xfrm>
            <a:off x="827584" y="611527"/>
            <a:ext cx="473165" cy="1192543"/>
            <a:chOff x="1732183" y="1718375"/>
            <a:chExt cx="584753" cy="162920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98CF421-C57D-892E-FA60-93272E510004}"/>
                </a:ext>
              </a:extLst>
            </p:cNvPr>
            <p:cNvSpPr/>
            <p:nvPr/>
          </p:nvSpPr>
          <p:spPr>
            <a:xfrm rot="5400000">
              <a:off x="1991912" y="2031512"/>
              <a:ext cx="65295" cy="58475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9967779-8B40-568F-3A3C-F95E152342C4}"/>
                </a:ext>
              </a:extLst>
            </p:cNvPr>
            <p:cNvSpPr/>
            <p:nvPr/>
          </p:nvSpPr>
          <p:spPr>
            <a:xfrm rot="5400000" flipH="1">
              <a:off x="1991912" y="2467546"/>
              <a:ext cx="65295" cy="58475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305F5B8-F944-2482-5D01-03735FAE54B1}"/>
                </a:ext>
              </a:extLst>
            </p:cNvPr>
            <p:cNvSpPr/>
            <p:nvPr/>
          </p:nvSpPr>
          <p:spPr>
            <a:xfrm rot="5400000">
              <a:off x="1839191" y="2249530"/>
              <a:ext cx="370738" cy="58475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B0AB0FC-DB1E-2AFF-D99D-310482D20A8A}"/>
                </a:ext>
              </a:extLst>
            </p:cNvPr>
            <p:cNvGrpSpPr/>
            <p:nvPr/>
          </p:nvGrpSpPr>
          <p:grpSpPr>
            <a:xfrm rot="5400000">
              <a:off x="1806228" y="3046188"/>
              <a:ext cx="436664" cy="166123"/>
              <a:chOff x="10324214" y="2745857"/>
              <a:chExt cx="1137684" cy="398721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A2E9A3D7-6EEE-309F-3BDA-2247CE409C59}"/>
                  </a:ext>
                </a:extLst>
              </p:cNvPr>
              <p:cNvSpPr/>
              <p:nvPr/>
            </p:nvSpPr>
            <p:spPr>
              <a:xfrm>
                <a:off x="10324214" y="2745857"/>
                <a:ext cx="218854" cy="39872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48178E57-3FC0-C83E-F422-7452AC5E6454}"/>
                  </a:ext>
                </a:extLst>
              </p:cNvPr>
              <p:cNvSpPr/>
              <p:nvPr/>
            </p:nvSpPr>
            <p:spPr>
              <a:xfrm>
                <a:off x="10547498" y="2881423"/>
                <a:ext cx="914400" cy="1275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6E5F114-0C64-DA06-CCD3-4680B73EF6DD}"/>
                </a:ext>
              </a:extLst>
            </p:cNvPr>
            <p:cNvGrpSpPr/>
            <p:nvPr/>
          </p:nvGrpSpPr>
          <p:grpSpPr>
            <a:xfrm rot="5400000" flipH="1">
              <a:off x="1806228" y="1853645"/>
              <a:ext cx="436664" cy="166123"/>
              <a:chOff x="10324214" y="2745857"/>
              <a:chExt cx="1137684" cy="398721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FDCBBEF7-F30E-FE36-D996-DCD5876FDA80}"/>
                  </a:ext>
                </a:extLst>
              </p:cNvPr>
              <p:cNvSpPr/>
              <p:nvPr/>
            </p:nvSpPr>
            <p:spPr>
              <a:xfrm>
                <a:off x="10324214" y="2745857"/>
                <a:ext cx="218854" cy="39872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6741F5AE-1EB4-866A-FB98-F162FDC1C489}"/>
                  </a:ext>
                </a:extLst>
              </p:cNvPr>
              <p:cNvSpPr/>
              <p:nvPr/>
            </p:nvSpPr>
            <p:spPr>
              <a:xfrm>
                <a:off x="10547498" y="2881423"/>
                <a:ext cx="914400" cy="1275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7C72C96-E9EA-5846-5A1F-11FF52C38D17}"/>
                </a:ext>
              </a:extLst>
            </p:cNvPr>
            <p:cNvSpPr/>
            <p:nvPr/>
          </p:nvSpPr>
          <p:spPr>
            <a:xfrm rot="5400000">
              <a:off x="1958414" y="2566339"/>
              <a:ext cx="132291" cy="58475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DEFB0FB-E705-43E9-BEEF-B7252D861A97}"/>
                </a:ext>
              </a:extLst>
            </p:cNvPr>
            <p:cNvSpPr/>
            <p:nvPr/>
          </p:nvSpPr>
          <p:spPr>
            <a:xfrm rot="5400000">
              <a:off x="1958414" y="1928808"/>
              <a:ext cx="132291" cy="58475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0239890-5A60-79EF-80FA-DB073F3A3969}"/>
                </a:ext>
              </a:extLst>
            </p:cNvPr>
            <p:cNvSpPr/>
            <p:nvPr/>
          </p:nvSpPr>
          <p:spPr>
            <a:xfrm rot="5400000">
              <a:off x="1952010" y="3052053"/>
              <a:ext cx="145101" cy="1661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3D504AF-2321-E32A-51E9-4393F0C29848}"/>
              </a:ext>
            </a:extLst>
          </p:cNvPr>
          <p:cNvGrpSpPr/>
          <p:nvPr/>
        </p:nvGrpSpPr>
        <p:grpSpPr>
          <a:xfrm>
            <a:off x="8188506" y="705570"/>
            <a:ext cx="471600" cy="1008214"/>
            <a:chOff x="6692046" y="1858640"/>
            <a:chExt cx="584753" cy="1390761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BBAEC41-5D3F-7CC2-10F6-BBB1BF097A13}"/>
                </a:ext>
              </a:extLst>
            </p:cNvPr>
            <p:cNvSpPr/>
            <p:nvPr/>
          </p:nvSpPr>
          <p:spPr>
            <a:xfrm rot="5400000">
              <a:off x="6951775" y="2171777"/>
              <a:ext cx="65295" cy="58475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1FC2BAA-4D5F-FE1A-ABD6-14FD07039974}"/>
                </a:ext>
              </a:extLst>
            </p:cNvPr>
            <p:cNvSpPr/>
            <p:nvPr/>
          </p:nvSpPr>
          <p:spPr>
            <a:xfrm rot="5400000" flipH="1">
              <a:off x="6951775" y="2369365"/>
              <a:ext cx="65295" cy="58475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0E6684E3-5B37-8C7F-C590-7FD2BE7BBFBF}"/>
                </a:ext>
              </a:extLst>
            </p:cNvPr>
            <p:cNvSpPr/>
            <p:nvPr/>
          </p:nvSpPr>
          <p:spPr>
            <a:xfrm rot="5400000">
              <a:off x="6918277" y="2270571"/>
              <a:ext cx="132291" cy="58475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47E2CC1F-F1F9-7C0D-A3FA-3142377884D2}"/>
                </a:ext>
              </a:extLst>
            </p:cNvPr>
            <p:cNvGrpSpPr/>
            <p:nvPr/>
          </p:nvGrpSpPr>
          <p:grpSpPr>
            <a:xfrm rot="5400000">
              <a:off x="6766091" y="2948007"/>
              <a:ext cx="436664" cy="166123"/>
              <a:chOff x="10324214" y="2745857"/>
              <a:chExt cx="1137684" cy="398721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0751DFC5-4223-094A-313B-8189D4703A45}"/>
                  </a:ext>
                </a:extLst>
              </p:cNvPr>
              <p:cNvSpPr/>
              <p:nvPr/>
            </p:nvSpPr>
            <p:spPr>
              <a:xfrm>
                <a:off x="10324214" y="2745857"/>
                <a:ext cx="218854" cy="39872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BF330B39-6740-EA1A-6D58-4AD0036B0D47}"/>
                  </a:ext>
                </a:extLst>
              </p:cNvPr>
              <p:cNvSpPr/>
              <p:nvPr/>
            </p:nvSpPr>
            <p:spPr>
              <a:xfrm>
                <a:off x="10547498" y="2881423"/>
                <a:ext cx="914400" cy="1275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95F0C753-B742-AC72-3D4C-CFFB2F6FEF64}"/>
                </a:ext>
              </a:extLst>
            </p:cNvPr>
            <p:cNvGrpSpPr/>
            <p:nvPr/>
          </p:nvGrpSpPr>
          <p:grpSpPr>
            <a:xfrm rot="5400000" flipH="1">
              <a:off x="6766091" y="1993910"/>
              <a:ext cx="436664" cy="166123"/>
              <a:chOff x="10324214" y="2745857"/>
              <a:chExt cx="1137684" cy="398721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81294567-FF46-7315-C378-B86B1132CC72}"/>
                  </a:ext>
                </a:extLst>
              </p:cNvPr>
              <p:cNvSpPr/>
              <p:nvPr/>
            </p:nvSpPr>
            <p:spPr>
              <a:xfrm>
                <a:off x="10324214" y="2745857"/>
                <a:ext cx="218854" cy="39872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67797F73-28AA-E7D5-B370-4D27E4FA3A2B}"/>
                  </a:ext>
                </a:extLst>
              </p:cNvPr>
              <p:cNvSpPr/>
              <p:nvPr/>
            </p:nvSpPr>
            <p:spPr>
              <a:xfrm>
                <a:off x="10547498" y="2881423"/>
                <a:ext cx="914400" cy="1275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6FCF32D-AF57-A482-03BE-FE664C731107}"/>
                </a:ext>
              </a:extLst>
            </p:cNvPr>
            <p:cNvSpPr/>
            <p:nvPr/>
          </p:nvSpPr>
          <p:spPr>
            <a:xfrm rot="5400000">
              <a:off x="6918277" y="2468158"/>
              <a:ext cx="132291" cy="58475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2F53DE2A-0F1A-E24C-74A0-5275C0C8F7F4}"/>
                </a:ext>
              </a:extLst>
            </p:cNvPr>
            <p:cNvSpPr/>
            <p:nvPr/>
          </p:nvSpPr>
          <p:spPr>
            <a:xfrm rot="5400000">
              <a:off x="6918277" y="2069073"/>
              <a:ext cx="132291" cy="58475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33A04E9-1094-39E2-A9D3-22BD11A7CC00}"/>
                </a:ext>
              </a:extLst>
            </p:cNvPr>
            <p:cNvSpPr/>
            <p:nvPr/>
          </p:nvSpPr>
          <p:spPr>
            <a:xfrm rot="5400000">
              <a:off x="6911873" y="2953872"/>
              <a:ext cx="145101" cy="1661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 descr="A blue square with a red light&#10;&#10;Description automatically generated">
            <a:extLst>
              <a:ext uri="{FF2B5EF4-FFF2-40B4-BE49-F238E27FC236}">
                <a16:creationId xmlns:a16="http://schemas.microsoft.com/office/drawing/2014/main" id="{C1998587-AB69-2A9E-6B3E-B17EF572F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4" y="1984020"/>
            <a:ext cx="1812447" cy="1440000"/>
          </a:xfrm>
          <a:prstGeom prst="rect">
            <a:avLst/>
          </a:prstGeom>
        </p:spPr>
      </p:pic>
      <p:pic>
        <p:nvPicPr>
          <p:cNvPr id="13" name="Picture 12" descr="A graph of a graph&#10;&#10;Description automatically generated">
            <a:extLst>
              <a:ext uri="{FF2B5EF4-FFF2-40B4-BE49-F238E27FC236}">
                <a16:creationId xmlns:a16="http://schemas.microsoft.com/office/drawing/2014/main" id="{5E5B93C0-A7E4-BF8B-D93C-50B2C560B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879" y="3419805"/>
            <a:ext cx="1788489" cy="1440000"/>
          </a:xfrm>
          <a:prstGeom prst="rect">
            <a:avLst/>
          </a:prstGeom>
        </p:spPr>
      </p:pic>
      <p:pic>
        <p:nvPicPr>
          <p:cNvPr id="15" name="Picture 14" descr="A graph of a graph of a graph&#10;&#10;Description automatically generated">
            <a:extLst>
              <a:ext uri="{FF2B5EF4-FFF2-40B4-BE49-F238E27FC236}">
                <a16:creationId xmlns:a16="http://schemas.microsoft.com/office/drawing/2014/main" id="{13234D5F-6A92-1834-C35D-B6D20BB5D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09" y="3431402"/>
            <a:ext cx="1798637" cy="1440000"/>
          </a:xfrm>
          <a:prstGeom prst="rect">
            <a:avLst/>
          </a:prstGeom>
        </p:spPr>
      </p:pic>
      <p:pic>
        <p:nvPicPr>
          <p:cNvPr id="10" name="Picture 9" descr="A graph of a graph of a graph&#10;&#10;Description automatically generated">
            <a:extLst>
              <a:ext uri="{FF2B5EF4-FFF2-40B4-BE49-F238E27FC236}">
                <a16:creationId xmlns:a16="http://schemas.microsoft.com/office/drawing/2014/main" id="{A06ABE3E-6721-C743-39AF-27D799DB53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0594" y="3419805"/>
            <a:ext cx="1788489" cy="1440000"/>
          </a:xfrm>
          <a:prstGeom prst="rect">
            <a:avLst/>
          </a:prstGeom>
        </p:spPr>
      </p:pic>
      <p:pic>
        <p:nvPicPr>
          <p:cNvPr id="9" name="Picture 8" descr="A blue square with a yellow and red light&#10;&#10;Description automatically generated">
            <a:extLst>
              <a:ext uri="{FF2B5EF4-FFF2-40B4-BE49-F238E27FC236}">
                <a16:creationId xmlns:a16="http://schemas.microsoft.com/office/drawing/2014/main" id="{F00BFADE-6545-5C38-7957-2A5267C63B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3604" y="1972423"/>
            <a:ext cx="1812447" cy="1440000"/>
          </a:xfrm>
          <a:prstGeom prst="rect">
            <a:avLst/>
          </a:prstGeom>
        </p:spPr>
      </p:pic>
      <p:pic>
        <p:nvPicPr>
          <p:cNvPr id="12" name="Picture 11" descr="A blue square with a yellow and orange light&#10;&#10;Description automatically generated">
            <a:extLst>
              <a:ext uri="{FF2B5EF4-FFF2-40B4-BE49-F238E27FC236}">
                <a16:creationId xmlns:a16="http://schemas.microsoft.com/office/drawing/2014/main" id="{9541F197-F74A-9DD6-01D0-2BDBCDE27E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5926" y="1966124"/>
            <a:ext cx="1812447" cy="1440000"/>
          </a:xfrm>
          <a:prstGeom prst="rect">
            <a:avLst/>
          </a:prstGeom>
        </p:spPr>
      </p:pic>
      <p:pic>
        <p:nvPicPr>
          <p:cNvPr id="16" name="Picture 15" descr="A blue square with white text&#10;&#10;Description automatically generated">
            <a:extLst>
              <a:ext uri="{FF2B5EF4-FFF2-40B4-BE49-F238E27FC236}">
                <a16:creationId xmlns:a16="http://schemas.microsoft.com/office/drawing/2014/main" id="{6740D896-098A-C1C3-12AA-3E87913970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30221" y="1966020"/>
            <a:ext cx="1812447" cy="1440000"/>
          </a:xfrm>
          <a:prstGeom prst="rect">
            <a:avLst/>
          </a:prstGeom>
        </p:spPr>
      </p:pic>
      <p:pic>
        <p:nvPicPr>
          <p:cNvPr id="18" name="Picture 17" descr="A blue square with a yellow and red light&#10;&#10;Description automatically generated">
            <a:extLst>
              <a:ext uri="{FF2B5EF4-FFF2-40B4-BE49-F238E27FC236}">
                <a16:creationId xmlns:a16="http://schemas.microsoft.com/office/drawing/2014/main" id="{CD4D2EB2-2BDD-22F3-BFD0-7870B527D4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56356" y="1972423"/>
            <a:ext cx="1812447" cy="1440000"/>
          </a:xfrm>
          <a:prstGeom prst="rect">
            <a:avLst/>
          </a:prstGeom>
        </p:spPr>
      </p:pic>
      <p:pic>
        <p:nvPicPr>
          <p:cNvPr id="22" name="Picture 21" descr="A graph of a graph of a graph&#10;&#10;Description automatically generated">
            <a:extLst>
              <a:ext uri="{FF2B5EF4-FFF2-40B4-BE49-F238E27FC236}">
                <a16:creationId xmlns:a16="http://schemas.microsoft.com/office/drawing/2014/main" id="{0B860C2F-ED7B-BAC8-D861-602171E4EF3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17437" y="3420780"/>
            <a:ext cx="1788489" cy="1440000"/>
          </a:xfrm>
          <a:prstGeom prst="rect">
            <a:avLst/>
          </a:prstGeom>
        </p:spPr>
      </p:pic>
      <p:pic>
        <p:nvPicPr>
          <p:cNvPr id="24" name="Picture 23" descr="A graph of a graph of a graph&#10;&#10;Description automatically generated">
            <a:extLst>
              <a:ext uri="{FF2B5EF4-FFF2-40B4-BE49-F238E27FC236}">
                <a16:creationId xmlns:a16="http://schemas.microsoft.com/office/drawing/2014/main" id="{4651B115-3D1D-1EC7-1B7E-636CBD7DD0B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80314" y="3431402"/>
            <a:ext cx="1788489" cy="1440000"/>
          </a:xfrm>
          <a:prstGeom prst="rect">
            <a:avLst/>
          </a:prstGeom>
        </p:spPr>
      </p:pic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7CF65738-E5AA-C233-4E39-2D820A726DB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839950" y="860839"/>
            <a:ext cx="6232224" cy="3509963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How does the </a:t>
            </a:r>
            <a:r>
              <a:rPr lang="en-US" dirty="0" err="1"/>
              <a:t>dechirping</a:t>
            </a:r>
            <a:r>
              <a:rPr lang="en-US" dirty="0"/>
              <a:t> effect depend on structure gap?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881677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B1D9E2-08FE-7984-1B0D-B5888BCB76D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i="1" dirty="0"/>
              <a:t>Began</a:t>
            </a:r>
            <a:r>
              <a:rPr lang="en-US" dirty="0"/>
              <a:t> simulations using CST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C2BB26-A31C-7396-3C4E-0E39202A9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B65F6-985E-432D-32BD-D87DDD51AD8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6" name="Picture 5" descr="A blue square with a purple center&#10;&#10;Description automatically generated with medium confidence">
            <a:extLst>
              <a:ext uri="{FF2B5EF4-FFF2-40B4-BE49-F238E27FC236}">
                <a16:creationId xmlns:a16="http://schemas.microsoft.com/office/drawing/2014/main" id="{1CA89B70-F530-3C2E-2944-796D71775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610" y="1347614"/>
            <a:ext cx="4738878" cy="259228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62EEC9C-A94E-9D53-71A1-37C59380B664}"/>
              </a:ext>
            </a:extLst>
          </p:cNvPr>
          <p:cNvCxnSpPr>
            <a:cxnSpLocks/>
          </p:cNvCxnSpPr>
          <p:nvPr/>
        </p:nvCxnSpPr>
        <p:spPr>
          <a:xfrm flipV="1">
            <a:off x="6880766" y="2084560"/>
            <a:ext cx="2007861" cy="1508477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3CAE3FB-484A-4221-86D6-0E371CB99BB6}"/>
              </a:ext>
            </a:extLst>
          </p:cNvPr>
          <p:cNvSpPr txBox="1"/>
          <p:nvPr/>
        </p:nvSpPr>
        <p:spPr>
          <a:xfrm>
            <a:off x="7477670" y="2535088"/>
            <a:ext cx="29848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6DD9068-21B1-EE33-B519-269FC9111A78}"/>
              </a:ext>
            </a:extLst>
          </p:cNvPr>
          <p:cNvCxnSpPr>
            <a:cxnSpLocks/>
          </p:cNvCxnSpPr>
          <p:nvPr/>
        </p:nvCxnSpPr>
        <p:spPr>
          <a:xfrm flipV="1">
            <a:off x="4864966" y="3060000"/>
            <a:ext cx="0" cy="162000"/>
          </a:xfrm>
          <a:prstGeom prst="straightConnector1">
            <a:avLst/>
          </a:prstGeom>
          <a:ln w="1905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6037B74-5224-C456-DEB8-EAD5EBD8F8C1}"/>
              </a:ext>
            </a:extLst>
          </p:cNvPr>
          <p:cNvSpPr txBox="1"/>
          <p:nvPr/>
        </p:nvSpPr>
        <p:spPr>
          <a:xfrm>
            <a:off x="4572506" y="293681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107C1C-AF9A-4359-20BC-4E688665FC07}"/>
              </a:ext>
            </a:extLst>
          </p:cNvPr>
          <p:cNvSpPr txBox="1"/>
          <p:nvPr/>
        </p:nvSpPr>
        <p:spPr>
          <a:xfrm>
            <a:off x="6563006" y="3566982"/>
            <a:ext cx="180030" cy="292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9E8F2E3-AED9-705C-619F-37481D5E7C1D}"/>
              </a:ext>
            </a:extLst>
          </p:cNvPr>
          <p:cNvCxnSpPr>
            <a:cxnSpLocks/>
          </p:cNvCxnSpPr>
          <p:nvPr/>
        </p:nvCxnSpPr>
        <p:spPr>
          <a:xfrm flipH="1" flipV="1">
            <a:off x="6234371" y="1514431"/>
            <a:ext cx="2486598" cy="652132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96DCE59-D42B-D8CE-8BF1-863531403971}"/>
              </a:ext>
            </a:extLst>
          </p:cNvPr>
          <p:cNvSpPr txBox="1"/>
          <p:nvPr/>
        </p:nvSpPr>
        <p:spPr>
          <a:xfrm>
            <a:off x="7125591" y="1790820"/>
            <a:ext cx="213260" cy="292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751D0BF-D933-9E89-F7D1-A03B69B318C0}"/>
              </a:ext>
            </a:extLst>
          </p:cNvPr>
          <p:cNvCxnSpPr>
            <a:cxnSpLocks/>
          </p:cNvCxnSpPr>
          <p:nvPr/>
        </p:nvCxnSpPr>
        <p:spPr>
          <a:xfrm flipV="1">
            <a:off x="6804248" y="3713093"/>
            <a:ext cx="0" cy="1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F407173-B0BD-BA0F-34D8-121A242EC3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258015"/>
              </p:ext>
            </p:extLst>
          </p:nvPr>
        </p:nvGraphicFramePr>
        <p:xfrm>
          <a:off x="964229" y="1790820"/>
          <a:ext cx="302622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427">
                  <a:extLst>
                    <a:ext uri="{9D8B030D-6E8A-4147-A177-3AD203B41FA5}">
                      <a16:colId xmlns:a16="http://schemas.microsoft.com/office/drawing/2014/main" val="4267597171"/>
                    </a:ext>
                  </a:extLst>
                </a:gridCol>
                <a:gridCol w="1387793">
                  <a:extLst>
                    <a:ext uri="{9D8B030D-6E8A-4147-A177-3AD203B41FA5}">
                      <a16:colId xmlns:a16="http://schemas.microsoft.com/office/drawing/2014/main" val="9141009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647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half-gap,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0.25 mm – 1.5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805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Dielectric thickness, 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0.4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055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Length, 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223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Width,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615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Alumina Permittivity, </a:t>
                      </a:r>
                      <a:r>
                        <a:rPr lang="en-US" sz="1200" dirty="0" err="1"/>
                        <a:t>ε</a:t>
                      </a:r>
                      <a:r>
                        <a:rPr lang="en-US" sz="1200" baseline="-25000" dirty="0" err="1"/>
                        <a:t>r</a:t>
                      </a:r>
                      <a:endParaRPr lang="en-US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~10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275413"/>
                  </a:ext>
                </a:extLst>
              </a:tr>
            </a:tbl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12C192C-0A93-C274-4058-633131469CB3}"/>
              </a:ext>
            </a:extLst>
          </p:cNvPr>
          <p:cNvCxnSpPr>
            <a:cxnSpLocks/>
          </p:cNvCxnSpPr>
          <p:nvPr/>
        </p:nvCxnSpPr>
        <p:spPr bwMode="auto">
          <a:xfrm flipV="1">
            <a:off x="4311326" y="1697318"/>
            <a:ext cx="1957992" cy="152468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D3D6CCF-B19E-31D8-D826-16ABEDF08C97}"/>
              </a:ext>
            </a:extLst>
          </p:cNvPr>
          <p:cNvSpPr txBox="1"/>
          <p:nvPr/>
        </p:nvSpPr>
        <p:spPr>
          <a:xfrm>
            <a:off x="4792201" y="193372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accent3"/>
                </a:solidFill>
                <a:latin typeface="Calibri"/>
              </a:rPr>
              <a:t>beam</a:t>
            </a:r>
            <a:endParaRPr lang="de-CH" sz="1800" dirty="0" err="1">
              <a:solidFill>
                <a:schemeClr val="accent3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354217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FB5F5C-BF64-641A-E873-0AC8E0D4D48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3942931"/>
            <a:ext cx="7742237" cy="573114"/>
          </a:xfrm>
        </p:spPr>
        <p:txBody>
          <a:bodyPr/>
          <a:lstStyle/>
          <a:p>
            <a:r>
              <a:rPr lang="en-US" dirty="0"/>
              <a:t>128 GB RAM PC limited to simulating σ  = 0.3 mm bunches</a:t>
            </a:r>
          </a:p>
          <a:p>
            <a:r>
              <a:rPr lang="en-US" dirty="0"/>
              <a:t>To simulate </a:t>
            </a:r>
            <a:r>
              <a:rPr lang="en-US" dirty="0" err="1"/>
              <a:t>SwissFEL</a:t>
            </a:r>
            <a:r>
              <a:rPr lang="en-US" dirty="0"/>
              <a:t> bunches, σ  = 4.8 </a:t>
            </a:r>
            <a:r>
              <a:rPr lang="en-US" dirty="0" err="1"/>
              <a:t>μm</a:t>
            </a:r>
            <a:r>
              <a:rPr lang="en-US" dirty="0"/>
              <a:t>, we used ECHO</a:t>
            </a:r>
          </a:p>
        </p:txBody>
      </p:sp>
      <p:pic>
        <p:nvPicPr>
          <p:cNvPr id="6" name="Picture 5" descr="A chart of a color spectrum&#10;&#10;Description automatically generated with medium confidence">
            <a:extLst>
              <a:ext uri="{FF2B5EF4-FFF2-40B4-BE49-F238E27FC236}">
                <a16:creationId xmlns:a16="http://schemas.microsoft.com/office/drawing/2014/main" id="{6677BA6B-06C8-A79F-E8B0-4DD6D295C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2162" y="1343661"/>
            <a:ext cx="2891077" cy="2160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AF4BAF3-0FF5-6F81-5AE4-3F71BBA4F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A38C59-A698-CF29-F642-DCD19B99E1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7732248-CD1D-D940-79F2-CE8E495B81B3}"/>
              </a:ext>
            </a:extLst>
          </p:cNvPr>
          <p:cNvSpPr/>
          <p:nvPr/>
        </p:nvSpPr>
        <p:spPr>
          <a:xfrm>
            <a:off x="7310825" y="803661"/>
            <a:ext cx="1080000" cy="1080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F97857-054F-2561-9BD7-E77EA445615D}"/>
              </a:ext>
            </a:extLst>
          </p:cNvPr>
          <p:cNvSpPr txBox="1"/>
          <p:nvPr/>
        </p:nvSpPr>
        <p:spPr>
          <a:xfrm>
            <a:off x="7366713" y="919338"/>
            <a:ext cx="968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1"/>
                </a:solidFill>
              </a:rPr>
              <a:t>Difficult to simulate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04DEC44-51CF-A604-9502-441D12B39732}"/>
              </a:ext>
            </a:extLst>
          </p:cNvPr>
          <p:cNvSpPr/>
          <p:nvPr/>
        </p:nvSpPr>
        <p:spPr>
          <a:xfrm>
            <a:off x="5310985" y="2504526"/>
            <a:ext cx="1080000" cy="10800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3BAB51-CFA3-2E84-F31A-3A485292B365}"/>
              </a:ext>
            </a:extLst>
          </p:cNvPr>
          <p:cNvSpPr txBox="1"/>
          <p:nvPr/>
        </p:nvSpPr>
        <p:spPr>
          <a:xfrm>
            <a:off x="5368306" y="2579803"/>
            <a:ext cx="965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CA" dirty="0">
                <a:solidFill>
                  <a:schemeClr val="bg1"/>
                </a:solidFill>
              </a:rPr>
              <a:t>Easy</a:t>
            </a:r>
          </a:p>
          <a:p>
            <a:pPr algn="ctr">
              <a:spcBef>
                <a:spcPts val="0"/>
              </a:spcBef>
            </a:pPr>
            <a:r>
              <a:rPr lang="en-CA" dirty="0">
                <a:solidFill>
                  <a:schemeClr val="bg1"/>
                </a:solidFill>
              </a:rPr>
              <a:t>to simulate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C4AA7D9-9F97-DEEE-1EDC-6050CC481020}"/>
              </a:ext>
            </a:extLst>
          </p:cNvPr>
          <p:cNvSpPr/>
          <p:nvPr/>
        </p:nvSpPr>
        <p:spPr>
          <a:xfrm>
            <a:off x="5310985" y="807446"/>
            <a:ext cx="1080000" cy="10800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9F21B3-2D78-4BD9-BFAB-41C7A6516936}"/>
              </a:ext>
            </a:extLst>
          </p:cNvPr>
          <p:cNvSpPr txBox="1"/>
          <p:nvPr/>
        </p:nvSpPr>
        <p:spPr>
          <a:xfrm>
            <a:off x="5320626" y="901129"/>
            <a:ext cx="108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1"/>
                </a:solidFill>
              </a:rPr>
              <a:t>Possible to simulate</a:t>
            </a:r>
            <a:endParaRPr lang="de-CH" dirty="0">
              <a:solidFill>
                <a:schemeClr val="bg1"/>
              </a:solidFill>
            </a:endParaRPr>
          </a:p>
        </p:txBody>
      </p:sp>
      <p:pic>
        <p:nvPicPr>
          <p:cNvPr id="19" name="Picture 18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34CF45F6-42C1-251E-D8E7-F771DFA125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045" y="1308272"/>
            <a:ext cx="3394550" cy="233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0137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  <p:bldP spid="11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B42349-8669-2E98-DCBD-FB77FB50494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39817" y="4410338"/>
            <a:ext cx="7742237" cy="432127"/>
          </a:xfrm>
        </p:spPr>
        <p:txBody>
          <a:bodyPr/>
          <a:lstStyle/>
          <a:p>
            <a:r>
              <a:rPr lang="en-US" dirty="0"/>
              <a:t>Wake potentials are slightly different between codes but the loss factors are similar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9120E9-F033-3B81-E5FA-F6FC33AF1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1CE3C6-352B-872B-80B1-E23295FC93D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2ABA9D-A6CB-1A1E-FBBC-3C04D8759CC9}"/>
              </a:ext>
            </a:extLst>
          </p:cNvPr>
          <p:cNvSpPr txBox="1"/>
          <p:nvPr/>
        </p:nvSpPr>
        <p:spPr>
          <a:xfrm>
            <a:off x="2851757" y="604263"/>
            <a:ext cx="568115" cy="2884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ECHO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8B3300-77D7-260E-5006-EC006A4E868D}"/>
              </a:ext>
            </a:extLst>
          </p:cNvPr>
          <p:cNvSpPr txBox="1"/>
          <p:nvPr/>
        </p:nvSpPr>
        <p:spPr>
          <a:xfrm>
            <a:off x="6516216" y="597375"/>
            <a:ext cx="360040" cy="2953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CST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" name="Picture 22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65BB043D-4B81-A9CC-6E7B-0043D48DC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643" y="845887"/>
            <a:ext cx="2821212" cy="1936800"/>
          </a:xfrm>
          <a:prstGeom prst="rect">
            <a:avLst/>
          </a:prstGeom>
        </p:spPr>
      </p:pic>
      <p:pic>
        <p:nvPicPr>
          <p:cNvPr id="25" name="Picture 24" descr="A graph of colored lines&#10;&#10;Description automatically generated">
            <a:extLst>
              <a:ext uri="{FF2B5EF4-FFF2-40B4-BE49-F238E27FC236}">
                <a16:creationId xmlns:a16="http://schemas.microsoft.com/office/drawing/2014/main" id="{855E55F6-7F70-FFBE-7BEB-C296A7F1B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945" y="892687"/>
            <a:ext cx="2328411" cy="1843200"/>
          </a:xfrm>
          <a:prstGeom prst="rect">
            <a:avLst/>
          </a:prstGeom>
        </p:spPr>
      </p:pic>
      <p:pic>
        <p:nvPicPr>
          <p:cNvPr id="27" name="Picture 26" descr="A graph with blue dots&#10;&#10;Description automatically generated">
            <a:extLst>
              <a:ext uri="{FF2B5EF4-FFF2-40B4-BE49-F238E27FC236}">
                <a16:creationId xmlns:a16="http://schemas.microsoft.com/office/drawing/2014/main" id="{74E6A99F-29DE-7267-43F2-8DD6750527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094" y="2826803"/>
            <a:ext cx="2011440" cy="1458000"/>
          </a:xfrm>
          <a:prstGeom prst="rect">
            <a:avLst/>
          </a:prstGeom>
        </p:spPr>
      </p:pic>
      <p:pic>
        <p:nvPicPr>
          <p:cNvPr id="29" name="Picture 28" descr="A graph with blue dots&#10;&#10;Description automatically generated">
            <a:extLst>
              <a:ext uri="{FF2B5EF4-FFF2-40B4-BE49-F238E27FC236}">
                <a16:creationId xmlns:a16="http://schemas.microsoft.com/office/drawing/2014/main" id="{660AE41B-8F17-3104-FCCE-C63317A7C6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0376" y="2826803"/>
            <a:ext cx="2205069" cy="14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1424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160507-D683-FE08-E11A-886B85018E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1006083"/>
            <a:ext cx="7742237" cy="261386"/>
          </a:xfrm>
        </p:spPr>
        <p:txBody>
          <a:bodyPr/>
          <a:lstStyle/>
          <a:p>
            <a:r>
              <a:rPr lang="en-US" dirty="0"/>
              <a:t>Structure length/Bunch length ~= 1,000,000</a:t>
            </a:r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975FDD-031C-BD3D-DBB5-F50EDA85A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simulations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B985E-572D-D00D-8B31-CBE02D847F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8" name="Picture 7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05E1147B-DC70-DDAF-7D0A-53289E2A8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90" y="1460590"/>
            <a:ext cx="2453526" cy="1631953"/>
          </a:xfrm>
          <a:prstGeom prst="rect">
            <a:avLst/>
          </a:prstGeom>
        </p:spPr>
      </p:pic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5D8EEE4F-E0C7-FF2C-4681-39C585130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2445" y="1461878"/>
            <a:ext cx="2453524" cy="1631952"/>
          </a:xfrm>
          <a:prstGeom prst="rect">
            <a:avLst/>
          </a:prstGeom>
        </p:spPr>
      </p:pic>
      <p:pic>
        <p:nvPicPr>
          <p:cNvPr id="14" name="Picture 13" descr="A graph of a function&#10;&#10;Description automatically generated">
            <a:extLst>
              <a:ext uri="{FF2B5EF4-FFF2-40B4-BE49-F238E27FC236}">
                <a16:creationId xmlns:a16="http://schemas.microsoft.com/office/drawing/2014/main" id="{9705C00F-C458-41F7-6AB2-637490F88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262" y="3320474"/>
            <a:ext cx="2170350" cy="1771555"/>
          </a:xfrm>
          <a:prstGeom prst="rect">
            <a:avLst/>
          </a:prstGeom>
        </p:spPr>
      </p:pic>
      <p:pic>
        <p:nvPicPr>
          <p:cNvPr id="16" name="Picture 15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A302FF81-FCC1-8471-9BE5-A83C09D7FE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5785" y="3360589"/>
            <a:ext cx="2625447" cy="1731440"/>
          </a:xfrm>
          <a:prstGeom prst="rect">
            <a:avLst/>
          </a:prstGeom>
        </p:spPr>
      </p:pic>
      <p:pic>
        <p:nvPicPr>
          <p:cNvPr id="13" name="Picture 12" descr="A graph with a blue line&#10;&#10;Description automatically generated">
            <a:extLst>
              <a:ext uri="{FF2B5EF4-FFF2-40B4-BE49-F238E27FC236}">
                <a16:creationId xmlns:a16="http://schemas.microsoft.com/office/drawing/2014/main" id="{80B17DA3-4EF9-FF9B-78C7-736E171A5D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426" y="3508456"/>
            <a:ext cx="2397757" cy="1620000"/>
          </a:xfrm>
          <a:prstGeom prst="rect">
            <a:avLst/>
          </a:prstGeom>
        </p:spPr>
      </p:pic>
      <p:pic>
        <p:nvPicPr>
          <p:cNvPr id="17" name="Picture 16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6D7835F3-4887-52F4-54CA-AFB14477ED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6623" y="1267469"/>
            <a:ext cx="3183522" cy="216597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9655752-6077-D366-9413-D7028EF59347}"/>
              </a:ext>
            </a:extLst>
          </p:cNvPr>
          <p:cNvSpPr txBox="1"/>
          <p:nvPr/>
        </p:nvSpPr>
        <p:spPr>
          <a:xfrm>
            <a:off x="5358480" y="1367351"/>
            <a:ext cx="1360501" cy="38743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Convergence of modal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wake potentials</a:t>
            </a:r>
            <a:endParaRPr lang="de-CH" sz="10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D9730A-DF85-6425-8D21-0290A211F35F}"/>
              </a:ext>
            </a:extLst>
          </p:cNvPr>
          <p:cNvSpPr txBox="1"/>
          <p:nvPr/>
        </p:nvSpPr>
        <p:spPr>
          <a:xfrm>
            <a:off x="1955596" y="3222900"/>
            <a:ext cx="1534987" cy="26804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Structure length convergence</a:t>
            </a:r>
            <a:endParaRPr lang="de-CH" sz="10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7E1EFA-D345-1B5E-7482-A08CD82DC24C}"/>
              </a:ext>
            </a:extLst>
          </p:cNvPr>
          <p:cNvSpPr txBox="1"/>
          <p:nvPr/>
        </p:nvSpPr>
        <p:spPr>
          <a:xfrm>
            <a:off x="2265446" y="1330233"/>
            <a:ext cx="2041880" cy="26804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Mesh convergence</a:t>
            </a:r>
            <a:endParaRPr lang="de-CH" sz="10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940903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A6AB5A-106A-9F49-9CE0-3E945114C6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7742237" cy="320547"/>
          </a:xfrm>
        </p:spPr>
        <p:txBody>
          <a:bodyPr/>
          <a:lstStyle/>
          <a:p>
            <a:r>
              <a:rPr lang="en-US" dirty="0"/>
              <a:t>Performed gap sweeps for 3 gaussian current distributions (gap = 2a)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Wake potential amplitude grows for small gap and short bunches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C9D780-3EB5-2BEF-5406-CBD7043BB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2AFE02-E1FE-E596-5B88-B0B769D686C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34F7032B-F2D0-7205-8898-6F2A4D868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1851670"/>
            <a:ext cx="2729407" cy="1800000"/>
          </a:xfrm>
          <a:prstGeom prst="rect">
            <a:avLst/>
          </a:prstGeom>
        </p:spPr>
      </p:pic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04E6E44A-50D6-4CE9-8792-8F2942FF2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8079" y="1856857"/>
            <a:ext cx="2729407" cy="1800000"/>
          </a:xfrm>
          <a:prstGeom prst="rect">
            <a:avLst/>
          </a:prstGeom>
        </p:spPr>
      </p:pic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BCE2F42B-0A0F-1F4C-8777-25960D2932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806" y="1851670"/>
            <a:ext cx="2729407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47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6930E950-6CA5-FC6B-79A6-6EAA8DCFE64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8512" y="1059582"/>
            <a:ext cx="2457119" cy="1800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B26D388-E660-0301-79B9-15DA6D056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comparison of simulations with single bunch experiment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AF24C-00AF-97E8-A209-25406FB2503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9" name="Picture 8" descr="A graph of a graph&#10;&#10;Description automatically generated">
            <a:extLst>
              <a:ext uri="{FF2B5EF4-FFF2-40B4-BE49-F238E27FC236}">
                <a16:creationId xmlns:a16="http://schemas.microsoft.com/office/drawing/2014/main" id="{751FB411-7C03-5DDD-AC21-FB1C88CF3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1059582"/>
            <a:ext cx="2235611" cy="1800000"/>
          </a:xfrm>
          <a:prstGeom prst="rect">
            <a:avLst/>
          </a:prstGeom>
        </p:spPr>
      </p:pic>
      <p:pic>
        <p:nvPicPr>
          <p:cNvPr id="13" name="Picture 12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83E71C92-A7CB-31FF-1D4D-81F8FD99C0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8511" y="2859582"/>
            <a:ext cx="2457120" cy="1800000"/>
          </a:xfrm>
          <a:prstGeom prst="rect">
            <a:avLst/>
          </a:prstGeom>
        </p:spPr>
      </p:pic>
      <p:pic>
        <p:nvPicPr>
          <p:cNvPr id="15" name="Picture 14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382BAD00-D853-7A41-7A6C-099EF2EDD6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8444" y="2902063"/>
            <a:ext cx="2457119" cy="180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C0DDF8D-2A95-97AD-C8BD-FC6FA33FBF32}"/>
              </a:ext>
            </a:extLst>
          </p:cNvPr>
          <p:cNvSpPr txBox="1"/>
          <p:nvPr/>
        </p:nvSpPr>
        <p:spPr>
          <a:xfrm>
            <a:off x="6804248" y="1995686"/>
            <a:ext cx="2088232" cy="6991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Error analysis of experiment values to be done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77009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A2A8B2-61B2-0CDC-45DB-2B64B086E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comparison of simulations with single non-gaussian bunch experiment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D5A99B-6697-3F38-09FF-A0B182C44D5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8" name="Picture 7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F06F182-7F36-91BD-81E7-AEE0C4648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279" y="1426409"/>
            <a:ext cx="2475998" cy="1632881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A3F1CD3-FA88-CEDE-97D4-E6CFE14279D5}"/>
              </a:ext>
            </a:extLst>
          </p:cNvPr>
          <p:cNvSpPr txBox="1">
            <a:spLocks/>
          </p:cNvSpPr>
          <p:nvPr/>
        </p:nvSpPr>
        <p:spPr>
          <a:xfrm>
            <a:off x="1043000" y="3410394"/>
            <a:ext cx="7742237" cy="15576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Measured current profile is non-zero outside of where bunch “is”</a:t>
            </a:r>
            <a:r>
              <a:rPr lang="de-CH" dirty="0"/>
              <a:t> </a:t>
            </a:r>
            <a:r>
              <a:rPr lang="de-CH" dirty="0" err="1"/>
              <a:t>leading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small</a:t>
            </a:r>
            <a:r>
              <a:rPr lang="de-CH" dirty="0"/>
              <a:t>, non-zero </a:t>
            </a:r>
            <a:r>
              <a:rPr lang="de-CH" dirty="0" err="1"/>
              <a:t>wake</a:t>
            </a:r>
            <a:r>
              <a:rPr lang="de-CH" dirty="0"/>
              <a:t> potential </a:t>
            </a:r>
            <a:r>
              <a:rPr lang="de-CH" dirty="0" err="1"/>
              <a:t>for</a:t>
            </a:r>
            <a:r>
              <a:rPr lang="de-CH" dirty="0"/>
              <a:t> s &lt; 0.02 mm</a:t>
            </a:r>
          </a:p>
          <a:p>
            <a:r>
              <a:rPr lang="de-CH" dirty="0"/>
              <a:t>Sharp </a:t>
            </a:r>
            <a:r>
              <a:rPr lang="de-CH" dirty="0" err="1"/>
              <a:t>increase</a:t>
            </a:r>
            <a:r>
              <a:rPr lang="de-CH" dirty="0"/>
              <a:t> in </a:t>
            </a: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leads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sudden</a:t>
            </a:r>
            <a:r>
              <a:rPr lang="de-CH" dirty="0"/>
              <a:t> </a:t>
            </a:r>
            <a:r>
              <a:rPr lang="de-CH" dirty="0" err="1"/>
              <a:t>decrease</a:t>
            </a:r>
            <a:r>
              <a:rPr lang="de-CH" dirty="0"/>
              <a:t> in </a:t>
            </a:r>
            <a:r>
              <a:rPr lang="de-CH" dirty="0" err="1"/>
              <a:t>wake</a:t>
            </a:r>
            <a:r>
              <a:rPr lang="de-CH" dirty="0"/>
              <a:t> potential </a:t>
            </a:r>
            <a:r>
              <a:rPr lang="de-CH" dirty="0" err="1"/>
              <a:t>compared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gaussian</a:t>
            </a:r>
            <a:r>
              <a:rPr lang="de-CH" dirty="0"/>
              <a:t> </a:t>
            </a:r>
            <a:r>
              <a:rPr lang="de-CH" dirty="0" err="1"/>
              <a:t>bunch</a:t>
            </a:r>
            <a:endParaRPr lang="de-CH" dirty="0"/>
          </a:p>
          <a:p>
            <a:r>
              <a:rPr lang="de-CH" dirty="0" err="1"/>
              <a:t>Convergence</a:t>
            </a:r>
            <a:r>
              <a:rPr lang="de-CH" dirty="0"/>
              <a:t> </a:t>
            </a:r>
            <a:r>
              <a:rPr lang="de-CH" dirty="0" err="1"/>
              <a:t>studies</a:t>
            </a:r>
            <a:r>
              <a:rPr lang="de-CH" dirty="0"/>
              <a:t> on-</a:t>
            </a:r>
            <a:r>
              <a:rPr lang="de-CH" dirty="0" err="1"/>
              <a:t>going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non-</a:t>
            </a:r>
            <a:r>
              <a:rPr lang="de-CH" dirty="0" err="1"/>
              <a:t>gaussian</a:t>
            </a:r>
            <a:r>
              <a:rPr lang="de-CH" dirty="0"/>
              <a:t> </a:t>
            </a: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distributions</a:t>
            </a:r>
            <a:endParaRPr lang="de-CH" dirty="0"/>
          </a:p>
          <a:p>
            <a:endParaRPr lang="en-US" dirty="0"/>
          </a:p>
        </p:txBody>
      </p:sp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314A4ED3-E4C4-322B-3664-47F9FFCFC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61" y="1424890"/>
            <a:ext cx="2478301" cy="16344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738BC359-E44E-C178-F7A8-51AB0E76F08F}"/>
              </a:ext>
            </a:extLst>
          </p:cNvPr>
          <p:cNvSpPr/>
          <p:nvPr/>
        </p:nvSpPr>
        <p:spPr bwMode="auto">
          <a:xfrm>
            <a:off x="957981" y="2008144"/>
            <a:ext cx="432048" cy="410344"/>
          </a:xfrm>
          <a:prstGeom prst="ellipse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4DD5030-9639-A33D-7E8F-3275E21D6939}"/>
              </a:ext>
            </a:extLst>
          </p:cNvPr>
          <p:cNvSpPr/>
          <p:nvPr/>
        </p:nvSpPr>
        <p:spPr bwMode="auto">
          <a:xfrm>
            <a:off x="3541230" y="2008144"/>
            <a:ext cx="432048" cy="410344"/>
          </a:xfrm>
          <a:prstGeom prst="ellipse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F361B2E-15A4-0B8D-BF29-E347559C3986}"/>
              </a:ext>
            </a:extLst>
          </p:cNvPr>
          <p:cNvSpPr/>
          <p:nvPr/>
        </p:nvSpPr>
        <p:spPr bwMode="auto">
          <a:xfrm>
            <a:off x="3234332" y="1949314"/>
            <a:ext cx="478639" cy="410344"/>
          </a:xfrm>
          <a:prstGeom prst="ellipse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7" name="Picture 6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F8C2AD96-3573-BC84-3707-B77C987B1F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788" y="984981"/>
            <a:ext cx="3194255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2515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1" grpId="0" animBg="1"/>
      <p:bldP spid="12" grpId="0" animBg="1"/>
      <p:bldP spid="13" grpId="0" animBg="1"/>
      <p:bldP spid="1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8BAC59-30ED-4F0D-BF6B-0968C2E018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1377" y="870156"/>
            <a:ext cx="5034322" cy="1185867"/>
          </a:xfrm>
        </p:spPr>
        <p:txBody>
          <a:bodyPr/>
          <a:lstStyle/>
          <a:p>
            <a:r>
              <a:rPr lang="en-US" dirty="0"/>
              <a:t>Dielectric induces </a:t>
            </a:r>
            <a:r>
              <a:rPr lang="en-US" dirty="0" err="1"/>
              <a:t>wakefields</a:t>
            </a:r>
            <a:r>
              <a:rPr lang="en-US" dirty="0"/>
              <a:t> that act on the beam</a:t>
            </a:r>
          </a:p>
          <a:p>
            <a:r>
              <a:rPr lang="en-US" dirty="0"/>
              <a:t>Gap controls strength of the effect</a:t>
            </a:r>
          </a:p>
          <a:p>
            <a:r>
              <a:rPr lang="en-US" dirty="0"/>
              <a:t>Drive beam is decelerated</a:t>
            </a:r>
          </a:p>
          <a:p>
            <a:r>
              <a:rPr lang="en-US"/>
              <a:t>Witness beam is accelerated, often with a chirp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1DD895-0E56-5899-DE5E-7B42DBF58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two bunch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F99D14-13FB-C1E6-E041-428EED933B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C7E5C28-8235-B750-E01F-11790288BE5E}"/>
              </a:ext>
            </a:extLst>
          </p:cNvPr>
          <p:cNvGrpSpPr/>
          <p:nvPr/>
        </p:nvGrpSpPr>
        <p:grpSpPr>
          <a:xfrm>
            <a:off x="166820" y="1815144"/>
            <a:ext cx="2854968" cy="2667877"/>
            <a:chOff x="971600" y="1572852"/>
            <a:chExt cx="2854968" cy="266787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6446DD2-D15F-85A7-B199-80373E03BB89}"/>
                </a:ext>
              </a:extLst>
            </p:cNvPr>
            <p:cNvSpPr/>
            <p:nvPr/>
          </p:nvSpPr>
          <p:spPr>
            <a:xfrm rot="5400000">
              <a:off x="1862083" y="1899504"/>
              <a:ext cx="74490" cy="72825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8B04FDD-EBD8-40EE-A442-07A6E1889530}"/>
                </a:ext>
              </a:extLst>
            </p:cNvPr>
            <p:cNvSpPr/>
            <p:nvPr/>
          </p:nvSpPr>
          <p:spPr>
            <a:xfrm rot="5400000" flipH="1">
              <a:off x="1862083" y="2124915"/>
              <a:ext cx="74490" cy="72825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A11C64E-6545-9788-6A72-79E392B8BB62}"/>
                </a:ext>
              </a:extLst>
            </p:cNvPr>
            <p:cNvSpPr/>
            <p:nvPr/>
          </p:nvSpPr>
          <p:spPr>
            <a:xfrm rot="5400000">
              <a:off x="1823868" y="2012210"/>
              <a:ext cx="150920" cy="72825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FC0909A-D125-B65A-BB6C-E24034DBF523}"/>
                </a:ext>
              </a:extLst>
            </p:cNvPr>
            <p:cNvGrpSpPr/>
            <p:nvPr/>
          </p:nvGrpSpPr>
          <p:grpSpPr>
            <a:xfrm rot="5400000">
              <a:off x="1650252" y="2806932"/>
              <a:ext cx="498153" cy="206891"/>
              <a:chOff x="10324214" y="2745857"/>
              <a:chExt cx="1137684" cy="398721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677F03E-17A2-D275-6CAD-D5DAC311E1C1}"/>
                  </a:ext>
                </a:extLst>
              </p:cNvPr>
              <p:cNvSpPr/>
              <p:nvPr/>
            </p:nvSpPr>
            <p:spPr>
              <a:xfrm>
                <a:off x="10324214" y="2745857"/>
                <a:ext cx="218854" cy="39872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7B5686D8-91A0-6149-FE7C-896D0028D4E0}"/>
                  </a:ext>
                </a:extLst>
              </p:cNvPr>
              <p:cNvSpPr/>
              <p:nvPr/>
            </p:nvSpPr>
            <p:spPr>
              <a:xfrm>
                <a:off x="10547498" y="2881423"/>
                <a:ext cx="914400" cy="1275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70FE7D8-12F8-04B0-9013-1FE9DB82A060}"/>
                </a:ext>
              </a:extLst>
            </p:cNvPr>
            <p:cNvGrpSpPr/>
            <p:nvPr/>
          </p:nvGrpSpPr>
          <p:grpSpPr>
            <a:xfrm rot="5400000" flipH="1">
              <a:off x="1650252" y="1718483"/>
              <a:ext cx="498153" cy="206891"/>
              <a:chOff x="10324214" y="2745857"/>
              <a:chExt cx="1137684" cy="398721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08E10AF-316C-DA4A-847C-46E3ABEEF3B8}"/>
                  </a:ext>
                </a:extLst>
              </p:cNvPr>
              <p:cNvSpPr/>
              <p:nvPr/>
            </p:nvSpPr>
            <p:spPr>
              <a:xfrm>
                <a:off x="10324214" y="2745857"/>
                <a:ext cx="218854" cy="39872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D1B110A5-FF11-3304-1C66-044636CD009C}"/>
                  </a:ext>
                </a:extLst>
              </p:cNvPr>
              <p:cNvSpPr/>
              <p:nvPr/>
            </p:nvSpPr>
            <p:spPr>
              <a:xfrm>
                <a:off x="10547498" y="2881423"/>
                <a:ext cx="914400" cy="1275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02DD850-4E3B-4CBF-3473-1C045B3B95CC}"/>
                </a:ext>
              </a:extLst>
            </p:cNvPr>
            <p:cNvSpPr/>
            <p:nvPr/>
          </p:nvSpPr>
          <p:spPr>
            <a:xfrm rot="5400000">
              <a:off x="1823868" y="2237620"/>
              <a:ext cx="150920" cy="7282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94C62BC-7286-6BBF-9793-6DD6F93E1006}"/>
                </a:ext>
              </a:extLst>
            </p:cNvPr>
            <p:cNvSpPr/>
            <p:nvPr/>
          </p:nvSpPr>
          <p:spPr>
            <a:xfrm rot="5400000">
              <a:off x="1823868" y="1782337"/>
              <a:ext cx="150920" cy="7282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3D50B42-5EDD-A52E-B785-58B4FBF2D3F1}"/>
                </a:ext>
              </a:extLst>
            </p:cNvPr>
            <p:cNvSpPr/>
            <p:nvPr/>
          </p:nvSpPr>
          <p:spPr>
            <a:xfrm rot="5400000">
              <a:off x="1816562" y="2813622"/>
              <a:ext cx="165533" cy="20689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416E705-770E-ECB1-E0D3-68F038C4C88C}"/>
                </a:ext>
              </a:extLst>
            </p:cNvPr>
            <p:cNvSpPr txBox="1"/>
            <p:nvPr/>
          </p:nvSpPr>
          <p:spPr>
            <a:xfrm>
              <a:off x="1235085" y="3286411"/>
              <a:ext cx="1179532" cy="205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Beam (into page)</a:t>
              </a:r>
              <a:endParaRPr lang="de-CH" dirty="0">
                <a:solidFill>
                  <a:srgbClr val="C00000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E7B7CE8-90CE-9A56-97C8-CD58AF9445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28337" y="2378683"/>
              <a:ext cx="340819" cy="0"/>
            </a:xfrm>
            <a:prstGeom prst="straightConnector1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355897-275B-E00D-58A3-43B6628D43BB}"/>
                </a:ext>
              </a:extLst>
            </p:cNvPr>
            <p:cNvSpPr txBox="1"/>
            <p:nvPr/>
          </p:nvSpPr>
          <p:spPr>
            <a:xfrm>
              <a:off x="2734037" y="2048423"/>
              <a:ext cx="9028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vacuum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31B2654-909B-6D2E-4FC6-F1CB2BF39E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8138" y="2494874"/>
              <a:ext cx="301216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2A19A1-9945-220D-3F2A-BCCAD845D074}"/>
                </a:ext>
              </a:extLst>
            </p:cNvPr>
            <p:cNvSpPr txBox="1"/>
            <p:nvPr/>
          </p:nvSpPr>
          <p:spPr>
            <a:xfrm>
              <a:off x="2753838" y="2332292"/>
              <a:ext cx="10727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dielectric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A36CDB-67E2-7749-54B8-8BA1B9E0496E}"/>
                </a:ext>
              </a:extLst>
            </p:cNvPr>
            <p:cNvSpPr txBox="1"/>
            <p:nvPr/>
          </p:nvSpPr>
          <p:spPr>
            <a:xfrm>
              <a:off x="2457602" y="2733701"/>
              <a:ext cx="1072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positioner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E11568A-65D1-8BB0-EC94-2A94E40203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7333" y="2928557"/>
              <a:ext cx="33152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17CAB3B-8295-A751-6849-8F37CB5039F5}"/>
                </a:ext>
              </a:extLst>
            </p:cNvPr>
            <p:cNvSpPr/>
            <p:nvPr/>
          </p:nvSpPr>
          <p:spPr>
            <a:xfrm>
              <a:off x="1866226" y="2344482"/>
              <a:ext cx="71127" cy="600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F0AC55D-ABAF-6A5D-24E5-EA781622E085}"/>
                </a:ext>
              </a:extLst>
            </p:cNvPr>
            <p:cNvSpPr/>
            <p:nvPr/>
          </p:nvSpPr>
          <p:spPr>
            <a:xfrm>
              <a:off x="971600" y="3615790"/>
              <a:ext cx="2062349" cy="14884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49F07FF-84EE-7E20-CB6B-5042FA93D4A6}"/>
                </a:ext>
              </a:extLst>
            </p:cNvPr>
            <p:cNvSpPr txBox="1"/>
            <p:nvPr/>
          </p:nvSpPr>
          <p:spPr>
            <a:xfrm>
              <a:off x="1626692" y="3772502"/>
              <a:ext cx="777790" cy="4682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>
                  <a:solidFill>
                    <a:srgbClr val="000000"/>
                  </a:solidFill>
                  <a:latin typeface="Calibri"/>
                </a:rPr>
                <a:t>Floor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50EC668-3120-2F97-E730-3C8FF2C29C37}"/>
              </a:ext>
            </a:extLst>
          </p:cNvPr>
          <p:cNvCxnSpPr/>
          <p:nvPr/>
        </p:nvCxnSpPr>
        <p:spPr bwMode="auto">
          <a:xfrm flipV="1">
            <a:off x="3188283" y="2343319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F55F0A5-0F02-BEA5-A2F2-518C4186F2B1}"/>
              </a:ext>
            </a:extLst>
          </p:cNvPr>
          <p:cNvCxnSpPr>
            <a:cxnSpLocks/>
          </p:cNvCxnSpPr>
          <p:nvPr/>
        </p:nvCxnSpPr>
        <p:spPr bwMode="auto">
          <a:xfrm rot="5400000" flipV="1">
            <a:off x="3932889" y="3087925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1B125E4-B1C0-E40C-16B2-7D131C106E43}"/>
              </a:ext>
            </a:extLst>
          </p:cNvPr>
          <p:cNvSpPr txBox="1"/>
          <p:nvPr/>
        </p:nvSpPr>
        <p:spPr>
          <a:xfrm>
            <a:off x="3137183" y="2002376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8A8F09-57C2-A849-9165-420F869E4940}"/>
              </a:ext>
            </a:extLst>
          </p:cNvPr>
          <p:cNvSpPr txBox="1"/>
          <p:nvPr/>
        </p:nvSpPr>
        <p:spPr>
          <a:xfrm>
            <a:off x="4677495" y="3845445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A743D851-73E2-1D80-6B67-298B5BD80B38}"/>
              </a:ext>
            </a:extLst>
          </p:cNvPr>
          <p:cNvCxnSpPr/>
          <p:nvPr/>
        </p:nvCxnSpPr>
        <p:spPr bwMode="auto">
          <a:xfrm flipV="1">
            <a:off x="7262180" y="2378683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0759A61-E8F3-8938-D644-B39C5A7AC819}"/>
              </a:ext>
            </a:extLst>
          </p:cNvPr>
          <p:cNvCxnSpPr>
            <a:cxnSpLocks/>
          </p:cNvCxnSpPr>
          <p:nvPr/>
        </p:nvCxnSpPr>
        <p:spPr bwMode="auto">
          <a:xfrm rot="5400000" flipV="1">
            <a:off x="8006786" y="3123289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FB70302A-B0C2-01FD-0293-C5ABB3B2007E}"/>
              </a:ext>
            </a:extLst>
          </p:cNvPr>
          <p:cNvSpPr txBox="1"/>
          <p:nvPr/>
        </p:nvSpPr>
        <p:spPr>
          <a:xfrm>
            <a:off x="7211080" y="2037740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850D282-9149-CB6D-F697-ED063697178F}"/>
              </a:ext>
            </a:extLst>
          </p:cNvPr>
          <p:cNvSpPr txBox="1"/>
          <p:nvPr/>
        </p:nvSpPr>
        <p:spPr>
          <a:xfrm>
            <a:off x="8751392" y="3880809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71B8774-3133-F882-239D-935CB007C78D}"/>
              </a:ext>
            </a:extLst>
          </p:cNvPr>
          <p:cNvSpPr/>
          <p:nvPr/>
        </p:nvSpPr>
        <p:spPr bwMode="auto">
          <a:xfrm>
            <a:off x="4183875" y="3128394"/>
            <a:ext cx="453880" cy="267121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62D8BDF-B092-E639-B3CF-768BA4B1BC1C}"/>
              </a:ext>
            </a:extLst>
          </p:cNvPr>
          <p:cNvSpPr/>
          <p:nvPr/>
        </p:nvSpPr>
        <p:spPr bwMode="auto">
          <a:xfrm>
            <a:off x="8229441" y="3465571"/>
            <a:ext cx="453880" cy="267121"/>
          </a:xfrm>
          <a:prstGeom prst="ellipse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8F5EB9-A9E9-1C51-2266-E5424221BC51}"/>
              </a:ext>
            </a:extLst>
          </p:cNvPr>
          <p:cNvSpPr txBox="1"/>
          <p:nvPr/>
        </p:nvSpPr>
        <p:spPr>
          <a:xfrm>
            <a:off x="4148377" y="2689458"/>
            <a:ext cx="563170" cy="3598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drive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35B7BB5-0AD8-71FC-D7A2-2F420263D7A6}"/>
              </a:ext>
            </a:extLst>
          </p:cNvPr>
          <p:cNvSpPr/>
          <p:nvPr/>
        </p:nvSpPr>
        <p:spPr bwMode="auto">
          <a:xfrm>
            <a:off x="3296972" y="3121939"/>
            <a:ext cx="453880" cy="273575"/>
          </a:xfrm>
          <a:prstGeom prst="ellipse">
            <a:avLst/>
          </a:prstGeom>
          <a:solidFill>
            <a:srgbClr val="FFEAA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70B23-BCAD-62CB-FB41-FB28D301DBE6}"/>
              </a:ext>
            </a:extLst>
          </p:cNvPr>
          <p:cNvSpPr txBox="1"/>
          <p:nvPr/>
        </p:nvSpPr>
        <p:spPr>
          <a:xfrm>
            <a:off x="3296971" y="2693795"/>
            <a:ext cx="563170" cy="3598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witness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E5055C-B2DD-25F1-B5E4-AA7D6CFCC51E}"/>
              </a:ext>
            </a:extLst>
          </p:cNvPr>
          <p:cNvSpPr txBox="1"/>
          <p:nvPr/>
        </p:nvSpPr>
        <p:spPr>
          <a:xfrm>
            <a:off x="8190930" y="3134602"/>
            <a:ext cx="563170" cy="3598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drive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715D46-8D5A-050A-8842-67E5241B7678}"/>
              </a:ext>
            </a:extLst>
          </p:cNvPr>
          <p:cNvSpPr txBox="1"/>
          <p:nvPr/>
        </p:nvSpPr>
        <p:spPr>
          <a:xfrm>
            <a:off x="7334000" y="2367561"/>
            <a:ext cx="563170" cy="3598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witness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A135EBE-D404-70AF-62AB-5FE95620F5CF}"/>
              </a:ext>
            </a:extLst>
          </p:cNvPr>
          <p:cNvCxnSpPr>
            <a:cxnSpLocks/>
          </p:cNvCxnSpPr>
          <p:nvPr/>
        </p:nvCxnSpPr>
        <p:spPr bwMode="auto">
          <a:xfrm>
            <a:off x="4884726" y="3286849"/>
            <a:ext cx="1982745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E153BA-D2C1-8683-0CB2-47245AD580FC}"/>
              </a:ext>
            </a:extLst>
          </p:cNvPr>
          <p:cNvGrpSpPr/>
          <p:nvPr/>
        </p:nvGrpSpPr>
        <p:grpSpPr>
          <a:xfrm>
            <a:off x="4786184" y="2992008"/>
            <a:ext cx="2220834" cy="585215"/>
            <a:chOff x="4866977" y="2995201"/>
            <a:chExt cx="2220834" cy="585215"/>
          </a:xfrm>
          <a:effectLst/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154EB58-9B1E-CFE3-7796-7F331A0C3DBE}"/>
                </a:ext>
              </a:extLst>
            </p:cNvPr>
            <p:cNvSpPr/>
            <p:nvPr/>
          </p:nvSpPr>
          <p:spPr>
            <a:xfrm rot="5400000">
              <a:off x="5945329" y="2062163"/>
              <a:ext cx="64129" cy="2220834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81F603C-7750-3EBC-D7EC-2740532029B6}"/>
                </a:ext>
              </a:extLst>
            </p:cNvPr>
            <p:cNvSpPr/>
            <p:nvPr/>
          </p:nvSpPr>
          <p:spPr>
            <a:xfrm rot="5400000" flipH="1">
              <a:off x="5945328" y="2287573"/>
              <a:ext cx="64131" cy="2220834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C16FDC0-184A-6953-80A3-4C404C4E51C5}"/>
                </a:ext>
              </a:extLst>
            </p:cNvPr>
            <p:cNvSpPr/>
            <p:nvPr/>
          </p:nvSpPr>
          <p:spPr>
            <a:xfrm rot="5400000">
              <a:off x="5912428" y="2179625"/>
              <a:ext cx="129932" cy="222083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042A8DF-7845-69B9-4A48-3A0BCA10DEE3}"/>
                </a:ext>
              </a:extLst>
            </p:cNvPr>
            <p:cNvSpPr/>
            <p:nvPr/>
          </p:nvSpPr>
          <p:spPr>
            <a:xfrm rot="5400000">
              <a:off x="5912428" y="2405034"/>
              <a:ext cx="129931" cy="222083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4F5156B-7286-FC72-1B5F-B871B148B8D3}"/>
                </a:ext>
              </a:extLst>
            </p:cNvPr>
            <p:cNvSpPr/>
            <p:nvPr/>
          </p:nvSpPr>
          <p:spPr>
            <a:xfrm rot="5400000">
              <a:off x="5912428" y="1949750"/>
              <a:ext cx="129931" cy="222083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ECC7D2AA-FD55-B671-82DD-EAF82B4D39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65519" y="3290042"/>
              <a:ext cx="1982745" cy="0"/>
            </a:xfrm>
            <a:prstGeom prst="straightConnector1">
              <a:avLst/>
            </a:prstGeom>
            <a:ln w="19050"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2" name="Freeform 51">
            <a:extLst>
              <a:ext uri="{FF2B5EF4-FFF2-40B4-BE49-F238E27FC236}">
                <a16:creationId xmlns:a16="http://schemas.microsoft.com/office/drawing/2014/main" id="{7613757C-374D-4A7D-FBDF-58EC0CE585B7}"/>
              </a:ext>
            </a:extLst>
          </p:cNvPr>
          <p:cNvSpPr/>
          <p:nvPr/>
        </p:nvSpPr>
        <p:spPr bwMode="auto">
          <a:xfrm>
            <a:off x="7560459" y="2689537"/>
            <a:ext cx="372601" cy="369547"/>
          </a:xfrm>
          <a:custGeom>
            <a:avLst/>
            <a:gdLst>
              <a:gd name="connsiteX0" fmla="*/ 73149 w 372601"/>
              <a:gd name="connsiteY0" fmla="*/ 1616 h 369547"/>
              <a:gd name="connsiteX1" fmla="*/ 278598 w 372601"/>
              <a:gd name="connsiteY1" fmla="*/ 90936 h 369547"/>
              <a:gd name="connsiteX2" fmla="*/ 348094 w 372601"/>
              <a:gd name="connsiteY2" fmla="*/ 343912 h 369547"/>
              <a:gd name="connsiteX3" fmla="*/ 94003 w 372601"/>
              <a:gd name="connsiteY3" fmla="*/ 278612 h 369547"/>
              <a:gd name="connsiteX4" fmla="*/ 24508 w 372601"/>
              <a:gd name="connsiteY4" fmla="*/ 25637 h 369547"/>
              <a:gd name="connsiteX5" fmla="*/ 73149 w 372601"/>
              <a:gd name="connsiteY5" fmla="*/ 1616 h 369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2601" h="369547">
                <a:moveTo>
                  <a:pt x="73149" y="1616"/>
                </a:moveTo>
                <a:cubicBezTo>
                  <a:pt x="130837" y="-7905"/>
                  <a:pt x="211581" y="25019"/>
                  <a:pt x="278598" y="90936"/>
                </a:cubicBezTo>
                <a:cubicBezTo>
                  <a:pt x="367955" y="178826"/>
                  <a:pt x="399069" y="292086"/>
                  <a:pt x="348094" y="343912"/>
                </a:cubicBezTo>
                <a:cubicBezTo>
                  <a:pt x="297119" y="395737"/>
                  <a:pt x="183359" y="366501"/>
                  <a:pt x="94003" y="278612"/>
                </a:cubicBezTo>
                <a:cubicBezTo>
                  <a:pt x="4647" y="190722"/>
                  <a:pt x="-26467" y="77462"/>
                  <a:pt x="24508" y="25637"/>
                </a:cubicBezTo>
                <a:cubicBezTo>
                  <a:pt x="37251" y="12680"/>
                  <a:pt x="53919" y="4790"/>
                  <a:pt x="73149" y="1616"/>
                </a:cubicBezTo>
                <a:close/>
              </a:path>
            </a:pathLst>
          </a:custGeom>
          <a:gradFill>
            <a:gsLst>
              <a:gs pos="30000">
                <a:schemeClr val="accent6"/>
              </a:gs>
              <a:gs pos="76000">
                <a:schemeClr val="accent2"/>
              </a:gs>
              <a:gs pos="0">
                <a:schemeClr val="accent4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3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7076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AFA4AD-E102-356D-C78C-2BB3BDF55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9C890C-347E-7C7D-D5AC-BC50C0C2758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44EDFC-0CE7-4EC3-CCC4-16B6A6AFF9EB}"/>
              </a:ext>
            </a:extLst>
          </p:cNvPr>
          <p:cNvSpPr/>
          <p:nvPr/>
        </p:nvSpPr>
        <p:spPr bwMode="auto">
          <a:xfrm>
            <a:off x="301845" y="3269953"/>
            <a:ext cx="1665570" cy="540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Diagnostics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1B915B-FC95-9B33-D56C-BE90DC2BB99E}"/>
              </a:ext>
            </a:extLst>
          </p:cNvPr>
          <p:cNvSpPr/>
          <p:nvPr/>
        </p:nvSpPr>
        <p:spPr bwMode="auto">
          <a:xfrm>
            <a:off x="2568793" y="3269477"/>
            <a:ext cx="1665570" cy="5400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RF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B79AEF-8BC6-A0E9-D937-947642060B61}"/>
              </a:ext>
            </a:extLst>
          </p:cNvPr>
          <p:cNvSpPr/>
          <p:nvPr/>
        </p:nvSpPr>
        <p:spPr bwMode="auto">
          <a:xfrm>
            <a:off x="5099786" y="3269953"/>
            <a:ext cx="1665570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Beam Dynamics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44FEAA-1D4D-CC24-4262-1219311EF4F6}"/>
              </a:ext>
            </a:extLst>
          </p:cNvPr>
          <p:cNvSpPr/>
          <p:nvPr/>
        </p:nvSpPr>
        <p:spPr bwMode="auto">
          <a:xfrm>
            <a:off x="7278234" y="3247520"/>
            <a:ext cx="1665570" cy="54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Large Research Facilities 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9" name="Picture 8" descr="A person wearing glasses and a grey suit&#10;&#10;Description automatically generated">
            <a:extLst>
              <a:ext uri="{FF2B5EF4-FFF2-40B4-BE49-F238E27FC236}">
                <a16:creationId xmlns:a16="http://schemas.microsoft.com/office/drawing/2014/main" id="{2A474AA1-5DAE-D361-6DA0-5C4511EEF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560" y="1252506"/>
            <a:ext cx="1028354" cy="1371139"/>
          </a:xfrm>
          <a:prstGeom prst="rect">
            <a:avLst/>
          </a:prstGeom>
        </p:spPr>
      </p:pic>
      <p:pic>
        <p:nvPicPr>
          <p:cNvPr id="12" name="Picture 11" descr="A person with a beard and sunglasses&#10;&#10;Description automatically generated">
            <a:extLst>
              <a:ext uri="{FF2B5EF4-FFF2-40B4-BE49-F238E27FC236}">
                <a16:creationId xmlns:a16="http://schemas.microsoft.com/office/drawing/2014/main" id="{21C3CCB3-8BF8-D2FB-C83F-2B6D73802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4744" y="1252030"/>
            <a:ext cx="1050106" cy="1371139"/>
          </a:xfrm>
          <a:prstGeom prst="rect">
            <a:avLst/>
          </a:prstGeom>
        </p:spPr>
      </p:pic>
      <p:pic>
        <p:nvPicPr>
          <p:cNvPr id="14" name="Picture 13" descr="A person in a suit&#10;&#10;Description automatically generated">
            <a:extLst>
              <a:ext uri="{FF2B5EF4-FFF2-40B4-BE49-F238E27FC236}">
                <a16:creationId xmlns:a16="http://schemas.microsoft.com/office/drawing/2014/main" id="{470288A5-0143-EE5E-AED9-BBBBB445D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3241" y="1249964"/>
            <a:ext cx="1027621" cy="13711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4C87CF-336E-7AFE-701B-14A7C05AF538}"/>
              </a:ext>
            </a:extLst>
          </p:cNvPr>
          <p:cNvSpPr txBox="1"/>
          <p:nvPr/>
        </p:nvSpPr>
        <p:spPr>
          <a:xfrm>
            <a:off x="658560" y="2651264"/>
            <a:ext cx="1028354" cy="56275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Rasmus </a:t>
            </a:r>
          </a:p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Ischebeck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E49DB2-97DB-AB26-6512-D0769CF71721}"/>
              </a:ext>
            </a:extLst>
          </p:cNvPr>
          <p:cNvSpPr txBox="1"/>
          <p:nvPr/>
        </p:nvSpPr>
        <p:spPr>
          <a:xfrm>
            <a:off x="2266548" y="2651740"/>
            <a:ext cx="1028354" cy="56275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Paolo</a:t>
            </a:r>
          </a:p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Craievich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0628A6-F768-A23B-86DC-F92836975B0E}"/>
              </a:ext>
            </a:extLst>
          </p:cNvPr>
          <p:cNvSpPr txBox="1"/>
          <p:nvPr/>
        </p:nvSpPr>
        <p:spPr>
          <a:xfrm>
            <a:off x="3406029" y="2649323"/>
            <a:ext cx="1028354" cy="56275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Fabio </a:t>
            </a:r>
          </a:p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Marcellini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36772D-8FAA-29D4-4DC8-2D70725DB65F}"/>
              </a:ext>
            </a:extLst>
          </p:cNvPr>
          <p:cNvSpPr txBox="1"/>
          <p:nvPr/>
        </p:nvSpPr>
        <p:spPr>
          <a:xfrm>
            <a:off x="4775051" y="2651739"/>
            <a:ext cx="1028354" cy="56275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Sven </a:t>
            </a:r>
          </a:p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Reiche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0259AC-58CE-37C7-159D-710F4E196169}"/>
              </a:ext>
            </a:extLst>
          </p:cNvPr>
          <p:cNvSpPr txBox="1"/>
          <p:nvPr/>
        </p:nvSpPr>
        <p:spPr>
          <a:xfrm>
            <a:off x="5965461" y="2649800"/>
            <a:ext cx="1028354" cy="56275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Eduard</a:t>
            </a:r>
          </a:p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Prat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B919A8-A056-CBA2-E62D-4AFEE3337E0B}"/>
              </a:ext>
            </a:extLst>
          </p:cNvPr>
          <p:cNvSpPr txBox="1"/>
          <p:nvPr/>
        </p:nvSpPr>
        <p:spPr>
          <a:xfrm>
            <a:off x="7536888" y="2629307"/>
            <a:ext cx="1028354" cy="56275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Mike </a:t>
            </a:r>
          </a:p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Seidel</a:t>
            </a:r>
          </a:p>
        </p:txBody>
      </p:sp>
      <p:pic>
        <p:nvPicPr>
          <p:cNvPr id="22" name="Picture 21" descr="A person sitting in a chair&#10;&#10;Description automatically generated">
            <a:extLst>
              <a:ext uri="{FF2B5EF4-FFF2-40B4-BE49-F238E27FC236}">
                <a16:creationId xmlns:a16="http://schemas.microsoft.com/office/drawing/2014/main" id="{C6A01C6C-E1D6-3BEF-A6E8-997BF6AAC6C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64" t="10277" r="20695" b="21950"/>
          <a:stretch/>
        </p:blipFill>
        <p:spPr>
          <a:xfrm>
            <a:off x="4729108" y="1246225"/>
            <a:ext cx="1074297" cy="1371600"/>
          </a:xfrm>
          <a:prstGeom prst="rect">
            <a:avLst/>
          </a:prstGeom>
        </p:spPr>
      </p:pic>
      <p:pic>
        <p:nvPicPr>
          <p:cNvPr id="25" name="Picture 24" descr="A person with a beard and mustache&#10;&#10;Description automatically generated">
            <a:extLst>
              <a:ext uri="{FF2B5EF4-FFF2-40B4-BE49-F238E27FC236}">
                <a16:creationId xmlns:a16="http://schemas.microsoft.com/office/drawing/2014/main" id="{DF3000ED-5186-36B3-EE51-8BA662E8968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288" r="18557"/>
          <a:stretch/>
        </p:blipFill>
        <p:spPr>
          <a:xfrm>
            <a:off x="5954584" y="1249503"/>
            <a:ext cx="1061487" cy="13716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2C38C6-712E-00EA-3DB3-52BEFB3989C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6378" y="4306953"/>
            <a:ext cx="6618864" cy="469495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/>
              <a:t>This project has received funding from the European Union’s Horizon Europe research and innovation </a:t>
            </a:r>
            <a:r>
              <a:rPr lang="en-US" sz="1400" dirty="0" err="1"/>
              <a:t>programme</a:t>
            </a:r>
            <a:r>
              <a:rPr lang="en-US" sz="1400" dirty="0"/>
              <a:t> under grant agreement No. 101079773</a:t>
            </a:r>
            <a:endParaRPr lang="de-CH" sz="1400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4ACB76C7-0343-625B-1D39-769537694D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7584" y="4306953"/>
            <a:ext cx="749691" cy="499794"/>
          </a:xfrm>
          <a:prstGeom prst="rect">
            <a:avLst/>
          </a:prstGeom>
        </p:spPr>
      </p:pic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C6D22CD3-13FB-B233-D493-5B3245167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436" y="1257707"/>
            <a:ext cx="102997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961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8BAC59-30ED-4F0D-BF6B-0968C2E018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1377" y="870156"/>
            <a:ext cx="5034322" cy="1185867"/>
          </a:xfrm>
        </p:spPr>
        <p:txBody>
          <a:bodyPr/>
          <a:lstStyle/>
          <a:p>
            <a:r>
              <a:rPr lang="en-US" dirty="0"/>
              <a:t>Dielectric induces </a:t>
            </a:r>
            <a:r>
              <a:rPr lang="en-US" dirty="0" err="1"/>
              <a:t>wakefields</a:t>
            </a:r>
            <a:r>
              <a:rPr lang="en-US" dirty="0"/>
              <a:t> that act on the beam</a:t>
            </a:r>
          </a:p>
          <a:p>
            <a:r>
              <a:rPr lang="en-US" dirty="0"/>
              <a:t>Gap controls strength of the effect</a:t>
            </a:r>
          </a:p>
          <a:p>
            <a:r>
              <a:rPr lang="en-US" dirty="0"/>
              <a:t>Drive beam is decelerated</a:t>
            </a:r>
          </a:p>
          <a:p>
            <a:r>
              <a:rPr lang="en-US" dirty="0"/>
              <a:t>Witness beam is accelerated, often with a chirp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1DD895-0E56-5899-DE5E-7B42DBF58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two bunch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F99D14-13FB-C1E6-E041-428EED933B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C7E5C28-8235-B750-E01F-11790288BE5E}"/>
              </a:ext>
            </a:extLst>
          </p:cNvPr>
          <p:cNvGrpSpPr/>
          <p:nvPr/>
        </p:nvGrpSpPr>
        <p:grpSpPr>
          <a:xfrm>
            <a:off x="166820" y="1815144"/>
            <a:ext cx="2854968" cy="2667877"/>
            <a:chOff x="971600" y="1572852"/>
            <a:chExt cx="2854968" cy="266787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6446DD2-D15F-85A7-B199-80373E03BB89}"/>
                </a:ext>
              </a:extLst>
            </p:cNvPr>
            <p:cNvSpPr/>
            <p:nvPr/>
          </p:nvSpPr>
          <p:spPr>
            <a:xfrm rot="5400000">
              <a:off x="1862083" y="1899504"/>
              <a:ext cx="74490" cy="72825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8B04FDD-EBD8-40EE-A442-07A6E1889530}"/>
                </a:ext>
              </a:extLst>
            </p:cNvPr>
            <p:cNvSpPr/>
            <p:nvPr/>
          </p:nvSpPr>
          <p:spPr>
            <a:xfrm rot="5400000" flipH="1">
              <a:off x="1862083" y="2124915"/>
              <a:ext cx="74490" cy="72825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A11C64E-6545-9788-6A72-79E392B8BB62}"/>
                </a:ext>
              </a:extLst>
            </p:cNvPr>
            <p:cNvSpPr/>
            <p:nvPr/>
          </p:nvSpPr>
          <p:spPr>
            <a:xfrm rot="5400000">
              <a:off x="1823868" y="2012210"/>
              <a:ext cx="150920" cy="72825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FC0909A-D125-B65A-BB6C-E24034DBF523}"/>
                </a:ext>
              </a:extLst>
            </p:cNvPr>
            <p:cNvGrpSpPr/>
            <p:nvPr/>
          </p:nvGrpSpPr>
          <p:grpSpPr>
            <a:xfrm rot="5400000">
              <a:off x="1650252" y="2806932"/>
              <a:ext cx="498153" cy="206891"/>
              <a:chOff x="10324214" y="2745857"/>
              <a:chExt cx="1137684" cy="398721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677F03E-17A2-D275-6CAD-D5DAC311E1C1}"/>
                  </a:ext>
                </a:extLst>
              </p:cNvPr>
              <p:cNvSpPr/>
              <p:nvPr/>
            </p:nvSpPr>
            <p:spPr>
              <a:xfrm>
                <a:off x="10324214" y="2745857"/>
                <a:ext cx="218854" cy="39872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7B5686D8-91A0-6149-FE7C-896D0028D4E0}"/>
                  </a:ext>
                </a:extLst>
              </p:cNvPr>
              <p:cNvSpPr/>
              <p:nvPr/>
            </p:nvSpPr>
            <p:spPr>
              <a:xfrm>
                <a:off x="10547498" y="2881423"/>
                <a:ext cx="914400" cy="1275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70FE7D8-12F8-04B0-9013-1FE9DB82A060}"/>
                </a:ext>
              </a:extLst>
            </p:cNvPr>
            <p:cNvGrpSpPr/>
            <p:nvPr/>
          </p:nvGrpSpPr>
          <p:grpSpPr>
            <a:xfrm rot="5400000" flipH="1">
              <a:off x="1650252" y="1718483"/>
              <a:ext cx="498153" cy="206891"/>
              <a:chOff x="10324214" y="2745857"/>
              <a:chExt cx="1137684" cy="398721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08E10AF-316C-DA4A-847C-46E3ABEEF3B8}"/>
                  </a:ext>
                </a:extLst>
              </p:cNvPr>
              <p:cNvSpPr/>
              <p:nvPr/>
            </p:nvSpPr>
            <p:spPr>
              <a:xfrm>
                <a:off x="10324214" y="2745857"/>
                <a:ext cx="218854" cy="39872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D1B110A5-FF11-3304-1C66-044636CD009C}"/>
                  </a:ext>
                </a:extLst>
              </p:cNvPr>
              <p:cNvSpPr/>
              <p:nvPr/>
            </p:nvSpPr>
            <p:spPr>
              <a:xfrm>
                <a:off x="10547498" y="2881423"/>
                <a:ext cx="914400" cy="1275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02DD850-4E3B-4CBF-3473-1C045B3B95CC}"/>
                </a:ext>
              </a:extLst>
            </p:cNvPr>
            <p:cNvSpPr/>
            <p:nvPr/>
          </p:nvSpPr>
          <p:spPr>
            <a:xfrm rot="5400000">
              <a:off x="1823868" y="2237620"/>
              <a:ext cx="150920" cy="7282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94C62BC-7286-6BBF-9793-6DD6F93E1006}"/>
                </a:ext>
              </a:extLst>
            </p:cNvPr>
            <p:cNvSpPr/>
            <p:nvPr/>
          </p:nvSpPr>
          <p:spPr>
            <a:xfrm rot="5400000">
              <a:off x="1823868" y="1782337"/>
              <a:ext cx="150920" cy="7282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3D50B42-5EDD-A52E-B785-58B4FBF2D3F1}"/>
                </a:ext>
              </a:extLst>
            </p:cNvPr>
            <p:cNvSpPr/>
            <p:nvPr/>
          </p:nvSpPr>
          <p:spPr>
            <a:xfrm rot="5400000">
              <a:off x="1816562" y="2813622"/>
              <a:ext cx="165533" cy="20689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416E705-770E-ECB1-E0D3-68F038C4C88C}"/>
                </a:ext>
              </a:extLst>
            </p:cNvPr>
            <p:cNvSpPr txBox="1"/>
            <p:nvPr/>
          </p:nvSpPr>
          <p:spPr>
            <a:xfrm>
              <a:off x="1235085" y="3286411"/>
              <a:ext cx="1179532" cy="205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Beam (into page)</a:t>
              </a:r>
              <a:endParaRPr lang="de-CH" dirty="0">
                <a:solidFill>
                  <a:srgbClr val="C00000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E7B7CE8-90CE-9A56-97C8-CD58AF9445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28337" y="2378683"/>
              <a:ext cx="340819" cy="0"/>
            </a:xfrm>
            <a:prstGeom prst="straightConnector1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355897-275B-E00D-58A3-43B6628D43BB}"/>
                </a:ext>
              </a:extLst>
            </p:cNvPr>
            <p:cNvSpPr txBox="1"/>
            <p:nvPr/>
          </p:nvSpPr>
          <p:spPr>
            <a:xfrm>
              <a:off x="2734037" y="2048423"/>
              <a:ext cx="9028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vacuum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31B2654-909B-6D2E-4FC6-F1CB2BF39E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8138" y="2494874"/>
              <a:ext cx="301216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2A19A1-9945-220D-3F2A-BCCAD845D074}"/>
                </a:ext>
              </a:extLst>
            </p:cNvPr>
            <p:cNvSpPr txBox="1"/>
            <p:nvPr/>
          </p:nvSpPr>
          <p:spPr>
            <a:xfrm>
              <a:off x="2753838" y="2332292"/>
              <a:ext cx="10727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dielectric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A36CDB-67E2-7749-54B8-8BA1B9E0496E}"/>
                </a:ext>
              </a:extLst>
            </p:cNvPr>
            <p:cNvSpPr txBox="1"/>
            <p:nvPr/>
          </p:nvSpPr>
          <p:spPr>
            <a:xfrm>
              <a:off x="2457602" y="2733701"/>
              <a:ext cx="1072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positioner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E11568A-65D1-8BB0-EC94-2A94E40203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7333" y="2928557"/>
              <a:ext cx="33152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17CAB3B-8295-A751-6849-8F37CB5039F5}"/>
                </a:ext>
              </a:extLst>
            </p:cNvPr>
            <p:cNvSpPr/>
            <p:nvPr/>
          </p:nvSpPr>
          <p:spPr>
            <a:xfrm>
              <a:off x="1866226" y="2344482"/>
              <a:ext cx="71127" cy="600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F0AC55D-ABAF-6A5D-24E5-EA781622E085}"/>
                </a:ext>
              </a:extLst>
            </p:cNvPr>
            <p:cNvSpPr/>
            <p:nvPr/>
          </p:nvSpPr>
          <p:spPr>
            <a:xfrm>
              <a:off x="971600" y="3615790"/>
              <a:ext cx="2062349" cy="14884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49F07FF-84EE-7E20-CB6B-5042FA93D4A6}"/>
                </a:ext>
              </a:extLst>
            </p:cNvPr>
            <p:cNvSpPr txBox="1"/>
            <p:nvPr/>
          </p:nvSpPr>
          <p:spPr>
            <a:xfrm>
              <a:off x="1626692" y="3772502"/>
              <a:ext cx="777790" cy="4682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>
                  <a:solidFill>
                    <a:srgbClr val="000000"/>
                  </a:solidFill>
                  <a:latin typeface="Calibri"/>
                </a:rPr>
                <a:t>Floor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50EC668-3120-2F97-E730-3C8FF2C29C37}"/>
              </a:ext>
            </a:extLst>
          </p:cNvPr>
          <p:cNvCxnSpPr/>
          <p:nvPr/>
        </p:nvCxnSpPr>
        <p:spPr bwMode="auto">
          <a:xfrm flipV="1">
            <a:off x="3188283" y="2343319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F55F0A5-0F02-BEA5-A2F2-518C4186F2B1}"/>
              </a:ext>
            </a:extLst>
          </p:cNvPr>
          <p:cNvCxnSpPr>
            <a:cxnSpLocks/>
          </p:cNvCxnSpPr>
          <p:nvPr/>
        </p:nvCxnSpPr>
        <p:spPr bwMode="auto">
          <a:xfrm rot="5400000" flipV="1">
            <a:off x="3932889" y="3087925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1B125E4-B1C0-E40C-16B2-7D131C106E43}"/>
              </a:ext>
            </a:extLst>
          </p:cNvPr>
          <p:cNvSpPr txBox="1"/>
          <p:nvPr/>
        </p:nvSpPr>
        <p:spPr>
          <a:xfrm>
            <a:off x="3137183" y="2002376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8A8F09-57C2-A849-9165-420F869E4940}"/>
              </a:ext>
            </a:extLst>
          </p:cNvPr>
          <p:cNvSpPr txBox="1"/>
          <p:nvPr/>
        </p:nvSpPr>
        <p:spPr>
          <a:xfrm>
            <a:off x="4677495" y="3845445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A743D851-73E2-1D80-6B67-298B5BD80B38}"/>
              </a:ext>
            </a:extLst>
          </p:cNvPr>
          <p:cNvCxnSpPr/>
          <p:nvPr/>
        </p:nvCxnSpPr>
        <p:spPr bwMode="auto">
          <a:xfrm flipV="1">
            <a:off x="7262180" y="2378683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0759A61-E8F3-8938-D644-B39C5A7AC819}"/>
              </a:ext>
            </a:extLst>
          </p:cNvPr>
          <p:cNvCxnSpPr>
            <a:cxnSpLocks/>
          </p:cNvCxnSpPr>
          <p:nvPr/>
        </p:nvCxnSpPr>
        <p:spPr bwMode="auto">
          <a:xfrm rot="5400000" flipV="1">
            <a:off x="8006786" y="3123289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FB70302A-B0C2-01FD-0293-C5ABB3B2007E}"/>
              </a:ext>
            </a:extLst>
          </p:cNvPr>
          <p:cNvSpPr txBox="1"/>
          <p:nvPr/>
        </p:nvSpPr>
        <p:spPr>
          <a:xfrm>
            <a:off x="7211080" y="2037740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850D282-9149-CB6D-F697-ED063697178F}"/>
              </a:ext>
            </a:extLst>
          </p:cNvPr>
          <p:cNvSpPr txBox="1"/>
          <p:nvPr/>
        </p:nvSpPr>
        <p:spPr>
          <a:xfrm>
            <a:off x="8751392" y="3880809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5A48160-B672-C637-2B23-44A44C83CF8A}"/>
              </a:ext>
            </a:extLst>
          </p:cNvPr>
          <p:cNvSpPr/>
          <p:nvPr/>
        </p:nvSpPr>
        <p:spPr>
          <a:xfrm rot="5400000">
            <a:off x="5866377" y="1782728"/>
            <a:ext cx="64129" cy="222083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CFAF820-2BFA-BFF7-A2DA-707B40E53159}"/>
              </a:ext>
            </a:extLst>
          </p:cNvPr>
          <p:cNvSpPr/>
          <p:nvPr/>
        </p:nvSpPr>
        <p:spPr>
          <a:xfrm rot="5400000" flipH="1">
            <a:off x="5866376" y="2575050"/>
            <a:ext cx="64131" cy="222083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65416D7-9853-AE8D-FCB6-9BB466377DE1}"/>
              </a:ext>
            </a:extLst>
          </p:cNvPr>
          <p:cNvSpPr/>
          <p:nvPr/>
        </p:nvSpPr>
        <p:spPr>
          <a:xfrm rot="5400000">
            <a:off x="5533426" y="2183016"/>
            <a:ext cx="728192" cy="22226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1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544FA6F-3BF4-6F83-7851-3414E3C01064}"/>
              </a:ext>
            </a:extLst>
          </p:cNvPr>
          <p:cNvSpPr/>
          <p:nvPr/>
        </p:nvSpPr>
        <p:spPr>
          <a:xfrm rot="5400000">
            <a:off x="5832555" y="2691592"/>
            <a:ext cx="129934" cy="222267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2DBB23A-FB57-695F-B860-7C9F809B5621}"/>
              </a:ext>
            </a:extLst>
          </p:cNvPr>
          <p:cNvSpPr/>
          <p:nvPr/>
        </p:nvSpPr>
        <p:spPr>
          <a:xfrm rot="5400000">
            <a:off x="5835079" y="1666873"/>
            <a:ext cx="124886" cy="222267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98877293-F094-DE0E-D552-DF82AB7184BE}"/>
              </a:ext>
            </a:extLst>
          </p:cNvPr>
          <p:cNvCxnSpPr>
            <a:cxnSpLocks/>
          </p:cNvCxnSpPr>
          <p:nvPr/>
        </p:nvCxnSpPr>
        <p:spPr bwMode="auto">
          <a:xfrm>
            <a:off x="4884726" y="3286849"/>
            <a:ext cx="198274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371B8774-3133-F882-239D-935CB007C78D}"/>
              </a:ext>
            </a:extLst>
          </p:cNvPr>
          <p:cNvSpPr/>
          <p:nvPr/>
        </p:nvSpPr>
        <p:spPr bwMode="auto">
          <a:xfrm>
            <a:off x="4183875" y="3128394"/>
            <a:ext cx="453880" cy="267121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62D8BDF-B092-E639-B3CF-768BA4B1BC1C}"/>
              </a:ext>
            </a:extLst>
          </p:cNvPr>
          <p:cNvSpPr/>
          <p:nvPr/>
        </p:nvSpPr>
        <p:spPr bwMode="auto">
          <a:xfrm>
            <a:off x="8229441" y="3465571"/>
            <a:ext cx="453880" cy="267121"/>
          </a:xfrm>
          <a:prstGeom prst="ellipse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8F5EB9-A9E9-1C51-2266-E5424221BC51}"/>
              </a:ext>
            </a:extLst>
          </p:cNvPr>
          <p:cNvSpPr txBox="1"/>
          <p:nvPr/>
        </p:nvSpPr>
        <p:spPr>
          <a:xfrm>
            <a:off x="4148377" y="2689458"/>
            <a:ext cx="563170" cy="3598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drive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70B23-BCAD-62CB-FB41-FB28D301DBE6}"/>
              </a:ext>
            </a:extLst>
          </p:cNvPr>
          <p:cNvSpPr txBox="1"/>
          <p:nvPr/>
        </p:nvSpPr>
        <p:spPr>
          <a:xfrm>
            <a:off x="3296971" y="2693795"/>
            <a:ext cx="563170" cy="3598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witness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E5055C-B2DD-25F1-B5E4-AA7D6CFCC51E}"/>
              </a:ext>
            </a:extLst>
          </p:cNvPr>
          <p:cNvSpPr txBox="1"/>
          <p:nvPr/>
        </p:nvSpPr>
        <p:spPr>
          <a:xfrm>
            <a:off x="8190930" y="3134602"/>
            <a:ext cx="563170" cy="3598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drive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715D46-8D5A-050A-8842-67E5241B7678}"/>
              </a:ext>
            </a:extLst>
          </p:cNvPr>
          <p:cNvSpPr txBox="1"/>
          <p:nvPr/>
        </p:nvSpPr>
        <p:spPr>
          <a:xfrm>
            <a:off x="7334000" y="2367561"/>
            <a:ext cx="563170" cy="3598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witness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66A4FBF-8605-B8D0-4E13-40886E6E7CD9}"/>
              </a:ext>
            </a:extLst>
          </p:cNvPr>
          <p:cNvSpPr/>
          <p:nvPr/>
        </p:nvSpPr>
        <p:spPr bwMode="auto">
          <a:xfrm>
            <a:off x="7560459" y="2689537"/>
            <a:ext cx="372601" cy="369547"/>
          </a:xfrm>
          <a:custGeom>
            <a:avLst/>
            <a:gdLst>
              <a:gd name="connsiteX0" fmla="*/ 73149 w 372601"/>
              <a:gd name="connsiteY0" fmla="*/ 1616 h 369547"/>
              <a:gd name="connsiteX1" fmla="*/ 278598 w 372601"/>
              <a:gd name="connsiteY1" fmla="*/ 90936 h 369547"/>
              <a:gd name="connsiteX2" fmla="*/ 348094 w 372601"/>
              <a:gd name="connsiteY2" fmla="*/ 343912 h 369547"/>
              <a:gd name="connsiteX3" fmla="*/ 94003 w 372601"/>
              <a:gd name="connsiteY3" fmla="*/ 278612 h 369547"/>
              <a:gd name="connsiteX4" fmla="*/ 24508 w 372601"/>
              <a:gd name="connsiteY4" fmla="*/ 25637 h 369547"/>
              <a:gd name="connsiteX5" fmla="*/ 73149 w 372601"/>
              <a:gd name="connsiteY5" fmla="*/ 1616 h 369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2601" h="369547">
                <a:moveTo>
                  <a:pt x="73149" y="1616"/>
                </a:moveTo>
                <a:cubicBezTo>
                  <a:pt x="130837" y="-7905"/>
                  <a:pt x="211581" y="25019"/>
                  <a:pt x="278598" y="90936"/>
                </a:cubicBezTo>
                <a:cubicBezTo>
                  <a:pt x="367955" y="178826"/>
                  <a:pt x="399069" y="292086"/>
                  <a:pt x="348094" y="343912"/>
                </a:cubicBezTo>
                <a:cubicBezTo>
                  <a:pt x="297119" y="395737"/>
                  <a:pt x="183359" y="366501"/>
                  <a:pt x="94003" y="278612"/>
                </a:cubicBezTo>
                <a:cubicBezTo>
                  <a:pt x="4647" y="190722"/>
                  <a:pt x="-26467" y="77462"/>
                  <a:pt x="24508" y="25637"/>
                </a:cubicBezTo>
                <a:cubicBezTo>
                  <a:pt x="37251" y="12680"/>
                  <a:pt x="53919" y="4790"/>
                  <a:pt x="73149" y="1616"/>
                </a:cubicBezTo>
                <a:close/>
              </a:path>
            </a:pathLst>
          </a:custGeom>
          <a:gradFill>
            <a:gsLst>
              <a:gs pos="30000">
                <a:schemeClr val="accent6"/>
              </a:gs>
              <a:gs pos="76000">
                <a:schemeClr val="accent2"/>
              </a:gs>
              <a:gs pos="0">
                <a:schemeClr val="accent4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3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C8A0800-22C6-B819-7B6A-1E33C8EC254A}"/>
              </a:ext>
            </a:extLst>
          </p:cNvPr>
          <p:cNvSpPr/>
          <p:nvPr/>
        </p:nvSpPr>
        <p:spPr bwMode="auto">
          <a:xfrm>
            <a:off x="2779603" y="3105338"/>
            <a:ext cx="453880" cy="273575"/>
          </a:xfrm>
          <a:prstGeom prst="ellipse">
            <a:avLst/>
          </a:prstGeom>
          <a:solidFill>
            <a:srgbClr val="FFEAA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675B70-970C-A163-3533-B66AFC7D12E1}"/>
              </a:ext>
            </a:extLst>
          </p:cNvPr>
          <p:cNvSpPr txBox="1"/>
          <p:nvPr/>
        </p:nvSpPr>
        <p:spPr>
          <a:xfrm>
            <a:off x="2462811" y="4492275"/>
            <a:ext cx="6171571" cy="41334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Bunch spacing and structure gap are swept during the experiment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511276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8C97AB-D6C0-8970-7416-7E9102B4622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67944" y="1635646"/>
            <a:ext cx="4717293" cy="3159612"/>
          </a:xfrm>
        </p:spPr>
        <p:txBody>
          <a:bodyPr/>
          <a:lstStyle/>
          <a:p>
            <a:r>
              <a:rPr lang="en-US" dirty="0"/>
              <a:t>Top image: drive and witness beam observed together in same region</a:t>
            </a:r>
          </a:p>
          <a:p>
            <a:r>
              <a:rPr lang="en-US" dirty="0"/>
              <a:t>Middle image: Two “distinct” beams</a:t>
            </a:r>
          </a:p>
          <a:p>
            <a:pPr lvl="1"/>
            <a:r>
              <a:rPr lang="en-US" dirty="0"/>
              <a:t>First bunch is same as before</a:t>
            </a:r>
          </a:p>
          <a:p>
            <a:pPr lvl="1"/>
            <a:r>
              <a:rPr lang="en-US" dirty="0"/>
              <a:t>Second bunch has lower intensity and higher energy than first beam</a:t>
            </a:r>
          </a:p>
          <a:p>
            <a:r>
              <a:rPr lang="en-US" dirty="0"/>
              <a:t>Bottom image: Large energy spread of drive/witness beams</a:t>
            </a:r>
          </a:p>
          <a:p>
            <a:endParaRPr lang="en-US" dirty="0"/>
          </a:p>
          <a:p>
            <a:r>
              <a:rPr lang="en-US" dirty="0"/>
              <a:t>Measurements suggest: acceleration of a ~25 </a:t>
            </a:r>
            <a:r>
              <a:rPr lang="en-US" dirty="0" err="1"/>
              <a:t>pC</a:t>
            </a:r>
            <a:r>
              <a:rPr lang="en-US" dirty="0"/>
              <a:t> witness beam by a ~200 </a:t>
            </a:r>
            <a:r>
              <a:rPr lang="en-US" dirty="0" err="1"/>
              <a:t>pC</a:t>
            </a:r>
            <a:r>
              <a:rPr lang="en-US" dirty="0"/>
              <a:t> drive beam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C0020F-6AD1-16C5-3CEE-9C59EC309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two bunch experiment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A5E6-EC00-3C75-BB19-BBA138C181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C99C7C-AD8F-4C4A-F54B-93A6623D2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200" y="1321701"/>
            <a:ext cx="2394793" cy="862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A88255-A560-1977-667B-21A1830A5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776" y="2882910"/>
            <a:ext cx="2429217" cy="864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42B867B-98FD-4D96-2C3F-B2F597BB0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775" y="4001752"/>
            <a:ext cx="2429218" cy="79350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C44D64-32C8-614F-500C-E82A752DAB43}"/>
              </a:ext>
            </a:extLst>
          </p:cNvPr>
          <p:cNvCxnSpPr/>
          <p:nvPr/>
        </p:nvCxnSpPr>
        <p:spPr bwMode="auto">
          <a:xfrm flipH="1">
            <a:off x="1153200" y="2283718"/>
            <a:ext cx="239479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AD208B9-0F8B-7504-6326-F374AEAE0411}"/>
              </a:ext>
            </a:extLst>
          </p:cNvPr>
          <p:cNvSpPr txBox="1"/>
          <p:nvPr/>
        </p:nvSpPr>
        <p:spPr>
          <a:xfrm>
            <a:off x="1907704" y="2272155"/>
            <a:ext cx="1728192" cy="311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Increasing energy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45025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B77463-6D68-E5D1-119C-09B3D4154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two bunch experiment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02E2AF-F7FA-451C-1CB8-411B92E367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F4E31B9-6D7C-E8D9-7F75-A5658F9C804B}"/>
              </a:ext>
            </a:extLst>
          </p:cNvPr>
          <p:cNvGrpSpPr/>
          <p:nvPr/>
        </p:nvGrpSpPr>
        <p:grpSpPr>
          <a:xfrm>
            <a:off x="773194" y="1298557"/>
            <a:ext cx="7597612" cy="3840032"/>
            <a:chOff x="667598" y="1131590"/>
            <a:chExt cx="7114445" cy="3343300"/>
          </a:xfrm>
        </p:grpSpPr>
        <p:pic>
          <p:nvPicPr>
            <p:cNvPr id="17" name="Picture 16" descr="A screenshot of a computer generated image&#10;&#10;Description automatically generated">
              <a:extLst>
                <a:ext uri="{FF2B5EF4-FFF2-40B4-BE49-F238E27FC236}">
                  <a16:creationId xmlns:a16="http://schemas.microsoft.com/office/drawing/2014/main" id="{92AD3882-213F-51EF-7FB3-9BCE85CAE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7598" y="1131590"/>
              <a:ext cx="3400346" cy="3343300"/>
            </a:xfrm>
            <a:prstGeom prst="rect">
              <a:avLst/>
            </a:prstGeom>
          </p:spPr>
        </p:pic>
        <p:pic>
          <p:nvPicPr>
            <p:cNvPr id="23" name="Picture 22" descr="A collage of images of a light beam&#10;&#10;Description automatically generated">
              <a:extLst>
                <a:ext uri="{FF2B5EF4-FFF2-40B4-BE49-F238E27FC236}">
                  <a16:creationId xmlns:a16="http://schemas.microsoft.com/office/drawing/2014/main" id="{27D21342-9326-E4E1-7D11-B1735BB49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67944" y="1131590"/>
              <a:ext cx="3714099" cy="3343300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1E787073-4FFF-F431-28F9-158098D71D30}"/>
              </a:ext>
            </a:extLst>
          </p:cNvPr>
          <p:cNvSpPr txBox="1"/>
          <p:nvPr/>
        </p:nvSpPr>
        <p:spPr>
          <a:xfrm>
            <a:off x="1403648" y="735546"/>
            <a:ext cx="2520280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Gap = 1.6 mm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Delay Scan (headers in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ps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)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85B4CE-37DA-2F92-B73C-86449C6F3CE5}"/>
              </a:ext>
            </a:extLst>
          </p:cNvPr>
          <p:cNvSpPr txBox="1"/>
          <p:nvPr/>
        </p:nvSpPr>
        <p:spPr>
          <a:xfrm>
            <a:off x="5041171" y="735546"/>
            <a:ext cx="2520280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Delay = 15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ps</a:t>
            </a: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Gap Scan (headers in mm)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445925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C7D158-B02C-2CA1-CD00-FA5B50A389A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We have confirmed the short-range </a:t>
            </a:r>
            <a:r>
              <a:rPr lang="en-US" dirty="0" err="1"/>
              <a:t>wakefields</a:t>
            </a:r>
            <a:r>
              <a:rPr lang="en-US" dirty="0"/>
              <a:t> are responsible for the change in the centroid energy of the beam</a:t>
            </a:r>
          </a:p>
          <a:p>
            <a:r>
              <a:rPr lang="en-US" dirty="0"/>
              <a:t>We will investigate if the short-range </a:t>
            </a:r>
            <a:r>
              <a:rPr lang="en-US" dirty="0" err="1"/>
              <a:t>wakefields</a:t>
            </a:r>
            <a:r>
              <a:rPr lang="en-US" dirty="0"/>
              <a:t> can explain the change in energy spread of the beam</a:t>
            </a:r>
          </a:p>
          <a:p>
            <a:r>
              <a:rPr lang="en-US" dirty="0"/>
              <a:t>We will investigate the long-range </a:t>
            </a:r>
            <a:r>
              <a:rPr lang="en-US" dirty="0" err="1"/>
              <a:t>wakefields</a:t>
            </a:r>
            <a:r>
              <a:rPr lang="en-US" dirty="0"/>
              <a:t> to explain the two-beam acceleration measurement</a:t>
            </a:r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C076CB-69C0-6C79-62C9-E2DB1941C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&amp; Outlook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B2AE8-F9A3-015B-EE31-1CEAC98FE2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A03F0880-BE1A-8461-DF03-67EAF51A6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075806"/>
            <a:ext cx="1699651" cy="1584176"/>
          </a:xfrm>
          <a:prstGeom prst="rect">
            <a:avLst/>
          </a:prstGeom>
        </p:spPr>
      </p:pic>
      <p:pic>
        <p:nvPicPr>
          <p:cNvPr id="52" name="Content Placeholder 5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455551E6-327A-1B57-EF52-9BC638C55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790" y="3154827"/>
            <a:ext cx="1980799" cy="1440000"/>
          </a:xfrm>
          <a:prstGeom prst="rect">
            <a:avLst/>
          </a:prstGeom>
        </p:spPr>
      </p:pic>
      <p:pic>
        <p:nvPicPr>
          <p:cNvPr id="53" name="Picture 52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F26BD5F-3925-0CED-4E02-17DF06165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9097" y="3190491"/>
            <a:ext cx="2183525" cy="144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205064-AA87-38F6-6FDD-2C2AC33FF0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8353" y="3418343"/>
            <a:ext cx="2429218" cy="79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4301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29498C-14C1-3280-8E7E-43CB592C976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SwissFEL</a:t>
            </a:r>
            <a:endParaRPr lang="en-US" dirty="0"/>
          </a:p>
          <a:p>
            <a:r>
              <a:rPr lang="en-US" dirty="0" err="1"/>
              <a:t>EuPRAXIA</a:t>
            </a:r>
            <a:endParaRPr lang="en-US" dirty="0"/>
          </a:p>
          <a:p>
            <a:r>
              <a:rPr lang="en-US" dirty="0"/>
              <a:t>Passive structures</a:t>
            </a:r>
          </a:p>
          <a:p>
            <a:r>
              <a:rPr lang="en-US" dirty="0" err="1"/>
              <a:t>SwissFEL</a:t>
            </a:r>
            <a:r>
              <a:rPr lang="en-US" dirty="0"/>
              <a:t> passive dielectric structure</a:t>
            </a:r>
          </a:p>
          <a:p>
            <a:pPr lvl="1"/>
            <a:r>
              <a:rPr lang="en-US" dirty="0"/>
              <a:t>Single Bunch Experiment &amp; Simulations</a:t>
            </a:r>
          </a:p>
          <a:p>
            <a:pPr lvl="1"/>
            <a:r>
              <a:rPr lang="en-US" dirty="0"/>
              <a:t>Two Bunch Experiment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BA89C1-C979-1F31-99F7-047EC0B47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F2F00-4ACC-9AE4-F9C2-EAFFF1FF54B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701457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4D2B12-16C4-9E42-43AC-E4A2DF7F8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SwissFEL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D65C5C-64F2-4183-8435-9CD2AC756E4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0AF03AB-869B-301D-FCBB-EE8D6B0AC8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733166"/>
              </p:ext>
            </p:extLst>
          </p:nvPr>
        </p:nvGraphicFramePr>
        <p:xfrm>
          <a:off x="683568" y="754470"/>
          <a:ext cx="3177957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013">
                  <a:extLst>
                    <a:ext uri="{9D8B030D-6E8A-4147-A177-3AD203B41FA5}">
                      <a16:colId xmlns:a16="http://schemas.microsoft.com/office/drawing/2014/main" val="1528776515"/>
                    </a:ext>
                  </a:extLst>
                </a:gridCol>
                <a:gridCol w="1680944">
                  <a:extLst>
                    <a:ext uri="{9D8B030D-6E8A-4147-A177-3AD203B41FA5}">
                      <a16:colId xmlns:a16="http://schemas.microsoft.com/office/drawing/2014/main" val="2695416055"/>
                    </a:ext>
                  </a:extLst>
                </a:gridCol>
              </a:tblGrid>
              <a:tr h="239292">
                <a:tc>
                  <a:txBody>
                    <a:bodyPr/>
                    <a:lstStyle/>
                    <a:p>
                      <a:r>
                        <a:rPr lang="en-US" sz="12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095606"/>
                  </a:ext>
                </a:extLst>
              </a:tr>
              <a:tr h="240174">
                <a:tc>
                  <a:txBody>
                    <a:bodyPr/>
                    <a:lstStyle/>
                    <a:p>
                      <a:r>
                        <a:rPr lang="en-US" sz="1200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740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453960"/>
                  </a:ext>
                </a:extLst>
              </a:tr>
              <a:tr h="240174">
                <a:tc>
                  <a:txBody>
                    <a:bodyPr/>
                    <a:lstStyle/>
                    <a:p>
                      <a:r>
                        <a:rPr lang="en-US" sz="1200" dirty="0"/>
                        <a:t>LINAC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5.7 GHz (C-band)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642183"/>
                  </a:ext>
                </a:extLst>
              </a:tr>
              <a:tr h="240174">
                <a:tc>
                  <a:txBody>
                    <a:bodyPr/>
                    <a:lstStyle/>
                    <a:p>
                      <a:r>
                        <a:rPr lang="en-US" sz="1200" dirty="0"/>
                        <a:t>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813488"/>
                  </a:ext>
                </a:extLst>
              </a:tr>
              <a:tr h="240174">
                <a:tc>
                  <a:txBody>
                    <a:bodyPr/>
                    <a:lstStyle/>
                    <a:p>
                      <a:r>
                        <a:rPr lang="en-US" sz="1200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up to 6.1 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276138"/>
                  </a:ext>
                </a:extLst>
              </a:tr>
              <a:tr h="240174">
                <a:tc>
                  <a:txBody>
                    <a:bodyPr/>
                    <a:lstStyle/>
                    <a:p>
                      <a:r>
                        <a:rPr lang="en-US" sz="1200" dirty="0"/>
                        <a:t>Bunch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 – 200 </a:t>
                      </a:r>
                      <a:r>
                        <a:rPr lang="en-US" sz="1200" dirty="0" err="1"/>
                        <a:t>pC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528535"/>
                  </a:ext>
                </a:extLst>
              </a:tr>
              <a:tr h="240174">
                <a:tc>
                  <a:txBody>
                    <a:bodyPr/>
                    <a:lstStyle/>
                    <a:p>
                      <a:r>
                        <a:rPr lang="en-US" sz="1200" dirty="0"/>
                        <a:t>Trajectory jitter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&lt; 10% of beam size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676306"/>
                  </a:ext>
                </a:extLst>
              </a:tr>
              <a:tr h="240174">
                <a:tc>
                  <a:txBody>
                    <a:bodyPr/>
                    <a:lstStyle/>
                    <a:p>
                      <a:r>
                        <a:rPr lang="en-US" sz="1200" dirty="0"/>
                        <a:t>Relative energy jitter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~10</a:t>
                      </a:r>
                      <a:r>
                        <a:rPr lang="en-US" sz="1200" baseline="30000" dirty="0"/>
                        <a:t>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44192"/>
                  </a:ext>
                </a:extLst>
              </a:tr>
              <a:tr h="240174">
                <a:tc>
                  <a:txBody>
                    <a:bodyPr/>
                    <a:lstStyle/>
                    <a:p>
                      <a:r>
                        <a:rPr lang="en-US" sz="1200" dirty="0"/>
                        <a:t>Arrival time jitter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/>
                        <a:t>&lt; 10 fs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776163"/>
                  </a:ext>
                </a:extLst>
              </a:tr>
              <a:tr h="240174">
                <a:tc>
                  <a:txBody>
                    <a:bodyPr/>
                    <a:lstStyle/>
                    <a:p>
                      <a:r>
                        <a:rPr lang="en-US" sz="1200" dirty="0"/>
                        <a:t>Slice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200 nm (for 200 </a:t>
                      </a:r>
                      <a:r>
                        <a:rPr lang="en-US" sz="1200" dirty="0" err="1"/>
                        <a:t>pC</a:t>
                      </a:r>
                      <a:r>
                        <a:rPr lang="en-US" sz="12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122219"/>
                  </a:ext>
                </a:extLst>
              </a:tr>
              <a:tr h="240174">
                <a:tc>
                  <a:txBody>
                    <a:bodyPr/>
                    <a:lstStyle/>
                    <a:p>
                      <a:r>
                        <a:rPr lang="en-US" sz="1200" dirty="0"/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&lt; 1 fs – 50 fs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146962"/>
                  </a:ext>
                </a:extLst>
              </a:tr>
            </a:tbl>
          </a:graphicData>
        </a:graphic>
      </p:graphicFrame>
      <p:pic>
        <p:nvPicPr>
          <p:cNvPr id="1026" name="Picture 2" descr="Grossforschungsanlage SwissFEL | Itten+Brechbühl AG">
            <a:extLst>
              <a:ext uri="{FF2B5EF4-FFF2-40B4-BE49-F238E27FC236}">
                <a16:creationId xmlns:a16="http://schemas.microsoft.com/office/drawing/2014/main" id="{112C7FBB-2D84-C0B4-8821-C96E0E7A2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433" y="237707"/>
            <a:ext cx="3393750" cy="226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low Motion the Ultrafast – Observing Biochemical Reactions That Make us  Human - VAT Valves">
            <a:extLst>
              <a:ext uri="{FF2B5EF4-FFF2-40B4-BE49-F238E27FC236}">
                <a16:creationId xmlns:a16="http://schemas.microsoft.com/office/drawing/2014/main" id="{8FCBAE14-4D53-B245-1AEC-8EB69CF941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4"/>
          <a:stretch/>
        </p:blipFill>
        <p:spPr bwMode="auto">
          <a:xfrm>
            <a:off x="5602421" y="2861761"/>
            <a:ext cx="3430762" cy="197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B61538-C56A-DA8C-139C-97564A9AA0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7073" y="1460955"/>
            <a:ext cx="1669800" cy="15636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2CBF4B-7305-7402-4FB5-5C77ACD6EE96}"/>
              </a:ext>
            </a:extLst>
          </p:cNvPr>
          <p:cNvSpPr txBox="1"/>
          <p:nvPr/>
        </p:nvSpPr>
        <p:spPr>
          <a:xfrm>
            <a:off x="4101256" y="3001801"/>
            <a:ext cx="1368152" cy="21604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Courtesy: Eduard Prat</a:t>
            </a:r>
            <a:endParaRPr lang="de-CH" sz="12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667CAC-0030-F0E3-AEFA-0238E135C2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616" y="3771990"/>
            <a:ext cx="4032448" cy="113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4812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0E68C6-5AC9-C52D-048A-C2CE96FF4E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7739053" cy="3509963"/>
          </a:xfrm>
        </p:spPr>
        <p:txBody>
          <a:bodyPr/>
          <a:lstStyle/>
          <a:p>
            <a:r>
              <a:rPr lang="en-US" dirty="0"/>
              <a:t>Goal: reproduce </a:t>
            </a:r>
            <a:r>
              <a:rPr lang="en-US" dirty="0" err="1"/>
              <a:t>SwissFEL</a:t>
            </a:r>
            <a:r>
              <a:rPr lang="en-US" dirty="0"/>
              <a:t> performance using a plasma accelerator</a:t>
            </a:r>
          </a:p>
          <a:p>
            <a:r>
              <a:rPr lang="en-US" dirty="0"/>
              <a:t>Challenge: produce beams with low energy spread</a:t>
            </a:r>
          </a:p>
          <a:p>
            <a:r>
              <a:rPr lang="en-US" dirty="0"/>
              <a:t>Small wavelength of plasma wake leads to large difference in acceleration of particles within a bunch with a finite length</a:t>
            </a:r>
          </a:p>
          <a:p>
            <a:r>
              <a:rPr lang="en-US" dirty="0"/>
              <a:t>One possible solution is the use of </a:t>
            </a:r>
            <a:r>
              <a:rPr lang="en-US" dirty="0" err="1"/>
              <a:t>wakefield</a:t>
            </a:r>
            <a:r>
              <a:rPr lang="en-US" dirty="0"/>
              <a:t> structures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115E22-50E6-AAF9-6F9D-421EA615F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EuPRAXIA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E649A0-80ED-E5FA-CBA4-431EA1A775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8A45ED-7AA7-70DF-046E-72B23A41F643}"/>
              </a:ext>
            </a:extLst>
          </p:cNvPr>
          <p:cNvSpPr txBox="1"/>
          <p:nvPr/>
        </p:nvSpPr>
        <p:spPr>
          <a:xfrm>
            <a:off x="646448" y="4779864"/>
            <a:ext cx="3421496" cy="28694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+mn-lt"/>
              </a:rPr>
              <a:t>Positron acceleration in plasma </a:t>
            </a:r>
            <a:r>
              <a:rPr lang="en-US" sz="1200" dirty="0" err="1">
                <a:solidFill>
                  <a:srgbClr val="000000"/>
                </a:solidFill>
                <a:latin typeface="+mn-lt"/>
              </a:rPr>
              <a:t>wakefields</a:t>
            </a:r>
            <a:r>
              <a:rPr lang="en-US" sz="1200" dirty="0">
                <a:solidFill>
                  <a:srgbClr val="000000"/>
                </a:solidFill>
                <a:latin typeface="+mn-lt"/>
              </a:rPr>
              <a:t>, Cao, et al.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205DB6-7C3B-96E0-DC69-9CE3A0E68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79" y="2393782"/>
            <a:ext cx="2379075" cy="21817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6B169F-1B16-3FCA-2101-1AA7B155A23C}"/>
              </a:ext>
            </a:extLst>
          </p:cNvPr>
          <p:cNvSpPr txBox="1"/>
          <p:nvPr/>
        </p:nvSpPr>
        <p:spPr>
          <a:xfrm>
            <a:off x="5076056" y="4658488"/>
            <a:ext cx="3345008" cy="3961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A" sz="1200" dirty="0">
                <a:effectLst/>
                <a:latin typeface="+mn-lt"/>
              </a:rPr>
              <a:t>Longitudinal phase space synthesis with tailored 3D-printable dielectric-lined waveguides, </a:t>
            </a:r>
            <a:r>
              <a:rPr lang="en-CA" sz="1200" dirty="0" err="1">
                <a:effectLst/>
                <a:latin typeface="+mn-lt"/>
              </a:rPr>
              <a:t>Mayet</a:t>
            </a:r>
            <a:r>
              <a:rPr lang="en-CA" sz="1200" dirty="0">
                <a:effectLst/>
                <a:latin typeface="+mn-lt"/>
              </a:rPr>
              <a:t>, et al.</a:t>
            </a:r>
            <a:endParaRPr lang="en-US" sz="1200" dirty="0" err="1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655985-B2FA-C881-53B3-77FE36AE13C3}"/>
              </a:ext>
            </a:extLst>
          </p:cNvPr>
          <p:cNvGrpSpPr/>
          <p:nvPr/>
        </p:nvGrpSpPr>
        <p:grpSpPr>
          <a:xfrm>
            <a:off x="971601" y="2393782"/>
            <a:ext cx="3096344" cy="2308054"/>
            <a:chOff x="6043567" y="406687"/>
            <a:chExt cx="3096344" cy="230805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2EC409C-3269-04D1-BDB2-CE6541F51745}"/>
                </a:ext>
              </a:extLst>
            </p:cNvPr>
            <p:cNvGrpSpPr/>
            <p:nvPr/>
          </p:nvGrpSpPr>
          <p:grpSpPr>
            <a:xfrm>
              <a:off x="6043567" y="406687"/>
              <a:ext cx="3096344" cy="2308054"/>
              <a:chOff x="2499673" y="0"/>
              <a:chExt cx="4144652" cy="3101541"/>
            </a:xfrm>
          </p:grpSpPr>
          <p:pic>
            <p:nvPicPr>
              <p:cNvPr id="6" name="Picture 5" descr="A diagram of a wave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1DD5D011-FB9B-8B4B-7318-34E11AAFC3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43000"/>
              <a:stretch/>
            </p:blipFill>
            <p:spPr>
              <a:xfrm>
                <a:off x="2499674" y="0"/>
                <a:ext cx="4144651" cy="2931790"/>
              </a:xfrm>
              <a:prstGeom prst="rect">
                <a:avLst/>
              </a:prstGeom>
            </p:spPr>
          </p:pic>
          <p:pic>
            <p:nvPicPr>
              <p:cNvPr id="7" name="Picture 6" descr="A diagram of a wave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0C572948-EB91-2E40-0551-8A1D23BE15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93399"/>
              <a:stretch/>
            </p:blipFill>
            <p:spPr>
              <a:xfrm>
                <a:off x="2499673" y="2762039"/>
                <a:ext cx="4144651" cy="339502"/>
              </a:xfrm>
              <a:prstGeom prst="rect">
                <a:avLst/>
              </a:prstGeom>
            </p:spPr>
          </p:pic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54A3376-5CDB-2687-F35A-676CD6A2B174}"/>
                </a:ext>
              </a:extLst>
            </p:cNvPr>
            <p:cNvSpPr/>
            <p:nvPr/>
          </p:nvSpPr>
          <p:spPr bwMode="auto">
            <a:xfrm>
              <a:off x="6207249" y="1022231"/>
              <a:ext cx="194320" cy="338336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3426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uiExpand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FCEC3E-4DC7-44CE-79A9-79AC64212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structures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44416-56E3-55F8-DCB7-1C280D0216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3C05DBF-4DA6-FDEA-98A9-7B29DE6553CC}"/>
              </a:ext>
            </a:extLst>
          </p:cNvPr>
          <p:cNvSpPr/>
          <p:nvPr/>
        </p:nvSpPr>
        <p:spPr bwMode="auto">
          <a:xfrm>
            <a:off x="2233612" y="3723878"/>
            <a:ext cx="754212" cy="800497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08E85883-89AD-59F1-FD30-3D14453238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9" r="37684"/>
          <a:stretch/>
        </p:blipFill>
        <p:spPr bwMode="auto">
          <a:xfrm rot="16200000">
            <a:off x="2637000" y="2633943"/>
            <a:ext cx="696183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DD7D0B0-59B1-AE5C-132C-F42C5B7BE69C}"/>
              </a:ext>
            </a:extLst>
          </p:cNvPr>
          <p:cNvGrpSpPr/>
          <p:nvPr/>
        </p:nvGrpSpPr>
        <p:grpSpPr>
          <a:xfrm>
            <a:off x="6954444" y="3142608"/>
            <a:ext cx="1942853" cy="1622342"/>
            <a:chOff x="6732240" y="2954690"/>
            <a:chExt cx="1942853" cy="162234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05F0B91-6650-1D02-3199-336F30AF8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32240" y="2954690"/>
              <a:ext cx="1942853" cy="1622342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434DC6D-56C1-FF3A-8F6A-0376D5C4B3C5}"/>
                </a:ext>
              </a:extLst>
            </p:cNvPr>
            <p:cNvSpPr/>
            <p:nvPr/>
          </p:nvSpPr>
          <p:spPr bwMode="auto">
            <a:xfrm>
              <a:off x="6878816" y="3809366"/>
              <a:ext cx="532722" cy="70325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2896867F-91DC-6B37-533B-3454901039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390" y="1243281"/>
            <a:ext cx="2371724" cy="104298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8A762DC-940C-1F2B-66D6-8FC4ABD5CA99}"/>
              </a:ext>
            </a:extLst>
          </p:cNvPr>
          <p:cNvSpPr txBox="1"/>
          <p:nvPr/>
        </p:nvSpPr>
        <p:spPr>
          <a:xfrm>
            <a:off x="1064198" y="2321936"/>
            <a:ext cx="1996887" cy="6904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+mn-lt"/>
              </a:rPr>
              <a:t>Dielectric Wakefield Acceleration of a Relativistic Electron Beam in a Slab-Symmetric Dielectric Lined Waveguide, </a:t>
            </a:r>
            <a:r>
              <a:rPr lang="en-US" sz="1000" dirty="0" err="1">
                <a:solidFill>
                  <a:srgbClr val="000000"/>
                </a:solidFill>
                <a:latin typeface="+mn-lt"/>
              </a:rPr>
              <a:t>Andonian</a:t>
            </a:r>
            <a:r>
              <a:rPr lang="en-US" sz="1000" dirty="0">
                <a:solidFill>
                  <a:srgbClr val="000000"/>
                </a:solidFill>
                <a:latin typeface="+mn-lt"/>
              </a:rPr>
              <a:t>, et al.</a:t>
            </a:r>
            <a:endParaRPr lang="de-CH" sz="1000" dirty="0" err="1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AE1D04-CDB1-A4BE-026B-3174935E9F9F}"/>
              </a:ext>
            </a:extLst>
          </p:cNvPr>
          <p:cNvSpPr txBox="1"/>
          <p:nvPr/>
        </p:nvSpPr>
        <p:spPr>
          <a:xfrm>
            <a:off x="2493558" y="743873"/>
            <a:ext cx="914400" cy="3354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Dielectric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DBA783-43A3-ABBA-F22A-172E59D7C45D}"/>
              </a:ext>
            </a:extLst>
          </p:cNvPr>
          <p:cNvSpPr txBox="1"/>
          <p:nvPr/>
        </p:nvSpPr>
        <p:spPr>
          <a:xfrm>
            <a:off x="6947012" y="709373"/>
            <a:ext cx="914400" cy="3354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Metallic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04C60A-1245-D95B-3CAD-5E779E3B957A}"/>
              </a:ext>
            </a:extLst>
          </p:cNvPr>
          <p:cNvSpPr txBox="1"/>
          <p:nvPr/>
        </p:nvSpPr>
        <p:spPr>
          <a:xfrm>
            <a:off x="306098" y="1829981"/>
            <a:ext cx="914400" cy="3354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Flat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8CFF5C-7F86-C0E1-39ED-DACE601047F6}"/>
              </a:ext>
            </a:extLst>
          </p:cNvPr>
          <p:cNvSpPr txBox="1"/>
          <p:nvPr/>
        </p:nvSpPr>
        <p:spPr>
          <a:xfrm>
            <a:off x="306098" y="3618349"/>
            <a:ext cx="914400" cy="3354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Round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140E15E-4260-88BF-32FA-1ABB1F0626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3605" y="1085412"/>
            <a:ext cx="1740405" cy="139947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E3BD84-692B-05E1-2528-79E9C2FC83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2042" y="1098380"/>
            <a:ext cx="1762969" cy="1340701"/>
          </a:xfrm>
          <a:prstGeom prst="rect">
            <a:avLst/>
          </a:prstGeom>
        </p:spPr>
      </p:pic>
      <p:pic>
        <p:nvPicPr>
          <p:cNvPr id="27" name="Picture 26" descr="A picture containing indoor, silver, gear&#10;&#10;Description automatically generated">
            <a:extLst>
              <a:ext uri="{FF2B5EF4-FFF2-40B4-BE49-F238E27FC236}">
                <a16:creationId xmlns:a16="http://schemas.microsoft.com/office/drawing/2014/main" id="{33B07FE9-F084-594D-EDD4-4BC1DAC5879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150" r="45582"/>
          <a:stretch/>
        </p:blipFill>
        <p:spPr>
          <a:xfrm rot="5400000">
            <a:off x="3429130" y="1115309"/>
            <a:ext cx="1234797" cy="156854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674BA3D-192A-DE8C-6E5F-D320834D8B5E}"/>
              </a:ext>
            </a:extLst>
          </p:cNvPr>
          <p:cNvCxnSpPr/>
          <p:nvPr/>
        </p:nvCxnSpPr>
        <p:spPr bwMode="auto">
          <a:xfrm>
            <a:off x="5004048" y="940260"/>
            <a:ext cx="0" cy="40277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127F420-C37F-0361-552E-686E6CD438F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03" y="3093139"/>
            <a:ext cx="871778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A5E7764-F4A7-447D-A361-A16B70D6FCB5}"/>
              </a:ext>
            </a:extLst>
          </p:cNvPr>
          <p:cNvSpPr txBox="1"/>
          <p:nvPr/>
        </p:nvSpPr>
        <p:spPr>
          <a:xfrm>
            <a:off x="5328482" y="4275056"/>
            <a:ext cx="2388474" cy="3300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+mn-lt"/>
              </a:rPr>
              <a:t>Design of a cylindrical corrugated waveguide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+mn-lt"/>
              </a:rPr>
              <a:t>for a collinear </a:t>
            </a:r>
            <a:r>
              <a:rPr lang="en-US" sz="1000" dirty="0" err="1">
                <a:solidFill>
                  <a:srgbClr val="000000"/>
                </a:solidFill>
                <a:latin typeface="+mn-lt"/>
              </a:rPr>
              <a:t>wakefield</a:t>
            </a:r>
            <a:r>
              <a:rPr lang="en-US" sz="1000" dirty="0">
                <a:solidFill>
                  <a:srgbClr val="000000"/>
                </a:solidFill>
                <a:latin typeface="+mn-lt"/>
              </a:rPr>
              <a:t> accelerator, </a:t>
            </a:r>
            <a:r>
              <a:rPr lang="en-US" sz="1000" dirty="0" err="1">
                <a:solidFill>
                  <a:srgbClr val="000000"/>
                </a:solidFill>
                <a:latin typeface="+mn-lt"/>
              </a:rPr>
              <a:t>Siy</a:t>
            </a:r>
            <a:r>
              <a:rPr lang="en-US" sz="1000" dirty="0">
                <a:solidFill>
                  <a:srgbClr val="000000"/>
                </a:solidFill>
                <a:latin typeface="+mn-lt"/>
              </a:rPr>
              <a:t>, et al.</a:t>
            </a:r>
            <a:endParaRPr lang="de-CH" sz="1000" dirty="0" err="1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819904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A79AC91-5267-F8B8-7086-4832E2076F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318805"/>
            <a:ext cx="5004048" cy="1408256"/>
          </a:xfrm>
          <a:prstGeom prst="rect">
            <a:avLst/>
          </a:prstGeom>
        </p:spPr>
      </p:pic>
      <p:pic>
        <p:nvPicPr>
          <p:cNvPr id="2" name="Picture 3">
            <a:extLst>
              <a:ext uri="{FF2B5EF4-FFF2-40B4-BE49-F238E27FC236}">
                <a16:creationId xmlns:a16="http://schemas.microsoft.com/office/drawing/2014/main" id="{75FDB911-8FC5-D739-C0ED-61CFFCC4B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5" t="7692"/>
          <a:stretch>
            <a:fillRect/>
          </a:stretch>
        </p:blipFill>
        <p:spPr bwMode="auto">
          <a:xfrm>
            <a:off x="189886" y="1735376"/>
            <a:ext cx="3890175" cy="272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CC6405D-6608-FE86-AEB7-7AD3ED1F4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SwissFEL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D6EC8-368D-8E4B-592A-D52C83D8B23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4678" name="Circle: Hollow 4677">
            <a:extLst>
              <a:ext uri="{FF2B5EF4-FFF2-40B4-BE49-F238E27FC236}">
                <a16:creationId xmlns:a16="http://schemas.microsoft.com/office/drawing/2014/main" id="{DEC03878-ABB7-138D-F964-EF295A26993C}"/>
              </a:ext>
            </a:extLst>
          </p:cNvPr>
          <p:cNvSpPr/>
          <p:nvPr/>
        </p:nvSpPr>
        <p:spPr bwMode="auto">
          <a:xfrm>
            <a:off x="5220072" y="1222444"/>
            <a:ext cx="45905" cy="256476"/>
          </a:xfrm>
          <a:prstGeom prst="donut">
            <a:avLst>
              <a:gd name="adj" fmla="val 9289"/>
            </a:avLst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679" name="TextBox 4678">
            <a:extLst>
              <a:ext uri="{FF2B5EF4-FFF2-40B4-BE49-F238E27FC236}">
                <a16:creationId xmlns:a16="http://schemas.microsoft.com/office/drawing/2014/main" id="{87AB34A6-ADCC-04F7-193B-16FEFCB96DF7}"/>
              </a:ext>
            </a:extLst>
          </p:cNvPr>
          <p:cNvSpPr txBox="1"/>
          <p:nvPr/>
        </p:nvSpPr>
        <p:spPr>
          <a:xfrm>
            <a:off x="7290472" y="4642248"/>
            <a:ext cx="1746024" cy="4733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Courtesy: </a:t>
            </a:r>
            <a:r>
              <a:rPr lang="en-US" sz="1200" dirty="0">
                <a:solidFill>
                  <a:srgbClr val="000000"/>
                </a:solidFill>
                <a:latin typeface="+mn-lt"/>
                <a:ea typeface="+mj-ea"/>
                <a:cs typeface="+mj-cs"/>
                <a:sym typeface="Calibri"/>
              </a:rPr>
              <a:t>P. </a:t>
            </a:r>
            <a:r>
              <a:rPr lang="en-US" sz="1200" dirty="0" err="1">
                <a:solidFill>
                  <a:srgbClr val="000000"/>
                </a:solidFill>
                <a:latin typeface="+mn-lt"/>
                <a:ea typeface="+mj-ea"/>
                <a:cs typeface="+mj-cs"/>
                <a:sym typeface="Calibri"/>
              </a:rPr>
              <a:t>Heimgartner</a:t>
            </a:r>
            <a:endParaRPr lang="de-CH" sz="1200" dirty="0" err="1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894D33F-E48D-A25C-473D-8F636FFBC22B}"/>
              </a:ext>
            </a:extLst>
          </p:cNvPr>
          <p:cNvCxnSpPr>
            <a:cxnSpLocks/>
            <a:stCxn id="4678" idx="6"/>
            <a:endCxn id="54" idx="6"/>
          </p:cNvCxnSpPr>
          <p:nvPr/>
        </p:nvCxnSpPr>
        <p:spPr bwMode="auto">
          <a:xfrm>
            <a:off x="5265977" y="1350682"/>
            <a:ext cx="3771027" cy="16457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9BF8F60-2797-6F8A-0671-FF0D6AABF32A}"/>
              </a:ext>
            </a:extLst>
          </p:cNvPr>
          <p:cNvCxnSpPr>
            <a:cxnSpLocks/>
            <a:stCxn id="4678" idx="2"/>
            <a:endCxn id="54" idx="2"/>
          </p:cNvCxnSpPr>
          <p:nvPr/>
        </p:nvCxnSpPr>
        <p:spPr bwMode="auto">
          <a:xfrm flipH="1">
            <a:off x="3780420" y="1350682"/>
            <a:ext cx="1439652" cy="16457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2" name="Picture 51" descr="A close-up of a car engine&#10;&#10;Description automatically generated with medium confidence">
            <a:extLst>
              <a:ext uri="{FF2B5EF4-FFF2-40B4-BE49-F238E27FC236}">
                <a16:creationId xmlns:a16="http://schemas.microsoft.com/office/drawing/2014/main" id="{710AB71F-2EC1-8F9C-9B59-650E3BE476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28" t="68217" r="100000" b="29499"/>
          <a:stretch/>
        </p:blipFill>
        <p:spPr>
          <a:xfrm>
            <a:off x="1223266" y="3780666"/>
            <a:ext cx="6623" cy="88472"/>
          </a:xfrm>
          <a:custGeom>
            <a:avLst/>
            <a:gdLst>
              <a:gd name="connsiteX0" fmla="*/ 6623 w 6623"/>
              <a:gd name="connsiteY0" fmla="*/ 0 h 88472"/>
              <a:gd name="connsiteX1" fmla="*/ 6623 w 6623"/>
              <a:gd name="connsiteY1" fmla="*/ 88472 h 88472"/>
              <a:gd name="connsiteX2" fmla="*/ 0 w 6623"/>
              <a:gd name="connsiteY2" fmla="*/ 44236 h 88472"/>
              <a:gd name="connsiteX3" fmla="*/ 6623 w 6623"/>
              <a:gd name="connsiteY3" fmla="*/ 0 h 88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23" h="88472">
                <a:moveTo>
                  <a:pt x="6623" y="0"/>
                </a:moveTo>
                <a:lnTo>
                  <a:pt x="6623" y="88472"/>
                </a:lnTo>
                <a:lnTo>
                  <a:pt x="0" y="44236"/>
                </a:lnTo>
                <a:lnTo>
                  <a:pt x="6623" y="0"/>
                </a:lnTo>
                <a:close/>
              </a:path>
            </a:pathLst>
          </a:custGeom>
        </p:spPr>
      </p:pic>
      <p:pic>
        <p:nvPicPr>
          <p:cNvPr id="47" name="Picture 46" descr="A close-up of a car engine&#10;&#10;Description automatically generated with medium confidence">
            <a:extLst>
              <a:ext uri="{FF2B5EF4-FFF2-40B4-BE49-F238E27FC236}">
                <a16:creationId xmlns:a16="http://schemas.microsoft.com/office/drawing/2014/main" id="{661A7DE3-E15D-9C0A-8C8A-3A8F2D3291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506" t="63633" r="100000" b="24915"/>
          <a:stretch/>
        </p:blipFill>
        <p:spPr>
          <a:xfrm>
            <a:off x="1152128" y="3603100"/>
            <a:ext cx="77761" cy="443604"/>
          </a:xfrm>
          <a:custGeom>
            <a:avLst/>
            <a:gdLst>
              <a:gd name="connsiteX0" fmla="*/ 77761 w 77761"/>
              <a:gd name="connsiteY0" fmla="*/ 0 h 443604"/>
              <a:gd name="connsiteX1" fmla="*/ 77761 w 77761"/>
              <a:gd name="connsiteY1" fmla="*/ 177566 h 443604"/>
              <a:gd name="connsiteX2" fmla="*/ 71138 w 77761"/>
              <a:gd name="connsiteY2" fmla="*/ 221802 h 443604"/>
              <a:gd name="connsiteX3" fmla="*/ 77761 w 77761"/>
              <a:gd name="connsiteY3" fmla="*/ 266038 h 443604"/>
              <a:gd name="connsiteX4" fmla="*/ 77761 w 77761"/>
              <a:gd name="connsiteY4" fmla="*/ 443604 h 443604"/>
              <a:gd name="connsiteX5" fmla="*/ 53398 w 77761"/>
              <a:gd name="connsiteY5" fmla="*/ 409948 h 443604"/>
              <a:gd name="connsiteX6" fmla="*/ 0 w 77761"/>
              <a:gd name="connsiteY6" fmla="*/ 221802 h 443604"/>
              <a:gd name="connsiteX7" fmla="*/ 53398 w 77761"/>
              <a:gd name="connsiteY7" fmla="*/ 33656 h 443604"/>
              <a:gd name="connsiteX8" fmla="*/ 77761 w 77761"/>
              <a:gd name="connsiteY8" fmla="*/ 0 h 443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761" h="443604">
                <a:moveTo>
                  <a:pt x="77761" y="0"/>
                </a:moveTo>
                <a:lnTo>
                  <a:pt x="77761" y="177566"/>
                </a:lnTo>
                <a:lnTo>
                  <a:pt x="71138" y="221802"/>
                </a:lnTo>
                <a:lnTo>
                  <a:pt x="77761" y="266038"/>
                </a:lnTo>
                <a:lnTo>
                  <a:pt x="77761" y="443604"/>
                </a:lnTo>
                <a:lnTo>
                  <a:pt x="53398" y="409948"/>
                </a:lnTo>
                <a:cubicBezTo>
                  <a:pt x="18386" y="349176"/>
                  <a:pt x="0" y="286252"/>
                  <a:pt x="0" y="221802"/>
                </a:cubicBezTo>
                <a:cubicBezTo>
                  <a:pt x="0" y="157353"/>
                  <a:pt x="18386" y="94429"/>
                  <a:pt x="53398" y="33656"/>
                </a:cubicBezTo>
                <a:lnTo>
                  <a:pt x="77761" y="0"/>
                </a:lnTo>
                <a:close/>
              </a:path>
            </a:pathLst>
          </a:custGeom>
        </p:spPr>
      </p:pic>
      <p:pic>
        <p:nvPicPr>
          <p:cNvPr id="46" name="Picture 45" descr="A close-up of a car engine&#10;&#10;Description automatically generated with medium confidence">
            <a:extLst>
              <a:ext uri="{FF2B5EF4-FFF2-40B4-BE49-F238E27FC236}">
                <a16:creationId xmlns:a16="http://schemas.microsoft.com/office/drawing/2014/main" id="{9CA62953-0B08-96D8-29E7-A5E2316F34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0000" t="66859" r="-274" b="28142"/>
          <a:stretch/>
        </p:blipFill>
        <p:spPr>
          <a:xfrm>
            <a:off x="6394556" y="3728086"/>
            <a:ext cx="14156" cy="193632"/>
          </a:xfrm>
          <a:custGeom>
            <a:avLst/>
            <a:gdLst>
              <a:gd name="connsiteX0" fmla="*/ 0 w 14156"/>
              <a:gd name="connsiteY0" fmla="*/ 0 h 193632"/>
              <a:gd name="connsiteX1" fmla="*/ 586 w 14156"/>
              <a:gd name="connsiteY1" fmla="*/ 1364 h 193632"/>
              <a:gd name="connsiteX2" fmla="*/ 14156 w 14156"/>
              <a:gd name="connsiteY2" fmla="*/ 96816 h 193632"/>
              <a:gd name="connsiteX3" fmla="*/ 586 w 14156"/>
              <a:gd name="connsiteY3" fmla="*/ 192268 h 193632"/>
              <a:gd name="connsiteX4" fmla="*/ 0 w 14156"/>
              <a:gd name="connsiteY4" fmla="*/ 193632 h 193632"/>
              <a:gd name="connsiteX5" fmla="*/ 0 w 14156"/>
              <a:gd name="connsiteY5" fmla="*/ 0 h 19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156" h="193632">
                <a:moveTo>
                  <a:pt x="0" y="0"/>
                </a:moveTo>
                <a:lnTo>
                  <a:pt x="586" y="1364"/>
                </a:lnTo>
                <a:cubicBezTo>
                  <a:pt x="9560" y="32748"/>
                  <a:pt x="14156" y="64592"/>
                  <a:pt x="14156" y="96816"/>
                </a:cubicBezTo>
                <a:cubicBezTo>
                  <a:pt x="14156" y="129041"/>
                  <a:pt x="9560" y="160884"/>
                  <a:pt x="586" y="192268"/>
                </a:cubicBezTo>
                <a:lnTo>
                  <a:pt x="0" y="193632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0817E14A-2DC5-F7A6-3AE4-D9058DD2F81B}"/>
              </a:ext>
            </a:extLst>
          </p:cNvPr>
          <p:cNvGrpSpPr/>
          <p:nvPr/>
        </p:nvGrpSpPr>
        <p:grpSpPr>
          <a:xfrm>
            <a:off x="3780420" y="2062897"/>
            <a:ext cx="5256584" cy="1867136"/>
            <a:chOff x="3780420" y="2062897"/>
            <a:chExt cx="5256584" cy="1867136"/>
          </a:xfrm>
        </p:grpSpPr>
        <p:pic>
          <p:nvPicPr>
            <p:cNvPr id="48" name="Picture 47" descr="A close-up of a car engine&#10;&#10;Description automatically generated with medium confidence">
              <a:extLst>
                <a:ext uri="{FF2B5EF4-FFF2-40B4-BE49-F238E27FC236}">
                  <a16:creationId xmlns:a16="http://schemas.microsoft.com/office/drawing/2014/main" id="{EBF85461-FF77-68B2-42DA-E1A3703B5D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7094" r="1103" b="8377"/>
            <a:stretch/>
          </p:blipFill>
          <p:spPr>
            <a:xfrm>
              <a:off x="3858181" y="2134035"/>
              <a:ext cx="5107685" cy="1724860"/>
            </a:xfrm>
            <a:custGeom>
              <a:avLst/>
              <a:gdLst>
                <a:gd name="connsiteX0" fmla="*/ 2550531 w 5107685"/>
                <a:gd name="connsiteY0" fmla="*/ 0 h 1724860"/>
                <a:gd name="connsiteX1" fmla="*/ 5107685 w 5107685"/>
                <a:gd name="connsiteY1" fmla="*/ 862430 h 1724860"/>
                <a:gd name="connsiteX2" fmla="*/ 2550531 w 5107685"/>
                <a:gd name="connsiteY2" fmla="*/ 1724860 h 1724860"/>
                <a:gd name="connsiteX3" fmla="*/ 6579 w 5107685"/>
                <a:gd name="connsiteY3" fmla="*/ 950608 h 1724860"/>
                <a:gd name="connsiteX4" fmla="*/ 0 w 5107685"/>
                <a:gd name="connsiteY4" fmla="*/ 906666 h 1724860"/>
                <a:gd name="connsiteX5" fmla="*/ 0 w 5107685"/>
                <a:gd name="connsiteY5" fmla="*/ 818194 h 1724860"/>
                <a:gd name="connsiteX6" fmla="*/ 6579 w 5107685"/>
                <a:gd name="connsiteY6" fmla="*/ 774252 h 1724860"/>
                <a:gd name="connsiteX7" fmla="*/ 2550531 w 5107685"/>
                <a:gd name="connsiteY7" fmla="*/ 0 h 172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07685" h="1724860">
                  <a:moveTo>
                    <a:pt x="2550531" y="0"/>
                  </a:moveTo>
                  <a:cubicBezTo>
                    <a:pt x="3962808" y="0"/>
                    <a:pt x="5107685" y="386123"/>
                    <a:pt x="5107685" y="862430"/>
                  </a:cubicBezTo>
                  <a:cubicBezTo>
                    <a:pt x="5107685" y="1338737"/>
                    <a:pt x="3962808" y="1724860"/>
                    <a:pt x="2550531" y="1724860"/>
                  </a:cubicBezTo>
                  <a:cubicBezTo>
                    <a:pt x="1226521" y="1724860"/>
                    <a:pt x="137531" y="1385494"/>
                    <a:pt x="6579" y="950608"/>
                  </a:cubicBezTo>
                  <a:lnTo>
                    <a:pt x="0" y="906666"/>
                  </a:lnTo>
                  <a:lnTo>
                    <a:pt x="0" y="818194"/>
                  </a:lnTo>
                  <a:lnTo>
                    <a:pt x="6579" y="774252"/>
                  </a:lnTo>
                  <a:cubicBezTo>
                    <a:pt x="137531" y="339366"/>
                    <a:pt x="1226521" y="0"/>
                    <a:pt x="2550531" y="0"/>
                  </a:cubicBezTo>
                  <a:close/>
                </a:path>
              </a:pathLst>
            </a:custGeom>
          </p:spPr>
        </p:pic>
        <p:sp>
          <p:nvSpPr>
            <p:cNvPr id="54" name="Circle: Hollow 53">
              <a:extLst>
                <a:ext uri="{FF2B5EF4-FFF2-40B4-BE49-F238E27FC236}">
                  <a16:creationId xmlns:a16="http://schemas.microsoft.com/office/drawing/2014/main" id="{FF7F0193-2952-0734-A076-464B10CCC7DA}"/>
                </a:ext>
              </a:extLst>
            </p:cNvPr>
            <p:cNvSpPr/>
            <p:nvPr/>
          </p:nvSpPr>
          <p:spPr bwMode="auto">
            <a:xfrm>
              <a:off x="3780420" y="2062897"/>
              <a:ext cx="5256584" cy="1867136"/>
            </a:xfrm>
            <a:prstGeom prst="donut">
              <a:avLst>
                <a:gd name="adj" fmla="val 3810"/>
              </a:avLst>
            </a:prstGeom>
            <a:solidFill>
              <a:srgbClr val="C00000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287FB62-AB7E-EA0E-F466-86DF8DEDFC5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29360" y="4299942"/>
            <a:ext cx="5785124" cy="659756"/>
          </a:xfrm>
        </p:spPr>
        <p:txBody>
          <a:bodyPr/>
          <a:lstStyle/>
          <a:p>
            <a:r>
              <a:rPr lang="en-US" dirty="0"/>
              <a:t>Flat slab dielectric passive structure with adjustable gap</a:t>
            </a:r>
          </a:p>
          <a:p>
            <a:r>
              <a:rPr lang="en-US" dirty="0"/>
              <a:t>Routinely used to make ultrashort pulses, adjust FEL bandwidth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3471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78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8BAC59-30ED-4F0D-BF6B-0968C2E018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1377" y="870156"/>
            <a:ext cx="5034322" cy="1185867"/>
          </a:xfrm>
        </p:spPr>
        <p:txBody>
          <a:bodyPr/>
          <a:lstStyle/>
          <a:p>
            <a:r>
              <a:rPr lang="en-US" dirty="0"/>
              <a:t>Dielectric induces </a:t>
            </a:r>
            <a:r>
              <a:rPr lang="en-US" dirty="0" err="1"/>
              <a:t>wakefields</a:t>
            </a:r>
            <a:r>
              <a:rPr lang="en-US" dirty="0"/>
              <a:t> that act on the beam</a:t>
            </a:r>
          </a:p>
          <a:p>
            <a:r>
              <a:rPr lang="en-US" dirty="0"/>
              <a:t>Gap controls strength of the effect</a:t>
            </a:r>
          </a:p>
          <a:p>
            <a:r>
              <a:rPr lang="en-US" dirty="0"/>
              <a:t>Reduces correlated energy spread</a:t>
            </a:r>
          </a:p>
          <a:p>
            <a:r>
              <a:rPr lang="en-US" dirty="0"/>
              <a:t>Centroid energy changes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1DD895-0E56-5899-DE5E-7B42DBF58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single bunch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F99D14-13FB-C1E6-E041-428EED933B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C7E5C28-8235-B750-E01F-11790288BE5E}"/>
              </a:ext>
            </a:extLst>
          </p:cNvPr>
          <p:cNvGrpSpPr/>
          <p:nvPr/>
        </p:nvGrpSpPr>
        <p:grpSpPr>
          <a:xfrm>
            <a:off x="166820" y="1815144"/>
            <a:ext cx="2854968" cy="2667877"/>
            <a:chOff x="971600" y="1572852"/>
            <a:chExt cx="2854968" cy="266787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6446DD2-D15F-85A7-B199-80373E03BB89}"/>
                </a:ext>
              </a:extLst>
            </p:cNvPr>
            <p:cNvSpPr/>
            <p:nvPr/>
          </p:nvSpPr>
          <p:spPr>
            <a:xfrm rot="5400000">
              <a:off x="1862083" y="1899504"/>
              <a:ext cx="74490" cy="72825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8B04FDD-EBD8-40EE-A442-07A6E1889530}"/>
                </a:ext>
              </a:extLst>
            </p:cNvPr>
            <p:cNvSpPr/>
            <p:nvPr/>
          </p:nvSpPr>
          <p:spPr>
            <a:xfrm rot="5400000" flipH="1">
              <a:off x="1862083" y="2124915"/>
              <a:ext cx="74490" cy="72825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A11C64E-6545-9788-6A72-79E392B8BB62}"/>
                </a:ext>
              </a:extLst>
            </p:cNvPr>
            <p:cNvSpPr/>
            <p:nvPr/>
          </p:nvSpPr>
          <p:spPr>
            <a:xfrm rot="5400000">
              <a:off x="1823868" y="2012210"/>
              <a:ext cx="150920" cy="72825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FC0909A-D125-B65A-BB6C-E24034DBF523}"/>
                </a:ext>
              </a:extLst>
            </p:cNvPr>
            <p:cNvGrpSpPr/>
            <p:nvPr/>
          </p:nvGrpSpPr>
          <p:grpSpPr>
            <a:xfrm rot="5400000">
              <a:off x="1650252" y="2806932"/>
              <a:ext cx="498153" cy="206891"/>
              <a:chOff x="10324214" y="2745857"/>
              <a:chExt cx="1137684" cy="398721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677F03E-17A2-D275-6CAD-D5DAC311E1C1}"/>
                  </a:ext>
                </a:extLst>
              </p:cNvPr>
              <p:cNvSpPr/>
              <p:nvPr/>
            </p:nvSpPr>
            <p:spPr>
              <a:xfrm>
                <a:off x="10324214" y="2745857"/>
                <a:ext cx="218854" cy="39872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7B5686D8-91A0-6149-FE7C-896D0028D4E0}"/>
                  </a:ext>
                </a:extLst>
              </p:cNvPr>
              <p:cNvSpPr/>
              <p:nvPr/>
            </p:nvSpPr>
            <p:spPr>
              <a:xfrm>
                <a:off x="10547498" y="2881423"/>
                <a:ext cx="914400" cy="1275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70FE7D8-12F8-04B0-9013-1FE9DB82A060}"/>
                </a:ext>
              </a:extLst>
            </p:cNvPr>
            <p:cNvGrpSpPr/>
            <p:nvPr/>
          </p:nvGrpSpPr>
          <p:grpSpPr>
            <a:xfrm rot="5400000" flipH="1">
              <a:off x="1650252" y="1718483"/>
              <a:ext cx="498153" cy="206891"/>
              <a:chOff x="10324214" y="2745857"/>
              <a:chExt cx="1137684" cy="398721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08E10AF-316C-DA4A-847C-46E3ABEEF3B8}"/>
                  </a:ext>
                </a:extLst>
              </p:cNvPr>
              <p:cNvSpPr/>
              <p:nvPr/>
            </p:nvSpPr>
            <p:spPr>
              <a:xfrm>
                <a:off x="10324214" y="2745857"/>
                <a:ext cx="218854" cy="39872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D1B110A5-FF11-3304-1C66-044636CD009C}"/>
                  </a:ext>
                </a:extLst>
              </p:cNvPr>
              <p:cNvSpPr/>
              <p:nvPr/>
            </p:nvSpPr>
            <p:spPr>
              <a:xfrm>
                <a:off x="10547498" y="2881423"/>
                <a:ext cx="914400" cy="1275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02DD850-4E3B-4CBF-3473-1C045B3B95CC}"/>
                </a:ext>
              </a:extLst>
            </p:cNvPr>
            <p:cNvSpPr/>
            <p:nvPr/>
          </p:nvSpPr>
          <p:spPr>
            <a:xfrm rot="5400000">
              <a:off x="1823868" y="2237620"/>
              <a:ext cx="150920" cy="7282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94C62BC-7286-6BBF-9793-6DD6F93E1006}"/>
                </a:ext>
              </a:extLst>
            </p:cNvPr>
            <p:cNvSpPr/>
            <p:nvPr/>
          </p:nvSpPr>
          <p:spPr>
            <a:xfrm rot="5400000">
              <a:off x="1823868" y="1782337"/>
              <a:ext cx="150920" cy="7282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3D50B42-5EDD-A52E-B785-58B4FBF2D3F1}"/>
                </a:ext>
              </a:extLst>
            </p:cNvPr>
            <p:cNvSpPr/>
            <p:nvPr/>
          </p:nvSpPr>
          <p:spPr>
            <a:xfrm rot="5400000">
              <a:off x="1816562" y="2813622"/>
              <a:ext cx="165533" cy="20689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416E705-770E-ECB1-E0D3-68F038C4C88C}"/>
                </a:ext>
              </a:extLst>
            </p:cNvPr>
            <p:cNvSpPr txBox="1"/>
            <p:nvPr/>
          </p:nvSpPr>
          <p:spPr>
            <a:xfrm>
              <a:off x="1235085" y="3286411"/>
              <a:ext cx="1179532" cy="205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Beam (into page)</a:t>
              </a:r>
              <a:endParaRPr lang="de-CH" dirty="0">
                <a:solidFill>
                  <a:srgbClr val="C00000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E7B7CE8-90CE-9A56-97C8-CD58AF9445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28337" y="2378683"/>
              <a:ext cx="340819" cy="0"/>
            </a:xfrm>
            <a:prstGeom prst="straightConnector1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355897-275B-E00D-58A3-43B6628D43BB}"/>
                </a:ext>
              </a:extLst>
            </p:cNvPr>
            <p:cNvSpPr txBox="1"/>
            <p:nvPr/>
          </p:nvSpPr>
          <p:spPr>
            <a:xfrm>
              <a:off x="2734037" y="2048423"/>
              <a:ext cx="9028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vacuum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31B2654-909B-6D2E-4FC6-F1CB2BF39E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8138" y="2494874"/>
              <a:ext cx="301216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2A19A1-9945-220D-3F2A-BCCAD845D074}"/>
                </a:ext>
              </a:extLst>
            </p:cNvPr>
            <p:cNvSpPr txBox="1"/>
            <p:nvPr/>
          </p:nvSpPr>
          <p:spPr>
            <a:xfrm>
              <a:off x="2753838" y="2332292"/>
              <a:ext cx="10727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dielectric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A36CDB-67E2-7749-54B8-8BA1B9E0496E}"/>
                </a:ext>
              </a:extLst>
            </p:cNvPr>
            <p:cNvSpPr txBox="1"/>
            <p:nvPr/>
          </p:nvSpPr>
          <p:spPr>
            <a:xfrm>
              <a:off x="2457602" y="2733701"/>
              <a:ext cx="1072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positioner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E11568A-65D1-8BB0-EC94-2A94E40203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7333" y="2928557"/>
              <a:ext cx="33152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17CAB3B-8295-A751-6849-8F37CB5039F5}"/>
                </a:ext>
              </a:extLst>
            </p:cNvPr>
            <p:cNvSpPr/>
            <p:nvPr/>
          </p:nvSpPr>
          <p:spPr>
            <a:xfrm>
              <a:off x="1866226" y="2344482"/>
              <a:ext cx="71127" cy="600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F0AC55D-ABAF-6A5D-24E5-EA781622E085}"/>
                </a:ext>
              </a:extLst>
            </p:cNvPr>
            <p:cNvSpPr/>
            <p:nvPr/>
          </p:nvSpPr>
          <p:spPr>
            <a:xfrm>
              <a:off x="971600" y="3615790"/>
              <a:ext cx="2062349" cy="14884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49F07FF-84EE-7E20-CB6B-5042FA93D4A6}"/>
                </a:ext>
              </a:extLst>
            </p:cNvPr>
            <p:cNvSpPr txBox="1"/>
            <p:nvPr/>
          </p:nvSpPr>
          <p:spPr>
            <a:xfrm>
              <a:off x="1626692" y="3772502"/>
              <a:ext cx="777790" cy="4682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>
                  <a:solidFill>
                    <a:srgbClr val="000000"/>
                  </a:solidFill>
                  <a:latin typeface="Calibri"/>
                </a:rPr>
                <a:t>Floor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50EC668-3120-2F97-E730-3C8FF2C29C37}"/>
              </a:ext>
            </a:extLst>
          </p:cNvPr>
          <p:cNvCxnSpPr/>
          <p:nvPr/>
        </p:nvCxnSpPr>
        <p:spPr bwMode="auto">
          <a:xfrm flipV="1">
            <a:off x="3188283" y="2343319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F55F0A5-0F02-BEA5-A2F2-518C4186F2B1}"/>
              </a:ext>
            </a:extLst>
          </p:cNvPr>
          <p:cNvCxnSpPr>
            <a:cxnSpLocks/>
          </p:cNvCxnSpPr>
          <p:nvPr/>
        </p:nvCxnSpPr>
        <p:spPr bwMode="auto">
          <a:xfrm rot="5400000" flipV="1">
            <a:off x="3932889" y="3087925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1B125E4-B1C0-E40C-16B2-7D131C106E43}"/>
              </a:ext>
            </a:extLst>
          </p:cNvPr>
          <p:cNvSpPr txBox="1"/>
          <p:nvPr/>
        </p:nvSpPr>
        <p:spPr>
          <a:xfrm>
            <a:off x="3137183" y="2002376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8A8F09-57C2-A849-9165-420F869E4940}"/>
              </a:ext>
            </a:extLst>
          </p:cNvPr>
          <p:cNvSpPr txBox="1"/>
          <p:nvPr/>
        </p:nvSpPr>
        <p:spPr>
          <a:xfrm>
            <a:off x="4677495" y="3845445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A743D851-73E2-1D80-6B67-298B5BD80B38}"/>
              </a:ext>
            </a:extLst>
          </p:cNvPr>
          <p:cNvCxnSpPr/>
          <p:nvPr/>
        </p:nvCxnSpPr>
        <p:spPr bwMode="auto">
          <a:xfrm flipV="1">
            <a:off x="7262180" y="2378683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0759A61-E8F3-8938-D644-B39C5A7AC819}"/>
              </a:ext>
            </a:extLst>
          </p:cNvPr>
          <p:cNvCxnSpPr>
            <a:cxnSpLocks/>
          </p:cNvCxnSpPr>
          <p:nvPr/>
        </p:nvCxnSpPr>
        <p:spPr bwMode="auto">
          <a:xfrm rot="5400000" flipV="1">
            <a:off x="8006786" y="3123289"/>
            <a:ext cx="0" cy="14892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FB70302A-B0C2-01FD-0293-C5ABB3B2007E}"/>
              </a:ext>
            </a:extLst>
          </p:cNvPr>
          <p:cNvSpPr txBox="1"/>
          <p:nvPr/>
        </p:nvSpPr>
        <p:spPr>
          <a:xfrm>
            <a:off x="7211080" y="2037740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850D282-9149-CB6D-F697-ED063697178F}"/>
              </a:ext>
            </a:extLst>
          </p:cNvPr>
          <p:cNvSpPr txBox="1"/>
          <p:nvPr/>
        </p:nvSpPr>
        <p:spPr>
          <a:xfrm>
            <a:off x="8751392" y="3880809"/>
            <a:ext cx="288024" cy="3599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4AA9C1DE-01BE-AB9D-DB8C-A2CFBC1A3BC1}"/>
              </a:ext>
            </a:extLst>
          </p:cNvPr>
          <p:cNvSpPr/>
          <p:nvPr/>
        </p:nvSpPr>
        <p:spPr bwMode="auto">
          <a:xfrm>
            <a:off x="7481660" y="3119163"/>
            <a:ext cx="907758" cy="26712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175CFA5-8F63-8EA8-4572-CB97DC81779F}"/>
              </a:ext>
            </a:extLst>
          </p:cNvPr>
          <p:cNvSpPr txBox="1"/>
          <p:nvPr/>
        </p:nvSpPr>
        <p:spPr>
          <a:xfrm>
            <a:off x="4084327" y="3480571"/>
            <a:ext cx="563170" cy="3598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head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D99660B-15A8-3429-BED1-74DF82E1D459}"/>
              </a:ext>
            </a:extLst>
          </p:cNvPr>
          <p:cNvSpPr txBox="1"/>
          <p:nvPr/>
        </p:nvSpPr>
        <p:spPr>
          <a:xfrm>
            <a:off x="3271693" y="2445992"/>
            <a:ext cx="563170" cy="3598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tail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DC5F36C-71C5-04CA-59FF-21A62FC385DD}"/>
              </a:ext>
            </a:extLst>
          </p:cNvPr>
          <p:cNvGrpSpPr/>
          <p:nvPr/>
        </p:nvGrpSpPr>
        <p:grpSpPr>
          <a:xfrm>
            <a:off x="4786184" y="2992008"/>
            <a:ext cx="2220834" cy="585215"/>
            <a:chOff x="4866977" y="2995201"/>
            <a:chExt cx="2220834" cy="585215"/>
          </a:xfrm>
          <a:effectLst/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5A48160-B672-C637-2B23-44A44C83CF8A}"/>
                </a:ext>
              </a:extLst>
            </p:cNvPr>
            <p:cNvSpPr/>
            <p:nvPr/>
          </p:nvSpPr>
          <p:spPr>
            <a:xfrm rot="5400000">
              <a:off x="5945329" y="2062163"/>
              <a:ext cx="64129" cy="2220834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CFAF820-2BFA-BFF7-A2DA-707B40E53159}"/>
                </a:ext>
              </a:extLst>
            </p:cNvPr>
            <p:cNvSpPr/>
            <p:nvPr/>
          </p:nvSpPr>
          <p:spPr>
            <a:xfrm rot="5400000" flipH="1">
              <a:off x="5945328" y="2287573"/>
              <a:ext cx="64131" cy="2220834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D65416D7-9853-AE8D-FCB6-9BB466377DE1}"/>
                </a:ext>
              </a:extLst>
            </p:cNvPr>
            <p:cNvSpPr/>
            <p:nvPr/>
          </p:nvSpPr>
          <p:spPr>
            <a:xfrm rot="5400000">
              <a:off x="5912428" y="2179625"/>
              <a:ext cx="129932" cy="222083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7544FA6F-3BF4-6F83-7851-3414E3C01064}"/>
                </a:ext>
              </a:extLst>
            </p:cNvPr>
            <p:cNvSpPr/>
            <p:nvPr/>
          </p:nvSpPr>
          <p:spPr>
            <a:xfrm rot="5400000">
              <a:off x="5912428" y="2405034"/>
              <a:ext cx="129931" cy="222083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2DBB23A-FB57-695F-B860-7C9F809B5621}"/>
                </a:ext>
              </a:extLst>
            </p:cNvPr>
            <p:cNvSpPr/>
            <p:nvPr/>
          </p:nvSpPr>
          <p:spPr>
            <a:xfrm rot="5400000">
              <a:off x="5912428" y="1949750"/>
              <a:ext cx="129931" cy="222083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98877293-F094-DE0E-D552-DF82AB7184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65519" y="3290042"/>
              <a:ext cx="1982745" cy="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EE1F9B6-D43A-C647-41E0-287C7B5D0D97}"/>
              </a:ext>
            </a:extLst>
          </p:cNvPr>
          <p:cNvSpPr/>
          <p:nvPr/>
        </p:nvSpPr>
        <p:spPr bwMode="auto">
          <a:xfrm>
            <a:off x="3583195" y="2805882"/>
            <a:ext cx="669271" cy="669271"/>
          </a:xfrm>
          <a:custGeom>
            <a:avLst/>
            <a:gdLst>
              <a:gd name="connsiteX0" fmla="*/ 39249 w 669271"/>
              <a:gd name="connsiteY0" fmla="*/ 1182 h 669271"/>
              <a:gd name="connsiteX1" fmla="*/ 429078 w 669271"/>
              <a:gd name="connsiteY1" fmla="*/ 240194 h 669271"/>
              <a:gd name="connsiteX2" fmla="*/ 655577 w 669271"/>
              <a:gd name="connsiteY2" fmla="*/ 655577 h 669271"/>
              <a:gd name="connsiteX3" fmla="*/ 240194 w 669271"/>
              <a:gd name="connsiteY3" fmla="*/ 429078 h 669271"/>
              <a:gd name="connsiteX4" fmla="*/ 13695 w 669271"/>
              <a:gd name="connsiteY4" fmla="*/ 13695 h 669271"/>
              <a:gd name="connsiteX5" fmla="*/ 39249 w 669271"/>
              <a:gd name="connsiteY5" fmla="*/ 1182 h 66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9271" h="669271">
                <a:moveTo>
                  <a:pt x="39249" y="1182"/>
                </a:moveTo>
                <a:cubicBezTo>
                  <a:pt x="112211" y="-11927"/>
                  <a:pt x="273983" y="85100"/>
                  <a:pt x="429078" y="240194"/>
                </a:cubicBezTo>
                <a:cubicBezTo>
                  <a:pt x="606328" y="417445"/>
                  <a:pt x="707736" y="603418"/>
                  <a:pt x="655577" y="655577"/>
                </a:cubicBezTo>
                <a:cubicBezTo>
                  <a:pt x="603418" y="707736"/>
                  <a:pt x="417444" y="606328"/>
                  <a:pt x="240194" y="429078"/>
                </a:cubicBezTo>
                <a:cubicBezTo>
                  <a:pt x="62943" y="251828"/>
                  <a:pt x="-38464" y="65854"/>
                  <a:pt x="13695" y="13695"/>
                </a:cubicBezTo>
                <a:cubicBezTo>
                  <a:pt x="20215" y="7175"/>
                  <a:pt x="28825" y="3055"/>
                  <a:pt x="39249" y="1182"/>
                </a:cubicBezTo>
                <a:close/>
              </a:path>
            </a:pathLst>
          </a:custGeom>
          <a:gradFill flip="none" rotWithShape="1">
            <a:gsLst>
              <a:gs pos="30000">
                <a:schemeClr val="accent6"/>
              </a:gs>
              <a:gs pos="76000">
                <a:schemeClr val="accent2"/>
              </a:gs>
              <a:gs pos="0">
                <a:schemeClr val="accent4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3"/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78790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F8755D-7584-450E-0944-5BF4A8095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structure – single bunch experiment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C4C196-D9D2-FC47-0D04-3D9CF93B58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AD11BC-EBA3-4760-54AC-DC0FCD82168D}"/>
              </a:ext>
            </a:extLst>
          </p:cNvPr>
          <p:cNvSpPr/>
          <p:nvPr/>
        </p:nvSpPr>
        <p:spPr bwMode="auto">
          <a:xfrm>
            <a:off x="2840761" y="2044906"/>
            <a:ext cx="1368152" cy="71601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Passive dielectric structure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334DEA-DC69-98A1-245D-A16FA0CA7972}"/>
              </a:ext>
            </a:extLst>
          </p:cNvPr>
          <p:cNvCxnSpPr>
            <a:cxnSpLocks/>
          </p:cNvCxnSpPr>
          <p:nvPr/>
        </p:nvCxnSpPr>
        <p:spPr bwMode="auto">
          <a:xfrm>
            <a:off x="4208913" y="2415217"/>
            <a:ext cx="648072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25F41DB-BB66-EC80-EA8A-6E57B43889AD}"/>
              </a:ext>
            </a:extLst>
          </p:cNvPr>
          <p:cNvCxnSpPr>
            <a:cxnSpLocks/>
          </p:cNvCxnSpPr>
          <p:nvPr/>
        </p:nvCxnSpPr>
        <p:spPr bwMode="auto">
          <a:xfrm flipV="1">
            <a:off x="5577065" y="2037862"/>
            <a:ext cx="648072" cy="38904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D1D9CDE-DA5E-1782-4B9E-1961ECF99649}"/>
              </a:ext>
            </a:extLst>
          </p:cNvPr>
          <p:cNvSpPr/>
          <p:nvPr/>
        </p:nvSpPr>
        <p:spPr bwMode="auto">
          <a:xfrm>
            <a:off x="6196009" y="1718040"/>
            <a:ext cx="792088" cy="4638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screen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81CC9D-D02C-99D7-B550-EA5C5DD70F89}"/>
              </a:ext>
            </a:extLst>
          </p:cNvPr>
          <p:cNvSpPr txBox="1"/>
          <p:nvPr/>
        </p:nvSpPr>
        <p:spPr>
          <a:xfrm>
            <a:off x="6172328" y="1411430"/>
            <a:ext cx="749342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817E8DD-17E7-24C8-7C59-B48FEEDF0643}"/>
              </a:ext>
            </a:extLst>
          </p:cNvPr>
          <p:cNvCxnSpPr>
            <a:cxnSpLocks/>
          </p:cNvCxnSpPr>
          <p:nvPr/>
        </p:nvCxnSpPr>
        <p:spPr bwMode="auto">
          <a:xfrm>
            <a:off x="2192689" y="2421343"/>
            <a:ext cx="648072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BE9E136-22DE-7185-523E-7EEBC1CAB28E}"/>
              </a:ext>
            </a:extLst>
          </p:cNvPr>
          <p:cNvSpPr/>
          <p:nvPr/>
        </p:nvSpPr>
        <p:spPr bwMode="auto">
          <a:xfrm>
            <a:off x="4856985" y="2181878"/>
            <a:ext cx="720080" cy="5040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dipole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03946B-DC90-8F04-4D93-5562C2623DDA}"/>
              </a:ext>
            </a:extLst>
          </p:cNvPr>
          <p:cNvSpPr txBox="1"/>
          <p:nvPr/>
        </p:nvSpPr>
        <p:spPr>
          <a:xfrm>
            <a:off x="1547664" y="386789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16A45C0-6C11-6E47-51DD-D3D39FF3AC08}"/>
              </a:ext>
            </a:extLst>
          </p:cNvPr>
          <p:cNvSpPr/>
          <p:nvPr/>
        </p:nvSpPr>
        <p:spPr bwMode="auto">
          <a:xfrm>
            <a:off x="730799" y="2377640"/>
            <a:ext cx="251520" cy="45719"/>
          </a:xfrm>
          <a:prstGeom prst="rect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B6ED8A7-E091-A3CF-0DBB-A2FCFA458167}"/>
              </a:ext>
            </a:extLst>
          </p:cNvPr>
          <p:cNvSpPr/>
          <p:nvPr/>
        </p:nvSpPr>
        <p:spPr bwMode="auto">
          <a:xfrm rot="10800000">
            <a:off x="5577065" y="2426904"/>
            <a:ext cx="936000" cy="45719"/>
          </a:xfrm>
          <a:prstGeom prst="rect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C22D81C-B806-24A2-84DD-792EBECD41AF}"/>
              </a:ext>
            </a:extLst>
          </p:cNvPr>
          <p:cNvSpPr txBox="1"/>
          <p:nvPr/>
        </p:nvSpPr>
        <p:spPr>
          <a:xfrm>
            <a:off x="295303" y="3228193"/>
            <a:ext cx="6626367" cy="16993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Measurement procedure: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Passive structure gap is fully opened to limit its effect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TDS is used to get the longitudinal phase space of the beam sent into passive structure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>
                    <a:alpha val="25000"/>
                  </a:srgbClr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Calibri"/>
              </a:rPr>
              <a:t>TDS is turned off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>
                    <a:alpha val="25000"/>
                  </a:srgbClr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Calibri"/>
              </a:rPr>
              <a:t>Passive structure gap is gradually closed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>
                    <a:alpha val="25000"/>
                  </a:srgbClr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Calibri"/>
              </a:rPr>
              <a:t>Dipole &amp; screen measure energy of beam coming out of the passive structure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1400" dirty="0">
                <a:solidFill>
                  <a:srgbClr val="000000">
                    <a:alpha val="25000"/>
                  </a:srgbClr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Calibri"/>
              </a:rPr>
              <a:t>Process is repeated for multiple bunch lengths (76 fs, 38 fs, 16 fs)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D23B5AC-6DC4-F7B5-36B2-06E060A0F18A}"/>
              </a:ext>
            </a:extLst>
          </p:cNvPr>
          <p:cNvSpPr/>
          <p:nvPr/>
        </p:nvSpPr>
        <p:spPr bwMode="auto">
          <a:xfrm>
            <a:off x="986056" y="1969920"/>
            <a:ext cx="1234147" cy="862535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+mn-lt"/>
              </a:rPr>
              <a:t>C-band Transverse deflecting structure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43" name="Picture 4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18A3510-1E5B-BBCC-466E-DCBEFACA4D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29" t="19941" r="13676" b="6832"/>
          <a:stretch/>
        </p:blipFill>
        <p:spPr>
          <a:xfrm>
            <a:off x="6840688" y="733752"/>
            <a:ext cx="1971281" cy="98351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E2819ED-7495-2902-582B-2E27F87BC566}"/>
              </a:ext>
            </a:extLst>
          </p:cNvPr>
          <p:cNvSpPr/>
          <p:nvPr/>
        </p:nvSpPr>
        <p:spPr bwMode="auto">
          <a:xfrm>
            <a:off x="2839147" y="1806557"/>
            <a:ext cx="1369766" cy="1269249"/>
          </a:xfrm>
          <a:prstGeom prst="rect">
            <a:avLst/>
          </a:prstGeom>
          <a:solidFill>
            <a:schemeClr val="bg1">
              <a:alpha val="8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51648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27</TotalTime>
  <Words>1048</Words>
  <Application>Microsoft Macintosh PowerPoint</Application>
  <PresentationFormat>On-screen Show (16:9)</PresentationFormat>
  <Paragraphs>247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Arial Narrow</vt:lpstr>
      <vt:lpstr>Calibri</vt:lpstr>
      <vt:lpstr>Georgia</vt:lpstr>
      <vt:lpstr>Symbol</vt:lpstr>
      <vt:lpstr>Times</vt:lpstr>
      <vt:lpstr>ヒラギノ角ゴ Pro W3</vt:lpstr>
      <vt:lpstr>PSI-Powerpoint-Master Calibri V2</vt:lpstr>
      <vt:lpstr>Experience with Wakefield Acceleration at SwissFEL</vt:lpstr>
      <vt:lpstr>Acknowledgements</vt:lpstr>
      <vt:lpstr>Overview</vt:lpstr>
      <vt:lpstr>SwissFEL</vt:lpstr>
      <vt:lpstr>EuPRAXIA</vt:lpstr>
      <vt:lpstr>Wakefield structures</vt:lpstr>
      <vt:lpstr>SwissFEL</vt:lpstr>
      <vt:lpstr>Passive structure – single bunch experiment</vt:lpstr>
      <vt:lpstr>Passive structure – single bunch experiment</vt:lpstr>
      <vt:lpstr>Passive structure – single bunch experiment</vt:lpstr>
      <vt:lpstr>Passive structure – single bunch experiment</vt:lpstr>
      <vt:lpstr>Passive structure – simulations</vt:lpstr>
      <vt:lpstr>Passive structure – simulations</vt:lpstr>
      <vt:lpstr>Passive structure – simulations</vt:lpstr>
      <vt:lpstr>Passive structure – simulations</vt:lpstr>
      <vt:lpstr>Passive structure – simulations</vt:lpstr>
      <vt:lpstr>Passive structure – comparison of simulations with single bunch experiment</vt:lpstr>
      <vt:lpstr>Passive structure – comparison of simulations with single non-gaussian bunch experiment</vt:lpstr>
      <vt:lpstr>Passive structure – two bunch experiment</vt:lpstr>
      <vt:lpstr>Passive structure – two bunch experiment</vt:lpstr>
      <vt:lpstr>Passive structure – two bunch experiment</vt:lpstr>
      <vt:lpstr>Passive structure – two bunch experiment</vt:lpstr>
      <vt:lpstr>Conclusion &amp; Outlook</vt:lpstr>
    </vt:vector>
  </TitlesOfParts>
  <Company>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Ericson Evan James</dc:creator>
  <cp:lastModifiedBy>Ericson, Evan</cp:lastModifiedBy>
  <cp:revision>275</cp:revision>
  <cp:lastPrinted>2015-09-30T13:23:15Z</cp:lastPrinted>
  <dcterms:created xsi:type="dcterms:W3CDTF">2024-02-20T14:06:19Z</dcterms:created>
  <dcterms:modified xsi:type="dcterms:W3CDTF">2024-03-19T22:57:16Z</dcterms:modified>
</cp:coreProperties>
</file>