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4"/>
  </p:notesMasterIdLst>
  <p:handoutMasterIdLst>
    <p:handoutMasterId r:id="rId15"/>
  </p:handoutMasterIdLst>
  <p:sldIdLst>
    <p:sldId id="257" r:id="rId4"/>
    <p:sldId id="324" r:id="rId5"/>
    <p:sldId id="309" r:id="rId6"/>
    <p:sldId id="325" r:id="rId7"/>
    <p:sldId id="327" r:id="rId8"/>
    <p:sldId id="326" r:id="rId9"/>
    <p:sldId id="328" r:id="rId10"/>
    <p:sldId id="285" r:id="rId11"/>
    <p:sldId id="323" r:id="rId12"/>
    <p:sldId id="329" r:id="rId13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324"/>
            <p14:sldId id="309"/>
            <p14:sldId id="325"/>
            <p14:sldId id="327"/>
            <p14:sldId id="326"/>
            <p14:sldId id="328"/>
            <p14:sldId id="285"/>
            <p14:sldId id="323"/>
            <p14:sldId id="329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C00"/>
    <a:srgbClr val="0F124A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27" autoAdjust="0"/>
  </p:normalViewPr>
  <p:slideViewPr>
    <p:cSldViewPr>
      <p:cViewPr varScale="1">
        <p:scale>
          <a:sx n="147" d="100"/>
          <a:sy n="147" d="100"/>
        </p:scale>
        <p:origin x="546" y="12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5D0FCBA-E2FA-4072-A518-FED4B87B57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F13515-6049-45B1-9F3B-C34322AD3B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7FDCA-AC29-4DA9-AEF4-05FE8A4B8737}" type="datetimeFigureOut">
              <a:rPr lang="en-CA" smtClean="0"/>
              <a:t>2024-01-16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26C76-740E-4BEE-B6C4-A0E49F03CD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1BD1D-C95D-4129-A276-87FEFDC16C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733EC-07D0-4149-8DAC-1B29D2B52B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5311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16.01.2024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1364807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4807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D1FDE49-405B-2351-11AA-FDEC3A1240C5}"/>
              </a:ext>
            </a:extLst>
          </p:cNvPr>
          <p:cNvSpPr/>
          <p:nvPr/>
        </p:nvSpPr>
        <p:spPr>
          <a:xfrm>
            <a:off x="7459255" y="3073538"/>
            <a:ext cx="1610044" cy="1638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25CA0046-48EC-7741-E7B4-DF75D0367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3154" y="3553173"/>
            <a:ext cx="1558910" cy="4232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B3C69F-E4B7-6723-8317-0CFDCE222A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6602" y="3920165"/>
            <a:ext cx="1018475" cy="629981"/>
          </a:xfrm>
          <a:prstGeom prst="rect">
            <a:avLst/>
          </a:prstGeom>
        </p:spPr>
      </p:pic>
      <p:pic>
        <p:nvPicPr>
          <p:cNvPr id="12" name="Picture 13">
            <a:extLst>
              <a:ext uri="{FF2B5EF4-FFF2-40B4-BE49-F238E27FC236}">
                <a16:creationId xmlns:a16="http://schemas.microsoft.com/office/drawing/2014/main" id="{F3C7B1E6-FC57-06ED-551A-85B888343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2739" y="3920987"/>
            <a:ext cx="617489" cy="62579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Non-Linear Optics Studies and Comparison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9D2DFA-CE14-4D10-99F2-B05BE49514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u="sng" dirty="0"/>
              <a:t>P. Hunchak</a:t>
            </a:r>
            <a:r>
              <a:rPr lang="en-US" dirty="0"/>
              <a:t>, J. </a:t>
            </a:r>
            <a:r>
              <a:rPr lang="en-US" dirty="0" err="1"/>
              <a:t>Keintzel</a:t>
            </a:r>
            <a:r>
              <a:rPr lang="en-US" dirty="0"/>
              <a:t>, M. Hofer, M. Boland</a:t>
            </a:r>
          </a:p>
          <a:p>
            <a:r>
              <a:rPr lang="en-US" dirty="0"/>
              <a:t>FCC Tuning Meeting 17/01/2024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78C352-1E0B-4CA8-9219-0FAA3B34A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t="3122" r="-717" b="60559"/>
          <a:stretch/>
        </p:blipFill>
        <p:spPr>
          <a:xfrm>
            <a:off x="7236296" y="4567698"/>
            <a:ext cx="1586371" cy="42934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200B8A1D-9FFF-43FC-53EA-FD4510684C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52724" y="4558780"/>
            <a:ext cx="429340" cy="42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4B920F-7C46-3032-F23E-7757FA69A3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95" b="1795"/>
          <a:stretch/>
        </p:blipFill>
        <p:spPr>
          <a:xfrm>
            <a:off x="107505" y="411510"/>
            <a:ext cx="4392488" cy="32666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825C6A-1DD7-D739-BE75-E0FD16754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4011910"/>
            <a:ext cx="5713670" cy="301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62B73B-4FBF-A916-CB85-E22DB4CE40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r="6431" b="-22879"/>
          <a:stretch/>
        </p:blipFill>
        <p:spPr>
          <a:xfrm>
            <a:off x="3275857" y="4489713"/>
            <a:ext cx="5713670" cy="38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99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23BC5B-A93C-1D73-18B5-07EF543FB7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0F898-30C8-0FD5-11B1-60B0BB6A1A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1949" y="1198125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Developing a workflow to characterize the chromatic and anharmonic effects using MAD-NG.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Quantify contributions of higher order terms and identify terms to target with optimization and design for maximal gain in 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Track progress and trade-offs in design iterations.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this presentation compare entire Baseline V23 (July 2023) and LCCO v79 (Dec. 2023) without synchrotron radiation.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Entire lattices as they were on the acc-models repository, nothing switched on or off (except RF).</a:t>
            </a:r>
          </a:p>
          <a:p>
            <a:endParaRPr lang="en-C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D76074-4F08-7735-11CC-E23D48AB0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734774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58C769-0824-655C-97E6-18349E7107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3E2E19-CCA1-5CCC-5CA9-AF6E68A2C4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4226" y="1003163"/>
            <a:ext cx="5801950" cy="92333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As shown in </a:t>
            </a:r>
            <a:r>
              <a:rPr lang="en-CA" dirty="0" err="1"/>
              <a:t>Deniau</a:t>
            </a:r>
            <a:r>
              <a:rPr lang="en-CA" dirty="0"/>
              <a:t> et al. 2023, MAD-NG can calculate chromatic/anharmonic parameters of a lattice much more quickly.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lvl="1" indent="0">
              <a:buNone/>
            </a:pPr>
            <a:endParaRPr lang="en-C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71739ED-95E8-15F4-BBA7-080B72560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25362"/>
          </a:xfrm>
        </p:spPr>
        <p:txBody>
          <a:bodyPr/>
          <a:lstStyle/>
          <a:p>
            <a:r>
              <a:rPr lang="en-CA" dirty="0"/>
              <a:t>Motivation for MAD-NG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923420-1B1B-948E-2C7F-563F07E1BF59}"/>
              </a:ext>
            </a:extLst>
          </p:cNvPr>
          <p:cNvSpPr txBox="1"/>
          <p:nvPr/>
        </p:nvSpPr>
        <p:spPr>
          <a:xfrm>
            <a:off x="402563" y="3553056"/>
            <a:ext cx="4572000" cy="1038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Comparison of PTC and MAD-NG on the same lattice show alignment of chromatic terms with less than 1% variation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7CC1B1-BBDA-9E3E-FFEF-095B4F1BC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85" y="1947291"/>
            <a:ext cx="3589744" cy="7098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B0A9CF-C901-B09E-A8CB-3B120825E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1749585"/>
            <a:ext cx="1632645" cy="2232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0457043-CF3C-5E6C-7995-5AD7FF8EC5A3}"/>
              </a:ext>
            </a:extLst>
          </p:cNvPr>
          <p:cNvSpPr txBox="1"/>
          <p:nvPr/>
        </p:nvSpPr>
        <p:spPr>
          <a:xfrm>
            <a:off x="396479" y="2722059"/>
            <a:ext cx="457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MAD-NG performs more than 30 times the calculations in the same time as PTC and is ~14 times faster to optimize the parameters.</a:t>
            </a:r>
          </a:p>
        </p:txBody>
      </p:sp>
      <p:pic>
        <p:nvPicPr>
          <p:cNvPr id="10" name="Picture 9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72DDCB7F-9918-3C5C-C2FF-DF0F3CDF3C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3" y="1622879"/>
            <a:ext cx="4337503" cy="325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688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B9C2FF-71BC-12A2-B359-437FD12EB1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003162"/>
            <a:ext cx="5231012" cy="392325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58C769-0824-655C-97E6-18349E7107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3E2E19-CCA1-5CCC-5CA9-AF6E68A2C4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70564" y="1688093"/>
            <a:ext cx="3016473" cy="337169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Z-lattice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Comparison of the most recent lattice designs on the acc-models repository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Crab </a:t>
            </a:r>
            <a:r>
              <a:rPr lang="en-CA" dirty="0" err="1"/>
              <a:t>sextupoles</a:t>
            </a:r>
            <a:r>
              <a:rPr lang="en-CA" dirty="0"/>
              <a:t> at 70%/80% as per repository.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LCCO/HFD outperforms the Baseline design in high order terms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lvl="1" indent="0">
              <a:buNone/>
            </a:pPr>
            <a:endParaRPr lang="en-C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71739ED-95E8-15F4-BBA7-080B72560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25362"/>
          </a:xfrm>
        </p:spPr>
        <p:txBody>
          <a:bodyPr/>
          <a:lstStyle/>
          <a:p>
            <a:r>
              <a:rPr lang="en-US" dirty="0"/>
              <a:t>B</a:t>
            </a:r>
            <a:r>
              <a:rPr lang="en-CA" dirty="0" err="1"/>
              <a:t>aseline</a:t>
            </a:r>
            <a:r>
              <a:rPr lang="en-CA" dirty="0"/>
              <a:t> and LCCO Chromaticity Comparison</a:t>
            </a:r>
          </a:p>
        </p:txBody>
      </p:sp>
    </p:spTree>
    <p:extLst>
      <p:ext uri="{BB962C8B-B14F-4D97-AF65-F5344CB8AC3E}">
        <p14:creationId xmlns:p14="http://schemas.microsoft.com/office/powerpoint/2010/main" val="802978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58C769-0824-655C-97E6-18349E7107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F3E2E19-CCA1-5CCC-5CA9-AF6E68A2C45B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728826" y="1676838"/>
                <a:ext cx="3016473" cy="3371697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CA" dirty="0"/>
                  <a:t>-lattice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LCCO/HFD outperforms the Baseline design in high order terms.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Crab </a:t>
                </a:r>
                <a:r>
                  <a:rPr lang="en-CA" dirty="0" err="1"/>
                  <a:t>sextupoles</a:t>
                </a:r>
                <a:r>
                  <a:rPr lang="en-CA" dirty="0"/>
                  <a:t> at 40%/40% as per repository.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Baseline stronger in first order chromaticity.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pPr lvl="1" indent="0">
                  <a:buNone/>
                </a:pPr>
                <a:endParaRPr lang="en-CA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F3E2E19-CCA1-5CCC-5CA9-AF6E68A2C4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728826" y="1676838"/>
                <a:ext cx="3016473" cy="3371697"/>
              </a:xfrm>
              <a:blipFill>
                <a:blip r:embed="rId2"/>
                <a:stretch>
                  <a:fillRect l="-808" t="-723" r="-202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571739ED-95E8-15F4-BBA7-080B72560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25362"/>
          </a:xfrm>
        </p:spPr>
        <p:txBody>
          <a:bodyPr/>
          <a:lstStyle/>
          <a:p>
            <a:r>
              <a:rPr lang="en-US" dirty="0"/>
              <a:t>B</a:t>
            </a:r>
            <a:r>
              <a:rPr lang="en-CA" dirty="0" err="1"/>
              <a:t>aseline</a:t>
            </a:r>
            <a:r>
              <a:rPr lang="en-CA" dirty="0"/>
              <a:t> and LCCO Chromaticity Comparison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0C288B-D0E9-46CD-37CB-327E68C5F1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003162"/>
            <a:ext cx="5328592" cy="399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824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58C769-0824-655C-97E6-18349E7107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F3E2E19-CCA1-5CCC-5CA9-AF6E68A2C45B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6444208" y="1347614"/>
                <a:ext cx="2520280" cy="3371697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Z-lattice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Baseline generally outperforms LCCO, especially on the cross terms:</a:t>
                </a:r>
              </a:p>
              <a:p>
                <a:pPr lvl="1" indent="0">
                  <a:buNone/>
                </a:pPr>
                <a:r>
                  <a:rPr lang="en-CA" dirty="0"/>
                  <a:t>	</a:t>
                </a: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𝜕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𝜕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CA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Consistent with Pantaleo’s presentation last week*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Second order vertical anharmonicity is significantly higher in the Baseline.</a:t>
                </a:r>
              </a:p>
              <a:p>
                <a:pPr lvl="1" indent="0">
                  <a:buNone/>
                </a:pPr>
                <a:r>
                  <a:rPr lang="en-CA" dirty="0"/>
                  <a:t>	</a:t>
                </a:r>
              </a:p>
              <a:p>
                <a:pPr lvl="1" indent="0">
                  <a:buNone/>
                </a:pPr>
                <a:endParaRPr lang="en-CA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F3E2E19-CCA1-5CCC-5CA9-AF6E68A2C4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6444208" y="1347614"/>
                <a:ext cx="2520280" cy="3371697"/>
              </a:xfrm>
              <a:blipFill>
                <a:blip r:embed="rId2"/>
                <a:stretch>
                  <a:fillRect l="-966" t="-723" b="-1012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571739ED-95E8-15F4-BBA7-080B72560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25362"/>
          </a:xfrm>
        </p:spPr>
        <p:txBody>
          <a:bodyPr/>
          <a:lstStyle/>
          <a:p>
            <a:r>
              <a:rPr lang="en-US" dirty="0"/>
              <a:t>B</a:t>
            </a:r>
            <a:r>
              <a:rPr lang="en-CA" dirty="0" err="1"/>
              <a:t>aseline</a:t>
            </a:r>
            <a:r>
              <a:rPr lang="en-CA" dirty="0"/>
              <a:t> and LCCO Anharmonicity Comparison</a:t>
            </a:r>
          </a:p>
        </p:txBody>
      </p:sp>
      <p:pic>
        <p:nvPicPr>
          <p:cNvPr id="7" name="Picture 6" descr="A graph of blue and orange bars&#10;&#10;Description automatically generated">
            <a:extLst>
              <a:ext uri="{FF2B5EF4-FFF2-40B4-BE49-F238E27FC236}">
                <a16:creationId xmlns:a16="http://schemas.microsoft.com/office/drawing/2014/main" id="{3672BDEC-AC29-EC42-B437-FB8713C2C6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1131590"/>
            <a:ext cx="6300192" cy="31500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82E1D9-58F3-FA99-174A-D21A215DAB8F}"/>
              </a:ext>
            </a:extLst>
          </p:cNvPr>
          <p:cNvSpPr txBox="1"/>
          <p:nvPr/>
        </p:nvSpPr>
        <p:spPr>
          <a:xfrm>
            <a:off x="6783299" y="4897279"/>
            <a:ext cx="23607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000" i="1" dirty="0">
                <a:cs typeface="Arial"/>
              </a:rPr>
              <a:t>*h</a:t>
            </a:r>
            <a:r>
              <a:rPr lang="en-CA" sz="1000" i="1" dirty="0">
                <a:cs typeface="Arial"/>
                <a:hlinkClick r:id="rId4"/>
              </a:rPr>
              <a:t>ttps://indico.cern.ch/event/1364807/</a:t>
            </a: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2695979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blue and orange bars&#10;&#10;Description automatically generated">
            <a:extLst>
              <a:ext uri="{FF2B5EF4-FFF2-40B4-BE49-F238E27FC236}">
                <a16:creationId xmlns:a16="http://schemas.microsoft.com/office/drawing/2014/main" id="{2F3DE01E-3E16-B4EB-95DB-30C4C8D56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3598"/>
            <a:ext cx="6480720" cy="324036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58C769-0824-655C-97E6-18349E7107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F3E2E19-CCA1-5CCC-5CA9-AF6E68A2C45B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6372200" y="1491630"/>
                <a:ext cx="2417574" cy="3371697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CA" dirty="0"/>
                  <a:t>-lattice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Baseline generally stronger on the cross terms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LCCO generally stronger on the direct terms </a:t>
                </a:r>
                <a:endParaRPr lang="en-CA" dirty="0"/>
              </a:p>
              <a:p>
                <a:pPr lvl="1" indent="0">
                  <a:buNone/>
                </a:pPr>
                <a:endParaRPr lang="en-CA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F3E2E19-CCA1-5CCC-5CA9-AF6E68A2C4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6372200" y="1491630"/>
                <a:ext cx="2417574" cy="3371697"/>
              </a:xfrm>
              <a:blipFill>
                <a:blip r:embed="rId3"/>
                <a:stretch>
                  <a:fillRect l="-1008" t="-723" r="-277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571739ED-95E8-15F4-BBA7-080B72560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25362"/>
          </a:xfrm>
        </p:spPr>
        <p:txBody>
          <a:bodyPr/>
          <a:lstStyle/>
          <a:p>
            <a:r>
              <a:rPr lang="en-US" dirty="0"/>
              <a:t>B</a:t>
            </a:r>
            <a:r>
              <a:rPr lang="en-CA" dirty="0" err="1"/>
              <a:t>aseline</a:t>
            </a:r>
            <a:r>
              <a:rPr lang="en-CA" dirty="0"/>
              <a:t> and LCCO Anharmonicity Comparison</a:t>
            </a:r>
          </a:p>
        </p:txBody>
      </p:sp>
    </p:spTree>
    <p:extLst>
      <p:ext uri="{BB962C8B-B14F-4D97-AF65-F5344CB8AC3E}">
        <p14:creationId xmlns:p14="http://schemas.microsoft.com/office/powerpoint/2010/main" val="2845185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941BBC2-1165-EB77-952B-93F9301D8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406" y="3556905"/>
            <a:ext cx="1933893" cy="149163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E25A3C-E5CF-4397-AF3E-61E28BA21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AF6C13-0E6E-4524-9C67-BF4953A0F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Outlook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C9BF441-D19C-4173-A409-AA740D9B9B1C}"/>
                  </a:ext>
                </a:extLst>
              </p:cNvPr>
              <p:cNvSpPr txBox="1"/>
              <p:nvPr/>
            </p:nvSpPr>
            <p:spPr>
              <a:xfrm>
                <a:off x="432942" y="979833"/>
                <a:ext cx="6944296" cy="3939540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1600" dirty="0">
                    <a:cs typeface="Arial"/>
                  </a:rPr>
                  <a:t>For the most recent versions of Baseline and LCCO/HFD FCC-</a:t>
                </a:r>
                <a:r>
                  <a:rPr lang="en-CA" sz="1600" dirty="0" err="1">
                    <a:cs typeface="Arial"/>
                  </a:rPr>
                  <a:t>ee</a:t>
                </a:r>
                <a:r>
                  <a:rPr lang="en-CA" sz="1600" dirty="0">
                    <a:cs typeface="Arial"/>
                  </a:rPr>
                  <a:t> lattices that are on the acc-models repository* (V23 and 79):</a:t>
                </a:r>
              </a:p>
              <a:p>
                <a:pPr marL="628613" lvl="1" indent="-285750">
                  <a:buFont typeface="Arial" panose="020B0604020202020204" pitchFamily="34" charset="0"/>
                  <a:buChar char="•"/>
                </a:pPr>
                <a:r>
                  <a:rPr lang="en-CA" sz="1600" dirty="0">
                    <a:cs typeface="Arial"/>
                  </a:rPr>
                  <a:t>LCCO outperforms Baseline in high order chromatic terms</a:t>
                </a:r>
              </a:p>
              <a:p>
                <a:pPr marL="628613" lvl="1" indent="-285750">
                  <a:buFont typeface="Arial" panose="020B0604020202020204" pitchFamily="34" charset="0"/>
                  <a:buChar char="•"/>
                </a:pPr>
                <a:r>
                  <a:rPr lang="en-CA" sz="1600" dirty="0">
                    <a:cs typeface="Arial"/>
                  </a:rPr>
                  <a:t>Baseline performs better for anharmonicities for Z-lattice, especially the cross terms.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CA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CA" sz="1600" dirty="0"/>
                  <a:t>-lattice anharmonicities term by term</a:t>
                </a:r>
                <a:endParaRPr lang="en-CA" sz="1400" dirty="0">
                  <a:cs typeface="Arial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1000" i="1" dirty="0">
                    <a:cs typeface="Arial"/>
                  </a:rPr>
                  <a:t>Note that both designs are in ongoing development (LCCO v89 presented h</a:t>
                </a:r>
                <a:r>
                  <a:rPr lang="en-CA" sz="1000" i="1" dirty="0">
                    <a:cs typeface="Arial"/>
                    <a:hlinkClick r:id="rId3"/>
                  </a:rPr>
                  <a:t>ttps://indico.cern.ch/event/1364807/</a:t>
                </a:r>
                <a:r>
                  <a:rPr lang="en-CA" sz="1000" i="1" dirty="0">
                    <a:cs typeface="Arial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1600" dirty="0">
                  <a:cs typeface="Arial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1600" dirty="0">
                    <a:cs typeface="Arial"/>
                  </a:rPr>
                  <a:t>Using MAD-NG quickly generate chromatic/anharmonic picture of lattice iterations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1600" dirty="0">
                    <a:cs typeface="Arial"/>
                  </a:rPr>
                  <a:t>Identify terms to be targeted with optimizations for maximal improvement in DA and MA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1600" dirty="0">
                    <a:cs typeface="Arial"/>
                  </a:rPr>
                  <a:t>Optimization also to be performed with MAD-NG, aim to produce limited list of parameters that maximally affect these terms for ease of practical application of corrections.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1600" dirty="0">
                  <a:cs typeface="Arial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C9BF441-D19C-4173-A409-AA740D9B9B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942" y="979833"/>
                <a:ext cx="6944296" cy="3939540"/>
              </a:xfrm>
              <a:prstGeom prst="rect">
                <a:avLst/>
              </a:prstGeom>
              <a:blipFill>
                <a:blip r:embed="rId4"/>
                <a:stretch>
                  <a:fillRect l="-351" t="-464" r="-131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96D9008-59BA-25D7-67D4-F63A053817DA}"/>
              </a:ext>
            </a:extLst>
          </p:cNvPr>
          <p:cNvSpPr txBox="1"/>
          <p:nvPr/>
        </p:nvSpPr>
        <p:spPr>
          <a:xfrm>
            <a:off x="3203848" y="4769332"/>
            <a:ext cx="4572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*https://gitlab.cern.ch/acc-models/fcc/fcc-ee-lattice/</a:t>
            </a:r>
          </a:p>
        </p:txBody>
      </p:sp>
    </p:spTree>
    <p:extLst>
      <p:ext uri="{BB962C8B-B14F-4D97-AF65-F5344CB8AC3E}">
        <p14:creationId xmlns:p14="http://schemas.microsoft.com/office/powerpoint/2010/main" val="3228162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41BBC2-1165-EB77-952B-93F9301D8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131590"/>
            <a:ext cx="4032448" cy="311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79070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FCC-2011110001-BLEED_FCC_PresentationTemplate_16x9_onscreen</Template>
  <TotalTime>23774</TotalTime>
  <Words>497</Words>
  <Application>Microsoft Office PowerPoint</Application>
  <PresentationFormat>On-screen Show (16:9)</PresentationFormat>
  <Paragraphs>64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Introslides</vt:lpstr>
      <vt:lpstr>Titleslides, Conclusion</vt:lpstr>
      <vt:lpstr>Content Slides - Deep Blue</vt:lpstr>
      <vt:lpstr>Non-Linear Optics Studies and Comparison</vt:lpstr>
      <vt:lpstr>Introduction</vt:lpstr>
      <vt:lpstr>Motivation for MAD-NG </vt:lpstr>
      <vt:lpstr>Baseline and LCCO Chromaticity Comparison</vt:lpstr>
      <vt:lpstr>Baseline and LCCO Chromaticity Comparison</vt:lpstr>
      <vt:lpstr>Baseline and LCCO Anharmonicity Comparison</vt:lpstr>
      <vt:lpstr>Baseline and LCCO Anharmonicity Comparison</vt:lpstr>
      <vt:lpstr>Outlook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Hunchak, Patrick</dc:creator>
  <cp:lastModifiedBy>Hunchak, Patrick</cp:lastModifiedBy>
  <cp:revision>230</cp:revision>
  <dcterms:created xsi:type="dcterms:W3CDTF">2021-09-16T20:40:20Z</dcterms:created>
  <dcterms:modified xsi:type="dcterms:W3CDTF">2024-01-16T17:19:14Z</dcterms:modified>
</cp:coreProperties>
</file>