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7" r:id="rId2"/>
    <p:sldId id="553" r:id="rId3"/>
    <p:sldId id="552" r:id="rId4"/>
    <p:sldId id="554" r:id="rId5"/>
    <p:sldId id="488" r:id="rId6"/>
    <p:sldId id="555" r:id="rId7"/>
    <p:sldId id="561" r:id="rId8"/>
    <p:sldId id="557" r:id="rId9"/>
    <p:sldId id="556" r:id="rId10"/>
    <p:sldId id="558" r:id="rId11"/>
    <p:sldId id="559" r:id="rId12"/>
    <p:sldId id="565" r:id="rId13"/>
    <p:sldId id="563" r:id="rId14"/>
    <p:sldId id="566" r:id="rId15"/>
    <p:sldId id="560" r:id="rId16"/>
    <p:sldId id="568" r:id="rId17"/>
    <p:sldId id="567" r:id="rId18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7405"/>
    <a:srgbClr val="E7E9F0"/>
    <a:srgbClr val="CBD1DF"/>
    <a:srgbClr val="FFFFFF"/>
    <a:srgbClr val="990033"/>
    <a:srgbClr val="0055A0"/>
    <a:srgbClr val="CCCC00"/>
    <a:srgbClr val="CC9900"/>
    <a:srgbClr val="9467B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6" autoAdjust="0"/>
    <p:restoredTop sz="91727" autoAdjust="0"/>
  </p:normalViewPr>
  <p:slideViewPr>
    <p:cSldViewPr snapToGrid="0" snapToObjects="1">
      <p:cViewPr varScale="1">
        <p:scale>
          <a:sx n="81" d="100"/>
          <a:sy n="81" d="100"/>
        </p:scale>
        <p:origin x="760" y="5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17/01/2024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7130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67" y="4527550"/>
            <a:ext cx="8243343" cy="61595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s/Dy5V2lZHmEz2hSZ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7597/contributions/5634977/attachments/2767410/4820784/20231207_Injectors_Availability.pdf" TargetMode="External"/><Relationship Id="rId2" Type="http://schemas.openxmlformats.org/officeDocument/2006/relationships/hyperlink" Target="https://indico.cern.ch/event/1340975/contributions/5645256/attachments/2748619/4783510/AFT%20Overview%202023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vent/1339577/" TargetMode="External"/><Relationship Id="rId4" Type="http://schemas.openxmlformats.org/officeDocument/2006/relationships/hyperlink" Target="https://indico.cern.ch/event/1337597/contributions/5634959/attachments/2767238/4820457/JAPW_23_LHC_availability_v1.3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mailto:acc-fault-tracking-support@cern.ch" TargetMode="External"/><Relationship Id="rId7" Type="http://schemas.openxmlformats.org/officeDocument/2006/relationships/image" Target="../media/image8.svg"/><Relationship Id="rId2" Type="http://schemas.openxmlformats.org/officeDocument/2006/relationships/hyperlink" Target="https://cernbox.cern.ch/s/Dy5V2lZHmEz2hSZ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issues.cern.ch/issues/?jql=project%20%3D%20%22Accelerator%20Fault%20Tracking%22%20AND%20status%20%3D%20Done%20AND%20updated%20%3E%3D%20startOfYear()%20ORDER%20BY%20updated%20DESC" TargetMode="External"/><Relationship Id="rId9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20138/1" TargetMode="External"/><Relationship Id="rId2" Type="http://schemas.openxmlformats.org/officeDocument/2006/relationships/hyperlink" Target="https://cds.cern.ch/record/2650574?ln=en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B907B-6AB5-4865-92F6-A7EB0E01B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664005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de-DE" sz="3200" dirty="0"/>
              <a:t>AFT – Status and Plans </a:t>
            </a:r>
            <a:r>
              <a:rPr lang="de-DE" sz="3200" dirty="0" err="1"/>
              <a:t>for</a:t>
            </a:r>
            <a:r>
              <a:rPr lang="de-DE" sz="3200" dirty="0"/>
              <a:t> 2024</a:t>
            </a:r>
            <a:br>
              <a:rPr lang="de-DE" sz="3200" dirty="0"/>
            </a:br>
            <a:endParaRPr lang="en-GB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CFD588-5F65-D6D8-FCFA-B81647761B9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2543342"/>
            <a:ext cx="8226854" cy="1084441"/>
          </a:xfrm>
        </p:spPr>
        <p:txBody>
          <a:bodyPr>
            <a:normAutofit/>
          </a:bodyPr>
          <a:lstStyle/>
          <a:p>
            <a:r>
              <a:rPr lang="en-US" dirty="0"/>
              <a:t>Anti Asko, Lukas Felsberger</a:t>
            </a:r>
          </a:p>
          <a:p>
            <a:r>
              <a:rPr lang="en-US" dirty="0"/>
              <a:t>Acknowledgements to Bettina Mikulec, Jan Uythoven, Daniel Wollmann, Jack Heron, </a:t>
            </a:r>
            <a:r>
              <a:rPr lang="en-GB" dirty="0"/>
              <a:t>Machine Coordinators &amp; Operators, System Experts, AFT support</a:t>
            </a:r>
          </a:p>
          <a:p>
            <a:endParaRPr lang="en-GB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57200" y="2489982"/>
            <a:ext cx="8229600" cy="161074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GB" sz="2000" dirty="0"/>
          </a:p>
          <a:p>
            <a:pPr marL="36576" indent="0">
              <a:buFont typeface="Arial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04718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20E54-BAAD-8CE0-A1FE-A6B42F604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AFT Feature Desiderata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DC9B1-F7A6-01F7-03E5-77FAF9BE2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5749943" cy="3417253"/>
          </a:xfrm>
        </p:spPr>
        <p:txBody>
          <a:bodyPr>
            <a:normAutofit fontScale="47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GB" dirty="0"/>
              <a:t>Showing global availability metric excluding Injector Complex availability [D6]</a:t>
            </a:r>
          </a:p>
          <a:p>
            <a:pPr>
              <a:lnSpc>
                <a:spcPct val="120000"/>
              </a:lnSpc>
            </a:pPr>
            <a:r>
              <a:rPr lang="en-GB" dirty="0"/>
              <a:t>Plan to extend global availability component by possibility to filter by system</a:t>
            </a:r>
          </a:p>
          <a:p>
            <a:pPr lvl="1">
              <a:lnSpc>
                <a:spcPct val="120000"/>
              </a:lnSpc>
            </a:pPr>
            <a:endParaRPr lang="en-GB" dirty="0"/>
          </a:p>
          <a:p>
            <a:pPr marL="36576" indent="0">
              <a:lnSpc>
                <a:spcPct val="120000"/>
              </a:lnSpc>
              <a:buNone/>
            </a:pPr>
            <a:r>
              <a:rPr lang="en-GB" dirty="0"/>
              <a:t>Include “Impacted Destination” in Fault Search [D9]</a:t>
            </a:r>
          </a:p>
          <a:p>
            <a:pPr>
              <a:lnSpc>
                <a:spcPct val="120000"/>
              </a:lnSpc>
            </a:pPr>
            <a:r>
              <a:rPr lang="en-GB" dirty="0"/>
              <a:t>Currently destination availability only visible on machine level and not by equipment</a:t>
            </a:r>
          </a:p>
          <a:p>
            <a:pPr>
              <a:lnSpc>
                <a:spcPct val="120000"/>
              </a:lnSpc>
            </a:pPr>
            <a:r>
              <a:rPr lang="en-GB" dirty="0"/>
              <a:t>Problematic for experimental areas, where equipment problems impacting only one beam line</a:t>
            </a:r>
          </a:p>
          <a:p>
            <a:pPr>
              <a:lnSpc>
                <a:spcPct val="120000"/>
              </a:lnSpc>
            </a:pPr>
            <a:r>
              <a:rPr lang="en-GB" dirty="0"/>
              <a:t>May be possible to extend fault search this year, but extension of statistics needs to be considered as well</a:t>
            </a:r>
          </a:p>
          <a:p>
            <a:pPr marL="36576" indent="0">
              <a:lnSpc>
                <a:spcPct val="120000"/>
              </a:lnSpc>
              <a:buNone/>
            </a:pPr>
            <a:endParaRPr lang="en-GB" dirty="0"/>
          </a:p>
          <a:p>
            <a:pPr marL="36576" indent="0">
              <a:lnSpc>
                <a:spcPct val="120000"/>
              </a:lnSpc>
              <a:buNone/>
            </a:pPr>
            <a:r>
              <a:rPr lang="en-GB" dirty="0"/>
              <a:t>Allow filtering by R2E status in selected AFT statistics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059B50-066B-4F3F-91C2-BBCFF0D26E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ED17-F707-A2DA-CD8D-DD7379F858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568C0FE-8AF2-0757-2B19-2F4177EE62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634296"/>
              </p:ext>
            </p:extLst>
          </p:nvPr>
        </p:nvGraphicFramePr>
        <p:xfrm>
          <a:off x="6207143" y="169219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5D01F3B-DAA1-4626-4293-3FFC8331B1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103289"/>
              </p:ext>
            </p:extLst>
          </p:nvPr>
        </p:nvGraphicFramePr>
        <p:xfrm>
          <a:off x="6189634" y="1850043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21C8F655-BA13-4722-AD80-8653578C4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365" y="805018"/>
            <a:ext cx="1621723" cy="9916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F455519-BA7A-2F46-6D36-5E7C0FB85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577" y="2403999"/>
            <a:ext cx="2088314" cy="1806946"/>
          </a:xfrm>
          <a:prstGeom prst="rect">
            <a:avLst/>
          </a:prstGeom>
        </p:spPr>
      </p:pic>
      <p:pic>
        <p:nvPicPr>
          <p:cNvPr id="16" name="Graphic 15" descr="Checkbox Checked with solid fill">
            <a:extLst>
              <a:ext uri="{FF2B5EF4-FFF2-40B4-BE49-F238E27FC236}">
                <a16:creationId xmlns:a16="http://schemas.microsoft.com/office/drawing/2014/main" id="{D8E348CB-D8D5-9F15-A3FB-75555B2D10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61314" y="1228690"/>
            <a:ext cx="491655" cy="491655"/>
          </a:xfrm>
          <a:prstGeom prst="rect">
            <a:avLst/>
          </a:prstGeom>
        </p:spPr>
      </p:pic>
      <p:pic>
        <p:nvPicPr>
          <p:cNvPr id="17" name="Graphic 16" descr="Checkbox Checked with solid fill">
            <a:extLst>
              <a:ext uri="{FF2B5EF4-FFF2-40B4-BE49-F238E27FC236}">
                <a16:creationId xmlns:a16="http://schemas.microsoft.com/office/drawing/2014/main" id="{4D1525F7-896A-76E0-AA4F-B26F16E3B5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33640" y="4010133"/>
            <a:ext cx="491655" cy="491655"/>
          </a:xfrm>
          <a:prstGeom prst="rect">
            <a:avLst/>
          </a:prstGeom>
        </p:spPr>
      </p:pic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79AE08E-7865-866A-E821-2AA5529258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9894"/>
              </p:ext>
            </p:extLst>
          </p:nvPr>
        </p:nvGraphicFramePr>
        <p:xfrm>
          <a:off x="6114697" y="4255960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pic>
        <p:nvPicPr>
          <p:cNvPr id="19" name="Graphic 18" descr="Checkbox Checked with solid fill">
            <a:extLst>
              <a:ext uri="{FF2B5EF4-FFF2-40B4-BE49-F238E27FC236}">
                <a16:creationId xmlns:a16="http://schemas.microsoft.com/office/drawing/2014/main" id="{6351EC9B-4ABB-030B-D0F2-23C40BB3B6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27115" y="3518478"/>
            <a:ext cx="491655" cy="49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769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20E54-BAAD-8CE0-A1FE-A6B42F604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AFT Feature Desiderata 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DC9B1-F7A6-01F7-03E5-77FAF9BE2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5749943" cy="3417253"/>
          </a:xfrm>
        </p:spPr>
        <p:txBody>
          <a:bodyPr>
            <a:normAutofit fontScale="550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GB" dirty="0"/>
              <a:t>Availability Metrics shown in AFT Fault Search page [D8]</a:t>
            </a:r>
          </a:p>
          <a:p>
            <a:pPr>
              <a:lnSpc>
                <a:spcPct val="120000"/>
              </a:lnSpc>
            </a:pPr>
            <a:r>
              <a:rPr lang="en-GB" dirty="0"/>
              <a:t>Fault Search gives OP duration and Effective Duration</a:t>
            </a:r>
          </a:p>
          <a:p>
            <a:pPr>
              <a:lnSpc>
                <a:spcPct val="120000"/>
              </a:lnSpc>
            </a:pPr>
            <a:r>
              <a:rPr lang="en-GB" dirty="0"/>
              <a:t>For performance and complexity reasons they do not consider shadowing and full set of parent child relationships </a:t>
            </a:r>
            <a:r>
              <a:rPr lang="en-GB" dirty="0">
                <a:sym typeface="Wingdings" panose="05000000000000000000" pitchFamily="2" charset="2"/>
              </a:rPr>
              <a:t> generally differ from raw &amp; root-cause durations shown in statistics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Related requests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Show sum of fault duration in fault search [D15]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Show faults in shadow in fault search [D10]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Addressing request would require major rework of fault search</a:t>
            </a:r>
          </a:p>
          <a:p>
            <a:pPr marL="36576" indent="0">
              <a:lnSpc>
                <a:spcPct val="120000"/>
              </a:lnSpc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lvl="1"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059B50-066B-4F3F-91C2-BBCFF0D26E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dirty="0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ED17-F707-A2DA-CD8D-DD7379F858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5D01F3B-DAA1-4626-4293-3FFC8331B1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776275"/>
              </p:ext>
            </p:extLst>
          </p:nvPr>
        </p:nvGraphicFramePr>
        <p:xfrm>
          <a:off x="6207142" y="480582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0BEDC330-CC2E-23D5-C28C-55526A39F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4927" y="2876689"/>
            <a:ext cx="3159073" cy="16080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560197-092C-8697-96E1-64B4810A00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120"/>
          <a:stretch/>
        </p:blipFill>
        <p:spPr>
          <a:xfrm>
            <a:off x="6628137" y="1094822"/>
            <a:ext cx="2286999" cy="1608009"/>
          </a:xfrm>
          <a:prstGeom prst="rect">
            <a:avLst/>
          </a:prstGeom>
        </p:spPr>
      </p:pic>
      <p:pic>
        <p:nvPicPr>
          <p:cNvPr id="15" name="Graphic 14" descr="Checkbox Crossed outline">
            <a:extLst>
              <a:ext uri="{FF2B5EF4-FFF2-40B4-BE49-F238E27FC236}">
                <a16:creationId xmlns:a16="http://schemas.microsoft.com/office/drawing/2014/main" id="{68019F76-A862-25C1-7470-BF766F13E8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34853" y="4139968"/>
            <a:ext cx="662645" cy="66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264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20E54-BAAD-8CE0-A1FE-A6B42F604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AFT Feature Desiderata IV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DC9B1-F7A6-01F7-03E5-77FAF9BE2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6"/>
            <a:ext cx="6077607" cy="3428022"/>
          </a:xfrm>
        </p:spPr>
        <p:txBody>
          <a:bodyPr>
            <a:normAutofit fontScale="77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GB" sz="1400" dirty="0"/>
              <a:t>Have a flag for “Piquet Needed” [D14]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No problem to implement in AFT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Do we manage to fill it consistently?</a:t>
            </a:r>
          </a:p>
          <a:p>
            <a:pPr lvl="1">
              <a:lnSpc>
                <a:spcPct val="120000"/>
              </a:lnSpc>
            </a:pPr>
            <a:endParaRPr lang="en-GB" sz="1100" dirty="0"/>
          </a:p>
          <a:p>
            <a:pPr marL="36576" indent="0">
              <a:lnSpc>
                <a:spcPct val="120000"/>
              </a:lnSpc>
              <a:buNone/>
            </a:pPr>
            <a:r>
              <a:rPr lang="en-GB" sz="1400" dirty="0"/>
              <a:t>Have a flag for “</a:t>
            </a:r>
            <a:r>
              <a:rPr lang="en-GB" sz="1400" dirty="0" err="1"/>
              <a:t>Wearout</a:t>
            </a:r>
            <a:r>
              <a:rPr lang="en-GB" sz="1400" dirty="0"/>
              <a:t> Failure” [D30]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No problem to implement in AFT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Do we manage to fill it consistently?</a:t>
            </a:r>
          </a:p>
          <a:p>
            <a:pPr>
              <a:lnSpc>
                <a:spcPct val="120000"/>
              </a:lnSpc>
            </a:pPr>
            <a:endParaRPr lang="en-GB" sz="1400" dirty="0"/>
          </a:p>
          <a:p>
            <a:pPr marL="36576" indent="0">
              <a:lnSpc>
                <a:spcPct val="120000"/>
              </a:lnSpc>
              <a:buNone/>
            </a:pPr>
            <a:r>
              <a:rPr lang="en-GB" sz="1400" dirty="0"/>
              <a:t>Allow addition of faulty element so that the beam impact can be seen per individual equipment.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Already implemented in AFT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Do we manage to fill it consistently? Very much depends on equipment group and machine</a:t>
            </a:r>
          </a:p>
          <a:p>
            <a:pPr marL="36576" indent="0">
              <a:lnSpc>
                <a:spcPct val="120000"/>
              </a:lnSpc>
              <a:buNone/>
            </a:pPr>
            <a:endParaRPr lang="en-GB" sz="14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GB" sz="1400" dirty="0">
                <a:sym typeface="Wingdings" panose="05000000000000000000" pitchFamily="2" charset="2"/>
              </a:rPr>
              <a:t>Some requests cannot be addressed by AFT feature alone but require active effort from experts or automatization.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GB" sz="1400" dirty="0">
                <a:sym typeface="Wingdings" panose="05000000000000000000" pitchFamily="2" charset="2"/>
              </a:rPr>
              <a:t>Try to raise awareness in demos and reviews and/or look for ways to automate.</a:t>
            </a:r>
            <a:endParaRPr lang="en-GB" sz="1400" dirty="0"/>
          </a:p>
          <a:p>
            <a:pPr>
              <a:lnSpc>
                <a:spcPct val="120000"/>
              </a:lnSpc>
            </a:pPr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059B50-066B-4F3F-91C2-BBCFF0D26E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ED17-F707-A2DA-CD8D-DD7379F858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568C0FE-8AF2-0757-2B19-2F4177EE62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725623"/>
              </p:ext>
            </p:extLst>
          </p:nvPr>
        </p:nvGraphicFramePr>
        <p:xfrm>
          <a:off x="6160920" y="1002206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 (on AFT)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5D01F3B-DAA1-4626-4293-3FFC8331B1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443755"/>
              </p:ext>
            </p:extLst>
          </p:nvPr>
        </p:nvGraphicFramePr>
        <p:xfrm>
          <a:off x="6160918" y="1715389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62EB3AD-9F12-40FE-5E3A-F87C3F33A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605376"/>
              </p:ext>
            </p:extLst>
          </p:nvPr>
        </p:nvGraphicFramePr>
        <p:xfrm>
          <a:off x="6160920" y="2842352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86AF3C6E-9B06-7834-8D1C-27D99EE8A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760" y="4143220"/>
            <a:ext cx="6855474" cy="62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653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3692A-CF5D-BB48-B025-EC68E20C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AFT Automation &amp; Integrations 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33E5A-528D-8082-7FB0-23E876BB15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D6E5AD-7E86-DCAB-3D15-6608F93E3E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CE0403D-26DB-C61D-8859-C85F13795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688663"/>
              </p:ext>
            </p:extLst>
          </p:nvPr>
        </p:nvGraphicFramePr>
        <p:xfrm>
          <a:off x="6207142" y="480582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0D6CB7D-E800-FA8F-9EA5-85C8A2FE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4392655" cy="3203145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en-US" u="sng" dirty="0"/>
              <a:t>Automatic fault recording </a:t>
            </a:r>
            <a:r>
              <a:rPr lang="en-US" dirty="0"/>
              <a:t>has seen significant improvements in 2023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Based on positive experience we would like to extend automatization even further in following aspects: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Impacted destinations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Faulty system and faulty element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Up- and downstream linking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Better integration between manual and automatic fault recording [D16]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Continue to exchange via </a:t>
            </a:r>
            <a:r>
              <a:rPr lang="en-GB" dirty="0" err="1">
                <a:sym typeface="Wingdings" panose="05000000000000000000" pitchFamily="2" charset="2"/>
              </a:rPr>
              <a:t>afr</a:t>
            </a:r>
            <a:r>
              <a:rPr lang="en-GB" dirty="0">
                <a:sym typeface="Wingdings" panose="05000000000000000000" pitchFamily="2" charset="2"/>
              </a:rPr>
              <a:t>-core </a:t>
            </a:r>
            <a:r>
              <a:rPr lang="en-GB" dirty="0" err="1">
                <a:sym typeface="Wingdings" panose="05000000000000000000" pitchFamily="2" charset="2"/>
              </a:rPr>
              <a:t>egroup</a:t>
            </a:r>
            <a:r>
              <a:rPr lang="en-GB" dirty="0">
                <a:sym typeface="Wingdings" panose="05000000000000000000" pitchFamily="2" charset="2"/>
              </a:rPr>
              <a:t> and stay in close contact with Efficient Particle Accelerators (EPA) project for possible synergies.</a:t>
            </a:r>
          </a:p>
          <a:p>
            <a:pPr>
              <a:lnSpc>
                <a:spcPct val="120000"/>
              </a:lnSpc>
            </a:pPr>
            <a:endParaRPr lang="en-GB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endParaRPr lang="en-GB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endParaRPr lang="en-US" dirty="0">
              <a:sym typeface="Wingdings" panose="05000000000000000000" pitchFamily="2" charset="2"/>
            </a:endParaRPr>
          </a:p>
          <a:p>
            <a:pPr marL="36576" indent="0">
              <a:lnSpc>
                <a:spcPct val="120000"/>
              </a:lnSpc>
              <a:buNone/>
            </a:pPr>
            <a:endParaRPr lang="en-US" dirty="0"/>
          </a:p>
          <a:p>
            <a:pPr marL="36576" indent="0">
              <a:lnSpc>
                <a:spcPct val="120000"/>
              </a:lnSpc>
              <a:buNone/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A5FA2B-0AE7-DD07-9D73-1A6D1F94235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9819" y="1600507"/>
            <a:ext cx="4561897" cy="202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535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3692A-CF5D-BB48-B025-EC68E20C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AFT Automation &amp; Integrations II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33E5A-528D-8082-7FB0-23E876BB15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D6E5AD-7E86-DCAB-3D15-6608F93E3E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CE0403D-26DB-C61D-8859-C85F137953C0}"/>
              </a:ext>
            </a:extLst>
          </p:cNvPr>
          <p:cNvGraphicFramePr>
            <a:graphicFrameLocks noGrp="1"/>
          </p:cNvGraphicFramePr>
          <p:nvPr/>
        </p:nvGraphicFramePr>
        <p:xfrm>
          <a:off x="6207142" y="480582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0D6CB7D-E800-FA8F-9EA5-85C8A2FE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302" y="994205"/>
            <a:ext cx="4974021" cy="3601443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AFT has an </a:t>
            </a:r>
            <a:r>
              <a:rPr lang="en-US" u="sng" dirty="0"/>
              <a:t>integration with EAM </a:t>
            </a:r>
            <a:r>
              <a:rPr lang="en-US" dirty="0"/>
              <a:t>since last year. </a:t>
            </a:r>
          </a:p>
          <a:p>
            <a:pPr>
              <a:lnSpc>
                <a:spcPct val="120000"/>
              </a:lnSpc>
            </a:pPr>
            <a:r>
              <a:rPr lang="en-US" dirty="0"/>
              <a:t>Allows for automatic creation </a:t>
            </a:r>
            <a:r>
              <a:rPr lang="en-GB" dirty="0"/>
              <a:t>of work orders on linking of a faulty element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Currently limited to systems that are registered on </a:t>
            </a:r>
            <a:r>
              <a:rPr lang="en-GB" dirty="0" err="1">
                <a:sym typeface="Wingdings" panose="05000000000000000000" pitchFamily="2" charset="2"/>
              </a:rPr>
              <a:t>LayoutDB</a:t>
            </a:r>
            <a:r>
              <a:rPr lang="en-GB" dirty="0">
                <a:sym typeface="Wingdings" panose="05000000000000000000" pitchFamily="2" charset="2"/>
              </a:rPr>
              <a:t> and EAM.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Extension of integration would bring further advantages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Link faults with equipment history (wear out?)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Assess spares situation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Automatized analysis looking for trends, warnings etc.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Avoid double bookkeeping for equipment groups (faults with beam vs. in-shadow)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dirty="0">
                <a:sym typeface="Wingdings" panose="05000000000000000000" pitchFamily="2" charset="2"/>
              </a:rPr>
              <a:t>Precise definition of further integration still needs to be discussed  concretize with EAM team, AFT team, and equipment groups.</a:t>
            </a:r>
          </a:p>
          <a:p>
            <a:pPr marL="36576" indent="0">
              <a:lnSpc>
                <a:spcPct val="120000"/>
              </a:lnSpc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endParaRPr lang="en-GB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endParaRPr lang="en-US" dirty="0">
              <a:sym typeface="Wingdings" panose="05000000000000000000" pitchFamily="2" charset="2"/>
            </a:endParaRPr>
          </a:p>
          <a:p>
            <a:pPr marL="36576" indent="0">
              <a:lnSpc>
                <a:spcPct val="120000"/>
              </a:lnSpc>
              <a:buNone/>
            </a:pPr>
            <a:endParaRPr lang="en-US" dirty="0"/>
          </a:p>
          <a:p>
            <a:pPr marL="36576" indent="0">
              <a:lnSpc>
                <a:spcPct val="120000"/>
              </a:lnSpc>
              <a:buNone/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11719D-B2DB-45D7-8C78-CD18624DE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1939" y="1109137"/>
            <a:ext cx="3916386" cy="12693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FCDF30-2211-D1F7-EF4F-4CED0F25A7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939" y="2504145"/>
            <a:ext cx="3921638" cy="170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26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3692A-CF5D-BB48-B025-EC68E20C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AFT Automation &amp; Integrations III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33E5A-528D-8082-7FB0-23E876BB15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D6E5AD-7E86-DCAB-3D15-6608F93E3E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CE0403D-26DB-C61D-8859-C85F13795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237319"/>
              </p:ext>
            </p:extLst>
          </p:nvPr>
        </p:nvGraphicFramePr>
        <p:xfrm>
          <a:off x="6207142" y="480582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pic>
        <p:nvPicPr>
          <p:cNvPr id="7" name="Picture 6" descr="A screen shot of a computer&#10;&#10;Description automatically generated">
            <a:extLst>
              <a:ext uri="{FF2B5EF4-FFF2-40B4-BE49-F238E27FC236}">
                <a16:creationId xmlns:a16="http://schemas.microsoft.com/office/drawing/2014/main" id="{EEE735EA-B60D-5A50-F05F-751F94CC6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381" y="1263736"/>
            <a:ext cx="3867453" cy="30238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9A9AAC-A675-B249-0F35-1B9B276D8997}"/>
              </a:ext>
            </a:extLst>
          </p:cNvPr>
          <p:cNvSpPr txBox="1"/>
          <p:nvPr/>
        </p:nvSpPr>
        <p:spPr>
          <a:xfrm>
            <a:off x="5072149" y="4352370"/>
            <a:ext cx="34353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A. Huschauer, “</a:t>
            </a:r>
            <a:r>
              <a:rPr lang="en-GB" sz="1100" dirty="0"/>
              <a:t>Automated equipment monitoring: status and evolution</a:t>
            </a:r>
            <a:r>
              <a:rPr lang="en-US" sz="1100" dirty="0"/>
              <a:t>”, JAPW23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1164C8-96CE-E1D5-1CD0-FFFD8110F956}"/>
              </a:ext>
            </a:extLst>
          </p:cNvPr>
          <p:cNvSpPr txBox="1"/>
          <p:nvPr/>
        </p:nvSpPr>
        <p:spPr>
          <a:xfrm>
            <a:off x="5713748" y="2830746"/>
            <a:ext cx="2167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EPA WP8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0D6CB7D-E800-FA8F-9EA5-85C8A2FE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4392655" cy="3203145"/>
          </a:xfrm>
        </p:spPr>
        <p:txBody>
          <a:bodyPr>
            <a:normAutofit fontScale="400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u="sng" dirty="0"/>
              <a:t>Efficient Particle Accelerators (EPA) project WP8 </a:t>
            </a:r>
            <a:r>
              <a:rPr lang="en-US" dirty="0"/>
              <a:t>proposes SW layer providing detailed equipment &amp; accelerator status, settings, configuration etc.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Can mutually profit from exchanging data with AFT:</a:t>
            </a:r>
          </a:p>
          <a:p>
            <a:pPr>
              <a:lnSpc>
                <a:spcPct val="120000"/>
              </a:lnSpc>
            </a:pPr>
            <a:r>
              <a:rPr lang="en-US" dirty="0"/>
              <a:t>AFT </a:t>
            </a:r>
            <a:r>
              <a:rPr lang="en-US" dirty="0">
                <a:sym typeface="Wingdings" panose="05000000000000000000" pitchFamily="2" charset="2"/>
              </a:rPr>
              <a:t> SW layer: provide fault status &amp; history of accelerator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SW layer  AFT: Provide equipment status to automatic fault recording instances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dirty="0">
                <a:sym typeface="Wingdings" panose="05000000000000000000" pitchFamily="2" charset="2"/>
              </a:rPr>
              <a:t> Allow for faster and more precise fault diagnosis and better fault classification</a:t>
            </a:r>
          </a:p>
          <a:p>
            <a:pPr marL="36576" indent="0">
              <a:lnSpc>
                <a:spcPct val="120000"/>
              </a:lnSpc>
              <a:buNone/>
            </a:pP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Precise definition of integration still needs to be discussed  Concretize with EPA WP8, AFT team &amp; automatic fault recording team</a:t>
            </a:r>
          </a:p>
          <a:p>
            <a:pPr marL="36576" indent="0">
              <a:lnSpc>
                <a:spcPct val="120000"/>
              </a:lnSpc>
              <a:buNone/>
            </a:pPr>
            <a:endParaRPr lang="en-US" dirty="0"/>
          </a:p>
          <a:p>
            <a:pPr marL="36576" indent="0">
              <a:lnSpc>
                <a:spcPct val="120000"/>
              </a:lnSpc>
              <a:buNone/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356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103A0-D4E0-4A71-ED51-8B527BD57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690B7-4FB8-862E-F894-F5E0B0621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0685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2023 has been used to collect feedback on AFT and its usage</a:t>
            </a:r>
          </a:p>
          <a:p>
            <a:pPr>
              <a:lnSpc>
                <a:spcPct val="120000"/>
              </a:lnSpc>
            </a:pPr>
            <a:r>
              <a:rPr lang="en-US" dirty="0"/>
              <a:t>Desiderata were evaluated in terms of feasibility, relevance and maturity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Some requests can be addressed in the short to mid term </a:t>
            </a:r>
          </a:p>
          <a:p>
            <a:pPr lvl="2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 Selection was presented and full list available </a:t>
            </a:r>
            <a:r>
              <a:rPr lang="en-US" dirty="0">
                <a:hlinkClick r:id="rId2"/>
              </a:rPr>
              <a:t>here</a:t>
            </a:r>
            <a:r>
              <a:rPr lang="en-US" dirty="0"/>
              <a:t>. Feedback welcome!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Some ideas to be addressed in the </a:t>
            </a:r>
            <a:r>
              <a:rPr lang="en-US" dirty="0">
                <a:sym typeface="Wingdings" panose="05000000000000000000" pitchFamily="2" charset="2"/>
              </a:rPr>
              <a:t>mid- to long-term </a:t>
            </a:r>
          </a:p>
          <a:p>
            <a:pPr lvl="2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Advanced AFT features, further automation and integration with other tools</a:t>
            </a:r>
          </a:p>
          <a:p>
            <a:pPr lvl="2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 C</a:t>
            </a:r>
            <a:r>
              <a:rPr lang="en-US" dirty="0"/>
              <a:t>ontinue discussions with equipment groups, EAM team, EPA WP8, automatic fault recording experts, AFT team to develop concrete requirements and allocate resources.</a:t>
            </a:r>
          </a:p>
          <a:p>
            <a:pPr>
              <a:lnSpc>
                <a:spcPct val="120000"/>
              </a:lnSpc>
            </a:pPr>
            <a:r>
              <a:rPr lang="en-US" dirty="0"/>
              <a:t>Aim to continue further automatization and integration of fault tracking based on very positive experience in recent years.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AB849D-33D5-317C-A071-80534A6643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284796-566A-ABCF-95EC-C18097C868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324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33996-9B4F-1DF3-51B1-0DFF8382B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Backup </a:t>
            </a:r>
            <a:r>
              <a:rPr lang="de-DE" dirty="0" err="1"/>
              <a:t>slides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B5D45-CB30-8270-C9A0-3BB1D8F9B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022EA4-7114-6887-975E-5461284023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27E4F3-AEF5-4761-C1E1-C53B3E2CF1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331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B991825-0B3D-63D8-DF21-DDB27C2DA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– AFT Status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C455EB9-D32C-BB7E-6257-BBD6443A3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AFT tool, database and fault recording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Anti’s </a:t>
            </a:r>
            <a:r>
              <a:rPr lang="en-US" dirty="0">
                <a:hlinkClick r:id="rId2"/>
              </a:rPr>
              <a:t>RAWG talk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Several new features of the tool could be implemented, and review activities were extended in 2023.</a:t>
            </a:r>
          </a:p>
          <a:p>
            <a:pPr>
              <a:lnSpc>
                <a:spcPct val="120000"/>
              </a:lnSpc>
            </a:pPr>
            <a:r>
              <a:rPr lang="en-US" dirty="0"/>
              <a:t>Fault reporting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JAPW talks on </a:t>
            </a:r>
            <a:r>
              <a:rPr lang="en-US" dirty="0">
                <a:hlinkClick r:id="rId3"/>
              </a:rPr>
              <a:t>Injectors</a:t>
            </a:r>
            <a:r>
              <a:rPr lang="en-US" dirty="0"/>
              <a:t> and </a:t>
            </a:r>
            <a:r>
              <a:rPr lang="en-US" dirty="0">
                <a:hlinkClick r:id="rId4"/>
              </a:rPr>
              <a:t>LHC</a:t>
            </a:r>
            <a:r>
              <a:rPr lang="en-US" dirty="0"/>
              <a:t> availability done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Chamonix talks on Injectors and LHC being prepared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AFT data was and is instrumental to prepare talks and provide feedback</a:t>
            </a:r>
          </a:p>
          <a:p>
            <a:pPr>
              <a:lnSpc>
                <a:spcPct val="120000"/>
              </a:lnSpc>
            </a:pPr>
            <a:r>
              <a:rPr lang="en-US" dirty="0"/>
              <a:t>Automatic Fault Recording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hlinkClick r:id="rId5"/>
              </a:rPr>
              <a:t>RAWG talks </a:t>
            </a:r>
            <a:r>
              <a:rPr lang="en-US" dirty="0"/>
              <a:t>by Michi and Piotr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Automatic Fault Recording deployed across proton chain in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080A07-2673-EF43-2E0D-8FEFFC2C7F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85466-591E-813F-3392-71E5F7F0B5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83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B991825-0B3D-63D8-DF21-DDB27C2DA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– AFT Plans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C455EB9-D32C-BB7E-6257-BBD6443A3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696036"/>
          </a:xfrm>
        </p:spPr>
        <p:txBody>
          <a:bodyPr>
            <a:normAutofit fontScale="550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Received extensive feedback from AFT users in 2023 on possible AFT improvements (from weekly reviews, RAWG presentations by equipment groups, JAPW preparations, …)</a:t>
            </a:r>
          </a:p>
          <a:p>
            <a:pPr>
              <a:lnSpc>
                <a:spcPct val="120000"/>
              </a:lnSpc>
            </a:pPr>
            <a:r>
              <a:rPr lang="en-US" dirty="0"/>
              <a:t>Thank you!</a:t>
            </a:r>
          </a:p>
          <a:p>
            <a:pPr>
              <a:lnSpc>
                <a:spcPct val="120000"/>
              </a:lnSpc>
            </a:pPr>
            <a:r>
              <a:rPr lang="en-US" dirty="0"/>
              <a:t>Collected feedback needs to be discussed and prioritized</a:t>
            </a:r>
          </a:p>
          <a:p>
            <a:pPr>
              <a:lnSpc>
                <a:spcPct val="120000"/>
              </a:lnSpc>
            </a:pPr>
            <a:r>
              <a:rPr lang="en-US" dirty="0"/>
              <a:t>First iteration done with A. Asko – mainly regarding desiderata related to AFT tool</a:t>
            </a:r>
          </a:p>
          <a:p>
            <a:pPr>
              <a:lnSpc>
                <a:spcPct val="120000"/>
              </a:lnSpc>
            </a:pPr>
            <a:r>
              <a:rPr lang="en-US" dirty="0"/>
              <a:t>Results presented in the following.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Goal of this talk is to bring the discussion to the RAWG and get your feedback!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Focus is on short to mid term plans primarily for the AFT tool and organizational aspects of fault tracking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080A07-2673-EF43-2E0D-8FEFFC2C7F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85466-591E-813F-3392-71E5F7F0B5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59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6D34F-AFA8-14AC-9AB3-38FF1F7C9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of AFT desiderata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C450F-9918-EFD2-B978-1B2913DEF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54" y="1759950"/>
            <a:ext cx="8229600" cy="2928245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Ranked each desiderata by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Complexity (0 low - 5 high): Difficulty of Implementation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Importance (0 low – 5 high): Degree of positive impact on AFT usage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Maturity (0 low – 5 high): Clarity of feature request and possibility to implement</a:t>
            </a:r>
          </a:p>
          <a:p>
            <a:pPr>
              <a:lnSpc>
                <a:spcPct val="120000"/>
              </a:lnSpc>
            </a:pPr>
            <a:r>
              <a:rPr lang="en-US" dirty="0"/>
              <a:t>Table can be viewed </a:t>
            </a:r>
            <a:r>
              <a:rPr lang="en-US" dirty="0">
                <a:hlinkClick r:id="rId2"/>
              </a:rPr>
              <a:t>here</a:t>
            </a:r>
            <a:r>
              <a:rPr lang="en-US" dirty="0"/>
              <a:t>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Comments can be made (or sent via email)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Features can still be generally requested by writing to </a:t>
            </a:r>
            <a:r>
              <a:rPr lang="en-US" dirty="0">
                <a:hlinkClick r:id="rId3"/>
              </a:rPr>
              <a:t>acc-fault-tracking-support@cern.ch</a:t>
            </a:r>
            <a:endParaRPr lang="en-US" dirty="0"/>
          </a:p>
          <a:p>
            <a:pPr lvl="2">
              <a:lnSpc>
                <a:spcPct val="120000"/>
              </a:lnSpc>
            </a:pPr>
            <a:r>
              <a:rPr lang="en-US" dirty="0"/>
              <a:t>Overview of existing issues - </a:t>
            </a:r>
            <a:r>
              <a:rPr lang="en-US" dirty="0">
                <a:hlinkClick r:id="rId4"/>
              </a:rPr>
              <a:t>here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Sub-set of desiderata will be presented in the following.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dirty="0">
                <a:sym typeface="Wingdings" panose="05000000000000000000" pitchFamily="2" charset="2"/>
              </a:rPr>
              <a:t>General observation: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Implementation of all desiderata would largely exceed available resources  prioritization gives set of desiderata that are feasible to be implemented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Even after prioritization, some very relevant desiderata may not be implemented in 2024 with existing resources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Some desiderate are not yet concrete enough to judge whether they can be implemented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à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226B31-106E-0DCE-A642-4D019C5F38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CF3B84-E626-36A5-4EE9-3B3274B4A8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266BC6-8533-4660-1536-21FDC4BF5C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045403"/>
            <a:ext cx="9144000" cy="463713"/>
          </a:xfrm>
          <a:prstGeom prst="rect">
            <a:avLst/>
          </a:prstGeom>
        </p:spPr>
      </p:pic>
      <p:pic>
        <p:nvPicPr>
          <p:cNvPr id="9" name="Graphic 8" descr="Checkbox Checked with solid fill">
            <a:extLst>
              <a:ext uri="{FF2B5EF4-FFF2-40B4-BE49-F238E27FC236}">
                <a16:creationId xmlns:a16="http://schemas.microsoft.com/office/drawing/2014/main" id="{61524920-5108-8DAF-15C2-489D34F7DA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13547" y="3717518"/>
            <a:ext cx="380579" cy="380579"/>
          </a:xfrm>
          <a:prstGeom prst="rect">
            <a:avLst/>
          </a:prstGeom>
        </p:spPr>
      </p:pic>
      <p:pic>
        <p:nvPicPr>
          <p:cNvPr id="11" name="Graphic 10" descr="Checkbox Crossed outline">
            <a:extLst>
              <a:ext uri="{FF2B5EF4-FFF2-40B4-BE49-F238E27FC236}">
                <a16:creationId xmlns:a16="http://schemas.microsoft.com/office/drawing/2014/main" id="{0297415F-C5AD-CDA8-FC2B-3B2FC3E571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13546" y="4098097"/>
            <a:ext cx="380579" cy="38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42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67B334A-3BF0-D7F7-AE5C-4432696C1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Desiderata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E67952B-85D7-219E-29A1-D37FED35D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Organizational </a:t>
            </a:r>
            <a:r>
              <a:rPr lang="de-DE" sz="2400" dirty="0" err="1"/>
              <a:t>requests</a:t>
            </a:r>
            <a:endParaRPr lang="de-DE" sz="2400" dirty="0"/>
          </a:p>
          <a:p>
            <a:r>
              <a:rPr lang="de-DE" sz="2400" dirty="0"/>
              <a:t>AFT </a:t>
            </a:r>
            <a:r>
              <a:rPr lang="de-DE" sz="2400" dirty="0" err="1"/>
              <a:t>tool</a:t>
            </a:r>
            <a:r>
              <a:rPr lang="de-DE" sz="2400" dirty="0"/>
              <a:t> feature </a:t>
            </a:r>
            <a:r>
              <a:rPr lang="de-DE" sz="2400" dirty="0" err="1"/>
              <a:t>requests</a:t>
            </a:r>
            <a:endParaRPr lang="de-DE" sz="2400" dirty="0"/>
          </a:p>
          <a:p>
            <a:r>
              <a:rPr lang="de-DE" sz="2400" dirty="0" err="1"/>
              <a:t>Requests</a:t>
            </a:r>
            <a:r>
              <a:rPr lang="de-DE" sz="2400" dirty="0"/>
              <a:t> </a:t>
            </a:r>
            <a:r>
              <a:rPr lang="de-DE" sz="2400" dirty="0" err="1"/>
              <a:t>regarding</a:t>
            </a:r>
            <a:r>
              <a:rPr lang="de-DE" sz="2400" dirty="0"/>
              <a:t> </a:t>
            </a:r>
            <a:r>
              <a:rPr lang="de-DE" sz="2400" dirty="0" err="1"/>
              <a:t>integration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</a:t>
            </a:r>
            <a:r>
              <a:rPr lang="de-DE" sz="2400" dirty="0" err="1"/>
              <a:t>other</a:t>
            </a:r>
            <a:r>
              <a:rPr lang="de-DE" sz="2400" dirty="0"/>
              <a:t> </a:t>
            </a:r>
            <a:r>
              <a:rPr lang="de-DE" sz="2400" dirty="0" err="1"/>
              <a:t>tools</a:t>
            </a:r>
            <a:r>
              <a:rPr lang="de-DE" sz="2400" dirty="0"/>
              <a:t> and </a:t>
            </a:r>
            <a:r>
              <a:rPr lang="de-DE" sz="2400" dirty="0" err="1"/>
              <a:t>projects</a:t>
            </a:r>
            <a:endParaRPr lang="de-DE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5AC4FF-EA1D-1629-ACC2-DD1CF809BC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183D4F-A930-70C5-0F07-FA271312EA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393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61746-2E34-E362-C6E0-D74603BCB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AFT – Organizational Desiderata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65D18-F073-83C9-9238-09ECF901A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Equipment Expert Review Involvement</a:t>
            </a:r>
          </a:p>
          <a:p>
            <a:pPr>
              <a:lnSpc>
                <a:spcPct val="120000"/>
              </a:lnSpc>
            </a:pPr>
            <a:r>
              <a:rPr lang="en-US" dirty="0"/>
              <a:t>Have a demo for equipment experts doing AFT reviews for the first time [D22]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 Plan to have in beginning of February. Will send email to aft-resp-equipment-contacts for details. 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Have a guideline for fault reviews (wiki page) [D1]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 Plan to compile it during Q1 2024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Review rate [D21]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Generally improved throughout 2023. Reviewers with low review rate will be contacted directly for feedback throughout 2024.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Check if relationship with large number of short faults recorded in SPS [D19]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53E280-F8DB-1895-AC0B-44BACD4DA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377A9-CF0A-F7B4-BECC-1ADF65C0C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E181286-3CC1-B703-9325-5DD47A23CC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177810"/>
              </p:ext>
            </p:extLst>
          </p:nvPr>
        </p:nvGraphicFramePr>
        <p:xfrm>
          <a:off x="6166726" y="803248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pic>
        <p:nvPicPr>
          <p:cNvPr id="8" name="Graphic 7" descr="Checkbox Checked with solid fill">
            <a:extLst>
              <a:ext uri="{FF2B5EF4-FFF2-40B4-BE49-F238E27FC236}">
                <a16:creationId xmlns:a16="http://schemas.microsoft.com/office/drawing/2014/main" id="{ECD6BA1C-1B2D-96A4-00B2-56C7B4A572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45118" y="3853903"/>
            <a:ext cx="914400" cy="914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75B456-9857-1BBE-B5F6-081019A70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7411" y="3733379"/>
            <a:ext cx="3208995" cy="1004668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666485A-379F-674A-0C15-0FA4498677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770827"/>
              </p:ext>
            </p:extLst>
          </p:nvPr>
        </p:nvGraphicFramePr>
        <p:xfrm>
          <a:off x="6166726" y="2067533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de-DE" sz="1050" dirty="0"/>
                        <a:t>2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32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61746-2E34-E362-C6E0-D74603BCB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AFT – Organizational Desiderata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65D18-F073-83C9-9238-09ECF901A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Publish yearly availability reports (again) [D28]</a:t>
            </a:r>
          </a:p>
          <a:p>
            <a:pPr>
              <a:lnSpc>
                <a:spcPct val="120000"/>
              </a:lnSpc>
            </a:pPr>
            <a:r>
              <a:rPr lang="en-US" dirty="0"/>
              <a:t>Written summary based on AFT data, JAPW and Chamonix presentations to be published on CDS</a:t>
            </a:r>
          </a:p>
          <a:p>
            <a:pPr>
              <a:lnSpc>
                <a:spcPct val="120000"/>
              </a:lnSpc>
            </a:pPr>
            <a:r>
              <a:rPr lang="en-US" dirty="0"/>
              <a:t>Similar as done for run 2 – e.g. </a:t>
            </a:r>
            <a:r>
              <a:rPr lang="en-US" dirty="0">
                <a:hlinkClick r:id="rId2"/>
              </a:rPr>
              <a:t>https://cds.cern.ch/record/2650574?ln=en</a:t>
            </a:r>
            <a:r>
              <a:rPr lang="en-US" dirty="0"/>
              <a:t> </a:t>
            </a:r>
          </a:p>
          <a:p>
            <a:pPr>
              <a:lnSpc>
                <a:spcPct val="120000"/>
              </a:lnSpc>
            </a:pPr>
            <a:r>
              <a:rPr lang="en-US" dirty="0"/>
              <a:t>Plan to release in Q1 2024</a:t>
            </a:r>
          </a:p>
          <a:p>
            <a:pPr marL="36576" indent="0">
              <a:lnSpc>
                <a:spcPct val="120000"/>
              </a:lnSpc>
              <a:buNone/>
            </a:pPr>
            <a:endParaRPr lang="en-US" dirty="0"/>
          </a:p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Release an Update of the Fault Recording Guideline [D27]</a:t>
            </a:r>
          </a:p>
          <a:p>
            <a:pPr>
              <a:lnSpc>
                <a:spcPct val="120000"/>
              </a:lnSpc>
            </a:pPr>
            <a:r>
              <a:rPr lang="en-US" dirty="0">
                <a:hlinkClick r:id="rId3"/>
              </a:rPr>
              <a:t>https://edms.cern.ch/document/2720138/1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Last version from end of 2021</a:t>
            </a:r>
          </a:p>
          <a:p>
            <a:pPr>
              <a:lnSpc>
                <a:spcPct val="120000"/>
              </a:lnSpc>
            </a:pPr>
            <a:r>
              <a:rPr lang="en-US" dirty="0"/>
              <a:t>Capture updates due to automatic fault recording as well as correct treatment of special cases</a:t>
            </a:r>
          </a:p>
          <a:p>
            <a:pPr>
              <a:lnSpc>
                <a:spcPct val="120000"/>
              </a:lnSpc>
            </a:pPr>
            <a:r>
              <a:rPr lang="en-US" dirty="0"/>
              <a:t>Plan to release in Q2 2024</a:t>
            </a:r>
          </a:p>
          <a:p>
            <a:pPr marL="36576" indent="0">
              <a:lnSpc>
                <a:spcPct val="120000"/>
              </a:lnSpc>
              <a:buNone/>
            </a:pPr>
            <a:endParaRPr lang="en-US" dirty="0"/>
          </a:p>
          <a:p>
            <a:pPr lvl="1"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53E280-F8DB-1895-AC0B-44BACD4DA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377A9-CF0A-F7B4-BECC-1ADF65C0C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E181286-3CC1-B703-9325-5DD47A23CC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678621"/>
              </p:ext>
            </p:extLst>
          </p:nvPr>
        </p:nvGraphicFramePr>
        <p:xfrm>
          <a:off x="6232402" y="654701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de-DE" sz="1050" dirty="0"/>
                        <a:t>2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pic>
        <p:nvPicPr>
          <p:cNvPr id="7" name="Graphic 6" descr="Checkbox Checked with solid fill">
            <a:extLst>
              <a:ext uri="{FF2B5EF4-FFF2-40B4-BE49-F238E27FC236}">
                <a16:creationId xmlns:a16="http://schemas.microsoft.com/office/drawing/2014/main" id="{6257DD59-2CBD-564C-C34A-A86897A6F5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25383" y="3853903"/>
            <a:ext cx="914400" cy="91440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EF0D3EA-84BF-E873-ECC7-74F035FA0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005859"/>
              </p:ext>
            </p:extLst>
          </p:nvPr>
        </p:nvGraphicFramePr>
        <p:xfrm>
          <a:off x="6232401" y="2588113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de-DE" sz="1050" dirty="0"/>
                        <a:t>2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9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61746-2E34-E362-C6E0-D74603BCB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75120"/>
            <a:ext cx="8323061" cy="705332"/>
          </a:xfrm>
        </p:spPr>
        <p:txBody>
          <a:bodyPr>
            <a:noAutofit/>
          </a:bodyPr>
          <a:lstStyle/>
          <a:p>
            <a:r>
              <a:rPr lang="en-US" sz="3200" dirty="0"/>
              <a:t>AFT – Organizational Desiderata 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65D18-F073-83C9-9238-09ECF901A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Weekly Monday Reviews 2024 [D22]</a:t>
            </a:r>
          </a:p>
          <a:p>
            <a:pPr>
              <a:lnSpc>
                <a:spcPct val="120000"/>
              </a:lnSpc>
            </a:pPr>
            <a:r>
              <a:rPr lang="en-US" dirty="0"/>
              <a:t>Expected to keep structure and time-slot of last year</a:t>
            </a:r>
          </a:p>
          <a:p>
            <a:pPr>
              <a:lnSpc>
                <a:spcPct val="120000"/>
              </a:lnSpc>
            </a:pPr>
            <a:r>
              <a:rPr lang="en-US" dirty="0"/>
              <a:t>Plan to have short organizational meeting for early February</a:t>
            </a:r>
          </a:p>
          <a:p>
            <a:pPr marL="36576" indent="0">
              <a:lnSpc>
                <a:spcPct val="120000"/>
              </a:lnSpc>
              <a:buNone/>
            </a:pPr>
            <a:endParaRPr lang="en-US" dirty="0"/>
          </a:p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AWAKE [D23]</a:t>
            </a:r>
          </a:p>
          <a:p>
            <a:pPr>
              <a:lnSpc>
                <a:spcPct val="120000"/>
              </a:lnSpc>
            </a:pPr>
            <a:r>
              <a:rPr lang="en-US" dirty="0"/>
              <a:t>Want to start fault tracking with AFT</a:t>
            </a:r>
          </a:p>
          <a:p>
            <a:pPr>
              <a:lnSpc>
                <a:spcPct val="120000"/>
              </a:lnSpc>
            </a:pPr>
            <a:r>
              <a:rPr lang="en-US" dirty="0"/>
              <a:t>Defined AFT set-up in AFT tool</a:t>
            </a:r>
          </a:p>
          <a:p>
            <a:pPr>
              <a:lnSpc>
                <a:spcPct val="120000"/>
              </a:lnSpc>
            </a:pPr>
            <a:r>
              <a:rPr lang="en-US" dirty="0"/>
              <a:t>Will do fault tracking “independently”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 expert reviews requested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May join reviews throughout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53E280-F8DB-1895-AC0B-44BACD4DA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377A9-CF0A-F7B4-BECC-1ADF65C0C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BD782F3-0588-1EB7-0B79-115CA2A86E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066091"/>
              </p:ext>
            </p:extLst>
          </p:nvPr>
        </p:nvGraphicFramePr>
        <p:xfrm>
          <a:off x="6166727" y="880452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dirty="0"/>
                        <a:t>5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326FFD3-C8E5-5011-DDB4-C7429053A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5790" y="2339044"/>
            <a:ext cx="3031010" cy="2041613"/>
          </a:xfrm>
          <a:prstGeom prst="rect">
            <a:avLst/>
          </a:prstGeom>
        </p:spPr>
      </p:pic>
      <p:pic>
        <p:nvPicPr>
          <p:cNvPr id="9" name="Graphic 8" descr="Checkbox Checked with solid fill">
            <a:extLst>
              <a:ext uri="{FF2B5EF4-FFF2-40B4-BE49-F238E27FC236}">
                <a16:creationId xmlns:a16="http://schemas.microsoft.com/office/drawing/2014/main" id="{051C5B57-F4F0-DD6A-A31D-ACE889F7D3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2000" y="3989785"/>
            <a:ext cx="914400" cy="9144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4EAB184-46C9-D010-1CCE-782764606C5B}"/>
              </a:ext>
            </a:extLst>
          </p:cNvPr>
          <p:cNvSpPr/>
          <p:nvPr/>
        </p:nvSpPr>
        <p:spPr>
          <a:xfrm>
            <a:off x="2356945" y="2246586"/>
            <a:ext cx="1797269" cy="3251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87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20E54-BAAD-8CE0-A1FE-A6B42F604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AFT Feature Desiderata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DC9B1-F7A6-01F7-03E5-77FAF9BE2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5749943" cy="3417253"/>
          </a:xfrm>
        </p:spPr>
        <p:txBody>
          <a:bodyPr>
            <a:normAutofit fontScale="47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GB" dirty="0"/>
              <a:t>Weekly fault searching and browsing functionality [D2,3,4]</a:t>
            </a:r>
          </a:p>
          <a:p>
            <a:pPr>
              <a:lnSpc>
                <a:spcPct val="120000"/>
              </a:lnSpc>
            </a:pPr>
            <a:r>
              <a:rPr lang="en-GB" dirty="0"/>
              <a:t>Includes jumping to fault search from weekly availability chart</a:t>
            </a:r>
          </a:p>
          <a:p>
            <a:pPr>
              <a:lnSpc>
                <a:spcPct val="120000"/>
              </a:lnSpc>
            </a:pPr>
            <a:r>
              <a:rPr lang="en-GB" dirty="0"/>
              <a:t>Addresses request to keep history of weekly FOM reports</a:t>
            </a:r>
          </a:p>
          <a:p>
            <a:pPr lvl="1">
              <a:lnSpc>
                <a:spcPct val="120000"/>
              </a:lnSpc>
            </a:pPr>
            <a:endParaRPr lang="en-GB" dirty="0"/>
          </a:p>
          <a:p>
            <a:pPr marL="36576" indent="0">
              <a:lnSpc>
                <a:spcPct val="120000"/>
              </a:lnSpc>
              <a:buNone/>
            </a:pPr>
            <a:r>
              <a:rPr lang="en-GB" dirty="0"/>
              <a:t>No-spam compatible automatic sender address [D5]</a:t>
            </a:r>
          </a:p>
          <a:p>
            <a:pPr>
              <a:lnSpc>
                <a:spcPct val="120000"/>
              </a:lnSpc>
            </a:pPr>
            <a:r>
              <a:rPr lang="en-GB" dirty="0"/>
              <a:t>Currently AFT notifications are sent via </a:t>
            </a:r>
            <a:r>
              <a:rPr lang="en-GB" dirty="0" err="1"/>
              <a:t>egroups</a:t>
            </a:r>
            <a:r>
              <a:rPr lang="en-GB" dirty="0"/>
              <a:t> that are not protected against SPAM</a:t>
            </a:r>
          </a:p>
          <a:p>
            <a:pPr>
              <a:lnSpc>
                <a:spcPct val="120000"/>
              </a:lnSpc>
            </a:pPr>
            <a:r>
              <a:rPr lang="en-GB" dirty="0"/>
              <a:t>Resolving this requires changing the mail address AFT is sending its mails from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FF0000"/>
                </a:solidFill>
              </a:rPr>
              <a:t>Pre-set rules and filters on users side would need to be re-configured</a:t>
            </a:r>
          </a:p>
          <a:p>
            <a:pPr>
              <a:lnSpc>
                <a:spcPct val="120000"/>
              </a:lnSpc>
            </a:pPr>
            <a:r>
              <a:rPr lang="en-GB" dirty="0"/>
              <a:t>Plan to send out notification of change to all </a:t>
            </a:r>
            <a:r>
              <a:rPr lang="en-GB" dirty="0" err="1"/>
              <a:t>egroups</a:t>
            </a:r>
            <a:r>
              <a:rPr lang="en-GB" dirty="0"/>
              <a:t> and make change during this YETS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059B50-066B-4F3F-91C2-BBCFF0D26E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AFT Status and Plans, RAWG 18/01/2024,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ED17-F707-A2DA-CD8D-DD7379F858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568C0FE-8AF2-0757-2B19-2F4177EE62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551545"/>
              </p:ext>
            </p:extLst>
          </p:nvPr>
        </p:nvGraphicFramePr>
        <p:xfrm>
          <a:off x="6207143" y="169219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5D01F3B-DAA1-4626-4293-3FFC8331B1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074871"/>
              </p:ext>
            </p:extLst>
          </p:nvPr>
        </p:nvGraphicFramePr>
        <p:xfrm>
          <a:off x="6207142" y="2801040"/>
          <a:ext cx="2871183" cy="50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061">
                  <a:extLst>
                    <a:ext uri="{9D8B030D-6E8A-4147-A177-3AD203B41FA5}">
                      <a16:colId xmlns:a16="http://schemas.microsoft.com/office/drawing/2014/main" val="1652830237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1333425129"/>
                    </a:ext>
                  </a:extLst>
                </a:gridCol>
                <a:gridCol w="957061">
                  <a:extLst>
                    <a:ext uri="{9D8B030D-6E8A-4147-A177-3AD203B41FA5}">
                      <a16:colId xmlns:a16="http://schemas.microsoft.com/office/drawing/2014/main" val="389311531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Maturity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100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12314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9FD8E194-9EF1-59D0-A0BB-B0426EED4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048" y="784094"/>
            <a:ext cx="1624889" cy="18533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A4419B-B00F-698B-0886-84BDA595E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184" y="3440251"/>
            <a:ext cx="2979142" cy="11939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6378106-AA24-3159-8D9D-7106B8F747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2408" y="4245392"/>
            <a:ext cx="2747646" cy="421336"/>
          </a:xfrm>
          <a:prstGeom prst="rect">
            <a:avLst/>
          </a:prstGeom>
        </p:spPr>
      </p:pic>
      <p:pic>
        <p:nvPicPr>
          <p:cNvPr id="15" name="Graphic 14" descr="Checkbox Checked with solid fill">
            <a:extLst>
              <a:ext uri="{FF2B5EF4-FFF2-40B4-BE49-F238E27FC236}">
                <a16:creationId xmlns:a16="http://schemas.microsoft.com/office/drawing/2014/main" id="{280F1F99-C27C-6E25-D981-07D4EB674A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81243" y="39897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8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standard template.potx" id="{C29DA60B-71C0-4C22-A405-F3432406019F}" vid="{DC818F09-3889-4605-A872-6F2F98E31C2E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standard template</Template>
  <TotalTime>0</TotalTime>
  <Words>1764</Words>
  <Application>Microsoft Office PowerPoint</Application>
  <PresentationFormat>Bildschirmpräsentation (16:9)</PresentationFormat>
  <Paragraphs>304</Paragraphs>
  <Slides>17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CERN2Corporate16-9</vt:lpstr>
      <vt:lpstr>AFT – Status and Plans for 2024 </vt:lpstr>
      <vt:lpstr>Introduction – AFT Status</vt:lpstr>
      <vt:lpstr>Introduction – AFT Plans</vt:lpstr>
      <vt:lpstr>Table of AFT desiderata</vt:lpstr>
      <vt:lpstr>Structure of Desiderata</vt:lpstr>
      <vt:lpstr>AFT – Organizational Desiderata I</vt:lpstr>
      <vt:lpstr>AFT – Organizational Desiderata II</vt:lpstr>
      <vt:lpstr>AFT – Organizational Desiderata III</vt:lpstr>
      <vt:lpstr>AFT Feature Desiderata I</vt:lpstr>
      <vt:lpstr>AFT Feature Desiderata II</vt:lpstr>
      <vt:lpstr>AFT Feature Desiderata III</vt:lpstr>
      <vt:lpstr>AFT Feature Desiderata IV</vt:lpstr>
      <vt:lpstr>AFT Automation &amp; Integrations I</vt:lpstr>
      <vt:lpstr>AFT Automation &amp; Integrations II</vt:lpstr>
      <vt:lpstr>AFT Automation &amp; Integrations III</vt:lpstr>
      <vt:lpstr>Summary and Outlook</vt:lpstr>
      <vt:lpstr>Backup slides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Uythoven</dc:creator>
  <cp:lastModifiedBy>Lukas Felsberger</cp:lastModifiedBy>
  <cp:revision>2364</cp:revision>
  <cp:lastPrinted>2023-11-30T14:54:55Z</cp:lastPrinted>
  <dcterms:created xsi:type="dcterms:W3CDTF">2020-10-21T08:19:07Z</dcterms:created>
  <dcterms:modified xsi:type="dcterms:W3CDTF">2024-01-17T21:36:46Z</dcterms:modified>
</cp:coreProperties>
</file>