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11"/>
  </p:notesMasterIdLst>
  <p:handoutMasterIdLst>
    <p:handoutMasterId r:id="rId12"/>
  </p:handoutMasterIdLst>
  <p:sldIdLst>
    <p:sldId id="306" r:id="rId5"/>
    <p:sldId id="377" r:id="rId6"/>
    <p:sldId id="308" r:id="rId7"/>
    <p:sldId id="309" r:id="rId8"/>
    <p:sldId id="379" r:id="rId9"/>
    <p:sldId id="380" r:id="rId10"/>
  </p:sldIdLst>
  <p:sldSz cx="12192000" cy="6858000"/>
  <p:notesSz cx="6797675" cy="9872663"/>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Vivien Rude" initials="VR" lastIdx="1" clrIdx="0">
    <p:extLst>
      <p:ext uri="{19B8F6BF-5375-455C-9EA6-DF929625EA0E}">
        <p15:presenceInfo xmlns:p15="http://schemas.microsoft.com/office/powerpoint/2012/main" userId="S-1-5-21-1526224874-1540688658-1361462980-96404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886E"/>
    <a:srgbClr val="59863B"/>
    <a:srgbClr val="E1DA8A"/>
    <a:srgbClr val="6CD6CB"/>
    <a:srgbClr val="80B3A4"/>
    <a:srgbClr val="7384B7"/>
    <a:srgbClr val="4E9DBE"/>
    <a:srgbClr val="2F0ED6"/>
    <a:srgbClr val="C5E0B4"/>
    <a:srgbClr val="70F09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5583" autoAdjust="0"/>
    <p:restoredTop sz="93488" autoAdjust="0"/>
  </p:normalViewPr>
  <p:slideViewPr>
    <p:cSldViewPr snapToObjects="1" showGuides="1">
      <p:cViewPr varScale="1">
        <p:scale>
          <a:sx n="86" d="100"/>
          <a:sy n="86" d="100"/>
        </p:scale>
        <p:origin x="72" y="202"/>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Objects="1">
      <p:cViewPr varScale="1">
        <p:scale>
          <a:sx n="81" d="100"/>
          <a:sy n="81" d="100"/>
        </p:scale>
        <p:origin x="3996"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commentAuthors" Target="commentAuthor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1" y="0"/>
            <a:ext cx="2945659" cy="493633"/>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50444" y="0"/>
            <a:ext cx="2945659" cy="493633"/>
          </a:xfrm>
          <a:prstGeom prst="rect">
            <a:avLst/>
          </a:prstGeom>
        </p:spPr>
        <p:txBody>
          <a:bodyPr vert="horz" lIns="91440" tIns="45720" rIns="91440" bIns="45720" rtlCol="0"/>
          <a:lstStyle>
            <a:lvl1pPr algn="r">
              <a:defRPr sz="1200"/>
            </a:lvl1pPr>
          </a:lstStyle>
          <a:p>
            <a:fld id="{B3F5CDDF-3246-6843-A314-FDDEB3F3DF8E}" type="datetimeFigureOut">
              <a:rPr lang="fr-FR" smtClean="0"/>
              <a:pPr/>
              <a:t>10/01/2024</a:t>
            </a:fld>
            <a:endParaRPr lang="fr-FR"/>
          </a:p>
        </p:txBody>
      </p:sp>
      <p:sp>
        <p:nvSpPr>
          <p:cNvPr id="4" name="Espace réservé du pied de page 3"/>
          <p:cNvSpPr>
            <a:spLocks noGrp="1"/>
          </p:cNvSpPr>
          <p:nvPr>
            <p:ph type="ftr" sz="quarter" idx="2"/>
          </p:nvPr>
        </p:nvSpPr>
        <p:spPr>
          <a:xfrm>
            <a:off x="1" y="9377317"/>
            <a:ext cx="2945659" cy="493633"/>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50444" y="9377317"/>
            <a:ext cx="2945659" cy="493633"/>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111751915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1" y="0"/>
            <a:ext cx="2945659" cy="493633"/>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4" y="0"/>
            <a:ext cx="2945659" cy="493633"/>
          </a:xfrm>
          <a:prstGeom prst="rect">
            <a:avLst/>
          </a:prstGeom>
        </p:spPr>
        <p:txBody>
          <a:bodyPr vert="horz" lIns="91440" tIns="45720" rIns="91440" bIns="45720" rtlCol="0"/>
          <a:lstStyle>
            <a:lvl1pPr algn="r">
              <a:defRPr sz="1200"/>
            </a:lvl1pPr>
          </a:lstStyle>
          <a:p>
            <a:fld id="{781D8F6D-3354-BF4D-834B-467E3215D30A}" type="datetimeFigureOut">
              <a:rPr lang="fr-FR" smtClean="0"/>
              <a:pPr/>
              <a:t>10/01/2024</a:t>
            </a:fld>
            <a:endParaRPr lang="fr-FR"/>
          </a:p>
        </p:txBody>
      </p:sp>
      <p:sp>
        <p:nvSpPr>
          <p:cNvPr id="4" name="Espace réservé de l'image des diapositives 3"/>
          <p:cNvSpPr>
            <a:spLocks noGrp="1" noRot="1" noChangeAspect="1"/>
          </p:cNvSpPr>
          <p:nvPr>
            <p:ph type="sldImg" idx="2"/>
          </p:nvPr>
        </p:nvSpPr>
        <p:spPr>
          <a:xfrm>
            <a:off x="107950" y="739775"/>
            <a:ext cx="6581775" cy="370205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79768" y="4689516"/>
            <a:ext cx="5438140" cy="444269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1" y="9377317"/>
            <a:ext cx="2945659" cy="493633"/>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4" y="9377317"/>
            <a:ext cx="2945659" cy="493633"/>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1382639605"/>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24B141A-D04E-DD49-88DC-EFA90428BA41}" type="slidenum">
              <a:rPr lang="fr-FR" smtClean="0"/>
              <a:pPr/>
              <a:t>1</a:t>
            </a:fld>
            <a:endParaRPr lang="fr-FR"/>
          </a:p>
        </p:txBody>
      </p:sp>
    </p:spTree>
    <p:extLst>
      <p:ext uri="{BB962C8B-B14F-4D97-AF65-F5344CB8AC3E}">
        <p14:creationId xmlns:p14="http://schemas.microsoft.com/office/powerpoint/2010/main" val="381595583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828800" y="2819400"/>
            <a:ext cx="9600000" cy="1800000"/>
          </a:xfrm>
        </p:spPr>
        <p:txBody>
          <a:bodyPr lIns="0" tIns="0" rIns="0" bIns="0" anchor="t" anchorCtr="0">
            <a:noAutofit/>
          </a:bodyPr>
          <a:lstStyle>
            <a:lvl1pPr algn="l">
              <a:defRPr sz="2800" b="1" baseline="0">
                <a:solidFill>
                  <a:schemeClr val="accent5"/>
                </a:solidFill>
              </a:defRPr>
            </a:lvl1pPr>
          </a:lstStyle>
          <a:p>
            <a:r>
              <a:rPr lang="en-GB" noProof="0"/>
              <a:t>Presentation title - line 1 - Arial 30pt - bold HiLumi dark grey - line 2</a:t>
            </a:r>
            <a:br>
              <a:rPr lang="en-GB" noProof="0"/>
            </a:br>
            <a:r>
              <a:rPr lang="en-GB" noProof="0"/>
              <a:t>line 3</a:t>
            </a:r>
            <a:br>
              <a:rPr lang="en-GB" noProof="0"/>
            </a:br>
            <a:r>
              <a:rPr lang="en-GB" noProof="0"/>
              <a:t>line 4   </a:t>
            </a:r>
          </a:p>
        </p:txBody>
      </p:sp>
      <p:sp>
        <p:nvSpPr>
          <p:cNvPr id="3" name="Sous-titre 2"/>
          <p:cNvSpPr>
            <a:spLocks noGrp="1"/>
          </p:cNvSpPr>
          <p:nvPr>
            <p:ph type="subTitle" idx="1" hasCustomPrompt="1"/>
          </p:nvPr>
        </p:nvSpPr>
        <p:spPr>
          <a:xfrm>
            <a:off x="1828800" y="4800600"/>
            <a:ext cx="8640000" cy="99060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5" name="Espace réservé du pied de page 4"/>
          <p:cNvSpPr>
            <a:spLocks noGrp="1"/>
          </p:cNvSpPr>
          <p:nvPr>
            <p:ph type="ftr" sz="quarter" idx="11"/>
          </p:nvPr>
        </p:nvSpPr>
        <p:spPr>
          <a:xfrm>
            <a:off x="1320800" y="6356350"/>
            <a:ext cx="8920000" cy="360000"/>
          </a:xfrm>
          <a:prstGeom prst="rect">
            <a:avLst/>
          </a:prstGeom>
        </p:spPr>
        <p:txBody>
          <a:bodyPr lIns="0" tIns="0" rIns="0" bIns="0" anchor="b" anchorCtr="0"/>
          <a:lstStyle>
            <a:lvl1pPr algn="r">
              <a:defRPr>
                <a:solidFill>
                  <a:schemeClr val="accent1"/>
                </a:solidFill>
              </a:defRPr>
            </a:lvl1pPr>
          </a:lstStyle>
          <a:p>
            <a:r>
              <a:rPr lang="fr-FR" dirty="0"/>
              <a:t>Vivien RUDE</a:t>
            </a:r>
            <a:endParaRPr lang="en-GB" dirty="0"/>
          </a:p>
        </p:txBody>
      </p:sp>
      <p:sp>
        <p:nvSpPr>
          <p:cNvPr id="6" name="Espace réservé du numéro de diapositive 5"/>
          <p:cNvSpPr>
            <a:spLocks noGrp="1"/>
          </p:cNvSpPr>
          <p:nvPr>
            <p:ph type="sldNum" sz="quarter" idx="12"/>
          </p:nvPr>
        </p:nvSpPr>
        <p:spPr>
          <a:xfrm>
            <a:off x="11582400" y="6356350"/>
            <a:ext cx="48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828800" y="673710"/>
            <a:ext cx="5047152" cy="1534388"/>
          </a:xfrm>
          <a:prstGeom prst="rect">
            <a:avLst/>
          </a:prstGeom>
        </p:spPr>
      </p:pic>
      <p:sp>
        <p:nvSpPr>
          <p:cNvPr id="15" name="Espace réservé du texte 14"/>
          <p:cNvSpPr>
            <a:spLocks noGrp="1"/>
          </p:cNvSpPr>
          <p:nvPr>
            <p:ph type="body" sz="quarter" idx="14" hasCustomPrompt="1"/>
          </p:nvPr>
        </p:nvSpPr>
        <p:spPr>
          <a:xfrm>
            <a:off x="1828800" y="5899150"/>
            <a:ext cx="8640000" cy="349250"/>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600">
                <a:solidFill>
                  <a:schemeClr val="bg2"/>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a:ln>
                  <a:noFill/>
                </a:ln>
                <a:solidFill>
                  <a:schemeClr val="bg2"/>
                </a:solidFill>
                <a:effectLst/>
                <a:uLnTx/>
                <a:uFillTx/>
                <a:latin typeface="+mn-lt"/>
                <a:ea typeface="+mn-ea"/>
                <a:cs typeface="+mn-cs"/>
              </a:rPr>
              <a:t>Conference - Location - Date</a:t>
            </a:r>
          </a:p>
          <a:p>
            <a:pPr lvl="0"/>
            <a:endParaRPr lang="en-GB" noProof="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1_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816000" y="1219201"/>
            <a:ext cx="10560000" cy="4906963"/>
          </a:xfrm>
        </p:spPr>
        <p:txBody>
          <a:bodyPr lIns="0" tIns="0" rIns="0" bIns="0"/>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pied de page 4"/>
          <p:cNvSpPr>
            <a:spLocks noGrp="1"/>
          </p:cNvSpPr>
          <p:nvPr>
            <p:ph type="ftr" sz="quarter" idx="11"/>
          </p:nvPr>
        </p:nvSpPr>
        <p:spPr>
          <a:xfrm>
            <a:off x="2540000" y="6356350"/>
            <a:ext cx="8836000" cy="360000"/>
          </a:xfrm>
        </p:spPr>
        <p:txBody>
          <a:bodyPr/>
          <a:lstStyle>
            <a:lvl1pPr>
              <a:defRPr/>
            </a:lvl1pPr>
          </a:lstStyle>
          <a:p>
            <a:r>
              <a:rPr lang="fr-FR" dirty="0"/>
              <a:t>Vivien RUDE</a:t>
            </a:r>
            <a:endParaRPr lang="en-GB" dirty="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sp>
        <p:nvSpPr>
          <p:cNvPr id="7" name="Date Placeholder 2"/>
          <p:cNvSpPr>
            <a:spLocks noGrp="1"/>
          </p:cNvSpPr>
          <p:nvPr>
            <p:ph type="dt" sz="half" idx="10"/>
          </p:nvPr>
        </p:nvSpPr>
        <p:spPr>
          <a:xfrm>
            <a:off x="3060435" y="6453337"/>
            <a:ext cx="1828144" cy="268139"/>
          </a:xfrm>
          <a:prstGeom prst="rect">
            <a:avLst/>
          </a:prstGeom>
        </p:spPr>
        <p:txBody>
          <a:bodyPr/>
          <a:lstStyle>
            <a:lvl1pPr>
              <a:defRPr sz="1400">
                <a:solidFill>
                  <a:schemeClr val="accent1"/>
                </a:solidFill>
              </a:defRPr>
            </a:lvl1pPr>
          </a:lstStyle>
          <a:p>
            <a:pPr algn="ctr"/>
            <a:r>
              <a:rPr lang="en-US" dirty="0"/>
              <a:t>29.09.2021</a:t>
            </a:r>
          </a:p>
        </p:txBody>
      </p:sp>
    </p:spTree>
    <p:extLst>
      <p:ext uri="{BB962C8B-B14F-4D97-AF65-F5344CB8AC3E}">
        <p14:creationId xmlns:p14="http://schemas.microsoft.com/office/powerpoint/2010/main" val="213622409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5"/>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16000" y="180000"/>
            <a:ext cx="10560000" cy="720000"/>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816000" y="1371601"/>
            <a:ext cx="10560000" cy="4754563"/>
          </a:xfrm>
          <a:prstGeom prst="rect">
            <a:avLst/>
          </a:prstGeom>
        </p:spPr>
        <p:txBody>
          <a:bodyPr vert="horz" lIns="0" tIns="0" rIns="0" bIns="0" rtlCol="0">
            <a:normAutofit/>
          </a:bodyPr>
          <a:lstStyle/>
          <a:p>
            <a:pPr lvl="0"/>
            <a:r>
              <a:rPr lang="en-GB" noProof="0"/>
              <a:t>Click to edit Master texts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6" name="Espace réservé du numéro de diapositive 5"/>
          <p:cNvSpPr>
            <a:spLocks noGrp="1"/>
          </p:cNvSpPr>
          <p:nvPr>
            <p:ph type="sldNum" sz="quarter" idx="4"/>
          </p:nvPr>
        </p:nvSpPr>
        <p:spPr>
          <a:xfrm>
            <a:off x="11582400" y="6356350"/>
            <a:ext cx="480000" cy="36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hf hdr="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Layout" Target="../slideLayouts/slideLayout3.xml"/><Relationship Id="rId5" Type="http://schemas.openxmlformats.org/officeDocument/2006/relationships/image" Target="../media/image6.png"/><Relationship Id="rId4" Type="http://schemas.openxmlformats.org/officeDocument/2006/relationships/hyperlink" Target="https://edms.cern.ch/document/2166298/0.5"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1"/>
          <p:cNvSpPr>
            <a:spLocks noGrp="1"/>
          </p:cNvSpPr>
          <p:nvPr>
            <p:ph type="ctrTitle"/>
          </p:nvPr>
        </p:nvSpPr>
        <p:spPr>
          <a:xfrm>
            <a:off x="1199456" y="2780928"/>
            <a:ext cx="9433048" cy="1159955"/>
          </a:xfrm>
        </p:spPr>
        <p:txBody>
          <a:bodyPr/>
          <a:lstStyle/>
          <a:p>
            <a:r>
              <a:rPr lang="pl-PL" dirty="0" err="1"/>
              <a:t>Safety</a:t>
            </a:r>
            <a:r>
              <a:rPr lang="pl-PL" dirty="0"/>
              <a:t> </a:t>
            </a:r>
            <a:r>
              <a:rPr lang="pl-PL" dirty="0" err="1"/>
              <a:t>systems</a:t>
            </a:r>
            <a:r>
              <a:rPr lang="pl-PL" dirty="0"/>
              <a:t> </a:t>
            </a:r>
            <a:r>
              <a:rPr lang="pl-PL" dirty="0" err="1"/>
              <a:t>proposal</a:t>
            </a:r>
            <a:r>
              <a:rPr lang="pl-PL" dirty="0"/>
              <a:t> for </a:t>
            </a:r>
            <a:r>
              <a:rPr lang="en-US" dirty="0"/>
              <a:t>FRAS </a:t>
            </a:r>
            <a:r>
              <a:rPr lang="pl-PL" dirty="0"/>
              <a:t>motors </a:t>
            </a:r>
            <a:r>
              <a:rPr lang="en-US" dirty="0"/>
              <a:t>Enable/Disable, following </a:t>
            </a:r>
            <a:r>
              <a:rPr lang="en-GB" i="1" dirty="0"/>
              <a:t>FRAS hazard identification, risk analysis and protection layers design </a:t>
            </a:r>
            <a:r>
              <a:rPr lang="en-GB" dirty="0"/>
              <a:t>(</a:t>
            </a:r>
            <a:r>
              <a:rPr lang="en-US" dirty="0"/>
              <a:t>EDMS 2727128)</a:t>
            </a:r>
            <a:br>
              <a:rPr lang="en-US" sz="3200" dirty="0">
                <a:latin typeface="Arial" panose="020B0604020202020204" pitchFamily="34" charset="0"/>
                <a:cs typeface="Arial" panose="020B0604020202020204" pitchFamily="34" charset="0"/>
              </a:rPr>
            </a:br>
            <a:endParaRPr lang="en-US" sz="3200" b="0" i="1" dirty="0"/>
          </a:p>
        </p:txBody>
      </p:sp>
      <p:sp>
        <p:nvSpPr>
          <p:cNvPr id="7" name="Sous-titre 2"/>
          <p:cNvSpPr>
            <a:spLocks noGrp="1"/>
          </p:cNvSpPr>
          <p:nvPr>
            <p:ph type="subTitle" idx="1"/>
          </p:nvPr>
        </p:nvSpPr>
        <p:spPr>
          <a:xfrm>
            <a:off x="1217197" y="4586836"/>
            <a:ext cx="3312368" cy="429796"/>
          </a:xfrm>
        </p:spPr>
        <p:txBody>
          <a:bodyPr>
            <a:normAutofit/>
          </a:bodyPr>
          <a:lstStyle/>
          <a:p>
            <a:r>
              <a:rPr lang="en-GB" dirty="0"/>
              <a:t>M. Sosin</a:t>
            </a:r>
            <a:endParaRPr lang="en-GB" sz="1800" i="1" dirty="0"/>
          </a:p>
        </p:txBody>
      </p:sp>
    </p:spTree>
    <p:extLst>
      <p:ext uri="{BB962C8B-B14F-4D97-AF65-F5344CB8AC3E}">
        <p14:creationId xmlns:p14="http://schemas.microsoft.com/office/powerpoint/2010/main" val="1630349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FRAS – Protection by independent component blocks</a:t>
            </a:r>
          </a:p>
        </p:txBody>
      </p:sp>
      <p:sp>
        <p:nvSpPr>
          <p:cNvPr id="5" name="Slide Number Placeholder 4"/>
          <p:cNvSpPr>
            <a:spLocks noGrp="1"/>
          </p:cNvSpPr>
          <p:nvPr>
            <p:ph type="sldNum" sz="quarter" idx="12"/>
          </p:nvPr>
        </p:nvSpPr>
        <p:spPr/>
        <p:txBody>
          <a:bodyPr/>
          <a:lstStyle/>
          <a:p>
            <a:fld id="{BFDCA1C4-9514-7B4F-976F-D92F7E296653}" type="slidenum">
              <a:rPr lang="fr-FR" smtClean="0"/>
              <a:pPr/>
              <a:t>2</a:t>
            </a:fld>
            <a:endParaRPr lang="fr-FR"/>
          </a:p>
        </p:txBody>
      </p:sp>
      <p:pic>
        <p:nvPicPr>
          <p:cNvPr id="7" name="Picture 6"/>
          <p:cNvPicPr>
            <a:picLocks noChangeAspect="1"/>
          </p:cNvPicPr>
          <p:nvPr/>
        </p:nvPicPr>
        <p:blipFill rotWithShape="1">
          <a:blip r:embed="rId2"/>
          <a:srcRect b="89586"/>
          <a:stretch/>
        </p:blipFill>
        <p:spPr>
          <a:xfrm>
            <a:off x="253088" y="1260532"/>
            <a:ext cx="11809312" cy="181272"/>
          </a:xfrm>
          <a:prstGeom prst="rect">
            <a:avLst/>
          </a:prstGeom>
        </p:spPr>
      </p:pic>
      <p:sp>
        <p:nvSpPr>
          <p:cNvPr id="8" name="TextBox 7"/>
          <p:cNvSpPr txBox="1"/>
          <p:nvPr/>
        </p:nvSpPr>
        <p:spPr>
          <a:xfrm>
            <a:off x="695400" y="692696"/>
            <a:ext cx="11160314" cy="738664"/>
          </a:xfrm>
          <a:prstGeom prst="rect">
            <a:avLst/>
          </a:prstGeom>
          <a:noFill/>
        </p:spPr>
        <p:txBody>
          <a:bodyPr wrap="square" rtlCol="0">
            <a:spAutoFit/>
          </a:bodyPr>
          <a:lstStyle/>
          <a:p>
            <a:r>
              <a:rPr lang="pl-PL" sz="1400" b="1" dirty="0"/>
              <a:t>Per IP side:</a:t>
            </a:r>
          </a:p>
          <a:p>
            <a:pPr marL="285750" indent="-285750">
              <a:buFont typeface="Arial" panose="020B0604020202020204" pitchFamily="34" charset="0"/>
              <a:buChar char="•"/>
            </a:pPr>
            <a:r>
              <a:rPr lang="en-GB" sz="1400" dirty="0"/>
              <a:t>4 independent blocks of components, separated by static sections </a:t>
            </a:r>
            <a:endParaRPr lang="en-GB" sz="1400" dirty="0">
              <a:solidFill>
                <a:schemeClr val="accent6">
                  <a:lumMod val="75000"/>
                </a:schemeClr>
              </a:solidFill>
            </a:endParaRPr>
          </a:p>
          <a:p>
            <a:pPr marL="285750" indent="-285750">
              <a:buFont typeface="Arial" panose="020B0604020202020204" pitchFamily="34" charset="0"/>
              <a:buChar char="•"/>
            </a:pPr>
            <a:endParaRPr lang="pl-PL" sz="1400" dirty="0"/>
          </a:p>
        </p:txBody>
      </p:sp>
      <p:sp>
        <p:nvSpPr>
          <p:cNvPr id="3" name="Left Brace 2"/>
          <p:cNvSpPr/>
          <p:nvPr/>
        </p:nvSpPr>
        <p:spPr>
          <a:xfrm rot="16200000">
            <a:off x="2700502" y="110712"/>
            <a:ext cx="155448" cy="2952328"/>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10" name="Left Brace 9"/>
          <p:cNvSpPr/>
          <p:nvPr/>
        </p:nvSpPr>
        <p:spPr>
          <a:xfrm rot="16200000">
            <a:off x="6248378" y="-429348"/>
            <a:ext cx="155448" cy="4032448"/>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11" name="Left Brace 10"/>
          <p:cNvSpPr/>
          <p:nvPr/>
        </p:nvSpPr>
        <p:spPr>
          <a:xfrm rot="16200000">
            <a:off x="11101495" y="717481"/>
            <a:ext cx="145951" cy="1775858"/>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12" name="Left Brace 11"/>
          <p:cNvSpPr/>
          <p:nvPr/>
        </p:nvSpPr>
        <p:spPr>
          <a:xfrm rot="16200000">
            <a:off x="9256377" y="703695"/>
            <a:ext cx="145951" cy="1775858"/>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4" name="TextBox 3"/>
          <p:cNvSpPr txBox="1"/>
          <p:nvPr/>
        </p:nvSpPr>
        <p:spPr>
          <a:xfrm>
            <a:off x="2093883" y="1646810"/>
            <a:ext cx="1454244" cy="261610"/>
          </a:xfrm>
          <a:prstGeom prst="rect">
            <a:avLst/>
          </a:prstGeom>
          <a:noFill/>
        </p:spPr>
        <p:txBody>
          <a:bodyPr wrap="none" rtlCol="0">
            <a:spAutoFit/>
          </a:bodyPr>
          <a:lstStyle/>
          <a:p>
            <a:r>
              <a:rPr lang="pl-PL" sz="1100" dirty="0"/>
              <a:t>Independent block 1</a:t>
            </a:r>
            <a:endParaRPr lang="en-GB" sz="1100" dirty="0"/>
          </a:p>
        </p:txBody>
      </p:sp>
      <p:sp>
        <p:nvSpPr>
          <p:cNvPr id="13" name="TextBox 12"/>
          <p:cNvSpPr txBox="1"/>
          <p:nvPr/>
        </p:nvSpPr>
        <p:spPr>
          <a:xfrm>
            <a:off x="5678030" y="1678386"/>
            <a:ext cx="1454244" cy="261610"/>
          </a:xfrm>
          <a:prstGeom prst="rect">
            <a:avLst/>
          </a:prstGeom>
          <a:noFill/>
        </p:spPr>
        <p:txBody>
          <a:bodyPr wrap="none" rtlCol="0">
            <a:spAutoFit/>
          </a:bodyPr>
          <a:lstStyle/>
          <a:p>
            <a:r>
              <a:rPr lang="pl-PL" sz="1100" dirty="0"/>
              <a:t>Independent block 2</a:t>
            </a:r>
            <a:endParaRPr lang="en-GB" sz="1100" dirty="0"/>
          </a:p>
        </p:txBody>
      </p:sp>
      <p:sp>
        <p:nvSpPr>
          <p:cNvPr id="14" name="TextBox 13"/>
          <p:cNvSpPr txBox="1"/>
          <p:nvPr/>
        </p:nvSpPr>
        <p:spPr>
          <a:xfrm>
            <a:off x="8630358" y="1666348"/>
            <a:ext cx="1454244" cy="261610"/>
          </a:xfrm>
          <a:prstGeom prst="rect">
            <a:avLst/>
          </a:prstGeom>
          <a:noFill/>
        </p:spPr>
        <p:txBody>
          <a:bodyPr wrap="none" rtlCol="0">
            <a:spAutoFit/>
          </a:bodyPr>
          <a:lstStyle/>
          <a:p>
            <a:r>
              <a:rPr lang="pl-PL" sz="1100" dirty="0"/>
              <a:t>Independent block 3</a:t>
            </a:r>
            <a:endParaRPr lang="en-GB" sz="1100" dirty="0"/>
          </a:p>
        </p:txBody>
      </p:sp>
      <p:sp>
        <p:nvSpPr>
          <p:cNvPr id="15" name="TextBox 14"/>
          <p:cNvSpPr txBox="1"/>
          <p:nvPr/>
        </p:nvSpPr>
        <p:spPr>
          <a:xfrm>
            <a:off x="10401096" y="1642967"/>
            <a:ext cx="1454244" cy="261610"/>
          </a:xfrm>
          <a:prstGeom prst="rect">
            <a:avLst/>
          </a:prstGeom>
          <a:noFill/>
        </p:spPr>
        <p:txBody>
          <a:bodyPr wrap="none" rtlCol="0">
            <a:spAutoFit/>
          </a:bodyPr>
          <a:lstStyle/>
          <a:p>
            <a:r>
              <a:rPr lang="pl-PL" sz="1100" dirty="0"/>
              <a:t>Independent block 4</a:t>
            </a:r>
            <a:endParaRPr lang="en-GB" sz="1100" dirty="0"/>
          </a:p>
        </p:txBody>
      </p:sp>
      <p:pic>
        <p:nvPicPr>
          <p:cNvPr id="6" name="Picture 5">
            <a:extLst>
              <a:ext uri="{FF2B5EF4-FFF2-40B4-BE49-F238E27FC236}">
                <a16:creationId xmlns:a16="http://schemas.microsoft.com/office/drawing/2014/main" id="{3441C758-8139-FA90-C981-7FC63DA36EA4}"/>
              </a:ext>
            </a:extLst>
          </p:cNvPr>
          <p:cNvPicPr>
            <a:picLocks noChangeAspect="1"/>
          </p:cNvPicPr>
          <p:nvPr/>
        </p:nvPicPr>
        <p:blipFill>
          <a:blip r:embed="rId3"/>
          <a:stretch>
            <a:fillRect/>
          </a:stretch>
        </p:blipFill>
        <p:spPr>
          <a:xfrm>
            <a:off x="6960096" y="4124310"/>
            <a:ext cx="5208524" cy="2733690"/>
          </a:xfrm>
          <a:prstGeom prst="rect">
            <a:avLst/>
          </a:prstGeom>
        </p:spPr>
      </p:pic>
      <p:sp>
        <p:nvSpPr>
          <p:cNvPr id="16" name="Content Placeholder 2">
            <a:extLst>
              <a:ext uri="{FF2B5EF4-FFF2-40B4-BE49-F238E27FC236}">
                <a16:creationId xmlns:a16="http://schemas.microsoft.com/office/drawing/2014/main" id="{2E0E0FF6-61F5-9159-9B90-DB253DD529D4}"/>
              </a:ext>
            </a:extLst>
          </p:cNvPr>
          <p:cNvSpPr txBox="1">
            <a:spLocks/>
          </p:cNvSpPr>
          <p:nvPr/>
        </p:nvSpPr>
        <p:spPr>
          <a:xfrm>
            <a:off x="7059544" y="4016886"/>
            <a:ext cx="3162156" cy="261610"/>
          </a:xfrm>
          <a:prstGeom prst="rect">
            <a:avLst/>
          </a:prstGeom>
        </p:spPr>
        <p:txBody>
          <a:bodyPr vert="horz" lIns="0" tIns="0" rIns="0" bIns="0" rtlCol="0">
            <a:normAutofit/>
          </a:bodyPr>
          <a:lstStyle>
            <a:lvl1pPr marL="457189" indent="-457189" algn="ctr" defTabSz="609585" rtl="0" eaLnBrk="1" latinLnBrk="0" hangingPunct="1">
              <a:spcBef>
                <a:spcPct val="20000"/>
              </a:spcBef>
              <a:buClr>
                <a:schemeClr val="accent6"/>
              </a:buClr>
              <a:buFont typeface="Wingdings" charset="2"/>
              <a:buChar char="§"/>
              <a:defRPr sz="3733" kern="1200">
                <a:solidFill>
                  <a:schemeClr val="accent5"/>
                </a:solidFill>
                <a:latin typeface="+mn-lt"/>
                <a:ea typeface="+mn-ea"/>
                <a:cs typeface="+mn-cs"/>
              </a:defRPr>
            </a:lvl1pPr>
            <a:lvl2pPr marL="990575" indent="-380990" algn="ctr" defTabSz="609585" rtl="0" eaLnBrk="1" latinLnBrk="0" hangingPunct="1">
              <a:spcBef>
                <a:spcPct val="20000"/>
              </a:spcBef>
              <a:buClr>
                <a:schemeClr val="accent6"/>
              </a:buClr>
              <a:buFont typeface="Wingdings" charset="2"/>
              <a:buChar char="§"/>
              <a:defRPr sz="3200" kern="1200">
                <a:solidFill>
                  <a:schemeClr val="accent5"/>
                </a:solidFill>
                <a:latin typeface="+mn-lt"/>
                <a:ea typeface="+mn-ea"/>
                <a:cs typeface="+mn-cs"/>
              </a:defRPr>
            </a:lvl2pPr>
            <a:lvl3pPr marL="1523962" indent="-304792" algn="ctr" defTabSz="609585" rtl="0" eaLnBrk="1" latinLnBrk="0" hangingPunct="1">
              <a:spcBef>
                <a:spcPct val="20000"/>
              </a:spcBef>
              <a:buClr>
                <a:schemeClr val="accent6"/>
              </a:buClr>
              <a:buFont typeface="Wingdings" charset="2"/>
              <a:buChar char="§"/>
              <a:defRPr sz="2667" kern="1200">
                <a:solidFill>
                  <a:schemeClr val="accent5"/>
                </a:solidFill>
                <a:latin typeface="+mn-lt"/>
                <a:ea typeface="+mn-ea"/>
                <a:cs typeface="+mn-cs"/>
              </a:defRPr>
            </a:lvl3pPr>
            <a:lvl4pPr marL="2133547" indent="-304792" algn="ctr" defTabSz="609585"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4pPr>
            <a:lvl5pPr marL="2743131" indent="-304792" algn="ctr" defTabSz="609585" rtl="0" eaLnBrk="1" latinLnBrk="0" hangingPunct="1">
              <a:spcBef>
                <a:spcPct val="20000"/>
              </a:spcBef>
              <a:buClr>
                <a:schemeClr val="accent6"/>
              </a:buClr>
              <a:buFont typeface="Wingdings" charset="2"/>
              <a:buChar char="§"/>
              <a:defRPr sz="2133" kern="1200">
                <a:solidFill>
                  <a:schemeClr val="accent5"/>
                </a:solidFill>
                <a:latin typeface="+mn-lt"/>
                <a:ea typeface="+mn-ea"/>
                <a:cs typeface="+mn-cs"/>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a:lstStyle>
          <a:p>
            <a:pPr marL="0" indent="0" algn="l">
              <a:buFont typeface="Wingdings" charset="2"/>
              <a:buNone/>
            </a:pPr>
            <a:r>
              <a:rPr lang="fr-CH" sz="1100" dirty="0"/>
              <a:t>FRAS FCN </a:t>
            </a:r>
            <a:r>
              <a:rPr lang="fr-CH" sz="1100" dirty="0" err="1"/>
              <a:t>Specification</a:t>
            </a:r>
            <a:r>
              <a:rPr lang="fr-CH" sz="1100" dirty="0"/>
              <a:t>: </a:t>
            </a:r>
            <a:r>
              <a:rPr lang="fr-CH" sz="1100" dirty="0">
                <a:hlinkClick r:id="rId4"/>
              </a:rPr>
              <a:t>EDMS 2166298</a:t>
            </a:r>
            <a:endParaRPr lang="fr-CH" sz="1100" dirty="0"/>
          </a:p>
          <a:p>
            <a:pPr algn="l"/>
            <a:endParaRPr lang="fr-CH" sz="1100" dirty="0"/>
          </a:p>
          <a:p>
            <a:pPr lvl="1" algn="l"/>
            <a:endParaRPr lang="en-US" sz="1100" dirty="0"/>
          </a:p>
        </p:txBody>
      </p:sp>
      <p:pic>
        <p:nvPicPr>
          <p:cNvPr id="17" name="Picture 16">
            <a:extLst>
              <a:ext uri="{FF2B5EF4-FFF2-40B4-BE49-F238E27FC236}">
                <a16:creationId xmlns:a16="http://schemas.microsoft.com/office/drawing/2014/main" id="{19B8B84E-325E-7014-AE80-3DAD14C2AA15}"/>
              </a:ext>
            </a:extLst>
          </p:cNvPr>
          <p:cNvPicPr>
            <a:picLocks noChangeAspect="1"/>
          </p:cNvPicPr>
          <p:nvPr/>
        </p:nvPicPr>
        <p:blipFill>
          <a:blip r:embed="rId5"/>
          <a:stretch>
            <a:fillRect/>
          </a:stretch>
        </p:blipFill>
        <p:spPr>
          <a:xfrm>
            <a:off x="97423" y="4229390"/>
            <a:ext cx="5867802" cy="2628610"/>
          </a:xfrm>
          <a:prstGeom prst="rect">
            <a:avLst/>
          </a:prstGeom>
        </p:spPr>
      </p:pic>
      <p:sp>
        <p:nvSpPr>
          <p:cNvPr id="18" name="TextBox 17">
            <a:extLst>
              <a:ext uri="{FF2B5EF4-FFF2-40B4-BE49-F238E27FC236}">
                <a16:creationId xmlns:a16="http://schemas.microsoft.com/office/drawing/2014/main" id="{AD900BFD-6C51-9422-DDCF-BA3E3D5CDA9B}"/>
              </a:ext>
            </a:extLst>
          </p:cNvPr>
          <p:cNvSpPr txBox="1"/>
          <p:nvPr/>
        </p:nvSpPr>
        <p:spPr>
          <a:xfrm>
            <a:off x="695026" y="2005374"/>
            <a:ext cx="11160314" cy="1815882"/>
          </a:xfrm>
          <a:prstGeom prst="rect">
            <a:avLst/>
          </a:prstGeom>
          <a:noFill/>
        </p:spPr>
        <p:txBody>
          <a:bodyPr wrap="square" rtlCol="0">
            <a:spAutoFit/>
          </a:bodyPr>
          <a:lstStyle/>
          <a:p>
            <a:r>
              <a:rPr lang="en-GB" sz="1400" b="1" dirty="0"/>
              <a:t>According to EDMS 2727128</a:t>
            </a:r>
            <a:r>
              <a:rPr lang="pl-PL" sz="1400" b="1" dirty="0"/>
              <a:t>:</a:t>
            </a:r>
          </a:p>
          <a:p>
            <a:pPr marL="285750" indent="-285750">
              <a:buFont typeface="Arial" panose="020B0604020202020204" pitchFamily="34" charset="0"/>
              <a:buChar char="•"/>
            </a:pPr>
            <a:r>
              <a:rPr lang="en-GB" sz="1400" dirty="0"/>
              <a:t>The FRAS motors have to be disabled/enabled by different protection layers separately in case of failure</a:t>
            </a:r>
          </a:p>
          <a:p>
            <a:pPr marL="285750" indent="-285750">
              <a:buFont typeface="Arial" panose="020B0604020202020204" pitchFamily="34" charset="0"/>
              <a:buChar char="•"/>
            </a:pPr>
            <a:r>
              <a:rPr lang="en-GB" sz="1400" dirty="0"/>
              <a:t>As 4 independent blocks of components are foreseen (Q1-D1, TAXN-CC2; TCLMB-Q4, TCLMB-Q5) – the separation of safety layers relay is proposed for these blocks:</a:t>
            </a:r>
          </a:p>
          <a:p>
            <a:pPr marL="742950" lvl="1" indent="-285750">
              <a:buFont typeface="Arial" panose="020B0604020202020204" pitchFamily="34" charset="0"/>
              <a:buChar char="•"/>
            </a:pPr>
            <a:r>
              <a:rPr lang="en-GB" sz="1400" dirty="0"/>
              <a:t>Each safety layer stack will have to provide </a:t>
            </a:r>
            <a:r>
              <a:rPr lang="pl-PL" sz="1400" dirty="0"/>
              <a:t>a </a:t>
            </a:r>
            <a:r>
              <a:rPr lang="en-GB" sz="1400" dirty="0"/>
              <a:t>relay line (per each block separately)</a:t>
            </a:r>
            <a:r>
              <a:rPr lang="pl-PL" sz="1400" dirty="0"/>
              <a:t> → 4 </a:t>
            </a:r>
            <a:r>
              <a:rPr lang="pl-PL" sz="1400" dirty="0" err="1"/>
              <a:t>relay</a:t>
            </a:r>
            <a:r>
              <a:rPr lang="pl-PL" sz="1400" dirty="0"/>
              <a:t> lines in </a:t>
            </a:r>
            <a:r>
              <a:rPr lang="pl-PL" sz="1400" dirty="0" err="1"/>
              <a:t>total</a:t>
            </a:r>
            <a:endParaRPr lang="en-GB" sz="1400" dirty="0"/>
          </a:p>
          <a:p>
            <a:pPr marL="742950" lvl="1" indent="-285750">
              <a:buFont typeface="Arial" panose="020B0604020202020204" pitchFamily="34" charset="0"/>
              <a:buChar char="•"/>
            </a:pPr>
            <a:r>
              <a:rPr lang="en-GB" sz="1400" dirty="0"/>
              <a:t>The relays will need to be deployed in </a:t>
            </a:r>
            <a:r>
              <a:rPr lang="en-GB" sz="1400" dirty="0" err="1"/>
              <a:t>SAMbuCa</a:t>
            </a:r>
            <a:r>
              <a:rPr lang="en-GB" sz="1400" dirty="0"/>
              <a:t> controls racks in a way, providing disabling/enabling of appropriate sets of motors associated with blocks of components</a:t>
            </a:r>
            <a:endParaRPr lang="en-GB" sz="1400" dirty="0">
              <a:solidFill>
                <a:schemeClr val="accent6">
                  <a:lumMod val="75000"/>
                </a:schemeClr>
              </a:solidFill>
            </a:endParaRPr>
          </a:p>
          <a:p>
            <a:pPr marL="285750" indent="-285750">
              <a:buFont typeface="Arial" panose="020B0604020202020204" pitchFamily="34" charset="0"/>
              <a:buChar char="•"/>
            </a:pPr>
            <a:endParaRPr lang="pl-PL" sz="1400" dirty="0"/>
          </a:p>
        </p:txBody>
      </p:sp>
      <p:sp>
        <p:nvSpPr>
          <p:cNvPr id="19" name="TextBox 18">
            <a:extLst>
              <a:ext uri="{FF2B5EF4-FFF2-40B4-BE49-F238E27FC236}">
                <a16:creationId xmlns:a16="http://schemas.microsoft.com/office/drawing/2014/main" id="{990C12F1-6864-8424-D7D3-B33023F6FF7C}"/>
              </a:ext>
            </a:extLst>
          </p:cNvPr>
          <p:cNvSpPr txBox="1"/>
          <p:nvPr/>
        </p:nvSpPr>
        <p:spPr>
          <a:xfrm>
            <a:off x="167841" y="4048629"/>
            <a:ext cx="6058936" cy="261610"/>
          </a:xfrm>
          <a:prstGeom prst="rect">
            <a:avLst/>
          </a:prstGeom>
          <a:noFill/>
        </p:spPr>
        <p:txBody>
          <a:bodyPr wrap="square" rtlCol="0">
            <a:spAutoFit/>
          </a:bodyPr>
          <a:lstStyle/>
          <a:p>
            <a:r>
              <a:rPr lang="en-GB" sz="1100" dirty="0">
                <a:effectLst/>
                <a:latin typeface="Calibri" panose="020F0502020204030204" pitchFamily="34" charset="0"/>
                <a:ea typeface="Calibri" panose="020F0502020204030204" pitchFamily="34" charset="0"/>
              </a:rPr>
              <a:t>“FRAS hazard identification, risk analysis and protection layers design” EDMS 2727128</a:t>
            </a:r>
            <a:endParaRPr lang="en-150" sz="1100" dirty="0"/>
          </a:p>
        </p:txBody>
      </p:sp>
    </p:spTree>
    <p:extLst>
      <p:ext uri="{BB962C8B-B14F-4D97-AF65-F5344CB8AC3E}">
        <p14:creationId xmlns:p14="http://schemas.microsoft.com/office/powerpoint/2010/main" val="6240567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71" name="Straight Connector 170">
            <a:extLst>
              <a:ext uri="{FF2B5EF4-FFF2-40B4-BE49-F238E27FC236}">
                <a16:creationId xmlns:a16="http://schemas.microsoft.com/office/drawing/2014/main" id="{85B65ABF-8D59-5C07-CC65-0D28797F2930}"/>
              </a:ext>
            </a:extLst>
          </p:cNvPr>
          <p:cNvCxnSpPr>
            <a:cxnSpLocks/>
          </p:cNvCxnSpPr>
          <p:nvPr/>
        </p:nvCxnSpPr>
        <p:spPr>
          <a:xfrm>
            <a:off x="1978569" y="2150358"/>
            <a:ext cx="1165097" cy="0"/>
          </a:xfrm>
          <a:prstGeom prst="line">
            <a:avLst/>
          </a:prstGeom>
          <a:ln>
            <a:prstDash val="dash"/>
          </a:ln>
        </p:spPr>
        <p:style>
          <a:lnRef idx="2">
            <a:schemeClr val="accent1"/>
          </a:lnRef>
          <a:fillRef idx="0">
            <a:schemeClr val="accent1"/>
          </a:fillRef>
          <a:effectRef idx="1">
            <a:schemeClr val="accent1"/>
          </a:effectRef>
          <a:fontRef idx="minor">
            <a:schemeClr val="tx1"/>
          </a:fontRef>
        </p:style>
      </p:cxnSp>
      <p:sp>
        <p:nvSpPr>
          <p:cNvPr id="2" name="Slide Number Placeholder 1">
            <a:extLst>
              <a:ext uri="{FF2B5EF4-FFF2-40B4-BE49-F238E27FC236}">
                <a16:creationId xmlns:a16="http://schemas.microsoft.com/office/drawing/2014/main" id="{359DBA4D-2B48-C665-E4B4-8D70AFBE9953}"/>
              </a:ext>
            </a:extLst>
          </p:cNvPr>
          <p:cNvSpPr>
            <a:spLocks noGrp="1"/>
          </p:cNvSpPr>
          <p:nvPr>
            <p:ph type="sldNum" sz="quarter" idx="12"/>
          </p:nvPr>
        </p:nvSpPr>
        <p:spPr>
          <a:xfrm>
            <a:off x="11485123" y="4976434"/>
            <a:ext cx="480000" cy="360000"/>
          </a:xfrm>
        </p:spPr>
        <p:txBody>
          <a:bodyPr/>
          <a:lstStyle/>
          <a:p>
            <a:fld id="{BFDCA1C4-9514-7B4F-976F-D92F7E296653}" type="slidenum">
              <a:rPr lang="fr-FR" smtClean="0"/>
              <a:pPr/>
              <a:t>3</a:t>
            </a:fld>
            <a:endParaRPr lang="fr-FR"/>
          </a:p>
        </p:txBody>
      </p:sp>
      <p:sp>
        <p:nvSpPr>
          <p:cNvPr id="5" name="Titre 1">
            <a:extLst>
              <a:ext uri="{FF2B5EF4-FFF2-40B4-BE49-F238E27FC236}">
                <a16:creationId xmlns:a16="http://schemas.microsoft.com/office/drawing/2014/main" id="{4E1A76B5-3477-C33A-409D-A376BD5A7EC0}"/>
              </a:ext>
            </a:extLst>
          </p:cNvPr>
          <p:cNvSpPr txBox="1">
            <a:spLocks/>
          </p:cNvSpPr>
          <p:nvPr/>
        </p:nvSpPr>
        <p:spPr>
          <a:xfrm>
            <a:off x="1115106" y="89473"/>
            <a:ext cx="10207937" cy="1159955"/>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dirty="0"/>
              <a:t>Relay box implementation for HL-LHC FRAS components</a:t>
            </a:r>
            <a:br>
              <a:rPr lang="en-US" sz="3200" dirty="0">
                <a:latin typeface="Arial" panose="020B0604020202020204" pitchFamily="34" charset="0"/>
                <a:cs typeface="Arial" panose="020B0604020202020204" pitchFamily="34" charset="0"/>
              </a:rPr>
            </a:br>
            <a:endParaRPr lang="en-US" sz="3200" b="0" i="1" dirty="0"/>
          </a:p>
        </p:txBody>
      </p:sp>
      <p:sp>
        <p:nvSpPr>
          <p:cNvPr id="7" name="Rectangle 6">
            <a:extLst>
              <a:ext uri="{FF2B5EF4-FFF2-40B4-BE49-F238E27FC236}">
                <a16:creationId xmlns:a16="http://schemas.microsoft.com/office/drawing/2014/main" id="{DC583B48-2300-2EA0-186E-1A3C4A4611F6}"/>
              </a:ext>
            </a:extLst>
          </p:cNvPr>
          <p:cNvSpPr/>
          <p:nvPr/>
        </p:nvSpPr>
        <p:spPr>
          <a:xfrm>
            <a:off x="7582899" y="899906"/>
            <a:ext cx="1368152" cy="573114"/>
          </a:xfrm>
          <a:prstGeom prst="rect">
            <a:avLst/>
          </a:prstGeom>
          <a:noFill/>
          <a:ln>
            <a:solidFill>
              <a:srgbClr val="FF886E"/>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solidFill>
                  <a:schemeClr val="tx1"/>
                </a:solidFill>
              </a:rPr>
              <a:t>Capacitive</a:t>
            </a:r>
          </a:p>
          <a:p>
            <a:pPr algn="ctr"/>
            <a:r>
              <a:rPr lang="en-GB" dirty="0">
                <a:solidFill>
                  <a:schemeClr val="tx1"/>
                </a:solidFill>
              </a:rPr>
              <a:t>(DIOT)</a:t>
            </a:r>
            <a:endParaRPr lang="en-150" dirty="0">
              <a:solidFill>
                <a:schemeClr val="tx1"/>
              </a:solidFill>
            </a:endParaRPr>
          </a:p>
        </p:txBody>
      </p:sp>
      <p:sp>
        <p:nvSpPr>
          <p:cNvPr id="8" name="Rectangle 7">
            <a:extLst>
              <a:ext uri="{FF2B5EF4-FFF2-40B4-BE49-F238E27FC236}">
                <a16:creationId xmlns:a16="http://schemas.microsoft.com/office/drawing/2014/main" id="{887676C3-1C11-0A99-DF34-F05D70FFE67F}"/>
              </a:ext>
            </a:extLst>
          </p:cNvPr>
          <p:cNvSpPr/>
          <p:nvPr/>
        </p:nvSpPr>
        <p:spPr>
          <a:xfrm>
            <a:off x="5786758" y="1193997"/>
            <a:ext cx="1368152" cy="285082"/>
          </a:xfrm>
          <a:prstGeom prst="rect">
            <a:avLst/>
          </a:prstGeom>
          <a:noFill/>
          <a:ln>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solidFill>
                  <a:schemeClr val="tx1"/>
                </a:solidFill>
              </a:rPr>
              <a:t>FSI</a:t>
            </a:r>
            <a:endParaRPr lang="en-150" dirty="0">
              <a:solidFill>
                <a:schemeClr val="tx1"/>
              </a:solidFill>
            </a:endParaRPr>
          </a:p>
        </p:txBody>
      </p:sp>
      <p:sp>
        <p:nvSpPr>
          <p:cNvPr id="9" name="Rectangle 8">
            <a:extLst>
              <a:ext uri="{FF2B5EF4-FFF2-40B4-BE49-F238E27FC236}">
                <a16:creationId xmlns:a16="http://schemas.microsoft.com/office/drawing/2014/main" id="{B2D997A0-78CF-9F2F-E600-AAD933195E9F}"/>
              </a:ext>
            </a:extLst>
          </p:cNvPr>
          <p:cNvSpPr/>
          <p:nvPr/>
        </p:nvSpPr>
        <p:spPr>
          <a:xfrm>
            <a:off x="9442743" y="899906"/>
            <a:ext cx="1512168" cy="573113"/>
          </a:xfrm>
          <a:prstGeom prst="rect">
            <a:avLst/>
          </a:prstGeom>
          <a:noFill/>
          <a:ln>
            <a:solidFill>
              <a:schemeClr val="accent3">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solidFill>
                  <a:schemeClr val="tx1"/>
                </a:solidFill>
              </a:rPr>
              <a:t>Resolvers</a:t>
            </a:r>
          </a:p>
          <a:p>
            <a:pPr algn="ctr"/>
            <a:r>
              <a:rPr lang="en-GB" dirty="0">
                <a:solidFill>
                  <a:schemeClr val="tx1"/>
                </a:solidFill>
              </a:rPr>
              <a:t>(</a:t>
            </a:r>
            <a:r>
              <a:rPr lang="en-GB" dirty="0" err="1">
                <a:solidFill>
                  <a:schemeClr val="tx1"/>
                </a:solidFill>
              </a:rPr>
              <a:t>SAMbuCa</a:t>
            </a:r>
            <a:r>
              <a:rPr lang="en-GB" dirty="0">
                <a:solidFill>
                  <a:schemeClr val="tx1"/>
                </a:solidFill>
              </a:rPr>
              <a:t>)</a:t>
            </a:r>
            <a:endParaRPr lang="en-150" dirty="0">
              <a:solidFill>
                <a:schemeClr val="tx1"/>
              </a:solidFill>
            </a:endParaRPr>
          </a:p>
        </p:txBody>
      </p:sp>
      <p:cxnSp>
        <p:nvCxnSpPr>
          <p:cNvPr id="22" name="Straight Connector 21">
            <a:extLst>
              <a:ext uri="{FF2B5EF4-FFF2-40B4-BE49-F238E27FC236}">
                <a16:creationId xmlns:a16="http://schemas.microsoft.com/office/drawing/2014/main" id="{4527A593-B615-258D-A157-5827F44374DC}"/>
              </a:ext>
            </a:extLst>
          </p:cNvPr>
          <p:cNvCxnSpPr>
            <a:cxnSpLocks/>
          </p:cNvCxnSpPr>
          <p:nvPr/>
        </p:nvCxnSpPr>
        <p:spPr>
          <a:xfrm>
            <a:off x="3148934" y="3151617"/>
            <a:ext cx="1800200" cy="0"/>
          </a:xfrm>
          <a:prstGeom prst="line">
            <a:avLst/>
          </a:prstGeom>
        </p:spPr>
        <p:style>
          <a:lnRef idx="2">
            <a:schemeClr val="accent1"/>
          </a:lnRef>
          <a:fillRef idx="0">
            <a:schemeClr val="accent1"/>
          </a:fillRef>
          <a:effectRef idx="1">
            <a:schemeClr val="accent1"/>
          </a:effectRef>
          <a:fontRef idx="minor">
            <a:schemeClr val="tx1"/>
          </a:fontRef>
        </p:style>
      </p:cxnSp>
      <p:grpSp>
        <p:nvGrpSpPr>
          <p:cNvPr id="14" name="Group 13">
            <a:extLst>
              <a:ext uri="{FF2B5EF4-FFF2-40B4-BE49-F238E27FC236}">
                <a16:creationId xmlns:a16="http://schemas.microsoft.com/office/drawing/2014/main" id="{AD8B5150-7C72-B406-B1DD-61282D4856FA}"/>
              </a:ext>
            </a:extLst>
          </p:cNvPr>
          <p:cNvGrpSpPr/>
          <p:nvPr/>
        </p:nvGrpSpPr>
        <p:grpSpPr>
          <a:xfrm>
            <a:off x="3302733" y="3009076"/>
            <a:ext cx="360040" cy="285082"/>
            <a:chOff x="4367808" y="4005064"/>
            <a:chExt cx="360040" cy="285082"/>
          </a:xfrm>
          <a:solidFill>
            <a:schemeClr val="bg1"/>
          </a:solidFill>
        </p:grpSpPr>
        <p:sp>
          <p:nvSpPr>
            <p:cNvPr id="11" name="Rectangle 10">
              <a:extLst>
                <a:ext uri="{FF2B5EF4-FFF2-40B4-BE49-F238E27FC236}">
                  <a16:creationId xmlns:a16="http://schemas.microsoft.com/office/drawing/2014/main" id="{1C2D9B71-4965-1CC5-E5C8-D4F4789B003D}"/>
                </a:ext>
              </a:extLst>
            </p:cNvPr>
            <p:cNvSpPr/>
            <p:nvPr/>
          </p:nvSpPr>
          <p:spPr>
            <a:xfrm>
              <a:off x="4367808" y="4005064"/>
              <a:ext cx="360040" cy="285082"/>
            </a:xfrm>
            <a:prstGeom prst="rect">
              <a:avLst/>
            </a:prstGeom>
            <a:grpFill/>
            <a:ln>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150" dirty="0">
                <a:solidFill>
                  <a:schemeClr val="tx1"/>
                </a:solidFill>
              </a:endParaRPr>
            </a:p>
          </p:txBody>
        </p:sp>
        <p:cxnSp>
          <p:nvCxnSpPr>
            <p:cNvPr id="13" name="Straight Connector 12">
              <a:extLst>
                <a:ext uri="{FF2B5EF4-FFF2-40B4-BE49-F238E27FC236}">
                  <a16:creationId xmlns:a16="http://schemas.microsoft.com/office/drawing/2014/main" id="{4CD40AC9-3C18-028E-D0D0-A119D7259303}"/>
                </a:ext>
              </a:extLst>
            </p:cNvPr>
            <p:cNvCxnSpPr>
              <a:cxnSpLocks/>
            </p:cNvCxnSpPr>
            <p:nvPr/>
          </p:nvCxnSpPr>
          <p:spPr>
            <a:xfrm flipV="1">
              <a:off x="4486785" y="4005064"/>
              <a:ext cx="108012" cy="285082"/>
            </a:xfrm>
            <a:prstGeom prst="line">
              <a:avLst/>
            </a:prstGeom>
            <a:grpFill/>
            <a:ln>
              <a:solidFill>
                <a:srgbClr val="00B050"/>
              </a:solidFill>
            </a:ln>
          </p:spPr>
          <p:style>
            <a:lnRef idx="2">
              <a:schemeClr val="accent1"/>
            </a:lnRef>
            <a:fillRef idx="0">
              <a:schemeClr val="accent1"/>
            </a:fillRef>
            <a:effectRef idx="1">
              <a:schemeClr val="accent1"/>
            </a:effectRef>
            <a:fontRef idx="minor">
              <a:schemeClr val="tx1"/>
            </a:fontRef>
          </p:style>
        </p:cxnSp>
      </p:grpSp>
      <p:grpSp>
        <p:nvGrpSpPr>
          <p:cNvPr id="15" name="Group 14">
            <a:extLst>
              <a:ext uri="{FF2B5EF4-FFF2-40B4-BE49-F238E27FC236}">
                <a16:creationId xmlns:a16="http://schemas.microsoft.com/office/drawing/2014/main" id="{15C3C69E-723A-3441-A6A8-7988D1FF4474}"/>
              </a:ext>
            </a:extLst>
          </p:cNvPr>
          <p:cNvGrpSpPr/>
          <p:nvPr/>
        </p:nvGrpSpPr>
        <p:grpSpPr>
          <a:xfrm>
            <a:off x="3869014" y="3009076"/>
            <a:ext cx="360040" cy="285082"/>
            <a:chOff x="4367808" y="4005064"/>
            <a:chExt cx="360040" cy="285082"/>
          </a:xfrm>
          <a:solidFill>
            <a:schemeClr val="bg1"/>
          </a:solidFill>
        </p:grpSpPr>
        <p:sp>
          <p:nvSpPr>
            <p:cNvPr id="16" name="Rectangle 15">
              <a:extLst>
                <a:ext uri="{FF2B5EF4-FFF2-40B4-BE49-F238E27FC236}">
                  <a16:creationId xmlns:a16="http://schemas.microsoft.com/office/drawing/2014/main" id="{A7D9961B-5963-C52E-AC3C-49D891B1AA38}"/>
                </a:ext>
              </a:extLst>
            </p:cNvPr>
            <p:cNvSpPr/>
            <p:nvPr/>
          </p:nvSpPr>
          <p:spPr>
            <a:xfrm>
              <a:off x="4367808" y="4005064"/>
              <a:ext cx="360040" cy="285082"/>
            </a:xfrm>
            <a:prstGeom prst="rect">
              <a:avLst/>
            </a:prstGeom>
            <a:grpFill/>
            <a:ln>
              <a:solidFill>
                <a:srgbClr val="FF886E"/>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150" dirty="0">
                <a:solidFill>
                  <a:schemeClr val="tx1"/>
                </a:solidFill>
              </a:endParaRPr>
            </a:p>
          </p:txBody>
        </p:sp>
        <p:cxnSp>
          <p:nvCxnSpPr>
            <p:cNvPr id="17" name="Straight Connector 16">
              <a:extLst>
                <a:ext uri="{FF2B5EF4-FFF2-40B4-BE49-F238E27FC236}">
                  <a16:creationId xmlns:a16="http://schemas.microsoft.com/office/drawing/2014/main" id="{6654F8E6-5873-4FE4-D37B-6E0096F241F6}"/>
                </a:ext>
              </a:extLst>
            </p:cNvPr>
            <p:cNvCxnSpPr>
              <a:cxnSpLocks/>
            </p:cNvCxnSpPr>
            <p:nvPr/>
          </p:nvCxnSpPr>
          <p:spPr>
            <a:xfrm flipV="1">
              <a:off x="4486785" y="4005064"/>
              <a:ext cx="108012" cy="285082"/>
            </a:xfrm>
            <a:prstGeom prst="line">
              <a:avLst/>
            </a:prstGeom>
            <a:grpFill/>
            <a:ln>
              <a:solidFill>
                <a:srgbClr val="FF886E"/>
              </a:solidFill>
            </a:ln>
          </p:spPr>
          <p:style>
            <a:lnRef idx="2">
              <a:schemeClr val="accent1"/>
            </a:lnRef>
            <a:fillRef idx="0">
              <a:schemeClr val="accent1"/>
            </a:fillRef>
            <a:effectRef idx="1">
              <a:schemeClr val="accent1"/>
            </a:effectRef>
            <a:fontRef idx="minor">
              <a:schemeClr val="tx1"/>
            </a:fontRef>
          </p:style>
        </p:cxnSp>
      </p:grpSp>
      <p:grpSp>
        <p:nvGrpSpPr>
          <p:cNvPr id="18" name="Group 17">
            <a:extLst>
              <a:ext uri="{FF2B5EF4-FFF2-40B4-BE49-F238E27FC236}">
                <a16:creationId xmlns:a16="http://schemas.microsoft.com/office/drawing/2014/main" id="{8FA57BC6-830B-8F1F-3FB0-5A838B1F6DEC}"/>
              </a:ext>
            </a:extLst>
          </p:cNvPr>
          <p:cNvGrpSpPr/>
          <p:nvPr/>
        </p:nvGrpSpPr>
        <p:grpSpPr>
          <a:xfrm>
            <a:off x="4445078" y="2999217"/>
            <a:ext cx="360040" cy="285082"/>
            <a:chOff x="4367808" y="4005064"/>
            <a:chExt cx="360040" cy="285082"/>
          </a:xfrm>
          <a:solidFill>
            <a:schemeClr val="bg1"/>
          </a:solidFill>
        </p:grpSpPr>
        <p:sp>
          <p:nvSpPr>
            <p:cNvPr id="19" name="Rectangle 18">
              <a:extLst>
                <a:ext uri="{FF2B5EF4-FFF2-40B4-BE49-F238E27FC236}">
                  <a16:creationId xmlns:a16="http://schemas.microsoft.com/office/drawing/2014/main" id="{E67442A6-4CAC-9B37-405A-87282AD17E8E}"/>
                </a:ext>
              </a:extLst>
            </p:cNvPr>
            <p:cNvSpPr/>
            <p:nvPr/>
          </p:nvSpPr>
          <p:spPr>
            <a:xfrm>
              <a:off x="4367808" y="4005064"/>
              <a:ext cx="360040" cy="285082"/>
            </a:xfrm>
            <a:prstGeom prst="rect">
              <a:avLst/>
            </a:prstGeom>
            <a:grpFill/>
            <a:ln>
              <a:solidFill>
                <a:schemeClr val="accent3">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150" dirty="0">
                <a:solidFill>
                  <a:schemeClr val="tx1"/>
                </a:solidFill>
              </a:endParaRPr>
            </a:p>
          </p:txBody>
        </p:sp>
        <p:cxnSp>
          <p:nvCxnSpPr>
            <p:cNvPr id="20" name="Straight Connector 19">
              <a:extLst>
                <a:ext uri="{FF2B5EF4-FFF2-40B4-BE49-F238E27FC236}">
                  <a16:creationId xmlns:a16="http://schemas.microsoft.com/office/drawing/2014/main" id="{A8910306-9E33-7C62-B6B6-BE3115F180B8}"/>
                </a:ext>
              </a:extLst>
            </p:cNvPr>
            <p:cNvCxnSpPr>
              <a:cxnSpLocks/>
            </p:cNvCxnSpPr>
            <p:nvPr/>
          </p:nvCxnSpPr>
          <p:spPr>
            <a:xfrm flipV="1">
              <a:off x="4486785" y="4005064"/>
              <a:ext cx="108012" cy="285082"/>
            </a:xfrm>
            <a:prstGeom prst="line">
              <a:avLst/>
            </a:prstGeom>
            <a:grpFill/>
            <a:ln>
              <a:solidFill>
                <a:schemeClr val="accent3">
                  <a:lumMod val="75000"/>
                </a:schemeClr>
              </a:solidFill>
            </a:ln>
          </p:spPr>
          <p:style>
            <a:lnRef idx="2">
              <a:schemeClr val="accent1"/>
            </a:lnRef>
            <a:fillRef idx="0">
              <a:schemeClr val="accent1"/>
            </a:fillRef>
            <a:effectRef idx="1">
              <a:schemeClr val="accent1"/>
            </a:effectRef>
            <a:fontRef idx="minor">
              <a:schemeClr val="tx1"/>
            </a:fontRef>
          </p:style>
        </p:cxnSp>
      </p:grpSp>
      <p:cxnSp>
        <p:nvCxnSpPr>
          <p:cNvPr id="26" name="Straight Arrow Connector 25">
            <a:extLst>
              <a:ext uri="{FF2B5EF4-FFF2-40B4-BE49-F238E27FC236}">
                <a16:creationId xmlns:a16="http://schemas.microsoft.com/office/drawing/2014/main" id="{8E49369F-8C46-6662-5EB0-E226D7B4B291}"/>
              </a:ext>
            </a:extLst>
          </p:cNvPr>
          <p:cNvCxnSpPr>
            <a:cxnSpLocks/>
          </p:cNvCxnSpPr>
          <p:nvPr/>
        </p:nvCxnSpPr>
        <p:spPr>
          <a:xfrm>
            <a:off x="4949134" y="3151617"/>
            <a:ext cx="13829" cy="112971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8" name="Straight Connector 27">
            <a:extLst>
              <a:ext uri="{FF2B5EF4-FFF2-40B4-BE49-F238E27FC236}">
                <a16:creationId xmlns:a16="http://schemas.microsoft.com/office/drawing/2014/main" id="{6F6C7AE9-A1AF-D8A4-68CF-F565C21E10BE}"/>
              </a:ext>
            </a:extLst>
          </p:cNvPr>
          <p:cNvCxnSpPr>
            <a:cxnSpLocks/>
          </p:cNvCxnSpPr>
          <p:nvPr/>
        </p:nvCxnSpPr>
        <p:spPr>
          <a:xfrm>
            <a:off x="5191379" y="3132286"/>
            <a:ext cx="1800200" cy="0"/>
          </a:xfrm>
          <a:prstGeom prst="line">
            <a:avLst/>
          </a:prstGeom>
        </p:spPr>
        <p:style>
          <a:lnRef idx="2">
            <a:schemeClr val="accent1"/>
          </a:lnRef>
          <a:fillRef idx="0">
            <a:schemeClr val="accent1"/>
          </a:fillRef>
          <a:effectRef idx="1">
            <a:schemeClr val="accent1"/>
          </a:effectRef>
          <a:fontRef idx="minor">
            <a:schemeClr val="tx1"/>
          </a:fontRef>
        </p:style>
      </p:cxnSp>
      <p:grpSp>
        <p:nvGrpSpPr>
          <p:cNvPr id="29" name="Group 28">
            <a:extLst>
              <a:ext uri="{FF2B5EF4-FFF2-40B4-BE49-F238E27FC236}">
                <a16:creationId xmlns:a16="http://schemas.microsoft.com/office/drawing/2014/main" id="{83C4B6FC-70D2-0A99-AF37-C44AB52B5FF2}"/>
              </a:ext>
            </a:extLst>
          </p:cNvPr>
          <p:cNvGrpSpPr/>
          <p:nvPr/>
        </p:nvGrpSpPr>
        <p:grpSpPr>
          <a:xfrm>
            <a:off x="5345178" y="2989745"/>
            <a:ext cx="360040" cy="285082"/>
            <a:chOff x="4367808" y="4005064"/>
            <a:chExt cx="360040" cy="285082"/>
          </a:xfrm>
          <a:solidFill>
            <a:schemeClr val="bg1"/>
          </a:solidFill>
        </p:grpSpPr>
        <p:sp>
          <p:nvSpPr>
            <p:cNvPr id="30" name="Rectangle 29">
              <a:extLst>
                <a:ext uri="{FF2B5EF4-FFF2-40B4-BE49-F238E27FC236}">
                  <a16:creationId xmlns:a16="http://schemas.microsoft.com/office/drawing/2014/main" id="{F62C78C4-484A-066F-0A87-0A25909B4325}"/>
                </a:ext>
              </a:extLst>
            </p:cNvPr>
            <p:cNvSpPr/>
            <p:nvPr/>
          </p:nvSpPr>
          <p:spPr>
            <a:xfrm>
              <a:off x="4367808" y="4005064"/>
              <a:ext cx="360040" cy="285082"/>
            </a:xfrm>
            <a:prstGeom prst="rect">
              <a:avLst/>
            </a:prstGeom>
            <a:grpFill/>
            <a:ln>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150" dirty="0">
                <a:solidFill>
                  <a:schemeClr val="tx1"/>
                </a:solidFill>
              </a:endParaRPr>
            </a:p>
          </p:txBody>
        </p:sp>
        <p:cxnSp>
          <p:nvCxnSpPr>
            <p:cNvPr id="31" name="Straight Connector 30">
              <a:extLst>
                <a:ext uri="{FF2B5EF4-FFF2-40B4-BE49-F238E27FC236}">
                  <a16:creationId xmlns:a16="http://schemas.microsoft.com/office/drawing/2014/main" id="{26697C0A-5CF7-F79D-A209-AC0F3DB30EF8}"/>
                </a:ext>
              </a:extLst>
            </p:cNvPr>
            <p:cNvCxnSpPr>
              <a:cxnSpLocks/>
            </p:cNvCxnSpPr>
            <p:nvPr/>
          </p:nvCxnSpPr>
          <p:spPr>
            <a:xfrm flipV="1">
              <a:off x="4486785" y="4005064"/>
              <a:ext cx="108012" cy="285082"/>
            </a:xfrm>
            <a:prstGeom prst="line">
              <a:avLst/>
            </a:prstGeom>
            <a:grpFill/>
            <a:ln>
              <a:solidFill>
                <a:srgbClr val="00B050"/>
              </a:solidFill>
            </a:ln>
          </p:spPr>
          <p:style>
            <a:lnRef idx="2">
              <a:schemeClr val="accent1"/>
            </a:lnRef>
            <a:fillRef idx="0">
              <a:schemeClr val="accent1"/>
            </a:fillRef>
            <a:effectRef idx="1">
              <a:schemeClr val="accent1"/>
            </a:effectRef>
            <a:fontRef idx="minor">
              <a:schemeClr val="tx1"/>
            </a:fontRef>
          </p:style>
        </p:cxnSp>
      </p:grpSp>
      <p:grpSp>
        <p:nvGrpSpPr>
          <p:cNvPr id="32" name="Group 31">
            <a:extLst>
              <a:ext uri="{FF2B5EF4-FFF2-40B4-BE49-F238E27FC236}">
                <a16:creationId xmlns:a16="http://schemas.microsoft.com/office/drawing/2014/main" id="{049EDB3E-BEEF-FF8A-B7E0-8EB42AE7270C}"/>
              </a:ext>
            </a:extLst>
          </p:cNvPr>
          <p:cNvGrpSpPr/>
          <p:nvPr/>
        </p:nvGrpSpPr>
        <p:grpSpPr>
          <a:xfrm>
            <a:off x="5911459" y="2989745"/>
            <a:ext cx="360040" cy="285082"/>
            <a:chOff x="4367808" y="4005064"/>
            <a:chExt cx="360040" cy="285082"/>
          </a:xfrm>
          <a:solidFill>
            <a:schemeClr val="bg1"/>
          </a:solidFill>
        </p:grpSpPr>
        <p:sp>
          <p:nvSpPr>
            <p:cNvPr id="33" name="Rectangle 32">
              <a:extLst>
                <a:ext uri="{FF2B5EF4-FFF2-40B4-BE49-F238E27FC236}">
                  <a16:creationId xmlns:a16="http://schemas.microsoft.com/office/drawing/2014/main" id="{86B9D3F3-4D4D-B51F-A218-1498E54CF01F}"/>
                </a:ext>
              </a:extLst>
            </p:cNvPr>
            <p:cNvSpPr/>
            <p:nvPr/>
          </p:nvSpPr>
          <p:spPr>
            <a:xfrm>
              <a:off x="4367808" y="4005064"/>
              <a:ext cx="360040" cy="285082"/>
            </a:xfrm>
            <a:prstGeom prst="rect">
              <a:avLst/>
            </a:prstGeom>
            <a:grpFill/>
            <a:ln>
              <a:solidFill>
                <a:srgbClr val="FF886E"/>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150" dirty="0">
                <a:solidFill>
                  <a:schemeClr val="tx1"/>
                </a:solidFill>
              </a:endParaRPr>
            </a:p>
          </p:txBody>
        </p:sp>
        <p:cxnSp>
          <p:nvCxnSpPr>
            <p:cNvPr id="34" name="Straight Connector 33">
              <a:extLst>
                <a:ext uri="{FF2B5EF4-FFF2-40B4-BE49-F238E27FC236}">
                  <a16:creationId xmlns:a16="http://schemas.microsoft.com/office/drawing/2014/main" id="{5DC51834-DEF2-59C6-E694-C09CB7B9DC91}"/>
                </a:ext>
              </a:extLst>
            </p:cNvPr>
            <p:cNvCxnSpPr>
              <a:cxnSpLocks/>
            </p:cNvCxnSpPr>
            <p:nvPr/>
          </p:nvCxnSpPr>
          <p:spPr>
            <a:xfrm flipV="1">
              <a:off x="4486785" y="4005064"/>
              <a:ext cx="108012" cy="285082"/>
            </a:xfrm>
            <a:prstGeom prst="line">
              <a:avLst/>
            </a:prstGeom>
            <a:grpFill/>
            <a:ln>
              <a:solidFill>
                <a:srgbClr val="FF886E"/>
              </a:solidFill>
            </a:ln>
          </p:spPr>
          <p:style>
            <a:lnRef idx="2">
              <a:schemeClr val="accent1"/>
            </a:lnRef>
            <a:fillRef idx="0">
              <a:schemeClr val="accent1"/>
            </a:fillRef>
            <a:effectRef idx="1">
              <a:schemeClr val="accent1"/>
            </a:effectRef>
            <a:fontRef idx="minor">
              <a:schemeClr val="tx1"/>
            </a:fontRef>
          </p:style>
        </p:cxnSp>
      </p:grpSp>
      <p:grpSp>
        <p:nvGrpSpPr>
          <p:cNvPr id="35" name="Group 34">
            <a:extLst>
              <a:ext uri="{FF2B5EF4-FFF2-40B4-BE49-F238E27FC236}">
                <a16:creationId xmlns:a16="http://schemas.microsoft.com/office/drawing/2014/main" id="{FD7A61DA-76B9-4310-EFD5-D1D4DB3DC483}"/>
              </a:ext>
            </a:extLst>
          </p:cNvPr>
          <p:cNvGrpSpPr/>
          <p:nvPr/>
        </p:nvGrpSpPr>
        <p:grpSpPr>
          <a:xfrm>
            <a:off x="6487523" y="2979886"/>
            <a:ext cx="360040" cy="285082"/>
            <a:chOff x="4367808" y="4005064"/>
            <a:chExt cx="360040" cy="285082"/>
          </a:xfrm>
          <a:solidFill>
            <a:schemeClr val="bg1"/>
          </a:solidFill>
        </p:grpSpPr>
        <p:sp>
          <p:nvSpPr>
            <p:cNvPr id="36" name="Rectangle 35">
              <a:extLst>
                <a:ext uri="{FF2B5EF4-FFF2-40B4-BE49-F238E27FC236}">
                  <a16:creationId xmlns:a16="http://schemas.microsoft.com/office/drawing/2014/main" id="{532E23B2-BFBD-173A-0BB5-59B2326CC259}"/>
                </a:ext>
              </a:extLst>
            </p:cNvPr>
            <p:cNvSpPr/>
            <p:nvPr/>
          </p:nvSpPr>
          <p:spPr>
            <a:xfrm>
              <a:off x="4367808" y="4005064"/>
              <a:ext cx="360040" cy="285082"/>
            </a:xfrm>
            <a:prstGeom prst="rect">
              <a:avLst/>
            </a:prstGeom>
            <a:grpFill/>
            <a:ln>
              <a:solidFill>
                <a:schemeClr val="accent3">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150" dirty="0">
                <a:solidFill>
                  <a:schemeClr val="tx1"/>
                </a:solidFill>
              </a:endParaRPr>
            </a:p>
          </p:txBody>
        </p:sp>
        <p:cxnSp>
          <p:nvCxnSpPr>
            <p:cNvPr id="37" name="Straight Connector 36">
              <a:extLst>
                <a:ext uri="{FF2B5EF4-FFF2-40B4-BE49-F238E27FC236}">
                  <a16:creationId xmlns:a16="http://schemas.microsoft.com/office/drawing/2014/main" id="{919B03BA-1AE8-7EB4-858E-24FB3430BA71}"/>
                </a:ext>
              </a:extLst>
            </p:cNvPr>
            <p:cNvCxnSpPr>
              <a:cxnSpLocks/>
            </p:cNvCxnSpPr>
            <p:nvPr/>
          </p:nvCxnSpPr>
          <p:spPr>
            <a:xfrm flipV="1">
              <a:off x="4486785" y="4005064"/>
              <a:ext cx="108012" cy="285082"/>
            </a:xfrm>
            <a:prstGeom prst="line">
              <a:avLst/>
            </a:prstGeom>
            <a:grpFill/>
            <a:ln>
              <a:solidFill>
                <a:schemeClr val="accent3">
                  <a:lumMod val="75000"/>
                </a:schemeClr>
              </a:solidFill>
            </a:ln>
          </p:spPr>
          <p:style>
            <a:lnRef idx="2">
              <a:schemeClr val="accent1"/>
            </a:lnRef>
            <a:fillRef idx="0">
              <a:schemeClr val="accent1"/>
            </a:fillRef>
            <a:effectRef idx="1">
              <a:schemeClr val="accent1"/>
            </a:effectRef>
            <a:fontRef idx="minor">
              <a:schemeClr val="tx1"/>
            </a:fontRef>
          </p:style>
        </p:cxnSp>
      </p:grpSp>
      <p:cxnSp>
        <p:nvCxnSpPr>
          <p:cNvPr id="38" name="Straight Arrow Connector 37">
            <a:extLst>
              <a:ext uri="{FF2B5EF4-FFF2-40B4-BE49-F238E27FC236}">
                <a16:creationId xmlns:a16="http://schemas.microsoft.com/office/drawing/2014/main" id="{BBF91682-18E8-8CFC-4A57-B6E6020E95A0}"/>
              </a:ext>
            </a:extLst>
          </p:cNvPr>
          <p:cNvCxnSpPr>
            <a:cxnSpLocks/>
          </p:cNvCxnSpPr>
          <p:nvPr/>
        </p:nvCxnSpPr>
        <p:spPr>
          <a:xfrm>
            <a:off x="6991579" y="3132286"/>
            <a:ext cx="26940" cy="114904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9" name="Straight Connector 38">
            <a:extLst>
              <a:ext uri="{FF2B5EF4-FFF2-40B4-BE49-F238E27FC236}">
                <a16:creationId xmlns:a16="http://schemas.microsoft.com/office/drawing/2014/main" id="{9C2AD97A-9E91-7512-9979-8963906F54E8}"/>
              </a:ext>
            </a:extLst>
          </p:cNvPr>
          <p:cNvCxnSpPr>
            <a:cxnSpLocks/>
          </p:cNvCxnSpPr>
          <p:nvPr/>
        </p:nvCxnSpPr>
        <p:spPr>
          <a:xfrm>
            <a:off x="7232385" y="3151617"/>
            <a:ext cx="1800200" cy="0"/>
          </a:xfrm>
          <a:prstGeom prst="line">
            <a:avLst/>
          </a:prstGeom>
        </p:spPr>
        <p:style>
          <a:lnRef idx="2">
            <a:schemeClr val="accent1"/>
          </a:lnRef>
          <a:fillRef idx="0">
            <a:schemeClr val="accent1"/>
          </a:fillRef>
          <a:effectRef idx="1">
            <a:schemeClr val="accent1"/>
          </a:effectRef>
          <a:fontRef idx="minor">
            <a:schemeClr val="tx1"/>
          </a:fontRef>
        </p:style>
      </p:cxnSp>
      <p:grpSp>
        <p:nvGrpSpPr>
          <p:cNvPr id="40" name="Group 39">
            <a:extLst>
              <a:ext uri="{FF2B5EF4-FFF2-40B4-BE49-F238E27FC236}">
                <a16:creationId xmlns:a16="http://schemas.microsoft.com/office/drawing/2014/main" id="{8F1C9632-A092-F5BF-6A89-0908671C02A8}"/>
              </a:ext>
            </a:extLst>
          </p:cNvPr>
          <p:cNvGrpSpPr/>
          <p:nvPr/>
        </p:nvGrpSpPr>
        <p:grpSpPr>
          <a:xfrm>
            <a:off x="7386184" y="3009076"/>
            <a:ext cx="360040" cy="285082"/>
            <a:chOff x="4367808" y="4005064"/>
            <a:chExt cx="360040" cy="285082"/>
          </a:xfrm>
          <a:solidFill>
            <a:schemeClr val="bg1"/>
          </a:solidFill>
        </p:grpSpPr>
        <p:sp>
          <p:nvSpPr>
            <p:cNvPr id="41" name="Rectangle 40">
              <a:extLst>
                <a:ext uri="{FF2B5EF4-FFF2-40B4-BE49-F238E27FC236}">
                  <a16:creationId xmlns:a16="http://schemas.microsoft.com/office/drawing/2014/main" id="{FB6E63DC-76A8-4372-CEAC-C89C594F0509}"/>
                </a:ext>
              </a:extLst>
            </p:cNvPr>
            <p:cNvSpPr/>
            <p:nvPr/>
          </p:nvSpPr>
          <p:spPr>
            <a:xfrm>
              <a:off x="4367808" y="4005064"/>
              <a:ext cx="360040" cy="285082"/>
            </a:xfrm>
            <a:prstGeom prst="rect">
              <a:avLst/>
            </a:prstGeom>
            <a:grpFill/>
            <a:ln>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150" dirty="0">
                <a:solidFill>
                  <a:schemeClr val="tx1"/>
                </a:solidFill>
              </a:endParaRPr>
            </a:p>
          </p:txBody>
        </p:sp>
        <p:cxnSp>
          <p:nvCxnSpPr>
            <p:cNvPr id="42" name="Straight Connector 41">
              <a:extLst>
                <a:ext uri="{FF2B5EF4-FFF2-40B4-BE49-F238E27FC236}">
                  <a16:creationId xmlns:a16="http://schemas.microsoft.com/office/drawing/2014/main" id="{2C7EE45D-EF36-051C-50BB-BB2166BCF2B9}"/>
                </a:ext>
              </a:extLst>
            </p:cNvPr>
            <p:cNvCxnSpPr>
              <a:cxnSpLocks/>
            </p:cNvCxnSpPr>
            <p:nvPr/>
          </p:nvCxnSpPr>
          <p:spPr>
            <a:xfrm flipV="1">
              <a:off x="4486785" y="4005064"/>
              <a:ext cx="108012" cy="285082"/>
            </a:xfrm>
            <a:prstGeom prst="line">
              <a:avLst/>
            </a:prstGeom>
            <a:grpFill/>
            <a:ln>
              <a:solidFill>
                <a:srgbClr val="00B050"/>
              </a:solidFill>
            </a:ln>
          </p:spPr>
          <p:style>
            <a:lnRef idx="2">
              <a:schemeClr val="accent1"/>
            </a:lnRef>
            <a:fillRef idx="0">
              <a:schemeClr val="accent1"/>
            </a:fillRef>
            <a:effectRef idx="1">
              <a:schemeClr val="accent1"/>
            </a:effectRef>
            <a:fontRef idx="minor">
              <a:schemeClr val="tx1"/>
            </a:fontRef>
          </p:style>
        </p:cxnSp>
      </p:grpSp>
      <p:grpSp>
        <p:nvGrpSpPr>
          <p:cNvPr id="43" name="Group 42">
            <a:extLst>
              <a:ext uri="{FF2B5EF4-FFF2-40B4-BE49-F238E27FC236}">
                <a16:creationId xmlns:a16="http://schemas.microsoft.com/office/drawing/2014/main" id="{09E65037-E640-2B03-D01A-DE28CE9F7BF1}"/>
              </a:ext>
            </a:extLst>
          </p:cNvPr>
          <p:cNvGrpSpPr/>
          <p:nvPr/>
        </p:nvGrpSpPr>
        <p:grpSpPr>
          <a:xfrm>
            <a:off x="7952465" y="3009076"/>
            <a:ext cx="360040" cy="285082"/>
            <a:chOff x="4367808" y="4005064"/>
            <a:chExt cx="360040" cy="285082"/>
          </a:xfrm>
          <a:solidFill>
            <a:schemeClr val="bg1"/>
          </a:solidFill>
        </p:grpSpPr>
        <p:sp>
          <p:nvSpPr>
            <p:cNvPr id="44" name="Rectangle 43">
              <a:extLst>
                <a:ext uri="{FF2B5EF4-FFF2-40B4-BE49-F238E27FC236}">
                  <a16:creationId xmlns:a16="http://schemas.microsoft.com/office/drawing/2014/main" id="{C2A3F5F9-9EE0-8A00-A6E3-8F209C4C9ECE}"/>
                </a:ext>
              </a:extLst>
            </p:cNvPr>
            <p:cNvSpPr/>
            <p:nvPr/>
          </p:nvSpPr>
          <p:spPr>
            <a:xfrm>
              <a:off x="4367808" y="4005064"/>
              <a:ext cx="360040" cy="285082"/>
            </a:xfrm>
            <a:prstGeom prst="rect">
              <a:avLst/>
            </a:prstGeom>
            <a:grpFill/>
            <a:ln>
              <a:solidFill>
                <a:srgbClr val="FF886E"/>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150" dirty="0">
                <a:solidFill>
                  <a:schemeClr val="tx1"/>
                </a:solidFill>
              </a:endParaRPr>
            </a:p>
          </p:txBody>
        </p:sp>
        <p:cxnSp>
          <p:nvCxnSpPr>
            <p:cNvPr id="45" name="Straight Connector 44">
              <a:extLst>
                <a:ext uri="{FF2B5EF4-FFF2-40B4-BE49-F238E27FC236}">
                  <a16:creationId xmlns:a16="http://schemas.microsoft.com/office/drawing/2014/main" id="{31F1D35C-0AF1-BB60-9401-9E478893BAF1}"/>
                </a:ext>
              </a:extLst>
            </p:cNvPr>
            <p:cNvCxnSpPr>
              <a:cxnSpLocks/>
            </p:cNvCxnSpPr>
            <p:nvPr/>
          </p:nvCxnSpPr>
          <p:spPr>
            <a:xfrm flipV="1">
              <a:off x="4486785" y="4005064"/>
              <a:ext cx="108012" cy="285082"/>
            </a:xfrm>
            <a:prstGeom prst="line">
              <a:avLst/>
            </a:prstGeom>
            <a:grpFill/>
            <a:ln>
              <a:solidFill>
                <a:srgbClr val="FF886E"/>
              </a:solidFill>
            </a:ln>
          </p:spPr>
          <p:style>
            <a:lnRef idx="2">
              <a:schemeClr val="accent1"/>
            </a:lnRef>
            <a:fillRef idx="0">
              <a:schemeClr val="accent1"/>
            </a:fillRef>
            <a:effectRef idx="1">
              <a:schemeClr val="accent1"/>
            </a:effectRef>
            <a:fontRef idx="minor">
              <a:schemeClr val="tx1"/>
            </a:fontRef>
          </p:style>
        </p:cxnSp>
      </p:grpSp>
      <p:grpSp>
        <p:nvGrpSpPr>
          <p:cNvPr id="46" name="Group 45">
            <a:extLst>
              <a:ext uri="{FF2B5EF4-FFF2-40B4-BE49-F238E27FC236}">
                <a16:creationId xmlns:a16="http://schemas.microsoft.com/office/drawing/2014/main" id="{23EB9FC9-B05B-B207-B29A-A08D90E4D060}"/>
              </a:ext>
            </a:extLst>
          </p:cNvPr>
          <p:cNvGrpSpPr/>
          <p:nvPr/>
        </p:nvGrpSpPr>
        <p:grpSpPr>
          <a:xfrm>
            <a:off x="8528529" y="2999217"/>
            <a:ext cx="360040" cy="285082"/>
            <a:chOff x="4367808" y="4005064"/>
            <a:chExt cx="360040" cy="285082"/>
          </a:xfrm>
          <a:solidFill>
            <a:schemeClr val="bg1"/>
          </a:solidFill>
        </p:grpSpPr>
        <p:sp>
          <p:nvSpPr>
            <p:cNvPr id="47" name="Rectangle 46">
              <a:extLst>
                <a:ext uri="{FF2B5EF4-FFF2-40B4-BE49-F238E27FC236}">
                  <a16:creationId xmlns:a16="http://schemas.microsoft.com/office/drawing/2014/main" id="{D80BC04D-C815-F083-8872-3186DB1FFC86}"/>
                </a:ext>
              </a:extLst>
            </p:cNvPr>
            <p:cNvSpPr/>
            <p:nvPr/>
          </p:nvSpPr>
          <p:spPr>
            <a:xfrm>
              <a:off x="4367808" y="4005064"/>
              <a:ext cx="360040" cy="285082"/>
            </a:xfrm>
            <a:prstGeom prst="rect">
              <a:avLst/>
            </a:prstGeom>
            <a:grpFill/>
            <a:ln>
              <a:solidFill>
                <a:schemeClr val="accent3">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150" dirty="0">
                <a:solidFill>
                  <a:schemeClr val="tx1"/>
                </a:solidFill>
              </a:endParaRPr>
            </a:p>
          </p:txBody>
        </p:sp>
        <p:cxnSp>
          <p:nvCxnSpPr>
            <p:cNvPr id="48" name="Straight Connector 47">
              <a:extLst>
                <a:ext uri="{FF2B5EF4-FFF2-40B4-BE49-F238E27FC236}">
                  <a16:creationId xmlns:a16="http://schemas.microsoft.com/office/drawing/2014/main" id="{F476C91F-9D5A-D8BD-E865-C5A810B82A8A}"/>
                </a:ext>
              </a:extLst>
            </p:cNvPr>
            <p:cNvCxnSpPr>
              <a:cxnSpLocks/>
            </p:cNvCxnSpPr>
            <p:nvPr/>
          </p:nvCxnSpPr>
          <p:spPr>
            <a:xfrm flipV="1">
              <a:off x="4486785" y="4005064"/>
              <a:ext cx="108012" cy="285082"/>
            </a:xfrm>
            <a:prstGeom prst="line">
              <a:avLst/>
            </a:prstGeom>
            <a:grpFill/>
            <a:ln>
              <a:solidFill>
                <a:schemeClr val="accent3">
                  <a:lumMod val="75000"/>
                </a:schemeClr>
              </a:solidFill>
            </a:ln>
          </p:spPr>
          <p:style>
            <a:lnRef idx="2">
              <a:schemeClr val="accent1"/>
            </a:lnRef>
            <a:fillRef idx="0">
              <a:schemeClr val="accent1"/>
            </a:fillRef>
            <a:effectRef idx="1">
              <a:schemeClr val="accent1"/>
            </a:effectRef>
            <a:fontRef idx="minor">
              <a:schemeClr val="tx1"/>
            </a:fontRef>
          </p:style>
        </p:cxnSp>
      </p:grpSp>
      <p:cxnSp>
        <p:nvCxnSpPr>
          <p:cNvPr id="49" name="Straight Arrow Connector 48">
            <a:extLst>
              <a:ext uri="{FF2B5EF4-FFF2-40B4-BE49-F238E27FC236}">
                <a16:creationId xmlns:a16="http://schemas.microsoft.com/office/drawing/2014/main" id="{0E033624-6FD4-BCB6-4D40-950306767435}"/>
              </a:ext>
            </a:extLst>
          </p:cNvPr>
          <p:cNvCxnSpPr>
            <a:cxnSpLocks/>
          </p:cNvCxnSpPr>
          <p:nvPr/>
        </p:nvCxnSpPr>
        <p:spPr>
          <a:xfrm>
            <a:off x="9033195" y="3182920"/>
            <a:ext cx="51427" cy="117321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50" name="Straight Connector 49">
            <a:extLst>
              <a:ext uri="{FF2B5EF4-FFF2-40B4-BE49-F238E27FC236}">
                <a16:creationId xmlns:a16="http://schemas.microsoft.com/office/drawing/2014/main" id="{B09ECE46-F9D1-1625-3343-9EA7B7ACC615}"/>
              </a:ext>
            </a:extLst>
          </p:cNvPr>
          <p:cNvCxnSpPr>
            <a:cxnSpLocks/>
          </p:cNvCxnSpPr>
          <p:nvPr/>
        </p:nvCxnSpPr>
        <p:spPr>
          <a:xfrm>
            <a:off x="9274830" y="3132286"/>
            <a:ext cx="1800200" cy="0"/>
          </a:xfrm>
          <a:prstGeom prst="line">
            <a:avLst/>
          </a:prstGeom>
        </p:spPr>
        <p:style>
          <a:lnRef idx="2">
            <a:schemeClr val="accent1"/>
          </a:lnRef>
          <a:fillRef idx="0">
            <a:schemeClr val="accent1"/>
          </a:fillRef>
          <a:effectRef idx="1">
            <a:schemeClr val="accent1"/>
          </a:effectRef>
          <a:fontRef idx="minor">
            <a:schemeClr val="tx1"/>
          </a:fontRef>
        </p:style>
      </p:cxnSp>
      <p:grpSp>
        <p:nvGrpSpPr>
          <p:cNvPr id="51" name="Group 50">
            <a:extLst>
              <a:ext uri="{FF2B5EF4-FFF2-40B4-BE49-F238E27FC236}">
                <a16:creationId xmlns:a16="http://schemas.microsoft.com/office/drawing/2014/main" id="{E20918A0-E474-2F4F-3A6A-99F401D9E2ED}"/>
              </a:ext>
            </a:extLst>
          </p:cNvPr>
          <p:cNvGrpSpPr/>
          <p:nvPr/>
        </p:nvGrpSpPr>
        <p:grpSpPr>
          <a:xfrm>
            <a:off x="9428629" y="2989745"/>
            <a:ext cx="360040" cy="285082"/>
            <a:chOff x="4367808" y="4005064"/>
            <a:chExt cx="360040" cy="285082"/>
          </a:xfrm>
          <a:solidFill>
            <a:schemeClr val="bg1"/>
          </a:solidFill>
        </p:grpSpPr>
        <p:sp>
          <p:nvSpPr>
            <p:cNvPr id="52" name="Rectangle 51">
              <a:extLst>
                <a:ext uri="{FF2B5EF4-FFF2-40B4-BE49-F238E27FC236}">
                  <a16:creationId xmlns:a16="http://schemas.microsoft.com/office/drawing/2014/main" id="{16840AE3-ABF0-A53A-E54F-83D3622EED2A}"/>
                </a:ext>
              </a:extLst>
            </p:cNvPr>
            <p:cNvSpPr/>
            <p:nvPr/>
          </p:nvSpPr>
          <p:spPr>
            <a:xfrm>
              <a:off x="4367808" y="4005064"/>
              <a:ext cx="360040" cy="285082"/>
            </a:xfrm>
            <a:prstGeom prst="rect">
              <a:avLst/>
            </a:prstGeom>
            <a:grpFill/>
            <a:ln>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150" dirty="0">
                <a:solidFill>
                  <a:schemeClr val="tx1"/>
                </a:solidFill>
              </a:endParaRPr>
            </a:p>
          </p:txBody>
        </p:sp>
        <p:cxnSp>
          <p:nvCxnSpPr>
            <p:cNvPr id="53" name="Straight Connector 52">
              <a:extLst>
                <a:ext uri="{FF2B5EF4-FFF2-40B4-BE49-F238E27FC236}">
                  <a16:creationId xmlns:a16="http://schemas.microsoft.com/office/drawing/2014/main" id="{38B0913D-7A85-8A49-D5B4-4AB7C6332D6D}"/>
                </a:ext>
              </a:extLst>
            </p:cNvPr>
            <p:cNvCxnSpPr>
              <a:cxnSpLocks/>
            </p:cNvCxnSpPr>
            <p:nvPr/>
          </p:nvCxnSpPr>
          <p:spPr>
            <a:xfrm flipV="1">
              <a:off x="4486785" y="4005064"/>
              <a:ext cx="108012" cy="285082"/>
            </a:xfrm>
            <a:prstGeom prst="line">
              <a:avLst/>
            </a:prstGeom>
            <a:grpFill/>
            <a:ln>
              <a:solidFill>
                <a:srgbClr val="00B050"/>
              </a:solidFill>
            </a:ln>
          </p:spPr>
          <p:style>
            <a:lnRef idx="2">
              <a:schemeClr val="accent1"/>
            </a:lnRef>
            <a:fillRef idx="0">
              <a:schemeClr val="accent1"/>
            </a:fillRef>
            <a:effectRef idx="1">
              <a:schemeClr val="accent1"/>
            </a:effectRef>
            <a:fontRef idx="minor">
              <a:schemeClr val="tx1"/>
            </a:fontRef>
          </p:style>
        </p:cxnSp>
      </p:grpSp>
      <p:grpSp>
        <p:nvGrpSpPr>
          <p:cNvPr id="54" name="Group 53">
            <a:extLst>
              <a:ext uri="{FF2B5EF4-FFF2-40B4-BE49-F238E27FC236}">
                <a16:creationId xmlns:a16="http://schemas.microsoft.com/office/drawing/2014/main" id="{AAB47F51-9329-A465-A2DC-E34B0D7AE3E1}"/>
              </a:ext>
            </a:extLst>
          </p:cNvPr>
          <p:cNvGrpSpPr/>
          <p:nvPr/>
        </p:nvGrpSpPr>
        <p:grpSpPr>
          <a:xfrm>
            <a:off x="9994910" y="2989745"/>
            <a:ext cx="360040" cy="285082"/>
            <a:chOff x="4367808" y="4005064"/>
            <a:chExt cx="360040" cy="285082"/>
          </a:xfrm>
          <a:solidFill>
            <a:schemeClr val="bg1"/>
          </a:solidFill>
        </p:grpSpPr>
        <p:sp>
          <p:nvSpPr>
            <p:cNvPr id="55" name="Rectangle 54">
              <a:extLst>
                <a:ext uri="{FF2B5EF4-FFF2-40B4-BE49-F238E27FC236}">
                  <a16:creationId xmlns:a16="http://schemas.microsoft.com/office/drawing/2014/main" id="{F7A46521-5C55-63FD-26D7-3E57D6D928CC}"/>
                </a:ext>
              </a:extLst>
            </p:cNvPr>
            <p:cNvSpPr/>
            <p:nvPr/>
          </p:nvSpPr>
          <p:spPr>
            <a:xfrm>
              <a:off x="4367808" y="4005064"/>
              <a:ext cx="360040" cy="285082"/>
            </a:xfrm>
            <a:prstGeom prst="rect">
              <a:avLst/>
            </a:prstGeom>
            <a:grpFill/>
            <a:ln>
              <a:solidFill>
                <a:srgbClr val="FF886E"/>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150" dirty="0">
                <a:solidFill>
                  <a:schemeClr val="tx1"/>
                </a:solidFill>
              </a:endParaRPr>
            </a:p>
          </p:txBody>
        </p:sp>
        <p:cxnSp>
          <p:nvCxnSpPr>
            <p:cNvPr id="56" name="Straight Connector 55">
              <a:extLst>
                <a:ext uri="{FF2B5EF4-FFF2-40B4-BE49-F238E27FC236}">
                  <a16:creationId xmlns:a16="http://schemas.microsoft.com/office/drawing/2014/main" id="{871E0E2A-45FF-BFDB-5243-68714B429899}"/>
                </a:ext>
              </a:extLst>
            </p:cNvPr>
            <p:cNvCxnSpPr>
              <a:cxnSpLocks/>
            </p:cNvCxnSpPr>
            <p:nvPr/>
          </p:nvCxnSpPr>
          <p:spPr>
            <a:xfrm flipV="1">
              <a:off x="4486785" y="4005064"/>
              <a:ext cx="108012" cy="285082"/>
            </a:xfrm>
            <a:prstGeom prst="line">
              <a:avLst/>
            </a:prstGeom>
            <a:grpFill/>
            <a:ln>
              <a:solidFill>
                <a:srgbClr val="FF886E"/>
              </a:solidFill>
            </a:ln>
          </p:spPr>
          <p:style>
            <a:lnRef idx="2">
              <a:schemeClr val="accent1"/>
            </a:lnRef>
            <a:fillRef idx="0">
              <a:schemeClr val="accent1"/>
            </a:fillRef>
            <a:effectRef idx="1">
              <a:schemeClr val="accent1"/>
            </a:effectRef>
            <a:fontRef idx="minor">
              <a:schemeClr val="tx1"/>
            </a:fontRef>
          </p:style>
        </p:cxnSp>
      </p:grpSp>
      <p:grpSp>
        <p:nvGrpSpPr>
          <p:cNvPr id="57" name="Group 56">
            <a:extLst>
              <a:ext uri="{FF2B5EF4-FFF2-40B4-BE49-F238E27FC236}">
                <a16:creationId xmlns:a16="http://schemas.microsoft.com/office/drawing/2014/main" id="{9541C710-D21E-979A-C514-00FC34F507BF}"/>
              </a:ext>
            </a:extLst>
          </p:cNvPr>
          <p:cNvGrpSpPr/>
          <p:nvPr/>
        </p:nvGrpSpPr>
        <p:grpSpPr>
          <a:xfrm>
            <a:off x="10570974" y="2979886"/>
            <a:ext cx="360040" cy="285082"/>
            <a:chOff x="4367808" y="4005064"/>
            <a:chExt cx="360040" cy="285082"/>
          </a:xfrm>
          <a:solidFill>
            <a:schemeClr val="bg1"/>
          </a:solidFill>
        </p:grpSpPr>
        <p:sp>
          <p:nvSpPr>
            <p:cNvPr id="58" name="Rectangle 57">
              <a:extLst>
                <a:ext uri="{FF2B5EF4-FFF2-40B4-BE49-F238E27FC236}">
                  <a16:creationId xmlns:a16="http://schemas.microsoft.com/office/drawing/2014/main" id="{83812BFE-AC1E-03FF-A62C-4140DD41689B}"/>
                </a:ext>
              </a:extLst>
            </p:cNvPr>
            <p:cNvSpPr/>
            <p:nvPr/>
          </p:nvSpPr>
          <p:spPr>
            <a:xfrm>
              <a:off x="4367808" y="4005064"/>
              <a:ext cx="360040" cy="285082"/>
            </a:xfrm>
            <a:prstGeom prst="rect">
              <a:avLst/>
            </a:prstGeom>
            <a:grpFill/>
            <a:ln>
              <a:solidFill>
                <a:schemeClr val="accent3">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150" dirty="0">
                <a:solidFill>
                  <a:schemeClr val="tx1"/>
                </a:solidFill>
              </a:endParaRPr>
            </a:p>
          </p:txBody>
        </p:sp>
        <p:cxnSp>
          <p:nvCxnSpPr>
            <p:cNvPr id="59" name="Straight Connector 58">
              <a:extLst>
                <a:ext uri="{FF2B5EF4-FFF2-40B4-BE49-F238E27FC236}">
                  <a16:creationId xmlns:a16="http://schemas.microsoft.com/office/drawing/2014/main" id="{087630E3-D48E-45F6-8C69-003B250D9BFC}"/>
                </a:ext>
              </a:extLst>
            </p:cNvPr>
            <p:cNvCxnSpPr>
              <a:cxnSpLocks/>
            </p:cNvCxnSpPr>
            <p:nvPr/>
          </p:nvCxnSpPr>
          <p:spPr>
            <a:xfrm flipV="1">
              <a:off x="4486785" y="4005064"/>
              <a:ext cx="108012" cy="285082"/>
            </a:xfrm>
            <a:prstGeom prst="line">
              <a:avLst/>
            </a:prstGeom>
            <a:grpFill/>
            <a:ln>
              <a:solidFill>
                <a:schemeClr val="accent3">
                  <a:lumMod val="75000"/>
                </a:schemeClr>
              </a:solidFill>
            </a:ln>
          </p:spPr>
          <p:style>
            <a:lnRef idx="2">
              <a:schemeClr val="accent1"/>
            </a:lnRef>
            <a:fillRef idx="0">
              <a:schemeClr val="accent1"/>
            </a:fillRef>
            <a:effectRef idx="1">
              <a:schemeClr val="accent1"/>
            </a:effectRef>
            <a:fontRef idx="minor">
              <a:schemeClr val="tx1"/>
            </a:fontRef>
          </p:style>
        </p:cxnSp>
      </p:grpSp>
      <p:cxnSp>
        <p:nvCxnSpPr>
          <p:cNvPr id="60" name="Straight Arrow Connector 59">
            <a:extLst>
              <a:ext uri="{FF2B5EF4-FFF2-40B4-BE49-F238E27FC236}">
                <a16:creationId xmlns:a16="http://schemas.microsoft.com/office/drawing/2014/main" id="{1294F6D3-BD90-01B5-B175-6453485DD160}"/>
              </a:ext>
            </a:extLst>
          </p:cNvPr>
          <p:cNvCxnSpPr>
            <a:cxnSpLocks/>
          </p:cNvCxnSpPr>
          <p:nvPr/>
        </p:nvCxnSpPr>
        <p:spPr>
          <a:xfrm>
            <a:off x="11075030" y="3132286"/>
            <a:ext cx="27404" cy="114904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62" name="TextBox 61">
            <a:extLst>
              <a:ext uri="{FF2B5EF4-FFF2-40B4-BE49-F238E27FC236}">
                <a16:creationId xmlns:a16="http://schemas.microsoft.com/office/drawing/2014/main" id="{57B77B49-1D01-F088-654F-32CB9556C1E4}"/>
              </a:ext>
            </a:extLst>
          </p:cNvPr>
          <p:cNvSpPr txBox="1"/>
          <p:nvPr/>
        </p:nvSpPr>
        <p:spPr>
          <a:xfrm>
            <a:off x="4636759" y="4379567"/>
            <a:ext cx="961143" cy="923330"/>
          </a:xfrm>
          <a:prstGeom prst="rect">
            <a:avLst/>
          </a:prstGeom>
          <a:noFill/>
        </p:spPr>
        <p:txBody>
          <a:bodyPr wrap="square">
            <a:spAutoFit/>
          </a:bodyPr>
          <a:lstStyle/>
          <a:p>
            <a:r>
              <a:rPr lang="en-GB" sz="1800" dirty="0"/>
              <a:t>Q1-D1 </a:t>
            </a:r>
          </a:p>
          <a:p>
            <a:r>
              <a:rPr lang="en-GB" sz="1800" dirty="0"/>
              <a:t>Motor</a:t>
            </a:r>
          </a:p>
          <a:p>
            <a:r>
              <a:rPr lang="en-GB" dirty="0"/>
              <a:t>drivers</a:t>
            </a:r>
            <a:endParaRPr lang="en-150" dirty="0"/>
          </a:p>
        </p:txBody>
      </p:sp>
      <p:sp>
        <p:nvSpPr>
          <p:cNvPr id="64" name="TextBox 63">
            <a:extLst>
              <a:ext uri="{FF2B5EF4-FFF2-40B4-BE49-F238E27FC236}">
                <a16:creationId xmlns:a16="http://schemas.microsoft.com/office/drawing/2014/main" id="{3669057A-A059-C368-FC54-B07DC5DEE05D}"/>
              </a:ext>
            </a:extLst>
          </p:cNvPr>
          <p:cNvSpPr txBox="1"/>
          <p:nvPr/>
        </p:nvSpPr>
        <p:spPr>
          <a:xfrm>
            <a:off x="6466430" y="4356130"/>
            <a:ext cx="1319917" cy="923330"/>
          </a:xfrm>
          <a:prstGeom prst="rect">
            <a:avLst/>
          </a:prstGeom>
          <a:noFill/>
        </p:spPr>
        <p:txBody>
          <a:bodyPr wrap="square">
            <a:spAutoFit/>
          </a:bodyPr>
          <a:lstStyle/>
          <a:p>
            <a:r>
              <a:rPr lang="en-GB" sz="1800" dirty="0"/>
              <a:t>TAXN-CC2</a:t>
            </a:r>
          </a:p>
          <a:p>
            <a:r>
              <a:rPr lang="en-GB" dirty="0"/>
              <a:t>Motor</a:t>
            </a:r>
          </a:p>
          <a:p>
            <a:r>
              <a:rPr lang="en-GB" dirty="0"/>
              <a:t>drivers</a:t>
            </a:r>
            <a:endParaRPr lang="en-150" dirty="0"/>
          </a:p>
        </p:txBody>
      </p:sp>
      <p:sp>
        <p:nvSpPr>
          <p:cNvPr id="66" name="TextBox 65">
            <a:extLst>
              <a:ext uri="{FF2B5EF4-FFF2-40B4-BE49-F238E27FC236}">
                <a16:creationId xmlns:a16="http://schemas.microsoft.com/office/drawing/2014/main" id="{78A6BEC5-3D7E-43B4-6DCE-F5650BA82F8A}"/>
              </a:ext>
            </a:extLst>
          </p:cNvPr>
          <p:cNvSpPr txBox="1"/>
          <p:nvPr/>
        </p:nvSpPr>
        <p:spPr>
          <a:xfrm>
            <a:off x="8499941" y="4367716"/>
            <a:ext cx="1494969" cy="923330"/>
          </a:xfrm>
          <a:prstGeom prst="rect">
            <a:avLst/>
          </a:prstGeom>
          <a:noFill/>
        </p:spPr>
        <p:txBody>
          <a:bodyPr wrap="square">
            <a:spAutoFit/>
          </a:bodyPr>
          <a:lstStyle/>
          <a:p>
            <a:r>
              <a:rPr lang="en-GB" sz="1800" dirty="0"/>
              <a:t>TCLMB-Q4</a:t>
            </a:r>
          </a:p>
          <a:p>
            <a:r>
              <a:rPr lang="en-GB" dirty="0"/>
              <a:t>Motor</a:t>
            </a:r>
          </a:p>
          <a:p>
            <a:r>
              <a:rPr lang="en-GB" dirty="0"/>
              <a:t>drivers</a:t>
            </a:r>
            <a:endParaRPr lang="en-150" dirty="0"/>
          </a:p>
        </p:txBody>
      </p:sp>
      <p:sp>
        <p:nvSpPr>
          <p:cNvPr id="67" name="TextBox 66">
            <a:extLst>
              <a:ext uri="{FF2B5EF4-FFF2-40B4-BE49-F238E27FC236}">
                <a16:creationId xmlns:a16="http://schemas.microsoft.com/office/drawing/2014/main" id="{4849EFDE-B1FE-C4E1-B7C5-EAF7F20E5FF6}"/>
              </a:ext>
            </a:extLst>
          </p:cNvPr>
          <p:cNvSpPr txBox="1"/>
          <p:nvPr/>
        </p:nvSpPr>
        <p:spPr>
          <a:xfrm>
            <a:off x="10354950" y="4376938"/>
            <a:ext cx="1494969" cy="923330"/>
          </a:xfrm>
          <a:prstGeom prst="rect">
            <a:avLst/>
          </a:prstGeom>
          <a:noFill/>
        </p:spPr>
        <p:txBody>
          <a:bodyPr wrap="square">
            <a:spAutoFit/>
          </a:bodyPr>
          <a:lstStyle/>
          <a:p>
            <a:r>
              <a:rPr lang="en-GB" sz="1800" dirty="0"/>
              <a:t>TCLMB-Q5</a:t>
            </a:r>
          </a:p>
          <a:p>
            <a:r>
              <a:rPr lang="en-GB" dirty="0"/>
              <a:t>Motor</a:t>
            </a:r>
          </a:p>
          <a:p>
            <a:r>
              <a:rPr lang="en-GB" dirty="0"/>
              <a:t>drivers</a:t>
            </a:r>
            <a:endParaRPr lang="en-150" dirty="0"/>
          </a:p>
        </p:txBody>
      </p:sp>
      <p:cxnSp>
        <p:nvCxnSpPr>
          <p:cNvPr id="71" name="Straight Arrow Connector 70">
            <a:extLst>
              <a:ext uri="{FF2B5EF4-FFF2-40B4-BE49-F238E27FC236}">
                <a16:creationId xmlns:a16="http://schemas.microsoft.com/office/drawing/2014/main" id="{AB1D85F5-29B6-C4E2-2D40-F97AF24E5E66}"/>
              </a:ext>
            </a:extLst>
          </p:cNvPr>
          <p:cNvCxnSpPr>
            <a:cxnSpLocks/>
            <a:endCxn id="11" idx="0"/>
          </p:cNvCxnSpPr>
          <p:nvPr/>
        </p:nvCxnSpPr>
        <p:spPr>
          <a:xfrm>
            <a:off x="3475716" y="2349220"/>
            <a:ext cx="7037" cy="659856"/>
          </a:xfrm>
          <a:prstGeom prst="straightConnector1">
            <a:avLst/>
          </a:prstGeom>
          <a:ln w="12700">
            <a:solidFill>
              <a:srgbClr val="00B050"/>
            </a:solidFill>
            <a:tailEnd type="triangle"/>
          </a:ln>
        </p:spPr>
        <p:style>
          <a:lnRef idx="2">
            <a:schemeClr val="accent1"/>
          </a:lnRef>
          <a:fillRef idx="0">
            <a:schemeClr val="accent1"/>
          </a:fillRef>
          <a:effectRef idx="1">
            <a:schemeClr val="accent1"/>
          </a:effectRef>
          <a:fontRef idx="minor">
            <a:schemeClr val="tx1"/>
          </a:fontRef>
        </p:style>
      </p:cxnSp>
      <p:cxnSp>
        <p:nvCxnSpPr>
          <p:cNvPr id="72" name="Straight Arrow Connector 71">
            <a:extLst>
              <a:ext uri="{FF2B5EF4-FFF2-40B4-BE49-F238E27FC236}">
                <a16:creationId xmlns:a16="http://schemas.microsoft.com/office/drawing/2014/main" id="{3A901823-C7AE-A486-36EB-08B2EC6FAB40}"/>
              </a:ext>
            </a:extLst>
          </p:cNvPr>
          <p:cNvCxnSpPr>
            <a:cxnSpLocks/>
          </p:cNvCxnSpPr>
          <p:nvPr/>
        </p:nvCxnSpPr>
        <p:spPr>
          <a:xfrm flipH="1">
            <a:off x="3482753" y="2365376"/>
            <a:ext cx="6115453" cy="0"/>
          </a:xfrm>
          <a:prstGeom prst="straightConnector1">
            <a:avLst/>
          </a:prstGeom>
          <a:ln w="12700">
            <a:solidFill>
              <a:srgbClr val="00B050"/>
            </a:solidFill>
            <a:tailEnd type="none"/>
          </a:ln>
        </p:spPr>
        <p:style>
          <a:lnRef idx="2">
            <a:schemeClr val="accent1"/>
          </a:lnRef>
          <a:fillRef idx="0">
            <a:schemeClr val="accent1"/>
          </a:fillRef>
          <a:effectRef idx="1">
            <a:schemeClr val="accent1"/>
          </a:effectRef>
          <a:fontRef idx="minor">
            <a:schemeClr val="tx1"/>
          </a:fontRef>
        </p:style>
      </p:cxnSp>
      <p:cxnSp>
        <p:nvCxnSpPr>
          <p:cNvPr id="81" name="Straight Arrow Connector 80">
            <a:extLst>
              <a:ext uri="{FF2B5EF4-FFF2-40B4-BE49-F238E27FC236}">
                <a16:creationId xmlns:a16="http://schemas.microsoft.com/office/drawing/2014/main" id="{335372DA-A02E-6F3E-63C5-D67E9F06F4DD}"/>
              </a:ext>
            </a:extLst>
          </p:cNvPr>
          <p:cNvCxnSpPr>
            <a:cxnSpLocks/>
            <a:endCxn id="16" idx="0"/>
          </p:cNvCxnSpPr>
          <p:nvPr/>
        </p:nvCxnSpPr>
        <p:spPr>
          <a:xfrm>
            <a:off x="4023995" y="2200305"/>
            <a:ext cx="25039" cy="808771"/>
          </a:xfrm>
          <a:prstGeom prst="straightConnector1">
            <a:avLst/>
          </a:prstGeom>
          <a:ln w="12700">
            <a:solidFill>
              <a:srgbClr val="FF886E"/>
            </a:solidFill>
            <a:tailEnd type="triangle"/>
          </a:ln>
        </p:spPr>
        <p:style>
          <a:lnRef idx="2">
            <a:schemeClr val="accent1"/>
          </a:lnRef>
          <a:fillRef idx="0">
            <a:schemeClr val="accent1"/>
          </a:fillRef>
          <a:effectRef idx="1">
            <a:schemeClr val="accent1"/>
          </a:effectRef>
          <a:fontRef idx="minor">
            <a:schemeClr val="tx1"/>
          </a:fontRef>
        </p:style>
      </p:cxnSp>
      <p:cxnSp>
        <p:nvCxnSpPr>
          <p:cNvPr id="89" name="Straight Arrow Connector 88">
            <a:extLst>
              <a:ext uri="{FF2B5EF4-FFF2-40B4-BE49-F238E27FC236}">
                <a16:creationId xmlns:a16="http://schemas.microsoft.com/office/drawing/2014/main" id="{D0ADBB2E-5E36-D88B-FCAA-91C67B9D0C8A}"/>
              </a:ext>
            </a:extLst>
          </p:cNvPr>
          <p:cNvCxnSpPr>
            <a:cxnSpLocks/>
          </p:cNvCxnSpPr>
          <p:nvPr/>
        </p:nvCxnSpPr>
        <p:spPr>
          <a:xfrm flipH="1">
            <a:off x="4023995" y="2198039"/>
            <a:ext cx="6138415" cy="3557"/>
          </a:xfrm>
          <a:prstGeom prst="straightConnector1">
            <a:avLst/>
          </a:prstGeom>
          <a:ln w="12700">
            <a:solidFill>
              <a:srgbClr val="FF886E"/>
            </a:solidFill>
            <a:tailEnd type="none"/>
          </a:ln>
        </p:spPr>
        <p:style>
          <a:lnRef idx="2">
            <a:schemeClr val="accent1"/>
          </a:lnRef>
          <a:fillRef idx="0">
            <a:schemeClr val="accent1"/>
          </a:fillRef>
          <a:effectRef idx="1">
            <a:schemeClr val="accent1"/>
          </a:effectRef>
          <a:fontRef idx="minor">
            <a:schemeClr val="tx1"/>
          </a:fontRef>
        </p:style>
      </p:cxnSp>
      <p:cxnSp>
        <p:nvCxnSpPr>
          <p:cNvPr id="94" name="Straight Connector 93">
            <a:extLst>
              <a:ext uri="{FF2B5EF4-FFF2-40B4-BE49-F238E27FC236}">
                <a16:creationId xmlns:a16="http://schemas.microsoft.com/office/drawing/2014/main" id="{73D72C05-905D-D1F0-65FC-1D5248D60D36}"/>
              </a:ext>
            </a:extLst>
          </p:cNvPr>
          <p:cNvCxnSpPr>
            <a:cxnSpLocks/>
          </p:cNvCxnSpPr>
          <p:nvPr/>
        </p:nvCxnSpPr>
        <p:spPr>
          <a:xfrm>
            <a:off x="3145121" y="2625148"/>
            <a:ext cx="3813" cy="526469"/>
          </a:xfrm>
          <a:prstGeom prst="line">
            <a:avLst/>
          </a:prstGeom>
        </p:spPr>
        <p:style>
          <a:lnRef idx="2">
            <a:schemeClr val="accent1"/>
          </a:lnRef>
          <a:fillRef idx="0">
            <a:schemeClr val="accent1"/>
          </a:fillRef>
          <a:effectRef idx="1">
            <a:schemeClr val="accent1"/>
          </a:effectRef>
          <a:fontRef idx="minor">
            <a:schemeClr val="tx1"/>
          </a:fontRef>
        </p:style>
      </p:cxnSp>
      <p:cxnSp>
        <p:nvCxnSpPr>
          <p:cNvPr id="98" name="Straight Connector 97">
            <a:extLst>
              <a:ext uri="{FF2B5EF4-FFF2-40B4-BE49-F238E27FC236}">
                <a16:creationId xmlns:a16="http://schemas.microsoft.com/office/drawing/2014/main" id="{53220288-22EB-6066-4104-31B7F8944505}"/>
              </a:ext>
            </a:extLst>
          </p:cNvPr>
          <p:cNvCxnSpPr>
            <a:cxnSpLocks/>
          </p:cNvCxnSpPr>
          <p:nvPr/>
        </p:nvCxnSpPr>
        <p:spPr>
          <a:xfrm>
            <a:off x="5184473" y="2625148"/>
            <a:ext cx="3813" cy="526469"/>
          </a:xfrm>
          <a:prstGeom prst="line">
            <a:avLst/>
          </a:prstGeom>
        </p:spPr>
        <p:style>
          <a:lnRef idx="2">
            <a:schemeClr val="accent1"/>
          </a:lnRef>
          <a:fillRef idx="0">
            <a:schemeClr val="accent1"/>
          </a:fillRef>
          <a:effectRef idx="1">
            <a:schemeClr val="accent1"/>
          </a:effectRef>
          <a:fontRef idx="minor">
            <a:schemeClr val="tx1"/>
          </a:fontRef>
        </p:style>
      </p:cxnSp>
      <p:cxnSp>
        <p:nvCxnSpPr>
          <p:cNvPr id="99" name="Straight Connector 98">
            <a:extLst>
              <a:ext uri="{FF2B5EF4-FFF2-40B4-BE49-F238E27FC236}">
                <a16:creationId xmlns:a16="http://schemas.microsoft.com/office/drawing/2014/main" id="{667FD5EF-7846-A75A-43C0-F9E2F83BB352}"/>
              </a:ext>
            </a:extLst>
          </p:cNvPr>
          <p:cNvCxnSpPr>
            <a:cxnSpLocks/>
          </p:cNvCxnSpPr>
          <p:nvPr/>
        </p:nvCxnSpPr>
        <p:spPr>
          <a:xfrm>
            <a:off x="7249074" y="2633954"/>
            <a:ext cx="3813" cy="526469"/>
          </a:xfrm>
          <a:prstGeom prst="line">
            <a:avLst/>
          </a:prstGeom>
        </p:spPr>
        <p:style>
          <a:lnRef idx="2">
            <a:schemeClr val="accent1"/>
          </a:lnRef>
          <a:fillRef idx="0">
            <a:schemeClr val="accent1"/>
          </a:fillRef>
          <a:effectRef idx="1">
            <a:schemeClr val="accent1"/>
          </a:effectRef>
          <a:fontRef idx="minor">
            <a:schemeClr val="tx1"/>
          </a:fontRef>
        </p:style>
      </p:cxnSp>
      <p:cxnSp>
        <p:nvCxnSpPr>
          <p:cNvPr id="100" name="Straight Connector 99">
            <a:extLst>
              <a:ext uri="{FF2B5EF4-FFF2-40B4-BE49-F238E27FC236}">
                <a16:creationId xmlns:a16="http://schemas.microsoft.com/office/drawing/2014/main" id="{7A18B41C-5DBD-A5EC-3B77-B089A3BBB5B6}"/>
              </a:ext>
            </a:extLst>
          </p:cNvPr>
          <p:cNvCxnSpPr>
            <a:cxnSpLocks/>
          </p:cNvCxnSpPr>
          <p:nvPr/>
        </p:nvCxnSpPr>
        <p:spPr>
          <a:xfrm>
            <a:off x="9292231" y="2625147"/>
            <a:ext cx="3813" cy="526469"/>
          </a:xfrm>
          <a:prstGeom prst="line">
            <a:avLst/>
          </a:prstGeom>
        </p:spPr>
        <p:style>
          <a:lnRef idx="2">
            <a:schemeClr val="accent1"/>
          </a:lnRef>
          <a:fillRef idx="0">
            <a:schemeClr val="accent1"/>
          </a:fillRef>
          <a:effectRef idx="1">
            <a:schemeClr val="accent1"/>
          </a:effectRef>
          <a:fontRef idx="minor">
            <a:schemeClr val="tx1"/>
          </a:fontRef>
        </p:style>
      </p:cxnSp>
      <p:cxnSp>
        <p:nvCxnSpPr>
          <p:cNvPr id="101" name="Straight Connector 100">
            <a:extLst>
              <a:ext uri="{FF2B5EF4-FFF2-40B4-BE49-F238E27FC236}">
                <a16:creationId xmlns:a16="http://schemas.microsoft.com/office/drawing/2014/main" id="{A01AC6A1-53E5-91AA-E969-F83943225237}"/>
              </a:ext>
            </a:extLst>
          </p:cNvPr>
          <p:cNvCxnSpPr>
            <a:cxnSpLocks/>
          </p:cNvCxnSpPr>
          <p:nvPr/>
        </p:nvCxnSpPr>
        <p:spPr>
          <a:xfrm>
            <a:off x="2758363" y="2633954"/>
            <a:ext cx="6546998" cy="0"/>
          </a:xfrm>
          <a:prstGeom prst="line">
            <a:avLst/>
          </a:prstGeom>
        </p:spPr>
        <p:style>
          <a:lnRef idx="2">
            <a:schemeClr val="accent1"/>
          </a:lnRef>
          <a:fillRef idx="0">
            <a:schemeClr val="accent1"/>
          </a:fillRef>
          <a:effectRef idx="1">
            <a:schemeClr val="accent1"/>
          </a:effectRef>
          <a:fontRef idx="minor">
            <a:schemeClr val="tx1"/>
          </a:fontRef>
        </p:style>
      </p:cxnSp>
      <p:grpSp>
        <p:nvGrpSpPr>
          <p:cNvPr id="103" name="Group 102">
            <a:extLst>
              <a:ext uri="{FF2B5EF4-FFF2-40B4-BE49-F238E27FC236}">
                <a16:creationId xmlns:a16="http://schemas.microsoft.com/office/drawing/2014/main" id="{FD710718-A493-C2B2-CD7B-0EDF4A8299F3}"/>
              </a:ext>
            </a:extLst>
          </p:cNvPr>
          <p:cNvGrpSpPr/>
          <p:nvPr/>
        </p:nvGrpSpPr>
        <p:grpSpPr>
          <a:xfrm>
            <a:off x="2409887" y="2482606"/>
            <a:ext cx="360040" cy="285082"/>
            <a:chOff x="4367808" y="4005064"/>
            <a:chExt cx="360040" cy="285082"/>
          </a:xfrm>
          <a:solidFill>
            <a:schemeClr val="bg1"/>
          </a:solidFill>
        </p:grpSpPr>
        <p:sp>
          <p:nvSpPr>
            <p:cNvPr id="104" name="Rectangle 103">
              <a:extLst>
                <a:ext uri="{FF2B5EF4-FFF2-40B4-BE49-F238E27FC236}">
                  <a16:creationId xmlns:a16="http://schemas.microsoft.com/office/drawing/2014/main" id="{DAAD7DBB-7B63-6525-7817-0DDAB2FCC95F}"/>
                </a:ext>
              </a:extLst>
            </p:cNvPr>
            <p:cNvSpPr/>
            <p:nvPr/>
          </p:nvSpPr>
          <p:spPr>
            <a:xfrm>
              <a:off x="4367808" y="4005064"/>
              <a:ext cx="360040" cy="285082"/>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150" dirty="0">
                <a:solidFill>
                  <a:schemeClr val="tx1"/>
                </a:solidFill>
              </a:endParaRPr>
            </a:p>
          </p:txBody>
        </p:sp>
        <p:cxnSp>
          <p:nvCxnSpPr>
            <p:cNvPr id="105" name="Straight Connector 104">
              <a:extLst>
                <a:ext uri="{FF2B5EF4-FFF2-40B4-BE49-F238E27FC236}">
                  <a16:creationId xmlns:a16="http://schemas.microsoft.com/office/drawing/2014/main" id="{B1C7FD8B-BE55-DD24-2CED-B5D59AD3BA33}"/>
                </a:ext>
              </a:extLst>
            </p:cNvPr>
            <p:cNvCxnSpPr>
              <a:cxnSpLocks/>
            </p:cNvCxnSpPr>
            <p:nvPr/>
          </p:nvCxnSpPr>
          <p:spPr>
            <a:xfrm flipV="1">
              <a:off x="4486785" y="4005064"/>
              <a:ext cx="108012" cy="285082"/>
            </a:xfrm>
            <a:prstGeom prst="line">
              <a:avLst/>
            </a:prstGeom>
            <a:grpFill/>
            <a:ln>
              <a:solidFill>
                <a:schemeClr val="tx1"/>
              </a:solidFill>
            </a:ln>
          </p:spPr>
          <p:style>
            <a:lnRef idx="2">
              <a:schemeClr val="accent1"/>
            </a:lnRef>
            <a:fillRef idx="0">
              <a:schemeClr val="accent1"/>
            </a:fillRef>
            <a:effectRef idx="1">
              <a:schemeClr val="accent1"/>
            </a:effectRef>
            <a:fontRef idx="minor">
              <a:schemeClr val="tx1"/>
            </a:fontRef>
          </p:style>
        </p:cxnSp>
      </p:grpSp>
      <p:cxnSp>
        <p:nvCxnSpPr>
          <p:cNvPr id="113" name="Straight Arrow Connector 112">
            <a:extLst>
              <a:ext uri="{FF2B5EF4-FFF2-40B4-BE49-F238E27FC236}">
                <a16:creationId xmlns:a16="http://schemas.microsoft.com/office/drawing/2014/main" id="{9CB63212-5CFF-332D-AAD3-E195EC16C942}"/>
              </a:ext>
            </a:extLst>
          </p:cNvPr>
          <p:cNvCxnSpPr>
            <a:cxnSpLocks/>
          </p:cNvCxnSpPr>
          <p:nvPr/>
        </p:nvCxnSpPr>
        <p:spPr>
          <a:xfrm>
            <a:off x="5515415" y="2365376"/>
            <a:ext cx="13572" cy="618386"/>
          </a:xfrm>
          <a:prstGeom prst="straightConnector1">
            <a:avLst/>
          </a:prstGeom>
          <a:ln w="12700">
            <a:solidFill>
              <a:srgbClr val="00B050"/>
            </a:solidFill>
            <a:tailEnd type="triangle"/>
          </a:ln>
        </p:spPr>
        <p:style>
          <a:lnRef idx="2">
            <a:schemeClr val="accent1"/>
          </a:lnRef>
          <a:fillRef idx="0">
            <a:schemeClr val="accent1"/>
          </a:fillRef>
          <a:effectRef idx="1">
            <a:schemeClr val="accent1"/>
          </a:effectRef>
          <a:fontRef idx="minor">
            <a:schemeClr val="tx1"/>
          </a:fontRef>
        </p:style>
      </p:cxnSp>
      <p:cxnSp>
        <p:nvCxnSpPr>
          <p:cNvPr id="116" name="Straight Arrow Connector 115">
            <a:extLst>
              <a:ext uri="{FF2B5EF4-FFF2-40B4-BE49-F238E27FC236}">
                <a16:creationId xmlns:a16="http://schemas.microsoft.com/office/drawing/2014/main" id="{452A2917-91BF-E611-D674-55EC499E6DA4}"/>
              </a:ext>
            </a:extLst>
          </p:cNvPr>
          <p:cNvCxnSpPr>
            <a:cxnSpLocks/>
          </p:cNvCxnSpPr>
          <p:nvPr/>
        </p:nvCxnSpPr>
        <p:spPr>
          <a:xfrm>
            <a:off x="6085884" y="2180974"/>
            <a:ext cx="25039" cy="808771"/>
          </a:xfrm>
          <a:prstGeom prst="straightConnector1">
            <a:avLst/>
          </a:prstGeom>
          <a:ln w="12700">
            <a:solidFill>
              <a:srgbClr val="FF886E"/>
            </a:solidFill>
            <a:tailEnd type="triangle"/>
          </a:ln>
        </p:spPr>
        <p:style>
          <a:lnRef idx="2">
            <a:schemeClr val="accent1"/>
          </a:lnRef>
          <a:fillRef idx="0">
            <a:schemeClr val="accent1"/>
          </a:fillRef>
          <a:effectRef idx="1">
            <a:schemeClr val="accent1"/>
          </a:effectRef>
          <a:fontRef idx="minor">
            <a:schemeClr val="tx1"/>
          </a:fontRef>
        </p:style>
      </p:cxnSp>
      <p:cxnSp>
        <p:nvCxnSpPr>
          <p:cNvPr id="117" name="Straight Arrow Connector 116">
            <a:extLst>
              <a:ext uri="{FF2B5EF4-FFF2-40B4-BE49-F238E27FC236}">
                <a16:creationId xmlns:a16="http://schemas.microsoft.com/office/drawing/2014/main" id="{F0852A8A-49E6-1A10-69D8-5AC4B6AED8D8}"/>
              </a:ext>
            </a:extLst>
          </p:cNvPr>
          <p:cNvCxnSpPr>
            <a:cxnSpLocks/>
          </p:cNvCxnSpPr>
          <p:nvPr/>
        </p:nvCxnSpPr>
        <p:spPr>
          <a:xfrm>
            <a:off x="8106734" y="2198039"/>
            <a:ext cx="25751" cy="809504"/>
          </a:xfrm>
          <a:prstGeom prst="straightConnector1">
            <a:avLst/>
          </a:prstGeom>
          <a:ln w="12700">
            <a:solidFill>
              <a:srgbClr val="FF886E"/>
            </a:solidFill>
            <a:tailEnd type="triangle"/>
          </a:ln>
        </p:spPr>
        <p:style>
          <a:lnRef idx="2">
            <a:schemeClr val="accent1"/>
          </a:lnRef>
          <a:fillRef idx="0">
            <a:schemeClr val="accent1"/>
          </a:fillRef>
          <a:effectRef idx="1">
            <a:schemeClr val="accent1"/>
          </a:effectRef>
          <a:fontRef idx="minor">
            <a:schemeClr val="tx1"/>
          </a:fontRef>
        </p:style>
      </p:cxnSp>
      <p:cxnSp>
        <p:nvCxnSpPr>
          <p:cNvPr id="118" name="Straight Arrow Connector 117">
            <a:extLst>
              <a:ext uri="{FF2B5EF4-FFF2-40B4-BE49-F238E27FC236}">
                <a16:creationId xmlns:a16="http://schemas.microsoft.com/office/drawing/2014/main" id="{D428F5B0-8ACE-814B-9D06-12643DEFBA1A}"/>
              </a:ext>
            </a:extLst>
          </p:cNvPr>
          <p:cNvCxnSpPr>
            <a:cxnSpLocks/>
          </p:cNvCxnSpPr>
          <p:nvPr/>
        </p:nvCxnSpPr>
        <p:spPr>
          <a:xfrm>
            <a:off x="10149891" y="2180974"/>
            <a:ext cx="25039" cy="808771"/>
          </a:xfrm>
          <a:prstGeom prst="straightConnector1">
            <a:avLst/>
          </a:prstGeom>
          <a:ln w="12700">
            <a:solidFill>
              <a:srgbClr val="FF886E"/>
            </a:solidFill>
            <a:tailEnd type="triangle"/>
          </a:ln>
        </p:spPr>
        <p:style>
          <a:lnRef idx="2">
            <a:schemeClr val="accent1"/>
          </a:lnRef>
          <a:fillRef idx="0">
            <a:schemeClr val="accent1"/>
          </a:fillRef>
          <a:effectRef idx="1">
            <a:schemeClr val="accent1"/>
          </a:effectRef>
          <a:fontRef idx="minor">
            <a:schemeClr val="tx1"/>
          </a:fontRef>
        </p:style>
      </p:cxnSp>
      <p:cxnSp>
        <p:nvCxnSpPr>
          <p:cNvPr id="119" name="Straight Arrow Connector 118">
            <a:extLst>
              <a:ext uri="{FF2B5EF4-FFF2-40B4-BE49-F238E27FC236}">
                <a16:creationId xmlns:a16="http://schemas.microsoft.com/office/drawing/2014/main" id="{EA79AFDA-CCFC-43AE-7494-252F6A180E35}"/>
              </a:ext>
            </a:extLst>
          </p:cNvPr>
          <p:cNvCxnSpPr>
            <a:cxnSpLocks/>
          </p:cNvCxnSpPr>
          <p:nvPr/>
        </p:nvCxnSpPr>
        <p:spPr>
          <a:xfrm>
            <a:off x="10731437" y="1479079"/>
            <a:ext cx="25039" cy="1500807"/>
          </a:xfrm>
          <a:prstGeom prst="straightConnector1">
            <a:avLst/>
          </a:prstGeom>
          <a:ln w="12700">
            <a:solidFill>
              <a:schemeClr val="accent4">
                <a:lumMod val="75000"/>
              </a:schemeClr>
            </a:solidFill>
            <a:tailEnd type="triangle"/>
          </a:ln>
        </p:spPr>
        <p:style>
          <a:lnRef idx="2">
            <a:schemeClr val="accent1"/>
          </a:lnRef>
          <a:fillRef idx="0">
            <a:schemeClr val="accent1"/>
          </a:fillRef>
          <a:effectRef idx="1">
            <a:schemeClr val="accent1"/>
          </a:effectRef>
          <a:fontRef idx="minor">
            <a:schemeClr val="tx1"/>
          </a:fontRef>
        </p:style>
      </p:cxnSp>
      <p:cxnSp>
        <p:nvCxnSpPr>
          <p:cNvPr id="121" name="Straight Arrow Connector 120">
            <a:extLst>
              <a:ext uri="{FF2B5EF4-FFF2-40B4-BE49-F238E27FC236}">
                <a16:creationId xmlns:a16="http://schemas.microsoft.com/office/drawing/2014/main" id="{C7581EBE-35A4-A100-CC75-222C9ACC1198}"/>
              </a:ext>
            </a:extLst>
          </p:cNvPr>
          <p:cNvCxnSpPr>
            <a:cxnSpLocks/>
          </p:cNvCxnSpPr>
          <p:nvPr/>
        </p:nvCxnSpPr>
        <p:spPr>
          <a:xfrm>
            <a:off x="8701512" y="1915800"/>
            <a:ext cx="23365" cy="1091743"/>
          </a:xfrm>
          <a:prstGeom prst="straightConnector1">
            <a:avLst/>
          </a:prstGeom>
          <a:ln w="12700">
            <a:solidFill>
              <a:schemeClr val="accent4">
                <a:lumMod val="75000"/>
              </a:schemeClr>
            </a:solidFill>
            <a:tailEnd type="triangle"/>
          </a:ln>
        </p:spPr>
        <p:style>
          <a:lnRef idx="2">
            <a:schemeClr val="accent1"/>
          </a:lnRef>
          <a:fillRef idx="0">
            <a:schemeClr val="accent1"/>
          </a:fillRef>
          <a:effectRef idx="1">
            <a:schemeClr val="accent1"/>
          </a:effectRef>
          <a:fontRef idx="minor">
            <a:schemeClr val="tx1"/>
          </a:fontRef>
        </p:style>
      </p:cxnSp>
      <p:cxnSp>
        <p:nvCxnSpPr>
          <p:cNvPr id="125" name="Straight Arrow Connector 124">
            <a:extLst>
              <a:ext uri="{FF2B5EF4-FFF2-40B4-BE49-F238E27FC236}">
                <a16:creationId xmlns:a16="http://schemas.microsoft.com/office/drawing/2014/main" id="{A0862E73-E773-42F4-CE57-545C3F00872D}"/>
              </a:ext>
            </a:extLst>
          </p:cNvPr>
          <p:cNvCxnSpPr>
            <a:cxnSpLocks/>
          </p:cNvCxnSpPr>
          <p:nvPr/>
        </p:nvCxnSpPr>
        <p:spPr>
          <a:xfrm>
            <a:off x="6630102" y="1927193"/>
            <a:ext cx="25984" cy="1062552"/>
          </a:xfrm>
          <a:prstGeom prst="straightConnector1">
            <a:avLst/>
          </a:prstGeom>
          <a:ln w="12700">
            <a:solidFill>
              <a:schemeClr val="accent4">
                <a:lumMod val="75000"/>
              </a:schemeClr>
            </a:solidFill>
            <a:tailEnd type="triangle"/>
          </a:ln>
        </p:spPr>
        <p:style>
          <a:lnRef idx="2">
            <a:schemeClr val="accent1"/>
          </a:lnRef>
          <a:fillRef idx="0">
            <a:schemeClr val="accent1"/>
          </a:fillRef>
          <a:effectRef idx="1">
            <a:schemeClr val="accent1"/>
          </a:effectRef>
          <a:fontRef idx="minor">
            <a:schemeClr val="tx1"/>
          </a:fontRef>
        </p:style>
      </p:cxnSp>
      <p:cxnSp>
        <p:nvCxnSpPr>
          <p:cNvPr id="126" name="Straight Arrow Connector 125">
            <a:extLst>
              <a:ext uri="{FF2B5EF4-FFF2-40B4-BE49-F238E27FC236}">
                <a16:creationId xmlns:a16="http://schemas.microsoft.com/office/drawing/2014/main" id="{EE29AECD-A83A-73AE-B4F6-5DC1FA71B089}"/>
              </a:ext>
            </a:extLst>
          </p:cNvPr>
          <p:cNvCxnSpPr>
            <a:cxnSpLocks/>
          </p:cNvCxnSpPr>
          <p:nvPr/>
        </p:nvCxnSpPr>
        <p:spPr>
          <a:xfrm>
            <a:off x="4592062" y="1927193"/>
            <a:ext cx="23365" cy="1091743"/>
          </a:xfrm>
          <a:prstGeom prst="straightConnector1">
            <a:avLst/>
          </a:prstGeom>
          <a:ln w="12700">
            <a:solidFill>
              <a:schemeClr val="accent4">
                <a:lumMod val="75000"/>
              </a:schemeClr>
            </a:solidFill>
            <a:tailEnd type="triangle"/>
          </a:ln>
        </p:spPr>
        <p:style>
          <a:lnRef idx="2">
            <a:schemeClr val="accent1"/>
          </a:lnRef>
          <a:fillRef idx="0">
            <a:schemeClr val="accent1"/>
          </a:fillRef>
          <a:effectRef idx="1">
            <a:schemeClr val="accent1"/>
          </a:effectRef>
          <a:fontRef idx="minor">
            <a:schemeClr val="tx1"/>
          </a:fontRef>
        </p:style>
      </p:cxnSp>
      <p:cxnSp>
        <p:nvCxnSpPr>
          <p:cNvPr id="129" name="Straight Arrow Connector 128">
            <a:extLst>
              <a:ext uri="{FF2B5EF4-FFF2-40B4-BE49-F238E27FC236}">
                <a16:creationId xmlns:a16="http://schemas.microsoft.com/office/drawing/2014/main" id="{F6EF5453-BBE6-C65C-1F34-096E4DB19C6D}"/>
              </a:ext>
            </a:extLst>
          </p:cNvPr>
          <p:cNvCxnSpPr>
            <a:cxnSpLocks/>
          </p:cNvCxnSpPr>
          <p:nvPr/>
        </p:nvCxnSpPr>
        <p:spPr>
          <a:xfrm>
            <a:off x="7567528" y="2349220"/>
            <a:ext cx="23575" cy="660678"/>
          </a:xfrm>
          <a:prstGeom prst="straightConnector1">
            <a:avLst/>
          </a:prstGeom>
          <a:ln w="12700">
            <a:solidFill>
              <a:srgbClr val="00B050"/>
            </a:solidFill>
            <a:tailEnd type="triangle"/>
          </a:ln>
        </p:spPr>
        <p:style>
          <a:lnRef idx="2">
            <a:schemeClr val="accent1"/>
          </a:lnRef>
          <a:fillRef idx="0">
            <a:schemeClr val="accent1"/>
          </a:fillRef>
          <a:effectRef idx="1">
            <a:schemeClr val="accent1"/>
          </a:effectRef>
          <a:fontRef idx="minor">
            <a:schemeClr val="tx1"/>
          </a:fontRef>
        </p:style>
      </p:cxnSp>
      <p:cxnSp>
        <p:nvCxnSpPr>
          <p:cNvPr id="136" name="Straight Arrow Connector 135">
            <a:extLst>
              <a:ext uri="{FF2B5EF4-FFF2-40B4-BE49-F238E27FC236}">
                <a16:creationId xmlns:a16="http://schemas.microsoft.com/office/drawing/2014/main" id="{8F07C954-BDF9-B2ED-5FA5-260135609B79}"/>
              </a:ext>
            </a:extLst>
          </p:cNvPr>
          <p:cNvCxnSpPr>
            <a:cxnSpLocks/>
          </p:cNvCxnSpPr>
          <p:nvPr/>
        </p:nvCxnSpPr>
        <p:spPr>
          <a:xfrm flipH="1">
            <a:off x="4576832" y="1915800"/>
            <a:ext cx="6154605" cy="10406"/>
          </a:xfrm>
          <a:prstGeom prst="straightConnector1">
            <a:avLst/>
          </a:prstGeom>
          <a:ln w="12700">
            <a:solidFill>
              <a:schemeClr val="accent3">
                <a:lumMod val="75000"/>
              </a:schemeClr>
            </a:solidFill>
            <a:headEnd type="oval"/>
            <a:tailEnd type="none"/>
          </a:ln>
        </p:spPr>
        <p:style>
          <a:lnRef idx="2">
            <a:schemeClr val="accent1"/>
          </a:lnRef>
          <a:fillRef idx="0">
            <a:schemeClr val="accent1"/>
          </a:fillRef>
          <a:effectRef idx="1">
            <a:schemeClr val="accent1"/>
          </a:effectRef>
          <a:fontRef idx="minor">
            <a:schemeClr val="tx1"/>
          </a:fontRef>
        </p:style>
      </p:cxnSp>
      <p:cxnSp>
        <p:nvCxnSpPr>
          <p:cNvPr id="139" name="Straight Arrow Connector 138">
            <a:extLst>
              <a:ext uri="{FF2B5EF4-FFF2-40B4-BE49-F238E27FC236}">
                <a16:creationId xmlns:a16="http://schemas.microsoft.com/office/drawing/2014/main" id="{645E613A-4CBF-7455-91BE-592E20F40026}"/>
              </a:ext>
            </a:extLst>
          </p:cNvPr>
          <p:cNvCxnSpPr>
            <a:cxnSpLocks/>
          </p:cNvCxnSpPr>
          <p:nvPr/>
        </p:nvCxnSpPr>
        <p:spPr>
          <a:xfrm>
            <a:off x="9587559" y="2375835"/>
            <a:ext cx="34222" cy="623382"/>
          </a:xfrm>
          <a:prstGeom prst="straightConnector1">
            <a:avLst/>
          </a:prstGeom>
          <a:ln w="12700">
            <a:solidFill>
              <a:srgbClr val="00B050"/>
            </a:solidFill>
            <a:tailEnd type="triangle"/>
          </a:ln>
        </p:spPr>
        <p:style>
          <a:lnRef idx="2">
            <a:schemeClr val="accent1"/>
          </a:lnRef>
          <a:fillRef idx="0">
            <a:schemeClr val="accent1"/>
          </a:fillRef>
          <a:effectRef idx="1">
            <a:schemeClr val="accent1"/>
          </a:effectRef>
          <a:fontRef idx="minor">
            <a:schemeClr val="tx1"/>
          </a:fontRef>
        </p:style>
      </p:cxnSp>
      <p:cxnSp>
        <p:nvCxnSpPr>
          <p:cNvPr id="141" name="Straight Arrow Connector 140">
            <a:extLst>
              <a:ext uri="{FF2B5EF4-FFF2-40B4-BE49-F238E27FC236}">
                <a16:creationId xmlns:a16="http://schemas.microsoft.com/office/drawing/2014/main" id="{329895AE-6A1B-461E-5104-44B0E3B98275}"/>
              </a:ext>
            </a:extLst>
          </p:cNvPr>
          <p:cNvCxnSpPr>
            <a:cxnSpLocks/>
          </p:cNvCxnSpPr>
          <p:nvPr/>
        </p:nvCxnSpPr>
        <p:spPr>
          <a:xfrm>
            <a:off x="6425850" y="1490447"/>
            <a:ext cx="24232" cy="874929"/>
          </a:xfrm>
          <a:prstGeom prst="straightConnector1">
            <a:avLst/>
          </a:prstGeom>
          <a:ln w="12700">
            <a:solidFill>
              <a:srgbClr val="00B050"/>
            </a:solidFill>
            <a:tailEnd type="oval"/>
          </a:ln>
        </p:spPr>
        <p:style>
          <a:lnRef idx="2">
            <a:schemeClr val="accent1"/>
          </a:lnRef>
          <a:fillRef idx="0">
            <a:schemeClr val="accent1"/>
          </a:fillRef>
          <a:effectRef idx="1">
            <a:schemeClr val="accent1"/>
          </a:effectRef>
          <a:fontRef idx="minor">
            <a:schemeClr val="tx1"/>
          </a:fontRef>
        </p:style>
      </p:cxnSp>
      <p:cxnSp>
        <p:nvCxnSpPr>
          <p:cNvPr id="144" name="Straight Arrow Connector 143">
            <a:extLst>
              <a:ext uri="{FF2B5EF4-FFF2-40B4-BE49-F238E27FC236}">
                <a16:creationId xmlns:a16="http://schemas.microsoft.com/office/drawing/2014/main" id="{058FE5C2-2A90-2AF2-6444-B0FAF3CEC4A0}"/>
              </a:ext>
            </a:extLst>
          </p:cNvPr>
          <p:cNvCxnSpPr>
            <a:cxnSpLocks/>
          </p:cNvCxnSpPr>
          <p:nvPr/>
        </p:nvCxnSpPr>
        <p:spPr>
          <a:xfrm>
            <a:off x="8079933" y="1489176"/>
            <a:ext cx="37550" cy="706547"/>
          </a:xfrm>
          <a:prstGeom prst="straightConnector1">
            <a:avLst/>
          </a:prstGeom>
          <a:ln w="12700">
            <a:solidFill>
              <a:srgbClr val="FF886E"/>
            </a:solidFill>
            <a:tailEnd type="oval"/>
          </a:ln>
        </p:spPr>
        <p:style>
          <a:lnRef idx="2">
            <a:schemeClr val="accent1"/>
          </a:lnRef>
          <a:fillRef idx="0">
            <a:schemeClr val="accent1"/>
          </a:fillRef>
          <a:effectRef idx="1">
            <a:schemeClr val="accent1"/>
          </a:effectRef>
          <a:fontRef idx="minor">
            <a:schemeClr val="tx1"/>
          </a:fontRef>
        </p:style>
      </p:cxnSp>
      <p:cxnSp>
        <p:nvCxnSpPr>
          <p:cNvPr id="147" name="Straight Connector 146">
            <a:extLst>
              <a:ext uri="{FF2B5EF4-FFF2-40B4-BE49-F238E27FC236}">
                <a16:creationId xmlns:a16="http://schemas.microsoft.com/office/drawing/2014/main" id="{5908EB61-1D3A-5470-9564-CCE6235AD793}"/>
              </a:ext>
            </a:extLst>
          </p:cNvPr>
          <p:cNvCxnSpPr>
            <a:cxnSpLocks/>
          </p:cNvCxnSpPr>
          <p:nvPr/>
        </p:nvCxnSpPr>
        <p:spPr>
          <a:xfrm>
            <a:off x="3162763" y="3633260"/>
            <a:ext cx="1800200" cy="0"/>
          </a:xfrm>
          <a:prstGeom prst="line">
            <a:avLst/>
          </a:prstGeom>
          <a:ln>
            <a:prstDash val="dash"/>
          </a:ln>
        </p:spPr>
        <p:style>
          <a:lnRef idx="2">
            <a:schemeClr val="accent1"/>
          </a:lnRef>
          <a:fillRef idx="0">
            <a:schemeClr val="accent1"/>
          </a:fillRef>
          <a:effectRef idx="1">
            <a:schemeClr val="accent1"/>
          </a:effectRef>
          <a:fontRef idx="minor">
            <a:schemeClr val="tx1"/>
          </a:fontRef>
        </p:style>
      </p:cxnSp>
      <p:cxnSp>
        <p:nvCxnSpPr>
          <p:cNvPr id="148" name="Straight Connector 147">
            <a:extLst>
              <a:ext uri="{FF2B5EF4-FFF2-40B4-BE49-F238E27FC236}">
                <a16:creationId xmlns:a16="http://schemas.microsoft.com/office/drawing/2014/main" id="{6E182DB7-4B97-0010-7F48-BAFDCCD4F107}"/>
              </a:ext>
            </a:extLst>
          </p:cNvPr>
          <p:cNvCxnSpPr>
            <a:cxnSpLocks/>
          </p:cNvCxnSpPr>
          <p:nvPr/>
        </p:nvCxnSpPr>
        <p:spPr>
          <a:xfrm flipH="1">
            <a:off x="3162763" y="3141758"/>
            <a:ext cx="2917" cy="491502"/>
          </a:xfrm>
          <a:prstGeom prst="line">
            <a:avLst/>
          </a:prstGeom>
          <a:ln>
            <a:prstDash val="dash"/>
          </a:ln>
        </p:spPr>
        <p:style>
          <a:lnRef idx="2">
            <a:schemeClr val="accent1"/>
          </a:lnRef>
          <a:fillRef idx="0">
            <a:schemeClr val="accent1"/>
          </a:fillRef>
          <a:effectRef idx="1">
            <a:schemeClr val="accent1"/>
          </a:effectRef>
          <a:fontRef idx="minor">
            <a:schemeClr val="tx1"/>
          </a:fontRef>
        </p:style>
      </p:cxnSp>
      <p:cxnSp>
        <p:nvCxnSpPr>
          <p:cNvPr id="150" name="Straight Connector 149">
            <a:extLst>
              <a:ext uri="{FF2B5EF4-FFF2-40B4-BE49-F238E27FC236}">
                <a16:creationId xmlns:a16="http://schemas.microsoft.com/office/drawing/2014/main" id="{1470158E-8EE3-3766-51DC-D318C23A46A0}"/>
              </a:ext>
            </a:extLst>
          </p:cNvPr>
          <p:cNvCxnSpPr>
            <a:cxnSpLocks/>
          </p:cNvCxnSpPr>
          <p:nvPr/>
        </p:nvCxnSpPr>
        <p:spPr>
          <a:xfrm>
            <a:off x="5195416" y="3648191"/>
            <a:ext cx="1800200" cy="0"/>
          </a:xfrm>
          <a:prstGeom prst="line">
            <a:avLst/>
          </a:prstGeom>
          <a:ln>
            <a:prstDash val="dash"/>
          </a:ln>
        </p:spPr>
        <p:style>
          <a:lnRef idx="2">
            <a:schemeClr val="accent1"/>
          </a:lnRef>
          <a:fillRef idx="0">
            <a:schemeClr val="accent1"/>
          </a:fillRef>
          <a:effectRef idx="1">
            <a:schemeClr val="accent1"/>
          </a:effectRef>
          <a:fontRef idx="minor">
            <a:schemeClr val="tx1"/>
          </a:fontRef>
        </p:style>
      </p:cxnSp>
      <p:cxnSp>
        <p:nvCxnSpPr>
          <p:cNvPr id="151" name="Straight Connector 150">
            <a:extLst>
              <a:ext uri="{FF2B5EF4-FFF2-40B4-BE49-F238E27FC236}">
                <a16:creationId xmlns:a16="http://schemas.microsoft.com/office/drawing/2014/main" id="{DA6BB430-CFE7-6137-6398-4C6D977A8BB6}"/>
              </a:ext>
            </a:extLst>
          </p:cNvPr>
          <p:cNvCxnSpPr>
            <a:cxnSpLocks/>
          </p:cNvCxnSpPr>
          <p:nvPr/>
        </p:nvCxnSpPr>
        <p:spPr>
          <a:xfrm flipH="1">
            <a:off x="5195416" y="3156689"/>
            <a:ext cx="2917" cy="491502"/>
          </a:xfrm>
          <a:prstGeom prst="line">
            <a:avLst/>
          </a:prstGeom>
          <a:ln>
            <a:prstDash val="dash"/>
          </a:ln>
        </p:spPr>
        <p:style>
          <a:lnRef idx="2">
            <a:schemeClr val="accent1"/>
          </a:lnRef>
          <a:fillRef idx="0">
            <a:schemeClr val="accent1"/>
          </a:fillRef>
          <a:effectRef idx="1">
            <a:schemeClr val="accent1"/>
          </a:effectRef>
          <a:fontRef idx="minor">
            <a:schemeClr val="tx1"/>
          </a:fontRef>
        </p:style>
      </p:cxnSp>
      <p:cxnSp>
        <p:nvCxnSpPr>
          <p:cNvPr id="152" name="Straight Connector 151">
            <a:extLst>
              <a:ext uri="{FF2B5EF4-FFF2-40B4-BE49-F238E27FC236}">
                <a16:creationId xmlns:a16="http://schemas.microsoft.com/office/drawing/2014/main" id="{ACC8DF49-BF14-D74B-1183-BA7E8111A71E}"/>
              </a:ext>
            </a:extLst>
          </p:cNvPr>
          <p:cNvCxnSpPr>
            <a:cxnSpLocks/>
          </p:cNvCxnSpPr>
          <p:nvPr/>
        </p:nvCxnSpPr>
        <p:spPr>
          <a:xfrm>
            <a:off x="7252887" y="3647744"/>
            <a:ext cx="1800200" cy="0"/>
          </a:xfrm>
          <a:prstGeom prst="line">
            <a:avLst/>
          </a:prstGeom>
          <a:ln>
            <a:prstDash val="dash"/>
          </a:ln>
        </p:spPr>
        <p:style>
          <a:lnRef idx="2">
            <a:schemeClr val="accent1"/>
          </a:lnRef>
          <a:fillRef idx="0">
            <a:schemeClr val="accent1"/>
          </a:fillRef>
          <a:effectRef idx="1">
            <a:schemeClr val="accent1"/>
          </a:effectRef>
          <a:fontRef idx="minor">
            <a:schemeClr val="tx1"/>
          </a:fontRef>
        </p:style>
      </p:cxnSp>
      <p:cxnSp>
        <p:nvCxnSpPr>
          <p:cNvPr id="153" name="Straight Connector 152">
            <a:extLst>
              <a:ext uri="{FF2B5EF4-FFF2-40B4-BE49-F238E27FC236}">
                <a16:creationId xmlns:a16="http://schemas.microsoft.com/office/drawing/2014/main" id="{3FEBA69B-32AC-11A0-835D-36D92AE34EBE}"/>
              </a:ext>
            </a:extLst>
          </p:cNvPr>
          <p:cNvCxnSpPr>
            <a:cxnSpLocks/>
          </p:cNvCxnSpPr>
          <p:nvPr/>
        </p:nvCxnSpPr>
        <p:spPr>
          <a:xfrm flipH="1">
            <a:off x="7252887" y="3156242"/>
            <a:ext cx="2917" cy="491502"/>
          </a:xfrm>
          <a:prstGeom prst="line">
            <a:avLst/>
          </a:prstGeom>
          <a:ln>
            <a:prstDash val="dash"/>
          </a:ln>
        </p:spPr>
        <p:style>
          <a:lnRef idx="2">
            <a:schemeClr val="accent1"/>
          </a:lnRef>
          <a:fillRef idx="0">
            <a:schemeClr val="accent1"/>
          </a:fillRef>
          <a:effectRef idx="1">
            <a:schemeClr val="accent1"/>
          </a:effectRef>
          <a:fontRef idx="minor">
            <a:schemeClr val="tx1"/>
          </a:fontRef>
        </p:style>
      </p:cxnSp>
      <p:cxnSp>
        <p:nvCxnSpPr>
          <p:cNvPr id="156" name="Straight Connector 155">
            <a:extLst>
              <a:ext uri="{FF2B5EF4-FFF2-40B4-BE49-F238E27FC236}">
                <a16:creationId xmlns:a16="http://schemas.microsoft.com/office/drawing/2014/main" id="{A4ECB787-B107-CB26-33E4-5E99E7A5CE96}"/>
              </a:ext>
            </a:extLst>
          </p:cNvPr>
          <p:cNvCxnSpPr>
            <a:cxnSpLocks/>
          </p:cNvCxnSpPr>
          <p:nvPr/>
        </p:nvCxnSpPr>
        <p:spPr>
          <a:xfrm>
            <a:off x="9292231" y="3651478"/>
            <a:ext cx="1800200" cy="0"/>
          </a:xfrm>
          <a:prstGeom prst="line">
            <a:avLst/>
          </a:prstGeom>
          <a:ln>
            <a:prstDash val="dash"/>
          </a:ln>
        </p:spPr>
        <p:style>
          <a:lnRef idx="2">
            <a:schemeClr val="accent1"/>
          </a:lnRef>
          <a:fillRef idx="0">
            <a:schemeClr val="accent1"/>
          </a:fillRef>
          <a:effectRef idx="1">
            <a:schemeClr val="accent1"/>
          </a:effectRef>
          <a:fontRef idx="minor">
            <a:schemeClr val="tx1"/>
          </a:fontRef>
        </p:style>
      </p:cxnSp>
      <p:cxnSp>
        <p:nvCxnSpPr>
          <p:cNvPr id="157" name="Straight Connector 156">
            <a:extLst>
              <a:ext uri="{FF2B5EF4-FFF2-40B4-BE49-F238E27FC236}">
                <a16:creationId xmlns:a16="http://schemas.microsoft.com/office/drawing/2014/main" id="{2D5504C5-3610-D6ED-3556-787BBA6CF045}"/>
              </a:ext>
            </a:extLst>
          </p:cNvPr>
          <p:cNvCxnSpPr>
            <a:cxnSpLocks/>
          </p:cNvCxnSpPr>
          <p:nvPr/>
        </p:nvCxnSpPr>
        <p:spPr>
          <a:xfrm flipH="1">
            <a:off x="9292231" y="3159976"/>
            <a:ext cx="2917" cy="491502"/>
          </a:xfrm>
          <a:prstGeom prst="line">
            <a:avLst/>
          </a:prstGeom>
          <a:ln>
            <a:prstDash val="dash"/>
          </a:ln>
        </p:spPr>
        <p:style>
          <a:lnRef idx="2">
            <a:schemeClr val="accent1"/>
          </a:lnRef>
          <a:fillRef idx="0">
            <a:schemeClr val="accent1"/>
          </a:fillRef>
          <a:effectRef idx="1">
            <a:schemeClr val="accent1"/>
          </a:effectRef>
          <a:fontRef idx="minor">
            <a:schemeClr val="tx1"/>
          </a:fontRef>
        </p:style>
      </p:cxnSp>
      <p:cxnSp>
        <p:nvCxnSpPr>
          <p:cNvPr id="159" name="Straight Arrow Connector 158">
            <a:extLst>
              <a:ext uri="{FF2B5EF4-FFF2-40B4-BE49-F238E27FC236}">
                <a16:creationId xmlns:a16="http://schemas.microsoft.com/office/drawing/2014/main" id="{F9347BDB-50C0-C95C-A987-374DD40CA02A}"/>
              </a:ext>
            </a:extLst>
          </p:cNvPr>
          <p:cNvCxnSpPr>
            <a:cxnSpLocks/>
          </p:cNvCxnSpPr>
          <p:nvPr/>
        </p:nvCxnSpPr>
        <p:spPr>
          <a:xfrm flipV="1">
            <a:off x="1162503" y="2625147"/>
            <a:ext cx="1247384" cy="880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66" name="Straight Connector 165">
            <a:extLst>
              <a:ext uri="{FF2B5EF4-FFF2-40B4-BE49-F238E27FC236}">
                <a16:creationId xmlns:a16="http://schemas.microsoft.com/office/drawing/2014/main" id="{667880AD-B3F2-1850-A663-52F7C90F37A5}"/>
              </a:ext>
            </a:extLst>
          </p:cNvPr>
          <p:cNvCxnSpPr>
            <a:cxnSpLocks/>
          </p:cNvCxnSpPr>
          <p:nvPr/>
        </p:nvCxnSpPr>
        <p:spPr>
          <a:xfrm flipH="1">
            <a:off x="1978569" y="2133646"/>
            <a:ext cx="2917" cy="491502"/>
          </a:xfrm>
          <a:prstGeom prst="line">
            <a:avLst/>
          </a:prstGeom>
          <a:ln>
            <a:prstDash val="dash"/>
          </a:ln>
        </p:spPr>
        <p:style>
          <a:lnRef idx="2">
            <a:schemeClr val="accent1"/>
          </a:lnRef>
          <a:fillRef idx="0">
            <a:schemeClr val="accent1"/>
          </a:fillRef>
          <a:effectRef idx="1">
            <a:schemeClr val="accent1"/>
          </a:effectRef>
          <a:fontRef idx="minor">
            <a:schemeClr val="tx1"/>
          </a:fontRef>
        </p:style>
      </p:cxnSp>
      <p:pic>
        <p:nvPicPr>
          <p:cNvPr id="169" name="Picture 168">
            <a:extLst>
              <a:ext uri="{FF2B5EF4-FFF2-40B4-BE49-F238E27FC236}">
                <a16:creationId xmlns:a16="http://schemas.microsoft.com/office/drawing/2014/main" id="{C40CC0C8-B88B-C45E-7AC2-5139489D342B}"/>
              </a:ext>
            </a:extLst>
          </p:cNvPr>
          <p:cNvPicPr>
            <a:picLocks noChangeAspect="1"/>
          </p:cNvPicPr>
          <p:nvPr/>
        </p:nvPicPr>
        <p:blipFill>
          <a:blip r:embed="rId2"/>
          <a:stretch>
            <a:fillRect/>
          </a:stretch>
        </p:blipFill>
        <p:spPr>
          <a:xfrm>
            <a:off x="2325737" y="2034675"/>
            <a:ext cx="533179" cy="292597"/>
          </a:xfrm>
          <a:prstGeom prst="rect">
            <a:avLst/>
          </a:prstGeom>
          <a:ln w="12700">
            <a:solidFill>
              <a:schemeClr val="tx1"/>
            </a:solidFill>
          </a:ln>
        </p:spPr>
      </p:pic>
      <p:cxnSp>
        <p:nvCxnSpPr>
          <p:cNvPr id="170" name="Straight Connector 169">
            <a:extLst>
              <a:ext uri="{FF2B5EF4-FFF2-40B4-BE49-F238E27FC236}">
                <a16:creationId xmlns:a16="http://schemas.microsoft.com/office/drawing/2014/main" id="{29AD1D3B-F35D-A67D-9296-35DFBF984046}"/>
              </a:ext>
            </a:extLst>
          </p:cNvPr>
          <p:cNvCxnSpPr>
            <a:cxnSpLocks/>
          </p:cNvCxnSpPr>
          <p:nvPr/>
        </p:nvCxnSpPr>
        <p:spPr>
          <a:xfrm>
            <a:off x="3130437" y="2150358"/>
            <a:ext cx="18497" cy="458365"/>
          </a:xfrm>
          <a:prstGeom prst="line">
            <a:avLst/>
          </a:prstGeom>
          <a:ln>
            <a:prstDash val="dash"/>
          </a:ln>
        </p:spPr>
        <p:style>
          <a:lnRef idx="2">
            <a:schemeClr val="accent1"/>
          </a:lnRef>
          <a:fillRef idx="0">
            <a:schemeClr val="accent1"/>
          </a:fillRef>
          <a:effectRef idx="1">
            <a:schemeClr val="accent1"/>
          </a:effectRef>
          <a:fontRef idx="minor">
            <a:schemeClr val="tx1"/>
          </a:fontRef>
        </p:style>
      </p:cxnSp>
      <p:pic>
        <p:nvPicPr>
          <p:cNvPr id="175" name="Picture 174">
            <a:extLst>
              <a:ext uri="{FF2B5EF4-FFF2-40B4-BE49-F238E27FC236}">
                <a16:creationId xmlns:a16="http://schemas.microsoft.com/office/drawing/2014/main" id="{105C8ABB-C2EA-F744-B198-6DC765216674}"/>
              </a:ext>
            </a:extLst>
          </p:cNvPr>
          <p:cNvPicPr>
            <a:picLocks noChangeAspect="1"/>
          </p:cNvPicPr>
          <p:nvPr/>
        </p:nvPicPr>
        <p:blipFill>
          <a:blip r:embed="rId2"/>
          <a:stretch>
            <a:fillRect/>
          </a:stretch>
        </p:blipFill>
        <p:spPr>
          <a:xfrm>
            <a:off x="3885760" y="3519223"/>
            <a:ext cx="533179" cy="292597"/>
          </a:xfrm>
          <a:prstGeom prst="rect">
            <a:avLst/>
          </a:prstGeom>
          <a:ln w="12700">
            <a:solidFill>
              <a:schemeClr val="tx1"/>
            </a:solidFill>
          </a:ln>
        </p:spPr>
      </p:pic>
      <p:sp>
        <p:nvSpPr>
          <p:cNvPr id="177" name="Rectangle 176">
            <a:extLst>
              <a:ext uri="{FF2B5EF4-FFF2-40B4-BE49-F238E27FC236}">
                <a16:creationId xmlns:a16="http://schemas.microsoft.com/office/drawing/2014/main" id="{22F56271-0C64-6190-2EE8-F209F583EBDA}"/>
              </a:ext>
            </a:extLst>
          </p:cNvPr>
          <p:cNvSpPr/>
          <p:nvPr/>
        </p:nvSpPr>
        <p:spPr>
          <a:xfrm>
            <a:off x="1780279" y="1716002"/>
            <a:ext cx="10069640" cy="3940482"/>
          </a:xfrm>
          <a:prstGeom prst="rect">
            <a:avLst/>
          </a:prstGeom>
          <a:noFill/>
          <a:ln>
            <a:solidFill>
              <a:schemeClr val="tx1"/>
            </a:solidFill>
            <a:prstDash val="dashDot"/>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150"/>
          </a:p>
        </p:txBody>
      </p:sp>
      <p:pic>
        <p:nvPicPr>
          <p:cNvPr id="173" name="Picture 20">
            <a:extLst>
              <a:ext uri="{FF2B5EF4-FFF2-40B4-BE49-F238E27FC236}">
                <a16:creationId xmlns:a16="http://schemas.microsoft.com/office/drawing/2014/main" id="{9921B6CD-976F-1EE7-A72A-31BF9949CDA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103" y="4554882"/>
            <a:ext cx="4107132" cy="2203205"/>
          </a:xfrm>
          <a:prstGeom prst="rect">
            <a:avLst/>
          </a:prstGeom>
          <a:solidFill>
            <a:schemeClr val="bg1"/>
          </a:solidFill>
          <a:ln>
            <a:noFill/>
          </a:ln>
        </p:spPr>
      </p:pic>
      <p:sp>
        <p:nvSpPr>
          <p:cNvPr id="178" name="TextBox 177">
            <a:extLst>
              <a:ext uri="{FF2B5EF4-FFF2-40B4-BE49-F238E27FC236}">
                <a16:creationId xmlns:a16="http://schemas.microsoft.com/office/drawing/2014/main" id="{F2C728DD-9435-12C7-5554-CE3EF2C306E5}"/>
              </a:ext>
            </a:extLst>
          </p:cNvPr>
          <p:cNvSpPr txBox="1"/>
          <p:nvPr/>
        </p:nvSpPr>
        <p:spPr>
          <a:xfrm>
            <a:off x="1687581" y="1464843"/>
            <a:ext cx="2249334" cy="276999"/>
          </a:xfrm>
          <a:prstGeom prst="rect">
            <a:avLst/>
          </a:prstGeom>
          <a:noFill/>
        </p:spPr>
        <p:txBody>
          <a:bodyPr wrap="none" rtlCol="0">
            <a:spAutoFit/>
          </a:bodyPr>
          <a:lstStyle/>
          <a:p>
            <a:r>
              <a:rPr lang="en-GB" sz="1200" dirty="0" err="1"/>
              <a:t>SAMbuCa</a:t>
            </a:r>
            <a:r>
              <a:rPr lang="en-GB" sz="1200" dirty="0"/>
              <a:t> Rack(s) – relay box</a:t>
            </a:r>
            <a:endParaRPr lang="en-150" sz="1200" dirty="0"/>
          </a:p>
        </p:txBody>
      </p:sp>
      <p:sp>
        <p:nvSpPr>
          <p:cNvPr id="179" name="TextBox 178">
            <a:extLst>
              <a:ext uri="{FF2B5EF4-FFF2-40B4-BE49-F238E27FC236}">
                <a16:creationId xmlns:a16="http://schemas.microsoft.com/office/drawing/2014/main" id="{CF8F05CF-4D26-B38C-D864-C3FE3EA8538D}"/>
              </a:ext>
            </a:extLst>
          </p:cNvPr>
          <p:cNvSpPr txBox="1"/>
          <p:nvPr/>
        </p:nvSpPr>
        <p:spPr>
          <a:xfrm>
            <a:off x="2232700" y="1795401"/>
            <a:ext cx="930063" cy="261610"/>
          </a:xfrm>
          <a:prstGeom prst="rect">
            <a:avLst/>
          </a:prstGeom>
          <a:noFill/>
        </p:spPr>
        <p:txBody>
          <a:bodyPr wrap="none" rtlCol="0">
            <a:spAutoFit/>
          </a:bodyPr>
          <a:lstStyle/>
          <a:p>
            <a:r>
              <a:rPr lang="en-GB" sz="1050" dirty="0"/>
              <a:t>Bypass Key</a:t>
            </a:r>
            <a:endParaRPr lang="en-150" sz="1050" dirty="0"/>
          </a:p>
        </p:txBody>
      </p:sp>
      <p:sp>
        <p:nvSpPr>
          <p:cNvPr id="180" name="TextBox 179">
            <a:extLst>
              <a:ext uri="{FF2B5EF4-FFF2-40B4-BE49-F238E27FC236}">
                <a16:creationId xmlns:a16="http://schemas.microsoft.com/office/drawing/2014/main" id="{9286213E-1E58-18F3-C40C-309AADFE3E7A}"/>
              </a:ext>
            </a:extLst>
          </p:cNvPr>
          <p:cNvSpPr txBox="1"/>
          <p:nvPr/>
        </p:nvSpPr>
        <p:spPr>
          <a:xfrm>
            <a:off x="3774153" y="3795052"/>
            <a:ext cx="930063" cy="261610"/>
          </a:xfrm>
          <a:prstGeom prst="rect">
            <a:avLst/>
          </a:prstGeom>
          <a:noFill/>
        </p:spPr>
        <p:txBody>
          <a:bodyPr wrap="none" rtlCol="0">
            <a:spAutoFit/>
          </a:bodyPr>
          <a:lstStyle/>
          <a:p>
            <a:r>
              <a:rPr lang="en-GB" sz="1050" dirty="0"/>
              <a:t>Bypass Key</a:t>
            </a:r>
            <a:endParaRPr lang="en-150" sz="1050" dirty="0"/>
          </a:p>
        </p:txBody>
      </p:sp>
      <p:pic>
        <p:nvPicPr>
          <p:cNvPr id="181" name="Picture 180">
            <a:extLst>
              <a:ext uri="{FF2B5EF4-FFF2-40B4-BE49-F238E27FC236}">
                <a16:creationId xmlns:a16="http://schemas.microsoft.com/office/drawing/2014/main" id="{84E60BA7-2ED2-D3A9-786E-0896CFA21496}"/>
              </a:ext>
            </a:extLst>
          </p:cNvPr>
          <p:cNvPicPr>
            <a:picLocks noChangeAspect="1"/>
          </p:cNvPicPr>
          <p:nvPr/>
        </p:nvPicPr>
        <p:blipFill>
          <a:blip r:embed="rId2"/>
          <a:stretch>
            <a:fillRect/>
          </a:stretch>
        </p:blipFill>
        <p:spPr>
          <a:xfrm>
            <a:off x="5865651" y="3517137"/>
            <a:ext cx="533179" cy="292597"/>
          </a:xfrm>
          <a:prstGeom prst="rect">
            <a:avLst/>
          </a:prstGeom>
          <a:ln w="12700">
            <a:solidFill>
              <a:schemeClr val="tx1"/>
            </a:solidFill>
          </a:ln>
        </p:spPr>
      </p:pic>
      <p:sp>
        <p:nvSpPr>
          <p:cNvPr id="182" name="TextBox 181">
            <a:extLst>
              <a:ext uri="{FF2B5EF4-FFF2-40B4-BE49-F238E27FC236}">
                <a16:creationId xmlns:a16="http://schemas.microsoft.com/office/drawing/2014/main" id="{B4068430-286B-5E5A-4E23-0482FEBEE100}"/>
              </a:ext>
            </a:extLst>
          </p:cNvPr>
          <p:cNvSpPr txBox="1"/>
          <p:nvPr/>
        </p:nvSpPr>
        <p:spPr>
          <a:xfrm>
            <a:off x="5754044" y="3792966"/>
            <a:ext cx="930063" cy="261610"/>
          </a:xfrm>
          <a:prstGeom prst="rect">
            <a:avLst/>
          </a:prstGeom>
          <a:noFill/>
        </p:spPr>
        <p:txBody>
          <a:bodyPr wrap="none" rtlCol="0">
            <a:spAutoFit/>
          </a:bodyPr>
          <a:lstStyle/>
          <a:p>
            <a:r>
              <a:rPr lang="en-GB" sz="1050" dirty="0"/>
              <a:t>Bypass Key</a:t>
            </a:r>
            <a:endParaRPr lang="en-150" sz="1050" dirty="0"/>
          </a:p>
        </p:txBody>
      </p:sp>
      <p:pic>
        <p:nvPicPr>
          <p:cNvPr id="183" name="Picture 182">
            <a:extLst>
              <a:ext uri="{FF2B5EF4-FFF2-40B4-BE49-F238E27FC236}">
                <a16:creationId xmlns:a16="http://schemas.microsoft.com/office/drawing/2014/main" id="{5393EEF1-797A-6A89-1D23-ED949B419740}"/>
              </a:ext>
            </a:extLst>
          </p:cNvPr>
          <p:cNvPicPr>
            <a:picLocks noChangeAspect="1"/>
          </p:cNvPicPr>
          <p:nvPr/>
        </p:nvPicPr>
        <p:blipFill>
          <a:blip r:embed="rId2"/>
          <a:stretch>
            <a:fillRect/>
          </a:stretch>
        </p:blipFill>
        <p:spPr>
          <a:xfrm>
            <a:off x="7894278" y="3517137"/>
            <a:ext cx="533179" cy="292597"/>
          </a:xfrm>
          <a:prstGeom prst="rect">
            <a:avLst/>
          </a:prstGeom>
          <a:ln w="12700">
            <a:solidFill>
              <a:schemeClr val="tx1"/>
            </a:solidFill>
          </a:ln>
        </p:spPr>
      </p:pic>
      <p:sp>
        <p:nvSpPr>
          <p:cNvPr id="184" name="TextBox 183">
            <a:extLst>
              <a:ext uri="{FF2B5EF4-FFF2-40B4-BE49-F238E27FC236}">
                <a16:creationId xmlns:a16="http://schemas.microsoft.com/office/drawing/2014/main" id="{04714D6A-E9E6-521A-F6FB-8064F0A7E6AD}"/>
              </a:ext>
            </a:extLst>
          </p:cNvPr>
          <p:cNvSpPr txBox="1"/>
          <p:nvPr/>
        </p:nvSpPr>
        <p:spPr>
          <a:xfrm>
            <a:off x="7782671" y="3792966"/>
            <a:ext cx="930063" cy="261610"/>
          </a:xfrm>
          <a:prstGeom prst="rect">
            <a:avLst/>
          </a:prstGeom>
          <a:noFill/>
        </p:spPr>
        <p:txBody>
          <a:bodyPr wrap="none" rtlCol="0">
            <a:spAutoFit/>
          </a:bodyPr>
          <a:lstStyle/>
          <a:p>
            <a:r>
              <a:rPr lang="en-GB" sz="1050" dirty="0"/>
              <a:t>Bypass Key</a:t>
            </a:r>
            <a:endParaRPr lang="en-150" sz="1050" dirty="0"/>
          </a:p>
        </p:txBody>
      </p:sp>
      <p:pic>
        <p:nvPicPr>
          <p:cNvPr id="185" name="Picture 184">
            <a:extLst>
              <a:ext uri="{FF2B5EF4-FFF2-40B4-BE49-F238E27FC236}">
                <a16:creationId xmlns:a16="http://schemas.microsoft.com/office/drawing/2014/main" id="{25898613-57D4-BCA4-0E28-B518A7A54919}"/>
              </a:ext>
            </a:extLst>
          </p:cNvPr>
          <p:cNvPicPr>
            <a:picLocks noChangeAspect="1"/>
          </p:cNvPicPr>
          <p:nvPr/>
        </p:nvPicPr>
        <p:blipFill>
          <a:blip r:embed="rId2"/>
          <a:stretch>
            <a:fillRect/>
          </a:stretch>
        </p:blipFill>
        <p:spPr>
          <a:xfrm>
            <a:off x="9958476" y="3546159"/>
            <a:ext cx="533179" cy="292597"/>
          </a:xfrm>
          <a:prstGeom prst="rect">
            <a:avLst/>
          </a:prstGeom>
          <a:ln w="12700">
            <a:solidFill>
              <a:schemeClr val="tx1"/>
            </a:solidFill>
          </a:ln>
        </p:spPr>
      </p:pic>
      <p:sp>
        <p:nvSpPr>
          <p:cNvPr id="186" name="TextBox 185">
            <a:extLst>
              <a:ext uri="{FF2B5EF4-FFF2-40B4-BE49-F238E27FC236}">
                <a16:creationId xmlns:a16="http://schemas.microsoft.com/office/drawing/2014/main" id="{E0C9CA1A-FBD7-FB50-C314-F87D2DF203BA}"/>
              </a:ext>
            </a:extLst>
          </p:cNvPr>
          <p:cNvSpPr txBox="1"/>
          <p:nvPr/>
        </p:nvSpPr>
        <p:spPr>
          <a:xfrm>
            <a:off x="9846869" y="3821988"/>
            <a:ext cx="930063" cy="261610"/>
          </a:xfrm>
          <a:prstGeom prst="rect">
            <a:avLst/>
          </a:prstGeom>
          <a:noFill/>
        </p:spPr>
        <p:txBody>
          <a:bodyPr wrap="none" rtlCol="0">
            <a:spAutoFit/>
          </a:bodyPr>
          <a:lstStyle/>
          <a:p>
            <a:r>
              <a:rPr lang="en-GB" sz="1050" dirty="0"/>
              <a:t>Bypass Key</a:t>
            </a:r>
            <a:endParaRPr lang="en-150" sz="1050" dirty="0"/>
          </a:p>
        </p:txBody>
      </p:sp>
      <p:sp>
        <p:nvSpPr>
          <p:cNvPr id="187" name="TextBox 186">
            <a:extLst>
              <a:ext uri="{FF2B5EF4-FFF2-40B4-BE49-F238E27FC236}">
                <a16:creationId xmlns:a16="http://schemas.microsoft.com/office/drawing/2014/main" id="{0939E735-6E2B-2686-D43B-ED4B45579D4A}"/>
              </a:ext>
            </a:extLst>
          </p:cNvPr>
          <p:cNvSpPr txBox="1"/>
          <p:nvPr/>
        </p:nvSpPr>
        <p:spPr>
          <a:xfrm>
            <a:off x="1030427" y="2397570"/>
            <a:ext cx="766557" cy="276999"/>
          </a:xfrm>
          <a:prstGeom prst="rect">
            <a:avLst/>
          </a:prstGeom>
          <a:noFill/>
        </p:spPr>
        <p:txBody>
          <a:bodyPr wrap="none" rtlCol="0">
            <a:spAutoFit/>
          </a:bodyPr>
          <a:lstStyle/>
          <a:p>
            <a:r>
              <a:rPr lang="en-GB" sz="1200" dirty="0"/>
              <a:t>POWER</a:t>
            </a:r>
            <a:endParaRPr lang="en-150" sz="1200" dirty="0"/>
          </a:p>
        </p:txBody>
      </p:sp>
      <p:cxnSp>
        <p:nvCxnSpPr>
          <p:cNvPr id="189" name="Straight Arrow Connector 188">
            <a:extLst>
              <a:ext uri="{FF2B5EF4-FFF2-40B4-BE49-F238E27FC236}">
                <a16:creationId xmlns:a16="http://schemas.microsoft.com/office/drawing/2014/main" id="{5C8F1928-97E3-E157-AAE4-2A7F1311FB88}"/>
              </a:ext>
            </a:extLst>
          </p:cNvPr>
          <p:cNvCxnSpPr/>
          <p:nvPr/>
        </p:nvCxnSpPr>
        <p:spPr>
          <a:xfrm flipV="1">
            <a:off x="2628248" y="2757524"/>
            <a:ext cx="0" cy="550800"/>
          </a:xfrm>
          <a:prstGeom prst="straightConnector1">
            <a:avLst/>
          </a:prstGeom>
          <a:ln w="12700">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190" name="Straight Arrow Connector 189">
            <a:extLst>
              <a:ext uri="{FF2B5EF4-FFF2-40B4-BE49-F238E27FC236}">
                <a16:creationId xmlns:a16="http://schemas.microsoft.com/office/drawing/2014/main" id="{0A4570E0-2D45-311C-C48C-0C944ADFEBB6}"/>
              </a:ext>
            </a:extLst>
          </p:cNvPr>
          <p:cNvCxnSpPr>
            <a:cxnSpLocks/>
          </p:cNvCxnSpPr>
          <p:nvPr/>
        </p:nvCxnSpPr>
        <p:spPr>
          <a:xfrm>
            <a:off x="176958" y="3300525"/>
            <a:ext cx="2439170" cy="0"/>
          </a:xfrm>
          <a:prstGeom prst="straightConnector1">
            <a:avLst/>
          </a:prstGeom>
          <a:ln w="12700">
            <a:solidFill>
              <a:schemeClr val="tx1"/>
            </a:solidFill>
            <a:tailEnd type="none"/>
          </a:ln>
        </p:spPr>
        <p:style>
          <a:lnRef idx="2">
            <a:schemeClr val="accent1"/>
          </a:lnRef>
          <a:fillRef idx="0">
            <a:schemeClr val="accent1"/>
          </a:fillRef>
          <a:effectRef idx="1">
            <a:schemeClr val="accent1"/>
          </a:effectRef>
          <a:fontRef idx="minor">
            <a:schemeClr val="tx1"/>
          </a:fontRef>
        </p:style>
      </p:cxnSp>
      <p:cxnSp>
        <p:nvCxnSpPr>
          <p:cNvPr id="2052" name="Straight Arrow Connector 2051">
            <a:extLst>
              <a:ext uri="{FF2B5EF4-FFF2-40B4-BE49-F238E27FC236}">
                <a16:creationId xmlns:a16="http://schemas.microsoft.com/office/drawing/2014/main" id="{E37D2565-F80D-0062-973A-CC451F64571F}"/>
              </a:ext>
            </a:extLst>
          </p:cNvPr>
          <p:cNvCxnSpPr>
            <a:cxnSpLocks/>
          </p:cNvCxnSpPr>
          <p:nvPr/>
        </p:nvCxnSpPr>
        <p:spPr>
          <a:xfrm>
            <a:off x="176958" y="3294158"/>
            <a:ext cx="0" cy="1214962"/>
          </a:xfrm>
          <a:prstGeom prst="straightConnector1">
            <a:avLst/>
          </a:prstGeom>
          <a:ln w="12700">
            <a:solidFill>
              <a:schemeClr val="tx1"/>
            </a:solidFill>
            <a:tailEnd type="none"/>
          </a:ln>
        </p:spPr>
        <p:style>
          <a:lnRef idx="2">
            <a:schemeClr val="accent1"/>
          </a:lnRef>
          <a:fillRef idx="0">
            <a:schemeClr val="accent1"/>
          </a:fillRef>
          <a:effectRef idx="1">
            <a:schemeClr val="accent1"/>
          </a:effectRef>
          <a:fontRef idx="minor">
            <a:schemeClr val="tx1"/>
          </a:fontRef>
        </p:style>
      </p:cxnSp>
      <p:sp>
        <p:nvSpPr>
          <p:cNvPr id="2057" name="TextBox 2056">
            <a:extLst>
              <a:ext uri="{FF2B5EF4-FFF2-40B4-BE49-F238E27FC236}">
                <a16:creationId xmlns:a16="http://schemas.microsoft.com/office/drawing/2014/main" id="{68B3DDDC-AD19-0FE5-5096-FD70EB9FA916}"/>
              </a:ext>
            </a:extLst>
          </p:cNvPr>
          <p:cNvSpPr txBox="1"/>
          <p:nvPr/>
        </p:nvSpPr>
        <p:spPr>
          <a:xfrm>
            <a:off x="96776" y="3053298"/>
            <a:ext cx="1200970" cy="276999"/>
          </a:xfrm>
          <a:prstGeom prst="rect">
            <a:avLst/>
          </a:prstGeom>
          <a:noFill/>
        </p:spPr>
        <p:txBody>
          <a:bodyPr wrap="none" rtlCol="0">
            <a:spAutoFit/>
          </a:bodyPr>
          <a:lstStyle/>
          <a:p>
            <a:r>
              <a:rPr lang="en-GB" sz="1200" dirty="0"/>
              <a:t>From CCC key</a:t>
            </a:r>
            <a:endParaRPr lang="en-150" sz="1200" dirty="0"/>
          </a:p>
        </p:txBody>
      </p:sp>
      <p:cxnSp>
        <p:nvCxnSpPr>
          <p:cNvPr id="2061" name="Straight Arrow Connector 2060">
            <a:extLst>
              <a:ext uri="{FF2B5EF4-FFF2-40B4-BE49-F238E27FC236}">
                <a16:creationId xmlns:a16="http://schemas.microsoft.com/office/drawing/2014/main" id="{5BAA8862-A503-30FB-5737-2A345EB2CF28}"/>
              </a:ext>
            </a:extLst>
          </p:cNvPr>
          <p:cNvCxnSpPr>
            <a:cxnSpLocks/>
          </p:cNvCxnSpPr>
          <p:nvPr/>
        </p:nvCxnSpPr>
        <p:spPr>
          <a:xfrm>
            <a:off x="2619619" y="3294158"/>
            <a:ext cx="0" cy="561241"/>
          </a:xfrm>
          <a:prstGeom prst="straightConnector1">
            <a:avLst/>
          </a:prstGeom>
          <a:ln w="12700">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2063" name="TextBox 2062">
            <a:extLst>
              <a:ext uri="{FF2B5EF4-FFF2-40B4-BE49-F238E27FC236}">
                <a16:creationId xmlns:a16="http://schemas.microsoft.com/office/drawing/2014/main" id="{4552B04C-BA55-DA86-E44A-20CE0B8C16A0}"/>
              </a:ext>
            </a:extLst>
          </p:cNvPr>
          <p:cNvSpPr txBox="1"/>
          <p:nvPr/>
        </p:nvSpPr>
        <p:spPr>
          <a:xfrm>
            <a:off x="2277344" y="3887288"/>
            <a:ext cx="1269899" cy="577081"/>
          </a:xfrm>
          <a:prstGeom prst="rect">
            <a:avLst/>
          </a:prstGeom>
          <a:noFill/>
        </p:spPr>
        <p:txBody>
          <a:bodyPr wrap="none" rtlCol="0">
            <a:spAutoFit/>
          </a:bodyPr>
          <a:lstStyle/>
          <a:p>
            <a:r>
              <a:rPr lang="en-GB" sz="1050" dirty="0"/>
              <a:t>Ring BIS + </a:t>
            </a:r>
          </a:p>
          <a:p>
            <a:r>
              <a:rPr lang="en-GB" sz="1050" dirty="0"/>
              <a:t>Return info signal</a:t>
            </a:r>
            <a:br>
              <a:rPr lang="en-GB" sz="1050" dirty="0"/>
            </a:br>
            <a:r>
              <a:rPr lang="en-GB" sz="1050" dirty="0"/>
              <a:t>to FRAS controls</a:t>
            </a:r>
            <a:endParaRPr lang="en-150" sz="1050" dirty="0"/>
          </a:p>
        </p:txBody>
      </p:sp>
    </p:spTree>
    <p:extLst>
      <p:ext uri="{BB962C8B-B14F-4D97-AF65-F5344CB8AC3E}">
        <p14:creationId xmlns:p14="http://schemas.microsoft.com/office/powerpoint/2010/main" val="31694082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6C9482A-9688-1941-D2A1-DCD0F8F51BC9}"/>
              </a:ext>
            </a:extLst>
          </p:cNvPr>
          <p:cNvSpPr>
            <a:spLocks noGrp="1"/>
          </p:cNvSpPr>
          <p:nvPr>
            <p:ph type="sldNum" sz="quarter" idx="12"/>
          </p:nvPr>
        </p:nvSpPr>
        <p:spPr/>
        <p:txBody>
          <a:bodyPr/>
          <a:lstStyle/>
          <a:p>
            <a:fld id="{BFDCA1C4-9514-7B4F-976F-D92F7E296653}" type="slidenum">
              <a:rPr lang="fr-FR" smtClean="0"/>
              <a:pPr/>
              <a:t>4</a:t>
            </a:fld>
            <a:endParaRPr lang="fr-FR"/>
          </a:p>
        </p:txBody>
      </p:sp>
      <p:sp>
        <p:nvSpPr>
          <p:cNvPr id="6" name="TextBox 5">
            <a:extLst>
              <a:ext uri="{FF2B5EF4-FFF2-40B4-BE49-F238E27FC236}">
                <a16:creationId xmlns:a16="http://schemas.microsoft.com/office/drawing/2014/main" id="{01DA3B00-A61C-60A4-448E-7F00E64D67C8}"/>
              </a:ext>
            </a:extLst>
          </p:cNvPr>
          <p:cNvSpPr txBox="1"/>
          <p:nvPr/>
        </p:nvSpPr>
        <p:spPr>
          <a:xfrm>
            <a:off x="974455" y="903244"/>
            <a:ext cx="10454952" cy="2525756"/>
          </a:xfrm>
          <a:prstGeom prst="rect">
            <a:avLst/>
          </a:prstGeom>
          <a:noFill/>
        </p:spPr>
        <p:txBody>
          <a:bodyPr wrap="square">
            <a:spAutoFit/>
          </a:bodyPr>
          <a:lstStyle/>
          <a:p>
            <a:pPr>
              <a:lnSpc>
                <a:spcPct val="120000"/>
              </a:lnSpc>
              <a:spcBef>
                <a:spcPts val="1200"/>
              </a:spcBef>
              <a:spcAft>
                <a:spcPts val="600"/>
              </a:spcAft>
            </a:pPr>
            <a:r>
              <a:rPr lang="fr-FR" sz="1200" b="1" dirty="0">
                <a:effectLst/>
                <a:latin typeface="Verdana" panose="020B0604030504040204" pitchFamily="34" charset="0"/>
                <a:ea typeface="Times New Roman" panose="02020603050405020304" pitchFamily="18" charset="0"/>
                <a:cs typeface="Calibri" panose="020F0502020204030204" pitchFamily="34" charset="0"/>
              </a:rPr>
              <a:t>IT String protection </a:t>
            </a:r>
            <a:r>
              <a:rPr lang="fr-FR" sz="1200" b="1" dirty="0" err="1">
                <a:effectLst/>
                <a:latin typeface="Verdana" panose="020B0604030504040204" pitchFamily="34" charset="0"/>
                <a:ea typeface="Times New Roman" panose="02020603050405020304" pitchFamily="18" charset="0"/>
                <a:cs typeface="Calibri" panose="020F0502020204030204" pitchFamily="34" charset="0"/>
              </a:rPr>
              <a:t>layers</a:t>
            </a:r>
            <a:r>
              <a:rPr lang="fr-FR" sz="1200" b="1" dirty="0">
                <a:effectLst/>
                <a:latin typeface="Verdana" panose="020B0604030504040204" pitchFamily="34" charset="0"/>
                <a:ea typeface="Times New Roman" panose="02020603050405020304" pitchFamily="18" charset="0"/>
                <a:cs typeface="Calibri" panose="020F0502020204030204" pitchFamily="34" charset="0"/>
              </a:rPr>
              <a:t> (EDMS 2727128)</a:t>
            </a:r>
            <a:endParaRPr lang="en-GB" sz="1200" b="1" dirty="0">
              <a:effectLst/>
              <a:latin typeface="Verdana" panose="020B0604030504040204" pitchFamily="34" charset="0"/>
              <a:ea typeface="Calibri" panose="020F0502020204030204" pitchFamily="34" charset="0"/>
              <a:cs typeface="Calibri" panose="020F0502020204030204" pitchFamily="34" charset="0"/>
            </a:endParaRPr>
          </a:p>
          <a:p>
            <a:pPr marL="540385" algn="just">
              <a:lnSpc>
                <a:spcPct val="120000"/>
              </a:lnSpc>
              <a:spcAft>
                <a:spcPts val="600"/>
              </a:spcAft>
            </a:pPr>
            <a:r>
              <a:rPr lang="en-GB" sz="1000" dirty="0">
                <a:effectLst/>
                <a:latin typeface="Verdana" panose="020B0604030504040204" pitchFamily="34" charset="0"/>
                <a:ea typeface="Calibri" panose="020F0502020204030204" pitchFamily="34" charset="0"/>
                <a:cs typeface="Calibri" panose="020F0502020204030204" pitchFamily="34" charset="0"/>
              </a:rPr>
              <a:t>For interconnecting bellows (exceeding the bellow limits) protection, the three different FRAS protection layers are proposed to mitigate this risk (see section 3.1). </a:t>
            </a:r>
          </a:p>
          <a:p>
            <a:pPr marL="540385" algn="just">
              <a:lnSpc>
                <a:spcPct val="120000"/>
              </a:lnSpc>
              <a:spcAft>
                <a:spcPts val="600"/>
              </a:spcAft>
            </a:pPr>
            <a:r>
              <a:rPr lang="en-GB" sz="1000" dirty="0">
                <a:effectLst/>
                <a:latin typeface="Verdana" panose="020B0604030504040204" pitchFamily="34" charset="0"/>
                <a:ea typeface="Calibri" panose="020F0502020204030204" pitchFamily="34" charset="0"/>
                <a:cs typeface="Calibri" panose="020F0502020204030204" pitchFamily="34" charset="0"/>
              </a:rPr>
              <a:t>To anticipate ODH risks to the personnel and define relevant IT String access control, the following protection layers are proposed [11]:</a:t>
            </a:r>
          </a:p>
          <a:p>
            <a:pPr marL="342900" lvl="0" indent="-342900" algn="just">
              <a:lnSpc>
                <a:spcPct val="120000"/>
              </a:lnSpc>
              <a:spcAft>
                <a:spcPts val="600"/>
              </a:spcAft>
              <a:buFont typeface="Symbol" panose="05050102010706020507" pitchFamily="18" charset="2"/>
              <a:buChar char=""/>
            </a:pPr>
            <a:r>
              <a:rPr lang="en-GB" sz="1000" dirty="0">
                <a:effectLst/>
                <a:latin typeface="Verdana" panose="020B0604030504040204" pitchFamily="34" charset="0"/>
                <a:ea typeface="Times New Roman" panose="02020603050405020304" pitchFamily="18" charset="0"/>
                <a:cs typeface="Calibri" panose="020F0502020204030204" pitchFamily="34" charset="0"/>
              </a:rPr>
              <a:t>Remote Alignment and Maintenance modes are proposed to be executed only once the power converters are locked-out, as in the machine. </a:t>
            </a:r>
            <a:r>
              <a:rPr lang="en-GB" sz="1000" b="1" dirty="0">
                <a:effectLst/>
                <a:latin typeface="Verdana" panose="020B0604030504040204" pitchFamily="34" charset="0"/>
                <a:ea typeface="Times New Roman" panose="02020603050405020304" pitchFamily="18" charset="0"/>
                <a:cs typeface="Calibri" panose="020F0502020204030204" pitchFamily="34" charset="0"/>
              </a:rPr>
              <a:t>Therefore, there is no required additional link between the BIC and the FRAS (which would need to be bypassed for “Alignment at Injection Current” mode). </a:t>
            </a:r>
            <a:endParaRPr lang="en-GB" sz="1000" dirty="0">
              <a:effectLst/>
              <a:latin typeface="Verdana" panose="020B0604030504040204" pitchFamily="34" charset="0"/>
              <a:ea typeface="Calibri" panose="020F0502020204030204" pitchFamily="34" charset="0"/>
              <a:cs typeface="Calibri" panose="020F0502020204030204" pitchFamily="34" charset="0"/>
            </a:endParaRPr>
          </a:p>
          <a:p>
            <a:pPr marL="342900" lvl="0" indent="-342900" algn="just">
              <a:lnSpc>
                <a:spcPct val="120000"/>
              </a:lnSpc>
              <a:spcAft>
                <a:spcPts val="600"/>
              </a:spcAft>
              <a:buFont typeface="Symbol" panose="05050102010706020507" pitchFamily="18" charset="2"/>
              <a:buChar char=""/>
            </a:pPr>
            <a:r>
              <a:rPr lang="en-GB" sz="1000" dirty="0">
                <a:effectLst/>
                <a:latin typeface="Verdana" panose="020B0604030504040204" pitchFamily="34" charset="0"/>
                <a:ea typeface="Times New Roman" panose="02020603050405020304" pitchFamily="18" charset="0"/>
                <a:cs typeface="Calibri" panose="020F0502020204030204" pitchFamily="34" charset="0"/>
              </a:rPr>
              <a:t>For the powering phases (FRAS movements are not allowed), the FRAS key will be installed in the IT String control room - to be removed (powering disabled) by the String operation team. </a:t>
            </a:r>
            <a:endParaRPr lang="en-GB" sz="1000" dirty="0">
              <a:effectLst/>
              <a:latin typeface="Verdana" panose="020B0604030504040204" pitchFamily="34" charset="0"/>
              <a:ea typeface="Calibri" panose="020F0502020204030204" pitchFamily="34" charset="0"/>
              <a:cs typeface="Calibri" panose="020F0502020204030204" pitchFamily="34" charset="0"/>
            </a:endParaRPr>
          </a:p>
          <a:p>
            <a:pPr marL="342900" lvl="0" indent="-342900" algn="just">
              <a:lnSpc>
                <a:spcPct val="120000"/>
              </a:lnSpc>
              <a:spcAft>
                <a:spcPts val="600"/>
              </a:spcAft>
              <a:buFont typeface="Symbol" panose="05050102010706020507" pitchFamily="18" charset="2"/>
              <a:buChar char=""/>
            </a:pPr>
            <a:r>
              <a:rPr lang="en-GB" sz="1000" dirty="0">
                <a:effectLst/>
                <a:latin typeface="Verdana" panose="020B0604030504040204" pitchFamily="34" charset="0"/>
                <a:ea typeface="Times New Roman" panose="02020603050405020304" pitchFamily="18" charset="0"/>
                <a:cs typeface="Calibri" panose="020F0502020204030204" pitchFamily="34" charset="0"/>
              </a:rPr>
              <a:t>For the “Alignment at Injection Current” mode - this stage will be performed in close collaboration between the FRAS and the String operation team. It will be coordinated in dedicated meetings to plan the tests, which will be executed from the String control room.  </a:t>
            </a:r>
            <a:endParaRPr lang="en-GB" sz="1000" dirty="0">
              <a:effectLst/>
              <a:latin typeface="Verdana" panose="020B0604030504040204" pitchFamily="34" charset="0"/>
              <a:ea typeface="Calibri" panose="020F0502020204030204" pitchFamily="34" charset="0"/>
              <a:cs typeface="Calibri" panose="020F0502020204030204" pitchFamily="34" charset="0"/>
            </a:endParaRPr>
          </a:p>
        </p:txBody>
      </p:sp>
      <p:pic>
        <p:nvPicPr>
          <p:cNvPr id="7" name="Picture 20">
            <a:extLst>
              <a:ext uri="{FF2B5EF4-FFF2-40B4-BE49-F238E27FC236}">
                <a16:creationId xmlns:a16="http://schemas.microsoft.com/office/drawing/2014/main" id="{655380B6-61D9-E5ED-D4DC-F0FE43AA2A9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39499" y="3789040"/>
            <a:ext cx="5385775" cy="288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itre 1">
            <a:extLst>
              <a:ext uri="{FF2B5EF4-FFF2-40B4-BE49-F238E27FC236}">
                <a16:creationId xmlns:a16="http://schemas.microsoft.com/office/drawing/2014/main" id="{21603DF2-39B8-40E6-F369-FB4103CF9E7A}"/>
              </a:ext>
            </a:extLst>
          </p:cNvPr>
          <p:cNvSpPr txBox="1">
            <a:spLocks/>
          </p:cNvSpPr>
          <p:nvPr/>
        </p:nvSpPr>
        <p:spPr>
          <a:xfrm>
            <a:off x="1009608" y="148226"/>
            <a:ext cx="10207937" cy="1159955"/>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dirty="0"/>
              <a:t>Relay box implementation for IT String FRAS components</a:t>
            </a:r>
            <a:br>
              <a:rPr lang="en-US" sz="3200" dirty="0">
                <a:latin typeface="Arial" panose="020B0604020202020204" pitchFamily="34" charset="0"/>
                <a:cs typeface="Arial" panose="020B0604020202020204" pitchFamily="34" charset="0"/>
              </a:rPr>
            </a:br>
            <a:endParaRPr lang="en-US" sz="3200" b="0" i="1" dirty="0"/>
          </a:p>
        </p:txBody>
      </p:sp>
      <p:cxnSp>
        <p:nvCxnSpPr>
          <p:cNvPr id="11" name="Straight Connector 10">
            <a:extLst>
              <a:ext uri="{FF2B5EF4-FFF2-40B4-BE49-F238E27FC236}">
                <a16:creationId xmlns:a16="http://schemas.microsoft.com/office/drawing/2014/main" id="{EE1C9660-64EB-20CE-A66F-0583D5A12910}"/>
              </a:ext>
            </a:extLst>
          </p:cNvPr>
          <p:cNvCxnSpPr>
            <a:cxnSpLocks/>
          </p:cNvCxnSpPr>
          <p:nvPr/>
        </p:nvCxnSpPr>
        <p:spPr>
          <a:xfrm>
            <a:off x="9696400" y="4365104"/>
            <a:ext cx="1428874" cy="234467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2" name="Straight Connector 11">
            <a:extLst>
              <a:ext uri="{FF2B5EF4-FFF2-40B4-BE49-F238E27FC236}">
                <a16:creationId xmlns:a16="http://schemas.microsoft.com/office/drawing/2014/main" id="{5E8C4D7F-5300-B4B6-7F6A-1BF6A429B1B0}"/>
              </a:ext>
            </a:extLst>
          </p:cNvPr>
          <p:cNvCxnSpPr>
            <a:cxnSpLocks/>
          </p:cNvCxnSpPr>
          <p:nvPr/>
        </p:nvCxnSpPr>
        <p:spPr>
          <a:xfrm flipV="1">
            <a:off x="9887935" y="4229472"/>
            <a:ext cx="1608665" cy="2448681"/>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15" name="TextBox 14">
            <a:extLst>
              <a:ext uri="{FF2B5EF4-FFF2-40B4-BE49-F238E27FC236}">
                <a16:creationId xmlns:a16="http://schemas.microsoft.com/office/drawing/2014/main" id="{44ED6D01-12E1-F39D-5E54-6E98BC1B8E35}"/>
              </a:ext>
            </a:extLst>
          </p:cNvPr>
          <p:cNvSpPr txBox="1"/>
          <p:nvPr/>
        </p:nvSpPr>
        <p:spPr>
          <a:xfrm>
            <a:off x="9472516" y="3878947"/>
            <a:ext cx="1745029" cy="369332"/>
          </a:xfrm>
          <a:prstGeom prst="rect">
            <a:avLst/>
          </a:prstGeom>
          <a:noFill/>
        </p:spPr>
        <p:txBody>
          <a:bodyPr wrap="none" rtlCol="0">
            <a:spAutoFit/>
          </a:bodyPr>
          <a:lstStyle/>
          <a:p>
            <a:r>
              <a:rPr lang="en-GB" dirty="0">
                <a:solidFill>
                  <a:srgbClr val="FF0000"/>
                </a:solidFill>
              </a:rPr>
              <a:t>No for IT String</a:t>
            </a:r>
            <a:endParaRPr lang="en-150" dirty="0">
              <a:solidFill>
                <a:srgbClr val="FF0000"/>
              </a:solidFill>
            </a:endParaRPr>
          </a:p>
        </p:txBody>
      </p:sp>
      <p:sp>
        <p:nvSpPr>
          <p:cNvPr id="16" name="Rectangle 15">
            <a:extLst>
              <a:ext uri="{FF2B5EF4-FFF2-40B4-BE49-F238E27FC236}">
                <a16:creationId xmlns:a16="http://schemas.microsoft.com/office/drawing/2014/main" id="{24F4D853-FF85-556E-0F8C-EC712BC723C2}"/>
              </a:ext>
            </a:extLst>
          </p:cNvPr>
          <p:cNvSpPr/>
          <p:nvPr/>
        </p:nvSpPr>
        <p:spPr>
          <a:xfrm>
            <a:off x="5447928" y="3789040"/>
            <a:ext cx="936104" cy="2376264"/>
          </a:xfrm>
          <a:prstGeom prst="rect">
            <a:avLst/>
          </a:prstGeom>
          <a:noFill/>
          <a:ln>
            <a:solidFill>
              <a:schemeClr val="tx1"/>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150"/>
          </a:p>
        </p:txBody>
      </p:sp>
      <p:cxnSp>
        <p:nvCxnSpPr>
          <p:cNvPr id="18" name="Straight Arrow Connector 17">
            <a:extLst>
              <a:ext uri="{FF2B5EF4-FFF2-40B4-BE49-F238E27FC236}">
                <a16:creationId xmlns:a16="http://schemas.microsoft.com/office/drawing/2014/main" id="{31F13E52-CCB1-2761-137E-65026D5BCD40}"/>
              </a:ext>
            </a:extLst>
          </p:cNvPr>
          <p:cNvCxnSpPr>
            <a:cxnSpLocks/>
          </p:cNvCxnSpPr>
          <p:nvPr/>
        </p:nvCxnSpPr>
        <p:spPr>
          <a:xfrm>
            <a:off x="4583832" y="4911273"/>
            <a:ext cx="864096"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1" name="TextBox 20">
            <a:extLst>
              <a:ext uri="{FF2B5EF4-FFF2-40B4-BE49-F238E27FC236}">
                <a16:creationId xmlns:a16="http://schemas.microsoft.com/office/drawing/2014/main" id="{EDF4075B-5236-C43B-8527-2FCB29BF7947}"/>
              </a:ext>
            </a:extLst>
          </p:cNvPr>
          <p:cNvSpPr txBox="1"/>
          <p:nvPr/>
        </p:nvSpPr>
        <p:spPr>
          <a:xfrm>
            <a:off x="2304065" y="4581128"/>
            <a:ext cx="2133982" cy="646331"/>
          </a:xfrm>
          <a:prstGeom prst="rect">
            <a:avLst/>
          </a:prstGeom>
          <a:noFill/>
        </p:spPr>
        <p:txBody>
          <a:bodyPr wrap="none" rtlCol="0">
            <a:spAutoFit/>
          </a:bodyPr>
          <a:lstStyle/>
          <a:p>
            <a:r>
              <a:rPr lang="en-GB" dirty="0"/>
              <a:t>To be implemented</a:t>
            </a:r>
          </a:p>
          <a:p>
            <a:r>
              <a:rPr lang="en-GB" dirty="0"/>
              <a:t>For </a:t>
            </a:r>
            <a:r>
              <a:rPr lang="en-GB"/>
              <a:t>IT String </a:t>
            </a:r>
            <a:endParaRPr lang="en-150" dirty="0"/>
          </a:p>
        </p:txBody>
      </p:sp>
    </p:spTree>
    <p:extLst>
      <p:ext uri="{BB962C8B-B14F-4D97-AF65-F5344CB8AC3E}">
        <p14:creationId xmlns:p14="http://schemas.microsoft.com/office/powerpoint/2010/main" val="18211489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71" name="Straight Connector 170">
            <a:extLst>
              <a:ext uri="{FF2B5EF4-FFF2-40B4-BE49-F238E27FC236}">
                <a16:creationId xmlns:a16="http://schemas.microsoft.com/office/drawing/2014/main" id="{85B65ABF-8D59-5C07-CC65-0D28797F2930}"/>
              </a:ext>
            </a:extLst>
          </p:cNvPr>
          <p:cNvCxnSpPr>
            <a:cxnSpLocks/>
          </p:cNvCxnSpPr>
          <p:nvPr/>
        </p:nvCxnSpPr>
        <p:spPr>
          <a:xfrm>
            <a:off x="7984757" y="2783576"/>
            <a:ext cx="1165097" cy="0"/>
          </a:xfrm>
          <a:prstGeom prst="line">
            <a:avLst/>
          </a:prstGeom>
          <a:ln>
            <a:prstDash val="dash"/>
          </a:ln>
        </p:spPr>
        <p:style>
          <a:lnRef idx="2">
            <a:schemeClr val="accent1"/>
          </a:lnRef>
          <a:fillRef idx="0">
            <a:schemeClr val="accent1"/>
          </a:fillRef>
          <a:effectRef idx="1">
            <a:schemeClr val="accent1"/>
          </a:effectRef>
          <a:fontRef idx="minor">
            <a:schemeClr val="tx1"/>
          </a:fontRef>
        </p:style>
      </p:cxnSp>
      <p:sp>
        <p:nvSpPr>
          <p:cNvPr id="5" name="Titre 1">
            <a:extLst>
              <a:ext uri="{FF2B5EF4-FFF2-40B4-BE49-F238E27FC236}">
                <a16:creationId xmlns:a16="http://schemas.microsoft.com/office/drawing/2014/main" id="{4E1A76B5-3477-C33A-409D-A376BD5A7EC0}"/>
              </a:ext>
            </a:extLst>
          </p:cNvPr>
          <p:cNvSpPr txBox="1">
            <a:spLocks/>
          </p:cNvSpPr>
          <p:nvPr/>
        </p:nvSpPr>
        <p:spPr>
          <a:xfrm>
            <a:off x="1115106" y="89473"/>
            <a:ext cx="10207937" cy="1159955"/>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dirty="0"/>
              <a:t>Relay box implementation for IT String FRAS components</a:t>
            </a:r>
            <a:br>
              <a:rPr lang="en-US" sz="3200" dirty="0">
                <a:latin typeface="Arial" panose="020B0604020202020204" pitchFamily="34" charset="0"/>
                <a:cs typeface="Arial" panose="020B0604020202020204" pitchFamily="34" charset="0"/>
              </a:rPr>
            </a:br>
            <a:endParaRPr lang="en-US" sz="3200" b="0" i="1" dirty="0"/>
          </a:p>
        </p:txBody>
      </p:sp>
      <p:sp>
        <p:nvSpPr>
          <p:cNvPr id="7" name="Rectangle 6">
            <a:extLst>
              <a:ext uri="{FF2B5EF4-FFF2-40B4-BE49-F238E27FC236}">
                <a16:creationId xmlns:a16="http://schemas.microsoft.com/office/drawing/2014/main" id="{DC583B48-2300-2EA0-186E-1A3C4A4611F6}"/>
              </a:ext>
            </a:extLst>
          </p:cNvPr>
          <p:cNvSpPr/>
          <p:nvPr/>
        </p:nvSpPr>
        <p:spPr>
          <a:xfrm>
            <a:off x="9358626" y="702114"/>
            <a:ext cx="1368152" cy="573114"/>
          </a:xfrm>
          <a:prstGeom prst="rect">
            <a:avLst/>
          </a:prstGeom>
          <a:noFill/>
          <a:ln>
            <a:solidFill>
              <a:srgbClr val="FF886E"/>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solidFill>
                  <a:schemeClr val="tx1"/>
                </a:solidFill>
              </a:rPr>
              <a:t>Capacitive</a:t>
            </a:r>
          </a:p>
          <a:p>
            <a:pPr algn="ctr"/>
            <a:r>
              <a:rPr lang="en-GB" dirty="0">
                <a:solidFill>
                  <a:schemeClr val="tx1"/>
                </a:solidFill>
              </a:rPr>
              <a:t>(DIOT)</a:t>
            </a:r>
            <a:endParaRPr lang="en-150" dirty="0">
              <a:solidFill>
                <a:schemeClr val="tx1"/>
              </a:solidFill>
            </a:endParaRPr>
          </a:p>
        </p:txBody>
      </p:sp>
      <p:sp>
        <p:nvSpPr>
          <p:cNvPr id="8" name="Rectangle 7">
            <a:extLst>
              <a:ext uri="{FF2B5EF4-FFF2-40B4-BE49-F238E27FC236}">
                <a16:creationId xmlns:a16="http://schemas.microsoft.com/office/drawing/2014/main" id="{887676C3-1C11-0A99-DF34-F05D70FFE67F}"/>
              </a:ext>
            </a:extLst>
          </p:cNvPr>
          <p:cNvSpPr/>
          <p:nvPr/>
        </p:nvSpPr>
        <p:spPr>
          <a:xfrm>
            <a:off x="8238888" y="1471434"/>
            <a:ext cx="1368152" cy="285082"/>
          </a:xfrm>
          <a:prstGeom prst="rect">
            <a:avLst/>
          </a:prstGeom>
          <a:noFill/>
          <a:ln>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solidFill>
                  <a:schemeClr val="tx1"/>
                </a:solidFill>
              </a:rPr>
              <a:t>FSI</a:t>
            </a:r>
            <a:endParaRPr lang="en-150" dirty="0">
              <a:solidFill>
                <a:schemeClr val="tx1"/>
              </a:solidFill>
            </a:endParaRPr>
          </a:p>
        </p:txBody>
      </p:sp>
      <p:sp>
        <p:nvSpPr>
          <p:cNvPr id="9" name="Rectangle 8">
            <a:extLst>
              <a:ext uri="{FF2B5EF4-FFF2-40B4-BE49-F238E27FC236}">
                <a16:creationId xmlns:a16="http://schemas.microsoft.com/office/drawing/2014/main" id="{B2D997A0-78CF-9F2F-E600-AAD933195E9F}"/>
              </a:ext>
            </a:extLst>
          </p:cNvPr>
          <p:cNvSpPr/>
          <p:nvPr/>
        </p:nvSpPr>
        <p:spPr>
          <a:xfrm>
            <a:off x="10451266" y="1504660"/>
            <a:ext cx="1512168" cy="573113"/>
          </a:xfrm>
          <a:prstGeom prst="rect">
            <a:avLst/>
          </a:prstGeom>
          <a:noFill/>
          <a:ln>
            <a:solidFill>
              <a:schemeClr val="accent3">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solidFill>
                  <a:schemeClr val="tx1"/>
                </a:solidFill>
              </a:rPr>
              <a:t>Resolvers</a:t>
            </a:r>
          </a:p>
          <a:p>
            <a:pPr algn="ctr"/>
            <a:r>
              <a:rPr lang="en-GB" dirty="0">
                <a:solidFill>
                  <a:schemeClr val="tx1"/>
                </a:solidFill>
              </a:rPr>
              <a:t>(</a:t>
            </a:r>
            <a:r>
              <a:rPr lang="en-GB" dirty="0" err="1">
                <a:solidFill>
                  <a:schemeClr val="tx1"/>
                </a:solidFill>
              </a:rPr>
              <a:t>SAMbuCa</a:t>
            </a:r>
            <a:r>
              <a:rPr lang="en-GB" dirty="0">
                <a:solidFill>
                  <a:schemeClr val="tx1"/>
                </a:solidFill>
              </a:rPr>
              <a:t>)</a:t>
            </a:r>
            <a:endParaRPr lang="en-150" dirty="0">
              <a:solidFill>
                <a:schemeClr val="tx1"/>
              </a:solidFill>
            </a:endParaRPr>
          </a:p>
        </p:txBody>
      </p:sp>
      <p:cxnSp>
        <p:nvCxnSpPr>
          <p:cNvPr id="22" name="Straight Connector 21">
            <a:extLst>
              <a:ext uri="{FF2B5EF4-FFF2-40B4-BE49-F238E27FC236}">
                <a16:creationId xmlns:a16="http://schemas.microsoft.com/office/drawing/2014/main" id="{4527A593-B615-258D-A157-5827F44374DC}"/>
              </a:ext>
            </a:extLst>
          </p:cNvPr>
          <p:cNvCxnSpPr>
            <a:cxnSpLocks/>
          </p:cNvCxnSpPr>
          <p:nvPr/>
        </p:nvCxnSpPr>
        <p:spPr>
          <a:xfrm>
            <a:off x="9155122" y="3784835"/>
            <a:ext cx="1800200" cy="0"/>
          </a:xfrm>
          <a:prstGeom prst="line">
            <a:avLst/>
          </a:prstGeom>
        </p:spPr>
        <p:style>
          <a:lnRef idx="2">
            <a:schemeClr val="accent1"/>
          </a:lnRef>
          <a:fillRef idx="0">
            <a:schemeClr val="accent1"/>
          </a:fillRef>
          <a:effectRef idx="1">
            <a:schemeClr val="accent1"/>
          </a:effectRef>
          <a:fontRef idx="minor">
            <a:schemeClr val="tx1"/>
          </a:fontRef>
        </p:style>
      </p:cxnSp>
      <p:grpSp>
        <p:nvGrpSpPr>
          <p:cNvPr id="14" name="Group 13">
            <a:extLst>
              <a:ext uri="{FF2B5EF4-FFF2-40B4-BE49-F238E27FC236}">
                <a16:creationId xmlns:a16="http://schemas.microsoft.com/office/drawing/2014/main" id="{AD8B5150-7C72-B406-B1DD-61282D4856FA}"/>
              </a:ext>
            </a:extLst>
          </p:cNvPr>
          <p:cNvGrpSpPr/>
          <p:nvPr/>
        </p:nvGrpSpPr>
        <p:grpSpPr>
          <a:xfrm>
            <a:off x="9308921" y="3642294"/>
            <a:ext cx="360040" cy="285082"/>
            <a:chOff x="4367808" y="4005064"/>
            <a:chExt cx="360040" cy="285082"/>
          </a:xfrm>
          <a:solidFill>
            <a:schemeClr val="bg1"/>
          </a:solidFill>
        </p:grpSpPr>
        <p:sp>
          <p:nvSpPr>
            <p:cNvPr id="11" name="Rectangle 10">
              <a:extLst>
                <a:ext uri="{FF2B5EF4-FFF2-40B4-BE49-F238E27FC236}">
                  <a16:creationId xmlns:a16="http://schemas.microsoft.com/office/drawing/2014/main" id="{1C2D9B71-4965-1CC5-E5C8-D4F4789B003D}"/>
                </a:ext>
              </a:extLst>
            </p:cNvPr>
            <p:cNvSpPr/>
            <p:nvPr/>
          </p:nvSpPr>
          <p:spPr>
            <a:xfrm>
              <a:off x="4367808" y="4005064"/>
              <a:ext cx="360040" cy="285082"/>
            </a:xfrm>
            <a:prstGeom prst="rect">
              <a:avLst/>
            </a:prstGeom>
            <a:grpFill/>
            <a:ln>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150" dirty="0">
                <a:solidFill>
                  <a:schemeClr val="tx1"/>
                </a:solidFill>
              </a:endParaRPr>
            </a:p>
          </p:txBody>
        </p:sp>
        <p:cxnSp>
          <p:nvCxnSpPr>
            <p:cNvPr id="13" name="Straight Connector 12">
              <a:extLst>
                <a:ext uri="{FF2B5EF4-FFF2-40B4-BE49-F238E27FC236}">
                  <a16:creationId xmlns:a16="http://schemas.microsoft.com/office/drawing/2014/main" id="{4CD40AC9-3C18-028E-D0D0-A119D7259303}"/>
                </a:ext>
              </a:extLst>
            </p:cNvPr>
            <p:cNvCxnSpPr>
              <a:cxnSpLocks/>
            </p:cNvCxnSpPr>
            <p:nvPr/>
          </p:nvCxnSpPr>
          <p:spPr>
            <a:xfrm flipV="1">
              <a:off x="4486785" y="4005064"/>
              <a:ext cx="108012" cy="285082"/>
            </a:xfrm>
            <a:prstGeom prst="line">
              <a:avLst/>
            </a:prstGeom>
            <a:grpFill/>
            <a:ln>
              <a:solidFill>
                <a:srgbClr val="00B050"/>
              </a:solidFill>
            </a:ln>
          </p:spPr>
          <p:style>
            <a:lnRef idx="2">
              <a:schemeClr val="accent1"/>
            </a:lnRef>
            <a:fillRef idx="0">
              <a:schemeClr val="accent1"/>
            </a:fillRef>
            <a:effectRef idx="1">
              <a:schemeClr val="accent1"/>
            </a:effectRef>
            <a:fontRef idx="minor">
              <a:schemeClr val="tx1"/>
            </a:fontRef>
          </p:style>
        </p:cxnSp>
      </p:grpSp>
      <p:grpSp>
        <p:nvGrpSpPr>
          <p:cNvPr id="15" name="Group 14">
            <a:extLst>
              <a:ext uri="{FF2B5EF4-FFF2-40B4-BE49-F238E27FC236}">
                <a16:creationId xmlns:a16="http://schemas.microsoft.com/office/drawing/2014/main" id="{15C3C69E-723A-3441-A6A8-7988D1FF4474}"/>
              </a:ext>
            </a:extLst>
          </p:cNvPr>
          <p:cNvGrpSpPr/>
          <p:nvPr/>
        </p:nvGrpSpPr>
        <p:grpSpPr>
          <a:xfrm>
            <a:off x="9875202" y="3642294"/>
            <a:ext cx="360040" cy="285082"/>
            <a:chOff x="4367808" y="4005064"/>
            <a:chExt cx="360040" cy="285082"/>
          </a:xfrm>
          <a:solidFill>
            <a:schemeClr val="bg1"/>
          </a:solidFill>
        </p:grpSpPr>
        <p:sp>
          <p:nvSpPr>
            <p:cNvPr id="16" name="Rectangle 15">
              <a:extLst>
                <a:ext uri="{FF2B5EF4-FFF2-40B4-BE49-F238E27FC236}">
                  <a16:creationId xmlns:a16="http://schemas.microsoft.com/office/drawing/2014/main" id="{A7D9961B-5963-C52E-AC3C-49D891B1AA38}"/>
                </a:ext>
              </a:extLst>
            </p:cNvPr>
            <p:cNvSpPr/>
            <p:nvPr/>
          </p:nvSpPr>
          <p:spPr>
            <a:xfrm>
              <a:off x="4367808" y="4005064"/>
              <a:ext cx="360040" cy="285082"/>
            </a:xfrm>
            <a:prstGeom prst="rect">
              <a:avLst/>
            </a:prstGeom>
            <a:grpFill/>
            <a:ln>
              <a:solidFill>
                <a:srgbClr val="FF886E"/>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150" dirty="0">
                <a:solidFill>
                  <a:schemeClr val="tx1"/>
                </a:solidFill>
              </a:endParaRPr>
            </a:p>
          </p:txBody>
        </p:sp>
        <p:cxnSp>
          <p:nvCxnSpPr>
            <p:cNvPr id="17" name="Straight Connector 16">
              <a:extLst>
                <a:ext uri="{FF2B5EF4-FFF2-40B4-BE49-F238E27FC236}">
                  <a16:creationId xmlns:a16="http://schemas.microsoft.com/office/drawing/2014/main" id="{6654F8E6-5873-4FE4-D37B-6E0096F241F6}"/>
                </a:ext>
              </a:extLst>
            </p:cNvPr>
            <p:cNvCxnSpPr>
              <a:cxnSpLocks/>
            </p:cNvCxnSpPr>
            <p:nvPr/>
          </p:nvCxnSpPr>
          <p:spPr>
            <a:xfrm flipV="1">
              <a:off x="4486785" y="4005064"/>
              <a:ext cx="108012" cy="285082"/>
            </a:xfrm>
            <a:prstGeom prst="line">
              <a:avLst/>
            </a:prstGeom>
            <a:grpFill/>
            <a:ln>
              <a:solidFill>
                <a:srgbClr val="FF886E"/>
              </a:solidFill>
            </a:ln>
          </p:spPr>
          <p:style>
            <a:lnRef idx="2">
              <a:schemeClr val="accent1"/>
            </a:lnRef>
            <a:fillRef idx="0">
              <a:schemeClr val="accent1"/>
            </a:fillRef>
            <a:effectRef idx="1">
              <a:schemeClr val="accent1"/>
            </a:effectRef>
            <a:fontRef idx="minor">
              <a:schemeClr val="tx1"/>
            </a:fontRef>
          </p:style>
        </p:cxnSp>
      </p:grpSp>
      <p:grpSp>
        <p:nvGrpSpPr>
          <p:cNvPr id="18" name="Group 17">
            <a:extLst>
              <a:ext uri="{FF2B5EF4-FFF2-40B4-BE49-F238E27FC236}">
                <a16:creationId xmlns:a16="http://schemas.microsoft.com/office/drawing/2014/main" id="{8FA57BC6-830B-8F1F-3FB0-5A838B1F6DEC}"/>
              </a:ext>
            </a:extLst>
          </p:cNvPr>
          <p:cNvGrpSpPr/>
          <p:nvPr/>
        </p:nvGrpSpPr>
        <p:grpSpPr>
          <a:xfrm>
            <a:off x="10451266" y="3632435"/>
            <a:ext cx="360040" cy="285082"/>
            <a:chOff x="4367808" y="4005064"/>
            <a:chExt cx="360040" cy="285082"/>
          </a:xfrm>
          <a:solidFill>
            <a:schemeClr val="bg1"/>
          </a:solidFill>
        </p:grpSpPr>
        <p:sp>
          <p:nvSpPr>
            <p:cNvPr id="19" name="Rectangle 18">
              <a:extLst>
                <a:ext uri="{FF2B5EF4-FFF2-40B4-BE49-F238E27FC236}">
                  <a16:creationId xmlns:a16="http://schemas.microsoft.com/office/drawing/2014/main" id="{E67442A6-4CAC-9B37-405A-87282AD17E8E}"/>
                </a:ext>
              </a:extLst>
            </p:cNvPr>
            <p:cNvSpPr/>
            <p:nvPr/>
          </p:nvSpPr>
          <p:spPr>
            <a:xfrm>
              <a:off x="4367808" y="4005064"/>
              <a:ext cx="360040" cy="285082"/>
            </a:xfrm>
            <a:prstGeom prst="rect">
              <a:avLst/>
            </a:prstGeom>
            <a:grpFill/>
            <a:ln>
              <a:solidFill>
                <a:schemeClr val="accent3">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150" dirty="0">
                <a:solidFill>
                  <a:schemeClr val="tx1"/>
                </a:solidFill>
              </a:endParaRPr>
            </a:p>
          </p:txBody>
        </p:sp>
        <p:cxnSp>
          <p:nvCxnSpPr>
            <p:cNvPr id="20" name="Straight Connector 19">
              <a:extLst>
                <a:ext uri="{FF2B5EF4-FFF2-40B4-BE49-F238E27FC236}">
                  <a16:creationId xmlns:a16="http://schemas.microsoft.com/office/drawing/2014/main" id="{A8910306-9E33-7C62-B6B6-BE3115F180B8}"/>
                </a:ext>
              </a:extLst>
            </p:cNvPr>
            <p:cNvCxnSpPr>
              <a:cxnSpLocks/>
            </p:cNvCxnSpPr>
            <p:nvPr/>
          </p:nvCxnSpPr>
          <p:spPr>
            <a:xfrm flipV="1">
              <a:off x="4486785" y="4005064"/>
              <a:ext cx="108012" cy="285082"/>
            </a:xfrm>
            <a:prstGeom prst="line">
              <a:avLst/>
            </a:prstGeom>
            <a:grpFill/>
            <a:ln>
              <a:solidFill>
                <a:schemeClr val="accent3">
                  <a:lumMod val="75000"/>
                </a:schemeClr>
              </a:solidFill>
            </a:ln>
          </p:spPr>
          <p:style>
            <a:lnRef idx="2">
              <a:schemeClr val="accent1"/>
            </a:lnRef>
            <a:fillRef idx="0">
              <a:schemeClr val="accent1"/>
            </a:fillRef>
            <a:effectRef idx="1">
              <a:schemeClr val="accent1"/>
            </a:effectRef>
            <a:fontRef idx="minor">
              <a:schemeClr val="tx1"/>
            </a:fontRef>
          </p:style>
        </p:cxnSp>
      </p:grpSp>
      <p:cxnSp>
        <p:nvCxnSpPr>
          <p:cNvPr id="26" name="Straight Arrow Connector 25">
            <a:extLst>
              <a:ext uri="{FF2B5EF4-FFF2-40B4-BE49-F238E27FC236}">
                <a16:creationId xmlns:a16="http://schemas.microsoft.com/office/drawing/2014/main" id="{8E49369F-8C46-6662-5EB0-E226D7B4B291}"/>
              </a:ext>
            </a:extLst>
          </p:cNvPr>
          <p:cNvCxnSpPr>
            <a:cxnSpLocks/>
          </p:cNvCxnSpPr>
          <p:nvPr/>
        </p:nvCxnSpPr>
        <p:spPr>
          <a:xfrm>
            <a:off x="10955322" y="3784835"/>
            <a:ext cx="27659" cy="112971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62" name="TextBox 61">
            <a:extLst>
              <a:ext uri="{FF2B5EF4-FFF2-40B4-BE49-F238E27FC236}">
                <a16:creationId xmlns:a16="http://schemas.microsoft.com/office/drawing/2014/main" id="{57B77B49-1D01-F088-654F-32CB9556C1E4}"/>
              </a:ext>
            </a:extLst>
          </p:cNvPr>
          <p:cNvSpPr txBox="1"/>
          <p:nvPr/>
        </p:nvSpPr>
        <p:spPr>
          <a:xfrm>
            <a:off x="10642947" y="5012785"/>
            <a:ext cx="961143" cy="923330"/>
          </a:xfrm>
          <a:prstGeom prst="rect">
            <a:avLst/>
          </a:prstGeom>
          <a:noFill/>
        </p:spPr>
        <p:txBody>
          <a:bodyPr wrap="square">
            <a:spAutoFit/>
          </a:bodyPr>
          <a:lstStyle/>
          <a:p>
            <a:r>
              <a:rPr lang="en-GB" sz="1800" dirty="0"/>
              <a:t>Q1-D1 </a:t>
            </a:r>
          </a:p>
          <a:p>
            <a:r>
              <a:rPr lang="en-GB" sz="1800" dirty="0"/>
              <a:t>Motor</a:t>
            </a:r>
          </a:p>
          <a:p>
            <a:r>
              <a:rPr lang="en-GB" dirty="0"/>
              <a:t>drivers</a:t>
            </a:r>
            <a:endParaRPr lang="en-150" dirty="0"/>
          </a:p>
        </p:txBody>
      </p:sp>
      <p:cxnSp>
        <p:nvCxnSpPr>
          <p:cNvPr id="71" name="Straight Arrow Connector 70">
            <a:extLst>
              <a:ext uri="{FF2B5EF4-FFF2-40B4-BE49-F238E27FC236}">
                <a16:creationId xmlns:a16="http://schemas.microsoft.com/office/drawing/2014/main" id="{AB1D85F5-29B6-C4E2-2D40-F97AF24E5E66}"/>
              </a:ext>
            </a:extLst>
          </p:cNvPr>
          <p:cNvCxnSpPr>
            <a:cxnSpLocks/>
          </p:cNvCxnSpPr>
          <p:nvPr/>
        </p:nvCxnSpPr>
        <p:spPr>
          <a:xfrm>
            <a:off x="9467248" y="1766375"/>
            <a:ext cx="21693" cy="1869231"/>
          </a:xfrm>
          <a:prstGeom prst="straightConnector1">
            <a:avLst/>
          </a:prstGeom>
          <a:ln w="12700">
            <a:solidFill>
              <a:srgbClr val="00B050"/>
            </a:solidFill>
            <a:tailEnd type="triangle"/>
          </a:ln>
        </p:spPr>
        <p:style>
          <a:lnRef idx="2">
            <a:schemeClr val="accent1"/>
          </a:lnRef>
          <a:fillRef idx="0">
            <a:schemeClr val="accent1"/>
          </a:fillRef>
          <a:effectRef idx="1">
            <a:schemeClr val="accent1"/>
          </a:effectRef>
          <a:fontRef idx="minor">
            <a:schemeClr val="tx1"/>
          </a:fontRef>
        </p:style>
      </p:cxnSp>
      <p:cxnSp>
        <p:nvCxnSpPr>
          <p:cNvPr id="81" name="Straight Arrow Connector 80">
            <a:extLst>
              <a:ext uri="{FF2B5EF4-FFF2-40B4-BE49-F238E27FC236}">
                <a16:creationId xmlns:a16="http://schemas.microsoft.com/office/drawing/2014/main" id="{335372DA-A02E-6F3E-63C5-D67E9F06F4DD}"/>
              </a:ext>
            </a:extLst>
          </p:cNvPr>
          <p:cNvCxnSpPr>
            <a:cxnSpLocks/>
            <a:stCxn id="7" idx="2"/>
            <a:endCxn id="16" idx="0"/>
          </p:cNvCxnSpPr>
          <p:nvPr/>
        </p:nvCxnSpPr>
        <p:spPr>
          <a:xfrm>
            <a:off x="10042702" y="1275228"/>
            <a:ext cx="12520" cy="2367066"/>
          </a:xfrm>
          <a:prstGeom prst="straightConnector1">
            <a:avLst/>
          </a:prstGeom>
          <a:ln w="12700">
            <a:solidFill>
              <a:srgbClr val="FF886E"/>
            </a:solidFill>
            <a:tailEnd type="triangle"/>
          </a:ln>
        </p:spPr>
        <p:style>
          <a:lnRef idx="2">
            <a:schemeClr val="accent1"/>
          </a:lnRef>
          <a:fillRef idx="0">
            <a:schemeClr val="accent1"/>
          </a:fillRef>
          <a:effectRef idx="1">
            <a:schemeClr val="accent1"/>
          </a:effectRef>
          <a:fontRef idx="minor">
            <a:schemeClr val="tx1"/>
          </a:fontRef>
        </p:style>
      </p:cxnSp>
      <p:cxnSp>
        <p:nvCxnSpPr>
          <p:cNvPr id="94" name="Straight Connector 93">
            <a:extLst>
              <a:ext uri="{FF2B5EF4-FFF2-40B4-BE49-F238E27FC236}">
                <a16:creationId xmlns:a16="http://schemas.microsoft.com/office/drawing/2014/main" id="{73D72C05-905D-D1F0-65FC-1D5248D60D36}"/>
              </a:ext>
            </a:extLst>
          </p:cNvPr>
          <p:cNvCxnSpPr>
            <a:cxnSpLocks/>
          </p:cNvCxnSpPr>
          <p:nvPr/>
        </p:nvCxnSpPr>
        <p:spPr>
          <a:xfrm>
            <a:off x="9151309" y="3258366"/>
            <a:ext cx="3813" cy="526469"/>
          </a:xfrm>
          <a:prstGeom prst="line">
            <a:avLst/>
          </a:prstGeom>
        </p:spPr>
        <p:style>
          <a:lnRef idx="2">
            <a:schemeClr val="accent1"/>
          </a:lnRef>
          <a:fillRef idx="0">
            <a:schemeClr val="accent1"/>
          </a:fillRef>
          <a:effectRef idx="1">
            <a:schemeClr val="accent1"/>
          </a:effectRef>
          <a:fontRef idx="minor">
            <a:schemeClr val="tx1"/>
          </a:fontRef>
        </p:style>
      </p:cxnSp>
      <p:grpSp>
        <p:nvGrpSpPr>
          <p:cNvPr id="103" name="Group 102">
            <a:extLst>
              <a:ext uri="{FF2B5EF4-FFF2-40B4-BE49-F238E27FC236}">
                <a16:creationId xmlns:a16="http://schemas.microsoft.com/office/drawing/2014/main" id="{FD710718-A493-C2B2-CD7B-0EDF4A8299F3}"/>
              </a:ext>
            </a:extLst>
          </p:cNvPr>
          <p:cNvGrpSpPr/>
          <p:nvPr/>
        </p:nvGrpSpPr>
        <p:grpSpPr>
          <a:xfrm>
            <a:off x="8416075" y="3115824"/>
            <a:ext cx="360040" cy="285082"/>
            <a:chOff x="4367808" y="4005064"/>
            <a:chExt cx="360040" cy="285082"/>
          </a:xfrm>
          <a:solidFill>
            <a:schemeClr val="bg1"/>
          </a:solidFill>
        </p:grpSpPr>
        <p:sp>
          <p:nvSpPr>
            <p:cNvPr id="104" name="Rectangle 103">
              <a:extLst>
                <a:ext uri="{FF2B5EF4-FFF2-40B4-BE49-F238E27FC236}">
                  <a16:creationId xmlns:a16="http://schemas.microsoft.com/office/drawing/2014/main" id="{DAAD7DBB-7B63-6525-7817-0DDAB2FCC95F}"/>
                </a:ext>
              </a:extLst>
            </p:cNvPr>
            <p:cNvSpPr/>
            <p:nvPr/>
          </p:nvSpPr>
          <p:spPr>
            <a:xfrm>
              <a:off x="4367808" y="4005064"/>
              <a:ext cx="360040" cy="285082"/>
            </a:xfrm>
            <a:prstGeom prst="rect">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150" dirty="0">
                <a:solidFill>
                  <a:schemeClr val="tx1"/>
                </a:solidFill>
              </a:endParaRPr>
            </a:p>
          </p:txBody>
        </p:sp>
        <p:cxnSp>
          <p:nvCxnSpPr>
            <p:cNvPr id="105" name="Straight Connector 104">
              <a:extLst>
                <a:ext uri="{FF2B5EF4-FFF2-40B4-BE49-F238E27FC236}">
                  <a16:creationId xmlns:a16="http://schemas.microsoft.com/office/drawing/2014/main" id="{B1C7FD8B-BE55-DD24-2CED-B5D59AD3BA33}"/>
                </a:ext>
              </a:extLst>
            </p:cNvPr>
            <p:cNvCxnSpPr>
              <a:cxnSpLocks/>
            </p:cNvCxnSpPr>
            <p:nvPr/>
          </p:nvCxnSpPr>
          <p:spPr>
            <a:xfrm flipV="1">
              <a:off x="4486785" y="4005064"/>
              <a:ext cx="108012" cy="285082"/>
            </a:xfrm>
            <a:prstGeom prst="line">
              <a:avLst/>
            </a:prstGeom>
            <a:grpFill/>
            <a:ln>
              <a:solidFill>
                <a:schemeClr val="tx1"/>
              </a:solidFill>
            </a:ln>
          </p:spPr>
          <p:style>
            <a:lnRef idx="2">
              <a:schemeClr val="accent1"/>
            </a:lnRef>
            <a:fillRef idx="0">
              <a:schemeClr val="accent1"/>
            </a:fillRef>
            <a:effectRef idx="1">
              <a:schemeClr val="accent1"/>
            </a:effectRef>
            <a:fontRef idx="minor">
              <a:schemeClr val="tx1"/>
            </a:fontRef>
          </p:style>
        </p:cxnSp>
      </p:grpSp>
      <p:cxnSp>
        <p:nvCxnSpPr>
          <p:cNvPr id="126" name="Straight Arrow Connector 125">
            <a:extLst>
              <a:ext uri="{FF2B5EF4-FFF2-40B4-BE49-F238E27FC236}">
                <a16:creationId xmlns:a16="http://schemas.microsoft.com/office/drawing/2014/main" id="{EE29AECD-A83A-73AE-B4F6-5DC1FA71B089}"/>
              </a:ext>
            </a:extLst>
          </p:cNvPr>
          <p:cNvCxnSpPr>
            <a:cxnSpLocks/>
          </p:cNvCxnSpPr>
          <p:nvPr/>
        </p:nvCxnSpPr>
        <p:spPr>
          <a:xfrm>
            <a:off x="10608983" y="2077773"/>
            <a:ext cx="12632" cy="1574381"/>
          </a:xfrm>
          <a:prstGeom prst="straightConnector1">
            <a:avLst/>
          </a:prstGeom>
          <a:ln w="12700">
            <a:solidFill>
              <a:schemeClr val="accent4">
                <a:lumMod val="75000"/>
              </a:schemeClr>
            </a:solidFill>
            <a:tailEnd type="triangle"/>
          </a:ln>
        </p:spPr>
        <p:style>
          <a:lnRef idx="2">
            <a:schemeClr val="accent1"/>
          </a:lnRef>
          <a:fillRef idx="0">
            <a:schemeClr val="accent1"/>
          </a:fillRef>
          <a:effectRef idx="1">
            <a:schemeClr val="accent1"/>
          </a:effectRef>
          <a:fontRef idx="minor">
            <a:schemeClr val="tx1"/>
          </a:fontRef>
        </p:style>
      </p:cxnSp>
      <p:cxnSp>
        <p:nvCxnSpPr>
          <p:cNvPr id="147" name="Straight Connector 146">
            <a:extLst>
              <a:ext uri="{FF2B5EF4-FFF2-40B4-BE49-F238E27FC236}">
                <a16:creationId xmlns:a16="http://schemas.microsoft.com/office/drawing/2014/main" id="{5908EB61-1D3A-5470-9564-CCE6235AD793}"/>
              </a:ext>
            </a:extLst>
          </p:cNvPr>
          <p:cNvCxnSpPr>
            <a:cxnSpLocks/>
          </p:cNvCxnSpPr>
          <p:nvPr/>
        </p:nvCxnSpPr>
        <p:spPr>
          <a:xfrm>
            <a:off x="9168951" y="4266478"/>
            <a:ext cx="1800200" cy="0"/>
          </a:xfrm>
          <a:prstGeom prst="line">
            <a:avLst/>
          </a:prstGeom>
          <a:ln>
            <a:prstDash val="dash"/>
          </a:ln>
        </p:spPr>
        <p:style>
          <a:lnRef idx="2">
            <a:schemeClr val="accent1"/>
          </a:lnRef>
          <a:fillRef idx="0">
            <a:schemeClr val="accent1"/>
          </a:fillRef>
          <a:effectRef idx="1">
            <a:schemeClr val="accent1"/>
          </a:effectRef>
          <a:fontRef idx="minor">
            <a:schemeClr val="tx1"/>
          </a:fontRef>
        </p:style>
      </p:cxnSp>
      <p:cxnSp>
        <p:nvCxnSpPr>
          <p:cNvPr id="148" name="Straight Connector 147">
            <a:extLst>
              <a:ext uri="{FF2B5EF4-FFF2-40B4-BE49-F238E27FC236}">
                <a16:creationId xmlns:a16="http://schemas.microsoft.com/office/drawing/2014/main" id="{6E182DB7-4B97-0010-7F48-BAFDCCD4F107}"/>
              </a:ext>
            </a:extLst>
          </p:cNvPr>
          <p:cNvCxnSpPr>
            <a:cxnSpLocks/>
          </p:cNvCxnSpPr>
          <p:nvPr/>
        </p:nvCxnSpPr>
        <p:spPr>
          <a:xfrm flipH="1">
            <a:off x="9168951" y="3774976"/>
            <a:ext cx="2917" cy="491502"/>
          </a:xfrm>
          <a:prstGeom prst="line">
            <a:avLst/>
          </a:prstGeom>
          <a:ln>
            <a:prstDash val="dash"/>
          </a:ln>
        </p:spPr>
        <p:style>
          <a:lnRef idx="2">
            <a:schemeClr val="accent1"/>
          </a:lnRef>
          <a:fillRef idx="0">
            <a:schemeClr val="accent1"/>
          </a:fillRef>
          <a:effectRef idx="1">
            <a:schemeClr val="accent1"/>
          </a:effectRef>
          <a:fontRef idx="minor">
            <a:schemeClr val="tx1"/>
          </a:fontRef>
        </p:style>
      </p:cxnSp>
      <p:cxnSp>
        <p:nvCxnSpPr>
          <p:cNvPr id="159" name="Straight Arrow Connector 158">
            <a:extLst>
              <a:ext uri="{FF2B5EF4-FFF2-40B4-BE49-F238E27FC236}">
                <a16:creationId xmlns:a16="http://schemas.microsoft.com/office/drawing/2014/main" id="{F9347BDB-50C0-C95C-A987-374DD40CA02A}"/>
              </a:ext>
            </a:extLst>
          </p:cNvPr>
          <p:cNvCxnSpPr>
            <a:cxnSpLocks/>
          </p:cNvCxnSpPr>
          <p:nvPr/>
        </p:nvCxnSpPr>
        <p:spPr>
          <a:xfrm flipV="1">
            <a:off x="7149740" y="3258366"/>
            <a:ext cx="1247384" cy="880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66" name="Straight Connector 165">
            <a:extLst>
              <a:ext uri="{FF2B5EF4-FFF2-40B4-BE49-F238E27FC236}">
                <a16:creationId xmlns:a16="http://schemas.microsoft.com/office/drawing/2014/main" id="{667880AD-B3F2-1850-A663-52F7C90F37A5}"/>
              </a:ext>
            </a:extLst>
          </p:cNvPr>
          <p:cNvCxnSpPr>
            <a:cxnSpLocks/>
          </p:cNvCxnSpPr>
          <p:nvPr/>
        </p:nvCxnSpPr>
        <p:spPr>
          <a:xfrm flipH="1">
            <a:off x="7984757" y="2766864"/>
            <a:ext cx="2917" cy="491502"/>
          </a:xfrm>
          <a:prstGeom prst="line">
            <a:avLst/>
          </a:prstGeom>
          <a:ln>
            <a:prstDash val="dash"/>
          </a:ln>
        </p:spPr>
        <p:style>
          <a:lnRef idx="2">
            <a:schemeClr val="accent1"/>
          </a:lnRef>
          <a:fillRef idx="0">
            <a:schemeClr val="accent1"/>
          </a:fillRef>
          <a:effectRef idx="1">
            <a:schemeClr val="accent1"/>
          </a:effectRef>
          <a:fontRef idx="minor">
            <a:schemeClr val="tx1"/>
          </a:fontRef>
        </p:style>
      </p:cxnSp>
      <p:pic>
        <p:nvPicPr>
          <p:cNvPr id="169" name="Picture 168">
            <a:extLst>
              <a:ext uri="{FF2B5EF4-FFF2-40B4-BE49-F238E27FC236}">
                <a16:creationId xmlns:a16="http://schemas.microsoft.com/office/drawing/2014/main" id="{C40CC0C8-B88B-C45E-7AC2-5139489D342B}"/>
              </a:ext>
            </a:extLst>
          </p:cNvPr>
          <p:cNvPicPr>
            <a:picLocks noChangeAspect="1"/>
          </p:cNvPicPr>
          <p:nvPr/>
        </p:nvPicPr>
        <p:blipFill>
          <a:blip r:embed="rId2"/>
          <a:stretch>
            <a:fillRect/>
          </a:stretch>
        </p:blipFill>
        <p:spPr>
          <a:xfrm>
            <a:off x="8331925" y="2667893"/>
            <a:ext cx="533179" cy="292597"/>
          </a:xfrm>
          <a:prstGeom prst="rect">
            <a:avLst/>
          </a:prstGeom>
          <a:ln w="12700">
            <a:solidFill>
              <a:schemeClr val="tx1"/>
            </a:solidFill>
          </a:ln>
        </p:spPr>
      </p:pic>
      <p:cxnSp>
        <p:nvCxnSpPr>
          <p:cNvPr id="170" name="Straight Connector 169">
            <a:extLst>
              <a:ext uri="{FF2B5EF4-FFF2-40B4-BE49-F238E27FC236}">
                <a16:creationId xmlns:a16="http://schemas.microsoft.com/office/drawing/2014/main" id="{29AD1D3B-F35D-A67D-9296-35DFBF984046}"/>
              </a:ext>
            </a:extLst>
          </p:cNvPr>
          <p:cNvCxnSpPr>
            <a:cxnSpLocks/>
          </p:cNvCxnSpPr>
          <p:nvPr/>
        </p:nvCxnSpPr>
        <p:spPr>
          <a:xfrm>
            <a:off x="9136625" y="2783576"/>
            <a:ext cx="18497" cy="458365"/>
          </a:xfrm>
          <a:prstGeom prst="line">
            <a:avLst/>
          </a:prstGeom>
          <a:ln>
            <a:prstDash val="dash"/>
          </a:ln>
        </p:spPr>
        <p:style>
          <a:lnRef idx="2">
            <a:schemeClr val="accent1"/>
          </a:lnRef>
          <a:fillRef idx="0">
            <a:schemeClr val="accent1"/>
          </a:fillRef>
          <a:effectRef idx="1">
            <a:schemeClr val="accent1"/>
          </a:effectRef>
          <a:fontRef idx="minor">
            <a:schemeClr val="tx1"/>
          </a:fontRef>
        </p:style>
      </p:cxnSp>
      <p:pic>
        <p:nvPicPr>
          <p:cNvPr id="175" name="Picture 174">
            <a:extLst>
              <a:ext uri="{FF2B5EF4-FFF2-40B4-BE49-F238E27FC236}">
                <a16:creationId xmlns:a16="http://schemas.microsoft.com/office/drawing/2014/main" id="{105C8ABB-C2EA-F744-B198-6DC765216674}"/>
              </a:ext>
            </a:extLst>
          </p:cNvPr>
          <p:cNvPicPr>
            <a:picLocks noChangeAspect="1"/>
          </p:cNvPicPr>
          <p:nvPr/>
        </p:nvPicPr>
        <p:blipFill>
          <a:blip r:embed="rId2"/>
          <a:stretch>
            <a:fillRect/>
          </a:stretch>
        </p:blipFill>
        <p:spPr>
          <a:xfrm>
            <a:off x="9891948" y="4152441"/>
            <a:ext cx="533179" cy="292597"/>
          </a:xfrm>
          <a:prstGeom prst="rect">
            <a:avLst/>
          </a:prstGeom>
          <a:ln w="12700">
            <a:solidFill>
              <a:schemeClr val="tx1"/>
            </a:solidFill>
          </a:ln>
        </p:spPr>
      </p:pic>
      <p:sp>
        <p:nvSpPr>
          <p:cNvPr id="177" name="Rectangle 176">
            <a:extLst>
              <a:ext uri="{FF2B5EF4-FFF2-40B4-BE49-F238E27FC236}">
                <a16:creationId xmlns:a16="http://schemas.microsoft.com/office/drawing/2014/main" id="{22F56271-0C64-6190-2EE8-F209F583EBDA}"/>
              </a:ext>
            </a:extLst>
          </p:cNvPr>
          <p:cNvSpPr/>
          <p:nvPr/>
        </p:nvSpPr>
        <p:spPr>
          <a:xfrm>
            <a:off x="7786466" y="2349220"/>
            <a:ext cx="3817623" cy="3940482"/>
          </a:xfrm>
          <a:prstGeom prst="rect">
            <a:avLst/>
          </a:prstGeom>
          <a:noFill/>
          <a:ln>
            <a:solidFill>
              <a:schemeClr val="tx1"/>
            </a:solidFill>
            <a:prstDash val="dashDot"/>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150"/>
          </a:p>
        </p:txBody>
      </p:sp>
      <p:pic>
        <p:nvPicPr>
          <p:cNvPr id="173" name="Picture 20">
            <a:extLst>
              <a:ext uri="{FF2B5EF4-FFF2-40B4-BE49-F238E27FC236}">
                <a16:creationId xmlns:a16="http://schemas.microsoft.com/office/drawing/2014/main" id="{9921B6CD-976F-1EE7-A72A-31BF9949CDA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56495" y="4298739"/>
            <a:ext cx="4107132" cy="2203205"/>
          </a:xfrm>
          <a:prstGeom prst="rect">
            <a:avLst/>
          </a:prstGeom>
          <a:solidFill>
            <a:schemeClr val="bg1"/>
          </a:solidFill>
          <a:ln>
            <a:noFill/>
          </a:ln>
        </p:spPr>
      </p:pic>
      <p:sp>
        <p:nvSpPr>
          <p:cNvPr id="178" name="TextBox 177">
            <a:extLst>
              <a:ext uri="{FF2B5EF4-FFF2-40B4-BE49-F238E27FC236}">
                <a16:creationId xmlns:a16="http://schemas.microsoft.com/office/drawing/2014/main" id="{F2C728DD-9435-12C7-5554-CE3EF2C306E5}"/>
              </a:ext>
            </a:extLst>
          </p:cNvPr>
          <p:cNvSpPr txBox="1"/>
          <p:nvPr/>
        </p:nvSpPr>
        <p:spPr>
          <a:xfrm>
            <a:off x="7691240" y="1877696"/>
            <a:ext cx="1499128" cy="461665"/>
          </a:xfrm>
          <a:prstGeom prst="rect">
            <a:avLst/>
          </a:prstGeom>
          <a:noFill/>
        </p:spPr>
        <p:txBody>
          <a:bodyPr wrap="none" rtlCol="0">
            <a:spAutoFit/>
          </a:bodyPr>
          <a:lstStyle/>
          <a:p>
            <a:r>
              <a:rPr lang="en-GB" sz="1200" dirty="0" err="1"/>
              <a:t>SAMbuCa</a:t>
            </a:r>
            <a:r>
              <a:rPr lang="en-GB" sz="1200" dirty="0"/>
              <a:t> Rack(s) </a:t>
            </a:r>
            <a:br>
              <a:rPr lang="en-GB" sz="1200" dirty="0"/>
            </a:br>
            <a:r>
              <a:rPr lang="en-GB" sz="1200" dirty="0"/>
              <a:t>– relay box</a:t>
            </a:r>
            <a:endParaRPr lang="en-150" sz="1200" dirty="0"/>
          </a:p>
        </p:txBody>
      </p:sp>
      <p:sp>
        <p:nvSpPr>
          <p:cNvPr id="179" name="TextBox 178">
            <a:extLst>
              <a:ext uri="{FF2B5EF4-FFF2-40B4-BE49-F238E27FC236}">
                <a16:creationId xmlns:a16="http://schemas.microsoft.com/office/drawing/2014/main" id="{CF8F05CF-4D26-B38C-D864-C3FE3EA8538D}"/>
              </a:ext>
            </a:extLst>
          </p:cNvPr>
          <p:cNvSpPr txBox="1"/>
          <p:nvPr/>
        </p:nvSpPr>
        <p:spPr>
          <a:xfrm>
            <a:off x="8238888" y="2428619"/>
            <a:ext cx="930063" cy="261610"/>
          </a:xfrm>
          <a:prstGeom prst="rect">
            <a:avLst/>
          </a:prstGeom>
          <a:noFill/>
        </p:spPr>
        <p:txBody>
          <a:bodyPr wrap="none" rtlCol="0">
            <a:spAutoFit/>
          </a:bodyPr>
          <a:lstStyle/>
          <a:p>
            <a:r>
              <a:rPr lang="en-GB" sz="1050" dirty="0"/>
              <a:t>Bypass Key</a:t>
            </a:r>
            <a:endParaRPr lang="en-150" sz="1050" dirty="0"/>
          </a:p>
        </p:txBody>
      </p:sp>
      <p:sp>
        <p:nvSpPr>
          <p:cNvPr id="180" name="TextBox 179">
            <a:extLst>
              <a:ext uri="{FF2B5EF4-FFF2-40B4-BE49-F238E27FC236}">
                <a16:creationId xmlns:a16="http://schemas.microsoft.com/office/drawing/2014/main" id="{9286213E-1E58-18F3-C40C-309AADFE3E7A}"/>
              </a:ext>
            </a:extLst>
          </p:cNvPr>
          <p:cNvSpPr txBox="1"/>
          <p:nvPr/>
        </p:nvSpPr>
        <p:spPr>
          <a:xfrm>
            <a:off x="9780341" y="4428270"/>
            <a:ext cx="930063" cy="261610"/>
          </a:xfrm>
          <a:prstGeom prst="rect">
            <a:avLst/>
          </a:prstGeom>
          <a:noFill/>
        </p:spPr>
        <p:txBody>
          <a:bodyPr wrap="none" rtlCol="0">
            <a:spAutoFit/>
          </a:bodyPr>
          <a:lstStyle/>
          <a:p>
            <a:r>
              <a:rPr lang="en-GB" sz="1050" dirty="0"/>
              <a:t>Bypass Key</a:t>
            </a:r>
            <a:endParaRPr lang="en-150" sz="1050" dirty="0"/>
          </a:p>
        </p:txBody>
      </p:sp>
      <p:sp>
        <p:nvSpPr>
          <p:cNvPr id="187" name="TextBox 186">
            <a:extLst>
              <a:ext uri="{FF2B5EF4-FFF2-40B4-BE49-F238E27FC236}">
                <a16:creationId xmlns:a16="http://schemas.microsoft.com/office/drawing/2014/main" id="{0939E735-6E2B-2686-D43B-ED4B45579D4A}"/>
              </a:ext>
            </a:extLst>
          </p:cNvPr>
          <p:cNvSpPr txBox="1"/>
          <p:nvPr/>
        </p:nvSpPr>
        <p:spPr>
          <a:xfrm>
            <a:off x="7017664" y="3030789"/>
            <a:ext cx="766557" cy="276999"/>
          </a:xfrm>
          <a:prstGeom prst="rect">
            <a:avLst/>
          </a:prstGeom>
          <a:noFill/>
        </p:spPr>
        <p:txBody>
          <a:bodyPr wrap="none" rtlCol="0">
            <a:spAutoFit/>
          </a:bodyPr>
          <a:lstStyle/>
          <a:p>
            <a:r>
              <a:rPr lang="en-GB" sz="1200" dirty="0"/>
              <a:t>POWER</a:t>
            </a:r>
            <a:endParaRPr lang="en-150" sz="1200" dirty="0"/>
          </a:p>
        </p:txBody>
      </p:sp>
      <p:cxnSp>
        <p:nvCxnSpPr>
          <p:cNvPr id="189" name="Straight Arrow Connector 188">
            <a:extLst>
              <a:ext uri="{FF2B5EF4-FFF2-40B4-BE49-F238E27FC236}">
                <a16:creationId xmlns:a16="http://schemas.microsoft.com/office/drawing/2014/main" id="{5C8F1928-97E3-E157-AAE4-2A7F1311FB88}"/>
              </a:ext>
            </a:extLst>
          </p:cNvPr>
          <p:cNvCxnSpPr/>
          <p:nvPr/>
        </p:nvCxnSpPr>
        <p:spPr>
          <a:xfrm flipV="1">
            <a:off x="8610796" y="3390742"/>
            <a:ext cx="0" cy="550800"/>
          </a:xfrm>
          <a:prstGeom prst="straightConnector1">
            <a:avLst/>
          </a:prstGeom>
          <a:ln w="12700">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190" name="Straight Arrow Connector 189">
            <a:extLst>
              <a:ext uri="{FF2B5EF4-FFF2-40B4-BE49-F238E27FC236}">
                <a16:creationId xmlns:a16="http://schemas.microsoft.com/office/drawing/2014/main" id="{0A4570E0-2D45-311C-C48C-0C944ADFEBB6}"/>
              </a:ext>
            </a:extLst>
          </p:cNvPr>
          <p:cNvCxnSpPr>
            <a:cxnSpLocks/>
          </p:cNvCxnSpPr>
          <p:nvPr/>
        </p:nvCxnSpPr>
        <p:spPr>
          <a:xfrm flipV="1">
            <a:off x="3647728" y="3937378"/>
            <a:ext cx="4963459" cy="29772"/>
          </a:xfrm>
          <a:prstGeom prst="straightConnector1">
            <a:avLst/>
          </a:prstGeom>
          <a:ln w="12700">
            <a:solidFill>
              <a:schemeClr val="tx1"/>
            </a:solidFill>
            <a:tailEnd type="none"/>
          </a:ln>
        </p:spPr>
        <p:style>
          <a:lnRef idx="2">
            <a:schemeClr val="accent1"/>
          </a:lnRef>
          <a:fillRef idx="0">
            <a:schemeClr val="accent1"/>
          </a:fillRef>
          <a:effectRef idx="1">
            <a:schemeClr val="accent1"/>
          </a:effectRef>
          <a:fontRef idx="minor">
            <a:schemeClr val="tx1"/>
          </a:fontRef>
        </p:style>
      </p:cxnSp>
      <p:cxnSp>
        <p:nvCxnSpPr>
          <p:cNvPr id="2052" name="Straight Arrow Connector 2051">
            <a:extLst>
              <a:ext uri="{FF2B5EF4-FFF2-40B4-BE49-F238E27FC236}">
                <a16:creationId xmlns:a16="http://schemas.microsoft.com/office/drawing/2014/main" id="{E37D2565-F80D-0062-973A-CC451F64571F}"/>
              </a:ext>
            </a:extLst>
          </p:cNvPr>
          <p:cNvCxnSpPr>
            <a:cxnSpLocks/>
          </p:cNvCxnSpPr>
          <p:nvPr/>
        </p:nvCxnSpPr>
        <p:spPr>
          <a:xfrm>
            <a:off x="3637112" y="3967150"/>
            <a:ext cx="0" cy="331589"/>
          </a:xfrm>
          <a:prstGeom prst="straightConnector1">
            <a:avLst/>
          </a:prstGeom>
          <a:ln w="12700">
            <a:solidFill>
              <a:schemeClr val="tx1"/>
            </a:solidFill>
            <a:tailEnd type="none"/>
          </a:ln>
        </p:spPr>
        <p:style>
          <a:lnRef idx="2">
            <a:schemeClr val="accent1"/>
          </a:lnRef>
          <a:fillRef idx="0">
            <a:schemeClr val="accent1"/>
          </a:fillRef>
          <a:effectRef idx="1">
            <a:schemeClr val="accent1"/>
          </a:effectRef>
          <a:fontRef idx="minor">
            <a:schemeClr val="tx1"/>
          </a:fontRef>
        </p:style>
      </p:cxnSp>
      <p:sp>
        <p:nvSpPr>
          <p:cNvPr id="2057" name="TextBox 2056">
            <a:extLst>
              <a:ext uri="{FF2B5EF4-FFF2-40B4-BE49-F238E27FC236}">
                <a16:creationId xmlns:a16="http://schemas.microsoft.com/office/drawing/2014/main" id="{68B3DDDC-AD19-0FE5-5096-FD70EB9FA916}"/>
              </a:ext>
            </a:extLst>
          </p:cNvPr>
          <p:cNvSpPr txBox="1"/>
          <p:nvPr/>
        </p:nvSpPr>
        <p:spPr>
          <a:xfrm>
            <a:off x="3935760" y="3716888"/>
            <a:ext cx="2779928" cy="276999"/>
          </a:xfrm>
          <a:prstGeom prst="rect">
            <a:avLst/>
          </a:prstGeom>
          <a:noFill/>
        </p:spPr>
        <p:txBody>
          <a:bodyPr wrap="none" rtlCol="0">
            <a:spAutoFit/>
          </a:bodyPr>
          <a:lstStyle/>
          <a:p>
            <a:r>
              <a:rPr lang="en-GB" sz="1200" dirty="0"/>
              <a:t>“Veto” key from IT String Control room</a:t>
            </a:r>
            <a:endParaRPr lang="en-150" sz="1200" dirty="0"/>
          </a:p>
        </p:txBody>
      </p:sp>
      <p:cxnSp>
        <p:nvCxnSpPr>
          <p:cNvPr id="12" name="Straight Connector 11">
            <a:extLst>
              <a:ext uri="{FF2B5EF4-FFF2-40B4-BE49-F238E27FC236}">
                <a16:creationId xmlns:a16="http://schemas.microsoft.com/office/drawing/2014/main" id="{2140389A-8E60-AAA6-802C-2A3DCE1683D3}"/>
              </a:ext>
            </a:extLst>
          </p:cNvPr>
          <p:cNvCxnSpPr>
            <a:cxnSpLocks/>
          </p:cNvCxnSpPr>
          <p:nvPr/>
        </p:nvCxnSpPr>
        <p:spPr>
          <a:xfrm>
            <a:off x="8776115" y="3241941"/>
            <a:ext cx="375194" cy="0"/>
          </a:xfrm>
          <a:prstGeom prst="line">
            <a:avLst/>
          </a:prstGeom>
        </p:spPr>
        <p:style>
          <a:lnRef idx="2">
            <a:schemeClr val="accent1"/>
          </a:lnRef>
          <a:fillRef idx="0">
            <a:schemeClr val="accent1"/>
          </a:fillRef>
          <a:effectRef idx="1">
            <a:schemeClr val="accent1"/>
          </a:effectRef>
          <a:fontRef idx="minor">
            <a:schemeClr val="tx1"/>
          </a:fontRef>
        </p:style>
      </p:cxnSp>
      <p:sp>
        <p:nvSpPr>
          <p:cNvPr id="25" name="TextBox 24">
            <a:extLst>
              <a:ext uri="{FF2B5EF4-FFF2-40B4-BE49-F238E27FC236}">
                <a16:creationId xmlns:a16="http://schemas.microsoft.com/office/drawing/2014/main" id="{3BA570E9-BAD0-92B7-2B32-0FECD3A0EC7E}"/>
              </a:ext>
            </a:extLst>
          </p:cNvPr>
          <p:cNvSpPr txBox="1"/>
          <p:nvPr/>
        </p:nvSpPr>
        <p:spPr>
          <a:xfrm>
            <a:off x="8122077" y="4553974"/>
            <a:ext cx="1236236" cy="415498"/>
          </a:xfrm>
          <a:prstGeom prst="rect">
            <a:avLst/>
          </a:prstGeom>
          <a:noFill/>
        </p:spPr>
        <p:txBody>
          <a:bodyPr wrap="none" rtlCol="0">
            <a:spAutoFit/>
          </a:bodyPr>
          <a:lstStyle/>
          <a:p>
            <a:r>
              <a:rPr lang="en-GB" sz="1050" dirty="0"/>
              <a:t>Return info signal</a:t>
            </a:r>
            <a:br>
              <a:rPr lang="en-GB" sz="1050" dirty="0"/>
            </a:br>
            <a:r>
              <a:rPr lang="en-GB" sz="1050" dirty="0"/>
              <a:t>to FRAS controls</a:t>
            </a:r>
            <a:endParaRPr lang="en-150" sz="1050" dirty="0"/>
          </a:p>
        </p:txBody>
      </p:sp>
      <p:cxnSp>
        <p:nvCxnSpPr>
          <p:cNvPr id="61" name="Straight Arrow Connector 60">
            <a:extLst>
              <a:ext uri="{FF2B5EF4-FFF2-40B4-BE49-F238E27FC236}">
                <a16:creationId xmlns:a16="http://schemas.microsoft.com/office/drawing/2014/main" id="{0934E2B1-B835-F5C0-61E5-16FED5988C3F}"/>
              </a:ext>
            </a:extLst>
          </p:cNvPr>
          <p:cNvCxnSpPr>
            <a:cxnSpLocks/>
          </p:cNvCxnSpPr>
          <p:nvPr/>
        </p:nvCxnSpPr>
        <p:spPr>
          <a:xfrm>
            <a:off x="8615612" y="3923809"/>
            <a:ext cx="9014" cy="610437"/>
          </a:xfrm>
          <a:prstGeom prst="straightConnector1">
            <a:avLst/>
          </a:prstGeom>
          <a:ln w="12700">
            <a:solidFill>
              <a:schemeClr val="tx1"/>
            </a:solidFill>
            <a:tailEnd type="triangle"/>
          </a:ln>
        </p:spPr>
        <p:style>
          <a:lnRef idx="2">
            <a:schemeClr val="accent1"/>
          </a:lnRef>
          <a:fillRef idx="0">
            <a:schemeClr val="accent1"/>
          </a:fillRef>
          <a:effectRef idx="1">
            <a:schemeClr val="accent1"/>
          </a:effectRef>
          <a:fontRef idx="minor">
            <a:schemeClr val="tx1"/>
          </a:fontRef>
        </p:style>
      </p:cxnSp>
      <p:cxnSp>
        <p:nvCxnSpPr>
          <p:cNvPr id="68" name="Straight Connector 67">
            <a:extLst>
              <a:ext uri="{FF2B5EF4-FFF2-40B4-BE49-F238E27FC236}">
                <a16:creationId xmlns:a16="http://schemas.microsoft.com/office/drawing/2014/main" id="{FF6E0445-A69A-4C53-7077-CC7A78051834}"/>
              </a:ext>
            </a:extLst>
          </p:cNvPr>
          <p:cNvCxnSpPr>
            <a:cxnSpLocks/>
          </p:cNvCxnSpPr>
          <p:nvPr/>
        </p:nvCxnSpPr>
        <p:spPr>
          <a:xfrm>
            <a:off x="6467677" y="4637355"/>
            <a:ext cx="864283" cy="2017745"/>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69" name="Straight Connector 68">
            <a:extLst>
              <a:ext uri="{FF2B5EF4-FFF2-40B4-BE49-F238E27FC236}">
                <a16:creationId xmlns:a16="http://schemas.microsoft.com/office/drawing/2014/main" id="{72AD1300-FB38-013E-1231-B6F5B67CC68E}"/>
              </a:ext>
            </a:extLst>
          </p:cNvPr>
          <p:cNvCxnSpPr>
            <a:cxnSpLocks/>
          </p:cNvCxnSpPr>
          <p:nvPr/>
        </p:nvCxnSpPr>
        <p:spPr>
          <a:xfrm flipV="1">
            <a:off x="6680337" y="4570126"/>
            <a:ext cx="961472" cy="1891221"/>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70" name="TextBox 69">
            <a:extLst>
              <a:ext uri="{FF2B5EF4-FFF2-40B4-BE49-F238E27FC236}">
                <a16:creationId xmlns:a16="http://schemas.microsoft.com/office/drawing/2014/main" id="{14E712CF-ECA2-6BF6-D5C8-EA1BD12FBF4F}"/>
              </a:ext>
            </a:extLst>
          </p:cNvPr>
          <p:cNvSpPr txBox="1"/>
          <p:nvPr/>
        </p:nvSpPr>
        <p:spPr>
          <a:xfrm>
            <a:off x="5942265" y="4214377"/>
            <a:ext cx="1745029" cy="369332"/>
          </a:xfrm>
          <a:prstGeom prst="rect">
            <a:avLst/>
          </a:prstGeom>
          <a:noFill/>
        </p:spPr>
        <p:txBody>
          <a:bodyPr wrap="none" rtlCol="0">
            <a:spAutoFit/>
          </a:bodyPr>
          <a:lstStyle/>
          <a:p>
            <a:r>
              <a:rPr lang="en-GB" dirty="0">
                <a:solidFill>
                  <a:srgbClr val="FF0000"/>
                </a:solidFill>
              </a:rPr>
              <a:t>No for IT String</a:t>
            </a:r>
            <a:endParaRPr lang="en-150" dirty="0">
              <a:solidFill>
                <a:srgbClr val="FF0000"/>
              </a:solidFill>
            </a:endParaRPr>
          </a:p>
        </p:txBody>
      </p:sp>
    </p:spTree>
    <p:extLst>
      <p:ext uri="{BB962C8B-B14F-4D97-AF65-F5344CB8AC3E}">
        <p14:creationId xmlns:p14="http://schemas.microsoft.com/office/powerpoint/2010/main" val="30364812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2556A97-AEB4-8380-4247-E70DA25F42CD}"/>
              </a:ext>
            </a:extLst>
          </p:cNvPr>
          <p:cNvSpPr>
            <a:spLocks noGrp="1"/>
          </p:cNvSpPr>
          <p:nvPr>
            <p:ph type="sldNum" sz="quarter" idx="12"/>
          </p:nvPr>
        </p:nvSpPr>
        <p:spPr/>
        <p:txBody>
          <a:bodyPr/>
          <a:lstStyle/>
          <a:p>
            <a:fld id="{BFDCA1C4-9514-7B4F-976F-D92F7E296653}" type="slidenum">
              <a:rPr lang="fr-FR" smtClean="0"/>
              <a:pPr/>
              <a:t>6</a:t>
            </a:fld>
            <a:endParaRPr lang="fr-FR"/>
          </a:p>
        </p:txBody>
      </p:sp>
      <p:sp>
        <p:nvSpPr>
          <p:cNvPr id="3" name="Titre 1">
            <a:extLst>
              <a:ext uri="{FF2B5EF4-FFF2-40B4-BE49-F238E27FC236}">
                <a16:creationId xmlns:a16="http://schemas.microsoft.com/office/drawing/2014/main" id="{E2D2B562-F35E-0A88-2691-580009905A03}"/>
              </a:ext>
            </a:extLst>
          </p:cNvPr>
          <p:cNvSpPr txBox="1">
            <a:spLocks/>
          </p:cNvSpPr>
          <p:nvPr/>
        </p:nvSpPr>
        <p:spPr>
          <a:xfrm>
            <a:off x="1115106" y="89473"/>
            <a:ext cx="10207937" cy="1159955"/>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US" dirty="0"/>
              <a:t>Questions</a:t>
            </a:r>
            <a:br>
              <a:rPr lang="en-US" sz="3200" dirty="0">
                <a:latin typeface="Arial" panose="020B0604020202020204" pitchFamily="34" charset="0"/>
                <a:cs typeface="Arial" panose="020B0604020202020204" pitchFamily="34" charset="0"/>
              </a:rPr>
            </a:br>
            <a:endParaRPr lang="en-US" sz="3200" b="0" i="1" dirty="0"/>
          </a:p>
        </p:txBody>
      </p:sp>
      <p:grpSp>
        <p:nvGrpSpPr>
          <p:cNvPr id="4" name="Group 3">
            <a:extLst>
              <a:ext uri="{FF2B5EF4-FFF2-40B4-BE49-F238E27FC236}">
                <a16:creationId xmlns:a16="http://schemas.microsoft.com/office/drawing/2014/main" id="{FDB91C22-8F53-9054-1117-E96F7CC413D3}"/>
              </a:ext>
            </a:extLst>
          </p:cNvPr>
          <p:cNvGrpSpPr/>
          <p:nvPr/>
        </p:nvGrpSpPr>
        <p:grpSpPr>
          <a:xfrm>
            <a:off x="9745723" y="1374240"/>
            <a:ext cx="360040" cy="285082"/>
            <a:chOff x="4367808" y="4005064"/>
            <a:chExt cx="360040" cy="285082"/>
          </a:xfrm>
          <a:solidFill>
            <a:schemeClr val="bg1"/>
          </a:solidFill>
        </p:grpSpPr>
        <p:sp>
          <p:nvSpPr>
            <p:cNvPr id="5" name="Rectangle 4">
              <a:extLst>
                <a:ext uri="{FF2B5EF4-FFF2-40B4-BE49-F238E27FC236}">
                  <a16:creationId xmlns:a16="http://schemas.microsoft.com/office/drawing/2014/main" id="{F46E0652-C6F5-5180-3538-A2E8680E03CB}"/>
                </a:ext>
              </a:extLst>
            </p:cNvPr>
            <p:cNvSpPr/>
            <p:nvPr/>
          </p:nvSpPr>
          <p:spPr>
            <a:xfrm>
              <a:off x="4367808" y="4005064"/>
              <a:ext cx="360040" cy="285082"/>
            </a:xfrm>
            <a:prstGeom prst="rect">
              <a:avLst/>
            </a:prstGeom>
            <a:grpFill/>
            <a:ln>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150" dirty="0">
                <a:solidFill>
                  <a:schemeClr val="tx1"/>
                </a:solidFill>
              </a:endParaRPr>
            </a:p>
          </p:txBody>
        </p:sp>
        <p:cxnSp>
          <p:nvCxnSpPr>
            <p:cNvPr id="6" name="Straight Connector 5">
              <a:extLst>
                <a:ext uri="{FF2B5EF4-FFF2-40B4-BE49-F238E27FC236}">
                  <a16:creationId xmlns:a16="http://schemas.microsoft.com/office/drawing/2014/main" id="{A0EB868F-6032-0156-C479-918D8C642D1C}"/>
                </a:ext>
              </a:extLst>
            </p:cNvPr>
            <p:cNvCxnSpPr>
              <a:cxnSpLocks/>
            </p:cNvCxnSpPr>
            <p:nvPr/>
          </p:nvCxnSpPr>
          <p:spPr>
            <a:xfrm flipV="1">
              <a:off x="4486785" y="4005064"/>
              <a:ext cx="108012" cy="285082"/>
            </a:xfrm>
            <a:prstGeom prst="line">
              <a:avLst/>
            </a:prstGeom>
            <a:grpFill/>
            <a:ln>
              <a:solidFill>
                <a:srgbClr val="00B050"/>
              </a:solidFill>
            </a:ln>
          </p:spPr>
          <p:style>
            <a:lnRef idx="2">
              <a:schemeClr val="accent1"/>
            </a:lnRef>
            <a:fillRef idx="0">
              <a:schemeClr val="accent1"/>
            </a:fillRef>
            <a:effectRef idx="1">
              <a:schemeClr val="accent1"/>
            </a:effectRef>
            <a:fontRef idx="minor">
              <a:schemeClr val="tx1"/>
            </a:fontRef>
          </p:style>
        </p:cxnSp>
      </p:grpSp>
      <p:cxnSp>
        <p:nvCxnSpPr>
          <p:cNvPr id="7" name="Straight Arrow Connector 6">
            <a:extLst>
              <a:ext uri="{FF2B5EF4-FFF2-40B4-BE49-F238E27FC236}">
                <a16:creationId xmlns:a16="http://schemas.microsoft.com/office/drawing/2014/main" id="{52D54FD3-D882-97B1-8330-005D2B502DBE}"/>
              </a:ext>
            </a:extLst>
          </p:cNvPr>
          <p:cNvCxnSpPr>
            <a:cxnSpLocks/>
            <a:endCxn id="5" idx="0"/>
          </p:cNvCxnSpPr>
          <p:nvPr/>
        </p:nvCxnSpPr>
        <p:spPr>
          <a:xfrm>
            <a:off x="9925743" y="1013860"/>
            <a:ext cx="0" cy="360380"/>
          </a:xfrm>
          <a:prstGeom prst="straightConnector1">
            <a:avLst/>
          </a:prstGeom>
          <a:ln w="12700">
            <a:solidFill>
              <a:srgbClr val="00B050"/>
            </a:solidFill>
            <a:tailEnd type="triangle"/>
          </a:ln>
        </p:spPr>
        <p:style>
          <a:lnRef idx="2">
            <a:schemeClr val="accent1"/>
          </a:lnRef>
          <a:fillRef idx="0">
            <a:schemeClr val="accent1"/>
          </a:fillRef>
          <a:effectRef idx="1">
            <a:schemeClr val="accent1"/>
          </a:effectRef>
          <a:fontRef idx="minor">
            <a:schemeClr val="tx1"/>
          </a:fontRef>
        </p:style>
      </p:cxnSp>
      <p:sp>
        <p:nvSpPr>
          <p:cNvPr id="8" name="TextBox 7">
            <a:extLst>
              <a:ext uri="{FF2B5EF4-FFF2-40B4-BE49-F238E27FC236}">
                <a16:creationId xmlns:a16="http://schemas.microsoft.com/office/drawing/2014/main" id="{29D072A2-10CD-C487-53BA-0B27B115E8B5}"/>
              </a:ext>
            </a:extLst>
          </p:cNvPr>
          <p:cNvSpPr txBox="1"/>
          <p:nvPr/>
        </p:nvSpPr>
        <p:spPr>
          <a:xfrm>
            <a:off x="10710794" y="1309032"/>
            <a:ext cx="1404552" cy="415498"/>
          </a:xfrm>
          <a:prstGeom prst="rect">
            <a:avLst/>
          </a:prstGeom>
          <a:noFill/>
        </p:spPr>
        <p:txBody>
          <a:bodyPr wrap="none" rtlCol="0">
            <a:spAutoFit/>
          </a:bodyPr>
          <a:lstStyle/>
          <a:p>
            <a:r>
              <a:rPr lang="en-GB" sz="1050" dirty="0"/>
              <a:t>Return info signal</a:t>
            </a:r>
            <a:br>
              <a:rPr lang="en-GB" sz="1050" dirty="0"/>
            </a:br>
            <a:r>
              <a:rPr lang="en-GB" sz="1050" dirty="0"/>
              <a:t>to FRAS controls (?)</a:t>
            </a:r>
            <a:endParaRPr lang="en-150" sz="1050" dirty="0"/>
          </a:p>
        </p:txBody>
      </p:sp>
      <p:cxnSp>
        <p:nvCxnSpPr>
          <p:cNvPr id="9" name="Straight Arrow Connector 8">
            <a:extLst>
              <a:ext uri="{FF2B5EF4-FFF2-40B4-BE49-F238E27FC236}">
                <a16:creationId xmlns:a16="http://schemas.microsoft.com/office/drawing/2014/main" id="{075EE961-3C22-11BE-DE09-33D7624A94D1}"/>
              </a:ext>
            </a:extLst>
          </p:cNvPr>
          <p:cNvCxnSpPr>
            <a:cxnSpLocks/>
          </p:cNvCxnSpPr>
          <p:nvPr/>
        </p:nvCxnSpPr>
        <p:spPr>
          <a:xfrm>
            <a:off x="10105763" y="1516781"/>
            <a:ext cx="648072" cy="0"/>
          </a:xfrm>
          <a:prstGeom prst="straightConnector1">
            <a:avLst/>
          </a:prstGeom>
          <a:ln w="12700">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12" name="TextBox 11">
            <a:extLst>
              <a:ext uri="{FF2B5EF4-FFF2-40B4-BE49-F238E27FC236}">
                <a16:creationId xmlns:a16="http://schemas.microsoft.com/office/drawing/2014/main" id="{4D547D94-9A7E-5C51-5298-115297D97D40}"/>
              </a:ext>
            </a:extLst>
          </p:cNvPr>
          <p:cNvSpPr txBox="1"/>
          <p:nvPr/>
        </p:nvSpPr>
        <p:spPr>
          <a:xfrm>
            <a:off x="778930" y="1038713"/>
            <a:ext cx="8349381" cy="5262979"/>
          </a:xfrm>
          <a:prstGeom prst="rect">
            <a:avLst/>
          </a:prstGeom>
          <a:noFill/>
        </p:spPr>
        <p:txBody>
          <a:bodyPr wrap="square" rtlCol="0">
            <a:spAutoFit/>
          </a:bodyPr>
          <a:lstStyle/>
          <a:p>
            <a:pPr marL="285750" indent="-285750">
              <a:buFont typeface="Arial" panose="020B0604020202020204" pitchFamily="34" charset="0"/>
              <a:buChar char="•"/>
            </a:pPr>
            <a:r>
              <a:rPr lang="en-GB" sz="1400" b="1" dirty="0"/>
              <a:t>The Protection Layers relays specification</a:t>
            </a:r>
          </a:p>
          <a:p>
            <a:pPr marL="742950" lvl="1" indent="-285750">
              <a:buFont typeface="Arial" panose="020B0604020202020204" pitchFamily="34" charset="0"/>
              <a:buChar char="•"/>
            </a:pPr>
            <a:r>
              <a:rPr lang="en-GB" sz="1400" dirty="0"/>
              <a:t>Relays (or relay lines) to be connected to </a:t>
            </a:r>
            <a:r>
              <a:rPr lang="en-GB" sz="1400" dirty="0" err="1"/>
              <a:t>SAMbuCa</a:t>
            </a:r>
            <a:r>
              <a:rPr lang="en-GB" sz="1400" dirty="0"/>
              <a:t> rack relay box:</a:t>
            </a:r>
          </a:p>
          <a:p>
            <a:pPr marL="1200150" lvl="2" indent="-285750">
              <a:buFont typeface="Arial" panose="020B0604020202020204" pitchFamily="34" charset="0"/>
              <a:buChar char="•"/>
            </a:pPr>
            <a:r>
              <a:rPr lang="en-GB" sz="1400" dirty="0"/>
              <a:t>Shall relays be implemented outside relay box and only relay (NC/NO?) lines should be connected to relay box? Or relays shall be implemented inside relay box and voltage/current control lines shall be only provided by Protection Layers equipment</a:t>
            </a:r>
          </a:p>
          <a:p>
            <a:pPr marL="1200150" lvl="2" indent="-285750">
              <a:buFont typeface="Arial" panose="020B0604020202020204" pitchFamily="34" charset="0"/>
              <a:buChar char="•"/>
            </a:pPr>
            <a:r>
              <a:rPr lang="en-GB" sz="1400" dirty="0"/>
              <a:t>What should be current/voltage parameters of relays (relay lines) or control lines signals? Which contact type (NO/NC?)</a:t>
            </a:r>
          </a:p>
          <a:p>
            <a:pPr marL="1200150" lvl="2" indent="-285750">
              <a:buFont typeface="Arial" panose="020B0604020202020204" pitchFamily="34" charset="0"/>
              <a:buChar char="•"/>
            </a:pPr>
            <a:r>
              <a:rPr lang="en-GB" sz="1400" dirty="0"/>
              <a:t>The relays will be controlled from FESA software, but do we need the dedicated DI lines in FRAS, to read the feedback on the status of relay (if is ON or OFF)</a:t>
            </a:r>
          </a:p>
          <a:p>
            <a:pPr marL="285750" indent="-285750">
              <a:buFont typeface="Arial" panose="020B0604020202020204" pitchFamily="34" charset="0"/>
              <a:buChar char="•"/>
            </a:pPr>
            <a:r>
              <a:rPr lang="en-GB" sz="1400" b="1" dirty="0"/>
              <a:t>FRAS Key CCC or “Veto” Key from IT String control room</a:t>
            </a:r>
          </a:p>
          <a:p>
            <a:pPr marL="742950" lvl="1" indent="-285750">
              <a:buFont typeface="Arial" panose="020B0604020202020204" pitchFamily="34" charset="0"/>
              <a:buChar char="•"/>
            </a:pPr>
            <a:r>
              <a:rPr lang="en-GB" sz="1400" dirty="0"/>
              <a:t>In case of IT String </a:t>
            </a:r>
            <a:r>
              <a:rPr lang="en-GB" sz="1400" dirty="0" err="1"/>
              <a:t>SAMbuCa</a:t>
            </a:r>
            <a:r>
              <a:rPr lang="en-GB" sz="1400" dirty="0"/>
              <a:t> rack relay box – the proposed “Veto” key connection is showed on the right. Is such configuration sufficient? Could it be confirmed to WP16? Do we need any supplementary contact line?</a:t>
            </a:r>
          </a:p>
          <a:p>
            <a:pPr marL="742950" lvl="1" indent="-285750">
              <a:buFont typeface="Arial" panose="020B0604020202020204" pitchFamily="34" charset="0"/>
              <a:buChar char="•"/>
            </a:pPr>
            <a:r>
              <a:rPr lang="en-GB" sz="1400" dirty="0"/>
              <a:t>In case of HL-LHC FRAS CCC Key – the key signal will be transferred by “safe” line from CCC to IP1/IP5 FRAS racks. What are parameters of this lines? Shall the dedicated cables be requested? From/To which racks? What are the parameters of these line signals (relay?/current?/voltage?)</a:t>
            </a:r>
          </a:p>
          <a:p>
            <a:pPr marL="285750" indent="-285750">
              <a:buFont typeface="Arial" panose="020B0604020202020204" pitchFamily="34" charset="0"/>
              <a:buChar char="•"/>
            </a:pPr>
            <a:r>
              <a:rPr lang="en-GB" sz="1400" b="1" dirty="0"/>
              <a:t>Bypass keys of relay </a:t>
            </a:r>
            <a:r>
              <a:rPr lang="en-GB" sz="1400" b="1" dirty="0" err="1"/>
              <a:t>SAMbuCa</a:t>
            </a:r>
            <a:r>
              <a:rPr lang="en-GB" sz="1400" b="1" dirty="0"/>
              <a:t> relay boxes</a:t>
            </a:r>
          </a:p>
          <a:p>
            <a:pPr marL="742950" lvl="1" indent="-285750">
              <a:buFont typeface="Arial" panose="020B0604020202020204" pitchFamily="34" charset="0"/>
              <a:buChar char="•"/>
            </a:pPr>
            <a:r>
              <a:rPr lang="en-GB" sz="1400" dirty="0"/>
              <a:t>According to previous discussions – there is a need to implement inside the relay box, the bypass keys (to be able to expert enable the system in case of critical situation). Shall the dedicated DI lines be booked in FRAS, to read the feedback on the status of these keys (if ON or OFF)? </a:t>
            </a:r>
          </a:p>
          <a:p>
            <a:pPr marL="742950" lvl="1" indent="-285750">
              <a:buFont typeface="Arial" panose="020B0604020202020204" pitchFamily="34" charset="0"/>
              <a:buChar char="•"/>
            </a:pPr>
            <a:endParaRPr lang="en-GB" sz="1400" dirty="0"/>
          </a:p>
          <a:p>
            <a:pPr marL="742950" lvl="1" indent="-285750">
              <a:buFont typeface="Arial" panose="020B0604020202020204" pitchFamily="34" charset="0"/>
              <a:buChar char="•"/>
            </a:pPr>
            <a:endParaRPr lang="en-150" sz="1400" dirty="0"/>
          </a:p>
        </p:txBody>
      </p:sp>
      <p:sp>
        <p:nvSpPr>
          <p:cNvPr id="13" name="TextBox 12">
            <a:extLst>
              <a:ext uri="{FF2B5EF4-FFF2-40B4-BE49-F238E27FC236}">
                <a16:creationId xmlns:a16="http://schemas.microsoft.com/office/drawing/2014/main" id="{85A9FA44-08C5-ED84-9B65-E387D4337F86}"/>
              </a:ext>
            </a:extLst>
          </p:cNvPr>
          <p:cNvSpPr txBox="1"/>
          <p:nvPr/>
        </p:nvSpPr>
        <p:spPr>
          <a:xfrm>
            <a:off x="9673705" y="558827"/>
            <a:ext cx="2007281" cy="430887"/>
          </a:xfrm>
          <a:prstGeom prst="rect">
            <a:avLst/>
          </a:prstGeom>
          <a:noFill/>
        </p:spPr>
        <p:txBody>
          <a:bodyPr wrap="none" rtlCol="0">
            <a:spAutoFit/>
          </a:bodyPr>
          <a:lstStyle/>
          <a:p>
            <a:r>
              <a:rPr lang="en-GB" sz="1100" dirty="0"/>
              <a:t>Relay max current? Voltage?</a:t>
            </a:r>
          </a:p>
          <a:p>
            <a:r>
              <a:rPr lang="en-GB" sz="1100" dirty="0"/>
              <a:t>..or control lines parameters?</a:t>
            </a:r>
            <a:endParaRPr lang="en-150" sz="1100" dirty="0"/>
          </a:p>
        </p:txBody>
      </p:sp>
      <p:pic>
        <p:nvPicPr>
          <p:cNvPr id="4098" name="Picture 1">
            <a:extLst>
              <a:ext uri="{FF2B5EF4-FFF2-40B4-BE49-F238E27FC236}">
                <a16:creationId xmlns:a16="http://schemas.microsoft.com/office/drawing/2014/main" id="{8A815B4B-EC91-4EF0-5DB7-43C273111B2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75404" y="2523351"/>
            <a:ext cx="1860248" cy="1979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7" name="Straight Arrow Connector 16">
            <a:extLst>
              <a:ext uri="{FF2B5EF4-FFF2-40B4-BE49-F238E27FC236}">
                <a16:creationId xmlns:a16="http://schemas.microsoft.com/office/drawing/2014/main" id="{CAF8830F-2F79-C96E-1FE7-F6FE98B93337}"/>
              </a:ext>
            </a:extLst>
          </p:cNvPr>
          <p:cNvCxnSpPr>
            <a:cxnSpLocks/>
          </p:cNvCxnSpPr>
          <p:nvPr/>
        </p:nvCxnSpPr>
        <p:spPr>
          <a:xfrm>
            <a:off x="4871864" y="1196752"/>
            <a:ext cx="4608512"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0" name="Straight Arrow Connector 19">
            <a:extLst>
              <a:ext uri="{FF2B5EF4-FFF2-40B4-BE49-F238E27FC236}">
                <a16:creationId xmlns:a16="http://schemas.microsoft.com/office/drawing/2014/main" id="{8E2052EE-7020-F62E-D0F7-D6CB0CCA6C51}"/>
              </a:ext>
            </a:extLst>
          </p:cNvPr>
          <p:cNvCxnSpPr>
            <a:cxnSpLocks/>
          </p:cNvCxnSpPr>
          <p:nvPr/>
        </p:nvCxnSpPr>
        <p:spPr>
          <a:xfrm>
            <a:off x="9031160" y="3356992"/>
            <a:ext cx="941552"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64545342"/>
      </p:ext>
    </p:extLst>
  </p:cSld>
  <p:clrMapOvr>
    <a:masterClrMapping/>
  </p:clrMapOvr>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89ABA85A245EC45AA49FA36F10E0232" ma:contentTypeVersion="0" ma:contentTypeDescription="Create a new document." ma:contentTypeScope="" ma:versionID="fe794e4fbed14c28a784f2d1bcf4a181">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5EC2627-59DE-4D3C-BDE1-4405272E797C}">
  <ds:schemaRefs>
    <ds:schemaRef ds:uri="http://purl.org/dc/elements/1.1/"/>
    <ds:schemaRef ds:uri="http://schemas.microsoft.com/office/2006/metadata/properties"/>
    <ds:schemaRef ds:uri="http://purl.org/dc/terms/"/>
    <ds:schemaRef ds:uri="http://schemas.microsoft.com/office/2006/documentManagement/types"/>
    <ds:schemaRef ds:uri="http://purl.org/dc/dcmitype/"/>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66DBE946-B9EC-4725-8CBA-6570A08FF09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BE4D6EDC-997E-4C63-BA6A-04B54277842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41098</TotalTime>
  <Words>861</Words>
  <Application>Microsoft Office PowerPoint</Application>
  <PresentationFormat>Widescreen</PresentationFormat>
  <Paragraphs>89</Paragraphs>
  <Slides>6</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vt:i4>
      </vt:variant>
    </vt:vector>
  </HeadingPairs>
  <TitlesOfParts>
    <vt:vector size="12" baseType="lpstr">
      <vt:lpstr>Arial</vt:lpstr>
      <vt:lpstr>Calibri</vt:lpstr>
      <vt:lpstr>Symbol</vt:lpstr>
      <vt:lpstr>Verdana</vt:lpstr>
      <vt:lpstr>Wingdings</vt:lpstr>
      <vt:lpstr>Thème Office</vt:lpstr>
      <vt:lpstr>Safety systems proposal for FRAS motors Enable/Disable, following FRAS hazard identification, risk analysis and protection layers design (EDMS 2727128) </vt:lpstr>
      <vt:lpstr>FRAS – Protection by independent component blocks</vt:lpstr>
      <vt:lpstr>PowerPoint Presentation</vt:lpstr>
      <vt:lpstr>PowerPoint Presentation</vt:lpstr>
      <vt:lpstr>PowerPoint Presentation</vt:lpstr>
      <vt:lpstr>PowerPoint Presentation</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Mateusz Sosin</cp:lastModifiedBy>
  <cp:revision>943</cp:revision>
  <cp:lastPrinted>2021-09-28T15:58:42Z</cp:lastPrinted>
  <dcterms:created xsi:type="dcterms:W3CDTF">2016-01-11T14:38:10Z</dcterms:created>
  <dcterms:modified xsi:type="dcterms:W3CDTF">2024-01-10T14:35:34Z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0x010100689ABA85A245EC45AA49FA36F10E0232</vt:lpwstr>
  </property>
</Properties>
</file>