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4532" r:id="rId2"/>
  </p:sldMasterIdLst>
  <p:notesMasterIdLst>
    <p:notesMasterId r:id="rId40"/>
  </p:notesMasterIdLst>
  <p:handoutMasterIdLst>
    <p:handoutMasterId r:id="rId41"/>
  </p:handoutMasterIdLst>
  <p:sldIdLst>
    <p:sldId id="985" r:id="rId3"/>
    <p:sldId id="881" r:id="rId4"/>
    <p:sldId id="986" r:id="rId5"/>
    <p:sldId id="965" r:id="rId6"/>
    <p:sldId id="960" r:id="rId7"/>
    <p:sldId id="979" r:id="rId8"/>
    <p:sldId id="980" r:id="rId9"/>
    <p:sldId id="983" r:id="rId10"/>
    <p:sldId id="984" r:id="rId11"/>
    <p:sldId id="987" r:id="rId12"/>
    <p:sldId id="912" r:id="rId13"/>
    <p:sldId id="988" r:id="rId14"/>
    <p:sldId id="989" r:id="rId15"/>
    <p:sldId id="993" r:id="rId16"/>
    <p:sldId id="945" r:id="rId17"/>
    <p:sldId id="903" r:id="rId18"/>
    <p:sldId id="936" r:id="rId19"/>
    <p:sldId id="994" r:id="rId20"/>
    <p:sldId id="991" r:id="rId21"/>
    <p:sldId id="992" r:id="rId22"/>
    <p:sldId id="995" r:id="rId23"/>
    <p:sldId id="996" r:id="rId24"/>
    <p:sldId id="997" r:id="rId25"/>
    <p:sldId id="1004" r:id="rId26"/>
    <p:sldId id="957" r:id="rId27"/>
    <p:sldId id="1006" r:id="rId28"/>
    <p:sldId id="998" r:id="rId29"/>
    <p:sldId id="1005" r:id="rId30"/>
    <p:sldId id="999" r:id="rId31"/>
    <p:sldId id="1000" r:id="rId32"/>
    <p:sldId id="1001" r:id="rId33"/>
    <p:sldId id="889" r:id="rId34"/>
    <p:sldId id="1002" r:id="rId35"/>
    <p:sldId id="257" r:id="rId36"/>
    <p:sldId id="990" r:id="rId37"/>
    <p:sldId id="921" r:id="rId38"/>
    <p:sldId id="1007" r:id="rId39"/>
  </p:sldIdLst>
  <p:sldSz cx="9906000" cy="6858000" type="A4"/>
  <p:notesSz cx="9913938" cy="6746875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>
          <p15:clr>
            <a:srgbClr val="A4A3A4"/>
          </p15:clr>
        </p15:guide>
        <p15:guide id="2" pos="50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FAFAF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20"/>
    <p:restoredTop sz="94694"/>
  </p:normalViewPr>
  <p:slideViewPr>
    <p:cSldViewPr snapToGrid="0">
      <p:cViewPr varScale="1">
        <p:scale>
          <a:sx n="121" d="100"/>
          <a:sy n="121" d="100"/>
        </p:scale>
        <p:origin x="648" y="176"/>
      </p:cViewPr>
      <p:guideLst>
        <p:guide orient="horz" pos="3360"/>
        <p:guide pos="50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31" d="100"/>
          <a:sy n="131" d="100"/>
        </p:scale>
        <p:origin x="232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5B34896D-A58A-A449-B3D3-4050945F8E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u="sng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8E86F2F4-95FB-FF42-A445-3B02E7E4359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6575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u="sng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068" name="Rectangle 4">
            <a:extLst>
              <a:ext uri="{FF2B5EF4-FFF2-40B4-BE49-F238E27FC236}">
                <a16:creationId xmlns:a16="http://schemas.microsoft.com/office/drawing/2014/main" id="{A76AA943-80DF-2A41-A63F-FFB3D57C7C1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u="sng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069" name="Rectangle 5">
            <a:extLst>
              <a:ext uri="{FF2B5EF4-FFF2-40B4-BE49-F238E27FC236}">
                <a16:creationId xmlns:a16="http://schemas.microsoft.com/office/drawing/2014/main" id="{D483B189-3C18-8C45-9B95-8320693CB8B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6575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u="sng" smtClean="0"/>
            </a:lvl1pPr>
          </a:lstStyle>
          <a:p>
            <a:pPr>
              <a:defRPr/>
            </a:pPr>
            <a:fld id="{76D1FD69-ED6B-1145-ACAF-6479B96D9F32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E515200-9F15-7B4E-A2A7-A9FB56032A7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FED07B4-5A5A-074B-A360-914D8A3CE41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616575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D3BFF7E-B0F2-2542-80C6-E26BBDFA4F6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30550" y="504825"/>
            <a:ext cx="3654425" cy="2530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4CEE75F8-9B8A-3948-8785-55C2295A8B5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3203575"/>
            <a:ext cx="7269162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  <a:endParaRPr lang="en-US" altLang="ja-JP" noProof="0"/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90D50633-8537-DA49-A53B-C01BCD30135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F59ED489-DB6F-1B42-8A57-66326C57A8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6575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9646B17-EC1A-3A42-8EFB-E4A09FADD6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>
            <a:extLst>
              <a:ext uri="{FF2B5EF4-FFF2-40B4-BE49-F238E27FC236}">
                <a16:creationId xmlns:a16="http://schemas.microsoft.com/office/drawing/2014/main" id="{492D7B41-AC1B-224E-8E6F-244018D55B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7CD0287-CF0C-BC43-A3F4-FA5521C71FDB}" type="slidenum">
              <a:rPr lang="en-US" altLang="ja-JP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34" charset="-128"/>
            </a:endParaRP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A7286F3D-30E4-D74F-9B43-B955106D2E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8534988-EA90-F643-9675-BE038166A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CH"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8875" y="0"/>
            <a:ext cx="8101013" cy="730250"/>
          </a:xfrm>
          <a:solidFill>
            <a:srgbClr val="FF0000"/>
          </a:solidFill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2376588"/>
      </p:ext>
    </p:extLst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1450940"/>
      </p:ext>
    </p:extLst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3902267"/>
      </p:ext>
    </p:extLst>
  </p:cSld>
  <p:clrMapOvr>
    <a:masterClrMapping/>
  </p:clrMapOvr>
  <p:transition advClick="0"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kabelon med tekst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idx="1"/>
          </p:nvPr>
        </p:nvSpPr>
        <p:spPr>
          <a:xfrm>
            <a:off x="0" y="1508788"/>
            <a:ext cx="6006000" cy="5349213"/>
          </a:xfrm>
          <a:prstGeom prst="rect">
            <a:avLst/>
          </a:prstGeom>
        </p:spPr>
        <p:txBody>
          <a:bodyPr vert="horz" lIns="288000" tIns="0" rIns="180000" bIns="0" rtlCol="0">
            <a:normAutofit/>
          </a:bodyPr>
          <a:lstStyle>
            <a:lvl1pPr marL="0" indent="0">
              <a:buClrTx/>
              <a:buFont typeface="Arial" panose="020B0604020202020204" pitchFamily="34" charset="0"/>
              <a:buNone/>
              <a:defRPr>
                <a:latin typeface="AU Passata" panose="020B0503030502030804" pitchFamily="34" charset="0"/>
                <a:cs typeface="AU Passata" panose="020B0503030502030804" pitchFamily="34" charset="0"/>
              </a:defRPr>
            </a:lvl1pPr>
            <a:lvl2pPr marL="234943" indent="0">
              <a:buClrTx/>
              <a:buFont typeface="Arial" panose="020B0604020202020204" pitchFamily="34" charset="0"/>
              <a:buNone/>
              <a:defRPr>
                <a:latin typeface="AU Passata" panose="020B0503030502030804" pitchFamily="34" charset="0"/>
                <a:cs typeface="AU Passata" panose="020B0503030502030804" pitchFamily="34" charset="0"/>
              </a:defRPr>
            </a:lvl2pPr>
            <a:lvl3pPr marL="482588" indent="0">
              <a:buClrTx/>
              <a:buFont typeface="Arial"/>
              <a:buNone/>
              <a:defRPr>
                <a:latin typeface="AU Passata" panose="020B0503030502030804" pitchFamily="34" charset="0"/>
                <a:cs typeface="AU Passata" panose="020B0503030502030804" pitchFamily="34" charset="0"/>
              </a:defRPr>
            </a:lvl3pPr>
            <a:lvl4pPr marL="728115" indent="0">
              <a:buClrTx/>
              <a:buFont typeface="Arial" panose="020B0604020202020204" pitchFamily="34" charset="0"/>
              <a:buNone/>
              <a:defRPr>
                <a:latin typeface="AU Passata" panose="020B0503030502030804" pitchFamily="34" charset="0"/>
                <a:cs typeface="AU Passata" panose="020B0503030502030804" pitchFamily="34" charset="0"/>
              </a:defRPr>
            </a:lvl4pPr>
            <a:lvl5pPr marL="958827" indent="0">
              <a:buClrTx/>
              <a:buFont typeface="Arial" panose="020B0604020202020204" pitchFamily="34" charset="0"/>
              <a:buNone/>
              <a:defRPr>
                <a:latin typeface="AU Passata" panose="020B0503030502030804" pitchFamily="34" charset="0"/>
                <a:cs typeface="AU Passata" panose="020B05030305020308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7" name="Title Placeholder 3"/>
          <p:cNvSpPr>
            <a:spLocks noGrp="1"/>
          </p:cNvSpPr>
          <p:nvPr>
            <p:ph type="title"/>
          </p:nvPr>
        </p:nvSpPr>
        <p:spPr>
          <a:xfrm>
            <a:off x="0" y="3"/>
            <a:ext cx="6006000" cy="1211627"/>
          </a:xfrm>
          <a:prstGeom prst="rect">
            <a:avLst/>
          </a:prstGeom>
          <a:ln>
            <a:noFill/>
          </a:ln>
        </p:spPr>
        <p:txBody>
          <a:bodyPr lIns="288000" tIns="288000" rIns="180000" bIns="0" rtlCol="0" anchor="t">
            <a:normAutofit/>
          </a:bodyPr>
          <a:lstStyle>
            <a:lvl1pPr>
              <a:defRPr sz="3600" b="0">
                <a:solidFill>
                  <a:srgbClr val="CBD9D7"/>
                </a:solidFill>
                <a:latin typeface="+mj-lt"/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1233752"/>
      </p:ext>
    </p:extLst>
  </p:cSld>
  <p:clrMapOvr>
    <a:masterClrMapping/>
  </p:clrMapOvr>
  <p:transition advClick="0" advTm="1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123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un_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906000" cy="1078028"/>
          </a:xfrm>
          <a:prstGeom prst="rect">
            <a:avLst/>
          </a:prstGeom>
        </p:spPr>
        <p:txBody>
          <a:bodyPr lIns="288000" tIns="288000" rIns="108000" bIns="108000"/>
          <a:lstStyle>
            <a:lvl1pPr>
              <a:defRPr sz="3088">
                <a:solidFill>
                  <a:srgbClr val="FFFFFF"/>
                </a:solidFill>
                <a:latin typeface="AU Passata Light" panose="020B0303030902030804" pitchFamily="34" charset="0"/>
              </a:defRPr>
            </a:lvl1pPr>
          </a:lstStyle>
          <a:p>
            <a:r>
              <a:rPr lang="da-DK" noProof="0" dirty="0"/>
              <a:t>Udfyld overskrift</a:t>
            </a:r>
          </a:p>
        </p:txBody>
      </p:sp>
    </p:spTree>
    <p:extLst>
      <p:ext uri="{BB962C8B-B14F-4D97-AF65-F5344CB8AC3E}">
        <p14:creationId xmlns:p14="http://schemas.microsoft.com/office/powerpoint/2010/main" val="41202083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5850-DE82-A422-EF28-37358CC7F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E9CB1-5C19-3B4A-9802-77FED58FA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5B94A-240E-BA64-B24F-A290E8D73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A46-3ECE-40FC-9FDD-56B38878AD18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E7BDC-02B7-04D3-BD3B-8A56C1785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0AF13-36BE-8ACC-6B7B-AE84D72F1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C5DA9-22BD-47B9-AEA1-1613F049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69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47224-BCCE-EC4A-B801-027721082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98E76-D152-F043-8D97-945689977575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FF70B-0D9D-B249-840B-3FA2A2F07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57FC7-F91E-8A4A-905F-EF0E2275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FE70-981D-5F47-BC6A-01ED22F17C54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2886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F5A85-31D9-EA44-9A7C-515F4299E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1B71-657D-C349-A32B-2CF95764A4D1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8D0A7-482C-A946-9A5D-57F354613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74855-D1C0-EE49-8726-1790B139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EC970-3603-BD4E-B854-FF68C3D2FF0D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0513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515A8-96C3-864B-9F2E-E5749E17E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DBC43-B61A-4C49-B775-3183D6FB7635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EEBA4-2774-7741-9C7C-C85D2E750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89C5E-E6E3-784C-80E8-44CE2ACDE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717FE-DCD5-3D43-A7DF-3476D2C37FB8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479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49A3A9-E956-D342-A165-EBA0975C3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18C45-9693-F84E-8738-24F128895886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FAB2F3-AD4C-3F4C-97BB-A49E414D3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D93343F-7B43-D841-8127-DCE158BD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6804-0B10-E44F-9975-0AEFB266B8E3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23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546258"/>
      </p:ext>
    </p:extLst>
  </p:cSld>
  <p:clrMapOvr>
    <a:masterClrMapping/>
  </p:clrMapOvr>
  <p:transition advClick="0" advTm="10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961A5B0-7BC5-9B4E-87E9-6AC348BEA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0CAC-0DA4-B746-AED8-A947EE3781FB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4DB9C71-93C1-2142-A9B3-DC1F83F1C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146B433-B5C1-7B48-940E-C9E0667F9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50B0-1C15-0F4D-ACA4-4048FD1E90A0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79479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DC4AFD2-B3D6-BE46-A1B4-3CAA55700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EA66D-8559-C046-8FD3-83548EFD52F8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3690378-C71D-774D-92C0-9310A066E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9BB28CC-4441-0147-B114-705FCA4A4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EC09E-D3B5-8B4F-A585-B557EAC897DF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5511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AF6DBDB-DB45-7C44-AB39-FC81BC0A1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218B1-5A0D-4242-8E45-B53B2E62C1F8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BCCA59F-100F-D947-8353-D07688329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E85B34-3A10-5D44-956B-976A69E7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07FD3-B5AD-1247-827E-876189C3FCB9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7499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EBE180-A9D6-9B46-ADB8-ED22B6953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09678-65D7-4C4C-8371-A21FC4C88B77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C63E122-BD4D-BE4D-A01C-C352AE21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C88869-A2B7-AB42-AD5F-471AB05F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19088-07B3-3441-972C-B4C2BD2A4B91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7587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951EF6-75A0-8340-B801-427B5CFD4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23D65-31B8-E04C-A234-860914BA7368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41C984-664A-454D-A570-586728493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0417CAD-6E30-6C41-AB36-46376E272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87D7-EF87-A542-A3F0-68102E802CCF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24908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E3F1C-D877-6042-9032-99F9982C4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7DF06-58A3-BB42-94E3-F952AD0049EF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25F97-8BFD-664F-8B02-7262A4C86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65098-568D-B840-8B8D-AB55387D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21B06-D91D-7441-A5C2-7C7277E7115D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70943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40AA7-EBBF-4B41-844F-43E8D3C60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EB4B-74D6-F048-8675-55EEBB4FAF37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703B1-F466-FC40-93DB-1B75B8A83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B5706-1984-8046-8CCA-16DD399DB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B0377-8297-364C-8C8D-5B7ECA47CFD0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397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419715"/>
      </p:ext>
    </p:extLst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638650"/>
      </p:ext>
    </p:extLst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9580748"/>
      </p:ext>
    </p:extLst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4655831"/>
      </p:ext>
    </p:extLst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90654"/>
      </p:ext>
    </p:extLst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9651087"/>
      </p:ext>
    </p:extLst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644019"/>
      </p:ext>
    </p:extLst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692AC9C-3469-8644-88A9-64C32A9DD0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76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Rectangle 7">
            <a:extLst>
              <a:ext uri="{FF2B5EF4-FFF2-40B4-BE49-F238E27FC236}">
                <a16:creationId xmlns:a16="http://schemas.microsoft.com/office/drawing/2014/main" id="{6FB576DF-F061-3047-B0F2-2DF2A96A5B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553200"/>
            <a:ext cx="9906000" cy="304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en-CH" sz="1800" dirty="0">
                <a:solidFill>
                  <a:schemeClr val="bg1"/>
                </a:solidFill>
              </a:rPr>
              <a:t> SPSC2024	    				      	          J.S. Hangst, Aarhus University</a:t>
            </a:r>
            <a:endParaRPr lang="en-US" altLang="en-CH" sz="2800" dirty="0">
              <a:solidFill>
                <a:schemeClr val="bg1"/>
              </a:solidFill>
            </a:endParaRPr>
          </a:p>
        </p:txBody>
      </p:sp>
      <p:sp>
        <p:nvSpPr>
          <p:cNvPr id="1028" name="Rectangle 11">
            <a:extLst>
              <a:ext uri="{FF2B5EF4-FFF2-40B4-BE49-F238E27FC236}">
                <a16:creationId xmlns:a16="http://schemas.microsoft.com/office/drawing/2014/main" id="{D554AEB1-2B0D-AE4F-96AC-ACA6A82FF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76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CH" sz="2800"/>
          </a:p>
        </p:txBody>
      </p:sp>
      <p:pic>
        <p:nvPicPr>
          <p:cNvPr id="1029" name="Picture 17" descr="ALPHA logo">
            <a:extLst>
              <a:ext uri="{FF2B5EF4-FFF2-40B4-BE49-F238E27FC236}">
                <a16:creationId xmlns:a16="http://schemas.microsoft.com/office/drawing/2014/main" id="{FC5B7F2A-130C-9B4A-BE26-9976CEB90A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66675"/>
            <a:ext cx="94932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20868B-5950-0F44-9663-B6D830B53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  <p:sldLayoutId id="2147484581" r:id="rId12"/>
    <p:sldLayoutId id="2147484584" r:id="rId13"/>
    <p:sldLayoutId id="2147484585" r:id="rId14"/>
    <p:sldLayoutId id="2147484586" r:id="rId15"/>
  </p:sldLayoutIdLst>
  <p:transition advClick="0" advTm="10000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Placeholder 1">
            <a:extLst>
              <a:ext uri="{FF2B5EF4-FFF2-40B4-BE49-F238E27FC236}">
                <a16:creationId xmlns:a16="http://schemas.microsoft.com/office/drawing/2014/main" id="{2246F9FC-4BD8-3342-BB46-1C96893316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Master title style</a:t>
            </a:r>
            <a:endParaRPr lang="en-CH" altLang="en-CH"/>
          </a:p>
        </p:txBody>
      </p:sp>
      <p:sp>
        <p:nvSpPr>
          <p:cNvPr id="117763" name="Text Placeholder 2">
            <a:extLst>
              <a:ext uri="{FF2B5EF4-FFF2-40B4-BE49-F238E27FC236}">
                <a16:creationId xmlns:a16="http://schemas.microsoft.com/office/drawing/2014/main" id="{DD8DEC56-92F8-B84E-B168-CCBA56E2BE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Master text styles</a:t>
            </a:r>
          </a:p>
          <a:p>
            <a:pPr lvl="1"/>
            <a:r>
              <a:rPr lang="en-GB" altLang="en-CH"/>
              <a:t>Second level</a:t>
            </a:r>
          </a:p>
          <a:p>
            <a:pPr lvl="2"/>
            <a:r>
              <a:rPr lang="en-GB" altLang="en-CH"/>
              <a:t>Third level</a:t>
            </a:r>
          </a:p>
          <a:p>
            <a:pPr lvl="3"/>
            <a:r>
              <a:rPr lang="en-GB" altLang="en-CH"/>
              <a:t>Fourth level</a:t>
            </a:r>
          </a:p>
          <a:p>
            <a:pPr lvl="4"/>
            <a:r>
              <a:rPr lang="en-GB" altLang="en-CH"/>
              <a:t>Fifth level</a:t>
            </a:r>
            <a:endParaRPr lang="en-CH" alt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E1523-7C86-6142-97F5-DE9EB94EC4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88E5564-0B96-894C-A386-32A56F522A47}" type="datetimeFigureOut">
              <a:rPr lang="en-CH"/>
              <a:pPr>
                <a:defRPr/>
              </a:pPr>
              <a:t>01.02.2024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6D9A-3B3B-6A4A-895F-26AAE5E025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F53AC-C1A7-C047-8AB8-243EB0DD0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6300B21-D28D-9C41-94FD-63CDDFE503AC}" type="slidenum">
              <a:rPr lang="en-CH"/>
              <a:pPr>
                <a:defRPr/>
              </a:pPr>
              <a:t>‹#›</a:t>
            </a:fld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9" r:id="rId1"/>
    <p:sldLayoutId id="2147484560" r:id="rId2"/>
    <p:sldLayoutId id="2147484561" r:id="rId3"/>
    <p:sldLayoutId id="2147484562" r:id="rId4"/>
    <p:sldLayoutId id="2147484563" r:id="rId5"/>
    <p:sldLayoutId id="2147484564" r:id="rId6"/>
    <p:sldLayoutId id="2147484565" r:id="rId7"/>
    <p:sldLayoutId id="2147484566" r:id="rId8"/>
    <p:sldLayoutId id="2147484567" r:id="rId9"/>
    <p:sldLayoutId id="2147484568" r:id="rId10"/>
    <p:sldLayoutId id="214748456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游ゴシック Light" panose="020B0300000000000000" pitchFamily="34" charset="-128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microsoft.com/office/2007/relationships/hdphoto" Target="../media/hdphoto1.wdp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>
            <a:extLst>
              <a:ext uri="{FF2B5EF4-FFF2-40B4-BE49-F238E27FC236}">
                <a16:creationId xmlns:a16="http://schemas.microsoft.com/office/drawing/2014/main" id="{7846D99C-7FD4-5449-8D81-24D8D87A3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3782" y="81290"/>
            <a:ext cx="5541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2800" b="1" dirty="0">
                <a:solidFill>
                  <a:schemeClr val="bg1"/>
                </a:solidFill>
              </a:rPr>
              <a:t>THE ALPHA COLLABORATION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D20F87-47FE-8F42-2CC1-A9536A933ECF}"/>
              </a:ext>
            </a:extLst>
          </p:cNvPr>
          <p:cNvGrpSpPr/>
          <p:nvPr/>
        </p:nvGrpSpPr>
        <p:grpSpPr>
          <a:xfrm>
            <a:off x="-3696" y="1016430"/>
            <a:ext cx="1461811" cy="1482648"/>
            <a:chOff x="-13637" y="889000"/>
            <a:chExt cx="1700498" cy="1786222"/>
          </a:xfrm>
        </p:grpSpPr>
        <p:pic>
          <p:nvPicPr>
            <p:cNvPr id="4098" name="Picture 10">
              <a:extLst>
                <a:ext uri="{FF2B5EF4-FFF2-40B4-BE49-F238E27FC236}">
                  <a16:creationId xmlns:a16="http://schemas.microsoft.com/office/drawing/2014/main" id="{84BA9393-EFDA-AF44-89FD-A67DA70F2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88" y="889000"/>
              <a:ext cx="1258887" cy="125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" name="Rectangle 21">
              <a:extLst>
                <a:ext uri="{FF2B5EF4-FFF2-40B4-BE49-F238E27FC236}">
                  <a16:creationId xmlns:a16="http://schemas.microsoft.com/office/drawing/2014/main" id="{52139B6C-9A34-1D43-9814-E714D8201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637" y="2119031"/>
              <a:ext cx="1700498" cy="556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Aarhus University,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Denmark</a:t>
              </a:r>
            </a:p>
          </p:txBody>
        </p:sp>
      </p:grpSp>
      <p:grpSp>
        <p:nvGrpSpPr>
          <p:cNvPr id="4100" name="Group 40">
            <a:extLst>
              <a:ext uri="{FF2B5EF4-FFF2-40B4-BE49-F238E27FC236}">
                <a16:creationId xmlns:a16="http://schemas.microsoft.com/office/drawing/2014/main" id="{F54212E5-E827-6645-8FF6-980D352CC402}"/>
              </a:ext>
            </a:extLst>
          </p:cNvPr>
          <p:cNvGrpSpPr>
            <a:grpSpLocks/>
          </p:cNvGrpSpPr>
          <p:nvPr/>
        </p:nvGrpSpPr>
        <p:grpSpPr bwMode="auto">
          <a:xfrm>
            <a:off x="3060294" y="1099374"/>
            <a:ext cx="1566454" cy="1457913"/>
            <a:chOff x="5293932" y="822325"/>
            <a:chExt cx="1899411" cy="1831437"/>
          </a:xfrm>
        </p:grpSpPr>
        <p:pic>
          <p:nvPicPr>
            <p:cNvPr id="4142" name="Picture 8">
              <a:extLst>
                <a:ext uri="{FF2B5EF4-FFF2-40B4-BE49-F238E27FC236}">
                  <a16:creationId xmlns:a16="http://schemas.microsoft.com/office/drawing/2014/main" id="{32063228-61F3-454D-B1B7-C662B671D0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6125" y="822325"/>
              <a:ext cx="922338" cy="125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3" name="Rectangle 24">
              <a:extLst>
                <a:ext uri="{FF2B5EF4-FFF2-40B4-BE49-F238E27FC236}">
                  <a16:creationId xmlns:a16="http://schemas.microsoft.com/office/drawing/2014/main" id="{59209043-673C-2C46-94DC-4D4980B3F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3932" y="2073816"/>
              <a:ext cx="1899411" cy="57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British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Columbia, Canada </a:t>
              </a:r>
            </a:p>
          </p:txBody>
        </p:sp>
      </p:grpSp>
      <p:grpSp>
        <p:nvGrpSpPr>
          <p:cNvPr id="4101" name="Group 41">
            <a:extLst>
              <a:ext uri="{FF2B5EF4-FFF2-40B4-BE49-F238E27FC236}">
                <a16:creationId xmlns:a16="http://schemas.microsoft.com/office/drawing/2014/main" id="{D1ABBE58-3976-1F45-9BCA-FE1F3FDF4C74}"/>
              </a:ext>
            </a:extLst>
          </p:cNvPr>
          <p:cNvGrpSpPr>
            <a:grpSpLocks/>
          </p:cNvGrpSpPr>
          <p:nvPr/>
        </p:nvGrpSpPr>
        <p:grpSpPr bwMode="auto">
          <a:xfrm>
            <a:off x="4557848" y="1071564"/>
            <a:ext cx="1789272" cy="1405251"/>
            <a:chOff x="7668546" y="820738"/>
            <a:chExt cx="2271458" cy="1844441"/>
          </a:xfrm>
        </p:grpSpPr>
        <p:pic>
          <p:nvPicPr>
            <p:cNvPr id="4140" name="Picture 11">
              <a:extLst>
                <a:ext uri="{FF2B5EF4-FFF2-40B4-BE49-F238E27FC236}">
                  <a16:creationId xmlns:a16="http://schemas.microsoft.com/office/drawing/2014/main" id="{DA8824A0-6D6C-1149-AEAF-57A1A96194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3088" y="820738"/>
              <a:ext cx="1258887" cy="1258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1" name="Rectangle 25">
              <a:extLst>
                <a:ext uri="{FF2B5EF4-FFF2-40B4-BE49-F238E27FC236}">
                  <a16:creationId xmlns:a16="http://schemas.microsoft.com/office/drawing/2014/main" id="{AEAE0A8A-4031-824F-8B59-52A05D188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8546" y="2059227"/>
              <a:ext cx="2271458" cy="605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California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Berkeley, USA </a:t>
              </a:r>
            </a:p>
          </p:txBody>
        </p:sp>
      </p:grpSp>
      <p:grpSp>
        <p:nvGrpSpPr>
          <p:cNvPr id="4102" name="Group 37">
            <a:extLst>
              <a:ext uri="{FF2B5EF4-FFF2-40B4-BE49-F238E27FC236}">
                <a16:creationId xmlns:a16="http://schemas.microsoft.com/office/drawing/2014/main" id="{02D422C7-7268-2447-ABE0-1535C22C3CD2}"/>
              </a:ext>
            </a:extLst>
          </p:cNvPr>
          <p:cNvGrpSpPr>
            <a:grpSpLocks/>
          </p:cNvGrpSpPr>
          <p:nvPr/>
        </p:nvGrpSpPr>
        <p:grpSpPr bwMode="auto">
          <a:xfrm>
            <a:off x="1335706" y="4703058"/>
            <a:ext cx="1829347" cy="1364608"/>
            <a:chOff x="1819329" y="4843463"/>
            <a:chExt cx="2149368" cy="1549585"/>
          </a:xfrm>
        </p:grpSpPr>
        <p:pic>
          <p:nvPicPr>
            <p:cNvPr id="4138" name="Picture 17">
              <a:extLst>
                <a:ext uri="{FF2B5EF4-FFF2-40B4-BE49-F238E27FC236}">
                  <a16:creationId xmlns:a16="http://schemas.microsoft.com/office/drawing/2014/main" id="{F1803E8B-62E8-914B-B16D-B1CDD5B350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0088" y="4843463"/>
              <a:ext cx="1792287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9" name="Rectangle 26">
              <a:extLst>
                <a:ext uri="{FF2B5EF4-FFF2-40B4-BE49-F238E27FC236}">
                  <a16:creationId xmlns:a16="http://schemas.microsoft.com/office/drawing/2014/main" id="{B654D4C7-8FAB-B44C-A12B-26BED995E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329" y="5868803"/>
              <a:ext cx="2149368" cy="524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Simon Fraser University,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Canada `</a:t>
              </a:r>
            </a:p>
          </p:txBody>
        </p:sp>
      </p:grpSp>
      <p:grpSp>
        <p:nvGrpSpPr>
          <p:cNvPr id="4103" name="Group 42">
            <a:extLst>
              <a:ext uri="{FF2B5EF4-FFF2-40B4-BE49-F238E27FC236}">
                <a16:creationId xmlns:a16="http://schemas.microsoft.com/office/drawing/2014/main" id="{642B0D09-65FB-E142-8D19-F0AB5A123E8D}"/>
              </a:ext>
            </a:extLst>
          </p:cNvPr>
          <p:cNvGrpSpPr>
            <a:grpSpLocks/>
          </p:cNvGrpSpPr>
          <p:nvPr/>
        </p:nvGrpSpPr>
        <p:grpSpPr bwMode="auto">
          <a:xfrm>
            <a:off x="6197961" y="1141412"/>
            <a:ext cx="2357194" cy="1374595"/>
            <a:chOff x="-289935" y="2863850"/>
            <a:chExt cx="3115685" cy="1522495"/>
          </a:xfrm>
        </p:grpSpPr>
        <p:pic>
          <p:nvPicPr>
            <p:cNvPr id="4136" name="Picture 12">
              <a:extLst>
                <a:ext uri="{FF2B5EF4-FFF2-40B4-BE49-F238E27FC236}">
                  <a16:creationId xmlns:a16="http://schemas.microsoft.com/office/drawing/2014/main" id="{617130D6-E576-114C-A1F7-57992DF704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275" y="2863850"/>
              <a:ext cx="253047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7" name="Rectangle 27">
              <a:extLst>
                <a:ext uri="{FF2B5EF4-FFF2-40B4-BE49-F238E27FC236}">
                  <a16:creationId xmlns:a16="http://schemas.microsoft.com/office/drawing/2014/main" id="{DAE67A4D-47B4-AD4F-A34F-4E11EB5E3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9935" y="3875007"/>
              <a:ext cx="2161021" cy="51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Calgary,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Canada </a:t>
              </a:r>
            </a:p>
          </p:txBody>
        </p:sp>
      </p:grpSp>
      <p:grpSp>
        <p:nvGrpSpPr>
          <p:cNvPr id="4105" name="Group 40">
            <a:extLst>
              <a:ext uri="{FF2B5EF4-FFF2-40B4-BE49-F238E27FC236}">
                <a16:creationId xmlns:a16="http://schemas.microsoft.com/office/drawing/2014/main" id="{ADFEC78B-7D2C-F248-B2A7-65B3EAD61297}"/>
              </a:ext>
            </a:extLst>
          </p:cNvPr>
          <p:cNvGrpSpPr>
            <a:grpSpLocks/>
          </p:cNvGrpSpPr>
          <p:nvPr/>
        </p:nvGrpSpPr>
        <p:grpSpPr bwMode="auto">
          <a:xfrm>
            <a:off x="5717030" y="2749029"/>
            <a:ext cx="1368425" cy="1820106"/>
            <a:chOff x="3865" y="1747"/>
            <a:chExt cx="1075" cy="1431"/>
          </a:xfrm>
        </p:grpSpPr>
        <p:pic>
          <p:nvPicPr>
            <p:cNvPr id="4132" name="Picture 14">
              <a:extLst>
                <a:ext uri="{FF2B5EF4-FFF2-40B4-BE49-F238E27FC236}">
                  <a16:creationId xmlns:a16="http://schemas.microsoft.com/office/drawing/2014/main" id="{C206D68A-3340-694F-A146-154C0974B4D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" y="1747"/>
              <a:ext cx="525" cy="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3" name="Rectangle 29">
              <a:extLst>
                <a:ext uri="{FF2B5EF4-FFF2-40B4-BE49-F238E27FC236}">
                  <a16:creationId xmlns:a16="http://schemas.microsoft.com/office/drawing/2014/main" id="{CCD64515-6B45-BA40-9491-33F183C6C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5" y="2525"/>
              <a:ext cx="1075" cy="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NRCN - Nuclear Res.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Center Negev, Israel</a:t>
              </a:r>
            </a:p>
          </p:txBody>
        </p:sp>
      </p:grpSp>
      <p:grpSp>
        <p:nvGrpSpPr>
          <p:cNvPr id="4106" name="Group 36">
            <a:extLst>
              <a:ext uri="{FF2B5EF4-FFF2-40B4-BE49-F238E27FC236}">
                <a16:creationId xmlns:a16="http://schemas.microsoft.com/office/drawing/2014/main" id="{C65987C2-4E03-4741-B5D4-F05721D95B31}"/>
              </a:ext>
            </a:extLst>
          </p:cNvPr>
          <p:cNvGrpSpPr>
            <a:grpSpLocks/>
          </p:cNvGrpSpPr>
          <p:nvPr/>
        </p:nvGrpSpPr>
        <p:grpSpPr bwMode="auto">
          <a:xfrm>
            <a:off x="8648436" y="2538163"/>
            <a:ext cx="1257300" cy="2004908"/>
            <a:chOff x="395995" y="4564035"/>
            <a:chExt cx="1257443" cy="2004405"/>
          </a:xfrm>
        </p:grpSpPr>
        <p:pic>
          <p:nvPicPr>
            <p:cNvPr id="4130" name="Picture 16">
              <a:extLst>
                <a:ext uri="{FF2B5EF4-FFF2-40B4-BE49-F238E27FC236}">
                  <a16:creationId xmlns:a16="http://schemas.microsoft.com/office/drawing/2014/main" id="{3C85419C-899E-E349-B45F-B8BEE401E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148" y="4564035"/>
              <a:ext cx="924572" cy="107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1" name="Rectangle 30">
              <a:extLst>
                <a:ext uri="{FF2B5EF4-FFF2-40B4-BE49-F238E27FC236}">
                  <a16:creationId xmlns:a16="http://schemas.microsoft.com/office/drawing/2014/main" id="{CB17B956-5081-3B4A-97B8-8FF00E507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95" y="5737652"/>
              <a:ext cx="1257443" cy="830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Federal University of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Rio de Janeiro, Brazil </a:t>
              </a:r>
            </a:p>
          </p:txBody>
        </p:sp>
      </p:grpSp>
      <p:grpSp>
        <p:nvGrpSpPr>
          <p:cNvPr id="4107" name="Group 37">
            <a:extLst>
              <a:ext uri="{FF2B5EF4-FFF2-40B4-BE49-F238E27FC236}">
                <a16:creationId xmlns:a16="http://schemas.microsoft.com/office/drawing/2014/main" id="{CB8FAFDA-266E-754C-B6E6-3DEED33D746C}"/>
              </a:ext>
            </a:extLst>
          </p:cNvPr>
          <p:cNvGrpSpPr>
            <a:grpSpLocks/>
          </p:cNvGrpSpPr>
          <p:nvPr/>
        </p:nvGrpSpPr>
        <p:grpSpPr bwMode="auto">
          <a:xfrm>
            <a:off x="5270918" y="4669988"/>
            <a:ext cx="1503685" cy="1611092"/>
            <a:chOff x="2442" y="2881"/>
            <a:chExt cx="1107" cy="1232"/>
          </a:xfrm>
        </p:grpSpPr>
        <p:pic>
          <p:nvPicPr>
            <p:cNvPr id="4128" name="Picture 18">
              <a:extLst>
                <a:ext uri="{FF2B5EF4-FFF2-40B4-BE49-F238E27FC236}">
                  <a16:creationId xmlns:a16="http://schemas.microsoft.com/office/drawing/2014/main" id="{6C0387C6-473B-DB4E-9043-EA416141E1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" y="2881"/>
              <a:ext cx="712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9" name="Rectangle 32">
              <a:extLst>
                <a:ext uri="{FF2B5EF4-FFF2-40B4-BE49-F238E27FC236}">
                  <a16:creationId xmlns:a16="http://schemas.microsoft.com/office/drawing/2014/main" id="{BB36D723-CA01-2F49-96B4-8977E8869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" y="3760"/>
              <a:ext cx="1107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University of Wales 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Swansea, UK	 </a:t>
              </a:r>
            </a:p>
          </p:txBody>
        </p:sp>
      </p:grpSp>
      <p:grpSp>
        <p:nvGrpSpPr>
          <p:cNvPr id="4108" name="Group 36">
            <a:extLst>
              <a:ext uri="{FF2B5EF4-FFF2-40B4-BE49-F238E27FC236}">
                <a16:creationId xmlns:a16="http://schemas.microsoft.com/office/drawing/2014/main" id="{CD1EE2A9-D2EA-CF4D-9852-0E090719A933}"/>
              </a:ext>
            </a:extLst>
          </p:cNvPr>
          <p:cNvGrpSpPr>
            <a:grpSpLocks/>
          </p:cNvGrpSpPr>
          <p:nvPr/>
        </p:nvGrpSpPr>
        <p:grpSpPr bwMode="auto">
          <a:xfrm>
            <a:off x="3412626" y="4760269"/>
            <a:ext cx="1583531" cy="1175696"/>
            <a:chOff x="4895" y="3156"/>
            <a:chExt cx="1240" cy="780"/>
          </a:xfrm>
        </p:grpSpPr>
        <p:pic>
          <p:nvPicPr>
            <p:cNvPr id="4126" name="Picture 20">
              <a:extLst>
                <a:ext uri="{FF2B5EF4-FFF2-40B4-BE49-F238E27FC236}">
                  <a16:creationId xmlns:a16="http://schemas.microsoft.com/office/drawing/2014/main" id="{AA4D57B0-BA17-DA4B-A8B9-096214F92E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" y="3156"/>
              <a:ext cx="1240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7" name="Rectangle 34">
              <a:extLst>
                <a:ext uri="{FF2B5EF4-FFF2-40B4-BE49-F238E27FC236}">
                  <a16:creationId xmlns:a16="http://schemas.microsoft.com/office/drawing/2014/main" id="{635887E9-78D0-374F-8D74-CF9F079E9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3630"/>
              <a:ext cx="652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TRIUMF,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Canada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F2BD6FC-1074-103E-A981-0822698BBAF3}"/>
              </a:ext>
            </a:extLst>
          </p:cNvPr>
          <p:cNvGrpSpPr/>
          <p:nvPr/>
        </p:nvGrpSpPr>
        <p:grpSpPr>
          <a:xfrm>
            <a:off x="8502605" y="4683127"/>
            <a:ext cx="1287834" cy="1369408"/>
            <a:chOff x="7785100" y="4641850"/>
            <a:chExt cx="2211499" cy="1814837"/>
          </a:xfrm>
        </p:grpSpPr>
        <p:pic>
          <p:nvPicPr>
            <p:cNvPr id="4109" name="Picture 34">
              <a:extLst>
                <a:ext uri="{FF2B5EF4-FFF2-40B4-BE49-F238E27FC236}">
                  <a16:creationId xmlns:a16="http://schemas.microsoft.com/office/drawing/2014/main" id="{22BEBFB6-0186-8348-829F-F26BD59A5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5100" y="4641850"/>
              <a:ext cx="2120900" cy="1155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Rectangle 33">
              <a:extLst>
                <a:ext uri="{FF2B5EF4-FFF2-40B4-BE49-F238E27FC236}">
                  <a16:creationId xmlns:a16="http://schemas.microsoft.com/office/drawing/2014/main" id="{E918A451-B99F-E44C-8AD9-71CD96F4B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9440" y="5844855"/>
              <a:ext cx="2167159" cy="611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York University,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Canada</a:t>
              </a:r>
            </a:p>
          </p:txBody>
        </p:sp>
      </p:grpSp>
      <p:grpSp>
        <p:nvGrpSpPr>
          <p:cNvPr id="4111" name="Group 47">
            <a:extLst>
              <a:ext uri="{FF2B5EF4-FFF2-40B4-BE49-F238E27FC236}">
                <a16:creationId xmlns:a16="http://schemas.microsoft.com/office/drawing/2014/main" id="{AF0DE419-7560-4143-BFD9-83FB585AE8F5}"/>
              </a:ext>
            </a:extLst>
          </p:cNvPr>
          <p:cNvGrpSpPr>
            <a:grpSpLocks/>
          </p:cNvGrpSpPr>
          <p:nvPr/>
        </p:nvGrpSpPr>
        <p:grpSpPr bwMode="auto">
          <a:xfrm>
            <a:off x="112749" y="4606573"/>
            <a:ext cx="1235075" cy="1627144"/>
            <a:chOff x="8267886" y="2798901"/>
            <a:chExt cx="1638114" cy="2015849"/>
          </a:xfrm>
        </p:grpSpPr>
        <p:pic>
          <p:nvPicPr>
            <p:cNvPr id="4124" name="Picture 42">
              <a:extLst>
                <a:ext uri="{FF2B5EF4-FFF2-40B4-BE49-F238E27FC236}">
                  <a16:creationId xmlns:a16="http://schemas.microsoft.com/office/drawing/2014/main" id="{14D43FAC-2283-4C45-8FB4-1D1DF0DF7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9703" y="2798901"/>
              <a:ext cx="1394481" cy="125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5" name="Rectangle 28">
              <a:extLst>
                <a:ext uri="{FF2B5EF4-FFF2-40B4-BE49-F238E27FC236}">
                  <a16:creationId xmlns:a16="http://schemas.microsoft.com/office/drawing/2014/main" id="{1A0B5043-04C1-7548-9CCE-753D82161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7886" y="4014018"/>
              <a:ext cx="1638114" cy="80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Stockholm University,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     Sweden	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7278EB8-6681-6A10-B7B3-AA321055B8D2}"/>
              </a:ext>
            </a:extLst>
          </p:cNvPr>
          <p:cNvGrpSpPr/>
          <p:nvPr/>
        </p:nvGrpSpPr>
        <p:grpSpPr>
          <a:xfrm>
            <a:off x="6923982" y="4703059"/>
            <a:ext cx="1780103" cy="1409228"/>
            <a:chOff x="5883209" y="4683125"/>
            <a:chExt cx="2198821" cy="1690105"/>
          </a:xfrm>
        </p:grpSpPr>
        <p:grpSp>
          <p:nvGrpSpPr>
            <p:cNvPr id="4112" name="Group 50">
              <a:extLst>
                <a:ext uri="{FF2B5EF4-FFF2-40B4-BE49-F238E27FC236}">
                  <a16:creationId xmlns:a16="http://schemas.microsoft.com/office/drawing/2014/main" id="{D54A0AE4-454A-BA4B-B292-A79C99C330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5050" y="4683125"/>
              <a:ext cx="1614488" cy="1298575"/>
              <a:chOff x="3064233" y="3358238"/>
              <a:chExt cx="3200615" cy="1434431"/>
            </a:xfrm>
          </p:grpSpPr>
          <p:pic>
            <p:nvPicPr>
              <p:cNvPr id="4122" name="Picture 48" descr="CILogo.png">
                <a:extLst>
                  <a:ext uri="{FF2B5EF4-FFF2-40B4-BE49-F238E27FC236}">
                    <a16:creationId xmlns:a16="http://schemas.microsoft.com/office/drawing/2014/main" id="{DEF804CD-A4FD-534E-883B-692EA852F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4233" y="3358238"/>
                <a:ext cx="1352568" cy="9076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23" name="Picture 49" descr="CI_LogoTextB.gif">
                <a:extLst>
                  <a:ext uri="{FF2B5EF4-FFF2-40B4-BE49-F238E27FC236}">
                    <a16:creationId xmlns:a16="http://schemas.microsoft.com/office/drawing/2014/main" id="{00295843-34D8-F943-9D37-F28F10049B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7019" y="4322730"/>
                <a:ext cx="3187829" cy="469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13" name="Rectangle 28">
              <a:extLst>
                <a:ext uri="{FF2B5EF4-FFF2-40B4-BE49-F238E27FC236}">
                  <a16:creationId xmlns:a16="http://schemas.microsoft.com/office/drawing/2014/main" id="{CE023740-A280-124C-9527-827CE5CF4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3209" y="6041022"/>
              <a:ext cx="2198821" cy="33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Cockcroft Institute, UK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7946A8-AF32-5855-C975-2D4282A501EF}"/>
              </a:ext>
            </a:extLst>
          </p:cNvPr>
          <p:cNvGrpSpPr/>
          <p:nvPr/>
        </p:nvGrpSpPr>
        <p:grpSpPr>
          <a:xfrm>
            <a:off x="3833830" y="3003154"/>
            <a:ext cx="2185535" cy="1082676"/>
            <a:chOff x="1706397" y="3040063"/>
            <a:chExt cx="2592720" cy="916312"/>
          </a:xfrm>
        </p:grpSpPr>
        <p:pic>
          <p:nvPicPr>
            <p:cNvPr id="4120" name="Picture 50" descr="Manchester_University_Logo.png">
              <a:extLst>
                <a:ext uri="{FF2B5EF4-FFF2-40B4-BE49-F238E27FC236}">
                  <a16:creationId xmlns:a16="http://schemas.microsoft.com/office/drawing/2014/main" id="{30EDE962-8664-7640-8852-1E3FEF648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7433" y="3040063"/>
              <a:ext cx="1543363" cy="480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1" name="Rectangle 28">
              <a:extLst>
                <a:ext uri="{FF2B5EF4-FFF2-40B4-BE49-F238E27FC236}">
                  <a16:creationId xmlns:a16="http://schemas.microsoft.com/office/drawing/2014/main" id="{3C183857-FCBF-2345-B989-DB48472C2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397" y="3721940"/>
              <a:ext cx="2592720" cy="234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Manchester, UK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FE4042-A206-B765-78F7-42B00A38E608}"/>
              </a:ext>
            </a:extLst>
          </p:cNvPr>
          <p:cNvGrpSpPr/>
          <p:nvPr/>
        </p:nvGrpSpPr>
        <p:grpSpPr>
          <a:xfrm>
            <a:off x="6851601" y="2687107"/>
            <a:ext cx="1758950" cy="1466701"/>
            <a:chOff x="5480050" y="2719388"/>
            <a:chExt cx="1758950" cy="1466701"/>
          </a:xfrm>
        </p:grpSpPr>
        <p:pic>
          <p:nvPicPr>
            <p:cNvPr id="4115" name="Picture 1">
              <a:extLst>
                <a:ext uri="{FF2B5EF4-FFF2-40B4-BE49-F238E27FC236}">
                  <a16:creationId xmlns:a16="http://schemas.microsoft.com/office/drawing/2014/main" id="{94A978DC-3ADD-FF4A-89CB-C1A0224B2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050" y="2719388"/>
              <a:ext cx="1758950" cy="97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6" name="Rectangle 21">
              <a:extLst>
                <a:ext uri="{FF2B5EF4-FFF2-40B4-BE49-F238E27FC236}">
                  <a16:creationId xmlns:a16="http://schemas.microsoft.com/office/drawing/2014/main" id="{B040B627-E0DB-3347-B2E7-960EC314C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824" y="3724424"/>
              <a:ext cx="14634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Purdue University,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USA</a:t>
              </a:r>
            </a:p>
          </p:txBody>
        </p:sp>
      </p:grpSp>
      <p:pic>
        <p:nvPicPr>
          <p:cNvPr id="4119" name="Picture 3">
            <a:extLst>
              <a:ext uri="{FF2B5EF4-FFF2-40B4-BE49-F238E27FC236}">
                <a16:creationId xmlns:a16="http://schemas.microsoft.com/office/drawing/2014/main" id="{FA7C4E49-E1EE-9C4B-A236-E1C953F68C0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45" y="1095340"/>
            <a:ext cx="1081965" cy="107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97DA73-74A1-5611-CC39-BB9185AC22B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02046" y="930251"/>
            <a:ext cx="1213160" cy="1316062"/>
          </a:xfrm>
          <a:prstGeom prst="rect">
            <a:avLst/>
          </a:prstGeom>
        </p:spPr>
      </p:pic>
      <p:sp>
        <p:nvSpPr>
          <p:cNvPr id="7" name="Rectangle 21">
            <a:extLst>
              <a:ext uri="{FF2B5EF4-FFF2-40B4-BE49-F238E27FC236}">
                <a16:creationId xmlns:a16="http://schemas.microsoft.com/office/drawing/2014/main" id="{86201522-D5EB-C1D3-2B14-04184FF7C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59" y="2098328"/>
            <a:ext cx="15989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University of Brescia,</a:t>
            </a:r>
          </a:p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Italy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E38BE4-B245-53AB-524D-1ADAC0421C4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12749" y="3056948"/>
            <a:ext cx="2257892" cy="521052"/>
          </a:xfrm>
          <a:prstGeom prst="rect">
            <a:avLst/>
          </a:prstGeom>
        </p:spPr>
      </p:pic>
      <p:sp>
        <p:nvSpPr>
          <p:cNvPr id="11" name="Rectangle 21">
            <a:extLst>
              <a:ext uri="{FF2B5EF4-FFF2-40B4-BE49-F238E27FC236}">
                <a16:creationId xmlns:a16="http://schemas.microsoft.com/office/drawing/2014/main" id="{7DB9F2D2-319B-852C-6DD2-62DA5F63B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76" y="3703919"/>
            <a:ext cx="18201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University of Groningen,</a:t>
            </a:r>
          </a:p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Holland</a:t>
            </a:r>
          </a:p>
        </p:txBody>
      </p:sp>
      <p:pic>
        <p:nvPicPr>
          <p:cNvPr id="1028" name="Picture 4" descr="INFN - Pisa">
            <a:extLst>
              <a:ext uri="{FF2B5EF4-FFF2-40B4-BE49-F238E27FC236}">
                <a16:creationId xmlns:a16="http://schemas.microsoft.com/office/drawing/2014/main" id="{283AC295-73DB-F8A1-058F-A19D439FC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709" y="2919831"/>
            <a:ext cx="19939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1">
            <a:extLst>
              <a:ext uri="{FF2B5EF4-FFF2-40B4-BE49-F238E27FC236}">
                <a16:creationId xmlns:a16="http://schemas.microsoft.com/office/drawing/2014/main" id="{8E968891-E697-7CB9-7178-636F3BDC8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499" y="3812650"/>
            <a:ext cx="11512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Pisa and Pavia</a:t>
            </a:r>
          </a:p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Italy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384C98C-2A29-BCCA-30C1-406F018B9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" y="1061540"/>
            <a:ext cx="5096427" cy="508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CDE41-FD2C-EA36-54B6-2BF4C8AF0FFC}"/>
              </a:ext>
            </a:extLst>
          </p:cNvPr>
          <p:cNvSpPr txBox="1"/>
          <p:nvPr/>
        </p:nvSpPr>
        <p:spPr>
          <a:xfrm>
            <a:off x="4953000" y="729588"/>
            <a:ext cx="51285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third time ALPHA has been nominated</a:t>
            </a:r>
          </a:p>
          <a:p>
            <a:endParaRPr lang="en-CH" dirty="0"/>
          </a:p>
          <a:p>
            <a:r>
              <a:rPr lang="en-CH" dirty="0"/>
              <a:t>2010: trapping of antihydrogen (won)</a:t>
            </a:r>
          </a:p>
          <a:p>
            <a:endParaRPr lang="en-CH" dirty="0"/>
          </a:p>
          <a:p>
            <a:r>
              <a:rPr lang="en-CH" dirty="0"/>
              <a:t>2021: laser cooling of antihydrogen (didn’t win)</a:t>
            </a:r>
          </a:p>
          <a:p>
            <a:endParaRPr lang="en-CH" dirty="0"/>
          </a:p>
          <a:p>
            <a:r>
              <a:rPr lang="en-CH" dirty="0"/>
              <a:t>2023: gravity experiment (didn’t win again)</a:t>
            </a:r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4955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Box 4">
            <a:extLst>
              <a:ext uri="{FF2B5EF4-FFF2-40B4-BE49-F238E27FC236}">
                <a16:creationId xmlns:a16="http://schemas.microsoft.com/office/drawing/2014/main" id="{53F3CA80-DA54-8643-8354-6857DFF6C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0162" y="95577"/>
            <a:ext cx="66927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CH" sz="2800" b="1" dirty="0">
                <a:solidFill>
                  <a:srgbClr val="FFFFFF"/>
                </a:solidFill>
              </a:rPr>
              <a:t>New Publication coming in </a:t>
            </a:r>
            <a:r>
              <a:rPr lang="en-US" altLang="en-CH" sz="2800" b="1" i="1" dirty="0">
                <a:solidFill>
                  <a:srgbClr val="FFFFFF"/>
                </a:solidFill>
              </a:rPr>
              <a:t>Nature Physics</a:t>
            </a:r>
          </a:p>
        </p:txBody>
      </p:sp>
      <p:sp>
        <p:nvSpPr>
          <p:cNvPr id="80899" name="TextBox 2">
            <a:extLst>
              <a:ext uri="{FF2B5EF4-FFF2-40B4-BE49-F238E27FC236}">
                <a16:creationId xmlns:a16="http://schemas.microsoft.com/office/drawing/2014/main" id="{92B7F82D-1270-1942-A230-00BE0AF76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4275" y="5230119"/>
            <a:ext cx="459311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b="1" dirty="0">
                <a:solidFill>
                  <a:srgbClr val="FF0000"/>
                </a:solidFill>
              </a:rPr>
              <a:t>each curve obtained in 1 day</a:t>
            </a:r>
          </a:p>
          <a:p>
            <a:pPr eaLnBrk="1" hangingPunct="1"/>
            <a:r>
              <a:rPr lang="en-US" altLang="en-CH" b="1" dirty="0">
                <a:solidFill>
                  <a:srgbClr val="FF0000"/>
                </a:solidFill>
              </a:rPr>
              <a:t>took 10 weeks in 2017...</a:t>
            </a:r>
          </a:p>
          <a:p>
            <a:pPr eaLnBrk="1" hangingPunct="1"/>
            <a:endParaRPr lang="en-US" altLang="en-CH" b="1" dirty="0">
              <a:solidFill>
                <a:srgbClr val="FF0000"/>
              </a:solidFill>
            </a:endParaRPr>
          </a:p>
          <a:p>
            <a:pPr algn="l" eaLnBrk="1" hangingPunct="1"/>
            <a:r>
              <a:rPr lang="en-US" altLang="en-CH" b="1" dirty="0">
                <a:solidFill>
                  <a:srgbClr val="FF0000"/>
                </a:solidFill>
              </a:rPr>
              <a:t>one goal of 2023 run was to improve this</a:t>
            </a:r>
          </a:p>
          <a:p>
            <a:pPr algn="l" eaLnBrk="1" hangingPunct="1"/>
            <a:r>
              <a:rPr lang="en-US" altLang="en-CH" b="1" dirty="0">
                <a:solidFill>
                  <a:srgbClr val="FF0000"/>
                </a:solidFill>
              </a:rPr>
              <a:t>resolution</a:t>
            </a:r>
          </a:p>
          <a:p>
            <a:pPr eaLnBrk="1" hangingPunct="1"/>
            <a:endParaRPr lang="en-US" altLang="en-CH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E26FA0-7A7F-2B9E-5D11-4CC190D6EF62}"/>
              </a:ext>
            </a:extLst>
          </p:cNvPr>
          <p:cNvSpPr txBox="1"/>
          <p:nvPr/>
        </p:nvSpPr>
        <p:spPr>
          <a:xfrm>
            <a:off x="478221" y="795451"/>
            <a:ext cx="50134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“Precision spectroscopy of the hyperfine components of the 1S-2S transition in antihydrogen”</a:t>
            </a:r>
            <a:endParaRPr lang="en-CH" sz="18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367F63-B117-2688-80D4-91FB4A795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8788"/>
            <a:ext cx="7772400" cy="33449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6CF5F-9474-5EBF-E31B-2ED171EE1473}"/>
              </a:ext>
            </a:extLst>
          </p:cNvPr>
          <p:cNvSpPr txBox="1"/>
          <p:nvPr/>
        </p:nvSpPr>
        <p:spPr>
          <a:xfrm>
            <a:off x="5990897" y="1135117"/>
            <a:ext cx="1685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(data pre-LS2)</a:t>
            </a:r>
          </a:p>
        </p:txBody>
      </p:sp>
    </p:spTree>
  </p:cSld>
  <p:clrMapOvr>
    <a:masterClrMapping/>
  </p:clrMapOvr>
  <p:transition advClick="0" advTm="1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5F8BF-A9C0-5E7C-33E8-CCF784AD0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Box 3">
            <a:extLst>
              <a:ext uri="{FF2B5EF4-FFF2-40B4-BE49-F238E27FC236}">
                <a16:creationId xmlns:a16="http://schemas.microsoft.com/office/drawing/2014/main" id="{665AABA1-4565-BAB5-0C56-949771F4C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2021" y="121033"/>
            <a:ext cx="30682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3200" b="1" dirty="0">
                <a:solidFill>
                  <a:srgbClr val="FFFFFF"/>
                </a:solidFill>
              </a:rPr>
              <a:t>ALPHA in 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54B155-6BF6-7DB4-7007-20B803E5D865}"/>
              </a:ext>
            </a:extLst>
          </p:cNvPr>
          <p:cNvSpPr txBox="1"/>
          <p:nvPr/>
        </p:nvSpPr>
        <p:spPr>
          <a:xfrm>
            <a:off x="50055" y="917533"/>
            <a:ext cx="9805890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342900" indent="-3429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sz="2400" dirty="0"/>
              <a:t>ALPHA-g was disassembled for external solenoid magnet upgrade; this</a:t>
            </a:r>
          </a:p>
          <a:p>
            <a:pPr marL="0" indent="0" eaLnBrk="1" hangingPunct="1">
              <a:defRPr/>
            </a:pPr>
            <a:r>
              <a:rPr lang="en-US" altLang="en-CH" sz="2400" dirty="0"/>
              <a:t>was completed successfully and ALPHA-g is back in position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sz="24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sz="2400" dirty="0"/>
              <a:t>we only ran ALPHA-2 during the 2023 pbar beamtime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sz="24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sz="2400" dirty="0"/>
              <a:t>we have seven new physics results for which publications are in preparation</a:t>
            </a:r>
          </a:p>
          <a:p>
            <a:pPr marL="0" indent="0" eaLnBrk="1" hangingPunct="1">
              <a:defRPr/>
            </a:pPr>
            <a:endParaRPr lang="en-US" altLang="en-CH" sz="2400" b="1" dirty="0"/>
          </a:p>
          <a:p>
            <a:pPr eaLnBrk="1" hangingPunct="1">
              <a:defRPr/>
            </a:pPr>
            <a:endParaRPr lang="en-US" altLang="en-CH" sz="2400" dirty="0"/>
          </a:p>
        </p:txBody>
      </p:sp>
      <p:pic>
        <p:nvPicPr>
          <p:cNvPr id="2" name="Picture 2" descr="solenoid.jpg">
            <a:extLst>
              <a:ext uri="{FF2B5EF4-FFF2-40B4-BE49-F238E27FC236}">
                <a16:creationId xmlns:a16="http://schemas.microsoft.com/office/drawing/2014/main" id="{3A8F4A11-C870-368D-2748-E8B531CA57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64065"/>
            <a:ext cx="2430481" cy="324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018787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E09DD2-046D-126B-E450-EADC93506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23967"/>
            <a:ext cx="6306206" cy="32249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FFB861-54EA-22E4-BF4B-8449E55A965F}"/>
              </a:ext>
            </a:extLst>
          </p:cNvPr>
          <p:cNvSpPr txBox="1"/>
          <p:nvPr/>
        </p:nvSpPr>
        <p:spPr>
          <a:xfrm>
            <a:off x="-7933" y="4827594"/>
            <a:ext cx="100229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from 13 years of trapping experience: positron temperature has a big effect on # of hbars produced and</a:t>
            </a:r>
          </a:p>
          <a:p>
            <a:r>
              <a:rPr lang="en-CH" sz="1800" dirty="0"/>
              <a:t>      the </a:t>
            </a:r>
            <a:r>
              <a:rPr lang="en-CH" sz="1800" i="1" dirty="0"/>
              <a:t>trappable fraction  </a:t>
            </a:r>
            <a:r>
              <a:rPr lang="en-CH" sz="1800" dirty="0"/>
              <a:t>Recall the trap is about 0.5K deep.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mixed plasma 1.5 x10</a:t>
            </a:r>
            <a:r>
              <a:rPr lang="en-CH" sz="1800" baseline="30000" dirty="0"/>
              <a:t>5 </a:t>
            </a:r>
            <a:r>
              <a:rPr lang="en-CH" sz="1800" dirty="0"/>
              <a:t>Be</a:t>
            </a:r>
            <a:r>
              <a:rPr lang="en-CH" sz="1800" baseline="30000" dirty="0"/>
              <a:t>+ </a:t>
            </a:r>
            <a:r>
              <a:rPr lang="en-CH" sz="1800" dirty="0"/>
              <a:t>ions and 3 x10</a:t>
            </a:r>
            <a:r>
              <a:rPr lang="en-CH" sz="1800" baseline="30000" dirty="0"/>
              <a:t>6</a:t>
            </a:r>
            <a:r>
              <a:rPr lang="en-CH" sz="1800" dirty="0"/>
              <a:t> e</a:t>
            </a:r>
            <a:r>
              <a:rPr lang="en-CH" sz="1800" baseline="30000" dirty="0"/>
              <a:t>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laser cool Be ions - positrons are sympathetically cooled by Coulomb interaction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positron T of a few K, maybe diagnostics limited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typical T without Be cooling is 15-20K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AB0A8-7E68-282E-BADF-AB04029A0FD2}"/>
              </a:ext>
            </a:extLst>
          </p:cNvPr>
          <p:cNvSpPr txBox="1"/>
          <p:nvPr/>
        </p:nvSpPr>
        <p:spPr>
          <a:xfrm>
            <a:off x="1213462" y="120493"/>
            <a:ext cx="8580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I. Accumulation of 10</a:t>
            </a:r>
            <a:r>
              <a:rPr lang="en-CH" sz="2800" b="1" baseline="30000" dirty="0">
                <a:solidFill>
                  <a:schemeClr val="bg1"/>
                </a:solidFill>
              </a:rPr>
              <a:t>4</a:t>
            </a:r>
            <a:r>
              <a:rPr lang="en-CH" sz="2800" b="1" dirty="0">
                <a:solidFill>
                  <a:schemeClr val="bg1"/>
                </a:solidFill>
              </a:rPr>
              <a:t> hbars using laser-cooled Be 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E792EE-C616-FC46-304A-0DBDBC5BA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13" y="2469685"/>
            <a:ext cx="2172946" cy="2359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A14F1B-5E5F-963D-1EE6-1DE8E77E3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1643" y="771417"/>
            <a:ext cx="2264358" cy="169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8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87E4EA-EF7E-5F03-E657-8CB544FF2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61" y="1010011"/>
            <a:ext cx="9186247" cy="52856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1DD00B-1F92-818B-FDF2-CC3B531C6CAD}"/>
              </a:ext>
            </a:extLst>
          </p:cNvPr>
          <p:cNvSpPr txBox="1"/>
          <p:nvPr/>
        </p:nvSpPr>
        <p:spPr>
          <a:xfrm>
            <a:off x="1213462" y="120493"/>
            <a:ext cx="8580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I. Accumulation of 10</a:t>
            </a:r>
            <a:r>
              <a:rPr lang="en-CH" sz="2800" b="1" baseline="30000" dirty="0">
                <a:solidFill>
                  <a:schemeClr val="bg1"/>
                </a:solidFill>
              </a:rPr>
              <a:t>4</a:t>
            </a:r>
            <a:r>
              <a:rPr lang="en-CH" sz="2800" b="1" dirty="0">
                <a:solidFill>
                  <a:schemeClr val="bg1"/>
                </a:solidFill>
              </a:rPr>
              <a:t> hbars using laser-cooled Be ions</a:t>
            </a:r>
          </a:p>
        </p:txBody>
      </p:sp>
    </p:spTree>
    <p:extLst>
      <p:ext uri="{BB962C8B-B14F-4D97-AF65-F5344CB8AC3E}">
        <p14:creationId xmlns:p14="http://schemas.microsoft.com/office/powerpoint/2010/main" val="256114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C0F70D8-E774-900D-DB46-0FFA8DE126C5}"/>
              </a:ext>
            </a:extLst>
          </p:cNvPr>
          <p:cNvSpPr txBox="1"/>
          <p:nvPr/>
        </p:nvSpPr>
        <p:spPr>
          <a:xfrm rot="19507344">
            <a:off x="1717608" y="3177185"/>
            <a:ext cx="51430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b="1" dirty="0">
                <a:solidFill>
                  <a:schemeClr val="bg1">
                    <a:alpha val="56043"/>
                  </a:schemeClr>
                </a:solidFill>
              </a:rPr>
              <a:t>ALPHA preliminary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5F4660-738E-41BD-F336-0810C0E6A87D}"/>
              </a:ext>
            </a:extLst>
          </p:cNvPr>
          <p:cNvSpPr txBox="1"/>
          <p:nvPr/>
        </p:nvSpPr>
        <p:spPr>
          <a:xfrm>
            <a:off x="7587611" y="1372644"/>
            <a:ext cx="21661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N. Madsen,</a:t>
            </a:r>
          </a:p>
          <a:p>
            <a:r>
              <a:rPr lang="en-CH" dirty="0"/>
              <a:t>M. Goncalves,</a:t>
            </a:r>
          </a:p>
          <a:p>
            <a:r>
              <a:rPr lang="en-CH" dirty="0"/>
              <a:t>K. Thompson </a:t>
            </a:r>
            <a:r>
              <a:rPr lang="en-CH" i="1" dirty="0"/>
              <a:t>et al.</a:t>
            </a:r>
            <a:endParaRPr lang="en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E0A310-B2E8-E34A-A919-1407B1DACD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5" t="6824" r="6501" b="5667"/>
          <a:stretch/>
        </p:blipFill>
        <p:spPr>
          <a:xfrm>
            <a:off x="0" y="1072178"/>
            <a:ext cx="7294527" cy="49794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D3BFDF-D4D1-5232-754F-4813C9FBBF3B}"/>
              </a:ext>
            </a:extLst>
          </p:cNvPr>
          <p:cNvSpPr txBox="1"/>
          <p:nvPr/>
        </p:nvSpPr>
        <p:spPr>
          <a:xfrm rot="19507344">
            <a:off x="3848968" y="2940135"/>
            <a:ext cx="4706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>
                <a:solidFill>
                  <a:srgbClr val="AFAFAF"/>
                </a:solidFill>
              </a:rPr>
              <a:t>ALPHA 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B76EC5-3A56-824B-1001-8A096366FDBA}"/>
              </a:ext>
            </a:extLst>
          </p:cNvPr>
          <p:cNvSpPr txBox="1"/>
          <p:nvPr/>
        </p:nvSpPr>
        <p:spPr>
          <a:xfrm>
            <a:off x="1234482" y="121303"/>
            <a:ext cx="8580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I. Accumulation of 10</a:t>
            </a:r>
            <a:r>
              <a:rPr lang="en-CH" sz="2800" b="1" baseline="30000" dirty="0">
                <a:solidFill>
                  <a:schemeClr val="bg1"/>
                </a:solidFill>
              </a:rPr>
              <a:t>4</a:t>
            </a:r>
            <a:r>
              <a:rPr lang="en-CH" sz="2800" b="1" dirty="0">
                <a:solidFill>
                  <a:schemeClr val="bg1"/>
                </a:solidFill>
              </a:rPr>
              <a:t> hbars using laser-cooled Be 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4727B2-F1DA-0DDA-2D5D-1C42D8332E56}"/>
              </a:ext>
            </a:extLst>
          </p:cNvPr>
          <p:cNvSpPr txBox="1"/>
          <p:nvPr/>
        </p:nvSpPr>
        <p:spPr>
          <a:xfrm>
            <a:off x="7239054" y="2401276"/>
            <a:ext cx="286328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maximum short term</a:t>
            </a:r>
          </a:p>
          <a:p>
            <a:r>
              <a:rPr lang="en-CH" dirty="0">
                <a:solidFill>
                  <a:srgbClr val="FF0000"/>
                </a:solidFill>
              </a:rPr>
              <a:t>result: 20 stacks with</a:t>
            </a:r>
          </a:p>
          <a:p>
            <a:r>
              <a:rPr lang="en-CH" dirty="0">
                <a:solidFill>
                  <a:srgbClr val="FF0000"/>
                </a:solidFill>
              </a:rPr>
              <a:t>average of 73 atoms per</a:t>
            </a:r>
          </a:p>
          <a:p>
            <a:r>
              <a:rPr lang="en-CH" dirty="0">
                <a:solidFill>
                  <a:srgbClr val="FF0000"/>
                </a:solidFill>
              </a:rPr>
              <a:t>stack</a:t>
            </a:r>
          </a:p>
          <a:p>
            <a:endParaRPr lang="en-CH" dirty="0">
              <a:solidFill>
                <a:srgbClr val="FF0000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this is about 650 times the</a:t>
            </a:r>
          </a:p>
          <a:p>
            <a:r>
              <a:rPr lang="en-CH" dirty="0">
                <a:solidFill>
                  <a:srgbClr val="FF0000"/>
                </a:solidFill>
              </a:rPr>
              <a:t>rate from 2010</a:t>
            </a:r>
          </a:p>
          <a:p>
            <a:endParaRPr lang="en-CH" dirty="0">
              <a:solidFill>
                <a:srgbClr val="FF0000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typically stack on night </a:t>
            </a:r>
          </a:p>
          <a:p>
            <a:r>
              <a:rPr lang="en-CH" dirty="0">
                <a:solidFill>
                  <a:srgbClr val="FF0000"/>
                </a:solidFill>
              </a:rPr>
              <a:t>shift – then (cool and)</a:t>
            </a:r>
          </a:p>
          <a:p>
            <a:r>
              <a:rPr lang="en-CH" dirty="0">
                <a:solidFill>
                  <a:srgbClr val="FF0000"/>
                </a:solidFill>
              </a:rPr>
              <a:t>measure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F03721-CFCB-FDE1-8164-8D1703310EE1}"/>
              </a:ext>
            </a:extLst>
          </p:cNvPr>
          <p:cNvSpPr txBox="1"/>
          <p:nvPr/>
        </p:nvSpPr>
        <p:spPr>
          <a:xfrm>
            <a:off x="2627587" y="6103000"/>
            <a:ext cx="3114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average 15 mixings per hour</a:t>
            </a:r>
          </a:p>
        </p:txBody>
      </p:sp>
    </p:spTree>
    <p:extLst>
      <p:ext uri="{BB962C8B-B14F-4D97-AF65-F5344CB8AC3E}">
        <p14:creationId xmlns:p14="http://schemas.microsoft.com/office/powerpoint/2010/main" val="410112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98919B1-924E-474B-BA49-21D0070B1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23" y="779682"/>
            <a:ext cx="9386154" cy="408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94295B-F5CF-9F89-A9B8-411F11911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807" y="48924"/>
            <a:ext cx="6132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II. Laser Cooling of Antihydrogen</a:t>
            </a:r>
          </a:p>
        </p:txBody>
      </p:sp>
      <p:pic>
        <p:nvPicPr>
          <p:cNvPr id="3" name="Picture 2" descr="A picture containing text, pen&#10;&#10;Description automatically generated">
            <a:extLst>
              <a:ext uri="{FF2B5EF4-FFF2-40B4-BE49-F238E27FC236}">
                <a16:creationId xmlns:a16="http://schemas.microsoft.com/office/drawing/2014/main" id="{76B0A2E2-3927-BEFF-BF35-9D2B5EF5B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003" y="4114417"/>
            <a:ext cx="1807997" cy="23914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6CADC3-1DAB-5685-7F69-0778AF262FE0}"/>
              </a:ext>
            </a:extLst>
          </p:cNvPr>
          <p:cNvSpPr txBox="1"/>
          <p:nvPr/>
        </p:nvSpPr>
        <p:spPr>
          <a:xfrm>
            <a:off x="8576441" y="37143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2021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>
            <a:extLst>
              <a:ext uri="{FF2B5EF4-FFF2-40B4-BE49-F238E27FC236}">
                <a16:creationId xmlns:a16="http://schemas.microsoft.com/office/drawing/2014/main" id="{A1C0F30B-35C4-2540-BDA3-10AB2D980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1" y="820849"/>
            <a:ext cx="5085089" cy="419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634" name="Group 7">
            <a:extLst>
              <a:ext uri="{FF2B5EF4-FFF2-40B4-BE49-F238E27FC236}">
                <a16:creationId xmlns:a16="http://schemas.microsoft.com/office/drawing/2014/main" id="{6F21C15D-9CFB-B143-B068-0FFC4E718546}"/>
              </a:ext>
            </a:extLst>
          </p:cNvPr>
          <p:cNvGrpSpPr>
            <a:grpSpLocks/>
          </p:cNvGrpSpPr>
          <p:nvPr/>
        </p:nvGrpSpPr>
        <p:grpSpPr bwMode="auto">
          <a:xfrm>
            <a:off x="3817611" y="3450569"/>
            <a:ext cx="3795712" cy="400050"/>
            <a:chOff x="4458559" y="4112154"/>
            <a:chExt cx="3795684" cy="4001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1BDE97-58C9-854C-99D9-87089915CEDB}"/>
                </a:ext>
              </a:extLst>
            </p:cNvPr>
            <p:cNvSpPr txBox="1"/>
            <p:nvPr/>
          </p:nvSpPr>
          <p:spPr>
            <a:xfrm>
              <a:off x="7271588" y="4112154"/>
              <a:ext cx="982655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latin typeface="Times New Roman" charset="0"/>
                  <a:ea typeface="ＭＳ Ｐゴシック" charset="0"/>
                </a:rPr>
                <a:t>probing</a:t>
              </a:r>
            </a:p>
          </p:txBody>
        </p:sp>
        <p:cxnSp>
          <p:nvCxnSpPr>
            <p:cNvPr id="69639" name="Straight Arrow Connector 9">
              <a:extLst>
                <a:ext uri="{FF2B5EF4-FFF2-40B4-BE49-F238E27FC236}">
                  <a16:creationId xmlns:a16="http://schemas.microsoft.com/office/drawing/2014/main" id="{C972CB48-A400-3349-BAD5-3DB869F75CB3}"/>
                </a:ext>
              </a:extLst>
            </p:cNvPr>
            <p:cNvCxnSpPr>
              <a:cxnSpLocks noChangeShapeType="1"/>
              <a:stCxn id="9" idx="1"/>
            </p:cNvCxnSpPr>
            <p:nvPr/>
          </p:nvCxnSpPr>
          <p:spPr bwMode="auto">
            <a:xfrm flipH="1" flipV="1">
              <a:off x="4458559" y="4126055"/>
              <a:ext cx="2813148" cy="186154"/>
            </a:xfrm>
            <a:prstGeom prst="straightConnector1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9635" name="TextBox 14">
            <a:extLst>
              <a:ext uri="{FF2B5EF4-FFF2-40B4-BE49-F238E27FC236}">
                <a16:creationId xmlns:a16="http://schemas.microsoft.com/office/drawing/2014/main" id="{CF33D32F-7AF5-BE42-BDC2-DDF23E1F2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1973" y="1590600"/>
            <a:ext cx="41862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b="1" dirty="0">
                <a:solidFill>
                  <a:srgbClr val="FF0000"/>
                </a:solidFill>
              </a:rPr>
              <a:t>1S </a:t>
            </a:r>
            <a:r>
              <a:rPr lang="mr-IN" altLang="en-CH" b="1" dirty="0">
                <a:solidFill>
                  <a:srgbClr val="FF0000"/>
                </a:solidFill>
              </a:rPr>
              <a:t>–</a:t>
            </a:r>
            <a:r>
              <a:rPr lang="en-US" altLang="en-CH" b="1" dirty="0">
                <a:solidFill>
                  <a:srgbClr val="FF0000"/>
                </a:solidFill>
              </a:rPr>
              <a:t> 2P transitions in (anti)hydrogen</a:t>
            </a:r>
          </a:p>
        </p:txBody>
      </p:sp>
      <p:sp>
        <p:nvSpPr>
          <p:cNvPr id="69636" name="TextBox 15">
            <a:extLst>
              <a:ext uri="{FF2B5EF4-FFF2-40B4-BE49-F238E27FC236}">
                <a16:creationId xmlns:a16="http://schemas.microsoft.com/office/drawing/2014/main" id="{82C3C745-C1A4-2F4D-98FB-5A90FEC28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10453"/>
            <a:ext cx="981749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/>
            <a:r>
              <a:rPr lang="en-US" altLang="en-CH" dirty="0"/>
              <a:t>probe the sample after cooling</a:t>
            </a:r>
          </a:p>
          <a:p>
            <a:pPr algn="l" eaLnBrk="1" hangingPunct="1"/>
            <a:r>
              <a:rPr lang="en-US" altLang="en-CH" dirty="0"/>
              <a:t>atom will sometimes spin-flip and then annihilate</a:t>
            </a:r>
          </a:p>
          <a:p>
            <a:pPr algn="l" eaLnBrk="1" hangingPunct="1"/>
            <a:r>
              <a:rPr lang="en-US" altLang="en-CH" dirty="0"/>
              <a:t>longitudinal velocity information from Doppler broadening</a:t>
            </a:r>
          </a:p>
          <a:p>
            <a:pPr algn="l" eaLnBrk="1" hangingPunct="1"/>
            <a:r>
              <a:rPr lang="en-US" altLang="en-CH" dirty="0"/>
              <a:t>measure TOF between laser pulse and annihilation – gives information about </a:t>
            </a:r>
            <a:r>
              <a:rPr lang="en-US" altLang="en-CH" dirty="0" err="1"/>
              <a:t>tranverse</a:t>
            </a:r>
            <a:r>
              <a:rPr lang="en-US" altLang="en-CH" dirty="0"/>
              <a:t> speeds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019271-D5F3-4AC5-A96D-A0CBE8A3B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752" y="90964"/>
            <a:ext cx="6132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II. Laser Cooling of Antihydrogen</a:t>
            </a:r>
          </a:p>
        </p:txBody>
      </p:sp>
    </p:spTree>
  </p:cSld>
  <p:clrMapOvr>
    <a:masterClrMapping/>
  </p:clrMapOvr>
  <p:transition advClick="0" advTm="10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FCA319-A829-0A39-33E0-FAB4D8898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4280" y="90965"/>
            <a:ext cx="6132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II. Laser Cooling of Antihydrogen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D398A952-AD76-4200-F2C6-8A4637A12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1" y="1204256"/>
            <a:ext cx="7612062" cy="49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362AC6-59FD-359D-1415-97C037730561}"/>
              </a:ext>
            </a:extLst>
          </p:cNvPr>
          <p:cNvSpPr txBox="1"/>
          <p:nvPr/>
        </p:nvSpPr>
        <p:spPr>
          <a:xfrm>
            <a:off x="7903779" y="1702676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2021 article</a:t>
            </a:r>
          </a:p>
        </p:txBody>
      </p:sp>
    </p:spTree>
    <p:extLst>
      <p:ext uri="{BB962C8B-B14F-4D97-AF65-F5344CB8AC3E}">
        <p14:creationId xmlns:p14="http://schemas.microsoft.com/office/powerpoint/2010/main" val="1399507549"/>
      </p:ext>
    </p:extLst>
  </p:cSld>
  <p:clrMapOvr>
    <a:masterClrMapping/>
  </p:clrMapOvr>
  <p:transition advClick="0" advTm="10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E15F49-23DF-6C54-27AC-36BD0D4D5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147" y="1427046"/>
            <a:ext cx="6584713" cy="4966970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81680D2A-343F-025B-8683-94F92D898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4280" y="90965"/>
            <a:ext cx="6132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II. Laser Cooling of Antihydrogen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65D514-B464-8168-97FF-A546D29DB9F7}"/>
              </a:ext>
            </a:extLst>
          </p:cNvPr>
          <p:cNvSpPr txBox="1"/>
          <p:nvPr/>
        </p:nvSpPr>
        <p:spPr>
          <a:xfrm>
            <a:off x="872359" y="737255"/>
            <a:ext cx="7932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2023: Measured 1S-2P linewidth versus cooling time for various conditions</a:t>
            </a:r>
          </a:p>
          <a:p>
            <a:r>
              <a:rPr lang="en-CH" dirty="0"/>
              <a:t>(laser detuning, trap potential shape)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B17571-E793-0400-1507-7E01EB5A7B00}"/>
              </a:ext>
            </a:extLst>
          </p:cNvPr>
          <p:cNvSpPr txBox="1"/>
          <p:nvPr/>
        </p:nvSpPr>
        <p:spPr>
          <a:xfrm rot="19507344">
            <a:off x="2979074" y="3273248"/>
            <a:ext cx="4706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>
                <a:solidFill>
                  <a:srgbClr val="AFAFAF"/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1915222715"/>
      </p:ext>
    </p:extLst>
  </p:cSld>
  <p:clrMapOvr>
    <a:masterClrMapping/>
  </p:clrMapOvr>
  <p:transition advClick="0" advTm="1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Box 1">
            <a:extLst>
              <a:ext uri="{FF2B5EF4-FFF2-40B4-BE49-F238E27FC236}">
                <a16:creationId xmlns:a16="http://schemas.microsoft.com/office/drawing/2014/main" id="{40EF263C-9BA0-E84C-A39F-6625B3459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007" y="54659"/>
            <a:ext cx="75759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3600" b="1" dirty="0">
                <a:solidFill>
                  <a:srgbClr val="FFFFFF"/>
                </a:solidFill>
              </a:rPr>
              <a:t>ALPHA spectroscopy and gravitation</a:t>
            </a:r>
          </a:p>
        </p:txBody>
      </p:sp>
      <p:pic>
        <p:nvPicPr>
          <p:cNvPr id="82946" name="Picture 2" descr="ALPHA-g.jpg">
            <a:extLst>
              <a:ext uri="{FF2B5EF4-FFF2-40B4-BE49-F238E27FC236}">
                <a16:creationId xmlns:a16="http://schemas.microsoft.com/office/drawing/2014/main" id="{04CA3A63-D145-5844-B9DC-C27753858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763588"/>
            <a:ext cx="8081962" cy="571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C874FB53-6545-2A54-CDF9-FD10DEC4A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4280" y="90965"/>
            <a:ext cx="6132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II. Laser Cooling of Antihydrogen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37E3E-129D-8029-2F1A-01980796B656}"/>
              </a:ext>
            </a:extLst>
          </p:cNvPr>
          <p:cNvSpPr txBox="1"/>
          <p:nvPr/>
        </p:nvSpPr>
        <p:spPr>
          <a:xfrm>
            <a:off x="504497" y="1187669"/>
            <a:ext cx="1799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2023: TOF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4565508-852E-1B40-E745-1C1C9E854356}"/>
              </a:ext>
            </a:extLst>
          </p:cNvPr>
          <p:cNvGrpSpPr/>
          <p:nvPr/>
        </p:nvGrpSpPr>
        <p:grpSpPr>
          <a:xfrm>
            <a:off x="3019097" y="788276"/>
            <a:ext cx="4350678" cy="5549462"/>
            <a:chOff x="3019097" y="788276"/>
            <a:chExt cx="4350678" cy="55494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19921E7-BCEB-D0BF-3E3D-52F5183AD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b="38181"/>
            <a:stretch/>
          </p:blipFill>
          <p:spPr>
            <a:xfrm>
              <a:off x="3019097" y="788276"/>
              <a:ext cx="3035894" cy="55494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F1A1A2B-CDB5-59B2-5DDA-99B9048C1FDE}"/>
                </a:ext>
              </a:extLst>
            </p:cNvPr>
            <p:cNvSpPr txBox="1"/>
            <p:nvPr/>
          </p:nvSpPr>
          <p:spPr>
            <a:xfrm>
              <a:off x="6054991" y="1013203"/>
              <a:ext cx="1314784" cy="5324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0 minutes</a:t>
              </a:r>
            </a:p>
            <a:p>
              <a:endParaRPr lang="en-CH" dirty="0"/>
            </a:p>
            <a:p>
              <a:endParaRPr lang="en-CH" dirty="0"/>
            </a:p>
            <a:p>
              <a:endParaRPr lang="en-CH" dirty="0"/>
            </a:p>
            <a:p>
              <a:r>
                <a:rPr lang="en-CH" dirty="0"/>
                <a:t>10 minutes</a:t>
              </a:r>
            </a:p>
            <a:p>
              <a:endParaRPr lang="en-CH" dirty="0"/>
            </a:p>
            <a:p>
              <a:endParaRPr lang="en-CH" dirty="0"/>
            </a:p>
            <a:p>
              <a:endParaRPr lang="en-CH" dirty="0"/>
            </a:p>
            <a:p>
              <a:r>
                <a:rPr lang="en-CH" dirty="0"/>
                <a:t>20 minutes</a:t>
              </a:r>
            </a:p>
            <a:p>
              <a:endParaRPr lang="en-CH" dirty="0"/>
            </a:p>
            <a:p>
              <a:endParaRPr lang="en-CH" dirty="0"/>
            </a:p>
            <a:p>
              <a:endParaRPr lang="en-CH" dirty="0"/>
            </a:p>
            <a:p>
              <a:r>
                <a:rPr lang="en-CH" dirty="0"/>
                <a:t>35 minutes</a:t>
              </a:r>
            </a:p>
            <a:p>
              <a:endParaRPr lang="en-CH" dirty="0"/>
            </a:p>
            <a:p>
              <a:endParaRPr lang="en-CH" dirty="0"/>
            </a:p>
            <a:p>
              <a:endParaRPr lang="en-CH" dirty="0"/>
            </a:p>
            <a:p>
              <a:r>
                <a:rPr lang="en-CH" dirty="0"/>
                <a:t>50 minutes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6000880"/>
      </p:ext>
    </p:extLst>
  </p:cSld>
  <p:clrMapOvr>
    <a:masterClrMapping/>
  </p:clrMapOvr>
  <p:transition advClick="0" advTm="10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85AF7-1749-2F85-E29F-794A2D98B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AC0894D2-BC65-75BF-9F26-F8866FEBD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4280" y="90965"/>
            <a:ext cx="6132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II. Laser Cooling of Antihydrogen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1F8809-6D8B-E9B9-15D2-36B867F5AC20}"/>
              </a:ext>
            </a:extLst>
          </p:cNvPr>
          <p:cNvSpPr txBox="1"/>
          <p:nvPr/>
        </p:nvSpPr>
        <p:spPr>
          <a:xfrm>
            <a:off x="549692" y="931704"/>
            <a:ext cx="7635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2023: TOF data – reproducibility and comparison with 15 mK simulation</a:t>
            </a:r>
          </a:p>
        </p:txBody>
      </p:sp>
      <p:pic>
        <p:nvPicPr>
          <p:cNvPr id="5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9CCDE95A-83A7-CB16-CF00-D62D2CCF6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558" y="1587779"/>
            <a:ext cx="6132768" cy="4599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43421D-F47B-E8D4-42A7-17426FC784EB}"/>
              </a:ext>
            </a:extLst>
          </p:cNvPr>
          <p:cNvSpPr txBox="1"/>
          <p:nvPr/>
        </p:nvSpPr>
        <p:spPr>
          <a:xfrm rot="16200000">
            <a:off x="21017" y="3752192"/>
            <a:ext cx="2770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probability density (nomalised)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DC283C-3F1C-2600-5009-FC0FAFF83CB4}"/>
              </a:ext>
            </a:extLst>
          </p:cNvPr>
          <p:cNvSpPr txBox="1"/>
          <p:nvPr/>
        </p:nvSpPr>
        <p:spPr>
          <a:xfrm>
            <a:off x="2806262" y="2136204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uncooled</a:t>
            </a:r>
          </a:p>
        </p:txBody>
      </p:sp>
    </p:spTree>
    <p:extLst>
      <p:ext uri="{BB962C8B-B14F-4D97-AF65-F5344CB8AC3E}">
        <p14:creationId xmlns:p14="http://schemas.microsoft.com/office/powerpoint/2010/main" val="472074412"/>
      </p:ext>
    </p:extLst>
  </p:cSld>
  <p:clrMapOvr>
    <a:masterClrMapping/>
  </p:clrMapOvr>
  <p:transition advClick="0" advTm="10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A72AC2D2-5F03-E932-359B-2371D7764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9342" y="111985"/>
            <a:ext cx="28761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 &amp;II 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EA947B-EF50-6AFE-99BC-F7374D86273A}"/>
              </a:ext>
            </a:extLst>
          </p:cNvPr>
          <p:cNvSpPr txBox="1"/>
          <p:nvPr/>
        </p:nvSpPr>
        <p:spPr>
          <a:xfrm>
            <a:off x="733768" y="1681655"/>
            <a:ext cx="843846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start stacking in the evening – 22:00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laser cool the following morning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up to 10K antihydrogen atoms at 15 mK by late afternoon</a:t>
            </a:r>
          </a:p>
          <a:p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800" b="1" dirty="0">
                <a:solidFill>
                  <a:srgbClr val="FF0000"/>
                </a:solidFill>
              </a:rPr>
              <a:t>Complete paradigm shift – with help from ELENA!</a:t>
            </a:r>
          </a:p>
        </p:txBody>
      </p:sp>
    </p:spTree>
    <p:extLst>
      <p:ext uri="{BB962C8B-B14F-4D97-AF65-F5344CB8AC3E}">
        <p14:creationId xmlns:p14="http://schemas.microsoft.com/office/powerpoint/2010/main" val="3407764685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13584-46F5-F4FE-8CEB-49828458A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20BD1865-C6B6-5BFA-6623-D6E46A516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031" y="111985"/>
            <a:ext cx="7608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III.  the 1S-2S transition with laser cooling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44672B-EB42-F322-2B5D-E5F2EEE6234D}"/>
              </a:ext>
            </a:extLst>
          </p:cNvPr>
          <p:cNvGrpSpPr/>
          <p:nvPr/>
        </p:nvGrpSpPr>
        <p:grpSpPr>
          <a:xfrm>
            <a:off x="4370247" y="3132994"/>
            <a:ext cx="5742327" cy="3456986"/>
            <a:chOff x="4370247" y="799705"/>
            <a:chExt cx="5742327" cy="3456986"/>
          </a:xfrm>
        </p:grpSpPr>
        <p:pic>
          <p:nvPicPr>
            <p:cNvPr id="2" name="Afbeelding 3" descr="Afbeelding met tekst, diagram, lijn, Perceel&#10;&#10;Automatisch gegenereerde beschrijving">
              <a:extLst>
                <a:ext uri="{FF2B5EF4-FFF2-40B4-BE49-F238E27FC236}">
                  <a16:creationId xmlns:a16="http://schemas.microsoft.com/office/drawing/2014/main" id="{F402C374-940C-E27B-E937-F8BD15D4C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0247" y="799705"/>
              <a:ext cx="5432406" cy="345698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AC934D-DD62-206C-F22A-C75608F564CE}"/>
                </a:ext>
              </a:extLst>
            </p:cNvPr>
            <p:cNvSpPr txBox="1"/>
            <p:nvPr/>
          </p:nvSpPr>
          <p:spPr>
            <a:xfrm rot="19507344">
              <a:off x="5406253" y="2092781"/>
              <a:ext cx="47063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3200" dirty="0">
                  <a:solidFill>
                    <a:srgbClr val="AFAFAF"/>
                  </a:solidFill>
                </a:rPr>
                <a:t>ALPHA preliminary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4F16C16-A978-7B46-66AC-BDFA50DF6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" y="778684"/>
            <a:ext cx="4362859" cy="324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3818"/>
      </p:ext>
    </p:extLst>
  </p:cSld>
  <p:clrMapOvr>
    <a:masterClrMapping/>
  </p:clrMapOvr>
  <p:transition advClick="0" advTm="10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9E936-D93C-9A60-7615-92DE14B59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E7A80D7-9A7C-5787-93E3-1FF3014ECB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28" t="6361" r="11233" b="4138"/>
          <a:stretch/>
        </p:blipFill>
        <p:spPr>
          <a:xfrm rot="5400000">
            <a:off x="2871953" y="524090"/>
            <a:ext cx="4162093" cy="7149009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2557DE84-E939-9727-8E3A-8E20A0D50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031" y="111985"/>
            <a:ext cx="7608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III.  the 1S-2S transition with laser cooling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B1F5E5-FA8D-85C3-F191-CAD4CA66B0E1}"/>
              </a:ext>
            </a:extLst>
          </p:cNvPr>
          <p:cNvSpPr txBox="1"/>
          <p:nvPr/>
        </p:nvSpPr>
        <p:spPr>
          <a:xfrm rot="19507344">
            <a:off x="3123755" y="3310625"/>
            <a:ext cx="4706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>
                <a:solidFill>
                  <a:srgbClr val="AFAFAF"/>
                </a:solidFill>
              </a:rPr>
              <a:t>ALPHA 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1D84C-7B94-A9BB-528F-3E59AE3EBFF5}"/>
              </a:ext>
            </a:extLst>
          </p:cNvPr>
          <p:cNvSpPr txBox="1"/>
          <p:nvPr/>
        </p:nvSpPr>
        <p:spPr>
          <a:xfrm>
            <a:off x="1471449" y="849322"/>
            <a:ext cx="73811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We can now do a complete cycle of this in one day.</a:t>
            </a:r>
          </a:p>
          <a:p>
            <a:r>
              <a:rPr lang="en-CH" dirty="0"/>
              <a:t>Analysis in progress – MVA, magnetic field, velocity distribution, </a:t>
            </a:r>
            <a:r>
              <a:rPr lang="en-CH" i="1" dirty="0"/>
              <a:t>etc</a:t>
            </a:r>
            <a:r>
              <a:rPr lang="en-CH" dirty="0"/>
              <a:t>.</a:t>
            </a:r>
          </a:p>
          <a:p>
            <a:r>
              <a:rPr lang="en-CH" dirty="0"/>
              <a:t>With lots of atoms, we can user </a:t>
            </a:r>
            <a:r>
              <a:rPr lang="en-CH" i="1" dirty="0"/>
              <a:t>lower</a:t>
            </a:r>
            <a:r>
              <a:rPr lang="en-CH" dirty="0"/>
              <a:t> laser power </a:t>
            </a:r>
          </a:p>
        </p:txBody>
      </p:sp>
    </p:spTree>
    <p:extLst>
      <p:ext uri="{BB962C8B-B14F-4D97-AF65-F5344CB8AC3E}">
        <p14:creationId xmlns:p14="http://schemas.microsoft.com/office/powerpoint/2010/main" val="927190965"/>
      </p:ext>
    </p:extLst>
  </p:cSld>
  <p:clrMapOvr>
    <a:masterClrMapping/>
  </p:clrMapOvr>
  <p:transition advClick="0" advTm="10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557AF503-6219-96FB-C770-A2A8E8A2B0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3311" y="1751937"/>
            <a:ext cx="3786483" cy="2839862"/>
          </a:xfrm>
          <a:prstGeom prst="rect">
            <a:avLst/>
          </a:prstGeom>
        </p:spPr>
      </p:pic>
      <p:pic>
        <p:nvPicPr>
          <p:cNvPr id="5" name="Picture 4" descr="A picture containing indoor, appliance&#10;&#10;Description automatically generated">
            <a:extLst>
              <a:ext uri="{FF2B5EF4-FFF2-40B4-BE49-F238E27FC236}">
                <a16:creationId xmlns:a16="http://schemas.microsoft.com/office/drawing/2014/main" id="{F0F29730-A62C-B2E4-9A94-6EF6D74712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24065" y="1752475"/>
            <a:ext cx="3786484" cy="28387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A0C619-5373-1283-177A-91DBEAF457E0}"/>
              </a:ext>
            </a:extLst>
          </p:cNvPr>
          <p:cNvSpPr txBox="1"/>
          <p:nvPr/>
        </p:nvSpPr>
        <p:spPr>
          <a:xfrm>
            <a:off x="3417098" y="5176761"/>
            <a:ext cx="3063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Cesium fountain clock from</a:t>
            </a:r>
          </a:p>
          <a:p>
            <a:r>
              <a:rPr lang="en-CH" dirty="0"/>
              <a:t>NPL</a:t>
            </a:r>
          </a:p>
        </p:txBody>
      </p:sp>
      <p:pic>
        <p:nvPicPr>
          <p:cNvPr id="7" name="Picture 6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14682294-802A-96FF-25A8-F1F996B4E6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752" y="1312984"/>
            <a:ext cx="2838786" cy="3784087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4A0DF995-4FDE-54E9-19FC-AB7D441A0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031" y="111985"/>
            <a:ext cx="7608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III.  the 1S-2S transition with laser cooling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BDCB54-0C61-BE97-8F74-40D2B9C61B4F}"/>
              </a:ext>
            </a:extLst>
          </p:cNvPr>
          <p:cNvSpPr txBox="1"/>
          <p:nvPr/>
        </p:nvSpPr>
        <p:spPr>
          <a:xfrm>
            <a:off x="2861544" y="701969"/>
            <a:ext cx="3951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Frequency Metrology Lab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16DAA9-32FA-327F-D741-525CFEA27E5E}"/>
              </a:ext>
            </a:extLst>
          </p:cNvPr>
          <p:cNvSpPr txBox="1"/>
          <p:nvPr/>
        </p:nvSpPr>
        <p:spPr>
          <a:xfrm>
            <a:off x="7471418" y="5176761"/>
            <a:ext cx="1885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Hydrogen maser</a:t>
            </a:r>
          </a:p>
        </p:txBody>
      </p:sp>
    </p:spTree>
    <p:extLst>
      <p:ext uri="{BB962C8B-B14F-4D97-AF65-F5344CB8AC3E}">
        <p14:creationId xmlns:p14="http://schemas.microsoft.com/office/powerpoint/2010/main" val="6341803"/>
      </p:ext>
    </p:extLst>
  </p:cSld>
  <p:clrMapOvr>
    <a:masterClrMapping/>
  </p:clrMapOvr>
  <p:transition advClick="0" advTm="10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0734DE-2D5A-4E2E-D9EC-440C5FE2D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031" y="111985"/>
            <a:ext cx="7608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III.  the 1S-2S transition with laser cooling</a:t>
            </a:r>
          </a:p>
        </p:txBody>
      </p:sp>
      <p:pic>
        <p:nvPicPr>
          <p:cNvPr id="3" name="Afbeelding 42" descr="Afbeelding met tekst, diagram, schermopname, lijn&#10;&#10;Automatisch gegenereerde beschrijving">
            <a:extLst>
              <a:ext uri="{FF2B5EF4-FFF2-40B4-BE49-F238E27FC236}">
                <a16:creationId xmlns:a16="http://schemas.microsoft.com/office/drawing/2014/main" id="{C2F73920-14AE-7346-CEEE-A611AB999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85964"/>
            <a:ext cx="5500154" cy="4277898"/>
          </a:xfrm>
          <a:prstGeom prst="rect">
            <a:avLst/>
          </a:prstGeom>
        </p:spPr>
      </p:pic>
      <p:pic>
        <p:nvPicPr>
          <p:cNvPr id="4" name="Afbeelding 8">
            <a:extLst>
              <a:ext uri="{FF2B5EF4-FFF2-40B4-BE49-F238E27FC236}">
                <a16:creationId xmlns:a16="http://schemas.microsoft.com/office/drawing/2014/main" id="{37E72D88-4916-6EEB-DD6B-371B2523F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289" y="2547976"/>
            <a:ext cx="4751912" cy="3625838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E030FDB-88C8-EA8E-0BA4-5BE631015B75}"/>
              </a:ext>
            </a:extLst>
          </p:cNvPr>
          <p:cNvSpPr txBox="1">
            <a:spLocks/>
          </p:cNvSpPr>
          <p:nvPr/>
        </p:nvSpPr>
        <p:spPr>
          <a:xfrm>
            <a:off x="-739399" y="804249"/>
            <a:ext cx="10515600" cy="1325559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9pPr>
          </a:lstStyle>
          <a:p>
            <a:r>
              <a:rPr lang="nl-NL" sz="2400" kern="0" dirty="0">
                <a:solidFill>
                  <a:schemeClr val="tx1"/>
                </a:solidFill>
              </a:rPr>
              <a:t>Cs </a:t>
            </a:r>
            <a:r>
              <a:rPr lang="nl-NL" sz="2400" kern="0" dirty="0" err="1">
                <a:solidFill>
                  <a:schemeClr val="tx1"/>
                </a:solidFill>
              </a:rPr>
              <a:t>fountain</a:t>
            </a:r>
            <a:r>
              <a:rPr lang="nl-NL" sz="2400" kern="0" dirty="0">
                <a:solidFill>
                  <a:schemeClr val="tx1"/>
                </a:solidFill>
              </a:rPr>
              <a:t> </a:t>
            </a:r>
            <a:r>
              <a:rPr lang="nl-NL" sz="2400" kern="0" dirty="0" err="1">
                <a:solidFill>
                  <a:schemeClr val="tx1"/>
                </a:solidFill>
              </a:rPr>
              <a:t>clock</a:t>
            </a:r>
            <a:r>
              <a:rPr lang="nl-NL" sz="2400" kern="0" dirty="0">
                <a:solidFill>
                  <a:schemeClr val="tx1"/>
                </a:solidFill>
              </a:rPr>
              <a:t> performance</a:t>
            </a:r>
            <a:endParaRPr lang="en-US" sz="2400" kern="0" dirty="0">
              <a:solidFill>
                <a:schemeClr val="tx1"/>
              </a:solidFill>
            </a:endParaRPr>
          </a:p>
        </p:txBody>
      </p:sp>
      <p:sp>
        <p:nvSpPr>
          <p:cNvPr id="8" name="Tekstvak 5">
            <a:extLst>
              <a:ext uri="{FF2B5EF4-FFF2-40B4-BE49-F238E27FC236}">
                <a16:creationId xmlns:a16="http://schemas.microsoft.com/office/drawing/2014/main" id="{853F3069-4876-FD1F-CF32-B461AB255D49}"/>
              </a:ext>
            </a:extLst>
          </p:cNvPr>
          <p:cNvSpPr txBox="1"/>
          <p:nvPr/>
        </p:nvSpPr>
        <p:spPr>
          <a:xfrm>
            <a:off x="1683468" y="1344322"/>
            <a:ext cx="677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Similar to clocks that contribute to UTC (or even slightly better)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hthoek 6">
            <a:extLst>
              <a:ext uri="{FF2B5EF4-FFF2-40B4-BE49-F238E27FC236}">
                <a16:creationId xmlns:a16="http://schemas.microsoft.com/office/drawing/2014/main" id="{331C19BE-43F2-D35C-338A-FE33F5FF993F}"/>
              </a:ext>
            </a:extLst>
          </p:cNvPr>
          <p:cNvSpPr/>
          <p:nvPr/>
        </p:nvSpPr>
        <p:spPr>
          <a:xfrm rot="20340402">
            <a:off x="5079413" y="4351745"/>
            <a:ext cx="56044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 w="22225">
                  <a:noFill/>
                  <a:prstDash val="solid"/>
                </a:ln>
                <a:solidFill>
                  <a:srgbClr val="ED7D31">
                    <a:alpha val="19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ALPHA preliminary</a:t>
            </a:r>
          </a:p>
        </p:txBody>
      </p:sp>
      <p:sp>
        <p:nvSpPr>
          <p:cNvPr id="10" name="Rechthoek 6">
            <a:extLst>
              <a:ext uri="{FF2B5EF4-FFF2-40B4-BE49-F238E27FC236}">
                <a16:creationId xmlns:a16="http://schemas.microsoft.com/office/drawing/2014/main" id="{74339EFD-3A5B-560B-0659-619525CB8A08}"/>
              </a:ext>
            </a:extLst>
          </p:cNvPr>
          <p:cNvSpPr/>
          <p:nvPr/>
        </p:nvSpPr>
        <p:spPr>
          <a:xfrm rot="20340402">
            <a:off x="452854" y="4158482"/>
            <a:ext cx="56044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 w="22225">
                  <a:noFill/>
                  <a:prstDash val="solid"/>
                </a:ln>
                <a:solidFill>
                  <a:srgbClr val="ED7D31">
                    <a:alpha val="19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ALPHA preliminary</a:t>
            </a:r>
          </a:p>
        </p:txBody>
      </p:sp>
      <p:sp>
        <p:nvSpPr>
          <p:cNvPr id="11" name="Tekstvak 20">
            <a:extLst>
              <a:ext uri="{FF2B5EF4-FFF2-40B4-BE49-F238E27FC236}">
                <a16:creationId xmlns:a16="http://schemas.microsoft.com/office/drawing/2014/main" id="{6C0E4289-F2B8-4252-12D1-1C956B89269F}"/>
              </a:ext>
            </a:extLst>
          </p:cNvPr>
          <p:cNvSpPr txBox="1"/>
          <p:nvPr/>
        </p:nvSpPr>
        <p:spPr>
          <a:xfrm>
            <a:off x="2021466" y="2185964"/>
            <a:ext cx="1424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Maser steer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Rechte verbindingslijn met pijl 22">
            <a:extLst>
              <a:ext uri="{FF2B5EF4-FFF2-40B4-BE49-F238E27FC236}">
                <a16:creationId xmlns:a16="http://schemas.microsoft.com/office/drawing/2014/main" id="{740EB481-1C94-2199-3AB6-0EC6D444547F}"/>
              </a:ext>
            </a:extLst>
          </p:cNvPr>
          <p:cNvCxnSpPr>
            <a:cxnSpLocks/>
          </p:cNvCxnSpPr>
          <p:nvPr/>
        </p:nvCxnSpPr>
        <p:spPr>
          <a:xfrm flipH="1" flipV="1">
            <a:off x="2697528" y="2555296"/>
            <a:ext cx="381403" cy="11512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25">
            <a:extLst>
              <a:ext uri="{FF2B5EF4-FFF2-40B4-BE49-F238E27FC236}">
                <a16:creationId xmlns:a16="http://schemas.microsoft.com/office/drawing/2014/main" id="{09E08DA1-A3A8-0C9A-ACF3-5F5BEEAB0FCD}"/>
              </a:ext>
            </a:extLst>
          </p:cNvPr>
          <p:cNvSpPr txBox="1"/>
          <p:nvPr/>
        </p:nvSpPr>
        <p:spPr>
          <a:xfrm>
            <a:off x="3255095" y="2011197"/>
            <a:ext cx="2024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96C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1S-2S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96C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spectroscopy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96C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machine in a room&#10;&#10;Description automatically generated">
            <a:extLst>
              <a:ext uri="{FF2B5EF4-FFF2-40B4-BE49-F238E27FC236}">
                <a16:creationId xmlns:a16="http://schemas.microsoft.com/office/drawing/2014/main" id="{1B6088D2-8D9D-AFEA-B265-2F951239B1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3" t="22976" r="27751" b="7769"/>
          <a:stretch/>
        </p:blipFill>
        <p:spPr>
          <a:xfrm>
            <a:off x="8236995" y="792995"/>
            <a:ext cx="1384978" cy="1786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kstvak 14">
                <a:extLst>
                  <a:ext uri="{FF2B5EF4-FFF2-40B4-BE49-F238E27FC236}">
                    <a16:creationId xmlns:a16="http://schemas.microsoft.com/office/drawing/2014/main" id="{28A5C025-B3FE-074D-F141-DD422B25661B}"/>
                  </a:ext>
                </a:extLst>
              </p:cNvPr>
              <p:cNvSpPr txBox="1"/>
              <p:nvPr/>
            </p:nvSpPr>
            <p:spPr>
              <a:xfrm>
                <a:off x="5798025" y="4324913"/>
                <a:ext cx="1424330" cy="649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~1</m:t>
                    </m:r>
                    <m:r>
                      <a:rPr kumimoji="0" lang="en-GB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−15</m:t>
                        </m:r>
                      </m:sup>
                    </m:sSup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within 1 day!</a:t>
                </a:r>
              </a:p>
            </p:txBody>
          </p:sp>
        </mc:Choice>
        <mc:Fallback>
          <p:sp>
            <p:nvSpPr>
              <p:cNvPr id="15" name="Tekstvak 14">
                <a:extLst>
                  <a:ext uri="{FF2B5EF4-FFF2-40B4-BE49-F238E27FC236}">
                    <a16:creationId xmlns:a16="http://schemas.microsoft.com/office/drawing/2014/main" id="{28A5C025-B3FE-074D-F141-DD422B256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025" y="4324913"/>
                <a:ext cx="1424330" cy="649409"/>
              </a:xfrm>
              <a:prstGeom prst="rect">
                <a:avLst/>
              </a:prstGeom>
              <a:blipFill>
                <a:blip r:embed="rId6"/>
                <a:stretch>
                  <a:fillRect l="-3540" r="-1770" b="-1538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496460"/>
      </p:ext>
    </p:extLst>
  </p:cSld>
  <p:clrMapOvr>
    <a:masterClrMapping/>
  </p:clrMapOvr>
  <p:transition advClick="0" advTm="10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9BCE9-9A81-6215-7A66-090013413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65D02AB9-5662-89C2-FE59-A57418F3C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679" y="101475"/>
            <a:ext cx="91057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IV.  excited state spectroscopy: the 2S-2P transition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3DD8E7-702C-2634-7F07-34DEA01FA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46" y="920750"/>
            <a:ext cx="6133312" cy="5016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C7009A-17B2-36D5-3714-CDA1055D0E99}"/>
              </a:ext>
            </a:extLst>
          </p:cNvPr>
          <p:cNvSpPr txBox="1"/>
          <p:nvPr/>
        </p:nvSpPr>
        <p:spPr>
          <a:xfrm>
            <a:off x="6587345" y="1912882"/>
            <a:ext cx="30364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Double resonant:</a:t>
            </a:r>
          </a:p>
          <a:p>
            <a:r>
              <a:rPr lang="en-CH" dirty="0"/>
              <a:t>two-photon excitation to 2S</a:t>
            </a:r>
          </a:p>
          <a:p>
            <a:r>
              <a:rPr lang="en-CH" dirty="0"/>
              <a:t>microwave excitation to 2P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09626E2-A45A-1064-33A8-45315C75B9ED}"/>
              </a:ext>
            </a:extLst>
          </p:cNvPr>
          <p:cNvSpPr/>
          <p:nvPr/>
        </p:nvSpPr>
        <p:spPr bwMode="auto">
          <a:xfrm>
            <a:off x="1030009" y="2375340"/>
            <a:ext cx="115614" cy="25224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5734357"/>
      </p:ext>
    </p:extLst>
  </p:cSld>
  <p:clrMapOvr>
    <a:masterClrMapping/>
  </p:clrMapOvr>
  <p:transition advClick="0" advTm="10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55067-49F9-2CC9-43E4-7CEE5ACFD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D8B13B27-8F4F-0FB3-13E8-3B00A14BF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679" y="101475"/>
            <a:ext cx="91057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IV.  excited state spectroscopy: the 2S-2P transition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D46F03-1F5C-0422-6524-74D63DFFAD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72" t="10276" r="7057" b="5916"/>
          <a:stretch/>
        </p:blipFill>
        <p:spPr>
          <a:xfrm>
            <a:off x="1313793" y="1082565"/>
            <a:ext cx="6495393" cy="49503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01ABA4-7A3F-50C8-ECE8-0034F61D10CA}"/>
              </a:ext>
            </a:extLst>
          </p:cNvPr>
          <p:cNvSpPr txBox="1"/>
          <p:nvPr/>
        </p:nvSpPr>
        <p:spPr>
          <a:xfrm rot="19507344">
            <a:off x="2882015" y="2645845"/>
            <a:ext cx="4706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>
                <a:solidFill>
                  <a:srgbClr val="AFAFAF"/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1448523261"/>
      </p:ext>
    </p:extLst>
  </p:cSld>
  <p:clrMapOvr>
    <a:masterClrMapping/>
  </p:clrMapOvr>
  <p:transition advClick="0" advTm="10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55BD6-78CB-7A91-ED21-AA3F7199A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104BAA8C-ABA8-97A3-550D-2DE673331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0629" y="111985"/>
            <a:ext cx="64535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V.  positron spin resonance: GSHFS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FBFFC13-4EAA-4197-4DB6-8CC5D76C6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9802"/>
            <a:ext cx="4229702" cy="248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58046F-38DA-5A5A-09EC-AC6BA503D822}"/>
              </a:ext>
            </a:extLst>
          </p:cNvPr>
          <p:cNvSpPr txBox="1"/>
          <p:nvPr/>
        </p:nvSpPr>
        <p:spPr>
          <a:xfrm>
            <a:off x="4908331" y="1030014"/>
            <a:ext cx="4044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resonant, microwave driven spin flips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447C92-090E-81C1-0119-905FE44B0F98}"/>
              </a:ext>
            </a:extLst>
          </p:cNvPr>
          <p:cNvGrpSpPr/>
          <p:nvPr/>
        </p:nvGrpSpPr>
        <p:grpSpPr>
          <a:xfrm>
            <a:off x="4046343" y="1576552"/>
            <a:ext cx="6453564" cy="4869983"/>
            <a:chOff x="4046343" y="1576552"/>
            <a:chExt cx="6453564" cy="486998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C67EBE2-E402-146D-2E2D-4AF7F9DF35D9}"/>
                </a:ext>
              </a:extLst>
            </p:cNvPr>
            <p:cNvSpPr txBox="1"/>
            <p:nvPr/>
          </p:nvSpPr>
          <p:spPr>
            <a:xfrm>
              <a:off x="4319753" y="5738649"/>
              <a:ext cx="54252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We have previously measured the splitting to a few</a:t>
              </a:r>
            </a:p>
            <a:p>
              <a:r>
                <a:rPr lang="en-CH" dirty="0"/>
                <a:t>parts in 10000. Hoping for ppm here.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98F9B06-7444-9CFE-90DD-E4C2CFE3FE97}"/>
                </a:ext>
              </a:extLst>
            </p:cNvPr>
            <p:cNvGrpSpPr/>
            <p:nvPr/>
          </p:nvGrpSpPr>
          <p:grpSpPr>
            <a:xfrm>
              <a:off x="4046343" y="1576552"/>
              <a:ext cx="6453564" cy="3941379"/>
              <a:chOff x="4046343" y="1576552"/>
              <a:chExt cx="6453564" cy="3941379"/>
            </a:xfrm>
          </p:grpSpPr>
          <p:pic>
            <p:nvPicPr>
              <p:cNvPr id="2" name="Content Placeholder 5" descr="A graph of a line&#10;&#10;Description automatically generated">
                <a:extLst>
                  <a:ext uri="{FF2B5EF4-FFF2-40B4-BE49-F238E27FC236}">
                    <a16:creationId xmlns:a16="http://schemas.microsoft.com/office/drawing/2014/main" id="{CF8385A0-F786-D89A-CA4E-BAFCA4E8AA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919" t="7863" b="4917"/>
              <a:stretch/>
            </p:blipFill>
            <p:spPr>
              <a:xfrm>
                <a:off x="4046343" y="1576552"/>
                <a:ext cx="6453564" cy="3941379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80A6C03-1C73-D10C-7899-0343AF93BA91}"/>
                  </a:ext>
                </a:extLst>
              </p:cNvPr>
              <p:cNvSpPr txBox="1"/>
              <p:nvPr/>
            </p:nvSpPr>
            <p:spPr>
              <a:xfrm>
                <a:off x="6979804" y="3815258"/>
                <a:ext cx="294984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10 stacks per measurement</a:t>
                </a:r>
              </a:p>
              <a:p>
                <a:r>
                  <a:rPr lang="en-CH" dirty="0"/>
                  <a:t>15 atoms per stack (no Be)</a:t>
                </a:r>
              </a:p>
            </p:txBody>
          </p:sp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0548ECD-4AB6-CAF9-F42C-4B6FBAE83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46859" y="1853548"/>
            <a:ext cx="147145" cy="2921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14D5211-7D71-DA23-925F-1285213E7706}"/>
              </a:ext>
            </a:extLst>
          </p:cNvPr>
          <p:cNvGrpSpPr/>
          <p:nvPr/>
        </p:nvGrpSpPr>
        <p:grpSpPr>
          <a:xfrm>
            <a:off x="233459" y="3645332"/>
            <a:ext cx="3762784" cy="2647315"/>
            <a:chOff x="233459" y="3645332"/>
            <a:chExt cx="3762784" cy="264731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128AB09-C19E-374B-D194-BC20FF24F793}"/>
                </a:ext>
              </a:extLst>
            </p:cNvPr>
            <p:cNvGrpSpPr/>
            <p:nvPr/>
          </p:nvGrpSpPr>
          <p:grpSpPr>
            <a:xfrm>
              <a:off x="233459" y="3645332"/>
              <a:ext cx="3762784" cy="2647315"/>
              <a:chOff x="233459" y="3645332"/>
              <a:chExt cx="3762784" cy="2647315"/>
            </a:xfrm>
          </p:grpSpPr>
          <p:pic>
            <p:nvPicPr>
              <p:cNvPr id="4" name="Picture 3" descr="A graph of a graph&#10;&#10;Description automatically generated">
                <a:extLst>
                  <a:ext uri="{FF2B5EF4-FFF2-40B4-BE49-F238E27FC236}">
                    <a16:creationId xmlns:a16="http://schemas.microsoft.com/office/drawing/2014/main" id="{60911265-2DF1-CE74-A19A-A62ECA3FA1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3459" y="3645332"/>
                <a:ext cx="3762784" cy="2360826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280BDA-7927-6B21-6057-3CAA49CBFD8C}"/>
                  </a:ext>
                </a:extLst>
              </p:cNvPr>
              <p:cNvSpPr txBox="1"/>
              <p:nvPr/>
            </p:nvSpPr>
            <p:spPr>
              <a:xfrm>
                <a:off x="264394" y="5892537"/>
                <a:ext cx="29306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scan microwave frequency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1C057F19-DACF-DCE7-293E-C3D7F00BC44E}"/>
                  </a:ext>
                </a:extLst>
              </p:cNvPr>
              <p:cNvCxnSpPr/>
              <p:nvPr/>
            </p:nvCxnSpPr>
            <p:spPr bwMode="auto">
              <a:xfrm>
                <a:off x="3195004" y="6107852"/>
                <a:ext cx="577929" cy="0"/>
              </a:xfrm>
              <a:prstGeom prst="straightConnector1">
                <a:avLst/>
              </a:prstGeom>
              <a:solidFill>
                <a:schemeClr val="tx2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51E1D-FAED-D9F4-6C20-221273C0C65F}"/>
                </a:ext>
              </a:extLst>
            </p:cNvPr>
            <p:cNvSpPr txBox="1"/>
            <p:nvPr/>
          </p:nvSpPr>
          <p:spPr>
            <a:xfrm>
              <a:off x="1217502" y="3969146"/>
              <a:ext cx="16962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state selective!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941650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2BD6BF-EFAB-1BE1-7D2E-106F3850D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186" y="873346"/>
            <a:ext cx="6956889" cy="55980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27D4A9-5D5C-B3B3-F8E0-788649EC03C7}"/>
              </a:ext>
            </a:extLst>
          </p:cNvPr>
          <p:cNvSpPr txBox="1"/>
          <p:nvPr/>
        </p:nvSpPr>
        <p:spPr>
          <a:xfrm>
            <a:off x="3020419" y="94187"/>
            <a:ext cx="3865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ALPHA-g Schematic</a:t>
            </a:r>
          </a:p>
        </p:txBody>
      </p:sp>
    </p:spTree>
    <p:extLst>
      <p:ext uri="{BB962C8B-B14F-4D97-AF65-F5344CB8AC3E}">
        <p14:creationId xmlns:p14="http://schemas.microsoft.com/office/powerpoint/2010/main" val="3073146339"/>
      </p:ext>
    </p:extLst>
  </p:cSld>
  <p:clrMapOvr>
    <a:masterClrMapping/>
  </p:clrMapOvr>
  <p:transition advClick="0" advTm="10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7F7C8-6BAB-58DE-4908-985B8465A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C68401D9-B806-D72A-98BD-80C201384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26" y="80454"/>
            <a:ext cx="86751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VI. MCP detection for spectroscopy experiments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7C5F20-15C4-B8CA-1A34-1289647A33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93" r="245"/>
          <a:stretch/>
        </p:blipFill>
        <p:spPr bwMode="auto">
          <a:xfrm>
            <a:off x="202289" y="3548868"/>
            <a:ext cx="3709556" cy="26950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EA5854-6328-55BD-A3F4-B1364A249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675" y="2486563"/>
            <a:ext cx="5181600" cy="36004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B3CA26-E930-4059-6036-BE75D2459621}"/>
              </a:ext>
            </a:extLst>
          </p:cNvPr>
          <p:cNvSpPr txBox="1"/>
          <p:nvPr/>
        </p:nvSpPr>
        <p:spPr>
          <a:xfrm>
            <a:off x="3400607" y="875372"/>
            <a:ext cx="4860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Recapture ionised (anti)hydrogen in Penning trap.</a:t>
            </a:r>
          </a:p>
          <a:p>
            <a:r>
              <a:rPr lang="en-GB" dirty="0"/>
              <a:t>Detect (anti)protons by ejecting them to an MCP.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C4E331-56BF-3D7A-7CBC-E6C930CCE1A3}"/>
              </a:ext>
            </a:extLst>
          </p:cNvPr>
          <p:cNvSpPr txBox="1"/>
          <p:nvPr/>
        </p:nvSpPr>
        <p:spPr>
          <a:xfrm>
            <a:off x="8644319" y="998482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S. Jones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C7D418-56C7-5257-34C5-A9A24B65F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786962"/>
            <a:ext cx="321798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57623"/>
      </p:ext>
    </p:extLst>
  </p:cSld>
  <p:clrMapOvr>
    <a:masterClrMapping/>
  </p:clrMapOvr>
  <p:transition advClick="0" advTm="10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31B53-5186-ABD6-6261-83C3C55B1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2CF438A0-1CD5-552B-6F68-D342EA41F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530" y="80454"/>
            <a:ext cx="87777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VI. MCP detection for spectroscopy experiments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F1E959-D864-8D0E-8924-2900EA247479}"/>
              </a:ext>
            </a:extLst>
          </p:cNvPr>
          <p:cNvSpPr txBox="1"/>
          <p:nvPr/>
        </p:nvSpPr>
        <p:spPr>
          <a:xfrm>
            <a:off x="8261131" y="998483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S. Jones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31FF0-7DE9-28C9-5669-0004266B5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5" y="2102758"/>
            <a:ext cx="4518773" cy="2652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40D070-C60D-CCB2-6AC3-5CFF60D2E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074" y="1841199"/>
            <a:ext cx="3336376" cy="37594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2512BA-9A53-54BF-994F-86DBB5538335}"/>
              </a:ext>
            </a:extLst>
          </p:cNvPr>
          <p:cNvSpPr txBox="1"/>
          <p:nvPr/>
        </p:nvSpPr>
        <p:spPr>
          <a:xfrm>
            <a:off x="1927462" y="496578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SiPM</a:t>
            </a:r>
            <a:r>
              <a:rPr lang="en-GB" dirty="0"/>
              <a:t> signal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D5F014-3986-5D69-E634-7A9EABD67F82}"/>
              </a:ext>
            </a:extLst>
          </p:cNvPr>
          <p:cNvSpPr txBox="1"/>
          <p:nvPr/>
        </p:nvSpPr>
        <p:spPr>
          <a:xfrm>
            <a:off x="6358070" y="5750784"/>
            <a:ext cx="149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Camera signal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18917A-F6C4-9557-FE47-855D9B774DAA}"/>
              </a:ext>
            </a:extLst>
          </p:cNvPr>
          <p:cNvSpPr txBox="1"/>
          <p:nvPr/>
        </p:nvSpPr>
        <p:spPr>
          <a:xfrm>
            <a:off x="3409340" y="707325"/>
            <a:ext cx="46310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Detection efficiency</a:t>
            </a:r>
          </a:p>
          <a:p>
            <a:r>
              <a:rPr lang="en-GB" dirty="0"/>
              <a:t>Antiprotons: 94% (measured)</a:t>
            </a:r>
          </a:p>
          <a:p>
            <a:r>
              <a:rPr lang="en-GB" dirty="0"/>
              <a:t>Protons: ~50% (</a:t>
            </a:r>
            <a:r>
              <a:rPr lang="da-DK" sz="900" dirty="0"/>
              <a:t>K. Fehre et al., Rev. Sci. Instr. 89, 045112, 2018</a:t>
            </a:r>
            <a:r>
              <a:rPr lang="da-DK" sz="1800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150631"/>
      </p:ext>
    </p:extLst>
  </p:cSld>
  <p:clrMapOvr>
    <a:masterClrMapping/>
  </p:clrMapOvr>
  <p:transition advClick="0" advTm="10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44E8A52-D3FD-06B6-3295-26A546174D8C}"/>
              </a:ext>
            </a:extLst>
          </p:cNvPr>
          <p:cNvSpPr txBox="1">
            <a:spLocks/>
          </p:cNvSpPr>
          <p:nvPr/>
        </p:nvSpPr>
        <p:spPr>
          <a:xfrm>
            <a:off x="5981960" y="746593"/>
            <a:ext cx="4162540" cy="10386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800" u="sng" kern="0" dirty="0"/>
              <a:t>Comparison of MCP vs SVD spectra </a:t>
            </a:r>
            <a:r>
              <a:rPr lang="en-GB" sz="1800" kern="0" dirty="0"/>
              <a:t>(qualitatively the same - linewidth as narrow as annihilation method)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AF090E-915F-CCF9-F5EF-F5B41EE7E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07" y="1596094"/>
            <a:ext cx="6037257" cy="493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E03A6DFF-6F2D-D988-4C86-6EAA306F6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26" y="80454"/>
            <a:ext cx="86751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VI. MCP detection for spectroscopy experiments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2E229C-88BE-3BED-AE68-F8F6D1D7624F}"/>
              </a:ext>
            </a:extLst>
          </p:cNvPr>
          <p:cNvSpPr txBox="1"/>
          <p:nvPr/>
        </p:nvSpPr>
        <p:spPr>
          <a:xfrm rot="19507344">
            <a:off x="2093742" y="3384054"/>
            <a:ext cx="4706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200" dirty="0">
                <a:solidFill>
                  <a:srgbClr val="AFAFAF"/>
                </a:solidFill>
              </a:rPr>
              <a:t>ALPHA preliminary</a:t>
            </a:r>
          </a:p>
        </p:txBody>
      </p:sp>
    </p:spTree>
  </p:cSld>
  <p:clrMapOvr>
    <a:masterClrMapping/>
  </p:clrMapOvr>
  <p:transition advClick="0" advTm="10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CA960D-5289-D348-1B15-28B9FBA30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7" y="795218"/>
            <a:ext cx="4705736" cy="3545554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BC0B47F0-B4F3-5A67-45EB-0E3E51A14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51" y="80454"/>
            <a:ext cx="9065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VII. Energy diagnostics using octupole </a:t>
            </a:r>
            <a:r>
              <a:rPr lang="en-US" altLang="en-CH" sz="3200" b="1" dirty="0" err="1">
                <a:solidFill>
                  <a:srgbClr val="FFFFFF"/>
                </a:solidFill>
              </a:rPr>
              <a:t>rampdown</a:t>
            </a:r>
            <a:r>
              <a:rPr lang="en-US" altLang="en-CH" sz="3200" b="1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C77BE5-1E0B-AD97-CA87-EE742C49B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141" y="795218"/>
            <a:ext cx="4752340" cy="35455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AA7AEC-BF34-2978-A2F2-8425413D7C3B}"/>
              </a:ext>
            </a:extLst>
          </p:cNvPr>
          <p:cNvSpPr txBox="1"/>
          <p:nvPr/>
        </p:nvSpPr>
        <p:spPr>
          <a:xfrm>
            <a:off x="469480" y="4340772"/>
            <a:ext cx="91550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knowledge of hbar energy distribution is important for most experiments, and for </a:t>
            </a:r>
          </a:p>
          <a:p>
            <a:r>
              <a:rPr lang="en-CH" dirty="0"/>
              <a:t>      benchmarking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release trapped hbar by ramping down the octupole current – </a:t>
            </a:r>
            <a:r>
              <a:rPr lang="en-CH" i="1" dirty="0"/>
              <a:t>e.g. </a:t>
            </a:r>
            <a:r>
              <a:rPr lang="en-CH" dirty="0"/>
              <a:t>over 15 s  (“FRD”)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record annihilations on the silicon vertex detector: temporal and spatial distributions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can study energy distributions, time evolution, mixing between dynamical d.o.f,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can compare to other techniques such as 1S-2P TOF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A21DCC-EB3C-E394-286B-A81735272A96}"/>
              </a:ext>
            </a:extLst>
          </p:cNvPr>
          <p:cNvSpPr txBox="1"/>
          <p:nvPr/>
        </p:nvSpPr>
        <p:spPr>
          <a:xfrm>
            <a:off x="7406194" y="6062782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D. Hodgkinson</a:t>
            </a:r>
          </a:p>
        </p:txBody>
      </p:sp>
    </p:spTree>
    <p:extLst>
      <p:ext uri="{BB962C8B-B14F-4D97-AF65-F5344CB8AC3E}">
        <p14:creationId xmlns:p14="http://schemas.microsoft.com/office/powerpoint/2010/main" val="4278631776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5B285CED-863D-05C8-C688-6E1D8E650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00" y="1335241"/>
            <a:ext cx="4099951" cy="1746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5F318C-35CC-6EED-36EC-FB8909394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072" y="1269445"/>
            <a:ext cx="4407494" cy="25029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8795BB-8984-DBCC-AE9C-64BD5AA21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9112" y="3556450"/>
            <a:ext cx="4222867" cy="26821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5E419E-C1F7-9ED5-3657-1E05F33E345A}"/>
              </a:ext>
            </a:extLst>
          </p:cNvPr>
          <p:cNvSpPr txBox="1"/>
          <p:nvPr/>
        </p:nvSpPr>
        <p:spPr>
          <a:xfrm>
            <a:off x="6269952" y="2079699"/>
            <a:ext cx="2920415" cy="10425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75" b="1" dirty="0"/>
              <a:t>FRD method</a:t>
            </a:r>
          </a:p>
          <a:p>
            <a:r>
              <a:rPr lang="en-US" sz="1625" dirty="0"/>
              <a:t>Mean transverse energy = 15mK</a:t>
            </a:r>
          </a:p>
          <a:p>
            <a:r>
              <a:rPr lang="en-US" sz="2275" b="1" dirty="0"/>
              <a:t>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AA91C20-A46F-9669-11E2-BDCCCCD3A058}"/>
              </a:ext>
            </a:extLst>
          </p:cNvPr>
          <p:cNvSpPr/>
          <p:nvPr/>
        </p:nvSpPr>
        <p:spPr>
          <a:xfrm>
            <a:off x="8023857" y="1030413"/>
            <a:ext cx="510374" cy="18845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5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3452DA-A30D-1B37-C9CA-E9A6E4B23749}"/>
              </a:ext>
            </a:extLst>
          </p:cNvPr>
          <p:cNvSpPr/>
          <p:nvPr/>
        </p:nvSpPr>
        <p:spPr>
          <a:xfrm>
            <a:off x="8335037" y="4338775"/>
            <a:ext cx="464073" cy="14465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5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61DFF9-D6C7-C053-9EF5-BA20423E04A7}"/>
              </a:ext>
            </a:extLst>
          </p:cNvPr>
          <p:cNvSpPr/>
          <p:nvPr/>
        </p:nvSpPr>
        <p:spPr>
          <a:xfrm>
            <a:off x="6479817" y="902316"/>
            <a:ext cx="2203008" cy="562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5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20AD2A-072A-0031-72C0-5D7E18042D5E}"/>
              </a:ext>
            </a:extLst>
          </p:cNvPr>
          <p:cNvSpPr/>
          <p:nvPr/>
        </p:nvSpPr>
        <p:spPr>
          <a:xfrm>
            <a:off x="6840521" y="3975536"/>
            <a:ext cx="2101101" cy="10743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5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779672-3AA6-3A68-D115-D0BB22C57470}"/>
              </a:ext>
            </a:extLst>
          </p:cNvPr>
          <p:cNvSpPr txBox="1"/>
          <p:nvPr/>
        </p:nvSpPr>
        <p:spPr>
          <a:xfrm>
            <a:off x="6269952" y="4223820"/>
            <a:ext cx="2920415" cy="10425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75" b="1" dirty="0"/>
              <a:t>TOF method</a:t>
            </a:r>
          </a:p>
          <a:p>
            <a:r>
              <a:rPr lang="en-US" sz="1625" dirty="0"/>
              <a:t>Mean transverse energy = 16mK</a:t>
            </a:r>
          </a:p>
          <a:p>
            <a:endParaRPr lang="en-US" sz="2275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98E474-23C9-32F7-F2DE-51C359DB91DF}"/>
              </a:ext>
            </a:extLst>
          </p:cNvPr>
          <p:cNvSpPr txBox="1"/>
          <p:nvPr/>
        </p:nvSpPr>
        <p:spPr>
          <a:xfrm>
            <a:off x="5803082" y="784499"/>
            <a:ext cx="4951923" cy="442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75" b="1" dirty="0"/>
              <a:t>Laser Cooled Antihydrogen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6FADEC-3537-E6B6-C259-049FC1C2AF6E}"/>
              </a:ext>
            </a:extLst>
          </p:cNvPr>
          <p:cNvCxnSpPr/>
          <p:nvPr/>
        </p:nvCxnSpPr>
        <p:spPr>
          <a:xfrm flipH="1">
            <a:off x="4815660" y="779568"/>
            <a:ext cx="8135" cy="557212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3DFDA16-2FB1-92B1-A991-946EC6FC906A}"/>
              </a:ext>
            </a:extLst>
          </p:cNvPr>
          <p:cNvSpPr txBox="1"/>
          <p:nvPr/>
        </p:nvSpPr>
        <p:spPr>
          <a:xfrm>
            <a:off x="755873" y="768597"/>
            <a:ext cx="4951923" cy="442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75" b="1" dirty="0"/>
              <a:t>Uncooled Antihydrogen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E547587-18D9-DD3D-D0C7-A6993BFCEA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664"/>
          <a:stretch/>
        </p:blipFill>
        <p:spPr>
          <a:xfrm>
            <a:off x="328543" y="4634417"/>
            <a:ext cx="4174840" cy="171727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6BA7ACB-A3E4-CA08-22A0-BD46ACB7383D}"/>
              </a:ext>
            </a:extLst>
          </p:cNvPr>
          <p:cNvSpPr txBox="1"/>
          <p:nvPr/>
        </p:nvSpPr>
        <p:spPr>
          <a:xfrm>
            <a:off x="1403234" y="5134246"/>
            <a:ext cx="1796001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25" dirty="0">
                <a:solidFill>
                  <a:schemeClr val="bg1"/>
                </a:solidFill>
              </a:rPr>
              <a:t>Expected truncated Maxwell-Boltzmann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F69ED1-D3B5-CE3F-B309-CBE362D15B6F}"/>
              </a:ext>
            </a:extLst>
          </p:cNvPr>
          <p:cNvSpPr txBox="1"/>
          <p:nvPr/>
        </p:nvSpPr>
        <p:spPr>
          <a:xfrm>
            <a:off x="1582811" y="1090169"/>
            <a:ext cx="5378311" cy="392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50" b="1" dirty="0"/>
              <a:t>FRD method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8469187-E061-37CE-CE0D-9949DAFC51E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533"/>
          <a:stretch/>
        </p:blipFill>
        <p:spPr>
          <a:xfrm>
            <a:off x="229472" y="3027799"/>
            <a:ext cx="4210733" cy="1667180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895D1D24-D945-91E7-8DE0-FFFE035CA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51" y="80454"/>
            <a:ext cx="9065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CH" sz="3200" b="1" dirty="0">
                <a:solidFill>
                  <a:srgbClr val="FFFFFF"/>
                </a:solidFill>
              </a:rPr>
              <a:t>VII. Energy diagnostics using octupole </a:t>
            </a:r>
            <a:r>
              <a:rPr lang="en-US" altLang="en-CH" sz="3200" b="1" dirty="0" err="1">
                <a:solidFill>
                  <a:srgbClr val="FFFFFF"/>
                </a:solidFill>
              </a:rPr>
              <a:t>rampdown</a:t>
            </a:r>
            <a:r>
              <a:rPr lang="en-US" altLang="en-CH" sz="3200" b="1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AD03C9-6416-6D84-A571-2B96B1C6AF6F}"/>
              </a:ext>
            </a:extLst>
          </p:cNvPr>
          <p:cNvSpPr txBox="1"/>
          <p:nvPr/>
        </p:nvSpPr>
        <p:spPr>
          <a:xfrm>
            <a:off x="7406194" y="6115332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D. Hodgkinson</a:t>
            </a:r>
          </a:p>
        </p:txBody>
      </p:sp>
    </p:spTree>
    <p:extLst>
      <p:ext uri="{BB962C8B-B14F-4D97-AF65-F5344CB8AC3E}">
        <p14:creationId xmlns:p14="http://schemas.microsoft.com/office/powerpoint/2010/main" val="32556942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DF172D-5DE7-5663-6F59-E1E70D30DE7C}"/>
              </a:ext>
            </a:extLst>
          </p:cNvPr>
          <p:cNvSpPr txBox="1"/>
          <p:nvPr/>
        </p:nvSpPr>
        <p:spPr>
          <a:xfrm>
            <a:off x="3247244" y="94593"/>
            <a:ext cx="3570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chemeClr val="bg1"/>
                </a:solidFill>
              </a:rPr>
              <a:t>Other news for 2024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695F353-526F-D205-B72C-FC22175FE0C0}"/>
              </a:ext>
            </a:extLst>
          </p:cNvPr>
          <p:cNvGrpSpPr/>
          <p:nvPr/>
        </p:nvGrpSpPr>
        <p:grpSpPr>
          <a:xfrm>
            <a:off x="0" y="778062"/>
            <a:ext cx="4656083" cy="5693253"/>
            <a:chOff x="0" y="778062"/>
            <a:chExt cx="4656083" cy="569325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BF17851-146F-BFAF-4BFE-0832F69350FE}"/>
                </a:ext>
              </a:extLst>
            </p:cNvPr>
            <p:cNvSpPr txBox="1"/>
            <p:nvPr/>
          </p:nvSpPr>
          <p:spPr>
            <a:xfrm>
              <a:off x="0" y="5147876"/>
              <a:ext cx="465608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new, rigid L</a:t>
              </a:r>
              <a:r>
                <a:rPr lang="en-GB" dirty="0"/>
                <a:t>H</a:t>
              </a:r>
              <a:r>
                <a:rPr lang="en-CH" dirty="0"/>
                <a:t>e transfer line fabricated</a:t>
              </a:r>
            </a:p>
            <a:p>
              <a:r>
                <a:rPr lang="en-CH" dirty="0"/>
                <a:t> and installed; not tested yet; should reduce ALPHA-g consumption: thanks to Laura Stewart and her crew!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ABB1FD9-DCAA-E30F-7FFD-E45F519C7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450" b="2967"/>
            <a:stretch/>
          </p:blipFill>
          <p:spPr>
            <a:xfrm>
              <a:off x="73751" y="778062"/>
              <a:ext cx="3173494" cy="4247639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92243B3-7CD4-61C8-2F19-7E04B802BF3D}"/>
              </a:ext>
            </a:extLst>
          </p:cNvPr>
          <p:cNvGrpSpPr/>
          <p:nvPr/>
        </p:nvGrpSpPr>
        <p:grpSpPr>
          <a:xfrm>
            <a:off x="4075838" y="889000"/>
            <a:ext cx="5407329" cy="2139133"/>
            <a:chOff x="4075838" y="889000"/>
            <a:chExt cx="5407329" cy="2139133"/>
          </a:xfrm>
        </p:grpSpPr>
        <p:pic>
          <p:nvPicPr>
            <p:cNvPr id="12290" name="Picture 2" descr="Photo of Jan">
              <a:extLst>
                <a:ext uri="{FF2B5EF4-FFF2-40B4-BE49-F238E27FC236}">
                  <a16:creationId xmlns:a16="http://schemas.microsoft.com/office/drawing/2014/main" id="{AA7FC445-83B8-8087-23D6-5E06B5B550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8817" y="889000"/>
              <a:ext cx="1604350" cy="2139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5C2BF08-FF78-1B66-F512-F8E7F0A5D4B5}"/>
                </a:ext>
              </a:extLst>
            </p:cNvPr>
            <p:cNvSpPr txBox="1"/>
            <p:nvPr/>
          </p:nvSpPr>
          <p:spPr>
            <a:xfrm>
              <a:off x="4075838" y="913908"/>
              <a:ext cx="516583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H" dirty="0"/>
                <a:t>new CERN Fellow for 2024: </a:t>
              </a:r>
            </a:p>
            <a:p>
              <a:r>
                <a:rPr lang="en-CH" dirty="0"/>
                <a:t>		Janko Nauta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CH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F8D0F6-7E2D-9BAA-2853-10BE904A9AD3}"/>
              </a:ext>
            </a:extLst>
          </p:cNvPr>
          <p:cNvGrpSpPr/>
          <p:nvPr/>
        </p:nvGrpSpPr>
        <p:grpSpPr>
          <a:xfrm>
            <a:off x="4065328" y="3150308"/>
            <a:ext cx="5404623" cy="2121102"/>
            <a:chOff x="4065328" y="3150308"/>
            <a:chExt cx="5404623" cy="212110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1F5B8E-EF4B-A34A-CC6D-F85AA5A4D45A}"/>
                </a:ext>
              </a:extLst>
            </p:cNvPr>
            <p:cNvSpPr txBox="1"/>
            <p:nvPr/>
          </p:nvSpPr>
          <p:spPr>
            <a:xfrm>
              <a:off x="4065328" y="3150308"/>
              <a:ext cx="517634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CH" dirty="0"/>
                <a:t>new coordinator for detectors </a:t>
              </a:r>
            </a:p>
            <a:p>
              <a:r>
                <a:rPr lang="en-CH" dirty="0"/>
                <a:t>      and analysis: 	   Ina Carli</a:t>
              </a:r>
            </a:p>
          </p:txBody>
        </p:sp>
        <p:pic>
          <p:nvPicPr>
            <p:cNvPr id="12292" name="Picture 4" descr="Ina Carli">
              <a:extLst>
                <a:ext uri="{FF2B5EF4-FFF2-40B4-BE49-F238E27FC236}">
                  <a16:creationId xmlns:a16="http://schemas.microsoft.com/office/drawing/2014/main" id="{BB417148-E4E9-269A-3809-5AEA84CC31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9327" y="3163911"/>
              <a:ext cx="1580624" cy="2107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78A982-0B34-D36C-D233-7AA851073C74}"/>
              </a:ext>
            </a:extLst>
          </p:cNvPr>
          <p:cNvGrpSpPr/>
          <p:nvPr/>
        </p:nvGrpSpPr>
        <p:grpSpPr>
          <a:xfrm>
            <a:off x="4748500" y="3931315"/>
            <a:ext cx="4465047" cy="2630833"/>
            <a:chOff x="4748500" y="3931315"/>
            <a:chExt cx="4465047" cy="2630833"/>
          </a:xfrm>
        </p:grpSpPr>
        <p:pic>
          <p:nvPicPr>
            <p:cNvPr id="12294" name="Picture 6" descr="Picture of Dr. Joseph McKenna">
              <a:extLst>
                <a:ext uri="{FF2B5EF4-FFF2-40B4-BE49-F238E27FC236}">
                  <a16:creationId xmlns:a16="http://schemas.microsoft.com/office/drawing/2014/main" id="{84690000-8A1E-BF5E-E444-759EA6FA14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8500" y="3931315"/>
              <a:ext cx="1733873" cy="2311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B02988-C5AD-394A-B3B3-9D09F5E89967}"/>
                </a:ext>
              </a:extLst>
            </p:cNvPr>
            <p:cNvSpPr txBox="1"/>
            <p:nvPr/>
          </p:nvSpPr>
          <p:spPr>
            <a:xfrm>
              <a:off x="6674069" y="5854262"/>
              <a:ext cx="25394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farewell and good luck</a:t>
              </a:r>
            </a:p>
            <a:p>
              <a:r>
                <a:rPr lang="en-CH" dirty="0"/>
                <a:t>to Joseph McKenna!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473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Box 3">
            <a:extLst>
              <a:ext uri="{FF2B5EF4-FFF2-40B4-BE49-F238E27FC236}">
                <a16:creationId xmlns:a16="http://schemas.microsoft.com/office/drawing/2014/main" id="{8F4963FC-CE28-994F-A496-763D2841B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8030" y="100013"/>
            <a:ext cx="49299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3200" b="1" dirty="0">
                <a:solidFill>
                  <a:srgbClr val="FFFFFF"/>
                </a:solidFill>
              </a:rPr>
              <a:t>ALPHA from 2024 onward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45EEEB-51EE-B74C-B9C6-E8DA2D90B355}"/>
              </a:ext>
            </a:extLst>
          </p:cNvPr>
          <p:cNvSpPr txBox="1"/>
          <p:nvPr/>
        </p:nvSpPr>
        <p:spPr>
          <a:xfrm>
            <a:off x="1070412" y="778835"/>
            <a:ext cx="8096255" cy="655564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342900" indent="-3429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dirty="0"/>
              <a:t>gravity with antimatter </a:t>
            </a:r>
            <a:r>
              <a:rPr lang="mr-IN" altLang="en-CH" dirty="0"/>
              <a:t>–</a:t>
            </a:r>
            <a:r>
              <a:rPr lang="en-US" altLang="en-CH" dirty="0"/>
              <a:t> precision measurements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altLang="en-CH" dirty="0"/>
              <a:t>laser cooling in ALPHA-g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altLang="en-CH" dirty="0"/>
              <a:t>Be system for ALPHA-g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altLang="en-CH" dirty="0"/>
              <a:t>commissioning of the other traps in ALPHA-g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dirty="0"/>
              <a:t>antimatter spectroscopy to hydrogen-like precision</a:t>
            </a:r>
          </a:p>
          <a:p>
            <a:pPr marL="0" indent="0" eaLnBrk="1" hangingPunct="1">
              <a:defRPr/>
            </a:pPr>
            <a:endParaRPr lang="en-US" altLang="en-CH" dirty="0"/>
          </a:p>
          <a:p>
            <a:pPr marL="0" indent="0" algn="ctr" eaLnBrk="1" hangingPunct="1">
              <a:defRPr/>
            </a:pPr>
            <a:r>
              <a:rPr lang="en-US" altLang="en-CH" b="1" i="1" dirty="0">
                <a:solidFill>
                  <a:srgbClr val="FF0000"/>
                </a:solidFill>
              </a:rPr>
              <a:t>now have 10</a:t>
            </a:r>
            <a:r>
              <a:rPr lang="en-US" altLang="en-CH" b="1" i="1" baseline="30000" dirty="0">
                <a:solidFill>
                  <a:srgbClr val="FF0000"/>
                </a:solidFill>
              </a:rPr>
              <a:t>4</a:t>
            </a:r>
            <a:r>
              <a:rPr lang="en-US" altLang="en-CH" b="1" i="1" dirty="0">
                <a:solidFill>
                  <a:srgbClr val="FF0000"/>
                </a:solidFill>
              </a:rPr>
              <a:t> anti-atoms that are colder than the hydrogen used </a:t>
            </a:r>
          </a:p>
          <a:p>
            <a:pPr marL="0" indent="0" algn="ctr" eaLnBrk="1" hangingPunct="1">
              <a:defRPr/>
            </a:pPr>
            <a:r>
              <a:rPr lang="en-US" altLang="en-CH" b="1" i="1" dirty="0">
                <a:solidFill>
                  <a:srgbClr val="FF0000"/>
                </a:solidFill>
              </a:rPr>
              <a:t>for the most precise measurements on matter…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dirty="0"/>
              <a:t>excited state spectroscopy: other spectral lines – antiproton charge radius</a:t>
            </a:r>
          </a:p>
          <a:p>
            <a:pPr marL="0" indent="0" eaLnBrk="1" hangingPunct="1">
              <a:defRPr/>
            </a:pPr>
            <a:r>
              <a:rPr lang="en-US" altLang="en-CH" dirty="0"/>
              <a:t>     (</a:t>
            </a:r>
            <a:r>
              <a:rPr lang="en-US" altLang="en-CH" i="1" dirty="0"/>
              <a:t>e.g.   </a:t>
            </a:r>
            <a:r>
              <a:rPr lang="en-US" altLang="en-CH" dirty="0"/>
              <a:t>2S-3S;  2S-4P)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b="1" i="1" dirty="0"/>
              <a:t>in situ</a:t>
            </a:r>
            <a:r>
              <a:rPr lang="en-US" altLang="en-CH" dirty="0"/>
              <a:t> measurements on </a:t>
            </a:r>
            <a:r>
              <a:rPr lang="en-US" altLang="en-CH" i="1" dirty="0">
                <a:solidFill>
                  <a:srgbClr val="FF0000"/>
                </a:solidFill>
              </a:rPr>
              <a:t>hydrogen</a:t>
            </a:r>
            <a:r>
              <a:rPr lang="en-US" altLang="en-CH" dirty="0"/>
              <a:t> with ALPHA-developed techniques</a:t>
            </a:r>
          </a:p>
          <a:p>
            <a:pPr marL="0" indent="0" eaLnBrk="1" hangingPunct="1">
              <a:defRPr/>
            </a:pPr>
            <a:r>
              <a:rPr lang="en-US" altLang="en-CH" dirty="0"/>
              <a:t>     MCP diagnostics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CH" dirty="0"/>
              <a:t>long-term possibility: anti-deuterium??  Davide </a:t>
            </a:r>
            <a:r>
              <a:rPr lang="en-US" altLang="en-CH" dirty="0" err="1"/>
              <a:t>Gamba</a:t>
            </a:r>
            <a:r>
              <a:rPr lang="en-US" altLang="en-CH" dirty="0"/>
              <a:t> has     </a:t>
            </a:r>
          </a:p>
          <a:p>
            <a:pPr marL="0" indent="0" eaLnBrk="1" hangingPunct="1">
              <a:defRPr/>
            </a:pPr>
            <a:r>
              <a:rPr lang="en-US" altLang="en-CH" dirty="0"/>
              <a:t>agreed to look for some…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CH" dirty="0"/>
          </a:p>
          <a:p>
            <a:pPr marL="0" indent="0" eaLnBrk="1" hangingPunct="1">
              <a:defRPr/>
            </a:pPr>
            <a:endParaRPr lang="en-US" altLang="en-CH" b="1" dirty="0"/>
          </a:p>
          <a:p>
            <a:pPr eaLnBrk="1" hangingPunct="1">
              <a:defRPr/>
            </a:pPr>
            <a:endParaRPr lang="en-US" altLang="en-CH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8BC5C6-3312-7891-A780-8CCC902888BD}"/>
              </a:ext>
            </a:extLst>
          </p:cNvPr>
          <p:cNvSpPr txBox="1"/>
          <p:nvPr/>
        </p:nvSpPr>
        <p:spPr>
          <a:xfrm>
            <a:off x="3331779" y="0"/>
            <a:ext cx="2879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000" b="1" dirty="0">
                <a:solidFill>
                  <a:schemeClr val="bg1"/>
                </a:solidFill>
              </a:rPr>
              <a:t>As always…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448DE1-4C48-E40A-C97C-D95EFF20536F}"/>
              </a:ext>
            </a:extLst>
          </p:cNvPr>
          <p:cNvSpPr txBox="1"/>
          <p:nvPr/>
        </p:nvSpPr>
        <p:spPr>
          <a:xfrm>
            <a:off x="231228" y="2575034"/>
            <a:ext cx="98153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rgbClr val="FF0000"/>
                </a:solidFill>
              </a:rPr>
              <a:t>Than</a:t>
            </a:r>
            <a:r>
              <a:rPr lang="en-GB" sz="2800" b="1" dirty="0" err="1">
                <a:solidFill>
                  <a:srgbClr val="FF0000"/>
                </a:solidFill>
              </a:rPr>
              <a:t>ks</a:t>
            </a:r>
            <a:r>
              <a:rPr lang="en-CH" sz="2800" b="1" dirty="0">
                <a:solidFill>
                  <a:srgbClr val="FF0000"/>
                </a:solidFill>
              </a:rPr>
              <a:t> to the AD/ELENA crew, the cryo and transport teams, </a:t>
            </a:r>
          </a:p>
          <a:p>
            <a:r>
              <a:rPr lang="en-CH" sz="2800" b="1" dirty="0">
                <a:solidFill>
                  <a:srgbClr val="FF0000"/>
                </a:solidFill>
              </a:rPr>
              <a:t>the workshops, procurement, stores and other CERN groups </a:t>
            </a:r>
          </a:p>
          <a:p>
            <a:r>
              <a:rPr lang="en-CH" sz="2800" b="1" dirty="0">
                <a:solidFill>
                  <a:srgbClr val="FF0000"/>
                </a:solidFill>
              </a:rPr>
              <a:t>who make this all possible!</a:t>
            </a:r>
          </a:p>
          <a:p>
            <a:endParaRPr lang="en-CH" sz="2800" b="1" dirty="0">
              <a:solidFill>
                <a:srgbClr val="FF0000"/>
              </a:solidFill>
            </a:endParaRPr>
          </a:p>
          <a:p>
            <a:r>
              <a:rPr lang="en-CH" sz="2800" b="1" dirty="0">
                <a:solidFill>
                  <a:srgbClr val="FF0000"/>
                </a:solidFill>
              </a:rPr>
              <a:t>Thanks to our referees for their patience and hard work.</a:t>
            </a:r>
          </a:p>
        </p:txBody>
      </p:sp>
    </p:spTree>
    <p:extLst>
      <p:ext uri="{BB962C8B-B14F-4D97-AF65-F5344CB8AC3E}">
        <p14:creationId xmlns:p14="http://schemas.microsoft.com/office/powerpoint/2010/main" val="2939608177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36DE6B1-35F5-9ECC-B880-F5559FFB84DC}"/>
              </a:ext>
            </a:extLst>
          </p:cNvPr>
          <p:cNvSpPr txBox="1"/>
          <p:nvPr/>
        </p:nvSpPr>
        <p:spPr>
          <a:xfrm>
            <a:off x="2133600" y="91377"/>
            <a:ext cx="6053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Magnetic bias concept (J. Fajans)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D933346-8BAA-482B-3EE2-97F83A01969D}"/>
                  </a:ext>
                </a:extLst>
              </p:cNvPr>
              <p:cNvSpPr txBox="1"/>
              <p:nvPr/>
            </p:nvSpPr>
            <p:spPr>
              <a:xfrm>
                <a:off x="2059928" y="1448738"/>
                <a:ext cx="5039710" cy="13487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20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 </a:t>
                </a:r>
                <a:endParaRPr lang="en-CH" sz="2000" dirty="0"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sz="20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2000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CH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H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H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GB" sz="2000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CH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𝐺</m:t>
                              </m:r>
                            </m:sub>
                          </m:s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H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H" sz="2000" dirty="0"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GB" sz="20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 </a:t>
                </a:r>
                <a:endParaRPr lang="en-CH" sz="2000" dirty="0">
                  <a:effectLst/>
                  <a:latin typeface="Cambria" panose="02040503050406030204" pitchFamily="18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D933346-8BAA-482B-3EE2-97F83A0196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928" y="1448738"/>
                <a:ext cx="5039710" cy="13487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6CDED9C-7E29-36D6-2AC1-2CE565FAF230}"/>
              </a:ext>
            </a:extLst>
          </p:cNvPr>
          <p:cNvSpPr txBox="1"/>
          <p:nvPr/>
        </p:nvSpPr>
        <p:spPr>
          <a:xfrm>
            <a:off x="1418897" y="1019503"/>
            <a:ext cx="5359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Add a differential current to one of the mirror coils</a:t>
            </a:r>
          </a:p>
        </p:txBody>
      </p:sp>
      <p:pic>
        <p:nvPicPr>
          <p:cNvPr id="7" name="Picture 6" descr="A picture containing text, different, colorful&#10;&#10;Description automatically generated">
            <a:extLst>
              <a:ext uri="{FF2B5EF4-FFF2-40B4-BE49-F238E27FC236}">
                <a16:creationId xmlns:a16="http://schemas.microsoft.com/office/drawing/2014/main" id="{37A641A8-B68C-18EB-B8DF-FA280AFDEA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2" r="8072"/>
          <a:stretch/>
        </p:blipFill>
        <p:spPr bwMode="auto">
          <a:xfrm>
            <a:off x="1527655" y="2691090"/>
            <a:ext cx="6104255" cy="24974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2D34A6-DB50-D093-EF81-45F7C0A68C67}"/>
              </a:ext>
            </a:extLst>
          </p:cNvPr>
          <p:cNvSpPr txBox="1"/>
          <p:nvPr/>
        </p:nvSpPr>
        <p:spPr>
          <a:xfrm>
            <a:off x="5365103" y="1869859"/>
            <a:ext cx="4533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we call this the bias – units of acceleration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266B93-F5F5-B411-9085-438B5D232288}"/>
              </a:ext>
            </a:extLst>
          </p:cNvPr>
          <p:cNvSpPr txBox="1"/>
          <p:nvPr/>
        </p:nvSpPr>
        <p:spPr>
          <a:xfrm>
            <a:off x="714703" y="5496910"/>
            <a:ext cx="9212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 a real experiment – ramp both mirror currents down while maintaining this difference</a:t>
            </a:r>
          </a:p>
        </p:txBody>
      </p:sp>
    </p:spTree>
    <p:extLst>
      <p:ext uri="{BB962C8B-B14F-4D97-AF65-F5344CB8AC3E}">
        <p14:creationId xmlns:p14="http://schemas.microsoft.com/office/powerpoint/2010/main" val="4097144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EFCA23-E1C4-A749-9318-8B8E37E70856}"/>
              </a:ext>
            </a:extLst>
          </p:cNvPr>
          <p:cNvSpPr txBox="1"/>
          <p:nvPr/>
        </p:nvSpPr>
        <p:spPr>
          <a:xfrm>
            <a:off x="2982309" y="94476"/>
            <a:ext cx="394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The S-curve - simulation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1F053-99BC-4D8A-21FC-ECCD5DE74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99" y="1378463"/>
            <a:ext cx="7772400" cy="45866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E38148-8F7F-7051-E4A6-167E21644082}"/>
              </a:ext>
            </a:extLst>
          </p:cNvPr>
          <p:cNvSpPr txBox="1"/>
          <p:nvPr/>
        </p:nvSpPr>
        <p:spPr>
          <a:xfrm rot="16200000">
            <a:off x="-431047" y="3090041"/>
            <a:ext cx="2595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fraction that goes down</a:t>
            </a:r>
          </a:p>
        </p:txBody>
      </p:sp>
    </p:spTree>
    <p:extLst>
      <p:ext uri="{BB962C8B-B14F-4D97-AF65-F5344CB8AC3E}">
        <p14:creationId xmlns:p14="http://schemas.microsoft.com/office/powerpoint/2010/main" val="2842340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0ADBA-DC93-5CBE-84B8-2736B8C46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1E5ABD-B221-2A91-8D4D-1C38EDE53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230079" y="-312685"/>
            <a:ext cx="5629776" cy="7966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297160-349C-4519-3D6D-677ABB8D655F}"/>
              </a:ext>
            </a:extLst>
          </p:cNvPr>
          <p:cNvSpPr txBox="1"/>
          <p:nvPr/>
        </p:nvSpPr>
        <p:spPr>
          <a:xfrm>
            <a:off x="3126730" y="106327"/>
            <a:ext cx="3652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Data from 2022 run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EAE442-024A-C8A6-4A3E-FBF10FCA927F}"/>
              </a:ext>
            </a:extLst>
          </p:cNvPr>
          <p:cNvSpPr txBox="1"/>
          <p:nvPr/>
        </p:nvSpPr>
        <p:spPr>
          <a:xfrm>
            <a:off x="7559260" y="3670737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Bias</a:t>
            </a:r>
          </a:p>
        </p:txBody>
      </p:sp>
    </p:spTree>
    <p:extLst>
      <p:ext uri="{BB962C8B-B14F-4D97-AF65-F5344CB8AC3E}">
        <p14:creationId xmlns:p14="http://schemas.microsoft.com/office/powerpoint/2010/main" val="3769572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48E7A-7113-937E-9717-438431E02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1427F7-4929-8191-2A4B-D3A6FED2E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01" y="809843"/>
            <a:ext cx="9197801" cy="47753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239374-9922-62EE-8FD5-5E39C79ABC68}"/>
              </a:ext>
            </a:extLst>
          </p:cNvPr>
          <p:cNvSpPr txBox="1"/>
          <p:nvPr/>
        </p:nvSpPr>
        <p:spPr>
          <a:xfrm>
            <a:off x="3678621" y="105104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accent3"/>
                </a:solidFill>
              </a:rPr>
              <a:t>The Result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057735-46B9-557F-2F4D-3E5AC9355BD2}"/>
                  </a:ext>
                </a:extLst>
              </p:cNvPr>
              <p:cNvSpPr txBox="1"/>
              <p:nvPr/>
            </p:nvSpPr>
            <p:spPr>
              <a:xfrm>
                <a:off x="405897" y="5566743"/>
                <a:ext cx="9094205" cy="952673"/>
              </a:xfrm>
              <a:prstGeom prst="roundRect">
                <a:avLst/>
              </a:prstGeom>
              <a:solidFill>
                <a:srgbClr val="FF0000">
                  <a:alpha val="9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da-DK" sz="2400" i="1" smtClean="0">
                            <a:solidFill>
                              <a:schemeClr val="bg1"/>
                            </a:solidFill>
                            <a:effectLst>
                              <a:outerShdw blurRad="50800" dist="3810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solidFill>
                              <a:schemeClr val="bg1"/>
                            </a:solidFill>
                            <a:effectLst>
                              <a:outerShdw blurRad="50800" dist="3810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da-DK" sz="2400" i="1">
                                <a:solidFill>
                                  <a:schemeClr val="bg1"/>
                                </a:solidFill>
                                <a:effectLst>
                                  <a:outerShdw blurRad="50800" dist="3810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i="1">
                                <a:solidFill>
                                  <a:schemeClr val="bg1"/>
                                </a:solidFill>
                                <a:effectLst>
                                  <a:outerShdw blurRad="50800" dist="3810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sz="2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 = (0,75 ± 0,13 (stat. + syst.) ± 0,16 (simulation)) • </a:t>
                </a:r>
                <a:r>
                  <a:rPr lang="en-GB" sz="2400" i="1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  <a:r>
                  <a:rPr lang="en-GB" sz="2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 where </a:t>
                </a:r>
                <a:r>
                  <a:rPr lang="en-GB" sz="2400" i="1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  <a:r>
                  <a:rPr lang="en-GB" sz="2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 = 9,81 m/s</a:t>
                </a:r>
                <a:r>
                  <a:rPr lang="en-GB" sz="2400" baseline="300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2</a:t>
                </a:r>
                <a:endParaRPr lang="da-DK" sz="2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057735-46B9-557F-2F4D-3E5AC9355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97" y="5566743"/>
                <a:ext cx="9094205" cy="952673"/>
              </a:xfrm>
              <a:prstGeom prst="roundRect">
                <a:avLst/>
              </a:prstGeom>
              <a:blipFill>
                <a:blip r:embed="rId3"/>
                <a:stretch>
                  <a:fillRect t="-3947" b="-1315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344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A1E791-0678-B22E-3FB5-BA871A7F0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5301"/>
            <a:ext cx="7772400" cy="493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4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BA6DAE-D8AB-1A3A-774F-F14E597B1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692" y="745502"/>
            <a:ext cx="3333414" cy="49721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63D03C-88F0-4AE1-52E9-A417CC127C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40" t="17487" r="12633" b="15815"/>
          <a:stretch/>
        </p:blipFill>
        <p:spPr>
          <a:xfrm>
            <a:off x="0" y="930765"/>
            <a:ext cx="3550344" cy="45451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7020EE0-D533-C678-C586-A0E07842CE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" r="3009"/>
          <a:stretch/>
        </p:blipFill>
        <p:spPr bwMode="auto">
          <a:xfrm>
            <a:off x="6723455" y="1122598"/>
            <a:ext cx="3141086" cy="40800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10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229838</TotalTime>
  <Words>1267</Words>
  <Application>Microsoft Macintosh PowerPoint</Application>
  <PresentationFormat>A4 Paper (210x297 mm)</PresentationFormat>
  <Paragraphs>246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ＭＳ Ｐゴシック</vt:lpstr>
      <vt:lpstr>Arial</vt:lpstr>
      <vt:lpstr>AU Passata</vt:lpstr>
      <vt:lpstr>AU Passata Light</vt:lpstr>
      <vt:lpstr>Calibri</vt:lpstr>
      <vt:lpstr>Calibri Light</vt:lpstr>
      <vt:lpstr>Cambria</vt:lpstr>
      <vt:lpstr>Cambria Math</vt:lpstr>
      <vt:lpstr>Times New Roman</vt:lpstr>
      <vt:lpstr>Wingdings</vt:lpstr>
      <vt:lpstr>標準デザイン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Jeffrey Hangst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Hangst</dc:creator>
  <cp:lastModifiedBy>Jeffrey Scott Hangst</cp:lastModifiedBy>
  <cp:revision>779</cp:revision>
  <cp:lastPrinted>2016-10-17T14:05:00Z</cp:lastPrinted>
  <dcterms:created xsi:type="dcterms:W3CDTF">2014-09-21T17:33:51Z</dcterms:created>
  <dcterms:modified xsi:type="dcterms:W3CDTF">2024-02-05T19:26:45Z</dcterms:modified>
</cp:coreProperties>
</file>