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65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494" r:id="rId3"/>
    <p:sldId id="481" r:id="rId4"/>
    <p:sldId id="517" r:id="rId5"/>
    <p:sldId id="485" r:id="rId6"/>
    <p:sldId id="486" r:id="rId7"/>
    <p:sldId id="487" r:id="rId8"/>
    <p:sldId id="553" r:id="rId9"/>
    <p:sldId id="488" r:id="rId10"/>
    <p:sldId id="489" r:id="rId11"/>
    <p:sldId id="490" r:id="rId12"/>
    <p:sldId id="493" r:id="rId13"/>
    <p:sldId id="492" r:id="rId14"/>
    <p:sldId id="491" r:id="rId15"/>
    <p:sldId id="518" r:id="rId16"/>
    <p:sldId id="501" r:id="rId17"/>
    <p:sldId id="497" r:id="rId18"/>
    <p:sldId id="496" r:id="rId19"/>
    <p:sldId id="510" r:id="rId20"/>
    <p:sldId id="504" r:id="rId21"/>
    <p:sldId id="498" r:id="rId22"/>
    <p:sldId id="511" r:id="rId23"/>
    <p:sldId id="509" r:id="rId24"/>
    <p:sldId id="507" r:id="rId25"/>
    <p:sldId id="500" r:id="rId26"/>
    <p:sldId id="32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1D3"/>
    <a:srgbClr val="FF0000"/>
    <a:srgbClr val="FF4C4C"/>
    <a:srgbClr val="3C3CFF"/>
    <a:srgbClr val="ADC5E1"/>
    <a:srgbClr val="DCE6F2"/>
    <a:srgbClr val="FFFFFF"/>
    <a:srgbClr val="1F497D"/>
    <a:srgbClr val="C9C5F7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29" autoAdjust="0"/>
    <p:restoredTop sz="95309" autoAdjust="0"/>
  </p:normalViewPr>
  <p:slideViewPr>
    <p:cSldViewPr snapToGrid="0">
      <p:cViewPr varScale="1">
        <p:scale>
          <a:sx n="88" d="100"/>
          <a:sy n="88" d="100"/>
        </p:scale>
        <p:origin x="67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95113-F9E5-42D2-9785-1DB842A071A5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0B366-A412-4DF7-9EBB-73AECD4C0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4A1B1-1015-4D92-AE07-FBC6C1A772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40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4A1B1-1015-4D92-AE07-FBC6C1A772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86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Poco tempo, scala delle dimensioni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4A1B1-1015-4D92-AE07-FBC6C1A772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71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77475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30940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63517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134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4A1B1-1015-4D92-AE07-FBC6C1A772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813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1556792"/>
            <a:ext cx="11272067" cy="115212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924944"/>
            <a:ext cx="11272067" cy="38472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25260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436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23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836712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43339" y="3573016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582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4"/>
            <a:ext cx="5389033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14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56309B-A3AE-4E13-9BF8-D6EC1EE9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FED3D1-45A3-45EB-B177-77D06E698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34C6E1-E973-49C0-9769-EB93CF87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89C9-3E90-4815-9962-549635E7B592}" type="datetime1">
              <a:rPr lang="en-GB" smtClean="0"/>
              <a:t>06/02/2024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FEF299-3A9E-4CE5-AB49-E670E469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Ps-laser interaction experiments   --   AEgIS Collaboration Meeting 25/09/2020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9DD7DC-2547-4FFB-B9C3-E4F26B55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74C1-F88E-402C-9991-FCE69B4BF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37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30"/>
          <a:stretch/>
        </p:blipFill>
        <p:spPr>
          <a:xfrm>
            <a:off x="0" y="0"/>
            <a:ext cx="12192000" cy="54868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341882" y="-793202"/>
            <a:ext cx="6460236" cy="9144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8745" y="548680"/>
            <a:ext cx="12192000" cy="631734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3711153" y="6492878"/>
            <a:ext cx="4752204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i="0" dirty="0" smtClean="0">
                <a:latin typeface="Arial" panose="020B0604020202020204" pitchFamily="34" charset="0"/>
                <a:cs typeface="Arial" panose="020B0604020202020204" pitchFamily="34" charset="0"/>
              </a:rPr>
              <a:t>Status and plans of the AEgIS experiment, 152</a:t>
            </a:r>
            <a:r>
              <a:rPr lang="en-US" sz="1050" b="1" i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050" b="1" i="0" dirty="0" smtClean="0">
                <a:latin typeface="Arial" panose="020B0604020202020204" pitchFamily="34" charset="0"/>
                <a:cs typeface="Arial" panose="020B0604020202020204" pitchFamily="34" charset="0"/>
              </a:rPr>
              <a:t> meeting of the SPSC</a:t>
            </a:r>
            <a:endParaRPr lang="en-US" sz="1050" b="1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8A5CDA-754D-0E6C-4DBE-45F33FAE0D7D}"/>
              </a:ext>
            </a:extLst>
          </p:cNvPr>
          <p:cNvSpPr/>
          <p:nvPr userDrawn="1"/>
        </p:nvSpPr>
        <p:spPr>
          <a:xfrm>
            <a:off x="-4791" y="-6979"/>
            <a:ext cx="527050" cy="567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9177BD3-61F4-5D81-2E08-1B279CED4E3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-8748" y="-4335"/>
            <a:ext cx="554848" cy="55484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54F992A-7F21-C389-0815-52E71F5290C6}"/>
              </a:ext>
            </a:extLst>
          </p:cNvPr>
          <p:cNvSpPr/>
          <p:nvPr userDrawn="1"/>
        </p:nvSpPr>
        <p:spPr>
          <a:xfrm>
            <a:off x="10877550" y="6320407"/>
            <a:ext cx="1314449" cy="548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F0A6DFF-BA96-D8D1-1DE5-056334100D0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550" y="6525141"/>
            <a:ext cx="1124801" cy="317955"/>
          </a:xfrm>
          <a:prstGeom prst="rect">
            <a:avLst/>
          </a:prstGeom>
        </p:spPr>
      </p:pic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0" y="6481925"/>
            <a:ext cx="2339331" cy="384097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88B3D341-B388-4F7F-81F6-0BACF852E3CD}" type="slidenum">
              <a:rPr lang="en-US" sz="1050" b="1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01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sv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3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6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image" Target="../media/image30.jpe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emf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208398" y="6408519"/>
            <a:ext cx="4459602" cy="64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" descr="\\fisso\D\Dropbox\Camera Uploads\2015-02-02 07.53.3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-1" b="40248"/>
          <a:stretch/>
        </p:blipFill>
        <p:spPr bwMode="auto">
          <a:xfrm>
            <a:off x="-8709" y="536490"/>
            <a:ext cx="4695120" cy="59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67351" y="3571823"/>
            <a:ext cx="5991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on behalf of the </a:t>
            </a:r>
            <a:r>
              <a:rPr lang="it-IT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AEgIS Collaboration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A9DBD9-172E-49F1-8342-47D7D972ECC1}"/>
              </a:ext>
            </a:extLst>
          </p:cNvPr>
          <p:cNvSpPr/>
          <p:nvPr/>
        </p:nvSpPr>
        <p:spPr>
          <a:xfrm>
            <a:off x="0" y="0"/>
            <a:ext cx="1804524" cy="1793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4D3733F-445C-D044-6573-B5562BAA44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8709" y="-9525"/>
            <a:ext cx="1857375" cy="1857375"/>
          </a:xfrm>
          <a:prstGeom prst="rect">
            <a:avLst/>
          </a:prstGeom>
        </p:spPr>
      </p:pic>
      <p:pic>
        <p:nvPicPr>
          <p:cNvPr id="18" name="Picture 1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DA12AE6-DD7E-11EC-887E-9389988995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025" y="4711566"/>
            <a:ext cx="3314958" cy="93706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5779189" y="1035748"/>
            <a:ext cx="5504630" cy="2391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000" dirty="0">
                <a:solidFill>
                  <a:srgbClr val="102088"/>
                </a:solidFill>
              </a:rPr>
              <a:t>Status and plans of the AEgIS </a:t>
            </a:r>
            <a:r>
              <a:rPr lang="en-US" sz="2000" dirty="0" smtClean="0">
                <a:solidFill>
                  <a:srgbClr val="102088"/>
                </a:solidFill>
              </a:rPr>
              <a:t>experiment</a:t>
            </a:r>
          </a:p>
          <a:p>
            <a:r>
              <a:rPr lang="en-US" sz="2000" dirty="0" smtClean="0">
                <a:solidFill>
                  <a:srgbClr val="102088"/>
                </a:solidFill>
              </a:rPr>
              <a:t/>
            </a:r>
            <a:br>
              <a:rPr lang="en-US" sz="2000" dirty="0" smtClean="0">
                <a:solidFill>
                  <a:srgbClr val="102088"/>
                </a:solidFill>
              </a:rPr>
            </a:br>
            <a:r>
              <a:rPr lang="en-US" sz="1400" dirty="0" smtClean="0">
                <a:solidFill>
                  <a:srgbClr val="102088"/>
                </a:solidFill>
              </a:rPr>
              <a:t>152</a:t>
            </a:r>
            <a:r>
              <a:rPr lang="en-US" sz="1400" baseline="30000" dirty="0" smtClean="0">
                <a:solidFill>
                  <a:srgbClr val="102088"/>
                </a:solidFill>
              </a:rPr>
              <a:t>th</a:t>
            </a:r>
            <a:r>
              <a:rPr lang="en-US" sz="1400" dirty="0" smtClean="0">
                <a:solidFill>
                  <a:srgbClr val="102088"/>
                </a:solidFill>
              </a:rPr>
              <a:t> meeting of the SPSC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1400" b="0" dirty="0" err="1" smtClean="0">
                <a:solidFill>
                  <a:srgbClr val="102088"/>
                </a:solidFill>
              </a:rPr>
              <a:t>February</a:t>
            </a:r>
            <a:r>
              <a:rPr lang="it-IT" sz="1400" b="0" dirty="0" smtClean="0">
                <a:solidFill>
                  <a:srgbClr val="102088"/>
                </a:solidFill>
              </a:rPr>
              <a:t> 6</a:t>
            </a:r>
            <a:r>
              <a:rPr lang="it-IT" sz="1400" b="0" baseline="30000" dirty="0" smtClean="0">
                <a:solidFill>
                  <a:srgbClr val="102088"/>
                </a:solidFill>
              </a:rPr>
              <a:t>th</a:t>
            </a:r>
            <a:r>
              <a:rPr lang="it-IT" sz="1400" b="0" dirty="0" smtClean="0">
                <a:solidFill>
                  <a:srgbClr val="102088"/>
                </a:solidFill>
              </a:rPr>
              <a:t>, 2024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1800" b="0" dirty="0" smtClean="0"/>
              <a:t>R. Caravita*</a:t>
            </a:r>
            <a:br>
              <a:rPr lang="it-IT" sz="1800" b="0" dirty="0" smtClean="0"/>
            </a:br>
            <a:r>
              <a:rPr lang="it-IT" sz="1800" b="0" dirty="0" smtClean="0"/>
              <a:t>*INFN – TIFPA, Trento (IT)</a:t>
            </a:r>
            <a:endParaRPr lang="en-US" sz="1800" dirty="0">
              <a:solidFill>
                <a:srgbClr val="1020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871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Antihydrogen run achievements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6451600" y="803986"/>
            <a:ext cx="5290256" cy="3000930"/>
            <a:chOff x="5720080" y="955039"/>
            <a:chExt cx="5740400" cy="325627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1" t="3854" r="8249"/>
            <a:stretch/>
          </p:blipFill>
          <p:spPr>
            <a:xfrm>
              <a:off x="5720080" y="955039"/>
              <a:ext cx="5740400" cy="3256277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H="1">
              <a:off x="6730304" y="2271588"/>
              <a:ext cx="340279" cy="497500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6500950" y="1358537"/>
              <a:ext cx="317861" cy="2406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818811" y="1172244"/>
              <a:ext cx="2165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400" baseline="30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4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peak at Ps* formation </a:t>
              </a:r>
              <a:endPara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6940731" y="2294709"/>
              <a:ext cx="287243" cy="544285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7227975" y="2310753"/>
              <a:ext cx="164638" cy="403438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7445687" y="2319457"/>
              <a:ext cx="190626" cy="568206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7710072" y="2315105"/>
              <a:ext cx="161238" cy="546433"/>
            </a:xfrm>
            <a:prstGeom prst="straightConnector1">
              <a:avLst/>
            </a:prstGeom>
            <a:ln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006993" y="1965960"/>
              <a:ext cx="2932979" cy="333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antiproton losses in oscillations </a:t>
              </a:r>
              <a:endParaRPr lang="en-US" sz="14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500950" y="1714569"/>
              <a:ext cx="143348" cy="2116183"/>
            </a:xfrm>
            <a:prstGeom prst="rect">
              <a:avLst/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6557695" y="1823720"/>
              <a:ext cx="345216" cy="238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892834" y="1580957"/>
              <a:ext cx="19287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Hbar search region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0030590" y="1094856"/>
            <a:ext cx="1587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237290" y="2836388"/>
            <a:ext cx="4568778" cy="3587302"/>
            <a:chOff x="7237290" y="2836388"/>
            <a:chExt cx="4568778" cy="358730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1" t="4324" r="6162" b="527"/>
            <a:stretch/>
          </p:blipFill>
          <p:spPr>
            <a:xfrm>
              <a:off x="8512006" y="3833044"/>
              <a:ext cx="3294062" cy="2590646"/>
            </a:xfrm>
            <a:prstGeom prst="rect">
              <a:avLst/>
            </a:prstGeom>
          </p:spPr>
        </p:pic>
        <p:cxnSp>
          <p:nvCxnSpPr>
            <p:cNvPr id="59" name="Straight Arrow Connector 58"/>
            <p:cNvCxnSpPr/>
            <p:nvPr/>
          </p:nvCxnSpPr>
          <p:spPr>
            <a:xfrm flipH="1">
              <a:off x="9973314" y="5821680"/>
              <a:ext cx="223520" cy="22352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7237290" y="2836388"/>
              <a:ext cx="1642550" cy="11056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9315757" y="4876800"/>
              <a:ext cx="223520" cy="223520"/>
            </a:xfrm>
            <a:prstGeom prst="straightConnector1">
              <a:avLst/>
            </a:prstGeom>
            <a:ln>
              <a:solidFill>
                <a:srgbClr val="0099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9279429" y="4544406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en-US" sz="1600" dirty="0" smtClean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ith IR laser</a:t>
              </a:r>
              <a:endPara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746237" y="5476398"/>
              <a:ext cx="15985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ithout IR laser</a:t>
              </a:r>
              <a:endPara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189048" y="4032281"/>
              <a:ext cx="15876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PRELIMINARY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51095" y="3817048"/>
            <a:ext cx="817663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Antiproton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transfer with fine time control and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dispersion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from to the e</a:t>
            </a:r>
            <a:r>
              <a:rPr lang="it-IT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passage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antiprotons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Evidence of antihydrogen production with Ps excited to n = 21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Despite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Background due to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antiproton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oscillations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in the transfer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Nearly catastrophic abrupt failure of the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Surko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trap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4022" y="914401"/>
            <a:ext cx="5347360" cy="2735832"/>
            <a:chOff x="434022" y="914401"/>
            <a:chExt cx="5347360" cy="2735832"/>
          </a:xfrm>
        </p:grpSpPr>
        <p:grpSp>
          <p:nvGrpSpPr>
            <p:cNvPr id="22" name="Group 21"/>
            <p:cNvGrpSpPr/>
            <p:nvPr/>
          </p:nvGrpSpPr>
          <p:grpSpPr>
            <a:xfrm>
              <a:off x="434022" y="914401"/>
              <a:ext cx="5347360" cy="2735832"/>
              <a:chOff x="551095" y="1004158"/>
              <a:chExt cx="4996483" cy="2556317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551095" y="1004158"/>
                <a:ext cx="4996483" cy="2556317"/>
                <a:chOff x="163323" y="731980"/>
                <a:chExt cx="6492454" cy="3321690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163323" y="731980"/>
                  <a:ext cx="6492454" cy="3321690"/>
                  <a:chOff x="4447568" y="819998"/>
                  <a:chExt cx="6763358" cy="3460291"/>
                </a:xfrm>
              </p:grpSpPr>
              <p:pic>
                <p:nvPicPr>
                  <p:cNvPr id="45" name="Content Placeholder 6" descr="A graph of a graph&#10;&#10;Description automatically generated">
                    <a:extLst>
                      <a:ext uri="{FF2B5EF4-FFF2-40B4-BE49-F238E27FC236}">
                        <a16:creationId xmlns:a16="http://schemas.microsoft.com/office/drawing/2014/main" id="{D55D9A29-225F-C297-82A2-454F1C4C5C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6398"/>
                  <a:stretch/>
                </p:blipFill>
                <p:spPr>
                  <a:xfrm>
                    <a:off x="4447568" y="819998"/>
                    <a:ext cx="6763358" cy="3460291"/>
                  </a:xfrm>
                  <a:prstGeom prst="rect">
                    <a:avLst/>
                  </a:prstGeom>
                </p:spPr>
              </p:pic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D3271E9E-F807-BDE4-ED49-8F401D3C557E}"/>
                      </a:ext>
                    </a:extLst>
                  </p:cNvPr>
                  <p:cNvSpPr/>
                  <p:nvPr/>
                </p:nvSpPr>
                <p:spPr>
                  <a:xfrm>
                    <a:off x="8580544" y="2601222"/>
                    <a:ext cx="584181" cy="120353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9E96C0CC-003D-08BD-8504-826C97E82AE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935404" y="2304735"/>
                    <a:ext cx="433267" cy="340020"/>
                  </a:xfrm>
                  <a:prstGeom prst="line">
                    <a:avLst/>
                  </a:prstGeom>
                  <a:ln>
                    <a:solidFill>
                      <a:srgbClr val="778EF8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Arrow: Right 31">
                    <a:extLst>
                      <a:ext uri="{FF2B5EF4-FFF2-40B4-BE49-F238E27FC236}">
                        <a16:creationId xmlns:a16="http://schemas.microsoft.com/office/drawing/2014/main" id="{FE2E210D-55D0-8158-454E-D187487E5A17}"/>
                      </a:ext>
                    </a:extLst>
                  </p:cNvPr>
                  <p:cNvSpPr/>
                  <p:nvPr/>
                </p:nvSpPr>
                <p:spPr>
                  <a:xfrm>
                    <a:off x="9283737" y="2612890"/>
                    <a:ext cx="680209" cy="113110"/>
                  </a:xfrm>
                  <a:prstGeom prst="rightArrow">
                    <a:avLst/>
                  </a:prstGeom>
                  <a:solidFill>
                    <a:srgbClr val="C0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D3271E9E-F807-BDE4-ED49-8F401D3C557E}"/>
                      </a:ext>
                    </a:extLst>
                  </p:cNvPr>
                  <p:cNvSpPr/>
                  <p:nvPr/>
                </p:nvSpPr>
                <p:spPr>
                  <a:xfrm>
                    <a:off x="10284146" y="2576465"/>
                    <a:ext cx="451216" cy="173771"/>
                  </a:xfrm>
                  <a:prstGeom prst="ellipse">
                    <a:avLst/>
                  </a:prstGeom>
                  <a:solidFill>
                    <a:srgbClr val="00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Curved Left Arrow 49"/>
                  <p:cNvSpPr/>
                  <p:nvPr/>
                </p:nvSpPr>
                <p:spPr>
                  <a:xfrm>
                    <a:off x="10822095" y="2635348"/>
                    <a:ext cx="288020" cy="297847"/>
                  </a:xfrm>
                  <a:prstGeom prst="curvedLeftArrow">
                    <a:avLst>
                      <a:gd name="adj1" fmla="val 25000"/>
                      <a:gd name="adj2" fmla="val 46472"/>
                      <a:gd name="adj3" fmla="val 25000"/>
                    </a:avLst>
                  </a:prstGeom>
                  <a:solidFill>
                    <a:srgbClr val="0099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3" name="TextBox 42"/>
                <p:cNvSpPr txBox="1"/>
                <p:nvPr/>
              </p:nvSpPr>
              <p:spPr>
                <a:xfrm>
                  <a:off x="677461" y="3402992"/>
                  <a:ext cx="1689755" cy="33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  <a:r>
                    <a:rPr lang="en-US" sz="1200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bar</a:t>
                  </a:r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launch trap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510048" y="3422231"/>
                  <a:ext cx="1886327" cy="33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Positronium target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4353521" y="782919"/>
                  <a:ext cx="2057600" cy="3736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Interaction region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749690" y="791877"/>
                  <a:ext cx="1876597" cy="3736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Catching region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664556" y="2094556"/>
                  <a:ext cx="1833779" cy="3363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r>
                    <a:rPr lang="en-US" sz="1200" b="1" baseline="30000" dirty="0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en-US" sz="1200" b="1" dirty="0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bunch (2.5 </a:t>
                  </a:r>
                  <a:r>
                    <a:rPr lang="en-US" sz="1200" b="1" dirty="0" err="1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keV</a:t>
                  </a:r>
                  <a:r>
                    <a:rPr lang="en-US" sz="1200" b="1" dirty="0" smtClean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  <a:endParaRPr lang="en-US" sz="1200" b="1" baseline="300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5549388" y="2566348"/>
                  <a:ext cx="739864" cy="3399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200" b="1" dirty="0" err="1" smtClean="0">
                      <a:solidFill>
                        <a:srgbClr val="0099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pbars</a:t>
                  </a:r>
                  <a:endParaRPr lang="en-US" sz="1200" b="1" baseline="300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8" name="Straight Connector 7"/>
              <p:cNvCxnSpPr/>
              <p:nvPr/>
            </p:nvCxnSpPr>
            <p:spPr>
              <a:xfrm flipV="1">
                <a:off x="5071872" y="2651760"/>
                <a:ext cx="188976" cy="4754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43" idx="0"/>
              </p:cNvCxnSpPr>
              <p:nvPr/>
            </p:nvCxnSpPr>
            <p:spPr>
              <a:xfrm flipV="1">
                <a:off x="1596971" y="2487171"/>
                <a:ext cx="67237" cy="57255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Arrow Connector 77"/>
            <p:cNvCxnSpPr/>
            <p:nvPr/>
          </p:nvCxnSpPr>
          <p:spPr>
            <a:xfrm flipV="1">
              <a:off x="1884957" y="2790520"/>
              <a:ext cx="0" cy="232514"/>
            </a:xfrm>
            <a:prstGeom prst="straightConnector1">
              <a:avLst/>
            </a:prstGeom>
            <a:ln>
              <a:solidFill>
                <a:srgbClr val="778EF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522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Antiprotonic atoms </a:t>
            </a:r>
            <a:r>
              <a:rPr lang="en-US" dirty="0" smtClean="0">
                <a:latin typeface="Arial"/>
                <a:cs typeface="Arial"/>
              </a:rPr>
              <a:t>run achievements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F939DAF-9C36-7E6B-9F30-5ED9D91CC3BE}"/>
              </a:ext>
            </a:extLst>
          </p:cNvPr>
          <p:cNvSpPr txBox="1"/>
          <p:nvPr/>
        </p:nvSpPr>
        <p:spPr>
          <a:xfrm>
            <a:off x="6083256" y="3783613"/>
            <a:ext cx="5726868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Procedure for controlled gas injection and cleaning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Technique </a:t>
            </a:r>
            <a:r>
              <a:rPr lang="en-US" sz="1600" dirty="0">
                <a:latin typeface="Arial"/>
                <a:cs typeface="Arial"/>
              </a:rPr>
              <a:t>to trap </a:t>
            </a:r>
            <a:r>
              <a:rPr lang="en-US" sz="1600" dirty="0" smtClean="0">
                <a:latin typeface="Arial"/>
                <a:cs typeface="Arial"/>
              </a:rPr>
              <a:t>the positive ions </a:t>
            </a:r>
            <a:r>
              <a:rPr lang="en-US" sz="1600" dirty="0">
                <a:latin typeface="Arial"/>
                <a:cs typeface="Arial"/>
              </a:rPr>
              <a:t>resulting from antiproton interactions </a:t>
            </a:r>
            <a:r>
              <a:rPr lang="en-US" sz="1600" dirty="0" smtClean="0">
                <a:latin typeface="Arial"/>
                <a:cs typeface="Arial"/>
              </a:rPr>
              <a:t>with the rest gas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Time-of-flight spectroscopy of trapped positive ions</a:t>
            </a: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rgbClr val="102088"/>
                </a:solidFill>
                <a:latin typeface="Arial"/>
                <a:cs typeface="Arial"/>
              </a:rPr>
              <a:t>This technique can lead to</a:t>
            </a:r>
            <a:endParaRPr lang="en-US" sz="1600" b="1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Fully stripped and highly </a:t>
            </a:r>
            <a:r>
              <a:rPr lang="en-US" sz="1600" dirty="0">
                <a:latin typeface="Arial"/>
                <a:cs typeface="Arial"/>
              </a:rPr>
              <a:t>charged ions in Penning traps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TOF spectroscopy of annihilation fragments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 short-lived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nuclei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directly in Penning traps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itle 1">
            <a:extLst>
              <a:ext uri="{FF2B5EF4-FFF2-40B4-BE49-F238E27FC236}">
                <a16:creationId xmlns:a16="http://schemas.microsoft.com/office/drawing/2014/main" id="{AA7F148E-4A2B-1E72-840B-CD6598142986}"/>
              </a:ext>
            </a:extLst>
          </p:cNvPr>
          <p:cNvSpPr txBox="1">
            <a:spLocks/>
          </p:cNvSpPr>
          <p:nvPr/>
        </p:nvSpPr>
        <p:spPr>
          <a:xfrm>
            <a:off x="2000332" y="5443998"/>
            <a:ext cx="4471133" cy="907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LID4096" dirty="0"/>
          </a:p>
        </p:txBody>
      </p:sp>
      <p:grpSp>
        <p:nvGrpSpPr>
          <p:cNvPr id="34" name="Group 33"/>
          <p:cNvGrpSpPr/>
          <p:nvPr/>
        </p:nvGrpSpPr>
        <p:grpSpPr>
          <a:xfrm>
            <a:off x="499287" y="3667054"/>
            <a:ext cx="5143867" cy="2780511"/>
            <a:chOff x="499287" y="3667054"/>
            <a:chExt cx="5143867" cy="2780511"/>
          </a:xfrm>
        </p:grpSpPr>
        <p:pic>
          <p:nvPicPr>
            <p:cNvPr id="10" name="Picture 9" descr="A graph with red lines&#10;&#10;Description automatically generated">
              <a:extLst>
                <a:ext uri="{FF2B5EF4-FFF2-40B4-BE49-F238E27FC236}">
                  <a16:creationId xmlns:a16="http://schemas.microsoft.com/office/drawing/2014/main" id="{1F9AB7E0-F693-9F02-2F5F-6DDEF7AA8D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242"/>
            <a:stretch/>
          </p:blipFill>
          <p:spPr>
            <a:xfrm>
              <a:off x="499287" y="3874943"/>
              <a:ext cx="5143867" cy="2572622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034293" y="3667054"/>
              <a:ext cx="184044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MCP TOF spectrum</a:t>
              </a:r>
              <a:endParaRPr lang="LID4096" sz="14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09739" y="3694951"/>
              <a:ext cx="2093843" cy="307777"/>
            </a:xfrm>
            <a:prstGeom prst="rect">
              <a:avLst/>
            </a:prstGeom>
          </p:spPr>
          <p:txBody>
            <a:bodyPr wrap="none" lIns="91440" tIns="45720" rIns="91440" bIns="45720" anchor="t">
              <a:spAutoFit/>
            </a:bodyPr>
            <a:lstStyle/>
            <a:p>
              <a:r>
                <a:rPr lang="en-US" sz="1400" b="1" dirty="0">
                  <a:solidFill>
                    <a:srgbClr val="102088"/>
                  </a:solidFill>
                  <a:latin typeface="Arial"/>
                  <a:cs typeface="Arial"/>
                </a:rPr>
                <a:t>Scintillator monitoring</a:t>
              </a:r>
              <a:endParaRPr lang="LID4096" sz="14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DCCD129-44DF-7918-A652-A7E477904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73" y="887819"/>
            <a:ext cx="6186365" cy="2632806"/>
          </a:xfrm>
          <a:prstGeom prst="rect">
            <a:avLst/>
          </a:prstGeom>
          <a:ln>
            <a:noFill/>
          </a:ln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4A772202-6A59-3C4F-AC92-B08241D88751}"/>
              </a:ext>
            </a:extLst>
          </p:cNvPr>
          <p:cNvSpPr/>
          <p:nvPr/>
        </p:nvSpPr>
        <p:spPr>
          <a:xfrm rot="17580000">
            <a:off x="4439798" y="1561409"/>
            <a:ext cx="570866" cy="196257"/>
          </a:xfrm>
          <a:prstGeom prst="leftArrow">
            <a:avLst/>
          </a:prstGeom>
          <a:solidFill>
            <a:srgbClr val="4955A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4AC5B1-B393-218B-7BFE-7B4E2CCCDDB9}"/>
              </a:ext>
            </a:extLst>
          </p:cNvPr>
          <p:cNvSpPr/>
          <p:nvPr/>
        </p:nvSpPr>
        <p:spPr>
          <a:xfrm>
            <a:off x="4264588" y="846579"/>
            <a:ext cx="1306768" cy="523220"/>
          </a:xfrm>
          <a:prstGeom prst="rect">
            <a:avLst/>
          </a:prstGeom>
          <a:ln>
            <a:noFill/>
          </a:ln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n-US" sz="1400" b="1" dirty="0">
                <a:solidFill>
                  <a:srgbClr val="102088"/>
                </a:solidFill>
                <a:latin typeface="Arial"/>
                <a:cs typeface="Arial"/>
              </a:rPr>
              <a:t>Gas </a:t>
            </a:r>
            <a:r>
              <a:rPr lang="en-US" sz="1400" b="1" dirty="0" smtClean="0">
                <a:solidFill>
                  <a:srgbClr val="102088"/>
                </a:solidFill>
                <a:latin typeface="Arial"/>
                <a:cs typeface="Arial"/>
              </a:rPr>
              <a:t>injection</a:t>
            </a:r>
          </a:p>
          <a:p>
            <a:pPr algn="ctr"/>
            <a:r>
              <a:rPr lang="it-IT" sz="1400" b="1" dirty="0" smtClean="0">
                <a:solidFill>
                  <a:srgbClr val="102088"/>
                </a:solidFill>
                <a:latin typeface="Arial"/>
                <a:cs typeface="Arial"/>
              </a:rPr>
              <a:t>site</a:t>
            </a:r>
            <a:endParaRPr lang="LID4096" sz="1400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556AB7D-3EE4-9801-2711-D39097EE85CB}"/>
              </a:ext>
            </a:extLst>
          </p:cNvPr>
          <p:cNvSpPr/>
          <p:nvPr/>
        </p:nvSpPr>
        <p:spPr>
          <a:xfrm>
            <a:off x="2950306" y="2062120"/>
            <a:ext cx="859692" cy="156307"/>
          </a:xfrm>
          <a:prstGeom prst="ellips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4BF2C4C-3A71-3BA6-7B34-133F414BE9F7}"/>
              </a:ext>
            </a:extLst>
          </p:cNvPr>
          <p:cNvSpPr/>
          <p:nvPr/>
        </p:nvSpPr>
        <p:spPr>
          <a:xfrm>
            <a:off x="3038932" y="2091638"/>
            <a:ext cx="660648" cy="95933"/>
          </a:xfrm>
          <a:prstGeom prst="ellipse">
            <a:avLst/>
          </a:prstGeom>
          <a:solidFill>
            <a:srgbClr val="FADB2A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cs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7599F4C-1146-7003-7FAC-C15807699186}"/>
              </a:ext>
            </a:extLst>
          </p:cNvPr>
          <p:cNvSpPr/>
          <p:nvPr/>
        </p:nvSpPr>
        <p:spPr>
          <a:xfrm>
            <a:off x="1846596" y="2067843"/>
            <a:ext cx="493787" cy="157115"/>
          </a:xfrm>
          <a:prstGeom prst="ellipse">
            <a:avLst/>
          </a:prstGeom>
          <a:solidFill>
            <a:srgbClr val="FADB2A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cs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BE886F-F308-7773-40F4-94141CE47C7B}"/>
              </a:ext>
            </a:extLst>
          </p:cNvPr>
          <p:cNvSpPr/>
          <p:nvPr/>
        </p:nvSpPr>
        <p:spPr>
          <a:xfrm>
            <a:off x="1109626" y="2019284"/>
            <a:ext cx="77869" cy="2614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201DDF-F59B-0699-667A-0C9D51C45B1A}"/>
              </a:ext>
            </a:extLst>
          </p:cNvPr>
          <p:cNvSpPr txBox="1"/>
          <p:nvPr/>
        </p:nvSpPr>
        <p:spPr>
          <a:xfrm>
            <a:off x="1922670" y="2010420"/>
            <a:ext cx="574003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A+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rrow: Left 20">
            <a:extLst>
              <a:ext uri="{FF2B5EF4-FFF2-40B4-BE49-F238E27FC236}">
                <a16:creationId xmlns:a16="http://schemas.microsoft.com/office/drawing/2014/main" id="{97F4A784-DDF8-1496-B0AC-F60880C14ED5}"/>
              </a:ext>
            </a:extLst>
          </p:cNvPr>
          <p:cNvSpPr/>
          <p:nvPr/>
        </p:nvSpPr>
        <p:spPr>
          <a:xfrm>
            <a:off x="1288789" y="2056211"/>
            <a:ext cx="490316" cy="184023"/>
          </a:xfrm>
          <a:prstGeom prst="leftArrow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4F085-3AC3-C51F-2A6E-0E4C3C206242}"/>
              </a:ext>
            </a:extLst>
          </p:cNvPr>
          <p:cNvSpPr txBox="1"/>
          <p:nvPr/>
        </p:nvSpPr>
        <p:spPr>
          <a:xfrm>
            <a:off x="721889" y="1639332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MCP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748241" y="651045"/>
            <a:ext cx="5310418" cy="3305956"/>
            <a:chOff x="6748241" y="651045"/>
            <a:chExt cx="5310418" cy="3305956"/>
          </a:xfrm>
        </p:grpSpPr>
        <p:pic>
          <p:nvPicPr>
            <p:cNvPr id="8" name="Picture 7" descr="A screen shot of a computer screen&#10;&#10;Description automatically generated">
              <a:extLst>
                <a:ext uri="{FF2B5EF4-FFF2-40B4-BE49-F238E27FC236}">
                  <a16:creationId xmlns:a16="http://schemas.microsoft.com/office/drawing/2014/main" id="{39F9AF18-CB01-F0B5-535B-B4EE9999F2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7321" b="29047"/>
            <a:stretch/>
          </p:blipFill>
          <p:spPr>
            <a:xfrm>
              <a:off x="6748241" y="1009394"/>
              <a:ext cx="2620566" cy="2841489"/>
            </a:xfrm>
            <a:prstGeom prst="rect">
              <a:avLst/>
            </a:prstGeom>
          </p:spPr>
        </p:pic>
        <p:pic>
          <p:nvPicPr>
            <p:cNvPr id="9" name="Picture 8" descr="A screen shot of a computer screen&#10;&#10;Description automatically generated">
              <a:extLst>
                <a:ext uri="{FF2B5EF4-FFF2-40B4-BE49-F238E27FC236}">
                  <a16:creationId xmlns:a16="http://schemas.microsoft.com/office/drawing/2014/main" id="{7A620307-DDCF-A87A-5FF5-FB155063FC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3571" r="-357" b="29047"/>
            <a:stretch/>
          </p:blipFill>
          <p:spPr>
            <a:xfrm>
              <a:off x="9506629" y="963626"/>
              <a:ext cx="2464648" cy="299337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8F76AA9-68C3-8008-D994-17EFB2A48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28451" y="1063451"/>
              <a:ext cx="827047" cy="33476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DF5DD40-BDA9-C40D-F4B1-9CCDF308C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67528" y="2346476"/>
              <a:ext cx="827047" cy="334760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BB9F171-FF81-9AE0-58F4-0FCF82E54CC8}"/>
                </a:ext>
              </a:extLst>
            </p:cNvPr>
            <p:cNvSpPr/>
            <p:nvPr/>
          </p:nvSpPr>
          <p:spPr>
            <a:xfrm>
              <a:off x="9556023" y="3246245"/>
              <a:ext cx="77869" cy="2614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438DDCC-D5B5-21B6-94D2-02346C4DADE9}"/>
                </a:ext>
              </a:extLst>
            </p:cNvPr>
            <p:cNvSpPr txBox="1"/>
            <p:nvPr/>
          </p:nvSpPr>
          <p:spPr>
            <a:xfrm>
              <a:off x="9315459" y="2961451"/>
              <a:ext cx="2743200" cy="36576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MCP</a:t>
              </a:r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11FC4F-56EF-01B5-E1A7-4A9D89052E57}"/>
                </a:ext>
              </a:extLst>
            </p:cNvPr>
            <p:cNvSpPr txBox="1"/>
            <p:nvPr/>
          </p:nvSpPr>
          <p:spPr>
            <a:xfrm>
              <a:off x="7283042" y="699982"/>
              <a:ext cx="1470870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Trapping Pbars</a:t>
              </a:r>
              <a:endParaRPr lang="en-US" sz="14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DF1B33-DE7E-952F-B50C-B4964172C2C9}"/>
                </a:ext>
              </a:extLst>
            </p:cNvPr>
            <p:cNvSpPr txBox="1"/>
            <p:nvPr/>
          </p:nvSpPr>
          <p:spPr>
            <a:xfrm>
              <a:off x="7136234" y="1937358"/>
              <a:ext cx="1862356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Creating nested trap</a:t>
              </a:r>
              <a:endParaRPr lang="en-US" sz="14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837BC92-63F3-7A2E-958B-C38349E6A005}"/>
                </a:ext>
              </a:extLst>
            </p:cNvPr>
            <p:cNvSpPr txBox="1"/>
            <p:nvPr/>
          </p:nvSpPr>
          <p:spPr>
            <a:xfrm>
              <a:off x="7213133" y="2755284"/>
              <a:ext cx="1449898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Ejecting Pbars</a:t>
              </a:r>
              <a:endParaRPr lang="en-US" sz="14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6162F70-06B6-D11B-DAF8-71903044C828}"/>
                </a:ext>
              </a:extLst>
            </p:cNvPr>
            <p:cNvSpPr txBox="1"/>
            <p:nvPr/>
          </p:nvSpPr>
          <p:spPr>
            <a:xfrm>
              <a:off x="9953536" y="651045"/>
              <a:ext cx="1862356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Storing positive ions</a:t>
              </a:r>
              <a:endParaRPr lang="en-US" sz="1400">
                <a:cs typeface="Calibri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EEC05E-56D0-8AC6-89A5-EDB112109EF6}"/>
                </a:ext>
              </a:extLst>
            </p:cNvPr>
            <p:cNvSpPr txBox="1"/>
            <p:nvPr/>
          </p:nvSpPr>
          <p:spPr>
            <a:xfrm>
              <a:off x="10170251" y="1385081"/>
              <a:ext cx="1554760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Squeezing trap</a:t>
              </a:r>
              <a:endParaRPr lang="en-US" sz="14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122EB8D-A426-D75A-141F-ED3B0D9BC45C}"/>
                </a:ext>
              </a:extLst>
            </p:cNvPr>
            <p:cNvSpPr txBox="1"/>
            <p:nvPr/>
          </p:nvSpPr>
          <p:spPr>
            <a:xfrm>
              <a:off x="10317058" y="2251941"/>
              <a:ext cx="1163275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Lifting trap</a:t>
              </a:r>
              <a:endParaRPr lang="en-US" sz="1400">
                <a:cs typeface="Calibri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1CB75D-A401-4A9E-5877-FD0D6F23D33F}"/>
                </a:ext>
              </a:extLst>
            </p:cNvPr>
            <p:cNvSpPr txBox="1"/>
            <p:nvPr/>
          </p:nvSpPr>
          <p:spPr>
            <a:xfrm>
              <a:off x="9436214" y="3517277"/>
              <a:ext cx="2505511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Arial"/>
                </a:rPr>
                <a:t>Releasing ions towards MCP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31" name="Arrow: Left 30">
              <a:extLst>
                <a:ext uri="{FF2B5EF4-FFF2-40B4-BE49-F238E27FC236}">
                  <a16:creationId xmlns:a16="http://schemas.microsoft.com/office/drawing/2014/main" id="{33C41106-D6F7-0AF8-EF96-93CD1139CDF0}"/>
                </a:ext>
              </a:extLst>
            </p:cNvPr>
            <p:cNvSpPr/>
            <p:nvPr/>
          </p:nvSpPr>
          <p:spPr>
            <a:xfrm>
              <a:off x="9720742" y="3291481"/>
              <a:ext cx="419449" cy="181761"/>
            </a:xfrm>
            <a:prstGeom prst="leftArrow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9555" y="2014243"/>
            <a:ext cx="533155" cy="21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3" grpId="0" animBg="1"/>
      <p:bldP spid="17" grpId="0" animBg="1"/>
      <p:bldP spid="18" grpId="0" animBg="1"/>
      <p:bldP spid="20" grpId="0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R&amp;D activities: anionic system</a:t>
            </a:r>
            <a:endParaRPr lang="en-US" dirty="0"/>
          </a:p>
        </p:txBody>
      </p:sp>
      <p:pic>
        <p:nvPicPr>
          <p:cNvPr id="5" name="Picture 4" descr="https://lh3.googleusercontent.com/pw/ADCreHeN9AadV5Kbn8GJeg2Q5UDw5_ZCaUUfdLEYhahpFWlAOtvBV662qslgsQpUnC3zkph98niojJ9LqvVN8aPT9hM13N3R7_myZIX7TTaS4wplMXCe_eQZdE52wNqFez_q05Ov0lhHpM59pU6ksYZpfMuuNKhnZpLotQ007KaMD577dRzfRrWDNbPUHvtuzpUWeMg_mj-fDBa2a-l8snYAWQMzFwlxs0NTJBzslaQJe5JwzsCFd28o5e56uqD8XBLTz00BgKDclKWN-qCrs2KcpOzkxMbd-S7HxHku2w_AuvlZkCNdFQjTx67-rLpEF571nPvJ90t9fZVZezo4C-R5yuo1whBelw9UrbyC5RQ9bo1Ynew_ikpjpk6pGm6tZAJyVXz0BraI1idCjVB2ZQawEcoVeXwaO2SeS-rEtcxkDTEIDwUfOeCBuGOFt17ap4QFrxcYMkrxG18g0wwncjzpZ4Fw5Wwhd6kPIzuA6CdgKhyKE7pFbobM5NxCfSa7je91maSBDK69v5vXlgc3m_w7_oPPy4zqhvpS75MCA_bZjJO2U4qIfBMhATdOFSzlT16kmGQV6v8thjXzcRvqben6M84SLqLtpICWQzfMIclez4RzR8HJFdp5g5QZR4Y-imNQrXKrsN7myqgSYxZu_AAtYM4O51PqEfqTNRnYOEoKrt7VrsE8nz4gsBpyDfJhCeCeLaIjdMAuIHdcqQCUQrxL7HG0ydmTYruj2vXcIBP6eAXDoZAQQ_s0BfPbX4ec4jdQ5mMdzW5DFRxdNml85W16FQOpRdfdjzkWFPK9ydR-zBc6JIFPzm4lMmIsFb2Vl5lwlolHM19h6pO-3uvTsIQiP_frI1mpPEEfY4m9CJC2NCRt-v2-WF21S13KrZ91aoT7Xg=w587-h783-s-no-gm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11" y="2109594"/>
            <a:ext cx="2801257" cy="3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64774" t="9509" r="8503" b="35650"/>
          <a:stretch/>
        </p:blipFill>
        <p:spPr>
          <a:xfrm>
            <a:off x="3426207" y="3731995"/>
            <a:ext cx="2616938" cy="2114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3757" y="5951477"/>
            <a:ext cx="2670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6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sz="1600" b="1" baseline="300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 at KL-FAMO</a:t>
            </a:r>
            <a:endParaRPr lang="en-US" sz="1600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6325" y="909265"/>
            <a:ext cx="4850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of a negative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iodine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via e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lectron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dissociative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attachment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for «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clean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antiprotonic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iodine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production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6794" y="2380061"/>
            <a:ext cx="2270925" cy="89301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52930" t="26530"/>
          <a:stretch/>
        </p:blipFill>
        <p:spPr>
          <a:xfrm>
            <a:off x="8222681" y="3168990"/>
            <a:ext cx="3663312" cy="29058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571" y="2085979"/>
            <a:ext cx="3656871" cy="214592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755610" y="909265"/>
            <a:ext cx="5114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b="1" baseline="-250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b="1" baseline="300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trapping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Paul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b="1" baseline="30000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towards establishing laser cooling of anionic molecules to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sympatetically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cool antiprotons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728165" y="5951190"/>
            <a:ext cx="3142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16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sz="1600" b="1" baseline="-250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1600" b="1" baseline="300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cooling setup at CERN</a:t>
            </a:r>
            <a:endParaRPr lang="en-US" sz="1600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9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532353"/>
            <a:ext cx="12192000" cy="59253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R&amp;D activities: </a:t>
            </a:r>
            <a:r>
              <a:rPr lang="it-IT" dirty="0" err="1" smtClean="0"/>
              <a:t>imaging</a:t>
            </a:r>
            <a:r>
              <a:rPr lang="it-IT" dirty="0" smtClean="0"/>
              <a:t> detector for </a:t>
            </a:r>
            <a:r>
              <a:rPr lang="it-IT" dirty="0" err="1" smtClean="0"/>
              <a:t>deflectometry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07" y="1040212"/>
            <a:ext cx="5759825" cy="3074906"/>
          </a:xfrm>
          <a:prstGeom prst="rect">
            <a:avLst/>
          </a:prstGeom>
        </p:spPr>
      </p:pic>
      <p:sp>
        <p:nvSpPr>
          <p:cNvPr id="4" name="object 2"/>
          <p:cNvSpPr/>
          <p:nvPr/>
        </p:nvSpPr>
        <p:spPr>
          <a:xfrm>
            <a:off x="6228068" y="1368672"/>
            <a:ext cx="5759825" cy="2746446"/>
          </a:xfrm>
          <a:prstGeom prst="rect">
            <a:avLst/>
          </a:prstGeom>
          <a:blipFill>
            <a:blip r:embed="rId3" cstate="print"/>
            <a:srcRect/>
            <a:stretch>
              <a:fillRect t="-17968" b="1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1862260" y="4561263"/>
            <a:ext cx="84674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to </a:t>
            </a:r>
            <a:r>
              <a:rPr lang="it-IT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photons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antiproton</a:t>
            </a:r>
            <a:r>
              <a:rPr 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vertices</a:t>
            </a:r>
            <a:r>
              <a:rPr 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2.0 </a:t>
            </a:r>
            <a:r>
              <a:rPr lang="el-GR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67943" y="5966212"/>
            <a:ext cx="721995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with: Technical </a:t>
            </a:r>
            <a:r>
              <a:rPr lang="it-IT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Munich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4648" y="3552173"/>
            <a:ext cx="1587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64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plans</a:t>
            </a:r>
            <a:endParaRPr lang="en-US" dirty="0"/>
          </a:p>
        </p:txBody>
      </p:sp>
      <p:pic>
        <p:nvPicPr>
          <p:cNvPr id="30" name="Content Placeholder 2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269" y="1865817"/>
            <a:ext cx="10177462" cy="450861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007269" y="1865817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Moiré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deflectometer integration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07269" y="745584"/>
            <a:ext cx="9950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2024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antiproton recapture in catching traps: recycling and background removal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replace aged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source and replace malfunctioning Ps target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increase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Rydberg Ps principal quantum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number up to n = 30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45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8C626-570F-40A3-B53E-CE5803D9F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5F145-7796-C0F3-0622-A80A3BDB5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Medium and long </a:t>
            </a:r>
            <a:r>
              <a:rPr lang="fr-CH" dirty="0" err="1"/>
              <a:t>term</a:t>
            </a:r>
            <a:r>
              <a:rPr lang="fr-CH" dirty="0"/>
              <a:t> plans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5134A7-0E5C-5C48-0002-2A76ECC0D0D5}"/>
              </a:ext>
            </a:extLst>
          </p:cNvPr>
          <p:cNvCxnSpPr/>
          <p:nvPr/>
        </p:nvCxnSpPr>
        <p:spPr>
          <a:xfrm flipV="1">
            <a:off x="1470117" y="1671184"/>
            <a:ext cx="2738208" cy="351240"/>
          </a:xfrm>
          <a:prstGeom prst="straightConnector1">
            <a:avLst/>
          </a:prstGeom>
          <a:ln w="38100">
            <a:solidFill>
              <a:srgbClr val="A29CF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9C4CBAB-18E7-39AB-E2C3-98786E1A70A4}"/>
              </a:ext>
            </a:extLst>
          </p:cNvPr>
          <p:cNvCxnSpPr/>
          <p:nvPr/>
        </p:nvCxnSpPr>
        <p:spPr>
          <a:xfrm flipV="1">
            <a:off x="7612485" y="791343"/>
            <a:ext cx="3400425" cy="439510"/>
          </a:xfrm>
          <a:prstGeom prst="straightConnector1">
            <a:avLst/>
          </a:prstGeom>
          <a:ln w="38100">
            <a:solidFill>
              <a:srgbClr val="A29CF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25FFE3F-7EB0-D39C-46E6-FD98E6F12B98}"/>
              </a:ext>
            </a:extLst>
          </p:cNvPr>
          <p:cNvCxnSpPr/>
          <p:nvPr/>
        </p:nvCxnSpPr>
        <p:spPr>
          <a:xfrm flipV="1">
            <a:off x="1470117" y="838969"/>
            <a:ext cx="9542793" cy="122616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76E4674-3D80-7F17-8FD4-82EA234E450C}"/>
              </a:ext>
            </a:extLst>
          </p:cNvPr>
          <p:cNvCxnSpPr/>
          <p:nvPr/>
        </p:nvCxnSpPr>
        <p:spPr>
          <a:xfrm flipV="1">
            <a:off x="7619198" y="891121"/>
            <a:ext cx="3400425" cy="439510"/>
          </a:xfrm>
          <a:prstGeom prst="straightConnector1">
            <a:avLst/>
          </a:prstGeom>
          <a:ln w="38100">
            <a:solidFill>
              <a:srgbClr val="EB968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E6EBD7-D3DB-365F-FF94-0338F112FDED}"/>
              </a:ext>
            </a:extLst>
          </p:cNvPr>
          <p:cNvCxnSpPr/>
          <p:nvPr/>
        </p:nvCxnSpPr>
        <p:spPr>
          <a:xfrm flipV="1">
            <a:off x="1470117" y="1743843"/>
            <a:ext cx="2818143" cy="359471"/>
          </a:xfrm>
          <a:prstGeom prst="straightConnector1">
            <a:avLst/>
          </a:prstGeom>
          <a:ln w="38100">
            <a:solidFill>
              <a:srgbClr val="EB968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2F40A703-9FDE-38AC-EF65-0168A12CEAF8}"/>
              </a:ext>
            </a:extLst>
          </p:cNvPr>
          <p:cNvSpPr/>
          <p:nvPr/>
        </p:nvSpPr>
        <p:spPr>
          <a:xfrm>
            <a:off x="4188567" y="1617192"/>
            <a:ext cx="175893" cy="1710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F6F82F5-66A4-FEB5-A11D-ED32F5AA0BEC}"/>
              </a:ext>
            </a:extLst>
          </p:cNvPr>
          <p:cNvSpPr/>
          <p:nvPr/>
        </p:nvSpPr>
        <p:spPr>
          <a:xfrm>
            <a:off x="7517825" y="1178225"/>
            <a:ext cx="175893" cy="1710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BD2CE2-FCDE-0FA8-3EAC-467A305593A4}"/>
              </a:ext>
            </a:extLst>
          </p:cNvPr>
          <p:cNvSpPr/>
          <p:nvPr/>
        </p:nvSpPr>
        <p:spPr>
          <a:xfrm>
            <a:off x="3779627" y="1278638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Dec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. 2025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3F8611F-6BB6-81B6-9657-A37FE6FEA08E}"/>
              </a:ext>
            </a:extLst>
          </p:cNvPr>
          <p:cNvSpPr/>
          <p:nvPr/>
        </p:nvSpPr>
        <p:spPr>
          <a:xfrm>
            <a:off x="7137298" y="1360017"/>
            <a:ext cx="998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Jun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. 2027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B6E9A0F-1DAC-065A-B4B0-FB8C4ADD5332}"/>
              </a:ext>
            </a:extLst>
          </p:cNvPr>
          <p:cNvCxnSpPr/>
          <p:nvPr/>
        </p:nvCxnSpPr>
        <p:spPr>
          <a:xfrm flipH="1">
            <a:off x="1390182" y="1946779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CA207D7-92FF-609B-8D3B-8B51884E4EFD}"/>
              </a:ext>
            </a:extLst>
          </p:cNvPr>
          <p:cNvCxnSpPr/>
          <p:nvPr/>
        </p:nvCxnSpPr>
        <p:spPr>
          <a:xfrm flipH="1">
            <a:off x="1582685" y="1910204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96740A9-31CE-0ED0-7D1D-E0203A5ACF53}"/>
              </a:ext>
            </a:extLst>
          </p:cNvPr>
          <p:cNvCxnSpPr/>
          <p:nvPr/>
        </p:nvCxnSpPr>
        <p:spPr>
          <a:xfrm flipH="1">
            <a:off x="1775188" y="1873629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413D0E3-DF61-9356-01A5-255EC6681D27}"/>
              </a:ext>
            </a:extLst>
          </p:cNvPr>
          <p:cNvSpPr txBox="1"/>
          <p:nvPr/>
        </p:nvSpPr>
        <p:spPr>
          <a:xfrm>
            <a:off x="725028" y="2328547"/>
            <a:ext cx="3214632" cy="1231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Antihydrogen source flux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 Hbar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or higher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First WEP test with antihydrogen 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null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magnetic field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293C3A-92C3-B21F-4DB0-478B4F6E1916}"/>
              </a:ext>
            </a:extLst>
          </p:cNvPr>
          <p:cNvSpPr txBox="1"/>
          <p:nvPr/>
        </p:nvSpPr>
        <p:spPr>
          <a:xfrm>
            <a:off x="721289" y="3825908"/>
            <a:ext cx="3214633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Establishing laser cooling of positronium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Cryogenic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Ps transmission targets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BA19B4-F95E-465F-C26B-AA097D05135B}"/>
              </a:ext>
            </a:extLst>
          </p:cNvPr>
          <p:cNvSpPr txBox="1"/>
          <p:nvPr/>
        </p:nvSpPr>
        <p:spPr>
          <a:xfrm>
            <a:off x="731545" y="5033164"/>
            <a:ext cx="3214632" cy="1107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Form Rydberg antiprotonic ions 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traps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Time-of-flight spectroscopy of trapped nuclear isotopes</a:t>
            </a: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CEBD97CA-9A28-C37A-AB82-B188DDE3AEFC}"/>
              </a:ext>
            </a:extLst>
          </p:cNvPr>
          <p:cNvSpPr txBox="1"/>
          <p:nvPr/>
        </p:nvSpPr>
        <p:spPr>
          <a:xfrm>
            <a:off x="4317182" y="2183496"/>
            <a:ext cx="3214632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Apparatus upgrade for Ps transmission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targets in antihydrogen setup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B35552AD-BC9C-6255-A275-A3BB373304FE}"/>
              </a:ext>
            </a:extLst>
          </p:cNvPr>
          <p:cNvSpPr txBox="1"/>
          <p:nvPr/>
        </p:nvSpPr>
        <p:spPr>
          <a:xfrm>
            <a:off x="4291002" y="3259324"/>
            <a:ext cx="3214633" cy="16619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Ps 1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S-2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 and 1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S-3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 spectroscopy with a laser-cooled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Ps n=3 hyperfine RF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Two-photon spectroscopy of Ps n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 Rydberg states</a:t>
            </a:r>
          </a:p>
        </p:txBody>
      </p:sp>
      <p:sp>
        <p:nvSpPr>
          <p:cNvPr id="8" name="TextBox 26">
            <a:extLst>
              <a:ext uri="{FF2B5EF4-FFF2-40B4-BE49-F238E27FC236}">
                <a16:creationId xmlns:a16="http://schemas.microsoft.com/office/drawing/2014/main" id="{EEA146C2-3D29-CF91-A216-DE34775AFAE1}"/>
              </a:ext>
            </a:extLst>
          </p:cNvPr>
          <p:cNvSpPr txBox="1"/>
          <p:nvPr/>
        </p:nvSpPr>
        <p:spPr>
          <a:xfrm>
            <a:off x="4294551" y="5285050"/>
            <a:ext cx="3214632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Positron affinity of neutralized anions via charge-exchange</a:t>
            </a:r>
          </a:p>
        </p:txBody>
      </p:sp>
      <p:sp>
        <p:nvSpPr>
          <p:cNvPr id="14" name="TextBox 23">
            <a:extLst>
              <a:ext uri="{FF2B5EF4-FFF2-40B4-BE49-F238E27FC236}">
                <a16:creationId xmlns:a16="http://schemas.microsoft.com/office/drawing/2014/main" id="{EB746541-1CEE-5461-5035-7C22AE67BCAA}"/>
              </a:ext>
            </a:extLst>
          </p:cNvPr>
          <p:cNvSpPr txBox="1"/>
          <p:nvPr/>
        </p:nvSpPr>
        <p:spPr>
          <a:xfrm>
            <a:off x="7870948" y="2009493"/>
            <a:ext cx="3387078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Precise antihydrogen WEP test in a null magnetic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</a:p>
          <a:p>
            <a:pPr algn="ctr"/>
            <a:endParaRPr lang="it-I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Atom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interferometry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antihydrogen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id="{0B126173-3AD3-5C9B-87E6-905B8E945F88}"/>
              </a:ext>
            </a:extLst>
          </p:cNvPr>
          <p:cNvSpPr txBox="1"/>
          <p:nvPr/>
        </p:nvSpPr>
        <p:spPr>
          <a:xfrm>
            <a:off x="7870948" y="3356124"/>
            <a:ext cx="3387078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Precision Ps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S-2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 and 1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S-3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spectroscopy with laser cooling</a:t>
            </a:r>
          </a:p>
        </p:txBody>
      </p:sp>
      <p:sp>
        <p:nvSpPr>
          <p:cNvPr id="16" name="TextBox 26">
            <a:extLst>
              <a:ext uri="{FF2B5EF4-FFF2-40B4-BE49-F238E27FC236}">
                <a16:creationId xmlns:a16="http://schemas.microsoft.com/office/drawing/2014/main" id="{63FDDB9E-E46E-227E-11F2-F6CF525E1955}"/>
              </a:ext>
            </a:extLst>
          </p:cNvPr>
          <p:cNvSpPr txBox="1"/>
          <p:nvPr/>
        </p:nvSpPr>
        <p:spPr>
          <a:xfrm>
            <a:off x="7870948" y="4318699"/>
            <a:ext cx="3387078" cy="16619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Spectroscopy of Rydberg antiprotonic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atoms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Inertial sensing with Rydberg antiprotonic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atoms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Search for an antiproton EDM by antiprotonic molecule spectroscopy</a:t>
            </a:r>
          </a:p>
        </p:txBody>
      </p:sp>
      <p:sp>
        <p:nvSpPr>
          <p:cNvPr id="3" name="Rectangle 2"/>
          <p:cNvSpPr/>
          <p:nvPr/>
        </p:nvSpPr>
        <p:spPr>
          <a:xfrm>
            <a:off x="1925489" y="1229327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LS3</a:t>
            </a:r>
            <a:endParaRPr lang="it-I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8978" y="1267685"/>
            <a:ext cx="1502381" cy="49244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LS3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00954" y="1278479"/>
            <a:ext cx="131121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LS3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26">
            <a:extLst>
              <a:ext uri="{FF2B5EF4-FFF2-40B4-BE49-F238E27FC236}">
                <a16:creationId xmlns:a16="http://schemas.microsoft.com/office/drawing/2014/main" id="{B800FA2B-95B9-09B7-2C22-C27FF560F198}"/>
              </a:ext>
            </a:extLst>
          </p:cNvPr>
          <p:cNvSpPr txBox="1"/>
          <p:nvPr/>
        </p:nvSpPr>
        <p:spPr>
          <a:xfrm>
            <a:off x="8731641" y="4911783"/>
            <a:ext cx="3361053" cy="1846659"/>
          </a:xfrm>
          <a:prstGeom prst="rect">
            <a:avLst/>
          </a:prstGeom>
          <a:solidFill>
            <a:srgbClr val="FFFF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Search of hexaquark DM candidate via pbar-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He in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traps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Antideuteronic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atoms formation and measurement of X-ray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cascade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He and Anti-T synthesis by antideuteron fusion in Penning traps</a:t>
            </a:r>
          </a:p>
        </p:txBody>
      </p:sp>
    </p:spTree>
    <p:extLst>
      <p:ext uri="{BB962C8B-B14F-4D97-AF65-F5344CB8AC3E}">
        <p14:creationId xmlns:p14="http://schemas.microsoft.com/office/powerpoint/2010/main" val="377658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6" grpId="0" animBg="1"/>
      <p:bldP spid="7" grpId="0" animBg="1"/>
      <p:bldP spid="8" grpId="0" animBg="1"/>
      <p:bldP spid="14" grpId="0" animBg="1"/>
      <p:bldP spid="15" grpId="0" animBg="1"/>
      <p:bldP spid="16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1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 to </a:t>
            </a:r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dirty="0" err="1" smtClean="0"/>
              <a:t>increase</a:t>
            </a:r>
            <a:r>
              <a:rPr lang="it-IT" dirty="0" smtClean="0"/>
              <a:t> the </a:t>
            </a:r>
            <a:r>
              <a:rPr lang="it-IT" dirty="0" err="1" smtClean="0"/>
              <a:t>amount</a:t>
            </a:r>
            <a:r>
              <a:rPr lang="it-IT" dirty="0" smtClean="0"/>
              <a:t> of </a:t>
            </a:r>
            <a:r>
              <a:rPr lang="it-IT" dirty="0" err="1" smtClean="0"/>
              <a:t>antihydrogen</a:t>
            </a:r>
            <a:r>
              <a:rPr lang="it-IT" dirty="0" smtClean="0"/>
              <a:t>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62" y="1375726"/>
            <a:ext cx="5333559" cy="399864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62582" y="3149301"/>
            <a:ext cx="2105891" cy="3325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536454" y="1533723"/>
            <a:ext cx="660969" cy="3325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536454" y="2343992"/>
            <a:ext cx="1552134" cy="3325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K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834390" y="4165679"/>
                <a:ext cx="994075" cy="3865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𝝈</m:t>
                      </m:r>
                      <m:r>
                        <a:rPr lang="it-IT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𝑷𝒔</m:t>
                          </m:r>
                        </m:sub>
                        <m:sup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bSup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390" y="4165679"/>
                <a:ext cx="994075" cy="386516"/>
              </a:xfrm>
              <a:prstGeom prst="rect">
                <a:avLst/>
              </a:prstGeom>
              <a:blipFill>
                <a:blip r:embed="rId3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51007" y="1527678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K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544163" y="2753549"/>
            <a:ext cx="5450922" cy="1504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b="1" dirty="0" err="1" smtClean="0">
                <a:solidFill>
                  <a:srgbClr val="102088"/>
                </a:solidFill>
              </a:rPr>
              <a:t>We</a:t>
            </a:r>
            <a:r>
              <a:rPr lang="it-IT" b="1" dirty="0" smtClean="0">
                <a:solidFill>
                  <a:srgbClr val="102088"/>
                </a:solidFill>
              </a:rPr>
              <a:t> </a:t>
            </a:r>
            <a:r>
              <a:rPr lang="it-IT" b="1" dirty="0" err="1" smtClean="0">
                <a:solidFill>
                  <a:srgbClr val="102088"/>
                </a:solidFill>
              </a:rPr>
              <a:t>need</a:t>
            </a:r>
            <a:r>
              <a:rPr lang="it-IT" b="1" dirty="0" smtClean="0">
                <a:solidFill>
                  <a:srgbClr val="102088"/>
                </a:solidFill>
              </a:rPr>
              <a:t> </a:t>
            </a:r>
            <a:r>
              <a:rPr lang="it-IT" b="1" dirty="0" err="1" smtClean="0">
                <a:solidFill>
                  <a:srgbClr val="102088"/>
                </a:solidFill>
              </a:rPr>
              <a:t>colder</a:t>
            </a:r>
            <a:r>
              <a:rPr lang="it-IT" b="1" dirty="0" smtClean="0">
                <a:solidFill>
                  <a:srgbClr val="102088"/>
                </a:solidFill>
              </a:rPr>
              <a:t> Ps </a:t>
            </a:r>
            <a:r>
              <a:rPr lang="it-IT" b="1" dirty="0" err="1" smtClean="0">
                <a:solidFill>
                  <a:srgbClr val="102088"/>
                </a:solidFill>
              </a:rPr>
              <a:t>sources</a:t>
            </a:r>
            <a:r>
              <a:rPr lang="it-IT" b="1" dirty="0" smtClean="0">
                <a:solidFill>
                  <a:srgbClr val="102088"/>
                </a:solidFill>
              </a:rPr>
              <a:t> …</a:t>
            </a:r>
            <a:endParaRPr lang="it-IT" b="1" dirty="0">
              <a:solidFill>
                <a:srgbClr val="102088"/>
              </a:solidFill>
            </a:endParaRPr>
          </a:p>
          <a:p>
            <a:pPr>
              <a:buFont typeface="+mj-lt"/>
              <a:buAutoNum type="arabicPeriod"/>
            </a:pPr>
            <a:r>
              <a:rPr lang="it-IT" dirty="0"/>
              <a:t>A colder Ps source in </a:t>
            </a:r>
            <a:r>
              <a:rPr lang="it-IT" dirty="0" smtClean="0"/>
              <a:t>a </a:t>
            </a:r>
            <a:r>
              <a:rPr lang="it-IT" dirty="0" err="1" smtClean="0"/>
              <a:t>reflection</a:t>
            </a:r>
            <a:r>
              <a:rPr lang="it-IT" dirty="0" smtClean="0"/>
              <a:t> </a:t>
            </a:r>
            <a:r>
              <a:rPr lang="it-IT" dirty="0" err="1" smtClean="0"/>
              <a:t>geometry</a:t>
            </a:r>
            <a:endParaRPr lang="it-IT" dirty="0"/>
          </a:p>
          <a:p>
            <a:pPr>
              <a:buFont typeface="+mj-lt"/>
              <a:buAutoNum type="arabicPeriod"/>
            </a:pPr>
            <a:r>
              <a:rPr lang="it-IT" dirty="0"/>
              <a:t>An </a:t>
            </a:r>
            <a:r>
              <a:rPr lang="it-IT" dirty="0" err="1" smtClean="0"/>
              <a:t>efficient</a:t>
            </a:r>
            <a:r>
              <a:rPr lang="it-IT" dirty="0" smtClean="0"/>
              <a:t> </a:t>
            </a:r>
            <a:r>
              <a:rPr lang="it-IT" dirty="0"/>
              <a:t>cold Ps source in </a:t>
            </a:r>
            <a:r>
              <a:rPr lang="it-IT" dirty="0" err="1" smtClean="0"/>
              <a:t>transmission</a:t>
            </a:r>
            <a:endParaRPr lang="it-IT" dirty="0"/>
          </a:p>
        </p:txBody>
      </p:sp>
      <p:sp>
        <p:nvSpPr>
          <p:cNvPr id="28" name="TextBox 27"/>
          <p:cNvSpPr txBox="1"/>
          <p:nvPr/>
        </p:nvSpPr>
        <p:spPr>
          <a:xfrm>
            <a:off x="361569" y="5924693"/>
            <a:ext cx="754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Krasnicky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R. Caravita, C. Canali, G.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Testera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Phys. Rev. A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(2016) arXiv:1608.02785v1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551007" y="1467166"/>
            <a:ext cx="0" cy="247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1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5" grpId="0" animBg="1"/>
      <p:bldP spid="17" grpId="0" animBg="1"/>
      <p:bldP spid="14" grpId="0" animBg="1"/>
      <p:bldP spid="3" grpId="0"/>
      <p:bldP spid="18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576252" y="128658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CMR10"/>
              </a:rPr>
              <a:t>“The </a:t>
            </a:r>
            <a:r>
              <a:rPr lang="en-US" dirty="0">
                <a:solidFill>
                  <a:schemeClr val="bg1"/>
                </a:solidFill>
                <a:latin typeface="CMR10"/>
              </a:rPr>
              <a:t>ultimate reduction in the </a:t>
            </a:r>
            <a:r>
              <a:rPr lang="en-US" dirty="0" smtClean="0">
                <a:solidFill>
                  <a:schemeClr val="bg1"/>
                </a:solidFill>
                <a:latin typeface="CMR10"/>
              </a:rPr>
              <a:t>positronium temperature </a:t>
            </a:r>
            <a:r>
              <a:rPr lang="en-US" dirty="0">
                <a:solidFill>
                  <a:schemeClr val="bg1"/>
                </a:solidFill>
                <a:latin typeface="CMR10"/>
              </a:rPr>
              <a:t>would, of course, be achieved by laser cooling the </a:t>
            </a:r>
            <a:r>
              <a:rPr lang="en-US" dirty="0" smtClean="0">
                <a:solidFill>
                  <a:schemeClr val="bg1"/>
                </a:solidFill>
                <a:latin typeface="CMR10"/>
              </a:rPr>
              <a:t>atoms” </a:t>
            </a:r>
          </a:p>
          <a:p>
            <a:pPr algn="just"/>
            <a:endParaRPr lang="en-US" dirty="0" smtClean="0">
              <a:solidFill>
                <a:schemeClr val="bg1"/>
              </a:solidFill>
              <a:latin typeface="CMR10"/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CMR10"/>
              </a:rPr>
              <a:t>M. S. Fee, S. Chu, A. P. Mills et al. </a:t>
            </a:r>
            <a:r>
              <a:rPr lang="it-IT" dirty="0" smtClean="0">
                <a:solidFill>
                  <a:schemeClr val="bg1"/>
                </a:solidFill>
                <a:latin typeface="CMR10"/>
              </a:rPr>
              <a:t>(1993)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61011" y="405049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CMR10"/>
              </a:rPr>
              <a:t>“Ps laser cooling has been discussed for many </a:t>
            </a:r>
            <a:r>
              <a:rPr lang="en-US" dirty="0" smtClean="0">
                <a:solidFill>
                  <a:schemeClr val="bg1"/>
                </a:solidFill>
                <a:latin typeface="CMR10"/>
              </a:rPr>
              <a:t>years but </a:t>
            </a:r>
            <a:r>
              <a:rPr lang="en-US" dirty="0">
                <a:solidFill>
                  <a:schemeClr val="bg1"/>
                </a:solidFill>
                <a:latin typeface="CMR10"/>
              </a:rPr>
              <a:t>has not been </a:t>
            </a:r>
            <a:r>
              <a:rPr lang="en-US" dirty="0" smtClean="0">
                <a:solidFill>
                  <a:schemeClr val="bg1"/>
                </a:solidFill>
                <a:latin typeface="CMR10"/>
              </a:rPr>
              <a:t>experimentally demonstrated</a:t>
            </a:r>
            <a:r>
              <a:rPr lang="en-US" dirty="0">
                <a:solidFill>
                  <a:schemeClr val="bg1"/>
                </a:solidFill>
                <a:latin typeface="CMR10"/>
              </a:rPr>
              <a:t>, even in a proof-of-principle measurement</a:t>
            </a:r>
            <a:r>
              <a:rPr lang="en-US" dirty="0" smtClean="0">
                <a:solidFill>
                  <a:schemeClr val="bg1"/>
                </a:solidFill>
                <a:latin typeface="CMR10"/>
              </a:rPr>
              <a:t>” 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CMR10"/>
              </a:rPr>
              <a:t>D. B. Cassidy (2018)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15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Cooling of Positronium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98755" y="4539494"/>
            <a:ext cx="799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2023, we laser cooled Positronium for the first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46381" y="5426024"/>
            <a:ext cx="5760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Accepted on Physical Review Letters with Editors’ suggestion</a:t>
            </a:r>
          </a:p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Expected publication date: end of February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957764"/>
            <a:ext cx="5486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AEgIS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22" y="4266014"/>
            <a:ext cx="5736042" cy="4917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102088"/>
                </a:solidFill>
              </a:rPr>
              <a:t>57 </a:t>
            </a:r>
            <a:r>
              <a:rPr lang="it-IT" b="1" dirty="0" err="1" smtClean="0">
                <a:solidFill>
                  <a:srgbClr val="102088"/>
                </a:solidFill>
              </a:rPr>
              <a:t>members</a:t>
            </a:r>
            <a:r>
              <a:rPr lang="it-IT" b="1" dirty="0" smtClean="0">
                <a:solidFill>
                  <a:srgbClr val="102088"/>
                </a:solidFill>
              </a:rPr>
              <a:t> from 15 </a:t>
            </a:r>
            <a:r>
              <a:rPr lang="it-IT" b="1" dirty="0" err="1" smtClean="0">
                <a:solidFill>
                  <a:srgbClr val="102088"/>
                </a:solidFill>
              </a:rPr>
              <a:t>institutes</a:t>
            </a:r>
            <a:r>
              <a:rPr lang="it-IT" b="1" dirty="0" smtClean="0">
                <a:solidFill>
                  <a:srgbClr val="102088"/>
                </a:solidFill>
              </a:rPr>
              <a:t> from 10 </a:t>
            </a:r>
            <a:r>
              <a:rPr lang="it-IT" b="1" dirty="0" err="1" smtClean="0">
                <a:solidFill>
                  <a:srgbClr val="102088"/>
                </a:solidFill>
              </a:rPr>
              <a:t>countries</a:t>
            </a:r>
            <a:endParaRPr lang="en-US" dirty="0" smtClean="0"/>
          </a:p>
          <a:p>
            <a:pPr marL="0" indent="0">
              <a:buNone/>
            </a:pPr>
            <a:endParaRPr lang="it-IT" b="1" dirty="0" smtClean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418217" y="4376938"/>
            <a:ext cx="4461332" cy="19288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700" b="1" dirty="0" smtClean="0">
                <a:solidFill>
                  <a:srgbClr val="102088"/>
                </a:solidFill>
              </a:rPr>
              <a:t>New </a:t>
            </a:r>
            <a:r>
              <a:rPr lang="it-IT" sz="1700" b="1" dirty="0" err="1" smtClean="0">
                <a:solidFill>
                  <a:srgbClr val="102088"/>
                </a:solidFill>
              </a:rPr>
              <a:t>groups</a:t>
            </a:r>
            <a:r>
              <a:rPr lang="it-IT" sz="1700" b="1" dirty="0" smtClean="0">
                <a:solidFill>
                  <a:srgbClr val="102088"/>
                </a:solidFill>
              </a:rPr>
              <a:t> (</a:t>
            </a:r>
            <a:r>
              <a:rPr lang="it-IT" sz="1700" b="1" dirty="0" err="1" smtClean="0">
                <a:solidFill>
                  <a:srgbClr val="102088"/>
                </a:solidFill>
              </a:rPr>
              <a:t>MoU</a:t>
            </a:r>
            <a:r>
              <a:rPr lang="it-IT" sz="1700" b="1" dirty="0" smtClean="0">
                <a:solidFill>
                  <a:srgbClr val="102088"/>
                </a:solidFill>
              </a:rPr>
              <a:t> </a:t>
            </a:r>
            <a:r>
              <a:rPr lang="it-IT" sz="1700" b="1" dirty="0" err="1" smtClean="0">
                <a:solidFill>
                  <a:srgbClr val="102088"/>
                </a:solidFill>
              </a:rPr>
              <a:t>signed</a:t>
            </a:r>
            <a:r>
              <a:rPr lang="it-IT" sz="1700" b="1" dirty="0" smtClean="0">
                <a:solidFill>
                  <a:srgbClr val="102088"/>
                </a:solidFill>
              </a:rPr>
              <a:t> in 2023)</a:t>
            </a:r>
          </a:p>
          <a:p>
            <a:r>
              <a:rPr lang="it-IT" sz="1700" dirty="0" smtClean="0"/>
              <a:t>Jagiellonian </a:t>
            </a:r>
            <a:r>
              <a:rPr lang="it-IT" sz="1700" dirty="0"/>
              <a:t>University, </a:t>
            </a:r>
            <a:r>
              <a:rPr lang="it-IT" sz="1700" dirty="0" smtClean="0"/>
              <a:t>Poland</a:t>
            </a:r>
            <a:br>
              <a:rPr lang="it-IT" sz="1700" dirty="0" smtClean="0"/>
            </a:br>
            <a:r>
              <a:rPr lang="it-IT" sz="1700" i="1" dirty="0" smtClean="0"/>
              <a:t>1 senior + 1 post.doc + 1 </a:t>
            </a:r>
            <a:r>
              <a:rPr lang="it-IT" sz="1700" i="1" dirty="0" err="1" smtClean="0"/>
              <a:t>student</a:t>
            </a:r>
            <a:endParaRPr lang="it-IT" sz="1700" b="1" i="1" dirty="0" smtClean="0"/>
          </a:p>
          <a:p>
            <a:pPr marL="0" indent="0">
              <a:buNone/>
            </a:pPr>
            <a:r>
              <a:rPr lang="it-IT" sz="1700" b="1" dirty="0" smtClean="0">
                <a:solidFill>
                  <a:srgbClr val="102088"/>
                </a:solidFill>
              </a:rPr>
              <a:t>New </a:t>
            </a:r>
            <a:r>
              <a:rPr lang="it-IT" sz="1700" b="1" dirty="0" err="1" smtClean="0">
                <a:solidFill>
                  <a:srgbClr val="102088"/>
                </a:solidFill>
              </a:rPr>
              <a:t>groups</a:t>
            </a:r>
            <a:r>
              <a:rPr lang="it-IT" sz="1700" b="1" dirty="0" smtClean="0">
                <a:solidFill>
                  <a:srgbClr val="102088"/>
                </a:solidFill>
              </a:rPr>
              <a:t> (</a:t>
            </a:r>
            <a:r>
              <a:rPr lang="en-US" sz="1700" b="1" dirty="0" err="1" smtClean="0">
                <a:solidFill>
                  <a:srgbClr val="102088"/>
                </a:solidFill>
              </a:rPr>
              <a:t>MoU</a:t>
            </a:r>
            <a:r>
              <a:rPr lang="it-IT" sz="1700" b="1" dirty="0" smtClean="0">
                <a:solidFill>
                  <a:srgbClr val="102088"/>
                </a:solidFill>
              </a:rPr>
              <a:t> in </a:t>
            </a:r>
            <a:r>
              <a:rPr lang="it-IT" sz="1700" b="1" dirty="0" err="1" smtClean="0">
                <a:solidFill>
                  <a:srgbClr val="102088"/>
                </a:solidFill>
              </a:rPr>
              <a:t>discussion</a:t>
            </a:r>
            <a:r>
              <a:rPr lang="it-IT" sz="1700" b="1" dirty="0" smtClean="0">
                <a:solidFill>
                  <a:srgbClr val="102088"/>
                </a:solidFill>
              </a:rPr>
              <a:t>)</a:t>
            </a:r>
            <a:endParaRPr lang="it-IT" sz="1700" b="1" dirty="0">
              <a:solidFill>
                <a:srgbClr val="102088"/>
              </a:solidFill>
            </a:endParaRPr>
          </a:p>
          <a:p>
            <a:r>
              <a:rPr lang="it-IT" sz="1700" dirty="0" smtClean="0"/>
              <a:t>Siegen University, Germany</a:t>
            </a:r>
            <a:r>
              <a:rPr lang="it-IT" sz="1700" i="1" dirty="0" smtClean="0"/>
              <a:t> </a:t>
            </a:r>
          </a:p>
          <a:p>
            <a:r>
              <a:rPr lang="it-IT" sz="1700" dirty="0"/>
              <a:t>Technical </a:t>
            </a:r>
            <a:r>
              <a:rPr lang="it-IT" sz="1700" dirty="0" err="1"/>
              <a:t>University</a:t>
            </a:r>
            <a:r>
              <a:rPr lang="it-IT" sz="1700" dirty="0"/>
              <a:t> of </a:t>
            </a:r>
            <a:r>
              <a:rPr lang="it-IT" sz="1700" dirty="0" err="1"/>
              <a:t>Munchen</a:t>
            </a:r>
            <a:r>
              <a:rPr lang="it-IT" sz="1700" dirty="0"/>
              <a:t>, </a:t>
            </a:r>
            <a:r>
              <a:rPr lang="it-IT" sz="1700" dirty="0" smtClean="0"/>
              <a:t>Germany</a:t>
            </a:r>
            <a:endParaRPr lang="it-IT" sz="1700" i="1" dirty="0"/>
          </a:p>
        </p:txBody>
      </p:sp>
      <p:sp>
        <p:nvSpPr>
          <p:cNvPr id="11" name="Rectangle 10"/>
          <p:cNvSpPr/>
          <p:nvPr/>
        </p:nvSpPr>
        <p:spPr>
          <a:xfrm>
            <a:off x="1109032" y="4736108"/>
            <a:ext cx="3447521" cy="156966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it-IT" sz="1600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Switzerland</a:t>
            </a:r>
            <a:endParaRPr lang="en-US" sz="1600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Poland</a:t>
            </a:r>
          </a:p>
          <a:p>
            <a:r>
              <a:rPr lang="en-US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endParaRPr lang="it-IT" sz="1600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Germany</a:t>
            </a:r>
          </a:p>
          <a:p>
            <a:r>
              <a:rPr lang="it-IT" sz="1600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Norway</a:t>
            </a:r>
            <a:endParaRPr lang="it-IT" sz="1600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600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France</a:t>
            </a:r>
          </a:p>
          <a:p>
            <a:r>
              <a:rPr lang="it-IT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Latvia</a:t>
            </a:r>
          </a:p>
          <a:p>
            <a:r>
              <a:rPr lang="it-IT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India</a:t>
            </a:r>
          </a:p>
          <a:p>
            <a:r>
              <a:rPr lang="it-IT" sz="1600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Czech</a:t>
            </a:r>
            <a:r>
              <a:rPr lang="it-IT" sz="16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Republic</a:t>
            </a:r>
          </a:p>
          <a:p>
            <a:r>
              <a:rPr lang="it-IT" sz="16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39495" y="883873"/>
            <a:ext cx="4799422" cy="3249298"/>
            <a:chOff x="1204684" y="1371479"/>
            <a:chExt cx="4303394" cy="2913478"/>
          </a:xfrm>
        </p:grpSpPr>
        <p:pic>
          <p:nvPicPr>
            <p:cNvPr id="18" name="Content Placeholder 18">
              <a:extLst>
                <a:ext uri="{FF2B5EF4-FFF2-40B4-BE49-F238E27FC236}">
                  <a16:creationId xmlns:a16="http://schemas.microsoft.com/office/drawing/2014/main" id="{15FC3D9F-F7B0-A410-35E0-3B87091C35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4684" y="1371479"/>
              <a:ext cx="4303394" cy="2913478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2351314" y="1371479"/>
              <a:ext cx="740228" cy="86372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6418217" y="883873"/>
            <a:ext cx="5213569" cy="3118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physics goals</a:t>
            </a:r>
            <a:r>
              <a:rPr lang="en-US" sz="1700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Tests of the Weak Equivalence Principle</a:t>
            </a:r>
            <a:b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Spectroscopy and tests of CPT</a:t>
            </a:r>
            <a:b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Beyond the Standard Model searches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antihydrogen, positronium, antiprotonic atoms</a:t>
            </a:r>
            <a:endParaRPr lang="en-US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7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17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 </a:t>
            </a:r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Laser-controlled charge-exchange reactions</a:t>
            </a:r>
            <a:b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Spectroscopy and laser cooling with pulsed lasers</a:t>
            </a:r>
            <a:b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Moiré </a:t>
            </a:r>
            <a:r>
              <a:rPr lang="en-US" sz="17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deflectometry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atom interferometry</a:t>
            </a:r>
            <a:endParaRPr lang="en-US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77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8076"/>
    </mc:Choice>
    <mc:Fallback xmlns="">
      <p:transition advTm="2807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How? </a:t>
            </a:r>
            <a:r>
              <a:rPr lang="it-IT" dirty="0" err="1" smtClean="0"/>
              <a:t>Starting</a:t>
            </a:r>
            <a:r>
              <a:rPr lang="it-IT" dirty="0" smtClean="0"/>
              <a:t> from Ps </a:t>
            </a:r>
            <a:r>
              <a:rPr lang="en-US" dirty="0"/>
              <a:t>1</a:t>
            </a:r>
            <a:r>
              <a:rPr lang="en-US" baseline="30000" dirty="0"/>
              <a:t>3</a:t>
            </a:r>
            <a:r>
              <a:rPr lang="en-US" dirty="0"/>
              <a:t>S-3</a:t>
            </a:r>
            <a:r>
              <a:rPr lang="en-US" baseline="30000" dirty="0"/>
              <a:t>3</a:t>
            </a:r>
            <a:r>
              <a:rPr lang="en-US" dirty="0"/>
              <a:t>P</a:t>
            </a:r>
            <a:r>
              <a:rPr lang="it-IT" dirty="0" smtClean="0"/>
              <a:t> Doppler </a:t>
            </a:r>
            <a:r>
              <a:rPr lang="it-IT" dirty="0" err="1" smtClean="0"/>
              <a:t>velocimetry</a:t>
            </a:r>
            <a:endParaRPr lang="en-US" dirty="0"/>
          </a:p>
        </p:txBody>
      </p:sp>
      <p:pic>
        <p:nvPicPr>
          <p:cNvPr id="61" name="Content Placeholder 6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2327"/>
          <a:stretch/>
        </p:blipFill>
        <p:spPr>
          <a:xfrm>
            <a:off x="264965" y="548681"/>
            <a:ext cx="3614010" cy="3179653"/>
          </a:xfrm>
          <a:prstGeom prst="rect">
            <a:avLst/>
          </a:prstGeom>
        </p:spPr>
      </p:pic>
      <p:grpSp>
        <p:nvGrpSpPr>
          <p:cNvPr id="82" name="Group 81"/>
          <p:cNvGrpSpPr/>
          <p:nvPr/>
        </p:nvGrpSpPr>
        <p:grpSpPr>
          <a:xfrm>
            <a:off x="280355" y="3730916"/>
            <a:ext cx="3699396" cy="2743901"/>
            <a:chOff x="3460903" y="714109"/>
            <a:chExt cx="4418551" cy="3277309"/>
          </a:xfrm>
        </p:grpSpPr>
        <p:pic>
          <p:nvPicPr>
            <p:cNvPr id="6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85" t="5054"/>
            <a:stretch/>
          </p:blipFill>
          <p:spPr bwMode="auto">
            <a:xfrm>
              <a:off x="3808858" y="714109"/>
              <a:ext cx="4070596" cy="3277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Rectangle 63"/>
            <p:cNvSpPr/>
            <p:nvPr/>
          </p:nvSpPr>
          <p:spPr>
            <a:xfrm rot="16200000">
              <a:off x="2705233" y="2063215"/>
              <a:ext cx="1878948" cy="36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Digitized PbWO</a:t>
              </a:r>
              <a:r>
                <a:rPr lang="en-US" sz="14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it-IT" sz="1400" b="1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878975" y="1551318"/>
            <a:ext cx="4305544" cy="4506431"/>
            <a:chOff x="358995" y="1938756"/>
            <a:chExt cx="5362575" cy="5612783"/>
          </a:xfrm>
        </p:grpSpPr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8995" y="1938756"/>
              <a:ext cx="5362575" cy="3314700"/>
            </a:xfrm>
            <a:prstGeom prst="rect">
              <a:avLst/>
            </a:prstGeom>
          </p:spPr>
        </p:pic>
        <p:cxnSp>
          <p:nvCxnSpPr>
            <p:cNvPr id="74" name="Straight Arrow Connector 73"/>
            <p:cNvCxnSpPr/>
            <p:nvPr/>
          </p:nvCxnSpPr>
          <p:spPr>
            <a:xfrm flipV="1">
              <a:off x="3254544" y="2241815"/>
              <a:ext cx="0" cy="3011642"/>
            </a:xfrm>
            <a:prstGeom prst="straightConnector1">
              <a:avLst/>
            </a:prstGeom>
            <a:ln w="57150"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 rot="16200000">
              <a:off x="2442508" y="3943082"/>
              <a:ext cx="2122411" cy="498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Probe laser</a:t>
              </a:r>
              <a:endParaRPr lang="en-US" sz="20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>
              <a:off x="2973330" y="5367193"/>
              <a:ext cx="526867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007602" y="5711519"/>
              <a:ext cx="4065369" cy="1840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2000" b="1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Doppler </a:t>
              </a:r>
              <a:r>
                <a:rPr lang="it-IT" sz="2000" b="1" dirty="0" err="1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effect</a:t>
              </a:r>
              <a:endParaRPr lang="it-IT" sz="20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it-IT" sz="1000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Ps </a:t>
              </a:r>
              <a:r>
                <a:rPr lang="it-IT" sz="2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velocity</a:t>
              </a:r>
              <a:r>
                <a:rPr lang="it-IT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along</a:t>
              </a:r>
              <a:r>
                <a:rPr lang="it-IT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laser </a:t>
              </a:r>
              <a:r>
                <a:rPr lang="it-IT" sz="2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axis</a:t>
              </a:r>
              <a:endParaRPr lang="it-IT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20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 </a:t>
              </a:r>
            </a:p>
            <a:p>
              <a:pPr algn="ctr"/>
              <a:r>
                <a:rPr lang="it-IT" sz="20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Choice</a:t>
              </a:r>
              <a:r>
                <a:rPr lang="it-IT" sz="20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of laser </a:t>
              </a:r>
              <a:r>
                <a:rPr lang="it-IT" sz="2000" dirty="0" err="1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detuning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4414911" y="2266119"/>
            <a:ext cx="1440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9703" y="1291171"/>
            <a:ext cx="3433059" cy="429132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158445" y="4203171"/>
            <a:ext cx="1543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 = 380 K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2880" y="633946"/>
            <a:ext cx="699135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1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How? </a:t>
            </a:r>
            <a:r>
              <a:rPr lang="it-IT" dirty="0" err="1" smtClean="0"/>
              <a:t>Developing</a:t>
            </a:r>
            <a:r>
              <a:rPr lang="it-IT" dirty="0" smtClean="0"/>
              <a:t> a broadband Q-</a:t>
            </a:r>
            <a:r>
              <a:rPr lang="it-IT" dirty="0" err="1" smtClean="0"/>
              <a:t>switched</a:t>
            </a:r>
            <a:r>
              <a:rPr lang="it-IT" dirty="0" smtClean="0"/>
              <a:t> </a:t>
            </a:r>
            <a:r>
              <a:rPr lang="it-IT" dirty="0" err="1" smtClean="0"/>
              <a:t>alexandrite</a:t>
            </a:r>
            <a:r>
              <a:rPr lang="it-IT" dirty="0" smtClean="0"/>
              <a:t> laser </a:t>
            </a:r>
            <a:r>
              <a:rPr lang="it-IT" dirty="0" err="1" smtClean="0"/>
              <a:t>system</a:t>
            </a:r>
            <a:endParaRPr lang="en-US" dirty="0"/>
          </a:p>
        </p:txBody>
      </p:sp>
      <p:pic>
        <p:nvPicPr>
          <p:cNvPr id="5" name="Google Shape;105;g2403de08071_1_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27926" y="3913521"/>
            <a:ext cx="4768074" cy="214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197" y="934656"/>
            <a:ext cx="2723498" cy="1917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8599" y="5470107"/>
            <a:ext cx="4765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broadband Ps cooling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70 ns, 243 nm pulses, 3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120 GHz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289" y="2949931"/>
            <a:ext cx="2991155" cy="2243368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837701"/>
              </p:ext>
            </p:extLst>
          </p:nvPr>
        </p:nvGraphicFramePr>
        <p:xfrm>
          <a:off x="848112" y="934656"/>
          <a:ext cx="6086088" cy="2592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1" name="Image" r:id="rId7" imgW="14945760" imgH="6348960" progId="Photoshop.Image.12">
                  <p:embed/>
                </p:oleObj>
              </mc:Choice>
              <mc:Fallback>
                <p:oleObj name="Image" r:id="rId7" imgW="14945760" imgH="634896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8112" y="934656"/>
                        <a:ext cx="6086088" cy="2592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82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How? </a:t>
            </a:r>
            <a:r>
              <a:rPr lang="it-IT" dirty="0" err="1" smtClean="0"/>
              <a:t>Introducing</a:t>
            </a:r>
            <a:r>
              <a:rPr lang="it-IT" dirty="0" smtClean="0"/>
              <a:t> the </a:t>
            </a:r>
            <a:r>
              <a:rPr lang="it-IT" dirty="0" err="1" smtClean="0"/>
              <a:t>retroreflected</a:t>
            </a:r>
            <a:r>
              <a:rPr lang="it-IT" dirty="0" smtClean="0"/>
              <a:t> </a:t>
            </a:r>
            <a:r>
              <a:rPr lang="it-IT" dirty="0" err="1" smtClean="0"/>
              <a:t>cooling</a:t>
            </a:r>
            <a:r>
              <a:rPr lang="it-IT" dirty="0" smtClean="0"/>
              <a:t> laser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72509" y="3888509"/>
            <a:ext cx="2189018" cy="1200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72509" y="3888509"/>
            <a:ext cx="2189018" cy="1200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55119" y="1552127"/>
            <a:ext cx="4106408" cy="3937203"/>
            <a:chOff x="6214443" y="1436522"/>
            <a:chExt cx="4106408" cy="393720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4443" y="1436522"/>
              <a:ext cx="2025472" cy="3937203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337634" y="2228143"/>
              <a:ext cx="1983217" cy="561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Probing transition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(1</a:t>
              </a:r>
              <a:r>
                <a:rPr lang="it-IT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S → 3</a:t>
              </a:r>
              <a:r>
                <a:rPr lang="it-IT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P → Ion) 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49341" y="3752028"/>
              <a:ext cx="1971510" cy="561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 transition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(1</a:t>
              </a:r>
              <a:r>
                <a:rPr lang="it-IT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S ↔ 2</a:t>
              </a:r>
              <a:r>
                <a:rPr lang="it-IT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it-IT" sz="1600" dirty="0">
                  <a:latin typeface="Arial" panose="020B0604020202020204" pitchFamily="34" charset="0"/>
                  <a:cs typeface="Arial" panose="020B0604020202020204" pitchFamily="34" charset="0"/>
                </a:rPr>
                <a:t>P) 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61648" b="54793"/>
          <a:stretch/>
        </p:blipFill>
        <p:spPr>
          <a:xfrm>
            <a:off x="5475461" y="2052844"/>
            <a:ext cx="3006912" cy="293429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4"/>
          <a:srcRect l="61648" t="44696"/>
          <a:stretch/>
        </p:blipFill>
        <p:spPr>
          <a:xfrm>
            <a:off x="8796759" y="1739947"/>
            <a:ext cx="2720052" cy="324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3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How? </a:t>
            </a:r>
            <a:r>
              <a:rPr lang="it-IT" dirty="0" err="1" smtClean="0"/>
              <a:t>Measuring</a:t>
            </a:r>
            <a:r>
              <a:rPr lang="it-IT" dirty="0" smtClean="0"/>
              <a:t> the </a:t>
            </a:r>
            <a:r>
              <a:rPr lang="it-IT" dirty="0" err="1" smtClean="0"/>
              <a:t>temperatures</a:t>
            </a:r>
            <a:r>
              <a:rPr lang="it-IT" dirty="0" smtClean="0"/>
              <a:t> with and </a:t>
            </a:r>
            <a:r>
              <a:rPr lang="it-IT" dirty="0" err="1" smtClean="0"/>
              <a:t>without</a:t>
            </a:r>
            <a:r>
              <a:rPr lang="it-IT" dirty="0" smtClean="0"/>
              <a:t> </a:t>
            </a:r>
            <a:r>
              <a:rPr lang="it-IT" dirty="0" err="1" smtClean="0"/>
              <a:t>cooling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72509" y="3888509"/>
            <a:ext cx="2189018" cy="1200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72509" y="3888509"/>
            <a:ext cx="2189018" cy="1200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58995" y="1713178"/>
            <a:ext cx="5362575" cy="3376058"/>
            <a:chOff x="358995" y="1938756"/>
            <a:chExt cx="5362575" cy="337605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995" y="1938756"/>
              <a:ext cx="5362575" cy="3314700"/>
            </a:xfrm>
            <a:prstGeom prst="rect">
              <a:avLst/>
            </a:prstGeom>
          </p:spPr>
        </p:pic>
        <p:cxnSp>
          <p:nvCxnSpPr>
            <p:cNvPr id="28" name="Straight Arrow Connector 27"/>
            <p:cNvCxnSpPr/>
            <p:nvPr/>
          </p:nvCxnSpPr>
          <p:spPr>
            <a:xfrm flipV="1">
              <a:off x="3346195" y="2377223"/>
              <a:ext cx="0" cy="2876233"/>
            </a:xfrm>
            <a:prstGeom prst="straightConnector1">
              <a:avLst/>
            </a:prstGeom>
            <a:ln w="57150"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414435" y="2546959"/>
              <a:ext cx="149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Probe laser</a:t>
              </a:r>
              <a:endParaRPr lang="en-US" sz="20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3540897" y="3044141"/>
              <a:ext cx="0" cy="2181545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606448" y="4378886"/>
              <a:ext cx="17684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Forward</a:t>
              </a:r>
              <a:r>
                <a:rPr lang="it-IT" sz="2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it-IT" sz="2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it-IT" sz="200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</a:t>
              </a:r>
              <a:r>
                <a:rPr lang="it-IT" sz="2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3002070" y="5314814"/>
              <a:ext cx="400790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2496243" y="3044141"/>
              <a:ext cx="0" cy="2181545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23108" y="4378886"/>
              <a:ext cx="17684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t-IT" sz="200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Reflected</a:t>
              </a:r>
              <a:r>
                <a:rPr lang="it-IT" sz="2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it-IT" sz="2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it-IT" sz="200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</a:t>
              </a:r>
              <a:r>
                <a:rPr lang="it-IT" sz="20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000" dirty="0" err="1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89921" y="1797702"/>
            <a:ext cx="1440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>
            <a:stCxn id="27" idx="0"/>
            <a:endCxn id="27" idx="2"/>
          </p:cNvCxnSpPr>
          <p:nvPr/>
        </p:nvCxnSpPr>
        <p:spPr>
          <a:xfrm>
            <a:off x="3040283" y="1713178"/>
            <a:ext cx="0" cy="33147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46291" y="5251207"/>
            <a:ext cx="4089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Scanning the probe laser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detuning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8108" y="1562100"/>
            <a:ext cx="6400800" cy="373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2642" y="252143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3C3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170(20) K</a:t>
            </a:r>
            <a:endParaRPr lang="en-US" b="1" dirty="0">
              <a:solidFill>
                <a:srgbClr val="3C3C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73176" y="346430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380(20) K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4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How? </a:t>
            </a:r>
            <a:r>
              <a:rPr lang="it-IT" dirty="0" err="1" smtClean="0"/>
              <a:t>Measuring</a:t>
            </a:r>
            <a:r>
              <a:rPr lang="it-IT" dirty="0" smtClean="0"/>
              <a:t> an </a:t>
            </a:r>
            <a:r>
              <a:rPr lang="it-IT" dirty="0" err="1" smtClean="0"/>
              <a:t>increase</a:t>
            </a:r>
            <a:r>
              <a:rPr lang="it-IT" dirty="0" smtClean="0"/>
              <a:t> in the </a:t>
            </a:r>
            <a:r>
              <a:rPr lang="it-IT" dirty="0" err="1" smtClean="0"/>
              <a:t>cold</a:t>
            </a:r>
            <a:r>
              <a:rPr lang="it-IT" dirty="0" smtClean="0"/>
              <a:t> </a:t>
            </a:r>
            <a:r>
              <a:rPr lang="it-IT" dirty="0" err="1" smtClean="0"/>
              <a:t>atoms</a:t>
            </a:r>
            <a:r>
              <a:rPr lang="it-IT" dirty="0" smtClean="0"/>
              <a:t>’ </a:t>
            </a:r>
            <a:r>
              <a:rPr lang="it-IT" dirty="0" err="1" smtClean="0"/>
              <a:t>fraction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urier"/>
              </a:rPr>
              <a:t> 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358995" y="1713178"/>
            <a:ext cx="5362575" cy="3388030"/>
            <a:chOff x="358995" y="1938756"/>
            <a:chExt cx="5362575" cy="33880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995" y="1938756"/>
              <a:ext cx="5362575" cy="3314700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>
              <a:endCxn id="6" idx="0"/>
            </p:cNvCxnSpPr>
            <p:nvPr/>
          </p:nvCxnSpPr>
          <p:spPr>
            <a:xfrm flipV="1">
              <a:off x="3033714" y="1938756"/>
              <a:ext cx="6569" cy="3286929"/>
            </a:xfrm>
            <a:prstGeom prst="straightConnector1">
              <a:avLst/>
            </a:prstGeom>
            <a:ln w="57150">
              <a:solidFill>
                <a:srgbClr val="1020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096490" y="2261838"/>
              <a:ext cx="149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Probe laser</a:t>
              </a:r>
              <a:endParaRPr lang="en-US" sz="2000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3540897" y="3044141"/>
              <a:ext cx="0" cy="2181545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048463" y="5326785"/>
              <a:ext cx="526867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502494" y="5326786"/>
              <a:ext cx="526867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/>
          <p:cNvCxnSpPr/>
          <p:nvPr/>
        </p:nvCxnSpPr>
        <p:spPr>
          <a:xfrm flipV="1">
            <a:off x="2496243" y="2818563"/>
            <a:ext cx="0" cy="2181545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89921" y="1797702"/>
            <a:ext cx="1440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3108" y="4153308"/>
            <a:ext cx="1768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Reflected</a:t>
            </a:r>
            <a: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6942" y="5251207"/>
            <a:ext cx="4248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Scanning the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laser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detuning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06448" y="4153308"/>
            <a:ext cx="1768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</a:t>
            </a:r>
            <a: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it-I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9414" y="1562100"/>
            <a:ext cx="6400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2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60143" y="4477393"/>
            <a:ext cx="9071714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cooled 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 cloud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380(20)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to 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170(20)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</a:p>
          <a:p>
            <a:pPr algn="ctr"/>
            <a:endParaRPr lang="it-IT" sz="1100" b="1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reached </a:t>
            </a: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maximum cooling efficiency allowed by Doppler laser cooling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</a:t>
            </a:r>
          </a:p>
          <a:p>
            <a:pPr algn="ctr"/>
            <a:endParaRPr lang="en-US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 it up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92825" y="743473"/>
            <a:ext cx="311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</a:rPr>
              <a:t>Narrowing of the 1</a:t>
            </a:r>
            <a:r>
              <a:rPr lang="en-US" b="1" baseline="30000" dirty="0" smtClean="0">
                <a:solidFill>
                  <a:srgbClr val="102088"/>
                </a:solidFill>
              </a:rPr>
              <a:t>3</a:t>
            </a:r>
            <a:r>
              <a:rPr lang="en-US" b="1" dirty="0" smtClean="0">
                <a:solidFill>
                  <a:srgbClr val="102088"/>
                </a:solidFill>
              </a:rPr>
              <a:t>S – 3</a:t>
            </a:r>
            <a:r>
              <a:rPr lang="en-US" b="1" baseline="30000" dirty="0" smtClean="0">
                <a:solidFill>
                  <a:srgbClr val="102088"/>
                </a:solidFill>
              </a:rPr>
              <a:t>3</a:t>
            </a:r>
            <a:r>
              <a:rPr lang="en-US" b="1" dirty="0" smtClean="0">
                <a:solidFill>
                  <a:srgbClr val="102088"/>
                </a:solidFill>
              </a:rPr>
              <a:t>P line</a:t>
            </a:r>
            <a:endParaRPr lang="en-US" b="1" dirty="0">
              <a:solidFill>
                <a:srgbClr val="10208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89952" y="740832"/>
            <a:ext cx="5427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</a:rPr>
              <a:t>Increase of the number of atoms in the probe laser BW</a:t>
            </a:r>
            <a:endParaRPr lang="en-US" b="1" dirty="0">
              <a:solidFill>
                <a:srgbClr val="102088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9810" y="5511997"/>
            <a:ext cx="11618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impact of this result goes beyond antihydrogen production: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opens the way for precision spectroscopy, clock tests of the WEP with Ps, and Bose-Einstein condensation</a:t>
            </a:r>
            <a:endParaRPr lang="en-US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48" y="1110164"/>
            <a:ext cx="5486400" cy="3200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985" y="1110164"/>
            <a:ext cx="5486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43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208398" y="6408519"/>
            <a:ext cx="4459602" cy="64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8784" y="1798080"/>
            <a:ext cx="2573215" cy="3242496"/>
          </a:xfrm>
        </p:spPr>
        <p:txBody>
          <a:bodyPr>
            <a:noAutofit/>
          </a:bodyPr>
          <a:lstStyle/>
          <a:p>
            <a:r>
              <a:rPr lang="it-IT" sz="2000" dirty="0" err="1" smtClean="0">
                <a:solidFill>
                  <a:srgbClr val="102088"/>
                </a:solidFill>
              </a:rPr>
              <a:t>Thank</a:t>
            </a:r>
            <a:r>
              <a:rPr lang="it-IT" sz="2000" dirty="0" smtClean="0">
                <a:solidFill>
                  <a:srgbClr val="102088"/>
                </a:solidFill>
              </a:rPr>
              <a:t> </a:t>
            </a:r>
            <a:r>
              <a:rPr lang="it-IT" sz="2000" dirty="0" err="1" smtClean="0">
                <a:solidFill>
                  <a:srgbClr val="102088"/>
                </a:solidFill>
              </a:rPr>
              <a:t>you</a:t>
            </a:r>
            <a:r>
              <a:rPr lang="it-IT" sz="2000" dirty="0" smtClean="0">
                <a:solidFill>
                  <a:srgbClr val="102088"/>
                </a:solidFill>
              </a:rPr>
              <a:t> for</a:t>
            </a:r>
            <a:br>
              <a:rPr lang="it-IT" sz="2000" dirty="0" smtClean="0">
                <a:solidFill>
                  <a:srgbClr val="102088"/>
                </a:solidFill>
              </a:rPr>
            </a:br>
            <a:r>
              <a:rPr lang="it-IT" sz="2000" dirty="0" err="1" smtClean="0">
                <a:solidFill>
                  <a:srgbClr val="102088"/>
                </a:solidFill>
              </a:rPr>
              <a:t>your</a:t>
            </a:r>
            <a:r>
              <a:rPr lang="it-IT" sz="2000" dirty="0" smtClean="0">
                <a:solidFill>
                  <a:srgbClr val="102088"/>
                </a:solidFill>
              </a:rPr>
              <a:t> </a:t>
            </a:r>
            <a:r>
              <a:rPr lang="it-IT" sz="2000" dirty="0" err="1" smtClean="0">
                <a:solidFill>
                  <a:srgbClr val="102088"/>
                </a:solidFill>
              </a:rPr>
              <a:t>attention</a:t>
            </a:r>
            <a:endParaRPr lang="en-US" sz="2000" dirty="0">
              <a:solidFill>
                <a:srgbClr val="102088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9" b="6998"/>
          <a:stretch/>
        </p:blipFill>
        <p:spPr bwMode="auto">
          <a:xfrm>
            <a:off x="0" y="553917"/>
            <a:ext cx="9618785" cy="591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1674" y="738554"/>
            <a:ext cx="4266937" cy="3693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AEgIS collaboration, CERN, 2023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85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AEgIS research lines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5395589" y="2844803"/>
            <a:ext cx="1" cy="593142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223" y="3273889"/>
            <a:ext cx="1958020" cy="84674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312019" y="1983864"/>
            <a:ext cx="11807792" cy="1482970"/>
          </a:xfrm>
          <a:prstGeom prst="straightConnector1">
            <a:avLst/>
          </a:prstGeom>
          <a:ln w="38100">
            <a:solidFill>
              <a:srgbClr val="ADC5E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761874" y="2050723"/>
            <a:ext cx="8212656" cy="1027624"/>
          </a:xfrm>
          <a:prstGeom prst="straightConnector1">
            <a:avLst/>
          </a:prstGeom>
          <a:ln w="38100">
            <a:solidFill>
              <a:srgbClr val="A3E7A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92608" y="3410846"/>
            <a:ext cx="120831" cy="10058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692176" y="2977037"/>
            <a:ext cx="134566" cy="123233"/>
          </a:xfrm>
          <a:prstGeom prst="ellipse">
            <a:avLst/>
          </a:prstGeom>
          <a:solidFill>
            <a:srgbClr val="4088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340905" y="2790046"/>
            <a:ext cx="120831" cy="10058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41352" y="3482876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2008</a:t>
            </a:r>
            <a:endParaRPr lang="en-GB" sz="12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5691" y="3059508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2016</a:t>
            </a:r>
            <a:endParaRPr lang="en-GB" sz="1200" b="1" dirty="0">
              <a:solidFill>
                <a:srgbClr val="00206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267132" y="3168274"/>
            <a:ext cx="120831" cy="100584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314447" y="3229347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</a:rPr>
              <a:t>2014</a:t>
            </a:r>
            <a:endParaRPr lang="en-GB" sz="12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68487" y="2538915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</a:rPr>
              <a:t>2017</a:t>
            </a:r>
            <a:endParaRPr lang="en-GB" sz="1200" b="1" dirty="0">
              <a:solidFill>
                <a:srgbClr val="00206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146752" y="3308963"/>
            <a:ext cx="120831" cy="10058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04906" y="2337125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2018</a:t>
            </a:r>
            <a:endParaRPr lang="en-GB" sz="1200" b="1" dirty="0">
              <a:solidFill>
                <a:srgbClr val="00206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322712" y="3241822"/>
            <a:ext cx="1" cy="129027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687212" y="2004871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2020</a:t>
            </a:r>
            <a:endParaRPr lang="en-GB" sz="1200" b="1" dirty="0">
              <a:solidFill>
                <a:srgbClr val="00206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6F5765-EC02-D227-A712-5FFAE116DD8D}"/>
              </a:ext>
            </a:extLst>
          </p:cNvPr>
          <p:cNvSpPr txBox="1"/>
          <p:nvPr/>
        </p:nvSpPr>
        <p:spPr>
          <a:xfrm>
            <a:off x="10896037" y="1845905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2023</a:t>
            </a:r>
            <a:endParaRPr lang="en-GB" sz="1200" b="1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0161864" y="2117795"/>
            <a:ext cx="1668186" cy="209509"/>
          </a:xfrm>
          <a:prstGeom prst="straightConnector1">
            <a:avLst/>
          </a:prstGeom>
          <a:ln w="38100">
            <a:solidFill>
              <a:srgbClr val="E4B2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0" y="3840041"/>
            <a:ext cx="3343473" cy="1896320"/>
            <a:chOff x="3441818" y="3991182"/>
            <a:chExt cx="3945410" cy="2237721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/>
            <a:srcRect t="24770"/>
            <a:stretch/>
          </p:blipFill>
          <p:spPr>
            <a:xfrm>
              <a:off x="3441818" y="3991182"/>
              <a:ext cx="3820108" cy="44517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7344" y="4396793"/>
              <a:ext cx="3939884" cy="1832110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8883560" y="4208587"/>
            <a:ext cx="2941663" cy="2040711"/>
            <a:chOff x="5984068" y="3965033"/>
            <a:chExt cx="3301422" cy="2290286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84068" y="3965033"/>
              <a:ext cx="3013448" cy="42800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/>
            <a:srcRect l="25265" t="11753" b="13987"/>
            <a:stretch/>
          </p:blipFill>
          <p:spPr>
            <a:xfrm>
              <a:off x="6000161" y="4393041"/>
              <a:ext cx="3285329" cy="1862278"/>
            </a:xfrm>
            <a:prstGeom prst="rect">
              <a:avLst/>
            </a:prstGeom>
            <a:ln w="28575">
              <a:noFill/>
            </a:ln>
          </p:spPr>
        </p:pic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-149083" y="2758570"/>
            <a:ext cx="936802" cy="21925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203035" y="3036349"/>
            <a:ext cx="23519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Pbar compression to mm radius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553455" y="3306797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745958" y="3270222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938461" y="3233647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7200537" y="2663412"/>
            <a:ext cx="2979986" cy="1446614"/>
            <a:chOff x="4626036" y="5069335"/>
            <a:chExt cx="3418769" cy="1659618"/>
          </a:xfrm>
        </p:grpSpPr>
        <p:grpSp>
          <p:nvGrpSpPr>
            <p:cNvPr id="42" name="Group 41"/>
            <p:cNvGrpSpPr/>
            <p:nvPr/>
          </p:nvGrpSpPr>
          <p:grpSpPr>
            <a:xfrm>
              <a:off x="4626036" y="5151729"/>
              <a:ext cx="3346224" cy="1385513"/>
              <a:chOff x="4869089" y="4234863"/>
              <a:chExt cx="3346224" cy="1385513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99840" y="4445078"/>
                <a:ext cx="1615473" cy="1065321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69089" y="4234863"/>
                <a:ext cx="1782010" cy="1385513"/>
              </a:xfrm>
              <a:prstGeom prst="rect">
                <a:avLst/>
              </a:prstGeom>
            </p:spPr>
          </p:pic>
        </p:grpSp>
        <p:sp>
          <p:nvSpPr>
            <p:cNvPr id="43" name="Rectangle 42"/>
            <p:cNvSpPr/>
            <p:nvPr/>
          </p:nvSpPr>
          <p:spPr>
            <a:xfrm>
              <a:off x="5082216" y="6498121"/>
              <a:ext cx="296258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M. Antonello </a:t>
              </a:r>
              <a:r>
                <a:rPr lang="en-GB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al.,</a:t>
              </a:r>
              <a:r>
                <a:rPr lang="en-GB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PRA</a:t>
              </a:r>
              <a:r>
                <a:rPr lang="en-GB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102, </a:t>
              </a:r>
              <a:r>
                <a:rPr lang="en-GB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013101 </a:t>
              </a:r>
              <a:r>
                <a:rPr lang="en-GB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GB" sz="9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2020)</a:t>
              </a:r>
              <a:endParaRPr lang="en-GB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357066" y="5069335"/>
              <a:ext cx="1572742" cy="317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Rydberg Ps in 1T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H="1">
            <a:off x="6918272" y="2703196"/>
            <a:ext cx="1" cy="1665939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10105112" y="2198457"/>
            <a:ext cx="116910" cy="10942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10161864" y="2281182"/>
            <a:ext cx="1" cy="2071911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092442" y="3380252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2012</a:t>
            </a:r>
            <a:endParaRPr lang="en-GB" sz="1200" b="1" dirty="0">
              <a:solidFill>
                <a:srgbClr val="002060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18" y="1964554"/>
            <a:ext cx="1647619" cy="1098996"/>
          </a:xfrm>
          <a:prstGeom prst="rect">
            <a:avLst/>
          </a:prstGeom>
        </p:spPr>
      </p:pic>
      <p:cxnSp>
        <p:nvCxnSpPr>
          <p:cNvPr id="52" name="Straight Connector 51"/>
          <p:cNvCxnSpPr/>
          <p:nvPr/>
        </p:nvCxnSpPr>
        <p:spPr>
          <a:xfrm>
            <a:off x="1214837" y="2978915"/>
            <a:ext cx="352" cy="33004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876598" y="4077419"/>
            <a:ext cx="25823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Aghion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lang="fr-FR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fr-F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Phys. J. D (2018) 72: </a:t>
            </a:r>
            <a:r>
              <a:rPr lang="fr-FR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10371416" y="2094382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0598363" y="2077401"/>
            <a:ext cx="99638" cy="23671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D76F148-F925-487C-8155-7135BCE21FA0}"/>
              </a:ext>
            </a:extLst>
          </p:cNvPr>
          <p:cNvCxnSpPr>
            <a:cxnSpLocks/>
          </p:cNvCxnSpPr>
          <p:nvPr/>
        </p:nvCxnSpPr>
        <p:spPr>
          <a:xfrm>
            <a:off x="11236479" y="2100463"/>
            <a:ext cx="0" cy="689583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4C94F0CB-4D29-86EE-F736-43B9B79C148C}"/>
              </a:ext>
            </a:extLst>
          </p:cNvPr>
          <p:cNvSpPr/>
          <p:nvPr/>
        </p:nvSpPr>
        <p:spPr>
          <a:xfrm>
            <a:off x="11172136" y="2088444"/>
            <a:ext cx="120831" cy="10058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1" name="Group 60"/>
          <p:cNvGrpSpPr/>
          <p:nvPr/>
        </p:nvGrpSpPr>
        <p:grpSpPr>
          <a:xfrm>
            <a:off x="3430195" y="4505576"/>
            <a:ext cx="3338324" cy="1364763"/>
            <a:chOff x="4764883" y="871517"/>
            <a:chExt cx="5936053" cy="2426758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64883" y="871517"/>
              <a:ext cx="3157483" cy="2410692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 rotWithShape="1">
            <a:blip r:embed="rId12"/>
            <a:srcRect l="4545"/>
            <a:stretch/>
          </p:blipFill>
          <p:spPr>
            <a:xfrm>
              <a:off x="7686960" y="882571"/>
              <a:ext cx="3013976" cy="2415704"/>
            </a:xfrm>
            <a:prstGeom prst="rect">
              <a:avLst/>
            </a:prstGeom>
          </p:spPr>
        </p:pic>
      </p:grpSp>
      <p:sp>
        <p:nvSpPr>
          <p:cNvPr id="64" name="TextBox 63"/>
          <p:cNvSpPr txBox="1"/>
          <p:nvPr/>
        </p:nvSpPr>
        <p:spPr>
          <a:xfrm>
            <a:off x="4107391" y="4403757"/>
            <a:ext cx="2020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Ps 1S-3P-Ry spectroscopy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3751438" y="3092409"/>
            <a:ext cx="1" cy="177993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4075261" y="5873934"/>
            <a:ext cx="25823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Aghion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</a:t>
            </a:r>
            <a:r>
              <a:rPr lang="en-GB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</a:t>
            </a:r>
            <a:r>
              <a:rPr lang="en-GB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94, 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012507 </a:t>
            </a:r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2016)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737841" y="4331838"/>
            <a:ext cx="1809248" cy="1615324"/>
            <a:chOff x="628561" y="3544218"/>
            <a:chExt cx="3086096" cy="2755310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561" y="3906318"/>
              <a:ext cx="2951109" cy="2393210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681009" y="3544218"/>
              <a:ext cx="3033648" cy="472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Ps 2S-3P spectroscopy</a:t>
              </a:r>
              <a:endParaRPr lang="it-I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6360499" y="5891317"/>
            <a:ext cx="25823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 Antonello et </a:t>
            </a:r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al.,</a:t>
            </a:r>
            <a:r>
              <a:rPr lang="en-GB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</a:t>
            </a:r>
            <a:r>
              <a:rPr lang="en-GB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100, </a:t>
            </a:r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063414 (</a:t>
            </a:r>
            <a:r>
              <a:rPr lang="en-GB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2019)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7807529" y="2490274"/>
            <a:ext cx="101446" cy="90000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7858252" y="2575781"/>
            <a:ext cx="1" cy="342685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 descr="Chart&#10;&#10;Description automatically generated">
            <a:extLst>
              <a:ext uri="{FF2B5EF4-FFF2-40B4-BE49-F238E27FC236}">
                <a16:creationId xmlns:a16="http://schemas.microsoft.com/office/drawing/2014/main" id="{5C40508B-A123-5E22-F137-2AD4B56FAC05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7" t="4826" r="10397" b="5296"/>
          <a:stretch/>
        </p:blipFill>
        <p:spPr>
          <a:xfrm>
            <a:off x="10421235" y="2484835"/>
            <a:ext cx="1469093" cy="1255506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11045" y="3660002"/>
            <a:ext cx="138576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Efficient </a:t>
            </a:r>
            <a:r>
              <a:rPr lang="it-IT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catching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from ELENA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56751" y="1719141"/>
            <a:ext cx="1640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Construction began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751322" y="2206691"/>
            <a:ext cx="51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2019</a:t>
            </a:r>
            <a:endParaRPr lang="en-GB" sz="1200" b="1" dirty="0">
              <a:solidFill>
                <a:srgbClr val="002060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3013820" y="1007390"/>
            <a:ext cx="6164361" cy="583120"/>
            <a:chOff x="1278037" y="1184860"/>
            <a:chExt cx="7149061" cy="676269"/>
          </a:xfrm>
        </p:grpSpPr>
        <p:sp>
          <p:nvSpPr>
            <p:cNvPr id="105" name="Rounded Rectangle 104"/>
            <p:cNvSpPr/>
            <p:nvPr/>
          </p:nvSpPr>
          <p:spPr>
            <a:xfrm>
              <a:off x="4535292" y="1262240"/>
              <a:ext cx="629405" cy="554812"/>
            </a:xfrm>
            <a:prstGeom prst="roundRect">
              <a:avLst/>
            </a:prstGeom>
            <a:solidFill>
              <a:srgbClr val="A3E7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</a:t>
              </a:r>
              <a:endParaRPr lang="en-GB" sz="1600" b="1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265144" y="1184860"/>
              <a:ext cx="806621" cy="670752"/>
              <a:chOff x="3190604" y="889499"/>
              <a:chExt cx="806621" cy="670752"/>
            </a:xfrm>
          </p:grpSpPr>
          <p:sp>
            <p:nvSpPr>
              <p:cNvPr id="115" name="Rounded Rectangle 114"/>
              <p:cNvSpPr/>
              <p:nvPr/>
            </p:nvSpPr>
            <p:spPr>
              <a:xfrm>
                <a:off x="3190604" y="889499"/>
                <a:ext cx="806621" cy="670752"/>
              </a:xfrm>
              <a:prstGeom prst="roundRect">
                <a:avLst/>
              </a:prstGeom>
              <a:solidFill>
                <a:srgbClr val="ADC5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endParaRPr lang="en-GB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512233" y="1059343"/>
                <a:ext cx="15878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06"/>
            <p:cNvGrpSpPr/>
            <p:nvPr/>
          </p:nvGrpSpPr>
          <p:grpSpPr>
            <a:xfrm>
              <a:off x="5634058" y="1328257"/>
              <a:ext cx="1110025" cy="440489"/>
              <a:chOff x="3821482" y="1914500"/>
              <a:chExt cx="1363886" cy="440488"/>
            </a:xfrm>
          </p:grpSpPr>
          <p:sp>
            <p:nvSpPr>
              <p:cNvPr id="113" name="Rounded Rectangle 112"/>
              <p:cNvSpPr/>
              <p:nvPr/>
            </p:nvSpPr>
            <p:spPr>
              <a:xfrm>
                <a:off x="3821482" y="1914500"/>
                <a:ext cx="1363886" cy="440488"/>
              </a:xfrm>
              <a:prstGeom prst="roundRect">
                <a:avLst/>
              </a:prstGeom>
              <a:solidFill>
                <a:srgbClr val="E4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 atoms</a:t>
                </a:r>
                <a:endParaRPr lang="en-U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Straight Connector 113"/>
              <p:cNvCxnSpPr/>
              <p:nvPr/>
            </p:nvCxnSpPr>
            <p:spPr>
              <a:xfrm>
                <a:off x="4060932" y="2060999"/>
                <a:ext cx="79394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8" name="Plus 107"/>
            <p:cNvSpPr/>
            <p:nvPr/>
          </p:nvSpPr>
          <p:spPr>
            <a:xfrm>
              <a:off x="4143325" y="1395048"/>
              <a:ext cx="304438" cy="304438"/>
            </a:xfrm>
            <a:prstGeom prst="mathPlus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Plus 108"/>
            <p:cNvSpPr/>
            <p:nvPr/>
          </p:nvSpPr>
          <p:spPr>
            <a:xfrm>
              <a:off x="5242315" y="1395048"/>
              <a:ext cx="304438" cy="304438"/>
            </a:xfrm>
            <a:prstGeom prst="mathPlus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Plus 109"/>
            <p:cNvSpPr/>
            <p:nvPr/>
          </p:nvSpPr>
          <p:spPr>
            <a:xfrm>
              <a:off x="6978301" y="1390898"/>
              <a:ext cx="304438" cy="304438"/>
            </a:xfrm>
            <a:prstGeom prst="mathPlus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7565292" y="1351435"/>
              <a:ext cx="861806" cy="39166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R&amp;D</a:t>
              </a:r>
              <a:endPara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Plus 79"/>
            <p:cNvSpPr/>
            <p:nvPr/>
          </p:nvSpPr>
          <p:spPr>
            <a:xfrm>
              <a:off x="2716051" y="1385875"/>
              <a:ext cx="304438" cy="304438"/>
            </a:xfrm>
            <a:prstGeom prst="mathPlus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1278037" y="1211383"/>
              <a:ext cx="1180775" cy="64974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Shared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</a:t>
              </a:r>
              <a:endPara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Oval 39"/>
          <p:cNvSpPr/>
          <p:nvPr/>
        </p:nvSpPr>
        <p:spPr>
          <a:xfrm>
            <a:off x="6870568" y="2609594"/>
            <a:ext cx="95392" cy="93602"/>
          </a:xfrm>
          <a:prstGeom prst="ellipse">
            <a:avLst/>
          </a:prstGeom>
          <a:solidFill>
            <a:srgbClr val="4088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76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developments in 2023: apparatus upgrade areas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948" y="837966"/>
            <a:ext cx="4395401" cy="15664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24" b="21036"/>
          <a:stretch/>
        </p:blipFill>
        <p:spPr>
          <a:xfrm>
            <a:off x="4879731" y="2503056"/>
            <a:ext cx="4392268" cy="18706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73584" t="11709" r="1" b="46317"/>
          <a:stretch/>
        </p:blipFill>
        <p:spPr>
          <a:xfrm>
            <a:off x="10008535" y="2991830"/>
            <a:ext cx="1532699" cy="11325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94240" y="2564161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Gravity detector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2265" y="2050598"/>
            <a:ext cx="226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Main AEgIS cryostat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1920" y="950008"/>
            <a:ext cx="2980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Surko-type positron 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9232680" y="3339680"/>
            <a:ext cx="585574" cy="207085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859151" y="672973"/>
            <a:ext cx="220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Trap control system</a:t>
            </a:r>
          </a:p>
        </p:txBody>
      </p:sp>
      <p:sp>
        <p:nvSpPr>
          <p:cNvPr id="24" name="Bent-Up Arrow 23"/>
          <p:cNvSpPr/>
          <p:nvPr/>
        </p:nvSpPr>
        <p:spPr>
          <a:xfrm rot="10800000">
            <a:off x="7396820" y="1180044"/>
            <a:ext cx="462331" cy="824371"/>
          </a:xfrm>
          <a:prstGeom prst="bentUpArrow">
            <a:avLst>
              <a:gd name="adj1" fmla="val 24567"/>
              <a:gd name="adj2" fmla="val 23341"/>
              <a:gd name="adj3" fmla="val 42787"/>
            </a:avLst>
          </a:prstGeom>
          <a:solidFill>
            <a:schemeClr val="accent4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127665" y="5414746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Nd:YAG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laser 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747275" y="4696838"/>
            <a:ext cx="3713146" cy="1670182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>
            <a:off x="1170036" y="3292024"/>
            <a:ext cx="1623910" cy="250600"/>
          </a:xfrm>
          <a:prstGeom prst="rightArrow">
            <a:avLst/>
          </a:prstGeom>
          <a:solidFill>
            <a:srgbClr val="E6BA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3" t="14160" r="34912" b="14902"/>
          <a:stretch/>
        </p:blipFill>
        <p:spPr>
          <a:xfrm>
            <a:off x="359781" y="3099421"/>
            <a:ext cx="711134" cy="884864"/>
          </a:xfrm>
          <a:prstGeom prst="rect">
            <a:avLst/>
          </a:prstGeom>
        </p:spPr>
      </p:pic>
      <p:sp>
        <p:nvSpPr>
          <p:cNvPr id="3" name="Flowchart: Summing Junction 2"/>
          <p:cNvSpPr/>
          <p:nvPr/>
        </p:nvSpPr>
        <p:spPr>
          <a:xfrm>
            <a:off x="2785607" y="3184663"/>
            <a:ext cx="463645" cy="463645"/>
          </a:xfrm>
          <a:prstGeom prst="flowChartSummingJunction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3240913" y="3303599"/>
            <a:ext cx="1719128" cy="238254"/>
          </a:xfrm>
          <a:prstGeom prst="leftRightArrow">
            <a:avLst/>
          </a:prstGeom>
          <a:solidFill>
            <a:srgbClr val="E6BA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707311" y="5269516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Antiprotons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 line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1192965" y="4373673"/>
            <a:ext cx="1479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Ion injection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line</a:t>
            </a:r>
            <a:endParaRPr lang="en-US" dirty="0"/>
          </a:p>
        </p:txBody>
      </p:sp>
      <p:sp>
        <p:nvSpPr>
          <p:cNvPr id="39" name="Right Arrow 38"/>
          <p:cNvSpPr/>
          <p:nvPr/>
        </p:nvSpPr>
        <p:spPr>
          <a:xfrm rot="2700000">
            <a:off x="4022527" y="1972015"/>
            <a:ext cx="1139476" cy="21061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209638" y="4843848"/>
            <a:ext cx="312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Alexandrite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laser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Bent-Up Arrow 42"/>
          <p:cNvSpPr/>
          <p:nvPr/>
        </p:nvSpPr>
        <p:spPr>
          <a:xfrm>
            <a:off x="2565323" y="3648308"/>
            <a:ext cx="463729" cy="1219009"/>
          </a:xfrm>
          <a:prstGeom prst="bentUpArrow">
            <a:avLst>
              <a:gd name="adj1" fmla="val 24567"/>
              <a:gd name="adj2" fmla="val 23341"/>
              <a:gd name="adj3" fmla="val 30307"/>
            </a:avLst>
          </a:prstGeom>
          <a:solidFill>
            <a:srgbClr val="E6BA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rot="5400000">
            <a:off x="2319340" y="4348047"/>
            <a:ext cx="1623910" cy="250600"/>
          </a:xfrm>
          <a:prstGeom prst="rightArrow">
            <a:avLst/>
          </a:prstGeom>
          <a:solidFill>
            <a:srgbClr val="E6BA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423758" y="2525248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16"/>
          <a:stretch/>
        </p:blipFill>
        <p:spPr>
          <a:xfrm>
            <a:off x="8007211" y="1015006"/>
            <a:ext cx="647276" cy="732729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341" y="1064346"/>
            <a:ext cx="697053" cy="58178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708" y="1064346"/>
            <a:ext cx="581785" cy="581785"/>
          </a:xfrm>
          <a:prstGeom prst="rect">
            <a:avLst/>
          </a:prstGeom>
        </p:spPr>
      </p:pic>
      <p:sp>
        <p:nvSpPr>
          <p:cNvPr id="58" name="Right Arrow 57"/>
          <p:cNvSpPr/>
          <p:nvPr/>
        </p:nvSpPr>
        <p:spPr>
          <a:xfrm rot="16200000">
            <a:off x="6847098" y="5045519"/>
            <a:ext cx="1490057" cy="250600"/>
          </a:xfrm>
          <a:prstGeom prst="rightArrow">
            <a:avLst/>
          </a:prstGeom>
          <a:solidFill>
            <a:srgbClr val="CCEB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381223"/>
              </p:ext>
            </p:extLst>
          </p:nvPr>
        </p:nvGraphicFramePr>
        <p:xfrm>
          <a:off x="4251185" y="5253747"/>
          <a:ext cx="3276941" cy="905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7" name="Image" r:id="rId12" imgW="14945760" imgH="4126680" progId="Photoshop.Image.12">
                  <p:embed/>
                </p:oleObj>
              </mc:Choice>
              <mc:Fallback>
                <p:oleObj name="Image" r:id="rId12" imgW="14945760" imgH="4126680" progId="Photoshop.Image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51185" y="5253747"/>
                        <a:ext cx="3276941" cy="9057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7777945" y="616358"/>
            <a:ext cx="2430926" cy="1257442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1100764" y="2444714"/>
            <a:ext cx="2591560" cy="3616363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5645933" y="2011539"/>
            <a:ext cx="3667057" cy="2560461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9741178" y="2487816"/>
            <a:ext cx="1932662" cy="1621296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7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9" grpId="0" animBg="1"/>
      <p:bldP spid="21" grpId="0"/>
      <p:bldP spid="24" grpId="0" animBg="1"/>
      <p:bldP spid="25" grpId="0"/>
      <p:bldP spid="27" grpId="0" animBg="1"/>
      <p:bldP spid="3" grpId="0" animBg="1"/>
      <p:bldP spid="6" grpId="0" animBg="1"/>
      <p:bldP spid="36" grpId="0"/>
      <p:bldP spid="37" grpId="0"/>
      <p:bldP spid="39" grpId="0" animBg="1"/>
      <p:bldP spid="40" grpId="0"/>
      <p:bldP spid="43" grpId="0" animBg="1"/>
      <p:bldP spid="45" grpId="0" animBg="1"/>
      <p:bldP spid="47" grpId="0"/>
      <p:bldP spid="58" grpId="0" animBg="1"/>
      <p:bldP spid="9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developments in 2023: investments on hardware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8EA22B-D80E-E6DA-530A-48C0FFFDC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186" y="1435216"/>
            <a:ext cx="2544554" cy="30716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F939DAF-9C36-7E6B-9F30-5ED9D91CC3BE}"/>
              </a:ext>
            </a:extLst>
          </p:cNvPr>
          <p:cNvSpPr txBox="1"/>
          <p:nvPr/>
        </p:nvSpPr>
        <p:spPr>
          <a:xfrm>
            <a:off x="2662062" y="981666"/>
            <a:ext cx="50257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flange long-term consolidation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indium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seal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closure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procedure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Invidivual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flanges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leak-testing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campaign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03275" y="251734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err="1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Entrance</a:t>
            </a:r>
            <a:r>
              <a:rPr lang="it-IT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flange long-</a:t>
            </a:r>
            <a:r>
              <a:rPr lang="it-IT" b="1" dirty="0" err="1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</a:t>
            </a:r>
            <a:r>
              <a:rPr lang="it-IT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consolidation</a:t>
            </a:r>
            <a:endParaRPr lang="en-US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Vacuum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jacket for 2023 run to remove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Rebuilt the whole chamber for replacement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(YETS)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939DAF-9C36-7E6B-9F30-5ED9D91CC3BE}"/>
              </a:ext>
            </a:extLst>
          </p:cNvPr>
          <p:cNvSpPr txBox="1"/>
          <p:nvPr/>
        </p:nvSpPr>
        <p:spPr>
          <a:xfrm>
            <a:off x="880010" y="4546286"/>
            <a:ext cx="42819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Deflection chamber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installation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alignment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Commissioning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with HV and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" t="6919" r="33249" b="29958"/>
          <a:stretch/>
        </p:blipFill>
        <p:spPr>
          <a:xfrm>
            <a:off x="5326104" y="3801601"/>
            <a:ext cx="3489357" cy="2500038"/>
          </a:xfrm>
          <a:prstGeom prst="rect">
            <a:avLst/>
          </a:prstGeom>
        </p:spPr>
      </p:pic>
      <p:pic>
        <p:nvPicPr>
          <p:cNvPr id="9" name="Picture 8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ED520BBE-C077-297B-6BC1-F03A937401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73" y="855545"/>
            <a:ext cx="2303708" cy="306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4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developments in 2023: investments on the control system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53615" y="3958705"/>
            <a:ext cx="51276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Concurrent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multi-controller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running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modality</a:t>
            </a:r>
            <a:endParaRPr lang="it-IT" b="1" dirty="0" smtClean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for multiple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Sinara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FPGA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controllers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Flexible user-selectable synchronous or asynchronous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Nanosecond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re-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synchronization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routines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1569" y="5924693"/>
            <a:ext cx="7825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M. Volponi, S.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Huck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(AEgIS </a:t>
            </a:r>
            <a:r>
              <a:rPr lang="it-I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accepted on EPJ Quantum Technologies (2024)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939DAF-9C36-7E6B-9F30-5ED9D91CC3BE}"/>
              </a:ext>
            </a:extLst>
          </p:cNvPr>
          <p:cNvSpPr txBox="1"/>
          <p:nvPr/>
        </p:nvSpPr>
        <p:spPr>
          <a:xfrm>
            <a:off x="6453615" y="1278601"/>
            <a:ext cx="55707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online analysis and data quality check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CD/CI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deploy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via GIT for in-vivo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upgrades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Feedback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to orchestrator to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checks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and data re-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acquisition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Bayesian optimizer for automatic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Automatic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optimizes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tell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automatic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steering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(5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dimensions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69" y="792480"/>
            <a:ext cx="5791961" cy="486486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31446" y="883138"/>
            <a:ext cx="3298092" cy="12905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62709" y="2735830"/>
            <a:ext cx="1453661" cy="162515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9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developments in 2023: asynchronous antiproton accumulation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438680" y="4503905"/>
            <a:ext cx="50421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for weeks in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constant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accumulation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constantly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accumulating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reached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up to </a:t>
            </a:r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antiprotons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traps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57" y="2915920"/>
            <a:ext cx="4958196" cy="34186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B0C6EC-994D-FE4C-AEFB-66F759BE1E33}"/>
              </a:ext>
            </a:extLst>
          </p:cNvPr>
          <p:cNvSpPr txBox="1"/>
          <p:nvPr/>
        </p:nvSpPr>
        <p:spPr>
          <a:xfrm rot="16200000">
            <a:off x="-170911" y="4239603"/>
            <a:ext cx="28216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Raw counts on scintillator (x 10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34350" y="1115557"/>
            <a:ext cx="5243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Client-Server asynchronous architecture</a:t>
            </a:r>
            <a:r>
              <a:rPr lang="it-IT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5T catching trap controller in a continuous accumulation and listen for messages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1T interaction trap controller runs custom experimental sequences and allows debugging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6883242" y="1026310"/>
            <a:ext cx="4038758" cy="2946622"/>
            <a:chOff x="1037158" y="2626119"/>
            <a:chExt cx="4373508" cy="3190853"/>
          </a:xfrm>
        </p:grpSpPr>
        <p:grpSp>
          <p:nvGrpSpPr>
            <p:cNvPr id="33" name="Group 32"/>
            <p:cNvGrpSpPr/>
            <p:nvPr/>
          </p:nvGrpSpPr>
          <p:grpSpPr>
            <a:xfrm>
              <a:off x="1037158" y="2626119"/>
              <a:ext cx="4373508" cy="3190853"/>
              <a:chOff x="481573" y="2601724"/>
              <a:chExt cx="4373508" cy="3190853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2069496" y="3990259"/>
                <a:ext cx="2384384" cy="5525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PbarTransfer.py</a:t>
                </a:r>
                <a:endPara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481573" y="2931639"/>
                <a:ext cx="2516270" cy="5525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 dirty="0" smtClean="0">
                    <a:solidFill>
                      <a:srgbClr val="10208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ParticleServer.py</a:t>
                </a:r>
                <a:endParaRPr lang="en-US" sz="1600" dirty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358073" y="2601724"/>
                <a:ext cx="229582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5T </a:t>
                </a:r>
                <a:r>
                  <a:rPr lang="it-IT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Controller (Server)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Elbow Connector 17"/>
              <p:cNvCxnSpPr>
                <a:stCxn id="15" idx="2"/>
                <a:endCxn id="5" idx="1"/>
              </p:cNvCxnSpPr>
              <p:nvPr/>
            </p:nvCxnSpPr>
            <p:spPr>
              <a:xfrm rot="16200000" flipH="1">
                <a:off x="1513417" y="3710430"/>
                <a:ext cx="782370" cy="329788"/>
              </a:xfrm>
              <a:prstGeom prst="bentConnector2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2626586" y="3653416"/>
                <a:ext cx="22284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1T Controller (Client)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2069496" y="4611445"/>
                <a:ext cx="2384384" cy="5525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PositronTransfer.py</a:t>
                </a:r>
                <a:endPara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3" name="Elbow Connector 22"/>
              <p:cNvCxnSpPr>
                <a:stCxn id="15" idx="2"/>
                <a:endCxn id="22" idx="1"/>
              </p:cNvCxnSpPr>
              <p:nvPr/>
            </p:nvCxnSpPr>
            <p:spPr>
              <a:xfrm rot="16200000" flipH="1">
                <a:off x="1202824" y="4021023"/>
                <a:ext cx="1403556" cy="329788"/>
              </a:xfrm>
              <a:prstGeom prst="bentConnector2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Rounded Rectangle 27"/>
              <p:cNvSpPr/>
              <p:nvPr/>
            </p:nvSpPr>
            <p:spPr>
              <a:xfrm>
                <a:off x="2069496" y="5240077"/>
                <a:ext cx="2384384" cy="5525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it-IT" sz="16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HbarFormation.py</a:t>
                </a:r>
                <a:endPara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9" name="Elbow Connector 28"/>
              <p:cNvCxnSpPr>
                <a:stCxn id="15" idx="2"/>
                <a:endCxn id="28" idx="1"/>
              </p:cNvCxnSpPr>
              <p:nvPr/>
            </p:nvCxnSpPr>
            <p:spPr>
              <a:xfrm rot="16200000" flipH="1">
                <a:off x="888508" y="4335339"/>
                <a:ext cx="2032188" cy="329788"/>
              </a:xfrm>
              <a:prstGeom prst="bentConnector2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 rot="16200000">
                <a:off x="485238" y="4387149"/>
                <a:ext cx="208422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Network + HW Sync 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Circular Arrow 63"/>
            <p:cNvSpPr/>
            <p:nvPr/>
          </p:nvSpPr>
          <p:spPr>
            <a:xfrm rot="10800000">
              <a:off x="3553043" y="2963817"/>
              <a:ext cx="528459" cy="544717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500970"/>
                <a:gd name="adj5" fmla="val 1662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Down Arrow 65"/>
            <p:cNvSpPr/>
            <p:nvPr/>
          </p:nvSpPr>
          <p:spPr>
            <a:xfrm>
              <a:off x="5050242" y="4078095"/>
              <a:ext cx="148226" cy="1667989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298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Collinear antihydrogen production scheme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74" r="35144" b="18964"/>
          <a:stretch/>
        </p:blipFill>
        <p:spPr>
          <a:xfrm rot="10800000">
            <a:off x="2925112" y="1472367"/>
            <a:ext cx="5807713" cy="39014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7952207" y="4754552"/>
            <a:ext cx="1738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it-IT" sz="16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/Ps converter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24689" y="3592005"/>
            <a:ext cx="586387" cy="1235676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 flipH="1">
            <a:off x="7768939" y="1720308"/>
            <a:ext cx="1769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Excitation lasers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1913942" y="3161059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2.5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keV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</a:t>
            </a:r>
            <a:r>
              <a:rPr kumimoji="0" lang="it-IT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+</a:t>
            </a:r>
            <a:endParaRPr kumimoji="0" lang="en-US" sz="1600" b="1" i="0" u="none" strike="noStrike" kern="0" cap="none" spc="0" normalizeH="0" baseline="30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98192" y="3465377"/>
            <a:ext cx="5251444" cy="0"/>
          </a:xfrm>
          <a:prstGeom prst="straightConnector1">
            <a:avLst/>
          </a:prstGeom>
          <a:noFill/>
          <a:ln w="317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Isosceles Triangle 14"/>
          <p:cNvSpPr/>
          <p:nvPr/>
        </p:nvSpPr>
        <p:spPr>
          <a:xfrm rot="5400000" flipH="1">
            <a:off x="6593678" y="2739432"/>
            <a:ext cx="677792" cy="1419643"/>
          </a:xfrm>
          <a:prstGeom prst="triangle">
            <a:avLst>
              <a:gd name="adj" fmla="val 49854"/>
            </a:avLst>
          </a:prstGeom>
          <a:solidFill>
            <a:srgbClr val="FFC00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562094" y="2022128"/>
            <a:ext cx="429666" cy="541707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 flipH="1">
            <a:off x="6152172" y="2077824"/>
            <a:ext cx="1611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Rydberg Ps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Oval 18"/>
          <p:cNvSpPr/>
          <p:nvPr/>
        </p:nvSpPr>
        <p:spPr>
          <a:xfrm flipH="1">
            <a:off x="6225781" y="3344040"/>
            <a:ext cx="936523" cy="20156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 flipH="1">
            <a:off x="2062455" y="4576477"/>
            <a:ext cx="1138584" cy="361109"/>
            <a:chOff x="10462972" y="5680973"/>
            <a:chExt cx="1138584" cy="361109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11049000" y="6036733"/>
              <a:ext cx="552556" cy="5349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10462972" y="5680973"/>
              <a:ext cx="1054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 flipH="1">
            <a:off x="1970692" y="5037226"/>
            <a:ext cx="1054781" cy="355396"/>
            <a:chOff x="10562223" y="4585051"/>
            <a:chExt cx="1054781" cy="355396"/>
          </a:xfrm>
        </p:grpSpPr>
        <p:cxnSp>
          <p:nvCxnSpPr>
            <p:cNvPr id="24" name="Straight Connector 23"/>
            <p:cNvCxnSpPr/>
            <p:nvPr/>
          </p:nvCxnSpPr>
          <p:spPr>
            <a:xfrm flipH="1">
              <a:off x="11033074" y="4940447"/>
              <a:ext cx="480407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10562223" y="4585051"/>
              <a:ext cx="1054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 cm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flipH="1">
            <a:off x="1691205" y="947029"/>
            <a:ext cx="8275825" cy="605582"/>
            <a:chOff x="4290311" y="1219203"/>
            <a:chExt cx="6267622" cy="605582"/>
          </a:xfrm>
        </p:grpSpPr>
        <p:sp>
          <p:nvSpPr>
            <p:cNvPr id="27" name="TextBox 26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External</a:t>
              </a:r>
              <a:r>
                <a:rPr kumimoji="0" lang="it-IT" sz="16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it-IT" sz="1600" b="1" i="0" u="none" strike="noStrike" kern="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Scintillation</a:t>
              </a:r>
              <a:r>
                <a:rPr kumimoji="0" lang="it-IT" sz="16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Detector Array (ESDA)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1691205" y="5261425"/>
            <a:ext cx="8275825" cy="605582"/>
            <a:chOff x="4290311" y="1219203"/>
            <a:chExt cx="6267622" cy="605582"/>
          </a:xfrm>
        </p:grpSpPr>
        <p:sp>
          <p:nvSpPr>
            <p:cNvPr id="31" name="TextBox 30"/>
            <p:cNvSpPr txBox="1"/>
            <p:nvPr/>
          </p:nvSpPr>
          <p:spPr>
            <a:xfrm>
              <a:off x="4964663" y="1219203"/>
              <a:ext cx="5593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290311" y="1499395"/>
              <a:ext cx="6079274" cy="325390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290311" y="1478112"/>
              <a:ext cx="6079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it-IT" sz="1600" b="1" kern="0" dirty="0" err="1">
                  <a:solidFill>
                    <a:prstClr val="black"/>
                  </a:solidFill>
                </a:rPr>
                <a:t>External</a:t>
              </a:r>
              <a:r>
                <a:rPr lang="it-IT" sz="1600" b="1" kern="0" dirty="0">
                  <a:solidFill>
                    <a:prstClr val="black"/>
                  </a:solidFill>
                </a:rPr>
                <a:t> </a:t>
              </a:r>
              <a:r>
                <a:rPr lang="it-IT" sz="1600" b="1" kern="0" dirty="0" err="1">
                  <a:solidFill>
                    <a:prstClr val="black"/>
                  </a:solidFill>
                </a:rPr>
                <a:t>Scintillation</a:t>
              </a:r>
              <a:r>
                <a:rPr lang="it-IT" sz="1600" b="1" kern="0" dirty="0">
                  <a:solidFill>
                    <a:prstClr val="black"/>
                  </a:solidFill>
                </a:rPr>
                <a:t> Detector Array (ESDA)</a:t>
              </a:r>
              <a:endParaRPr lang="en-US" sz="1600" b="1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 flipH="1">
            <a:off x="5275141" y="5071415"/>
            <a:ext cx="2361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Antiproton plasma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6" name="Straight Connector 35"/>
          <p:cNvCxnSpPr>
            <a:endCxn id="35" idx="0"/>
          </p:cNvCxnSpPr>
          <p:nvPr/>
        </p:nvCxnSpPr>
        <p:spPr>
          <a:xfrm flipH="1">
            <a:off x="6455756" y="3452381"/>
            <a:ext cx="307141" cy="161903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49" name="Straight Connector 48"/>
          <p:cNvCxnSpPr/>
          <p:nvPr/>
        </p:nvCxnSpPr>
        <p:spPr>
          <a:xfrm flipH="1">
            <a:off x="4411724" y="3915708"/>
            <a:ext cx="1474875" cy="1811532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Straight Connector 49"/>
          <p:cNvCxnSpPr/>
          <p:nvPr/>
        </p:nvCxnSpPr>
        <p:spPr>
          <a:xfrm>
            <a:off x="5895307" y="3933125"/>
            <a:ext cx="1619795" cy="1976846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1" name="Straight Connector 50"/>
          <p:cNvCxnSpPr/>
          <p:nvPr/>
        </p:nvCxnSpPr>
        <p:spPr>
          <a:xfrm flipH="1" flipV="1">
            <a:off x="3475767" y="806784"/>
            <a:ext cx="2436960" cy="3123661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2" name="4-Point Star 51"/>
          <p:cNvSpPr/>
          <p:nvPr/>
        </p:nvSpPr>
        <p:spPr>
          <a:xfrm>
            <a:off x="5721177" y="3738698"/>
            <a:ext cx="335154" cy="335154"/>
          </a:xfrm>
          <a:prstGeom prst="star4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6022329" y="3501094"/>
            <a:ext cx="424191" cy="343614"/>
          </a:xfrm>
          <a:prstGeom prst="straightConnector1">
            <a:avLst/>
          </a:prstGeom>
          <a:noFill/>
          <a:ln w="31750" cap="flat" cmpd="sng" algn="ctr">
            <a:solidFill>
              <a:srgbClr val="FFFF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4" name="Oval 53"/>
          <p:cNvSpPr/>
          <p:nvPr/>
        </p:nvSpPr>
        <p:spPr>
          <a:xfrm>
            <a:off x="6456473" y="3379012"/>
            <a:ext cx="120601" cy="120601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56226" y="5542574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27586" y="4854041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28128" y="1331902"/>
            <a:ext cx="615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kumimoji="0" lang="it-IT" sz="1600" b="0" i="0" u="none" strike="noStrike" kern="0" cap="none" spc="0" normalizeH="0" baseline="3000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±</a:t>
            </a:r>
            <a:endParaRPr kumimoji="0" lang="en-US" sz="1600" b="0" i="0" u="none" strike="noStrike" kern="0" cap="none" spc="0" normalizeH="0" baseline="3000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3387237" y="2044988"/>
            <a:ext cx="4124202" cy="0"/>
          </a:xfrm>
          <a:prstGeom prst="line">
            <a:avLst/>
          </a:prstGeom>
          <a:ln w="76200">
            <a:solidFill>
              <a:srgbClr val="FF3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7486040" y="2022128"/>
            <a:ext cx="8862" cy="2922026"/>
          </a:xfrm>
          <a:prstGeom prst="line">
            <a:avLst/>
          </a:prstGeom>
          <a:ln w="76200">
            <a:solidFill>
              <a:srgbClr val="FF31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953465" y="4751028"/>
            <a:ext cx="1702095" cy="0"/>
          </a:xfrm>
          <a:prstGeom prst="line">
            <a:avLst/>
          </a:prstGeom>
          <a:ln w="76200">
            <a:solidFill>
              <a:srgbClr val="FF31D3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368828" y="2380606"/>
            <a:ext cx="197893" cy="91001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none"/>
          </a:ln>
          <a:effectLst/>
        </p:spPr>
      </p:cxnSp>
      <p:grpSp>
        <p:nvGrpSpPr>
          <p:cNvPr id="86" name="Group 85"/>
          <p:cNvGrpSpPr/>
          <p:nvPr/>
        </p:nvGrpSpPr>
        <p:grpSpPr>
          <a:xfrm>
            <a:off x="6361445" y="3516789"/>
            <a:ext cx="623976" cy="338554"/>
            <a:chOff x="10277939" y="4266526"/>
            <a:chExt cx="623976" cy="338554"/>
          </a:xfrm>
        </p:grpSpPr>
        <p:sp>
          <p:nvSpPr>
            <p:cNvPr id="81" name="TextBox 80"/>
            <p:cNvSpPr txBox="1"/>
            <p:nvPr/>
          </p:nvSpPr>
          <p:spPr>
            <a:xfrm flipH="1">
              <a:off x="10277939" y="4266526"/>
              <a:ext cx="623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10383520" y="4342017"/>
              <a:ext cx="99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92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5" grpId="0" animBg="1"/>
      <p:bldP spid="17" grpId="0"/>
      <p:bldP spid="19" grpId="0" animBg="1"/>
      <p:bldP spid="35" grpId="0"/>
      <p:bldP spid="52" grpId="0" animBg="1"/>
      <p:bldP spid="54" grpId="0" animBg="1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Positronium run achievements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33762" y="3710448"/>
            <a:ext cx="706897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 formation from on-axis target observed with scintillators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Lasers’ diagnostics fully consolidated: individual beam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 Rydberg Ps excitation to n = 21 (formerly n = 17)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 Ps target yield (2.5% Ps/e</a:t>
            </a:r>
            <a:r>
              <a:rPr lang="it-IT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– under investigation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Old 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Na source – new one delivery had 1 year delay (Nov ‘23)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989971" y="3360161"/>
            <a:ext cx="3769173" cy="2998953"/>
            <a:chOff x="8152531" y="3431281"/>
            <a:chExt cx="3769173" cy="2998953"/>
          </a:xfrm>
        </p:grpSpPr>
        <p:pic>
          <p:nvPicPr>
            <p:cNvPr id="31" name="Picture 30" descr="A graph of a window start time&#10;&#10;Description automatically generated">
              <a:extLst>
                <a:ext uri="{FF2B5EF4-FFF2-40B4-BE49-F238E27FC236}">
                  <a16:creationId xmlns:a16="http://schemas.microsoft.com/office/drawing/2014/main" id="{26616F6C-218A-2C80-BDC9-467CA5B64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2531" y="3937339"/>
              <a:ext cx="3769173" cy="2492895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8560859" y="3431281"/>
              <a:ext cx="3266728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Difference scintillator spectrum</a:t>
              </a:r>
            </a:p>
            <a:p>
              <a:pPr algn="ctr"/>
              <a:r>
                <a:rPr lang="en-US" sz="1400" b="1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 and without Rydberg excitation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39676" y="632290"/>
            <a:ext cx="3605831" cy="2786502"/>
            <a:chOff x="8221756" y="581490"/>
            <a:chExt cx="3605831" cy="2786502"/>
          </a:xfrm>
        </p:grpSpPr>
        <p:pic>
          <p:nvPicPr>
            <p:cNvPr id="18" name="Picture 17" descr="A graph of a graph showing the number of targets&#10;&#10;Description automatically generated with medium confidence">
              <a:extLst>
                <a:ext uri="{FF2B5EF4-FFF2-40B4-BE49-F238E27FC236}">
                  <a16:creationId xmlns:a16="http://schemas.microsoft.com/office/drawing/2014/main" id="{0CF9C8E7-6571-AA5F-E8D4-E948D55A8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1016" y="1071218"/>
              <a:ext cx="3436571" cy="2296774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DB0C6EC-994D-FE4C-AEFB-66F759BE1E33}"/>
                </a:ext>
              </a:extLst>
            </p:cNvPr>
            <p:cNvSpPr txBox="1"/>
            <p:nvPr/>
          </p:nvSpPr>
          <p:spPr>
            <a:xfrm rot="16200000">
              <a:off x="7803052" y="1975605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Amplitude (V)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743819" y="581490"/>
              <a:ext cx="290080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Digitized scintillator spectra with and without Ps production </a:t>
              </a:r>
              <a:endParaRPr lang="en-US" sz="14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54972" y="652610"/>
            <a:ext cx="3681364" cy="2445577"/>
            <a:chOff x="4011212" y="561170"/>
            <a:chExt cx="3681364" cy="2445577"/>
          </a:xfrm>
        </p:grpSpPr>
        <p:grpSp>
          <p:nvGrpSpPr>
            <p:cNvPr id="40" name="Group 39"/>
            <p:cNvGrpSpPr/>
            <p:nvPr/>
          </p:nvGrpSpPr>
          <p:grpSpPr>
            <a:xfrm>
              <a:off x="4011213" y="1104710"/>
              <a:ext cx="3681363" cy="1902037"/>
              <a:chOff x="4206962" y="851305"/>
              <a:chExt cx="2861768" cy="1478580"/>
            </a:xfrm>
          </p:grpSpPr>
          <p:pic>
            <p:nvPicPr>
              <p:cNvPr id="16" name="Picture 15" descr="A close-up of several images of a person's face&#10;&#10;Description automatically generated">
                <a:extLst>
                  <a:ext uri="{FF2B5EF4-FFF2-40B4-BE49-F238E27FC236}">
                    <a16:creationId xmlns:a16="http://schemas.microsoft.com/office/drawing/2014/main" id="{3E53E336-302D-B572-4B5C-45DC222914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4898556" y="159711"/>
                <a:ext cx="1478580" cy="2861768"/>
              </a:xfrm>
              <a:prstGeom prst="rect">
                <a:avLst/>
              </a:prstGeom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DD8BE0E-A7B7-1D33-C01C-5911E41FF6AA}"/>
                  </a:ext>
                </a:extLst>
              </p:cNvPr>
              <p:cNvSpPr txBox="1"/>
              <p:nvPr/>
            </p:nvSpPr>
            <p:spPr>
              <a:xfrm>
                <a:off x="4234293" y="869133"/>
                <a:ext cx="768889" cy="262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1064 nm</a:t>
                </a:r>
                <a:endParaRPr lang="en-GB" sz="14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8BE0E-A7B7-1D33-C01C-5911E41FF6AA}"/>
                  </a:ext>
                </a:extLst>
              </p:cNvPr>
              <p:cNvSpPr txBox="1"/>
              <p:nvPr/>
            </p:nvSpPr>
            <p:spPr>
              <a:xfrm>
                <a:off x="5295799" y="2067297"/>
                <a:ext cx="684095" cy="262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205 nm</a:t>
                </a:r>
                <a:endParaRPr lang="en-GB" sz="14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DD8BE0E-A7B7-1D33-C01C-5911E41FF6AA}"/>
                  </a:ext>
                </a:extLst>
              </p:cNvPr>
              <p:cNvSpPr txBox="1"/>
              <p:nvPr/>
            </p:nvSpPr>
            <p:spPr>
              <a:xfrm>
                <a:off x="6192060" y="863303"/>
                <a:ext cx="768889" cy="262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1670 nm</a:t>
                </a:r>
                <a:endParaRPr lang="en-GB" sz="14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4011212" y="561170"/>
              <a:ext cx="368136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err="1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Realtime</a:t>
              </a:r>
              <a:r>
                <a:rPr lang="en-US" sz="1400" b="1" dirty="0" smtClean="0">
                  <a:solidFill>
                    <a:srgbClr val="102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diagnostics of laser intensity and alignment from fiber array</a:t>
              </a:r>
              <a:endParaRPr lang="en-US" sz="14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48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15819</TotalTime>
  <Words>1567</Words>
  <Application>Microsoft Office PowerPoint</Application>
  <PresentationFormat>Widescreen</PresentationFormat>
  <Paragraphs>297</Paragraphs>
  <Slides>26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Cambria Math</vt:lpstr>
      <vt:lpstr>CMR10</vt:lpstr>
      <vt:lpstr>Courier</vt:lpstr>
      <vt:lpstr>Segoe UI</vt:lpstr>
      <vt:lpstr>Times New Roman</vt:lpstr>
      <vt:lpstr>Wingdings</vt:lpstr>
      <vt:lpstr>1_Office Theme</vt:lpstr>
      <vt:lpstr>Image</vt:lpstr>
      <vt:lpstr>PowerPoint Presentation</vt:lpstr>
      <vt:lpstr>The AEgIS collaboration</vt:lpstr>
      <vt:lpstr>AEgIS research lines</vt:lpstr>
      <vt:lpstr>Shared developments in 2023: apparatus upgrade areas</vt:lpstr>
      <vt:lpstr>Shared developments in 2023: investments on hardware</vt:lpstr>
      <vt:lpstr>Shared developments in 2023: investments on the control system</vt:lpstr>
      <vt:lpstr>Shared developments in 2023: asynchronous antiproton accumulation </vt:lpstr>
      <vt:lpstr>Collinear antihydrogen production scheme</vt:lpstr>
      <vt:lpstr>Positronium run achievements</vt:lpstr>
      <vt:lpstr>Antihydrogen run achievements</vt:lpstr>
      <vt:lpstr>Antiprotonic atoms run achievements</vt:lpstr>
      <vt:lpstr>Ongoing R&amp;D activities: anionic system</vt:lpstr>
      <vt:lpstr>Ongoing R&amp;D activities: imaging detector for deflectometry</vt:lpstr>
      <vt:lpstr>Short term plans</vt:lpstr>
      <vt:lpstr>Medium and long term plans</vt:lpstr>
      <vt:lpstr>PowerPoint Presentation</vt:lpstr>
      <vt:lpstr>How to further increase the amount of antihydrogen?</vt:lpstr>
      <vt:lpstr>PowerPoint Presentation</vt:lpstr>
      <vt:lpstr>Laser Cooling of Positronium</vt:lpstr>
      <vt:lpstr>How? Starting from Ps 13S-33P Doppler velocimetry</vt:lpstr>
      <vt:lpstr>How? Developing a broadband Q-switched alexandrite laser system</vt:lpstr>
      <vt:lpstr>How? Introducing the retroreflected cooling laser</vt:lpstr>
      <vt:lpstr>How? Measuring the temperatures with and without cooling</vt:lpstr>
      <vt:lpstr>How? Measuring an increase in the cold atoms’ fraction</vt:lpstr>
      <vt:lpstr>Wrapping it up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A. Author, B. Author, C. Author</dc:title>
  <dc:creator>Ruggero Caravita</dc:creator>
  <cp:lastModifiedBy>Ruggero Caravita</cp:lastModifiedBy>
  <cp:revision>1662</cp:revision>
  <cp:lastPrinted>2021-11-22T22:54:35Z</cp:lastPrinted>
  <dcterms:created xsi:type="dcterms:W3CDTF">2021-06-28T09:03:46Z</dcterms:created>
  <dcterms:modified xsi:type="dcterms:W3CDTF">2024-02-06T11:19:33Z</dcterms:modified>
</cp:coreProperties>
</file>