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9"/>
  </p:notesMasterIdLst>
  <p:handoutMasterIdLst>
    <p:handoutMasterId r:id="rId30"/>
  </p:handoutMasterIdLst>
  <p:sldIdLst>
    <p:sldId id="2226" r:id="rId2"/>
    <p:sldId id="2192" r:id="rId3"/>
    <p:sldId id="2262" r:id="rId4"/>
    <p:sldId id="2194" r:id="rId5"/>
    <p:sldId id="2270" r:id="rId6"/>
    <p:sldId id="2284" r:id="rId7"/>
    <p:sldId id="2303" r:id="rId8"/>
    <p:sldId id="2308" r:id="rId9"/>
    <p:sldId id="2318" r:id="rId10"/>
    <p:sldId id="2315" r:id="rId11"/>
    <p:sldId id="2302" r:id="rId12"/>
    <p:sldId id="2207" r:id="rId13"/>
    <p:sldId id="2294" r:id="rId14"/>
    <p:sldId id="2290" r:id="rId15"/>
    <p:sldId id="2288" r:id="rId16"/>
    <p:sldId id="2295" r:id="rId17"/>
    <p:sldId id="2292" r:id="rId18"/>
    <p:sldId id="2296" r:id="rId19"/>
    <p:sldId id="2297" r:id="rId20"/>
    <p:sldId id="2298" r:id="rId21"/>
    <p:sldId id="2299" r:id="rId22"/>
    <p:sldId id="2310" r:id="rId23"/>
    <p:sldId id="2319" r:id="rId24"/>
    <p:sldId id="2316" r:id="rId25"/>
    <p:sldId id="2307" r:id="rId26"/>
    <p:sldId id="2203" r:id="rId27"/>
    <p:sldId id="2320" r:id="rId28"/>
  </p:sldIdLst>
  <p:sldSz cx="12192000" cy="6858000"/>
  <p:notesSz cx="7315200" cy="96012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照千 姚" initials="照千" lastIdx="2" clrIdx="0">
    <p:extLst>
      <p:ext uri="{19B8F6BF-5375-455C-9EA6-DF929625EA0E}">
        <p15:presenceInfo xmlns:p15="http://schemas.microsoft.com/office/powerpoint/2012/main" userId="075b27e2262484e7" providerId="Windows Live"/>
      </p:ext>
    </p:extLst>
  </p:cmAuthor>
  <p:cmAuthor id="2" name="徐 珍妮" initials="徐" lastIdx="2" clrIdx="1">
    <p:extLst>
      <p:ext uri="{19B8F6BF-5375-455C-9EA6-DF929625EA0E}">
        <p15:presenceInfo xmlns:p15="http://schemas.microsoft.com/office/powerpoint/2012/main" userId="c580745ccdc1030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4881"/>
    <a:srgbClr val="5A6099"/>
    <a:srgbClr val="009900"/>
    <a:srgbClr val="FF9933"/>
    <a:srgbClr val="FFFFFF"/>
    <a:srgbClr val="FFC50D"/>
    <a:srgbClr val="7A0F04"/>
    <a:srgbClr val="A33D1D"/>
    <a:srgbClr val="394184"/>
    <a:srgbClr val="CA6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7" autoAdjust="0"/>
    <p:restoredTop sz="71941" autoAdjust="0"/>
  </p:normalViewPr>
  <p:slideViewPr>
    <p:cSldViewPr>
      <p:cViewPr varScale="1">
        <p:scale>
          <a:sx n="70" d="100"/>
          <a:sy n="70" d="100"/>
        </p:scale>
        <p:origin x="900" y="64"/>
      </p:cViewPr>
      <p:guideLst>
        <p:guide orient="horz" pos="2160"/>
        <p:guide pos="3840"/>
      </p:guideLst>
    </p:cSldViewPr>
  </p:slideViewPr>
  <p:outlineViewPr>
    <p:cViewPr>
      <p:scale>
        <a:sx n="33" d="100"/>
        <a:sy n="33" d="100"/>
      </p:scale>
      <p:origin x="0" y="-22068"/>
    </p:cViewPr>
  </p:outlineViewPr>
  <p:notesTextViewPr>
    <p:cViewPr>
      <p:scale>
        <a:sx n="100" d="100"/>
        <a:sy n="100" d="100"/>
      </p:scale>
      <p:origin x="0" y="0"/>
    </p:cViewPr>
  </p:notesTextViewPr>
  <p:sorterViewPr>
    <p:cViewPr>
      <p:scale>
        <a:sx n="130" d="100"/>
        <a:sy n="130" d="100"/>
      </p:scale>
      <p:origin x="0" y="0"/>
    </p:cViewPr>
  </p:sorterViewPr>
  <p:notesViewPr>
    <p:cSldViewPr>
      <p:cViewPr varScale="1">
        <p:scale>
          <a:sx n="72" d="100"/>
          <a:sy n="72" d="100"/>
        </p:scale>
        <p:origin x="2620"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5" descr="slide footer_blue_646.jpg"/>
          <p:cNvPicPr>
            <a:picLocks noChangeAspect="1"/>
          </p:cNvPicPr>
          <p:nvPr/>
        </p:nvPicPr>
        <p:blipFill>
          <a:blip r:embed="rId2" cstate="print"/>
          <a:srcRect/>
          <a:stretch>
            <a:fillRect/>
          </a:stretch>
        </p:blipFill>
        <p:spPr bwMode="auto">
          <a:xfrm>
            <a:off x="0" y="9044464"/>
            <a:ext cx="9753600" cy="556736"/>
          </a:xfrm>
          <a:prstGeom prst="rect">
            <a:avLst/>
          </a:prstGeom>
          <a:noFill/>
          <a:ln w="9525">
            <a:noFill/>
            <a:miter lim="800000"/>
            <a:headEnd/>
            <a:tailEnd/>
          </a:ln>
        </p:spPr>
      </p:pic>
      <p:pic>
        <p:nvPicPr>
          <p:cNvPr id="6" name="Picture 7" descr="slide header_646.jpg"/>
          <p:cNvPicPr>
            <a:picLocks noChangeAspect="1"/>
          </p:cNvPicPr>
          <p:nvPr/>
        </p:nvPicPr>
        <p:blipFill>
          <a:blip r:embed="rId3" cstate="print"/>
          <a:srcRect/>
          <a:stretch>
            <a:fillRect/>
          </a:stretch>
        </p:blipFill>
        <p:spPr bwMode="auto">
          <a:xfrm>
            <a:off x="-2438400" y="0"/>
            <a:ext cx="9753600" cy="163354"/>
          </a:xfrm>
          <a:prstGeom prst="rect">
            <a:avLst/>
          </a:prstGeom>
          <a:noFill/>
          <a:ln w="9525">
            <a:noFill/>
            <a:miter lim="800000"/>
            <a:headEnd/>
            <a:tailEnd/>
          </a:ln>
        </p:spPr>
      </p:pic>
      <p:sp>
        <p:nvSpPr>
          <p:cNvPr id="2" name="Header Placeholder 1"/>
          <p:cNvSpPr>
            <a:spLocks noGrp="1"/>
          </p:cNvSpPr>
          <p:nvPr>
            <p:ph type="hdr" sz="quarter"/>
          </p:nvPr>
        </p:nvSpPr>
        <p:spPr>
          <a:xfrm>
            <a:off x="0" y="0"/>
            <a:ext cx="3169920" cy="480060"/>
          </a:xfrm>
          <a:prstGeom prst="rect">
            <a:avLst/>
          </a:prstGeom>
        </p:spPr>
        <p:txBody>
          <a:bodyPr vert="horz" lIns="95747" tIns="47873" rIns="95747" bIns="47873" rtlCol="0"/>
          <a:lstStyle>
            <a:lvl1pPr algn="l">
              <a:defRPr sz="1300"/>
            </a:lvl1pPr>
          </a:lstStyle>
          <a:p>
            <a:endParaRPr lang="en-US"/>
          </a:p>
        </p:txBody>
      </p:sp>
      <p:sp>
        <p:nvSpPr>
          <p:cNvPr id="3" name="Date Placeholder 2"/>
          <p:cNvSpPr>
            <a:spLocks noGrp="1"/>
          </p:cNvSpPr>
          <p:nvPr>
            <p:ph type="dt" sz="quarter" idx="1"/>
          </p:nvPr>
        </p:nvSpPr>
        <p:spPr>
          <a:xfrm>
            <a:off x="5283201" y="160020"/>
            <a:ext cx="2030307" cy="320040"/>
          </a:xfrm>
          <a:prstGeom prst="rect">
            <a:avLst/>
          </a:prstGeom>
        </p:spPr>
        <p:txBody>
          <a:bodyPr vert="horz" lIns="95747" tIns="47873" rIns="95747" bIns="47873" rtlCol="0"/>
          <a:lstStyle>
            <a:lvl1pPr algn="r">
              <a:defRPr sz="1300"/>
            </a:lvl1pPr>
          </a:lstStyle>
          <a:p>
            <a:fld id="{80B18B65-4CBA-DB46-9D73-AD0C58E7BE22}" type="datetime1">
              <a:rPr lang="en-US" smtClean="0"/>
              <a:pPr/>
              <a:t>1/26/2024</a:t>
            </a:fld>
            <a:endParaRPr lang="en-US"/>
          </a:p>
        </p:txBody>
      </p:sp>
      <p:sp>
        <p:nvSpPr>
          <p:cNvPr id="4" name="Footer Placeholder 3"/>
          <p:cNvSpPr>
            <a:spLocks noGrp="1"/>
          </p:cNvSpPr>
          <p:nvPr>
            <p:ph type="ftr" sz="quarter" idx="2"/>
          </p:nvPr>
        </p:nvSpPr>
        <p:spPr>
          <a:xfrm>
            <a:off x="812800" y="9041131"/>
            <a:ext cx="5852160" cy="240030"/>
          </a:xfrm>
          <a:prstGeom prst="rect">
            <a:avLst/>
          </a:prstGeom>
        </p:spPr>
        <p:txBody>
          <a:bodyPr vert="horz" lIns="95747" tIns="47873" rIns="95747" bIns="47873" rtlCol="0" anchor="b"/>
          <a:lstStyle>
            <a:lvl1pPr algn="l">
              <a:defRPr sz="1300"/>
            </a:lvl1pPr>
          </a:lstStyle>
          <a:p>
            <a:r>
              <a:rPr lang="en-US"/>
              <a:t>Go to ”Insert (View) | Header and Footer" to add your organization, sponsor, meeting name here; then, click "Apply to All"</a:t>
            </a:r>
            <a:endParaRPr lang="en-US" dirty="0"/>
          </a:p>
        </p:txBody>
      </p:sp>
      <p:sp>
        <p:nvSpPr>
          <p:cNvPr id="5" name="Slide Number Placeholder 4"/>
          <p:cNvSpPr>
            <a:spLocks noGrp="1"/>
          </p:cNvSpPr>
          <p:nvPr>
            <p:ph type="sldNum" sz="quarter" idx="3"/>
          </p:nvPr>
        </p:nvSpPr>
        <p:spPr>
          <a:xfrm>
            <a:off x="6746241" y="9119474"/>
            <a:ext cx="567267" cy="480060"/>
          </a:xfrm>
          <a:prstGeom prst="rect">
            <a:avLst/>
          </a:prstGeom>
        </p:spPr>
        <p:txBody>
          <a:bodyPr vert="horz" lIns="95747" tIns="47873" rIns="95747" bIns="47873" rtlCol="0" anchor="b"/>
          <a:lstStyle>
            <a:lvl1pPr algn="r">
              <a:defRPr sz="1300"/>
            </a:lvl1pPr>
          </a:lstStyle>
          <a:p>
            <a:fld id="{9CA05E24-A365-DF40-BF27-0C4D1E380F5C}" type="slidenum">
              <a:rPr lang="en-US" smtClean="0"/>
              <a:pPr/>
              <a:t>‹#›</a:t>
            </a:fld>
            <a:endParaRPr lang="en-US" dirty="0"/>
          </a:p>
        </p:txBody>
      </p:sp>
    </p:spTree>
    <p:extLst>
      <p:ext uri="{BB962C8B-B14F-4D97-AF65-F5344CB8AC3E}">
        <p14:creationId xmlns:p14="http://schemas.microsoft.com/office/powerpoint/2010/main" val="895863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5747" tIns="47873" rIns="95747" bIns="47873"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5747" tIns="47873" rIns="95747" bIns="47873" rtlCol="0"/>
          <a:lstStyle>
            <a:lvl1pPr algn="r">
              <a:defRPr sz="1300"/>
            </a:lvl1pPr>
          </a:lstStyle>
          <a:p>
            <a:fld id="{4C269693-4B73-3F4B-BE08-27CE2957F7EB}" type="datetime1">
              <a:rPr lang="en-US" smtClean="0"/>
              <a:pPr/>
              <a:t>1/26/2024</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5747" tIns="47873" rIns="95747" bIns="47873"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5747" tIns="47873" rIns="95747" bIns="4787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5747" tIns="47873" rIns="95747" bIns="47873" rtlCol="0" anchor="b"/>
          <a:lstStyle>
            <a:lvl1pPr algn="l">
              <a:defRPr sz="1300"/>
            </a:lvl1pPr>
          </a:lstStyle>
          <a:p>
            <a:r>
              <a:rPr lang="en-US"/>
              <a:t>Go to ”Insert (View) | Header and Footer" to add your organization, sponsor, meeting name here; then, click "Apply to All"</a:t>
            </a:r>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5747" tIns="47873" rIns="95747" bIns="47873" rtlCol="0" anchor="b"/>
          <a:lstStyle>
            <a:lvl1pPr algn="r">
              <a:defRPr sz="1300"/>
            </a:lvl1pPr>
          </a:lstStyle>
          <a:p>
            <a:fld id="{BB1A7F71-A600-874B-8C52-75C3F91F2DFD}" type="slidenum">
              <a:rPr lang="en-US" smtClean="0"/>
              <a:pPr/>
              <a:t>‹#›</a:t>
            </a:fld>
            <a:endParaRPr lang="en-US"/>
          </a:p>
        </p:txBody>
      </p:sp>
    </p:spTree>
    <p:extLst>
      <p:ext uri="{BB962C8B-B14F-4D97-AF65-F5344CB8AC3E}">
        <p14:creationId xmlns:p14="http://schemas.microsoft.com/office/powerpoint/2010/main" val="2599900987"/>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zh-CN" altLang="zh-CN" sz="1800" kern="100" dirty="0">
              <a:effectLst/>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a:t>
            </a:fld>
            <a:endParaRPr lang="en-US"/>
          </a:p>
        </p:txBody>
      </p:sp>
    </p:spTree>
    <p:extLst>
      <p:ext uri="{BB962C8B-B14F-4D97-AF65-F5344CB8AC3E}">
        <p14:creationId xmlns:p14="http://schemas.microsoft.com/office/powerpoint/2010/main" val="3514486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As we have discussed before, the DSEs are a tower of coupled integral equations with a tractable problem obtained only once a truncation scheme is specified. Usually,…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This simplest truncation is known as the RL approximation.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0" dirty="0">
              <a:effectLst/>
              <a:latin typeface="Comic Sans MS" panose="030F0702030302020204" pitchFamily="66" charset="0"/>
              <a:ea typeface="DengXian" panose="02010600030101010101" pitchFamily="2" charset="-122"/>
              <a:cs typeface="HelveticaNeu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We will explore the capacity of a new kernel construction to simultaneously treat ground- and first excited- states of mesons.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200" kern="100" dirty="0">
              <a:effectLst/>
              <a:latin typeface="Times New Roman" panose="02020603050405020304" pitchFamily="18" charset="0"/>
              <a:ea typeface="+mn-ea"/>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10</a:t>
            </a:fld>
            <a:endParaRPr lang="en-US"/>
          </a:p>
        </p:txBody>
      </p:sp>
    </p:spTree>
    <p:extLst>
      <p:ext uri="{BB962C8B-B14F-4D97-AF65-F5344CB8AC3E}">
        <p14:creationId xmlns:p14="http://schemas.microsoft.com/office/powerpoint/2010/main" val="374246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Since this kernel carries four Dirac indices and connects two incoming fermion lines to two outgoing lines, it can be expressed as the sum of tensor products. of two 4*4 Dirac matrices. This equation is general, and it is not necessary that any element computable as the sum of a series of diagrams.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Potential Question: How do you apply this to different systems?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Ans: We are working towards that.</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Because</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we</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are</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insisting</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on</a:t>
            </a:r>
            <a:r>
              <a:rPr lang="zh-CN" altLang="en-US" sz="1800" b="1" kern="100" dirty="0">
                <a:effectLst/>
                <a:latin typeface="DengXian" panose="02010600030101010101" pitchFamily="2" charset="-122"/>
                <a:ea typeface="DengXian" panose="02010600030101010101" pitchFamily="2" charset="-122"/>
                <a:cs typeface="Times New Roman" panose="02020603050405020304" pitchFamily="18" charset="0"/>
              </a:rPr>
              <a:t> </a:t>
            </a:r>
            <a:r>
              <a:rPr lang="en-US" altLang="zh-CN" sz="1800" b="1" kern="100" dirty="0">
                <a:effectLst/>
                <a:latin typeface="DengXian" panose="02010600030101010101" pitchFamily="2" charset="-122"/>
                <a:ea typeface="DengXian" panose="02010600030101010101" pitchFamily="2" charset="-122"/>
                <a:cs typeface="Times New Roman" panose="02020603050405020304" pitchFamily="18" charset="0"/>
              </a:rPr>
              <a:t>using a full machinery of QFT to understand these properties, which will take us some time</a:t>
            </a:r>
            <a:r>
              <a:rPr lang="en-US" altLang="zh-CN" sz="1800" kern="100" dirty="0">
                <a:effectLst/>
                <a:latin typeface="DengXian" panose="02010600030101010101" pitchFamily="2" charset="-122"/>
                <a:ea typeface="DengXian" panose="02010600030101010101" pitchFamily="2" charset="-122"/>
                <a:cs typeface="Times New Roman" panose="02020603050405020304" pitchFamily="18" charset="0"/>
              </a:rPr>
              <a:t>.</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11</a:t>
            </a:fld>
            <a:endParaRPr lang="en-US"/>
          </a:p>
        </p:txBody>
      </p:sp>
    </p:spTree>
    <p:extLst>
      <p:ext uri="{BB962C8B-B14F-4D97-AF65-F5344CB8AC3E}">
        <p14:creationId xmlns:p14="http://schemas.microsoft.com/office/powerpoint/2010/main" val="2089582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Times New Roman" panose="02020603050405020304" pitchFamily="18" charset="0"/>
              </a:rPr>
              <a:t>P2.. </a:t>
            </a:r>
            <a:r>
              <a:rPr lang="en-US" altLang="zh-CN" sz="1800" kern="0" dirty="0">
                <a:effectLst/>
                <a:latin typeface="Comic Sans MS" panose="030F0702030302020204" pitchFamily="66" charset="0"/>
                <a:ea typeface="DengXian" panose="02010600030101010101" pitchFamily="2" charset="-122"/>
                <a:cs typeface="HelveticaNeue"/>
              </a:rPr>
              <a:t>This property is crucial when considering…and the </a:t>
            </a:r>
            <a:r>
              <a:rPr lang="en-US" altLang="zh-CN" sz="1800" kern="0" dirty="0" err="1">
                <a:effectLst/>
                <a:latin typeface="Comic Sans MS" panose="030F0702030302020204" pitchFamily="66" charset="0"/>
                <a:ea typeface="DengXian" panose="02010600030101010101" pitchFamily="2" charset="-122"/>
                <a:cs typeface="HelveticaNeue"/>
              </a:rPr>
              <a:t>behaviour</a:t>
            </a:r>
            <a:r>
              <a:rPr lang="en-US" altLang="zh-CN" sz="1800" kern="0" dirty="0">
                <a:effectLst/>
                <a:latin typeface="Comic Sans MS" panose="030F0702030302020204" pitchFamily="66" charset="0"/>
                <a:ea typeface="DengXian" panose="02010600030101010101" pitchFamily="2" charset="-122"/>
                <a:cs typeface="HelveticaNeue"/>
              </a:rPr>
              <a:t> of </a:t>
            </a:r>
            <a:r>
              <a:rPr lang="en-US" altLang="zh-CN" sz="1800" kern="0" dirty="0" err="1">
                <a:effectLst/>
                <a:latin typeface="Comic Sans MS" panose="030F0702030302020204" pitchFamily="66" charset="0"/>
                <a:ea typeface="DengXian" panose="02010600030101010101" pitchFamily="2" charset="-122"/>
                <a:cs typeface="HelveticaNeue"/>
              </a:rPr>
              <a:t>parton</a:t>
            </a:r>
            <a:r>
              <a:rPr lang="en-US" altLang="zh-CN" sz="1800" kern="0" dirty="0">
                <a:effectLst/>
                <a:latin typeface="Comic Sans MS" panose="030F0702030302020204" pitchFamily="66" charset="0"/>
                <a:ea typeface="DengXian" panose="02010600030101010101" pitchFamily="2" charset="-122"/>
                <a:cs typeface="HelveticaNeue"/>
              </a:rPr>
              <a:t> distribution functions and amplitudes near the endpoints of their support domains. It is less important..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0" dirty="0">
              <a:effectLst/>
              <a:latin typeface="Comic Sans MS" panose="030F0702030302020204" pitchFamily="66" charset="0"/>
              <a:ea typeface="DengXian" panose="02010600030101010101" pitchFamily="2" charset="-122"/>
              <a:cs typeface="HelveticaNeu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dirty="0">
                <a:solidFill>
                  <a:schemeClr val="tx1"/>
                </a:solidFill>
                <a:effectLst/>
                <a:latin typeface="Comic Sans MS" panose="030F0702030302020204" pitchFamily="66" charset="0"/>
                <a:ea typeface="DengXian" panose="02010600030101010101" pitchFamily="2" charset="-122"/>
                <a:cs typeface="+mn-cs"/>
              </a:rPr>
              <a:t>Potential Question: Why do you use this interaction?</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dirty="0">
                <a:solidFill>
                  <a:schemeClr val="tx1"/>
                </a:solidFill>
                <a:effectLst/>
                <a:latin typeface="Comic Sans MS" panose="030F0702030302020204" pitchFamily="66" charset="0"/>
                <a:ea typeface="DengXian" panose="02010600030101010101" pitchFamily="2" charset="-122"/>
                <a:cs typeface="+mn-cs"/>
              </a:rPr>
              <a:t>Ans: Because practically, it has a similar pointwise form to the gluon propagator calculated in QCD. </a:t>
            </a:r>
            <a:endParaRPr lang="en" altLang="zh-CN" sz="1200" b="1" kern="1200" dirty="0">
              <a:solidFill>
                <a:schemeClr val="tx1"/>
              </a:solidFill>
              <a:effectLst/>
              <a:latin typeface="+mn-lt"/>
              <a:ea typeface="+mn-ea"/>
              <a:cs typeface="+mn-cs"/>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12</a:t>
            </a:fld>
            <a:endParaRPr lang="en-US"/>
          </a:p>
        </p:txBody>
      </p:sp>
    </p:spTree>
    <p:extLst>
      <p:ext uri="{BB962C8B-B14F-4D97-AF65-F5344CB8AC3E}">
        <p14:creationId xmlns:p14="http://schemas.microsoft.com/office/powerpoint/2010/main" val="469547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kern="0" dirty="0">
                <a:effectLst/>
                <a:latin typeface="Comic Sans MS" panose="030F0702030302020204" pitchFamily="66" charset="0"/>
                <a:ea typeface="DengXian" panose="02010600030101010101" pitchFamily="2" charset="-122"/>
                <a:cs typeface="HelveticaNeue"/>
              </a:rPr>
              <a:t>The key to a realistic expression of EHM in mesons lies in using gap equation kernels with a more direct connection to QCD. …</a:t>
            </a:r>
          </a:p>
          <a:p>
            <a:endParaRPr lang="en-US" altLang="zh-CN" sz="1800" kern="0" dirty="0">
              <a:effectLst/>
              <a:latin typeface="Comic Sans MS" panose="030F0702030302020204" pitchFamily="66" charset="0"/>
              <a:ea typeface="DengXian" panose="02010600030101010101" pitchFamily="2" charset="-122"/>
            </a:endParaRPr>
          </a:p>
          <a:p>
            <a:r>
              <a:rPr lang="en-US" altLang="zh-CN" sz="1800" kern="0" dirty="0">
                <a:effectLst/>
                <a:latin typeface="Comic Sans MS" panose="030F0702030302020204" pitchFamily="66" charset="0"/>
                <a:ea typeface="DengXian" panose="02010600030101010101" pitchFamily="2" charset="-122"/>
                <a:cs typeface="HelveticaNeue"/>
              </a:rPr>
              <a:t>This is illustrated in these publications. To expand existing studies and expose ACM effects on mesons containing s and sbar quarks, we write the quark-gluon vertex as....</a:t>
            </a:r>
          </a:p>
          <a:p>
            <a:r>
              <a:rPr lang="en-US" altLang="zh-CN" sz="1800" kern="0" dirty="0">
                <a:effectLst/>
                <a:latin typeface="Comic Sans MS" panose="030F0702030302020204" pitchFamily="66" charset="0"/>
                <a:ea typeface="DengXian" panose="02010600030101010101" pitchFamily="2" charset="-122"/>
                <a:cs typeface="HelveticaNeue"/>
              </a:rPr>
              <a:t>Tau_\nu is ACM term, with eta the strength. </a:t>
            </a:r>
          </a:p>
          <a:p>
            <a:r>
              <a:rPr lang="en-US" altLang="zh-CN" sz="1800" kern="0" dirty="0">
                <a:effectLst/>
                <a:latin typeface="Comic Sans MS" panose="030F0702030302020204" pitchFamily="66" charset="0"/>
                <a:ea typeface="DengXian" panose="02010600030101010101" pitchFamily="2" charset="-122"/>
                <a:cs typeface="HelveticaNeue"/>
              </a:rPr>
              <a:t> kappa is power-law suppressed in QCD; but the Gaussian form matches the infrared-dominant term in the QC interaction, and is sufficient for illustrative purposes.</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13</a:t>
            </a:fld>
            <a:endParaRPr lang="en-US"/>
          </a:p>
        </p:txBody>
      </p:sp>
    </p:spTree>
    <p:extLst>
      <p:ext uri="{BB962C8B-B14F-4D97-AF65-F5344CB8AC3E}">
        <p14:creationId xmlns:p14="http://schemas.microsoft.com/office/powerpoint/2010/main" val="2957296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normAutofit/>
          </a:bodyPr>
          <a:lstStyle/>
          <a:p>
            <a:r>
              <a:rPr lang="en-US" altLang="zh-CN" sz="1800" b="1" kern="0" dirty="0">
                <a:effectLst/>
                <a:latin typeface="Comic Sans MS" panose="030F0702030302020204" pitchFamily="66" charset="0"/>
                <a:ea typeface="DengXian" panose="02010600030101010101" pitchFamily="2" charset="-122"/>
                <a:cs typeface="HelveticaNeue"/>
              </a:rPr>
              <a:t>These are the key points in our construction procedure: Symmetries underly everything, and I’m capitalizing on these symmetries and they will be expressed in this slide. Details are not important here, but I use these statements about the three symmetries: The first…</a:t>
            </a:r>
          </a:p>
          <a:p>
            <a:endParaRPr lang="en-US" altLang="zh-CN" sz="1800" kern="0" dirty="0">
              <a:effectLst/>
              <a:latin typeface="Comic Sans MS" panose="030F0702030302020204" pitchFamily="66" charset="0"/>
              <a:ea typeface="DengXian" panose="02010600030101010101" pitchFamily="2" charset="-122"/>
              <a:cs typeface="HelveticaNeue"/>
            </a:endParaRPr>
          </a:p>
          <a:p>
            <a:r>
              <a:rPr lang="en-US" altLang="zh-CN" sz="1800" kern="0" dirty="0">
                <a:effectLst/>
                <a:latin typeface="Comic Sans MS" panose="030F0702030302020204" pitchFamily="66" charset="0"/>
                <a:ea typeface="DengXian" panose="02010600030101010101" pitchFamily="2" charset="-122"/>
                <a:cs typeface="HelveticaNeue"/>
              </a:rPr>
              <a:t>Finally, since all constructions should respect the connection to a Poincare-invariant local quantum field theory, the CPT theorem entails that </a:t>
            </a:r>
            <a:r>
              <a:rPr lang="en-US" altLang="zh-CN" sz="1800" kern="0" dirty="0">
                <a:effectLst/>
                <a:latin typeface="Cambria Math" panose="02040503050406030204" pitchFamily="18" charset="0"/>
                <a:ea typeface="DengXian" panose="02010600030101010101" pitchFamily="2" charset="-122"/>
                <a:cs typeface="Cambria Math" panose="02040503050406030204" pitchFamily="18" charset="0"/>
              </a:rPr>
              <a:t>𝐾</a:t>
            </a:r>
            <a:r>
              <a:rPr lang="en-US" altLang="zh-CN" sz="1800" kern="0" dirty="0">
                <a:effectLst/>
                <a:latin typeface="Comic Sans MS" panose="030F0702030302020204" pitchFamily="66" charset="0"/>
                <a:ea typeface="DengXian" panose="02010600030101010101" pitchFamily="2" charset="-122"/>
                <a:cs typeface="HelveticaNeue"/>
              </a:rPr>
              <a:t>(2) is T even.</a:t>
            </a:r>
          </a:p>
          <a:p>
            <a:endParaRPr lang="en-US" altLang="zh-CN" sz="1800" kern="0" dirty="0">
              <a:effectLst/>
              <a:latin typeface="Comic Sans MS" panose="030F0702030302020204" pitchFamily="66" charset="0"/>
              <a:ea typeface="DengXian" panose="02010600030101010101" pitchFamily="2" charset="-122"/>
              <a:cs typeface="HelveticaNeue"/>
            </a:endParaRPr>
          </a:p>
          <a:p>
            <a:r>
              <a:rPr lang="en-US" altLang="zh-CN" sz="1800" kern="0" dirty="0">
                <a:effectLst/>
                <a:latin typeface="Comic Sans MS" panose="030F0702030302020204" pitchFamily="66" charset="0"/>
                <a:ea typeface="DengXian" panose="02010600030101010101" pitchFamily="2" charset="-122"/>
                <a:cs typeface="HelveticaNeue"/>
              </a:rPr>
              <a:t>QCD also …. In systems that may include nondegenerate valence quarks,…</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14</a:t>
            </a:fld>
            <a:endParaRPr lang="en-US"/>
          </a:p>
        </p:txBody>
      </p:sp>
    </p:spTree>
    <p:extLst>
      <p:ext uri="{BB962C8B-B14F-4D97-AF65-F5344CB8AC3E}">
        <p14:creationId xmlns:p14="http://schemas.microsoft.com/office/powerpoint/2010/main" val="628315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dirty="0">
                <a:effectLst/>
                <a:latin typeface="Comic Sans MS" panose="030F0702030302020204" pitchFamily="66" charset="0"/>
                <a:ea typeface="DengXian" panose="02010600030101010101" pitchFamily="2" charset="-122"/>
                <a:cs typeface="HelveticaNeue"/>
              </a:rPr>
              <a:t>Using symmetries, both discrete and continuous, which are important to QCD, we can write down a general form of the kernel, which has an undetermined component which is constrained by those symmetries. These are the constraint equations. Next I solved the constraint equations to complete the kernel.</a:t>
            </a:r>
            <a:endParaRPr lang="en-US" altLang="zh-CN" sz="1800" b="1" kern="0" dirty="0">
              <a:effectLst/>
              <a:latin typeface="Comic Sans MS" panose="030F0702030302020204" pitchFamily="66" charset="0"/>
              <a:ea typeface="DengXian" panose="02010600030101010101" pitchFamily="2" charset="-122"/>
            </a:endParaRPr>
          </a:p>
          <a:p>
            <a:endParaRPr lang="en-US" altLang="zh-CN" sz="1800" kern="0" dirty="0">
              <a:effectLst/>
              <a:latin typeface="Comic Sans MS" panose="030F0702030302020204" pitchFamily="66" charset="0"/>
              <a:ea typeface="DengXian" panose="02010600030101010101" pitchFamily="2" charset="-122"/>
            </a:endParaRPr>
          </a:p>
          <a:p>
            <a:r>
              <a:rPr lang="en-US" altLang="zh-CN" sz="1800" kern="0" dirty="0">
                <a:effectLst/>
                <a:latin typeface="Comic Sans MS" panose="030F0702030302020204" pitchFamily="66" charset="0"/>
                <a:ea typeface="DengXian" panose="02010600030101010101" pitchFamily="2" charset="-122"/>
                <a:cs typeface="HelveticaNeue"/>
              </a:rPr>
              <a:t>Determined by resolving WGT identities, the results are minimal </a:t>
            </a:r>
            <a:r>
              <a:rPr lang="en-US" altLang="zh-CN" sz="1800" kern="0" dirty="0" err="1">
                <a:effectLst/>
                <a:latin typeface="Comic Sans MS" panose="030F0702030302020204" pitchFamily="66" charset="0"/>
                <a:ea typeface="DengXian" panose="02010600030101010101" pitchFamily="2" charset="-122"/>
                <a:cs typeface="HelveticaNeue"/>
              </a:rPr>
              <a:t>Ansatze</a:t>
            </a:r>
            <a:r>
              <a:rPr lang="en-US" altLang="zh-CN" sz="1800" kern="0" dirty="0">
                <a:effectLst/>
                <a:latin typeface="Comic Sans MS" panose="030F0702030302020204" pitchFamily="66" charset="0"/>
                <a:ea typeface="DengXian" panose="02010600030101010101" pitchFamily="2" charset="-122"/>
                <a:cs typeface="HelveticaNeue"/>
              </a:rPr>
              <a:t> for the kernels. Notwithstanding their minimal character, the </a:t>
            </a:r>
            <a:r>
              <a:rPr lang="en-US" altLang="zh-CN" sz="1800" kern="0" dirty="0" err="1">
                <a:effectLst/>
                <a:latin typeface="Comic Sans MS" panose="030F0702030302020204" pitchFamily="66" charset="0"/>
                <a:ea typeface="DengXian" panose="02010600030101010101" pitchFamily="2" charset="-122"/>
                <a:cs typeface="HelveticaNeue"/>
              </a:rPr>
              <a:t>Ansatze</a:t>
            </a:r>
            <a:r>
              <a:rPr lang="en-US" altLang="zh-CN" sz="1800" kern="0" dirty="0">
                <a:effectLst/>
                <a:latin typeface="Comic Sans MS" panose="030F0702030302020204" pitchFamily="66" charset="0"/>
                <a:ea typeface="DengXian" panose="02010600030101010101" pitchFamily="2" charset="-122"/>
                <a:cs typeface="HelveticaNeue"/>
              </a:rPr>
              <a:t> deliver..</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15</a:t>
            </a:fld>
            <a:endParaRPr lang="en-US"/>
          </a:p>
        </p:txBody>
      </p:sp>
    </p:spTree>
    <p:extLst>
      <p:ext uri="{BB962C8B-B14F-4D97-AF65-F5344CB8AC3E}">
        <p14:creationId xmlns:p14="http://schemas.microsoft.com/office/powerpoint/2010/main" val="689849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a:effectLst/>
                <a:latin typeface="Comic Sans MS" panose="030F0702030302020204" pitchFamily="66" charset="0"/>
                <a:ea typeface="DengXian" panose="02010600030101010101" pitchFamily="2" charset="-122"/>
                <a:cs typeface="HelveticaNeue"/>
              </a:rPr>
              <a:t>A </a:t>
            </a:r>
            <a:r>
              <a:rPr lang="en-US" altLang="zh-CN" sz="1800" b="1" kern="0" dirty="0">
                <a:effectLst/>
                <a:latin typeface="Comic Sans MS" panose="030F0702030302020204" pitchFamily="66" charset="0"/>
                <a:ea typeface="DengXian" panose="02010600030101010101" pitchFamily="2" charset="-122"/>
                <a:cs typeface="HelveticaNeue"/>
              </a:rPr>
              <a:t>key test of the kernel is the GMOR, and we illustrated here that it is satisfied perfectly. So it is guaranteed that our constructed kernel preserve the symmetries.</a:t>
            </a:r>
            <a:endParaRPr lang="zh-CN" altLang="zh-CN" sz="1800" b="1"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16</a:t>
            </a:fld>
            <a:endParaRPr lang="en-US"/>
          </a:p>
        </p:txBody>
      </p:sp>
    </p:spTree>
    <p:extLst>
      <p:ext uri="{BB962C8B-B14F-4D97-AF65-F5344CB8AC3E}">
        <p14:creationId xmlns:p14="http://schemas.microsoft.com/office/powerpoint/2010/main" val="2099499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b="1" dirty="0"/>
              <a:t>I am now going to describe the results for the spectrum of mesons including those with strangeness.</a:t>
            </a:r>
          </a:p>
          <a:p>
            <a:endParaRPr lang="en-US" altLang="zh-CN" b="1" dirty="0"/>
          </a:p>
          <a:p>
            <a:endParaRPr lang="en-US" altLang="zh-CN" b="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b="0" dirty="0"/>
              <a:t>Owing to the poles appeared in the dressed-quark propagator,  for those states with mass &gt; 1.3GeV, we will use extrapolations to obtain their values.</a:t>
            </a:r>
            <a:endParaRPr lang="zh-CN" altLang="en-US" b="0" dirty="0"/>
          </a:p>
          <a:p>
            <a:endParaRPr lang="zh-CN" altLang="en-US" b="1"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17</a:t>
            </a:fld>
            <a:endParaRPr lang="en-US"/>
          </a:p>
        </p:txBody>
      </p:sp>
    </p:spTree>
    <p:extLst>
      <p:ext uri="{BB962C8B-B14F-4D97-AF65-F5344CB8AC3E}">
        <p14:creationId xmlns:p14="http://schemas.microsoft.com/office/powerpoint/2010/main" val="324279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dirty="0">
                <a:effectLst/>
                <a:latin typeface="Comic Sans MS" panose="030F0702030302020204" pitchFamily="66" charset="0"/>
                <a:ea typeface="DengXian" panose="02010600030101010101" pitchFamily="2" charset="-122"/>
                <a:cs typeface="HelveticaNeue"/>
              </a:rPr>
              <a:t>First of all we demonstrate the RL results as witnesses.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0" dirty="0">
              <a:effectLst/>
              <a:latin typeface="Comic Sans MS" panose="030F0702030302020204" pitchFamily="66" charset="0"/>
              <a:ea typeface="DengXian" panose="02010600030101010101" pitchFamily="2" charset="-122"/>
              <a:cs typeface="HelveticaNeu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The features and flaws of RL truncation are evident in this figure…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Whilst this might appear to be fair agreement, there is substantial scatter; and there are many qualitative discrepancies. For instance…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18</a:t>
            </a:fld>
            <a:endParaRPr lang="en-US"/>
          </a:p>
        </p:txBody>
      </p:sp>
    </p:spTree>
    <p:extLst>
      <p:ext uri="{BB962C8B-B14F-4D97-AF65-F5344CB8AC3E}">
        <p14:creationId xmlns:p14="http://schemas.microsoft.com/office/powerpoint/2010/main" val="544273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b="1" kern="0" dirty="0">
                <a:effectLst/>
                <a:latin typeface="Comic Sans MS" panose="030F0702030302020204" pitchFamily="66" charset="0"/>
                <a:ea typeface="DengXian" panose="02010600030101010101" pitchFamily="2" charset="-122"/>
                <a:cs typeface="HelveticaNeue"/>
              </a:rPr>
              <a:t>Now I’m going to show you the impact of the improvements that we made…</a:t>
            </a:r>
          </a:p>
          <a:p>
            <a:endParaRPr lang="en-US" altLang="zh-CN" sz="1800" b="1" kern="0" dirty="0">
              <a:effectLst/>
              <a:latin typeface="Comic Sans MS" panose="030F0702030302020204" pitchFamily="66" charset="0"/>
              <a:ea typeface="DengXian" panose="02010600030101010101" pitchFamily="2" charset="-122"/>
              <a:cs typeface="HelveticaNeue"/>
            </a:endParaRPr>
          </a:p>
          <a:p>
            <a:r>
              <a:rPr lang="en-US" altLang="zh-CN" sz="1800" b="1" kern="0" dirty="0">
                <a:effectLst/>
                <a:latin typeface="Comic Sans MS" panose="030F0702030302020204" pitchFamily="66" charset="0"/>
                <a:ea typeface="DengXian" panose="02010600030101010101" pitchFamily="2" charset="-122"/>
                <a:cs typeface="HelveticaNeue"/>
              </a:rPr>
              <a:t>We improved the accuracy by a factor of 4;</a:t>
            </a:r>
          </a:p>
          <a:p>
            <a:r>
              <a:rPr lang="en-US" altLang="zh-CN" sz="1800" b="1" kern="0" dirty="0">
                <a:effectLst/>
                <a:latin typeface="Comic Sans MS" panose="030F0702030302020204" pitchFamily="66" charset="0"/>
                <a:ea typeface="DengXian" panose="02010600030101010101" pitchFamily="2" charset="-122"/>
                <a:cs typeface="HelveticaNeue"/>
              </a:rPr>
              <a:t>We’ve changed the ordering to match the empirical results.  </a:t>
            </a:r>
          </a:p>
          <a:p>
            <a:endParaRPr lang="en-US" altLang="zh-CN" sz="1800" b="1" kern="0" dirty="0">
              <a:effectLst/>
              <a:latin typeface="Comic Sans MS" panose="030F0702030302020204" pitchFamily="66" charset="0"/>
              <a:ea typeface="DengXian" panose="02010600030101010101" pitchFamily="2" charset="-122"/>
              <a:cs typeface="HelveticaNeue"/>
            </a:endParaRPr>
          </a:p>
          <a:p>
            <a:r>
              <a:rPr lang="en-US" altLang="zh-CN" sz="1800" b="1" kern="0" dirty="0">
                <a:effectLst/>
                <a:latin typeface="Comic Sans MS" panose="030F0702030302020204" pitchFamily="66" charset="0"/>
                <a:ea typeface="DengXian" panose="02010600030101010101" pitchFamily="2" charset="-122"/>
                <a:cs typeface="HelveticaNeue"/>
              </a:rPr>
              <a:t>The spectrum now looks realistic, whereas for 30 years people were working on the unrealistic QFT spectrum;</a:t>
            </a:r>
          </a:p>
          <a:p>
            <a:endParaRPr lang="en-US" altLang="zh-CN" sz="1800" b="1" kern="0" dirty="0">
              <a:effectLst/>
              <a:latin typeface="Comic Sans MS" panose="030F0702030302020204" pitchFamily="66" charset="0"/>
              <a:ea typeface="DengXian" panose="02010600030101010101" pitchFamily="2" charset="-122"/>
              <a:cs typeface="HelveticaNeue"/>
            </a:endParaRPr>
          </a:p>
          <a:p>
            <a:endParaRPr lang="en-US" altLang="zh-CN" sz="1800" b="1" kern="0" dirty="0">
              <a:effectLst/>
              <a:latin typeface="Comic Sans MS" panose="030F0702030302020204" pitchFamily="66" charset="0"/>
              <a:ea typeface="DengXian" panose="02010600030101010101" pitchFamily="2" charset="-122"/>
              <a:cs typeface="HelveticaNeue"/>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19</a:t>
            </a:fld>
            <a:endParaRPr lang="en-US"/>
          </a:p>
        </p:txBody>
      </p:sp>
    </p:spTree>
    <p:extLst>
      <p:ext uri="{BB962C8B-B14F-4D97-AF65-F5344CB8AC3E}">
        <p14:creationId xmlns:p14="http://schemas.microsoft.com/office/powerpoint/2010/main" val="340684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dirty="0"/>
              <a:t>As we know, visible matter is constituted from nuclei found on Earth and the mass of each such nucleus is primarily just the sum of the masses of the nucleons they contain. However, only 9 MeV of a nucleon’s mass, </a:t>
            </a:r>
            <a:r>
              <a:rPr lang="en-US" altLang="zh-CN" dirty="0" err="1"/>
              <a:t>mN</a:t>
            </a:r>
            <a:r>
              <a:rPr lang="en-US" altLang="zh-CN" dirty="0"/>
              <a:t> = 940 MeV, is directly generated by Higgs boson couplings into quantum chromodynamics (QCD). Evidently – as highlighted by this figure, Nature has another, very effective mass-generating mechanism. Today, this is called emergent hadron mass (EHM)…</a:t>
            </a: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a:t>
            </a:fld>
            <a:endParaRPr lang="en-US"/>
          </a:p>
        </p:txBody>
      </p:sp>
    </p:spTree>
    <p:extLst>
      <p:ext uri="{BB962C8B-B14F-4D97-AF65-F5344CB8AC3E}">
        <p14:creationId xmlns:p14="http://schemas.microsoft.com/office/powerpoint/2010/main" val="1586510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kern="0" dirty="0">
                <a:effectLst/>
                <a:latin typeface="Comic Sans MS" panose="030F0702030302020204" pitchFamily="66" charset="0"/>
                <a:ea typeface="DengXian" panose="02010600030101010101" pitchFamily="2" charset="-122"/>
                <a:cs typeface="HelveticaNeue"/>
              </a:rPr>
              <a:t>Given that our EHM-improved kernels deliver a realistic meson spectrum, their predictions for the masses of the as-yet unseen radial excitations of the b1 and K++ states should be reasonable:…</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20</a:t>
            </a:fld>
            <a:endParaRPr lang="en-US"/>
          </a:p>
        </p:txBody>
      </p:sp>
    </p:spTree>
    <p:extLst>
      <p:ext uri="{BB962C8B-B14F-4D97-AF65-F5344CB8AC3E}">
        <p14:creationId xmlns:p14="http://schemas.microsoft.com/office/powerpoint/2010/main" val="754594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b="1" kern="0" dirty="0">
                <a:effectLst/>
                <a:latin typeface="Comic Sans MS" panose="030F0702030302020204" pitchFamily="66" charset="0"/>
                <a:ea typeface="DengXian" panose="02010600030101010101" pitchFamily="2" charset="-122"/>
                <a:cs typeface="HelveticaNeue"/>
              </a:rPr>
              <a:t>Decay constants is a crucial property of the mesons. We calculated them using EHM kernels and found that they produce better agreement with available empirical values, and can make predictions that should be reliable for the other states and can be tested.</a:t>
            </a:r>
            <a:endParaRPr lang="zh-CN" altLang="en-US" b="1"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21</a:t>
            </a:fld>
            <a:endParaRPr lang="en-US"/>
          </a:p>
        </p:txBody>
      </p:sp>
    </p:spTree>
    <p:extLst>
      <p:ext uri="{BB962C8B-B14F-4D97-AF65-F5344CB8AC3E}">
        <p14:creationId xmlns:p14="http://schemas.microsoft.com/office/powerpoint/2010/main" val="3676816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b="1" dirty="0"/>
              <a:t>We found that EHM-improved kernel provide a much better agreement with known leptonic decay constants. </a:t>
            </a:r>
          </a:p>
          <a:p>
            <a:endParaRPr lang="en-US" b="1" dirty="0"/>
          </a:p>
          <a:p>
            <a:r>
              <a:rPr lang="en-US" altLang="zh-CN" dirty="0"/>
              <a:t>especially since decay constants are sensitive to ultraviolet physics, which we have omitted. </a:t>
            </a:r>
            <a:endParaRPr lang="en-US" b="1" dirty="0"/>
          </a:p>
          <a:p>
            <a:endParaRPr lang="en-US" dirty="0"/>
          </a:p>
          <a:p>
            <a:endParaRPr lang="en-US" dirty="0"/>
          </a:p>
          <a:p>
            <a:r>
              <a:rPr lang="en-US" b="1" dirty="0"/>
              <a:t>And we have the first QFT predictions of decay constants for excited states.</a:t>
            </a:r>
          </a:p>
          <a:p>
            <a:r>
              <a:rPr lang="en-US" altLang="zh-CN" dirty="0"/>
              <a:t>Owing to zeros in the radial wave functions in quantum mechanics models of positronium-like systems, the decay constant of a first radial excitation is (1/8)-times that of the ground state. Our predictions are broadly consistent with this pattern, except for pseudoscalar mesons, in which the leptonic decay constant must vanish in the chiral limit</a:t>
            </a:r>
            <a:endParaRPr lang="en-US" b="1"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22</a:t>
            </a:fld>
            <a:endParaRPr lang="en-US"/>
          </a:p>
        </p:txBody>
      </p:sp>
    </p:spTree>
    <p:extLst>
      <p:ext uri="{BB962C8B-B14F-4D97-AF65-F5344CB8AC3E}">
        <p14:creationId xmlns:p14="http://schemas.microsoft.com/office/powerpoint/2010/main" val="624564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24</a:t>
            </a:fld>
            <a:endParaRPr lang="en-US"/>
          </a:p>
        </p:txBody>
      </p:sp>
    </p:spTree>
    <p:extLst>
      <p:ext uri="{BB962C8B-B14F-4D97-AF65-F5344CB8AC3E}">
        <p14:creationId xmlns:p14="http://schemas.microsoft.com/office/powerpoint/2010/main" val="3725958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26</a:t>
            </a:fld>
            <a:endParaRPr lang="en-US"/>
          </a:p>
        </p:txBody>
      </p:sp>
    </p:spTree>
    <p:extLst>
      <p:ext uri="{BB962C8B-B14F-4D97-AF65-F5344CB8AC3E}">
        <p14:creationId xmlns:p14="http://schemas.microsoft.com/office/powerpoint/2010/main" val="31367093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27</a:t>
            </a:fld>
            <a:endParaRPr lang="en-US"/>
          </a:p>
        </p:txBody>
      </p:sp>
    </p:spTree>
    <p:extLst>
      <p:ext uri="{BB962C8B-B14F-4D97-AF65-F5344CB8AC3E}">
        <p14:creationId xmlns:p14="http://schemas.microsoft.com/office/powerpoint/2010/main" val="2099499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1" kern="0" dirty="0">
                <a:effectLst/>
                <a:latin typeface="Comic Sans MS" panose="030F0702030302020204" pitchFamily="66" charset="0"/>
                <a:ea typeface="DengXian" panose="02010600030101010101" pitchFamily="2" charset="-122"/>
                <a:cs typeface="Cascadia Mono SemiBold" panose="020B0609020000020004" pitchFamily="49" charset="0"/>
              </a:rPr>
              <a:t>As an example to illustrate the complexity of strong interactions,</a:t>
            </a:r>
            <a:r>
              <a:rPr lang="zh-CN" altLang="en-US" sz="1800" b="1" kern="0" dirty="0">
                <a:effectLst/>
                <a:latin typeface="Comic Sans MS" panose="030F0702030302020204" pitchFamily="66" charset="0"/>
                <a:ea typeface="DengXian" panose="02010600030101010101" pitchFamily="2" charset="-122"/>
                <a:cs typeface="Cascadia Mono SemiBold" panose="020B0609020000020004" pitchFamily="49" charset="0"/>
              </a:rPr>
              <a:t> </a:t>
            </a:r>
            <a:r>
              <a:rPr lang="en-US" altLang="zh-CN" sz="1800" b="1" kern="0" dirty="0">
                <a:effectLst/>
                <a:latin typeface="Comic Sans MS" panose="030F0702030302020204" pitchFamily="66" charset="0"/>
                <a:ea typeface="DengXian" panose="02010600030101010101" pitchFamily="2" charset="-122"/>
                <a:cs typeface="Cascadia Mono SemiBold" panose="020B0609020000020004" pitchFamily="49" charset="0"/>
              </a:rPr>
              <a:t>Pion…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0" dirty="0">
              <a:effectLst/>
              <a:latin typeface="Comic Sans MS" panose="030F0702030302020204" pitchFamily="66" charset="0"/>
              <a:ea typeface="DengXian" panose="02010600030101010101" pitchFamily="2" charset="-122"/>
              <a:cs typeface="Cascadia Mono SemiBold" panose="020B0609020000020004" pitchFamily="49"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This is QCD’s running coupling, which is getting large as energy scale decrease</a:t>
            </a:r>
            <a:endParaRPr lang="en-US" altLang="zh-CN" sz="1800" kern="0" dirty="0">
              <a:effectLst/>
              <a:latin typeface="Comic Sans MS" panose="030F0702030302020204" pitchFamily="66" charset="0"/>
              <a:ea typeface="DengXian" panose="02010600030101010101" pitchFamily="2" charset="-122"/>
              <a:cs typeface="Cascadia Mono SemiBold" panose="020B0609020000020004" pitchFamily="49"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0" dirty="0">
              <a:effectLst/>
              <a:latin typeface="Comic Sans MS" panose="030F0702030302020204" pitchFamily="66" charset="0"/>
              <a:ea typeface="DengXian" panose="02010600030101010101" pitchFamily="2" charset="-122"/>
              <a:cs typeface="Cascadia Mono SemiBold" panose="020B0609020000020004" pitchFamily="49"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dirty="0"/>
              <a:t>This coupling saturates to a large, finite value at Q2 = 0 owing to emergence of gluon mass. The dynamical generation of a running gluon mass has eliminated the Landau pole that afflicts perturbative QCD. This saturation making QCD well defined in mathematics. The </a:t>
            </a:r>
            <a:r>
              <a:rPr lang="en-US" altLang="zh-CN" sz="1200" dirty="0"/>
              <a:t>dynamical generation of a running gluon mass is a basic character of EHM.</a:t>
            </a:r>
            <a:endParaRPr lang="zh-CN" altLang="zh-CN" sz="12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3</a:t>
            </a:fld>
            <a:endParaRPr lang="en-US"/>
          </a:p>
        </p:txBody>
      </p:sp>
    </p:spTree>
    <p:extLst>
      <p:ext uri="{BB962C8B-B14F-4D97-AF65-F5344CB8AC3E}">
        <p14:creationId xmlns:p14="http://schemas.microsoft.com/office/powerpoint/2010/main" val="80989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sz="1800" b="1" kern="0" dirty="0">
                <a:effectLst/>
                <a:latin typeface="Comic Sans MS" panose="030F0702030302020204" pitchFamily="66" charset="0"/>
                <a:ea typeface="DengXian" panose="02010600030101010101" pitchFamily="2" charset="-122"/>
                <a:cs typeface="HelveticaNeue"/>
              </a:rPr>
              <a:t>We will use DSE to study phenomena of strong interactions.</a:t>
            </a:r>
            <a:r>
              <a:rPr lang="en-US" altLang="zh-CN" sz="1800" kern="0" dirty="0">
                <a:effectLst/>
                <a:latin typeface="Comic Sans MS" panose="030F0702030302020204" pitchFamily="66" charset="0"/>
                <a:ea typeface="DengXian" panose="02010600030101010101" pitchFamily="2" charset="-122"/>
                <a:cs typeface="HelveticaNeue"/>
              </a:rPr>
              <a:t> </a:t>
            </a:r>
            <a:endParaRPr lang="en-US" altLang="zh-CN" sz="1800" dirty="0">
              <a:solidFill>
                <a:schemeClr val="tx1"/>
              </a:solidFill>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4</a:t>
            </a:fld>
            <a:endParaRPr lang="en-US"/>
          </a:p>
        </p:txBody>
      </p:sp>
    </p:spTree>
    <p:extLst>
      <p:ext uri="{BB962C8B-B14F-4D97-AF65-F5344CB8AC3E}">
        <p14:creationId xmlns:p14="http://schemas.microsoft.com/office/powerpoint/2010/main" val="102690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57200" y="719138"/>
            <a:ext cx="6400800" cy="3600450"/>
          </a:xfrm>
        </p:spPr>
      </p:sp>
      <p:sp>
        <p:nvSpPr>
          <p:cNvPr id="3" name="备注占位符 2"/>
          <p:cNvSpPr>
            <a:spLocks noGrp="1"/>
          </p:cNvSpPr>
          <p:nvPr>
            <p:ph type="body" idx="1"/>
          </p:nvPr>
        </p:nvSpPr>
        <p:spPr/>
        <p:txBody>
          <a:bodyPr/>
          <a:lstStyle/>
          <a:p>
            <a:r>
              <a:rPr lang="en-US" altLang="zh-CN" sz="1800" kern="0" dirty="0">
                <a:effectLst/>
                <a:latin typeface="Comic Sans MS" panose="030F0702030302020204" pitchFamily="66" charset="0"/>
                <a:ea typeface="DengXian" panose="02010600030101010101" pitchFamily="2" charset="-122"/>
                <a:cs typeface="HelveticaNeue"/>
              </a:rPr>
              <a:t>In the frame work of DSE, we first focus on the gap equation for a quark with </a:t>
            </a:r>
            <a:r>
              <a:rPr lang="en-US" altLang="zh-CN" sz="1800" kern="0" dirty="0" err="1">
                <a:effectLst/>
                <a:latin typeface="Comic Sans MS" panose="030F0702030302020204" pitchFamily="66" charset="0"/>
                <a:ea typeface="DengXian" panose="02010600030101010101" pitchFamily="2" charset="-122"/>
                <a:cs typeface="HelveticaNeue"/>
              </a:rPr>
              <a:t>flavour</a:t>
            </a:r>
            <a:r>
              <a:rPr lang="en-US" altLang="zh-CN" sz="1800" kern="0" dirty="0">
                <a:effectLst/>
                <a:latin typeface="Comic Sans MS" panose="030F0702030302020204" pitchFamily="66" charset="0"/>
                <a:ea typeface="DengXian" panose="02010600030101010101" pitchFamily="2" charset="-122"/>
                <a:cs typeface="HelveticaNeue"/>
              </a:rPr>
              <a:t> g, ...</a:t>
            </a:r>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5</a:t>
            </a:fld>
            <a:endParaRPr lang="en-US"/>
          </a:p>
        </p:txBody>
      </p:sp>
    </p:spTree>
    <p:extLst>
      <p:ext uri="{BB962C8B-B14F-4D97-AF65-F5344CB8AC3E}">
        <p14:creationId xmlns:p14="http://schemas.microsoft.com/office/powerpoint/2010/main" val="2733071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As we have discussed before, the DSEs are a tower of coupled integral equations with a tractable problem obtained only once a truncation scheme is specified. Usually,…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This simplest truncation is known as the RL approximation.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200" kern="100" dirty="0">
              <a:effectLst/>
              <a:latin typeface="Times New Roman" panose="02020603050405020304" pitchFamily="18" charset="0"/>
              <a:ea typeface="+mn-ea"/>
            </a:endParaRPr>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6</a:t>
            </a:fld>
            <a:endParaRPr lang="en-US"/>
          </a:p>
        </p:txBody>
      </p:sp>
    </p:spTree>
    <p:extLst>
      <p:ext uri="{BB962C8B-B14F-4D97-AF65-F5344CB8AC3E}">
        <p14:creationId xmlns:p14="http://schemas.microsoft.com/office/powerpoint/2010/main" val="3810075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en-US" altLang="zh-CN" sz="1800" kern="0" dirty="0">
                <a:effectLst/>
                <a:latin typeface="Comic Sans MS" panose="030F0702030302020204" pitchFamily="66" charset="0"/>
                <a:ea typeface="DengXian" panose="02010600030101010101" pitchFamily="2" charset="-122"/>
                <a:cs typeface="HelveticaNeue"/>
              </a:rPr>
              <a:t>The emergence of a gluon mass-scale in the Standard Model drives enormous phenomena. Crucial amongst them is dynamical chiral symmetry breaking (DCSB). It is most readily apparent in the dressed-quark propagator. ..</a:t>
            </a:r>
          </a:p>
          <a:p>
            <a:endParaRPr lang="en-US" altLang="zh-CN" sz="1800" kern="0" dirty="0">
              <a:effectLst/>
              <a:latin typeface="Comic Sans MS" panose="030F0702030302020204" pitchFamily="66" charset="0"/>
              <a:ea typeface="DengXian" panose="02010600030101010101" pitchFamily="2" charset="-122"/>
              <a:cs typeface="HelveticaNeue"/>
            </a:endParaRPr>
          </a:p>
          <a:p>
            <a:r>
              <a:rPr lang="en-US" altLang="zh-CN" sz="1800" kern="0" dirty="0">
                <a:effectLst/>
                <a:latin typeface="Comic Sans MS" panose="030F0702030302020204" pitchFamily="66" charset="0"/>
                <a:ea typeface="DengXian" panose="02010600030101010101" pitchFamily="2" charset="-122"/>
                <a:cs typeface="HelveticaNeue"/>
              </a:rPr>
              <a:t>This figure reveals that the current-quark of perturbative QCD evolves into…. </a:t>
            </a:r>
          </a:p>
          <a:p>
            <a:r>
              <a:rPr lang="en-US" altLang="zh-CN" sz="1800" kern="0" dirty="0">
                <a:effectLst/>
                <a:latin typeface="Comic Sans MS" panose="030F0702030302020204" pitchFamily="66" charset="0"/>
                <a:ea typeface="DengXian" panose="02010600030101010101" pitchFamily="2" charset="-122"/>
                <a:cs typeface="HelveticaNeue"/>
              </a:rPr>
              <a:t>The constituent-quark mass...gluons attaching themselves to the current-quark. </a:t>
            </a:r>
          </a:p>
          <a:p>
            <a:r>
              <a:rPr lang="en-US" altLang="zh-CN" sz="1800" b="1" kern="0" dirty="0">
                <a:effectLst/>
                <a:latin typeface="Comic Sans MS" panose="030F0702030302020204" pitchFamily="66" charset="0"/>
                <a:ea typeface="DengXian" panose="02010600030101010101" pitchFamily="2" charset="-122"/>
                <a:cs typeface="HelveticaNeue"/>
              </a:rPr>
              <a:t>This is DCSB, the essentially nonperturbative effect that generates a quark mass from nothing.</a:t>
            </a:r>
          </a:p>
          <a:p>
            <a:endParaRPr lang="en-US" altLang="zh-CN" sz="1800" kern="0" dirty="0">
              <a:effectLst/>
              <a:latin typeface="Comic Sans MS" panose="030F0702030302020204" pitchFamily="66" charset="0"/>
              <a:ea typeface="DengXian" panose="02010600030101010101" pitchFamily="2" charset="-122"/>
              <a:cs typeface="HelveticaNeue"/>
            </a:endParaRPr>
          </a:p>
          <a:p>
            <a:r>
              <a:rPr lang="en-US" altLang="zh-CN" sz="1800" kern="0" dirty="0">
                <a:effectLst/>
                <a:latin typeface="Comic Sans MS" panose="030F0702030302020204" pitchFamily="66" charset="0"/>
                <a:ea typeface="DengXian" panose="02010600030101010101" pitchFamily="2" charset="-122"/>
                <a:cs typeface="HelveticaNeue"/>
              </a:rPr>
              <a:t>DCSB is very clearly revealed in pion properties. The most prominent among them is the Goldberger-</a:t>
            </a:r>
            <a:r>
              <a:rPr lang="en-US" altLang="zh-CN" sz="1800" kern="0" dirty="0" err="1">
                <a:effectLst/>
                <a:latin typeface="Comic Sans MS" panose="030F0702030302020204" pitchFamily="66" charset="0"/>
                <a:ea typeface="DengXian" panose="02010600030101010101" pitchFamily="2" charset="-122"/>
                <a:cs typeface="HelveticaNeue"/>
              </a:rPr>
              <a:t>Treiman</a:t>
            </a:r>
            <a:r>
              <a:rPr lang="en-US" altLang="zh-CN" sz="1800" kern="0" dirty="0">
                <a:effectLst/>
                <a:latin typeface="Comic Sans MS" panose="030F0702030302020204" pitchFamily="66" charset="0"/>
                <a:ea typeface="DengXian" panose="02010600030101010101" pitchFamily="2" charset="-122"/>
                <a:cs typeface="HelveticaNeue"/>
              </a:rPr>
              <a:t> relation.</a:t>
            </a:r>
          </a:p>
          <a:p>
            <a:endParaRPr lang="en-US" altLang="zh-CN" sz="1800" kern="0" dirty="0">
              <a:effectLst/>
              <a:latin typeface="Comic Sans MS" panose="030F0702030302020204" pitchFamily="66" charset="0"/>
              <a:ea typeface="DengXian" panose="02010600030101010101" pitchFamily="2" charset="-122"/>
              <a:cs typeface="HelveticaNeue"/>
            </a:endParaRPr>
          </a:p>
          <a:p>
            <a:endParaRPr lang="en-US" altLang="zh-CN" sz="1800" kern="0" dirty="0">
              <a:effectLst/>
              <a:latin typeface="Comic Sans MS" panose="030F0702030302020204" pitchFamily="66" charset="0"/>
              <a:ea typeface="DengXian" panose="02010600030101010101" pitchFamily="2" charset="-122"/>
              <a:cs typeface="HelveticaNeue"/>
            </a:endParaRPr>
          </a:p>
          <a:p>
            <a:endParaRPr lang="en-US" altLang="zh-CN" sz="1800" kern="0" dirty="0">
              <a:effectLst/>
              <a:latin typeface="Comic Sans MS" panose="030F0702030302020204" pitchFamily="66" charset="0"/>
              <a:ea typeface="DengXian" panose="02010600030101010101" pitchFamily="2" charset="-122"/>
            </a:endParaRPr>
          </a:p>
          <a:p>
            <a:endParaRPr lang="zh-CN" altLang="en-US"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7</a:t>
            </a:fld>
            <a:endParaRPr lang="en-US"/>
          </a:p>
        </p:txBody>
      </p:sp>
    </p:spTree>
    <p:extLst>
      <p:ext uri="{BB962C8B-B14F-4D97-AF65-F5344CB8AC3E}">
        <p14:creationId xmlns:p14="http://schemas.microsoft.com/office/powerpoint/2010/main" val="4119466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altLang="zh-CN" sz="1800" kern="0" dirty="0">
                <a:effectLst/>
                <a:latin typeface="Comic Sans MS" panose="030F0702030302020204" pitchFamily="66" charset="0"/>
                <a:ea typeface="DengXian" panose="02010600030101010101" pitchFamily="2" charset="-122"/>
                <a:cs typeface="HelveticaNeue"/>
              </a:rPr>
              <a:t>Spectroscopy has long been crucial in searching for an understanding of Nature's fundamental forces, it allows us to study the nature of the strong interaction that binds quarks and gluons into hadrons.</a:t>
            </a:r>
          </a:p>
          <a:p>
            <a:endParaRPr lang="en-US" sz="1800" kern="0" dirty="0">
              <a:effectLst/>
              <a:latin typeface="Comic Sans MS" panose="030F0702030302020204" pitchFamily="66" charset="0"/>
              <a:ea typeface="DengXian" panose="02010600030101010101" pitchFamily="2" charset="-122"/>
            </a:endParaRPr>
          </a:p>
          <a:p>
            <a:r>
              <a:rPr lang="en-US" altLang="zh-CN" sz="1800" kern="0" dirty="0">
                <a:effectLst/>
                <a:latin typeface="Comic Sans MS" panose="030F0702030302020204" pitchFamily="66" charset="0"/>
                <a:ea typeface="DengXian" panose="02010600030101010101" pitchFamily="2" charset="-122"/>
                <a:cs typeface="HelveticaNeue"/>
              </a:rPr>
              <a:t>In 1964, Gell-Mann and George Zweig were working independently on a theory for strong interaction symmetry in particle physics. Within this framework, they proposed that important properties of the hadrons could be explained if they were made up of constituent particles. From 20 years on, the statement, which said that…</a:t>
            </a:r>
          </a:p>
          <a:p>
            <a:endParaRPr lang="en-US" altLang="zh-CN" sz="1800" kern="0" dirty="0">
              <a:effectLst/>
              <a:latin typeface="Comic Sans MS" panose="030F0702030302020204" pitchFamily="66" charset="0"/>
              <a:ea typeface="DengXian" panose="02010600030101010101" pitchFamily="2" charset="-122"/>
              <a:cs typeface="HelveticaNeue"/>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kern="0" dirty="0">
                <a:effectLst/>
                <a:latin typeface="Comic Sans MS" panose="030F0702030302020204" pitchFamily="66" charset="0"/>
                <a:ea typeface="DengXian" panose="02010600030101010101" pitchFamily="2" charset="-122"/>
                <a:cs typeface="HelveticaNeue"/>
              </a:rPr>
              <a:t>Owing to complications introduced by the need to faithfully express DCSB, quark models are…..</a:t>
            </a:r>
            <a:r>
              <a:rPr lang="en-US" altLang="zh-CN" sz="3200" dirty="0">
                <a:solidFill>
                  <a:schemeClr val="accent1">
                    <a:lumMod val="50000"/>
                  </a:schemeClr>
                </a:solidFill>
              </a:rPr>
              <a:t>, </a:t>
            </a:r>
            <a:r>
              <a:rPr lang="en-US" altLang="zh-CN" sz="1800" b="0" i="0" u="none" strike="noStrike" baseline="0" dirty="0">
                <a:solidFill>
                  <a:schemeClr val="accent1">
                    <a:lumMod val="50000"/>
                  </a:schemeClr>
                </a:solidFill>
              </a:rPr>
              <a:t>in which the current-quark masses play the dominant role and differences between current- and constituent-quarks are least noticeable.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ltLang="zh-CN" sz="1800" b="0" i="0" u="none" strike="noStrike" baseline="0" dirty="0">
              <a:solidFill>
                <a:schemeClr val="accent1">
                  <a:lumMod val="50000"/>
                </a:schemeClr>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800" b="0" i="0" u="none" strike="noStrike" baseline="0" dirty="0">
                <a:solidFill>
                  <a:schemeClr val="accent1">
                    <a:lumMod val="50000"/>
                  </a:schemeClr>
                </a:solidFill>
              </a:rPr>
              <a:t>So in our work we will use DSE to surmount these challenges.</a:t>
            </a:r>
          </a:p>
          <a:p>
            <a:endParaRPr lang="en-US" altLang="zh-CN" sz="1800" kern="0" dirty="0">
              <a:effectLst/>
              <a:latin typeface="Comic Sans MS" panose="030F0702030302020204" pitchFamily="66" charset="0"/>
              <a:ea typeface="DengXian" panose="02010600030101010101" pitchFamily="2" charset="-122"/>
              <a:cs typeface="HelveticaNeue"/>
            </a:endParaRPr>
          </a:p>
          <a:p>
            <a:endParaRPr lang="en-AU" dirty="0"/>
          </a:p>
        </p:txBody>
      </p:sp>
      <p:sp>
        <p:nvSpPr>
          <p:cNvPr id="4" name="Footer Placeholder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Slide Number Placeholder 4"/>
          <p:cNvSpPr>
            <a:spLocks noGrp="1"/>
          </p:cNvSpPr>
          <p:nvPr>
            <p:ph type="sldNum" sz="quarter" idx="5"/>
          </p:nvPr>
        </p:nvSpPr>
        <p:spPr/>
        <p:txBody>
          <a:bodyPr/>
          <a:lstStyle/>
          <a:p>
            <a:fld id="{BB1A7F71-A600-874B-8C52-75C3F91F2DFD}" type="slidenum">
              <a:rPr lang="en-US" smtClean="0"/>
              <a:pPr/>
              <a:t>8</a:t>
            </a:fld>
            <a:endParaRPr lang="en-US"/>
          </a:p>
        </p:txBody>
      </p:sp>
    </p:spTree>
    <p:extLst>
      <p:ext uri="{BB962C8B-B14F-4D97-AF65-F5344CB8AC3E}">
        <p14:creationId xmlns:p14="http://schemas.microsoft.com/office/powerpoint/2010/main" val="72449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1" dirty="0"/>
              <a:t>I am going to extend to more realistic interactions. Quark models has been very effective in spectroscopy. I want to use QFT to calculate spectrum and properties of mesons, because solutions of SM requires that. The big aim is show how EHM is expressed in the spectrum and properties of mesons.</a:t>
            </a:r>
            <a:endParaRPr lang="zh-CN" altLang="en-US" b="1" dirty="0"/>
          </a:p>
        </p:txBody>
      </p:sp>
      <p:sp>
        <p:nvSpPr>
          <p:cNvPr id="4" name="页脚占位符 3"/>
          <p:cNvSpPr>
            <a:spLocks noGrp="1"/>
          </p:cNvSpPr>
          <p:nvPr>
            <p:ph type="ftr" sz="quarter" idx="4"/>
          </p:nvPr>
        </p:nvSpPr>
        <p:spPr/>
        <p:txBody>
          <a:bodyPr/>
          <a:lstStyle/>
          <a:p>
            <a:r>
              <a:rPr lang="en-US"/>
              <a:t>Go to ”Insert (View) | Header and Footer" to add your organization, sponsor, meeting name here; then, click "Apply to All"</a:t>
            </a:r>
          </a:p>
        </p:txBody>
      </p:sp>
      <p:sp>
        <p:nvSpPr>
          <p:cNvPr id="5" name="灯片编号占位符 4"/>
          <p:cNvSpPr>
            <a:spLocks noGrp="1"/>
          </p:cNvSpPr>
          <p:nvPr>
            <p:ph type="sldNum" sz="quarter" idx="5"/>
          </p:nvPr>
        </p:nvSpPr>
        <p:spPr/>
        <p:txBody>
          <a:bodyPr/>
          <a:lstStyle/>
          <a:p>
            <a:fld id="{BB1A7F71-A600-874B-8C52-75C3F91F2DFD}" type="slidenum">
              <a:rPr lang="en-US" smtClean="0"/>
              <a:pPr/>
              <a:t>9</a:t>
            </a:fld>
            <a:endParaRPr lang="en-US"/>
          </a:p>
        </p:txBody>
      </p:sp>
    </p:spTree>
    <p:extLst>
      <p:ext uri="{BB962C8B-B14F-4D97-AF65-F5344CB8AC3E}">
        <p14:creationId xmlns:p14="http://schemas.microsoft.com/office/powerpoint/2010/main" val="1371817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14451" y="1671641"/>
            <a:ext cx="10261600" cy="1069975"/>
          </a:xfrm>
        </p:spPr>
        <p:txBody>
          <a:bodyPr/>
          <a:lstStyle>
            <a:lvl1pPr>
              <a:defRPr sz="3000"/>
            </a:lvl1pPr>
          </a:lstStyle>
          <a:p>
            <a:r>
              <a:rPr lang="en-US"/>
              <a:t>Click to edit Master title style</a:t>
            </a:r>
            <a:endParaRPr lang="en-US" dirty="0"/>
          </a:p>
        </p:txBody>
      </p:sp>
      <p:sp>
        <p:nvSpPr>
          <p:cNvPr id="3075" name="Rectangle 3"/>
          <p:cNvSpPr>
            <a:spLocks noGrp="1" noChangeArrowheads="1"/>
          </p:cNvSpPr>
          <p:nvPr>
            <p:ph type="subTitle" idx="1"/>
          </p:nvPr>
        </p:nvSpPr>
        <p:spPr>
          <a:xfrm>
            <a:off x="1314451" y="3125788"/>
            <a:ext cx="8534400" cy="1752600"/>
          </a:xfrm>
        </p:spPr>
        <p:txBody>
          <a:bodyPr/>
          <a:lstStyle>
            <a:lvl1pPr marL="0" indent="0">
              <a:buFont typeface="Wingdings" pitchFamily="2" charset="2"/>
              <a:buNone/>
              <a:defRPr/>
            </a:lvl1pPr>
          </a:lstStyle>
          <a:p>
            <a:r>
              <a:rPr lang="en-US"/>
              <a:t>Click to edit Master subtitle style</a:t>
            </a:r>
            <a:endParaRPr lang="en-US" dirty="0"/>
          </a:p>
        </p:txBody>
      </p:sp>
      <p:pic>
        <p:nvPicPr>
          <p:cNvPr id="9" name="Picture 8" descr="title footer_Blue_646.jpg"/>
          <p:cNvPicPr>
            <a:picLocks noChangeAspect="1"/>
          </p:cNvPicPr>
          <p:nvPr userDrawn="1"/>
        </p:nvPicPr>
        <p:blipFill>
          <a:blip r:embed="rId2" cstate="print">
            <a:duotone>
              <a:schemeClr val="accent3">
                <a:shade val="45000"/>
                <a:satMod val="135000"/>
              </a:schemeClr>
              <a:prstClr val="white"/>
            </a:duotone>
          </a:blip>
          <a:srcRect/>
          <a:stretch>
            <a:fillRect/>
          </a:stretch>
        </p:blipFill>
        <p:spPr bwMode="auto">
          <a:xfrm>
            <a:off x="0" y="6794500"/>
            <a:ext cx="12192000" cy="63500"/>
          </a:xfrm>
          <a:prstGeom prst="rect">
            <a:avLst/>
          </a:prstGeom>
          <a:gradFill flip="none" rotWithShape="0">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sz="1800"/>
            </a:lvl1pPr>
            <a:lvl2pPr>
              <a:defRPr sz="16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7" name="Footer Placeholder 4">
            <a:extLst>
              <a:ext uri="{FF2B5EF4-FFF2-40B4-BE49-F238E27FC236}">
                <a16:creationId xmlns:a16="http://schemas.microsoft.com/office/drawing/2014/main" id="{E43D400B-7539-4D9F-8C42-54DB0FFE0008}"/>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lvl1pPr>
              <a:defRPr sz="26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41"/>
            <a:ext cx="8026400" cy="5851525"/>
          </a:xfrm>
        </p:spPr>
        <p:txBody>
          <a:bodyPr vert="eaVert"/>
          <a:lstStyle>
            <a:lvl1pPr>
              <a:defRPr sz="1800"/>
            </a:lvl1pPr>
            <a:lvl2pPr>
              <a:defRPr sz="16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7" name="Footer Placeholder 4">
            <a:extLst>
              <a:ext uri="{FF2B5EF4-FFF2-40B4-BE49-F238E27FC236}">
                <a16:creationId xmlns:a16="http://schemas.microsoft.com/office/drawing/2014/main" id="{A305BB47-7000-4870-AE9D-FC6E3D59641B}"/>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1143000"/>
          </a:xfrm>
        </p:spPr>
        <p:txBody>
          <a:bodyPr/>
          <a:lstStyle>
            <a:lvl1pPr>
              <a:defRPr sz="2600"/>
            </a:lvl1pPr>
          </a:lstStyle>
          <a:p>
            <a:r>
              <a:rPr lang="en-US" dirty="0"/>
              <a:t>Click to edit Master title style</a:t>
            </a:r>
          </a:p>
        </p:txBody>
      </p:sp>
      <p:sp>
        <p:nvSpPr>
          <p:cNvPr id="3" name="Content Placeholder 2"/>
          <p:cNvSpPr>
            <a:spLocks noGrp="1"/>
          </p:cNvSpPr>
          <p:nvPr>
            <p:ph idx="1"/>
          </p:nvPr>
        </p:nvSpPr>
        <p:spPr/>
        <p:txBody>
          <a:bodyPr/>
          <a:lstStyle>
            <a:lvl1pPr>
              <a:buFont typeface="Wingdings" pitchFamily="2" charset="2"/>
              <a:buChar char="Ø"/>
              <a:defRPr sz="2200">
                <a:solidFill>
                  <a:schemeClr val="tx2">
                    <a:lumMod val="75000"/>
                  </a:schemeClr>
                </a:solidFill>
              </a:defRPr>
            </a:lvl1pPr>
            <a:lvl2pPr>
              <a:defRPr sz="2000">
                <a:solidFill>
                  <a:schemeClr val="tx2">
                    <a:lumMod val="75000"/>
                  </a:schemeClr>
                </a:solidFill>
              </a:defRPr>
            </a:lvl2pPr>
            <a:lvl3pPr>
              <a:defRPr sz="1600">
                <a:solidFill>
                  <a:schemeClr val="tx2">
                    <a:lumMod val="75000"/>
                  </a:schemeClr>
                </a:solidFill>
              </a:defRPr>
            </a:lvl3pPr>
            <a:lvl4pPr>
              <a:defRPr sz="1600">
                <a:solidFill>
                  <a:schemeClr val="tx2">
                    <a:lumMod val="75000"/>
                  </a:schemeClr>
                </a:solidFill>
              </a:defRPr>
            </a:lvl4pPr>
            <a:lvl5pPr>
              <a:defRPr sz="1600">
                <a:solidFill>
                  <a:schemeClr val="tx2">
                    <a:lumMod val="7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dirty="0"/>
          </a:p>
        </p:txBody>
      </p:sp>
      <p:pic>
        <p:nvPicPr>
          <p:cNvPr id="7" name="图片 6">
            <a:extLst>
              <a:ext uri="{FF2B5EF4-FFF2-40B4-BE49-F238E27FC236}">
                <a16:creationId xmlns:a16="http://schemas.microsoft.com/office/drawing/2014/main" id="{CD233795-D0C8-4093-B807-9F77BC4BF7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012" y="6481765"/>
            <a:ext cx="446171" cy="381000"/>
          </a:xfrm>
          <a:prstGeom prst="rect">
            <a:avLst/>
          </a:prstGeom>
        </p:spPr>
      </p:pic>
      <p:pic>
        <p:nvPicPr>
          <p:cNvPr id="9" name="图片 8">
            <a:extLst>
              <a:ext uri="{FF2B5EF4-FFF2-40B4-BE49-F238E27FC236}">
                <a16:creationId xmlns:a16="http://schemas.microsoft.com/office/drawing/2014/main" id="{D5EE3E79-1E2C-4028-ABAD-A4E9053F6A4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497" y="6400800"/>
            <a:ext cx="457200" cy="457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3"/>
            <a:ext cx="10363200" cy="1362075"/>
          </a:xfrm>
        </p:spPr>
        <p:txBody>
          <a:bodyPr/>
          <a:lstStyle>
            <a:lvl1pPr algn="l">
              <a:defRPr sz="3000" b="1" cap="none" baseline="0"/>
            </a:lvl1pPr>
          </a:lstStyle>
          <a:p>
            <a:r>
              <a:rPr lang="en-US" dirty="0"/>
              <a:t>Click to Edit Master Text Styles</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8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Slide Number Placeholder 5"/>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7" name="Footer Placeholder 4">
            <a:extLst>
              <a:ext uri="{FF2B5EF4-FFF2-40B4-BE49-F238E27FC236}">
                <a16:creationId xmlns:a16="http://schemas.microsoft.com/office/drawing/2014/main" id="{8FB20825-9314-47FB-876E-15232822B8AB}"/>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1143000"/>
          </a:xfrm>
        </p:spPr>
        <p:txBody>
          <a:bodyPr/>
          <a:lstStyle>
            <a:lvl1pPr>
              <a:defRPr sz="2600"/>
            </a:lvl1pPr>
          </a:lstStyle>
          <a:p>
            <a:r>
              <a:rPr lang="en-US"/>
              <a:t>Click to edit Master title style</a:t>
            </a:r>
            <a:endParaRPr lang="en-US" dirty="0"/>
          </a:p>
        </p:txBody>
      </p:sp>
      <p:sp>
        <p:nvSpPr>
          <p:cNvPr id="3" name="Content Placeholder 2"/>
          <p:cNvSpPr>
            <a:spLocks noGrp="1"/>
          </p:cNvSpPr>
          <p:nvPr>
            <p:ph sz="half" idx="1"/>
          </p:nvPr>
        </p:nvSpPr>
        <p:spPr>
          <a:xfrm>
            <a:off x="609600" y="1600203"/>
            <a:ext cx="5384800" cy="4525963"/>
          </a:xfrm>
        </p:spPr>
        <p:txBody>
          <a:bodyPr/>
          <a:lstStyle>
            <a:lvl1pPr>
              <a:defRPr sz="1800"/>
            </a:lvl1pPr>
            <a:lvl2pPr>
              <a:defRPr sz="1600"/>
            </a:lvl2pPr>
            <a:lvl3pPr>
              <a:defRPr sz="14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00203"/>
            <a:ext cx="5384800" cy="4525963"/>
          </a:xfrm>
        </p:spPr>
        <p:txBody>
          <a:bodyPr/>
          <a:lstStyle>
            <a:lvl1pPr>
              <a:defRPr sz="1800"/>
            </a:lvl1pPr>
            <a:lvl2pPr>
              <a:defRPr sz="1600"/>
            </a:lvl2pPr>
            <a:lvl3pPr>
              <a:defRPr sz="1400"/>
            </a:lvl3pPr>
            <a:lvl4pPr>
              <a:defRPr sz="1400"/>
            </a:lvl4pPr>
            <a:lvl5pPr>
              <a:defRPr sz="1400" u="none"/>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CAF342E1-801E-4800-9EEE-F24D6A701826}"/>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600"/>
            </a:lvl2pPr>
            <a:lvl3pPr>
              <a:defRPr sz="14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10" name="Footer Placeholder 4">
            <a:extLst>
              <a:ext uri="{FF2B5EF4-FFF2-40B4-BE49-F238E27FC236}">
                <a16:creationId xmlns:a16="http://schemas.microsoft.com/office/drawing/2014/main" id="{07684F3B-6F59-4EC5-996A-C827CD0D5A14}"/>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600"/>
            </a:lvl1pPr>
          </a:lstStyle>
          <a:p>
            <a:r>
              <a:rPr lang="en-US" dirty="0"/>
              <a:t>Click to edit Master title style</a:t>
            </a:r>
          </a:p>
        </p:txBody>
      </p:sp>
      <p:sp>
        <p:nvSpPr>
          <p:cNvPr id="5" name="Slide Number Placeholder 4"/>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5" name="Footer Placeholder 4">
            <a:extLst>
              <a:ext uri="{FF2B5EF4-FFF2-40B4-BE49-F238E27FC236}">
                <a16:creationId xmlns:a16="http://schemas.microsoft.com/office/drawing/2014/main" id="{6C4E806D-9613-48C0-89A5-952E192FBE24}"/>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pic>
        <p:nvPicPr>
          <p:cNvPr id="3" name="图片 2">
            <a:extLst>
              <a:ext uri="{FF2B5EF4-FFF2-40B4-BE49-F238E27FC236}">
                <a16:creationId xmlns:a16="http://schemas.microsoft.com/office/drawing/2014/main" id="{2DF90D57-E1F8-432A-9486-ADAE3FE8DC6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421438"/>
            <a:ext cx="457200" cy="4572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479550"/>
          </a:xfrm>
        </p:spPr>
        <p:txBody>
          <a:bodyPr anchor="t"/>
          <a:lstStyle>
            <a:lvl1pPr algn="l">
              <a:defRPr sz="2600" b="1"/>
            </a:lvl1pPr>
          </a:lstStyle>
          <a:p>
            <a:r>
              <a:rPr lang="en-US"/>
              <a:t>Click to edit Master title style</a:t>
            </a:r>
            <a:endParaRPr lang="en-US" dirty="0"/>
          </a:p>
        </p:txBody>
      </p:sp>
      <p:sp>
        <p:nvSpPr>
          <p:cNvPr id="3" name="Content Placeholder 2"/>
          <p:cNvSpPr>
            <a:spLocks noGrp="1"/>
          </p:cNvSpPr>
          <p:nvPr>
            <p:ph idx="1"/>
          </p:nvPr>
        </p:nvSpPr>
        <p:spPr>
          <a:xfrm>
            <a:off x="4766733" y="273053"/>
            <a:ext cx="6815667" cy="5853113"/>
          </a:xfrm>
        </p:spPr>
        <p:txBody>
          <a:bodyPr/>
          <a:lstStyle>
            <a:lvl1pPr>
              <a:defRPr sz="1800"/>
            </a:lvl1pPr>
            <a:lvl2pPr>
              <a:defRPr sz="1600"/>
            </a:lvl2pPr>
            <a:lvl3pPr>
              <a:defRPr sz="14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2" y="1752601"/>
            <a:ext cx="4011084" cy="441960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27EA1E4F-6EFD-43C5-8B62-FA0705D0F65D}"/>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600" b="1"/>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lvl1pPr>
              <a:defRPr/>
            </a:lvl1pPr>
          </a:lstStyle>
          <a:p>
            <a:fld id="{87034D8C-3CB4-402A-BC46-2AB14C0FE90A}" type="slidenum">
              <a:rPr lang="en-US" smtClean="0"/>
              <a:pPr/>
              <a:t>‹#›</a:t>
            </a:fld>
            <a:endParaRPr lang="en-US"/>
          </a:p>
        </p:txBody>
      </p:sp>
      <p:sp>
        <p:nvSpPr>
          <p:cNvPr id="8" name="Footer Placeholder 4">
            <a:extLst>
              <a:ext uri="{FF2B5EF4-FFF2-40B4-BE49-F238E27FC236}">
                <a16:creationId xmlns:a16="http://schemas.microsoft.com/office/drawing/2014/main" id="{137D8D9D-7483-4F7E-9A2F-70EB27EEDAD9}"/>
              </a:ext>
            </a:extLst>
          </p:cNvPr>
          <p:cNvSpPr>
            <a:spLocks noGrp="1"/>
          </p:cNvSpPr>
          <p:nvPr>
            <p:ph type="ftr" sz="quarter" idx="11"/>
          </p:nvPr>
        </p:nvSpPr>
        <p:spPr>
          <a:xfrm>
            <a:off x="876302" y="6307138"/>
            <a:ext cx="7922684" cy="228600"/>
          </a:xfrm>
        </p:spPr>
        <p:txBody>
          <a:bodyPr/>
          <a:lstStyle>
            <a:lvl1pPr>
              <a:defRPr i="1">
                <a:solidFill>
                  <a:schemeClr val="accent1">
                    <a:lumMod val="50000"/>
                  </a:schemeClr>
                </a:solidFill>
              </a:defRPr>
            </a:lvl1pPr>
          </a:lstStyle>
          <a:p>
            <a:r>
              <a:rPr lang="en-US"/>
              <a:t>zhenni.xu@dci.uhu.es, Poincaré-invariant analysis of meson spectrum , total Pages (25)</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6354699"/>
            <a:ext cx="12192000" cy="530352"/>
          </a:xfrm>
          <a:prstGeom prst="rect">
            <a:avLst/>
          </a:prstGeom>
        </p:spPr>
      </p:pic>
      <p:sp>
        <p:nvSpPr>
          <p:cNvPr id="1026" name="Rectangle 2"/>
          <p:cNvSpPr>
            <a:spLocks noGrp="1" noChangeArrowheads="1"/>
          </p:cNvSpPr>
          <p:nvPr>
            <p:ph type="title"/>
          </p:nvPr>
        </p:nvSpPr>
        <p:spPr bwMode="auto">
          <a:xfrm>
            <a:off x="539631" y="1018446"/>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609600" y="1600203"/>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387111" y="6505575"/>
            <a:ext cx="2796116"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i="1">
                <a:solidFill>
                  <a:schemeClr val="tx2">
                    <a:lumMod val="75000"/>
                  </a:schemeClr>
                </a:solidFill>
              </a:defRPr>
            </a:lvl1pPr>
          </a:lstStyle>
          <a:p>
            <a:endParaRPr lang="en-US" dirty="0"/>
          </a:p>
        </p:txBody>
      </p:sp>
      <p:sp>
        <p:nvSpPr>
          <p:cNvPr id="1029" name="Rectangle 5"/>
          <p:cNvSpPr>
            <a:spLocks noGrp="1" noChangeArrowheads="1"/>
          </p:cNvSpPr>
          <p:nvPr>
            <p:ph type="ftr" sz="quarter" idx="3"/>
          </p:nvPr>
        </p:nvSpPr>
        <p:spPr bwMode="auto">
          <a:xfrm>
            <a:off x="876302" y="6307138"/>
            <a:ext cx="7922684"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i="1">
                <a:solidFill>
                  <a:schemeClr val="tx2">
                    <a:lumMod val="75000"/>
                  </a:schemeClr>
                </a:solidFill>
              </a:defRPr>
            </a:lvl1pPr>
          </a:lstStyle>
          <a:p>
            <a:r>
              <a:rPr lang="en-US"/>
              <a:t>zhenni.xu@dci.uhu.es, Poincaré-invariant analysis of meson spectrum , total Pages (25)</a:t>
            </a:r>
            <a:endParaRPr lang="en-US" dirty="0"/>
          </a:p>
        </p:txBody>
      </p:sp>
      <p:sp>
        <p:nvSpPr>
          <p:cNvPr id="1030" name="Rectangle 6"/>
          <p:cNvSpPr>
            <a:spLocks noGrp="1" noChangeArrowheads="1"/>
          </p:cNvSpPr>
          <p:nvPr>
            <p:ph type="sldNum" sz="quarter" idx="4"/>
          </p:nvPr>
        </p:nvSpPr>
        <p:spPr bwMode="auto">
          <a:xfrm>
            <a:off x="11480802" y="6489703"/>
            <a:ext cx="512233"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87034D8C-3CB4-402A-BC46-2AB14C0FE90A}" type="slidenum">
              <a:rPr lang="en-US" smtClean="0"/>
              <a:pPr/>
              <a:t>‹#›</a:t>
            </a:fld>
            <a:endParaRPr lang="en-US"/>
          </a:p>
        </p:txBody>
      </p:sp>
      <p:pic>
        <p:nvPicPr>
          <p:cNvPr id="4" name="图片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15849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rgbClr val="1F497D"/>
        </a:buClr>
        <a:buFont typeface="Wingdings" pitchFamily="2" charset="2"/>
        <a:buChar char="§"/>
        <a:defRPr>
          <a:solidFill>
            <a:schemeClr val="tx1"/>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1600">
          <a:solidFill>
            <a:schemeClr val="tx1"/>
          </a:solidFill>
          <a:latin typeface="+mn-lt"/>
        </a:defRPr>
      </a:lvl2pPr>
      <a:lvl3pPr marL="1143000" indent="-228600" algn="l" rtl="0" eaLnBrk="1" fontAlgn="base" hangingPunct="1">
        <a:spcBef>
          <a:spcPct val="20000"/>
        </a:spcBef>
        <a:spcAft>
          <a:spcPct val="0"/>
        </a:spcAft>
        <a:buClr>
          <a:srgbClr val="1F497D"/>
        </a:buClr>
        <a:buChar char="•"/>
        <a:defRPr sz="1400">
          <a:solidFill>
            <a:schemeClr val="tx1"/>
          </a:solidFill>
          <a:latin typeface="+mn-lt"/>
        </a:defRPr>
      </a:lvl3pPr>
      <a:lvl4pPr marL="1600200" indent="-228600" algn="l" rtl="0" eaLnBrk="1" fontAlgn="base" hangingPunct="1">
        <a:spcBef>
          <a:spcPct val="20000"/>
        </a:spcBef>
        <a:spcAft>
          <a:spcPct val="0"/>
        </a:spcAft>
        <a:buClr>
          <a:srgbClr val="1F497D"/>
        </a:buClr>
        <a:buChar char="–"/>
        <a:defRPr sz="1400">
          <a:solidFill>
            <a:schemeClr val="tx1"/>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svg"/></Relationships>
</file>

<file path=ppt/slides/_rels/slide1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29.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21.png"/><Relationship Id="rId4" Type="http://schemas.openxmlformats.org/officeDocument/2006/relationships/image" Target="../media/image52.png"/><Relationship Id="rId9" Type="http://schemas.openxmlformats.org/officeDocument/2006/relationships/image" Target="../media/image57.png"/></Relationships>
</file>

<file path=ppt/slides/_rels/slide1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64.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50.png"/><Relationship Id="rId4" Type="http://schemas.openxmlformats.org/officeDocument/2006/relationships/image" Target="../media/image66.png"/></Relationships>
</file>

<file path=ppt/slides/_rels/slide1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65.png"/></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6.png"/><Relationship Id="rId7" Type="http://schemas.openxmlformats.org/officeDocument/2006/relationships/image" Target="../media/image7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65.png"/></Relationships>
</file>

<file path=ppt/slides/_rels/slide2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2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49.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2.png"/><Relationship Id="rId11" Type="http://schemas.openxmlformats.org/officeDocument/2006/relationships/image" Target="../media/image86.png"/><Relationship Id="rId5" Type="http://schemas.openxmlformats.org/officeDocument/2006/relationships/image" Target="../media/image81.png"/><Relationship Id="rId10" Type="http://schemas.openxmlformats.org/officeDocument/2006/relationships/image" Target="../media/image570.png"/><Relationship Id="rId4" Type="http://schemas.openxmlformats.org/officeDocument/2006/relationships/image" Target="../media/image80.png"/><Relationship Id="rId9" Type="http://schemas.openxmlformats.org/officeDocument/2006/relationships/image" Target="../media/image85.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8.png"/><Relationship Id="rId18" Type="http://schemas.openxmlformats.org/officeDocument/2006/relationships/image" Target="../media/image29.png"/><Relationship Id="rId3" Type="http://schemas.openxmlformats.org/officeDocument/2006/relationships/image" Target="../media/image15.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7.png"/><Relationship Id="rId2" Type="http://schemas.openxmlformats.org/officeDocument/2006/relationships/notesSlide" Target="../notesSlides/notesSlide5.xml"/><Relationship Id="rId16"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image" Target="../media/image25.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20.jp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35.jp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16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D6EE4A41-F598-4C1E-8320-49CA9E0F7779}"/>
              </a:ext>
            </a:extLst>
          </p:cNvPr>
          <p:cNvSpPr txBox="1"/>
          <p:nvPr/>
        </p:nvSpPr>
        <p:spPr>
          <a:xfrm>
            <a:off x="5029200" y="5943600"/>
            <a:ext cx="2489201" cy="369332"/>
          </a:xfrm>
          <a:prstGeom prst="rect">
            <a:avLst/>
          </a:prstGeom>
          <a:noFill/>
        </p:spPr>
        <p:txBody>
          <a:bodyPr wrap="square" rtlCol="0">
            <a:spAutoFit/>
          </a:bodyPr>
          <a:lstStyle/>
          <a:p>
            <a:pPr algn="ctr"/>
            <a:r>
              <a:rPr lang="en-US" altLang="zh-CN" kern="0" dirty="0">
                <a:solidFill>
                  <a:schemeClr val="tx2"/>
                </a:solidFill>
                <a:latin typeface="Comic Sans MS" panose="030F0702030302020204" pitchFamily="66" charset="0"/>
                <a:ea typeface="+mj-ea"/>
                <a:cs typeface="+mj-cs"/>
              </a:rPr>
              <a:t>Jan 26</a:t>
            </a:r>
            <a:r>
              <a:rPr lang="en-US" altLang="en-US" kern="0" dirty="0">
                <a:solidFill>
                  <a:schemeClr val="tx2"/>
                </a:solidFill>
                <a:latin typeface="Comic Sans MS" panose="030F0702030302020204" pitchFamily="66" charset="0"/>
                <a:ea typeface="+mj-ea"/>
                <a:cs typeface="+mj-cs"/>
              </a:rPr>
              <a:t>, 2024</a:t>
            </a:r>
          </a:p>
        </p:txBody>
      </p:sp>
      <p:sp>
        <p:nvSpPr>
          <p:cNvPr id="4" name="文本框 3">
            <a:extLst>
              <a:ext uri="{FF2B5EF4-FFF2-40B4-BE49-F238E27FC236}">
                <a16:creationId xmlns:a16="http://schemas.microsoft.com/office/drawing/2014/main" id="{81B11544-3CA4-4812-B596-ACFA1CE6A68F}"/>
              </a:ext>
            </a:extLst>
          </p:cNvPr>
          <p:cNvSpPr txBox="1"/>
          <p:nvPr/>
        </p:nvSpPr>
        <p:spPr>
          <a:xfrm>
            <a:off x="4607719" y="4615993"/>
            <a:ext cx="3505200" cy="1338828"/>
          </a:xfrm>
          <a:prstGeom prst="rect">
            <a:avLst/>
          </a:prstGeom>
          <a:noFill/>
        </p:spPr>
        <p:txBody>
          <a:bodyPr wrap="square" rtlCol="0">
            <a:spAutoFit/>
          </a:bodyPr>
          <a:lstStyle/>
          <a:p>
            <a:pPr algn="ctr"/>
            <a:r>
              <a:rPr lang="en-US" altLang="zh-CN" dirty="0">
                <a:solidFill>
                  <a:schemeClr val="accent1">
                    <a:lumMod val="50000"/>
                  </a:schemeClr>
                </a:solidFill>
                <a:latin typeface="Comic Sans MS" panose="030F0702030302020204" pitchFamily="66" charset="0"/>
              </a:rPr>
              <a:t>In collaboration with:</a:t>
            </a:r>
          </a:p>
          <a:p>
            <a:pPr algn="ctr"/>
            <a:r>
              <a:rPr lang="en-US" altLang="zh-CN" sz="900" dirty="0">
                <a:solidFill>
                  <a:schemeClr val="accent1">
                    <a:lumMod val="50000"/>
                  </a:schemeClr>
                </a:solidFill>
                <a:latin typeface="Comic Sans MS" panose="030F0702030302020204" pitchFamily="66" charset="0"/>
              </a:rPr>
              <a:t>  </a:t>
            </a:r>
          </a:p>
          <a:p>
            <a:pPr algn="ctr"/>
            <a:r>
              <a:rPr lang="en-US" altLang="zh-CN" dirty="0">
                <a:solidFill>
                  <a:schemeClr val="accent1">
                    <a:lumMod val="50000"/>
                  </a:schemeClr>
                </a:solidFill>
                <a:latin typeface="Comic Sans MS" panose="030F0702030302020204" pitchFamily="66" charset="0"/>
              </a:rPr>
              <a:t>José Rodríguez-Quintero, Craig D. Roberts, Si–</a:t>
            </a:r>
            <a:r>
              <a:rPr lang="en-US" altLang="zh-CN" dirty="0" err="1">
                <a:solidFill>
                  <a:schemeClr val="accent1">
                    <a:lumMod val="50000"/>
                  </a:schemeClr>
                </a:solidFill>
                <a:latin typeface="Comic Sans MS" panose="030F0702030302020204" pitchFamily="66" charset="0"/>
              </a:rPr>
              <a:t>Xue</a:t>
            </a:r>
            <a:r>
              <a:rPr lang="en-US" altLang="zh-CN" dirty="0">
                <a:solidFill>
                  <a:schemeClr val="accent1">
                    <a:lumMod val="50000"/>
                  </a:schemeClr>
                </a:solidFill>
                <a:latin typeface="Comic Sans MS" panose="030F0702030302020204" pitchFamily="66" charset="0"/>
              </a:rPr>
              <a:t> Qin, et.al</a:t>
            </a:r>
            <a:endParaRPr lang="zh-CN" altLang="en-US" dirty="0">
              <a:solidFill>
                <a:schemeClr val="accent1">
                  <a:lumMod val="50000"/>
                </a:schemeClr>
              </a:solidFill>
              <a:latin typeface="Comic Sans MS" panose="030F0702030302020204" pitchFamily="66" charset="0"/>
            </a:endParaRPr>
          </a:p>
        </p:txBody>
      </p:sp>
      <p:sp>
        <p:nvSpPr>
          <p:cNvPr id="7" name="文本框 6">
            <a:extLst>
              <a:ext uri="{FF2B5EF4-FFF2-40B4-BE49-F238E27FC236}">
                <a16:creationId xmlns:a16="http://schemas.microsoft.com/office/drawing/2014/main" id="{F5B50750-8AB2-4BFB-B0F6-3D51CAE0D478}"/>
              </a:ext>
            </a:extLst>
          </p:cNvPr>
          <p:cNvSpPr txBox="1"/>
          <p:nvPr/>
        </p:nvSpPr>
        <p:spPr>
          <a:xfrm>
            <a:off x="3797300" y="3857772"/>
            <a:ext cx="4953000" cy="400110"/>
          </a:xfrm>
          <a:prstGeom prst="rect">
            <a:avLst/>
          </a:prstGeom>
          <a:noFill/>
        </p:spPr>
        <p:txBody>
          <a:bodyPr wrap="square" rtlCol="0">
            <a:spAutoFit/>
          </a:bodyPr>
          <a:lstStyle/>
          <a:p>
            <a:pPr algn="ctr"/>
            <a:r>
              <a:rPr lang="en-US" altLang="zh-CN" sz="2000" dirty="0">
                <a:solidFill>
                  <a:schemeClr val="accent1">
                    <a:lumMod val="50000"/>
                  </a:schemeClr>
                </a:solidFill>
                <a:latin typeface="Comic Sans MS" panose="030F0702030302020204" pitchFamily="66" charset="0"/>
              </a:rPr>
              <a:t>Zhen-Ni Xu</a:t>
            </a:r>
            <a:endParaRPr lang="zh-CN" altLang="en-US" sz="2000" dirty="0">
              <a:solidFill>
                <a:schemeClr val="accent1">
                  <a:lumMod val="50000"/>
                </a:schemeClr>
              </a:solidFill>
              <a:latin typeface="Comic Sans MS" panose="030F0702030302020204" pitchFamily="66" charset="0"/>
            </a:endParaRPr>
          </a:p>
        </p:txBody>
      </p:sp>
      <p:sp>
        <p:nvSpPr>
          <p:cNvPr id="9" name="标题 5">
            <a:extLst>
              <a:ext uri="{FF2B5EF4-FFF2-40B4-BE49-F238E27FC236}">
                <a16:creationId xmlns:a16="http://schemas.microsoft.com/office/drawing/2014/main" id="{68576589-FB46-430B-AFF0-AC6B6F685BAF}"/>
              </a:ext>
            </a:extLst>
          </p:cNvPr>
          <p:cNvSpPr txBox="1">
            <a:spLocks/>
          </p:cNvSpPr>
          <p:nvPr/>
        </p:nvSpPr>
        <p:spPr bwMode="auto">
          <a:xfrm>
            <a:off x="152400" y="2429686"/>
            <a:ext cx="12141200" cy="1069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pPr algn="ctr"/>
            <a:r>
              <a:rPr lang="en-US" altLang="zh-CN" sz="4000" kern="0" dirty="0" err="1">
                <a:latin typeface="Comic Sans MS" panose="030F0702030302020204" pitchFamily="66" charset="0"/>
              </a:rPr>
              <a:t>Poincaré</a:t>
            </a:r>
            <a:r>
              <a:rPr lang="en-US" altLang="zh-CN" sz="4000" kern="0" dirty="0">
                <a:latin typeface="Comic Sans MS" panose="030F0702030302020204" pitchFamily="66" charset="0"/>
              </a:rPr>
              <a:t>-invariant analysis of meson spectrum </a:t>
            </a:r>
          </a:p>
        </p:txBody>
      </p:sp>
      <p:pic>
        <p:nvPicPr>
          <p:cNvPr id="12" name="图形 11">
            <a:extLst>
              <a:ext uri="{FF2B5EF4-FFF2-40B4-BE49-F238E27FC236}">
                <a16:creationId xmlns:a16="http://schemas.microsoft.com/office/drawing/2014/main" id="{B173239F-3B6C-415B-BD58-B1B2F6C6DF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6408" y="152401"/>
            <a:ext cx="2450592" cy="469696"/>
          </a:xfrm>
          <a:prstGeom prst="rect">
            <a:avLst/>
          </a:prstGeom>
        </p:spPr>
      </p:pic>
    </p:spTree>
    <p:extLst>
      <p:ext uri="{BB962C8B-B14F-4D97-AF65-F5344CB8AC3E}">
        <p14:creationId xmlns:p14="http://schemas.microsoft.com/office/powerpoint/2010/main" val="11685754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51054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RL Truncation: Challenges</a:t>
            </a:r>
          </a:p>
        </p:txBody>
      </p:sp>
      <p:sp>
        <p:nvSpPr>
          <p:cNvPr id="12" name="Content Placeholder 2">
            <a:extLst>
              <a:ext uri="{FF2B5EF4-FFF2-40B4-BE49-F238E27FC236}">
                <a16:creationId xmlns:a16="http://schemas.microsoft.com/office/drawing/2014/main" id="{CD54EEFF-4245-C973-FE9C-F5055D5ACC1F}"/>
              </a:ext>
            </a:extLst>
          </p:cNvPr>
          <p:cNvSpPr txBox="1">
            <a:spLocks/>
          </p:cNvSpPr>
          <p:nvPr/>
        </p:nvSpPr>
        <p:spPr bwMode="auto">
          <a:xfrm>
            <a:off x="604157" y="1066800"/>
            <a:ext cx="10825843" cy="160165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400" dirty="0">
                <a:latin typeface="Calibri" panose="020F0502020204030204" pitchFamily="34" charset="0"/>
                <a:cs typeface="Calibri" panose="020F0502020204030204" pitchFamily="34" charset="0"/>
              </a:rPr>
              <a:t>Rainbow-ladder  truncation</a:t>
            </a:r>
          </a:p>
          <a:p>
            <a:endParaRPr lang="en-US" altLang="zh-CN" sz="2400" dirty="0">
              <a:latin typeface="Calibri" panose="020F0502020204030204" pitchFamily="34" charset="0"/>
              <a:cs typeface="Calibri" panose="020F0502020204030204" pitchFamily="34" charset="0"/>
            </a:endParaRPr>
          </a:p>
          <a:p>
            <a:pPr marL="0" indent="0">
              <a:buNone/>
            </a:pPr>
            <a:r>
              <a:rPr lang="en" altLang="zh-CN" sz="2400" dirty="0">
                <a:latin typeface="Calibri" panose="020F0502020204030204" pitchFamily="34" charset="0"/>
                <a:cs typeface="Calibri" panose="020F0502020204030204" pitchFamily="34" charset="0"/>
              </a:rPr>
              <a:t>      </a:t>
            </a:r>
          </a:p>
        </p:txBody>
      </p:sp>
      <p:sp>
        <p:nvSpPr>
          <p:cNvPr id="23" name="Content Placeholder 2">
            <a:extLst>
              <a:ext uri="{FF2B5EF4-FFF2-40B4-BE49-F238E27FC236}">
                <a16:creationId xmlns:a16="http://schemas.microsoft.com/office/drawing/2014/main" id="{1855C299-BDCA-6ABA-ABE7-673ED455794E}"/>
              </a:ext>
            </a:extLst>
          </p:cNvPr>
          <p:cNvSpPr txBox="1">
            <a:spLocks/>
          </p:cNvSpPr>
          <p:nvPr/>
        </p:nvSpPr>
        <p:spPr bwMode="auto">
          <a:xfrm>
            <a:off x="458258" y="3331086"/>
            <a:ext cx="11275483" cy="21391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400" dirty="0">
                <a:latin typeface="Calibri" panose="020F0502020204030204" pitchFamily="34" charset="0"/>
                <a:cs typeface="Calibri" panose="020F0502020204030204" pitchFamily="34" charset="0"/>
              </a:rPr>
              <a:t>serves well for ground-state hadrons with little rest-frame orbital angular momentum between the dressed valence constituents.</a:t>
            </a:r>
            <a:endParaRPr lang="en-US" altLang="zh-CN" sz="2800" dirty="0">
              <a:latin typeface="Calibri" panose="020F0502020204030204" pitchFamily="34" charset="0"/>
              <a:cs typeface="Calibri" panose="020F0502020204030204" pitchFamily="34" charset="0"/>
            </a:endParaRPr>
          </a:p>
          <a:p>
            <a:endParaRPr lang="en" altLang="zh-CN" sz="2400" dirty="0"/>
          </a:p>
          <a:p>
            <a:r>
              <a:rPr lang="en" altLang="zh-CN" sz="2400" dirty="0"/>
              <a:t>fails for all other systems; its key weakness being omission of those structures which become large as a consequence of EHM.</a:t>
            </a:r>
          </a:p>
          <a:p>
            <a:pPr lvl="1"/>
            <a:endParaRPr lang="en-US" altLang="zh-CN" sz="2400" kern="0" dirty="0"/>
          </a:p>
        </p:txBody>
      </p:sp>
      <p:sp>
        <p:nvSpPr>
          <p:cNvPr id="2" name="页脚占位符 1">
            <a:extLst>
              <a:ext uri="{FF2B5EF4-FFF2-40B4-BE49-F238E27FC236}">
                <a16:creationId xmlns:a16="http://schemas.microsoft.com/office/drawing/2014/main" id="{E5304ACC-9704-49AE-A65C-A5FFD2B6BCA8}"/>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4" name="灯片编号占位符 3">
            <a:extLst>
              <a:ext uri="{FF2B5EF4-FFF2-40B4-BE49-F238E27FC236}">
                <a16:creationId xmlns:a16="http://schemas.microsoft.com/office/drawing/2014/main" id="{0A3AD978-B042-4B13-9A6D-E1CCBE810AEC}"/>
              </a:ext>
            </a:extLst>
          </p:cNvPr>
          <p:cNvSpPr>
            <a:spLocks noGrp="1"/>
          </p:cNvSpPr>
          <p:nvPr>
            <p:ph type="sldNum" sz="quarter" idx="12"/>
          </p:nvPr>
        </p:nvSpPr>
        <p:spPr/>
        <p:txBody>
          <a:bodyPr/>
          <a:lstStyle/>
          <a:p>
            <a:fld id="{87034D8C-3CB4-402A-BC46-2AB14C0FE90A}" type="slidenum">
              <a:rPr lang="en-US" smtClean="0"/>
              <a:pPr/>
              <a:t>10</a:t>
            </a:fld>
            <a:endParaRPr lang="en-US" dirty="0"/>
          </a:p>
        </p:txBody>
      </p:sp>
      <p:pic>
        <p:nvPicPr>
          <p:cNvPr id="5" name="Picture 4" descr="A diagram of a number of objects&#10;&#10;Description automatically generated">
            <a:extLst>
              <a:ext uri="{FF2B5EF4-FFF2-40B4-BE49-F238E27FC236}">
                <a16:creationId xmlns:a16="http://schemas.microsoft.com/office/drawing/2014/main" id="{56BC7580-EEBC-A0AC-453D-3877DAEEB2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2130" y="1219200"/>
            <a:ext cx="1109895" cy="1704672"/>
          </a:xfrm>
          <a:prstGeom prst="rect">
            <a:avLst/>
          </a:prstGeom>
        </p:spPr>
      </p:pic>
    </p:spTree>
    <p:extLst>
      <p:ext uri="{BB962C8B-B14F-4D97-AF65-F5344CB8AC3E}">
        <p14:creationId xmlns:p14="http://schemas.microsoft.com/office/powerpoint/2010/main" val="3691276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xEl>
                                              <p:pRg st="2" end="2"/>
                                            </p:txEl>
                                          </p:spTgt>
                                        </p:tgtEl>
                                        <p:attrNameLst>
                                          <p:attrName>style.visibility</p:attrName>
                                        </p:attrNameLst>
                                      </p:cBhvr>
                                      <p:to>
                                        <p:strVal val="visible"/>
                                      </p:to>
                                    </p:set>
                                    <p:animEffect transition="in" filter="fade">
                                      <p:cBhvr>
                                        <p:cTn id="12" dur="500"/>
                                        <p:tgtEl>
                                          <p:spTgt spid="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81A10D59-C067-481B-9819-2F86A9CCEA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460503"/>
            <a:ext cx="4610709" cy="730966"/>
          </a:xfrm>
          <a:prstGeom prst="rect">
            <a:avLst/>
          </a:prstGeom>
        </p:spPr>
      </p:pic>
      <p:pic>
        <p:nvPicPr>
          <p:cNvPr id="9" name="图片 8">
            <a:extLst>
              <a:ext uri="{FF2B5EF4-FFF2-40B4-BE49-F238E27FC236}">
                <a16:creationId xmlns:a16="http://schemas.microsoft.com/office/drawing/2014/main" id="{8A6CAD36-1DCE-420D-B6CA-B1BF6BDEB5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9200" y="4392343"/>
            <a:ext cx="4743021" cy="1110069"/>
          </a:xfrm>
          <a:prstGeom prst="rect">
            <a:avLst/>
          </a:prstGeom>
          <a:effectLst>
            <a:outerShdw blurRad="50800" dist="38100" dir="5400000" algn="t" rotWithShape="0">
              <a:prstClr val="black">
                <a:alpha val="40000"/>
              </a:prstClr>
            </a:outerShdw>
          </a:effectLst>
        </p:spPr>
      </p:pic>
      <p:sp>
        <p:nvSpPr>
          <p:cNvPr id="2" name="页脚占位符 1">
            <a:extLst>
              <a:ext uri="{FF2B5EF4-FFF2-40B4-BE49-F238E27FC236}">
                <a16:creationId xmlns:a16="http://schemas.microsoft.com/office/drawing/2014/main" id="{7B6D9B28-BA36-448B-9165-4EDBFE0B5202}"/>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pic>
        <p:nvPicPr>
          <p:cNvPr id="4" name="图片 3">
            <a:extLst>
              <a:ext uri="{FF2B5EF4-FFF2-40B4-BE49-F238E27FC236}">
                <a16:creationId xmlns:a16="http://schemas.microsoft.com/office/drawing/2014/main" id="{5CBC2FB1-0B97-4FBE-A2FE-DC6E29A2C74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24200" y="2411606"/>
            <a:ext cx="4610710" cy="1501860"/>
          </a:xfrm>
          <a:prstGeom prst="rect">
            <a:avLst/>
          </a:prstGeom>
        </p:spPr>
      </p:pic>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89DE796B-E4BB-4312-B89F-78FFEFC4758A}"/>
                  </a:ext>
                </a:extLst>
              </p:cNvPr>
              <p:cNvSpPr txBox="1"/>
              <p:nvPr/>
            </p:nvSpPr>
            <p:spPr>
              <a:xfrm>
                <a:off x="6229781" y="4426529"/>
                <a:ext cx="5832544" cy="1502206"/>
              </a:xfrm>
              <a:prstGeom prst="rect">
                <a:avLst/>
              </a:prstGeom>
              <a:noFill/>
            </p:spPr>
            <p:txBody>
              <a:bodyPr wrap="square">
                <a:spAutoFit/>
              </a:bodyPr>
              <a:lstStyle/>
              <a:p>
                <a:pPr marL="285750" indent="-285750">
                  <a:buFont typeface="Wingdings" panose="05000000000000000000" pitchFamily="2" charset="2"/>
                  <a:buChar char="Ø"/>
                </a:pPr>
                <a:r>
                  <a:rPr lang="en-US" altLang="zh-CN" sz="1800" kern="0" dirty="0">
                    <a:solidFill>
                      <a:srgbClr val="5A6099"/>
                    </a:solidFill>
                    <a:effectLst/>
                    <a:latin typeface="CMR10"/>
                    <a:cs typeface="HelveticaNeue"/>
                  </a:rPr>
                  <a:t>   general form</a:t>
                </a:r>
              </a:p>
              <a:p>
                <a:pPr marL="285750" indent="-285750">
                  <a:buFont typeface="Wingdings" panose="05000000000000000000" pitchFamily="2" charset="2"/>
                  <a:buChar char="Ø"/>
                </a:pPr>
                <a:r>
                  <a:rPr lang="en-US" altLang="zh-CN" sz="1800" kern="0" dirty="0">
                    <a:solidFill>
                      <a:srgbClr val="5A6099"/>
                    </a:solidFill>
                    <a:effectLst/>
                    <a:latin typeface="CMR10"/>
                    <a:cs typeface="HelveticaNeue"/>
                  </a:rPr>
                  <a:t>   </a:t>
                </a:r>
                <a14:m>
                  <m:oMath xmlns:m="http://schemas.openxmlformats.org/officeDocument/2006/math">
                    <m:r>
                      <a:rPr lang="en-US" altLang="zh-CN" sz="1800" i="1" kern="0" dirty="0" smtClean="0">
                        <a:solidFill>
                          <a:srgbClr val="5A6099"/>
                        </a:solidFill>
                        <a:effectLst/>
                        <a:latin typeface="Cambria Math" panose="02040503050406030204" pitchFamily="18" charset="0"/>
                        <a:cs typeface="HelveticaNeue"/>
                      </a:rPr>
                      <m:t>𝐾</m:t>
                    </m:r>
                  </m:oMath>
                </a14:m>
                <a:r>
                  <a:rPr lang="en-US" altLang="zh-CN" sz="1800" kern="0" dirty="0">
                    <a:solidFill>
                      <a:srgbClr val="5A6099"/>
                    </a:solidFill>
                    <a:effectLst/>
                    <a:latin typeface="CMR10"/>
                    <a:cs typeface="HelveticaNeue"/>
                  </a:rPr>
                  <a:t> usually constructed diagram-by-diagram</a:t>
                </a:r>
              </a:p>
              <a:p>
                <a:pPr marL="285750" indent="-285750">
                  <a:buFont typeface="Wingdings" panose="05000000000000000000" pitchFamily="2" charset="2"/>
                  <a:buChar char="Ø"/>
                </a:pPr>
                <a:r>
                  <a:rPr lang="en-US" altLang="zh-CN" kern="0" dirty="0">
                    <a:solidFill>
                      <a:srgbClr val="5A6099"/>
                    </a:solidFill>
                    <a:latin typeface="CMR10"/>
                    <a:cs typeface="HelveticaNeue"/>
                  </a:rPr>
                  <a:t>   Our approach is far more general</a:t>
                </a:r>
                <a:endParaRPr lang="en-US" altLang="zh-CN" sz="1800" kern="0" dirty="0">
                  <a:solidFill>
                    <a:srgbClr val="5A6099"/>
                  </a:solidFill>
                  <a:effectLst/>
                  <a:latin typeface="CMR10"/>
                  <a:cs typeface="HelveticaNeue"/>
                </a:endParaRPr>
              </a:p>
              <a:p>
                <a:pPr marL="285750" indent="-285750">
                  <a:buFont typeface="Wingdings" panose="05000000000000000000" pitchFamily="2" charset="2"/>
                  <a:buChar char="Ø"/>
                </a:pPr>
                <a:r>
                  <a:rPr lang="en-US" altLang="zh-CN" sz="1800" kern="0" dirty="0">
                    <a:solidFill>
                      <a:srgbClr val="5A6099"/>
                    </a:solidFill>
                    <a:effectLst/>
                    <a:latin typeface="CMR10"/>
                    <a:cs typeface="HelveticaNeue"/>
                  </a:rPr>
                  <a:t>…not necessary that any element </a:t>
                </a:r>
                <a14:m>
                  <m:oMath xmlns:m="http://schemas.openxmlformats.org/officeDocument/2006/math">
                    <m:sSub>
                      <m:sSubPr>
                        <m:ctrlPr>
                          <a:rPr lang="en-US" altLang="zh-CN" sz="1800" i="1" kern="0" smtClean="0">
                            <a:solidFill>
                              <a:srgbClr val="5A6099"/>
                            </a:solidFill>
                            <a:effectLst/>
                            <a:latin typeface="Cambria Math" panose="02040503050406030204" pitchFamily="18" charset="0"/>
                          </a:rPr>
                        </m:ctrlPr>
                      </m:sSubPr>
                      <m:e>
                        <m:r>
                          <a:rPr lang="en-US" altLang="zh-CN" sz="1800" b="0" i="1" kern="0" smtClean="0">
                            <a:solidFill>
                              <a:srgbClr val="5A6099"/>
                            </a:solidFill>
                            <a:effectLst/>
                            <a:latin typeface="Cambria Math" panose="02040503050406030204" pitchFamily="18" charset="0"/>
                          </a:rPr>
                          <m:t>𝐾</m:t>
                        </m:r>
                      </m:e>
                      <m:sub>
                        <m:r>
                          <a:rPr lang="en-US" altLang="zh-CN" sz="1800" b="0" i="1" kern="0" smtClean="0">
                            <a:solidFill>
                              <a:srgbClr val="5A6099"/>
                            </a:solidFill>
                            <a:effectLst/>
                            <a:latin typeface="Cambria Math" panose="02040503050406030204" pitchFamily="18" charset="0"/>
                          </a:rPr>
                          <m:t>𝐿</m:t>
                        </m:r>
                        <m:r>
                          <a:rPr lang="en-US" altLang="zh-CN" sz="1800" b="0" i="1" kern="0" smtClean="0">
                            <a:solidFill>
                              <a:srgbClr val="5A6099"/>
                            </a:solidFill>
                            <a:effectLst/>
                            <a:latin typeface="Cambria Math" panose="02040503050406030204" pitchFamily="18" charset="0"/>
                          </a:rPr>
                          <m:t>/</m:t>
                        </m:r>
                        <m:r>
                          <a:rPr lang="en-US" altLang="zh-CN" sz="1800" b="0" i="1" kern="0" smtClean="0">
                            <a:solidFill>
                              <a:srgbClr val="5A6099"/>
                            </a:solidFill>
                            <a:effectLst/>
                            <a:latin typeface="Cambria Math" panose="02040503050406030204" pitchFamily="18" charset="0"/>
                          </a:rPr>
                          <m:t>𝑅</m:t>
                        </m:r>
                      </m:sub>
                    </m:sSub>
                  </m:oMath>
                </a14:m>
                <a:r>
                  <a:rPr lang="en-US" altLang="zh-CN" sz="1800" kern="0" dirty="0">
                    <a:solidFill>
                      <a:srgbClr val="5A6099"/>
                    </a:solidFill>
                    <a:effectLst/>
                    <a:latin typeface="CMR10"/>
                    <a:cs typeface="HelveticaNeue"/>
                  </a:rPr>
                  <a:t> be computable as the sum of a series of diagrams.</a:t>
                </a:r>
                <a:endParaRPr lang="zh-CN" altLang="en-US" dirty="0">
                  <a:solidFill>
                    <a:srgbClr val="5A6099"/>
                  </a:solidFill>
                  <a:latin typeface="CMR10"/>
                </a:endParaRPr>
              </a:p>
            </p:txBody>
          </p:sp>
        </mc:Choice>
        <mc:Fallback xmlns="">
          <p:sp>
            <p:nvSpPr>
              <p:cNvPr id="22" name="文本框 21">
                <a:extLst>
                  <a:ext uri="{FF2B5EF4-FFF2-40B4-BE49-F238E27FC236}">
                    <a16:creationId xmlns:a16="http://schemas.microsoft.com/office/drawing/2014/main" id="{89DE796B-E4BB-4312-B89F-78FFEFC4758A}"/>
                  </a:ext>
                </a:extLst>
              </p:cNvPr>
              <p:cNvSpPr txBox="1">
                <a:spLocks noRot="1" noChangeAspect="1" noMove="1" noResize="1" noEditPoints="1" noAdjustHandles="1" noChangeArrowheads="1" noChangeShapeType="1" noTextEdit="1"/>
              </p:cNvSpPr>
              <p:nvPr/>
            </p:nvSpPr>
            <p:spPr>
              <a:xfrm>
                <a:off x="6229781" y="4426529"/>
                <a:ext cx="5832544" cy="1502206"/>
              </a:xfrm>
              <a:prstGeom prst="rect">
                <a:avLst/>
              </a:prstGeom>
              <a:blipFill>
                <a:blip r:embed="rId6"/>
                <a:stretch>
                  <a:fillRect l="-731" t="-2024" r="-522" b="-5263"/>
                </a:stretch>
              </a:blipFill>
            </p:spPr>
            <p:txBody>
              <a:bodyPr/>
              <a:lstStyle/>
              <a:p>
                <a:r>
                  <a:rPr lang="en-AU">
                    <a:noFill/>
                  </a:rPr>
                  <a:t> </a:t>
                </a:r>
              </a:p>
            </p:txBody>
          </p:sp>
        </mc:Fallback>
      </mc:AlternateContent>
      <p:sp>
        <p:nvSpPr>
          <p:cNvPr id="10" name="Title 1">
            <a:extLst>
              <a:ext uri="{FF2B5EF4-FFF2-40B4-BE49-F238E27FC236}">
                <a16:creationId xmlns:a16="http://schemas.microsoft.com/office/drawing/2014/main" id="{A4F5216C-8E79-4FC0-A512-92EBFD4EB7D0}"/>
              </a:ext>
            </a:extLst>
          </p:cNvPr>
          <p:cNvSpPr txBox="1">
            <a:spLocks/>
          </p:cNvSpPr>
          <p:nvPr/>
        </p:nvSpPr>
        <p:spPr bwMode="auto">
          <a:xfrm>
            <a:off x="609600" y="228600"/>
            <a:ext cx="46482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Bethe-Salpeter kernel</a:t>
            </a:r>
          </a:p>
        </p:txBody>
      </p:sp>
      <p:sp>
        <p:nvSpPr>
          <p:cNvPr id="3" name="灯片编号占位符 2">
            <a:extLst>
              <a:ext uri="{FF2B5EF4-FFF2-40B4-BE49-F238E27FC236}">
                <a16:creationId xmlns:a16="http://schemas.microsoft.com/office/drawing/2014/main" id="{D2E748A5-CADC-42A7-A3C7-960CABA3C29B}"/>
              </a:ext>
            </a:extLst>
          </p:cNvPr>
          <p:cNvSpPr>
            <a:spLocks noGrp="1"/>
          </p:cNvSpPr>
          <p:nvPr>
            <p:ph type="sldNum" sz="quarter" idx="12"/>
          </p:nvPr>
        </p:nvSpPr>
        <p:spPr/>
        <p:txBody>
          <a:bodyPr/>
          <a:lstStyle/>
          <a:p>
            <a:fld id="{87034D8C-3CB4-402A-BC46-2AB14C0FE90A}" type="slidenum">
              <a:rPr lang="en-US" smtClean="0"/>
              <a:pPr/>
              <a:t>11</a:t>
            </a:fld>
            <a:endParaRPr lang="en-US" dirty="0"/>
          </a:p>
        </p:txBody>
      </p:sp>
    </p:spTree>
    <p:extLst>
      <p:ext uri="{BB962C8B-B14F-4D97-AF65-F5344CB8AC3E}">
        <p14:creationId xmlns:p14="http://schemas.microsoft.com/office/powerpoint/2010/main" val="214145328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2162E80C-D42A-4E89-92F4-BBD34D4E670A}"/>
              </a:ext>
            </a:extLst>
          </p:cNvPr>
          <p:cNvSpPr txBox="1">
            <a:spLocks/>
          </p:cNvSpPr>
          <p:nvPr/>
        </p:nvSpPr>
        <p:spPr bwMode="auto">
          <a:xfrm>
            <a:off x="609600" y="182880"/>
            <a:ext cx="4191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Interaction</a:t>
            </a:r>
          </a:p>
        </p:txBody>
      </p:sp>
      <p:pic>
        <p:nvPicPr>
          <p:cNvPr id="12" name="图片 11">
            <a:extLst>
              <a:ext uri="{FF2B5EF4-FFF2-40B4-BE49-F238E27FC236}">
                <a16:creationId xmlns:a16="http://schemas.microsoft.com/office/drawing/2014/main" id="{C1F1B979-A216-4ABE-881C-3168E9FF06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6333" y="1007789"/>
            <a:ext cx="5310124" cy="1098647"/>
          </a:xfrm>
          <a:prstGeom prst="rect">
            <a:avLst/>
          </a:prstGeom>
        </p:spPr>
      </p:pic>
      <p:sp>
        <p:nvSpPr>
          <p:cNvPr id="30" name="文本框 29">
            <a:extLst>
              <a:ext uri="{FF2B5EF4-FFF2-40B4-BE49-F238E27FC236}">
                <a16:creationId xmlns:a16="http://schemas.microsoft.com/office/drawing/2014/main" id="{8865A143-D1A2-46E6-98B2-ED3A9AD47303}"/>
              </a:ext>
            </a:extLst>
          </p:cNvPr>
          <p:cNvSpPr txBox="1"/>
          <p:nvPr/>
        </p:nvSpPr>
        <p:spPr>
          <a:xfrm>
            <a:off x="990600" y="1993142"/>
            <a:ext cx="1015710" cy="430887"/>
          </a:xfrm>
          <a:prstGeom prst="rect">
            <a:avLst/>
          </a:prstGeom>
          <a:noFill/>
        </p:spPr>
        <p:txBody>
          <a:bodyPr wrap="square">
            <a:spAutoFit/>
          </a:bodyPr>
          <a:lstStyle/>
          <a:p>
            <a:r>
              <a:rPr lang="en-US" sz="2200" b="0" i="0" u="none" strike="noStrike" baseline="0" dirty="0">
                <a:solidFill>
                  <a:schemeClr val="accent1">
                    <a:lumMod val="50000"/>
                  </a:schemeClr>
                </a:solidFill>
                <a:latin typeface="CMR10"/>
              </a:rPr>
              <a:t>where</a:t>
            </a:r>
            <a:endParaRPr lang="en-US" sz="2200" dirty="0">
              <a:solidFill>
                <a:schemeClr val="accent1">
                  <a:lumMod val="50000"/>
                </a:schemeClr>
              </a:solidFill>
            </a:endParaRPr>
          </a:p>
        </p:txBody>
      </p:sp>
      <p:pic>
        <p:nvPicPr>
          <p:cNvPr id="24" name="图片 23">
            <a:extLst>
              <a:ext uri="{FF2B5EF4-FFF2-40B4-BE49-F238E27FC236}">
                <a16:creationId xmlns:a16="http://schemas.microsoft.com/office/drawing/2014/main" id="{D5B4D371-4529-4757-935D-1FA2CA806D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1125" y="1977976"/>
            <a:ext cx="5823452" cy="383964"/>
          </a:xfrm>
          <a:prstGeom prst="rect">
            <a:avLst/>
          </a:prstGeom>
        </p:spPr>
      </p:pic>
      <p:pic>
        <p:nvPicPr>
          <p:cNvPr id="35" name="图片 34">
            <a:extLst>
              <a:ext uri="{FF2B5EF4-FFF2-40B4-BE49-F238E27FC236}">
                <a16:creationId xmlns:a16="http://schemas.microsoft.com/office/drawing/2014/main" id="{1E4E0701-6741-4347-B376-AE25BB03E4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8524" y="2040247"/>
            <a:ext cx="1828800" cy="325515"/>
          </a:xfrm>
          <a:prstGeom prst="rect">
            <a:avLst/>
          </a:prstGeom>
        </p:spPr>
      </p:pic>
      <p:sp>
        <p:nvSpPr>
          <p:cNvPr id="37" name="文本框 36">
            <a:extLst>
              <a:ext uri="{FF2B5EF4-FFF2-40B4-BE49-F238E27FC236}">
                <a16:creationId xmlns:a16="http://schemas.microsoft.com/office/drawing/2014/main" id="{8B427ACA-C0F9-4B96-8EA3-B893BF29FF59}"/>
              </a:ext>
            </a:extLst>
          </p:cNvPr>
          <p:cNvSpPr txBox="1"/>
          <p:nvPr/>
        </p:nvSpPr>
        <p:spPr>
          <a:xfrm>
            <a:off x="9601200" y="1961830"/>
            <a:ext cx="1015710" cy="430887"/>
          </a:xfrm>
          <a:prstGeom prst="rect">
            <a:avLst/>
          </a:prstGeom>
          <a:noFill/>
        </p:spPr>
        <p:txBody>
          <a:bodyPr wrap="square">
            <a:spAutoFit/>
          </a:bodyPr>
          <a:lstStyle/>
          <a:p>
            <a:r>
              <a:rPr lang="en-US" sz="2200" dirty="0">
                <a:solidFill>
                  <a:schemeClr val="accent1">
                    <a:lumMod val="50000"/>
                  </a:schemeClr>
                </a:solidFill>
              </a:rPr>
              <a:t>, and</a:t>
            </a:r>
          </a:p>
        </p:txBody>
      </p:sp>
      <p:pic>
        <p:nvPicPr>
          <p:cNvPr id="39" name="图片 38">
            <a:extLst>
              <a:ext uri="{FF2B5EF4-FFF2-40B4-BE49-F238E27FC236}">
                <a16:creationId xmlns:a16="http://schemas.microsoft.com/office/drawing/2014/main" id="{F2418788-B141-4478-9A2A-F16CA433C7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0600" y="2603629"/>
            <a:ext cx="3886200" cy="309977"/>
          </a:xfrm>
          <a:prstGeom prst="rect">
            <a:avLst/>
          </a:prstGeom>
        </p:spPr>
      </p:pic>
      <p:sp>
        <p:nvSpPr>
          <p:cNvPr id="42" name="Content Placeholder 2">
            <a:extLst>
              <a:ext uri="{FF2B5EF4-FFF2-40B4-BE49-F238E27FC236}">
                <a16:creationId xmlns:a16="http://schemas.microsoft.com/office/drawing/2014/main" id="{8749B6C8-6897-4258-A433-A49DF4A8B54D}"/>
              </a:ext>
            </a:extLst>
          </p:cNvPr>
          <p:cNvSpPr txBox="1">
            <a:spLocks/>
          </p:cNvSpPr>
          <p:nvPr/>
        </p:nvSpPr>
        <p:spPr bwMode="auto">
          <a:xfrm>
            <a:off x="609600" y="3147029"/>
            <a:ext cx="10825842" cy="1967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200" kern="0" dirty="0"/>
              <a:t>                                 A </a:t>
            </a:r>
            <a:r>
              <a:rPr lang="en-US" dirty="0"/>
              <a:t>nonzero gluon mass-scale appears as a consequence of EHM in QCD.</a:t>
            </a:r>
          </a:p>
          <a:p>
            <a:pPr marL="0" indent="0">
              <a:buNone/>
            </a:pPr>
            <a:r>
              <a:rPr lang="en-US" dirty="0">
                <a:solidFill>
                  <a:srgbClr val="5A6099"/>
                </a:solidFill>
              </a:rPr>
              <a:t>      </a:t>
            </a:r>
            <a:r>
              <a:rPr lang="en-US" sz="1800" dirty="0">
                <a:solidFill>
                  <a:srgbClr val="5A6099"/>
                </a:solidFill>
                <a:latin typeface="Comic Sans MS" panose="030F0702030302020204" pitchFamily="66" charset="0"/>
              </a:rPr>
              <a:t>Regarding masses, this is critical: even a symmetry-preserving treatment of a momentum-independent interaction can deliver good results.</a:t>
            </a:r>
            <a:endParaRPr lang="en-US" altLang="zh-CN" sz="2200" kern="0" dirty="0">
              <a:solidFill>
                <a:srgbClr val="5A6099"/>
              </a:solidFill>
            </a:endParaRPr>
          </a:p>
          <a:p>
            <a:r>
              <a:rPr lang="en-US" dirty="0"/>
              <a:t>The large-y </a:t>
            </a:r>
            <a:r>
              <a:rPr lang="en-US" dirty="0" err="1"/>
              <a:t>behaviour</a:t>
            </a:r>
            <a:r>
              <a:rPr lang="en-US" dirty="0"/>
              <a:t> ensures that the one-loop </a:t>
            </a:r>
            <a:r>
              <a:rPr lang="en-US" dirty="0" err="1"/>
              <a:t>renormali</a:t>
            </a:r>
            <a:r>
              <a:rPr lang="en-US" altLang="zh-CN" dirty="0" err="1"/>
              <a:t>s</a:t>
            </a:r>
            <a:r>
              <a:rPr lang="en-US" dirty="0" err="1"/>
              <a:t>ation</a:t>
            </a:r>
            <a:r>
              <a:rPr lang="en-US" dirty="0"/>
              <a:t> group flow of QCD is preserved. </a:t>
            </a:r>
          </a:p>
          <a:p>
            <a:pPr marL="0" indent="0">
              <a:buNone/>
            </a:pPr>
            <a:r>
              <a:rPr lang="en-US" altLang="zh-CN" dirty="0"/>
              <a:t>           </a:t>
            </a:r>
            <a:r>
              <a:rPr lang="en-US" sz="1800" dirty="0">
                <a:solidFill>
                  <a:schemeClr val="accent6">
                    <a:lumMod val="50000"/>
                  </a:schemeClr>
                </a:solidFill>
                <a:latin typeface="Comic Sans MS" panose="030F0702030302020204" pitchFamily="66" charset="0"/>
              </a:rPr>
              <a:t>          </a:t>
            </a:r>
          </a:p>
          <a:p>
            <a:pPr>
              <a:buFont typeface="Arial" panose="020B0604020202020204" pitchFamily="34" charset="0"/>
              <a:buChar char="•"/>
            </a:pPr>
            <a:endParaRPr lang="en-US" dirty="0"/>
          </a:p>
          <a:p>
            <a:endParaRPr lang="en-US" altLang="zh-CN" sz="2200" kern="0" dirty="0"/>
          </a:p>
        </p:txBody>
      </p:sp>
      <p:pic>
        <p:nvPicPr>
          <p:cNvPr id="44" name="图片 43">
            <a:extLst>
              <a:ext uri="{FF2B5EF4-FFF2-40B4-BE49-F238E27FC236}">
                <a16:creationId xmlns:a16="http://schemas.microsoft.com/office/drawing/2014/main" id="{556906CE-12EB-44D5-973B-6949F93A7FC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0302" y="3200400"/>
            <a:ext cx="1997698" cy="384913"/>
          </a:xfrm>
          <a:prstGeom prst="rect">
            <a:avLst/>
          </a:prstGeom>
        </p:spPr>
      </p:pic>
      <p:sp>
        <p:nvSpPr>
          <p:cNvPr id="46" name="文本框 45">
            <a:extLst>
              <a:ext uri="{FF2B5EF4-FFF2-40B4-BE49-F238E27FC236}">
                <a16:creationId xmlns:a16="http://schemas.microsoft.com/office/drawing/2014/main" id="{12D23168-B488-4DE8-BD35-A9A4319D51E9}"/>
              </a:ext>
            </a:extLst>
          </p:cNvPr>
          <p:cNvSpPr txBox="1"/>
          <p:nvPr/>
        </p:nvSpPr>
        <p:spPr>
          <a:xfrm>
            <a:off x="6705600" y="291268"/>
            <a:ext cx="4775202" cy="584775"/>
          </a:xfrm>
          <a:prstGeom prst="rect">
            <a:avLst/>
          </a:prstGeom>
          <a:noFill/>
        </p:spPr>
        <p:txBody>
          <a:bodyPr wrap="square">
            <a:spAutoFit/>
          </a:bodyPr>
          <a:lstStyle/>
          <a:p>
            <a:pPr algn="l"/>
            <a:r>
              <a:rPr lang="fr-FR" sz="1600" b="0" i="0" u="none" strike="noStrike" baseline="0" dirty="0">
                <a:solidFill>
                  <a:schemeClr val="bg2">
                    <a:lumMod val="10000"/>
                  </a:schemeClr>
                </a:solidFill>
                <a:latin typeface="CMR9"/>
              </a:rPr>
              <a:t>S.-X. Qin, L. Chang, Y.-X. Liu, C. D. Roberts, D. J. </a:t>
            </a:r>
            <a:r>
              <a:rPr lang="en-US" sz="1600" b="0" i="0" u="none" strike="noStrike" baseline="0" dirty="0">
                <a:solidFill>
                  <a:schemeClr val="bg2">
                    <a:lumMod val="10000"/>
                  </a:schemeClr>
                </a:solidFill>
                <a:latin typeface="CMR9"/>
              </a:rPr>
              <a:t>Wilson, Phys. Rev. C 85 (2012) 035202.</a:t>
            </a:r>
            <a:endParaRPr lang="en-US" sz="1600" dirty="0">
              <a:solidFill>
                <a:schemeClr val="bg2">
                  <a:lumMod val="10000"/>
                </a:schemeClr>
              </a:solidFill>
            </a:endParaRPr>
          </a:p>
        </p:txBody>
      </p:sp>
      <p:sp>
        <p:nvSpPr>
          <p:cNvPr id="48" name="文本框 47">
            <a:extLst>
              <a:ext uri="{FF2B5EF4-FFF2-40B4-BE49-F238E27FC236}">
                <a16:creationId xmlns:a16="http://schemas.microsoft.com/office/drawing/2014/main" id="{B6B070DD-09AA-4881-9D0A-ADCDB137F7A9}"/>
              </a:ext>
            </a:extLst>
          </p:cNvPr>
          <p:cNvSpPr txBox="1"/>
          <p:nvPr/>
        </p:nvSpPr>
        <p:spPr>
          <a:xfrm>
            <a:off x="6705600" y="1071619"/>
            <a:ext cx="5105400" cy="584775"/>
          </a:xfrm>
          <a:prstGeom prst="rect">
            <a:avLst/>
          </a:prstGeom>
          <a:noFill/>
        </p:spPr>
        <p:txBody>
          <a:bodyPr wrap="square">
            <a:spAutoFit/>
          </a:bodyPr>
          <a:lstStyle/>
          <a:p>
            <a:pPr algn="l"/>
            <a:r>
              <a:rPr lang="en-US" sz="1600" b="0" i="0" u="none" strike="noStrike" baseline="0" dirty="0">
                <a:solidFill>
                  <a:schemeClr val="bg2">
                    <a:lumMod val="10000"/>
                  </a:schemeClr>
                </a:solidFill>
                <a:latin typeface="CMR9"/>
              </a:rPr>
              <a:t>D. </a:t>
            </a:r>
            <a:r>
              <a:rPr lang="en-US" sz="1600" b="0" i="0" u="none" strike="noStrike" baseline="0" dirty="0" err="1">
                <a:solidFill>
                  <a:schemeClr val="bg2">
                    <a:lumMod val="10000"/>
                  </a:schemeClr>
                </a:solidFill>
                <a:latin typeface="CMR9"/>
              </a:rPr>
              <a:t>Binosi</a:t>
            </a:r>
            <a:r>
              <a:rPr lang="en-US" sz="1600" b="0" i="0" u="none" strike="noStrike" baseline="0" dirty="0">
                <a:solidFill>
                  <a:schemeClr val="bg2">
                    <a:lumMod val="10000"/>
                  </a:schemeClr>
                </a:solidFill>
                <a:latin typeface="CMR9"/>
              </a:rPr>
              <a:t>, L. Chang, J. </a:t>
            </a:r>
            <a:r>
              <a:rPr lang="en-US" sz="1600" b="0" i="0" u="none" strike="noStrike" baseline="0" dirty="0" err="1">
                <a:solidFill>
                  <a:schemeClr val="bg2">
                    <a:lumMod val="10000"/>
                  </a:schemeClr>
                </a:solidFill>
                <a:latin typeface="CMR9"/>
              </a:rPr>
              <a:t>Papavassiliou</a:t>
            </a:r>
            <a:r>
              <a:rPr lang="en-US" sz="1600" b="0" i="0" u="none" strike="noStrike" baseline="0" dirty="0">
                <a:solidFill>
                  <a:schemeClr val="bg2">
                    <a:lumMod val="10000"/>
                  </a:schemeClr>
                </a:solidFill>
                <a:latin typeface="CMR9"/>
              </a:rPr>
              <a:t>, C. D. Roberts, Phys. Lett. B 742 (2015) 183-188.</a:t>
            </a:r>
            <a:endParaRPr lang="en-US" sz="1600" dirty="0">
              <a:solidFill>
                <a:schemeClr val="bg2">
                  <a:lumMod val="10000"/>
                </a:schemeClr>
              </a:solidFill>
            </a:endParaRPr>
          </a:p>
        </p:txBody>
      </p:sp>
      <p:sp>
        <p:nvSpPr>
          <p:cNvPr id="49" name="矩形 48">
            <a:extLst>
              <a:ext uri="{FF2B5EF4-FFF2-40B4-BE49-F238E27FC236}">
                <a16:creationId xmlns:a16="http://schemas.microsoft.com/office/drawing/2014/main" id="{09AB21CC-51CF-4FD2-A7E5-351491045AB1}"/>
              </a:ext>
            </a:extLst>
          </p:cNvPr>
          <p:cNvSpPr/>
          <p:nvPr/>
        </p:nvSpPr>
        <p:spPr bwMode="auto">
          <a:xfrm>
            <a:off x="1881125" y="1071619"/>
            <a:ext cx="1471675" cy="844268"/>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itchFamily="34" charset="0"/>
            </a:endParaRPr>
          </a:p>
        </p:txBody>
      </p:sp>
      <p:sp>
        <p:nvSpPr>
          <p:cNvPr id="3" name="页脚占位符 2">
            <a:extLst>
              <a:ext uri="{FF2B5EF4-FFF2-40B4-BE49-F238E27FC236}">
                <a16:creationId xmlns:a16="http://schemas.microsoft.com/office/drawing/2014/main" id="{DE63681C-6556-43E5-86F8-28FB1F4B147B}"/>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18" name="文本框 17">
            <a:extLst>
              <a:ext uri="{FF2B5EF4-FFF2-40B4-BE49-F238E27FC236}">
                <a16:creationId xmlns:a16="http://schemas.microsoft.com/office/drawing/2014/main" id="{5D3D7D74-37B7-482D-839C-4F495AC2820F}"/>
              </a:ext>
            </a:extLst>
          </p:cNvPr>
          <p:cNvSpPr txBox="1"/>
          <p:nvPr/>
        </p:nvSpPr>
        <p:spPr>
          <a:xfrm>
            <a:off x="1510078" y="4975469"/>
            <a:ext cx="9310321" cy="923330"/>
          </a:xfrm>
          <a:prstGeom prst="rect">
            <a:avLst/>
          </a:prstGeom>
          <a:noFill/>
        </p:spPr>
        <p:txBody>
          <a:bodyPr wrap="square">
            <a:spAutoFit/>
          </a:bodyPr>
          <a:lstStyle/>
          <a:p>
            <a:pPr marL="285750" indent="-285750">
              <a:buFont typeface="Comic Sans MS" panose="030F0702030302020204" pitchFamily="66" charset="0"/>
              <a:buChar char="−"/>
            </a:pPr>
            <a:r>
              <a:rPr lang="en-US" altLang="zh-CN" sz="1800" dirty="0">
                <a:solidFill>
                  <a:srgbClr val="5A6099"/>
                </a:solidFill>
                <a:latin typeface="Comic Sans MS" panose="030F0702030302020204" pitchFamily="66" charset="0"/>
              </a:rPr>
              <a:t>crucial in hadron elastic and transition form factors at large momentum transfer…</a:t>
            </a:r>
          </a:p>
          <a:p>
            <a:pPr marL="285750" indent="-285750">
              <a:buFont typeface="Comic Sans MS" panose="030F0702030302020204" pitchFamily="66" charset="0"/>
              <a:buChar char="−"/>
            </a:pPr>
            <a:endParaRPr lang="en-US" altLang="zh-CN" dirty="0">
              <a:solidFill>
                <a:srgbClr val="5A6099"/>
              </a:solidFill>
              <a:latin typeface="Comic Sans MS" panose="030F0702030302020204" pitchFamily="66" charset="0"/>
            </a:endParaRPr>
          </a:p>
          <a:p>
            <a:pPr marL="285750" indent="-285750">
              <a:buFont typeface="Comic Sans MS" panose="030F0702030302020204" pitchFamily="66" charset="0"/>
              <a:buChar char="−"/>
            </a:pPr>
            <a:r>
              <a:rPr lang="en-US" altLang="zh-CN" sz="1800" dirty="0">
                <a:solidFill>
                  <a:srgbClr val="5A6099"/>
                </a:solidFill>
                <a:latin typeface="Comic Sans MS" panose="030F0702030302020204" pitchFamily="66" charset="0"/>
              </a:rPr>
              <a:t>Less important: calculation of masses: </a:t>
            </a:r>
            <a:r>
              <a:rPr lang="en-US" altLang="zh-CN" sz="1800" kern="0" dirty="0">
                <a:solidFill>
                  <a:srgbClr val="5A6099"/>
                </a:solidFill>
                <a:effectLst/>
                <a:latin typeface="Comic Sans MS" panose="030F0702030302020204" pitchFamily="66" charset="0"/>
                <a:ea typeface="DengXian" panose="02010600030101010101" pitchFamily="2" charset="-122"/>
                <a:cs typeface="HelveticaNeue"/>
              </a:rPr>
              <a:t>global, integrated properties.</a:t>
            </a:r>
            <a:endParaRPr lang="en-US" altLang="zh-CN" sz="1800" dirty="0">
              <a:solidFill>
                <a:srgbClr val="5A6099"/>
              </a:solidFill>
              <a:latin typeface="Comic Sans MS" panose="030F0702030302020204" pitchFamily="66" charset="0"/>
            </a:endParaRPr>
          </a:p>
        </p:txBody>
      </p:sp>
      <p:sp>
        <p:nvSpPr>
          <p:cNvPr id="2" name="灯片编号占位符 1">
            <a:extLst>
              <a:ext uri="{FF2B5EF4-FFF2-40B4-BE49-F238E27FC236}">
                <a16:creationId xmlns:a16="http://schemas.microsoft.com/office/drawing/2014/main" id="{860B4387-9D17-4A62-B923-D94E04DCAF01}"/>
              </a:ext>
            </a:extLst>
          </p:cNvPr>
          <p:cNvSpPr>
            <a:spLocks noGrp="1"/>
          </p:cNvSpPr>
          <p:nvPr>
            <p:ph type="sldNum" sz="quarter" idx="12"/>
          </p:nvPr>
        </p:nvSpPr>
        <p:spPr/>
        <p:txBody>
          <a:bodyPr/>
          <a:lstStyle/>
          <a:p>
            <a:fld id="{87034D8C-3CB4-402A-BC46-2AB14C0FE90A}" type="slidenum">
              <a:rPr lang="en-US" smtClean="0"/>
              <a:pPr/>
              <a:t>12</a:t>
            </a:fld>
            <a:endParaRPr lang="en-US" dirty="0"/>
          </a:p>
        </p:txBody>
      </p:sp>
    </p:spTree>
    <p:extLst>
      <p:ext uri="{BB962C8B-B14F-4D97-AF65-F5344CB8AC3E}">
        <p14:creationId xmlns:p14="http://schemas.microsoft.com/office/powerpoint/2010/main" val="2647722160"/>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C47D3FE-97F9-4D8F-A2D7-015DEBC87D17}"/>
              </a:ext>
            </a:extLst>
          </p:cNvPr>
          <p:cNvSpPr txBox="1">
            <a:spLocks/>
          </p:cNvSpPr>
          <p:nvPr/>
        </p:nvSpPr>
        <p:spPr bwMode="auto">
          <a:xfrm>
            <a:off x="609600" y="228600"/>
            <a:ext cx="4191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EHM improved kernel</a:t>
            </a:r>
          </a:p>
        </p:txBody>
      </p:sp>
      <p:sp>
        <p:nvSpPr>
          <p:cNvPr id="8" name="文本框 7">
            <a:extLst>
              <a:ext uri="{FF2B5EF4-FFF2-40B4-BE49-F238E27FC236}">
                <a16:creationId xmlns:a16="http://schemas.microsoft.com/office/drawing/2014/main" id="{CF04A04F-21BF-4281-B0F8-924B7CD7482F}"/>
              </a:ext>
            </a:extLst>
          </p:cNvPr>
          <p:cNvSpPr txBox="1"/>
          <p:nvPr/>
        </p:nvSpPr>
        <p:spPr>
          <a:xfrm>
            <a:off x="571500" y="1981200"/>
            <a:ext cx="10439400" cy="1938992"/>
          </a:xfrm>
          <a:prstGeom prst="rect">
            <a:avLst/>
          </a:prstGeom>
          <a:noFill/>
        </p:spPr>
        <p:txBody>
          <a:bodyPr wrap="square">
            <a:spAutoFit/>
          </a:bodyPr>
          <a:lstStyle/>
          <a:p>
            <a:pPr marL="342900" indent="-342900" algn="l">
              <a:buFont typeface="Wingdings" panose="05000000000000000000" pitchFamily="2" charset="2"/>
              <a:buChar char="ü"/>
            </a:pPr>
            <a:r>
              <a:rPr lang="en-US" sz="2400" b="0" i="0" u="none" strike="noStrike" baseline="0" dirty="0">
                <a:solidFill>
                  <a:schemeClr val="accent1">
                    <a:lumMod val="50000"/>
                  </a:schemeClr>
                </a:solidFill>
                <a:latin typeface="Calibri" panose="020F0502020204030204" pitchFamily="34" charset="0"/>
                <a:cs typeface="Calibri" panose="020F0502020204030204" pitchFamily="34" charset="0"/>
              </a:rPr>
              <a:t>EHM is known to generate a large anomalous </a:t>
            </a:r>
            <a:r>
              <a:rPr lang="en-US" sz="2400" b="0" i="0" u="none" strike="noStrike" baseline="0" dirty="0" err="1">
                <a:solidFill>
                  <a:schemeClr val="accent1">
                    <a:lumMod val="50000"/>
                  </a:schemeClr>
                </a:solidFill>
                <a:latin typeface="Calibri" panose="020F0502020204030204" pitchFamily="34" charset="0"/>
                <a:cs typeface="Calibri" panose="020F0502020204030204" pitchFamily="34" charset="0"/>
              </a:rPr>
              <a:t>chromomagnetic</a:t>
            </a:r>
            <a:r>
              <a:rPr lang="en-US" sz="2400" b="0" i="0" u="none" strike="noStrike" baseline="0" dirty="0">
                <a:solidFill>
                  <a:schemeClr val="accent1">
                    <a:lumMod val="50000"/>
                  </a:schemeClr>
                </a:solidFill>
                <a:latin typeface="Calibri" panose="020F0502020204030204" pitchFamily="34" charset="0"/>
                <a:cs typeface="Calibri" panose="020F0502020204030204" pitchFamily="34" charset="0"/>
              </a:rPr>
              <a:t> moment (ACM) for the lighter quarks;</a:t>
            </a:r>
          </a:p>
          <a:p>
            <a:pPr marL="342900" indent="-342900" algn="l">
              <a:buFont typeface="Wingdings" panose="05000000000000000000" pitchFamily="2" charset="2"/>
              <a:buChar char="ü"/>
            </a:pPr>
            <a:endParaRPr lang="en-US" sz="2400" dirty="0">
              <a:solidFill>
                <a:schemeClr val="accent1">
                  <a:lumMod val="50000"/>
                </a:schemeClr>
              </a:solidFill>
              <a:latin typeface="Calibri" panose="020F0502020204030204" pitchFamily="34" charset="0"/>
              <a:cs typeface="Calibri" panose="020F0502020204030204" pitchFamily="34" charset="0"/>
            </a:endParaRPr>
          </a:p>
          <a:p>
            <a:pPr marL="342900" indent="-342900" algn="l">
              <a:buFont typeface="Wingdings" panose="05000000000000000000" pitchFamily="2" charset="2"/>
              <a:buChar char="ü"/>
            </a:pPr>
            <a:endParaRPr lang="en-US" sz="2400" dirty="0">
              <a:solidFill>
                <a:schemeClr val="accent1">
                  <a:lumMod val="50000"/>
                </a:schemeClr>
              </a:solidFill>
              <a:latin typeface="Calibri" panose="020F0502020204030204" pitchFamily="34" charset="0"/>
              <a:cs typeface="Calibri" panose="020F0502020204030204" pitchFamily="34" charset="0"/>
            </a:endParaRPr>
          </a:p>
          <a:p>
            <a:pPr marL="342900" indent="-342900" algn="l">
              <a:buFont typeface="Wingdings" panose="05000000000000000000" pitchFamily="2" charset="2"/>
              <a:buChar char="ü"/>
            </a:pPr>
            <a:r>
              <a:rPr lang="en-US" sz="2400" dirty="0">
                <a:solidFill>
                  <a:schemeClr val="accent1">
                    <a:lumMod val="50000"/>
                  </a:schemeClr>
                </a:solidFill>
                <a:latin typeface="Calibri" panose="020F0502020204030204" pitchFamily="34" charset="0"/>
                <a:cs typeface="Calibri" panose="020F0502020204030204" pitchFamily="34" charset="0"/>
              </a:rPr>
              <a:t>This ACM has a marked impact on the u, d, s meson spectrum.</a:t>
            </a:r>
          </a:p>
        </p:txBody>
      </p:sp>
      <p:sp>
        <p:nvSpPr>
          <p:cNvPr id="7" name="文本框 6">
            <a:extLst>
              <a:ext uri="{FF2B5EF4-FFF2-40B4-BE49-F238E27FC236}">
                <a16:creationId xmlns:a16="http://schemas.microsoft.com/office/drawing/2014/main" id="{70B6F060-4FEF-4391-A887-8FADDC793F0B}"/>
              </a:ext>
            </a:extLst>
          </p:cNvPr>
          <p:cNvSpPr txBox="1"/>
          <p:nvPr/>
        </p:nvSpPr>
        <p:spPr>
          <a:xfrm>
            <a:off x="5726187" y="4132216"/>
            <a:ext cx="5029200" cy="738664"/>
          </a:xfrm>
          <a:prstGeom prst="rect">
            <a:avLst/>
          </a:prstGeom>
          <a:noFill/>
        </p:spPr>
        <p:txBody>
          <a:bodyPr wrap="square">
            <a:spAutoFit/>
          </a:bodyPr>
          <a:lstStyle/>
          <a:p>
            <a:pPr algn="l"/>
            <a:r>
              <a:rPr lang="en-US" sz="1400" dirty="0">
                <a:solidFill>
                  <a:schemeClr val="tx1">
                    <a:lumMod val="95000"/>
                    <a:lumOff val="5000"/>
                  </a:schemeClr>
                </a:solidFill>
                <a:latin typeface="CMR9"/>
              </a:rPr>
              <a:t>L. Chang and C. D. Roberts, Phys. Rev. C (2012) 052201(R)</a:t>
            </a:r>
          </a:p>
          <a:p>
            <a:pPr algn="l"/>
            <a:r>
              <a:rPr lang="en-US" sz="1400" dirty="0">
                <a:solidFill>
                  <a:schemeClr val="tx1">
                    <a:lumMod val="95000"/>
                    <a:lumOff val="5000"/>
                  </a:schemeClr>
                </a:solidFill>
                <a:latin typeface="CMR9"/>
              </a:rPr>
              <a:t>S.-X. Qin, C. D. Roberts, Chin. Phys. Lett. Express 38 (7) (2021) 071201.</a:t>
            </a:r>
          </a:p>
        </p:txBody>
      </p:sp>
      <p:pic>
        <p:nvPicPr>
          <p:cNvPr id="10" name="图片 9">
            <a:extLst>
              <a:ext uri="{FF2B5EF4-FFF2-40B4-BE49-F238E27FC236}">
                <a16:creationId xmlns:a16="http://schemas.microsoft.com/office/drawing/2014/main" id="{076565A6-C210-4CA2-96F5-C39D958E13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4063390"/>
            <a:ext cx="4389256" cy="483423"/>
          </a:xfrm>
          <a:prstGeom prst="rect">
            <a:avLst/>
          </a:prstGeom>
        </p:spPr>
      </p:pic>
      <p:pic>
        <p:nvPicPr>
          <p:cNvPr id="12" name="图片 11">
            <a:extLst>
              <a:ext uri="{FF2B5EF4-FFF2-40B4-BE49-F238E27FC236}">
                <a16:creationId xmlns:a16="http://schemas.microsoft.com/office/drawing/2014/main" id="{5B8F3C74-C747-4BB1-86A3-69DEF47829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 y="4716365"/>
            <a:ext cx="4518213" cy="309030"/>
          </a:xfrm>
          <a:prstGeom prst="rect">
            <a:avLst/>
          </a:prstGeom>
        </p:spPr>
      </p:pic>
      <p:sp>
        <p:nvSpPr>
          <p:cNvPr id="13" name="矩形 12">
            <a:extLst>
              <a:ext uri="{FF2B5EF4-FFF2-40B4-BE49-F238E27FC236}">
                <a16:creationId xmlns:a16="http://schemas.microsoft.com/office/drawing/2014/main" id="{52B1E751-3AF4-4FD7-A3DB-8A99DA04C919}"/>
              </a:ext>
            </a:extLst>
          </p:cNvPr>
          <p:cNvSpPr/>
          <p:nvPr/>
        </p:nvSpPr>
        <p:spPr bwMode="auto">
          <a:xfrm>
            <a:off x="685800" y="4063390"/>
            <a:ext cx="4800600" cy="999802"/>
          </a:xfrm>
          <a:prstGeom prst="rect">
            <a:avLst/>
          </a:prstGeom>
          <a:noFill/>
          <a:ln w="9525" cap="flat" cmpd="sng" algn="ctr">
            <a:solidFill>
              <a:schemeClr val="tx2"/>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itchFamily="34" charset="0"/>
            </a:endParaRPr>
          </a:p>
        </p:txBody>
      </p:sp>
      <p:sp>
        <p:nvSpPr>
          <p:cNvPr id="2" name="页脚占位符 1">
            <a:extLst>
              <a:ext uri="{FF2B5EF4-FFF2-40B4-BE49-F238E27FC236}">
                <a16:creationId xmlns:a16="http://schemas.microsoft.com/office/drawing/2014/main" id="{AF991626-1122-4643-8E72-5B0D5090F848}"/>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0B967F7D-37D1-4395-8B51-ED4F020B43E3}"/>
              </a:ext>
            </a:extLst>
          </p:cNvPr>
          <p:cNvSpPr>
            <a:spLocks noGrp="1"/>
          </p:cNvSpPr>
          <p:nvPr>
            <p:ph type="sldNum" sz="quarter" idx="12"/>
          </p:nvPr>
        </p:nvSpPr>
        <p:spPr/>
        <p:txBody>
          <a:bodyPr/>
          <a:lstStyle/>
          <a:p>
            <a:fld id="{87034D8C-3CB4-402A-BC46-2AB14C0FE90A}" type="slidenum">
              <a:rPr lang="en-US" smtClean="0"/>
              <a:pPr/>
              <a:t>13</a:t>
            </a:fld>
            <a:endParaRPr lang="en-US" dirty="0"/>
          </a:p>
        </p:txBody>
      </p:sp>
      <p:sp>
        <p:nvSpPr>
          <p:cNvPr id="4" name="文本框 6">
            <a:extLst>
              <a:ext uri="{FF2B5EF4-FFF2-40B4-BE49-F238E27FC236}">
                <a16:creationId xmlns:a16="http://schemas.microsoft.com/office/drawing/2014/main" id="{0CEC722C-81F3-48DC-7756-4F4C50AAF9B3}"/>
              </a:ext>
            </a:extLst>
          </p:cNvPr>
          <p:cNvSpPr txBox="1"/>
          <p:nvPr/>
        </p:nvSpPr>
        <p:spPr>
          <a:xfrm>
            <a:off x="1770754" y="2771579"/>
            <a:ext cx="8963297" cy="738664"/>
          </a:xfrm>
          <a:prstGeom prst="rect">
            <a:avLst/>
          </a:prstGeom>
          <a:noFill/>
        </p:spPr>
        <p:txBody>
          <a:bodyPr wrap="square">
            <a:spAutoFit/>
          </a:bodyPr>
          <a:lstStyle/>
          <a:p>
            <a:pPr algn="just"/>
            <a:r>
              <a:rPr lang="en-US" sz="1400" b="0" i="0" u="none" strike="noStrike" baseline="0" dirty="0">
                <a:solidFill>
                  <a:schemeClr val="tx1">
                    <a:lumMod val="95000"/>
                    <a:lumOff val="5000"/>
                  </a:schemeClr>
                </a:solidFill>
                <a:latin typeface="CMR9"/>
              </a:rPr>
              <a:t>L. Chang, Y.-X. Liu, C. D. Roberts, Phys. Rev. Lett. 106 (2011) 072001.</a:t>
            </a:r>
          </a:p>
          <a:p>
            <a:pPr algn="just"/>
            <a:r>
              <a:rPr lang="sv-SE" sz="1400" b="0" i="0" u="none" strike="noStrike" baseline="0" dirty="0">
                <a:solidFill>
                  <a:schemeClr val="tx1">
                    <a:lumMod val="95000"/>
                    <a:lumOff val="5000"/>
                  </a:schemeClr>
                </a:solidFill>
                <a:latin typeface="CMR9"/>
              </a:rPr>
              <a:t>D. Binosi, L. Chang, J. Papavassiliou, S.-X. Qin, C. D. </a:t>
            </a:r>
            <a:r>
              <a:rPr lang="en-US" sz="1400" b="0" i="0" u="none" strike="noStrike" baseline="0" dirty="0">
                <a:solidFill>
                  <a:schemeClr val="tx1">
                    <a:lumMod val="95000"/>
                    <a:lumOff val="5000"/>
                  </a:schemeClr>
                </a:solidFill>
                <a:latin typeface="CMR9"/>
              </a:rPr>
              <a:t>Roberts, </a:t>
            </a:r>
            <a:r>
              <a:rPr lang="pt-BR" sz="1400" b="0" i="0" u="none" strike="noStrike" baseline="0" dirty="0">
                <a:solidFill>
                  <a:schemeClr val="tx1">
                    <a:lumMod val="95000"/>
                    <a:lumOff val="5000"/>
                  </a:schemeClr>
                </a:solidFill>
                <a:latin typeface="CMR9"/>
              </a:rPr>
              <a:t>Phys. Rev. D 95 (2017) 031501(R).</a:t>
            </a:r>
            <a:endParaRPr lang="en-US" sz="1400" b="0" i="0" u="none" strike="noStrike" baseline="0" dirty="0">
              <a:solidFill>
                <a:schemeClr val="tx1">
                  <a:lumMod val="95000"/>
                  <a:lumOff val="5000"/>
                </a:schemeClr>
              </a:solidFill>
              <a:latin typeface="CMR9"/>
            </a:endParaRPr>
          </a:p>
          <a:p>
            <a:pPr algn="just"/>
            <a:r>
              <a:rPr lang="en-US" sz="1400" b="0" i="0" u="none" strike="noStrike" baseline="0" dirty="0">
                <a:solidFill>
                  <a:schemeClr val="tx1">
                    <a:lumMod val="95000"/>
                    <a:lumOff val="5000"/>
                  </a:schemeClr>
                </a:solidFill>
                <a:latin typeface="CMR9"/>
              </a:rPr>
              <a:t>A. Bashir, R. Bermudez, L. Chang, C. D. Roberts, Phys. Rev. C 85 (2012) 045205.</a:t>
            </a:r>
          </a:p>
        </p:txBody>
      </p:sp>
      <p:sp>
        <p:nvSpPr>
          <p:cNvPr id="14" name="文本框 13">
            <a:extLst>
              <a:ext uri="{FF2B5EF4-FFF2-40B4-BE49-F238E27FC236}">
                <a16:creationId xmlns:a16="http://schemas.microsoft.com/office/drawing/2014/main" id="{83FBC0B0-B76B-48D3-AE23-15EAB709B79D}"/>
              </a:ext>
            </a:extLst>
          </p:cNvPr>
          <p:cNvSpPr txBox="1"/>
          <p:nvPr/>
        </p:nvSpPr>
        <p:spPr>
          <a:xfrm>
            <a:off x="571500" y="1012559"/>
            <a:ext cx="9867898" cy="992579"/>
          </a:xfrm>
          <a:prstGeom prst="rect">
            <a:avLst/>
          </a:prstGeom>
          <a:noFill/>
        </p:spPr>
        <p:txBody>
          <a:bodyPr wrap="square">
            <a:spAutoFit/>
          </a:bodyPr>
          <a:lstStyle/>
          <a:p>
            <a:pPr marL="342900" indent="-342900">
              <a:buFont typeface="Wingdings" panose="05000000000000000000" pitchFamily="2" charset="2"/>
              <a:buChar char="ü"/>
            </a:pPr>
            <a:r>
              <a:rPr lang="en-US" altLang="zh-CN" sz="2400" dirty="0">
                <a:solidFill>
                  <a:schemeClr val="accent1">
                    <a:lumMod val="50000"/>
                  </a:schemeClr>
                </a:solidFill>
                <a:latin typeface="Calibri" panose="020F0502020204030204" pitchFamily="34" charset="0"/>
                <a:cs typeface="Calibri" panose="020F0502020204030204" pitchFamily="34" charset="0"/>
              </a:rPr>
              <a:t>The key to a realistic expression of EHM in mesons –</a:t>
            </a:r>
          </a:p>
          <a:p>
            <a:r>
              <a:rPr lang="en-US" altLang="zh-CN" sz="2400" dirty="0">
                <a:solidFill>
                  <a:schemeClr val="accent1">
                    <a:lumMod val="50000"/>
                  </a:schemeClr>
                </a:solidFill>
                <a:latin typeface="Calibri" panose="020F0502020204030204" pitchFamily="34" charset="0"/>
                <a:cs typeface="Calibri" panose="020F0502020204030204" pitchFamily="34" charset="0"/>
              </a:rPr>
              <a:t>     using gap equation kernels with a more direct connection to QCD. </a:t>
            </a:r>
          </a:p>
          <a:p>
            <a:endParaRPr lang="en-US" altLang="zh-CN" sz="1050" dirty="0">
              <a:solidFill>
                <a:schemeClr val="accent1">
                  <a:lumMod val="50000"/>
                </a:schemeClr>
              </a:solidFill>
              <a:latin typeface="Calibri" panose="020F0502020204030204" pitchFamily="34" charset="0"/>
              <a:cs typeface="Calibri" panose="020F0502020204030204" pitchFamily="34" charset="0"/>
            </a:endParaRPr>
          </a:p>
        </p:txBody>
      </p:sp>
      <p:sp>
        <p:nvSpPr>
          <p:cNvPr id="16" name="文本框 15">
            <a:extLst>
              <a:ext uri="{FF2B5EF4-FFF2-40B4-BE49-F238E27FC236}">
                <a16:creationId xmlns:a16="http://schemas.microsoft.com/office/drawing/2014/main" id="{2C716624-C9DC-46B7-A357-67F00615244F}"/>
              </a:ext>
            </a:extLst>
          </p:cNvPr>
          <p:cNvSpPr txBox="1"/>
          <p:nvPr/>
        </p:nvSpPr>
        <p:spPr>
          <a:xfrm>
            <a:off x="-1219200" y="5257800"/>
            <a:ext cx="12344400" cy="830997"/>
          </a:xfrm>
          <a:prstGeom prst="rect">
            <a:avLst/>
          </a:prstGeom>
          <a:noFill/>
        </p:spPr>
        <p:txBody>
          <a:bodyPr wrap="square">
            <a:spAutoFit/>
          </a:bodyPr>
          <a:lstStyle/>
          <a:p>
            <a:pPr marL="2171700" lvl="4" indent="-342900">
              <a:buFont typeface="Wingdings" panose="05000000000000000000" pitchFamily="2" charset="2"/>
              <a:buChar char="ü"/>
            </a:pPr>
            <a:r>
              <a:rPr lang="en-US" altLang="zh-CN" sz="2400" dirty="0">
                <a:solidFill>
                  <a:schemeClr val="accent1">
                    <a:lumMod val="50000"/>
                  </a:schemeClr>
                </a:solidFill>
                <a:latin typeface="Calibri" panose="020F0502020204030204" pitchFamily="34" charset="0"/>
                <a:cs typeface="Calibri" panose="020F0502020204030204" pitchFamily="34" charset="0"/>
              </a:rPr>
              <a:t>therefrom constructing a Bethe-Salpeter kernel which ensures all symmetry constraints germane to the spectrum are preserved</a:t>
            </a:r>
            <a:endParaRPr lang="zh-CN" altLang="en-US" sz="2400" dirty="0">
              <a:solidFill>
                <a:schemeClr val="accent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1173632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3" grpId="0" animBg="1"/>
      <p:bldP spid="4"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002BA-9030-F358-D9B0-0FC73725764B}"/>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endPar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endParaRPr>
          </a:p>
        </p:txBody>
      </p:sp>
      <p:sp>
        <p:nvSpPr>
          <p:cNvPr id="8" name="Content Placeholder 2">
            <a:extLst>
              <a:ext uri="{FF2B5EF4-FFF2-40B4-BE49-F238E27FC236}">
                <a16:creationId xmlns:a16="http://schemas.microsoft.com/office/drawing/2014/main" id="{36E6A754-3F53-6BD1-7715-966704D17963}"/>
              </a:ext>
            </a:extLst>
          </p:cNvPr>
          <p:cNvSpPr txBox="1">
            <a:spLocks/>
          </p:cNvSpPr>
          <p:nvPr/>
        </p:nvSpPr>
        <p:spPr bwMode="auto">
          <a:xfrm>
            <a:off x="762000" y="1905000"/>
            <a:ext cx="9525000" cy="60330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 altLang="zh-CN" sz="2000" dirty="0"/>
              <a:t>Even under parity operations, forbidding</a:t>
            </a:r>
            <a:endParaRPr lang="en" altLang="zh-CN" dirty="0"/>
          </a:p>
          <a:p>
            <a:endParaRPr lang="en" altLang="zh-CN" dirty="0"/>
          </a:p>
          <a:p>
            <a:pPr marL="0" indent="0">
              <a:buNone/>
            </a:pPr>
            <a:endParaRPr lang="en" altLang="zh-CN" sz="2000" dirty="0"/>
          </a:p>
          <a:p>
            <a:pPr marL="0" indent="0">
              <a:buNone/>
            </a:pPr>
            <a:endParaRPr lang="en" altLang="zh-CN" sz="2000" dirty="0"/>
          </a:p>
          <a:p>
            <a:pPr lvl="1"/>
            <a:endParaRPr lang="en-US" altLang="zh-CN" sz="2200" kern="0" dirty="0"/>
          </a:p>
          <a:p>
            <a:pPr marL="457200" lvl="1" indent="0">
              <a:buNone/>
            </a:pPr>
            <a:endParaRPr lang="en-US" altLang="zh-CN" sz="2200" kern="0" dirty="0"/>
          </a:p>
        </p:txBody>
      </p:sp>
      <p:pic>
        <p:nvPicPr>
          <p:cNvPr id="15" name="图片 14">
            <a:extLst>
              <a:ext uri="{FF2B5EF4-FFF2-40B4-BE49-F238E27FC236}">
                <a16:creationId xmlns:a16="http://schemas.microsoft.com/office/drawing/2014/main" id="{A24302CE-81DE-27EA-2C64-882736E842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8458" y="341292"/>
            <a:ext cx="4566820" cy="1088715"/>
          </a:xfrm>
          <a:prstGeom prst="rect">
            <a:avLst/>
          </a:prstGeom>
          <a:effectLst/>
        </p:spPr>
      </p:pic>
      <p:sp>
        <p:nvSpPr>
          <p:cNvPr id="7" name="Content Placeholder 2">
            <a:extLst>
              <a:ext uri="{FF2B5EF4-FFF2-40B4-BE49-F238E27FC236}">
                <a16:creationId xmlns:a16="http://schemas.microsoft.com/office/drawing/2014/main" id="{9559D7BE-D258-94BF-B0DE-5E1E85D03799}"/>
              </a:ext>
            </a:extLst>
          </p:cNvPr>
          <p:cNvSpPr txBox="1">
            <a:spLocks/>
          </p:cNvSpPr>
          <p:nvPr/>
        </p:nvSpPr>
        <p:spPr bwMode="auto">
          <a:xfrm>
            <a:off x="762000" y="2909606"/>
            <a:ext cx="95250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 altLang="zh-CN" sz="2000" dirty="0"/>
              <a:t>C-parity even: with C the charge conjugation matrix, the following identity is required:</a:t>
            </a:r>
          </a:p>
          <a:p>
            <a:pPr marL="0" indent="0">
              <a:buNone/>
            </a:pPr>
            <a:endParaRPr lang="en" altLang="zh-CN" sz="2000" dirty="0"/>
          </a:p>
        </p:txBody>
      </p:sp>
      <p:pic>
        <p:nvPicPr>
          <p:cNvPr id="5" name="图片 4">
            <a:extLst>
              <a:ext uri="{FF2B5EF4-FFF2-40B4-BE49-F238E27FC236}">
                <a16:creationId xmlns:a16="http://schemas.microsoft.com/office/drawing/2014/main" id="{F684DFF3-B6BE-4F6D-80CF-16D5C040FF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5200" y="2390608"/>
            <a:ext cx="2819400" cy="428792"/>
          </a:xfrm>
          <a:prstGeom prst="rect">
            <a:avLst/>
          </a:prstGeom>
        </p:spPr>
      </p:pic>
      <p:pic>
        <p:nvPicPr>
          <p:cNvPr id="10" name="图片 9">
            <a:extLst>
              <a:ext uri="{FF2B5EF4-FFF2-40B4-BE49-F238E27FC236}">
                <a16:creationId xmlns:a16="http://schemas.microsoft.com/office/drawing/2014/main" id="{1922EB12-1CBF-4E26-9DD6-7D8B2BFD4F6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95600" y="3311873"/>
            <a:ext cx="4553176" cy="1031527"/>
          </a:xfrm>
          <a:prstGeom prst="rect">
            <a:avLst/>
          </a:prstGeom>
        </p:spPr>
      </p:pic>
      <p:sp>
        <p:nvSpPr>
          <p:cNvPr id="16" name="Content Placeholder 2">
            <a:extLst>
              <a:ext uri="{FF2B5EF4-FFF2-40B4-BE49-F238E27FC236}">
                <a16:creationId xmlns:a16="http://schemas.microsoft.com/office/drawing/2014/main" id="{F107D7DF-D756-43B7-8DD7-FC1B1510BD16}"/>
              </a:ext>
            </a:extLst>
          </p:cNvPr>
          <p:cNvSpPr txBox="1">
            <a:spLocks/>
          </p:cNvSpPr>
          <p:nvPr/>
        </p:nvSpPr>
        <p:spPr bwMode="auto">
          <a:xfrm>
            <a:off x="762000" y="4267200"/>
            <a:ext cx="9525000" cy="137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lvl="2"/>
            <a:endParaRPr lang="en-US" altLang="zh-CN" sz="1800" kern="0" dirty="0">
              <a:solidFill>
                <a:schemeClr val="tx1"/>
              </a:solidFill>
            </a:endParaRPr>
          </a:p>
          <a:p>
            <a:r>
              <a:rPr lang="en" altLang="zh-CN" sz="2000" dirty="0"/>
              <a:t>Continuous symmetries, </a:t>
            </a:r>
            <a:r>
              <a:rPr lang="en-US" altLang="zh-CN" sz="2000" dirty="0"/>
              <a:t>the unamputated inhomogeneous vector and axial-vector vertices</a:t>
            </a:r>
            <a:r>
              <a:rPr lang="en" altLang="zh-CN" sz="2000" dirty="0"/>
              <a:t> satisfy Ward-Green-Takahashi (WGT) identities</a:t>
            </a:r>
          </a:p>
          <a:p>
            <a:pPr marL="0" indent="0">
              <a:buNone/>
            </a:pPr>
            <a:endParaRPr lang="en" altLang="zh-CN" dirty="0"/>
          </a:p>
          <a:p>
            <a:endParaRPr lang="en" altLang="zh-CN" dirty="0"/>
          </a:p>
          <a:p>
            <a:endParaRPr lang="en" altLang="zh-CN" dirty="0"/>
          </a:p>
          <a:p>
            <a:endParaRPr lang="en" altLang="zh-CN" sz="2000" dirty="0"/>
          </a:p>
          <a:p>
            <a:pPr marL="457200" lvl="1" indent="0">
              <a:buNone/>
            </a:pPr>
            <a:endParaRPr lang="en-US" altLang="zh-CN" sz="2200" kern="0" dirty="0"/>
          </a:p>
          <a:p>
            <a:pPr marL="457200" lvl="1" indent="0">
              <a:buNone/>
            </a:pPr>
            <a:endParaRPr lang="en-US" altLang="zh-CN" sz="2200" kern="0" dirty="0"/>
          </a:p>
        </p:txBody>
      </p:sp>
      <p:pic>
        <p:nvPicPr>
          <p:cNvPr id="23" name="图片 22">
            <a:extLst>
              <a:ext uri="{FF2B5EF4-FFF2-40B4-BE49-F238E27FC236}">
                <a16:creationId xmlns:a16="http://schemas.microsoft.com/office/drawing/2014/main" id="{EEEE3035-E834-4F19-B4E4-7A8A36475A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79899" y="5439428"/>
            <a:ext cx="1549446" cy="458286"/>
          </a:xfrm>
          <a:prstGeom prst="rect">
            <a:avLst/>
          </a:prstGeom>
        </p:spPr>
      </p:pic>
      <p:pic>
        <p:nvPicPr>
          <p:cNvPr id="24" name="图片 23">
            <a:extLst>
              <a:ext uri="{FF2B5EF4-FFF2-40B4-BE49-F238E27FC236}">
                <a16:creationId xmlns:a16="http://schemas.microsoft.com/office/drawing/2014/main" id="{4D8777BE-4394-4845-82BD-8E0A58D5CE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29345" y="5343526"/>
            <a:ext cx="4576455" cy="530938"/>
          </a:xfrm>
          <a:prstGeom prst="rect">
            <a:avLst/>
          </a:prstGeom>
        </p:spPr>
      </p:pic>
      <p:pic>
        <p:nvPicPr>
          <p:cNvPr id="26" name="图片 25">
            <a:extLst>
              <a:ext uri="{FF2B5EF4-FFF2-40B4-BE49-F238E27FC236}">
                <a16:creationId xmlns:a16="http://schemas.microsoft.com/office/drawing/2014/main" id="{52EDB8D1-2AC4-4FF7-8FD6-71984BF094F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57473" y="5874464"/>
            <a:ext cx="1671872" cy="511909"/>
          </a:xfrm>
          <a:prstGeom prst="rect">
            <a:avLst/>
          </a:prstGeom>
        </p:spPr>
      </p:pic>
      <p:pic>
        <p:nvPicPr>
          <p:cNvPr id="28" name="图片 27">
            <a:extLst>
              <a:ext uri="{FF2B5EF4-FFF2-40B4-BE49-F238E27FC236}">
                <a16:creationId xmlns:a16="http://schemas.microsoft.com/office/drawing/2014/main" id="{6F954209-83F9-4E84-8D6B-DC1FE19436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03608" y="5874464"/>
            <a:ext cx="4269785" cy="511909"/>
          </a:xfrm>
          <a:prstGeom prst="rect">
            <a:avLst/>
          </a:prstGeom>
        </p:spPr>
      </p:pic>
      <p:sp>
        <p:nvSpPr>
          <p:cNvPr id="29" name="文本框 28">
            <a:extLst>
              <a:ext uri="{FF2B5EF4-FFF2-40B4-BE49-F238E27FC236}">
                <a16:creationId xmlns:a16="http://schemas.microsoft.com/office/drawing/2014/main" id="{8244E197-5C63-4059-82DE-C2D64425D37C}"/>
              </a:ext>
            </a:extLst>
          </p:cNvPr>
          <p:cNvSpPr txBox="1"/>
          <p:nvPr/>
        </p:nvSpPr>
        <p:spPr>
          <a:xfrm>
            <a:off x="8459661" y="5135747"/>
            <a:ext cx="3251154" cy="523220"/>
          </a:xfrm>
          <a:prstGeom prst="rect">
            <a:avLst/>
          </a:prstGeom>
          <a:noFill/>
        </p:spPr>
        <p:txBody>
          <a:bodyPr wrap="square">
            <a:spAutoFit/>
          </a:bodyPr>
          <a:lstStyle/>
          <a:p>
            <a:r>
              <a:rPr lang="en-US" sz="1400" dirty="0">
                <a:solidFill>
                  <a:schemeClr val="tx1">
                    <a:lumMod val="95000"/>
                    <a:lumOff val="5000"/>
                  </a:schemeClr>
                </a:solidFill>
              </a:rPr>
              <a:t>Qin S X, Chang L, Liu Y X, Roberts C D and Schmidt S M 2013 Phys. Lett. B 722 384</a:t>
            </a:r>
          </a:p>
        </p:txBody>
      </p:sp>
      <p:sp>
        <p:nvSpPr>
          <p:cNvPr id="30" name="文本框 29">
            <a:extLst>
              <a:ext uri="{FF2B5EF4-FFF2-40B4-BE49-F238E27FC236}">
                <a16:creationId xmlns:a16="http://schemas.microsoft.com/office/drawing/2014/main" id="{A177C792-A489-44FC-9752-FE3C915393F3}"/>
              </a:ext>
            </a:extLst>
          </p:cNvPr>
          <p:cNvSpPr txBox="1"/>
          <p:nvPr/>
        </p:nvSpPr>
        <p:spPr>
          <a:xfrm>
            <a:off x="8459661" y="5722034"/>
            <a:ext cx="3251153" cy="523220"/>
          </a:xfrm>
          <a:prstGeom prst="rect">
            <a:avLst/>
          </a:prstGeom>
          <a:noFill/>
        </p:spPr>
        <p:txBody>
          <a:bodyPr wrap="square">
            <a:spAutoFit/>
          </a:bodyPr>
          <a:lstStyle/>
          <a:p>
            <a:r>
              <a:rPr lang="en-US" sz="1400" dirty="0">
                <a:solidFill>
                  <a:schemeClr val="tx1">
                    <a:lumMod val="95000"/>
                    <a:lumOff val="5000"/>
                  </a:schemeClr>
                </a:solidFill>
              </a:rPr>
              <a:t>Qin S X, Roberts C D and Schmidt S M 2014 Phys. Lett. B 733 202</a:t>
            </a:r>
          </a:p>
        </p:txBody>
      </p:sp>
      <p:sp>
        <p:nvSpPr>
          <p:cNvPr id="31" name="Title 1">
            <a:extLst>
              <a:ext uri="{FF2B5EF4-FFF2-40B4-BE49-F238E27FC236}">
                <a16:creationId xmlns:a16="http://schemas.microsoft.com/office/drawing/2014/main" id="{217989A5-D7C6-494C-9946-B8A52D722456}"/>
              </a:ext>
            </a:extLst>
          </p:cNvPr>
          <p:cNvSpPr txBox="1">
            <a:spLocks/>
          </p:cNvSpPr>
          <p:nvPr/>
        </p:nvSpPr>
        <p:spPr bwMode="auto">
          <a:xfrm>
            <a:off x="609600" y="228600"/>
            <a:ext cx="4191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EHM improved kernel</a:t>
            </a:r>
          </a:p>
        </p:txBody>
      </p:sp>
      <p:pic>
        <p:nvPicPr>
          <p:cNvPr id="32" name="图片 31">
            <a:extLst>
              <a:ext uri="{FF2B5EF4-FFF2-40B4-BE49-F238E27FC236}">
                <a16:creationId xmlns:a16="http://schemas.microsoft.com/office/drawing/2014/main" id="{77A0B47B-75A1-4794-A2F0-0D9403630B6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47800" y="1198273"/>
            <a:ext cx="4920609" cy="780096"/>
          </a:xfrm>
          <a:prstGeom prst="rect">
            <a:avLst/>
          </a:prstGeom>
        </p:spPr>
      </p:pic>
      <p:sp>
        <p:nvSpPr>
          <p:cNvPr id="3" name="页脚占位符 2">
            <a:extLst>
              <a:ext uri="{FF2B5EF4-FFF2-40B4-BE49-F238E27FC236}">
                <a16:creationId xmlns:a16="http://schemas.microsoft.com/office/drawing/2014/main" id="{C2CF7557-0B1C-49AD-9C32-EFC77A285750}"/>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20" name="Content Placeholder 2">
            <a:extLst>
              <a:ext uri="{FF2B5EF4-FFF2-40B4-BE49-F238E27FC236}">
                <a16:creationId xmlns:a16="http://schemas.microsoft.com/office/drawing/2014/main" id="{EDCB8A52-D189-4C01-A606-6E9BF83E735D}"/>
              </a:ext>
            </a:extLst>
          </p:cNvPr>
          <p:cNvSpPr txBox="1">
            <a:spLocks/>
          </p:cNvSpPr>
          <p:nvPr/>
        </p:nvSpPr>
        <p:spPr bwMode="auto">
          <a:xfrm>
            <a:off x="762000" y="4038600"/>
            <a:ext cx="95250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 altLang="zh-CN" sz="2000" dirty="0"/>
              <a:t>T-parity even</a:t>
            </a:r>
          </a:p>
        </p:txBody>
      </p:sp>
      <p:sp>
        <p:nvSpPr>
          <p:cNvPr id="4" name="灯片编号占位符 3">
            <a:extLst>
              <a:ext uri="{FF2B5EF4-FFF2-40B4-BE49-F238E27FC236}">
                <a16:creationId xmlns:a16="http://schemas.microsoft.com/office/drawing/2014/main" id="{E9C37282-F90E-4D05-A86A-08A660E8DDBA}"/>
              </a:ext>
            </a:extLst>
          </p:cNvPr>
          <p:cNvSpPr>
            <a:spLocks noGrp="1"/>
          </p:cNvSpPr>
          <p:nvPr>
            <p:ph type="sldNum" sz="quarter" idx="12"/>
          </p:nvPr>
        </p:nvSpPr>
        <p:spPr/>
        <p:txBody>
          <a:bodyPr/>
          <a:lstStyle/>
          <a:p>
            <a:fld id="{87034D8C-3CB4-402A-BC46-2AB14C0FE90A}" type="slidenum">
              <a:rPr lang="en-US" smtClean="0"/>
              <a:pPr/>
              <a:t>14</a:t>
            </a:fld>
            <a:endParaRPr lang="en-US" dirty="0"/>
          </a:p>
        </p:txBody>
      </p:sp>
    </p:spTree>
    <p:extLst>
      <p:ext uri="{BB962C8B-B14F-4D97-AF65-F5344CB8AC3E}">
        <p14:creationId xmlns:p14="http://schemas.microsoft.com/office/powerpoint/2010/main" val="164751948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P spid="16" grpId="0"/>
      <p:bldP spid="29" grpId="0"/>
      <p:bldP spid="30"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5D79D71F-6499-7F04-3388-B9BA5B790B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431" y="1213760"/>
            <a:ext cx="4648201" cy="833471"/>
          </a:xfrm>
          <a:prstGeom prst="rect">
            <a:avLst/>
          </a:prstGeom>
        </p:spPr>
      </p:pic>
      <p:pic>
        <p:nvPicPr>
          <p:cNvPr id="14" name="图片 13">
            <a:extLst>
              <a:ext uri="{FF2B5EF4-FFF2-40B4-BE49-F238E27FC236}">
                <a16:creationId xmlns:a16="http://schemas.microsoft.com/office/drawing/2014/main" id="{C3AA7FC9-9BEF-FFB6-6DD7-5461653B01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992220"/>
            <a:ext cx="4419600" cy="852402"/>
          </a:xfrm>
          <a:prstGeom prst="rect">
            <a:avLst/>
          </a:prstGeom>
          <a:effectLst>
            <a:outerShdw blurRad="50800" dist="38100" dir="5400000" algn="t" rotWithShape="0">
              <a:prstClr val="black">
                <a:alpha val="40000"/>
              </a:prstClr>
            </a:outerShdw>
          </a:effectLst>
        </p:spPr>
      </p:pic>
      <p:sp>
        <p:nvSpPr>
          <p:cNvPr id="11" name="文本框 10">
            <a:extLst>
              <a:ext uri="{FF2B5EF4-FFF2-40B4-BE49-F238E27FC236}">
                <a16:creationId xmlns:a16="http://schemas.microsoft.com/office/drawing/2014/main" id="{D27BAA0A-F032-4D8A-AD1A-EFEF447F5DAA}"/>
              </a:ext>
            </a:extLst>
          </p:cNvPr>
          <p:cNvSpPr txBox="1"/>
          <p:nvPr/>
        </p:nvSpPr>
        <p:spPr>
          <a:xfrm>
            <a:off x="990601" y="2286520"/>
            <a:ext cx="3429000" cy="461665"/>
          </a:xfrm>
          <a:prstGeom prst="rect">
            <a:avLst/>
          </a:prstGeom>
          <a:noFill/>
        </p:spPr>
        <p:txBody>
          <a:bodyPr wrap="square">
            <a:spAutoFit/>
          </a:bodyPr>
          <a:lstStyle/>
          <a:p>
            <a:pPr algn="l"/>
            <a:r>
              <a:rPr lang="en-US" altLang="zh-CN" sz="2400" kern="0" dirty="0">
                <a:solidFill>
                  <a:srgbClr val="754881"/>
                </a:solidFill>
                <a:effectLst/>
                <a:latin typeface="Calibri" panose="020F0502020204030204" pitchFamily="34" charset="0"/>
                <a:ea typeface="DengXian" panose="02010600030101010101" pitchFamily="2" charset="-122"/>
                <a:cs typeface="Calibri" panose="020F0502020204030204" pitchFamily="34" charset="0"/>
              </a:rPr>
              <a:t>constraint equations</a:t>
            </a:r>
            <a:endParaRPr lang="en-US" sz="2400" dirty="0">
              <a:solidFill>
                <a:srgbClr val="754881"/>
              </a:solidFill>
              <a:latin typeface="Calibri" panose="020F0502020204030204" pitchFamily="34" charset="0"/>
              <a:cs typeface="Calibri" panose="020F0502020204030204" pitchFamily="34" charset="0"/>
            </a:endParaRPr>
          </a:p>
        </p:txBody>
      </p:sp>
      <p:sp>
        <p:nvSpPr>
          <p:cNvPr id="13" name="Title 1">
            <a:extLst>
              <a:ext uri="{FF2B5EF4-FFF2-40B4-BE49-F238E27FC236}">
                <a16:creationId xmlns:a16="http://schemas.microsoft.com/office/drawing/2014/main" id="{72140A54-19C3-458F-B90C-3B1B3AFFB76A}"/>
              </a:ext>
            </a:extLst>
          </p:cNvPr>
          <p:cNvSpPr txBox="1">
            <a:spLocks/>
          </p:cNvSpPr>
          <p:nvPr/>
        </p:nvSpPr>
        <p:spPr bwMode="auto">
          <a:xfrm>
            <a:off x="609600" y="228600"/>
            <a:ext cx="4191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EHM improved kernel</a:t>
            </a:r>
          </a:p>
        </p:txBody>
      </p:sp>
      <p:pic>
        <p:nvPicPr>
          <p:cNvPr id="7" name="图片 6">
            <a:extLst>
              <a:ext uri="{FF2B5EF4-FFF2-40B4-BE49-F238E27FC236}">
                <a16:creationId xmlns:a16="http://schemas.microsoft.com/office/drawing/2014/main" id="{A77AD0D5-3394-4293-B7E2-961CBD50AB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497" y="2750544"/>
            <a:ext cx="4660191" cy="2525103"/>
          </a:xfrm>
          <a:prstGeom prst="rect">
            <a:avLst/>
          </a:prstGeom>
        </p:spPr>
      </p:pic>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559C99A2-2477-4B3C-967C-88342CCA2272}"/>
                  </a:ext>
                </a:extLst>
              </p:cNvPr>
              <p:cNvSpPr txBox="1"/>
              <p:nvPr/>
            </p:nvSpPr>
            <p:spPr>
              <a:xfrm>
                <a:off x="5544312" y="2134211"/>
                <a:ext cx="5897035" cy="3970318"/>
              </a:xfrm>
              <a:custGeom>
                <a:avLst/>
                <a:gdLst>
                  <a:gd name="connsiteX0" fmla="*/ 0 w 5897035"/>
                  <a:gd name="connsiteY0" fmla="*/ 0 h 3970318"/>
                  <a:gd name="connsiteX1" fmla="*/ 773167 w 5897035"/>
                  <a:gd name="connsiteY1" fmla="*/ 0 h 3970318"/>
                  <a:gd name="connsiteX2" fmla="*/ 1251482 w 5897035"/>
                  <a:gd name="connsiteY2" fmla="*/ 0 h 3970318"/>
                  <a:gd name="connsiteX3" fmla="*/ 2024649 w 5897035"/>
                  <a:gd name="connsiteY3" fmla="*/ 0 h 3970318"/>
                  <a:gd name="connsiteX4" fmla="*/ 2502964 w 5897035"/>
                  <a:gd name="connsiteY4" fmla="*/ 0 h 3970318"/>
                  <a:gd name="connsiteX5" fmla="*/ 2981279 w 5897035"/>
                  <a:gd name="connsiteY5" fmla="*/ 0 h 3970318"/>
                  <a:gd name="connsiteX6" fmla="*/ 3754446 w 5897035"/>
                  <a:gd name="connsiteY6" fmla="*/ 0 h 3970318"/>
                  <a:gd name="connsiteX7" fmla="*/ 4409672 w 5897035"/>
                  <a:gd name="connsiteY7" fmla="*/ 0 h 3970318"/>
                  <a:gd name="connsiteX8" fmla="*/ 5005927 w 5897035"/>
                  <a:gd name="connsiteY8" fmla="*/ 0 h 3970318"/>
                  <a:gd name="connsiteX9" fmla="*/ 5897035 w 5897035"/>
                  <a:gd name="connsiteY9" fmla="*/ 0 h 3970318"/>
                  <a:gd name="connsiteX10" fmla="*/ 5897035 w 5897035"/>
                  <a:gd name="connsiteY10" fmla="*/ 661720 h 3970318"/>
                  <a:gd name="connsiteX11" fmla="*/ 5897035 w 5897035"/>
                  <a:gd name="connsiteY11" fmla="*/ 1244033 h 3970318"/>
                  <a:gd name="connsiteX12" fmla="*/ 5897035 w 5897035"/>
                  <a:gd name="connsiteY12" fmla="*/ 1786643 h 3970318"/>
                  <a:gd name="connsiteX13" fmla="*/ 5897035 w 5897035"/>
                  <a:gd name="connsiteY13" fmla="*/ 2368956 h 3970318"/>
                  <a:gd name="connsiteX14" fmla="*/ 5897035 w 5897035"/>
                  <a:gd name="connsiteY14" fmla="*/ 2990973 h 3970318"/>
                  <a:gd name="connsiteX15" fmla="*/ 5897035 w 5897035"/>
                  <a:gd name="connsiteY15" fmla="*/ 3970318 h 3970318"/>
                  <a:gd name="connsiteX16" fmla="*/ 5182839 w 5897035"/>
                  <a:gd name="connsiteY16" fmla="*/ 3970318 h 3970318"/>
                  <a:gd name="connsiteX17" fmla="*/ 4704523 w 5897035"/>
                  <a:gd name="connsiteY17" fmla="*/ 3970318 h 3970318"/>
                  <a:gd name="connsiteX18" fmla="*/ 3990327 w 5897035"/>
                  <a:gd name="connsiteY18" fmla="*/ 3970318 h 3970318"/>
                  <a:gd name="connsiteX19" fmla="*/ 3394071 w 5897035"/>
                  <a:gd name="connsiteY19" fmla="*/ 3970318 h 3970318"/>
                  <a:gd name="connsiteX20" fmla="*/ 2738845 w 5897035"/>
                  <a:gd name="connsiteY20" fmla="*/ 3970318 h 3970318"/>
                  <a:gd name="connsiteX21" fmla="*/ 2083619 w 5897035"/>
                  <a:gd name="connsiteY21" fmla="*/ 3970318 h 3970318"/>
                  <a:gd name="connsiteX22" fmla="*/ 1428393 w 5897035"/>
                  <a:gd name="connsiteY22" fmla="*/ 3970318 h 3970318"/>
                  <a:gd name="connsiteX23" fmla="*/ 773167 w 5897035"/>
                  <a:gd name="connsiteY23" fmla="*/ 3970318 h 3970318"/>
                  <a:gd name="connsiteX24" fmla="*/ 0 w 5897035"/>
                  <a:gd name="connsiteY24" fmla="*/ 3970318 h 3970318"/>
                  <a:gd name="connsiteX25" fmla="*/ 0 w 5897035"/>
                  <a:gd name="connsiteY25" fmla="*/ 3388005 h 3970318"/>
                  <a:gd name="connsiteX26" fmla="*/ 0 w 5897035"/>
                  <a:gd name="connsiteY26" fmla="*/ 2845395 h 3970318"/>
                  <a:gd name="connsiteX27" fmla="*/ 0 w 5897035"/>
                  <a:gd name="connsiteY27" fmla="*/ 2183675 h 3970318"/>
                  <a:gd name="connsiteX28" fmla="*/ 0 w 5897035"/>
                  <a:gd name="connsiteY28" fmla="*/ 1442549 h 3970318"/>
                  <a:gd name="connsiteX29" fmla="*/ 0 w 5897035"/>
                  <a:gd name="connsiteY29" fmla="*/ 780829 h 3970318"/>
                  <a:gd name="connsiteX30" fmla="*/ 0 w 5897035"/>
                  <a:gd name="connsiteY30" fmla="*/ 0 h 397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97035" h="3970318" extrusionOk="0">
                    <a:moveTo>
                      <a:pt x="0" y="0"/>
                    </a:moveTo>
                    <a:cubicBezTo>
                      <a:pt x="283569" y="-34856"/>
                      <a:pt x="396399" y="-13602"/>
                      <a:pt x="773167" y="0"/>
                    </a:cubicBezTo>
                    <a:cubicBezTo>
                      <a:pt x="1149935" y="13602"/>
                      <a:pt x="1062200" y="-13018"/>
                      <a:pt x="1251482" y="0"/>
                    </a:cubicBezTo>
                    <a:cubicBezTo>
                      <a:pt x="1440765" y="13018"/>
                      <a:pt x="1850001" y="35721"/>
                      <a:pt x="2024649" y="0"/>
                    </a:cubicBezTo>
                    <a:cubicBezTo>
                      <a:pt x="2199297" y="-35721"/>
                      <a:pt x="2278028" y="-2451"/>
                      <a:pt x="2502964" y="0"/>
                    </a:cubicBezTo>
                    <a:cubicBezTo>
                      <a:pt x="2727901" y="2451"/>
                      <a:pt x="2776171" y="-11324"/>
                      <a:pt x="2981279" y="0"/>
                    </a:cubicBezTo>
                    <a:cubicBezTo>
                      <a:pt x="3186388" y="11324"/>
                      <a:pt x="3431957" y="2772"/>
                      <a:pt x="3754446" y="0"/>
                    </a:cubicBezTo>
                    <a:cubicBezTo>
                      <a:pt x="4076935" y="-2772"/>
                      <a:pt x="4227951" y="6215"/>
                      <a:pt x="4409672" y="0"/>
                    </a:cubicBezTo>
                    <a:cubicBezTo>
                      <a:pt x="4591393" y="-6215"/>
                      <a:pt x="4814624" y="-8227"/>
                      <a:pt x="5005927" y="0"/>
                    </a:cubicBezTo>
                    <a:cubicBezTo>
                      <a:pt x="5197230" y="8227"/>
                      <a:pt x="5451751" y="39605"/>
                      <a:pt x="5897035" y="0"/>
                    </a:cubicBezTo>
                    <a:cubicBezTo>
                      <a:pt x="5880910" y="266778"/>
                      <a:pt x="5898655" y="452772"/>
                      <a:pt x="5897035" y="661720"/>
                    </a:cubicBezTo>
                    <a:cubicBezTo>
                      <a:pt x="5895415" y="870668"/>
                      <a:pt x="5889833" y="1060783"/>
                      <a:pt x="5897035" y="1244033"/>
                    </a:cubicBezTo>
                    <a:cubicBezTo>
                      <a:pt x="5904237" y="1427283"/>
                      <a:pt x="5906393" y="1583823"/>
                      <a:pt x="5897035" y="1786643"/>
                    </a:cubicBezTo>
                    <a:cubicBezTo>
                      <a:pt x="5887678" y="1989463"/>
                      <a:pt x="5890492" y="2234419"/>
                      <a:pt x="5897035" y="2368956"/>
                    </a:cubicBezTo>
                    <a:cubicBezTo>
                      <a:pt x="5903578" y="2503493"/>
                      <a:pt x="5916422" y="2859138"/>
                      <a:pt x="5897035" y="2990973"/>
                    </a:cubicBezTo>
                    <a:cubicBezTo>
                      <a:pt x="5877648" y="3122808"/>
                      <a:pt x="5861993" y="3573092"/>
                      <a:pt x="5897035" y="3970318"/>
                    </a:cubicBezTo>
                    <a:cubicBezTo>
                      <a:pt x="5626835" y="3992104"/>
                      <a:pt x="5393584" y="3981150"/>
                      <a:pt x="5182839" y="3970318"/>
                    </a:cubicBezTo>
                    <a:cubicBezTo>
                      <a:pt x="4972094" y="3959486"/>
                      <a:pt x="4901567" y="3969845"/>
                      <a:pt x="4704523" y="3970318"/>
                    </a:cubicBezTo>
                    <a:cubicBezTo>
                      <a:pt x="4507479" y="3970791"/>
                      <a:pt x="4279935" y="3972230"/>
                      <a:pt x="3990327" y="3970318"/>
                    </a:cubicBezTo>
                    <a:cubicBezTo>
                      <a:pt x="3700719" y="3968406"/>
                      <a:pt x="3670568" y="3996316"/>
                      <a:pt x="3394071" y="3970318"/>
                    </a:cubicBezTo>
                    <a:cubicBezTo>
                      <a:pt x="3117574" y="3944320"/>
                      <a:pt x="2919756" y="3946407"/>
                      <a:pt x="2738845" y="3970318"/>
                    </a:cubicBezTo>
                    <a:cubicBezTo>
                      <a:pt x="2557934" y="3994229"/>
                      <a:pt x="2395808" y="3949543"/>
                      <a:pt x="2083619" y="3970318"/>
                    </a:cubicBezTo>
                    <a:cubicBezTo>
                      <a:pt x="1771430" y="3991093"/>
                      <a:pt x="1716780" y="3956394"/>
                      <a:pt x="1428393" y="3970318"/>
                    </a:cubicBezTo>
                    <a:cubicBezTo>
                      <a:pt x="1140006" y="3984242"/>
                      <a:pt x="955859" y="4001381"/>
                      <a:pt x="773167" y="3970318"/>
                    </a:cubicBezTo>
                    <a:cubicBezTo>
                      <a:pt x="590475" y="3939255"/>
                      <a:pt x="158729" y="3999037"/>
                      <a:pt x="0" y="3970318"/>
                    </a:cubicBezTo>
                    <a:cubicBezTo>
                      <a:pt x="-9876" y="3714854"/>
                      <a:pt x="6008" y="3583822"/>
                      <a:pt x="0" y="3388005"/>
                    </a:cubicBezTo>
                    <a:cubicBezTo>
                      <a:pt x="-6008" y="3192188"/>
                      <a:pt x="-23800" y="2992661"/>
                      <a:pt x="0" y="2845395"/>
                    </a:cubicBezTo>
                    <a:cubicBezTo>
                      <a:pt x="23800" y="2698129"/>
                      <a:pt x="30176" y="2449585"/>
                      <a:pt x="0" y="2183675"/>
                    </a:cubicBezTo>
                    <a:cubicBezTo>
                      <a:pt x="-30176" y="1917765"/>
                      <a:pt x="28634" y="1639936"/>
                      <a:pt x="0" y="1442549"/>
                    </a:cubicBezTo>
                    <a:cubicBezTo>
                      <a:pt x="-28634" y="1245162"/>
                      <a:pt x="-17812" y="964212"/>
                      <a:pt x="0" y="780829"/>
                    </a:cubicBezTo>
                    <a:cubicBezTo>
                      <a:pt x="17812" y="597446"/>
                      <a:pt x="-3078" y="383500"/>
                      <a:pt x="0" y="0"/>
                    </a:cubicBezTo>
                    <a:close/>
                  </a:path>
                </a:pathLst>
              </a:custGeom>
              <a:noFill/>
              <a:ln>
                <a:solidFill>
                  <a:schemeClr val="accent1"/>
                </a:solidFill>
                <a:extLst>
                  <a:ext uri="{C807C97D-BFC1-408E-A445-0C87EB9F89A2}">
                    <ask:lineSketchStyleProps xmlns:ask="http://schemas.microsoft.com/office/drawing/2018/sketchyshapes" sd="2640294349">
                      <a:prstGeom prst="rect">
                        <a:avLst/>
                      </a:prstGeom>
                      <ask:type>
                        <ask:lineSketchFreehand/>
                      </ask:type>
                    </ask:lineSketchStyleProps>
                  </a:ext>
                </a:extLst>
              </a:ln>
              <a:effectLst>
                <a:outerShdw blurRad="50800" dist="38100" dir="2700000" algn="tl" rotWithShape="0">
                  <a:prstClr val="black">
                    <a:alpha val="40000"/>
                  </a:prstClr>
                </a:outerShdw>
              </a:effectLst>
            </p:spPr>
            <p:txBody>
              <a:bodyPr wrap="square">
                <a:spAutoFit/>
              </a:bodyPr>
              <a:lstStyle/>
              <a:p>
                <a:pPr marL="285750" indent="-285750">
                  <a:buFont typeface="Wingdings" panose="05000000000000000000" pitchFamily="2" charset="2"/>
                  <a:buChar char="Ø"/>
                </a:pPr>
                <a:r>
                  <a:rPr lang="en-US" sz="1800" b="0" i="0" u="none" strike="noStrike" baseline="0" dirty="0">
                    <a:solidFill>
                      <a:srgbClr val="754881"/>
                    </a:solidFill>
                    <a:latin typeface="Comic Sans MS" panose="030F0702030302020204" pitchFamily="66" charset="0"/>
                  </a:rPr>
                  <a:t>Minim</a:t>
                </a:r>
                <a:r>
                  <a:rPr lang="en-US" dirty="0">
                    <a:solidFill>
                      <a:srgbClr val="754881"/>
                    </a:solidFill>
                    <a:latin typeface="Comic Sans MS" panose="030F0702030302020204" pitchFamily="66" charset="0"/>
                  </a:rPr>
                  <a:t>al </a:t>
                </a:r>
                <a14:m>
                  <m:oMath xmlns:m="http://schemas.openxmlformats.org/officeDocument/2006/math">
                    <m:r>
                      <a:rPr lang="en-US" i="1">
                        <a:solidFill>
                          <a:srgbClr val="754881"/>
                        </a:solidFill>
                        <a:latin typeface="Cambria Math" panose="02040503050406030204" pitchFamily="18" charset="0"/>
                      </a:rPr>
                      <m:t>𝐴𝑛𝑠</m:t>
                    </m:r>
                    <m:acc>
                      <m:accPr>
                        <m:chr m:val="̈"/>
                        <m:ctrlPr>
                          <a:rPr lang="en-US" i="1">
                            <a:solidFill>
                              <a:srgbClr val="754881"/>
                            </a:solidFill>
                            <a:latin typeface="Cambria Math" panose="02040503050406030204" pitchFamily="18" charset="0"/>
                          </a:rPr>
                        </m:ctrlPr>
                      </m:accPr>
                      <m:e>
                        <m:r>
                          <a:rPr lang="en-US" i="1">
                            <a:solidFill>
                              <a:srgbClr val="754881"/>
                            </a:solidFill>
                            <a:latin typeface="Cambria Math" panose="02040503050406030204" pitchFamily="18" charset="0"/>
                          </a:rPr>
                          <m:t>𝑎</m:t>
                        </m:r>
                      </m:e>
                    </m:acc>
                    <m:r>
                      <a:rPr lang="en-US" i="1">
                        <a:solidFill>
                          <a:srgbClr val="754881"/>
                        </a:solidFill>
                        <a:latin typeface="Cambria Math" panose="02040503050406030204" pitchFamily="18" charset="0"/>
                      </a:rPr>
                      <m:t>𝑡𝑧𝑒</m:t>
                    </m:r>
                  </m:oMath>
                </a14:m>
                <a:endParaRPr lang="en-US" dirty="0">
                  <a:solidFill>
                    <a:srgbClr val="754881"/>
                  </a:solidFill>
                  <a:latin typeface="Comic Sans MS" panose="030F0702030302020204" pitchFamily="66" charset="0"/>
                </a:endParaRPr>
              </a:p>
              <a:p>
                <a:pPr marL="285750" indent="-285750" algn="l">
                  <a:buFont typeface="Wingdings" panose="05000000000000000000" pitchFamily="2" charset="2"/>
                  <a:buChar char="Ø"/>
                </a:pPr>
                <a:endParaRPr lang="en-US" sz="1800" b="0" i="0" u="none" strike="noStrike" baseline="0" dirty="0">
                  <a:solidFill>
                    <a:srgbClr val="754881"/>
                  </a:solidFill>
                  <a:latin typeface="CMR10"/>
                </a:endParaRPr>
              </a:p>
              <a:p>
                <a:pPr marL="285750" indent="-285750">
                  <a:buFont typeface="Wingdings" panose="05000000000000000000" pitchFamily="2" charset="2"/>
                  <a:buChar char="Ø"/>
                </a:pPr>
                <a:r>
                  <a:rPr lang="en-US" sz="1800" b="0" i="0" u="none" strike="noStrike" baseline="0" dirty="0">
                    <a:solidFill>
                      <a:srgbClr val="754881"/>
                    </a:solidFill>
                    <a:latin typeface="Comic Sans MS" panose="030F0702030302020204" pitchFamily="66" charset="0"/>
                  </a:rPr>
                  <a:t>material improvements over leading-order results; in many cases, restoring crucial symmetries that would otherwise be broken.</a:t>
                </a:r>
              </a:p>
              <a:p>
                <a:pPr marL="285750" indent="-285750">
                  <a:buFont typeface="Wingdings" panose="05000000000000000000" pitchFamily="2" charset="2"/>
                  <a:buChar char="Ø"/>
                </a:pPr>
                <a:endParaRPr lang="en-US" sz="1800" b="0" i="0" u="none" strike="noStrike" baseline="0" dirty="0">
                  <a:solidFill>
                    <a:srgbClr val="754881"/>
                  </a:solidFill>
                  <a:latin typeface="CMR10"/>
                </a:endParaRPr>
              </a:p>
              <a:p>
                <a:pPr marL="285750" indent="-285750">
                  <a:buFont typeface="Wingdings" panose="05000000000000000000" pitchFamily="2" charset="2"/>
                  <a:buChar char="Ø"/>
                </a:pPr>
                <a:endParaRPr lang="en-US" sz="1800" b="0" i="0" u="none" strike="noStrike" baseline="0" dirty="0">
                  <a:solidFill>
                    <a:srgbClr val="754881"/>
                  </a:solidFill>
                  <a:latin typeface="CMR10"/>
                </a:endParaRPr>
              </a:p>
              <a:p>
                <a:pPr marL="285750" indent="-285750">
                  <a:buFont typeface="Wingdings" panose="05000000000000000000" pitchFamily="2" charset="2"/>
                  <a:buChar char="Ø"/>
                </a:pPr>
                <a:r>
                  <a:rPr lang="en-US" dirty="0">
                    <a:solidFill>
                      <a:srgbClr val="754881"/>
                    </a:solidFill>
                    <a:latin typeface="Comic Sans MS" panose="030F0702030302020204" pitchFamily="66" charset="0"/>
                  </a:rPr>
                  <a:t>for an arbitrary vertex in the family specified by                      </a:t>
                </a:r>
              </a:p>
              <a:p>
                <a:pPr marL="285750" indent="-285750">
                  <a:buFont typeface="Wingdings" panose="05000000000000000000" pitchFamily="2" charset="2"/>
                  <a:buChar char="Ø"/>
                </a:pPr>
                <a:endParaRPr lang="en-US" dirty="0">
                  <a:solidFill>
                    <a:srgbClr val="754881"/>
                  </a:solidFill>
                  <a:latin typeface="CMR10"/>
                </a:endParaRPr>
              </a:p>
              <a:p>
                <a:pPr marL="285750" indent="-285750">
                  <a:buFont typeface="Wingdings" panose="05000000000000000000" pitchFamily="2" charset="2"/>
                  <a:buChar char="Ø"/>
                </a:pPr>
                <a:endParaRPr lang="en-US" dirty="0">
                  <a:solidFill>
                    <a:srgbClr val="754881"/>
                  </a:solidFill>
                  <a:latin typeface="CMR10"/>
                </a:endParaRPr>
              </a:p>
              <a:p>
                <a:r>
                  <a:rPr lang="en-US" dirty="0">
                    <a:solidFill>
                      <a:srgbClr val="754881"/>
                    </a:solidFill>
                    <a:latin typeface="Comic Sans MS" panose="030F0702030302020204" pitchFamily="66" charset="0"/>
                  </a:rPr>
                  <a:t>one has symmetry-preserving EHM improved Bethe-Salpeter kernels for use in calculating meson bound-state properties.</a:t>
                </a:r>
              </a:p>
              <a:p>
                <a:pPr marL="285750" indent="-285750">
                  <a:buFont typeface="Wingdings" panose="05000000000000000000" pitchFamily="2" charset="2"/>
                  <a:buChar char="Ø"/>
                </a:pPr>
                <a:endParaRPr lang="en-US" dirty="0">
                  <a:solidFill>
                    <a:srgbClr val="754881"/>
                  </a:solidFill>
                  <a:latin typeface="CMR10"/>
                </a:endParaRPr>
              </a:p>
            </p:txBody>
          </p:sp>
        </mc:Choice>
        <mc:Fallback xmlns="">
          <p:sp>
            <p:nvSpPr>
              <p:cNvPr id="17" name="文本框 16">
                <a:extLst>
                  <a:ext uri="{FF2B5EF4-FFF2-40B4-BE49-F238E27FC236}">
                    <a16:creationId xmlns:a16="http://schemas.microsoft.com/office/drawing/2014/main" id="{559C99A2-2477-4B3C-967C-88342CCA2272}"/>
                  </a:ext>
                </a:extLst>
              </p:cNvPr>
              <p:cNvSpPr txBox="1">
                <a:spLocks noRot="1" noChangeAspect="1" noMove="1" noResize="1" noEditPoints="1" noAdjustHandles="1" noChangeArrowheads="1" noChangeShapeType="1" noTextEdit="1"/>
              </p:cNvSpPr>
              <p:nvPr/>
            </p:nvSpPr>
            <p:spPr>
              <a:xfrm>
                <a:off x="5544312" y="2134211"/>
                <a:ext cx="5897035" cy="3970318"/>
              </a:xfrm>
              <a:prstGeom prst="rect">
                <a:avLst/>
              </a:prstGeom>
              <a:blipFill>
                <a:blip r:embed="rId6"/>
                <a:stretch>
                  <a:fillRect/>
                </a:stretch>
              </a:blipFill>
              <a:ln>
                <a:solidFill>
                  <a:schemeClr val="accent1"/>
                </a:solidFill>
                <a:extLst>
                  <a:ext uri="{C807C97D-BFC1-408E-A445-0C87EB9F89A2}">
                    <ask:lineSketchStyleProps xmlns:ask="http://schemas.microsoft.com/office/drawing/2018/sketchyshapes" sd="2640294349">
                      <a:custGeom>
                        <a:avLst/>
                        <a:gdLst>
                          <a:gd name="connsiteX0" fmla="*/ 0 w 5897035"/>
                          <a:gd name="connsiteY0" fmla="*/ 0 h 3970318"/>
                          <a:gd name="connsiteX1" fmla="*/ 773167 w 5897035"/>
                          <a:gd name="connsiteY1" fmla="*/ 0 h 3970318"/>
                          <a:gd name="connsiteX2" fmla="*/ 1251482 w 5897035"/>
                          <a:gd name="connsiteY2" fmla="*/ 0 h 3970318"/>
                          <a:gd name="connsiteX3" fmla="*/ 2024649 w 5897035"/>
                          <a:gd name="connsiteY3" fmla="*/ 0 h 3970318"/>
                          <a:gd name="connsiteX4" fmla="*/ 2502964 w 5897035"/>
                          <a:gd name="connsiteY4" fmla="*/ 0 h 3970318"/>
                          <a:gd name="connsiteX5" fmla="*/ 2981279 w 5897035"/>
                          <a:gd name="connsiteY5" fmla="*/ 0 h 3970318"/>
                          <a:gd name="connsiteX6" fmla="*/ 3754446 w 5897035"/>
                          <a:gd name="connsiteY6" fmla="*/ 0 h 3970318"/>
                          <a:gd name="connsiteX7" fmla="*/ 4409672 w 5897035"/>
                          <a:gd name="connsiteY7" fmla="*/ 0 h 3970318"/>
                          <a:gd name="connsiteX8" fmla="*/ 5005927 w 5897035"/>
                          <a:gd name="connsiteY8" fmla="*/ 0 h 3970318"/>
                          <a:gd name="connsiteX9" fmla="*/ 5897035 w 5897035"/>
                          <a:gd name="connsiteY9" fmla="*/ 0 h 3970318"/>
                          <a:gd name="connsiteX10" fmla="*/ 5897035 w 5897035"/>
                          <a:gd name="connsiteY10" fmla="*/ 661720 h 3970318"/>
                          <a:gd name="connsiteX11" fmla="*/ 5897035 w 5897035"/>
                          <a:gd name="connsiteY11" fmla="*/ 1244033 h 3970318"/>
                          <a:gd name="connsiteX12" fmla="*/ 5897035 w 5897035"/>
                          <a:gd name="connsiteY12" fmla="*/ 1786643 h 3970318"/>
                          <a:gd name="connsiteX13" fmla="*/ 5897035 w 5897035"/>
                          <a:gd name="connsiteY13" fmla="*/ 2368956 h 3970318"/>
                          <a:gd name="connsiteX14" fmla="*/ 5897035 w 5897035"/>
                          <a:gd name="connsiteY14" fmla="*/ 2990973 h 3970318"/>
                          <a:gd name="connsiteX15" fmla="*/ 5897035 w 5897035"/>
                          <a:gd name="connsiteY15" fmla="*/ 3970318 h 3970318"/>
                          <a:gd name="connsiteX16" fmla="*/ 5182839 w 5897035"/>
                          <a:gd name="connsiteY16" fmla="*/ 3970318 h 3970318"/>
                          <a:gd name="connsiteX17" fmla="*/ 4704523 w 5897035"/>
                          <a:gd name="connsiteY17" fmla="*/ 3970318 h 3970318"/>
                          <a:gd name="connsiteX18" fmla="*/ 3990327 w 5897035"/>
                          <a:gd name="connsiteY18" fmla="*/ 3970318 h 3970318"/>
                          <a:gd name="connsiteX19" fmla="*/ 3394071 w 5897035"/>
                          <a:gd name="connsiteY19" fmla="*/ 3970318 h 3970318"/>
                          <a:gd name="connsiteX20" fmla="*/ 2738845 w 5897035"/>
                          <a:gd name="connsiteY20" fmla="*/ 3970318 h 3970318"/>
                          <a:gd name="connsiteX21" fmla="*/ 2083619 w 5897035"/>
                          <a:gd name="connsiteY21" fmla="*/ 3970318 h 3970318"/>
                          <a:gd name="connsiteX22" fmla="*/ 1428393 w 5897035"/>
                          <a:gd name="connsiteY22" fmla="*/ 3970318 h 3970318"/>
                          <a:gd name="connsiteX23" fmla="*/ 773167 w 5897035"/>
                          <a:gd name="connsiteY23" fmla="*/ 3970318 h 3970318"/>
                          <a:gd name="connsiteX24" fmla="*/ 0 w 5897035"/>
                          <a:gd name="connsiteY24" fmla="*/ 3970318 h 3970318"/>
                          <a:gd name="connsiteX25" fmla="*/ 0 w 5897035"/>
                          <a:gd name="connsiteY25" fmla="*/ 3388005 h 3970318"/>
                          <a:gd name="connsiteX26" fmla="*/ 0 w 5897035"/>
                          <a:gd name="connsiteY26" fmla="*/ 2845395 h 3970318"/>
                          <a:gd name="connsiteX27" fmla="*/ 0 w 5897035"/>
                          <a:gd name="connsiteY27" fmla="*/ 2183675 h 3970318"/>
                          <a:gd name="connsiteX28" fmla="*/ 0 w 5897035"/>
                          <a:gd name="connsiteY28" fmla="*/ 1442549 h 3970318"/>
                          <a:gd name="connsiteX29" fmla="*/ 0 w 5897035"/>
                          <a:gd name="connsiteY29" fmla="*/ 780829 h 3970318"/>
                          <a:gd name="connsiteX30" fmla="*/ 0 w 5897035"/>
                          <a:gd name="connsiteY30" fmla="*/ 0 h 397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97035" h="3970318" extrusionOk="0">
                            <a:moveTo>
                              <a:pt x="0" y="0"/>
                            </a:moveTo>
                            <a:cubicBezTo>
                              <a:pt x="283569" y="-34856"/>
                              <a:pt x="396399" y="-13602"/>
                              <a:pt x="773167" y="0"/>
                            </a:cubicBezTo>
                            <a:cubicBezTo>
                              <a:pt x="1149935" y="13602"/>
                              <a:pt x="1062200" y="-13018"/>
                              <a:pt x="1251482" y="0"/>
                            </a:cubicBezTo>
                            <a:cubicBezTo>
                              <a:pt x="1440765" y="13018"/>
                              <a:pt x="1850001" y="35721"/>
                              <a:pt x="2024649" y="0"/>
                            </a:cubicBezTo>
                            <a:cubicBezTo>
                              <a:pt x="2199297" y="-35721"/>
                              <a:pt x="2278028" y="-2451"/>
                              <a:pt x="2502964" y="0"/>
                            </a:cubicBezTo>
                            <a:cubicBezTo>
                              <a:pt x="2727901" y="2451"/>
                              <a:pt x="2776171" y="-11324"/>
                              <a:pt x="2981279" y="0"/>
                            </a:cubicBezTo>
                            <a:cubicBezTo>
                              <a:pt x="3186388" y="11324"/>
                              <a:pt x="3431957" y="2772"/>
                              <a:pt x="3754446" y="0"/>
                            </a:cubicBezTo>
                            <a:cubicBezTo>
                              <a:pt x="4076935" y="-2772"/>
                              <a:pt x="4227951" y="6215"/>
                              <a:pt x="4409672" y="0"/>
                            </a:cubicBezTo>
                            <a:cubicBezTo>
                              <a:pt x="4591393" y="-6215"/>
                              <a:pt x="4814624" y="-8227"/>
                              <a:pt x="5005927" y="0"/>
                            </a:cubicBezTo>
                            <a:cubicBezTo>
                              <a:pt x="5197230" y="8227"/>
                              <a:pt x="5451751" y="39605"/>
                              <a:pt x="5897035" y="0"/>
                            </a:cubicBezTo>
                            <a:cubicBezTo>
                              <a:pt x="5880910" y="266778"/>
                              <a:pt x="5898655" y="452772"/>
                              <a:pt x="5897035" y="661720"/>
                            </a:cubicBezTo>
                            <a:cubicBezTo>
                              <a:pt x="5895415" y="870668"/>
                              <a:pt x="5889833" y="1060783"/>
                              <a:pt x="5897035" y="1244033"/>
                            </a:cubicBezTo>
                            <a:cubicBezTo>
                              <a:pt x="5904237" y="1427283"/>
                              <a:pt x="5906393" y="1583823"/>
                              <a:pt x="5897035" y="1786643"/>
                            </a:cubicBezTo>
                            <a:cubicBezTo>
                              <a:pt x="5887678" y="1989463"/>
                              <a:pt x="5890492" y="2234419"/>
                              <a:pt x="5897035" y="2368956"/>
                            </a:cubicBezTo>
                            <a:cubicBezTo>
                              <a:pt x="5903578" y="2503493"/>
                              <a:pt x="5916422" y="2859138"/>
                              <a:pt x="5897035" y="2990973"/>
                            </a:cubicBezTo>
                            <a:cubicBezTo>
                              <a:pt x="5877648" y="3122808"/>
                              <a:pt x="5861993" y="3573092"/>
                              <a:pt x="5897035" y="3970318"/>
                            </a:cubicBezTo>
                            <a:cubicBezTo>
                              <a:pt x="5626835" y="3992104"/>
                              <a:pt x="5393584" y="3981150"/>
                              <a:pt x="5182839" y="3970318"/>
                            </a:cubicBezTo>
                            <a:cubicBezTo>
                              <a:pt x="4972094" y="3959486"/>
                              <a:pt x="4901567" y="3969845"/>
                              <a:pt x="4704523" y="3970318"/>
                            </a:cubicBezTo>
                            <a:cubicBezTo>
                              <a:pt x="4507479" y="3970791"/>
                              <a:pt x="4279935" y="3972230"/>
                              <a:pt x="3990327" y="3970318"/>
                            </a:cubicBezTo>
                            <a:cubicBezTo>
                              <a:pt x="3700719" y="3968406"/>
                              <a:pt x="3670568" y="3996316"/>
                              <a:pt x="3394071" y="3970318"/>
                            </a:cubicBezTo>
                            <a:cubicBezTo>
                              <a:pt x="3117574" y="3944320"/>
                              <a:pt x="2919756" y="3946407"/>
                              <a:pt x="2738845" y="3970318"/>
                            </a:cubicBezTo>
                            <a:cubicBezTo>
                              <a:pt x="2557934" y="3994229"/>
                              <a:pt x="2395808" y="3949543"/>
                              <a:pt x="2083619" y="3970318"/>
                            </a:cubicBezTo>
                            <a:cubicBezTo>
                              <a:pt x="1771430" y="3991093"/>
                              <a:pt x="1716780" y="3956394"/>
                              <a:pt x="1428393" y="3970318"/>
                            </a:cubicBezTo>
                            <a:cubicBezTo>
                              <a:pt x="1140006" y="3984242"/>
                              <a:pt x="955859" y="4001381"/>
                              <a:pt x="773167" y="3970318"/>
                            </a:cubicBezTo>
                            <a:cubicBezTo>
                              <a:pt x="590475" y="3939255"/>
                              <a:pt x="158729" y="3999037"/>
                              <a:pt x="0" y="3970318"/>
                            </a:cubicBezTo>
                            <a:cubicBezTo>
                              <a:pt x="-9876" y="3714854"/>
                              <a:pt x="6008" y="3583822"/>
                              <a:pt x="0" y="3388005"/>
                            </a:cubicBezTo>
                            <a:cubicBezTo>
                              <a:pt x="-6008" y="3192188"/>
                              <a:pt x="-23800" y="2992661"/>
                              <a:pt x="0" y="2845395"/>
                            </a:cubicBezTo>
                            <a:cubicBezTo>
                              <a:pt x="23800" y="2698129"/>
                              <a:pt x="30176" y="2449585"/>
                              <a:pt x="0" y="2183675"/>
                            </a:cubicBezTo>
                            <a:cubicBezTo>
                              <a:pt x="-30176" y="1917765"/>
                              <a:pt x="28634" y="1639936"/>
                              <a:pt x="0" y="1442549"/>
                            </a:cubicBezTo>
                            <a:cubicBezTo>
                              <a:pt x="-28634" y="1245162"/>
                              <a:pt x="-17812" y="964212"/>
                              <a:pt x="0" y="780829"/>
                            </a:cubicBezTo>
                            <a:cubicBezTo>
                              <a:pt x="17812" y="597446"/>
                              <a:pt x="-3078" y="383500"/>
                              <a:pt x="0" y="0"/>
                            </a:cubicBezTo>
                            <a:close/>
                          </a:path>
                        </a:pathLst>
                      </a:custGeom>
                      <ask:type>
                        <ask:lineSketchFreehand/>
                      </ask:type>
                    </ask:lineSketchStyleProps>
                  </a:ext>
                </a:extLst>
              </a:ln>
              <a:effectLst>
                <a:outerShdw blurRad="50800" dist="38100" dir="2700000" algn="tl" rotWithShape="0">
                  <a:prstClr val="black">
                    <a:alpha val="40000"/>
                  </a:prstClr>
                </a:outerShdw>
              </a:effectLst>
            </p:spPr>
            <p:txBody>
              <a:bodyPr/>
              <a:lstStyle/>
              <a:p>
                <a:r>
                  <a:rPr lang="zh-CN" altLang="en-US">
                    <a:noFill/>
                  </a:rPr>
                  <a:t> </a:t>
                </a:r>
              </a:p>
            </p:txBody>
          </p:sp>
        </mc:Fallback>
      </mc:AlternateContent>
      <p:pic>
        <p:nvPicPr>
          <p:cNvPr id="21" name="图片 20">
            <a:extLst>
              <a:ext uri="{FF2B5EF4-FFF2-40B4-BE49-F238E27FC236}">
                <a16:creationId xmlns:a16="http://schemas.microsoft.com/office/drawing/2014/main" id="{6EC88F88-D12D-40F0-8A0F-6FB95560462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4292" y="5420551"/>
            <a:ext cx="4800600" cy="370841"/>
          </a:xfrm>
          <a:prstGeom prst="rect">
            <a:avLst/>
          </a:prstGeom>
        </p:spPr>
      </p:pic>
      <p:pic>
        <p:nvPicPr>
          <p:cNvPr id="22" name="图片 21">
            <a:extLst>
              <a:ext uri="{FF2B5EF4-FFF2-40B4-BE49-F238E27FC236}">
                <a16:creationId xmlns:a16="http://schemas.microsoft.com/office/drawing/2014/main" id="{0D8A0C95-B0AA-404A-81B1-21F1949BFD9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4600" y="4419600"/>
            <a:ext cx="4131266" cy="455008"/>
          </a:xfrm>
          <a:prstGeom prst="rect">
            <a:avLst/>
          </a:prstGeom>
        </p:spPr>
      </p:pic>
      <p:sp>
        <p:nvSpPr>
          <p:cNvPr id="2" name="页脚占位符 1">
            <a:extLst>
              <a:ext uri="{FF2B5EF4-FFF2-40B4-BE49-F238E27FC236}">
                <a16:creationId xmlns:a16="http://schemas.microsoft.com/office/drawing/2014/main" id="{BE96CDFE-0C38-46F0-A4CE-E66AA535119C}"/>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0FCFE327-B0DD-45A2-9EC3-E83F9FA2EBA1}"/>
              </a:ext>
            </a:extLst>
          </p:cNvPr>
          <p:cNvSpPr>
            <a:spLocks noGrp="1"/>
          </p:cNvSpPr>
          <p:nvPr>
            <p:ph type="sldNum" sz="quarter" idx="12"/>
          </p:nvPr>
        </p:nvSpPr>
        <p:spPr/>
        <p:txBody>
          <a:bodyPr/>
          <a:lstStyle/>
          <a:p>
            <a:fld id="{87034D8C-3CB4-402A-BC46-2AB14C0FE90A}" type="slidenum">
              <a:rPr lang="en-US" smtClean="0"/>
              <a:pPr/>
              <a:t>15</a:t>
            </a:fld>
            <a:endParaRPr lang="en-US" dirty="0"/>
          </a:p>
        </p:txBody>
      </p:sp>
    </p:spTree>
    <p:extLst>
      <p:ext uri="{BB962C8B-B14F-4D97-AF65-F5344CB8AC3E}">
        <p14:creationId xmlns:p14="http://schemas.microsoft.com/office/powerpoint/2010/main" val="115598012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0E6088D-37A8-434C-926A-59AFD3444666}"/>
              </a:ext>
            </a:extLst>
          </p:cNvPr>
          <p:cNvSpPr txBox="1">
            <a:spLocks/>
          </p:cNvSpPr>
          <p:nvPr/>
        </p:nvSpPr>
        <p:spPr bwMode="auto">
          <a:xfrm>
            <a:off x="609600" y="228600"/>
            <a:ext cx="4572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GMOR and GT Relations</a:t>
            </a:r>
          </a:p>
        </p:txBody>
      </p:sp>
      <p:pic>
        <p:nvPicPr>
          <p:cNvPr id="35" name="图片 34">
            <a:extLst>
              <a:ext uri="{FF2B5EF4-FFF2-40B4-BE49-F238E27FC236}">
                <a16:creationId xmlns:a16="http://schemas.microsoft.com/office/drawing/2014/main" id="{DF4571DE-B29D-4BB8-9070-05FEA90711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1752600"/>
            <a:ext cx="5638800" cy="3806785"/>
          </a:xfrm>
          <a:prstGeom prst="rect">
            <a:avLst/>
          </a:prstGeom>
          <a:effectLst>
            <a:outerShdw blurRad="50800" dist="38100" dir="5400000" algn="t" rotWithShape="0">
              <a:prstClr val="black">
                <a:alpha val="40000"/>
              </a:prstClr>
            </a:outerShdw>
          </a:effectLst>
        </p:spPr>
      </p:pic>
      <p:sp>
        <p:nvSpPr>
          <p:cNvPr id="37" name="文本框 36">
            <a:extLst>
              <a:ext uri="{FF2B5EF4-FFF2-40B4-BE49-F238E27FC236}">
                <a16:creationId xmlns:a16="http://schemas.microsoft.com/office/drawing/2014/main" id="{3CB4CA91-02AC-4556-B004-EAD0DC232D5E}"/>
              </a:ext>
            </a:extLst>
          </p:cNvPr>
          <p:cNvSpPr txBox="1"/>
          <p:nvPr/>
        </p:nvSpPr>
        <p:spPr>
          <a:xfrm>
            <a:off x="362712" y="950934"/>
            <a:ext cx="6342888" cy="461665"/>
          </a:xfrm>
          <a:prstGeom prst="rect">
            <a:avLst/>
          </a:prstGeom>
          <a:noFill/>
        </p:spPr>
        <p:txBody>
          <a:bodyPr wrap="square">
            <a:spAutoFit/>
          </a:bodyPr>
          <a:lstStyle/>
          <a:p>
            <a:r>
              <a:rPr lang="en-US" altLang="zh-CN" sz="2400" dirty="0">
                <a:solidFill>
                  <a:schemeClr val="tx2"/>
                </a:solidFill>
                <a:latin typeface="CMR10"/>
              </a:rPr>
              <a:t>key test: </a:t>
            </a:r>
            <a:r>
              <a:rPr lang="en-US" sz="2400" dirty="0">
                <a:solidFill>
                  <a:srgbClr val="5A6099"/>
                </a:solidFill>
                <a:latin typeface="CMR10"/>
              </a:rPr>
              <a:t>the Gell-Mann-Oakes-Renner relation</a:t>
            </a:r>
          </a:p>
        </p:txBody>
      </p:sp>
      <p:sp>
        <p:nvSpPr>
          <p:cNvPr id="41" name="文本框 40">
            <a:extLst>
              <a:ext uri="{FF2B5EF4-FFF2-40B4-BE49-F238E27FC236}">
                <a16:creationId xmlns:a16="http://schemas.microsoft.com/office/drawing/2014/main" id="{35B67598-A1D3-4A89-AD2A-11A0889EF5AF}"/>
              </a:ext>
            </a:extLst>
          </p:cNvPr>
          <p:cNvSpPr txBox="1"/>
          <p:nvPr/>
        </p:nvSpPr>
        <p:spPr>
          <a:xfrm>
            <a:off x="2895600" y="5907029"/>
            <a:ext cx="6494174" cy="338554"/>
          </a:xfrm>
          <a:prstGeom prst="rect">
            <a:avLst/>
          </a:prstGeom>
          <a:noFill/>
        </p:spPr>
        <p:txBody>
          <a:bodyPr wrap="square">
            <a:spAutoFit/>
          </a:bodyPr>
          <a:lstStyle/>
          <a:p>
            <a:pPr algn="l"/>
            <a:r>
              <a:rPr lang="en-US" sz="1600" dirty="0">
                <a:solidFill>
                  <a:schemeClr val="bg2">
                    <a:lumMod val="10000"/>
                  </a:schemeClr>
                </a:solidFill>
                <a:latin typeface="CMR9"/>
              </a:rPr>
              <a:t>S.-X. Qin, C. D. Roberts, Chin. Phys. Lett. Express 38 (7) (2021) 071201.</a:t>
            </a:r>
          </a:p>
        </p:txBody>
      </p:sp>
      <p:sp>
        <p:nvSpPr>
          <p:cNvPr id="2" name="页脚占位符 1">
            <a:extLst>
              <a:ext uri="{FF2B5EF4-FFF2-40B4-BE49-F238E27FC236}">
                <a16:creationId xmlns:a16="http://schemas.microsoft.com/office/drawing/2014/main" id="{69868A10-945D-41E7-AF09-EC75CE98DA8F}"/>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E122ECC0-DE4C-4C92-8A9A-4910B4A0A65C}"/>
              </a:ext>
            </a:extLst>
          </p:cNvPr>
          <p:cNvSpPr>
            <a:spLocks noGrp="1"/>
          </p:cNvSpPr>
          <p:nvPr>
            <p:ph type="sldNum" sz="quarter" idx="12"/>
          </p:nvPr>
        </p:nvSpPr>
        <p:spPr/>
        <p:txBody>
          <a:bodyPr/>
          <a:lstStyle/>
          <a:p>
            <a:fld id="{87034D8C-3CB4-402A-BC46-2AB14C0FE90A}" type="slidenum">
              <a:rPr lang="en-US" smtClean="0"/>
              <a:pPr/>
              <a:t>16</a:t>
            </a:fld>
            <a:endParaRPr lang="en-US" dirty="0"/>
          </a:p>
        </p:txBody>
      </p:sp>
      <p:pic>
        <p:nvPicPr>
          <p:cNvPr id="8" name="图片 7">
            <a:extLst>
              <a:ext uri="{FF2B5EF4-FFF2-40B4-BE49-F238E27FC236}">
                <a16:creationId xmlns:a16="http://schemas.microsoft.com/office/drawing/2014/main" id="{4CD81547-41DE-4796-8C7D-25101237D5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200" y="2325090"/>
            <a:ext cx="4648200" cy="3192893"/>
          </a:xfrm>
          <a:prstGeom prst="rect">
            <a:avLst/>
          </a:prstGeom>
          <a:effectLst>
            <a:outerShdw blurRad="50800" dist="38100" dir="5400000" algn="t" rotWithShape="0">
              <a:prstClr val="black">
                <a:alpha val="40000"/>
              </a:prstClr>
            </a:outerShdw>
          </a:effectLst>
        </p:spPr>
      </p:pic>
      <p:sp>
        <p:nvSpPr>
          <p:cNvPr id="10" name="文本框 9">
            <a:extLst>
              <a:ext uri="{FF2B5EF4-FFF2-40B4-BE49-F238E27FC236}">
                <a16:creationId xmlns:a16="http://schemas.microsoft.com/office/drawing/2014/main" id="{E0780FAA-3CC3-4BE5-BD91-963FDF93CE1C}"/>
              </a:ext>
            </a:extLst>
          </p:cNvPr>
          <p:cNvSpPr txBox="1"/>
          <p:nvPr/>
        </p:nvSpPr>
        <p:spPr>
          <a:xfrm>
            <a:off x="6324600" y="950934"/>
            <a:ext cx="5867400" cy="461665"/>
          </a:xfrm>
          <a:prstGeom prst="rect">
            <a:avLst/>
          </a:prstGeom>
          <a:noFill/>
        </p:spPr>
        <p:txBody>
          <a:bodyPr wrap="square">
            <a:spAutoFit/>
          </a:bodyPr>
          <a:lstStyle/>
          <a:p>
            <a:r>
              <a:rPr lang="en-US" sz="2400" b="0" i="0" u="none" strike="noStrike" baseline="0" dirty="0">
                <a:solidFill>
                  <a:schemeClr val="accent1">
                    <a:lumMod val="50000"/>
                  </a:schemeClr>
                </a:solidFill>
                <a:latin typeface="CMR10"/>
              </a:rPr>
              <a:t>the chiral-limit </a:t>
            </a:r>
            <a:r>
              <a:rPr lang="en-US" sz="2400" b="0" i="0" u="none" strike="noStrike" baseline="0" dirty="0">
                <a:solidFill>
                  <a:srgbClr val="5A6099"/>
                </a:solidFill>
                <a:latin typeface="CMR10"/>
              </a:rPr>
              <a:t>Goldberger-</a:t>
            </a:r>
            <a:r>
              <a:rPr lang="en-US" sz="2400" b="0" i="0" u="none" strike="noStrike" baseline="0" dirty="0" err="1">
                <a:solidFill>
                  <a:srgbClr val="5A6099"/>
                </a:solidFill>
                <a:latin typeface="CMR10"/>
              </a:rPr>
              <a:t>Treiman</a:t>
            </a:r>
            <a:r>
              <a:rPr lang="en-US" sz="2400" b="0" i="0" u="none" strike="noStrike" baseline="0" dirty="0">
                <a:solidFill>
                  <a:srgbClr val="5A6099"/>
                </a:solidFill>
                <a:latin typeface="CMR10"/>
              </a:rPr>
              <a:t> relation:</a:t>
            </a:r>
            <a:endParaRPr lang="en-US" sz="2400" dirty="0">
              <a:solidFill>
                <a:srgbClr val="5A6099"/>
              </a:solidFill>
            </a:endParaRPr>
          </a:p>
        </p:txBody>
      </p:sp>
      <p:pic>
        <p:nvPicPr>
          <p:cNvPr id="11" name="图片 10">
            <a:extLst>
              <a:ext uri="{FF2B5EF4-FFF2-40B4-BE49-F238E27FC236}">
                <a16:creationId xmlns:a16="http://schemas.microsoft.com/office/drawing/2014/main" id="{6BB29F27-C46C-477B-81EB-1658EA1EEA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1822" y="1654530"/>
            <a:ext cx="3268980" cy="670560"/>
          </a:xfrm>
          <a:prstGeom prst="rect">
            <a:avLst/>
          </a:prstGeom>
        </p:spPr>
      </p:pic>
    </p:spTree>
    <p:extLst>
      <p:ext uri="{BB962C8B-B14F-4D97-AF65-F5344CB8AC3E}">
        <p14:creationId xmlns:p14="http://schemas.microsoft.com/office/powerpoint/2010/main" val="871274612"/>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F5784FEB-73F4-1925-F57D-FA89C525403D}"/>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Meson spectrum</a:t>
            </a:r>
            <a:endParaRPr lang="en-US" sz="3200" b="0" i="1" dirty="0">
              <a:ln w="0"/>
              <a:solidFill>
                <a:schemeClr val="accent1"/>
              </a:solidFill>
              <a:effectLst>
                <a:outerShdw blurRad="38100" dist="25400" dir="5400000" algn="ctr" rotWithShape="0">
                  <a:srgbClr val="6E747A">
                    <a:alpha val="43000"/>
                  </a:srgbClr>
                </a:outerShdw>
              </a:effectLst>
            </a:endParaRPr>
          </a:p>
        </p:txBody>
      </p:sp>
      <p:pic>
        <p:nvPicPr>
          <p:cNvPr id="13" name="图片 12">
            <a:extLst>
              <a:ext uri="{FF2B5EF4-FFF2-40B4-BE49-F238E27FC236}">
                <a16:creationId xmlns:a16="http://schemas.microsoft.com/office/drawing/2014/main" id="{90F6A092-4D2F-4D28-8B62-DEE3754572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0" y="1219200"/>
            <a:ext cx="10287000" cy="3850369"/>
          </a:xfrm>
          <a:prstGeom prst="rect">
            <a:avLst/>
          </a:prstGeom>
        </p:spPr>
      </p:pic>
      <p:sp>
        <p:nvSpPr>
          <p:cNvPr id="2" name="页脚占位符 1">
            <a:extLst>
              <a:ext uri="{FF2B5EF4-FFF2-40B4-BE49-F238E27FC236}">
                <a16:creationId xmlns:a16="http://schemas.microsoft.com/office/drawing/2014/main" id="{6209CE57-A361-4BB5-B24B-818ABF911ECF}"/>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49AB446C-CF82-476D-9DC4-EC0B00EFF7D3}"/>
              </a:ext>
            </a:extLst>
          </p:cNvPr>
          <p:cNvSpPr>
            <a:spLocks noGrp="1"/>
          </p:cNvSpPr>
          <p:nvPr>
            <p:ph type="sldNum" sz="quarter" idx="12"/>
          </p:nvPr>
        </p:nvSpPr>
        <p:spPr/>
        <p:txBody>
          <a:bodyPr/>
          <a:lstStyle/>
          <a:p>
            <a:fld id="{87034D8C-3CB4-402A-BC46-2AB14C0FE90A}" type="slidenum">
              <a:rPr lang="en-US" smtClean="0"/>
              <a:pPr/>
              <a:t>17</a:t>
            </a:fld>
            <a:endParaRPr lang="en-US" dirty="0"/>
          </a:p>
        </p:txBody>
      </p:sp>
    </p:spTree>
    <p:extLst>
      <p:ext uri="{BB962C8B-B14F-4D97-AF65-F5344CB8AC3E}">
        <p14:creationId xmlns:p14="http://schemas.microsoft.com/office/powerpoint/2010/main" val="889939996"/>
      </p:ext>
    </p:extLst>
  </p:cSld>
  <p:clrMapOvr>
    <a:masterClrMapping/>
  </p:clrMapOvr>
  <p:transition spd="med">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1CB38943-C5C6-45ED-A8DB-E383A3794A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06708"/>
            <a:ext cx="7311270" cy="2736569"/>
          </a:xfrm>
          <a:prstGeom prst="rect">
            <a:avLst/>
          </a:prstGeom>
          <a:effectLst>
            <a:outerShdw blurRad="50800" dist="38100" dir="5400000" algn="t" rotWithShape="0">
              <a:prstClr val="black">
                <a:alpha val="40000"/>
              </a:prstClr>
            </a:outerShdw>
          </a:effectLst>
        </p:spPr>
      </p:pic>
      <p:pic>
        <p:nvPicPr>
          <p:cNvPr id="9" name="图片 8">
            <a:extLst>
              <a:ext uri="{FF2B5EF4-FFF2-40B4-BE49-F238E27FC236}">
                <a16:creationId xmlns:a16="http://schemas.microsoft.com/office/drawing/2014/main" id="{50358AEC-0192-46B6-8C8B-8E64D0C079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32729" y="232475"/>
            <a:ext cx="4506871" cy="6257228"/>
          </a:xfrm>
          <a:prstGeom prst="rect">
            <a:avLst/>
          </a:prstGeom>
        </p:spPr>
      </p:pic>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2020914A-2299-44EF-98A7-7BBF11EC20AF}"/>
                  </a:ext>
                </a:extLst>
              </p:cNvPr>
              <p:cNvSpPr txBox="1">
                <a:spLocks/>
              </p:cNvSpPr>
              <p:nvPr/>
            </p:nvSpPr>
            <p:spPr bwMode="auto">
              <a:xfrm>
                <a:off x="457200" y="3051874"/>
                <a:ext cx="6629400" cy="36537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dirty="0">
                    <a:latin typeface="Comic Sans MS" panose="030F0702030302020204" pitchFamily="66" charset="0"/>
                  </a:rPr>
                  <a:t>RL truncation: features and flaws</a:t>
                </a:r>
              </a:p>
              <a:p>
                <a:pPr lvl="1">
                  <a:buFont typeface="Wingdings" panose="05000000000000000000" pitchFamily="2" charset="2"/>
                  <a:buChar char="Ø"/>
                </a:pPr>
                <a:r>
                  <a:rPr lang="en-US" altLang="zh-CN" sz="1800" dirty="0">
                    <a:solidFill>
                      <a:schemeClr val="tx1">
                        <a:lumMod val="85000"/>
                        <a:lumOff val="15000"/>
                      </a:schemeClr>
                    </a:solidFill>
                    <a:latin typeface="Comic Sans MS" panose="030F0702030302020204" pitchFamily="66" charset="0"/>
                  </a:rPr>
                  <a:t>the mean absolute relative difference = 13(8)%</a:t>
                </a:r>
              </a:p>
              <a:p>
                <a:pPr lvl="1">
                  <a:buFont typeface="Wingdings" panose="05000000000000000000" pitchFamily="2" charset="2"/>
                  <a:buChar char="Ø"/>
                </a:pPr>
                <a:r>
                  <a:rPr lang="en-US" altLang="zh-CN" sz="1800" dirty="0">
                    <a:solidFill>
                      <a:schemeClr val="tx1">
                        <a:lumMod val="85000"/>
                        <a:lumOff val="15000"/>
                      </a:schemeClr>
                    </a:solidFill>
                    <a:latin typeface="Comic Sans MS" panose="030F0702030302020204" pitchFamily="66" charset="0"/>
                  </a:rPr>
                  <a:t>many qualitative discrepancies:</a:t>
                </a:r>
              </a:p>
              <a:p>
                <a:pPr lvl="2">
                  <a:buFont typeface="Calibri" panose="020F0502020204030204" pitchFamily="34" charset="0"/>
                  <a:buChar char="–"/>
                </a:pPr>
                <a:r>
                  <a:rPr lang="en-US" altLang="zh-CN" dirty="0">
                    <a:solidFill>
                      <a:srgbClr val="C00000"/>
                    </a:solidFill>
                    <a:latin typeface="Comic Sans MS" panose="030F0702030302020204" pitchFamily="66" charset="0"/>
                  </a:rPr>
                  <a:t>O</a:t>
                </a:r>
                <a:r>
                  <a:rPr lang="en" altLang="zh-CN" dirty="0">
                    <a:solidFill>
                      <a:srgbClr val="C00000"/>
                    </a:solidFill>
                    <a:latin typeface="Comic Sans MS" panose="030F0702030302020204" pitchFamily="66" charset="0"/>
                  </a:rPr>
                  <a:t>rdering of (</a:t>
                </a:r>
                <a14:m>
                  <m:oMath xmlns:m="http://schemas.openxmlformats.org/officeDocument/2006/math">
                    <m:sSub>
                      <m:sSubPr>
                        <m:ctrlPr>
                          <a:rPr lang="en" altLang="zh-CN" i="1" smtClean="0">
                            <a:solidFill>
                              <a:srgbClr val="C00000"/>
                            </a:solidFill>
                            <a:latin typeface="Cambria Math" panose="02040503050406030204" pitchFamily="18" charset="0"/>
                          </a:rPr>
                        </m:ctrlPr>
                      </m:sSubPr>
                      <m:e>
                        <m:r>
                          <a:rPr lang="en-US" altLang="zh-CN" b="0" i="1" smtClean="0">
                            <a:solidFill>
                              <a:srgbClr val="C00000"/>
                            </a:solidFill>
                            <a:latin typeface="Cambria Math" panose="02040503050406030204" pitchFamily="18" charset="0"/>
                          </a:rPr>
                          <m:t>𝑚</m:t>
                        </m:r>
                      </m:e>
                      <m:sub>
                        <m:sSup>
                          <m:sSupPr>
                            <m:ctrlPr>
                              <a:rPr lang="en" altLang="zh-CN" i="1" smtClean="0">
                                <a:solidFill>
                                  <a:srgbClr val="C00000"/>
                                </a:solidFill>
                                <a:latin typeface="Cambria Math" panose="02040503050406030204" pitchFamily="18" charset="0"/>
                              </a:rPr>
                            </m:ctrlPr>
                          </m:sSupPr>
                          <m:e>
                            <m:r>
                              <a:rPr lang="zh-CN" altLang="en" i="1" smtClean="0">
                                <a:solidFill>
                                  <a:srgbClr val="C00000"/>
                                </a:solidFill>
                                <a:latin typeface="Cambria Math" panose="02040503050406030204" pitchFamily="18" charset="0"/>
                              </a:rPr>
                              <m:t>𝜋</m:t>
                            </m:r>
                          </m:e>
                          <m:sup>
                            <m:r>
                              <a:rPr lang="en-US" altLang="zh-CN" b="0" i="1" smtClean="0">
                                <a:solidFill>
                                  <a:srgbClr val="C00000"/>
                                </a:solidFill>
                                <a:latin typeface="Cambria Math" panose="02040503050406030204" pitchFamily="18" charset="0"/>
                              </a:rPr>
                              <m:t>′</m:t>
                            </m:r>
                          </m:sup>
                        </m:sSup>
                      </m:sub>
                    </m:sSub>
                    <m:r>
                      <a:rPr lang="en-US" altLang="zh-CN" b="0" i="0" smtClean="0">
                        <a:solidFill>
                          <a:srgbClr val="C00000"/>
                        </a:solidFill>
                        <a:latin typeface="Cambria Math" panose="02040503050406030204" pitchFamily="18" charset="0"/>
                      </a:rPr>
                      <m:t> ,</m:t>
                    </m:r>
                  </m:oMath>
                </a14:m>
                <a:r>
                  <a:rPr lang="en" altLang="zh-CN" dirty="0">
                    <a:solidFill>
                      <a:srgbClr val="C00000"/>
                    </a:solidFill>
                    <a:latin typeface="Comic Sans MS" panose="030F0702030302020204" pitchFamily="66" charset="0"/>
                  </a:rPr>
                  <a:t> </a:t>
                </a:r>
                <a14:m>
                  <m:oMath xmlns:m="http://schemas.openxmlformats.org/officeDocument/2006/math">
                    <m:sSub>
                      <m:sSubPr>
                        <m:ctrlPr>
                          <a:rPr lang="en" altLang="zh-CN" i="1" dirty="0" smtClean="0">
                            <a:solidFill>
                              <a:srgbClr val="C00000"/>
                            </a:solidFill>
                            <a:latin typeface="Cambria Math" panose="02040503050406030204" pitchFamily="18" charset="0"/>
                          </a:rPr>
                        </m:ctrlPr>
                      </m:sSubPr>
                      <m:e>
                        <m:r>
                          <a:rPr lang="en-US" altLang="zh-CN" b="0" i="1" dirty="0" smtClean="0">
                            <a:solidFill>
                              <a:srgbClr val="C00000"/>
                            </a:solidFill>
                            <a:latin typeface="Cambria Math" panose="02040503050406030204" pitchFamily="18" charset="0"/>
                          </a:rPr>
                          <m:t>𝑚</m:t>
                        </m:r>
                      </m:e>
                      <m:sub>
                        <m:sSup>
                          <m:sSupPr>
                            <m:ctrlPr>
                              <a:rPr lang="en" altLang="zh-CN" i="1" dirty="0" smtClean="0">
                                <a:solidFill>
                                  <a:srgbClr val="C00000"/>
                                </a:solidFill>
                                <a:latin typeface="Cambria Math" panose="02040503050406030204" pitchFamily="18" charset="0"/>
                              </a:rPr>
                            </m:ctrlPr>
                          </m:sSupPr>
                          <m:e>
                            <m:r>
                              <a:rPr lang="en-US" altLang="zh-CN" b="0" i="1" dirty="0" smtClean="0">
                                <a:solidFill>
                                  <a:srgbClr val="C00000"/>
                                </a:solidFill>
                                <a:latin typeface="Cambria Math" panose="02040503050406030204" pitchFamily="18" charset="0"/>
                              </a:rPr>
                              <m:t>𝐾</m:t>
                            </m:r>
                          </m:e>
                          <m:sup>
                            <m:r>
                              <a:rPr lang="en-US" altLang="zh-CN" b="0" i="1" dirty="0" smtClean="0">
                                <a:solidFill>
                                  <a:srgbClr val="C00000"/>
                                </a:solidFill>
                                <a:latin typeface="Cambria Math" panose="02040503050406030204" pitchFamily="18" charset="0"/>
                              </a:rPr>
                              <m:t>′</m:t>
                            </m:r>
                          </m:sup>
                        </m:sSup>
                      </m:sub>
                    </m:sSub>
                  </m:oMath>
                </a14:m>
                <a:r>
                  <a:rPr lang="en" altLang="zh-CN" dirty="0">
                    <a:solidFill>
                      <a:srgbClr val="C00000"/>
                    </a:solidFill>
                    <a:latin typeface="Comic Sans MS" panose="030F0702030302020204" pitchFamily="66" charset="0"/>
                  </a:rPr>
                  <a:t>),  (</a:t>
                </a:r>
                <a14:m>
                  <m:oMath xmlns:m="http://schemas.openxmlformats.org/officeDocument/2006/math">
                    <m:sSub>
                      <m:sSubPr>
                        <m:ctrlPr>
                          <a:rPr lang="en" altLang="zh-CN" i="1" smtClean="0">
                            <a:solidFill>
                              <a:srgbClr val="C00000"/>
                            </a:solidFill>
                            <a:latin typeface="Cambria Math" panose="02040503050406030204" pitchFamily="18" charset="0"/>
                          </a:rPr>
                        </m:ctrlPr>
                      </m:sSubPr>
                      <m:e>
                        <m:r>
                          <a:rPr lang="en-US" altLang="zh-CN" b="0" i="1" smtClean="0">
                            <a:solidFill>
                              <a:srgbClr val="C00000"/>
                            </a:solidFill>
                            <a:latin typeface="Cambria Math" panose="02040503050406030204" pitchFamily="18" charset="0"/>
                          </a:rPr>
                          <m:t>𝑚</m:t>
                        </m:r>
                      </m:e>
                      <m:sub>
                        <m:sSup>
                          <m:sSupPr>
                            <m:ctrlPr>
                              <a:rPr lang="en" altLang="zh-CN" i="1" smtClean="0">
                                <a:solidFill>
                                  <a:srgbClr val="C00000"/>
                                </a:solidFill>
                                <a:latin typeface="Cambria Math" panose="02040503050406030204" pitchFamily="18" charset="0"/>
                              </a:rPr>
                            </m:ctrlPr>
                          </m:sSupPr>
                          <m:e>
                            <m:r>
                              <a:rPr lang="zh-CN" altLang="en" i="1" smtClean="0">
                                <a:solidFill>
                                  <a:srgbClr val="C00000"/>
                                </a:solidFill>
                                <a:latin typeface="Cambria Math" panose="02040503050406030204" pitchFamily="18" charset="0"/>
                              </a:rPr>
                              <m:t>𝜌</m:t>
                            </m:r>
                          </m:e>
                          <m:sup>
                            <m:r>
                              <a:rPr lang="en-US" altLang="zh-CN" b="0" i="1" smtClean="0">
                                <a:solidFill>
                                  <a:srgbClr val="C00000"/>
                                </a:solidFill>
                                <a:latin typeface="Cambria Math" panose="02040503050406030204" pitchFamily="18" charset="0"/>
                              </a:rPr>
                              <m:t>′</m:t>
                            </m:r>
                          </m:sup>
                        </m:sSup>
                        <m:r>
                          <a:rPr lang="en-US" altLang="zh-CN" b="0" i="1" smtClean="0">
                            <a:solidFill>
                              <a:srgbClr val="C00000"/>
                            </a:solidFill>
                            <a:latin typeface="Cambria Math" panose="02040503050406030204" pitchFamily="18" charset="0"/>
                          </a:rPr>
                          <m:t> </m:t>
                        </m:r>
                      </m:sub>
                    </m:sSub>
                    <m:r>
                      <a:rPr lang="en-US" altLang="zh-CN" b="0" i="1" smtClean="0">
                        <a:solidFill>
                          <a:srgbClr val="C00000"/>
                        </a:solidFill>
                        <a:latin typeface="Cambria Math" panose="02040503050406030204" pitchFamily="18" charset="0"/>
                      </a:rPr>
                      <m:t>, </m:t>
                    </m:r>
                    <m:sSub>
                      <m:sSubPr>
                        <m:ctrlPr>
                          <a:rPr lang="en-US" altLang="zh-CN" b="0" i="1" smtClean="0">
                            <a:solidFill>
                              <a:srgbClr val="C00000"/>
                            </a:solidFill>
                            <a:latin typeface="Cambria Math" panose="02040503050406030204" pitchFamily="18" charset="0"/>
                          </a:rPr>
                        </m:ctrlPr>
                      </m:sSubPr>
                      <m:e>
                        <m:r>
                          <a:rPr lang="en-US" altLang="zh-CN" b="0" i="1" smtClean="0">
                            <a:solidFill>
                              <a:srgbClr val="C00000"/>
                            </a:solidFill>
                            <a:latin typeface="Cambria Math" panose="02040503050406030204" pitchFamily="18" charset="0"/>
                          </a:rPr>
                          <m:t>𝑚</m:t>
                        </m:r>
                      </m:e>
                      <m:sub>
                        <m:sSup>
                          <m:sSupPr>
                            <m:ctrlPr>
                              <a:rPr lang="en-US" altLang="zh-CN" b="0" i="1" smtClean="0">
                                <a:solidFill>
                                  <a:srgbClr val="C00000"/>
                                </a:solidFill>
                                <a:latin typeface="Cambria Math" panose="02040503050406030204" pitchFamily="18" charset="0"/>
                              </a:rPr>
                            </m:ctrlPr>
                          </m:sSupPr>
                          <m:e>
                            <m:r>
                              <a:rPr lang="zh-CN" altLang="en-US" b="0" i="1" smtClean="0">
                                <a:solidFill>
                                  <a:srgbClr val="C00000"/>
                                </a:solidFill>
                                <a:latin typeface="Cambria Math" panose="02040503050406030204" pitchFamily="18" charset="0"/>
                              </a:rPr>
                              <m:t>𝜋</m:t>
                            </m:r>
                          </m:e>
                          <m:sup>
                            <m:r>
                              <a:rPr lang="en-US" altLang="zh-CN" b="0" i="1" smtClean="0">
                                <a:solidFill>
                                  <a:srgbClr val="C00000"/>
                                </a:solidFill>
                                <a:latin typeface="Cambria Math" panose="02040503050406030204" pitchFamily="18" charset="0"/>
                              </a:rPr>
                              <m:t>′</m:t>
                            </m:r>
                          </m:sup>
                        </m:sSup>
                      </m:sub>
                    </m:sSub>
                  </m:oMath>
                </a14:m>
                <a:r>
                  <a:rPr lang="en" altLang="zh-CN" dirty="0">
                    <a:solidFill>
                      <a:srgbClr val="C00000"/>
                    </a:solidFill>
                    <a:latin typeface="Comic Sans MS" panose="030F0702030302020204" pitchFamily="66" charset="0"/>
                  </a:rPr>
                  <a:t>),  (</a:t>
                </a:r>
                <a14:m>
                  <m:oMath xmlns:m="http://schemas.openxmlformats.org/officeDocument/2006/math">
                    <m:sSub>
                      <m:sSubPr>
                        <m:ctrlPr>
                          <a:rPr lang="en" altLang="zh-CN" i="1" smtClean="0">
                            <a:solidFill>
                              <a:srgbClr val="C00000"/>
                            </a:solidFill>
                            <a:latin typeface="Cambria Math" panose="02040503050406030204" pitchFamily="18" charset="0"/>
                          </a:rPr>
                        </m:ctrlPr>
                      </m:sSubPr>
                      <m:e>
                        <m:r>
                          <a:rPr lang="en-US" altLang="zh-CN" b="0" i="1" smtClean="0">
                            <a:solidFill>
                              <a:srgbClr val="C00000"/>
                            </a:solidFill>
                            <a:latin typeface="Cambria Math" panose="02040503050406030204" pitchFamily="18" charset="0"/>
                          </a:rPr>
                          <m:t>𝑚</m:t>
                        </m:r>
                      </m:e>
                      <m:sub>
                        <m:sSup>
                          <m:sSupPr>
                            <m:ctrlPr>
                              <a:rPr lang="en" altLang="zh-CN" i="1" smtClean="0">
                                <a:solidFill>
                                  <a:srgbClr val="C00000"/>
                                </a:solidFill>
                                <a:latin typeface="Cambria Math" panose="02040503050406030204" pitchFamily="18" charset="0"/>
                              </a:rPr>
                            </m:ctrlPr>
                          </m:sSupPr>
                          <m:e>
                            <m:r>
                              <a:rPr lang="zh-CN" altLang="en" i="1" smtClean="0">
                                <a:solidFill>
                                  <a:srgbClr val="C00000"/>
                                </a:solidFill>
                                <a:latin typeface="Cambria Math" panose="02040503050406030204" pitchFamily="18" charset="0"/>
                              </a:rPr>
                              <m:t>𝜌</m:t>
                            </m:r>
                          </m:e>
                          <m:sup>
                            <m:r>
                              <a:rPr lang="en-US" altLang="zh-CN" b="0" i="1" smtClean="0">
                                <a:solidFill>
                                  <a:srgbClr val="C00000"/>
                                </a:solidFill>
                                <a:latin typeface="Cambria Math" panose="02040503050406030204" pitchFamily="18" charset="0"/>
                              </a:rPr>
                              <m:t>′</m:t>
                            </m:r>
                          </m:sup>
                        </m:sSup>
                      </m:sub>
                    </m:sSub>
                    <m:r>
                      <a:rPr lang="en-US" altLang="zh-CN" b="0" i="1" smtClean="0">
                        <a:solidFill>
                          <a:srgbClr val="C00000"/>
                        </a:solidFill>
                        <a:latin typeface="Cambria Math" panose="02040503050406030204" pitchFamily="18" charset="0"/>
                      </a:rPr>
                      <m:t> , </m:t>
                    </m:r>
                    <m:sSub>
                      <m:sSubPr>
                        <m:ctrlPr>
                          <a:rPr lang="en-US" altLang="zh-CN" b="0" i="1" smtClean="0">
                            <a:solidFill>
                              <a:srgbClr val="C00000"/>
                            </a:solidFill>
                            <a:latin typeface="Cambria Math" panose="02040503050406030204" pitchFamily="18" charset="0"/>
                          </a:rPr>
                        </m:ctrlPr>
                      </m:sSubPr>
                      <m:e>
                        <m:r>
                          <a:rPr lang="en-US" altLang="zh-CN" b="0" i="1" smtClean="0">
                            <a:solidFill>
                              <a:srgbClr val="C00000"/>
                            </a:solidFill>
                            <a:latin typeface="Cambria Math" panose="02040503050406030204" pitchFamily="18" charset="0"/>
                          </a:rPr>
                          <m:t>𝑚</m:t>
                        </m:r>
                      </m:e>
                      <m:sub>
                        <m:sSup>
                          <m:sSupPr>
                            <m:ctrlPr>
                              <a:rPr lang="en-US" altLang="zh-CN" b="0" i="1" smtClean="0">
                                <a:solidFill>
                                  <a:srgbClr val="C00000"/>
                                </a:solidFill>
                                <a:latin typeface="Cambria Math" panose="02040503050406030204" pitchFamily="18" charset="0"/>
                              </a:rPr>
                            </m:ctrlPr>
                          </m:sSupPr>
                          <m:e>
                            <m:r>
                              <a:rPr lang="en-US" altLang="zh-CN" b="0" i="1" smtClean="0">
                                <a:solidFill>
                                  <a:srgbClr val="C00000"/>
                                </a:solidFill>
                                <a:latin typeface="Cambria Math" panose="02040503050406030204" pitchFamily="18" charset="0"/>
                              </a:rPr>
                              <m:t>𝐾</m:t>
                            </m:r>
                          </m:e>
                          <m:sup>
                            <m:r>
                              <a:rPr lang="en-US" altLang="zh-CN" b="0" i="1" smtClean="0">
                                <a:solidFill>
                                  <a:srgbClr val="C00000"/>
                                </a:solidFill>
                                <a:latin typeface="Cambria Math" panose="02040503050406030204" pitchFamily="18" charset="0"/>
                              </a:rPr>
                              <m:t>∗′</m:t>
                            </m:r>
                          </m:sup>
                        </m:sSup>
                      </m:sub>
                    </m:sSub>
                    <m:r>
                      <a:rPr lang="en-US" altLang="zh-CN" b="0" i="1" smtClean="0">
                        <a:solidFill>
                          <a:srgbClr val="C00000"/>
                        </a:solidFill>
                        <a:latin typeface="Cambria Math" panose="02040503050406030204" pitchFamily="18" charset="0"/>
                      </a:rPr>
                      <m:t> </m:t>
                    </m:r>
                  </m:oMath>
                </a14:m>
                <a:r>
                  <a:rPr lang="en" altLang="zh-CN" dirty="0">
                    <a:solidFill>
                      <a:srgbClr val="C00000"/>
                    </a:solidFill>
                    <a:latin typeface="Comic Sans MS" panose="030F0702030302020204" pitchFamily="66" charset="0"/>
                  </a:rPr>
                  <a:t>) </a:t>
                </a:r>
                <a:r>
                  <a:rPr lang="en-US" altLang="zh-CN" dirty="0">
                    <a:solidFill>
                      <a:srgbClr val="C00000"/>
                    </a:solidFill>
                    <a:latin typeface="Comic Sans MS" panose="030F0702030302020204" pitchFamily="66" charset="0"/>
                  </a:rPr>
                  <a:t>is opposite to the empirical ordering.</a:t>
                </a:r>
              </a:p>
              <a:p>
                <a:pPr lvl="2">
                  <a:buFont typeface="Calibri" panose="020F0502020204030204" pitchFamily="34" charset="0"/>
                  <a:buChar char="–"/>
                </a:pPr>
                <a14:m>
                  <m:oMath xmlns:m="http://schemas.openxmlformats.org/officeDocument/2006/math">
                    <m:sSub>
                      <m:sSubPr>
                        <m:ctrlPr>
                          <a:rPr lang="en" altLang="zh-CN" i="1" smtClean="0">
                            <a:solidFill>
                              <a:schemeClr val="accent6">
                                <a:lumMod val="75000"/>
                              </a:schemeClr>
                            </a:solidFill>
                            <a:latin typeface="Cambria Math" panose="02040503050406030204" pitchFamily="18" charset="0"/>
                          </a:rPr>
                        </m:ctrlPr>
                      </m:sSubPr>
                      <m:e>
                        <m:r>
                          <a:rPr lang="en-US" altLang="zh-CN" b="0" i="1" smtClean="0">
                            <a:solidFill>
                              <a:schemeClr val="accent6">
                                <a:lumMod val="75000"/>
                              </a:schemeClr>
                            </a:solidFill>
                            <a:latin typeface="Cambria Math" panose="02040503050406030204" pitchFamily="18" charset="0"/>
                          </a:rPr>
                          <m:t>𝑎</m:t>
                        </m:r>
                      </m:e>
                      <m:sub>
                        <m:r>
                          <a:rPr lang="en-US" altLang="zh-CN" b="0" i="1" smtClean="0">
                            <a:solidFill>
                              <a:schemeClr val="accent6">
                                <a:lumMod val="75000"/>
                              </a:schemeClr>
                            </a:solidFill>
                            <a:latin typeface="Cambria Math" panose="02040503050406030204" pitchFamily="18" charset="0"/>
                          </a:rPr>
                          <m:t>1</m:t>
                        </m:r>
                      </m:sub>
                    </m:sSub>
                    <m:r>
                      <a:rPr lang="en-US" altLang="zh-CN" b="0" i="1" smtClean="0">
                        <a:solidFill>
                          <a:schemeClr val="accent6">
                            <a:lumMod val="75000"/>
                          </a:schemeClr>
                        </a:solidFill>
                        <a:latin typeface="Cambria Math" panose="02040503050406030204" pitchFamily="18" charset="0"/>
                      </a:rPr>
                      <m:t>−</m:t>
                    </m:r>
                    <m:r>
                      <a:rPr lang="zh-CN" altLang="en-US" b="0" i="1" smtClean="0">
                        <a:solidFill>
                          <a:schemeClr val="accent6">
                            <a:lumMod val="75000"/>
                          </a:schemeClr>
                        </a:solidFill>
                        <a:latin typeface="Cambria Math" panose="02040503050406030204" pitchFamily="18" charset="0"/>
                      </a:rPr>
                      <m:t>𝜌</m:t>
                    </m:r>
                    <m:r>
                      <a:rPr lang="en-US" altLang="zh-CN" b="0" i="1" smtClean="0">
                        <a:solidFill>
                          <a:schemeClr val="accent6">
                            <a:lumMod val="75000"/>
                          </a:schemeClr>
                        </a:solidFill>
                        <a:latin typeface="Cambria Math" panose="02040503050406030204" pitchFamily="18" charset="0"/>
                      </a:rPr>
                      <m:t>, </m:t>
                    </m:r>
                    <m:sSub>
                      <m:sSubPr>
                        <m:ctrlPr>
                          <a:rPr lang="en-US" altLang="zh-CN" b="0" i="1" smtClean="0">
                            <a:solidFill>
                              <a:schemeClr val="accent6">
                                <a:lumMod val="75000"/>
                              </a:schemeClr>
                            </a:solidFill>
                            <a:latin typeface="Cambria Math" panose="02040503050406030204" pitchFamily="18" charset="0"/>
                          </a:rPr>
                        </m:ctrlPr>
                      </m:sSubPr>
                      <m:e>
                        <m:r>
                          <a:rPr lang="en-US" altLang="zh-CN" b="0" i="1" smtClean="0">
                            <a:solidFill>
                              <a:schemeClr val="accent6">
                                <a:lumMod val="75000"/>
                              </a:schemeClr>
                            </a:solidFill>
                            <a:latin typeface="Cambria Math" panose="02040503050406030204" pitchFamily="18" charset="0"/>
                          </a:rPr>
                          <m:t>𝑏</m:t>
                        </m:r>
                      </m:e>
                      <m:sub>
                        <m:r>
                          <a:rPr lang="en-US" altLang="zh-CN" b="0" i="1" smtClean="0">
                            <a:solidFill>
                              <a:schemeClr val="accent6">
                                <a:lumMod val="75000"/>
                              </a:schemeClr>
                            </a:solidFill>
                            <a:latin typeface="Cambria Math" panose="02040503050406030204" pitchFamily="18" charset="0"/>
                          </a:rPr>
                          <m:t>1</m:t>
                        </m:r>
                      </m:sub>
                    </m:sSub>
                    <m:r>
                      <a:rPr lang="en-US" altLang="zh-CN" b="0" i="1" smtClean="0">
                        <a:solidFill>
                          <a:schemeClr val="accent6">
                            <a:lumMod val="75000"/>
                          </a:schemeClr>
                        </a:solidFill>
                        <a:latin typeface="Cambria Math" panose="02040503050406030204" pitchFamily="18" charset="0"/>
                      </a:rPr>
                      <m:t>−</m:t>
                    </m:r>
                    <m:r>
                      <a:rPr lang="zh-CN" altLang="en-US" b="0" i="1" smtClean="0">
                        <a:solidFill>
                          <a:schemeClr val="accent6">
                            <a:lumMod val="75000"/>
                          </a:schemeClr>
                        </a:solidFill>
                        <a:latin typeface="Cambria Math" panose="02040503050406030204" pitchFamily="18" charset="0"/>
                      </a:rPr>
                      <m:t>𝜌</m:t>
                    </m:r>
                  </m:oMath>
                </a14:m>
                <a:r>
                  <a:rPr lang="en" altLang="zh-CN" dirty="0">
                    <a:solidFill>
                      <a:schemeClr val="accent6">
                        <a:lumMod val="75000"/>
                      </a:schemeClr>
                    </a:solidFill>
                    <a:latin typeface="Comic Sans MS" panose="030F0702030302020204" pitchFamily="66" charset="0"/>
                  </a:rPr>
                  <a:t> mass </a:t>
                </a:r>
                <a:r>
                  <a:rPr lang="en-US" altLang="zh-CN" dirty="0" err="1">
                    <a:solidFill>
                      <a:schemeClr val="accent6">
                        <a:lumMod val="75000"/>
                      </a:schemeClr>
                    </a:solidFill>
                    <a:latin typeface="Comic Sans MS" panose="030F0702030302020204" pitchFamily="66" charset="0"/>
                  </a:rPr>
                  <a:t>splittings</a:t>
                </a:r>
                <a:r>
                  <a:rPr lang="en-US" altLang="zh-CN" dirty="0">
                    <a:solidFill>
                      <a:schemeClr val="accent6">
                        <a:lumMod val="75000"/>
                      </a:schemeClr>
                    </a:solidFill>
                    <a:latin typeface="Comic Sans MS" panose="030F0702030302020204" pitchFamily="66" charset="0"/>
                  </a:rPr>
                  <a:t>: only one-third of the empirical values</a:t>
                </a:r>
                <a:r>
                  <a:rPr lang="en-US" altLang="zh-CN" dirty="0">
                    <a:solidFill>
                      <a:schemeClr val="accent5">
                        <a:lumMod val="75000"/>
                      </a:schemeClr>
                    </a:solidFill>
                    <a:latin typeface="Comic Sans MS" panose="030F0702030302020204" pitchFamily="66" charset="0"/>
                  </a:rPr>
                  <a:t>;</a:t>
                </a:r>
                <a:r>
                  <a:rPr lang="en-US" altLang="zh-CN" dirty="0">
                    <a:solidFill>
                      <a:srgbClr val="FF9933"/>
                    </a:solidFill>
                    <a:latin typeface="Comic Sans MS" panose="030F0702030302020204" pitchFamily="66" charset="0"/>
                  </a:rPr>
                  <a:t>  </a:t>
                </a:r>
                <a14:m>
                  <m:oMath xmlns:m="http://schemas.openxmlformats.org/officeDocument/2006/math">
                    <m:sSub>
                      <m:sSubPr>
                        <m:ctrlPr>
                          <a:rPr lang="en-US" altLang="zh-CN" i="1" smtClean="0">
                            <a:solidFill>
                              <a:srgbClr val="FF9933"/>
                            </a:solidFill>
                            <a:latin typeface="Cambria Math" panose="02040503050406030204" pitchFamily="18" charset="0"/>
                          </a:rPr>
                        </m:ctrlPr>
                      </m:sSubPr>
                      <m:e>
                        <m:r>
                          <a:rPr lang="en-US" altLang="zh-CN" b="0" i="1" smtClean="0">
                            <a:solidFill>
                              <a:srgbClr val="FF9933"/>
                            </a:solidFill>
                            <a:latin typeface="Cambria Math" panose="02040503050406030204" pitchFamily="18" charset="0"/>
                          </a:rPr>
                          <m:t>𝑚</m:t>
                        </m:r>
                      </m:e>
                      <m:sub>
                        <m:sSup>
                          <m:sSupPr>
                            <m:ctrlPr>
                              <a:rPr lang="en-US" altLang="zh-CN" i="1" smtClean="0">
                                <a:solidFill>
                                  <a:srgbClr val="FF9933"/>
                                </a:solidFill>
                                <a:latin typeface="Cambria Math" panose="02040503050406030204" pitchFamily="18" charset="0"/>
                              </a:rPr>
                            </m:ctrlPr>
                          </m:sSupPr>
                          <m:e>
                            <m:r>
                              <a:rPr lang="zh-CN" altLang="en-US" i="1" smtClean="0">
                                <a:solidFill>
                                  <a:srgbClr val="FF9933"/>
                                </a:solidFill>
                                <a:latin typeface="Cambria Math" panose="02040503050406030204" pitchFamily="18" charset="0"/>
                              </a:rPr>
                              <m:t>𝜙</m:t>
                            </m:r>
                          </m:e>
                          <m:sup>
                            <m:r>
                              <a:rPr lang="en-US" altLang="zh-CN" b="0" i="1" smtClean="0">
                                <a:solidFill>
                                  <a:srgbClr val="FF9933"/>
                                </a:solidFill>
                                <a:latin typeface="Cambria Math" panose="02040503050406030204" pitchFamily="18" charset="0"/>
                              </a:rPr>
                              <m:t>′</m:t>
                            </m:r>
                          </m:sup>
                        </m:sSup>
                      </m:sub>
                    </m:sSub>
                    <m:r>
                      <a:rPr lang="en-US" altLang="zh-CN" b="0" i="1" smtClean="0">
                        <a:solidFill>
                          <a:srgbClr val="FF9933"/>
                        </a:solidFill>
                        <a:latin typeface="Cambria Math" panose="02040503050406030204" pitchFamily="18" charset="0"/>
                      </a:rPr>
                      <m:t>−</m:t>
                    </m:r>
                    <m:sSub>
                      <m:sSubPr>
                        <m:ctrlPr>
                          <a:rPr lang="en-US" altLang="zh-CN" b="0" i="1" smtClean="0">
                            <a:solidFill>
                              <a:srgbClr val="FF9933"/>
                            </a:solidFill>
                            <a:latin typeface="Cambria Math" panose="02040503050406030204" pitchFamily="18" charset="0"/>
                          </a:rPr>
                        </m:ctrlPr>
                      </m:sSubPr>
                      <m:e>
                        <m:r>
                          <a:rPr lang="en-US" altLang="zh-CN" b="0" i="1" smtClean="0">
                            <a:solidFill>
                              <a:srgbClr val="FF9933"/>
                            </a:solidFill>
                            <a:latin typeface="Cambria Math" panose="02040503050406030204" pitchFamily="18" charset="0"/>
                          </a:rPr>
                          <m:t>𝑚</m:t>
                        </m:r>
                      </m:e>
                      <m:sub>
                        <m:r>
                          <a:rPr lang="zh-CN" altLang="en-US" b="0" i="1" smtClean="0">
                            <a:solidFill>
                              <a:srgbClr val="FF9933"/>
                            </a:solidFill>
                            <a:latin typeface="Cambria Math" panose="02040503050406030204" pitchFamily="18" charset="0"/>
                          </a:rPr>
                          <m:t>𝜙</m:t>
                        </m:r>
                      </m:sub>
                    </m:sSub>
                  </m:oMath>
                </a14:m>
                <a:r>
                  <a:rPr lang="en-US" altLang="zh-CN" dirty="0">
                    <a:solidFill>
                      <a:srgbClr val="FF9933"/>
                    </a:solidFill>
                    <a:latin typeface="Comic Sans MS" panose="030F0702030302020204" pitchFamily="66" charset="0"/>
                  </a:rPr>
                  <a:t> : half the experimental value.</a:t>
                </a:r>
                <a:endParaRPr lang="en-US" altLang="zh-CN" dirty="0">
                  <a:solidFill>
                    <a:schemeClr val="accent1">
                      <a:lumMod val="75000"/>
                    </a:schemeClr>
                  </a:solidFill>
                  <a:latin typeface="Comic Sans MS" panose="030F0702030302020204" pitchFamily="66" charset="0"/>
                </a:endParaRPr>
              </a:p>
              <a:p>
                <a:pPr lvl="2">
                  <a:buFont typeface="Calibri" panose="020F0502020204030204" pitchFamily="34" charset="0"/>
                  <a:buChar char="–"/>
                </a:pPr>
                <a:r>
                  <a:rPr lang="en-US" altLang="zh-CN" dirty="0">
                    <a:solidFill>
                      <a:srgbClr val="009900"/>
                    </a:solidFill>
                    <a:latin typeface="Comic Sans MS" panose="030F0702030302020204" pitchFamily="66" charset="0"/>
                  </a:rPr>
                  <a:t>the level ordering of the </a:t>
                </a:r>
                <a14:m>
                  <m:oMath xmlns:m="http://schemas.openxmlformats.org/officeDocument/2006/math">
                    <m:sSubSup>
                      <m:sSubSupPr>
                        <m:ctrlPr>
                          <a:rPr lang="en-US" altLang="zh-CN" i="1" smtClean="0">
                            <a:solidFill>
                              <a:srgbClr val="009900"/>
                            </a:solidFill>
                            <a:latin typeface="Cambria Math" panose="02040503050406030204" pitchFamily="18" charset="0"/>
                          </a:rPr>
                        </m:ctrlPr>
                      </m:sSubSupPr>
                      <m:e>
                        <m:r>
                          <a:rPr lang="en-US" altLang="zh-CN" b="0" i="1" smtClean="0">
                            <a:solidFill>
                              <a:srgbClr val="009900"/>
                            </a:solidFill>
                            <a:latin typeface="Cambria Math" panose="02040503050406030204" pitchFamily="18" charset="0"/>
                          </a:rPr>
                          <m:t>𝐾</m:t>
                        </m:r>
                      </m:e>
                      <m:sub>
                        <m:r>
                          <a:rPr lang="en-US" altLang="zh-CN" b="0" i="1" smtClean="0">
                            <a:solidFill>
                              <a:srgbClr val="009900"/>
                            </a:solidFill>
                            <a:latin typeface="Cambria Math" panose="02040503050406030204" pitchFamily="18" charset="0"/>
                          </a:rPr>
                          <m:t>1</m:t>
                        </m:r>
                      </m:sub>
                      <m:sup>
                        <m:r>
                          <a:rPr lang="en-US" altLang="zh-CN" b="0" i="1" smtClean="0">
                            <a:solidFill>
                              <a:srgbClr val="009900"/>
                            </a:solidFill>
                            <a:latin typeface="Cambria Math" panose="02040503050406030204" pitchFamily="18" charset="0"/>
                          </a:rPr>
                          <m:t>+</m:t>
                        </m:r>
                        <m:r>
                          <a:rPr lang="en-US" altLang="zh-CN" b="0" i="1" smtClean="0">
                            <a:solidFill>
                              <a:srgbClr val="009900"/>
                            </a:solidFill>
                            <a:latin typeface="Cambria Math" panose="02040503050406030204" pitchFamily="18" charset="0"/>
                            <a:ea typeface="Cambria Math" panose="02040503050406030204" pitchFamily="18" charset="0"/>
                          </a:rPr>
                          <m:t>−</m:t>
                        </m:r>
                      </m:sup>
                    </m:sSubSup>
                  </m:oMath>
                </a14:m>
                <a:r>
                  <a:rPr lang="en-US" altLang="zh-CN" dirty="0">
                    <a:solidFill>
                      <a:srgbClr val="009900"/>
                    </a:solidFill>
                    <a:latin typeface="Comic Sans MS" panose="030F0702030302020204" pitchFamily="66" charset="0"/>
                  </a:rPr>
                  <a:t>, </a:t>
                </a:r>
                <a14:m>
                  <m:oMath xmlns:m="http://schemas.openxmlformats.org/officeDocument/2006/math">
                    <m:sSubSup>
                      <m:sSubSupPr>
                        <m:ctrlPr>
                          <a:rPr lang="en-US" altLang="zh-CN" i="1" smtClean="0">
                            <a:solidFill>
                              <a:srgbClr val="009900"/>
                            </a:solidFill>
                            <a:latin typeface="Cambria Math" panose="02040503050406030204" pitchFamily="18" charset="0"/>
                          </a:rPr>
                        </m:ctrlPr>
                      </m:sSubSupPr>
                      <m:e>
                        <m:r>
                          <a:rPr lang="en-US" altLang="zh-CN" b="0" i="1" smtClean="0">
                            <a:solidFill>
                              <a:srgbClr val="009900"/>
                            </a:solidFill>
                            <a:latin typeface="Cambria Math" panose="02040503050406030204" pitchFamily="18" charset="0"/>
                          </a:rPr>
                          <m:t>𝐾</m:t>
                        </m:r>
                      </m:e>
                      <m:sub>
                        <m:r>
                          <a:rPr lang="en-US" altLang="zh-CN" b="0" i="1" smtClean="0">
                            <a:solidFill>
                              <a:srgbClr val="009900"/>
                            </a:solidFill>
                            <a:latin typeface="Cambria Math" panose="02040503050406030204" pitchFamily="18" charset="0"/>
                          </a:rPr>
                          <m:t>1</m:t>
                        </m:r>
                      </m:sub>
                      <m:sup>
                        <m:r>
                          <a:rPr lang="en-US" altLang="zh-CN" b="0" i="1" smtClean="0">
                            <a:solidFill>
                              <a:srgbClr val="009900"/>
                            </a:solidFill>
                            <a:latin typeface="Cambria Math" panose="02040503050406030204" pitchFamily="18" charset="0"/>
                          </a:rPr>
                          <m:t>++</m:t>
                        </m:r>
                      </m:sup>
                    </m:sSubSup>
                  </m:oMath>
                </a14:m>
                <a:r>
                  <a:rPr lang="en-US" altLang="zh-CN" dirty="0">
                    <a:solidFill>
                      <a:srgbClr val="009900"/>
                    </a:solidFill>
                    <a:latin typeface="Comic Sans MS" panose="030F0702030302020204" pitchFamily="66" charset="0"/>
                  </a:rPr>
                  <a:t> </a:t>
                </a:r>
                <a:r>
                  <a:rPr lang="en-US" dirty="0">
                    <a:solidFill>
                      <a:srgbClr val="009900"/>
                    </a:solidFill>
                    <a:latin typeface="Comic Sans MS" panose="030F0702030302020204" pitchFamily="66" charset="0"/>
                  </a:rPr>
                  <a:t>states: incorrect.</a:t>
                </a:r>
                <a:endParaRPr lang="en-US" altLang="zh-CN" dirty="0">
                  <a:solidFill>
                    <a:srgbClr val="009900"/>
                  </a:solidFill>
                  <a:latin typeface="Comic Sans MS" panose="030F0702030302020204" pitchFamily="66" charset="0"/>
                </a:endParaRPr>
              </a:p>
              <a:p>
                <a:pPr lvl="2">
                  <a:buFont typeface="Calibri" panose="020F0502020204030204" pitchFamily="34" charset="0"/>
                  <a:buChar char="–"/>
                </a:pPr>
                <a:endParaRPr lang="en" altLang="zh-CN" dirty="0"/>
              </a:p>
              <a:p>
                <a:pPr marL="914400" lvl="2" indent="0">
                  <a:buNone/>
                </a:pPr>
                <a:endParaRPr lang="en" altLang="zh-CN" dirty="0"/>
              </a:p>
              <a:p>
                <a:endParaRPr lang="en" altLang="zh-CN" dirty="0"/>
              </a:p>
              <a:p>
                <a:pPr marL="0" indent="0">
                  <a:buNone/>
                </a:pPr>
                <a:endParaRPr lang="en" altLang="zh-CN" sz="2000" dirty="0"/>
              </a:p>
              <a:p>
                <a:pPr marL="0" indent="0">
                  <a:buNone/>
                </a:pPr>
                <a:endParaRPr lang="en" altLang="zh-CN" sz="2000" dirty="0"/>
              </a:p>
              <a:p>
                <a:pPr lvl="1"/>
                <a:endParaRPr lang="en-US" altLang="zh-CN" sz="2200" kern="0" dirty="0"/>
              </a:p>
              <a:p>
                <a:pPr marL="457200" lvl="1" indent="0">
                  <a:buNone/>
                </a:pPr>
                <a:endParaRPr lang="en-US" altLang="zh-CN" sz="2200" kern="0" dirty="0"/>
              </a:p>
            </p:txBody>
          </p:sp>
        </mc:Choice>
        <mc:Fallback xmlns="">
          <p:sp>
            <p:nvSpPr>
              <p:cNvPr id="10" name="Content Placeholder 2">
                <a:extLst>
                  <a:ext uri="{FF2B5EF4-FFF2-40B4-BE49-F238E27FC236}">
                    <a16:creationId xmlns:a16="http://schemas.microsoft.com/office/drawing/2014/main" id="{2020914A-2299-44EF-98A7-7BBF11EC20AF}"/>
                  </a:ext>
                </a:extLst>
              </p:cNvPr>
              <p:cNvSpPr txBox="1">
                <a:spLocks noRot="1" noChangeAspect="1" noMove="1" noResize="1" noEditPoints="1" noAdjustHandles="1" noChangeArrowheads="1" noChangeShapeType="1" noTextEdit="1"/>
              </p:cNvSpPr>
              <p:nvPr/>
            </p:nvSpPr>
            <p:spPr bwMode="auto">
              <a:xfrm>
                <a:off x="457200" y="3051874"/>
                <a:ext cx="6629400" cy="3653726"/>
              </a:xfrm>
              <a:prstGeom prst="rect">
                <a:avLst/>
              </a:prstGeom>
              <a:blipFill>
                <a:blip r:embed="rId5"/>
                <a:stretch>
                  <a:fillRect l="-1011" t="-1336"/>
                </a:stretch>
              </a:blipFill>
              <a:ln w="9525">
                <a:noFill/>
                <a:miter lim="800000"/>
                <a:headEnd/>
                <a:tailEnd/>
              </a:ln>
              <a:effectLst/>
            </p:spPr>
            <p:txBody>
              <a:bodyPr/>
              <a:lstStyle/>
              <a:p>
                <a:r>
                  <a:rPr lang="zh-CN" altLang="en-US">
                    <a:noFill/>
                  </a:rPr>
                  <a:t> </a:t>
                </a:r>
              </a:p>
            </p:txBody>
          </p:sp>
        </mc:Fallback>
      </mc:AlternateContent>
      <p:sp>
        <p:nvSpPr>
          <p:cNvPr id="11" name="矩形 10">
            <a:extLst>
              <a:ext uri="{FF2B5EF4-FFF2-40B4-BE49-F238E27FC236}">
                <a16:creationId xmlns:a16="http://schemas.microsoft.com/office/drawing/2014/main" id="{3FE5059A-0969-4BF1-A39E-3518E751C6E6}"/>
              </a:ext>
            </a:extLst>
          </p:cNvPr>
          <p:cNvSpPr/>
          <p:nvPr/>
        </p:nvSpPr>
        <p:spPr bwMode="auto">
          <a:xfrm>
            <a:off x="8915400" y="1219200"/>
            <a:ext cx="1676400" cy="5233095"/>
          </a:xfrm>
          <a:prstGeom prst="rect">
            <a:avLst/>
          </a:prstGeom>
          <a:noFill/>
          <a:ln w="22225"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itchFamily="34" charset="0"/>
            </a:endParaRPr>
          </a:p>
        </p:txBody>
      </p:sp>
      <p:sp>
        <p:nvSpPr>
          <p:cNvPr id="2" name="矩形 1">
            <a:extLst>
              <a:ext uri="{FF2B5EF4-FFF2-40B4-BE49-F238E27FC236}">
                <a16:creationId xmlns:a16="http://schemas.microsoft.com/office/drawing/2014/main" id="{0A5492C0-2909-410E-AC6E-54C4A9290AE8}"/>
              </a:ext>
            </a:extLst>
          </p:cNvPr>
          <p:cNvSpPr/>
          <p:nvPr/>
        </p:nvSpPr>
        <p:spPr bwMode="auto">
          <a:xfrm>
            <a:off x="8960427" y="1714500"/>
            <a:ext cx="1447800" cy="2286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8" name="矩形 7">
            <a:extLst>
              <a:ext uri="{FF2B5EF4-FFF2-40B4-BE49-F238E27FC236}">
                <a16:creationId xmlns:a16="http://schemas.microsoft.com/office/drawing/2014/main" id="{1A26A574-6987-4AB0-AAEC-1391E4F3C3CC}"/>
              </a:ext>
            </a:extLst>
          </p:cNvPr>
          <p:cNvSpPr/>
          <p:nvPr/>
        </p:nvSpPr>
        <p:spPr bwMode="auto">
          <a:xfrm>
            <a:off x="8960427" y="2171700"/>
            <a:ext cx="1447800" cy="2286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2" name="矩形 11">
            <a:extLst>
              <a:ext uri="{FF2B5EF4-FFF2-40B4-BE49-F238E27FC236}">
                <a16:creationId xmlns:a16="http://schemas.microsoft.com/office/drawing/2014/main" id="{7A49CDD1-2E2B-45CD-AF74-2D91E78B9793}"/>
              </a:ext>
            </a:extLst>
          </p:cNvPr>
          <p:cNvSpPr/>
          <p:nvPr/>
        </p:nvSpPr>
        <p:spPr bwMode="auto">
          <a:xfrm>
            <a:off x="8960427" y="2628900"/>
            <a:ext cx="1533698" cy="2286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3" name="矩形 12">
            <a:extLst>
              <a:ext uri="{FF2B5EF4-FFF2-40B4-BE49-F238E27FC236}">
                <a16:creationId xmlns:a16="http://schemas.microsoft.com/office/drawing/2014/main" id="{2CFA56C2-D1E0-48E2-BE9F-417B851F03C7}"/>
              </a:ext>
            </a:extLst>
          </p:cNvPr>
          <p:cNvSpPr/>
          <p:nvPr/>
        </p:nvSpPr>
        <p:spPr bwMode="auto">
          <a:xfrm>
            <a:off x="8986751" y="3511897"/>
            <a:ext cx="1533698" cy="2286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4" name="矩形 13">
            <a:extLst>
              <a:ext uri="{FF2B5EF4-FFF2-40B4-BE49-F238E27FC236}">
                <a16:creationId xmlns:a16="http://schemas.microsoft.com/office/drawing/2014/main" id="{E1BD3E0A-4A3A-4C7A-A8D3-A82B7069665D}"/>
              </a:ext>
            </a:extLst>
          </p:cNvPr>
          <p:cNvSpPr/>
          <p:nvPr/>
        </p:nvSpPr>
        <p:spPr bwMode="auto">
          <a:xfrm>
            <a:off x="8960427" y="4612922"/>
            <a:ext cx="1533698" cy="228600"/>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15" name="矩形 14">
            <a:extLst>
              <a:ext uri="{FF2B5EF4-FFF2-40B4-BE49-F238E27FC236}">
                <a16:creationId xmlns:a16="http://schemas.microsoft.com/office/drawing/2014/main" id="{BE103295-B866-4F52-9E38-5EE6B32861D9}"/>
              </a:ext>
            </a:extLst>
          </p:cNvPr>
          <p:cNvSpPr/>
          <p:nvPr/>
        </p:nvSpPr>
        <p:spPr bwMode="auto">
          <a:xfrm>
            <a:off x="8978438" y="3740497"/>
            <a:ext cx="1533698" cy="228600"/>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16" name="矩形 15">
            <a:extLst>
              <a:ext uri="{FF2B5EF4-FFF2-40B4-BE49-F238E27FC236}">
                <a16:creationId xmlns:a16="http://schemas.microsoft.com/office/drawing/2014/main" id="{97C57484-2CEF-49CD-BBE3-208FEADF91F7}"/>
              </a:ext>
            </a:extLst>
          </p:cNvPr>
          <p:cNvSpPr/>
          <p:nvPr/>
        </p:nvSpPr>
        <p:spPr bwMode="auto">
          <a:xfrm>
            <a:off x="8953153" y="2400300"/>
            <a:ext cx="1533698" cy="197197"/>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cxnSp>
        <p:nvCxnSpPr>
          <p:cNvPr id="4" name="直接连接符 3">
            <a:extLst>
              <a:ext uri="{FF2B5EF4-FFF2-40B4-BE49-F238E27FC236}">
                <a16:creationId xmlns:a16="http://schemas.microsoft.com/office/drawing/2014/main" id="{DE3BF2E0-108C-434C-80C5-6F05A8E65702}"/>
              </a:ext>
            </a:extLst>
          </p:cNvPr>
          <p:cNvCxnSpPr/>
          <p:nvPr/>
        </p:nvCxnSpPr>
        <p:spPr bwMode="auto">
          <a:xfrm flipV="1">
            <a:off x="8960427" y="3044125"/>
            <a:ext cx="1440526" cy="7749"/>
          </a:xfrm>
          <a:prstGeom prst="line">
            <a:avLst/>
          </a:prstGeom>
          <a:noFill/>
          <a:ln w="19050" cap="flat" cmpd="sng" algn="ctr">
            <a:solidFill>
              <a:srgbClr val="FFC000"/>
            </a:solidFill>
            <a:prstDash val="solid"/>
            <a:round/>
            <a:headEnd type="none" w="med" len="med"/>
            <a:tailEnd type="none" w="med" len="med"/>
          </a:ln>
          <a:effectLst/>
        </p:spPr>
      </p:cxnSp>
      <p:cxnSp>
        <p:nvCxnSpPr>
          <p:cNvPr id="17" name="直接连接符 16">
            <a:extLst>
              <a:ext uri="{FF2B5EF4-FFF2-40B4-BE49-F238E27FC236}">
                <a16:creationId xmlns:a16="http://schemas.microsoft.com/office/drawing/2014/main" id="{9BB291D7-5B88-441A-AFC6-2CB2089CF527}"/>
              </a:ext>
            </a:extLst>
          </p:cNvPr>
          <p:cNvCxnSpPr/>
          <p:nvPr/>
        </p:nvCxnSpPr>
        <p:spPr bwMode="auto">
          <a:xfrm flipV="1">
            <a:off x="8953153" y="3248019"/>
            <a:ext cx="1440526" cy="7749"/>
          </a:xfrm>
          <a:prstGeom prst="line">
            <a:avLst/>
          </a:prstGeom>
          <a:noFill/>
          <a:ln w="19050" cap="flat" cmpd="sng" algn="ctr">
            <a:solidFill>
              <a:srgbClr val="FFC000"/>
            </a:solidFill>
            <a:prstDash val="solid"/>
            <a:round/>
            <a:headEnd type="none" w="med" len="med"/>
            <a:tailEnd type="none" w="med" len="med"/>
          </a:ln>
          <a:effectLst/>
        </p:spPr>
      </p:cxnSp>
      <p:sp>
        <p:nvSpPr>
          <p:cNvPr id="18" name="椭圆 17">
            <a:extLst>
              <a:ext uri="{FF2B5EF4-FFF2-40B4-BE49-F238E27FC236}">
                <a16:creationId xmlns:a16="http://schemas.microsoft.com/office/drawing/2014/main" id="{83762C01-7605-499C-B37D-57D6EAA851B1}"/>
              </a:ext>
            </a:extLst>
          </p:cNvPr>
          <p:cNvSpPr/>
          <p:nvPr/>
        </p:nvSpPr>
        <p:spPr bwMode="auto">
          <a:xfrm>
            <a:off x="8839200" y="5029200"/>
            <a:ext cx="1681249" cy="297051"/>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9" name="椭圆 18">
            <a:extLst>
              <a:ext uri="{FF2B5EF4-FFF2-40B4-BE49-F238E27FC236}">
                <a16:creationId xmlns:a16="http://schemas.microsoft.com/office/drawing/2014/main" id="{7F47F1BE-AF14-4054-B14B-75B7E2ADE089}"/>
              </a:ext>
            </a:extLst>
          </p:cNvPr>
          <p:cNvSpPr/>
          <p:nvPr/>
        </p:nvSpPr>
        <p:spPr bwMode="auto">
          <a:xfrm>
            <a:off x="8839200" y="4156775"/>
            <a:ext cx="1681249" cy="297051"/>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3" name="页脚占位符 2">
            <a:extLst>
              <a:ext uri="{FF2B5EF4-FFF2-40B4-BE49-F238E27FC236}">
                <a16:creationId xmlns:a16="http://schemas.microsoft.com/office/drawing/2014/main" id="{5F2D2DE6-B058-4C41-9266-F220CAF7D3A9}"/>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21" name="矩形 20">
            <a:extLst>
              <a:ext uri="{FF2B5EF4-FFF2-40B4-BE49-F238E27FC236}">
                <a16:creationId xmlns:a16="http://schemas.microsoft.com/office/drawing/2014/main" id="{4749D871-04E7-4122-AC85-0A0A79604C34}"/>
              </a:ext>
            </a:extLst>
          </p:cNvPr>
          <p:cNvSpPr/>
          <p:nvPr/>
        </p:nvSpPr>
        <p:spPr bwMode="auto">
          <a:xfrm>
            <a:off x="876302" y="1024192"/>
            <a:ext cx="1790698" cy="576008"/>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2" name="矩形 21">
            <a:extLst>
              <a:ext uri="{FF2B5EF4-FFF2-40B4-BE49-F238E27FC236}">
                <a16:creationId xmlns:a16="http://schemas.microsoft.com/office/drawing/2014/main" id="{1F5B6B6A-7BCF-45FE-AF36-BC033E861A6E}"/>
              </a:ext>
            </a:extLst>
          </p:cNvPr>
          <p:cNvSpPr/>
          <p:nvPr/>
        </p:nvSpPr>
        <p:spPr bwMode="auto">
          <a:xfrm>
            <a:off x="3113129" y="1066800"/>
            <a:ext cx="630282" cy="381000"/>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4" name="矩形 23">
            <a:extLst>
              <a:ext uri="{FF2B5EF4-FFF2-40B4-BE49-F238E27FC236}">
                <a16:creationId xmlns:a16="http://schemas.microsoft.com/office/drawing/2014/main" id="{8C9C1C9F-268B-4E99-A4C6-703E239670F6}"/>
              </a:ext>
            </a:extLst>
          </p:cNvPr>
          <p:cNvSpPr/>
          <p:nvPr/>
        </p:nvSpPr>
        <p:spPr bwMode="auto">
          <a:xfrm>
            <a:off x="2646318" y="914400"/>
            <a:ext cx="477882" cy="838200"/>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5" name="矩形 24">
            <a:extLst>
              <a:ext uri="{FF2B5EF4-FFF2-40B4-BE49-F238E27FC236}">
                <a16:creationId xmlns:a16="http://schemas.microsoft.com/office/drawing/2014/main" id="{12DDF7F0-A5A0-4E43-9983-3EF057A57677}"/>
              </a:ext>
            </a:extLst>
          </p:cNvPr>
          <p:cNvSpPr/>
          <p:nvPr/>
        </p:nvSpPr>
        <p:spPr bwMode="auto">
          <a:xfrm>
            <a:off x="3810000" y="1295400"/>
            <a:ext cx="507494" cy="457200"/>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6" name="矩形 25">
            <a:extLst>
              <a:ext uri="{FF2B5EF4-FFF2-40B4-BE49-F238E27FC236}">
                <a16:creationId xmlns:a16="http://schemas.microsoft.com/office/drawing/2014/main" id="{F90508F7-55F9-4A37-AEAA-7061065DE539}"/>
              </a:ext>
            </a:extLst>
          </p:cNvPr>
          <p:cNvSpPr/>
          <p:nvPr/>
        </p:nvSpPr>
        <p:spPr bwMode="auto">
          <a:xfrm>
            <a:off x="4953000" y="1295400"/>
            <a:ext cx="477882" cy="457200"/>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7" name="矩形 26">
            <a:extLst>
              <a:ext uri="{FF2B5EF4-FFF2-40B4-BE49-F238E27FC236}">
                <a16:creationId xmlns:a16="http://schemas.microsoft.com/office/drawing/2014/main" id="{7FE4F62B-3EE9-4F8D-A180-4D24D022D34F}"/>
              </a:ext>
            </a:extLst>
          </p:cNvPr>
          <p:cNvSpPr/>
          <p:nvPr/>
        </p:nvSpPr>
        <p:spPr bwMode="auto">
          <a:xfrm>
            <a:off x="2036718" y="1708796"/>
            <a:ext cx="477882" cy="272403"/>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8" name="椭圆 27">
            <a:extLst>
              <a:ext uri="{FF2B5EF4-FFF2-40B4-BE49-F238E27FC236}">
                <a16:creationId xmlns:a16="http://schemas.microsoft.com/office/drawing/2014/main" id="{2645D08D-5D36-41A9-A758-7253948BDDC3}"/>
              </a:ext>
            </a:extLst>
          </p:cNvPr>
          <p:cNvSpPr/>
          <p:nvPr/>
        </p:nvSpPr>
        <p:spPr bwMode="auto">
          <a:xfrm rot="5400000">
            <a:off x="4348777" y="1256975"/>
            <a:ext cx="489596" cy="414047"/>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9" name="椭圆 28">
            <a:extLst>
              <a:ext uri="{FF2B5EF4-FFF2-40B4-BE49-F238E27FC236}">
                <a16:creationId xmlns:a16="http://schemas.microsoft.com/office/drawing/2014/main" id="{8B1D4040-53DD-4C06-B2AE-552A7CE5BDB2}"/>
              </a:ext>
            </a:extLst>
          </p:cNvPr>
          <p:cNvSpPr/>
          <p:nvPr/>
        </p:nvSpPr>
        <p:spPr bwMode="auto">
          <a:xfrm rot="5400000">
            <a:off x="5463691" y="1208860"/>
            <a:ext cx="609599" cy="477881"/>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6" name="灯片编号占位符 5">
            <a:extLst>
              <a:ext uri="{FF2B5EF4-FFF2-40B4-BE49-F238E27FC236}">
                <a16:creationId xmlns:a16="http://schemas.microsoft.com/office/drawing/2014/main" id="{94DC3128-484E-4987-810A-E89D86B073B8}"/>
              </a:ext>
            </a:extLst>
          </p:cNvPr>
          <p:cNvSpPr>
            <a:spLocks noGrp="1"/>
          </p:cNvSpPr>
          <p:nvPr>
            <p:ph type="sldNum" sz="quarter" idx="12"/>
          </p:nvPr>
        </p:nvSpPr>
        <p:spPr/>
        <p:txBody>
          <a:bodyPr/>
          <a:lstStyle/>
          <a:p>
            <a:fld id="{87034D8C-3CB4-402A-BC46-2AB14C0FE90A}" type="slidenum">
              <a:rPr lang="en-US" smtClean="0"/>
              <a:pPr/>
              <a:t>18</a:t>
            </a:fld>
            <a:endParaRPr lang="en-US" dirty="0"/>
          </a:p>
        </p:txBody>
      </p:sp>
    </p:spTree>
    <p:extLst>
      <p:ext uri="{BB962C8B-B14F-4D97-AF65-F5344CB8AC3E}">
        <p14:creationId xmlns:p14="http://schemas.microsoft.com/office/powerpoint/2010/main" val="16207605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8"/>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2"/>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3"/>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4"/>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15"/>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16"/>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4"/>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17"/>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24"/>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25"/>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26"/>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27"/>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8" grpId="0" animBg="1"/>
      <p:bldP spid="8"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8" grpId="0" animBg="1"/>
      <p:bldP spid="19" grpId="0" animBg="1"/>
      <p:bldP spid="21" grpId="0" animBg="1"/>
      <p:bldP spid="21" grpId="1" animBg="1"/>
      <p:bldP spid="22" grpId="0" animBg="1"/>
      <p:bldP spid="22" grpId="1" animBg="1"/>
      <p:bldP spid="24" grpId="0" animBg="1"/>
      <p:bldP spid="24" grpId="1" animBg="1"/>
      <p:bldP spid="25" grpId="0" animBg="1"/>
      <p:bldP spid="25" grpId="1" animBg="1"/>
      <p:bldP spid="26" grpId="0" animBg="1"/>
      <p:bldP spid="26" grpId="1" animBg="1"/>
      <p:bldP spid="27" grpId="0" animBg="1"/>
      <p:bldP spid="27" grpId="1" animBg="1"/>
      <p:bldP spid="28" grpId="0" animBg="1"/>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41BA0ED1-A9E1-494C-B57E-1B455D0D77B9}"/>
                  </a:ext>
                </a:extLst>
              </p:cNvPr>
              <p:cNvSpPr txBox="1">
                <a:spLocks/>
              </p:cNvSpPr>
              <p:nvPr/>
            </p:nvSpPr>
            <p:spPr bwMode="auto">
              <a:xfrm>
                <a:off x="5911851" y="3124200"/>
                <a:ext cx="6400800" cy="3255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latin typeface="Comic Sans MS" panose="030F0702030302020204" pitchFamily="66" charset="0"/>
                  </a:rPr>
                  <a:t>EHM improved kernel</a:t>
                </a:r>
              </a:p>
              <a:p>
                <a:pPr lvl="1">
                  <a:buFont typeface="Wingdings" panose="05000000000000000000" pitchFamily="2" charset="2"/>
                  <a:buChar char="ü"/>
                </a:pPr>
                <a:r>
                  <a:rPr lang="en-US" sz="1800" b="0" i="0" u="none" strike="noStrike" baseline="0" dirty="0">
                    <a:solidFill>
                      <a:schemeClr val="tx1">
                        <a:lumMod val="85000"/>
                        <a:lumOff val="15000"/>
                      </a:schemeClr>
                    </a:solidFill>
                    <a:latin typeface="Comic Sans MS" panose="030F0702030302020204" pitchFamily="66" charset="0"/>
                  </a:rPr>
                  <a:t>the overall mean absolute relative difference = 2.9(2.7)%,</a:t>
                </a:r>
                <a:r>
                  <a:rPr lang="en-US" sz="1800" b="0" i="0" u="none" strike="noStrike" dirty="0">
                    <a:solidFill>
                      <a:schemeClr val="tx1">
                        <a:lumMod val="85000"/>
                        <a:lumOff val="15000"/>
                      </a:schemeClr>
                    </a:solidFill>
                    <a:latin typeface="Comic Sans MS" panose="030F0702030302020204" pitchFamily="66" charset="0"/>
                  </a:rPr>
                  <a:t> </a:t>
                </a:r>
                <a:r>
                  <a:rPr lang="en-US" sz="1800" dirty="0">
                    <a:solidFill>
                      <a:schemeClr val="tx1">
                        <a:lumMod val="85000"/>
                        <a:lumOff val="15000"/>
                      </a:schemeClr>
                    </a:solidFill>
                    <a:latin typeface="Comic Sans MS" panose="030F0702030302020204" pitchFamily="66" charset="0"/>
                  </a:rPr>
                  <a:t>--</a:t>
                </a:r>
                <a:r>
                  <a:rPr lang="en-US" sz="1800" b="0" i="0" u="none" strike="noStrike" baseline="0" dirty="0">
                    <a:solidFill>
                      <a:schemeClr val="tx1">
                        <a:lumMod val="85000"/>
                        <a:lumOff val="15000"/>
                      </a:schemeClr>
                    </a:solidFill>
                    <a:latin typeface="Comic Sans MS" panose="030F0702030302020204" pitchFamily="66" charset="0"/>
                  </a:rPr>
                  <a:t> a factor of 4.6 improvement </a:t>
                </a:r>
              </a:p>
              <a:p>
                <a:pPr lvl="1">
                  <a:buFont typeface="Wingdings" panose="05000000000000000000" pitchFamily="2" charset="2"/>
                  <a:buChar char="ü"/>
                </a:pPr>
                <a14:m>
                  <m:oMath xmlns:m="http://schemas.openxmlformats.org/officeDocument/2006/math">
                    <m:sSub>
                      <m:sSubPr>
                        <m:ctrlPr>
                          <a:rPr lang="en" altLang="zh-CN" sz="180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en-US" altLang="zh-CN" sz="1800" b="0" i="1" smtClean="0">
                                <a:solidFill>
                                  <a:srgbClr val="C00000"/>
                                </a:solidFill>
                                <a:latin typeface="Cambria Math" panose="02040503050406030204" pitchFamily="18" charset="0"/>
                              </a:rPr>
                              <m:t>𝐾</m:t>
                            </m:r>
                          </m:e>
                          <m:sup>
                            <m:r>
                              <a:rPr lang="en-US" altLang="zh-CN" sz="1800" b="0" i="1" smtClean="0">
                                <a:solidFill>
                                  <a:srgbClr val="C00000"/>
                                </a:solidFill>
                                <a:latin typeface="Cambria Math" panose="02040503050406030204" pitchFamily="18" charset="0"/>
                              </a:rPr>
                              <m:t>′</m:t>
                            </m:r>
                          </m:sup>
                        </m:sSup>
                      </m:sub>
                    </m:sSub>
                    <m:r>
                      <a:rPr lang="en-US" altLang="zh-CN" sz="1800" b="0" i="1" smtClean="0">
                        <a:solidFill>
                          <a:srgbClr val="C00000"/>
                        </a:solidFill>
                        <a:latin typeface="Cambria Math" panose="02040503050406030204" pitchFamily="18" charset="0"/>
                      </a:rPr>
                      <m:t>&gt;</m:t>
                    </m:r>
                    <m:sSub>
                      <m:sSubPr>
                        <m:ctrlPr>
                          <a:rPr lang="en-US" altLang="zh-CN" sz="1800" b="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US" altLang="zh-CN" sz="1800" b="0" i="1" smtClean="0">
                                <a:solidFill>
                                  <a:srgbClr val="C00000"/>
                                </a:solidFill>
                                <a:latin typeface="Cambria Math" panose="02040503050406030204" pitchFamily="18" charset="0"/>
                              </a:rPr>
                            </m:ctrlPr>
                          </m:sSupPr>
                          <m:e>
                            <m:r>
                              <a:rPr lang="zh-CN" altLang="en-US" sz="1800" b="0" i="1" smtClean="0">
                                <a:solidFill>
                                  <a:srgbClr val="C00000"/>
                                </a:solidFill>
                                <a:latin typeface="Cambria Math" panose="02040503050406030204" pitchFamily="18" charset="0"/>
                              </a:rPr>
                              <m:t>𝜋</m:t>
                            </m:r>
                          </m:e>
                          <m:sup>
                            <m:r>
                              <a:rPr lang="en-US" altLang="zh-CN" sz="1800" b="0" i="1" smtClean="0">
                                <a:solidFill>
                                  <a:srgbClr val="C00000"/>
                                </a:solidFill>
                                <a:latin typeface="Cambria Math" panose="02040503050406030204" pitchFamily="18" charset="0"/>
                              </a:rPr>
                              <m:t>′</m:t>
                            </m:r>
                          </m:sup>
                        </m:sSup>
                      </m:sub>
                    </m:sSub>
                    <m:r>
                      <a:rPr lang="en-US" altLang="zh-CN" sz="1800" b="0" i="1" smtClean="0">
                        <a:solidFill>
                          <a:srgbClr val="C00000"/>
                        </a:solidFill>
                        <a:latin typeface="Cambria Math" panose="02040503050406030204" pitchFamily="18" charset="0"/>
                      </a:rPr>
                      <m:t>,</m:t>
                    </m:r>
                    <m:sSub>
                      <m:sSubPr>
                        <m:ctrlPr>
                          <a:rPr lang="en" altLang="zh-CN" sz="1800" i="1">
                            <a:solidFill>
                              <a:srgbClr val="C00000"/>
                            </a:solidFill>
                            <a:latin typeface="Cambria Math" panose="02040503050406030204" pitchFamily="18" charset="0"/>
                          </a:rPr>
                        </m:ctrlPr>
                      </m:sSubPr>
                      <m:e>
                        <m:r>
                          <a:rPr lang="en-US" altLang="zh-CN" sz="1800" i="1">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zh-CN" altLang="en" sz="1800" i="1" smtClean="0">
                                <a:solidFill>
                                  <a:srgbClr val="C00000"/>
                                </a:solidFill>
                                <a:latin typeface="Cambria Math" panose="02040503050406030204" pitchFamily="18" charset="0"/>
                              </a:rPr>
                              <m:t>𝜌</m:t>
                            </m:r>
                          </m:e>
                          <m:sup>
                            <m:r>
                              <a:rPr lang="en-US" altLang="zh-CN" sz="1800" i="1">
                                <a:solidFill>
                                  <a:srgbClr val="C00000"/>
                                </a:solidFill>
                                <a:latin typeface="Cambria Math" panose="02040503050406030204" pitchFamily="18" charset="0"/>
                              </a:rPr>
                              <m:t>′</m:t>
                            </m:r>
                          </m:sup>
                        </m:sSup>
                      </m:sub>
                    </m:sSub>
                    <m:r>
                      <a:rPr lang="en-US" altLang="zh-CN" sz="1800" i="1">
                        <a:solidFill>
                          <a:srgbClr val="C00000"/>
                        </a:solidFill>
                        <a:latin typeface="Cambria Math" panose="02040503050406030204" pitchFamily="18" charset="0"/>
                      </a:rPr>
                      <m:t>&gt;</m:t>
                    </m:r>
                    <m:sSub>
                      <m:sSubPr>
                        <m:ctrlPr>
                          <a:rPr lang="en-US" altLang="zh-CN" sz="1800" i="1">
                            <a:solidFill>
                              <a:srgbClr val="C00000"/>
                            </a:solidFill>
                            <a:latin typeface="Cambria Math" panose="02040503050406030204" pitchFamily="18" charset="0"/>
                          </a:rPr>
                        </m:ctrlPr>
                      </m:sSubPr>
                      <m:e>
                        <m:r>
                          <a:rPr lang="en-US" altLang="zh-CN" sz="1800" i="1">
                            <a:solidFill>
                              <a:srgbClr val="C00000"/>
                            </a:solidFill>
                            <a:latin typeface="Cambria Math" panose="02040503050406030204" pitchFamily="18" charset="0"/>
                          </a:rPr>
                          <m:t>𝑚</m:t>
                        </m:r>
                      </m:e>
                      <m:sub>
                        <m:sSup>
                          <m:sSupPr>
                            <m:ctrlPr>
                              <a:rPr lang="en-US" altLang="zh-CN" sz="1800" i="1">
                                <a:solidFill>
                                  <a:srgbClr val="C00000"/>
                                </a:solidFill>
                                <a:latin typeface="Cambria Math" panose="02040503050406030204" pitchFamily="18" charset="0"/>
                              </a:rPr>
                            </m:ctrlPr>
                          </m:sSupPr>
                          <m:e>
                            <m:r>
                              <a:rPr lang="zh-CN" altLang="en-US" sz="1800" i="1">
                                <a:solidFill>
                                  <a:srgbClr val="C00000"/>
                                </a:solidFill>
                                <a:latin typeface="Cambria Math" panose="02040503050406030204" pitchFamily="18" charset="0"/>
                              </a:rPr>
                              <m:t>𝜋</m:t>
                            </m:r>
                          </m:e>
                          <m:sup>
                            <m:r>
                              <a:rPr lang="en-US" altLang="zh-CN" sz="1800" i="1">
                                <a:solidFill>
                                  <a:srgbClr val="C00000"/>
                                </a:solidFill>
                                <a:latin typeface="Cambria Math" panose="02040503050406030204" pitchFamily="18" charset="0"/>
                              </a:rPr>
                              <m:t>′</m:t>
                            </m:r>
                          </m:sup>
                        </m:sSup>
                      </m:sub>
                    </m:sSub>
                    <m:r>
                      <a:rPr lang="en-US" altLang="zh-CN" sz="1800" i="1">
                        <a:solidFill>
                          <a:srgbClr val="C00000"/>
                        </a:solidFill>
                        <a:latin typeface="Cambria Math" panose="02040503050406030204" pitchFamily="18" charset="0"/>
                      </a:rPr>
                      <m:t>,</m:t>
                    </m:r>
                  </m:oMath>
                </a14:m>
                <a:r>
                  <a:rPr lang="en" altLang="zh-CN" sz="1800" dirty="0">
                    <a:solidFill>
                      <a:srgbClr val="C00000"/>
                    </a:solidFill>
                    <a:latin typeface="Comic Sans MS" panose="030F0702030302020204" pitchFamily="66" charset="0"/>
                  </a:rPr>
                  <a:t> </a:t>
                </a:r>
                <a14:m>
                  <m:oMath xmlns:m="http://schemas.openxmlformats.org/officeDocument/2006/math">
                    <m:sSub>
                      <m:sSubPr>
                        <m:ctrlPr>
                          <a:rPr lang="en" altLang="zh-CN" sz="1800" i="1">
                            <a:solidFill>
                              <a:srgbClr val="C00000"/>
                            </a:solidFill>
                            <a:latin typeface="Cambria Math" panose="02040503050406030204" pitchFamily="18" charset="0"/>
                          </a:rPr>
                        </m:ctrlPr>
                      </m:sSubPr>
                      <m:e>
                        <m:r>
                          <a:rPr lang="en-US" altLang="zh-CN" sz="1800" i="1">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zh-CN" altLang="en" sz="1800" i="1" smtClean="0">
                                <a:solidFill>
                                  <a:srgbClr val="C00000"/>
                                </a:solidFill>
                                <a:latin typeface="Cambria Math" panose="02040503050406030204" pitchFamily="18" charset="0"/>
                              </a:rPr>
                              <m:t>𝜌</m:t>
                            </m:r>
                          </m:e>
                          <m:sup>
                            <m:r>
                              <a:rPr lang="en-US" altLang="zh-CN" sz="1800" i="1">
                                <a:solidFill>
                                  <a:srgbClr val="C00000"/>
                                </a:solidFill>
                                <a:latin typeface="Cambria Math" panose="02040503050406030204" pitchFamily="18" charset="0"/>
                              </a:rPr>
                              <m:t>′</m:t>
                            </m:r>
                          </m:sup>
                        </m:sSup>
                      </m:sub>
                    </m:sSub>
                    <m:r>
                      <a:rPr lang="en-US" altLang="zh-CN" sz="1800" i="1" smtClean="0">
                        <a:solidFill>
                          <a:srgbClr val="C00000"/>
                        </a:solidFill>
                        <a:latin typeface="Cambria Math" panose="02040503050406030204" pitchFamily="18" charset="0"/>
                        <a:ea typeface="Cambria Math" panose="02040503050406030204" pitchFamily="18" charset="0"/>
                      </a:rPr>
                      <m:t>≈</m:t>
                    </m:r>
                    <m:sSub>
                      <m:sSubPr>
                        <m:ctrlPr>
                          <a:rPr lang="en-US" altLang="zh-CN" sz="1800" i="1">
                            <a:solidFill>
                              <a:srgbClr val="C00000"/>
                            </a:solidFill>
                            <a:latin typeface="Cambria Math" panose="02040503050406030204" pitchFamily="18" charset="0"/>
                          </a:rPr>
                        </m:ctrlPr>
                      </m:sSubPr>
                      <m:e>
                        <m:r>
                          <a:rPr lang="en-US" altLang="zh-CN" sz="1800" i="1">
                            <a:solidFill>
                              <a:srgbClr val="C00000"/>
                            </a:solidFill>
                            <a:latin typeface="Cambria Math" panose="02040503050406030204" pitchFamily="18" charset="0"/>
                          </a:rPr>
                          <m:t>𝑚</m:t>
                        </m:r>
                      </m:e>
                      <m:sub>
                        <m:sSup>
                          <m:sSupPr>
                            <m:ctrlPr>
                              <a:rPr lang="en-US" altLang="zh-CN" sz="1800" i="1">
                                <a:solidFill>
                                  <a:srgbClr val="C00000"/>
                                </a:solidFill>
                                <a:latin typeface="Cambria Math" panose="02040503050406030204" pitchFamily="18" charset="0"/>
                              </a:rPr>
                            </m:ctrlPr>
                          </m:sSupPr>
                          <m:e>
                            <m:r>
                              <a:rPr lang="en-US" altLang="zh-CN" sz="1800" i="1">
                                <a:solidFill>
                                  <a:srgbClr val="C00000"/>
                                </a:solidFill>
                                <a:latin typeface="Cambria Math" panose="02040503050406030204" pitchFamily="18" charset="0"/>
                              </a:rPr>
                              <m:t>𝐾</m:t>
                            </m:r>
                          </m:e>
                          <m:sup>
                            <m:r>
                              <a:rPr lang="en-US" altLang="zh-CN" sz="1800" i="1">
                                <a:solidFill>
                                  <a:srgbClr val="C00000"/>
                                </a:solidFill>
                                <a:latin typeface="Cambria Math" panose="02040503050406030204" pitchFamily="18" charset="0"/>
                              </a:rPr>
                              <m:t>∗′</m:t>
                            </m:r>
                          </m:sup>
                        </m:sSup>
                      </m:sub>
                    </m:sSub>
                    <m:r>
                      <a:rPr lang="en-US" altLang="zh-CN" sz="1800" i="1">
                        <a:solidFill>
                          <a:srgbClr val="C00000"/>
                        </a:solidFill>
                        <a:latin typeface="Cambria Math" panose="02040503050406030204" pitchFamily="18" charset="0"/>
                      </a:rPr>
                      <m:t>,</m:t>
                    </m:r>
                  </m:oMath>
                </a14:m>
                <a:r>
                  <a:rPr lang="en" altLang="zh-CN" sz="1800" dirty="0">
                    <a:solidFill>
                      <a:srgbClr val="C00000"/>
                    </a:solidFill>
                    <a:latin typeface="Comic Sans MS" panose="030F0702030302020204" pitchFamily="66" charset="0"/>
                  </a:rPr>
                  <a:t> </a:t>
                </a:r>
                <a:r>
                  <a:rPr lang="en-US" sz="1800" dirty="0">
                    <a:solidFill>
                      <a:srgbClr val="C00000"/>
                    </a:solidFill>
                    <a:latin typeface="Comic Sans MS" panose="030F0702030302020204" pitchFamily="66" charset="0"/>
                  </a:rPr>
                  <a:t>matching empirical results; </a:t>
                </a:r>
              </a:p>
              <a:p>
                <a:pPr lvl="1">
                  <a:buFont typeface="Wingdings" panose="05000000000000000000" pitchFamily="2" charset="2"/>
                  <a:buChar char="ü"/>
                </a:pPr>
                <a14:m>
                  <m:oMath xmlns:m="http://schemas.openxmlformats.org/officeDocument/2006/math">
                    <m:sSub>
                      <m:sSubPr>
                        <m:ctrlPr>
                          <a:rPr lang="en" altLang="zh-CN" sz="1800" i="1" smtClean="0">
                            <a:solidFill>
                              <a:schemeClr val="accent6">
                                <a:lumMod val="75000"/>
                              </a:schemeClr>
                            </a:solidFill>
                            <a:latin typeface="Cambria Math" panose="02040503050406030204" pitchFamily="18" charset="0"/>
                          </a:rPr>
                        </m:ctrlPr>
                      </m:sSubPr>
                      <m:e>
                        <m:r>
                          <a:rPr lang="en-US" altLang="zh-CN" sz="1800" i="1">
                            <a:solidFill>
                              <a:schemeClr val="accent6">
                                <a:lumMod val="75000"/>
                              </a:schemeClr>
                            </a:solidFill>
                            <a:latin typeface="Cambria Math" panose="02040503050406030204" pitchFamily="18" charset="0"/>
                          </a:rPr>
                          <m:t>𝑎</m:t>
                        </m:r>
                      </m:e>
                      <m:sub>
                        <m:r>
                          <a:rPr lang="en-US" altLang="zh-CN" sz="1800" i="1">
                            <a:solidFill>
                              <a:schemeClr val="accent6">
                                <a:lumMod val="75000"/>
                              </a:schemeClr>
                            </a:solidFill>
                            <a:latin typeface="Cambria Math" panose="02040503050406030204" pitchFamily="18" charset="0"/>
                          </a:rPr>
                          <m:t>1</m:t>
                        </m:r>
                      </m:sub>
                    </m:sSub>
                    <m:r>
                      <a:rPr lang="en-US" altLang="zh-CN" sz="1800" i="1">
                        <a:solidFill>
                          <a:schemeClr val="accent6">
                            <a:lumMod val="75000"/>
                          </a:schemeClr>
                        </a:solidFill>
                        <a:latin typeface="Cambria Math" panose="02040503050406030204" pitchFamily="18" charset="0"/>
                      </a:rPr>
                      <m:t>−</m:t>
                    </m:r>
                    <m:r>
                      <a:rPr lang="zh-CN" altLang="en-US" sz="1800" i="1">
                        <a:solidFill>
                          <a:schemeClr val="accent6">
                            <a:lumMod val="75000"/>
                          </a:schemeClr>
                        </a:solidFill>
                        <a:latin typeface="Cambria Math" panose="02040503050406030204" pitchFamily="18" charset="0"/>
                      </a:rPr>
                      <m:t>𝜌</m:t>
                    </m:r>
                    <m:r>
                      <a:rPr lang="en-US" altLang="zh-CN" sz="1800" i="1">
                        <a:solidFill>
                          <a:schemeClr val="accent6">
                            <a:lumMod val="75000"/>
                          </a:schemeClr>
                        </a:solidFill>
                        <a:latin typeface="Cambria Math" panose="02040503050406030204" pitchFamily="18" charset="0"/>
                      </a:rPr>
                      <m:t>, </m:t>
                    </m:r>
                    <m:sSub>
                      <m:sSubPr>
                        <m:ctrlPr>
                          <a:rPr lang="en-US" altLang="zh-CN" sz="1800" i="1">
                            <a:solidFill>
                              <a:schemeClr val="accent6">
                                <a:lumMod val="75000"/>
                              </a:schemeClr>
                            </a:solidFill>
                            <a:latin typeface="Cambria Math" panose="02040503050406030204" pitchFamily="18" charset="0"/>
                          </a:rPr>
                        </m:ctrlPr>
                      </m:sSubPr>
                      <m:e>
                        <m:r>
                          <a:rPr lang="en-US" altLang="zh-CN" sz="1800" i="1">
                            <a:solidFill>
                              <a:schemeClr val="accent6">
                                <a:lumMod val="75000"/>
                              </a:schemeClr>
                            </a:solidFill>
                            <a:latin typeface="Cambria Math" panose="02040503050406030204" pitchFamily="18" charset="0"/>
                          </a:rPr>
                          <m:t>𝑏</m:t>
                        </m:r>
                      </m:e>
                      <m:sub>
                        <m:r>
                          <a:rPr lang="en-US" altLang="zh-CN" sz="1800" i="1">
                            <a:solidFill>
                              <a:schemeClr val="accent6">
                                <a:lumMod val="75000"/>
                              </a:schemeClr>
                            </a:solidFill>
                            <a:latin typeface="Cambria Math" panose="02040503050406030204" pitchFamily="18" charset="0"/>
                          </a:rPr>
                          <m:t>1</m:t>
                        </m:r>
                      </m:sub>
                    </m:sSub>
                    <m:r>
                      <a:rPr lang="en-US" altLang="zh-CN" sz="1800" i="1">
                        <a:solidFill>
                          <a:schemeClr val="accent6">
                            <a:lumMod val="75000"/>
                          </a:schemeClr>
                        </a:solidFill>
                        <a:latin typeface="Cambria Math" panose="02040503050406030204" pitchFamily="18" charset="0"/>
                      </a:rPr>
                      <m:t>−</m:t>
                    </m:r>
                    <m:r>
                      <a:rPr lang="zh-CN" altLang="en-US" sz="1800" i="1">
                        <a:solidFill>
                          <a:schemeClr val="accent6">
                            <a:lumMod val="75000"/>
                          </a:schemeClr>
                        </a:solidFill>
                        <a:latin typeface="Cambria Math" panose="02040503050406030204" pitchFamily="18" charset="0"/>
                      </a:rPr>
                      <m:t>𝜌</m:t>
                    </m:r>
                  </m:oMath>
                </a14:m>
                <a:r>
                  <a:rPr lang="en" altLang="zh-CN" sz="1800" dirty="0">
                    <a:solidFill>
                      <a:schemeClr val="accent6">
                        <a:lumMod val="75000"/>
                      </a:schemeClr>
                    </a:solidFill>
                    <a:latin typeface="Comic Sans MS" panose="030F0702030302020204" pitchFamily="66" charset="0"/>
                  </a:rPr>
                  <a:t> mass </a:t>
                </a:r>
                <a:r>
                  <a:rPr lang="en-US" altLang="zh-CN" sz="1800" dirty="0" err="1">
                    <a:solidFill>
                      <a:schemeClr val="accent6">
                        <a:lumMod val="75000"/>
                      </a:schemeClr>
                    </a:solidFill>
                    <a:latin typeface="Comic Sans MS" panose="030F0702030302020204" pitchFamily="66" charset="0"/>
                  </a:rPr>
                  <a:t>splittings</a:t>
                </a:r>
                <a:r>
                  <a:rPr lang="en-US" altLang="zh-CN" sz="1800" dirty="0">
                    <a:solidFill>
                      <a:schemeClr val="accent6">
                        <a:lumMod val="75000"/>
                      </a:schemeClr>
                    </a:solidFill>
                    <a:latin typeface="Comic Sans MS" panose="030F0702030302020204" pitchFamily="66" charset="0"/>
                  </a:rPr>
                  <a:t>: </a:t>
                </a:r>
                <a:r>
                  <a:rPr lang="en-US" sz="1800" dirty="0">
                    <a:solidFill>
                      <a:schemeClr val="accent6">
                        <a:lumMod val="75000"/>
                      </a:schemeClr>
                    </a:solidFill>
                    <a:latin typeface="Comic Sans MS" panose="030F0702030302020204" pitchFamily="66" charset="0"/>
                  </a:rPr>
                  <a:t>commensurate with empirical values; </a:t>
                </a:r>
                <a14:m>
                  <m:oMath xmlns:m="http://schemas.openxmlformats.org/officeDocument/2006/math">
                    <m:sSub>
                      <m:sSubPr>
                        <m:ctrlPr>
                          <a:rPr lang="en-US" altLang="zh-CN" sz="1800" i="1" smtClean="0">
                            <a:solidFill>
                              <a:srgbClr val="FF9933"/>
                            </a:solidFill>
                            <a:latin typeface="Cambria Math" panose="02040503050406030204" pitchFamily="18" charset="0"/>
                          </a:rPr>
                        </m:ctrlPr>
                      </m:sSubPr>
                      <m:e>
                        <m:r>
                          <a:rPr lang="en-US" altLang="zh-CN" sz="1800" i="1">
                            <a:solidFill>
                              <a:srgbClr val="FF9933"/>
                            </a:solidFill>
                            <a:latin typeface="Cambria Math" panose="02040503050406030204" pitchFamily="18" charset="0"/>
                          </a:rPr>
                          <m:t>𝑚</m:t>
                        </m:r>
                      </m:e>
                      <m:sub>
                        <m:sSup>
                          <m:sSupPr>
                            <m:ctrlPr>
                              <a:rPr lang="en-US" altLang="zh-CN" sz="1800" i="1">
                                <a:solidFill>
                                  <a:srgbClr val="FF9933"/>
                                </a:solidFill>
                                <a:latin typeface="Cambria Math" panose="02040503050406030204" pitchFamily="18" charset="0"/>
                              </a:rPr>
                            </m:ctrlPr>
                          </m:sSupPr>
                          <m:e>
                            <m:r>
                              <a:rPr lang="zh-CN" altLang="en-US" sz="1800" i="1">
                                <a:solidFill>
                                  <a:srgbClr val="FF9933"/>
                                </a:solidFill>
                                <a:latin typeface="Cambria Math" panose="02040503050406030204" pitchFamily="18" charset="0"/>
                              </a:rPr>
                              <m:t>𝜙</m:t>
                            </m:r>
                          </m:e>
                          <m:sup>
                            <m:r>
                              <a:rPr lang="en-US" altLang="zh-CN" sz="1800" i="1">
                                <a:solidFill>
                                  <a:srgbClr val="FF9933"/>
                                </a:solidFill>
                                <a:latin typeface="Cambria Math" panose="02040503050406030204" pitchFamily="18" charset="0"/>
                              </a:rPr>
                              <m:t>′</m:t>
                            </m:r>
                          </m:sup>
                        </m:sSup>
                      </m:sub>
                    </m:sSub>
                    <m:r>
                      <a:rPr lang="en-US" altLang="zh-CN" sz="1800" i="1">
                        <a:solidFill>
                          <a:srgbClr val="FF9933"/>
                        </a:solidFill>
                        <a:latin typeface="Cambria Math" panose="02040503050406030204" pitchFamily="18" charset="0"/>
                      </a:rPr>
                      <m:t>−</m:t>
                    </m:r>
                    <m:sSub>
                      <m:sSubPr>
                        <m:ctrlPr>
                          <a:rPr lang="en-US" altLang="zh-CN" sz="1800" i="1">
                            <a:solidFill>
                              <a:srgbClr val="FF9933"/>
                            </a:solidFill>
                            <a:latin typeface="Cambria Math" panose="02040503050406030204" pitchFamily="18" charset="0"/>
                          </a:rPr>
                        </m:ctrlPr>
                      </m:sSubPr>
                      <m:e>
                        <m:r>
                          <a:rPr lang="en-US" altLang="zh-CN" sz="1800" i="1">
                            <a:solidFill>
                              <a:srgbClr val="FF9933"/>
                            </a:solidFill>
                            <a:latin typeface="Cambria Math" panose="02040503050406030204" pitchFamily="18" charset="0"/>
                          </a:rPr>
                          <m:t>𝑚</m:t>
                        </m:r>
                      </m:e>
                      <m:sub>
                        <m:r>
                          <a:rPr lang="zh-CN" altLang="en-US" sz="1800" i="1">
                            <a:solidFill>
                              <a:srgbClr val="FF9933"/>
                            </a:solidFill>
                            <a:latin typeface="Cambria Math" panose="02040503050406030204" pitchFamily="18" charset="0"/>
                          </a:rPr>
                          <m:t>𝜙</m:t>
                        </m:r>
                      </m:sub>
                    </m:sSub>
                  </m:oMath>
                </a14:m>
                <a:r>
                  <a:rPr lang="en" altLang="zh-CN" sz="1800" dirty="0">
                    <a:solidFill>
                      <a:srgbClr val="FF9933"/>
                    </a:solidFill>
                    <a:latin typeface="Comic Sans MS" panose="030F0702030302020204" pitchFamily="66" charset="0"/>
                  </a:rPr>
                  <a:t> </a:t>
                </a:r>
                <a:r>
                  <a:rPr lang="en-US" sz="1800" dirty="0">
                    <a:solidFill>
                      <a:srgbClr val="FF9933"/>
                    </a:solidFill>
                    <a:latin typeface="Comic Sans MS" panose="030F0702030302020204" pitchFamily="66" charset="0"/>
                  </a:rPr>
                  <a:t>matches experiment  within 2%; </a:t>
                </a:r>
              </a:p>
              <a:p>
                <a:pPr lvl="1">
                  <a:buFont typeface="Wingdings" panose="05000000000000000000" pitchFamily="2" charset="2"/>
                  <a:buChar char="ü"/>
                </a:pPr>
                <a:endParaRPr lang="en-US" sz="600" dirty="0">
                  <a:solidFill>
                    <a:srgbClr val="FF9933"/>
                  </a:solidFill>
                  <a:latin typeface="Comic Sans MS" panose="030F0702030302020204" pitchFamily="66" charset="0"/>
                </a:endParaRPr>
              </a:p>
              <a:p>
                <a:pPr lvl="1">
                  <a:buFont typeface="Wingdings" panose="05000000000000000000" pitchFamily="2" charset="2"/>
                  <a:buChar char="ü"/>
                </a:pPr>
                <a:r>
                  <a:rPr lang="en-US" altLang="zh-CN" sz="1800" dirty="0">
                    <a:solidFill>
                      <a:srgbClr val="009900"/>
                    </a:solidFill>
                    <a:latin typeface="Comic Sans MS" panose="030F0702030302020204" pitchFamily="66" charset="0"/>
                  </a:rPr>
                  <a:t>level ordering of the </a:t>
                </a:r>
                <a14:m>
                  <m:oMath xmlns:m="http://schemas.openxmlformats.org/officeDocument/2006/math">
                    <m:sSubSup>
                      <m:sSubSupPr>
                        <m:ctrlPr>
                          <a:rPr lang="en-US" altLang="zh-CN" sz="1800" i="1">
                            <a:solidFill>
                              <a:srgbClr val="009900"/>
                            </a:solidFill>
                            <a:latin typeface="Cambria Math" panose="02040503050406030204" pitchFamily="18" charset="0"/>
                          </a:rPr>
                        </m:ctrlPr>
                      </m:sSubSupPr>
                      <m:e>
                        <m:r>
                          <a:rPr lang="en-US" altLang="zh-CN" sz="1800" i="1">
                            <a:solidFill>
                              <a:srgbClr val="009900"/>
                            </a:solidFill>
                            <a:latin typeface="Cambria Math" panose="02040503050406030204" pitchFamily="18" charset="0"/>
                          </a:rPr>
                          <m:t>𝐾</m:t>
                        </m:r>
                      </m:e>
                      <m:sub>
                        <m:r>
                          <a:rPr lang="en-US" altLang="zh-CN" sz="1800" i="1">
                            <a:solidFill>
                              <a:srgbClr val="009900"/>
                            </a:solidFill>
                            <a:latin typeface="Cambria Math" panose="02040503050406030204" pitchFamily="18" charset="0"/>
                          </a:rPr>
                          <m:t>1</m:t>
                        </m:r>
                      </m:sub>
                      <m:sup>
                        <m:r>
                          <a:rPr lang="en-US" altLang="zh-CN" sz="1800" i="1">
                            <a:solidFill>
                              <a:srgbClr val="009900"/>
                            </a:solidFill>
                            <a:latin typeface="Cambria Math" panose="02040503050406030204" pitchFamily="18" charset="0"/>
                          </a:rPr>
                          <m:t>+</m:t>
                        </m:r>
                        <m:r>
                          <a:rPr lang="en-US" altLang="zh-CN" sz="1800" i="1">
                            <a:solidFill>
                              <a:srgbClr val="009900"/>
                            </a:solidFill>
                            <a:latin typeface="Cambria Math" panose="02040503050406030204" pitchFamily="18" charset="0"/>
                            <a:ea typeface="Cambria Math" panose="02040503050406030204" pitchFamily="18" charset="0"/>
                          </a:rPr>
                          <m:t>−</m:t>
                        </m:r>
                      </m:sup>
                    </m:sSubSup>
                  </m:oMath>
                </a14:m>
                <a:r>
                  <a:rPr lang="en-US" altLang="zh-CN" sz="1800" dirty="0">
                    <a:solidFill>
                      <a:srgbClr val="009900"/>
                    </a:solidFill>
                    <a:latin typeface="Comic Sans MS" panose="030F0702030302020204" pitchFamily="66" charset="0"/>
                  </a:rPr>
                  <a:t>, </a:t>
                </a:r>
                <a14:m>
                  <m:oMath xmlns:m="http://schemas.openxmlformats.org/officeDocument/2006/math">
                    <m:sSubSup>
                      <m:sSubSupPr>
                        <m:ctrlPr>
                          <a:rPr lang="en-US" altLang="zh-CN" sz="1800" i="1">
                            <a:solidFill>
                              <a:srgbClr val="009900"/>
                            </a:solidFill>
                            <a:latin typeface="Cambria Math" panose="02040503050406030204" pitchFamily="18" charset="0"/>
                          </a:rPr>
                        </m:ctrlPr>
                      </m:sSubSupPr>
                      <m:e>
                        <m:r>
                          <a:rPr lang="en-US" altLang="zh-CN" sz="1800" i="1">
                            <a:solidFill>
                              <a:srgbClr val="009900"/>
                            </a:solidFill>
                            <a:latin typeface="Cambria Math" panose="02040503050406030204" pitchFamily="18" charset="0"/>
                          </a:rPr>
                          <m:t>𝐾</m:t>
                        </m:r>
                      </m:e>
                      <m:sub>
                        <m:r>
                          <a:rPr lang="en-US" altLang="zh-CN" sz="1800" i="1">
                            <a:solidFill>
                              <a:srgbClr val="009900"/>
                            </a:solidFill>
                            <a:latin typeface="Cambria Math" panose="02040503050406030204" pitchFamily="18" charset="0"/>
                          </a:rPr>
                          <m:t>1</m:t>
                        </m:r>
                      </m:sub>
                      <m:sup>
                        <m:r>
                          <a:rPr lang="en-US" altLang="zh-CN" sz="1800" i="1">
                            <a:solidFill>
                              <a:srgbClr val="009900"/>
                            </a:solidFill>
                            <a:latin typeface="Cambria Math" panose="02040503050406030204" pitchFamily="18" charset="0"/>
                          </a:rPr>
                          <m:t>++</m:t>
                        </m:r>
                      </m:sup>
                    </m:sSubSup>
                  </m:oMath>
                </a14:m>
                <a:r>
                  <a:rPr lang="en-US" altLang="zh-CN" sz="1800" dirty="0">
                    <a:solidFill>
                      <a:srgbClr val="009900"/>
                    </a:solidFill>
                    <a:latin typeface="Comic Sans MS" panose="030F0702030302020204" pitchFamily="66" charset="0"/>
                  </a:rPr>
                  <a:t> </a:t>
                </a:r>
                <a:r>
                  <a:rPr lang="en-US" sz="1800" dirty="0">
                    <a:solidFill>
                      <a:srgbClr val="009900"/>
                    </a:solidFill>
                    <a:latin typeface="Comic Sans MS" panose="030F0702030302020204" pitchFamily="66" charset="0"/>
                  </a:rPr>
                  <a:t>states: correct.</a:t>
                </a:r>
                <a:endParaRPr lang="en-US" altLang="zh-CN" sz="1800" dirty="0">
                  <a:solidFill>
                    <a:srgbClr val="009900"/>
                  </a:solidFill>
                  <a:latin typeface="Comic Sans MS" panose="030F0702030302020204" pitchFamily="66" charset="0"/>
                </a:endParaRPr>
              </a:p>
              <a:p>
                <a:pPr lvl="1">
                  <a:buFont typeface="Arial" panose="020B0604020202020204" pitchFamily="34" charset="0"/>
                  <a:buChar char="•"/>
                </a:pPr>
                <a:endParaRPr lang="en" altLang="zh-CN" dirty="0"/>
              </a:p>
              <a:p>
                <a:endParaRPr lang="en" altLang="zh-CN" dirty="0"/>
              </a:p>
              <a:p>
                <a:pPr marL="0" indent="0">
                  <a:buNone/>
                </a:pPr>
                <a:endParaRPr lang="en" altLang="zh-CN" sz="2000" dirty="0"/>
              </a:p>
              <a:p>
                <a:pPr marL="0" indent="0">
                  <a:buNone/>
                </a:pPr>
                <a:endParaRPr lang="en" altLang="zh-CN" sz="2000" dirty="0"/>
              </a:p>
              <a:p>
                <a:pPr lvl="1"/>
                <a:endParaRPr lang="en-US" altLang="zh-CN" sz="2200" kern="0" dirty="0"/>
              </a:p>
              <a:p>
                <a:pPr marL="457200" lvl="1" indent="0">
                  <a:buNone/>
                </a:pPr>
                <a:endParaRPr lang="en-US" altLang="zh-CN" sz="2200" kern="0" dirty="0"/>
              </a:p>
            </p:txBody>
          </p:sp>
        </mc:Choice>
        <mc:Fallback xmlns="">
          <p:sp>
            <p:nvSpPr>
              <p:cNvPr id="8" name="Content Placeholder 2">
                <a:extLst>
                  <a:ext uri="{FF2B5EF4-FFF2-40B4-BE49-F238E27FC236}">
                    <a16:creationId xmlns:a16="http://schemas.microsoft.com/office/drawing/2014/main" id="{41BA0ED1-A9E1-494C-B57E-1B455D0D77B9}"/>
                  </a:ext>
                </a:extLst>
              </p:cNvPr>
              <p:cNvSpPr txBox="1">
                <a:spLocks noRot="1" noChangeAspect="1" noMove="1" noResize="1" noEditPoints="1" noAdjustHandles="1" noChangeArrowheads="1" noChangeShapeType="1" noTextEdit="1"/>
              </p:cNvSpPr>
              <p:nvPr/>
            </p:nvSpPr>
            <p:spPr bwMode="auto">
              <a:xfrm>
                <a:off x="5911851" y="3124200"/>
                <a:ext cx="6400800" cy="3255263"/>
              </a:xfrm>
              <a:prstGeom prst="rect">
                <a:avLst/>
              </a:prstGeom>
              <a:blipFill>
                <a:blip r:embed="rId3"/>
                <a:stretch>
                  <a:fillRect l="-857" t="-1126"/>
                </a:stretch>
              </a:blipFill>
              <a:ln w="9525">
                <a:noFill/>
                <a:miter lim="800000"/>
                <a:headEnd/>
                <a:tailEnd/>
              </a:ln>
              <a:effectLst/>
            </p:spPr>
            <p:txBody>
              <a:bodyPr/>
              <a:lstStyle/>
              <a:p>
                <a:r>
                  <a:rPr lang="zh-CN" altLang="en-US">
                    <a:noFill/>
                  </a:rPr>
                  <a:t> </a:t>
                </a:r>
              </a:p>
            </p:txBody>
          </p:sp>
        </mc:Fallback>
      </mc:AlternateContent>
      <p:pic>
        <p:nvPicPr>
          <p:cNvPr id="10" name="图片 9">
            <a:extLst>
              <a:ext uri="{FF2B5EF4-FFF2-40B4-BE49-F238E27FC236}">
                <a16:creationId xmlns:a16="http://schemas.microsoft.com/office/drawing/2014/main" id="{FFE49083-E964-4C8C-BE16-069D07CBF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6216" y="202804"/>
            <a:ext cx="7311270" cy="2736569"/>
          </a:xfrm>
          <a:prstGeom prst="rect">
            <a:avLst/>
          </a:prstGeom>
          <a:effectLst>
            <a:outerShdw blurRad="50800" dist="38100" dir="5400000" algn="t" rotWithShape="0">
              <a:prstClr val="black">
                <a:alpha val="40000"/>
              </a:prstClr>
            </a:outerShdw>
          </a:effectLst>
        </p:spPr>
      </p:pic>
      <p:sp>
        <p:nvSpPr>
          <p:cNvPr id="3" name="页脚占位符 2">
            <a:extLst>
              <a:ext uri="{FF2B5EF4-FFF2-40B4-BE49-F238E27FC236}">
                <a16:creationId xmlns:a16="http://schemas.microsoft.com/office/drawing/2014/main" id="{7B9BB5CE-1039-4CEC-8999-B6EA98805BDE}"/>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18" name="矩形 17">
            <a:extLst>
              <a:ext uri="{FF2B5EF4-FFF2-40B4-BE49-F238E27FC236}">
                <a16:creationId xmlns:a16="http://schemas.microsoft.com/office/drawing/2014/main" id="{91AFB46D-7C15-4BF1-B4DC-DE9A220D9AF4}"/>
              </a:ext>
            </a:extLst>
          </p:cNvPr>
          <p:cNvSpPr/>
          <p:nvPr/>
        </p:nvSpPr>
        <p:spPr bwMode="auto">
          <a:xfrm>
            <a:off x="2942016" y="1062895"/>
            <a:ext cx="1752600" cy="617913"/>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9" name="矩形 18">
            <a:extLst>
              <a:ext uri="{FF2B5EF4-FFF2-40B4-BE49-F238E27FC236}">
                <a16:creationId xmlns:a16="http://schemas.microsoft.com/office/drawing/2014/main" id="{752BB886-5750-4DEC-A1DE-7C7ADF95BED9}"/>
              </a:ext>
            </a:extLst>
          </p:cNvPr>
          <p:cNvSpPr/>
          <p:nvPr/>
        </p:nvSpPr>
        <p:spPr bwMode="auto">
          <a:xfrm>
            <a:off x="5304216" y="969234"/>
            <a:ext cx="457200" cy="474662"/>
          </a:xfrm>
          <a:prstGeom prst="rect">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0" name="矩形 19">
            <a:extLst>
              <a:ext uri="{FF2B5EF4-FFF2-40B4-BE49-F238E27FC236}">
                <a16:creationId xmlns:a16="http://schemas.microsoft.com/office/drawing/2014/main" id="{119CFC45-F3FE-4C6B-85B0-301AADEA4AC8}"/>
              </a:ext>
            </a:extLst>
          </p:cNvPr>
          <p:cNvSpPr/>
          <p:nvPr/>
        </p:nvSpPr>
        <p:spPr bwMode="auto">
          <a:xfrm>
            <a:off x="4085016" y="1062895"/>
            <a:ext cx="685800" cy="533401"/>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23" name="矩形 22">
            <a:extLst>
              <a:ext uri="{FF2B5EF4-FFF2-40B4-BE49-F238E27FC236}">
                <a16:creationId xmlns:a16="http://schemas.microsoft.com/office/drawing/2014/main" id="{EE273D70-B053-411C-9CF6-FC685C2E19BB}"/>
              </a:ext>
            </a:extLst>
          </p:cNvPr>
          <p:cNvSpPr/>
          <p:nvPr/>
        </p:nvSpPr>
        <p:spPr bwMode="auto">
          <a:xfrm>
            <a:off x="5837616" y="1291496"/>
            <a:ext cx="609600" cy="474662"/>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26" name="矩形 25">
            <a:extLst>
              <a:ext uri="{FF2B5EF4-FFF2-40B4-BE49-F238E27FC236}">
                <a16:creationId xmlns:a16="http://schemas.microsoft.com/office/drawing/2014/main" id="{C539B403-4BD2-4B14-9CDF-0145DD2A194F}"/>
              </a:ext>
            </a:extLst>
          </p:cNvPr>
          <p:cNvSpPr/>
          <p:nvPr/>
        </p:nvSpPr>
        <p:spPr bwMode="auto">
          <a:xfrm>
            <a:off x="6980616" y="1291496"/>
            <a:ext cx="609600" cy="474662"/>
          </a:xfrm>
          <a:prstGeom prst="rect">
            <a:avLst/>
          </a:prstGeom>
          <a:noFill/>
          <a:ln w="19050" cap="flat" cmpd="sng" algn="ctr">
            <a:solidFill>
              <a:schemeClr val="accent5">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27" name="矩形 26">
            <a:extLst>
              <a:ext uri="{FF2B5EF4-FFF2-40B4-BE49-F238E27FC236}">
                <a16:creationId xmlns:a16="http://schemas.microsoft.com/office/drawing/2014/main" id="{C66FDFF6-EC5F-42F8-A37D-C9E15AD10B6B}"/>
              </a:ext>
            </a:extLst>
          </p:cNvPr>
          <p:cNvSpPr/>
          <p:nvPr/>
        </p:nvSpPr>
        <p:spPr bwMode="auto">
          <a:xfrm>
            <a:off x="4698546" y="777681"/>
            <a:ext cx="609600" cy="1199615"/>
          </a:xfrm>
          <a:prstGeom prst="rect">
            <a:avLst/>
          </a:prstGeom>
          <a:no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5">
                  <a:lumMod val="75000"/>
                </a:schemeClr>
              </a:solidFill>
              <a:effectLst/>
              <a:latin typeface="Calibri" pitchFamily="34" charset="0"/>
            </a:endParaRPr>
          </a:p>
        </p:txBody>
      </p:sp>
      <p:sp>
        <p:nvSpPr>
          <p:cNvPr id="28" name="椭圆 27">
            <a:extLst>
              <a:ext uri="{FF2B5EF4-FFF2-40B4-BE49-F238E27FC236}">
                <a16:creationId xmlns:a16="http://schemas.microsoft.com/office/drawing/2014/main" id="{B07CF95C-9CB2-4754-9A4D-1B3D7CDCFF1E}"/>
              </a:ext>
            </a:extLst>
          </p:cNvPr>
          <p:cNvSpPr/>
          <p:nvPr/>
        </p:nvSpPr>
        <p:spPr bwMode="auto">
          <a:xfrm rot="5400000">
            <a:off x="6462720" y="1276946"/>
            <a:ext cx="521227" cy="457199"/>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29" name="椭圆 28">
            <a:extLst>
              <a:ext uri="{FF2B5EF4-FFF2-40B4-BE49-F238E27FC236}">
                <a16:creationId xmlns:a16="http://schemas.microsoft.com/office/drawing/2014/main" id="{31C92D05-FD91-4A7A-B609-B16EA657A714}"/>
              </a:ext>
            </a:extLst>
          </p:cNvPr>
          <p:cNvSpPr/>
          <p:nvPr/>
        </p:nvSpPr>
        <p:spPr bwMode="auto">
          <a:xfrm rot="5400000">
            <a:off x="7634403" y="1183283"/>
            <a:ext cx="521227" cy="457199"/>
          </a:xfrm>
          <a:prstGeom prst="ellips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mc:AlternateContent xmlns:mc="http://schemas.openxmlformats.org/markup-compatibility/2006" xmlns:a14="http://schemas.microsoft.com/office/drawing/2010/main">
        <mc:Choice Requires="a14">
          <p:sp>
            <p:nvSpPr>
              <p:cNvPr id="30" name="Content Placeholder 2">
                <a:extLst>
                  <a:ext uri="{FF2B5EF4-FFF2-40B4-BE49-F238E27FC236}">
                    <a16:creationId xmlns:a16="http://schemas.microsoft.com/office/drawing/2014/main" id="{468B538D-F509-4CE9-8E10-14313ED3F4E9}"/>
                  </a:ext>
                </a:extLst>
              </p:cNvPr>
              <p:cNvSpPr txBox="1">
                <a:spLocks/>
              </p:cNvSpPr>
              <p:nvPr/>
            </p:nvSpPr>
            <p:spPr bwMode="auto">
              <a:xfrm>
                <a:off x="114300" y="3164791"/>
                <a:ext cx="6629400" cy="365372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latin typeface="Comic Sans MS" panose="030F0702030302020204" pitchFamily="66" charset="0"/>
                  </a:rPr>
                  <a:t>RL truncation: features and flaws</a:t>
                </a:r>
              </a:p>
              <a:p>
                <a:pPr lvl="1">
                  <a:buFont typeface="Wingdings" panose="05000000000000000000" pitchFamily="2" charset="2"/>
                  <a:buChar char="Ø"/>
                </a:pPr>
                <a:r>
                  <a:rPr lang="en-US" altLang="zh-CN" sz="1800" dirty="0">
                    <a:solidFill>
                      <a:schemeClr val="tx1">
                        <a:lumMod val="85000"/>
                        <a:lumOff val="15000"/>
                      </a:schemeClr>
                    </a:solidFill>
                    <a:latin typeface="Comic Sans MS" panose="030F0702030302020204" pitchFamily="66" charset="0"/>
                  </a:rPr>
                  <a:t>the mean absolute relative difference = 13(8)%</a:t>
                </a:r>
              </a:p>
              <a:p>
                <a:pPr lvl="1">
                  <a:buFont typeface="Wingdings" panose="05000000000000000000" pitchFamily="2" charset="2"/>
                  <a:buChar char="Ø"/>
                </a:pPr>
                <a:r>
                  <a:rPr lang="en-US" altLang="zh-CN" sz="1800" dirty="0">
                    <a:solidFill>
                      <a:schemeClr val="tx1">
                        <a:lumMod val="85000"/>
                        <a:lumOff val="15000"/>
                      </a:schemeClr>
                    </a:solidFill>
                    <a:latin typeface="Comic Sans MS" panose="030F0702030302020204" pitchFamily="66" charset="0"/>
                  </a:rPr>
                  <a:t>many qualitative discrepancies:</a:t>
                </a:r>
              </a:p>
              <a:p>
                <a:pPr lvl="1">
                  <a:buFont typeface="Wingdings" panose="05000000000000000000" pitchFamily="2" charset="2"/>
                  <a:buChar char="Ø"/>
                </a:pPr>
                <a:r>
                  <a:rPr lang="en-US" altLang="zh-CN" sz="1800" dirty="0">
                    <a:solidFill>
                      <a:srgbClr val="C00000"/>
                    </a:solidFill>
                    <a:latin typeface="Comic Sans MS" panose="030F0702030302020204" pitchFamily="66" charset="0"/>
                  </a:rPr>
                  <a:t>O</a:t>
                </a:r>
                <a:r>
                  <a:rPr lang="en" altLang="zh-CN" sz="1800" dirty="0">
                    <a:solidFill>
                      <a:srgbClr val="C00000"/>
                    </a:solidFill>
                    <a:latin typeface="Comic Sans MS" panose="030F0702030302020204" pitchFamily="66" charset="0"/>
                  </a:rPr>
                  <a:t>rdering of (</a:t>
                </a:r>
                <a14:m>
                  <m:oMath xmlns:m="http://schemas.openxmlformats.org/officeDocument/2006/math">
                    <m:sSub>
                      <m:sSubPr>
                        <m:ctrlPr>
                          <a:rPr lang="en" altLang="zh-CN" sz="180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zh-CN" altLang="en" sz="1800" i="1" smtClean="0">
                                <a:solidFill>
                                  <a:srgbClr val="C00000"/>
                                </a:solidFill>
                                <a:latin typeface="Cambria Math" panose="02040503050406030204" pitchFamily="18" charset="0"/>
                              </a:rPr>
                              <m:t>𝜋</m:t>
                            </m:r>
                          </m:e>
                          <m:sup>
                            <m:r>
                              <a:rPr lang="en-US" altLang="zh-CN" sz="1800" b="0" i="1" smtClean="0">
                                <a:solidFill>
                                  <a:srgbClr val="C00000"/>
                                </a:solidFill>
                                <a:latin typeface="Cambria Math" panose="02040503050406030204" pitchFamily="18" charset="0"/>
                              </a:rPr>
                              <m:t>′</m:t>
                            </m:r>
                          </m:sup>
                        </m:sSup>
                      </m:sub>
                    </m:sSub>
                    <m:r>
                      <a:rPr lang="en-US" altLang="zh-CN" sz="1800" b="0" i="0" smtClean="0">
                        <a:solidFill>
                          <a:srgbClr val="C00000"/>
                        </a:solidFill>
                        <a:latin typeface="Cambria Math" panose="02040503050406030204" pitchFamily="18" charset="0"/>
                      </a:rPr>
                      <m:t> ,</m:t>
                    </m:r>
                  </m:oMath>
                </a14:m>
                <a:r>
                  <a:rPr lang="en" altLang="zh-CN" sz="1800" dirty="0">
                    <a:solidFill>
                      <a:srgbClr val="C00000"/>
                    </a:solidFill>
                    <a:latin typeface="Comic Sans MS" panose="030F0702030302020204" pitchFamily="66" charset="0"/>
                  </a:rPr>
                  <a:t> </a:t>
                </a:r>
                <a14:m>
                  <m:oMath xmlns:m="http://schemas.openxmlformats.org/officeDocument/2006/math">
                    <m:sSub>
                      <m:sSubPr>
                        <m:ctrlPr>
                          <a:rPr lang="en" altLang="zh-CN" sz="1800" i="1" dirty="0" smtClean="0">
                            <a:solidFill>
                              <a:srgbClr val="C00000"/>
                            </a:solidFill>
                            <a:latin typeface="Cambria Math" panose="02040503050406030204" pitchFamily="18" charset="0"/>
                          </a:rPr>
                        </m:ctrlPr>
                      </m:sSubPr>
                      <m:e>
                        <m:r>
                          <a:rPr lang="en-US" altLang="zh-CN" sz="1800" b="0" i="1" dirty="0" smtClean="0">
                            <a:solidFill>
                              <a:srgbClr val="C00000"/>
                            </a:solidFill>
                            <a:latin typeface="Cambria Math" panose="02040503050406030204" pitchFamily="18" charset="0"/>
                          </a:rPr>
                          <m:t>𝑚</m:t>
                        </m:r>
                      </m:e>
                      <m:sub>
                        <m:sSup>
                          <m:sSupPr>
                            <m:ctrlPr>
                              <a:rPr lang="en" altLang="zh-CN" sz="1800" i="1" dirty="0" smtClean="0">
                                <a:solidFill>
                                  <a:srgbClr val="C00000"/>
                                </a:solidFill>
                                <a:latin typeface="Cambria Math" panose="02040503050406030204" pitchFamily="18" charset="0"/>
                              </a:rPr>
                            </m:ctrlPr>
                          </m:sSupPr>
                          <m:e>
                            <m:r>
                              <a:rPr lang="en-US" altLang="zh-CN" sz="1800" b="0" i="1" dirty="0" smtClean="0">
                                <a:solidFill>
                                  <a:srgbClr val="C00000"/>
                                </a:solidFill>
                                <a:latin typeface="Cambria Math" panose="02040503050406030204" pitchFamily="18" charset="0"/>
                              </a:rPr>
                              <m:t>𝐾</m:t>
                            </m:r>
                          </m:e>
                          <m:sup>
                            <m:r>
                              <a:rPr lang="en-US" altLang="zh-CN" sz="1800" b="0" i="1" dirty="0" smtClean="0">
                                <a:solidFill>
                                  <a:srgbClr val="C00000"/>
                                </a:solidFill>
                                <a:latin typeface="Cambria Math" panose="02040503050406030204" pitchFamily="18" charset="0"/>
                              </a:rPr>
                              <m:t>′</m:t>
                            </m:r>
                          </m:sup>
                        </m:sSup>
                      </m:sub>
                    </m:sSub>
                  </m:oMath>
                </a14:m>
                <a:r>
                  <a:rPr lang="en" altLang="zh-CN" sz="1800" dirty="0">
                    <a:solidFill>
                      <a:srgbClr val="C00000"/>
                    </a:solidFill>
                    <a:latin typeface="Comic Sans MS" panose="030F0702030302020204" pitchFamily="66" charset="0"/>
                  </a:rPr>
                  <a:t>),  (</a:t>
                </a:r>
                <a14:m>
                  <m:oMath xmlns:m="http://schemas.openxmlformats.org/officeDocument/2006/math">
                    <m:sSub>
                      <m:sSubPr>
                        <m:ctrlPr>
                          <a:rPr lang="en" altLang="zh-CN" sz="180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zh-CN" altLang="en" sz="1800" i="1" smtClean="0">
                                <a:solidFill>
                                  <a:srgbClr val="C00000"/>
                                </a:solidFill>
                                <a:latin typeface="Cambria Math" panose="02040503050406030204" pitchFamily="18" charset="0"/>
                              </a:rPr>
                              <m:t>𝜌</m:t>
                            </m:r>
                          </m:e>
                          <m:sup>
                            <m:r>
                              <a:rPr lang="en-US" altLang="zh-CN" sz="1800" b="0" i="1" smtClean="0">
                                <a:solidFill>
                                  <a:srgbClr val="C00000"/>
                                </a:solidFill>
                                <a:latin typeface="Cambria Math" panose="02040503050406030204" pitchFamily="18" charset="0"/>
                              </a:rPr>
                              <m:t>′</m:t>
                            </m:r>
                          </m:sup>
                        </m:sSup>
                        <m:r>
                          <a:rPr lang="en-US" altLang="zh-CN" sz="1800" b="0" i="1" smtClean="0">
                            <a:solidFill>
                              <a:srgbClr val="C00000"/>
                            </a:solidFill>
                            <a:latin typeface="Cambria Math" panose="02040503050406030204" pitchFamily="18" charset="0"/>
                          </a:rPr>
                          <m:t> </m:t>
                        </m:r>
                      </m:sub>
                    </m:sSub>
                    <m:r>
                      <a:rPr lang="en-US" altLang="zh-CN" sz="1800" b="0" i="1" smtClean="0">
                        <a:solidFill>
                          <a:srgbClr val="C00000"/>
                        </a:solidFill>
                        <a:latin typeface="Cambria Math" panose="02040503050406030204" pitchFamily="18" charset="0"/>
                      </a:rPr>
                      <m:t>, </m:t>
                    </m:r>
                    <m:sSub>
                      <m:sSubPr>
                        <m:ctrlPr>
                          <a:rPr lang="en-US" altLang="zh-CN" sz="1800" b="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US" altLang="zh-CN" sz="1800" b="0" i="1" smtClean="0">
                                <a:solidFill>
                                  <a:srgbClr val="C00000"/>
                                </a:solidFill>
                                <a:latin typeface="Cambria Math" panose="02040503050406030204" pitchFamily="18" charset="0"/>
                              </a:rPr>
                            </m:ctrlPr>
                          </m:sSupPr>
                          <m:e>
                            <m:r>
                              <a:rPr lang="zh-CN" altLang="en-US" sz="1800" b="0" i="1" smtClean="0">
                                <a:solidFill>
                                  <a:srgbClr val="C00000"/>
                                </a:solidFill>
                                <a:latin typeface="Cambria Math" panose="02040503050406030204" pitchFamily="18" charset="0"/>
                              </a:rPr>
                              <m:t>𝜋</m:t>
                            </m:r>
                          </m:e>
                          <m:sup>
                            <m:r>
                              <a:rPr lang="en-US" altLang="zh-CN" sz="1800" b="0" i="1" smtClean="0">
                                <a:solidFill>
                                  <a:srgbClr val="C00000"/>
                                </a:solidFill>
                                <a:latin typeface="Cambria Math" panose="02040503050406030204" pitchFamily="18" charset="0"/>
                              </a:rPr>
                              <m:t>′</m:t>
                            </m:r>
                          </m:sup>
                        </m:sSup>
                      </m:sub>
                    </m:sSub>
                  </m:oMath>
                </a14:m>
                <a:r>
                  <a:rPr lang="en" altLang="zh-CN" sz="1800" dirty="0">
                    <a:solidFill>
                      <a:srgbClr val="C00000"/>
                    </a:solidFill>
                    <a:latin typeface="Comic Sans MS" panose="030F0702030302020204" pitchFamily="66" charset="0"/>
                  </a:rPr>
                  <a:t>),  (</a:t>
                </a:r>
                <a14:m>
                  <m:oMath xmlns:m="http://schemas.openxmlformats.org/officeDocument/2006/math">
                    <m:sSub>
                      <m:sSubPr>
                        <m:ctrlPr>
                          <a:rPr lang="en" altLang="zh-CN" sz="180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 altLang="zh-CN" sz="1800" i="1" smtClean="0">
                                <a:solidFill>
                                  <a:srgbClr val="C00000"/>
                                </a:solidFill>
                                <a:latin typeface="Cambria Math" panose="02040503050406030204" pitchFamily="18" charset="0"/>
                              </a:rPr>
                            </m:ctrlPr>
                          </m:sSupPr>
                          <m:e>
                            <m:r>
                              <a:rPr lang="zh-CN" altLang="en" sz="1800" i="1" smtClean="0">
                                <a:solidFill>
                                  <a:srgbClr val="C00000"/>
                                </a:solidFill>
                                <a:latin typeface="Cambria Math" panose="02040503050406030204" pitchFamily="18" charset="0"/>
                              </a:rPr>
                              <m:t>𝜌</m:t>
                            </m:r>
                          </m:e>
                          <m:sup>
                            <m:r>
                              <a:rPr lang="en-US" altLang="zh-CN" sz="1800" b="0" i="1" smtClean="0">
                                <a:solidFill>
                                  <a:srgbClr val="C00000"/>
                                </a:solidFill>
                                <a:latin typeface="Cambria Math" panose="02040503050406030204" pitchFamily="18" charset="0"/>
                              </a:rPr>
                              <m:t>′</m:t>
                            </m:r>
                          </m:sup>
                        </m:sSup>
                      </m:sub>
                    </m:sSub>
                    <m:r>
                      <a:rPr lang="en-US" altLang="zh-CN" sz="1800" b="0" i="1" smtClean="0">
                        <a:solidFill>
                          <a:srgbClr val="C00000"/>
                        </a:solidFill>
                        <a:latin typeface="Cambria Math" panose="02040503050406030204" pitchFamily="18" charset="0"/>
                      </a:rPr>
                      <m:t> , </m:t>
                    </m:r>
                    <m:sSub>
                      <m:sSubPr>
                        <m:ctrlPr>
                          <a:rPr lang="en-US" altLang="zh-CN" sz="1800" b="0" i="1" smtClean="0">
                            <a:solidFill>
                              <a:srgbClr val="C00000"/>
                            </a:solidFill>
                            <a:latin typeface="Cambria Math" panose="02040503050406030204" pitchFamily="18" charset="0"/>
                          </a:rPr>
                        </m:ctrlPr>
                      </m:sSubPr>
                      <m:e>
                        <m:r>
                          <a:rPr lang="en-US" altLang="zh-CN" sz="1800" b="0" i="1" smtClean="0">
                            <a:solidFill>
                              <a:srgbClr val="C00000"/>
                            </a:solidFill>
                            <a:latin typeface="Cambria Math" panose="02040503050406030204" pitchFamily="18" charset="0"/>
                          </a:rPr>
                          <m:t>𝑚</m:t>
                        </m:r>
                      </m:e>
                      <m:sub>
                        <m:sSup>
                          <m:sSupPr>
                            <m:ctrlPr>
                              <a:rPr lang="en-US" altLang="zh-CN" sz="1800" b="0" i="1" smtClean="0">
                                <a:solidFill>
                                  <a:srgbClr val="C00000"/>
                                </a:solidFill>
                                <a:latin typeface="Cambria Math" panose="02040503050406030204" pitchFamily="18" charset="0"/>
                              </a:rPr>
                            </m:ctrlPr>
                          </m:sSupPr>
                          <m:e>
                            <m:r>
                              <a:rPr lang="en-US" altLang="zh-CN" sz="1800" b="0" i="1" smtClean="0">
                                <a:solidFill>
                                  <a:srgbClr val="C00000"/>
                                </a:solidFill>
                                <a:latin typeface="Cambria Math" panose="02040503050406030204" pitchFamily="18" charset="0"/>
                              </a:rPr>
                              <m:t>𝐾</m:t>
                            </m:r>
                          </m:e>
                          <m:sup>
                            <m:r>
                              <a:rPr lang="en-US" altLang="zh-CN" sz="1800" b="0" i="1" smtClean="0">
                                <a:solidFill>
                                  <a:srgbClr val="C00000"/>
                                </a:solidFill>
                                <a:latin typeface="Cambria Math" panose="02040503050406030204" pitchFamily="18" charset="0"/>
                              </a:rPr>
                              <m:t>∗′</m:t>
                            </m:r>
                          </m:sup>
                        </m:sSup>
                      </m:sub>
                    </m:sSub>
                    <m:r>
                      <a:rPr lang="en-US" altLang="zh-CN" sz="1800" b="0" i="1" smtClean="0">
                        <a:solidFill>
                          <a:srgbClr val="C00000"/>
                        </a:solidFill>
                        <a:latin typeface="Cambria Math" panose="02040503050406030204" pitchFamily="18" charset="0"/>
                      </a:rPr>
                      <m:t> </m:t>
                    </m:r>
                  </m:oMath>
                </a14:m>
                <a:r>
                  <a:rPr lang="en" altLang="zh-CN" sz="1800" dirty="0">
                    <a:solidFill>
                      <a:srgbClr val="C00000"/>
                    </a:solidFill>
                    <a:latin typeface="Comic Sans MS" panose="030F0702030302020204" pitchFamily="66" charset="0"/>
                  </a:rPr>
                  <a:t>) </a:t>
                </a:r>
                <a:r>
                  <a:rPr lang="en-US" altLang="zh-CN" sz="1800" dirty="0">
                    <a:solidFill>
                      <a:srgbClr val="C00000"/>
                    </a:solidFill>
                    <a:latin typeface="Comic Sans MS" panose="030F0702030302020204" pitchFamily="66" charset="0"/>
                  </a:rPr>
                  <a:t>is opposite to the empirical ordering.</a:t>
                </a:r>
              </a:p>
              <a:p>
                <a:pPr lvl="1">
                  <a:buFont typeface="Wingdings" panose="05000000000000000000" pitchFamily="2" charset="2"/>
                  <a:buChar char="Ø"/>
                </a:pPr>
                <a14:m>
                  <m:oMath xmlns:m="http://schemas.openxmlformats.org/officeDocument/2006/math">
                    <m:sSub>
                      <m:sSubPr>
                        <m:ctrlPr>
                          <a:rPr lang="en" altLang="zh-CN" sz="1800" i="1" smtClean="0">
                            <a:solidFill>
                              <a:schemeClr val="accent6">
                                <a:lumMod val="75000"/>
                              </a:schemeClr>
                            </a:solidFill>
                            <a:latin typeface="Cambria Math" panose="02040503050406030204" pitchFamily="18" charset="0"/>
                          </a:rPr>
                        </m:ctrlPr>
                      </m:sSubPr>
                      <m:e>
                        <m:r>
                          <a:rPr lang="en-US" altLang="zh-CN" sz="1800" b="0" i="1" smtClean="0">
                            <a:solidFill>
                              <a:schemeClr val="accent6">
                                <a:lumMod val="75000"/>
                              </a:schemeClr>
                            </a:solidFill>
                            <a:latin typeface="Cambria Math" panose="02040503050406030204" pitchFamily="18" charset="0"/>
                          </a:rPr>
                          <m:t>𝑎</m:t>
                        </m:r>
                      </m:e>
                      <m:sub>
                        <m:r>
                          <a:rPr lang="en-US" altLang="zh-CN" sz="1800" b="0" i="1" smtClean="0">
                            <a:solidFill>
                              <a:schemeClr val="accent6">
                                <a:lumMod val="75000"/>
                              </a:schemeClr>
                            </a:solidFill>
                            <a:latin typeface="Cambria Math" panose="02040503050406030204" pitchFamily="18" charset="0"/>
                          </a:rPr>
                          <m:t>1</m:t>
                        </m:r>
                      </m:sub>
                    </m:sSub>
                    <m:r>
                      <a:rPr lang="en-US" altLang="zh-CN" sz="1800" b="0" i="1" smtClean="0">
                        <a:solidFill>
                          <a:schemeClr val="accent6">
                            <a:lumMod val="75000"/>
                          </a:schemeClr>
                        </a:solidFill>
                        <a:latin typeface="Cambria Math" panose="02040503050406030204" pitchFamily="18" charset="0"/>
                      </a:rPr>
                      <m:t>−</m:t>
                    </m:r>
                    <m:r>
                      <a:rPr lang="zh-CN" altLang="en-US" sz="1800" b="0" i="1" smtClean="0">
                        <a:solidFill>
                          <a:schemeClr val="accent6">
                            <a:lumMod val="75000"/>
                          </a:schemeClr>
                        </a:solidFill>
                        <a:latin typeface="Cambria Math" panose="02040503050406030204" pitchFamily="18" charset="0"/>
                      </a:rPr>
                      <m:t>𝜌</m:t>
                    </m:r>
                    <m:r>
                      <a:rPr lang="en-US" altLang="zh-CN" sz="1800" b="0" i="1" smtClean="0">
                        <a:solidFill>
                          <a:schemeClr val="accent6">
                            <a:lumMod val="75000"/>
                          </a:schemeClr>
                        </a:solidFill>
                        <a:latin typeface="Cambria Math" panose="02040503050406030204" pitchFamily="18" charset="0"/>
                      </a:rPr>
                      <m:t>, </m:t>
                    </m:r>
                    <m:sSub>
                      <m:sSubPr>
                        <m:ctrlPr>
                          <a:rPr lang="en-US" altLang="zh-CN" sz="1800" b="0" i="1" smtClean="0">
                            <a:solidFill>
                              <a:schemeClr val="accent6">
                                <a:lumMod val="75000"/>
                              </a:schemeClr>
                            </a:solidFill>
                            <a:latin typeface="Cambria Math" panose="02040503050406030204" pitchFamily="18" charset="0"/>
                          </a:rPr>
                        </m:ctrlPr>
                      </m:sSubPr>
                      <m:e>
                        <m:r>
                          <a:rPr lang="en-US" altLang="zh-CN" sz="1800" b="0" i="1" smtClean="0">
                            <a:solidFill>
                              <a:schemeClr val="accent6">
                                <a:lumMod val="75000"/>
                              </a:schemeClr>
                            </a:solidFill>
                            <a:latin typeface="Cambria Math" panose="02040503050406030204" pitchFamily="18" charset="0"/>
                          </a:rPr>
                          <m:t>𝑏</m:t>
                        </m:r>
                      </m:e>
                      <m:sub>
                        <m:r>
                          <a:rPr lang="en-US" altLang="zh-CN" sz="1800" b="0" i="1" smtClean="0">
                            <a:solidFill>
                              <a:schemeClr val="accent6">
                                <a:lumMod val="75000"/>
                              </a:schemeClr>
                            </a:solidFill>
                            <a:latin typeface="Cambria Math" panose="02040503050406030204" pitchFamily="18" charset="0"/>
                          </a:rPr>
                          <m:t>1</m:t>
                        </m:r>
                      </m:sub>
                    </m:sSub>
                    <m:r>
                      <a:rPr lang="en-US" altLang="zh-CN" sz="1800" b="0" i="1" smtClean="0">
                        <a:solidFill>
                          <a:schemeClr val="accent6">
                            <a:lumMod val="75000"/>
                          </a:schemeClr>
                        </a:solidFill>
                        <a:latin typeface="Cambria Math" panose="02040503050406030204" pitchFamily="18" charset="0"/>
                      </a:rPr>
                      <m:t>−</m:t>
                    </m:r>
                    <m:r>
                      <a:rPr lang="zh-CN" altLang="en-US" sz="1800" b="0" i="1" smtClean="0">
                        <a:solidFill>
                          <a:schemeClr val="accent6">
                            <a:lumMod val="75000"/>
                          </a:schemeClr>
                        </a:solidFill>
                        <a:latin typeface="Cambria Math" panose="02040503050406030204" pitchFamily="18" charset="0"/>
                      </a:rPr>
                      <m:t>𝜌</m:t>
                    </m:r>
                  </m:oMath>
                </a14:m>
                <a:r>
                  <a:rPr lang="en" altLang="zh-CN" sz="1800" dirty="0">
                    <a:solidFill>
                      <a:schemeClr val="accent6">
                        <a:lumMod val="75000"/>
                      </a:schemeClr>
                    </a:solidFill>
                    <a:latin typeface="Comic Sans MS" panose="030F0702030302020204" pitchFamily="66" charset="0"/>
                  </a:rPr>
                  <a:t> mass </a:t>
                </a:r>
                <a:r>
                  <a:rPr lang="en-US" altLang="zh-CN" sz="1800" dirty="0" err="1">
                    <a:solidFill>
                      <a:schemeClr val="accent6">
                        <a:lumMod val="75000"/>
                      </a:schemeClr>
                    </a:solidFill>
                    <a:latin typeface="Comic Sans MS" panose="030F0702030302020204" pitchFamily="66" charset="0"/>
                  </a:rPr>
                  <a:t>splittings</a:t>
                </a:r>
                <a:r>
                  <a:rPr lang="en-US" altLang="zh-CN" sz="1800" dirty="0">
                    <a:solidFill>
                      <a:schemeClr val="accent6">
                        <a:lumMod val="75000"/>
                      </a:schemeClr>
                    </a:solidFill>
                    <a:latin typeface="Comic Sans MS" panose="030F0702030302020204" pitchFamily="66" charset="0"/>
                  </a:rPr>
                  <a:t>: only one-third of the empirical values</a:t>
                </a:r>
                <a:r>
                  <a:rPr lang="en-US" altLang="zh-CN" sz="1800" dirty="0">
                    <a:solidFill>
                      <a:schemeClr val="accent5">
                        <a:lumMod val="75000"/>
                      </a:schemeClr>
                    </a:solidFill>
                    <a:latin typeface="Comic Sans MS" panose="030F0702030302020204" pitchFamily="66" charset="0"/>
                  </a:rPr>
                  <a:t>;</a:t>
                </a:r>
                <a:r>
                  <a:rPr lang="en-US" altLang="zh-CN" sz="1800" dirty="0">
                    <a:solidFill>
                      <a:srgbClr val="FF9933"/>
                    </a:solidFill>
                    <a:latin typeface="Comic Sans MS" panose="030F0702030302020204" pitchFamily="66" charset="0"/>
                  </a:rPr>
                  <a:t>  </a:t>
                </a:r>
                <a14:m>
                  <m:oMath xmlns:m="http://schemas.openxmlformats.org/officeDocument/2006/math">
                    <m:sSub>
                      <m:sSubPr>
                        <m:ctrlPr>
                          <a:rPr lang="en-US" altLang="zh-CN" sz="1800" i="1" smtClean="0">
                            <a:solidFill>
                              <a:srgbClr val="FF9933"/>
                            </a:solidFill>
                            <a:latin typeface="Cambria Math" panose="02040503050406030204" pitchFamily="18" charset="0"/>
                          </a:rPr>
                        </m:ctrlPr>
                      </m:sSubPr>
                      <m:e>
                        <m:r>
                          <a:rPr lang="en-US" altLang="zh-CN" sz="1800" b="0" i="1" smtClean="0">
                            <a:solidFill>
                              <a:srgbClr val="FF9933"/>
                            </a:solidFill>
                            <a:latin typeface="Cambria Math" panose="02040503050406030204" pitchFamily="18" charset="0"/>
                          </a:rPr>
                          <m:t>𝑚</m:t>
                        </m:r>
                      </m:e>
                      <m:sub>
                        <m:sSup>
                          <m:sSupPr>
                            <m:ctrlPr>
                              <a:rPr lang="en-US" altLang="zh-CN" sz="1800" i="1" smtClean="0">
                                <a:solidFill>
                                  <a:srgbClr val="FF9933"/>
                                </a:solidFill>
                                <a:latin typeface="Cambria Math" panose="02040503050406030204" pitchFamily="18" charset="0"/>
                              </a:rPr>
                            </m:ctrlPr>
                          </m:sSupPr>
                          <m:e>
                            <m:r>
                              <a:rPr lang="zh-CN" altLang="en-US" sz="1800" i="1" smtClean="0">
                                <a:solidFill>
                                  <a:srgbClr val="FF9933"/>
                                </a:solidFill>
                                <a:latin typeface="Cambria Math" panose="02040503050406030204" pitchFamily="18" charset="0"/>
                              </a:rPr>
                              <m:t>𝜙</m:t>
                            </m:r>
                          </m:e>
                          <m:sup>
                            <m:r>
                              <a:rPr lang="en-US" altLang="zh-CN" sz="1800" b="0" i="1" smtClean="0">
                                <a:solidFill>
                                  <a:srgbClr val="FF9933"/>
                                </a:solidFill>
                                <a:latin typeface="Cambria Math" panose="02040503050406030204" pitchFamily="18" charset="0"/>
                              </a:rPr>
                              <m:t>′</m:t>
                            </m:r>
                          </m:sup>
                        </m:sSup>
                      </m:sub>
                    </m:sSub>
                    <m:r>
                      <a:rPr lang="en-US" altLang="zh-CN" sz="1800" b="0" i="1" smtClean="0">
                        <a:solidFill>
                          <a:srgbClr val="FF9933"/>
                        </a:solidFill>
                        <a:latin typeface="Cambria Math" panose="02040503050406030204" pitchFamily="18" charset="0"/>
                      </a:rPr>
                      <m:t>−</m:t>
                    </m:r>
                    <m:sSub>
                      <m:sSubPr>
                        <m:ctrlPr>
                          <a:rPr lang="en-US" altLang="zh-CN" sz="1800" b="0" i="1" smtClean="0">
                            <a:solidFill>
                              <a:srgbClr val="FF9933"/>
                            </a:solidFill>
                            <a:latin typeface="Cambria Math" panose="02040503050406030204" pitchFamily="18" charset="0"/>
                          </a:rPr>
                        </m:ctrlPr>
                      </m:sSubPr>
                      <m:e>
                        <m:r>
                          <a:rPr lang="en-US" altLang="zh-CN" sz="1800" b="0" i="1" smtClean="0">
                            <a:solidFill>
                              <a:srgbClr val="FF9933"/>
                            </a:solidFill>
                            <a:latin typeface="Cambria Math" panose="02040503050406030204" pitchFamily="18" charset="0"/>
                          </a:rPr>
                          <m:t>𝑚</m:t>
                        </m:r>
                      </m:e>
                      <m:sub>
                        <m:r>
                          <a:rPr lang="zh-CN" altLang="en-US" sz="1800" b="0" i="1" smtClean="0">
                            <a:solidFill>
                              <a:srgbClr val="FF9933"/>
                            </a:solidFill>
                            <a:latin typeface="Cambria Math" panose="02040503050406030204" pitchFamily="18" charset="0"/>
                          </a:rPr>
                          <m:t>𝜙</m:t>
                        </m:r>
                      </m:sub>
                    </m:sSub>
                  </m:oMath>
                </a14:m>
                <a:r>
                  <a:rPr lang="en-US" altLang="zh-CN" sz="1800" dirty="0">
                    <a:solidFill>
                      <a:srgbClr val="FF9933"/>
                    </a:solidFill>
                    <a:latin typeface="Comic Sans MS" panose="030F0702030302020204" pitchFamily="66" charset="0"/>
                  </a:rPr>
                  <a:t> : half the experimental value.</a:t>
                </a:r>
                <a:endParaRPr lang="en-US" altLang="zh-CN" sz="1800" dirty="0">
                  <a:solidFill>
                    <a:schemeClr val="accent1">
                      <a:lumMod val="75000"/>
                    </a:schemeClr>
                  </a:solidFill>
                  <a:latin typeface="Comic Sans MS" panose="030F0702030302020204" pitchFamily="66" charset="0"/>
                </a:endParaRPr>
              </a:p>
              <a:p>
                <a:pPr lvl="1">
                  <a:buFont typeface="Wingdings" panose="05000000000000000000" pitchFamily="2" charset="2"/>
                  <a:buChar char="Ø"/>
                </a:pPr>
                <a:r>
                  <a:rPr lang="en-US" altLang="zh-CN" sz="1800" dirty="0">
                    <a:solidFill>
                      <a:srgbClr val="009900"/>
                    </a:solidFill>
                    <a:latin typeface="Comic Sans MS" panose="030F0702030302020204" pitchFamily="66" charset="0"/>
                  </a:rPr>
                  <a:t>level ordering of the </a:t>
                </a:r>
                <a14:m>
                  <m:oMath xmlns:m="http://schemas.openxmlformats.org/officeDocument/2006/math">
                    <m:sSubSup>
                      <m:sSubSupPr>
                        <m:ctrlPr>
                          <a:rPr lang="en-US" altLang="zh-CN" sz="1800" i="1" smtClean="0">
                            <a:solidFill>
                              <a:srgbClr val="009900"/>
                            </a:solidFill>
                            <a:latin typeface="Cambria Math" panose="02040503050406030204" pitchFamily="18" charset="0"/>
                          </a:rPr>
                        </m:ctrlPr>
                      </m:sSubSupPr>
                      <m:e>
                        <m:r>
                          <a:rPr lang="en-US" altLang="zh-CN" sz="1800" b="0" i="1" smtClean="0">
                            <a:solidFill>
                              <a:srgbClr val="009900"/>
                            </a:solidFill>
                            <a:latin typeface="Cambria Math" panose="02040503050406030204" pitchFamily="18" charset="0"/>
                          </a:rPr>
                          <m:t>𝐾</m:t>
                        </m:r>
                      </m:e>
                      <m:sub>
                        <m:r>
                          <a:rPr lang="en-US" altLang="zh-CN" sz="1800" b="0" i="1" smtClean="0">
                            <a:solidFill>
                              <a:srgbClr val="009900"/>
                            </a:solidFill>
                            <a:latin typeface="Cambria Math" panose="02040503050406030204" pitchFamily="18" charset="0"/>
                          </a:rPr>
                          <m:t>1</m:t>
                        </m:r>
                      </m:sub>
                      <m:sup>
                        <m:r>
                          <a:rPr lang="en-US" altLang="zh-CN" sz="1800" b="0" i="1" smtClean="0">
                            <a:solidFill>
                              <a:srgbClr val="009900"/>
                            </a:solidFill>
                            <a:latin typeface="Cambria Math" panose="02040503050406030204" pitchFamily="18" charset="0"/>
                          </a:rPr>
                          <m:t>+</m:t>
                        </m:r>
                        <m:r>
                          <a:rPr lang="en-US" altLang="zh-CN" sz="1800" b="0" i="1" smtClean="0">
                            <a:solidFill>
                              <a:srgbClr val="009900"/>
                            </a:solidFill>
                            <a:latin typeface="Cambria Math" panose="02040503050406030204" pitchFamily="18" charset="0"/>
                            <a:ea typeface="Cambria Math" panose="02040503050406030204" pitchFamily="18" charset="0"/>
                          </a:rPr>
                          <m:t>−</m:t>
                        </m:r>
                      </m:sup>
                    </m:sSubSup>
                  </m:oMath>
                </a14:m>
                <a:r>
                  <a:rPr lang="en-US" altLang="zh-CN" sz="1800" dirty="0">
                    <a:solidFill>
                      <a:srgbClr val="009900"/>
                    </a:solidFill>
                    <a:latin typeface="Comic Sans MS" panose="030F0702030302020204" pitchFamily="66" charset="0"/>
                  </a:rPr>
                  <a:t>, </a:t>
                </a:r>
                <a14:m>
                  <m:oMath xmlns:m="http://schemas.openxmlformats.org/officeDocument/2006/math">
                    <m:sSubSup>
                      <m:sSubSupPr>
                        <m:ctrlPr>
                          <a:rPr lang="en-US" altLang="zh-CN" sz="1800" i="1" smtClean="0">
                            <a:solidFill>
                              <a:srgbClr val="009900"/>
                            </a:solidFill>
                            <a:latin typeface="Cambria Math" panose="02040503050406030204" pitchFamily="18" charset="0"/>
                          </a:rPr>
                        </m:ctrlPr>
                      </m:sSubSupPr>
                      <m:e>
                        <m:r>
                          <a:rPr lang="en-US" altLang="zh-CN" sz="1800" b="0" i="1" smtClean="0">
                            <a:solidFill>
                              <a:srgbClr val="009900"/>
                            </a:solidFill>
                            <a:latin typeface="Cambria Math" panose="02040503050406030204" pitchFamily="18" charset="0"/>
                          </a:rPr>
                          <m:t>𝐾</m:t>
                        </m:r>
                      </m:e>
                      <m:sub>
                        <m:r>
                          <a:rPr lang="en-US" altLang="zh-CN" sz="1800" b="0" i="1" smtClean="0">
                            <a:solidFill>
                              <a:srgbClr val="009900"/>
                            </a:solidFill>
                            <a:latin typeface="Cambria Math" panose="02040503050406030204" pitchFamily="18" charset="0"/>
                          </a:rPr>
                          <m:t>1</m:t>
                        </m:r>
                      </m:sub>
                      <m:sup>
                        <m:r>
                          <a:rPr lang="en-US" altLang="zh-CN" sz="1800" b="0" i="1" smtClean="0">
                            <a:solidFill>
                              <a:srgbClr val="009900"/>
                            </a:solidFill>
                            <a:latin typeface="Cambria Math" panose="02040503050406030204" pitchFamily="18" charset="0"/>
                          </a:rPr>
                          <m:t>++</m:t>
                        </m:r>
                      </m:sup>
                    </m:sSubSup>
                  </m:oMath>
                </a14:m>
                <a:r>
                  <a:rPr lang="en-US" altLang="zh-CN" sz="1800" dirty="0">
                    <a:solidFill>
                      <a:srgbClr val="009900"/>
                    </a:solidFill>
                    <a:latin typeface="Comic Sans MS" panose="030F0702030302020204" pitchFamily="66" charset="0"/>
                  </a:rPr>
                  <a:t> </a:t>
                </a:r>
                <a:r>
                  <a:rPr lang="en-US" sz="1800" dirty="0">
                    <a:solidFill>
                      <a:srgbClr val="009900"/>
                    </a:solidFill>
                    <a:latin typeface="Comic Sans MS" panose="030F0702030302020204" pitchFamily="66" charset="0"/>
                  </a:rPr>
                  <a:t>states: incorrect.</a:t>
                </a:r>
                <a:endParaRPr lang="en-US" altLang="zh-CN" sz="1800" dirty="0">
                  <a:solidFill>
                    <a:srgbClr val="009900"/>
                  </a:solidFill>
                  <a:latin typeface="Comic Sans MS" panose="030F0702030302020204" pitchFamily="66" charset="0"/>
                </a:endParaRPr>
              </a:p>
              <a:p>
                <a:pPr lvl="2">
                  <a:buFont typeface="Calibri" panose="020F0502020204030204" pitchFamily="34" charset="0"/>
                  <a:buChar char="–"/>
                </a:pPr>
                <a:endParaRPr lang="en" altLang="zh-CN" dirty="0"/>
              </a:p>
              <a:p>
                <a:pPr marL="914400" lvl="2" indent="0">
                  <a:buNone/>
                </a:pPr>
                <a:endParaRPr lang="en" altLang="zh-CN" dirty="0"/>
              </a:p>
              <a:p>
                <a:endParaRPr lang="en" altLang="zh-CN" dirty="0"/>
              </a:p>
              <a:p>
                <a:pPr marL="0" indent="0">
                  <a:buNone/>
                </a:pPr>
                <a:endParaRPr lang="en" altLang="zh-CN" sz="2000" dirty="0"/>
              </a:p>
              <a:p>
                <a:pPr marL="0" indent="0">
                  <a:buNone/>
                </a:pPr>
                <a:endParaRPr lang="en" altLang="zh-CN" sz="2000" dirty="0"/>
              </a:p>
              <a:p>
                <a:pPr lvl="1"/>
                <a:endParaRPr lang="en-US" altLang="zh-CN" sz="2200" kern="0" dirty="0"/>
              </a:p>
              <a:p>
                <a:pPr marL="457200" lvl="1" indent="0">
                  <a:buNone/>
                </a:pPr>
                <a:endParaRPr lang="en-US" altLang="zh-CN" sz="2200" kern="0" dirty="0"/>
              </a:p>
            </p:txBody>
          </p:sp>
        </mc:Choice>
        <mc:Fallback xmlns="">
          <p:sp>
            <p:nvSpPr>
              <p:cNvPr id="30" name="Content Placeholder 2">
                <a:extLst>
                  <a:ext uri="{FF2B5EF4-FFF2-40B4-BE49-F238E27FC236}">
                    <a16:creationId xmlns:a16="http://schemas.microsoft.com/office/drawing/2014/main" id="{468B538D-F509-4CE9-8E10-14313ED3F4E9}"/>
                  </a:ext>
                </a:extLst>
              </p:cNvPr>
              <p:cNvSpPr txBox="1">
                <a:spLocks noRot="1" noChangeAspect="1" noMove="1" noResize="1" noEditPoints="1" noAdjustHandles="1" noChangeArrowheads="1" noChangeShapeType="1" noTextEdit="1"/>
              </p:cNvSpPr>
              <p:nvPr/>
            </p:nvSpPr>
            <p:spPr bwMode="auto">
              <a:xfrm>
                <a:off x="114300" y="3164791"/>
                <a:ext cx="6629400" cy="3653726"/>
              </a:xfrm>
              <a:prstGeom prst="rect">
                <a:avLst/>
              </a:prstGeom>
              <a:blipFill>
                <a:blip r:embed="rId5"/>
                <a:stretch>
                  <a:fillRect l="-828" t="-833"/>
                </a:stretch>
              </a:blipFill>
              <a:ln w="9525">
                <a:noFill/>
                <a:miter lim="800000"/>
                <a:headEnd/>
                <a:tailEnd/>
              </a:ln>
              <a:effectLst/>
            </p:spPr>
            <p:txBody>
              <a:bodyPr/>
              <a:lstStyle/>
              <a:p>
                <a:r>
                  <a:rPr lang="zh-CN" altLang="en-US">
                    <a:noFill/>
                  </a:rPr>
                  <a:t> </a:t>
                </a:r>
              </a:p>
            </p:txBody>
          </p:sp>
        </mc:Fallback>
      </mc:AlternateContent>
      <p:sp>
        <p:nvSpPr>
          <p:cNvPr id="2" name="灯片编号占位符 1">
            <a:extLst>
              <a:ext uri="{FF2B5EF4-FFF2-40B4-BE49-F238E27FC236}">
                <a16:creationId xmlns:a16="http://schemas.microsoft.com/office/drawing/2014/main" id="{8A4649D2-8780-4F2C-A783-556F22886E63}"/>
              </a:ext>
            </a:extLst>
          </p:cNvPr>
          <p:cNvSpPr>
            <a:spLocks noGrp="1"/>
          </p:cNvSpPr>
          <p:nvPr>
            <p:ph type="sldNum" sz="quarter" idx="12"/>
          </p:nvPr>
        </p:nvSpPr>
        <p:spPr/>
        <p:txBody>
          <a:bodyPr/>
          <a:lstStyle/>
          <a:p>
            <a:fld id="{87034D8C-3CB4-402A-BC46-2AB14C0FE90A}" type="slidenum">
              <a:rPr lang="en-US" smtClean="0"/>
              <a:pPr/>
              <a:t>19</a:t>
            </a:fld>
            <a:endParaRPr lang="en-US" dirty="0"/>
          </a:p>
        </p:txBody>
      </p:sp>
    </p:spTree>
    <p:extLst>
      <p:ext uri="{BB962C8B-B14F-4D97-AF65-F5344CB8AC3E}">
        <p14:creationId xmlns:p14="http://schemas.microsoft.com/office/powerpoint/2010/main" val="7243342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9"/>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20"/>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3"/>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6"/>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3" grpId="0" animBg="1"/>
      <p:bldP spid="23" grpId="1" animBg="1"/>
      <p:bldP spid="26" grpId="0" animBg="1"/>
      <p:bldP spid="26" grpId="1" animBg="1"/>
      <p:bldP spid="27" grpId="0" animBg="1"/>
      <p:bldP spid="27" grpId="1"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EB0E5E-0B89-46CE-98E5-F04F289DD5E8}"/>
              </a:ext>
            </a:extLst>
          </p:cNvPr>
          <p:cNvSpPr>
            <a:spLocks noGrp="1"/>
          </p:cNvSpPr>
          <p:nvPr>
            <p:ph idx="1"/>
          </p:nvPr>
        </p:nvSpPr>
        <p:spPr>
          <a:xfrm>
            <a:off x="609600" y="1143000"/>
            <a:ext cx="10972800" cy="4525963"/>
          </a:xfrm>
        </p:spPr>
        <p:txBody>
          <a:bodyPr/>
          <a:lstStyle/>
          <a:p>
            <a:r>
              <a:rPr lang="en-GB" dirty="0"/>
              <a:t>Proton mass budget</a:t>
            </a:r>
          </a:p>
          <a:p>
            <a:pPr marL="0" indent="0">
              <a:buNone/>
            </a:pPr>
            <a:r>
              <a:rPr lang="en-GB" dirty="0"/>
              <a:t>	Only 9 MeV/939 MeV is directly from Higgs </a:t>
            </a:r>
          </a:p>
        </p:txBody>
      </p:sp>
      <p:pic>
        <p:nvPicPr>
          <p:cNvPr id="8" name="Picture 7" descr="Chart, pie chart&#10;&#10;Description automatically generated">
            <a:extLst>
              <a:ext uri="{FF2B5EF4-FFF2-40B4-BE49-F238E27FC236}">
                <a16:creationId xmlns:a16="http://schemas.microsoft.com/office/drawing/2014/main" id="{852D85DA-0C46-42AA-90F8-20215465D6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2036" y="1997472"/>
            <a:ext cx="6201470" cy="3320256"/>
          </a:xfrm>
          <a:prstGeom prst="rect">
            <a:avLst/>
          </a:prstGeom>
        </p:spPr>
      </p:pic>
      <p:sp>
        <p:nvSpPr>
          <p:cNvPr id="2" name="Title 1">
            <a:extLst>
              <a:ext uri="{FF2B5EF4-FFF2-40B4-BE49-F238E27FC236}">
                <a16:creationId xmlns:a16="http://schemas.microsoft.com/office/drawing/2014/main" id="{DE61F4E2-B5BD-4BD5-AB28-6CA2621B0FFC}"/>
              </a:ext>
            </a:extLst>
          </p:cNvPr>
          <p:cNvSpPr>
            <a:spLocks noGrp="1"/>
          </p:cNvSpPr>
          <p:nvPr>
            <p:ph type="title"/>
          </p:nvPr>
        </p:nvSpPr>
        <p:spPr/>
        <p:txBody>
          <a:bodyPr/>
          <a:lstStyle/>
          <a:p>
            <a:r>
              <a:rPr lang="en-GB" dirty="0"/>
              <a:t>Emergence of Hadron Mass</a:t>
            </a:r>
            <a:endParaRPr lang="en-US" dirty="0"/>
          </a:p>
        </p:txBody>
      </p:sp>
      <p:sp>
        <p:nvSpPr>
          <p:cNvPr id="5" name="Footer Placeholder 4">
            <a:extLst>
              <a:ext uri="{FF2B5EF4-FFF2-40B4-BE49-F238E27FC236}">
                <a16:creationId xmlns:a16="http://schemas.microsoft.com/office/drawing/2014/main" id="{C02AD908-BD9D-44D0-8688-D5EF6B8F7AA9}"/>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cxnSp>
        <p:nvCxnSpPr>
          <p:cNvPr id="10" name="Straight Arrow Connector 9">
            <a:extLst>
              <a:ext uri="{FF2B5EF4-FFF2-40B4-BE49-F238E27FC236}">
                <a16:creationId xmlns:a16="http://schemas.microsoft.com/office/drawing/2014/main" id="{A1488F52-8C5B-4843-9056-259E268257DD}"/>
              </a:ext>
            </a:extLst>
          </p:cNvPr>
          <p:cNvCxnSpPr>
            <a:cxnSpLocks/>
          </p:cNvCxnSpPr>
          <p:nvPr/>
        </p:nvCxnSpPr>
        <p:spPr bwMode="auto">
          <a:xfrm>
            <a:off x="6553200" y="1836341"/>
            <a:ext cx="2667000" cy="694531"/>
          </a:xfrm>
          <a:prstGeom prst="straightConnector1">
            <a:avLst/>
          </a:prstGeom>
          <a:ln w="19050">
            <a:headEnd type="none" w="med" len="med"/>
            <a:tailEnd type="triangle"/>
          </a:ln>
        </p:spPr>
        <p:style>
          <a:lnRef idx="1">
            <a:schemeClr val="accent2"/>
          </a:lnRef>
          <a:fillRef idx="0">
            <a:schemeClr val="accent2"/>
          </a:fillRef>
          <a:effectRef idx="0">
            <a:schemeClr val="accent2"/>
          </a:effectRef>
          <a:fontRef idx="minor">
            <a:schemeClr val="tx1"/>
          </a:fontRef>
        </p:style>
      </p:cxnSp>
      <p:sp>
        <p:nvSpPr>
          <p:cNvPr id="11" name="Content Placeholder 2">
            <a:extLst>
              <a:ext uri="{FF2B5EF4-FFF2-40B4-BE49-F238E27FC236}">
                <a16:creationId xmlns:a16="http://schemas.microsoft.com/office/drawing/2014/main" id="{9A55C524-63D1-45C2-BFAB-B6445F812F6D}"/>
              </a:ext>
            </a:extLst>
          </p:cNvPr>
          <p:cNvSpPr txBox="1">
            <a:spLocks/>
          </p:cNvSpPr>
          <p:nvPr/>
        </p:nvSpPr>
        <p:spPr bwMode="auto">
          <a:xfrm>
            <a:off x="609600" y="2123768"/>
            <a:ext cx="6019800" cy="26895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GB" kern="0" dirty="0"/>
              <a:t>Evidently, there is another phenomenon in Nature that is extremely effective in producing mass:</a:t>
            </a:r>
          </a:p>
          <a:p>
            <a:pPr marL="0" indent="0">
              <a:buNone/>
            </a:pPr>
            <a:r>
              <a:rPr lang="en-GB" kern="0" dirty="0"/>
              <a:t>	</a:t>
            </a:r>
            <a:r>
              <a:rPr lang="en-GB" sz="2400" kern="0" dirty="0">
                <a:ln w="0"/>
                <a:solidFill>
                  <a:schemeClr val="accent1"/>
                </a:solidFill>
                <a:effectLst>
                  <a:outerShdw blurRad="38100" dist="25400" dir="5400000" algn="ctr" rotWithShape="0">
                    <a:srgbClr val="6E747A">
                      <a:alpha val="43000"/>
                    </a:srgbClr>
                  </a:outerShdw>
                </a:effectLst>
              </a:rPr>
              <a:t>Emergent Hadron Mass (EHM)</a:t>
            </a:r>
          </a:p>
          <a:p>
            <a:pPr lvl="1">
              <a:buFont typeface="Wingdings" panose="05000000000000000000" pitchFamily="2" charset="2"/>
              <a:buChar char="ü"/>
            </a:pPr>
            <a:r>
              <a:rPr lang="en-GB" sz="2200" kern="0" dirty="0"/>
              <a:t>Alone, it produces </a:t>
            </a:r>
            <a:r>
              <a:rPr lang="en-GB" sz="2200" kern="0" dirty="0">
                <a:solidFill>
                  <a:srgbClr val="0000FF"/>
                </a:solidFill>
              </a:rPr>
              <a:t>94%</a:t>
            </a:r>
            <a:r>
              <a:rPr lang="en-GB" sz="2200" kern="0" dirty="0"/>
              <a:t> of the proton’s mass</a:t>
            </a:r>
          </a:p>
          <a:p>
            <a:pPr lvl="1">
              <a:buFont typeface="Wingdings" panose="05000000000000000000" pitchFamily="2" charset="2"/>
              <a:buChar char="ü"/>
            </a:pPr>
            <a:r>
              <a:rPr lang="en-GB" sz="2200" kern="0" dirty="0"/>
              <a:t>Remaining </a:t>
            </a:r>
            <a:r>
              <a:rPr lang="en-GB" sz="2200" kern="0" dirty="0">
                <a:solidFill>
                  <a:srgbClr val="FF6600"/>
                </a:solidFill>
              </a:rPr>
              <a:t>5%</a:t>
            </a:r>
            <a:r>
              <a:rPr lang="en-GB" sz="2200" kern="0" dirty="0"/>
              <a:t> is generated by constructive interference between EHM and Higgs-boson</a:t>
            </a:r>
          </a:p>
          <a:p>
            <a:pPr>
              <a:buFont typeface="Wingdings" panose="05000000000000000000" pitchFamily="2" charset="2"/>
              <a:buChar char="ü"/>
            </a:pPr>
            <a:endParaRPr lang="en-US" sz="2400" kern="0" dirty="0">
              <a:ln w="0"/>
              <a:solidFill>
                <a:schemeClr val="accent1"/>
              </a:solidFill>
              <a:effectLst>
                <a:outerShdw blurRad="38100" dist="25400" dir="5400000" algn="ctr" rotWithShape="0">
                  <a:srgbClr val="6E747A">
                    <a:alpha val="43000"/>
                  </a:srgbClr>
                </a:outerShdw>
              </a:effectLst>
            </a:endParaRPr>
          </a:p>
        </p:txBody>
      </p:sp>
      <p:cxnSp>
        <p:nvCxnSpPr>
          <p:cNvPr id="15" name="Straight Arrow Connector 14">
            <a:extLst>
              <a:ext uri="{FF2B5EF4-FFF2-40B4-BE49-F238E27FC236}">
                <a16:creationId xmlns:a16="http://schemas.microsoft.com/office/drawing/2014/main" id="{57B2374F-5515-4531-80E0-18BEA5DC8638}"/>
              </a:ext>
            </a:extLst>
          </p:cNvPr>
          <p:cNvCxnSpPr/>
          <p:nvPr/>
        </p:nvCxnSpPr>
        <p:spPr bwMode="auto">
          <a:xfrm>
            <a:off x="5562600" y="4648200"/>
            <a:ext cx="22123" cy="22123"/>
          </a:xfrm>
          <a:prstGeom prst="straightConnector1">
            <a:avLst/>
          </a:prstGeom>
          <a:noFill/>
          <a:ln w="9525" cap="flat" cmpd="sng" algn="ctr">
            <a:no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829DD77D-3E94-4269-BD3B-A5128859D669}"/>
              </a:ext>
            </a:extLst>
          </p:cNvPr>
          <p:cNvCxnSpPr>
            <a:cxnSpLocks/>
          </p:cNvCxnSpPr>
          <p:nvPr/>
        </p:nvCxnSpPr>
        <p:spPr bwMode="auto">
          <a:xfrm flipV="1">
            <a:off x="6540853" y="3702446"/>
            <a:ext cx="926747" cy="170337"/>
          </a:xfrm>
          <a:prstGeom prst="straightConnector1">
            <a:avLst/>
          </a:prstGeom>
          <a:noFill/>
          <a:ln w="12700" cap="flat" cmpd="sng" algn="ctr">
            <a:solidFill>
              <a:srgbClr val="0000FF"/>
            </a:solidFill>
            <a:prstDash val="solid"/>
            <a:round/>
            <a:headEnd type="none" w="med" len="med"/>
            <a:tailEnd type="triangle"/>
          </a:ln>
          <a:effectLst/>
        </p:spPr>
      </p:cxnSp>
      <p:cxnSp>
        <p:nvCxnSpPr>
          <p:cNvPr id="21" name="Straight Arrow Connector 20">
            <a:extLst>
              <a:ext uri="{FF2B5EF4-FFF2-40B4-BE49-F238E27FC236}">
                <a16:creationId xmlns:a16="http://schemas.microsoft.com/office/drawing/2014/main" id="{866E41FD-865A-49D7-A6BB-9D7E197FD782}"/>
              </a:ext>
            </a:extLst>
          </p:cNvPr>
          <p:cNvCxnSpPr>
            <a:cxnSpLocks/>
          </p:cNvCxnSpPr>
          <p:nvPr/>
        </p:nvCxnSpPr>
        <p:spPr bwMode="auto">
          <a:xfrm flipV="1">
            <a:off x="6549427" y="2819400"/>
            <a:ext cx="2289773" cy="1786579"/>
          </a:xfrm>
          <a:prstGeom prst="straightConnector1">
            <a:avLst/>
          </a:prstGeom>
          <a:noFill/>
          <a:ln w="12700" cap="flat" cmpd="sng" algn="ctr">
            <a:solidFill>
              <a:srgbClr val="FF6600"/>
            </a:solidFill>
            <a:prstDash val="solid"/>
            <a:round/>
            <a:headEnd type="none" w="med" len="med"/>
            <a:tailEnd type="triangle"/>
          </a:ln>
          <a:effectLst/>
        </p:spPr>
      </p:cxnSp>
      <p:sp>
        <p:nvSpPr>
          <p:cNvPr id="16" name="Content Placeholder 2">
            <a:extLst>
              <a:ext uri="{FF2B5EF4-FFF2-40B4-BE49-F238E27FC236}">
                <a16:creationId xmlns:a16="http://schemas.microsoft.com/office/drawing/2014/main" id="{D6D36C64-3B6B-4C8E-AE36-F9AB4A465559}"/>
              </a:ext>
            </a:extLst>
          </p:cNvPr>
          <p:cNvSpPr txBox="1">
            <a:spLocks/>
          </p:cNvSpPr>
          <p:nvPr/>
        </p:nvSpPr>
        <p:spPr bwMode="auto">
          <a:xfrm>
            <a:off x="577644" y="4724400"/>
            <a:ext cx="11341507" cy="268953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pPr>
              <a:buFont typeface="Wingdings" panose="05000000000000000000" pitchFamily="2" charset="2"/>
              <a:buChar char="ü"/>
            </a:pPr>
            <a:r>
              <a:rPr lang="en-GB" sz="2400" kern="0" dirty="0">
                <a:ln w="0"/>
                <a:solidFill>
                  <a:schemeClr val="accent1"/>
                </a:solidFill>
                <a:effectLst>
                  <a:outerShdw blurRad="38100" dist="25400" dir="5400000" algn="ctr" rotWithShape="0">
                    <a:srgbClr val="6E747A">
                      <a:alpha val="43000"/>
                    </a:srgbClr>
                  </a:outerShdw>
                </a:effectLst>
              </a:rPr>
              <a:t>What is EHM?</a:t>
            </a:r>
          </a:p>
          <a:p>
            <a:pPr>
              <a:buFont typeface="Wingdings" panose="05000000000000000000" pitchFamily="2" charset="2"/>
              <a:buChar char="ü"/>
            </a:pPr>
            <a:r>
              <a:rPr lang="en-GB" sz="2400" kern="0" dirty="0">
                <a:ln w="0"/>
                <a:solidFill>
                  <a:schemeClr val="accent1"/>
                </a:solidFill>
                <a:effectLst>
                  <a:outerShdw blurRad="38100" dist="25400" dir="5400000" algn="ctr" rotWithShape="0">
                    <a:srgbClr val="6E747A">
                      <a:alpha val="43000"/>
                    </a:srgbClr>
                  </a:outerShdw>
                </a:effectLst>
              </a:rPr>
              <a:t>Does it have a reductionist explanation?</a:t>
            </a:r>
          </a:p>
          <a:p>
            <a:pPr>
              <a:buFont typeface="Wingdings" panose="05000000000000000000" pitchFamily="2" charset="2"/>
              <a:buChar char="ü"/>
            </a:pPr>
            <a:r>
              <a:rPr lang="en-GB" sz="2400" kern="0" dirty="0">
                <a:ln w="0"/>
                <a:solidFill>
                  <a:schemeClr val="accent1"/>
                </a:solidFill>
                <a:effectLst>
                  <a:outerShdw blurRad="38100" dist="25400" dir="5400000" algn="ctr" rotWithShape="0">
                    <a:srgbClr val="6E747A">
                      <a:alpha val="43000"/>
                    </a:srgbClr>
                  </a:outerShdw>
                </a:effectLst>
              </a:rPr>
              <a:t>If so, what are they and do they lie within the Standard Model?</a:t>
            </a:r>
          </a:p>
          <a:p>
            <a:pPr>
              <a:buFont typeface="Wingdings" panose="05000000000000000000" pitchFamily="2" charset="2"/>
              <a:buChar char="ü"/>
            </a:pPr>
            <a:endParaRPr lang="en-US" sz="2400" kern="0" dirty="0">
              <a:ln w="0"/>
              <a:solidFill>
                <a:schemeClr val="accent1"/>
              </a:solidFill>
              <a:effectLst>
                <a:outerShdw blurRad="38100" dist="25400" dir="5400000" algn="ctr" rotWithShape="0">
                  <a:srgbClr val="6E747A">
                    <a:alpha val="43000"/>
                  </a:srgbClr>
                </a:outerShdw>
              </a:effectLst>
            </a:endParaRPr>
          </a:p>
        </p:txBody>
      </p:sp>
      <p:sp>
        <p:nvSpPr>
          <p:cNvPr id="4" name="灯片编号占位符 3">
            <a:extLst>
              <a:ext uri="{FF2B5EF4-FFF2-40B4-BE49-F238E27FC236}">
                <a16:creationId xmlns:a16="http://schemas.microsoft.com/office/drawing/2014/main" id="{D7983FBA-17EA-4074-865D-1A078393AE2A}"/>
              </a:ext>
            </a:extLst>
          </p:cNvPr>
          <p:cNvSpPr>
            <a:spLocks noGrp="1"/>
          </p:cNvSpPr>
          <p:nvPr>
            <p:ph type="sldNum" sz="quarter" idx="12"/>
          </p:nvPr>
        </p:nvSpPr>
        <p:spPr/>
        <p:txBody>
          <a:bodyPr/>
          <a:lstStyle/>
          <a:p>
            <a:fld id="{87034D8C-3CB4-402A-BC46-2AB14C0FE90A}" type="slidenum">
              <a:rPr lang="en-US" smtClean="0"/>
              <a:pPr/>
              <a:t>2</a:t>
            </a:fld>
            <a:endParaRPr lang="en-US" dirty="0"/>
          </a:p>
        </p:txBody>
      </p:sp>
    </p:spTree>
    <p:extLst>
      <p:ext uri="{BB962C8B-B14F-4D97-AF65-F5344CB8AC3E}">
        <p14:creationId xmlns:p14="http://schemas.microsoft.com/office/powerpoint/2010/main" val="139166192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par>
                                <p:cTn id="8" presetID="6"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circle(in)">
                                      <p:cBhvr>
                                        <p:cTn id="10" dur="2000"/>
                                        <p:tgtEl>
                                          <p:spTgt spid="17"/>
                                        </p:tgtEl>
                                      </p:cBhvr>
                                    </p:animEffect>
                                  </p:childTnLst>
                                </p:cTn>
                              </p:par>
                              <p:par>
                                <p:cTn id="11" presetID="6" presetClass="entr" presetSubtype="16"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circle(in)">
                                      <p:cBhvr>
                                        <p:cTn id="13" dur="20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A8D477A-1898-44B2-A776-4B4A240728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766" y="232475"/>
            <a:ext cx="4282364" cy="5945528"/>
          </a:xfrm>
          <a:prstGeom prst="rect">
            <a:avLst/>
          </a:prstGeom>
        </p:spPr>
      </p:pic>
      <p:sp>
        <p:nvSpPr>
          <p:cNvPr id="8" name="Content Placeholder 2">
            <a:extLst>
              <a:ext uri="{FF2B5EF4-FFF2-40B4-BE49-F238E27FC236}">
                <a16:creationId xmlns:a16="http://schemas.microsoft.com/office/drawing/2014/main" id="{41BA0ED1-A9E1-494C-B57E-1B455D0D77B9}"/>
              </a:ext>
            </a:extLst>
          </p:cNvPr>
          <p:cNvSpPr txBox="1">
            <a:spLocks/>
          </p:cNvSpPr>
          <p:nvPr/>
        </p:nvSpPr>
        <p:spPr bwMode="auto">
          <a:xfrm>
            <a:off x="520119" y="3046045"/>
            <a:ext cx="7239000" cy="3196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dirty="0">
                <a:latin typeface="Comic Sans MS" panose="030F0702030302020204" pitchFamily="66" charset="0"/>
              </a:rPr>
              <a:t>EHM improved kernel</a:t>
            </a:r>
          </a:p>
          <a:p>
            <a:pPr lvl="1">
              <a:buFont typeface="Arial" panose="020B0604020202020204" pitchFamily="34" charset="0"/>
              <a:buChar char="•"/>
            </a:pPr>
            <a:endParaRPr lang="en" altLang="zh-CN" dirty="0"/>
          </a:p>
          <a:p>
            <a:pPr marL="400050" lvl="1" indent="0">
              <a:buNone/>
            </a:pPr>
            <a:endParaRPr lang="en" altLang="zh-CN" sz="1800" dirty="0"/>
          </a:p>
          <a:p>
            <a:pPr marL="400050" lvl="1" indent="0">
              <a:buNone/>
            </a:pPr>
            <a:endParaRPr lang="en" altLang="zh-CN" sz="1600" dirty="0"/>
          </a:p>
          <a:p>
            <a:pPr marL="685800" lvl="1">
              <a:buFont typeface="Arial" panose="020B0604020202020204" pitchFamily="34" charset="0"/>
              <a:buChar char="•"/>
            </a:pPr>
            <a:r>
              <a:rPr lang="en-US" sz="1800" b="1" i="0" u="none" strike="noStrike" baseline="0" dirty="0">
                <a:solidFill>
                  <a:srgbClr val="754881"/>
                </a:solidFill>
                <a:latin typeface="Comic Sans MS" panose="030F0702030302020204" pitchFamily="66" charset="0"/>
              </a:rPr>
              <a:t>The mass </a:t>
            </a:r>
            <a:r>
              <a:rPr lang="en-US" sz="1800" b="1" i="0" u="none" strike="noStrike" baseline="0" dirty="0" err="1">
                <a:solidFill>
                  <a:srgbClr val="754881"/>
                </a:solidFill>
                <a:latin typeface="Comic Sans MS" panose="030F0702030302020204" pitchFamily="66" charset="0"/>
              </a:rPr>
              <a:t>splittings</a:t>
            </a:r>
            <a:r>
              <a:rPr lang="en-US" sz="1800" b="1" i="0" u="none" strike="noStrike" baseline="0" dirty="0">
                <a:solidFill>
                  <a:srgbClr val="754881"/>
                </a:solidFill>
                <a:latin typeface="Comic Sans MS" panose="030F0702030302020204" pitchFamily="66" charset="0"/>
              </a:rPr>
              <a:t> in the partner channels are</a:t>
            </a:r>
            <a:endParaRPr lang="en" altLang="zh-CN" sz="1800" b="1" dirty="0">
              <a:solidFill>
                <a:srgbClr val="754881"/>
              </a:solidFill>
              <a:latin typeface="Comic Sans MS" panose="030F0702030302020204" pitchFamily="66" charset="0"/>
            </a:endParaRPr>
          </a:p>
          <a:p>
            <a:pPr marL="0" indent="0">
              <a:buNone/>
            </a:pPr>
            <a:endParaRPr lang="en" altLang="zh-CN" sz="2000" dirty="0">
              <a:solidFill>
                <a:srgbClr val="754881"/>
              </a:solidFill>
            </a:endParaRPr>
          </a:p>
          <a:p>
            <a:pPr lvl="1"/>
            <a:endParaRPr lang="en-US" altLang="zh-CN" sz="2200" kern="0" dirty="0"/>
          </a:p>
          <a:p>
            <a:pPr marL="0" indent="0" algn="l">
              <a:buNone/>
            </a:pPr>
            <a:r>
              <a:rPr lang="en-US" sz="1800" b="0" i="0" u="none" strike="noStrike" baseline="0" dirty="0">
                <a:latin typeface="CMR10"/>
              </a:rPr>
              <a:t>              </a:t>
            </a:r>
            <a:r>
              <a:rPr lang="en-US" sz="1600" b="1" i="0" u="none" strike="noStrike" baseline="0" dirty="0">
                <a:solidFill>
                  <a:srgbClr val="754881"/>
                </a:solidFill>
                <a:latin typeface="Comic Sans MS" panose="030F0702030302020204" pitchFamily="66" charset="0"/>
              </a:rPr>
              <a:t>the EHM-improved kernels predict </a:t>
            </a:r>
            <a:endParaRPr lang="en-US" altLang="zh-CN" sz="2200" b="1" kern="0" dirty="0">
              <a:solidFill>
                <a:srgbClr val="754881"/>
              </a:solidFill>
              <a:latin typeface="Comic Sans MS" panose="030F0702030302020204" pitchFamily="66" charset="0"/>
            </a:endParaRPr>
          </a:p>
        </p:txBody>
      </p:sp>
      <p:sp>
        <p:nvSpPr>
          <p:cNvPr id="9" name="矩形 8">
            <a:extLst>
              <a:ext uri="{FF2B5EF4-FFF2-40B4-BE49-F238E27FC236}">
                <a16:creationId xmlns:a16="http://schemas.microsoft.com/office/drawing/2014/main" id="{88B28692-A7C4-4FF6-A546-0D8C44DDBD2E}"/>
              </a:ext>
            </a:extLst>
          </p:cNvPr>
          <p:cNvSpPr/>
          <p:nvPr/>
        </p:nvSpPr>
        <p:spPr bwMode="auto">
          <a:xfrm>
            <a:off x="9753600" y="1142999"/>
            <a:ext cx="2057400" cy="5035003"/>
          </a:xfrm>
          <a:prstGeom prst="rect">
            <a:avLst/>
          </a:prstGeom>
          <a:noFill/>
          <a:ln w="22225"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alibri" pitchFamily="34" charset="0"/>
            </a:endParaRPr>
          </a:p>
        </p:txBody>
      </p:sp>
      <p:pic>
        <p:nvPicPr>
          <p:cNvPr id="10" name="图片 9">
            <a:extLst>
              <a:ext uri="{FF2B5EF4-FFF2-40B4-BE49-F238E27FC236}">
                <a16:creationId xmlns:a16="http://schemas.microsoft.com/office/drawing/2014/main" id="{CF2E029C-51DD-4E67-B59B-47AD934147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0110" y="3429000"/>
            <a:ext cx="5310074" cy="990600"/>
          </a:xfrm>
          <a:prstGeom prst="rect">
            <a:avLst/>
          </a:prstGeom>
        </p:spPr>
      </p:pic>
      <p:pic>
        <p:nvPicPr>
          <p:cNvPr id="12" name="图片 11">
            <a:extLst>
              <a:ext uri="{FF2B5EF4-FFF2-40B4-BE49-F238E27FC236}">
                <a16:creationId xmlns:a16="http://schemas.microsoft.com/office/drawing/2014/main" id="{8EB9D580-C99D-48A5-A29F-4DAA44CD2DD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0" y="5017346"/>
            <a:ext cx="838200" cy="316654"/>
          </a:xfrm>
          <a:prstGeom prst="rect">
            <a:avLst/>
          </a:prstGeom>
        </p:spPr>
      </p:pic>
      <p:pic>
        <p:nvPicPr>
          <p:cNvPr id="14" name="图片 13">
            <a:extLst>
              <a:ext uri="{FF2B5EF4-FFF2-40B4-BE49-F238E27FC236}">
                <a16:creationId xmlns:a16="http://schemas.microsoft.com/office/drawing/2014/main" id="{D1B8F693-080E-4725-9C48-78AF144B070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86000" y="5003465"/>
            <a:ext cx="1565719" cy="328873"/>
          </a:xfrm>
          <a:prstGeom prst="rect">
            <a:avLst/>
          </a:prstGeom>
        </p:spPr>
      </p:pic>
      <p:pic>
        <p:nvPicPr>
          <p:cNvPr id="16" name="图片 15">
            <a:extLst>
              <a:ext uri="{FF2B5EF4-FFF2-40B4-BE49-F238E27FC236}">
                <a16:creationId xmlns:a16="http://schemas.microsoft.com/office/drawing/2014/main" id="{5B4E7673-FFCB-430E-8557-D661289E55E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39619" y="5003465"/>
            <a:ext cx="2718381" cy="336791"/>
          </a:xfrm>
          <a:prstGeom prst="rect">
            <a:avLst/>
          </a:prstGeom>
        </p:spPr>
      </p:pic>
      <p:pic>
        <p:nvPicPr>
          <p:cNvPr id="18" name="图片 17">
            <a:extLst>
              <a:ext uri="{FF2B5EF4-FFF2-40B4-BE49-F238E27FC236}">
                <a16:creationId xmlns:a16="http://schemas.microsoft.com/office/drawing/2014/main" id="{ED49CBA8-15BC-4182-A171-D6294623D4B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12038" y="5562600"/>
            <a:ext cx="3036562" cy="326074"/>
          </a:xfrm>
          <a:prstGeom prst="rect">
            <a:avLst/>
          </a:prstGeom>
        </p:spPr>
      </p:pic>
      <p:pic>
        <p:nvPicPr>
          <p:cNvPr id="19" name="图片 18">
            <a:extLst>
              <a:ext uri="{FF2B5EF4-FFF2-40B4-BE49-F238E27FC236}">
                <a16:creationId xmlns:a16="http://schemas.microsoft.com/office/drawing/2014/main" id="{107C4451-5584-4B13-8A13-1F2934AD425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206708"/>
            <a:ext cx="7311270" cy="2736569"/>
          </a:xfrm>
          <a:prstGeom prst="rect">
            <a:avLst/>
          </a:prstGeom>
          <a:effectLst>
            <a:outerShdw blurRad="50800" dist="38100" dir="5400000" algn="t" rotWithShape="0">
              <a:prstClr val="black">
                <a:alpha val="40000"/>
              </a:prstClr>
            </a:outerShdw>
          </a:effectLst>
        </p:spPr>
      </p:pic>
      <p:sp>
        <p:nvSpPr>
          <p:cNvPr id="2" name="页脚占位符 1">
            <a:extLst>
              <a:ext uri="{FF2B5EF4-FFF2-40B4-BE49-F238E27FC236}">
                <a16:creationId xmlns:a16="http://schemas.microsoft.com/office/drawing/2014/main" id="{C643FB98-803C-475F-8298-D8AEF56A8E81}"/>
              </a:ext>
            </a:extLst>
          </p:cNvPr>
          <p:cNvSpPr>
            <a:spLocks noGrp="1"/>
          </p:cNvSpPr>
          <p:nvPr>
            <p:ph type="ftr" sz="quarter" idx="11"/>
          </p:nvPr>
        </p:nvSpPr>
        <p:spPr>
          <a:xfrm>
            <a:off x="914400" y="6305902"/>
            <a:ext cx="7922684" cy="228600"/>
          </a:xfrm>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D01B19FE-A1A5-470F-BE34-4F2F48F10C4E}"/>
              </a:ext>
            </a:extLst>
          </p:cNvPr>
          <p:cNvSpPr>
            <a:spLocks noGrp="1"/>
          </p:cNvSpPr>
          <p:nvPr>
            <p:ph type="sldNum" sz="quarter" idx="12"/>
          </p:nvPr>
        </p:nvSpPr>
        <p:spPr/>
        <p:txBody>
          <a:bodyPr/>
          <a:lstStyle/>
          <a:p>
            <a:fld id="{87034D8C-3CB4-402A-BC46-2AB14C0FE90A}" type="slidenum">
              <a:rPr lang="en-US" smtClean="0"/>
              <a:pPr/>
              <a:t>20</a:t>
            </a:fld>
            <a:endParaRPr lang="en-US" dirty="0"/>
          </a:p>
        </p:txBody>
      </p:sp>
    </p:spTree>
    <p:extLst>
      <p:ext uri="{BB962C8B-B14F-4D97-AF65-F5344CB8AC3E}">
        <p14:creationId xmlns:p14="http://schemas.microsoft.com/office/powerpoint/2010/main" val="3839128419"/>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B14AFC9-1E77-465E-A7AE-03FB2E5C04CB}"/>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Decay constants</a:t>
            </a:r>
            <a:endParaRPr lang="en-US" sz="3200" b="0" i="1" dirty="0">
              <a:ln w="0"/>
              <a:solidFill>
                <a:schemeClr val="accent1"/>
              </a:solidFill>
              <a:effectLst>
                <a:outerShdw blurRad="38100" dist="25400" dir="5400000" algn="ctr" rotWithShape="0">
                  <a:srgbClr val="6E747A">
                    <a:alpha val="43000"/>
                  </a:srgbClr>
                </a:outerShdw>
              </a:effectLst>
            </a:endParaRPr>
          </a:p>
        </p:txBody>
      </p:sp>
      <p:pic>
        <p:nvPicPr>
          <p:cNvPr id="8" name="图片 7">
            <a:extLst>
              <a:ext uri="{FF2B5EF4-FFF2-40B4-BE49-F238E27FC236}">
                <a16:creationId xmlns:a16="http://schemas.microsoft.com/office/drawing/2014/main" id="{B6ACF99E-1F79-4B1E-A9C4-20C6D7847C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614" y="1447800"/>
            <a:ext cx="10128771" cy="3683189"/>
          </a:xfrm>
          <a:prstGeom prst="rect">
            <a:avLst/>
          </a:prstGeom>
        </p:spPr>
      </p:pic>
      <p:sp>
        <p:nvSpPr>
          <p:cNvPr id="2" name="页脚占位符 1">
            <a:extLst>
              <a:ext uri="{FF2B5EF4-FFF2-40B4-BE49-F238E27FC236}">
                <a16:creationId xmlns:a16="http://schemas.microsoft.com/office/drawing/2014/main" id="{6ED20616-2CD9-4EBB-A9D8-271674DA8837}"/>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BC4CF7D6-78F1-42C5-A004-54A85BD7131E}"/>
              </a:ext>
            </a:extLst>
          </p:cNvPr>
          <p:cNvSpPr>
            <a:spLocks noGrp="1"/>
          </p:cNvSpPr>
          <p:nvPr>
            <p:ph type="sldNum" sz="quarter" idx="12"/>
          </p:nvPr>
        </p:nvSpPr>
        <p:spPr/>
        <p:txBody>
          <a:bodyPr/>
          <a:lstStyle/>
          <a:p>
            <a:fld id="{87034D8C-3CB4-402A-BC46-2AB14C0FE90A}" type="slidenum">
              <a:rPr lang="en-US" smtClean="0"/>
              <a:pPr/>
              <a:t>21</a:t>
            </a:fld>
            <a:endParaRPr lang="en-US" dirty="0"/>
          </a:p>
        </p:txBody>
      </p:sp>
    </p:spTree>
    <p:extLst>
      <p:ext uri="{BB962C8B-B14F-4D97-AF65-F5344CB8AC3E}">
        <p14:creationId xmlns:p14="http://schemas.microsoft.com/office/powerpoint/2010/main" val="27756569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D90C5D25-9A47-4669-9C54-760A26E5D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304800"/>
            <a:ext cx="7334250" cy="2667000"/>
          </a:xfrm>
          <a:prstGeom prst="rect">
            <a:avLst/>
          </a:prstGeom>
        </p:spPr>
      </p:pic>
      <p:pic>
        <p:nvPicPr>
          <p:cNvPr id="8" name="图片 7">
            <a:extLst>
              <a:ext uri="{FF2B5EF4-FFF2-40B4-BE49-F238E27FC236}">
                <a16:creationId xmlns:a16="http://schemas.microsoft.com/office/drawing/2014/main" id="{92DE4A80-C4CB-41B2-930A-1753864938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7600" y="315132"/>
            <a:ext cx="4555225" cy="2819400"/>
          </a:xfrm>
          <a:prstGeom prst="rect">
            <a:avLst/>
          </a:prstGeom>
        </p:spPr>
      </p:pic>
      <p:pic>
        <p:nvPicPr>
          <p:cNvPr id="12" name="图片 11">
            <a:extLst>
              <a:ext uri="{FF2B5EF4-FFF2-40B4-BE49-F238E27FC236}">
                <a16:creationId xmlns:a16="http://schemas.microsoft.com/office/drawing/2014/main" id="{B14DD38D-35A5-4F56-8E24-6F539587E1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7600" y="3242442"/>
            <a:ext cx="4578650" cy="3185844"/>
          </a:xfrm>
          <a:prstGeom prst="rect">
            <a:avLst/>
          </a:prstGeom>
        </p:spPr>
      </p:pic>
      <p:sp>
        <p:nvSpPr>
          <p:cNvPr id="13" name="Content Placeholder 2">
            <a:extLst>
              <a:ext uri="{FF2B5EF4-FFF2-40B4-BE49-F238E27FC236}">
                <a16:creationId xmlns:a16="http://schemas.microsoft.com/office/drawing/2014/main" id="{9C654D03-3769-4EFB-8DE3-0ACC3850464B}"/>
              </a:ext>
            </a:extLst>
          </p:cNvPr>
          <p:cNvSpPr txBox="1">
            <a:spLocks/>
          </p:cNvSpPr>
          <p:nvPr/>
        </p:nvSpPr>
        <p:spPr bwMode="auto">
          <a:xfrm>
            <a:off x="436536" y="3137115"/>
            <a:ext cx="6953250" cy="2667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400" dirty="0">
                <a:solidFill>
                  <a:srgbClr val="5A6099"/>
                </a:solidFill>
              </a:rPr>
              <a:t>Ground states: </a:t>
            </a:r>
            <a:r>
              <a:rPr lang="en-US" altLang="zh-CN" sz="2400" dirty="0" err="1"/>
              <a:t>favourable</a:t>
            </a:r>
            <a:r>
              <a:rPr lang="en-US" altLang="zh-CN" sz="2400" dirty="0"/>
              <a:t>; </a:t>
            </a:r>
          </a:p>
          <a:p>
            <a:pPr marL="0" indent="0">
              <a:buNone/>
            </a:pPr>
            <a:r>
              <a:rPr lang="en-US" altLang="zh-CN" sz="2400" dirty="0"/>
              <a:t>    the EHM-improved kernels deliver better agreement.</a:t>
            </a:r>
            <a:r>
              <a:rPr lang="en-US" sz="2400" b="0" i="0" u="none" strike="noStrike" baseline="0" dirty="0">
                <a:latin typeface="CMR10"/>
              </a:rPr>
              <a:t> </a:t>
            </a:r>
          </a:p>
          <a:p>
            <a:endParaRPr lang="en-US" altLang="zh-CN" sz="2400" kern="0" dirty="0">
              <a:latin typeface="CMR10"/>
            </a:endParaRPr>
          </a:p>
          <a:p>
            <a:r>
              <a:rPr lang="en-US" altLang="zh-CN" sz="2400" kern="0" dirty="0">
                <a:solidFill>
                  <a:srgbClr val="5A6099"/>
                </a:solidFill>
              </a:rPr>
              <a:t>First radial excitations: </a:t>
            </a:r>
          </a:p>
          <a:p>
            <a:pPr marL="0" indent="0">
              <a:buNone/>
            </a:pPr>
            <a:r>
              <a:rPr lang="en-US" altLang="zh-CN" sz="2400" kern="0" dirty="0">
                <a:solidFill>
                  <a:srgbClr val="394184"/>
                </a:solidFill>
              </a:rPr>
              <a:t>     </a:t>
            </a:r>
            <a:r>
              <a:rPr lang="en-US" altLang="zh-CN" sz="2400" kern="0" dirty="0"/>
              <a:t>the decay constant of a first radial excitation is (1/8)-times that of the ground state. </a:t>
            </a:r>
          </a:p>
        </p:txBody>
      </p:sp>
      <p:sp>
        <p:nvSpPr>
          <p:cNvPr id="2" name="页脚占位符 1">
            <a:extLst>
              <a:ext uri="{FF2B5EF4-FFF2-40B4-BE49-F238E27FC236}">
                <a16:creationId xmlns:a16="http://schemas.microsoft.com/office/drawing/2014/main" id="{E47FE1C5-0DBF-463A-94F9-A7926FCA0F39}"/>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E4BBD49F-0092-41F2-BB2D-D9CECC72EE73}"/>
              </a:ext>
            </a:extLst>
          </p:cNvPr>
          <p:cNvSpPr>
            <a:spLocks noGrp="1"/>
          </p:cNvSpPr>
          <p:nvPr>
            <p:ph type="sldNum" sz="quarter" idx="12"/>
          </p:nvPr>
        </p:nvSpPr>
        <p:spPr/>
        <p:txBody>
          <a:bodyPr/>
          <a:lstStyle/>
          <a:p>
            <a:fld id="{87034D8C-3CB4-402A-BC46-2AB14C0FE90A}" type="slidenum">
              <a:rPr lang="en-US" smtClean="0"/>
              <a:pPr/>
              <a:t>22</a:t>
            </a:fld>
            <a:endParaRPr lang="en-US" dirty="0"/>
          </a:p>
        </p:txBody>
      </p:sp>
    </p:spTree>
    <p:extLst>
      <p:ext uri="{BB962C8B-B14F-4D97-AF65-F5344CB8AC3E}">
        <p14:creationId xmlns:p14="http://schemas.microsoft.com/office/powerpoint/2010/main" val="6500006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580BA1D9-EC80-4A5F-930F-BFAAF9269A27}"/>
              </a:ext>
            </a:extLst>
          </p:cNvPr>
          <p:cNvSpPr>
            <a:spLocks noGrp="1"/>
          </p:cNvSpPr>
          <p:nvPr>
            <p:ph type="sldNum" sz="quarter" idx="12"/>
          </p:nvPr>
        </p:nvSpPr>
        <p:spPr/>
        <p:txBody>
          <a:bodyPr/>
          <a:lstStyle/>
          <a:p>
            <a:fld id="{87034D8C-3CB4-402A-BC46-2AB14C0FE90A}" type="slidenum">
              <a:rPr lang="en-US" smtClean="0"/>
              <a:pPr/>
              <a:t>23</a:t>
            </a:fld>
            <a:endParaRPr lang="en-US"/>
          </a:p>
        </p:txBody>
      </p:sp>
      <p:sp>
        <p:nvSpPr>
          <p:cNvPr id="3" name="页脚占位符 2">
            <a:extLst>
              <a:ext uri="{FF2B5EF4-FFF2-40B4-BE49-F238E27FC236}">
                <a16:creationId xmlns:a16="http://schemas.microsoft.com/office/drawing/2014/main" id="{D7FBC0A9-697B-40A6-A2E2-C8C768E58B71}"/>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4" name="Title 1">
            <a:extLst>
              <a:ext uri="{FF2B5EF4-FFF2-40B4-BE49-F238E27FC236}">
                <a16:creationId xmlns:a16="http://schemas.microsoft.com/office/drawing/2014/main" id="{31EEF10D-2530-47B8-A0C2-A84026C82732}"/>
              </a:ext>
            </a:extLst>
          </p:cNvPr>
          <p:cNvSpPr txBox="1">
            <a:spLocks/>
          </p:cNvSpPr>
          <p:nvPr/>
        </p:nvSpPr>
        <p:spPr bwMode="auto">
          <a:xfrm>
            <a:off x="609600" y="228600"/>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New results on charm quark mesons</a:t>
            </a:r>
          </a:p>
        </p:txBody>
      </p:sp>
      <p:pic>
        <p:nvPicPr>
          <p:cNvPr id="8" name="图片 7">
            <a:extLst>
              <a:ext uri="{FF2B5EF4-FFF2-40B4-BE49-F238E27FC236}">
                <a16:creationId xmlns:a16="http://schemas.microsoft.com/office/drawing/2014/main" id="{1273376F-6C31-4F7F-8D33-3E09EDE574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181715"/>
            <a:ext cx="5410200" cy="3695042"/>
          </a:xfrm>
          <a:prstGeom prst="rect">
            <a:avLst/>
          </a:prstGeom>
        </p:spPr>
      </p:pic>
      <p:pic>
        <p:nvPicPr>
          <p:cNvPr id="10" name="图片 9">
            <a:extLst>
              <a:ext uri="{FF2B5EF4-FFF2-40B4-BE49-F238E27FC236}">
                <a16:creationId xmlns:a16="http://schemas.microsoft.com/office/drawing/2014/main" id="{56BAC50A-98F9-4780-86CB-D758423A55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7400" y="1139280"/>
            <a:ext cx="5410200" cy="3510222"/>
          </a:xfrm>
          <a:prstGeom prst="rect">
            <a:avLst/>
          </a:prstGeom>
        </p:spPr>
      </p:pic>
      <p:pic>
        <p:nvPicPr>
          <p:cNvPr id="12" name="图片 11">
            <a:extLst>
              <a:ext uri="{FF2B5EF4-FFF2-40B4-BE49-F238E27FC236}">
                <a16:creationId xmlns:a16="http://schemas.microsoft.com/office/drawing/2014/main" id="{1ED549A3-8E88-46CB-9841-FB0B7D44E3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4363" y="1676400"/>
            <a:ext cx="1448071" cy="1524000"/>
          </a:xfrm>
          <a:prstGeom prst="rect">
            <a:avLst/>
          </a:prstGeom>
        </p:spPr>
      </p:pic>
      <p:pic>
        <p:nvPicPr>
          <p:cNvPr id="13" name="图片 12">
            <a:extLst>
              <a:ext uri="{FF2B5EF4-FFF2-40B4-BE49-F238E27FC236}">
                <a16:creationId xmlns:a16="http://schemas.microsoft.com/office/drawing/2014/main" id="{D9EBC613-5758-4C44-AE6B-CD93BC8F96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0" y="1540475"/>
            <a:ext cx="1198654" cy="1261506"/>
          </a:xfrm>
          <a:prstGeom prst="rect">
            <a:avLst/>
          </a:prstGeom>
          <a:noFill/>
        </p:spPr>
      </p:pic>
      <p:sp>
        <p:nvSpPr>
          <p:cNvPr id="15" name="文本框 14">
            <a:extLst>
              <a:ext uri="{FF2B5EF4-FFF2-40B4-BE49-F238E27FC236}">
                <a16:creationId xmlns:a16="http://schemas.microsoft.com/office/drawing/2014/main" id="{BCE29468-B9C3-41A1-A363-4783BDF0C04C}"/>
              </a:ext>
            </a:extLst>
          </p:cNvPr>
          <p:cNvSpPr txBox="1"/>
          <p:nvPr/>
        </p:nvSpPr>
        <p:spPr>
          <a:xfrm>
            <a:off x="2362200" y="5152106"/>
            <a:ext cx="6094476" cy="307777"/>
          </a:xfrm>
          <a:prstGeom prst="rect">
            <a:avLst/>
          </a:prstGeom>
          <a:noFill/>
        </p:spPr>
        <p:txBody>
          <a:bodyPr wrap="square">
            <a:spAutoFit/>
          </a:bodyPr>
          <a:lstStyle/>
          <a:p>
            <a:pPr algn="l"/>
            <a:r>
              <a:rPr lang="en-US" altLang="zh-CN" sz="1400" b="0" i="0" dirty="0" err="1">
                <a:effectLst/>
                <a:latin typeface="+mn-ea"/>
              </a:rPr>
              <a:t>Pianpian</a:t>
            </a:r>
            <a:r>
              <a:rPr lang="en-US" altLang="zh-CN" sz="1400" b="0" i="0" dirty="0">
                <a:effectLst/>
                <a:latin typeface="+mn-ea"/>
              </a:rPr>
              <a:t> Qin, Si-</a:t>
            </a:r>
            <a:r>
              <a:rPr lang="en-US" altLang="zh-CN" sz="1400" b="0" i="0" dirty="0" err="1">
                <a:effectLst/>
                <a:latin typeface="+mn-ea"/>
              </a:rPr>
              <a:t>xue</a:t>
            </a:r>
            <a:r>
              <a:rPr lang="en-US" altLang="zh-CN" sz="1400" b="0" i="0" dirty="0">
                <a:effectLst/>
                <a:latin typeface="+mn-ea"/>
              </a:rPr>
              <a:t> Qin, and Yu-</a:t>
            </a:r>
            <a:r>
              <a:rPr lang="en-US" altLang="zh-CN" sz="1400" b="0" i="0" dirty="0" err="1">
                <a:effectLst/>
                <a:latin typeface="+mn-ea"/>
              </a:rPr>
              <a:t>xin</a:t>
            </a:r>
            <a:r>
              <a:rPr lang="en-US" altLang="zh-CN" sz="1400" b="0" i="0" dirty="0">
                <a:effectLst/>
                <a:latin typeface="+mn-ea"/>
              </a:rPr>
              <a:t> Liu Phys. Rev. D </a:t>
            </a:r>
            <a:r>
              <a:rPr lang="en-US" altLang="zh-CN" sz="1400" b="1" i="0" dirty="0">
                <a:effectLst/>
                <a:latin typeface="+mn-ea"/>
              </a:rPr>
              <a:t>101</a:t>
            </a:r>
            <a:r>
              <a:rPr lang="en-US" altLang="zh-CN" sz="1400" b="0" i="0" dirty="0">
                <a:effectLst/>
                <a:latin typeface="+mn-ea"/>
              </a:rPr>
              <a:t>, 114014</a:t>
            </a:r>
          </a:p>
        </p:txBody>
      </p:sp>
      <p:sp>
        <p:nvSpPr>
          <p:cNvPr id="17" name="文本框 16">
            <a:extLst>
              <a:ext uri="{FF2B5EF4-FFF2-40B4-BE49-F238E27FC236}">
                <a16:creationId xmlns:a16="http://schemas.microsoft.com/office/drawing/2014/main" id="{44220E13-EB04-45A4-99EB-1D89B8B29A6B}"/>
              </a:ext>
            </a:extLst>
          </p:cNvPr>
          <p:cNvSpPr txBox="1"/>
          <p:nvPr/>
        </p:nvSpPr>
        <p:spPr>
          <a:xfrm>
            <a:off x="2362200" y="5467581"/>
            <a:ext cx="6781800" cy="307777"/>
          </a:xfrm>
          <a:prstGeom prst="rect">
            <a:avLst/>
          </a:prstGeom>
          <a:noFill/>
        </p:spPr>
        <p:txBody>
          <a:bodyPr wrap="square">
            <a:spAutoFit/>
          </a:bodyPr>
          <a:lstStyle/>
          <a:p>
            <a:r>
              <a:rPr lang="en-US" altLang="zh-CN" sz="1400" b="0" i="0" dirty="0">
                <a:solidFill>
                  <a:srgbClr val="222222"/>
                </a:solidFill>
                <a:effectLst/>
                <a:latin typeface="+mn-ea"/>
              </a:rPr>
              <a:t>Yin, PL., Cui, ZF., Roberts, C.D. </a:t>
            </a:r>
            <a:r>
              <a:rPr lang="en-US" altLang="zh-CN" sz="1400" b="0" i="1" dirty="0">
                <a:solidFill>
                  <a:srgbClr val="222222"/>
                </a:solidFill>
                <a:effectLst/>
                <a:latin typeface="+mn-ea"/>
              </a:rPr>
              <a:t>et al</a:t>
            </a:r>
            <a:r>
              <a:rPr lang="en-US" altLang="zh-CN" sz="1400" b="0" i="0" dirty="0">
                <a:solidFill>
                  <a:srgbClr val="222222"/>
                </a:solidFill>
                <a:effectLst/>
                <a:latin typeface="+mn-ea"/>
              </a:rPr>
              <a:t>. </a:t>
            </a:r>
            <a:r>
              <a:rPr lang="en-US" altLang="zh-CN" sz="1400" b="0" i="1" dirty="0">
                <a:solidFill>
                  <a:srgbClr val="222222"/>
                </a:solidFill>
                <a:effectLst/>
                <a:latin typeface="+mn-ea"/>
              </a:rPr>
              <a:t>Eur. Phys. J. C</a:t>
            </a:r>
            <a:r>
              <a:rPr lang="en-US" altLang="zh-CN" sz="1400" b="0" i="0" dirty="0">
                <a:solidFill>
                  <a:srgbClr val="222222"/>
                </a:solidFill>
                <a:effectLst/>
                <a:latin typeface="+mn-ea"/>
              </a:rPr>
              <a:t> </a:t>
            </a:r>
            <a:r>
              <a:rPr lang="en-US" altLang="zh-CN" sz="1400" b="1" i="0" dirty="0">
                <a:solidFill>
                  <a:srgbClr val="222222"/>
                </a:solidFill>
                <a:effectLst/>
                <a:latin typeface="+mn-ea"/>
              </a:rPr>
              <a:t>81</a:t>
            </a:r>
            <a:r>
              <a:rPr lang="en-US" altLang="zh-CN" sz="1400" b="0" i="0" dirty="0">
                <a:solidFill>
                  <a:srgbClr val="222222"/>
                </a:solidFill>
                <a:effectLst/>
                <a:latin typeface="+mn-ea"/>
              </a:rPr>
              <a:t>, 327 (2021).</a:t>
            </a:r>
            <a:endParaRPr lang="zh-CN" altLang="en-US" sz="1400" dirty="0">
              <a:latin typeface="+mn-ea"/>
            </a:endParaRPr>
          </a:p>
        </p:txBody>
      </p:sp>
    </p:spTree>
    <p:extLst>
      <p:ext uri="{BB962C8B-B14F-4D97-AF65-F5344CB8AC3E}">
        <p14:creationId xmlns:p14="http://schemas.microsoft.com/office/powerpoint/2010/main" val="2287991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3C1C3330-49EA-4B2B-9069-7ED96ABFB669}"/>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5" name="文本框 4">
            <a:extLst>
              <a:ext uri="{FF2B5EF4-FFF2-40B4-BE49-F238E27FC236}">
                <a16:creationId xmlns:a16="http://schemas.microsoft.com/office/drawing/2014/main" id="{FC7B5220-3B46-433F-956E-C4E01AAB49E6}"/>
              </a:ext>
            </a:extLst>
          </p:cNvPr>
          <p:cNvSpPr txBox="1"/>
          <p:nvPr/>
        </p:nvSpPr>
        <p:spPr>
          <a:xfrm>
            <a:off x="685800" y="1166842"/>
            <a:ext cx="10591800" cy="4524315"/>
          </a:xfrm>
          <a:prstGeom prst="rect">
            <a:avLst/>
          </a:prstGeom>
          <a:noFill/>
          <a:effectLst>
            <a:outerShdw blurRad="50800" dist="38100" dir="2700000" algn="tl" rotWithShape="0">
              <a:prstClr val="black">
                <a:alpha val="40000"/>
              </a:prstClr>
            </a:outerShdw>
          </a:effectLst>
        </p:spPr>
        <p:txBody>
          <a:bodyPr wrap="square">
            <a:spAutoFit/>
          </a:bodyPr>
          <a:lstStyle/>
          <a:p>
            <a:pPr marL="285750" indent="-285750">
              <a:buFont typeface="Wingdings" panose="05000000000000000000" pitchFamily="2" charset="2"/>
              <a:buChar char="Ø"/>
            </a:pPr>
            <a:r>
              <a:rPr lang="en-US" altLang="zh-CN" sz="2400" dirty="0">
                <a:solidFill>
                  <a:schemeClr val="accent1">
                    <a:lumMod val="50000"/>
                  </a:schemeClr>
                </a:solidFill>
              </a:rPr>
              <a:t>We provide the first symmetry-preserving, </a:t>
            </a:r>
            <a:r>
              <a:rPr lang="en-US" altLang="zh-CN" sz="2400" dirty="0" err="1">
                <a:solidFill>
                  <a:schemeClr val="accent1">
                    <a:lumMod val="50000"/>
                  </a:schemeClr>
                </a:solidFill>
              </a:rPr>
              <a:t>Poincaré</a:t>
            </a:r>
            <a:r>
              <a:rPr lang="en-US" altLang="zh-CN" sz="2400" dirty="0">
                <a:solidFill>
                  <a:schemeClr val="accent1">
                    <a:lumMod val="50000"/>
                  </a:schemeClr>
                </a:solidFill>
              </a:rPr>
              <a:t> covariant treatment of the spectrum of u, d, s mesons, both ground and first excited states. </a:t>
            </a:r>
          </a:p>
          <a:p>
            <a:endParaRPr lang="en-US" altLang="zh-CN" sz="2400" dirty="0">
              <a:solidFill>
                <a:schemeClr val="accent1">
                  <a:lumMod val="50000"/>
                </a:schemeClr>
              </a:solidFill>
            </a:endParaRPr>
          </a:p>
          <a:p>
            <a:pPr marL="285750" indent="-285750">
              <a:buFont typeface="Wingdings" panose="05000000000000000000" pitchFamily="2" charset="2"/>
              <a:buChar char="Ø"/>
            </a:pPr>
            <a:r>
              <a:rPr lang="en-US" altLang="zh-CN" sz="2400" dirty="0">
                <a:solidFill>
                  <a:schemeClr val="accent1">
                    <a:lumMod val="50000"/>
                  </a:schemeClr>
                </a:solidFill>
              </a:rPr>
              <a:t> Our scheme produces a closed-form kernel that is symmetry-consistent (discrete and continuous) with the gap equation defined by any admissible gluon-quark vertex.  </a:t>
            </a:r>
          </a:p>
          <a:p>
            <a:endParaRPr lang="en-US" altLang="zh-CN" sz="2400" dirty="0">
              <a:solidFill>
                <a:schemeClr val="accent1">
                  <a:lumMod val="50000"/>
                </a:schemeClr>
              </a:solidFill>
            </a:endParaRPr>
          </a:p>
          <a:p>
            <a:pPr marL="285750" indent="-285750">
              <a:buFont typeface="Wingdings" panose="05000000000000000000" pitchFamily="2" charset="2"/>
              <a:buChar char="Ø"/>
            </a:pPr>
            <a:r>
              <a:rPr lang="en-US" altLang="zh-CN" sz="2400" dirty="0">
                <a:solidFill>
                  <a:schemeClr val="accent1">
                    <a:lumMod val="50000"/>
                  </a:schemeClr>
                </a:solidFill>
              </a:rPr>
              <a:t>The construction is applicable even when the diagrammatic content of that vertex is unknown</a:t>
            </a:r>
            <a:r>
              <a:rPr lang="en" altLang="zh-CN" sz="2400" dirty="0">
                <a:solidFill>
                  <a:schemeClr val="accent1">
                    <a:lumMod val="50000"/>
                  </a:schemeClr>
                </a:solidFill>
              </a:rPr>
              <a:t>, as would be the case if the vertex were obtained using lattice-QCD. </a:t>
            </a:r>
          </a:p>
          <a:p>
            <a:endParaRPr lang="en" altLang="zh-CN" sz="2400" dirty="0">
              <a:solidFill>
                <a:schemeClr val="accent1">
                  <a:lumMod val="50000"/>
                </a:schemeClr>
              </a:solidFill>
            </a:endParaRPr>
          </a:p>
          <a:p>
            <a:pPr marL="285750" indent="-285750">
              <a:buFont typeface="Wingdings" panose="05000000000000000000" pitchFamily="2" charset="2"/>
              <a:buChar char="Ø"/>
            </a:pPr>
            <a:r>
              <a:rPr lang="en" altLang="zh-CN" sz="2400" dirty="0">
                <a:solidFill>
                  <a:schemeClr val="accent1">
                    <a:lumMod val="50000"/>
                  </a:schemeClr>
                </a:solidFill>
              </a:rPr>
              <a:t>It therefore establishes a route to new synergies between continuum and lattice approaches to strong interactions.</a:t>
            </a:r>
          </a:p>
        </p:txBody>
      </p:sp>
      <p:sp>
        <p:nvSpPr>
          <p:cNvPr id="7" name="Title 1">
            <a:extLst>
              <a:ext uri="{FF2B5EF4-FFF2-40B4-BE49-F238E27FC236}">
                <a16:creationId xmlns:a16="http://schemas.microsoft.com/office/drawing/2014/main" id="{2EB1FDE4-DF40-4B7E-AC9B-9F65A782B7D4}"/>
              </a:ext>
            </a:extLst>
          </p:cNvPr>
          <p:cNvSpPr txBox="1">
            <a:spLocks/>
          </p:cNvSpPr>
          <p:nvPr/>
        </p:nvSpPr>
        <p:spPr bwMode="auto">
          <a:xfrm>
            <a:off x="641604" y="291782"/>
            <a:ext cx="109728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Conclusions</a:t>
            </a:r>
            <a:endParaRPr lang="en-US" sz="3200" b="0" i="1" dirty="0">
              <a:ln w="0"/>
              <a:solidFill>
                <a:schemeClr val="accent1"/>
              </a:solidFill>
              <a:effectLst>
                <a:outerShdw blurRad="38100" dist="25400" dir="5400000" algn="ctr" rotWithShape="0">
                  <a:srgbClr val="6E747A">
                    <a:alpha val="43000"/>
                  </a:srgbClr>
                </a:outerShdw>
              </a:effectLst>
            </a:endParaRPr>
          </a:p>
        </p:txBody>
      </p:sp>
      <p:sp>
        <p:nvSpPr>
          <p:cNvPr id="4" name="灯片编号占位符 3">
            <a:extLst>
              <a:ext uri="{FF2B5EF4-FFF2-40B4-BE49-F238E27FC236}">
                <a16:creationId xmlns:a16="http://schemas.microsoft.com/office/drawing/2014/main" id="{775B6EF5-E3EE-4E00-A4A3-C9756CB7A4C4}"/>
              </a:ext>
            </a:extLst>
          </p:cNvPr>
          <p:cNvSpPr>
            <a:spLocks noGrp="1"/>
          </p:cNvSpPr>
          <p:nvPr>
            <p:ph type="sldNum" sz="quarter" idx="12"/>
          </p:nvPr>
        </p:nvSpPr>
        <p:spPr/>
        <p:txBody>
          <a:bodyPr/>
          <a:lstStyle/>
          <a:p>
            <a:fld id="{87034D8C-3CB4-402A-BC46-2AB14C0FE90A}" type="slidenum">
              <a:rPr lang="en-US" smtClean="0"/>
              <a:pPr/>
              <a:t>24</a:t>
            </a:fld>
            <a:endParaRPr lang="en-US"/>
          </a:p>
        </p:txBody>
      </p:sp>
    </p:spTree>
    <p:extLst>
      <p:ext uri="{BB962C8B-B14F-4D97-AF65-F5344CB8AC3E}">
        <p14:creationId xmlns:p14="http://schemas.microsoft.com/office/powerpoint/2010/main" val="35947529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6" end="6"/>
                                            </p:txEl>
                                          </p:spTgt>
                                        </p:tgtEl>
                                        <p:attrNameLst>
                                          <p:attrName>style.visibility</p:attrName>
                                        </p:attrNameLst>
                                      </p:cBhvr>
                                      <p:to>
                                        <p:strVal val="visible"/>
                                      </p:to>
                                    </p:set>
                                    <p:animEffect transition="in" filter="fade">
                                      <p:cBhvr>
                                        <p:cTn id="2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6F9355C0-9EAA-4ED5-B7BB-926B0BBD864E}"/>
              </a:ext>
            </a:extLst>
          </p:cNvPr>
          <p:cNvSpPr txBox="1"/>
          <p:nvPr/>
        </p:nvSpPr>
        <p:spPr>
          <a:xfrm>
            <a:off x="709082" y="1143000"/>
            <a:ext cx="10773835" cy="3046988"/>
          </a:xfrm>
          <a:prstGeom prst="rect">
            <a:avLst/>
          </a:prstGeom>
          <a:noFill/>
          <a:effectLst>
            <a:outerShdw blurRad="50800" dist="38100" dir="2700000" algn="tl" rotWithShape="0">
              <a:prstClr val="black">
                <a:alpha val="40000"/>
              </a:prstClr>
            </a:outerShdw>
          </a:effectLst>
        </p:spPr>
        <p:txBody>
          <a:bodyPr wrap="square">
            <a:spAutoFit/>
          </a:bodyPr>
          <a:lstStyle/>
          <a:p>
            <a:pPr marL="342900" indent="-342900">
              <a:buFont typeface="Wingdings" panose="05000000000000000000" pitchFamily="2" charset="2"/>
              <a:buChar char="Ø"/>
            </a:pPr>
            <a:r>
              <a:rPr lang="en-US" altLang="zh-CN" sz="2400" dirty="0">
                <a:solidFill>
                  <a:schemeClr val="accent1">
                    <a:lumMod val="50000"/>
                  </a:schemeClr>
                </a:solidFill>
              </a:rPr>
              <a:t>The presence of a dressed-quark anomalous magnetic moment in the gluon-quark vertex, an emergent feature of strong interactions, can remedy many defects of widely used meson bound-state kernels</a:t>
            </a:r>
          </a:p>
          <a:p>
            <a:pPr marL="914400" lvl="1" indent="-457200">
              <a:buFont typeface="Wingdings" panose="05000000000000000000" pitchFamily="2" charset="2"/>
              <a:buChar char="ü"/>
            </a:pPr>
            <a:r>
              <a:rPr lang="en-US" altLang="zh-CN" sz="2400" dirty="0">
                <a:solidFill>
                  <a:schemeClr val="accent1">
                    <a:lumMod val="50000"/>
                  </a:schemeClr>
                </a:solidFill>
              </a:rPr>
              <a:t>the mass </a:t>
            </a:r>
            <a:r>
              <a:rPr lang="en-US" altLang="zh-CN" sz="2400" dirty="0" err="1">
                <a:solidFill>
                  <a:schemeClr val="accent1">
                    <a:lumMod val="50000"/>
                  </a:schemeClr>
                </a:solidFill>
              </a:rPr>
              <a:t>splittings</a:t>
            </a:r>
            <a:r>
              <a:rPr lang="en-US" altLang="zh-CN" sz="2400" dirty="0">
                <a:solidFill>
                  <a:schemeClr val="accent1">
                    <a:lumMod val="50000"/>
                  </a:schemeClr>
                </a:solidFill>
              </a:rPr>
              <a:t> between vector and axial-vector mesons and the level ordering of pseudoscalar and vector meson radial excitations.</a:t>
            </a:r>
          </a:p>
          <a:p>
            <a:endParaRPr lang="en-US" altLang="zh-CN" sz="2400" dirty="0">
              <a:solidFill>
                <a:schemeClr val="accent1">
                  <a:lumMod val="50000"/>
                </a:schemeClr>
              </a:solidFill>
            </a:endParaRPr>
          </a:p>
          <a:p>
            <a:pPr marL="342900" indent="-342900">
              <a:buFont typeface="Wingdings" panose="05000000000000000000" pitchFamily="2" charset="2"/>
              <a:buChar char="Ø"/>
            </a:pPr>
            <a:r>
              <a:rPr lang="en-US" altLang="zh-CN" sz="2400" dirty="0">
                <a:solidFill>
                  <a:schemeClr val="accent1">
                    <a:lumMod val="50000"/>
                  </a:schemeClr>
                </a:solidFill>
              </a:rPr>
              <a:t>Adding the ACM is sufficient to explain the </a:t>
            </a:r>
            <a:r>
              <a:rPr lang="en-US" altLang="zh-CN" sz="2400" dirty="0" err="1">
                <a:solidFill>
                  <a:schemeClr val="accent1">
                    <a:lumMod val="50000"/>
                  </a:schemeClr>
                </a:solidFill>
              </a:rPr>
              <a:t>light+light</a:t>
            </a:r>
            <a:r>
              <a:rPr lang="en-US" altLang="zh-CN" sz="2400" dirty="0">
                <a:solidFill>
                  <a:schemeClr val="accent1">
                    <a:lumMod val="50000"/>
                  </a:schemeClr>
                </a:solidFill>
              </a:rPr>
              <a:t>, </a:t>
            </a:r>
            <a:r>
              <a:rPr lang="en-US" altLang="zh-CN" sz="2400" dirty="0" err="1">
                <a:solidFill>
                  <a:schemeClr val="accent1">
                    <a:lumMod val="50000"/>
                  </a:schemeClr>
                </a:solidFill>
              </a:rPr>
              <a:t>light+strange</a:t>
            </a:r>
            <a:r>
              <a:rPr lang="en-US" altLang="zh-CN" sz="2400" dirty="0">
                <a:solidFill>
                  <a:schemeClr val="accent1">
                    <a:lumMod val="50000"/>
                  </a:schemeClr>
                </a:solidFill>
              </a:rPr>
              <a:t>, and </a:t>
            </a:r>
            <a:r>
              <a:rPr lang="en-US" altLang="zh-CN" sz="2400" dirty="0" err="1">
                <a:solidFill>
                  <a:schemeClr val="accent1">
                    <a:lumMod val="50000"/>
                  </a:schemeClr>
                </a:solidFill>
              </a:rPr>
              <a:t>strange+strange</a:t>
            </a:r>
            <a:r>
              <a:rPr lang="en-US" altLang="zh-CN" sz="2400" dirty="0">
                <a:solidFill>
                  <a:schemeClr val="accent1">
                    <a:lumMod val="50000"/>
                  </a:schemeClr>
                </a:solidFill>
              </a:rPr>
              <a:t> mesons. </a:t>
            </a:r>
          </a:p>
        </p:txBody>
      </p:sp>
      <p:sp>
        <p:nvSpPr>
          <p:cNvPr id="7" name="页脚占位符 6">
            <a:extLst>
              <a:ext uri="{FF2B5EF4-FFF2-40B4-BE49-F238E27FC236}">
                <a16:creationId xmlns:a16="http://schemas.microsoft.com/office/drawing/2014/main" id="{461B938C-B2D4-43DA-9912-ECB506472AC6}"/>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8" name="Title 1">
            <a:extLst>
              <a:ext uri="{FF2B5EF4-FFF2-40B4-BE49-F238E27FC236}">
                <a16:creationId xmlns:a16="http://schemas.microsoft.com/office/drawing/2014/main" id="{FF2DC4C5-912B-4B58-9381-2FC6B38AFAD8}"/>
              </a:ext>
            </a:extLst>
          </p:cNvPr>
          <p:cNvSpPr txBox="1">
            <a:spLocks/>
          </p:cNvSpPr>
          <p:nvPr/>
        </p:nvSpPr>
        <p:spPr bwMode="auto">
          <a:xfrm>
            <a:off x="641604" y="291782"/>
            <a:ext cx="109728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Conclusions</a:t>
            </a:r>
            <a:endParaRPr lang="en-US" sz="3200" b="0" i="1" dirty="0">
              <a:ln w="0"/>
              <a:solidFill>
                <a:schemeClr val="accent1"/>
              </a:solidFill>
              <a:effectLst>
                <a:outerShdw blurRad="38100" dist="25400" dir="5400000" algn="ctr" rotWithShape="0">
                  <a:srgbClr val="6E747A">
                    <a:alpha val="43000"/>
                  </a:srgbClr>
                </a:outerShdw>
              </a:effectLst>
            </a:endParaRPr>
          </a:p>
        </p:txBody>
      </p:sp>
      <p:sp>
        <p:nvSpPr>
          <p:cNvPr id="3" name="灯片编号占位符 2">
            <a:extLst>
              <a:ext uri="{FF2B5EF4-FFF2-40B4-BE49-F238E27FC236}">
                <a16:creationId xmlns:a16="http://schemas.microsoft.com/office/drawing/2014/main" id="{3D4C1B53-D77C-40E6-B870-BF86770622D5}"/>
              </a:ext>
            </a:extLst>
          </p:cNvPr>
          <p:cNvSpPr>
            <a:spLocks noGrp="1"/>
          </p:cNvSpPr>
          <p:nvPr>
            <p:ph type="sldNum" sz="quarter" idx="12"/>
          </p:nvPr>
        </p:nvSpPr>
        <p:spPr/>
        <p:txBody>
          <a:bodyPr/>
          <a:lstStyle/>
          <a:p>
            <a:fld id="{87034D8C-3CB4-402A-BC46-2AB14C0FE90A}" type="slidenum">
              <a:rPr lang="en-US" smtClean="0"/>
              <a:pPr/>
              <a:t>25</a:t>
            </a:fld>
            <a:endParaRPr lang="en-US"/>
          </a:p>
        </p:txBody>
      </p:sp>
    </p:spTree>
    <p:extLst>
      <p:ext uri="{BB962C8B-B14F-4D97-AF65-F5344CB8AC3E}">
        <p14:creationId xmlns:p14="http://schemas.microsoft.com/office/powerpoint/2010/main" val="11593631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ECE6C077-34CA-4A84-865F-FB94611FF7D7}"/>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7" name="矩形 6">
            <a:extLst>
              <a:ext uri="{FF2B5EF4-FFF2-40B4-BE49-F238E27FC236}">
                <a16:creationId xmlns:a16="http://schemas.microsoft.com/office/drawing/2014/main" id="{262074F9-26C7-4D9E-89AA-A67BDF734B24}"/>
              </a:ext>
            </a:extLst>
          </p:cNvPr>
          <p:cNvSpPr/>
          <p:nvPr/>
        </p:nvSpPr>
        <p:spPr>
          <a:xfrm>
            <a:off x="2057400" y="2438400"/>
            <a:ext cx="7772400" cy="1569660"/>
          </a:xfrm>
          <a:prstGeom prst="rect">
            <a:avLst/>
          </a:prstGeom>
          <a:noFill/>
        </p:spPr>
        <p:txBody>
          <a:bodyPr wrap="square" lIns="91440" tIns="45720" rIns="91440" bIns="45720">
            <a:spAutoFit/>
          </a:bodyPr>
          <a:lstStyle/>
          <a:p>
            <a:pPr algn="ctr"/>
            <a:r>
              <a:rPr lang="en-US" altLang="zh-CN" sz="9600" b="1" dirty="0">
                <a:ln w="12700">
                  <a:solidFill>
                    <a:schemeClr val="accent3">
                      <a:lumMod val="50000"/>
                    </a:schemeClr>
                  </a:solidFill>
                  <a:prstDash val="solid"/>
                </a:ln>
                <a:solidFill>
                  <a:srgbClr val="7030A0"/>
                </a:solidFill>
                <a:effectLst>
                  <a:glow rad="228600">
                    <a:schemeClr val="accent3">
                      <a:satMod val="175000"/>
                      <a:alpha val="40000"/>
                    </a:schemeClr>
                  </a:glow>
                  <a:innerShdw blurRad="177800">
                    <a:schemeClr val="accent3">
                      <a:lumMod val="50000"/>
                    </a:schemeClr>
                  </a:innerShdw>
                </a:effectLst>
                <a:latin typeface="FZCuHeiSongS-B-GB" panose="02000000000000000000" pitchFamily="2" charset="-122"/>
                <a:ea typeface="FZCuHeiSongS-B-GB" panose="02000000000000000000" pitchFamily="2" charset="-122"/>
              </a:rPr>
              <a:t>Thank You!</a:t>
            </a:r>
            <a:endParaRPr lang="zh-CN" altLang="en-US" sz="9600" b="1" dirty="0">
              <a:ln w="12700">
                <a:solidFill>
                  <a:schemeClr val="accent3">
                    <a:lumMod val="50000"/>
                  </a:schemeClr>
                </a:solidFill>
                <a:prstDash val="solid"/>
              </a:ln>
              <a:solidFill>
                <a:srgbClr val="7030A0"/>
              </a:solidFill>
              <a:effectLst>
                <a:glow rad="228600">
                  <a:schemeClr val="accent3">
                    <a:satMod val="175000"/>
                    <a:alpha val="40000"/>
                  </a:schemeClr>
                </a:glow>
                <a:innerShdw blurRad="177800">
                  <a:schemeClr val="accent3">
                    <a:lumMod val="50000"/>
                  </a:schemeClr>
                </a:innerShdw>
              </a:effectLst>
              <a:latin typeface="FZCuHeiSongS-B-GB" panose="02000000000000000000" pitchFamily="2" charset="-122"/>
              <a:ea typeface="FZCuHeiSongS-B-GB" panose="02000000000000000000" pitchFamily="2" charset="-122"/>
            </a:endParaRPr>
          </a:p>
        </p:txBody>
      </p:sp>
      <p:sp>
        <p:nvSpPr>
          <p:cNvPr id="2" name="灯片编号占位符 1">
            <a:extLst>
              <a:ext uri="{FF2B5EF4-FFF2-40B4-BE49-F238E27FC236}">
                <a16:creationId xmlns:a16="http://schemas.microsoft.com/office/drawing/2014/main" id="{3D964E5E-806A-4AA5-9773-E6DCA427D5F2}"/>
              </a:ext>
            </a:extLst>
          </p:cNvPr>
          <p:cNvSpPr>
            <a:spLocks noGrp="1"/>
          </p:cNvSpPr>
          <p:nvPr>
            <p:ph type="sldNum" sz="quarter" idx="12"/>
          </p:nvPr>
        </p:nvSpPr>
        <p:spPr/>
        <p:txBody>
          <a:bodyPr/>
          <a:lstStyle/>
          <a:p>
            <a:fld id="{87034D8C-3CB4-402A-BC46-2AB14C0FE90A}" type="slidenum">
              <a:rPr lang="en-US" smtClean="0"/>
              <a:pPr/>
              <a:t>26</a:t>
            </a:fld>
            <a:endParaRPr lang="en-US" dirty="0"/>
          </a:p>
        </p:txBody>
      </p:sp>
    </p:spTree>
    <p:extLst>
      <p:ext uri="{BB962C8B-B14F-4D97-AF65-F5344CB8AC3E}">
        <p14:creationId xmlns:p14="http://schemas.microsoft.com/office/powerpoint/2010/main" val="1747312615"/>
      </p:ext>
    </p:extLst>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27E02557-89B9-4D5D-BD8C-072164B53AA7}"/>
              </a:ext>
            </a:extLst>
          </p:cNvPr>
          <p:cNvSpPr>
            <a:spLocks noGrp="1"/>
          </p:cNvSpPr>
          <p:nvPr>
            <p:ph type="sldNum" sz="quarter" idx="12"/>
          </p:nvPr>
        </p:nvSpPr>
        <p:spPr/>
        <p:txBody>
          <a:bodyPr/>
          <a:lstStyle/>
          <a:p>
            <a:fld id="{87034D8C-3CB4-402A-BC46-2AB14C0FE90A}" type="slidenum">
              <a:rPr lang="en-US" smtClean="0"/>
              <a:pPr/>
              <a:t>27</a:t>
            </a:fld>
            <a:endParaRPr lang="en-US" dirty="0"/>
          </a:p>
        </p:txBody>
      </p:sp>
      <p:sp>
        <p:nvSpPr>
          <p:cNvPr id="6" name="Title 1">
            <a:extLst>
              <a:ext uri="{FF2B5EF4-FFF2-40B4-BE49-F238E27FC236}">
                <a16:creationId xmlns:a16="http://schemas.microsoft.com/office/drawing/2014/main" id="{E0E6088D-37A8-434C-926A-59AFD3444666}"/>
              </a:ext>
            </a:extLst>
          </p:cNvPr>
          <p:cNvSpPr txBox="1">
            <a:spLocks/>
          </p:cNvSpPr>
          <p:nvPr/>
        </p:nvSpPr>
        <p:spPr bwMode="auto">
          <a:xfrm>
            <a:off x="609600" y="228600"/>
            <a:ext cx="45720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GMOR and GT Relations</a:t>
            </a:r>
            <a:endParaRPr lang="en-US" sz="3200" kern="0" dirty="0"/>
          </a:p>
        </p:txBody>
      </p:sp>
      <p:pic>
        <p:nvPicPr>
          <p:cNvPr id="8" name="图片 7">
            <a:extLst>
              <a:ext uri="{FF2B5EF4-FFF2-40B4-BE49-F238E27FC236}">
                <a16:creationId xmlns:a16="http://schemas.microsoft.com/office/drawing/2014/main" id="{EBD7081C-6D49-49CE-8066-7BEF05EF76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206" y="1088383"/>
            <a:ext cx="1939994" cy="588017"/>
          </a:xfrm>
          <a:prstGeom prst="rect">
            <a:avLst/>
          </a:prstGeom>
        </p:spPr>
      </p:pic>
      <p:pic>
        <p:nvPicPr>
          <p:cNvPr id="10" name="图片 9">
            <a:extLst>
              <a:ext uri="{FF2B5EF4-FFF2-40B4-BE49-F238E27FC236}">
                <a16:creationId xmlns:a16="http://schemas.microsoft.com/office/drawing/2014/main" id="{55087BF0-35BA-4881-9A8D-83B6D0D2B1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206" y="1976311"/>
            <a:ext cx="1346355" cy="276340"/>
          </a:xfrm>
          <a:prstGeom prst="rect">
            <a:avLst/>
          </a:prstGeom>
        </p:spPr>
      </p:pic>
      <p:pic>
        <p:nvPicPr>
          <p:cNvPr id="14" name="图片 13">
            <a:extLst>
              <a:ext uri="{FF2B5EF4-FFF2-40B4-BE49-F238E27FC236}">
                <a16:creationId xmlns:a16="http://schemas.microsoft.com/office/drawing/2014/main" id="{2354F12D-C322-4B6E-A872-74BFC700C5A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7322" y="1854256"/>
            <a:ext cx="2209800" cy="406711"/>
          </a:xfrm>
          <a:prstGeom prst="rect">
            <a:avLst/>
          </a:prstGeom>
        </p:spPr>
      </p:pic>
      <p:pic>
        <p:nvPicPr>
          <p:cNvPr id="16" name="图片 15">
            <a:extLst>
              <a:ext uri="{FF2B5EF4-FFF2-40B4-BE49-F238E27FC236}">
                <a16:creationId xmlns:a16="http://schemas.microsoft.com/office/drawing/2014/main" id="{F3B9D32B-8095-4426-8F18-E10A0580FE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442" y="2412260"/>
            <a:ext cx="3085453" cy="316020"/>
          </a:xfrm>
          <a:prstGeom prst="rect">
            <a:avLst/>
          </a:prstGeom>
        </p:spPr>
      </p:pic>
      <p:pic>
        <p:nvPicPr>
          <p:cNvPr id="18" name="图片 17">
            <a:extLst>
              <a:ext uri="{FF2B5EF4-FFF2-40B4-BE49-F238E27FC236}">
                <a16:creationId xmlns:a16="http://schemas.microsoft.com/office/drawing/2014/main" id="{18CE63A7-9FE0-463F-AE9D-7DB6C9E3B33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12641" y="2474009"/>
            <a:ext cx="914400" cy="272302"/>
          </a:xfrm>
          <a:prstGeom prst="rect">
            <a:avLst/>
          </a:prstGeom>
        </p:spPr>
      </p:pic>
      <p:pic>
        <p:nvPicPr>
          <p:cNvPr id="24" name="图片 23">
            <a:extLst>
              <a:ext uri="{FF2B5EF4-FFF2-40B4-BE49-F238E27FC236}">
                <a16:creationId xmlns:a16="http://schemas.microsoft.com/office/drawing/2014/main" id="{6DB4543D-DFDF-4075-B6D5-20396A197FD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7442" y="2927161"/>
            <a:ext cx="2501744" cy="291465"/>
          </a:xfrm>
          <a:prstGeom prst="rect">
            <a:avLst/>
          </a:prstGeom>
        </p:spPr>
      </p:pic>
      <p:sp>
        <p:nvSpPr>
          <p:cNvPr id="25" name="文本框 24">
            <a:extLst>
              <a:ext uri="{FF2B5EF4-FFF2-40B4-BE49-F238E27FC236}">
                <a16:creationId xmlns:a16="http://schemas.microsoft.com/office/drawing/2014/main" id="{342BFB85-2B1A-4B49-AF70-9B3E269B750A}"/>
              </a:ext>
            </a:extLst>
          </p:cNvPr>
          <p:cNvSpPr txBox="1"/>
          <p:nvPr/>
        </p:nvSpPr>
        <p:spPr>
          <a:xfrm>
            <a:off x="3341297" y="2851437"/>
            <a:ext cx="1938459" cy="400110"/>
          </a:xfrm>
          <a:prstGeom prst="rect">
            <a:avLst/>
          </a:prstGeom>
          <a:noFill/>
        </p:spPr>
        <p:txBody>
          <a:bodyPr wrap="square">
            <a:spAutoFit/>
          </a:bodyPr>
          <a:lstStyle/>
          <a:p>
            <a:pPr algn="l"/>
            <a:r>
              <a:rPr lang="en-US" sz="2000" b="0" i="0" u="none" strike="noStrike" baseline="0" dirty="0">
                <a:solidFill>
                  <a:schemeClr val="accent1">
                    <a:lumMod val="50000"/>
                  </a:schemeClr>
                </a:solidFill>
                <a:latin typeface="CMR10"/>
              </a:rPr>
              <a:t>a good match, cf. </a:t>
            </a:r>
            <a:endParaRPr lang="en-US" sz="2000" dirty="0">
              <a:solidFill>
                <a:schemeClr val="accent1">
                  <a:lumMod val="50000"/>
                </a:schemeClr>
              </a:solidFill>
            </a:endParaRPr>
          </a:p>
        </p:txBody>
      </p:sp>
      <p:pic>
        <p:nvPicPr>
          <p:cNvPr id="29" name="图片 28">
            <a:extLst>
              <a:ext uri="{FF2B5EF4-FFF2-40B4-BE49-F238E27FC236}">
                <a16:creationId xmlns:a16="http://schemas.microsoft.com/office/drawing/2014/main" id="{F5867FF8-DE08-465C-885D-4E0503B936C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57800" y="2898526"/>
            <a:ext cx="838200" cy="320100"/>
          </a:xfrm>
          <a:prstGeom prst="rect">
            <a:avLst/>
          </a:prstGeom>
        </p:spPr>
      </p:pic>
      <mc:AlternateContent xmlns:mc="http://schemas.openxmlformats.org/markup-compatibility/2006" xmlns:a14="http://schemas.microsoft.com/office/drawing/2010/main">
        <mc:Choice Requires="a14">
          <p:sp>
            <p:nvSpPr>
              <p:cNvPr id="31" name="文本框 30">
                <a:extLst>
                  <a:ext uri="{FF2B5EF4-FFF2-40B4-BE49-F238E27FC236}">
                    <a16:creationId xmlns:a16="http://schemas.microsoft.com/office/drawing/2014/main" id="{DD7A8847-5DD1-4F15-9BC5-88D7514ABBD8}"/>
                  </a:ext>
                </a:extLst>
              </p:cNvPr>
              <p:cNvSpPr txBox="1"/>
              <p:nvPr/>
            </p:nvSpPr>
            <p:spPr>
              <a:xfrm>
                <a:off x="555616" y="4139952"/>
                <a:ext cx="5873212" cy="1350754"/>
              </a:xfrm>
              <a:prstGeom prst="rect">
                <a:avLst/>
              </a:prstGeom>
              <a:noFill/>
            </p:spPr>
            <p:txBody>
              <a:bodyPr wrap="square">
                <a:spAutoFit/>
              </a:bodyPr>
              <a:lstStyle/>
              <a:p>
                <a:r>
                  <a:rPr lang="en-US" sz="2000" dirty="0">
                    <a:solidFill>
                      <a:schemeClr val="accent1">
                        <a:lumMod val="50000"/>
                      </a:schemeClr>
                    </a:solidFill>
                  </a:rPr>
                  <a:t>Adjusting D so as to maintain </a:t>
                </a:r>
                <a14:m>
                  <m:oMath xmlns:m="http://schemas.openxmlformats.org/officeDocument/2006/math">
                    <m:sSub>
                      <m:sSubPr>
                        <m:ctrlPr>
                          <a:rPr lang="en-US" sz="2000" i="1" smtClean="0">
                            <a:solidFill>
                              <a:schemeClr val="accent1">
                                <a:lumMod val="50000"/>
                              </a:schemeClr>
                            </a:solidFill>
                            <a:latin typeface="Cambria Math" panose="02040503050406030204" pitchFamily="18" charset="0"/>
                          </a:rPr>
                        </m:ctrlPr>
                      </m:sSubPr>
                      <m:e>
                        <m:r>
                          <a:rPr lang="en-US" sz="2000" b="0" i="1" smtClean="0">
                            <a:solidFill>
                              <a:schemeClr val="accent1">
                                <a:lumMod val="50000"/>
                              </a:schemeClr>
                            </a:solidFill>
                            <a:latin typeface="Cambria Math" panose="02040503050406030204" pitchFamily="18" charset="0"/>
                          </a:rPr>
                          <m:t>𝑚</m:t>
                        </m:r>
                      </m:e>
                      <m:sub>
                        <m:r>
                          <a:rPr lang="en-US" sz="2000" i="1" smtClean="0">
                            <a:solidFill>
                              <a:schemeClr val="accent1">
                                <a:lumMod val="50000"/>
                              </a:schemeClr>
                            </a:solidFill>
                            <a:latin typeface="Cambria Math" panose="02040503050406030204" pitchFamily="18" charset="0"/>
                            <a:ea typeface="Cambria Math" panose="02040503050406030204" pitchFamily="18" charset="0"/>
                          </a:rPr>
                          <m:t>𝜌</m:t>
                        </m:r>
                      </m:sub>
                    </m:sSub>
                    <m:r>
                      <a:rPr lang="en-US" sz="2000" b="0" i="1" smtClean="0">
                        <a:solidFill>
                          <a:schemeClr val="accent1">
                            <a:lumMod val="50000"/>
                          </a:schemeClr>
                        </a:solidFill>
                        <a:latin typeface="Cambria Math" panose="02040503050406030204" pitchFamily="18" charset="0"/>
                      </a:rPr>
                      <m:t>=0.77</m:t>
                    </m:r>
                    <m:r>
                      <a:rPr lang="en-US" sz="2000" b="0" i="1" smtClean="0">
                        <a:solidFill>
                          <a:schemeClr val="accent1">
                            <a:lumMod val="50000"/>
                          </a:schemeClr>
                        </a:solidFill>
                        <a:latin typeface="Cambria Math" panose="02040503050406030204" pitchFamily="18" charset="0"/>
                      </a:rPr>
                      <m:t>𝐺𝑒𝑉</m:t>
                    </m:r>
                  </m:oMath>
                </a14:m>
                <a:r>
                  <a:rPr lang="en-US" sz="2000" dirty="0">
                    <a:solidFill>
                      <a:schemeClr val="accent1">
                        <a:lumMod val="50000"/>
                      </a:schemeClr>
                    </a:solidFill>
                  </a:rPr>
                  <a:t>. </a:t>
                </a:r>
                <a:r>
                  <a:rPr lang="en-US" sz="2000" b="0" i="0" u="none" strike="noStrike" baseline="0" dirty="0">
                    <a:solidFill>
                      <a:schemeClr val="accent1">
                        <a:lumMod val="50000"/>
                      </a:schemeClr>
                    </a:solidFill>
                    <a:latin typeface="CMR10"/>
                  </a:rPr>
                  <a:t>Given that </a:t>
                </a:r>
                <a:r>
                  <a:rPr lang="en-US" sz="2000" b="0" i="0" u="none" strike="noStrike" baseline="0" dirty="0">
                    <a:solidFill>
                      <a:schemeClr val="accent1">
                        <a:lumMod val="50000"/>
                      </a:schemeClr>
                    </a:solidFill>
                    <a:latin typeface="CMMI10"/>
                  </a:rPr>
                  <a:t> </a:t>
                </a:r>
                <a14:m>
                  <m:oMath xmlns:m="http://schemas.openxmlformats.org/officeDocument/2006/math">
                    <m:r>
                      <a:rPr lang="en-US" sz="2000" b="0" i="1" u="none" strike="noStrike" baseline="0" smtClean="0">
                        <a:solidFill>
                          <a:schemeClr val="accent1">
                            <a:lumMod val="50000"/>
                          </a:schemeClr>
                        </a:solidFill>
                        <a:latin typeface="Cambria Math" panose="02040503050406030204" pitchFamily="18" charset="0"/>
                        <a:ea typeface="Cambria Math" panose="02040503050406030204" pitchFamily="18" charset="0"/>
                      </a:rPr>
                      <m:t>𝜂</m:t>
                    </m:r>
                    <m:r>
                      <a:rPr lang="en-US" sz="2000" b="0" i="1" u="none" strike="noStrike" baseline="0" smtClean="0">
                        <a:solidFill>
                          <a:schemeClr val="accent1">
                            <a:lumMod val="50000"/>
                          </a:schemeClr>
                        </a:solidFill>
                        <a:latin typeface="Cambria Math" panose="02040503050406030204" pitchFamily="18" charset="0"/>
                        <a:ea typeface="Cambria Math" panose="02040503050406030204" pitchFamily="18" charset="0"/>
                      </a:rPr>
                      <m:t>&gt;0</m:t>
                    </m:r>
                  </m:oMath>
                </a14:m>
                <a:r>
                  <a:rPr lang="en-US" sz="2000" b="0" i="0" u="none" strike="noStrike" baseline="0" dirty="0">
                    <a:solidFill>
                      <a:schemeClr val="accent1">
                        <a:lumMod val="50000"/>
                      </a:schemeClr>
                    </a:solidFill>
                    <a:latin typeface="CMR10"/>
                  </a:rPr>
                  <a:t> adds EHM strength to the gap equation’s kernel, then </a:t>
                </a:r>
                <a:r>
                  <a:rPr lang="en-US" sz="2000" b="0" i="0" u="none" strike="noStrike" baseline="0" dirty="0">
                    <a:solidFill>
                      <a:schemeClr val="accent1">
                        <a:lumMod val="50000"/>
                      </a:schemeClr>
                    </a:solidFill>
                    <a:latin typeface="CMMI10"/>
                  </a:rPr>
                  <a:t>D </a:t>
                </a:r>
                <a:r>
                  <a:rPr lang="en-US" sz="2000" b="0" i="0" u="none" strike="noStrike" baseline="0" dirty="0">
                    <a:solidFill>
                      <a:schemeClr val="accent1">
                        <a:lumMod val="50000"/>
                      </a:schemeClr>
                    </a:solidFill>
                    <a:latin typeface="CMR10"/>
                  </a:rPr>
                  <a:t>must decrease with increasing </a:t>
                </a:r>
                <a:r>
                  <a:rPr lang="en-US" sz="2000" dirty="0">
                    <a:solidFill>
                      <a:schemeClr val="accent1">
                        <a:lumMod val="50000"/>
                      </a:schemeClr>
                    </a:solidFill>
                    <a:latin typeface="CMMI10"/>
                  </a:rPr>
                  <a:t> </a:t>
                </a:r>
                <a14:m>
                  <m:oMath xmlns:m="http://schemas.openxmlformats.org/officeDocument/2006/math">
                    <m:r>
                      <a:rPr lang="en-US" sz="2000" i="1">
                        <a:solidFill>
                          <a:schemeClr val="accent1">
                            <a:lumMod val="50000"/>
                          </a:schemeClr>
                        </a:solidFill>
                        <a:latin typeface="Cambria Math" panose="02040503050406030204" pitchFamily="18" charset="0"/>
                        <a:ea typeface="Cambria Math" panose="02040503050406030204" pitchFamily="18" charset="0"/>
                      </a:rPr>
                      <m:t>𝜂</m:t>
                    </m:r>
                  </m:oMath>
                </a14:m>
                <a:r>
                  <a:rPr lang="en-US" sz="2000" b="0" i="0" u="none" strike="noStrike" baseline="0" dirty="0">
                    <a:solidFill>
                      <a:schemeClr val="accent1">
                        <a:lumMod val="50000"/>
                      </a:schemeClr>
                    </a:solidFill>
                    <a:latin typeface="CMMI10"/>
                  </a:rPr>
                  <a:t>  </a:t>
                </a:r>
                <a:r>
                  <a:rPr lang="en-US" sz="2000" b="0" i="0" u="none" strike="noStrike" baseline="0" dirty="0">
                    <a:solidFill>
                      <a:schemeClr val="accent1">
                        <a:lumMod val="50000"/>
                      </a:schemeClr>
                    </a:solidFill>
                    <a:latin typeface="CMR10"/>
                  </a:rPr>
                  <a:t>in order to achieve this outcome.</a:t>
                </a:r>
                <a:endParaRPr lang="en-US" sz="2000" dirty="0">
                  <a:solidFill>
                    <a:schemeClr val="accent1">
                      <a:lumMod val="50000"/>
                    </a:schemeClr>
                  </a:solidFill>
                </a:endParaRPr>
              </a:p>
            </p:txBody>
          </p:sp>
        </mc:Choice>
        <mc:Fallback xmlns="">
          <p:sp>
            <p:nvSpPr>
              <p:cNvPr id="31" name="文本框 30">
                <a:extLst>
                  <a:ext uri="{FF2B5EF4-FFF2-40B4-BE49-F238E27FC236}">
                    <a16:creationId xmlns:a16="http://schemas.microsoft.com/office/drawing/2014/main" id="{DD7A8847-5DD1-4F15-9BC5-88D7514ABBD8}"/>
                  </a:ext>
                </a:extLst>
              </p:cNvPr>
              <p:cNvSpPr txBox="1">
                <a:spLocks noRot="1" noChangeAspect="1" noMove="1" noResize="1" noEditPoints="1" noAdjustHandles="1" noChangeArrowheads="1" noChangeShapeType="1" noTextEdit="1"/>
              </p:cNvSpPr>
              <p:nvPr/>
            </p:nvSpPr>
            <p:spPr>
              <a:xfrm>
                <a:off x="555616" y="4139952"/>
                <a:ext cx="5873212" cy="1350754"/>
              </a:xfrm>
              <a:prstGeom prst="rect">
                <a:avLst/>
              </a:prstGeom>
              <a:blipFill>
                <a:blip r:embed="rId10"/>
                <a:stretch>
                  <a:fillRect l="-1037" t="-1802" b="-6757"/>
                </a:stretch>
              </a:blipFill>
            </p:spPr>
            <p:txBody>
              <a:bodyPr/>
              <a:lstStyle/>
              <a:p>
                <a:r>
                  <a:rPr lang="en-US">
                    <a:noFill/>
                  </a:rPr>
                  <a:t> </a:t>
                </a:r>
              </a:p>
            </p:txBody>
          </p:sp>
        </mc:Fallback>
      </mc:AlternateContent>
      <p:pic>
        <p:nvPicPr>
          <p:cNvPr id="33" name="图片 32">
            <a:extLst>
              <a:ext uri="{FF2B5EF4-FFF2-40B4-BE49-F238E27FC236}">
                <a16:creationId xmlns:a16="http://schemas.microsoft.com/office/drawing/2014/main" id="{BC1517A8-8E37-4D4E-A70A-245C8934654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993728" y="5498064"/>
            <a:ext cx="2741062" cy="674136"/>
          </a:xfrm>
          <a:prstGeom prst="rect">
            <a:avLst/>
          </a:prstGeom>
        </p:spPr>
      </p:pic>
      <p:pic>
        <p:nvPicPr>
          <p:cNvPr id="35" name="图片 34">
            <a:extLst>
              <a:ext uri="{FF2B5EF4-FFF2-40B4-BE49-F238E27FC236}">
                <a16:creationId xmlns:a16="http://schemas.microsoft.com/office/drawing/2014/main" id="{DF4571DE-B29D-4BB8-9070-05FEA90711E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677003" y="1465074"/>
            <a:ext cx="4911148" cy="3315543"/>
          </a:xfrm>
          <a:prstGeom prst="rect">
            <a:avLst/>
          </a:prstGeom>
          <a:effectLst>
            <a:outerShdw blurRad="50800" dist="38100" dir="5400000" algn="t" rotWithShape="0">
              <a:prstClr val="black">
                <a:alpha val="40000"/>
              </a:prstClr>
            </a:outerShdw>
          </a:effectLst>
        </p:spPr>
      </p:pic>
      <p:sp>
        <p:nvSpPr>
          <p:cNvPr id="37" name="文本框 36">
            <a:extLst>
              <a:ext uri="{FF2B5EF4-FFF2-40B4-BE49-F238E27FC236}">
                <a16:creationId xmlns:a16="http://schemas.microsoft.com/office/drawing/2014/main" id="{3CB4CA91-02AC-4556-B004-EAD0DC232D5E}"/>
              </a:ext>
            </a:extLst>
          </p:cNvPr>
          <p:cNvSpPr txBox="1"/>
          <p:nvPr/>
        </p:nvSpPr>
        <p:spPr>
          <a:xfrm>
            <a:off x="7239000" y="953869"/>
            <a:ext cx="3675681" cy="369332"/>
          </a:xfrm>
          <a:prstGeom prst="rect">
            <a:avLst/>
          </a:prstGeom>
          <a:noFill/>
        </p:spPr>
        <p:txBody>
          <a:bodyPr wrap="square">
            <a:spAutoFit/>
          </a:bodyPr>
          <a:lstStyle/>
          <a:p>
            <a:r>
              <a:rPr lang="en-US" sz="1800" b="0" i="0" u="none" strike="noStrike" baseline="0" dirty="0">
                <a:solidFill>
                  <a:schemeClr val="accent1">
                    <a:lumMod val="50000"/>
                  </a:schemeClr>
                </a:solidFill>
                <a:latin typeface="CMR10"/>
              </a:rPr>
              <a:t>the Gell-Mann-Oakes-Renner relation</a:t>
            </a:r>
            <a:endParaRPr lang="en-US" dirty="0">
              <a:solidFill>
                <a:schemeClr val="accent1">
                  <a:lumMod val="50000"/>
                </a:schemeClr>
              </a:solidFill>
            </a:endParaRPr>
          </a:p>
        </p:txBody>
      </p:sp>
      <p:sp>
        <p:nvSpPr>
          <p:cNvPr id="41" name="文本框 40">
            <a:extLst>
              <a:ext uri="{FF2B5EF4-FFF2-40B4-BE49-F238E27FC236}">
                <a16:creationId xmlns:a16="http://schemas.microsoft.com/office/drawing/2014/main" id="{35B67598-A1D3-4A89-AD2A-11A0889EF5AF}"/>
              </a:ext>
            </a:extLst>
          </p:cNvPr>
          <p:cNvSpPr txBox="1"/>
          <p:nvPr/>
        </p:nvSpPr>
        <p:spPr>
          <a:xfrm>
            <a:off x="6677003" y="5024735"/>
            <a:ext cx="4911148" cy="584775"/>
          </a:xfrm>
          <a:prstGeom prst="rect">
            <a:avLst/>
          </a:prstGeom>
          <a:noFill/>
        </p:spPr>
        <p:txBody>
          <a:bodyPr wrap="square">
            <a:spAutoFit/>
          </a:bodyPr>
          <a:lstStyle/>
          <a:p>
            <a:pPr algn="l"/>
            <a:r>
              <a:rPr lang="en-US" sz="1600" dirty="0">
                <a:solidFill>
                  <a:schemeClr val="accent5">
                    <a:lumMod val="75000"/>
                  </a:schemeClr>
                </a:solidFill>
                <a:latin typeface="CMR9"/>
              </a:rPr>
              <a:t>S.-X. Qin, C. D. Roberts, Chin. Phys. Lett. Express 38 (7) (2021) 071201.</a:t>
            </a:r>
          </a:p>
        </p:txBody>
      </p:sp>
      <p:pic>
        <p:nvPicPr>
          <p:cNvPr id="42" name="图片 41">
            <a:extLst>
              <a:ext uri="{FF2B5EF4-FFF2-40B4-BE49-F238E27FC236}">
                <a16:creationId xmlns:a16="http://schemas.microsoft.com/office/drawing/2014/main" id="{7CD1366A-A598-4FB6-BDFD-B671D650142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21988" y="3619560"/>
            <a:ext cx="4238617" cy="466832"/>
          </a:xfrm>
          <a:prstGeom prst="rect">
            <a:avLst/>
          </a:prstGeom>
          <a:effectLst>
            <a:outerShdw blurRad="50800" dist="38100" dir="5400000" algn="t" rotWithShape="0">
              <a:prstClr val="black">
                <a:alpha val="40000"/>
              </a:prstClr>
            </a:outerShdw>
          </a:effectLst>
        </p:spPr>
      </p:pic>
      <p:sp>
        <p:nvSpPr>
          <p:cNvPr id="2" name="页脚占位符 1">
            <a:extLst>
              <a:ext uri="{FF2B5EF4-FFF2-40B4-BE49-F238E27FC236}">
                <a16:creationId xmlns:a16="http://schemas.microsoft.com/office/drawing/2014/main" id="{69868A10-945D-41E7-AF09-EC75CE98DA8F}"/>
              </a:ext>
            </a:extLst>
          </p:cNvPr>
          <p:cNvSpPr>
            <a:spLocks noGrp="1"/>
          </p:cNvSpPr>
          <p:nvPr>
            <p:ph type="ftr" sz="quarter" idx="11"/>
          </p:nvPr>
        </p:nvSpPr>
        <p:spPr/>
        <p:txBody>
          <a:bodyPr/>
          <a:lstStyle/>
          <a:p>
            <a:r>
              <a:rPr lang="en-US"/>
              <a:t>Z.-N. Xu, Poincare-invariant analysis of strange quark mesons. znxu@smail.nju.edu.cn</a:t>
            </a:r>
            <a:endParaRPr lang="en-US" dirty="0"/>
          </a:p>
        </p:txBody>
      </p:sp>
    </p:spTree>
    <p:extLst>
      <p:ext uri="{BB962C8B-B14F-4D97-AF65-F5344CB8AC3E}">
        <p14:creationId xmlns:p14="http://schemas.microsoft.com/office/powerpoint/2010/main" val="59638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1" grpId="0"/>
      <p:bldP spid="37"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B668D12-378D-4BE9-88EF-9B929BC69CA2}"/>
              </a:ext>
            </a:extLst>
          </p:cNvPr>
          <p:cNvSpPr txBox="1">
            <a:spLocks/>
          </p:cNvSpPr>
          <p:nvPr/>
        </p:nvSpPr>
        <p:spPr bwMode="auto">
          <a:xfrm>
            <a:off x="609600" y="228600"/>
            <a:ext cx="4876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Strong</a:t>
            </a:r>
            <a:r>
              <a:rPr lang="en-US" altLang="zh-CN" sz="3200" b="0" kern="0" dirty="0">
                <a:ln w="0">
                  <a:solidFill>
                    <a:schemeClr val="tx2">
                      <a:lumMod val="75000"/>
                    </a:schemeClr>
                  </a:solidFill>
                </a:ln>
                <a:solidFill>
                  <a:srgbClr val="000099"/>
                </a:solidFill>
                <a:effectLst>
                  <a:outerShdw blurRad="38100" dist="25400" dir="5400000" algn="ctr" rotWithShape="0">
                    <a:srgbClr val="6E747A">
                      <a:alpha val="43000"/>
                    </a:srgbClr>
                  </a:outerShdw>
                  <a:reflection blurRad="6350" stA="55000" endA="300" endPos="45500" dir="5400000" sy="-100000" algn="bl" rotWithShape="0"/>
                </a:effectLst>
              </a:rPr>
              <a:t> </a:t>
            </a:r>
            <a:r>
              <a:rPr lang="en-US" altLang="zh-CN" sz="3200" b="0" i="1" dirty="0">
                <a:ln w="0"/>
                <a:solidFill>
                  <a:schemeClr val="accent1"/>
                </a:solidFill>
                <a:effectLst>
                  <a:outerShdw blurRad="38100" dist="25400" dir="5400000" algn="ctr" rotWithShape="0">
                    <a:srgbClr val="6E747A">
                      <a:alpha val="43000"/>
                    </a:srgbClr>
                  </a:outerShdw>
                </a:effectLst>
              </a:rPr>
              <a:t>interaction</a:t>
            </a:r>
            <a:endParaRPr lang="en-US" sz="3200" b="0" i="1" dirty="0">
              <a:ln w="0"/>
              <a:solidFill>
                <a:schemeClr val="accent1"/>
              </a:solidFill>
              <a:effectLst>
                <a:outerShdw blurRad="38100" dist="25400" dir="5400000" algn="ctr" rotWithShape="0">
                  <a:srgbClr val="6E747A">
                    <a:alpha val="43000"/>
                  </a:srgbClr>
                </a:outerShdw>
              </a:effectLst>
            </a:endParaRPr>
          </a:p>
        </p:txBody>
      </p:sp>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23198C24-9C77-4D70-A8E4-B87BB1D6E1F0}"/>
                  </a:ext>
                </a:extLst>
              </p:cNvPr>
              <p:cNvSpPr>
                <a:spLocks noGrp="1"/>
              </p:cNvSpPr>
              <p:nvPr>
                <p:ph idx="1"/>
              </p:nvPr>
            </p:nvSpPr>
            <p:spPr>
              <a:xfrm>
                <a:off x="650505" y="1066800"/>
                <a:ext cx="5963923" cy="4648200"/>
              </a:xfrm>
            </p:spPr>
            <p:txBody>
              <a:bodyPr/>
              <a:lstStyle/>
              <a:p>
                <a:r>
                  <a:rPr lang="en-US" altLang="zh-CN" dirty="0">
                    <a:latin typeface="CMR10"/>
                  </a:rPr>
                  <a:t>An example to illustrate the complexity of strong interactions…</a:t>
                </a:r>
              </a:p>
              <a:p>
                <a:pPr marL="400050" lvl="1" indent="0">
                  <a:buNone/>
                </a:pPr>
                <a:r>
                  <a:rPr lang="en-US" altLang="zh-CN" dirty="0">
                    <a:latin typeface="CMR10"/>
                  </a:rPr>
                  <a:t>Pion – often imagined to be the simplest hadron – contains one valence </a:t>
                </a:r>
                <a14:m>
                  <m:oMath xmlns:m="http://schemas.openxmlformats.org/officeDocument/2006/math">
                    <m:r>
                      <a:rPr lang="en-US" altLang="zh-CN" b="0" i="1" smtClean="0">
                        <a:latin typeface="Cambria Math" panose="02040503050406030204" pitchFamily="18" charset="0"/>
                      </a:rPr>
                      <m:t>𝑢</m:t>
                    </m:r>
                  </m:oMath>
                </a14:m>
                <a:r>
                  <a:rPr lang="en-US" altLang="zh-CN" dirty="0">
                    <a:latin typeface="CMR10"/>
                  </a:rPr>
                  <a:t>-quark, one valence </a:t>
                </a:r>
                <a14:m>
                  <m:oMath xmlns:m="http://schemas.openxmlformats.org/officeDocument/2006/math">
                    <m:acc>
                      <m:accPr>
                        <m:chr m:val="̅"/>
                        <m:ctrlPr>
                          <a:rPr lang="zh-CN" altLang="en-US" i="1">
                            <a:latin typeface="Cambria Math" panose="02040503050406030204" pitchFamily="18" charset="0"/>
                          </a:rPr>
                        </m:ctrlPr>
                      </m:accPr>
                      <m:e>
                        <m:r>
                          <a:rPr lang="en-US" altLang="zh-CN" i="1">
                            <a:latin typeface="Cambria Math" panose="02040503050406030204" pitchFamily="18" charset="0"/>
                          </a:rPr>
                          <m:t>𝑑</m:t>
                        </m:r>
                      </m:e>
                    </m:acc>
                  </m:oMath>
                </a14:m>
                <a:r>
                  <a:rPr lang="en-US" altLang="zh-CN" dirty="0">
                    <a:latin typeface="CMR10"/>
                  </a:rPr>
                  <a:t>-quark, and infinitely many gluons and sea quarks. </a:t>
                </a:r>
              </a:p>
              <a:p>
                <a:pPr marL="400050" lvl="1" indent="0">
                  <a:spcAft>
                    <a:spcPts val="1200"/>
                  </a:spcAft>
                  <a:buNone/>
                </a:pPr>
                <a:r>
                  <a:rPr lang="en-US" altLang="zh-CN" dirty="0">
                    <a:latin typeface="CMR10"/>
                  </a:rPr>
                  <a:t>These quarks are bound together by the strong interactions, described by quantum chromodynamics (QCD).</a:t>
                </a:r>
              </a:p>
              <a:p>
                <a:r>
                  <a:rPr lang="en-US" altLang="zh-CN" dirty="0">
                    <a:latin typeface="CMR10"/>
                  </a:rPr>
                  <a:t>QCD’s running coupling,</a:t>
                </a:r>
              </a:p>
              <a:p>
                <a:pPr marL="0" indent="0">
                  <a:buNone/>
                </a:pPr>
                <a:r>
                  <a:rPr lang="en-US" altLang="zh-CN" sz="2000" dirty="0">
                    <a:latin typeface="CMR10"/>
                  </a:rPr>
                  <a:t>- getting large as energy scale decrease</a:t>
                </a:r>
              </a:p>
              <a:p>
                <a:pPr marL="0" indent="0">
                  <a:buNone/>
                </a:pPr>
                <a:r>
                  <a:rPr lang="en-US" altLang="zh-CN" sz="2000" dirty="0">
                    <a:latin typeface="CMR10"/>
                  </a:rPr>
                  <a:t>- hard to make predictions with perturbative approaches due to the large coupling at the typical energy scales in low energy.</a:t>
                </a:r>
              </a:p>
            </p:txBody>
          </p:sp>
        </mc:Choice>
        <mc:Fallback xmlns="">
          <p:sp>
            <p:nvSpPr>
              <p:cNvPr id="4" name="内容占位符 3">
                <a:extLst>
                  <a:ext uri="{FF2B5EF4-FFF2-40B4-BE49-F238E27FC236}">
                    <a16:creationId xmlns:a16="http://schemas.microsoft.com/office/drawing/2014/main" id="{23198C24-9C77-4D70-A8E4-B87BB1D6E1F0}"/>
                  </a:ext>
                </a:extLst>
              </p:cNvPr>
              <p:cNvSpPr>
                <a:spLocks noGrp="1" noRot="1" noChangeAspect="1" noMove="1" noResize="1" noEditPoints="1" noAdjustHandles="1" noChangeArrowheads="1" noChangeShapeType="1" noTextEdit="1"/>
              </p:cNvSpPr>
              <p:nvPr>
                <p:ph idx="1"/>
              </p:nvPr>
            </p:nvSpPr>
            <p:spPr>
              <a:xfrm>
                <a:off x="650505" y="1066800"/>
                <a:ext cx="5963923" cy="4648200"/>
              </a:xfrm>
              <a:blipFill>
                <a:blip r:embed="rId3"/>
                <a:stretch>
                  <a:fillRect l="-1125" t="-917" r="-1840" b="-1573"/>
                </a:stretch>
              </a:blipFill>
            </p:spPr>
            <p:txBody>
              <a:bodyPr/>
              <a:lstStyle/>
              <a:p>
                <a:r>
                  <a:rPr lang="zh-CN" altLang="en-US">
                    <a:noFill/>
                  </a:rPr>
                  <a:t> </a:t>
                </a:r>
              </a:p>
            </p:txBody>
          </p:sp>
        </mc:Fallback>
      </mc:AlternateContent>
      <p:pic>
        <p:nvPicPr>
          <p:cNvPr id="2" name="图片 1">
            <a:extLst>
              <a:ext uri="{FF2B5EF4-FFF2-40B4-BE49-F238E27FC236}">
                <a16:creationId xmlns:a16="http://schemas.microsoft.com/office/drawing/2014/main" id="{04366C07-01D0-4A33-87F1-BD33D81E88BE}"/>
              </a:ext>
            </a:extLst>
          </p:cNvPr>
          <p:cNvPicPr>
            <a:picLocks noChangeAspect="1"/>
          </p:cNvPicPr>
          <p:nvPr/>
        </p:nvPicPr>
        <p:blipFill>
          <a:blip r:embed="rId4"/>
          <a:stretch>
            <a:fillRect/>
          </a:stretch>
        </p:blipFill>
        <p:spPr>
          <a:xfrm>
            <a:off x="6837677" y="468236"/>
            <a:ext cx="2538473" cy="2508208"/>
          </a:xfrm>
          <a:prstGeom prst="rect">
            <a:avLst/>
          </a:prstGeom>
        </p:spPr>
      </p:pic>
      <p:sp>
        <p:nvSpPr>
          <p:cNvPr id="9" name="矩形 8">
            <a:extLst>
              <a:ext uri="{FF2B5EF4-FFF2-40B4-BE49-F238E27FC236}">
                <a16:creationId xmlns:a16="http://schemas.microsoft.com/office/drawing/2014/main" id="{F7447516-3335-4E40-9F15-8C35606405D2}"/>
              </a:ext>
            </a:extLst>
          </p:cNvPr>
          <p:cNvSpPr/>
          <p:nvPr/>
        </p:nvSpPr>
        <p:spPr>
          <a:xfrm>
            <a:off x="6611632" y="2882468"/>
            <a:ext cx="4267200" cy="307777"/>
          </a:xfrm>
          <a:prstGeom prst="rect">
            <a:avLst/>
          </a:prstGeom>
        </p:spPr>
        <p:txBody>
          <a:bodyPr wrap="square">
            <a:spAutoFit/>
          </a:bodyPr>
          <a:lstStyle/>
          <a:p>
            <a:r>
              <a:rPr lang="en-US" altLang="zh-CN" sz="1400" dirty="0"/>
              <a:t>Z.-F. Cui </a:t>
            </a:r>
            <a:r>
              <a:rPr lang="en-US" altLang="zh-CN" sz="1400" i="1" dirty="0"/>
              <a:t>et al</a:t>
            </a:r>
            <a:r>
              <a:rPr lang="en-US" altLang="zh-CN" sz="1400" dirty="0"/>
              <a:t> </a:t>
            </a:r>
            <a:r>
              <a:rPr lang="en-US" altLang="zh-CN" sz="1400" dirty="0">
                <a:solidFill>
                  <a:schemeClr val="accent6">
                    <a:lumMod val="75000"/>
                  </a:schemeClr>
                </a:solidFill>
              </a:rPr>
              <a:t>2020</a:t>
            </a:r>
            <a:r>
              <a:rPr lang="en-US" altLang="zh-CN" sz="1400" dirty="0"/>
              <a:t> </a:t>
            </a:r>
            <a:r>
              <a:rPr lang="en-US" altLang="zh-CN" sz="1400" i="1" dirty="0">
                <a:solidFill>
                  <a:schemeClr val="accent6">
                    <a:lumMod val="75000"/>
                  </a:schemeClr>
                </a:solidFill>
              </a:rPr>
              <a:t>Chinese Phys. C</a:t>
            </a:r>
            <a:r>
              <a:rPr lang="en-US" altLang="zh-CN" sz="1400" dirty="0">
                <a:solidFill>
                  <a:schemeClr val="accent6">
                    <a:lumMod val="75000"/>
                  </a:schemeClr>
                </a:solidFill>
              </a:rPr>
              <a:t> </a:t>
            </a:r>
            <a:r>
              <a:rPr lang="en-US" altLang="zh-CN" sz="1400" b="1" dirty="0">
                <a:solidFill>
                  <a:schemeClr val="accent6">
                    <a:lumMod val="75000"/>
                  </a:schemeClr>
                </a:solidFill>
              </a:rPr>
              <a:t>44</a:t>
            </a:r>
            <a:r>
              <a:rPr lang="en-US" altLang="zh-CN" sz="1400" dirty="0">
                <a:solidFill>
                  <a:schemeClr val="accent6">
                    <a:lumMod val="75000"/>
                  </a:schemeClr>
                </a:solidFill>
              </a:rPr>
              <a:t> 083102</a:t>
            </a:r>
            <a:endParaRPr lang="zh-CN" altLang="en-US" sz="1400" dirty="0">
              <a:solidFill>
                <a:schemeClr val="accent6">
                  <a:lumMod val="75000"/>
                </a:schemeClr>
              </a:solidFill>
            </a:endParaRPr>
          </a:p>
        </p:txBody>
      </p:sp>
      <p:sp>
        <p:nvSpPr>
          <p:cNvPr id="10" name="页脚占位符 9">
            <a:extLst>
              <a:ext uri="{FF2B5EF4-FFF2-40B4-BE49-F238E27FC236}">
                <a16:creationId xmlns:a16="http://schemas.microsoft.com/office/drawing/2014/main" id="{9D60806D-3DCD-426F-AF5F-8E6BBC454766}"/>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13" name="文本框 12">
            <a:extLst>
              <a:ext uri="{FF2B5EF4-FFF2-40B4-BE49-F238E27FC236}">
                <a16:creationId xmlns:a16="http://schemas.microsoft.com/office/drawing/2014/main" id="{020ADA8D-38C3-45E8-9A49-66E7B1C464E5}"/>
              </a:ext>
            </a:extLst>
          </p:cNvPr>
          <p:cNvSpPr txBox="1"/>
          <p:nvPr/>
        </p:nvSpPr>
        <p:spPr>
          <a:xfrm>
            <a:off x="4419600" y="5389823"/>
            <a:ext cx="2888736" cy="646331"/>
          </a:xfrm>
          <a:prstGeom prst="rect">
            <a:avLst/>
          </a:prstGeom>
          <a:noFill/>
        </p:spPr>
        <p:txBody>
          <a:bodyPr wrap="square">
            <a:spAutoFit/>
          </a:bodyPr>
          <a:lstStyle/>
          <a:p>
            <a:r>
              <a:rPr lang="en-US" altLang="zh-CN" sz="1800" kern="0" dirty="0">
                <a:solidFill>
                  <a:schemeClr val="accent2">
                    <a:lumMod val="50000"/>
                  </a:schemeClr>
                </a:solidFill>
                <a:effectLst/>
                <a:latin typeface="Comic Sans MS" panose="030F0702030302020204" pitchFamily="66" charset="0"/>
                <a:ea typeface="DengXian" panose="02010600030101010101" pitchFamily="2" charset="-122"/>
                <a:cs typeface="HelveticaNeue"/>
              </a:rPr>
              <a:t>Saturates owing to emergence of gluon mass</a:t>
            </a:r>
            <a:endParaRPr lang="zh-CN" altLang="en-US" dirty="0">
              <a:solidFill>
                <a:schemeClr val="accent2">
                  <a:lumMod val="50000"/>
                </a:schemeClr>
              </a:solidFill>
            </a:endParaRPr>
          </a:p>
        </p:txBody>
      </p:sp>
      <p:pic>
        <p:nvPicPr>
          <p:cNvPr id="11" name="图片 10">
            <a:extLst>
              <a:ext uri="{FF2B5EF4-FFF2-40B4-BE49-F238E27FC236}">
                <a16:creationId xmlns:a16="http://schemas.microsoft.com/office/drawing/2014/main" id="{E00F75B8-54F9-4FC1-9515-0FB020D8E4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9000" y="3233359"/>
            <a:ext cx="4010210" cy="3103496"/>
          </a:xfrm>
          <a:prstGeom prst="rect">
            <a:avLst/>
          </a:prstGeom>
        </p:spPr>
      </p:pic>
      <p:sp>
        <p:nvSpPr>
          <p:cNvPr id="12" name="矩形 11">
            <a:extLst>
              <a:ext uri="{FF2B5EF4-FFF2-40B4-BE49-F238E27FC236}">
                <a16:creationId xmlns:a16="http://schemas.microsoft.com/office/drawing/2014/main" id="{A7398339-A9B8-4816-BB12-18356920B8AE}"/>
              </a:ext>
            </a:extLst>
          </p:cNvPr>
          <p:cNvSpPr/>
          <p:nvPr/>
        </p:nvSpPr>
        <p:spPr bwMode="auto">
          <a:xfrm>
            <a:off x="7607571" y="3387959"/>
            <a:ext cx="990600" cy="457200"/>
          </a:xfrm>
          <a:prstGeom prst="rect">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cxnSp>
        <p:nvCxnSpPr>
          <p:cNvPr id="18" name="直接箭头连接符 17">
            <a:extLst>
              <a:ext uri="{FF2B5EF4-FFF2-40B4-BE49-F238E27FC236}">
                <a16:creationId xmlns:a16="http://schemas.microsoft.com/office/drawing/2014/main" id="{7D9BE437-0369-4F35-84C4-21B7BEB5E742}"/>
              </a:ext>
            </a:extLst>
          </p:cNvPr>
          <p:cNvCxnSpPr>
            <a:cxnSpLocks/>
          </p:cNvCxnSpPr>
          <p:nvPr/>
        </p:nvCxnSpPr>
        <p:spPr bwMode="auto">
          <a:xfrm flipV="1">
            <a:off x="5715000" y="3651441"/>
            <a:ext cx="2129952" cy="1764207"/>
          </a:xfrm>
          <a:prstGeom prst="straightConnector1">
            <a:avLst/>
          </a:prstGeom>
          <a:ln w="28575">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id="{C566D995-C4D9-491F-84FC-B384031DD331}"/>
              </a:ext>
            </a:extLst>
          </p:cNvPr>
          <p:cNvSpPr txBox="1"/>
          <p:nvPr/>
        </p:nvSpPr>
        <p:spPr>
          <a:xfrm>
            <a:off x="6019800" y="6242112"/>
            <a:ext cx="6096000" cy="338554"/>
          </a:xfrm>
          <a:prstGeom prst="rect">
            <a:avLst/>
          </a:prstGeom>
          <a:noFill/>
        </p:spPr>
        <p:txBody>
          <a:bodyPr wrap="square">
            <a:spAutoFit/>
          </a:bodyPr>
          <a:lstStyle/>
          <a:p>
            <a:r>
              <a:rPr lang="en-US" altLang="zh-CN" sz="1600" dirty="0">
                <a:solidFill>
                  <a:schemeClr val="tx2">
                    <a:lumMod val="50000"/>
                  </a:schemeClr>
                </a:solidFill>
              </a:rPr>
              <a:t>A. </a:t>
            </a:r>
            <a:r>
              <a:rPr lang="en-US" altLang="zh-CN" sz="1600" dirty="0" err="1">
                <a:solidFill>
                  <a:schemeClr val="tx2">
                    <a:lumMod val="50000"/>
                  </a:schemeClr>
                </a:solidFill>
              </a:rPr>
              <a:t>Deur</a:t>
            </a:r>
            <a:r>
              <a:rPr lang="en-US" altLang="zh-CN" sz="1600" dirty="0">
                <a:solidFill>
                  <a:schemeClr val="tx2">
                    <a:lumMod val="50000"/>
                  </a:schemeClr>
                </a:solidFill>
              </a:rPr>
              <a:t>; V. Burkert; J.-P. Chen; W. </a:t>
            </a:r>
            <a:r>
              <a:rPr lang="en-US" altLang="zh-CN" sz="1600" dirty="0" err="1">
                <a:solidFill>
                  <a:schemeClr val="tx2">
                    <a:lumMod val="50000"/>
                  </a:schemeClr>
                </a:solidFill>
              </a:rPr>
              <a:t>Korsch</a:t>
            </a:r>
            <a:r>
              <a:rPr lang="en-US" altLang="zh-CN" sz="1600" dirty="0">
                <a:solidFill>
                  <a:schemeClr val="tx2">
                    <a:lumMod val="50000"/>
                  </a:schemeClr>
                </a:solidFill>
              </a:rPr>
              <a:t>, Particles 5 (2022) 171</a:t>
            </a:r>
            <a:endParaRPr lang="zh-CN" altLang="en-US" sz="1600" dirty="0">
              <a:solidFill>
                <a:schemeClr val="tx2">
                  <a:lumMod val="50000"/>
                </a:schemeClr>
              </a:solidFill>
            </a:endParaRPr>
          </a:p>
        </p:txBody>
      </p:sp>
      <p:sp>
        <p:nvSpPr>
          <p:cNvPr id="3" name="灯片编号占位符 2">
            <a:extLst>
              <a:ext uri="{FF2B5EF4-FFF2-40B4-BE49-F238E27FC236}">
                <a16:creationId xmlns:a16="http://schemas.microsoft.com/office/drawing/2014/main" id="{0DD02CEC-8281-477A-BDE8-DAF39264984C}"/>
              </a:ext>
            </a:extLst>
          </p:cNvPr>
          <p:cNvSpPr>
            <a:spLocks noGrp="1"/>
          </p:cNvSpPr>
          <p:nvPr>
            <p:ph type="sldNum" sz="quarter" idx="12"/>
          </p:nvPr>
        </p:nvSpPr>
        <p:spPr/>
        <p:txBody>
          <a:bodyPr/>
          <a:lstStyle/>
          <a:p>
            <a:fld id="{87034D8C-3CB4-402A-BC46-2AB14C0FE90A}" type="slidenum">
              <a:rPr lang="en-US" smtClean="0"/>
              <a:pPr/>
              <a:t>3</a:t>
            </a:fld>
            <a:endParaRPr lang="en-US" dirty="0"/>
          </a:p>
        </p:txBody>
      </p:sp>
    </p:spTree>
    <p:extLst>
      <p:ext uri="{BB962C8B-B14F-4D97-AF65-F5344CB8AC3E}">
        <p14:creationId xmlns:p14="http://schemas.microsoft.com/office/powerpoint/2010/main" val="27199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animEffect transition="in" filter="fade">
                                      <p:cBhvr>
                                        <p:cTn id="9" dur="500"/>
                                        <p:tgtEl>
                                          <p:spTgt spid="11"/>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F33CA857-B02E-41DA-0CF2-DB08D46FC954}"/>
              </a:ext>
            </a:extLst>
          </p:cNvPr>
          <p:cNvSpPr txBox="1">
            <a:spLocks/>
          </p:cNvSpPr>
          <p:nvPr/>
        </p:nvSpPr>
        <p:spPr bwMode="auto">
          <a:xfrm>
            <a:off x="5770275" y="1365460"/>
            <a:ext cx="5549188" cy="430622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400" dirty="0">
                <a:solidFill>
                  <a:schemeClr val="accent1">
                    <a:lumMod val="50000"/>
                  </a:schemeClr>
                </a:solidFill>
              </a:rPr>
              <a:t>an infinite tower of coupled integral equations, incorporating Schwinger functions of all orders.</a:t>
            </a:r>
          </a:p>
          <a:p>
            <a:endParaRPr lang="en-US" altLang="zh-CN" sz="2400" dirty="0">
              <a:solidFill>
                <a:schemeClr val="accent1">
                  <a:lumMod val="50000"/>
                </a:schemeClr>
              </a:solidFill>
            </a:endParaRPr>
          </a:p>
          <a:p>
            <a:r>
              <a:rPr lang="en-US" altLang="zh-CN" sz="2400" dirty="0">
                <a:solidFill>
                  <a:schemeClr val="accent1">
                    <a:lumMod val="50000"/>
                  </a:schemeClr>
                </a:solidFill>
              </a:rPr>
              <a:t>nonperturbative in character since Schwinger functions all are fully dressed</a:t>
            </a:r>
          </a:p>
          <a:p>
            <a:endParaRPr lang="en-US" altLang="zh-CN" sz="2400" dirty="0">
              <a:solidFill>
                <a:schemeClr val="accent1">
                  <a:lumMod val="50000"/>
                </a:schemeClr>
              </a:solidFill>
            </a:endParaRPr>
          </a:p>
          <a:p>
            <a:r>
              <a:rPr lang="en-US" altLang="zh-CN" sz="2400" dirty="0">
                <a:solidFill>
                  <a:schemeClr val="accent1">
                    <a:lumMod val="50000"/>
                  </a:schemeClr>
                </a:solidFill>
                <a:latin typeface="TeXGyreTermesX-Regular-Identity-H"/>
              </a:rPr>
              <a:t>Owing to the infinite coupling feature, it is necessary to truncate the DSEs at a certain level for practical calculations</a:t>
            </a:r>
            <a:endParaRPr lang="zh-CN" altLang="en-US" sz="2400" dirty="0">
              <a:solidFill>
                <a:schemeClr val="accent1">
                  <a:lumMod val="50000"/>
                </a:schemeClr>
              </a:solidFill>
            </a:endParaRPr>
          </a:p>
          <a:p>
            <a:endParaRPr lang="en-US" altLang="zh-CN" sz="2400" dirty="0">
              <a:solidFill>
                <a:schemeClr val="accent1">
                  <a:lumMod val="50000"/>
                </a:schemeClr>
              </a:solidFill>
            </a:endParaRPr>
          </a:p>
          <a:p>
            <a:endParaRPr lang="en-US" altLang="zh-CN" sz="2400" dirty="0">
              <a:solidFill>
                <a:schemeClr val="accent1">
                  <a:lumMod val="50000"/>
                </a:schemeClr>
              </a:solidFill>
            </a:endParaRPr>
          </a:p>
        </p:txBody>
      </p:sp>
      <p:sp>
        <p:nvSpPr>
          <p:cNvPr id="2" name="页脚占位符 1">
            <a:extLst>
              <a:ext uri="{FF2B5EF4-FFF2-40B4-BE49-F238E27FC236}">
                <a16:creationId xmlns:a16="http://schemas.microsoft.com/office/drawing/2014/main" id="{B4B10E86-0C5F-493A-8E64-3E6D52C15E90}"/>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3" name="灯片编号占位符 2">
            <a:extLst>
              <a:ext uri="{FF2B5EF4-FFF2-40B4-BE49-F238E27FC236}">
                <a16:creationId xmlns:a16="http://schemas.microsoft.com/office/drawing/2014/main" id="{1CD59B86-7FFF-451D-A0DC-1FB6FA5F0727}"/>
              </a:ext>
            </a:extLst>
          </p:cNvPr>
          <p:cNvSpPr>
            <a:spLocks noGrp="1"/>
          </p:cNvSpPr>
          <p:nvPr>
            <p:ph type="sldNum" sz="quarter" idx="12"/>
          </p:nvPr>
        </p:nvSpPr>
        <p:spPr/>
        <p:txBody>
          <a:bodyPr/>
          <a:lstStyle/>
          <a:p>
            <a:fld id="{87034D8C-3CB4-402A-BC46-2AB14C0FE90A}" type="slidenum">
              <a:rPr lang="en-US" smtClean="0"/>
              <a:pPr/>
              <a:t>4</a:t>
            </a:fld>
            <a:endParaRPr lang="en-US" dirty="0"/>
          </a:p>
        </p:txBody>
      </p:sp>
      <p:sp>
        <p:nvSpPr>
          <p:cNvPr id="12" name="Title 1">
            <a:extLst>
              <a:ext uri="{FF2B5EF4-FFF2-40B4-BE49-F238E27FC236}">
                <a16:creationId xmlns:a16="http://schemas.microsoft.com/office/drawing/2014/main" id="{1316BA72-94A3-4F5C-BDCB-720020FE60A0}"/>
              </a:ext>
            </a:extLst>
          </p:cNvPr>
          <p:cNvSpPr txBox="1">
            <a:spLocks/>
          </p:cNvSpPr>
          <p:nvPr/>
        </p:nvSpPr>
        <p:spPr bwMode="auto">
          <a:xfrm>
            <a:off x="609600" y="290739"/>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Dyson-Schwinger Equations</a:t>
            </a:r>
            <a:endParaRPr lang="en-US" sz="3200" b="0" i="1" dirty="0">
              <a:ln w="0"/>
              <a:solidFill>
                <a:schemeClr val="accent1"/>
              </a:solidFill>
              <a:effectLst>
                <a:outerShdw blurRad="38100" dist="25400" dir="5400000" algn="ctr" rotWithShape="0">
                  <a:srgbClr val="6E747A">
                    <a:alpha val="43000"/>
                  </a:srgbClr>
                </a:outerShdw>
              </a:effectLst>
            </a:endParaRPr>
          </a:p>
        </p:txBody>
      </p:sp>
      <p:pic>
        <p:nvPicPr>
          <p:cNvPr id="5" name="图片 4">
            <a:extLst>
              <a:ext uri="{FF2B5EF4-FFF2-40B4-BE49-F238E27FC236}">
                <a16:creationId xmlns:a16="http://schemas.microsoft.com/office/drawing/2014/main" id="{82A39C1D-0C28-4ED3-AF32-43458CB7A6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729" y="1265187"/>
            <a:ext cx="5232546" cy="4648200"/>
          </a:xfrm>
          <a:prstGeom prst="rect">
            <a:avLst/>
          </a:prstGeom>
        </p:spPr>
      </p:pic>
    </p:spTree>
    <p:extLst>
      <p:ext uri="{BB962C8B-B14F-4D97-AF65-F5344CB8AC3E}">
        <p14:creationId xmlns:p14="http://schemas.microsoft.com/office/powerpoint/2010/main" val="159330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90739"/>
            <a:ext cx="10972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Dyson-Schwinger Equations</a:t>
            </a:r>
            <a:endParaRPr lang="en-US" sz="3200" b="0" i="1" dirty="0">
              <a:ln w="0"/>
              <a:solidFill>
                <a:schemeClr val="accent1"/>
              </a:solidFill>
              <a:effectLst>
                <a:outerShdw blurRad="38100" dist="25400" dir="5400000" algn="ctr" rotWithShape="0">
                  <a:srgbClr val="6E747A">
                    <a:alpha val="43000"/>
                  </a:srgbClr>
                </a:outerShdw>
              </a:effectLst>
            </a:endParaRPr>
          </a:p>
        </p:txBody>
      </p:sp>
      <p:sp>
        <p:nvSpPr>
          <p:cNvPr id="12" name="Content Placeholder 2">
            <a:extLst>
              <a:ext uri="{FF2B5EF4-FFF2-40B4-BE49-F238E27FC236}">
                <a16:creationId xmlns:a16="http://schemas.microsoft.com/office/drawing/2014/main" id="{7CEE2223-1710-4B63-96CE-771961AC4F87}"/>
              </a:ext>
            </a:extLst>
          </p:cNvPr>
          <p:cNvSpPr txBox="1">
            <a:spLocks/>
          </p:cNvSpPr>
          <p:nvPr/>
        </p:nvSpPr>
        <p:spPr bwMode="auto">
          <a:xfrm>
            <a:off x="994030" y="1116919"/>
            <a:ext cx="2362200" cy="6336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dirty="0"/>
              <a:t>Gap equation</a:t>
            </a:r>
          </a:p>
          <a:p>
            <a:pPr marL="0" indent="0">
              <a:buNone/>
            </a:pPr>
            <a:endParaRPr lang="en-US" altLang="zh-CN" dirty="0"/>
          </a:p>
          <a:p>
            <a:pPr marL="457200" lvl="1" indent="0">
              <a:buNone/>
            </a:pPr>
            <a:endParaRPr lang="en-US" altLang="zh-CN" sz="2200" dirty="0"/>
          </a:p>
        </p:txBody>
      </p:sp>
      <p:sp>
        <p:nvSpPr>
          <p:cNvPr id="8" name="文本框 7">
            <a:extLst>
              <a:ext uri="{FF2B5EF4-FFF2-40B4-BE49-F238E27FC236}">
                <a16:creationId xmlns:a16="http://schemas.microsoft.com/office/drawing/2014/main" id="{AB6B0BC5-D8A4-221C-0803-45DFD4BBA4E9}"/>
              </a:ext>
            </a:extLst>
          </p:cNvPr>
          <p:cNvSpPr txBox="1"/>
          <p:nvPr/>
        </p:nvSpPr>
        <p:spPr>
          <a:xfrm>
            <a:off x="2438400" y="4083731"/>
            <a:ext cx="1600200" cy="307777"/>
          </a:xfrm>
          <a:prstGeom prst="rect">
            <a:avLst/>
          </a:prstGeom>
          <a:noFill/>
        </p:spPr>
        <p:txBody>
          <a:bodyPr wrap="square" rtlCol="0">
            <a:spAutoFit/>
          </a:bodyPr>
          <a:lstStyle/>
          <a:p>
            <a:pPr algn="ctr"/>
            <a:r>
              <a:rPr kumimoji="1" lang="en-US" altLang="zh-CN" sz="1400" dirty="0"/>
              <a:t>bare propagator</a:t>
            </a:r>
            <a:endParaRPr kumimoji="1" lang="zh-CN" altLang="en-US" sz="1400" dirty="0"/>
          </a:p>
        </p:txBody>
      </p:sp>
      <p:sp>
        <p:nvSpPr>
          <p:cNvPr id="11" name="文本框 10">
            <a:extLst>
              <a:ext uri="{FF2B5EF4-FFF2-40B4-BE49-F238E27FC236}">
                <a16:creationId xmlns:a16="http://schemas.microsoft.com/office/drawing/2014/main" id="{9304CADF-7F4C-7E82-75AA-1A79CD604D39}"/>
              </a:ext>
            </a:extLst>
          </p:cNvPr>
          <p:cNvSpPr txBox="1"/>
          <p:nvPr/>
        </p:nvSpPr>
        <p:spPr>
          <a:xfrm>
            <a:off x="4721971" y="4086298"/>
            <a:ext cx="1123231" cy="304800"/>
          </a:xfrm>
          <a:prstGeom prst="rect">
            <a:avLst/>
          </a:prstGeom>
          <a:noFill/>
        </p:spPr>
        <p:txBody>
          <a:bodyPr wrap="square" rtlCol="0">
            <a:spAutoFit/>
          </a:bodyPr>
          <a:lstStyle/>
          <a:p>
            <a:pPr algn="ctr"/>
            <a:r>
              <a:rPr kumimoji="1" lang="en-US" altLang="zh-CN" sz="1400" dirty="0"/>
              <a:t>self energy</a:t>
            </a:r>
            <a:endParaRPr kumimoji="1" lang="zh-CN" altLang="en-US" sz="1400" dirty="0"/>
          </a:p>
        </p:txBody>
      </p:sp>
      <p:sp>
        <p:nvSpPr>
          <p:cNvPr id="15" name="文本框 14">
            <a:extLst>
              <a:ext uri="{FF2B5EF4-FFF2-40B4-BE49-F238E27FC236}">
                <a16:creationId xmlns:a16="http://schemas.microsoft.com/office/drawing/2014/main" id="{70A78352-9719-4D7B-8433-98353DD53CBA}"/>
              </a:ext>
            </a:extLst>
          </p:cNvPr>
          <p:cNvSpPr txBox="1"/>
          <p:nvPr/>
        </p:nvSpPr>
        <p:spPr>
          <a:xfrm>
            <a:off x="762000" y="4083855"/>
            <a:ext cx="1681567" cy="307777"/>
          </a:xfrm>
          <a:prstGeom prst="rect">
            <a:avLst/>
          </a:prstGeom>
          <a:noFill/>
        </p:spPr>
        <p:txBody>
          <a:bodyPr wrap="square" rtlCol="0">
            <a:spAutoFit/>
          </a:bodyPr>
          <a:lstStyle/>
          <a:p>
            <a:r>
              <a:rPr kumimoji="1" lang="en-US" altLang="zh-CN" sz="1400" dirty="0"/>
              <a:t>dressed propagator</a:t>
            </a:r>
            <a:endParaRPr kumimoji="1" lang="zh-CN" altLang="en-US" sz="1400" dirty="0"/>
          </a:p>
        </p:txBody>
      </p:sp>
      <p:pic>
        <p:nvPicPr>
          <p:cNvPr id="30" name="图片 29">
            <a:extLst>
              <a:ext uri="{FF2B5EF4-FFF2-40B4-BE49-F238E27FC236}">
                <a16:creationId xmlns:a16="http://schemas.microsoft.com/office/drawing/2014/main" id="{DE11B836-46F2-473E-8871-BF19D0520D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135" y="1753464"/>
            <a:ext cx="4313694" cy="1012859"/>
          </a:xfrm>
          <a:prstGeom prst="rect">
            <a:avLst/>
          </a:prstGeom>
        </p:spPr>
      </p:pic>
      <p:pic>
        <p:nvPicPr>
          <p:cNvPr id="39" name="图片 38">
            <a:extLst>
              <a:ext uri="{FF2B5EF4-FFF2-40B4-BE49-F238E27FC236}">
                <a16:creationId xmlns:a16="http://schemas.microsoft.com/office/drawing/2014/main" id="{C149233F-E803-4564-A3A8-3CF34A40F6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371" y="4497451"/>
            <a:ext cx="888569" cy="288276"/>
          </a:xfrm>
          <a:prstGeom prst="rect">
            <a:avLst/>
          </a:prstGeom>
        </p:spPr>
      </p:pic>
      <mc:AlternateContent xmlns:mc="http://schemas.openxmlformats.org/markup-compatibility/2006" xmlns:a14="http://schemas.microsoft.com/office/drawing/2010/main">
        <mc:Choice Requires="a14">
          <p:sp>
            <p:nvSpPr>
              <p:cNvPr id="40" name="文本框 39">
                <a:extLst>
                  <a:ext uri="{FF2B5EF4-FFF2-40B4-BE49-F238E27FC236}">
                    <a16:creationId xmlns:a16="http://schemas.microsoft.com/office/drawing/2014/main" id="{C8909823-4782-46DC-978B-0B378E574F34}"/>
                  </a:ext>
                </a:extLst>
              </p:cNvPr>
              <p:cNvSpPr txBox="1"/>
              <p:nvPr/>
            </p:nvSpPr>
            <p:spPr>
              <a:xfrm>
                <a:off x="1878949" y="4485049"/>
                <a:ext cx="3969625" cy="391902"/>
              </a:xfrm>
              <a:prstGeom prst="rect">
                <a:avLst/>
              </a:prstGeom>
              <a:noFill/>
            </p:spPr>
            <p:txBody>
              <a:bodyPr wrap="square" rtlCol="0">
                <a:spAutoFit/>
              </a:bodyPr>
              <a:lstStyle/>
              <a:p>
                <a14:m>
                  <m:oMath xmlns:m="http://schemas.openxmlformats.org/officeDocument/2006/math">
                    <m:sSub>
                      <m:sSubPr>
                        <m:ctrlPr>
                          <a:rPr lang="en-US" i="1" smtClean="0">
                            <a:solidFill>
                              <a:schemeClr val="accent1">
                                <a:lumMod val="75000"/>
                              </a:schemeClr>
                            </a:solidFill>
                            <a:latin typeface="Cambria Math" panose="02040503050406030204" pitchFamily="18" charset="0"/>
                          </a:rPr>
                        </m:ctrlPr>
                      </m:sSubPr>
                      <m:e>
                        <m:r>
                          <a:rPr lang="en-US" b="0" i="1" smtClean="0">
                            <a:solidFill>
                              <a:schemeClr val="accent1">
                                <a:lumMod val="75000"/>
                              </a:schemeClr>
                            </a:solidFill>
                            <a:latin typeface="Cambria Math" panose="02040503050406030204" pitchFamily="18" charset="0"/>
                          </a:rPr>
                          <m:t>𝑚</m:t>
                        </m:r>
                      </m:e>
                      <m:sub>
                        <m:r>
                          <a:rPr lang="en-US" b="0" i="1" smtClean="0">
                            <a:solidFill>
                              <a:schemeClr val="accent1">
                                <a:lumMod val="75000"/>
                              </a:schemeClr>
                            </a:solidFill>
                            <a:latin typeface="Cambria Math" panose="02040503050406030204" pitchFamily="18" charset="0"/>
                          </a:rPr>
                          <m:t>𝑔</m:t>
                        </m:r>
                      </m:sub>
                    </m:sSub>
                  </m:oMath>
                </a14:m>
                <a:r>
                  <a:rPr lang="en-US" dirty="0">
                    <a:solidFill>
                      <a:schemeClr val="accent1">
                        <a:lumMod val="75000"/>
                      </a:schemeClr>
                    </a:solidFill>
                  </a:rPr>
                  <a:t>: Higgs-produced quark current mass</a:t>
                </a:r>
              </a:p>
            </p:txBody>
          </p:sp>
        </mc:Choice>
        <mc:Fallback xmlns="">
          <p:sp>
            <p:nvSpPr>
              <p:cNvPr id="40" name="文本框 39">
                <a:extLst>
                  <a:ext uri="{FF2B5EF4-FFF2-40B4-BE49-F238E27FC236}">
                    <a16:creationId xmlns:a16="http://schemas.microsoft.com/office/drawing/2014/main" id="{C8909823-4782-46DC-978B-0B378E574F34}"/>
                  </a:ext>
                </a:extLst>
              </p:cNvPr>
              <p:cNvSpPr txBox="1">
                <a:spLocks noRot="1" noChangeAspect="1" noMove="1" noResize="1" noEditPoints="1" noAdjustHandles="1" noChangeArrowheads="1" noChangeShapeType="1" noTextEdit="1"/>
              </p:cNvSpPr>
              <p:nvPr/>
            </p:nvSpPr>
            <p:spPr>
              <a:xfrm>
                <a:off x="1878949" y="4485049"/>
                <a:ext cx="3969625" cy="391902"/>
              </a:xfrm>
              <a:prstGeom prst="rect">
                <a:avLst/>
              </a:prstGeom>
              <a:blipFill>
                <a:blip r:embed="rId5"/>
                <a:stretch>
                  <a:fillRect t="-7813" b="-20313"/>
                </a:stretch>
              </a:blipFill>
            </p:spPr>
            <p:txBody>
              <a:bodyPr/>
              <a:lstStyle/>
              <a:p>
                <a:r>
                  <a:rPr lang="zh-CN" altLang="en-US">
                    <a:noFill/>
                  </a:rPr>
                  <a:t> </a:t>
                </a:r>
              </a:p>
            </p:txBody>
          </p:sp>
        </mc:Fallback>
      </mc:AlternateContent>
      <p:pic>
        <p:nvPicPr>
          <p:cNvPr id="42" name="图片 41">
            <a:extLst>
              <a:ext uri="{FF2B5EF4-FFF2-40B4-BE49-F238E27FC236}">
                <a16:creationId xmlns:a16="http://schemas.microsoft.com/office/drawing/2014/main" id="{5B58C520-11CB-4133-BBF1-7868A61E7A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3400" y="5379543"/>
            <a:ext cx="1936415" cy="264056"/>
          </a:xfrm>
          <a:prstGeom prst="rect">
            <a:avLst/>
          </a:prstGeom>
        </p:spPr>
      </p:pic>
      <p:sp>
        <p:nvSpPr>
          <p:cNvPr id="44" name="文本框 43">
            <a:extLst>
              <a:ext uri="{FF2B5EF4-FFF2-40B4-BE49-F238E27FC236}">
                <a16:creationId xmlns:a16="http://schemas.microsoft.com/office/drawing/2014/main" id="{C9FC799B-35DE-4877-8E80-7963C29884C4}"/>
              </a:ext>
            </a:extLst>
          </p:cNvPr>
          <p:cNvSpPr txBox="1"/>
          <p:nvPr/>
        </p:nvSpPr>
        <p:spPr>
          <a:xfrm>
            <a:off x="2469814" y="5303284"/>
            <a:ext cx="3375387" cy="369332"/>
          </a:xfrm>
          <a:prstGeom prst="rect">
            <a:avLst/>
          </a:prstGeom>
          <a:noFill/>
        </p:spPr>
        <p:txBody>
          <a:bodyPr wrap="square">
            <a:spAutoFit/>
          </a:bodyPr>
          <a:lstStyle/>
          <a:p>
            <a:pPr algn="l"/>
            <a:r>
              <a:rPr lang="en-US" sz="1800" b="0" i="0" u="none" strike="noStrike" baseline="0" dirty="0">
                <a:solidFill>
                  <a:schemeClr val="accent1">
                    <a:lumMod val="75000"/>
                  </a:schemeClr>
                </a:solidFill>
                <a:latin typeface="CMR10"/>
              </a:rPr>
              <a:t>the generators of SU(3) </a:t>
            </a:r>
            <a:r>
              <a:rPr lang="en-US" sz="1800" b="0" i="0" u="none" strike="noStrike" baseline="0" dirty="0" err="1">
                <a:solidFill>
                  <a:schemeClr val="accent1">
                    <a:lumMod val="75000"/>
                  </a:schemeClr>
                </a:solidFill>
                <a:latin typeface="CMR10"/>
              </a:rPr>
              <a:t>colour</a:t>
            </a:r>
            <a:endParaRPr lang="en-US" dirty="0">
              <a:solidFill>
                <a:schemeClr val="accent1">
                  <a:lumMod val="75000"/>
                </a:schemeClr>
              </a:solidFill>
            </a:endParaRPr>
          </a:p>
        </p:txBody>
      </p:sp>
      <p:pic>
        <p:nvPicPr>
          <p:cNvPr id="46" name="图片 45">
            <a:extLst>
              <a:ext uri="{FF2B5EF4-FFF2-40B4-BE49-F238E27FC236}">
                <a16:creationId xmlns:a16="http://schemas.microsoft.com/office/drawing/2014/main" id="{B4409731-2692-4FCB-AAF6-6E4B3017C2C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17324" y="4915352"/>
            <a:ext cx="476443" cy="323425"/>
          </a:xfrm>
          <a:prstGeom prst="rect">
            <a:avLst/>
          </a:prstGeom>
        </p:spPr>
      </p:pic>
      <p:sp>
        <p:nvSpPr>
          <p:cNvPr id="48" name="文本框 47">
            <a:extLst>
              <a:ext uri="{FF2B5EF4-FFF2-40B4-BE49-F238E27FC236}">
                <a16:creationId xmlns:a16="http://schemas.microsoft.com/office/drawing/2014/main" id="{2CC6AB01-7144-4C72-AA77-29CB0007AF23}"/>
              </a:ext>
            </a:extLst>
          </p:cNvPr>
          <p:cNvSpPr txBox="1"/>
          <p:nvPr/>
        </p:nvSpPr>
        <p:spPr>
          <a:xfrm>
            <a:off x="1350164" y="4886492"/>
            <a:ext cx="3260041" cy="369332"/>
          </a:xfrm>
          <a:prstGeom prst="rect">
            <a:avLst/>
          </a:prstGeom>
          <a:noFill/>
        </p:spPr>
        <p:txBody>
          <a:bodyPr wrap="square">
            <a:spAutoFit/>
          </a:bodyPr>
          <a:lstStyle/>
          <a:p>
            <a:r>
              <a:rPr lang="en-US" sz="1800" b="0" i="0" u="none" strike="noStrike" baseline="0" dirty="0">
                <a:solidFill>
                  <a:schemeClr val="accent1">
                    <a:lumMod val="75000"/>
                  </a:schemeClr>
                </a:solidFill>
                <a:latin typeface="CMR10"/>
              </a:rPr>
              <a:t>the dressed-gluon propagator</a:t>
            </a:r>
            <a:endParaRPr lang="en-US" dirty="0">
              <a:solidFill>
                <a:schemeClr val="accent1">
                  <a:lumMod val="75000"/>
                </a:schemeClr>
              </a:solidFill>
            </a:endParaRPr>
          </a:p>
        </p:txBody>
      </p:sp>
      <p:pic>
        <p:nvPicPr>
          <p:cNvPr id="50" name="图片 49">
            <a:extLst>
              <a:ext uri="{FF2B5EF4-FFF2-40B4-BE49-F238E27FC236}">
                <a16:creationId xmlns:a16="http://schemas.microsoft.com/office/drawing/2014/main" id="{A1A2882C-227E-4C0B-8239-7E4A3360462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66800" y="5716850"/>
            <a:ext cx="352497" cy="323425"/>
          </a:xfrm>
          <a:prstGeom prst="rect">
            <a:avLst/>
          </a:prstGeom>
        </p:spPr>
      </p:pic>
      <p:sp>
        <p:nvSpPr>
          <p:cNvPr id="52" name="文本框 51">
            <a:extLst>
              <a:ext uri="{FF2B5EF4-FFF2-40B4-BE49-F238E27FC236}">
                <a16:creationId xmlns:a16="http://schemas.microsoft.com/office/drawing/2014/main" id="{29807C5D-A97F-438B-87A7-19C337E15318}"/>
              </a:ext>
            </a:extLst>
          </p:cNvPr>
          <p:cNvSpPr txBox="1"/>
          <p:nvPr/>
        </p:nvSpPr>
        <p:spPr>
          <a:xfrm>
            <a:off x="1416613" y="5726668"/>
            <a:ext cx="3260041" cy="369332"/>
          </a:xfrm>
          <a:prstGeom prst="rect">
            <a:avLst/>
          </a:prstGeom>
          <a:noFill/>
        </p:spPr>
        <p:txBody>
          <a:bodyPr wrap="square">
            <a:spAutoFit/>
          </a:bodyPr>
          <a:lstStyle/>
          <a:p>
            <a:r>
              <a:rPr lang="en-US" sz="1800" b="0" i="0" u="none" strike="noStrike" baseline="0" dirty="0">
                <a:solidFill>
                  <a:schemeClr val="accent1">
                    <a:lumMod val="75000"/>
                  </a:schemeClr>
                </a:solidFill>
                <a:latin typeface="CMR10"/>
              </a:rPr>
              <a:t>the dressed-gluon-quark vertex</a:t>
            </a:r>
            <a:endParaRPr lang="en-US" dirty="0">
              <a:solidFill>
                <a:schemeClr val="accent1">
                  <a:lumMod val="75000"/>
                </a:schemeClr>
              </a:solidFill>
            </a:endParaRPr>
          </a:p>
        </p:txBody>
      </p:sp>
      <p:pic>
        <p:nvPicPr>
          <p:cNvPr id="33" name="图片 32">
            <a:extLst>
              <a:ext uri="{FF2B5EF4-FFF2-40B4-BE49-F238E27FC236}">
                <a16:creationId xmlns:a16="http://schemas.microsoft.com/office/drawing/2014/main" id="{67478232-8D64-48C4-8018-1581719BC3D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2000" y="2861264"/>
            <a:ext cx="5443456" cy="989719"/>
          </a:xfrm>
          <a:prstGeom prst="rect">
            <a:avLst/>
          </a:prstGeom>
        </p:spPr>
      </p:pic>
      <p:sp>
        <p:nvSpPr>
          <p:cNvPr id="2" name="页脚占位符 1">
            <a:extLst>
              <a:ext uri="{FF2B5EF4-FFF2-40B4-BE49-F238E27FC236}">
                <a16:creationId xmlns:a16="http://schemas.microsoft.com/office/drawing/2014/main" id="{B20BAC0E-6B34-4AFE-B53B-2C7E19B73110}"/>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19" name="Content Placeholder 2">
            <a:extLst>
              <a:ext uri="{FF2B5EF4-FFF2-40B4-BE49-F238E27FC236}">
                <a16:creationId xmlns:a16="http://schemas.microsoft.com/office/drawing/2014/main" id="{A0BE9EFB-EF91-4E73-8080-EDE42741FDAE}"/>
              </a:ext>
            </a:extLst>
          </p:cNvPr>
          <p:cNvSpPr txBox="1">
            <a:spLocks/>
          </p:cNvSpPr>
          <p:nvPr/>
        </p:nvSpPr>
        <p:spPr bwMode="auto">
          <a:xfrm>
            <a:off x="7620000" y="1118961"/>
            <a:ext cx="3352800" cy="6336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dirty="0"/>
              <a:t>Bethe-Salpeter equation</a:t>
            </a:r>
          </a:p>
          <a:p>
            <a:pPr marL="0" indent="0">
              <a:buNone/>
            </a:pPr>
            <a:endParaRPr lang="en-US" altLang="zh-CN" dirty="0"/>
          </a:p>
          <a:p>
            <a:pPr marL="457200" lvl="1" indent="0">
              <a:buNone/>
            </a:pPr>
            <a:endParaRPr lang="en-US" altLang="zh-CN" sz="2200" dirty="0"/>
          </a:p>
        </p:txBody>
      </p:sp>
      <p:pic>
        <p:nvPicPr>
          <p:cNvPr id="20" name="图片 19">
            <a:extLst>
              <a:ext uri="{FF2B5EF4-FFF2-40B4-BE49-F238E27FC236}">
                <a16:creationId xmlns:a16="http://schemas.microsoft.com/office/drawing/2014/main" id="{EB7BFE19-E3D1-4EAE-8D5A-263BF53328C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54822" y="1756340"/>
            <a:ext cx="4390730" cy="696091"/>
          </a:xfrm>
          <a:prstGeom prst="rect">
            <a:avLst/>
          </a:prstGeom>
        </p:spPr>
      </p:pic>
      <p:pic>
        <p:nvPicPr>
          <p:cNvPr id="21" name="图片 20">
            <a:extLst>
              <a:ext uri="{FF2B5EF4-FFF2-40B4-BE49-F238E27FC236}">
                <a16:creationId xmlns:a16="http://schemas.microsoft.com/office/drawing/2014/main" id="{EA873672-AA1B-447D-B61E-B2F167F12749}"/>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904802" y="4249265"/>
            <a:ext cx="409596" cy="339743"/>
          </a:xfrm>
          <a:prstGeom prst="rect">
            <a:avLst/>
          </a:prstGeom>
        </p:spPr>
      </p:pic>
      <p:sp>
        <p:nvSpPr>
          <p:cNvPr id="22" name="文本框 21">
            <a:extLst>
              <a:ext uri="{FF2B5EF4-FFF2-40B4-BE49-F238E27FC236}">
                <a16:creationId xmlns:a16="http://schemas.microsoft.com/office/drawing/2014/main" id="{D96B280F-5BE5-4AC7-AFA3-305EB7A0FBC8}"/>
              </a:ext>
            </a:extLst>
          </p:cNvPr>
          <p:cNvSpPr txBox="1"/>
          <p:nvPr/>
        </p:nvSpPr>
        <p:spPr>
          <a:xfrm>
            <a:off x="8314399" y="4219744"/>
            <a:ext cx="2729470" cy="369332"/>
          </a:xfrm>
          <a:prstGeom prst="rect">
            <a:avLst/>
          </a:prstGeom>
          <a:noFill/>
        </p:spPr>
        <p:txBody>
          <a:bodyPr wrap="square">
            <a:spAutoFit/>
          </a:bodyPr>
          <a:lstStyle/>
          <a:p>
            <a:r>
              <a:rPr lang="en-US" sz="1800" b="0" i="0" u="none" strike="noStrike" baseline="0" dirty="0">
                <a:solidFill>
                  <a:schemeClr val="accent1">
                    <a:lumMod val="75000"/>
                  </a:schemeClr>
                </a:solidFill>
                <a:latin typeface="CMR10"/>
              </a:rPr>
              <a:t>the bound-state amplitude</a:t>
            </a:r>
            <a:endParaRPr lang="en-US" dirty="0">
              <a:solidFill>
                <a:schemeClr val="accent1">
                  <a:lumMod val="75000"/>
                </a:schemeClr>
              </a:solidFill>
            </a:endParaRPr>
          </a:p>
        </p:txBody>
      </p:sp>
      <p:pic>
        <p:nvPicPr>
          <p:cNvPr id="23" name="图片 22">
            <a:extLst>
              <a:ext uri="{FF2B5EF4-FFF2-40B4-BE49-F238E27FC236}">
                <a16:creationId xmlns:a16="http://schemas.microsoft.com/office/drawing/2014/main" id="{7A9D1F6A-0217-4157-9630-F8DF8183C87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54675" y="4627687"/>
            <a:ext cx="1713892" cy="301270"/>
          </a:xfrm>
          <a:prstGeom prst="rect">
            <a:avLst/>
          </a:prstGeom>
        </p:spPr>
      </p:pic>
      <p:sp>
        <p:nvSpPr>
          <p:cNvPr id="24" name="文本框 23">
            <a:extLst>
              <a:ext uri="{FF2B5EF4-FFF2-40B4-BE49-F238E27FC236}">
                <a16:creationId xmlns:a16="http://schemas.microsoft.com/office/drawing/2014/main" id="{A185FD2E-BD41-45B2-A54B-A996EEC54C62}"/>
              </a:ext>
            </a:extLst>
          </p:cNvPr>
          <p:cNvSpPr txBox="1"/>
          <p:nvPr/>
        </p:nvSpPr>
        <p:spPr>
          <a:xfrm>
            <a:off x="9150187" y="4622194"/>
            <a:ext cx="2275706" cy="369332"/>
          </a:xfrm>
          <a:prstGeom prst="rect">
            <a:avLst/>
          </a:prstGeom>
          <a:noFill/>
        </p:spPr>
        <p:txBody>
          <a:bodyPr wrap="square">
            <a:spAutoFit/>
          </a:bodyPr>
          <a:lstStyle/>
          <a:p>
            <a:r>
              <a:rPr lang="en-US" sz="1800" b="0" i="0" u="none" strike="noStrike" baseline="0" dirty="0">
                <a:solidFill>
                  <a:schemeClr val="accent1">
                    <a:lumMod val="75000"/>
                  </a:schemeClr>
                </a:solidFill>
                <a:latin typeface="CMR10"/>
              </a:rPr>
              <a:t>the total momentum</a:t>
            </a:r>
            <a:endParaRPr lang="en-US" dirty="0">
              <a:solidFill>
                <a:schemeClr val="accent1">
                  <a:lumMod val="75000"/>
                </a:schemeClr>
              </a:solidFill>
            </a:endParaRPr>
          </a:p>
        </p:txBody>
      </p:sp>
      <mc:AlternateContent xmlns:mc="http://schemas.openxmlformats.org/markup-compatibility/2006" xmlns:a14="http://schemas.microsoft.com/office/drawing/2010/main">
        <mc:Choice Requires="a14">
          <p:sp>
            <p:nvSpPr>
              <p:cNvPr id="25" name="文本框 24">
                <a:extLst>
                  <a:ext uri="{FF2B5EF4-FFF2-40B4-BE49-F238E27FC236}">
                    <a16:creationId xmlns:a16="http://schemas.microsoft.com/office/drawing/2014/main" id="{18F35BCD-96C7-425E-8EFC-3D4A2EBE0363}"/>
                  </a:ext>
                </a:extLst>
              </p:cNvPr>
              <p:cNvSpPr txBox="1"/>
              <p:nvPr/>
            </p:nvSpPr>
            <p:spPr>
              <a:xfrm>
                <a:off x="8763000" y="5003742"/>
                <a:ext cx="1860382" cy="380810"/>
              </a:xfrm>
              <a:prstGeom prst="rect">
                <a:avLst/>
              </a:prstGeom>
              <a:noFill/>
            </p:spPr>
            <p:txBody>
              <a:bodyPr wrap="square">
                <a:spAutoFit/>
              </a:bodyPr>
              <a:lstStyle/>
              <a:p>
                <a:pPr algn="l"/>
                <a:r>
                  <a:rPr lang="en-US" sz="1800" b="0" i="0" u="none" strike="noStrike" baseline="0" dirty="0">
                    <a:solidFill>
                      <a:schemeClr val="accent1">
                        <a:lumMod val="75000"/>
                      </a:schemeClr>
                    </a:solidFill>
                    <a:latin typeface="CMR10"/>
                  </a:rPr>
                  <a:t>speci</a:t>
                </a:r>
                <a:r>
                  <a:rPr lang="en-US" altLang="zh-CN" sz="1800" b="0" i="0" u="none" strike="noStrike" baseline="0" dirty="0">
                    <a:solidFill>
                      <a:schemeClr val="accent1">
                        <a:lumMod val="75000"/>
                      </a:schemeClr>
                    </a:solidFill>
                    <a:latin typeface="CMR10"/>
                  </a:rPr>
                  <a:t>f</a:t>
                </a:r>
                <a:r>
                  <a:rPr lang="en-US" sz="1800" b="0" i="0" u="none" strike="noStrike" baseline="0" dirty="0">
                    <a:solidFill>
                      <a:schemeClr val="accent1">
                        <a:lumMod val="75000"/>
                      </a:schemeClr>
                    </a:solidFill>
                    <a:latin typeface="CMR10"/>
                  </a:rPr>
                  <a:t>ies the </a:t>
                </a:r>
                <a14:m>
                  <m:oMath xmlns:m="http://schemas.openxmlformats.org/officeDocument/2006/math">
                    <m:sSup>
                      <m:sSupPr>
                        <m:ctrlPr>
                          <a:rPr lang="en-US" sz="1800" b="0" i="1" u="none" strike="noStrike" baseline="0" smtClean="0">
                            <a:solidFill>
                              <a:schemeClr val="accent1">
                                <a:lumMod val="75000"/>
                              </a:schemeClr>
                            </a:solidFill>
                            <a:latin typeface="Cambria Math" panose="02040503050406030204" pitchFamily="18" charset="0"/>
                          </a:rPr>
                        </m:ctrlPr>
                      </m:sSupPr>
                      <m:e>
                        <m:r>
                          <a:rPr lang="en-US" sz="1800" b="0" i="1" u="none" strike="noStrike" baseline="0" smtClean="0">
                            <a:solidFill>
                              <a:schemeClr val="accent1">
                                <a:lumMod val="75000"/>
                              </a:schemeClr>
                            </a:solidFill>
                            <a:latin typeface="Cambria Math" panose="02040503050406030204" pitchFamily="18" charset="0"/>
                          </a:rPr>
                          <m:t>𝐽</m:t>
                        </m:r>
                      </m:e>
                      <m:sup>
                        <m:r>
                          <a:rPr lang="en-US" sz="1800" b="0" i="1" u="none" strike="noStrike" baseline="0" smtClean="0">
                            <a:solidFill>
                              <a:schemeClr val="accent1">
                                <a:lumMod val="75000"/>
                              </a:schemeClr>
                            </a:solidFill>
                            <a:latin typeface="Cambria Math" panose="02040503050406030204" pitchFamily="18" charset="0"/>
                          </a:rPr>
                          <m:t>𝑃</m:t>
                        </m:r>
                        <m:r>
                          <a:rPr lang="en-US" sz="1800" b="0" i="1" u="none" strike="noStrike" baseline="0" smtClean="0">
                            <a:solidFill>
                              <a:schemeClr val="accent1">
                                <a:lumMod val="75000"/>
                              </a:schemeClr>
                            </a:solidFill>
                            <a:latin typeface="Cambria Math" panose="02040503050406030204" pitchFamily="18" charset="0"/>
                          </a:rPr>
                          <m:t>(</m:t>
                        </m:r>
                        <m:r>
                          <a:rPr lang="en-US" sz="1800" b="0" i="1" u="none" strike="noStrike" baseline="0" smtClean="0">
                            <a:solidFill>
                              <a:schemeClr val="accent1">
                                <a:lumMod val="75000"/>
                              </a:schemeClr>
                            </a:solidFill>
                            <a:latin typeface="Cambria Math" panose="02040503050406030204" pitchFamily="18" charset="0"/>
                          </a:rPr>
                          <m:t>𝑐</m:t>
                        </m:r>
                        <m:r>
                          <a:rPr lang="en-US" sz="1800" b="0" i="1" u="none" strike="noStrike" baseline="0" smtClean="0">
                            <a:solidFill>
                              <a:schemeClr val="accent1">
                                <a:lumMod val="75000"/>
                              </a:schemeClr>
                            </a:solidFill>
                            <a:latin typeface="Cambria Math" panose="02040503050406030204" pitchFamily="18" charset="0"/>
                          </a:rPr>
                          <m:t>)</m:t>
                        </m:r>
                      </m:sup>
                    </m:sSup>
                  </m:oMath>
                </a14:m>
                <a:endParaRPr lang="en-US" dirty="0">
                  <a:solidFill>
                    <a:schemeClr val="accent1">
                      <a:lumMod val="75000"/>
                    </a:schemeClr>
                  </a:solidFill>
                </a:endParaRPr>
              </a:p>
            </p:txBody>
          </p:sp>
        </mc:Choice>
        <mc:Fallback xmlns="">
          <p:sp>
            <p:nvSpPr>
              <p:cNvPr id="25" name="文本框 24">
                <a:extLst>
                  <a:ext uri="{FF2B5EF4-FFF2-40B4-BE49-F238E27FC236}">
                    <a16:creationId xmlns:a16="http://schemas.microsoft.com/office/drawing/2014/main" id="{18F35BCD-96C7-425E-8EFC-3D4A2EBE0363}"/>
                  </a:ext>
                </a:extLst>
              </p:cNvPr>
              <p:cNvSpPr txBox="1">
                <a:spLocks noRot="1" noChangeAspect="1" noMove="1" noResize="1" noEditPoints="1" noAdjustHandles="1" noChangeArrowheads="1" noChangeShapeType="1" noTextEdit="1"/>
              </p:cNvSpPr>
              <p:nvPr/>
            </p:nvSpPr>
            <p:spPr>
              <a:xfrm>
                <a:off x="8763000" y="5003742"/>
                <a:ext cx="1860382" cy="380810"/>
              </a:xfrm>
              <a:prstGeom prst="rect">
                <a:avLst/>
              </a:prstGeom>
              <a:blipFill>
                <a:blip r:embed="rId13"/>
                <a:stretch>
                  <a:fillRect l="-2951" t="-6452" b="-25806"/>
                </a:stretch>
              </a:blipFill>
            </p:spPr>
            <p:txBody>
              <a:bodyPr/>
              <a:lstStyle/>
              <a:p>
                <a:r>
                  <a:rPr lang="zh-CN" altLang="en-US">
                    <a:noFill/>
                  </a:rPr>
                  <a:t> </a:t>
                </a:r>
              </a:p>
            </p:txBody>
          </p:sp>
        </mc:Fallback>
      </mc:AlternateContent>
      <p:pic>
        <p:nvPicPr>
          <p:cNvPr id="26" name="图片 25">
            <a:extLst>
              <a:ext uri="{FF2B5EF4-FFF2-40B4-BE49-F238E27FC236}">
                <a16:creationId xmlns:a16="http://schemas.microsoft.com/office/drawing/2014/main" id="{A44DBFC7-6860-442C-93E9-38AE197D2CD1}"/>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487596" y="5505193"/>
            <a:ext cx="460399" cy="282590"/>
          </a:xfrm>
          <a:prstGeom prst="rect">
            <a:avLst/>
          </a:prstGeom>
        </p:spPr>
      </p:pic>
      <p:sp>
        <p:nvSpPr>
          <p:cNvPr id="27" name="文本框 26">
            <a:extLst>
              <a:ext uri="{FF2B5EF4-FFF2-40B4-BE49-F238E27FC236}">
                <a16:creationId xmlns:a16="http://schemas.microsoft.com/office/drawing/2014/main" id="{DF22C8A7-73CE-4B5A-B48B-E6FA23FD2E06}"/>
              </a:ext>
            </a:extLst>
          </p:cNvPr>
          <p:cNvSpPr txBox="1"/>
          <p:nvPr/>
        </p:nvSpPr>
        <p:spPr>
          <a:xfrm>
            <a:off x="7978684" y="5398834"/>
            <a:ext cx="3617923" cy="369332"/>
          </a:xfrm>
          <a:prstGeom prst="rect">
            <a:avLst/>
          </a:prstGeom>
          <a:noFill/>
        </p:spPr>
        <p:txBody>
          <a:bodyPr wrap="square">
            <a:spAutoFit/>
          </a:bodyPr>
          <a:lstStyle/>
          <a:p>
            <a:pPr algn="l"/>
            <a:r>
              <a:rPr lang="en-US" sz="1800" b="0" i="0" u="none" strike="noStrike" baseline="0" dirty="0">
                <a:solidFill>
                  <a:schemeClr val="accent1">
                    <a:lumMod val="75000"/>
                  </a:schemeClr>
                </a:solidFill>
                <a:latin typeface="CMR10"/>
              </a:rPr>
              <a:t>quark + antiquark scattering kernel</a:t>
            </a:r>
            <a:endParaRPr lang="en-US" dirty="0">
              <a:solidFill>
                <a:schemeClr val="accent1">
                  <a:lumMod val="75000"/>
                </a:schemeClr>
              </a:solidFill>
            </a:endParaRPr>
          </a:p>
        </p:txBody>
      </p:sp>
      <p:pic>
        <p:nvPicPr>
          <p:cNvPr id="28" name="图片 27">
            <a:extLst>
              <a:ext uri="{FF2B5EF4-FFF2-40B4-BE49-F238E27FC236}">
                <a16:creationId xmlns:a16="http://schemas.microsoft.com/office/drawing/2014/main" id="{746A0CCF-0F47-435A-B73A-F931049A9CFA}"/>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024491" y="5882117"/>
            <a:ext cx="2401402" cy="353926"/>
          </a:xfrm>
          <a:prstGeom prst="rect">
            <a:avLst/>
          </a:prstGeom>
        </p:spPr>
      </p:pic>
      <p:pic>
        <p:nvPicPr>
          <p:cNvPr id="29" name="图片 28">
            <a:extLst>
              <a:ext uri="{FF2B5EF4-FFF2-40B4-BE49-F238E27FC236}">
                <a16:creationId xmlns:a16="http://schemas.microsoft.com/office/drawing/2014/main" id="{47CBBD5A-ABF4-4600-BCBE-2CBC8E63BAA7}"/>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746382" y="5923651"/>
            <a:ext cx="1278109" cy="327798"/>
          </a:xfrm>
          <a:prstGeom prst="rect">
            <a:avLst/>
          </a:prstGeom>
        </p:spPr>
      </p:pic>
      <p:pic>
        <p:nvPicPr>
          <p:cNvPr id="32" name="图片 31">
            <a:extLst>
              <a:ext uri="{FF2B5EF4-FFF2-40B4-BE49-F238E27FC236}">
                <a16:creationId xmlns:a16="http://schemas.microsoft.com/office/drawing/2014/main" id="{4FAA674B-3461-417E-824E-A88D6BAE7F8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268812" y="5094271"/>
            <a:ext cx="411145" cy="301270"/>
          </a:xfrm>
          <a:prstGeom prst="rect">
            <a:avLst/>
          </a:prstGeom>
        </p:spPr>
      </p:pic>
      <p:pic>
        <p:nvPicPr>
          <p:cNvPr id="34" name="图片 33">
            <a:extLst>
              <a:ext uri="{FF2B5EF4-FFF2-40B4-BE49-F238E27FC236}">
                <a16:creationId xmlns:a16="http://schemas.microsoft.com/office/drawing/2014/main" id="{46CC033E-B545-400D-A00F-9E1521933B52}"/>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7144112" y="2606283"/>
            <a:ext cx="4418738" cy="1439328"/>
          </a:xfrm>
          <a:prstGeom prst="rect">
            <a:avLst/>
          </a:prstGeom>
        </p:spPr>
      </p:pic>
      <p:sp>
        <p:nvSpPr>
          <p:cNvPr id="3" name="灯片编号占位符 2">
            <a:extLst>
              <a:ext uri="{FF2B5EF4-FFF2-40B4-BE49-F238E27FC236}">
                <a16:creationId xmlns:a16="http://schemas.microsoft.com/office/drawing/2014/main" id="{8A73D021-412E-44EB-A290-D6FD42A885EB}"/>
              </a:ext>
            </a:extLst>
          </p:cNvPr>
          <p:cNvSpPr>
            <a:spLocks noGrp="1"/>
          </p:cNvSpPr>
          <p:nvPr>
            <p:ph type="sldNum" sz="quarter" idx="12"/>
          </p:nvPr>
        </p:nvSpPr>
        <p:spPr/>
        <p:txBody>
          <a:bodyPr/>
          <a:lstStyle/>
          <a:p>
            <a:fld id="{87034D8C-3CB4-402A-BC46-2AB14C0FE90A}" type="slidenum">
              <a:rPr lang="en-US" smtClean="0"/>
              <a:pPr/>
              <a:t>5</a:t>
            </a:fld>
            <a:endParaRPr lang="en-US" dirty="0"/>
          </a:p>
        </p:txBody>
      </p:sp>
    </p:spTree>
    <p:extLst>
      <p:ext uri="{BB962C8B-B14F-4D97-AF65-F5344CB8AC3E}">
        <p14:creationId xmlns:p14="http://schemas.microsoft.com/office/powerpoint/2010/main" val="30399182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39BDD9E-FB75-4811-9688-D0A0B0A8080A}"/>
              </a:ext>
            </a:extLst>
          </p:cNvPr>
          <p:cNvSpPr txBox="1">
            <a:spLocks/>
          </p:cNvSpPr>
          <p:nvPr/>
        </p:nvSpPr>
        <p:spPr bwMode="auto">
          <a:xfrm>
            <a:off x="609600" y="228600"/>
            <a:ext cx="51816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sz="3200" b="0" i="1" dirty="0">
                <a:ln w="0"/>
                <a:solidFill>
                  <a:schemeClr val="accent1"/>
                </a:solidFill>
                <a:effectLst>
                  <a:outerShdw blurRad="38100" dist="25400" dir="5400000" algn="ctr" rotWithShape="0">
                    <a:srgbClr val="6E747A">
                      <a:alpha val="43000"/>
                    </a:srgbClr>
                  </a:outerShdw>
                </a:effectLst>
              </a:rPr>
              <a:t>Rainbow-ladder truncation</a:t>
            </a:r>
          </a:p>
        </p:txBody>
      </p:sp>
      <p:sp>
        <p:nvSpPr>
          <p:cNvPr id="12" name="Content Placeholder 2">
            <a:extLst>
              <a:ext uri="{FF2B5EF4-FFF2-40B4-BE49-F238E27FC236}">
                <a16:creationId xmlns:a16="http://schemas.microsoft.com/office/drawing/2014/main" id="{CD54EEFF-4245-C973-FE9C-F5055D5ACC1F}"/>
              </a:ext>
            </a:extLst>
          </p:cNvPr>
          <p:cNvSpPr txBox="1">
            <a:spLocks/>
          </p:cNvSpPr>
          <p:nvPr/>
        </p:nvSpPr>
        <p:spPr bwMode="auto">
          <a:xfrm>
            <a:off x="683078" y="990600"/>
            <a:ext cx="10825843" cy="342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000" dirty="0"/>
              <a:t>Rainbow  truncation</a:t>
            </a:r>
          </a:p>
          <a:p>
            <a:endParaRPr lang="en-US" altLang="zh-CN" sz="2000" dirty="0"/>
          </a:p>
          <a:p>
            <a:pPr marL="0" indent="0">
              <a:buNone/>
            </a:pPr>
            <a:r>
              <a:rPr lang="en" altLang="zh-CN" sz="2000" dirty="0"/>
              <a:t>      </a:t>
            </a:r>
          </a:p>
          <a:p>
            <a:r>
              <a:rPr lang="en-US" sz="2000" dirty="0"/>
              <a:t>In the associated ladder truncation, the Bethe-Salpeter kernel is</a:t>
            </a:r>
            <a:endParaRPr lang="en" altLang="zh-CN" sz="2000" dirty="0"/>
          </a:p>
          <a:p>
            <a:pPr marL="342900" lvl="1" indent="-342900">
              <a:buFont typeface="Wingdings" pitchFamily="2" charset="2"/>
              <a:buChar char="Ø"/>
            </a:pPr>
            <a:endParaRPr lang="en-US" altLang="zh-CN" dirty="0"/>
          </a:p>
          <a:p>
            <a:pPr marL="342900" lvl="1" indent="-342900">
              <a:buFont typeface="Wingdings" pitchFamily="2" charset="2"/>
              <a:buChar char="Ø"/>
            </a:pPr>
            <a:endParaRPr lang="en-US" altLang="zh-CN" dirty="0"/>
          </a:p>
          <a:p>
            <a:pPr marL="342900" lvl="1" indent="-342900">
              <a:buFont typeface="Wingdings" pitchFamily="2" charset="2"/>
              <a:buChar char="Ø"/>
            </a:pPr>
            <a:endParaRPr lang="en-US" altLang="zh-CN" dirty="0"/>
          </a:p>
          <a:p>
            <a:pPr marL="0" indent="0" algn="l">
              <a:buNone/>
            </a:pPr>
            <a:endParaRPr lang="en-US" sz="2000" b="0" i="0" u="none" strike="noStrike" baseline="0" dirty="0">
              <a:latin typeface="CMR10"/>
            </a:endParaRPr>
          </a:p>
          <a:p>
            <a:pPr marL="0" indent="0" algn="l">
              <a:buNone/>
            </a:pPr>
            <a:endParaRPr lang="en-US" sz="2000" b="0" i="0" u="none" strike="noStrike" baseline="0" dirty="0">
              <a:latin typeface="CMR10"/>
            </a:endParaRPr>
          </a:p>
        </p:txBody>
      </p:sp>
      <p:pic>
        <p:nvPicPr>
          <p:cNvPr id="15" name="图片 14">
            <a:extLst>
              <a:ext uri="{FF2B5EF4-FFF2-40B4-BE49-F238E27FC236}">
                <a16:creationId xmlns:a16="http://schemas.microsoft.com/office/drawing/2014/main" id="{C1E6574A-3412-448E-A970-261DAA5A80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588374"/>
            <a:ext cx="1472689" cy="1176671"/>
          </a:xfrm>
          <a:prstGeom prst="rect">
            <a:avLst/>
          </a:prstGeom>
          <a:effectLst>
            <a:outerShdw blurRad="50800" dist="38100" dir="5400000" algn="t" rotWithShape="0">
              <a:prstClr val="black">
                <a:alpha val="40000"/>
              </a:prstClr>
            </a:outerShdw>
          </a:effectLst>
        </p:spPr>
      </p:pic>
      <p:pic>
        <p:nvPicPr>
          <p:cNvPr id="18" name="图片 17">
            <a:extLst>
              <a:ext uri="{FF2B5EF4-FFF2-40B4-BE49-F238E27FC236}">
                <a16:creationId xmlns:a16="http://schemas.microsoft.com/office/drawing/2014/main" id="{82A0D425-D000-4C8F-48E7-7D2A2F172E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3759" y="866026"/>
            <a:ext cx="547116" cy="337176"/>
          </a:xfrm>
          <a:prstGeom prst="rect">
            <a:avLst/>
          </a:prstGeom>
        </p:spPr>
      </p:pic>
      <p:sp>
        <p:nvSpPr>
          <p:cNvPr id="10" name="文本框 9">
            <a:extLst>
              <a:ext uri="{FF2B5EF4-FFF2-40B4-BE49-F238E27FC236}">
                <a16:creationId xmlns:a16="http://schemas.microsoft.com/office/drawing/2014/main" id="{1B2D21FE-CFE6-4A38-8A93-6A6B1E7F4EB5}"/>
              </a:ext>
            </a:extLst>
          </p:cNvPr>
          <p:cNvSpPr txBox="1"/>
          <p:nvPr/>
        </p:nvSpPr>
        <p:spPr>
          <a:xfrm>
            <a:off x="6564610" y="2762722"/>
            <a:ext cx="3581400" cy="338554"/>
          </a:xfrm>
          <a:prstGeom prst="rect">
            <a:avLst/>
          </a:prstGeom>
          <a:noFill/>
        </p:spPr>
        <p:txBody>
          <a:bodyPr wrap="square">
            <a:spAutoFit/>
          </a:bodyPr>
          <a:lstStyle/>
          <a:p>
            <a:r>
              <a:rPr lang="en-US" sz="1600" dirty="0" err="1">
                <a:solidFill>
                  <a:schemeClr val="tx1">
                    <a:lumMod val="95000"/>
                    <a:lumOff val="5000"/>
                  </a:schemeClr>
                </a:solidFill>
              </a:rPr>
              <a:t>Munczek</a:t>
            </a:r>
            <a:r>
              <a:rPr lang="en-US" sz="1600" dirty="0">
                <a:solidFill>
                  <a:schemeClr val="tx1">
                    <a:lumMod val="95000"/>
                    <a:lumOff val="5000"/>
                  </a:schemeClr>
                </a:solidFill>
              </a:rPr>
              <a:t> H. J. 1995 Phys. Rev. D 52 4736</a:t>
            </a:r>
          </a:p>
        </p:txBody>
      </p:sp>
      <p:sp>
        <p:nvSpPr>
          <p:cNvPr id="14" name="文本框 13">
            <a:extLst>
              <a:ext uri="{FF2B5EF4-FFF2-40B4-BE49-F238E27FC236}">
                <a16:creationId xmlns:a16="http://schemas.microsoft.com/office/drawing/2014/main" id="{E6653D21-42FA-40D0-AED6-7F47135FD574}"/>
              </a:ext>
            </a:extLst>
          </p:cNvPr>
          <p:cNvSpPr txBox="1"/>
          <p:nvPr/>
        </p:nvSpPr>
        <p:spPr>
          <a:xfrm>
            <a:off x="6540117" y="3157522"/>
            <a:ext cx="3880937" cy="584775"/>
          </a:xfrm>
          <a:prstGeom prst="rect">
            <a:avLst/>
          </a:prstGeom>
          <a:noFill/>
        </p:spPr>
        <p:txBody>
          <a:bodyPr wrap="square">
            <a:spAutoFit/>
          </a:bodyPr>
          <a:lstStyle/>
          <a:p>
            <a:r>
              <a:rPr lang="en-US" sz="1600" dirty="0">
                <a:solidFill>
                  <a:schemeClr val="tx1">
                    <a:lumMod val="95000"/>
                    <a:lumOff val="5000"/>
                  </a:schemeClr>
                </a:solidFill>
              </a:rPr>
              <a:t>Bender A., Roberts C. D. and von </a:t>
            </a:r>
            <a:r>
              <a:rPr lang="en-US" sz="1600" dirty="0" err="1">
                <a:solidFill>
                  <a:schemeClr val="tx1">
                    <a:lumMod val="95000"/>
                    <a:lumOff val="5000"/>
                  </a:schemeClr>
                </a:solidFill>
              </a:rPr>
              <a:t>Smekal</a:t>
            </a:r>
            <a:r>
              <a:rPr lang="en-US" sz="1600" dirty="0">
                <a:solidFill>
                  <a:schemeClr val="tx1">
                    <a:lumMod val="95000"/>
                    <a:lumOff val="5000"/>
                  </a:schemeClr>
                </a:solidFill>
              </a:rPr>
              <a:t> L. 1996 Phys. Lett. B 380 7</a:t>
            </a:r>
          </a:p>
        </p:txBody>
      </p:sp>
      <p:pic>
        <p:nvPicPr>
          <p:cNvPr id="3" name="图片 2">
            <a:extLst>
              <a:ext uri="{FF2B5EF4-FFF2-40B4-BE49-F238E27FC236}">
                <a16:creationId xmlns:a16="http://schemas.microsoft.com/office/drawing/2014/main" id="{8E1F685F-5E88-48C9-A13D-4AA770B335A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72389" y="1495507"/>
            <a:ext cx="3615441" cy="397815"/>
          </a:xfrm>
          <a:prstGeom prst="rect">
            <a:avLst/>
          </a:prstGeom>
        </p:spPr>
      </p:pic>
      <p:pic>
        <p:nvPicPr>
          <p:cNvPr id="7" name="图片 6">
            <a:extLst>
              <a:ext uri="{FF2B5EF4-FFF2-40B4-BE49-F238E27FC236}">
                <a16:creationId xmlns:a16="http://schemas.microsoft.com/office/drawing/2014/main" id="{5AFD1A14-E288-49DA-AD72-B84F8684A9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3000" y="2785537"/>
            <a:ext cx="3856802" cy="1024463"/>
          </a:xfrm>
          <a:prstGeom prst="rect">
            <a:avLst/>
          </a:prstGeom>
        </p:spPr>
      </p:pic>
      <p:pic>
        <p:nvPicPr>
          <p:cNvPr id="9" name="图片 8">
            <a:extLst>
              <a:ext uri="{FF2B5EF4-FFF2-40B4-BE49-F238E27FC236}">
                <a16:creationId xmlns:a16="http://schemas.microsoft.com/office/drawing/2014/main" id="{79CBD66E-C49B-47F7-8360-07F3CE7B9EE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87479" y="3410384"/>
            <a:ext cx="2743106" cy="360648"/>
          </a:xfrm>
          <a:prstGeom prst="rect">
            <a:avLst/>
          </a:prstGeom>
        </p:spPr>
      </p:pic>
      <p:sp>
        <p:nvSpPr>
          <p:cNvPr id="2" name="页脚占位符 1">
            <a:extLst>
              <a:ext uri="{FF2B5EF4-FFF2-40B4-BE49-F238E27FC236}">
                <a16:creationId xmlns:a16="http://schemas.microsoft.com/office/drawing/2014/main" id="{E5304ACC-9704-49AE-A65C-A5FFD2B6BCA8}"/>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4" name="灯片编号占位符 3">
            <a:extLst>
              <a:ext uri="{FF2B5EF4-FFF2-40B4-BE49-F238E27FC236}">
                <a16:creationId xmlns:a16="http://schemas.microsoft.com/office/drawing/2014/main" id="{FA050F02-457D-4AAA-8A39-CDEFBC8C1AA3}"/>
              </a:ext>
            </a:extLst>
          </p:cNvPr>
          <p:cNvSpPr>
            <a:spLocks noGrp="1"/>
          </p:cNvSpPr>
          <p:nvPr>
            <p:ph type="sldNum" sz="quarter" idx="12"/>
          </p:nvPr>
        </p:nvSpPr>
        <p:spPr/>
        <p:txBody>
          <a:bodyPr/>
          <a:lstStyle/>
          <a:p>
            <a:fld id="{87034D8C-3CB4-402A-BC46-2AB14C0FE90A}" type="slidenum">
              <a:rPr lang="en-US" smtClean="0"/>
              <a:pPr/>
              <a:t>6</a:t>
            </a:fld>
            <a:endParaRPr lang="en-US" dirty="0"/>
          </a:p>
        </p:txBody>
      </p:sp>
      <p:pic>
        <p:nvPicPr>
          <p:cNvPr id="6" name="Picture 5" descr="A diagram of a number of objects&#10;&#10;Description automatically generated">
            <a:extLst>
              <a:ext uri="{FF2B5EF4-FFF2-40B4-BE49-F238E27FC236}">
                <a16:creationId xmlns:a16="http://schemas.microsoft.com/office/drawing/2014/main" id="{7E13DECF-C2E5-46D5-BCC1-8B144E4614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06395" y="1854569"/>
            <a:ext cx="1109895" cy="1704672"/>
          </a:xfrm>
          <a:prstGeom prst="rect">
            <a:avLst/>
          </a:prstGeom>
        </p:spPr>
      </p:pic>
      <p:pic>
        <p:nvPicPr>
          <p:cNvPr id="17" name="图片 16">
            <a:extLst>
              <a:ext uri="{FF2B5EF4-FFF2-40B4-BE49-F238E27FC236}">
                <a16:creationId xmlns:a16="http://schemas.microsoft.com/office/drawing/2014/main" id="{59909640-EFC1-41EC-B69C-545304F73B8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502827" y="5145340"/>
            <a:ext cx="4576745" cy="722060"/>
          </a:xfrm>
          <a:prstGeom prst="rect">
            <a:avLst/>
          </a:prstGeom>
        </p:spPr>
      </p:pic>
      <p:pic>
        <p:nvPicPr>
          <p:cNvPr id="19" name="图片 18">
            <a:extLst>
              <a:ext uri="{FF2B5EF4-FFF2-40B4-BE49-F238E27FC236}">
                <a16:creationId xmlns:a16="http://schemas.microsoft.com/office/drawing/2014/main" id="{65728CD2-612B-4E07-8704-A628B018345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4000" y="4195199"/>
            <a:ext cx="8304864" cy="931193"/>
          </a:xfrm>
          <a:prstGeom prst="rect">
            <a:avLst/>
          </a:prstGeom>
        </p:spPr>
      </p:pic>
    </p:spTree>
    <p:extLst>
      <p:ext uri="{BB962C8B-B14F-4D97-AF65-F5344CB8AC3E}">
        <p14:creationId xmlns:p14="http://schemas.microsoft.com/office/powerpoint/2010/main" val="3028431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6467C1B-09E4-4AE9-8EC6-26BF3EA3E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765" y="1066800"/>
            <a:ext cx="4677835" cy="3639918"/>
          </a:xfrm>
          <a:prstGeom prst="rect">
            <a:avLst/>
          </a:prstGeom>
          <a:effectLst>
            <a:outerShdw blurRad="50800" dist="38100" dir="5400000" algn="t" rotWithShape="0">
              <a:prstClr val="black">
                <a:alpha val="40000"/>
              </a:prstClr>
            </a:outerShdw>
          </a:effectLst>
        </p:spPr>
      </p:pic>
      <p:sp>
        <p:nvSpPr>
          <p:cNvPr id="12" name="Title 1">
            <a:extLst>
              <a:ext uri="{FF2B5EF4-FFF2-40B4-BE49-F238E27FC236}">
                <a16:creationId xmlns:a16="http://schemas.microsoft.com/office/drawing/2014/main" id="{6CD27E61-F8AE-462A-9613-3B4A041FCA46}"/>
              </a:ext>
            </a:extLst>
          </p:cNvPr>
          <p:cNvSpPr txBox="1">
            <a:spLocks/>
          </p:cNvSpPr>
          <p:nvPr/>
        </p:nvSpPr>
        <p:spPr bwMode="auto">
          <a:xfrm>
            <a:off x="609600" y="214808"/>
            <a:ext cx="76962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Dynamical Chiral Symmetry Breaking</a:t>
            </a:r>
            <a:endParaRPr lang="en-US" sz="3200" b="0" i="1" dirty="0">
              <a:ln w="0"/>
              <a:solidFill>
                <a:schemeClr val="accent1"/>
              </a:solidFill>
              <a:effectLst>
                <a:outerShdw blurRad="38100" dist="25400" dir="5400000" algn="ctr" rotWithShape="0">
                  <a:srgbClr val="6E747A">
                    <a:alpha val="43000"/>
                  </a:srgbClr>
                </a:outerShdw>
              </a:effectLst>
            </a:endParaRPr>
          </a:p>
        </p:txBody>
      </p:sp>
      <p:pic>
        <p:nvPicPr>
          <p:cNvPr id="14" name="图片 13">
            <a:extLst>
              <a:ext uri="{FF2B5EF4-FFF2-40B4-BE49-F238E27FC236}">
                <a16:creationId xmlns:a16="http://schemas.microsoft.com/office/drawing/2014/main" id="{C664D707-8992-4EF9-96B2-2F006E8898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96" y="1863271"/>
            <a:ext cx="6153324" cy="498292"/>
          </a:xfrm>
          <a:prstGeom prst="rect">
            <a:avLst/>
          </a:prstGeom>
        </p:spPr>
      </p:pic>
      <p:sp>
        <p:nvSpPr>
          <p:cNvPr id="16" name="文本框 15">
            <a:extLst>
              <a:ext uri="{FF2B5EF4-FFF2-40B4-BE49-F238E27FC236}">
                <a16:creationId xmlns:a16="http://schemas.microsoft.com/office/drawing/2014/main" id="{DD78D1DA-E0E9-4766-9D66-D4FE2A87BB66}"/>
              </a:ext>
            </a:extLst>
          </p:cNvPr>
          <p:cNvSpPr txBox="1"/>
          <p:nvPr/>
        </p:nvSpPr>
        <p:spPr>
          <a:xfrm>
            <a:off x="762000" y="4390442"/>
            <a:ext cx="6387522" cy="461665"/>
          </a:xfrm>
          <a:prstGeom prst="rect">
            <a:avLst/>
          </a:prstGeom>
          <a:noFill/>
        </p:spPr>
        <p:txBody>
          <a:bodyPr wrap="square">
            <a:spAutoFit/>
          </a:bodyPr>
          <a:lstStyle/>
          <a:p>
            <a:pPr marL="342900" indent="-342900">
              <a:buFont typeface="Wingdings" panose="05000000000000000000" pitchFamily="2" charset="2"/>
              <a:buChar char="Ø"/>
            </a:pPr>
            <a:r>
              <a:rPr lang="en-US" sz="2400" dirty="0">
                <a:solidFill>
                  <a:schemeClr val="accent1">
                    <a:lumMod val="50000"/>
                  </a:schemeClr>
                </a:solidFill>
              </a:rPr>
              <a:t>Pion property: Goldberger-</a:t>
            </a:r>
            <a:r>
              <a:rPr lang="en-US" sz="2400" dirty="0" err="1">
                <a:solidFill>
                  <a:schemeClr val="accent1">
                    <a:lumMod val="50000"/>
                  </a:schemeClr>
                </a:solidFill>
              </a:rPr>
              <a:t>Treiman</a:t>
            </a:r>
            <a:r>
              <a:rPr lang="en-US" sz="2400" dirty="0">
                <a:solidFill>
                  <a:schemeClr val="accent1">
                    <a:lumMod val="50000"/>
                  </a:schemeClr>
                </a:solidFill>
              </a:rPr>
              <a:t> relation</a:t>
            </a:r>
          </a:p>
        </p:txBody>
      </p:sp>
      <p:sp>
        <p:nvSpPr>
          <p:cNvPr id="21" name="文本框 20">
            <a:extLst>
              <a:ext uri="{FF2B5EF4-FFF2-40B4-BE49-F238E27FC236}">
                <a16:creationId xmlns:a16="http://schemas.microsoft.com/office/drawing/2014/main" id="{09EAE428-B994-4938-AD7E-945533092BFF}"/>
              </a:ext>
            </a:extLst>
          </p:cNvPr>
          <p:cNvSpPr txBox="1"/>
          <p:nvPr/>
        </p:nvSpPr>
        <p:spPr>
          <a:xfrm>
            <a:off x="723900" y="969417"/>
            <a:ext cx="5867400" cy="830997"/>
          </a:xfrm>
          <a:prstGeom prst="rect">
            <a:avLst/>
          </a:prstGeom>
          <a:noFill/>
        </p:spPr>
        <p:txBody>
          <a:bodyPr wrap="square">
            <a:spAutoFit/>
          </a:bodyPr>
          <a:lstStyle/>
          <a:p>
            <a:pPr marL="342900" indent="-342900">
              <a:buFont typeface="Wingdings" panose="05000000000000000000" pitchFamily="2" charset="2"/>
              <a:buChar char="Ø"/>
            </a:pPr>
            <a:r>
              <a:rPr lang="en-US" sz="2400" dirty="0" err="1">
                <a:solidFill>
                  <a:schemeClr val="accent1">
                    <a:lumMod val="50000"/>
                  </a:schemeClr>
                </a:solidFill>
              </a:rPr>
              <a:t>Renormalisation</a:t>
            </a:r>
            <a:r>
              <a:rPr lang="en-US" sz="2400" dirty="0">
                <a:solidFill>
                  <a:schemeClr val="accent1">
                    <a:lumMod val="50000"/>
                  </a:schemeClr>
                </a:solidFill>
              </a:rPr>
              <a:t>-group-invariant dressed-quark mass function</a:t>
            </a:r>
          </a:p>
        </p:txBody>
      </p:sp>
      <p:pic>
        <p:nvPicPr>
          <p:cNvPr id="22" name="图片 21">
            <a:extLst>
              <a:ext uri="{FF2B5EF4-FFF2-40B4-BE49-F238E27FC236}">
                <a16:creationId xmlns:a16="http://schemas.microsoft.com/office/drawing/2014/main" id="{CB781986-60D7-4E8C-99E7-99FFD77DE8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5880" y="5069791"/>
            <a:ext cx="3276600" cy="672123"/>
          </a:xfrm>
          <a:prstGeom prst="rect">
            <a:avLst/>
          </a:prstGeom>
          <a:ln w="19050">
            <a:solidFill>
              <a:schemeClr val="accent1">
                <a:lumMod val="50000"/>
              </a:schemeClr>
            </a:solidFill>
          </a:ln>
        </p:spPr>
      </p:pic>
      <p:pic>
        <p:nvPicPr>
          <p:cNvPr id="23" name="图片 22">
            <a:extLst>
              <a:ext uri="{FF2B5EF4-FFF2-40B4-BE49-F238E27FC236}">
                <a16:creationId xmlns:a16="http://schemas.microsoft.com/office/drawing/2014/main" id="{2ECF0B98-0D10-4226-A760-2B017E4435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10007" y="5055541"/>
            <a:ext cx="4787320" cy="885930"/>
          </a:xfrm>
          <a:prstGeom prst="rect">
            <a:avLst/>
          </a:prstGeom>
        </p:spPr>
      </p:pic>
      <p:sp>
        <p:nvSpPr>
          <p:cNvPr id="25" name="文本框 24">
            <a:extLst>
              <a:ext uri="{FF2B5EF4-FFF2-40B4-BE49-F238E27FC236}">
                <a16:creationId xmlns:a16="http://schemas.microsoft.com/office/drawing/2014/main" id="{95AF2C27-C2AE-422C-80E7-6E977A6F7373}"/>
              </a:ext>
            </a:extLst>
          </p:cNvPr>
          <p:cNvSpPr txBox="1"/>
          <p:nvPr/>
        </p:nvSpPr>
        <p:spPr>
          <a:xfrm>
            <a:off x="1343829" y="5862935"/>
            <a:ext cx="9205131" cy="400110"/>
          </a:xfrm>
          <a:prstGeom prst="rect">
            <a:avLst/>
          </a:prstGeom>
          <a:noFill/>
        </p:spPr>
        <p:txBody>
          <a:bodyPr wrap="square" rtlCol="0">
            <a:spAutoFit/>
          </a:bodyPr>
          <a:lstStyle/>
          <a:p>
            <a:r>
              <a:rPr lang="en-US" sz="2000" dirty="0">
                <a:solidFill>
                  <a:srgbClr val="5A6099"/>
                </a:solidFill>
                <a:latin typeface="Comic Sans MS" panose="030F0702030302020204" pitchFamily="66" charset="0"/>
              </a:rPr>
              <a:t>-- the most fundamental expression of Goldstone’s theorem and DCSB</a:t>
            </a:r>
          </a:p>
        </p:txBody>
      </p:sp>
      <p:sp>
        <p:nvSpPr>
          <p:cNvPr id="26" name="页脚占位符 25">
            <a:extLst>
              <a:ext uri="{FF2B5EF4-FFF2-40B4-BE49-F238E27FC236}">
                <a16:creationId xmlns:a16="http://schemas.microsoft.com/office/drawing/2014/main" id="{C2507C92-1B6D-43D1-9412-226FE5549D0B}"/>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mc:AlternateContent xmlns:mc="http://schemas.openxmlformats.org/markup-compatibility/2006" xmlns:a14="http://schemas.microsoft.com/office/drawing/2010/main">
        <mc:Choice Requires="a14">
          <p:sp>
            <p:nvSpPr>
              <p:cNvPr id="27" name="文本框 26">
                <a:extLst>
                  <a:ext uri="{FF2B5EF4-FFF2-40B4-BE49-F238E27FC236}">
                    <a16:creationId xmlns:a16="http://schemas.microsoft.com/office/drawing/2014/main" id="{84A14F0B-7E1A-4AC4-8879-D5B31C48FA49}"/>
                  </a:ext>
                </a:extLst>
              </p:cNvPr>
              <p:cNvSpPr txBox="1"/>
              <p:nvPr/>
            </p:nvSpPr>
            <p:spPr>
              <a:xfrm>
                <a:off x="1219200" y="2289253"/>
                <a:ext cx="4572000" cy="400110"/>
              </a:xfrm>
              <a:prstGeom prst="rect">
                <a:avLst/>
              </a:prstGeom>
              <a:noFill/>
            </p:spPr>
            <p:txBody>
              <a:bodyPr wrap="square" rtlCol="0">
                <a:spAutoFit/>
              </a:bodyPr>
              <a:lstStyle/>
              <a:p>
                <a:r>
                  <a:rPr lang="en-US" sz="2000" dirty="0">
                    <a:solidFill>
                      <a:schemeClr val="accent1">
                        <a:lumMod val="50000"/>
                      </a:schemeClr>
                    </a:solidFill>
                  </a:rPr>
                  <a:t>M(</a:t>
                </a:r>
                <a14:m>
                  <m:oMath xmlns:m="http://schemas.openxmlformats.org/officeDocument/2006/math">
                    <m:sSup>
                      <m:sSupPr>
                        <m:ctrlPr>
                          <a:rPr lang="en-US" sz="2000" i="1" smtClean="0">
                            <a:solidFill>
                              <a:schemeClr val="accent1">
                                <a:lumMod val="50000"/>
                              </a:schemeClr>
                            </a:solidFill>
                            <a:latin typeface="Cambria Math" panose="02040503050406030204" pitchFamily="18" charset="0"/>
                          </a:rPr>
                        </m:ctrlPr>
                      </m:sSupPr>
                      <m:e>
                        <m:r>
                          <a:rPr lang="en-US" sz="2000" b="0" i="1" smtClean="0">
                            <a:solidFill>
                              <a:schemeClr val="accent1">
                                <a:lumMod val="50000"/>
                              </a:schemeClr>
                            </a:solidFill>
                            <a:latin typeface="Cambria Math" panose="02040503050406030204" pitchFamily="18" charset="0"/>
                          </a:rPr>
                          <m:t>𝑝</m:t>
                        </m:r>
                      </m:e>
                      <m:sup>
                        <m:r>
                          <a:rPr lang="en-US" sz="2000" b="0" i="1" smtClean="0">
                            <a:solidFill>
                              <a:schemeClr val="accent1">
                                <a:lumMod val="50000"/>
                              </a:schemeClr>
                            </a:solidFill>
                            <a:latin typeface="Cambria Math" panose="02040503050406030204" pitchFamily="18" charset="0"/>
                          </a:rPr>
                          <m:t>2</m:t>
                        </m:r>
                      </m:sup>
                    </m:sSup>
                  </m:oMath>
                </a14:m>
                <a:r>
                  <a:rPr lang="en-US" sz="2000" dirty="0">
                    <a:solidFill>
                      <a:schemeClr val="accent1">
                        <a:lumMod val="50000"/>
                      </a:schemeClr>
                    </a:solidFill>
                  </a:rPr>
                  <a:t>) : the dressed-quark mass-function</a:t>
                </a:r>
              </a:p>
            </p:txBody>
          </p:sp>
        </mc:Choice>
        <mc:Fallback xmlns="">
          <p:sp>
            <p:nvSpPr>
              <p:cNvPr id="27" name="文本框 26">
                <a:extLst>
                  <a:ext uri="{FF2B5EF4-FFF2-40B4-BE49-F238E27FC236}">
                    <a16:creationId xmlns:a16="http://schemas.microsoft.com/office/drawing/2014/main" id="{84A14F0B-7E1A-4AC4-8879-D5B31C48FA49}"/>
                  </a:ext>
                </a:extLst>
              </p:cNvPr>
              <p:cNvSpPr txBox="1">
                <a:spLocks noRot="1" noChangeAspect="1" noMove="1" noResize="1" noEditPoints="1" noAdjustHandles="1" noChangeArrowheads="1" noChangeShapeType="1" noTextEdit="1"/>
              </p:cNvSpPr>
              <p:nvPr/>
            </p:nvSpPr>
            <p:spPr>
              <a:xfrm>
                <a:off x="1219200" y="2289253"/>
                <a:ext cx="4572000" cy="400110"/>
              </a:xfrm>
              <a:prstGeom prst="rect">
                <a:avLst/>
              </a:prstGeom>
              <a:blipFill>
                <a:blip r:embed="rId7"/>
                <a:stretch>
                  <a:fillRect l="-1333" t="-9231" b="-27692"/>
                </a:stretch>
              </a:blipFill>
            </p:spPr>
            <p:txBody>
              <a:bodyPr/>
              <a:lstStyle/>
              <a:p>
                <a:r>
                  <a:rPr lang="zh-CN" altLang="en-US">
                    <a:noFill/>
                  </a:rPr>
                  <a:t> </a:t>
                </a:r>
              </a:p>
            </p:txBody>
          </p:sp>
        </mc:Fallback>
      </mc:AlternateContent>
      <p:sp>
        <p:nvSpPr>
          <p:cNvPr id="19" name="文本框 18">
            <a:extLst>
              <a:ext uri="{FF2B5EF4-FFF2-40B4-BE49-F238E27FC236}">
                <a16:creationId xmlns:a16="http://schemas.microsoft.com/office/drawing/2014/main" id="{DF544A81-ED3F-4189-9114-6700F0A3FF62}"/>
              </a:ext>
            </a:extLst>
          </p:cNvPr>
          <p:cNvSpPr txBox="1"/>
          <p:nvPr/>
        </p:nvSpPr>
        <p:spPr>
          <a:xfrm>
            <a:off x="1066800" y="2743200"/>
            <a:ext cx="6097384" cy="1754326"/>
          </a:xfrm>
          <a:prstGeom prst="rect">
            <a:avLst/>
          </a:prstGeom>
          <a:noFill/>
        </p:spPr>
        <p:txBody>
          <a:bodyPr wrap="square">
            <a:spAutoFit/>
          </a:bodyPr>
          <a:lstStyle/>
          <a:p>
            <a:pPr marL="285750" indent="-285750">
              <a:buFont typeface="Comic Sans MS" panose="030F0702030302020204" pitchFamily="66" charset="0"/>
              <a:buChar char="−"/>
            </a:pPr>
            <a:r>
              <a:rPr lang="en-US" altLang="zh-CN" sz="1800" kern="0" dirty="0">
                <a:solidFill>
                  <a:srgbClr val="5A6099"/>
                </a:solidFill>
                <a:effectLst/>
                <a:latin typeface="Comic Sans MS" panose="030F0702030302020204" pitchFamily="66" charset="0"/>
                <a:ea typeface="DengXian" panose="02010600030101010101" pitchFamily="2" charset="-122"/>
                <a:cs typeface="HelveticaNeue"/>
              </a:rPr>
              <a:t>current-quark of perturbative QCD evolves into a constituent-quark as momentum smaller</a:t>
            </a:r>
          </a:p>
          <a:p>
            <a:pPr marL="285750" indent="-285750">
              <a:buFont typeface="Comic Sans MS" panose="030F0702030302020204" pitchFamily="66" charset="0"/>
              <a:buChar char="−"/>
            </a:pPr>
            <a:endParaRPr lang="en-US" altLang="zh-CN" kern="0" dirty="0">
              <a:solidFill>
                <a:srgbClr val="5A6099"/>
              </a:solidFill>
              <a:latin typeface="Comic Sans MS" panose="030F0702030302020204" pitchFamily="66" charset="0"/>
              <a:ea typeface="DengXian" panose="02010600030101010101" pitchFamily="2" charset="-122"/>
              <a:cs typeface="HelveticaNeue"/>
            </a:endParaRPr>
          </a:p>
          <a:p>
            <a:pPr marL="285750" indent="-285750">
              <a:buFont typeface="Comic Sans MS" panose="030F0702030302020204" pitchFamily="66" charset="0"/>
              <a:buChar char="−"/>
            </a:pPr>
            <a:r>
              <a:rPr lang="en-US" altLang="zh-CN" sz="1800" kern="0" dirty="0">
                <a:solidFill>
                  <a:srgbClr val="5A6099"/>
                </a:solidFill>
                <a:effectLst/>
                <a:latin typeface="Comic Sans MS" panose="030F0702030302020204" pitchFamily="66" charset="0"/>
                <a:ea typeface="DengXian" panose="02010600030101010101" pitchFamily="2" charset="-122"/>
                <a:cs typeface="HelveticaNeue"/>
              </a:rPr>
              <a:t>The constituent-quark mass arises from a cloud of low-momentum gluons…</a:t>
            </a:r>
          </a:p>
          <a:p>
            <a:pPr marL="285750" indent="-285750">
              <a:buFont typeface="Comic Sans MS" panose="030F0702030302020204" pitchFamily="66" charset="0"/>
              <a:buChar char="−"/>
            </a:pPr>
            <a:endParaRPr lang="zh-CN" altLang="en-US" dirty="0">
              <a:solidFill>
                <a:srgbClr val="5A6099"/>
              </a:solidFill>
            </a:endParaRPr>
          </a:p>
        </p:txBody>
      </p:sp>
      <p:sp>
        <p:nvSpPr>
          <p:cNvPr id="15" name="箭头: 左 14">
            <a:extLst>
              <a:ext uri="{FF2B5EF4-FFF2-40B4-BE49-F238E27FC236}">
                <a16:creationId xmlns:a16="http://schemas.microsoft.com/office/drawing/2014/main" id="{79850955-CF17-464B-98D8-3F824438ABAD}"/>
              </a:ext>
            </a:extLst>
          </p:cNvPr>
          <p:cNvSpPr/>
          <p:nvPr/>
        </p:nvSpPr>
        <p:spPr bwMode="auto">
          <a:xfrm>
            <a:off x="7704085" y="322262"/>
            <a:ext cx="762000" cy="445095"/>
          </a:xfrm>
          <a:prstGeom prst="leftArrow">
            <a:avLst/>
          </a:prstGeom>
          <a:noFill/>
          <a:ln w="222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
        <p:nvSpPr>
          <p:cNvPr id="17" name="Title 1">
            <a:extLst>
              <a:ext uri="{FF2B5EF4-FFF2-40B4-BE49-F238E27FC236}">
                <a16:creationId xmlns:a16="http://schemas.microsoft.com/office/drawing/2014/main" id="{7353281C-E77F-4285-A6C2-D1DC06D76C93}"/>
              </a:ext>
            </a:extLst>
          </p:cNvPr>
          <p:cNvSpPr txBox="1">
            <a:spLocks/>
          </p:cNvSpPr>
          <p:nvPr/>
        </p:nvSpPr>
        <p:spPr bwMode="auto">
          <a:xfrm>
            <a:off x="8590447" y="238588"/>
            <a:ext cx="1676400" cy="44509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Trebuchet MS" pitchFamily="34" charset="0"/>
              </a:defRPr>
            </a:lvl2pPr>
            <a:lvl3pPr algn="l" rtl="0" eaLnBrk="1" fontAlgn="base" hangingPunct="1">
              <a:spcBef>
                <a:spcPct val="0"/>
              </a:spcBef>
              <a:spcAft>
                <a:spcPct val="0"/>
              </a:spcAft>
              <a:defRPr sz="2600" b="1">
                <a:solidFill>
                  <a:schemeClr val="tx2"/>
                </a:solidFill>
                <a:latin typeface="Trebuchet MS" pitchFamily="34" charset="0"/>
              </a:defRPr>
            </a:lvl3pPr>
            <a:lvl4pPr algn="l" rtl="0" eaLnBrk="1" fontAlgn="base" hangingPunct="1">
              <a:spcBef>
                <a:spcPct val="0"/>
              </a:spcBef>
              <a:spcAft>
                <a:spcPct val="0"/>
              </a:spcAft>
              <a:defRPr sz="2600" b="1">
                <a:solidFill>
                  <a:schemeClr val="tx2"/>
                </a:solidFill>
                <a:latin typeface="Trebuchet MS" pitchFamily="34" charset="0"/>
              </a:defRPr>
            </a:lvl4pPr>
            <a:lvl5pPr algn="l" rtl="0" eaLnBrk="1" fontAlgn="base" hangingPunct="1">
              <a:spcBef>
                <a:spcPct val="0"/>
              </a:spcBef>
              <a:spcAft>
                <a:spcPct val="0"/>
              </a:spcAft>
              <a:defRPr sz="2600" b="1">
                <a:solidFill>
                  <a:schemeClr val="tx2"/>
                </a:solidFill>
                <a:latin typeface="Trebuchet MS" pitchFamily="34" charset="0"/>
              </a:defRPr>
            </a:lvl5pPr>
            <a:lvl6pPr marL="457200" algn="l" rtl="0" eaLnBrk="1" fontAlgn="base" hangingPunct="1">
              <a:spcBef>
                <a:spcPct val="0"/>
              </a:spcBef>
              <a:spcAft>
                <a:spcPct val="0"/>
              </a:spcAft>
              <a:defRPr sz="2600" b="1">
                <a:solidFill>
                  <a:schemeClr val="tx2"/>
                </a:solidFill>
                <a:latin typeface="Trebuchet MS" pitchFamily="34" charset="0"/>
              </a:defRPr>
            </a:lvl6pPr>
            <a:lvl7pPr marL="914400" algn="l" rtl="0" eaLnBrk="1" fontAlgn="base" hangingPunct="1">
              <a:spcBef>
                <a:spcPct val="0"/>
              </a:spcBef>
              <a:spcAft>
                <a:spcPct val="0"/>
              </a:spcAft>
              <a:defRPr sz="2600" b="1">
                <a:solidFill>
                  <a:schemeClr val="tx2"/>
                </a:solidFill>
                <a:latin typeface="Trebuchet MS" pitchFamily="34" charset="0"/>
              </a:defRPr>
            </a:lvl7pPr>
            <a:lvl8pPr marL="1371600" algn="l" rtl="0" eaLnBrk="1" fontAlgn="base" hangingPunct="1">
              <a:spcBef>
                <a:spcPct val="0"/>
              </a:spcBef>
              <a:spcAft>
                <a:spcPct val="0"/>
              </a:spcAft>
              <a:defRPr sz="2600" b="1">
                <a:solidFill>
                  <a:schemeClr val="tx2"/>
                </a:solidFill>
                <a:latin typeface="Trebuchet MS" pitchFamily="34" charset="0"/>
              </a:defRPr>
            </a:lvl8pPr>
            <a:lvl9pPr marL="1828800" algn="l" rtl="0" eaLnBrk="1" fontAlgn="base" hangingPunct="1">
              <a:spcBef>
                <a:spcPct val="0"/>
              </a:spcBef>
              <a:spcAft>
                <a:spcPct val="0"/>
              </a:spcAft>
              <a:defRPr sz="2600" b="1">
                <a:solidFill>
                  <a:schemeClr val="tx2"/>
                </a:solidFill>
                <a:latin typeface="Trebuchet MS" pitchFamily="34" charset="0"/>
              </a:defRPr>
            </a:lvl9pPr>
          </a:lstStyle>
          <a:p>
            <a:r>
              <a:rPr lang="en-US" altLang="zh-CN" sz="3200" b="0" i="1" dirty="0">
                <a:ln w="0"/>
                <a:solidFill>
                  <a:schemeClr val="accent1"/>
                </a:solidFill>
                <a:effectLst>
                  <a:outerShdw blurRad="38100" dist="25400" dir="5400000" algn="ctr" rotWithShape="0">
                    <a:srgbClr val="6E747A">
                      <a:alpha val="43000"/>
                    </a:srgbClr>
                  </a:outerShdw>
                </a:effectLst>
              </a:rPr>
              <a:t>EHM</a:t>
            </a:r>
            <a:endParaRPr lang="en-US" sz="3200" b="0" i="1" dirty="0">
              <a:ln w="0"/>
              <a:solidFill>
                <a:schemeClr val="accent1"/>
              </a:solidFill>
              <a:effectLst>
                <a:outerShdw blurRad="38100" dist="25400" dir="5400000" algn="ctr" rotWithShape="0">
                  <a:srgbClr val="6E747A">
                    <a:alpha val="43000"/>
                  </a:srgbClr>
                </a:outerShdw>
              </a:effectLst>
            </a:endParaRPr>
          </a:p>
        </p:txBody>
      </p:sp>
      <p:sp>
        <p:nvSpPr>
          <p:cNvPr id="2" name="灯片编号占位符 1">
            <a:extLst>
              <a:ext uri="{FF2B5EF4-FFF2-40B4-BE49-F238E27FC236}">
                <a16:creationId xmlns:a16="http://schemas.microsoft.com/office/drawing/2014/main" id="{EA526D4B-F23A-4005-BB2D-D9AC971BDD41}"/>
              </a:ext>
            </a:extLst>
          </p:cNvPr>
          <p:cNvSpPr>
            <a:spLocks noGrp="1"/>
          </p:cNvSpPr>
          <p:nvPr>
            <p:ph type="sldNum" sz="quarter" idx="12"/>
          </p:nvPr>
        </p:nvSpPr>
        <p:spPr/>
        <p:txBody>
          <a:bodyPr/>
          <a:lstStyle/>
          <a:p>
            <a:fld id="{87034D8C-3CB4-402A-BC46-2AB14C0FE90A}" type="slidenum">
              <a:rPr lang="en-US" smtClean="0"/>
              <a:pPr/>
              <a:t>7</a:t>
            </a:fld>
            <a:endParaRPr lang="en-US" dirty="0"/>
          </a:p>
        </p:txBody>
      </p:sp>
    </p:spTree>
    <p:extLst>
      <p:ext uri="{BB962C8B-B14F-4D97-AF65-F5344CB8AC3E}">
        <p14:creationId xmlns:p14="http://schemas.microsoft.com/office/powerpoint/2010/main" val="135084082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5" grpId="0"/>
      <p:bldP spid="27"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ECDF0-FA05-4A47-AC4E-B9B0F638636A}"/>
              </a:ext>
            </a:extLst>
          </p:cNvPr>
          <p:cNvSpPr>
            <a:spLocks noGrp="1"/>
          </p:cNvSpPr>
          <p:nvPr>
            <p:ph type="title"/>
          </p:nvPr>
        </p:nvSpPr>
        <p:spPr/>
        <p:txBody>
          <a:bodyPr/>
          <a:lstStyle/>
          <a:p>
            <a:r>
              <a:rPr lang="en-AU" sz="3200" b="0" i="1" dirty="0">
                <a:ln w="0"/>
                <a:solidFill>
                  <a:schemeClr val="accent1"/>
                </a:solidFill>
                <a:effectLst>
                  <a:outerShdw blurRad="38100" dist="25400" dir="5400000" algn="ctr" rotWithShape="0">
                    <a:srgbClr val="6E747A">
                      <a:alpha val="43000"/>
                    </a:srgbClr>
                  </a:outerShdw>
                </a:effectLst>
              </a:rPr>
              <a:t>Hadron spectroscopy: beginnings and Beliefs</a:t>
            </a:r>
          </a:p>
        </p:txBody>
      </p:sp>
      <p:sp>
        <p:nvSpPr>
          <p:cNvPr id="3" name="Content Placeholder 2">
            <a:extLst>
              <a:ext uri="{FF2B5EF4-FFF2-40B4-BE49-F238E27FC236}">
                <a16:creationId xmlns:a16="http://schemas.microsoft.com/office/drawing/2014/main" id="{D886A8B7-0C1E-6958-93A6-1A8CAD3663CF}"/>
              </a:ext>
            </a:extLst>
          </p:cNvPr>
          <p:cNvSpPr>
            <a:spLocks noGrp="1"/>
          </p:cNvSpPr>
          <p:nvPr>
            <p:ph idx="1"/>
          </p:nvPr>
        </p:nvSpPr>
        <p:spPr>
          <a:xfrm>
            <a:off x="631556" y="1066800"/>
            <a:ext cx="10972800" cy="5334000"/>
          </a:xfrm>
        </p:spPr>
        <p:txBody>
          <a:bodyPr/>
          <a:lstStyle/>
          <a:p>
            <a:r>
              <a:rPr lang="en-AU" sz="2400" dirty="0"/>
              <a:t>Hadron physics … began with the “prediction” of quarks</a:t>
            </a:r>
          </a:p>
          <a:p>
            <a:pPr lvl="1"/>
            <a:r>
              <a:rPr lang="en-AU" dirty="0"/>
              <a:t>Gell-Mann and Zweig … circa 1964</a:t>
            </a:r>
          </a:p>
          <a:p>
            <a:r>
              <a:rPr lang="en-US" sz="2400" dirty="0"/>
              <a:t> 20 years on … Godfrey &amp; </a:t>
            </a:r>
            <a:r>
              <a:rPr lang="en-US" sz="2400" dirty="0" err="1"/>
              <a:t>Isgur</a:t>
            </a:r>
            <a:r>
              <a:rPr lang="en-US" sz="2400" dirty="0"/>
              <a:t>, </a:t>
            </a:r>
            <a:r>
              <a:rPr lang="en-US" sz="2400" i="1" dirty="0">
                <a:solidFill>
                  <a:srgbClr val="5A6099"/>
                </a:solidFill>
              </a:rPr>
              <a:t>Mesons in a Relativized Quark Model </a:t>
            </a:r>
            <a:r>
              <a:rPr lang="en-US" sz="2400" i="1" dirty="0"/>
              <a:t>with Chromodynamics</a:t>
            </a:r>
            <a:r>
              <a:rPr lang="en-US" sz="2400" dirty="0"/>
              <a:t>, Phys. Rev. D 32 (1985) 189–231</a:t>
            </a:r>
          </a:p>
          <a:p>
            <a:pPr marL="800100" lvl="2" indent="0">
              <a:buNone/>
            </a:pPr>
            <a:r>
              <a:rPr lang="en-US" sz="2400" dirty="0"/>
              <a:t>“. . . All mesons – from the pion to the upsilon – can be described in a unified framework.” </a:t>
            </a:r>
            <a:r>
              <a:rPr lang="en-US" altLang="zh-CN" sz="1800" dirty="0">
                <a:solidFill>
                  <a:srgbClr val="5A6099"/>
                </a:solidFill>
                <a:latin typeface="Comic Sans MS" panose="030F0702030302020204" pitchFamily="66" charset="0"/>
              </a:rPr>
              <a:t>--  made with reference to a quark model potential with one-gluon-like exchange plus linear confinement.</a:t>
            </a:r>
            <a:endParaRPr lang="en-US" sz="2400" dirty="0">
              <a:solidFill>
                <a:srgbClr val="5A6099"/>
              </a:solidFill>
            </a:endParaRPr>
          </a:p>
          <a:p>
            <a:pPr lvl="1" indent="-342900">
              <a:buFont typeface="Wingdings" panose="05000000000000000000" pitchFamily="2" charset="2"/>
              <a:buChar char="Ø"/>
            </a:pPr>
            <a:r>
              <a:rPr lang="en-US" altLang="zh-CN" sz="2400" dirty="0">
                <a:solidFill>
                  <a:schemeClr val="accent1">
                    <a:lumMod val="50000"/>
                  </a:schemeClr>
                </a:solidFill>
              </a:rPr>
              <a:t>most reliable for baryons and mesons containing heavy quarks</a:t>
            </a:r>
            <a:endParaRPr lang="en-US" altLang="zh-CN" sz="2800" dirty="0"/>
          </a:p>
          <a:p>
            <a:pPr lvl="1" indent="-342900">
              <a:buFont typeface="Wingdings" panose="05000000000000000000" pitchFamily="2" charset="2"/>
              <a:buChar char="Ø"/>
            </a:pPr>
            <a:endParaRPr lang="en-US" altLang="zh-CN" dirty="0"/>
          </a:p>
          <a:p>
            <a:pPr lvl="1" indent="-342900">
              <a:buFont typeface="Arial" panose="020B0604020202020204" pitchFamily="34" charset="0"/>
              <a:buChar char="•"/>
            </a:pPr>
            <a:endParaRPr lang="en-US" dirty="0"/>
          </a:p>
          <a:p>
            <a:pPr marL="400050" lvl="1" indent="0">
              <a:buNone/>
            </a:pPr>
            <a:endParaRPr lang="en-US" sz="2400" dirty="0"/>
          </a:p>
        </p:txBody>
      </p:sp>
      <p:sp>
        <p:nvSpPr>
          <p:cNvPr id="4" name="Footer Placeholder 3">
            <a:extLst>
              <a:ext uri="{FF2B5EF4-FFF2-40B4-BE49-F238E27FC236}">
                <a16:creationId xmlns:a16="http://schemas.microsoft.com/office/drawing/2014/main" id="{F1E7BE2F-0B05-E747-7CB7-8CC5459CC010}"/>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sp>
        <p:nvSpPr>
          <p:cNvPr id="6" name="文本框 5">
            <a:extLst>
              <a:ext uri="{FF2B5EF4-FFF2-40B4-BE49-F238E27FC236}">
                <a16:creationId xmlns:a16="http://schemas.microsoft.com/office/drawing/2014/main" id="{3CFA0D33-CCA3-4806-873C-6F11AC8CA91E}"/>
              </a:ext>
            </a:extLst>
          </p:cNvPr>
          <p:cNvSpPr txBox="1"/>
          <p:nvPr/>
        </p:nvSpPr>
        <p:spPr>
          <a:xfrm>
            <a:off x="989531" y="4477926"/>
            <a:ext cx="3924298" cy="1600438"/>
          </a:xfrm>
          <a:prstGeom prst="rect">
            <a:avLst/>
          </a:prstGeom>
          <a:noFill/>
        </p:spPr>
        <p:txBody>
          <a:bodyPr wrap="square">
            <a:spAutoFit/>
          </a:bodyPr>
          <a:lstStyle/>
          <a:p>
            <a:pPr algn="l"/>
            <a:r>
              <a:rPr lang="en-US" sz="1400" b="0" i="0" u="none" strike="noStrike" baseline="0" dirty="0" err="1"/>
              <a:t>Aznauryan</a:t>
            </a:r>
            <a:r>
              <a:rPr lang="en-US" sz="1400" b="0" i="0" u="none" strike="noStrike" baseline="0" dirty="0"/>
              <a:t>, A. Bashir, V. Braun, S. Brodsky, V. Burkert et al., </a:t>
            </a:r>
            <a:r>
              <a:rPr lang="da-DK" sz="1400" b="0" i="0" u="none" strike="noStrike" baseline="0" dirty="0"/>
              <a:t>Int. J. Mod. Phys. E </a:t>
            </a:r>
            <a:r>
              <a:rPr lang="da-DK" sz="1400" b="1" i="0" u="none" strike="noStrike" baseline="0" dirty="0"/>
              <a:t>22</a:t>
            </a:r>
            <a:r>
              <a:rPr lang="da-DK" sz="1400" b="0" i="0" u="none" strike="noStrike" baseline="0" dirty="0"/>
              <a:t>, 1330015 (2013) </a:t>
            </a:r>
          </a:p>
          <a:p>
            <a:pPr algn="l"/>
            <a:r>
              <a:rPr lang="pt-BR" sz="1400" dirty="0"/>
              <a:t>J. Segovia, D.R. Entem, F. Fernandez, E. Hernandez, </a:t>
            </a:r>
            <a:r>
              <a:rPr lang="en-US" sz="1400" dirty="0"/>
              <a:t>Int. J. </a:t>
            </a:r>
            <a:r>
              <a:rPr lang="da-DK" sz="1400" dirty="0"/>
              <a:t>Mod. Phys. E 22, 1330026 (2013) </a:t>
            </a:r>
          </a:p>
          <a:p>
            <a:pPr algn="l"/>
            <a:r>
              <a:rPr lang="en-US" sz="1400" dirty="0"/>
              <a:t>F. Fernández, J. Segovia, Symmetry 13(2), 252 (2021)</a:t>
            </a:r>
          </a:p>
        </p:txBody>
      </p:sp>
      <p:sp>
        <p:nvSpPr>
          <p:cNvPr id="7" name="灯片编号占位符 6">
            <a:extLst>
              <a:ext uri="{FF2B5EF4-FFF2-40B4-BE49-F238E27FC236}">
                <a16:creationId xmlns:a16="http://schemas.microsoft.com/office/drawing/2014/main" id="{89D9A594-F528-4AFC-9FC8-1D1908DEF528}"/>
              </a:ext>
            </a:extLst>
          </p:cNvPr>
          <p:cNvSpPr>
            <a:spLocks noGrp="1"/>
          </p:cNvSpPr>
          <p:nvPr>
            <p:ph type="sldNum" sz="quarter" idx="12"/>
          </p:nvPr>
        </p:nvSpPr>
        <p:spPr/>
        <p:txBody>
          <a:bodyPr/>
          <a:lstStyle/>
          <a:p>
            <a:fld id="{87034D8C-3CB4-402A-BC46-2AB14C0FE90A}" type="slidenum">
              <a:rPr lang="en-US" smtClean="0"/>
              <a:pPr/>
              <a:t>8</a:t>
            </a:fld>
            <a:endParaRPr lang="en-US" dirty="0"/>
          </a:p>
        </p:txBody>
      </p:sp>
      <p:sp>
        <p:nvSpPr>
          <p:cNvPr id="8" name="文本框 7">
            <a:extLst>
              <a:ext uri="{FF2B5EF4-FFF2-40B4-BE49-F238E27FC236}">
                <a16:creationId xmlns:a16="http://schemas.microsoft.com/office/drawing/2014/main" id="{D2F3907D-2AB2-401B-8D55-7CD85FCB0377}"/>
              </a:ext>
            </a:extLst>
          </p:cNvPr>
          <p:cNvSpPr txBox="1"/>
          <p:nvPr/>
        </p:nvSpPr>
        <p:spPr>
          <a:xfrm>
            <a:off x="5150552" y="4287600"/>
            <a:ext cx="6094708" cy="2000548"/>
          </a:xfrm>
          <a:prstGeom prst="rect">
            <a:avLst/>
          </a:prstGeom>
          <a:noFill/>
        </p:spPr>
        <p:txBody>
          <a:bodyPr wrap="square">
            <a:spAutoFit/>
          </a:bodyPr>
          <a:lstStyle/>
          <a:p>
            <a:pPr marL="285750" indent="-285750">
              <a:buFont typeface="Wingdings" panose="05000000000000000000" pitchFamily="2" charset="2"/>
              <a:buChar char="Ø"/>
            </a:pPr>
            <a:r>
              <a:rPr lang="en-US" altLang="zh-CN" sz="2400" i="1" dirty="0">
                <a:solidFill>
                  <a:srgbClr val="754881"/>
                </a:solidFill>
                <a:latin typeface="CMR10"/>
              </a:rPr>
              <a:t>Challenges</a:t>
            </a:r>
          </a:p>
          <a:p>
            <a:pPr marL="800100" lvl="1" indent="-342900">
              <a:buFont typeface="Arial" panose="020B0604020202020204" pitchFamily="34" charset="0"/>
              <a:buChar char="•"/>
            </a:pPr>
            <a:r>
              <a:rPr lang="en-US" altLang="zh-CN" sz="2000" i="1" kern="0" dirty="0">
                <a:solidFill>
                  <a:srgbClr val="754881"/>
                </a:solidFill>
                <a:effectLst/>
                <a:latin typeface="CMR10"/>
                <a:ea typeface="+mj-ea"/>
                <a:cs typeface="Calibri" panose="020F0502020204030204" pitchFamily="34" charset="0"/>
              </a:rPr>
              <a:t>quantum mechanics description of light-quark systems in terms of a potential</a:t>
            </a:r>
          </a:p>
          <a:p>
            <a:pPr marL="800100" lvl="1" indent="-342900">
              <a:buFont typeface="Arial" panose="020B0604020202020204" pitchFamily="34" charset="0"/>
              <a:buChar char="•"/>
            </a:pPr>
            <a:r>
              <a:rPr lang="en-US" altLang="zh-CN" sz="2000" i="1" kern="0" dirty="0">
                <a:solidFill>
                  <a:srgbClr val="754881"/>
                </a:solidFill>
                <a:latin typeface="CMR10"/>
                <a:ea typeface="+mj-ea"/>
                <a:cs typeface="Calibri" panose="020F0502020204030204" pitchFamily="34" charset="0"/>
              </a:rPr>
              <a:t>Mathematical/p</a:t>
            </a:r>
            <a:r>
              <a:rPr lang="en-US" altLang="zh-CN" sz="2000" i="1" kern="0" dirty="0">
                <a:solidFill>
                  <a:srgbClr val="754881"/>
                </a:solidFill>
                <a:effectLst/>
                <a:latin typeface="CMR10"/>
                <a:ea typeface="+mj-ea"/>
                <a:cs typeface="Calibri" panose="020F0502020204030204" pitchFamily="34" charset="0"/>
              </a:rPr>
              <a:t>hysical connection with confinement of light quarks</a:t>
            </a:r>
          </a:p>
          <a:p>
            <a:pPr marL="800100" lvl="1" indent="-342900">
              <a:buFont typeface="Arial" panose="020B0604020202020204" pitchFamily="34" charset="0"/>
              <a:buChar char="•"/>
            </a:pPr>
            <a:r>
              <a:rPr lang="en-US" altLang="zh-CN" sz="2000" i="1" kern="0" dirty="0">
                <a:solidFill>
                  <a:srgbClr val="754881"/>
                </a:solidFill>
                <a:effectLst/>
                <a:latin typeface="CMR10"/>
                <a:ea typeface="+mj-ea"/>
                <a:cs typeface="Calibri" panose="020F0502020204030204" pitchFamily="34" charset="0"/>
              </a:rPr>
              <a:t>the Gell-Mann-Oakes-Renner (GMOR) identity</a:t>
            </a:r>
            <a:endParaRPr lang="en-US" altLang="zh-CN" sz="2400" i="1" dirty="0">
              <a:solidFill>
                <a:srgbClr val="754881"/>
              </a:solidFill>
              <a:latin typeface="CMR10"/>
            </a:endParaRPr>
          </a:p>
        </p:txBody>
      </p:sp>
      <p:sp>
        <p:nvSpPr>
          <p:cNvPr id="5" name="矩形 4">
            <a:extLst>
              <a:ext uri="{FF2B5EF4-FFF2-40B4-BE49-F238E27FC236}">
                <a16:creationId xmlns:a16="http://schemas.microsoft.com/office/drawing/2014/main" id="{2C1E40E1-61C4-45BC-A912-E78DF81E55B3}"/>
              </a:ext>
            </a:extLst>
          </p:cNvPr>
          <p:cNvSpPr/>
          <p:nvPr/>
        </p:nvSpPr>
        <p:spPr bwMode="auto">
          <a:xfrm>
            <a:off x="5027058" y="4287600"/>
            <a:ext cx="6402942" cy="2019538"/>
          </a:xfrm>
          <a:custGeom>
            <a:avLst/>
            <a:gdLst>
              <a:gd name="connsiteX0" fmla="*/ 0 w 6402942"/>
              <a:gd name="connsiteY0" fmla="*/ 0 h 2019538"/>
              <a:gd name="connsiteX1" fmla="*/ 448206 w 6402942"/>
              <a:gd name="connsiteY1" fmla="*/ 0 h 2019538"/>
              <a:gd name="connsiteX2" fmla="*/ 1152530 w 6402942"/>
              <a:gd name="connsiteY2" fmla="*/ 0 h 2019538"/>
              <a:gd name="connsiteX3" fmla="*/ 1856853 w 6402942"/>
              <a:gd name="connsiteY3" fmla="*/ 0 h 2019538"/>
              <a:gd name="connsiteX4" fmla="*/ 2561177 w 6402942"/>
              <a:gd name="connsiteY4" fmla="*/ 0 h 2019538"/>
              <a:gd name="connsiteX5" fmla="*/ 3329530 w 6402942"/>
              <a:gd name="connsiteY5" fmla="*/ 0 h 2019538"/>
              <a:gd name="connsiteX6" fmla="*/ 4097883 w 6402942"/>
              <a:gd name="connsiteY6" fmla="*/ 0 h 2019538"/>
              <a:gd name="connsiteX7" fmla="*/ 4674148 w 6402942"/>
              <a:gd name="connsiteY7" fmla="*/ 0 h 2019538"/>
              <a:gd name="connsiteX8" fmla="*/ 5442501 w 6402942"/>
              <a:gd name="connsiteY8" fmla="*/ 0 h 2019538"/>
              <a:gd name="connsiteX9" fmla="*/ 6402942 w 6402942"/>
              <a:gd name="connsiteY9" fmla="*/ 0 h 2019538"/>
              <a:gd name="connsiteX10" fmla="*/ 6402942 w 6402942"/>
              <a:gd name="connsiteY10" fmla="*/ 693375 h 2019538"/>
              <a:gd name="connsiteX11" fmla="*/ 6402942 w 6402942"/>
              <a:gd name="connsiteY11" fmla="*/ 1326163 h 2019538"/>
              <a:gd name="connsiteX12" fmla="*/ 6402942 w 6402942"/>
              <a:gd name="connsiteY12" fmla="*/ 2019538 h 2019538"/>
              <a:gd name="connsiteX13" fmla="*/ 5762648 w 6402942"/>
              <a:gd name="connsiteY13" fmla="*/ 2019538 h 2019538"/>
              <a:gd name="connsiteX14" fmla="*/ 5122354 w 6402942"/>
              <a:gd name="connsiteY14" fmla="*/ 2019538 h 2019538"/>
              <a:gd name="connsiteX15" fmla="*/ 4610118 w 6402942"/>
              <a:gd name="connsiteY15" fmla="*/ 2019538 h 2019538"/>
              <a:gd name="connsiteX16" fmla="*/ 4033853 w 6402942"/>
              <a:gd name="connsiteY16" fmla="*/ 2019538 h 2019538"/>
              <a:gd name="connsiteX17" fmla="*/ 3329530 w 6402942"/>
              <a:gd name="connsiteY17" fmla="*/ 2019538 h 2019538"/>
              <a:gd name="connsiteX18" fmla="*/ 2561177 w 6402942"/>
              <a:gd name="connsiteY18" fmla="*/ 2019538 h 2019538"/>
              <a:gd name="connsiteX19" fmla="*/ 2048941 w 6402942"/>
              <a:gd name="connsiteY19" fmla="*/ 2019538 h 2019538"/>
              <a:gd name="connsiteX20" fmla="*/ 1344618 w 6402942"/>
              <a:gd name="connsiteY20" fmla="*/ 2019538 h 2019538"/>
              <a:gd name="connsiteX21" fmla="*/ 896412 w 6402942"/>
              <a:gd name="connsiteY21" fmla="*/ 2019538 h 2019538"/>
              <a:gd name="connsiteX22" fmla="*/ 0 w 6402942"/>
              <a:gd name="connsiteY22" fmla="*/ 2019538 h 2019538"/>
              <a:gd name="connsiteX23" fmla="*/ 0 w 6402942"/>
              <a:gd name="connsiteY23" fmla="*/ 1326163 h 2019538"/>
              <a:gd name="connsiteX24" fmla="*/ 0 w 6402942"/>
              <a:gd name="connsiteY24" fmla="*/ 612593 h 2019538"/>
              <a:gd name="connsiteX25" fmla="*/ 0 w 6402942"/>
              <a:gd name="connsiteY25" fmla="*/ 0 h 2019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402942" h="2019538" extrusionOk="0">
                <a:moveTo>
                  <a:pt x="0" y="0"/>
                </a:moveTo>
                <a:cubicBezTo>
                  <a:pt x="140256" y="20303"/>
                  <a:pt x="303088" y="395"/>
                  <a:pt x="448206" y="0"/>
                </a:cubicBezTo>
                <a:cubicBezTo>
                  <a:pt x="593324" y="-395"/>
                  <a:pt x="1006653" y="6046"/>
                  <a:pt x="1152530" y="0"/>
                </a:cubicBezTo>
                <a:cubicBezTo>
                  <a:pt x="1298407" y="-6046"/>
                  <a:pt x="1685221" y="-11989"/>
                  <a:pt x="1856853" y="0"/>
                </a:cubicBezTo>
                <a:cubicBezTo>
                  <a:pt x="2028485" y="11989"/>
                  <a:pt x="2310486" y="13042"/>
                  <a:pt x="2561177" y="0"/>
                </a:cubicBezTo>
                <a:cubicBezTo>
                  <a:pt x="2811868" y="-13042"/>
                  <a:pt x="2970427" y="34992"/>
                  <a:pt x="3329530" y="0"/>
                </a:cubicBezTo>
                <a:cubicBezTo>
                  <a:pt x="3688633" y="-34992"/>
                  <a:pt x="3925665" y="18727"/>
                  <a:pt x="4097883" y="0"/>
                </a:cubicBezTo>
                <a:cubicBezTo>
                  <a:pt x="4270101" y="-18727"/>
                  <a:pt x="4490137" y="20568"/>
                  <a:pt x="4674148" y="0"/>
                </a:cubicBezTo>
                <a:cubicBezTo>
                  <a:pt x="4858160" y="-20568"/>
                  <a:pt x="5248531" y="7639"/>
                  <a:pt x="5442501" y="0"/>
                </a:cubicBezTo>
                <a:cubicBezTo>
                  <a:pt x="5636471" y="-7639"/>
                  <a:pt x="6208023" y="-16111"/>
                  <a:pt x="6402942" y="0"/>
                </a:cubicBezTo>
                <a:cubicBezTo>
                  <a:pt x="6418236" y="187104"/>
                  <a:pt x="6371385" y="426818"/>
                  <a:pt x="6402942" y="693375"/>
                </a:cubicBezTo>
                <a:cubicBezTo>
                  <a:pt x="6434499" y="959932"/>
                  <a:pt x="6398783" y="1072236"/>
                  <a:pt x="6402942" y="1326163"/>
                </a:cubicBezTo>
                <a:cubicBezTo>
                  <a:pt x="6407101" y="1580090"/>
                  <a:pt x="6422969" y="1793178"/>
                  <a:pt x="6402942" y="2019538"/>
                </a:cubicBezTo>
                <a:cubicBezTo>
                  <a:pt x="6139308" y="2012435"/>
                  <a:pt x="6068371" y="2014967"/>
                  <a:pt x="5762648" y="2019538"/>
                </a:cubicBezTo>
                <a:cubicBezTo>
                  <a:pt x="5456925" y="2024109"/>
                  <a:pt x="5368695" y="2028450"/>
                  <a:pt x="5122354" y="2019538"/>
                </a:cubicBezTo>
                <a:cubicBezTo>
                  <a:pt x="4876013" y="2010626"/>
                  <a:pt x="4813087" y="2042487"/>
                  <a:pt x="4610118" y="2019538"/>
                </a:cubicBezTo>
                <a:cubicBezTo>
                  <a:pt x="4407149" y="1996589"/>
                  <a:pt x="4230208" y="2038258"/>
                  <a:pt x="4033853" y="2019538"/>
                </a:cubicBezTo>
                <a:cubicBezTo>
                  <a:pt x="3837498" y="2000818"/>
                  <a:pt x="3543520" y="2019978"/>
                  <a:pt x="3329530" y="2019538"/>
                </a:cubicBezTo>
                <a:cubicBezTo>
                  <a:pt x="3115540" y="2019098"/>
                  <a:pt x="2940355" y="2026680"/>
                  <a:pt x="2561177" y="2019538"/>
                </a:cubicBezTo>
                <a:cubicBezTo>
                  <a:pt x="2181999" y="2012396"/>
                  <a:pt x="2258733" y="2035529"/>
                  <a:pt x="2048941" y="2019538"/>
                </a:cubicBezTo>
                <a:cubicBezTo>
                  <a:pt x="1839149" y="2003547"/>
                  <a:pt x="1654370" y="2033708"/>
                  <a:pt x="1344618" y="2019538"/>
                </a:cubicBezTo>
                <a:cubicBezTo>
                  <a:pt x="1034866" y="2005368"/>
                  <a:pt x="1087313" y="2017941"/>
                  <a:pt x="896412" y="2019538"/>
                </a:cubicBezTo>
                <a:cubicBezTo>
                  <a:pt x="705511" y="2021135"/>
                  <a:pt x="294378" y="1985626"/>
                  <a:pt x="0" y="2019538"/>
                </a:cubicBezTo>
                <a:cubicBezTo>
                  <a:pt x="-17933" y="1724500"/>
                  <a:pt x="-15269" y="1619325"/>
                  <a:pt x="0" y="1326163"/>
                </a:cubicBezTo>
                <a:cubicBezTo>
                  <a:pt x="15269" y="1033002"/>
                  <a:pt x="62" y="756192"/>
                  <a:pt x="0" y="612593"/>
                </a:cubicBezTo>
                <a:cubicBezTo>
                  <a:pt x="-62" y="468994"/>
                  <a:pt x="13644" y="268387"/>
                  <a:pt x="0" y="0"/>
                </a:cubicBezTo>
                <a:close/>
              </a:path>
            </a:pathLst>
          </a:custGeom>
          <a:noFill/>
          <a:ln w="19050" cap="flat" cmpd="sng" algn="ctr">
            <a:solidFill>
              <a:srgbClr val="5A6099"/>
            </a:solidFill>
            <a:prstDash val="solid"/>
            <a:round/>
            <a:headEnd type="none" w="med" len="med"/>
            <a:tailEnd type="none" w="med" len="med"/>
            <a:extLst>
              <a:ext uri="{C807C97D-BFC1-408E-A445-0C87EB9F89A2}">
                <ask:lineSketchStyleProps xmlns:ask="http://schemas.microsoft.com/office/drawing/2018/sketchyshapes" sd="3454752681">
                  <a:prstGeom prst="rect">
                    <a:avLst/>
                  </a:prstGeom>
                  <ask:type>
                    <ask:lineSketchFreehand/>
                  </ask:type>
                </ask:lineSketchStyleProps>
              </a:ext>
            </a:extLst>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tx1"/>
              </a:solidFill>
              <a:effectLst/>
              <a:latin typeface="Calibri" pitchFamily="34" charset="0"/>
            </a:endParaRPr>
          </a:p>
        </p:txBody>
      </p:sp>
    </p:spTree>
    <p:extLst>
      <p:ext uri="{BB962C8B-B14F-4D97-AF65-F5344CB8AC3E}">
        <p14:creationId xmlns:p14="http://schemas.microsoft.com/office/powerpoint/2010/main" val="27037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页脚占位符 2">
            <a:extLst>
              <a:ext uri="{FF2B5EF4-FFF2-40B4-BE49-F238E27FC236}">
                <a16:creationId xmlns:a16="http://schemas.microsoft.com/office/drawing/2014/main" id="{7D291222-293C-4ACD-8374-C75CB74625E5}"/>
              </a:ext>
            </a:extLst>
          </p:cNvPr>
          <p:cNvSpPr>
            <a:spLocks noGrp="1"/>
          </p:cNvSpPr>
          <p:nvPr>
            <p:ph type="ftr" sz="quarter" idx="11"/>
          </p:nvPr>
        </p:nvSpPr>
        <p:spPr/>
        <p:txBody>
          <a:bodyPr/>
          <a:lstStyle/>
          <a:p>
            <a:r>
              <a:rPr lang="en-US"/>
              <a:t>zhenni.xu@dci.uhu.es, Poincaré-invariant analysis of meson spectrum , total Pages (25)</a:t>
            </a:r>
            <a:endParaRPr lang="en-US" dirty="0"/>
          </a:p>
        </p:txBody>
      </p:sp>
      <p:pic>
        <p:nvPicPr>
          <p:cNvPr id="7" name="图片 6">
            <a:extLst>
              <a:ext uri="{FF2B5EF4-FFF2-40B4-BE49-F238E27FC236}">
                <a16:creationId xmlns:a16="http://schemas.microsoft.com/office/drawing/2014/main" id="{9093B44E-8367-40D9-87AA-1FF3EE5C2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3662767"/>
            <a:ext cx="5486400" cy="1803068"/>
          </a:xfrm>
          <a:prstGeom prst="rect">
            <a:avLst/>
          </a:prstGeom>
        </p:spPr>
      </p:pic>
      <p:sp>
        <p:nvSpPr>
          <p:cNvPr id="9" name="文本框 8">
            <a:extLst>
              <a:ext uri="{FF2B5EF4-FFF2-40B4-BE49-F238E27FC236}">
                <a16:creationId xmlns:a16="http://schemas.microsoft.com/office/drawing/2014/main" id="{E8B21245-3DC7-468E-941A-3F81C50C0D5F}"/>
              </a:ext>
            </a:extLst>
          </p:cNvPr>
          <p:cNvSpPr txBox="1"/>
          <p:nvPr/>
        </p:nvSpPr>
        <p:spPr>
          <a:xfrm>
            <a:off x="3352800" y="5483423"/>
            <a:ext cx="6096000" cy="307777"/>
          </a:xfrm>
          <a:prstGeom prst="rect">
            <a:avLst/>
          </a:prstGeom>
          <a:noFill/>
        </p:spPr>
        <p:txBody>
          <a:bodyPr wrap="square">
            <a:spAutoFit/>
          </a:bodyPr>
          <a:lstStyle/>
          <a:p>
            <a:r>
              <a:rPr lang="en-US" altLang="zh-CN" sz="1400" b="0" i="0" dirty="0">
                <a:solidFill>
                  <a:srgbClr val="535353"/>
                </a:solidFill>
                <a:effectLst/>
                <a:latin typeface="+mn-ea"/>
              </a:rPr>
              <a:t>Si-</a:t>
            </a:r>
            <a:r>
              <a:rPr lang="en-US" altLang="zh-CN" sz="1400" b="0" i="0" dirty="0" err="1">
                <a:solidFill>
                  <a:srgbClr val="535353"/>
                </a:solidFill>
                <a:effectLst/>
                <a:latin typeface="+mn-ea"/>
              </a:rPr>
              <a:t>Xue</a:t>
            </a:r>
            <a:r>
              <a:rPr lang="en-US" altLang="zh-CN" sz="1400" b="0" i="0" dirty="0">
                <a:solidFill>
                  <a:srgbClr val="535353"/>
                </a:solidFill>
                <a:effectLst/>
                <a:latin typeface="+mn-ea"/>
              </a:rPr>
              <a:t> Qin and Craig D. Roberts 2021 Chin. Phys. Lett. 38 071201</a:t>
            </a:r>
            <a:endParaRPr lang="zh-CN" altLang="en-US" sz="1400" dirty="0">
              <a:latin typeface="+mn-ea"/>
            </a:endParaRPr>
          </a:p>
        </p:txBody>
      </p:sp>
      <p:sp>
        <p:nvSpPr>
          <p:cNvPr id="10" name="文本框 9">
            <a:extLst>
              <a:ext uri="{FF2B5EF4-FFF2-40B4-BE49-F238E27FC236}">
                <a16:creationId xmlns:a16="http://schemas.microsoft.com/office/drawing/2014/main" id="{21223F38-358B-432B-9F4E-90712DE4741E}"/>
              </a:ext>
            </a:extLst>
          </p:cNvPr>
          <p:cNvSpPr txBox="1"/>
          <p:nvPr/>
        </p:nvSpPr>
        <p:spPr>
          <a:xfrm>
            <a:off x="1028702" y="1042533"/>
            <a:ext cx="10071760" cy="1446550"/>
          </a:xfrm>
          <a:prstGeom prst="rect">
            <a:avLst/>
          </a:prstGeom>
          <a:noFill/>
        </p:spPr>
        <p:txBody>
          <a:bodyPr wrap="square" rtlCol="0">
            <a:spAutoFit/>
          </a:bodyPr>
          <a:lstStyle/>
          <a:p>
            <a:endParaRPr lang="en-US" altLang="zh-CN" sz="2000" dirty="0">
              <a:solidFill>
                <a:srgbClr val="754881"/>
              </a:solidFill>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n-US" altLang="zh-CN" sz="2400" dirty="0">
                <a:solidFill>
                  <a:schemeClr val="accent1">
                    <a:lumMod val="50000"/>
                  </a:schemeClr>
                </a:solidFill>
              </a:rPr>
              <a:t>Using quantum field theory to predict spectrum and properties of mesons; showing how EHM expressed in the meson properties.      </a:t>
            </a:r>
          </a:p>
          <a:p>
            <a:endParaRPr lang="zh-CN" altLang="en-US" sz="2000" dirty="0">
              <a:solidFill>
                <a:srgbClr val="754881"/>
              </a:solidFill>
              <a:effectLst>
                <a:outerShdw blurRad="38100" dist="38100" dir="2700000" algn="tl">
                  <a:srgbClr val="000000">
                    <a:alpha val="43137"/>
                  </a:srgbClr>
                </a:outerShdw>
              </a:effectLst>
            </a:endParaRPr>
          </a:p>
        </p:txBody>
      </p:sp>
      <p:sp>
        <p:nvSpPr>
          <p:cNvPr id="4" name="灯片编号占位符 3">
            <a:extLst>
              <a:ext uri="{FF2B5EF4-FFF2-40B4-BE49-F238E27FC236}">
                <a16:creationId xmlns:a16="http://schemas.microsoft.com/office/drawing/2014/main" id="{2FBB9C98-4E0C-462A-8D84-F113A6767BB3}"/>
              </a:ext>
            </a:extLst>
          </p:cNvPr>
          <p:cNvSpPr>
            <a:spLocks noGrp="1"/>
          </p:cNvSpPr>
          <p:nvPr>
            <p:ph type="sldNum" sz="quarter" idx="12"/>
          </p:nvPr>
        </p:nvSpPr>
        <p:spPr/>
        <p:txBody>
          <a:bodyPr/>
          <a:lstStyle/>
          <a:p>
            <a:fld id="{87034D8C-3CB4-402A-BC46-2AB14C0FE90A}" type="slidenum">
              <a:rPr lang="en-US" smtClean="0"/>
              <a:pPr/>
              <a:t>9</a:t>
            </a:fld>
            <a:endParaRPr lang="en-US"/>
          </a:p>
        </p:txBody>
      </p:sp>
      <p:sp>
        <p:nvSpPr>
          <p:cNvPr id="12" name="Content Placeholder 2">
            <a:extLst>
              <a:ext uri="{FF2B5EF4-FFF2-40B4-BE49-F238E27FC236}">
                <a16:creationId xmlns:a16="http://schemas.microsoft.com/office/drawing/2014/main" id="{098498DC-F69D-48BE-B83D-D02B6A96A874}"/>
              </a:ext>
            </a:extLst>
          </p:cNvPr>
          <p:cNvSpPr txBox="1">
            <a:spLocks/>
          </p:cNvSpPr>
          <p:nvPr/>
        </p:nvSpPr>
        <p:spPr bwMode="auto">
          <a:xfrm>
            <a:off x="1028702" y="2704400"/>
            <a:ext cx="10303762" cy="11291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1F497D"/>
              </a:buClr>
              <a:buFont typeface="Wingdings" pitchFamily="2" charset="2"/>
              <a:buChar char="Ø"/>
              <a:defRPr sz="2200">
                <a:solidFill>
                  <a:schemeClr val="tx2">
                    <a:lumMod val="75000"/>
                  </a:schemeClr>
                </a:solidFill>
                <a:latin typeface="+mn-lt"/>
                <a:ea typeface="+mn-ea"/>
                <a:cs typeface="+mn-cs"/>
              </a:defRPr>
            </a:lvl1pPr>
            <a:lvl2pPr marL="742950" indent="-285750" algn="l" rtl="0" eaLnBrk="1" fontAlgn="base" hangingPunct="1">
              <a:spcBef>
                <a:spcPct val="20000"/>
              </a:spcBef>
              <a:spcAft>
                <a:spcPct val="0"/>
              </a:spcAft>
              <a:buClr>
                <a:srgbClr val="1F497D"/>
              </a:buClr>
              <a:buChar char="–"/>
              <a:defRPr sz="2000">
                <a:solidFill>
                  <a:schemeClr val="tx2">
                    <a:lumMod val="75000"/>
                  </a:schemeClr>
                </a:solidFill>
                <a:latin typeface="+mn-lt"/>
              </a:defRPr>
            </a:lvl2pPr>
            <a:lvl3pPr marL="11430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3pPr>
            <a:lvl4pPr marL="1600200" indent="-228600" algn="l" rtl="0" eaLnBrk="1" fontAlgn="base" hangingPunct="1">
              <a:spcBef>
                <a:spcPct val="20000"/>
              </a:spcBef>
              <a:spcAft>
                <a:spcPct val="0"/>
              </a:spcAft>
              <a:buClr>
                <a:srgbClr val="1F497D"/>
              </a:buClr>
              <a:buChar char="–"/>
              <a:defRPr sz="1600">
                <a:solidFill>
                  <a:schemeClr val="tx2">
                    <a:lumMod val="75000"/>
                  </a:schemeClr>
                </a:solidFill>
                <a:latin typeface="+mn-lt"/>
              </a:defRPr>
            </a:lvl4pPr>
            <a:lvl5pPr marL="2057400" indent="-228600" algn="l" rtl="0" eaLnBrk="1" fontAlgn="base" hangingPunct="1">
              <a:spcBef>
                <a:spcPct val="20000"/>
              </a:spcBef>
              <a:spcAft>
                <a:spcPct val="0"/>
              </a:spcAft>
              <a:buClr>
                <a:srgbClr val="1F497D"/>
              </a:buClr>
              <a:buFont typeface="Arial" charset="0"/>
              <a:buChar char="»"/>
              <a:defRPr sz="1600">
                <a:solidFill>
                  <a:schemeClr val="tx2">
                    <a:lumMod val="75000"/>
                  </a:schemeClr>
                </a:solidFill>
                <a:latin typeface="+mn-lt"/>
              </a:defRPr>
            </a:lvl5pPr>
            <a:lvl6pPr marL="25146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6pPr>
            <a:lvl7pPr marL="29718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7pPr>
            <a:lvl8pPr marL="34290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8pPr>
            <a:lvl9pPr marL="3886200" indent="-228600" algn="l" rtl="0" eaLnBrk="1" fontAlgn="base" hangingPunct="1">
              <a:spcBef>
                <a:spcPct val="20000"/>
              </a:spcBef>
              <a:spcAft>
                <a:spcPct val="0"/>
              </a:spcAft>
              <a:buClr>
                <a:srgbClr val="1F497D"/>
              </a:buClr>
              <a:buFont typeface="Arial" charset="0"/>
              <a:buChar char="»"/>
              <a:defRPr sz="1400">
                <a:solidFill>
                  <a:schemeClr val="tx1"/>
                </a:solidFill>
                <a:latin typeface="+mn-lt"/>
              </a:defRPr>
            </a:lvl9pPr>
          </a:lstStyle>
          <a:p>
            <a:r>
              <a:rPr lang="en-US" altLang="zh-CN" sz="2400" dirty="0">
                <a:solidFill>
                  <a:schemeClr val="accent1">
                    <a:lumMod val="50000"/>
                  </a:schemeClr>
                </a:solidFill>
              </a:rPr>
              <a:t>employing a novel method for constructing a sound, symmetry preserving approximation to the quark + antiquark Bethe-Salpeter kernel</a:t>
            </a:r>
          </a:p>
          <a:p>
            <a:pPr marL="0" indent="0">
              <a:buNone/>
            </a:pPr>
            <a:endParaRPr lang="en-US" altLang="zh-CN" sz="2000" dirty="0">
              <a:solidFill>
                <a:schemeClr val="accent1">
                  <a:lumMod val="50000"/>
                </a:schemeClr>
              </a:solidFill>
            </a:endParaRPr>
          </a:p>
        </p:txBody>
      </p:sp>
    </p:spTree>
    <p:extLst>
      <p:ext uri="{BB962C8B-B14F-4D97-AF65-F5344CB8AC3E}">
        <p14:creationId xmlns:p14="http://schemas.microsoft.com/office/powerpoint/2010/main" val="1644712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FIRSTCRAIG20ROBERTS@ALLIYGNFUVWYY577" val="3700"/>
</p:tagLst>
</file>

<file path=ppt/theme/theme1.xml><?xml version="1.0" encoding="utf-8"?>
<a:theme xmlns:a="http://schemas.openxmlformats.org/drawingml/2006/main" name="blue_2007">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Blue design">
      <a:majorFont>
        <a:latin typeface="Trebuchet MS"/>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ue design 1">
        <a:dk1>
          <a:srgbClr val="616161"/>
        </a:dk1>
        <a:lt1>
          <a:srgbClr val="FFFFFF"/>
        </a:lt1>
        <a:dk2>
          <a:srgbClr val="1F497D"/>
        </a:dk2>
        <a:lt2>
          <a:srgbClr val="D2D2D2"/>
        </a:lt2>
        <a:accent1>
          <a:srgbClr val="5C0426"/>
        </a:accent1>
        <a:accent2>
          <a:srgbClr val="9D7D9E"/>
        </a:accent2>
        <a:accent3>
          <a:srgbClr val="FFFFFF"/>
        </a:accent3>
        <a:accent4>
          <a:srgbClr val="525252"/>
        </a:accent4>
        <a:accent5>
          <a:srgbClr val="B5AAAC"/>
        </a:accent5>
        <a:accent6>
          <a:srgbClr val="8E718F"/>
        </a:accent6>
        <a:hlink>
          <a:srgbClr val="253D51"/>
        </a:hlink>
        <a:folHlink>
          <a:srgbClr val="0D204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11">
      <a:dk1>
        <a:srgbClr val="616161"/>
      </a:dk1>
      <a:lt1>
        <a:sysClr val="window" lastClr="FFFFFF"/>
      </a:lt1>
      <a:dk2>
        <a:srgbClr val="1F497D"/>
      </a:dk2>
      <a:lt2>
        <a:srgbClr val="D2D2D2"/>
      </a:lt2>
      <a:accent1>
        <a:srgbClr val="A6C4DE"/>
      </a:accent1>
      <a:accent2>
        <a:srgbClr val="D8AC28"/>
      </a:accent2>
      <a:accent3>
        <a:srgbClr val="A22B38"/>
      </a:accent3>
      <a:accent4>
        <a:srgbClr val="7AB800"/>
      </a:accent4>
      <a:accent5>
        <a:srgbClr val="4B7D9E"/>
      </a:accent5>
      <a:accent6>
        <a:srgbClr val="BF5C28"/>
      </a:accent6>
      <a:hlink>
        <a:srgbClr val="4D8ABE"/>
      </a:hlink>
      <a:folHlink>
        <a:srgbClr val="4D8AB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95938</TotalTime>
  <Words>4709</Words>
  <Application>Microsoft Office PowerPoint</Application>
  <PresentationFormat>宽屏</PresentationFormat>
  <Paragraphs>398</Paragraphs>
  <Slides>27</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27</vt:i4>
      </vt:variant>
    </vt:vector>
  </HeadingPairs>
  <TitlesOfParts>
    <vt:vector size="41" baseType="lpstr">
      <vt:lpstr>CMMI10</vt:lpstr>
      <vt:lpstr>CMR10</vt:lpstr>
      <vt:lpstr>CMR9</vt:lpstr>
      <vt:lpstr>DengXian</vt:lpstr>
      <vt:lpstr>FZCuHeiSongS-B-GB</vt:lpstr>
      <vt:lpstr>TeXGyreTermesX-Regular-Identity-H</vt:lpstr>
      <vt:lpstr>Arial</vt:lpstr>
      <vt:lpstr>Calibri</vt:lpstr>
      <vt:lpstr>Cambria Math</vt:lpstr>
      <vt:lpstr>Comic Sans MS</vt:lpstr>
      <vt:lpstr>Times New Roman</vt:lpstr>
      <vt:lpstr>Trebuchet MS</vt:lpstr>
      <vt:lpstr>Wingdings</vt:lpstr>
      <vt:lpstr>blue_2007</vt:lpstr>
      <vt:lpstr>PowerPoint 演示文稿</vt:lpstr>
      <vt:lpstr>Emergence of Hadron Mass</vt:lpstr>
      <vt:lpstr>PowerPoint 演示文稿</vt:lpstr>
      <vt:lpstr>PowerPoint 演示文稿</vt:lpstr>
      <vt:lpstr>PowerPoint 演示文稿</vt:lpstr>
      <vt:lpstr>PowerPoint 演示文稿</vt:lpstr>
      <vt:lpstr>PowerPoint 演示文稿</vt:lpstr>
      <vt:lpstr>Hadron spectroscopy: beginnings and Beliefs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Craig Roberts</dc:creator>
  <cp:lastModifiedBy>珍妮 徐</cp:lastModifiedBy>
  <cp:revision>1289</cp:revision>
  <dcterms:created xsi:type="dcterms:W3CDTF">2020-06-14T06:00:22Z</dcterms:created>
  <dcterms:modified xsi:type="dcterms:W3CDTF">2024-01-26T09:31:27Z</dcterms:modified>
</cp:coreProperties>
</file>