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520" r:id="rId2"/>
    <p:sldId id="503" r:id="rId3"/>
    <p:sldId id="523" r:id="rId4"/>
    <p:sldId id="525" r:id="rId5"/>
    <p:sldId id="526" r:id="rId6"/>
    <p:sldId id="535" r:id="rId7"/>
    <p:sldId id="522" r:id="rId8"/>
    <p:sldId id="536" r:id="rId9"/>
    <p:sldId id="538" r:id="rId10"/>
    <p:sldId id="539" r:id="rId11"/>
    <p:sldId id="541" r:id="rId12"/>
    <p:sldId id="540" r:id="rId13"/>
    <p:sldId id="542" r:id="rId14"/>
    <p:sldId id="543" r:id="rId15"/>
    <p:sldId id="544" r:id="rId16"/>
    <p:sldId id="545" r:id="rId17"/>
    <p:sldId id="546" r:id="rId18"/>
    <p:sldId id="547" r:id="rId19"/>
    <p:sldId id="548" r:id="rId20"/>
    <p:sldId id="521" r:id="rId21"/>
    <p:sldId id="527" r:id="rId22"/>
    <p:sldId id="528" r:id="rId23"/>
    <p:sldId id="529" r:id="rId24"/>
    <p:sldId id="530" r:id="rId25"/>
    <p:sldId id="531" r:id="rId26"/>
    <p:sldId id="532" r:id="rId27"/>
    <p:sldId id="533" r:id="rId28"/>
    <p:sldId id="534" r:id="rId29"/>
    <p:sldId id="504" r:id="rId3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9112"/>
    <p:restoredTop sz="89989"/>
  </p:normalViewPr>
  <p:slideViewPr>
    <p:cSldViewPr snapToGrid="0" snapToObjects="1">
      <p:cViewPr varScale="1">
        <p:scale>
          <a:sx n="79" d="100"/>
          <a:sy n="79" d="100"/>
        </p:scale>
        <p:origin x="2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4" name="Shape 13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65065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970220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0294564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48734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813309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291926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79192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27044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852397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281293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53184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870E89-5599-5340-A69A-B4668B7041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968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233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excalidraw.com</a:t>
            </a:r>
            <a:r>
              <a:rPr lang="en-GB" dirty="0"/>
              <a:t>/#json=MKpUO7CEklZpPJWZLvHA4,yC8RO-hZgnhHbx0hZ54_Uw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8554494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excalidraw.com</a:t>
            </a:r>
            <a:r>
              <a:rPr lang="en-GB" dirty="0"/>
              <a:t>/#json=VQLopkEdENU3QDafyFEcI,Ud2fGJlAtpxJM37nVhvLLQ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052676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excalidraw.com</a:t>
            </a:r>
            <a:r>
              <a:rPr lang="en-GB" dirty="0"/>
              <a:t>/#json=e6BMe1HR8HNUW27gOX2wI,C5t7euoJ46t3-JFj_sC9eQ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494183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634958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excalidraw.com</a:t>
            </a:r>
            <a:r>
              <a:rPr lang="en-GB" dirty="0"/>
              <a:t>/#json=6dQdcO7oUVKmNGSsyzOVM,pcWDq0NIaQJrP9zQcnrq-w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2094609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05383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786416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571925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870E89-5599-5340-A69A-B4668B70418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45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10704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27420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excalidraw.com</a:t>
            </a:r>
            <a:r>
              <a:rPr lang="en-GB" dirty="0"/>
              <a:t>/#json=EyeBltUdnowyNOfpKoNDt,QCQScoI7e0KNwePIMw5KWg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451505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excalidraw.com</a:t>
            </a:r>
            <a:r>
              <a:rPr lang="en-GB" dirty="0"/>
              <a:t>/#json=y9oYPqcDtc6SI3MThk5Hj,O1NBJpASw8oiLzh1ZpJ9Yg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194246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excalidraw.com</a:t>
            </a:r>
            <a:r>
              <a:rPr lang="en-GB" dirty="0"/>
              <a:t>/#json=qprVAV3mvcjgCBQJSkoJf,q7Ka6W9mIQ4zi27-WVGf_A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87992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539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70794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914400" y="8955252"/>
            <a:ext cx="21971004" cy="2061885"/>
          </a:xfrm>
          <a:prstGeom prst="rect">
            <a:avLst/>
          </a:prstGeom>
        </p:spPr>
        <p:txBody>
          <a:bodyPr anchor="b"/>
          <a:lstStyle>
            <a:lvl1pPr defTabSz="2438338">
              <a:lnSpc>
                <a:spcPct val="80000"/>
              </a:lnSpc>
              <a:defRPr sz="12000" spc="-239"/>
            </a:lvl1pPr>
          </a:lstStyle>
          <a:p>
            <a:r>
              <a:rPr dirty="0"/>
              <a:t>Presentation </a:t>
            </a:r>
            <a:r>
              <a:rPr lang="en-US" dirty="0"/>
              <a:t>T</a:t>
            </a:r>
            <a:r>
              <a:rPr dirty="0"/>
              <a:t>itle</a:t>
            </a:r>
          </a:p>
        </p:txBody>
      </p:sp>
      <p:sp>
        <p:nvSpPr>
          <p:cNvPr id="14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914400" y="8318273"/>
            <a:ext cx="21971000" cy="636979"/>
          </a:xfrm>
          <a:prstGeom prst="rect">
            <a:avLst/>
          </a:prstGeom>
        </p:spPr>
        <p:txBody>
          <a:bodyPr lIns="45719" tIns="45719" rIns="45719" bIns="45719" anchor="t"/>
          <a:lstStyle>
            <a:lvl1pPr marL="0" indent="0" defTabSz="61087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3552">
                <a:latin typeface="+mn-lt"/>
                <a:ea typeface="+mn-ea"/>
                <a:cs typeface="+mn-cs"/>
                <a:sym typeface="Inter Bold"/>
              </a:defRPr>
            </a:lvl1pPr>
          </a:lstStyle>
          <a:p>
            <a:r>
              <a:rPr dirty="0"/>
              <a:t>Author and Date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914400" y="11017136"/>
            <a:ext cx="21971000" cy="1905001"/>
          </a:xfrm>
          <a:prstGeom prst="rect">
            <a:avLst/>
          </a:prstGeom>
        </p:spPr>
        <p:txBody>
          <a:bodyPr anchor="t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600">
                <a:latin typeface="Inter Regular"/>
                <a:ea typeface="Inter Regular"/>
                <a:cs typeface="Inter Regular"/>
                <a:sym typeface="Inter Regular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600">
                <a:latin typeface="Inter Regular"/>
                <a:ea typeface="Inter Regular"/>
                <a:cs typeface="Inter Regular"/>
                <a:sym typeface="Inter Regular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600">
                <a:latin typeface="Inter Regular"/>
                <a:ea typeface="Inter Regular"/>
                <a:cs typeface="Inter Regular"/>
                <a:sym typeface="Inter Regular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600">
                <a:latin typeface="Inter Regular"/>
                <a:ea typeface="Inter Regular"/>
                <a:cs typeface="Inter Regular"/>
                <a:sym typeface="Inter Regular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600">
                <a:latin typeface="Inter Regular"/>
                <a:ea typeface="Inter Regular"/>
                <a:cs typeface="Inter Regular"/>
                <a:sym typeface="Inter Regular"/>
              </a:defRPr>
            </a:lvl5pPr>
          </a:lstStyle>
          <a:p>
            <a:r>
              <a:rPr dirty="0"/>
              <a:t>Presentation </a:t>
            </a:r>
            <a:r>
              <a:rPr lang="en-US" dirty="0"/>
              <a:t>S</a:t>
            </a:r>
            <a:r>
              <a:rPr dirty="0"/>
              <a:t>ubtitle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16" name="apache_apisix_720 1.png" descr="apache_apisix_720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2438400" cy="2423255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C9946B-8B8D-D444-A5B3-9CA6F8983D41}"/>
              </a:ext>
            </a:extLst>
          </p:cNvPr>
          <p:cNvGrpSpPr/>
          <p:nvPr userDrawn="1"/>
        </p:nvGrpSpPr>
        <p:grpSpPr>
          <a:xfrm>
            <a:off x="19262896" y="12373113"/>
            <a:ext cx="4750591" cy="707886"/>
            <a:chOff x="190415" y="12549257"/>
            <a:chExt cx="5748215" cy="707886"/>
          </a:xfrm>
        </p:grpSpPr>
        <p:pic>
          <p:nvPicPr>
            <p:cNvPr id="9" name="Twitter 1.pdf">
              <a:extLst>
                <a:ext uri="{FF2B5EF4-FFF2-40B4-BE49-F238E27FC236}">
                  <a16:creationId xmlns:a16="http://schemas.microsoft.com/office/drawing/2014/main" id="{E4E12010-8974-C842-AD45-FD296A78B3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0415" y="12655999"/>
              <a:ext cx="504000" cy="50400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0" name="@twitter_id">
              <a:extLst>
                <a:ext uri="{FF2B5EF4-FFF2-40B4-BE49-F238E27FC236}">
                  <a16:creationId xmlns:a16="http://schemas.microsoft.com/office/drawing/2014/main" id="{B216F2DC-513E-9B4A-A30E-6EEEFDABB67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4415" y="12549257"/>
              <a:ext cx="524421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0" marR="0" indent="0" algn="l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solidFill>
                    <a:srgbClr val="E62128"/>
                  </a:solidFill>
                  <a:uFillTx/>
                  <a:latin typeface="Inter Regular"/>
                  <a:ea typeface="Inter Regular"/>
                  <a:cs typeface="Inter Regular"/>
                  <a:sym typeface="Inter Regular"/>
                </a:defRPr>
              </a:lvl1pPr>
              <a:lvl2pPr marL="12192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18288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24384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30480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36576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42672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48768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54864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 marL="0" marR="0" lvl="0" indent="0" algn="l" defTabSz="8255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4000" dirty="0"/>
                <a:t>@</a:t>
              </a:r>
              <a:r>
                <a:rPr lang="en-GB" sz="4000" dirty="0" err="1"/>
                <a:t>nicolas_frankel</a:t>
              </a:r>
              <a:endParaRPr lang="en-GB" sz="4000" dirty="0"/>
            </a:p>
          </p:txBody>
        </p:sp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18133F-B67A-8549-A1BF-FF3CA4FA3E2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3590860" y="2541776"/>
            <a:ext cx="10298113" cy="10296525"/>
          </a:xfrm>
        </p:spPr>
        <p:txBody>
          <a:bodyPr anchor="t"/>
          <a:lstStyle>
            <a:lvl1pPr marL="0" indent="0">
              <a:buNone/>
              <a:defRPr/>
            </a:lvl1pPr>
          </a:lstStyle>
          <a:p>
            <a:r>
              <a:rPr lang="en-CN" dirty="0"/>
              <a:t>Insert </a:t>
            </a:r>
            <a:r>
              <a:rPr lang="en-US" dirty="0" err="1"/>
              <a:t>i</a:t>
            </a:r>
            <a:r>
              <a:rPr lang="en-CN" dirty="0"/>
              <a:t>mage </a:t>
            </a:r>
            <a:r>
              <a:rPr lang="en-US" dirty="0"/>
              <a:t>h</a:t>
            </a:r>
            <a:r>
              <a:rPr lang="en-CN" dirty="0"/>
              <a:t>ere</a:t>
            </a:r>
          </a:p>
        </p:txBody>
      </p:sp>
      <p:sp>
        <p:nvSpPr>
          <p:cNvPr id="10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9600" y="812800"/>
            <a:ext cx="20320000" cy="10160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9600" y="2582623"/>
            <a:ext cx="12198161" cy="10224355"/>
          </a:xfrm>
          <a:prstGeom prst="rect">
            <a:avLst/>
          </a:prstGeom>
        </p:spPr>
        <p:txBody>
          <a:bodyPr/>
          <a:lstStyle>
            <a:lvl1pPr marL="609600" indent="-609600">
              <a:buSzPct val="72000"/>
              <a:buFont typeface="Wingdings" panose="05000000000000000000" pitchFamily="2" charset="2"/>
              <a:buChar char="n"/>
              <a:defRPr/>
            </a:lvl1pPr>
          </a:lstStyle>
          <a:p>
            <a:r>
              <a:rPr dirty="0"/>
              <a:t>Slide bullet text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4F88D-A1F0-074D-B361-7AC0462D51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DA67B84-3B1D-604E-A0E6-CBDD6900920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5380" y="1778006"/>
            <a:ext cx="11388163" cy="10916040"/>
          </a:xfrm>
        </p:spPr>
        <p:txBody>
          <a:bodyPr/>
          <a:lstStyle>
            <a:lvl1pPr marL="552446" indent="-552446">
              <a:tabLst/>
              <a:defRPr b="0" i="0"/>
            </a:lvl1pPr>
            <a:lvl2pPr marL="975350" indent="-422906">
              <a:tabLst/>
              <a:defRPr/>
            </a:lvl2pPr>
            <a:lvl3pPr marL="1379206" indent="-403855">
              <a:tabLst/>
              <a:defRPr/>
            </a:lvl3pPr>
            <a:lvl4pPr marL="1798301" indent="-419095">
              <a:tabLst/>
              <a:defRPr/>
            </a:lvl4pPr>
            <a:lvl5pPr marL="2335510" indent="-400046"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B7D9AE83-6BB8-044C-B1E4-FC26DC58040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390485" y="1762560"/>
            <a:ext cx="11990400" cy="10938240"/>
          </a:xfrm>
        </p:spPr>
        <p:txBody>
          <a:bodyPr/>
          <a:lstStyle>
            <a:lvl1pPr marL="552446" indent="-552446">
              <a:tabLst/>
              <a:defRPr b="0" i="0"/>
            </a:lvl1pPr>
            <a:lvl2pPr marL="975350" indent="-422906">
              <a:tabLst/>
              <a:defRPr/>
            </a:lvl2pPr>
            <a:lvl3pPr marL="1379206" indent="-403855">
              <a:tabLst/>
              <a:defRPr/>
            </a:lvl3pPr>
            <a:lvl4pPr marL="1798301" indent="-419095">
              <a:tabLst/>
              <a:defRPr/>
            </a:lvl4pPr>
            <a:lvl5pPr marL="2335510" indent="-400046"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21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li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89F72-2560-B442-9CF7-5AE52F408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A12E0B-17D4-5140-92CE-0F1D5FEDB54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" y="1762561"/>
            <a:ext cx="24383997" cy="10915049"/>
          </a:xfrm>
        </p:spPr>
        <p:txBody>
          <a:bodyPr/>
          <a:lstStyle>
            <a:lvl1pPr marL="552446" indent="-552446">
              <a:tabLst/>
              <a:defRPr b="0" i="0"/>
            </a:lvl1pPr>
            <a:lvl2pPr marL="975350" indent="-422906">
              <a:tabLst/>
              <a:defRPr/>
            </a:lvl2pPr>
            <a:lvl3pPr marL="1379206" indent="-403855">
              <a:tabLst/>
              <a:defRPr/>
            </a:lvl3pPr>
            <a:lvl4pPr marL="1798301" indent="-419095">
              <a:tabLst/>
              <a:defRPr/>
            </a:lvl4pPr>
            <a:lvl5pPr marL="2335510" indent="-400046"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155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4F88D-A1F0-074D-B361-7AC0462D51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DA67B84-3B1D-604E-A0E6-CBDD6900920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5366" y="3032635"/>
            <a:ext cx="15848533" cy="9062400"/>
          </a:xfrm>
        </p:spPr>
        <p:txBody>
          <a:bodyPr/>
          <a:lstStyle>
            <a:lvl1pPr marL="552451" indent="-552451">
              <a:lnSpc>
                <a:spcPct val="100000"/>
              </a:lnSpc>
              <a:spcAft>
                <a:spcPts val="2880"/>
              </a:spcAft>
              <a:tabLst/>
              <a:defRPr sz="5760"/>
            </a:lvl1pPr>
            <a:lvl2pPr marL="975360" indent="-422911">
              <a:lnSpc>
                <a:spcPct val="100000"/>
              </a:lnSpc>
              <a:spcAft>
                <a:spcPts val="2880"/>
              </a:spcAft>
              <a:tabLst/>
              <a:defRPr sz="5760"/>
            </a:lvl2pPr>
            <a:lvl3pPr marL="1379220" indent="-403860">
              <a:lnSpc>
                <a:spcPct val="100000"/>
              </a:lnSpc>
              <a:spcAft>
                <a:spcPts val="2880"/>
              </a:spcAft>
              <a:tabLst/>
              <a:defRPr sz="4800"/>
            </a:lvl3pPr>
            <a:lvl4pPr marL="1798320" indent="-419100">
              <a:lnSpc>
                <a:spcPct val="100000"/>
              </a:lnSpc>
              <a:spcAft>
                <a:spcPts val="2880"/>
              </a:spcAft>
              <a:tabLst/>
              <a:defRPr sz="4800"/>
            </a:lvl4pPr>
            <a:lvl5pPr marL="2335531" indent="-400051">
              <a:lnSpc>
                <a:spcPct val="100000"/>
              </a:lnSpc>
              <a:spcAft>
                <a:spcPts val="2880"/>
              </a:spcAft>
              <a:tabLst/>
              <a:defRPr sz="4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B7D9AE83-6BB8-044C-B1E4-FC26DC58040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651267" y="3032635"/>
            <a:ext cx="7123200" cy="9062400"/>
          </a:xfrm>
        </p:spPr>
        <p:txBody>
          <a:bodyPr/>
          <a:lstStyle>
            <a:lvl1pPr marL="552451" indent="-552451">
              <a:tabLst/>
              <a:defRPr/>
            </a:lvl1pPr>
            <a:lvl2pPr marL="975360" indent="-422911">
              <a:tabLst/>
              <a:defRPr/>
            </a:lvl2pPr>
            <a:lvl3pPr marL="1379220" indent="-403860">
              <a:tabLst/>
              <a:defRPr/>
            </a:lvl3pPr>
            <a:lvl4pPr marL="1798320" indent="-419100">
              <a:tabLst/>
              <a:defRPr/>
            </a:lvl4pPr>
            <a:lvl5pPr marL="2335531" indent="-400051">
              <a:tabLst/>
              <a:defRPr/>
            </a:lvl5pPr>
          </a:lstStyle>
          <a:p>
            <a:pPr marL="552451" marR="0" lvl="0" indent="-552451" algn="l" defTabSz="219456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Wingdings" pitchFamily="2" charset="2"/>
              <a:buChar char="§"/>
              <a:tabLst/>
              <a:defRPr/>
            </a:pPr>
            <a:r>
              <a:rPr lang="en-GB"/>
              <a:t>Click to edit Master text styles</a:t>
            </a:r>
          </a:p>
          <a:p>
            <a:pPr marL="552451" marR="0" lvl="1" indent="-552451" algn="l" defTabSz="219456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Wingdings" pitchFamily="2" charset="2"/>
              <a:buChar char="§"/>
              <a:tabLst/>
              <a:defRPr/>
            </a:pPr>
            <a:r>
              <a:rPr lang="en-GB"/>
              <a:t>Second level</a:t>
            </a:r>
          </a:p>
          <a:p>
            <a:pPr marL="552451" marR="0" lvl="2" indent="-552451" algn="l" defTabSz="219456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Wingdings" pitchFamily="2" charset="2"/>
              <a:buChar char="§"/>
              <a:tabLst/>
              <a:defRPr/>
            </a:pPr>
            <a:r>
              <a:rPr lang="en-GB"/>
              <a:t>Third level</a:t>
            </a:r>
          </a:p>
          <a:p>
            <a:pPr marL="552451" marR="0" lvl="3" indent="-552451" algn="l" defTabSz="219456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Wingdings" pitchFamily="2" charset="2"/>
              <a:buChar char="§"/>
              <a:tabLst/>
              <a:defRPr/>
            </a:pPr>
            <a:r>
              <a:rPr lang="en-GB"/>
              <a:t>Fourth level</a:t>
            </a:r>
          </a:p>
          <a:p>
            <a:pPr marL="552451" marR="0" lvl="4" indent="-552451" algn="l" defTabSz="219456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Wingdings" pitchFamily="2" charset="2"/>
              <a:buChar char="§"/>
              <a:tabLst/>
              <a:defRPr/>
            </a:pPr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74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9600" y="812800"/>
            <a:ext cx="20320000" cy="101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/>
              <a:t>Slide </a:t>
            </a:r>
            <a:r>
              <a:rPr lang="en-US" dirty="0"/>
              <a:t>T</a:t>
            </a:r>
            <a:r>
              <a:rPr dirty="0"/>
              <a:t>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590800" y="2456193"/>
            <a:ext cx="20980273" cy="10048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Slide bullet text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4" name="apache_apisix_720_small.png" descr="apache_apisix_720_small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52000" y="505200"/>
            <a:ext cx="1539875" cy="152400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"/>
          <p:cNvSpPr/>
          <p:nvPr/>
        </p:nvSpPr>
        <p:spPr>
          <a:xfrm>
            <a:off x="-2676" y="13360400"/>
            <a:ext cx="24389352" cy="355600"/>
          </a:xfrm>
          <a:prstGeom prst="rect">
            <a:avLst/>
          </a:prstGeom>
          <a:solidFill>
            <a:srgbClr val="D82C3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27F7A67-1805-8D44-B4F0-92D86FF827CD}"/>
              </a:ext>
            </a:extLst>
          </p:cNvPr>
          <p:cNvGrpSpPr/>
          <p:nvPr userDrawn="1"/>
        </p:nvGrpSpPr>
        <p:grpSpPr>
          <a:xfrm>
            <a:off x="461867" y="12373113"/>
            <a:ext cx="5748215" cy="707886"/>
            <a:chOff x="190415" y="12549257"/>
            <a:chExt cx="5748215" cy="707886"/>
          </a:xfrm>
        </p:grpSpPr>
        <p:pic>
          <p:nvPicPr>
            <p:cNvPr id="8" name="Twitter 1.pdf">
              <a:extLst>
                <a:ext uri="{FF2B5EF4-FFF2-40B4-BE49-F238E27FC236}">
                  <a16:creationId xmlns:a16="http://schemas.microsoft.com/office/drawing/2014/main" id="{5C37407B-4426-B142-81D1-0C8BF26EF5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0415" y="12655999"/>
              <a:ext cx="504000" cy="50400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9" name="@twitter_id">
              <a:extLst>
                <a:ext uri="{FF2B5EF4-FFF2-40B4-BE49-F238E27FC236}">
                  <a16:creationId xmlns:a16="http://schemas.microsoft.com/office/drawing/2014/main" id="{17F8601C-E30B-A242-A6BE-8226F06D3DBE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4415" y="12549257"/>
              <a:ext cx="524421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0" marR="0" indent="0" algn="l" defTabSz="8255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solidFill>
                    <a:srgbClr val="E62128"/>
                  </a:solidFill>
                  <a:uFillTx/>
                  <a:latin typeface="Inter Regular"/>
                  <a:ea typeface="Inter Regular"/>
                  <a:cs typeface="Inter Regular"/>
                  <a:sym typeface="Inter Regular"/>
                </a:defRPr>
              </a:lvl1pPr>
              <a:lvl2pPr marL="12192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18288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24384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30480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36576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42672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48768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5486400" marR="0" indent="-609600" algn="l" defTabSz="2438338" rtl="0" latinLnBrk="0">
                <a:lnSpc>
                  <a:spcPct val="90000"/>
                </a:lnSpc>
                <a:spcBef>
                  <a:spcPts val="4500"/>
                </a:spcBef>
                <a:spcAft>
                  <a:spcPts val="0"/>
                </a:spcAft>
                <a:buClr>
                  <a:srgbClr val="D82C31"/>
                </a:buClr>
                <a:buSzPct val="123000"/>
                <a:buFontTx/>
                <a:buChar char="•"/>
                <a:tabLst/>
                <a:defRPr sz="4800" b="0" i="0" u="none" strike="noStrike" cap="none" spc="0" baseline="0">
                  <a:solidFill>
                    <a:srgbClr val="000000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 hangingPunct="1"/>
              <a:r>
                <a:rPr lang="en-GB" sz="4000" dirty="0"/>
                <a:t>@</a:t>
              </a:r>
              <a:r>
                <a:rPr lang="en-GB" sz="4000" dirty="0" err="1"/>
                <a:t>nicolas_frankel</a:t>
              </a:r>
              <a:endParaRPr lang="en-GB" sz="4000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60" r:id="rId3"/>
    <p:sldLayoutId id="2147483664" r:id="rId4"/>
    <p:sldLayoutId id="2147483665" r:id="rId5"/>
  </p:sldLayoutIdLst>
  <p:transition spd="med"/>
  <p:txStyles>
    <p:title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Inter Bold"/>
        </a:defRPr>
      </a:lvl1pPr>
      <a:lvl2pPr marL="0" marR="0" indent="457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Inter Bold"/>
        </a:defRPr>
      </a:lvl2pPr>
      <a:lvl3pPr marL="0" marR="0" indent="9144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Inter Bold"/>
        </a:defRPr>
      </a:lvl3pPr>
      <a:lvl4pPr marL="0" marR="0" indent="1371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Inter Bold"/>
        </a:defRPr>
      </a:lvl4pPr>
      <a:lvl5pPr marL="0" marR="0" indent="1828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Inter Bold"/>
        </a:defRPr>
      </a:lvl5pPr>
      <a:lvl6pPr marL="0" marR="0" indent="22860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Inter Bold"/>
        </a:defRPr>
      </a:lvl6pPr>
      <a:lvl7pPr marL="0" marR="0" indent="2743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Inter Bold"/>
        </a:defRPr>
      </a:lvl7pPr>
      <a:lvl8pPr marL="0" marR="0" indent="32004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Inter Bold"/>
        </a:defRPr>
      </a:lvl8pPr>
      <a:lvl9pPr marL="0" marR="0" indent="3657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Inter Bold"/>
        </a:defRPr>
      </a:lvl9pPr>
    </p:titleStyle>
    <p:bodyStyle>
      <a:lvl1pPr marL="609600" marR="0" indent="-609600" algn="l" defTabSz="2438338" rtl="0" eaLnBrk="1" latinLnBrk="0" hangingPunct="1">
        <a:lnSpc>
          <a:spcPct val="90000"/>
        </a:lnSpc>
        <a:spcBef>
          <a:spcPts val="4500"/>
        </a:spcBef>
        <a:spcAft>
          <a:spcPts val="0"/>
        </a:spcAft>
        <a:buClr>
          <a:srgbClr val="D82C31"/>
        </a:buClr>
        <a:buSzPct val="123000"/>
        <a:buFontTx/>
        <a:buChar char="•"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19200" marR="0" indent="-609600" algn="l" defTabSz="2438338" rtl="0" eaLnBrk="1" latinLnBrk="0" hangingPunct="1">
        <a:lnSpc>
          <a:spcPct val="90000"/>
        </a:lnSpc>
        <a:spcBef>
          <a:spcPts val="4500"/>
        </a:spcBef>
        <a:spcAft>
          <a:spcPts val="0"/>
        </a:spcAft>
        <a:buClr>
          <a:srgbClr val="D82C31"/>
        </a:buClr>
        <a:buSzPct val="123000"/>
        <a:buFontTx/>
        <a:buChar char="•"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828800" marR="0" indent="-609600" algn="l" defTabSz="2438338" rtl="0" eaLnBrk="1" latinLnBrk="0" hangingPunct="1">
        <a:lnSpc>
          <a:spcPct val="90000"/>
        </a:lnSpc>
        <a:spcBef>
          <a:spcPts val="4500"/>
        </a:spcBef>
        <a:spcAft>
          <a:spcPts val="0"/>
        </a:spcAft>
        <a:buClr>
          <a:srgbClr val="D82C31"/>
        </a:buClr>
        <a:buSzPct val="123000"/>
        <a:buFontTx/>
        <a:buChar char="•"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438400" marR="0" indent="-609600" algn="l" defTabSz="2438338" rtl="0" eaLnBrk="1" latinLnBrk="0" hangingPunct="1">
        <a:lnSpc>
          <a:spcPct val="90000"/>
        </a:lnSpc>
        <a:spcBef>
          <a:spcPts val="4500"/>
        </a:spcBef>
        <a:spcAft>
          <a:spcPts val="0"/>
        </a:spcAft>
        <a:buClr>
          <a:srgbClr val="D82C31"/>
        </a:buClr>
        <a:buSzPct val="123000"/>
        <a:buFontTx/>
        <a:buChar char="•"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048000" marR="0" indent="-609600" algn="l" defTabSz="2438338" rtl="0" eaLnBrk="1" latinLnBrk="0" hangingPunct="1">
        <a:lnSpc>
          <a:spcPct val="90000"/>
        </a:lnSpc>
        <a:spcBef>
          <a:spcPts val="4500"/>
        </a:spcBef>
        <a:spcAft>
          <a:spcPts val="0"/>
        </a:spcAft>
        <a:buClr>
          <a:srgbClr val="D82C31"/>
        </a:buClr>
        <a:buSzPct val="123000"/>
        <a:buFontTx/>
        <a:buChar char="•"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657600" marR="0" indent="-609600" algn="l" defTabSz="2438338" rtl="0" eaLnBrk="1" latinLnBrk="0" hangingPunct="1">
        <a:lnSpc>
          <a:spcPct val="90000"/>
        </a:lnSpc>
        <a:spcBef>
          <a:spcPts val="4500"/>
        </a:spcBef>
        <a:spcAft>
          <a:spcPts val="0"/>
        </a:spcAft>
        <a:buClr>
          <a:srgbClr val="D82C31"/>
        </a:buClr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267200" marR="0" indent="-609600" algn="l" defTabSz="2438338" rtl="0" eaLnBrk="1" latinLnBrk="0" hangingPunct="1">
        <a:lnSpc>
          <a:spcPct val="90000"/>
        </a:lnSpc>
        <a:spcBef>
          <a:spcPts val="4500"/>
        </a:spcBef>
        <a:spcAft>
          <a:spcPts val="0"/>
        </a:spcAft>
        <a:buClr>
          <a:srgbClr val="D82C31"/>
        </a:buClr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4876800" marR="0" indent="-609600" algn="l" defTabSz="2438338" rtl="0" eaLnBrk="1" latinLnBrk="0" hangingPunct="1">
        <a:lnSpc>
          <a:spcPct val="90000"/>
        </a:lnSpc>
        <a:spcBef>
          <a:spcPts val="4500"/>
        </a:spcBef>
        <a:spcAft>
          <a:spcPts val="0"/>
        </a:spcAft>
        <a:buClr>
          <a:srgbClr val="D82C31"/>
        </a:buClr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486400" marR="0" indent="-609600" algn="l" defTabSz="2438338" rtl="0" eaLnBrk="1" latinLnBrk="0" hangingPunct="1">
        <a:lnSpc>
          <a:spcPct val="90000"/>
        </a:lnSpc>
        <a:spcBef>
          <a:spcPts val="4500"/>
        </a:spcBef>
        <a:spcAft>
          <a:spcPts val="0"/>
        </a:spcAft>
        <a:buClr>
          <a:srgbClr val="D82C31"/>
        </a:buClr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CB7B0-FFD8-0041-BEDA-046A38790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Evolving your APIs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3FB1BB-CD8B-EF44-8202-7BB7DDFA2A8C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A step-by-step approach</a:t>
            </a:r>
          </a:p>
        </p:txBody>
      </p:sp>
    </p:spTree>
    <p:extLst>
      <p:ext uri="{BB962C8B-B14F-4D97-AF65-F5344CB8AC3E}">
        <p14:creationId xmlns:p14="http://schemas.microsoft.com/office/powerpoint/2010/main" val="2584031757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8BEF44-901E-924D-B021-8235DB115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Web server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B0D508-C898-F040-B867-807DA53A0AC6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Serve static content</a:t>
            </a:r>
          </a:p>
        </p:txBody>
      </p:sp>
      <p:pic>
        <p:nvPicPr>
          <p:cNvPr id="5" name="Picture 2" descr="Ice, Frost, Winter, Snow, Snowflakes, Ice Crystals">
            <a:extLst>
              <a:ext uri="{FF2B5EF4-FFF2-40B4-BE49-F238E27FC236}">
                <a16:creationId xmlns:a16="http://schemas.microsoft.com/office/drawing/2014/main" id="{90B7289C-5ACC-3E04-64F9-A82C496E341A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" b="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53143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C0F388-8969-4244-B4B9-49B90B70F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Personal Home Page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5C388C-463A-D140-BEB2-EDC1E602D6E6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Apache Web Server</a:t>
            </a:r>
          </a:p>
          <a:p>
            <a:r>
              <a:rPr lang="en-FR" dirty="0"/>
              <a:t>People wanted more dynamic content</a:t>
            </a:r>
          </a:p>
          <a:p>
            <a:pPr marL="1752600" lvl="1" indent="-1143000">
              <a:buSzPct val="90000"/>
              <a:buFont typeface="+mj-lt"/>
              <a:buAutoNum type="arabicPeriod"/>
            </a:pPr>
            <a:r>
              <a:rPr lang="en-FR" dirty="0"/>
              <a:t>CGI scripts</a:t>
            </a:r>
          </a:p>
          <a:p>
            <a:pPr marL="1752600" lvl="1" indent="-1143000">
              <a:buSzPct val="90000"/>
              <a:buFont typeface="+mj-lt"/>
              <a:buAutoNum type="arabicPeriod"/>
            </a:pPr>
            <a:r>
              <a:rPr lang="en-FR" dirty="0"/>
              <a:t>PHP </a:t>
            </a:r>
          </a:p>
        </p:txBody>
      </p:sp>
      <p:pic>
        <p:nvPicPr>
          <p:cNvPr id="5" name="Picture 2" descr="PHP - Wikipedia, la enciclopedia libre">
            <a:extLst>
              <a:ext uri="{FF2B5EF4-FFF2-40B4-BE49-F238E27FC236}">
                <a16:creationId xmlns:a16="http://schemas.microsoft.com/office/drawing/2014/main" id="{A31F9BBC-C705-152A-6D1B-7BA9AB54FB7B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9" t="1" r="1327" b="-80055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26402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920179-46AE-964A-8779-89900E154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The rise of WWW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B29B8E-F06A-C545-A571-CA3A650600DB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Companies started to use it as an official communication channel</a:t>
            </a:r>
          </a:p>
          <a:p>
            <a:pPr lvl="1"/>
            <a:r>
              <a:rPr lang="en-FR" dirty="0"/>
              <a:t>Redundancy</a:t>
            </a:r>
          </a:p>
          <a:p>
            <a:pPr lvl="1"/>
            <a:r>
              <a:rPr lang="en-FR" dirty="0"/>
              <a:t>Load balancing</a:t>
            </a:r>
          </a:p>
        </p:txBody>
      </p:sp>
      <p:pic>
        <p:nvPicPr>
          <p:cNvPr id="5" name="Picture 2" descr="London, Skyscrapers, The Scalpel, Sky, Sunset">
            <a:extLst>
              <a:ext uri="{FF2B5EF4-FFF2-40B4-BE49-F238E27FC236}">
                <a16:creationId xmlns:a16="http://schemas.microsoft.com/office/drawing/2014/main" id="{AC87E38E-3807-312A-B451-E5624006FDCF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" b="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74660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C53709-44EC-F241-BEDD-DCEF369A2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WWW becomes ubiquitous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39AE16-6B88-3942-B3A7-E4C371778B86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More unrelated nodes</a:t>
            </a:r>
          </a:p>
          <a:p>
            <a:pPr lvl="1"/>
            <a:r>
              <a:rPr lang="en-FR" dirty="0"/>
              <a:t>Routing</a:t>
            </a:r>
          </a:p>
        </p:txBody>
      </p:sp>
      <p:pic>
        <p:nvPicPr>
          <p:cNvPr id="5" name="Picture Placeholder 4" descr="Route 66, Arizona, Landscape, Scenic, Signs, Desert">
            <a:extLst>
              <a:ext uri="{FF2B5EF4-FFF2-40B4-BE49-F238E27FC236}">
                <a16:creationId xmlns:a16="http://schemas.microsoft.com/office/drawing/2014/main" id="{1C3AB998-75EF-80AD-181B-C9AB0CF52F82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" b="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19147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18CC1C-0E1C-F94B-97B7-2F673FF9D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The evolution of the Web Server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17337-AFAD-B54B-BF61-780AE5603FC4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/>
            </a:pPr>
            <a:r>
              <a:rPr lang="en-FR" dirty="0"/>
              <a:t>Serve static content</a:t>
            </a:r>
          </a:p>
          <a:p>
            <a:pPr marL="1143000" indent="-1143000">
              <a:buFont typeface="+mj-lt"/>
              <a:buAutoNum type="arabicPeriod"/>
            </a:pPr>
            <a:r>
              <a:rPr lang="en-FR" dirty="0"/>
              <a:t>Serve dynamic content</a:t>
            </a:r>
          </a:p>
          <a:p>
            <a:pPr marL="1143000" indent="-1143000">
              <a:buFont typeface="+mj-lt"/>
              <a:buAutoNum type="arabicPeriod"/>
            </a:pPr>
            <a:r>
              <a:rPr lang="en-FR" dirty="0"/>
              <a:t>Load balancer</a:t>
            </a:r>
          </a:p>
          <a:p>
            <a:pPr marL="1143000" indent="-1143000">
              <a:buFont typeface="+mj-lt"/>
              <a:buAutoNum type="arabicPeriod"/>
            </a:pPr>
            <a:r>
              <a:rPr lang="en-FR" dirty="0"/>
              <a:t>Routing</a:t>
            </a:r>
          </a:p>
        </p:txBody>
      </p:sp>
      <p:pic>
        <p:nvPicPr>
          <p:cNvPr id="5" name="Picture 2" descr="Human Evolution, Reenactment, Sunset, Evolution, People">
            <a:extLst>
              <a:ext uri="{FF2B5EF4-FFF2-40B4-BE49-F238E27FC236}">
                <a16:creationId xmlns:a16="http://schemas.microsoft.com/office/drawing/2014/main" id="{762AEF75-88CB-7C5E-92B7-7E9FAA84108D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3" b="193"/>
          <a:stretch/>
        </p:blipFill>
        <p:spPr bwMode="auto">
          <a:xfrm flipH="1">
            <a:off x="13590860" y="2541776"/>
            <a:ext cx="10298113" cy="1029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45607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3E0BA9-6CFF-7344-8C20-9801D3366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Reverse Proxy: Single Point of Entry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8B143A-4D44-5C40-857F-117F34C10D5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Any cross-concern feature</a:t>
            </a:r>
          </a:p>
          <a:p>
            <a:pPr lvl="1"/>
            <a:r>
              <a:rPr lang="en-FR" dirty="0"/>
              <a:t>Authentication</a:t>
            </a:r>
          </a:p>
          <a:p>
            <a:pPr lvl="1"/>
            <a:r>
              <a:rPr lang="en-FR" dirty="0"/>
              <a:t>Authorization</a:t>
            </a:r>
          </a:p>
          <a:p>
            <a:pPr lvl="1"/>
            <a:r>
              <a:rPr lang="en-FR" dirty="0"/>
              <a:t>Caching</a:t>
            </a:r>
          </a:p>
          <a:p>
            <a:pPr lvl="1"/>
            <a:r>
              <a:rPr lang="en-FR" dirty="0"/>
              <a:t>IP Blocking</a:t>
            </a:r>
          </a:p>
          <a:p>
            <a:pPr lvl="1"/>
            <a:endParaRPr lang="en-FR" dirty="0"/>
          </a:p>
        </p:txBody>
      </p:sp>
      <p:pic>
        <p:nvPicPr>
          <p:cNvPr id="5" name="Picture 2" descr="person, technology, profession, clothing, security, tech, safety, uniform, patrol, protection, guard, cops, official, enforcement, lieutenant, policeman, law enforcement, staff, sleeve, police officer, military uniform, military officer, military person, bodyworn, body camera, police body camera, law enforcing, on body camera, police camera">
            <a:extLst>
              <a:ext uri="{FF2B5EF4-FFF2-40B4-BE49-F238E27FC236}">
                <a16:creationId xmlns:a16="http://schemas.microsoft.com/office/drawing/2014/main" id="{5DEE305A-B33E-B152-7036-B25A95B48127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" b="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4224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B5C443-78EC-C045-A546-3B65CF94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Interconnecting heterogeneous Information Systems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6D2E5-3970-1F48-B363-70CE61C1518E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File sharing with FTP</a:t>
            </a:r>
          </a:p>
          <a:p>
            <a:r>
              <a:rPr lang="en-FR" dirty="0"/>
              <a:t>Synchronous communication inside a tech stack</a:t>
            </a:r>
          </a:p>
          <a:p>
            <a:r>
              <a:rPr lang="en-FR" dirty="0"/>
              <a:t>Synchronous communication via HTTP</a:t>
            </a:r>
          </a:p>
        </p:txBody>
      </p:sp>
      <p:pic>
        <p:nvPicPr>
          <p:cNvPr id="5" name="Picture 2" descr="Hands, Team, United, Together, People, Unity, Teamwork">
            <a:extLst>
              <a:ext uri="{FF2B5EF4-FFF2-40B4-BE49-F238E27FC236}">
                <a16:creationId xmlns:a16="http://schemas.microsoft.com/office/drawing/2014/main" id="{870867EF-073E-BE39-5F7D-4597E13943EE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" b="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39006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EE0412-3386-4C4A-BB61-FBC08EFD9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API Gateway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BA920D-8431-0F48-8AC9-2AF2157C0B3E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Specialized Reverse Proxy</a:t>
            </a:r>
          </a:p>
          <a:p>
            <a:r>
              <a:rPr lang="en-FR" dirty="0"/>
              <a:t>Features dedicated to APIs</a:t>
            </a:r>
          </a:p>
          <a:p>
            <a:pPr lvl="1"/>
            <a:r>
              <a:rPr lang="en-FR" dirty="0"/>
              <a:t>Billing</a:t>
            </a:r>
          </a:p>
          <a:p>
            <a:pPr lvl="1"/>
            <a:r>
              <a:rPr lang="en-FR" dirty="0"/>
              <a:t>Complex rate-limiting</a:t>
            </a:r>
          </a:p>
          <a:p>
            <a:pPr lvl="1"/>
            <a:r>
              <a:rPr lang="en-GB" dirty="0"/>
              <a:t>E</a:t>
            </a:r>
            <a:r>
              <a:rPr lang="en-FR" dirty="0"/>
              <a:t>tc.</a:t>
            </a:r>
          </a:p>
        </p:txBody>
      </p:sp>
      <p:pic>
        <p:nvPicPr>
          <p:cNvPr id="5" name="Picture 6" descr="Lion Head, Door Knocker, Door, Gate, Metal, Ornament">
            <a:extLst>
              <a:ext uri="{FF2B5EF4-FFF2-40B4-BE49-F238E27FC236}">
                <a16:creationId xmlns:a16="http://schemas.microsoft.com/office/drawing/2014/main" id="{FC1E2EA7-0B31-F869-3F6F-68EFB6E57085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4" b="164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27226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CB36D-05FD-3C48-BFBA-43A6FC45D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API Gateways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73937F-F372-A742-97FE-D1E00D305AE1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dirty="0"/>
              <a:t>Apache APISIX</a:t>
            </a:r>
          </a:p>
          <a:p>
            <a:r>
              <a:rPr lang="en-GB" dirty="0"/>
              <a:t>Kong Gateway</a:t>
            </a:r>
          </a:p>
          <a:p>
            <a:r>
              <a:rPr lang="en-GB" dirty="0" err="1"/>
              <a:t>Tyk</a:t>
            </a:r>
            <a:endParaRPr lang="en-GB" dirty="0"/>
          </a:p>
          <a:p>
            <a:r>
              <a:rPr lang="en-GB" dirty="0" err="1"/>
              <a:t>Gloo</a:t>
            </a:r>
            <a:endParaRPr lang="en-GB" dirty="0"/>
          </a:p>
          <a:p>
            <a:r>
              <a:rPr lang="en-GB" dirty="0"/>
              <a:t>Ambassador</a:t>
            </a:r>
          </a:p>
          <a:p>
            <a:r>
              <a:rPr lang="en-GB" dirty="0" err="1"/>
              <a:t>Gravitee</a:t>
            </a:r>
            <a:endParaRPr lang="en-GB" dirty="0"/>
          </a:p>
        </p:txBody>
      </p:sp>
      <p:pic>
        <p:nvPicPr>
          <p:cNvPr id="5" name="Picture 6" descr="Free Man Standing Between Buildings Stock Photo">
            <a:extLst>
              <a:ext uri="{FF2B5EF4-FFF2-40B4-BE49-F238E27FC236}">
                <a16:creationId xmlns:a16="http://schemas.microsoft.com/office/drawing/2014/main" id="{F5C9E24E-BB15-B59F-A372-C112DFD485D5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" b="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48751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F2F322-AB6F-D845-99A5-A64F3D6B6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Apache APISIX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E0A591-4097-CC48-8996-6616C682E1F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Donated to the Apache Foundation in 2019</a:t>
            </a:r>
          </a:p>
          <a:p>
            <a:r>
              <a:rPr lang="en-FR" dirty="0"/>
              <a:t>Became a Top-Level Project in 2020</a:t>
            </a:r>
          </a:p>
          <a:p>
            <a:endParaRPr lang="en-FR" dirty="0"/>
          </a:p>
        </p:txBody>
      </p:sp>
      <p:pic>
        <p:nvPicPr>
          <p:cNvPr id="5" name="Picture 2" descr="Apache Software Foundation - Wikipedia, la enciclopedia libre">
            <a:extLst>
              <a:ext uri="{FF2B5EF4-FFF2-40B4-BE49-F238E27FC236}">
                <a16:creationId xmlns:a16="http://schemas.microsoft.com/office/drawing/2014/main" id="{D61159CF-9D03-3B38-7B91-6C551BF300CD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96" t="12759" r="5690" b="-97064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90430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D3FBC-E774-9545-9EF0-C2BE7F1BC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Me, myself and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A2A9A-1A94-7044-AED8-1D83D3EB500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Developer</a:t>
            </a:r>
          </a:p>
          <a:p>
            <a:r>
              <a:rPr lang="en-US" dirty="0"/>
              <a:t>Developer advocate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B652C01-1AD0-7B80-E153-CAA19A5A9684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5" r="9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995413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0C5D32-3083-BF40-ABCA-F1DE08ACE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2800"/>
            <a:ext cx="20320000" cy="1016000"/>
          </a:xfrm>
        </p:spPr>
        <p:txBody>
          <a:bodyPr>
            <a:normAutofit/>
          </a:bodyPr>
          <a:lstStyle/>
          <a:p>
            <a:r>
              <a:rPr lang="en-FR" dirty="0"/>
              <a:t>Apache APISIX, an API Gateway the Apache way</a:t>
            </a:r>
          </a:p>
        </p:txBody>
      </p:sp>
      <p:pic>
        <p:nvPicPr>
          <p:cNvPr id="1026" name="Picture 2" descr="flow-software-architecture">
            <a:extLst>
              <a:ext uri="{FF2B5EF4-FFF2-40B4-BE49-F238E27FC236}">
                <a16:creationId xmlns:a16="http://schemas.microsoft.com/office/drawing/2014/main" id="{65FBA10B-1D9A-4748-9E9E-725869A15279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" y="2008006"/>
            <a:ext cx="24383997" cy="104241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140734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374B8-3913-0A40-AF65-50D55CE32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2800"/>
            <a:ext cx="20320000" cy="1016000"/>
          </a:xfrm>
        </p:spPr>
        <p:txBody>
          <a:bodyPr>
            <a:normAutofit/>
          </a:bodyPr>
          <a:lstStyle/>
          <a:p>
            <a:r>
              <a:rPr lang="en-FR" dirty="0"/>
              <a:t>Step 2 – Introduce an API Gateway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82CE91A-9E6C-8E48-8790-0FF3B0EB84F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074809"/>
            <a:ext cx="24383997" cy="8290553"/>
          </a:xfrm>
          <a:noFill/>
        </p:spPr>
      </p:pic>
    </p:spTree>
    <p:extLst>
      <p:ext uri="{BB962C8B-B14F-4D97-AF65-F5344CB8AC3E}">
        <p14:creationId xmlns:p14="http://schemas.microsoft.com/office/powerpoint/2010/main" val="41278941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2F434-7D72-104B-B004-C03D3F0E7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2800"/>
            <a:ext cx="20320000" cy="1016000"/>
          </a:xfrm>
        </p:spPr>
        <p:txBody>
          <a:bodyPr>
            <a:normAutofit/>
          </a:bodyPr>
          <a:lstStyle/>
          <a:p>
            <a:r>
              <a:rPr lang="en-FR" dirty="0"/>
              <a:t>Step 3 – Introduce a versioned resource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4661BAF-3EB2-EF41-BA29-FEEEE97AA7F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074809"/>
            <a:ext cx="24383997" cy="8290553"/>
          </a:xfrm>
          <a:noFill/>
        </p:spPr>
      </p:pic>
    </p:spTree>
    <p:extLst>
      <p:ext uri="{BB962C8B-B14F-4D97-AF65-F5344CB8AC3E}">
        <p14:creationId xmlns:p14="http://schemas.microsoft.com/office/powerpoint/2010/main" val="5145290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BEBB0-D47A-2C4A-ACDE-2CEDD8AC5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2800"/>
            <a:ext cx="20320000" cy="1016000"/>
          </a:xfrm>
        </p:spPr>
        <p:txBody>
          <a:bodyPr>
            <a:normAutofit/>
          </a:bodyPr>
          <a:lstStyle/>
          <a:p>
            <a:r>
              <a:rPr lang="en-FR" dirty="0"/>
              <a:t>Step 4 – Move the unversioned resource permanently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680FD72-D9A7-7D4B-A314-FDD80DBDD3E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074809"/>
            <a:ext cx="24383997" cy="8290553"/>
          </a:xfrm>
          <a:noFill/>
        </p:spPr>
      </p:pic>
    </p:spTree>
    <p:extLst>
      <p:ext uri="{BB962C8B-B14F-4D97-AF65-F5344CB8AC3E}">
        <p14:creationId xmlns:p14="http://schemas.microsoft.com/office/powerpoint/2010/main" val="2543749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ED9B2-B4E1-5A43-B5A1-34FDFCC4B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Step 5 – Make users register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0CF0B7-6828-0848-AEB6-BC0F9FCA773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Hard to change because we don’t know our users</a:t>
            </a:r>
          </a:p>
          <a:p>
            <a:r>
              <a:rPr lang="en-FR" dirty="0"/>
              <a:t>But developers don’t like to register</a:t>
            </a:r>
          </a:p>
          <a:p>
            <a:r>
              <a:rPr lang="en-FR" dirty="0"/>
              <a:t>Provide them an incentive</a:t>
            </a:r>
          </a:p>
          <a:p>
            <a:pPr lvl="1"/>
            <a:r>
              <a:rPr lang="en-FR" dirty="0"/>
              <a:t>429</a:t>
            </a:r>
          </a:p>
        </p:txBody>
      </p:sp>
      <p:pic>
        <p:nvPicPr>
          <p:cNvPr id="5" name="Picture 2" descr="Register, Sign Up, Password, Username, Welcome">
            <a:extLst>
              <a:ext uri="{FF2B5EF4-FFF2-40B4-BE49-F238E27FC236}">
                <a16:creationId xmlns:a16="http://schemas.microsoft.com/office/drawing/2014/main" id="{9720734A-D94D-2C01-DC58-16B66350D261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" b="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427719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29F0A2-A86D-E048-920E-DFF8790D6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2800"/>
            <a:ext cx="20320000" cy="1016000"/>
          </a:xfrm>
        </p:spPr>
        <p:txBody>
          <a:bodyPr>
            <a:normAutofit/>
          </a:bodyPr>
          <a:lstStyle/>
          <a:p>
            <a:r>
              <a:rPr lang="en-FR" dirty="0"/>
              <a:t>Step 6 – Test in production but be smart about it</a:t>
            </a:r>
          </a:p>
        </p:txBody>
      </p:sp>
      <p:pic>
        <p:nvPicPr>
          <p:cNvPr id="7" name="Content Placeholder 6" descr="A picture containing dark&#10;&#10;Description automatically generated">
            <a:extLst>
              <a:ext uri="{FF2B5EF4-FFF2-40B4-BE49-F238E27FC236}">
                <a16:creationId xmlns:a16="http://schemas.microsoft.com/office/drawing/2014/main" id="{A9FB7982-7624-D04E-AE09-A9B3952A5F8B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074809"/>
            <a:ext cx="24383997" cy="8290553"/>
          </a:xfrm>
          <a:noFill/>
        </p:spPr>
      </p:pic>
    </p:spTree>
    <p:extLst>
      <p:ext uri="{BB962C8B-B14F-4D97-AF65-F5344CB8AC3E}">
        <p14:creationId xmlns:p14="http://schemas.microsoft.com/office/powerpoint/2010/main" val="168214020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B4422-AACE-BE4E-8CD5-F5037BD3E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Step 7 – Use proven deployment methods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92FBD6-91F4-F049-8ED0-8C166FB37ED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Canary release for the win</a:t>
            </a:r>
          </a:p>
        </p:txBody>
      </p:sp>
      <p:pic>
        <p:nvPicPr>
          <p:cNvPr id="5" name="Picture 2" descr="Canary, Songbird, Bird, Beak, Animal, Plumage, Feathers">
            <a:extLst>
              <a:ext uri="{FF2B5EF4-FFF2-40B4-BE49-F238E27FC236}">
                <a16:creationId xmlns:a16="http://schemas.microsoft.com/office/drawing/2014/main" id="{9FF79C0A-9718-447F-94FD-1BF224F60861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3" b="16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229767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A5F3D9-E5CC-2D4F-B3CF-EA9549C3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Step 8 – Deprecate your endpoints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3EF0D5-169A-1445-AD8F-1D28F41CEC61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IETF Draft</a:t>
            </a:r>
          </a:p>
          <a:p>
            <a:r>
              <a:rPr lang="en-GB" sz="6000" dirty="0">
                <a:latin typeface="Courier" pitchFamily="2" charset="0"/>
              </a:rPr>
              <a:t>Deprecation</a:t>
            </a:r>
            <a:r>
              <a:rPr lang="en-GB" dirty="0"/>
              <a:t> header</a:t>
            </a:r>
          </a:p>
          <a:p>
            <a:pPr lvl="1"/>
            <a:r>
              <a:rPr lang="en-GB" dirty="0"/>
              <a:t>Date or Boolean</a:t>
            </a:r>
          </a:p>
          <a:p>
            <a:r>
              <a:rPr lang="en-GB" sz="6000" dirty="0">
                <a:latin typeface="Courier" pitchFamily="2" charset="0"/>
              </a:rPr>
              <a:t>Link</a:t>
            </a:r>
            <a:r>
              <a:rPr lang="en-GB" dirty="0"/>
              <a:t> header to point to the new resource</a:t>
            </a:r>
          </a:p>
          <a:p>
            <a:r>
              <a:rPr lang="en-GB" sz="6000" dirty="0">
                <a:latin typeface="Courier" pitchFamily="2" charset="0"/>
              </a:rPr>
              <a:t>Sunset</a:t>
            </a:r>
            <a:r>
              <a:rPr lang="en-GB" dirty="0"/>
              <a:t> header</a:t>
            </a:r>
            <a:endParaRPr lang="en-FR" dirty="0"/>
          </a:p>
        </p:txBody>
      </p:sp>
      <p:pic>
        <p:nvPicPr>
          <p:cNvPr id="6" name="Picture 2" descr="Sign, Stop, Warning, Stop Sign, Symbol, Safety, Danger">
            <a:extLst>
              <a:ext uri="{FF2B5EF4-FFF2-40B4-BE49-F238E27FC236}">
                <a16:creationId xmlns:a16="http://schemas.microsoft.com/office/drawing/2014/main" id="{84A4E62B-7ACF-0DE0-A235-E3225CE6246E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" b="14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198886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B777D0-7371-AC4E-A7D2-6811857CD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2800"/>
            <a:ext cx="20320000" cy="1016000"/>
          </a:xfrm>
        </p:spPr>
        <p:txBody>
          <a:bodyPr>
            <a:normAutofit/>
          </a:bodyPr>
          <a:lstStyle/>
          <a:p>
            <a:r>
              <a:rPr lang="en-FR" dirty="0"/>
              <a:t>Step 9 and afterwards – Time for v3!</a:t>
            </a:r>
          </a:p>
        </p:txBody>
      </p:sp>
      <p:pic>
        <p:nvPicPr>
          <p:cNvPr id="6150" name="Picture 6" descr="High Angle View of Lying Down on Grass">
            <a:extLst>
              <a:ext uri="{FF2B5EF4-FFF2-40B4-BE49-F238E27FC236}">
                <a16:creationId xmlns:a16="http://schemas.microsoft.com/office/drawing/2014/main" id="{75A668E2-8B27-464B-881D-6AA5CFF86079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" y="2460170"/>
            <a:ext cx="24383997" cy="9710059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617375758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D3FBC-E774-9545-9EF0-C2BE7F1BC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Thanks for your attention!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A2A9A-1A94-7044-AED8-1D83D3EB500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@</a:t>
            </a:r>
            <a:r>
              <a:rPr lang="en-US" dirty="0" err="1"/>
              <a:t>nicolas_frankel</a:t>
            </a:r>
            <a:r>
              <a:rPr lang="en-US" dirty="0"/>
              <a:t> </a:t>
            </a:r>
          </a:p>
          <a:p>
            <a:r>
              <a:rPr lang="en-US" dirty="0"/>
              <a:t>@</a:t>
            </a:r>
            <a:r>
              <a:rPr lang="en-US" dirty="0" err="1"/>
              <a:t>nico@frankel.ch</a:t>
            </a:r>
            <a:endParaRPr lang="en-US" dirty="0"/>
          </a:p>
          <a:p>
            <a:r>
              <a:rPr lang="en-US" dirty="0" err="1"/>
              <a:t>nfrankel.bsky.social</a:t>
            </a:r>
            <a:r>
              <a:rPr lang="en-US" dirty="0"/>
              <a:t> </a:t>
            </a:r>
          </a:p>
          <a:p>
            <a:r>
              <a:rPr lang="en-US" dirty="0"/>
              <a:t>https://</a:t>
            </a:r>
            <a:r>
              <a:rPr lang="en-US" dirty="0" err="1"/>
              <a:t>bit.ly</a:t>
            </a:r>
            <a:r>
              <a:rPr lang="en-US" dirty="0"/>
              <a:t>/evolve-</a:t>
            </a:r>
            <a:r>
              <a:rPr lang="en-US" dirty="0" err="1"/>
              <a:t>apis</a:t>
            </a:r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apisix.apache.org</a:t>
            </a:r>
            <a:r>
              <a:rPr lang="en-US" dirty="0"/>
              <a:t>/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61D3295-96FC-4BDB-685A-2D234437D379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4" r="9994"/>
          <a:stretch>
            <a:fillRect/>
          </a:stretch>
        </p:blipFill>
        <p:spPr/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1A4DF55-413B-4A86-4625-9BD8D6BBD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2550" y="4354786"/>
            <a:ext cx="795424" cy="65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0F0DD0-FCA0-91A6-8C49-3892FB49B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262" y="5857311"/>
            <a:ext cx="610079" cy="65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ome">
            <a:extLst>
              <a:ext uri="{FF2B5EF4-FFF2-40B4-BE49-F238E27FC236}">
                <a16:creationId xmlns:a16="http://schemas.microsoft.com/office/drawing/2014/main" id="{BC892AE7-99ED-9B11-02E1-A3955580D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8900" y="7312761"/>
            <a:ext cx="655200" cy="65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56902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47D5D-FB6A-8146-9EA8-7E0F33435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Your first API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A1AC8A-DE2A-C547-AA19-5C0DDDF6B689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Probably focused on REST(ful) semantics</a:t>
            </a:r>
          </a:p>
        </p:txBody>
      </p:sp>
      <p:pic>
        <p:nvPicPr>
          <p:cNvPr id="5" name="Picture 2" descr="Concept, Man, Papers, Person, Plan, Planning, Research">
            <a:extLst>
              <a:ext uri="{FF2B5EF4-FFF2-40B4-BE49-F238E27FC236}">
                <a16:creationId xmlns:a16="http://schemas.microsoft.com/office/drawing/2014/main" id="{9A726FFF-290C-9470-DC90-3EAF1A19807B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4" b="164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3343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010B6-1FAF-C940-8A1D-BB32BA66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2800"/>
            <a:ext cx="20320000" cy="1016000"/>
          </a:xfrm>
        </p:spPr>
        <p:txBody>
          <a:bodyPr>
            <a:normAutofit/>
          </a:bodyPr>
          <a:lstStyle/>
          <a:p>
            <a:r>
              <a:rPr lang="en-FR" dirty="0"/>
              <a:t>We need to deploy v2!</a:t>
            </a:r>
          </a:p>
        </p:txBody>
      </p:sp>
      <p:pic>
        <p:nvPicPr>
          <p:cNvPr id="8" name="Content Placeholder 7" descr="A person with his mouth open&#10;&#10;Description automatically generated with medium confidence">
            <a:extLst>
              <a:ext uri="{FF2B5EF4-FFF2-40B4-BE49-F238E27FC236}">
                <a16:creationId xmlns:a16="http://schemas.microsoft.com/office/drawing/2014/main" id="{B309CB1E-F4C0-9641-AA2B-E15C652EC79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301" y="1762561"/>
            <a:ext cx="14553398" cy="10915049"/>
          </a:xfrm>
          <a:noFill/>
        </p:spPr>
      </p:pic>
    </p:spTree>
    <p:extLst>
      <p:ext uri="{BB962C8B-B14F-4D97-AF65-F5344CB8AC3E}">
        <p14:creationId xmlns:p14="http://schemas.microsoft.com/office/powerpoint/2010/main" val="99902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5C0B8-24B1-B449-8F79-4C20F3BCC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2800"/>
            <a:ext cx="20320000" cy="1016000"/>
          </a:xfrm>
        </p:spPr>
        <p:txBody>
          <a:bodyPr>
            <a:normAutofit/>
          </a:bodyPr>
          <a:lstStyle/>
          <a:p>
            <a:r>
              <a:rPr lang="en-FR" dirty="0"/>
              <a:t>Step 1 – The initial situation</a:t>
            </a:r>
          </a:p>
        </p:txBody>
      </p:sp>
      <p:pic>
        <p:nvPicPr>
          <p:cNvPr id="5" name="Content Placeholder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13C1D972-8531-9F49-A87F-3296DF481EB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379607"/>
            <a:ext cx="24383997" cy="7680956"/>
          </a:xfrm>
          <a:noFill/>
        </p:spPr>
      </p:pic>
    </p:spTree>
    <p:extLst>
      <p:ext uri="{BB962C8B-B14F-4D97-AF65-F5344CB8AC3E}">
        <p14:creationId xmlns:p14="http://schemas.microsoft.com/office/powerpoint/2010/main" val="1233375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7441491-49CD-5A49-B9D1-1A39DF4D7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2800"/>
            <a:ext cx="20320000" cy="1016000"/>
          </a:xfrm>
        </p:spPr>
        <p:txBody>
          <a:bodyPr>
            <a:normAutofit/>
          </a:bodyPr>
          <a:lstStyle/>
          <a:p>
            <a:r>
              <a:rPr lang="en-FR" dirty="0"/>
              <a:t>You (probably) lied</a:t>
            </a:r>
          </a:p>
        </p:txBody>
      </p:sp>
      <p:pic>
        <p:nvPicPr>
          <p:cNvPr id="11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7D06AE18-EF21-D84F-B1B0-C178139C7B54}"/>
              </a:ext>
            </a:extLst>
          </p:cNvPr>
          <p:cNvPicPr>
            <a:picLocks noGrp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2922407"/>
            <a:ext cx="24383997" cy="8595357"/>
          </a:xfrm>
          <a:noFill/>
        </p:spPr>
      </p:pic>
    </p:spTree>
    <p:extLst>
      <p:ext uri="{BB962C8B-B14F-4D97-AF65-F5344CB8AC3E}">
        <p14:creationId xmlns:p14="http://schemas.microsoft.com/office/powerpoint/2010/main" val="3176942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9CD18-AE0B-6640-8966-8591B0318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2800"/>
            <a:ext cx="20320000" cy="1016000"/>
          </a:xfrm>
        </p:spPr>
        <p:txBody>
          <a:bodyPr>
            <a:normAutofit/>
          </a:bodyPr>
          <a:lstStyle/>
          <a:p>
            <a:r>
              <a:rPr lang="en-FR" dirty="0"/>
              <a:t>An API Gateway can help!</a:t>
            </a:r>
          </a:p>
        </p:txBody>
      </p:sp>
      <p:pic>
        <p:nvPicPr>
          <p:cNvPr id="13" name="Content Placeholder 12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29665595-AE8C-1C45-AD08-8172111F5F9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2922407"/>
            <a:ext cx="24383997" cy="8595357"/>
          </a:xfrm>
          <a:noFill/>
        </p:spPr>
      </p:pic>
    </p:spTree>
    <p:extLst>
      <p:ext uri="{BB962C8B-B14F-4D97-AF65-F5344CB8AC3E}">
        <p14:creationId xmlns:p14="http://schemas.microsoft.com/office/powerpoint/2010/main" val="3743238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4DB3605-F4F3-3B44-AB09-2745F6AF1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Let’s go back a bit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0E1D93-2057-1D41-B0A4-C57948256CC8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I started to use the Internet a bit before 2000</a:t>
            </a:r>
          </a:p>
        </p:txBody>
      </p:sp>
      <p:pic>
        <p:nvPicPr>
          <p:cNvPr id="7" name="Picture 2" descr="Man, Portrait, Old, Elderly, Elderly Man, Gray Hair">
            <a:extLst>
              <a:ext uri="{FF2B5EF4-FFF2-40B4-BE49-F238E27FC236}">
                <a16:creationId xmlns:a16="http://schemas.microsoft.com/office/drawing/2014/main" id="{EDCFC5FF-5906-C01E-7CAA-00109F83DF0C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4" b="174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24045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45C4D5-3B6C-C848-BBDE-BE38DCDD0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My first website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B5B977-06AA-9042-936B-95B452EE2580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FR" dirty="0"/>
              <a:t>HTML:</a:t>
            </a:r>
          </a:p>
          <a:p>
            <a:pPr lvl="1"/>
            <a:r>
              <a:rPr lang="en-FR" dirty="0"/>
              <a:t>With images </a:t>
            </a:r>
          </a:p>
          <a:p>
            <a:pPr lvl="1"/>
            <a:r>
              <a:rPr lang="en-FR" dirty="0"/>
              <a:t>With MIDI audio</a:t>
            </a:r>
          </a:p>
          <a:p>
            <a:pPr lvl="1"/>
            <a:r>
              <a:rPr lang="en-FR" dirty="0"/>
              <a:t>No CSS</a:t>
            </a:r>
          </a:p>
          <a:p>
            <a:pPr lvl="1"/>
            <a:r>
              <a:rPr lang="en-FR" dirty="0"/>
              <a:t>No JavaScript</a:t>
            </a:r>
          </a:p>
        </p:txBody>
      </p:sp>
      <p:pic>
        <p:nvPicPr>
          <p:cNvPr id="5" name="Picture 2" descr="HotDog Professional 7.03 - Descargar para PC Gratis">
            <a:extLst>
              <a:ext uri="{FF2B5EF4-FFF2-40B4-BE49-F238E27FC236}">
                <a16:creationId xmlns:a16="http://schemas.microsoft.com/office/drawing/2014/main" id="{AE3318F3-E9A0-C3C4-3A74-389EDA5326A6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" b="8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654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APISIX">
      <a:dk1>
        <a:srgbClr val="2F2F2F"/>
      </a:dk1>
      <a:lt1>
        <a:srgbClr val="FFFFFF"/>
      </a:lt1>
      <a:dk2>
        <a:srgbClr val="5E5E5E"/>
      </a:dk2>
      <a:lt2>
        <a:srgbClr val="D5D5D5"/>
      </a:lt2>
      <a:accent1>
        <a:srgbClr val="E62129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Inter Bold"/>
        <a:ea typeface="Inter Bold"/>
        <a:cs typeface="Inter Bold"/>
      </a:majorFont>
      <a:minorFont>
        <a:latin typeface="Inter Bold"/>
        <a:ea typeface="Inter Bold"/>
        <a:cs typeface="Inter Bold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Legacy search" id="{F355A6D3-C92C-AA4A-A994-5C7C68F80E18}" vid="{7EA00602-9C54-C441-B30D-F149BF02FC44}"/>
    </a:ext>
  </a:extLst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Inter Bold"/>
        <a:ea typeface="Inter Bold"/>
        <a:cs typeface="Inter Bold"/>
      </a:majorFont>
      <a:minorFont>
        <a:latin typeface="Inter Bold"/>
        <a:ea typeface="Inter Bold"/>
        <a:cs typeface="Inter Bold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21_BasicWhite</Template>
  <TotalTime>873</TotalTime>
  <Words>440</Words>
  <Application>Microsoft Macintosh PowerPoint</Application>
  <PresentationFormat>Custom</PresentationFormat>
  <Paragraphs>98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Courier</vt:lpstr>
      <vt:lpstr>Helvetica Neue</vt:lpstr>
      <vt:lpstr>Helvetica Neue Medium</vt:lpstr>
      <vt:lpstr>Inter Bold</vt:lpstr>
      <vt:lpstr>Inter Regular</vt:lpstr>
      <vt:lpstr>Wingdings</vt:lpstr>
      <vt:lpstr>21_BasicWhite</vt:lpstr>
      <vt:lpstr>Evolving your APIs</vt:lpstr>
      <vt:lpstr>Me, myself and I</vt:lpstr>
      <vt:lpstr>Your first API</vt:lpstr>
      <vt:lpstr>We need to deploy v2!</vt:lpstr>
      <vt:lpstr>Step 1 – The initial situation</vt:lpstr>
      <vt:lpstr>You (probably) lied</vt:lpstr>
      <vt:lpstr>An API Gateway can help!</vt:lpstr>
      <vt:lpstr>Let’s go back a bit</vt:lpstr>
      <vt:lpstr>My first website</vt:lpstr>
      <vt:lpstr>Web server</vt:lpstr>
      <vt:lpstr>Personal Home Page</vt:lpstr>
      <vt:lpstr>The rise of WWW</vt:lpstr>
      <vt:lpstr>WWW becomes ubiquitous</vt:lpstr>
      <vt:lpstr>The evolution of the Web Server</vt:lpstr>
      <vt:lpstr>Reverse Proxy: Single Point of Entry</vt:lpstr>
      <vt:lpstr>Interconnecting heterogeneous Information Systems</vt:lpstr>
      <vt:lpstr>API Gateway</vt:lpstr>
      <vt:lpstr>API Gateways</vt:lpstr>
      <vt:lpstr>Apache APISIX</vt:lpstr>
      <vt:lpstr>Apache APISIX, an API Gateway the Apache way</vt:lpstr>
      <vt:lpstr>Step 2 – Introduce an API Gateway</vt:lpstr>
      <vt:lpstr>Step 3 – Introduce a versioned resource</vt:lpstr>
      <vt:lpstr>Step 4 – Move the unversioned resource permanently</vt:lpstr>
      <vt:lpstr>Step 5 – Make users register</vt:lpstr>
      <vt:lpstr>Step 6 – Test in production but be smart about it</vt:lpstr>
      <vt:lpstr>Step 7 – Use proven deployment methods</vt:lpstr>
      <vt:lpstr>Step 8 – Deprecate your endpoints</vt:lpstr>
      <vt:lpstr>Step 9 and afterwards – Time for v3!</vt:lpstr>
      <vt:lpstr>Thanks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Evolving your APIs</dc:title>
  <dc:creator>Nicolas Fränkel</dc:creator>
  <cp:lastModifiedBy>Nicolas Fränkel</cp:lastModifiedBy>
  <cp:revision>23</cp:revision>
  <dcterms:created xsi:type="dcterms:W3CDTF">2022-02-22T07:21:49Z</dcterms:created>
  <dcterms:modified xsi:type="dcterms:W3CDTF">2024-04-04T09:23:19Z</dcterms:modified>
</cp:coreProperties>
</file>