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62" r:id="rId6"/>
    <p:sldId id="288" r:id="rId7"/>
    <p:sldId id="292" r:id="rId8"/>
    <p:sldId id="336" r:id="rId9"/>
    <p:sldId id="308" r:id="rId10"/>
    <p:sldId id="272" r:id="rId11"/>
    <p:sldId id="311" r:id="rId12"/>
    <p:sldId id="341" r:id="rId13"/>
    <p:sldId id="335" r:id="rId14"/>
    <p:sldId id="343" r:id="rId15"/>
    <p:sldId id="339" r:id="rId16"/>
    <p:sldId id="338" r:id="rId17"/>
    <p:sldId id="334" r:id="rId18"/>
    <p:sldId id="283" r:id="rId19"/>
    <p:sldId id="298" r:id="rId20"/>
    <p:sldId id="348" r:id="rId21"/>
    <p:sldId id="346" r:id="rId22"/>
    <p:sldId id="347" r:id="rId23"/>
    <p:sldId id="349" r:id="rId24"/>
    <p:sldId id="332" r:id="rId25"/>
    <p:sldId id="333" r:id="rId26"/>
    <p:sldId id="319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705295-4731-4BCE-BE24-90F47917C11F}" v="25" dt="2022-12-14T12:59:28.100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4" autoAdjust="0"/>
    <p:restoredTop sz="81695" autoAdjust="0"/>
  </p:normalViewPr>
  <p:slideViewPr>
    <p:cSldViewPr snapToGrid="0">
      <p:cViewPr varScale="1">
        <p:scale>
          <a:sx n="51" d="100"/>
          <a:sy n="51" d="100"/>
        </p:scale>
        <p:origin x="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244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8F7B3C-E9C0-4E0F-8304-2F624A5AC6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22444-0AAC-4CE9-9BD6-EF4FBDFD2B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3CB2-3608-45DF-A64A-5486A2C518FA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C09D2-35AF-4E40-B598-3ED3ADDDF7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2A3F9-70E2-4A29-840C-BB5DA5DF7F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33377-2571-4E33-8BEA-301C8B5AC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286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2DAA-6EF5-433D-8D53-C11E1BD9F773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AB4B4-D191-48FA-9C51-7953C5AEA8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4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AB4B4-D191-48FA-9C51-7953C5AEA8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546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AB4B4-D191-48FA-9C51-7953C5AEA8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26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AB4B4-D191-48FA-9C51-7953C5AEA8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410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AB4B4-D191-48FA-9C51-7953C5AEA86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679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21386b02e0b_1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21386b02e0b_1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317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1386b02e0b_1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1386b02e0b_1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2469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AB4B4-D191-48FA-9C51-7953C5AEA86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080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AB4B4-D191-48FA-9C51-7953C5AEA86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02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2A73F-9244-4338-B9F1-71A3EA14E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D295E50-B5FA-40F2-A49C-FA5AFF1A4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ABE2EA4-79BD-4239-A5E9-F08FCFA06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AAE3511-F573-4360-8D02-C77D796A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50A0886-CC08-4CF4-8B59-9D2A5B14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45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678A0-2B1E-4832-98E8-31ABB5779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84A7-CC45-4AFE-B07B-E632370BA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B1C8A-68E8-471E-ABA1-073CB2EBB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D742293-8C14-467B-98DD-2FEF7A42D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D7A1547-1DA1-4A38-AB0D-7BDEDF28C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A966E05-DE94-4C34-96E3-E3263162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11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72319-3624-4811-8316-7B2790985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59F042-4C45-4F1D-A8FD-5924A883D2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5F4AAA0-FA7E-4710-813A-74B98C68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EC5763E-0748-46FE-8634-AA63FFF0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64B0792-8C67-4E2F-B797-A71A4D27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76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74C94-F816-4A52-8B74-2F7E91BD7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07ADC-71E8-41ED-A6F9-00F2C3653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6B31ACA-19E3-4879-9F6F-72A7FC982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E23AC3-8CB9-4EDD-807E-A6CD3EF5B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BDCC7F5-8EA4-4796-A377-4735A9387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206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E569725-AA9D-48F3-AF2F-0E3B08CB7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530C9D7-6B21-457A-86F4-2B84C0B15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8A18B3-1A90-40F5-8BF0-D6D2892A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64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E910A402-3728-468A-8BAB-C71F62964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9086F409-A1C7-4856-90C7-BE98354D0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4F111F9-40E0-4C1A-AC9C-419DEDF96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362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0D3715F-5E3B-4426-9347-A07792BE602B}"/>
              </a:ext>
            </a:extLst>
          </p:cNvPr>
          <p:cNvSpPr/>
          <p:nvPr userDrawn="1"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rgbClr val="1C20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0195D5-705A-47E6-B63E-15BFEF301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960B65-FD88-4A0D-80CC-3AC273F4A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ECA1C-52E2-4CCD-9228-70EDCD02F2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Thursday 30</a:t>
            </a:r>
            <a:r>
              <a:rPr lang="en-US" baseline="30000" dirty="0" smtClean="0"/>
              <a:t>th</a:t>
            </a:r>
            <a:r>
              <a:rPr lang="en-US" dirty="0" smtClean="0"/>
              <a:t> March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1C6DF-EAD8-4236-A9CB-F9D0C425F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752C3-9E5B-4F8A-916E-82DC49EDCE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1C3E216-E901-492B-8B52-6931CEF0353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F05147-4025-42F3-9E79-FF941082931A}"/>
              </a:ext>
            </a:extLst>
          </p:cNvPr>
          <p:cNvSpPr/>
          <p:nvPr userDrawn="1"/>
        </p:nvSpPr>
        <p:spPr>
          <a:xfrm>
            <a:off x="0" y="-1887"/>
            <a:ext cx="9317384" cy="357487"/>
          </a:xfrm>
          <a:prstGeom prst="rect">
            <a:avLst/>
          </a:prstGeom>
          <a:solidFill>
            <a:srgbClr val="1C20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B6BD03-8873-4A75-9BCA-16522F6500A2}"/>
              </a:ext>
            </a:extLst>
          </p:cNvPr>
          <p:cNvSpPr/>
          <p:nvPr userDrawn="1"/>
        </p:nvSpPr>
        <p:spPr>
          <a:xfrm>
            <a:off x="12060584" y="-1887"/>
            <a:ext cx="131416" cy="357487"/>
          </a:xfrm>
          <a:prstGeom prst="rect">
            <a:avLst/>
          </a:prstGeom>
          <a:solidFill>
            <a:srgbClr val="1C20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3BDC6C9-DEAA-48EF-B767-C6E042D54DC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384" y="-1888"/>
            <a:ext cx="2743200" cy="112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0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49" r:id="rId3"/>
    <p:sldLayoutId id="2147483651" r:id="rId4"/>
    <p:sldLayoutId id="2147483655" r:id="rId5"/>
    <p:sldLayoutId id="2147483660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asair.roe.ac.uk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0D36D4-13EA-4F86-5F6D-D554666B1A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8" r="-776" b="25714"/>
          <a:stretch/>
        </p:blipFill>
        <p:spPr>
          <a:xfrm>
            <a:off x="-950838" y="0"/>
            <a:ext cx="13472374" cy="74406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8D2EDD-BF24-E8EB-DAC7-F744B830C826}"/>
              </a:ext>
            </a:extLst>
          </p:cNvPr>
          <p:cNvSpPr/>
          <p:nvPr/>
        </p:nvSpPr>
        <p:spPr>
          <a:xfrm>
            <a:off x="2154454" y="1444873"/>
            <a:ext cx="7883091" cy="4371727"/>
          </a:xfrm>
          <a:prstGeom prst="rect">
            <a:avLst/>
          </a:prstGeom>
          <a:solidFill>
            <a:srgbClr val="000000">
              <a:alpha val="25098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EB6BCC-6E58-402D-911A-28B13A96FE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1755" y="1041400"/>
            <a:ext cx="6968490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Survey Astronomy in the Big Data Era with LSST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8E80D-4C6E-45BD-8A76-433A3929BB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Timothy Noble, STFC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err="1" smtClean="0">
                <a:solidFill>
                  <a:schemeClr val="bg1"/>
                </a:solidFill>
              </a:rPr>
              <a:t>GridPP</a:t>
            </a:r>
            <a:r>
              <a:rPr lang="en-GB" dirty="0" smtClean="0">
                <a:solidFill>
                  <a:schemeClr val="bg1"/>
                </a:solidFill>
              </a:rPr>
              <a:t> / Swift-HEP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Thursday </a:t>
            </a:r>
            <a:r>
              <a:rPr lang="en-GB" dirty="0" smtClean="0">
                <a:solidFill>
                  <a:schemeClr val="bg1"/>
                </a:solidFill>
              </a:rPr>
              <a:t>30th March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208FDD-6C29-4F6A-9FBF-F193537C7D9F}"/>
              </a:ext>
            </a:extLst>
          </p:cNvPr>
          <p:cNvSpPr txBox="1"/>
          <p:nvPr/>
        </p:nvSpPr>
        <p:spPr>
          <a:xfrm>
            <a:off x="8629454" y="6002598"/>
            <a:ext cx="3562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>
                <a:solidFill>
                  <a:schemeClr val="bg1"/>
                </a:solidFill>
              </a:rPr>
              <a:t>Acknowledgement: Rubin Obs/NSF/AURA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31619737-F4F5-4B2F-8B10-F64BBA35A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450" y="3117"/>
            <a:ext cx="27432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20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378197C-F5C7-40BD-8097-0FEA2C288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87146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Work shared across three facilities:</a:t>
            </a:r>
          </a:p>
          <a:p>
            <a:pPr lvl="1"/>
            <a:r>
              <a:rPr lang="en-US" dirty="0"/>
              <a:t>US Data Facility – SLAC </a:t>
            </a:r>
          </a:p>
          <a:p>
            <a:pPr lvl="1"/>
            <a:r>
              <a:rPr lang="en-GB" dirty="0"/>
              <a:t>French Data Facility – CC-IN2P3</a:t>
            </a:r>
          </a:p>
          <a:p>
            <a:pPr lvl="1"/>
            <a:r>
              <a:rPr lang="en-GB" dirty="0"/>
              <a:t>UK Data Facility – IRIS</a:t>
            </a:r>
          </a:p>
          <a:p>
            <a:r>
              <a:rPr lang="en-GB" dirty="0"/>
              <a:t>Looking to HEP technologies for distributed processing</a:t>
            </a:r>
          </a:p>
          <a:p>
            <a:pPr lvl="1"/>
            <a:r>
              <a:rPr lang="en-GB" dirty="0" err="1"/>
              <a:t>Rucio</a:t>
            </a:r>
            <a:r>
              <a:rPr lang="en-GB" dirty="0"/>
              <a:t> – distributed data management</a:t>
            </a:r>
          </a:p>
          <a:p>
            <a:pPr lvl="1"/>
            <a:r>
              <a:rPr lang="en-GB" dirty="0" err="1"/>
              <a:t>PanDA</a:t>
            </a:r>
            <a:r>
              <a:rPr lang="en-GB" dirty="0"/>
              <a:t> – workload distribution/ management</a:t>
            </a:r>
          </a:p>
          <a:p>
            <a:pPr lvl="1"/>
            <a:r>
              <a:rPr lang="en-GB" dirty="0"/>
              <a:t>FTS – data transfer</a:t>
            </a:r>
          </a:p>
          <a:p>
            <a:r>
              <a:rPr lang="en-GB" dirty="0"/>
              <a:t>Integrated with LSST Stack technologies</a:t>
            </a:r>
          </a:p>
          <a:p>
            <a:pPr lvl="1"/>
            <a:r>
              <a:rPr lang="en-GB" dirty="0"/>
              <a:t>LSST Science Pipeline – processing</a:t>
            </a:r>
          </a:p>
          <a:p>
            <a:pPr lvl="1"/>
            <a:r>
              <a:rPr lang="en-GB" dirty="0"/>
              <a:t>Data Butler – data/ metadata curation</a:t>
            </a:r>
          </a:p>
          <a:p>
            <a:pPr lvl="1"/>
            <a:r>
              <a:rPr lang="en-GB" dirty="0" err="1"/>
              <a:t>Qserv</a:t>
            </a:r>
            <a:r>
              <a:rPr lang="en-GB" dirty="0"/>
              <a:t> – catalogue database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469C63A-33E2-44C8-8594-625AC3817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Release </a:t>
            </a:r>
            <a:r>
              <a:rPr lang="en-US" dirty="0" smtClean="0"/>
              <a:t>Processing (DRP)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3DC78-A5AC-4BB9-B521-57BC7AC2A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F3923-B74C-437E-B1A9-0E2BE5138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DE5171-7D17-4EDC-A92C-14A119C94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3D8CCA-215A-4FB8-B462-C852E2D48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0" y="1194436"/>
            <a:ext cx="3060806" cy="498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01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19"/>
          <p:cNvSpPr txBox="1">
            <a:spLocks noGrp="1"/>
          </p:cNvSpPr>
          <p:nvPr>
            <p:ph type="sldNum" idx="12"/>
          </p:nvPr>
        </p:nvSpPr>
        <p:spPr>
          <a:xfrm>
            <a:off x="11430205" y="6477000"/>
            <a:ext cx="525200" cy="266800"/>
          </a:xfrm>
          <a:prstGeom prst="rect">
            <a:avLst/>
          </a:prstGeom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 algn="l">
              <a:buClr>
                <a:srgbClr val="000000"/>
              </a:buClr>
            </a:pPr>
            <a:r>
              <a:rPr lang="en"/>
              <a:t>| </a:t>
            </a:r>
            <a:fld id="{00000000-1234-1234-1234-123412341234}" type="slidenum">
              <a:rPr lang="en"/>
              <a:pPr algn="l">
                <a:buClr>
                  <a:srgbClr val="000000"/>
                </a:buClr>
              </a:pPr>
              <a:t>11</a:t>
            </a:fld>
            <a:endParaRPr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2469C63A-33E2-44C8-8594-625AC3817F6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4086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" dirty="0"/>
              <a:t>Preparing for DRP (SLAC, France, UK)</a:t>
            </a:r>
            <a:endParaRPr lang="en-GB" dirty="0"/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0378197C-F5C7-40BD-8097-0FEA2C2885B9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78714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431789">
              <a:lnSpc>
                <a:spcPct val="100000"/>
              </a:lnSpc>
              <a:spcBef>
                <a:spcPts val="0"/>
              </a:spcBef>
              <a:buClr>
                <a:srgbClr val="313333"/>
              </a:buClr>
              <a:buSzPts val="1500"/>
              <a:buFont typeface="Source Sans Pro"/>
              <a:buChar char="●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DP0.2 done, using </a:t>
            </a:r>
            <a:r>
              <a:rPr lang="en-GB" sz="2000" dirty="0" err="1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PanDA</a:t>
            </a:r>
            <a:endParaRPr lang="en-GB" sz="2000" dirty="0">
              <a:solidFill>
                <a:srgbClr val="31333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Redone at CC-IN2P3, though with different workflow tool (</a:t>
            </a:r>
            <a:r>
              <a:rPr lang="en-GB" sz="2000" dirty="0" err="1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Parsl</a:t>
            </a: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marL="609585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●"/>
            </a:pPr>
            <a:r>
              <a:rPr lang="en-GB" sz="2000" dirty="0" smtClean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Routine </a:t>
            </a: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HSC reprocessing in progress at the USDF for a couple of months now</a:t>
            </a: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Engagement of Campaign </a:t>
            </a:r>
            <a:r>
              <a:rPr lang="en-GB" sz="2000" dirty="0" err="1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Mgmt</a:t>
            </a: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Pipelines and Infrastructure groups</a:t>
            </a: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Pipelines group proposing a full HSC PDR3 multi-site reprocessing by July</a:t>
            </a:r>
          </a:p>
          <a:p>
            <a:pPr marL="609585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●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Rucio and </a:t>
            </a:r>
            <a:r>
              <a:rPr lang="en-GB" sz="2000" dirty="0" err="1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PanDA</a:t>
            </a: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servers installed at SLAC; in final testing</a:t>
            </a:r>
          </a:p>
          <a:p>
            <a:pPr marL="609585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●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Multi-site testing/scaling work is underway, via increasingly complex stages</a:t>
            </a: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Start with job submission to central </a:t>
            </a:r>
            <a:r>
              <a:rPr lang="en-GB" sz="2000" dirty="0" err="1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PanDA</a:t>
            </a: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server from each site, to be executed at those sites (done)</a:t>
            </a: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Expand to central submission</a:t>
            </a: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 Rucio/FTS to move input/output files among sites</a:t>
            </a:r>
          </a:p>
          <a:p>
            <a:pPr marL="1219170" lvl="1" indent="-431789">
              <a:lnSpc>
                <a:spcPct val="100000"/>
              </a:lnSpc>
              <a:spcBef>
                <a:spcPts val="533"/>
              </a:spcBef>
              <a:spcAft>
                <a:spcPts val="533"/>
              </a:spcAft>
              <a:buClr>
                <a:srgbClr val="313333"/>
              </a:buClr>
              <a:buSzPts val="1500"/>
              <a:buFont typeface="Source Sans Pro"/>
              <a:buChar char="○"/>
            </a:pPr>
            <a:r>
              <a:rPr lang="en-GB" sz="2000" dirty="0">
                <a:solidFill>
                  <a:srgbClr val="31333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Test scaling up numbers of processes and volume of data</a:t>
            </a:r>
            <a:endParaRPr lang="en-GB" sz="2000" dirty="0">
              <a:solidFill>
                <a:srgbClr val="31333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6758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LSST:UK Science Centre Programme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10533"/>
            <a:ext cx="10515600" cy="266771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Five-phase programme</a:t>
            </a:r>
          </a:p>
          <a:p>
            <a:pPr lvl="1"/>
            <a:r>
              <a:rPr lang="en-GB" dirty="0"/>
              <a:t>Phase A (Jul’15—Jun'19) 		–	Development</a:t>
            </a:r>
          </a:p>
          <a:p>
            <a:pPr lvl="1"/>
            <a:r>
              <a:rPr lang="en-GB" dirty="0"/>
              <a:t>Phase B (Jul'19—Mar’23)		–	Commissioning</a:t>
            </a:r>
          </a:p>
          <a:p>
            <a:pPr lvl="1"/>
            <a:r>
              <a:rPr lang="en-GB" dirty="0"/>
              <a:t>Phase C (Apr'23—Mar’27)		–	Early Operations</a:t>
            </a:r>
          </a:p>
          <a:p>
            <a:pPr lvl="1"/>
            <a:r>
              <a:rPr lang="en-GB" dirty="0"/>
              <a:t>Phase D (Apr'27—Mar’31*)	– 	Standard Operations</a:t>
            </a:r>
          </a:p>
          <a:p>
            <a:pPr lvl="1"/>
            <a:r>
              <a:rPr lang="en-GB" dirty="0"/>
              <a:t>Phase E (Apr’31--~2036*)		–	Standard Operations (cont’d)</a:t>
            </a:r>
          </a:p>
          <a:p>
            <a:r>
              <a:rPr lang="en-GB" dirty="0"/>
              <a:t>Forecast budget of £56M (including capital for DAC and DRP)</a:t>
            </a:r>
          </a:p>
          <a:p>
            <a:pPr lvl="1"/>
            <a:r>
              <a:rPr lang="en-GB" dirty="0"/>
              <a:t>Infrastructure element funded through IRIS Programme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68FDE-A6B1-4E60-971B-EE389A8FE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49778-9953-4496-BEF1-F4D90E9A9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987E1-BDE0-40EA-A119-4FEEB364B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E3910-1429-4012-BFDE-1E40887A4591}" type="slidenum">
              <a:rPr lang="en-GB" smtClean="0"/>
              <a:t>12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F0A18BC-25A5-29B3-E476-DE22ABB33E3B}"/>
              </a:ext>
            </a:extLst>
          </p:cNvPr>
          <p:cNvGrpSpPr/>
          <p:nvPr/>
        </p:nvGrpSpPr>
        <p:grpSpPr>
          <a:xfrm>
            <a:off x="1183326" y="1453225"/>
            <a:ext cx="9825347" cy="2074436"/>
            <a:chOff x="457200" y="1594915"/>
            <a:chExt cx="7585654" cy="2074436"/>
          </a:xfrm>
        </p:grpSpPr>
        <p:graphicFrame>
          <p:nvGraphicFramePr>
            <p:cNvPr id="8" name="Content Placeholder 10">
              <a:extLst>
                <a:ext uri="{FF2B5EF4-FFF2-40B4-BE49-F238E27FC236}">
                  <a16:creationId xmlns:a16="http://schemas.microsoft.com/office/drawing/2014/main" id="{7D5C5571-324C-8526-3DE6-7975464160C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93320515"/>
                </p:ext>
              </p:extLst>
            </p:nvPr>
          </p:nvGraphicFramePr>
          <p:xfrm>
            <a:off x="457200" y="2850926"/>
            <a:ext cx="7585654" cy="818425"/>
          </p:xfrm>
          <a:graphic>
            <a:graphicData uri="http://schemas.openxmlformats.org/drawingml/2006/table">
              <a:tbl>
                <a:tblPr bandCol="1">
                  <a:tableStyleId>{073A0DAA-6AF3-43AB-8588-CEC1D06C72B9}</a:tableStyleId>
                </a:tblPr>
                <a:tblGrid>
                  <a:gridCol w="4271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0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1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2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3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4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5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6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7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8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0019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858341167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2665635762"/>
                      </a:ext>
                    </a:extLst>
                  </a:gridCol>
                  <a:gridCol w="427189">
                    <a:extLst>
                      <a:ext uri="{9D8B030D-6E8A-4147-A177-3AD203B41FA5}">
                        <a16:colId xmlns:a16="http://schemas.microsoft.com/office/drawing/2014/main" val="1747673480"/>
                      </a:ext>
                    </a:extLst>
                  </a:gridCol>
                </a:tblGrid>
                <a:tr h="818425"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2014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2015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2016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2017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2018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2019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2020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2021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2022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2023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2024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2025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2026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2027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2028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2029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2030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2031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2032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2033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2034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2035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sz="2400" b="1" dirty="0"/>
                          <a:t>2036</a:t>
                        </a:r>
                      </a:p>
                    </a:txBody>
                    <a:tcPr marL="83573" marR="83573" vert="vert270">
                      <a:lnL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rgbClr r="0" g="0" b="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</a:tbl>
            </a:graphicData>
          </a:graphic>
        </p:graphicFrame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1E9E8C-8660-6DAC-4C46-28F8B91E2413}"/>
                </a:ext>
              </a:extLst>
            </p:cNvPr>
            <p:cNvSpPr/>
            <p:nvPr/>
          </p:nvSpPr>
          <p:spPr>
            <a:xfrm>
              <a:off x="960656" y="1594915"/>
              <a:ext cx="1390374" cy="11287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000000"/>
                  </a:solidFill>
                </a:rPr>
                <a:t>Phase A:</a:t>
              </a:r>
              <a:br>
                <a:rPr lang="en-US" b="1" dirty="0">
                  <a:solidFill>
                    <a:srgbClr val="000000"/>
                  </a:solidFill>
                </a:rPr>
              </a:br>
              <a:r>
                <a:rPr lang="en-US" sz="1600" b="1" dirty="0">
                  <a:solidFill>
                    <a:srgbClr val="000000"/>
                  </a:solidFill>
                </a:rPr>
                <a:t>Development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B2B3188-B517-4B08-A27B-81D0C46A0FDD}"/>
                </a:ext>
              </a:extLst>
            </p:cNvPr>
            <p:cNvSpPr/>
            <p:nvPr/>
          </p:nvSpPr>
          <p:spPr>
            <a:xfrm>
              <a:off x="2382593" y="1598613"/>
              <a:ext cx="1177396" cy="11287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000000"/>
                  </a:solidFill>
                </a:rPr>
                <a:t>Phase B:</a:t>
              </a:r>
              <a:br>
                <a:rPr lang="en-US" b="1" dirty="0">
                  <a:solidFill>
                    <a:srgbClr val="000000"/>
                  </a:solidFill>
                </a:rPr>
              </a:br>
              <a:r>
                <a:rPr lang="en-US" sz="1400" b="1" dirty="0">
                  <a:solidFill>
                    <a:srgbClr val="000000"/>
                  </a:solidFill>
                </a:rPr>
                <a:t>Commissioning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B3E1D1-5B2B-2026-7319-4C3A50F6575F}"/>
                </a:ext>
              </a:extLst>
            </p:cNvPr>
            <p:cNvSpPr/>
            <p:nvPr/>
          </p:nvSpPr>
          <p:spPr>
            <a:xfrm>
              <a:off x="3608105" y="1598613"/>
              <a:ext cx="1228501" cy="11287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000000"/>
                  </a:solidFill>
                </a:rPr>
                <a:t>Phase C:</a:t>
              </a:r>
              <a:br>
                <a:rPr lang="en-US" b="1" dirty="0">
                  <a:solidFill>
                    <a:srgbClr val="000000"/>
                  </a:solidFill>
                </a:rPr>
              </a:br>
              <a:r>
                <a:rPr lang="en-US" b="1" dirty="0">
                  <a:solidFill>
                    <a:srgbClr val="000000"/>
                  </a:solidFill>
                </a:rPr>
                <a:t>Early Ops.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7D00DB-F8DE-E173-0800-2AAC413C7BCC}"/>
                </a:ext>
              </a:extLst>
            </p:cNvPr>
            <p:cNvSpPr/>
            <p:nvPr/>
          </p:nvSpPr>
          <p:spPr>
            <a:xfrm>
              <a:off x="4868729" y="1598613"/>
              <a:ext cx="1270965" cy="11287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000000"/>
                  </a:solidFill>
                </a:rPr>
                <a:t>Phase D:</a:t>
              </a:r>
              <a:br>
                <a:rPr lang="en-US" b="1" dirty="0">
                  <a:solidFill>
                    <a:srgbClr val="000000"/>
                  </a:solidFill>
                </a:rPr>
              </a:br>
              <a:r>
                <a:rPr lang="en-US" b="1" dirty="0">
                  <a:solidFill>
                    <a:srgbClr val="000000"/>
                  </a:solidFill>
                </a:rPr>
                <a:t>Standard Operations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5C4598F-2D19-0C6A-1B54-136292C061AD}"/>
                </a:ext>
              </a:extLst>
            </p:cNvPr>
            <p:cNvSpPr/>
            <p:nvPr/>
          </p:nvSpPr>
          <p:spPr>
            <a:xfrm>
              <a:off x="2366082" y="1598613"/>
              <a:ext cx="1193907" cy="1135062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B5FB672-7F6B-DF29-23E9-CA3DC9045EC0}"/>
              </a:ext>
            </a:extLst>
          </p:cNvPr>
          <p:cNvSpPr/>
          <p:nvPr/>
        </p:nvSpPr>
        <p:spPr>
          <a:xfrm>
            <a:off x="8573774" y="1450918"/>
            <a:ext cx="2263441" cy="11287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0000"/>
                </a:solidFill>
              </a:rPr>
              <a:t>Phase E:</a:t>
            </a:r>
            <a:br>
              <a:rPr lang="en-US" b="1" dirty="0">
                <a:solidFill>
                  <a:srgbClr val="000000"/>
                </a:solidFill>
              </a:rPr>
            </a:br>
            <a:r>
              <a:rPr lang="en-US" b="1" dirty="0">
                <a:solidFill>
                  <a:srgbClr val="000000"/>
                </a:solidFill>
              </a:rPr>
              <a:t>Standard Operations</a:t>
            </a:r>
          </a:p>
        </p:txBody>
      </p:sp>
    </p:spTree>
    <p:extLst>
      <p:ext uri="{BB962C8B-B14F-4D97-AF65-F5344CB8AC3E}">
        <p14:creationId xmlns:p14="http://schemas.microsoft.com/office/powerpoint/2010/main" val="709040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FB6B8-0F74-4972-870E-2B10F676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IRIS </a:t>
            </a:r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8FEA0-8D71-4BA5-ACBB-313540A43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Infrastructure provision for large-scale UK PPAN facilities </a:t>
            </a:r>
          </a:p>
          <a:p>
            <a:pPr lvl="1"/>
            <a:r>
              <a:rPr lang="en-US" dirty="0"/>
              <a:t>LSST, LHC, Dune, SKA, Euclid, Diamond Light Source, …</a:t>
            </a:r>
          </a:p>
          <a:p>
            <a:pPr lvl="1"/>
            <a:r>
              <a:rPr lang="en-US" dirty="0"/>
              <a:t>LSST:UK founding partner of IRIS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Distributed provision of cloud, grid, HPC, storage (+ supporting infra)</a:t>
            </a:r>
          </a:p>
          <a:p>
            <a:r>
              <a:rPr lang="en-US" dirty="0"/>
              <a:t>LSST:UK developing long-term sizing model (2022—2036)</a:t>
            </a:r>
          </a:p>
          <a:p>
            <a:pPr lvl="1"/>
            <a:r>
              <a:rPr lang="en-US" dirty="0"/>
              <a:t>Cloud, HPC and storage for DAC services</a:t>
            </a:r>
          </a:p>
          <a:p>
            <a:pPr lvl="1"/>
            <a:r>
              <a:rPr lang="en-US" dirty="0"/>
              <a:t>HPC and storage for DEV </a:t>
            </a:r>
          </a:p>
          <a:p>
            <a:pPr lvl="1"/>
            <a:r>
              <a:rPr lang="en-US" dirty="0"/>
              <a:t>Grid and storage for DRP</a:t>
            </a:r>
          </a:p>
          <a:p>
            <a:pPr lvl="1"/>
            <a:r>
              <a:rPr lang="en-US" dirty="0"/>
              <a:t>(Networking bandwidth for all aspects of operation)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F924E3-F8B4-4742-99EC-4ECA04731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B6CE7C-544D-4B1E-BE05-806E637D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27CB01-BD26-B8D0-3241-069032F9C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6925" y="5319713"/>
            <a:ext cx="166687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460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7552A1C-62D7-4DE6-8097-894AC025D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GB" dirty="0"/>
              <a:t>UK Data Access Centre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E9AE05-2FAC-44BA-95B1-F8B9FA159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65366"/>
            <a:ext cx="5181600" cy="4667250"/>
          </a:xfrm>
        </p:spPr>
        <p:txBody>
          <a:bodyPr>
            <a:normAutofit/>
          </a:bodyPr>
          <a:lstStyle/>
          <a:p>
            <a:r>
              <a:rPr lang="en-GB" dirty="0"/>
              <a:t>Proto-DAC</a:t>
            </a:r>
          </a:p>
          <a:p>
            <a:pPr lvl="1"/>
            <a:r>
              <a:rPr lang="en-GB" dirty="0"/>
              <a:t>Based on Rubin Science Platform</a:t>
            </a:r>
          </a:p>
          <a:p>
            <a:r>
              <a:rPr lang="en-GB" dirty="0"/>
              <a:t>Analysis Platform for LSST Data</a:t>
            </a:r>
          </a:p>
          <a:p>
            <a:pPr lvl="1"/>
            <a:r>
              <a:rPr lang="en-GB" dirty="0"/>
              <a:t>Bring compute to data</a:t>
            </a:r>
          </a:p>
          <a:p>
            <a:pPr lvl="1"/>
            <a:r>
              <a:rPr lang="en-GB" dirty="0"/>
              <a:t>Catalogue and image services</a:t>
            </a:r>
          </a:p>
          <a:p>
            <a:pPr lvl="1"/>
            <a:r>
              <a:rPr lang="en-GB" dirty="0"/>
              <a:t>Portal, notebooks (and batch) UI</a:t>
            </a:r>
          </a:p>
          <a:p>
            <a:pPr lvl="1"/>
            <a:r>
              <a:rPr lang="en-GB" dirty="0"/>
              <a:t>Containerised (Kubernetes)</a:t>
            </a:r>
          </a:p>
          <a:p>
            <a:r>
              <a:rPr lang="en-GB" dirty="0"/>
              <a:t>Running on IRIS cloud</a:t>
            </a:r>
          </a:p>
          <a:p>
            <a:pPr lvl="1"/>
            <a:r>
              <a:rPr lang="en-GB" dirty="0"/>
              <a:t>Hosting early datasets (see later)</a:t>
            </a:r>
          </a:p>
          <a:p>
            <a:pPr lvl="1"/>
            <a:r>
              <a:rPr lang="en-GB" dirty="0"/>
              <a:t>Deployed on Scientific OpenStack</a:t>
            </a:r>
          </a:p>
          <a:p>
            <a:pPr lvl="1"/>
            <a:r>
              <a:rPr lang="en-GB" dirty="0"/>
              <a:t>Running at Edinburgh (and RAL)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AB20E733-E4A1-4582-A580-30C6DC95F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0572" y="5383340"/>
            <a:ext cx="5181600" cy="48060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000" dirty="0"/>
              <a:t>Rubin Science Platform/ </a:t>
            </a:r>
            <a:r>
              <a:rPr lang="en-US" sz="2000" dirty="0" err="1"/>
              <a:t>Lasair:ZTF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86C9E-235B-46E0-B9D0-583CA8DB85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22D3F-ED50-4626-90A6-B0D0E9B47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37095A9-B14B-4137-9CA9-43C9E280EB02}" type="slidenum">
              <a:rPr lang="en-GB" smtClean="0"/>
              <a:pPr/>
              <a:t>14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375D980-44CF-4EB1-8CC0-4D17C8B63F5B}"/>
              </a:ext>
            </a:extLst>
          </p:cNvPr>
          <p:cNvGrpSpPr/>
          <p:nvPr/>
        </p:nvGrpSpPr>
        <p:grpSpPr>
          <a:xfrm>
            <a:off x="5780913" y="1288974"/>
            <a:ext cx="6251259" cy="4064657"/>
            <a:chOff x="5507163" y="1370543"/>
            <a:chExt cx="6414839" cy="402403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F43298C-FEEA-455F-BCC5-25E2BE63B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6097" y="1687896"/>
              <a:ext cx="5865470" cy="3618862"/>
            </a:xfrm>
            <a:prstGeom prst="rect">
              <a:avLst/>
            </a:prstGeom>
          </p:spPr>
        </p:pic>
        <p:pic>
          <p:nvPicPr>
            <p:cNvPr id="23" name="Content Placeholder 9">
              <a:extLst>
                <a:ext uri="{FF2B5EF4-FFF2-40B4-BE49-F238E27FC236}">
                  <a16:creationId xmlns:a16="http://schemas.microsoft.com/office/drawing/2014/main" id="{2D0F2806-18E4-4407-826C-09205ACDB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7163" y="1370543"/>
              <a:ext cx="4935528" cy="344872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B772B69-7BAD-4CDC-9F29-748CA66B9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40404" y="2881130"/>
              <a:ext cx="5581598" cy="2513452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F83ACC-8AC6-4B4D-9B7D-6E27A10C2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EPCC - Tsukuba Collaboration Workshop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1E2780-7CC6-4CF4-AEB7-BEC9D8A211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7283" y="2333162"/>
            <a:ext cx="3321038" cy="17404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A538AE-4B95-412D-B54E-5129476711A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100" b="19501"/>
          <a:stretch/>
        </p:blipFill>
        <p:spPr>
          <a:xfrm>
            <a:off x="8114339" y="3782290"/>
            <a:ext cx="3768004" cy="135188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F0EB574-0F09-86AD-B428-2AA7392B05E1}"/>
              </a:ext>
            </a:extLst>
          </p:cNvPr>
          <p:cNvGrpSpPr/>
          <p:nvPr/>
        </p:nvGrpSpPr>
        <p:grpSpPr>
          <a:xfrm>
            <a:off x="8792950" y="5771484"/>
            <a:ext cx="3239222" cy="532851"/>
            <a:chOff x="8193415" y="1735665"/>
            <a:chExt cx="3239222" cy="5328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F42A89-63CF-2C56-F758-29A4FEB659CB}"/>
                </a:ext>
              </a:extLst>
            </p:cNvPr>
            <p:cNvSpPr txBox="1"/>
            <p:nvPr/>
          </p:nvSpPr>
          <p:spPr>
            <a:xfrm>
              <a:off x="8193415" y="1745296"/>
              <a:ext cx="3239222" cy="523220"/>
            </a:xfrm>
            <a:prstGeom prst="rect">
              <a:avLst/>
            </a:prstGeom>
            <a:solidFill>
              <a:srgbClr val="010E1E"/>
            </a:solidFill>
          </p:spPr>
          <p:txBody>
            <a:bodyPr wrap="square" rtlCol="0">
              <a:spAutoFit/>
            </a:bodyPr>
            <a:lstStyle/>
            <a:p>
              <a:pPr marL="1080000"/>
              <a:r>
                <a:rPr lang="en-GB" sz="1400">
                  <a:solidFill>
                    <a:schemeClr val="bg1"/>
                  </a:solidFill>
                </a:rPr>
                <a:t>Running on IRIS Cloud in Edinburgh</a:t>
              </a:r>
            </a:p>
          </p:txBody>
        </p:sp>
        <p:pic>
          <p:nvPicPr>
            <p:cNvPr id="11" name="Picture 10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FF5BA76B-30B3-4357-10FF-17BAD4093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6722" y="1735665"/>
              <a:ext cx="925644" cy="4969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6199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6A552FBB-7F7D-4D6F-9138-380509AE1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436" y="365125"/>
            <a:ext cx="6233434" cy="1325563"/>
          </a:xfrm>
        </p:spPr>
        <p:txBody>
          <a:bodyPr>
            <a:normAutofit/>
          </a:bodyPr>
          <a:lstStyle/>
          <a:p>
            <a:r>
              <a:rPr lang="en-US" sz="4400" dirty="0"/>
              <a:t>Community Broker for astronomical transients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B6C596-CA26-1847-9082-7002585BD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06" y="534934"/>
            <a:ext cx="2508930" cy="730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0E3024-D9AB-0341-A393-792B0D35F304}"/>
              </a:ext>
            </a:extLst>
          </p:cNvPr>
          <p:cNvSpPr txBox="1"/>
          <p:nvPr/>
        </p:nvSpPr>
        <p:spPr>
          <a:xfrm>
            <a:off x="7904099" y="6004123"/>
            <a:ext cx="4156202" cy="307777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University of Edinburgh and Queen’s University Belfast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E4BAA6F-EDDF-43A9-BD30-361E4C20D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UK Community Broker confirmed for operations (one of seven)</a:t>
            </a:r>
          </a:p>
          <a:p>
            <a:r>
              <a:rPr lang="en-US" dirty="0"/>
              <a:t>Rubin Alerts with enhancements</a:t>
            </a:r>
          </a:p>
          <a:p>
            <a:pPr lvl="1"/>
            <a:r>
              <a:rPr lang="en-US" dirty="0"/>
              <a:t>Sherlock (sky context), known supernovae (TNS), user-made watchlists/ areas</a:t>
            </a:r>
          </a:p>
          <a:p>
            <a:r>
              <a:rPr lang="en-US" dirty="0"/>
              <a:t>SQL access to alerts, both on-demand and real-time streaming</a:t>
            </a:r>
          </a:p>
          <a:p>
            <a:r>
              <a:rPr lang="en-US" dirty="0"/>
              <a:t>Users can "annotate" the data objects with classifications </a:t>
            </a:r>
          </a:p>
          <a:p>
            <a:pPr lvl="1"/>
            <a:r>
              <a:rPr lang="en-US" dirty="0"/>
              <a:t>Zooniverse, </a:t>
            </a:r>
            <a:r>
              <a:rPr lang="en-US" dirty="0" err="1"/>
              <a:t>Fastfinder</a:t>
            </a:r>
            <a:r>
              <a:rPr lang="en-US" dirty="0"/>
              <a:t>, Fink, Alerce</a:t>
            </a:r>
          </a:p>
          <a:p>
            <a:r>
              <a:rPr lang="en-US" dirty="0"/>
              <a:t>Machine-to-machine filtered output streams via public Kafka service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E02B9D-7D7E-4813-AC74-63E9AB296F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E80912-4B6F-40CF-8264-876591C04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CB59432-4951-4BB8-B580-F8E454AA8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D655E1-73BA-4D92-216B-3B82AA12CA7E}"/>
              </a:ext>
            </a:extLst>
          </p:cNvPr>
          <p:cNvGrpSpPr/>
          <p:nvPr/>
        </p:nvGrpSpPr>
        <p:grpSpPr>
          <a:xfrm>
            <a:off x="8700707" y="5354270"/>
            <a:ext cx="3239222" cy="523220"/>
            <a:chOff x="242108" y="1533262"/>
            <a:chExt cx="3239222" cy="52322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F499A50-58DD-2FC3-264F-32B18F32B49E}"/>
                </a:ext>
              </a:extLst>
            </p:cNvPr>
            <p:cNvSpPr txBox="1"/>
            <p:nvPr/>
          </p:nvSpPr>
          <p:spPr>
            <a:xfrm>
              <a:off x="242108" y="1533262"/>
              <a:ext cx="3239222" cy="523220"/>
            </a:xfrm>
            <a:prstGeom prst="rect">
              <a:avLst/>
            </a:prstGeom>
            <a:solidFill>
              <a:srgbClr val="010E1E"/>
            </a:solidFill>
          </p:spPr>
          <p:txBody>
            <a:bodyPr wrap="square" rtlCol="0">
              <a:spAutoFit/>
            </a:bodyPr>
            <a:lstStyle/>
            <a:p>
              <a:pPr marL="1080000"/>
              <a:r>
                <a:rPr lang="en-GB" sz="1400" dirty="0">
                  <a:solidFill>
                    <a:schemeClr val="bg1"/>
                  </a:solidFill>
                </a:rPr>
                <a:t>Running on IRIS Cloud in RAL and Edinburgh</a:t>
              </a:r>
            </a:p>
          </p:txBody>
        </p:sp>
        <p:pic>
          <p:nvPicPr>
            <p:cNvPr id="11" name="Picture 10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F334B169-CAD5-BC60-C2B3-3699C59F7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152" y="1536885"/>
              <a:ext cx="925644" cy="4969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540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>
            <a:normAutofit/>
          </a:bodyPr>
          <a:lstStyle/>
          <a:p>
            <a:r>
              <a:rPr lang="en-GB" dirty="0"/>
              <a:t>            :ZTF—Precursor for Rubin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F300FF9-00BA-4B2E-B104-5E22B498F1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96310" y="1825625"/>
            <a:ext cx="5065379" cy="4351338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EC78E20-6853-496F-84D9-F29B820D9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870864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Running on IRIS cloud (Edinburgh and RAL)</a:t>
            </a:r>
          </a:p>
          <a:p>
            <a:pPr lvl="0"/>
            <a:r>
              <a:rPr lang="en-GB" dirty="0"/>
              <a:t>Ingest nightly alerts from ZTF</a:t>
            </a:r>
          </a:p>
          <a:p>
            <a:pPr lvl="1"/>
            <a:r>
              <a:rPr lang="en-GB" dirty="0"/>
              <a:t>400,000 alerts per night (20kb each)</a:t>
            </a:r>
          </a:p>
          <a:p>
            <a:pPr lvl="1"/>
            <a:r>
              <a:rPr lang="en-GB" dirty="0"/>
              <a:t>Filter, annotate, and follow-up</a:t>
            </a:r>
          </a:p>
          <a:p>
            <a:pPr lvl="0"/>
            <a:r>
              <a:rPr lang="en-GB" dirty="0"/>
              <a:t>Publish via web interface</a:t>
            </a:r>
          </a:p>
          <a:p>
            <a:pPr lvl="1"/>
            <a:r>
              <a:rPr lang="en-GB" dirty="0"/>
              <a:t>Standard queries</a:t>
            </a:r>
          </a:p>
          <a:p>
            <a:pPr lvl="1"/>
            <a:r>
              <a:rPr lang="en-GB" dirty="0"/>
              <a:t>Cross-match to other surveys (5TB catalogues)</a:t>
            </a:r>
          </a:p>
          <a:p>
            <a:pPr lvl="1"/>
            <a:r>
              <a:rPr lang="en-GB" dirty="0"/>
              <a:t>Personalised watch lists/ alerts</a:t>
            </a:r>
          </a:p>
          <a:p>
            <a:pPr lvl="0"/>
            <a:r>
              <a:rPr lang="en-GB" dirty="0"/>
              <a:t>… and notebook service</a:t>
            </a:r>
          </a:p>
          <a:p>
            <a:pPr lvl="1"/>
            <a:r>
              <a:rPr lang="en-GB" dirty="0"/>
              <a:t>Flexible scripted analysis</a:t>
            </a:r>
          </a:p>
          <a:p>
            <a:pPr lvl="1"/>
            <a:r>
              <a:rPr lang="en-GB" dirty="0"/>
              <a:t>Astronomy/ Rubin software and </a:t>
            </a:r>
            <a:r>
              <a:rPr lang="en-GB" dirty="0" err="1"/>
              <a:t>Lasair</a:t>
            </a:r>
            <a:r>
              <a:rPr lang="en-GB" dirty="0"/>
              <a:t> API</a:t>
            </a:r>
          </a:p>
          <a:p>
            <a:r>
              <a:rPr lang="en-US" dirty="0"/>
              <a:t>Collaborations with</a:t>
            </a:r>
          </a:p>
          <a:p>
            <a:pPr lvl="1"/>
            <a:r>
              <a:rPr lang="en-US" dirty="0"/>
              <a:t>Zooniverse, Fink &amp; </a:t>
            </a:r>
            <a:r>
              <a:rPr lang="en-US" dirty="0" err="1"/>
              <a:t>Ampel</a:t>
            </a:r>
            <a:r>
              <a:rPr lang="en-US" dirty="0"/>
              <a:t>, 4MOST/Tides</a:t>
            </a:r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D36AE4-6706-4EFA-B0A0-7CAE85278D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E962A-ACDC-4A77-BF16-9C5580B40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3F2E6-2DF4-45E8-AA8C-67A1EDEAD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37095A9-B14B-4137-9CA9-43C9E280EB0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601174" y="5807631"/>
            <a:ext cx="2360515" cy="369332"/>
          </a:xfrm>
          <a:prstGeom prst="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http://lasair.roe.ac.uk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229523-3228-42C6-B472-1F0CDA45A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714101"/>
            <a:ext cx="1662631" cy="48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73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Contributions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 30</a:t>
            </a:r>
            <a:r>
              <a:rPr lang="en-US" baseline="30000" smtClean="0"/>
              <a:t>th</a:t>
            </a:r>
            <a:r>
              <a:rPr lang="en-US" smtClean="0"/>
              <a:t> March 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GridPP / Swift-HEP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338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Pre-LSST data generated and processed at Cambridge (CSD3)</a:t>
            </a:r>
          </a:p>
          <a:p>
            <a:pPr lvl="1"/>
            <a:r>
              <a:rPr lang="en-GB" dirty="0" smtClean="0"/>
              <a:t>Need to move data from CSD3 to RAL for long-term storage and access</a:t>
            </a:r>
          </a:p>
          <a:p>
            <a:r>
              <a:rPr lang="en-GB" dirty="0" smtClean="0"/>
              <a:t>Challenge – Move data from Cambridge to RAL and register metadata in Data Butler </a:t>
            </a:r>
          </a:p>
          <a:p>
            <a:pPr lvl="1"/>
            <a:r>
              <a:rPr lang="en-GB" dirty="0" smtClean="0"/>
              <a:t>Rucio to be used to manage the data movement </a:t>
            </a:r>
          </a:p>
          <a:p>
            <a:pPr lvl="1"/>
            <a:r>
              <a:rPr lang="en-GB" dirty="0" smtClean="0"/>
              <a:t>Then register the files and their metadata to Data Butler for user lookup</a:t>
            </a:r>
          </a:p>
          <a:p>
            <a:pPr lvl="1"/>
            <a:r>
              <a:rPr lang="en-GB" dirty="0" smtClean="0"/>
              <a:t>Data should then be accessible for Users in Edinburgh and highly used data moved to Edinburgh to reduce network traffic</a:t>
            </a:r>
          </a:p>
          <a:p>
            <a:r>
              <a:rPr lang="en-GB" dirty="0" smtClean="0"/>
              <a:t>To be carried out by Mathew Sims at RAL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DAC Data movement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 30</a:t>
            </a:r>
            <a:r>
              <a:rPr lang="en-US" baseline="30000" smtClean="0"/>
              <a:t>th</a:t>
            </a:r>
            <a:r>
              <a:rPr lang="en-US" smtClean="0"/>
              <a:t> March 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GridPP / Swift-HEP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926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Transfer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Begun setting up monitoring pages to help all data facilities understand data flows and troubleshoot problems</a:t>
            </a:r>
          </a:p>
          <a:p>
            <a:r>
              <a:rPr lang="en-GB" dirty="0" smtClean="0"/>
              <a:t>More infrastructure is needed for further information, desired monitoring like Edinburgh</a:t>
            </a:r>
          </a:p>
          <a:p>
            <a:r>
              <a:rPr lang="en-GB" dirty="0" smtClean="0"/>
              <a:t>Use of RAL production FTS has highlighted monitoring hole, and to be worked on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896" t="15600" b="-1"/>
          <a:stretch/>
        </p:blipFill>
        <p:spPr>
          <a:xfrm>
            <a:off x="6019800" y="2179529"/>
            <a:ext cx="6066439" cy="300351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 30</a:t>
            </a:r>
            <a:r>
              <a:rPr lang="en-US" baseline="30000" smtClean="0"/>
              <a:t>th</a:t>
            </a:r>
            <a:r>
              <a:rPr lang="en-US" smtClean="0"/>
              <a:t> March 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GridPP / Swift-HEP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85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Vera C. Rubin Observatory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83014" cy="4351338"/>
          </a:xfrm>
        </p:spPr>
        <p:txBody>
          <a:bodyPr>
            <a:normAutofit/>
          </a:bodyPr>
          <a:lstStyle/>
          <a:p>
            <a:r>
              <a:rPr lang="en-GB" dirty="0"/>
              <a:t>New observatory being constructed in northern Chile (Cerro </a:t>
            </a:r>
            <a:r>
              <a:rPr lang="en-GB" dirty="0" err="1"/>
              <a:t>Pachón</a:t>
            </a:r>
            <a:r>
              <a:rPr lang="en-GB" dirty="0"/>
              <a:t>)</a:t>
            </a:r>
          </a:p>
          <a:p>
            <a:r>
              <a:rPr lang="en-GB" dirty="0"/>
              <a:t>High altitude and very dry climate</a:t>
            </a:r>
          </a:p>
          <a:p>
            <a:pPr lvl="1"/>
            <a:r>
              <a:rPr lang="en-GB" dirty="0"/>
              <a:t>best site for (ground-based) optical astronomy</a:t>
            </a:r>
          </a:p>
          <a:p>
            <a:r>
              <a:rPr lang="en-GB" dirty="0"/>
              <a:t>Hosts 8.4m Simonyi optical telescope</a:t>
            </a:r>
          </a:p>
          <a:p>
            <a:pPr lvl="1"/>
            <a:r>
              <a:rPr lang="en-GB" dirty="0"/>
              <a:t>3-mirror configuration gives extremely wide field of view</a:t>
            </a:r>
          </a:p>
          <a:p>
            <a:pPr lvl="1"/>
            <a:r>
              <a:rPr lang="en-GB" dirty="0"/>
              <a:t>Survey whole (Southern) sky in 3 nights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4A6E02-432B-4F41-81B7-15B917CE0FF9}"/>
              </a:ext>
            </a:extLst>
          </p:cNvPr>
          <p:cNvGrpSpPr/>
          <p:nvPr/>
        </p:nvGrpSpPr>
        <p:grpSpPr>
          <a:xfrm>
            <a:off x="6821214" y="1690688"/>
            <a:ext cx="5120000" cy="4178134"/>
            <a:chOff x="6821214" y="1690688"/>
            <a:chExt cx="5120000" cy="417813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01F002F-985C-4E45-B78C-C6C1E7309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1214" y="1690688"/>
              <a:ext cx="5120000" cy="3840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FA65D2-D605-4C6F-BDED-B00B7729175B}"/>
                </a:ext>
              </a:extLst>
            </p:cNvPr>
            <p:cNvSpPr txBox="1"/>
            <p:nvPr/>
          </p:nvSpPr>
          <p:spPr>
            <a:xfrm>
              <a:off x="6821215" y="5561045"/>
              <a:ext cx="51033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/>
                <a:t>Acknowledgement: Rubin </a:t>
              </a:r>
              <a:r>
                <a:rPr lang="en-GB" sz="1400" dirty="0" err="1"/>
                <a:t>Obs</a:t>
              </a:r>
              <a:r>
                <a:rPr lang="en-GB" sz="1400" dirty="0"/>
                <a:t>/NSF/AURA</a:t>
              </a:r>
            </a:p>
          </p:txBody>
        </p: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3DBDF3B-75D7-4A2F-A6A1-54C9E5AE37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</a:t>
            </a:r>
            <a:r>
              <a:rPr lang="en-US" dirty="0" smtClean="0"/>
              <a:t>30th March 2023</a:t>
            </a:r>
            <a:endParaRPr lang="en-US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EDFD2401-6A90-4771-B2A0-F793CC267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/ Swift-HEP</a:t>
            </a:r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E56C5B8D-E40C-4DE0-B7A8-4A9E4C773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187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LSST Requirements for future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Thursday 30</a:t>
            </a:r>
            <a:r>
              <a:rPr lang="en-US" baseline="30000" smtClean="0"/>
              <a:t>th</a:t>
            </a:r>
            <a:r>
              <a:rPr lang="en-US" smtClean="0"/>
              <a:t> March 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GridPP / Swift-HEP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24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7E2D64B-F99B-4A94-98D4-DAD29DFBB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US" dirty="0"/>
              <a:t>Sizing Model (High-level Summary)</a:t>
            </a:r>
            <a:endParaRPr lang="en-GB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BB6C601-4BDF-4405-99FC-1F97D19042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552794"/>
              </p:ext>
            </p:extLst>
          </p:nvPr>
        </p:nvGraphicFramePr>
        <p:xfrm>
          <a:off x="838200" y="1969335"/>
          <a:ext cx="10515604" cy="1738767"/>
        </p:xfrm>
        <a:graphic>
          <a:graphicData uri="http://schemas.openxmlformats.org/drawingml/2006/table">
            <a:tbl>
              <a:tblPr/>
              <a:tblGrid>
                <a:gridCol w="1707948">
                  <a:extLst>
                    <a:ext uri="{9D8B030D-6E8A-4147-A177-3AD203B41FA5}">
                      <a16:colId xmlns:a16="http://schemas.microsoft.com/office/drawing/2014/main" val="3041003437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1409317805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3819619076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1965415794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275649177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1750319467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962037872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708692315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142285699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618278290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404970873"/>
                    </a:ext>
                  </a:extLst>
                </a:gridCol>
                <a:gridCol w="736762">
                  <a:extLst>
                    <a:ext uri="{9D8B030D-6E8A-4147-A177-3AD203B41FA5}">
                      <a16:colId xmlns:a16="http://schemas.microsoft.com/office/drawing/2014/main" val="1464740618"/>
                    </a:ext>
                  </a:extLst>
                </a:gridCol>
                <a:gridCol w="703273">
                  <a:extLst>
                    <a:ext uri="{9D8B030D-6E8A-4147-A177-3AD203B41FA5}">
                      <a16:colId xmlns:a16="http://schemas.microsoft.com/office/drawing/2014/main" val="182413662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2237496426"/>
                    </a:ext>
                  </a:extLst>
                </a:gridCol>
              </a:tblGrid>
              <a:tr h="402009"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Preops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 Operations (based on commencement of survey in FY24)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Post-ops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042468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Capability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LOY2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LOY4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LOY5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LOY6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LOY7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LOY8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LOY9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LOY10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FY34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FY35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790787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 (M core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232181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Normal/ Object (PB)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5243005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A4DD252-31C1-4054-987E-B85E0C4E04E1}"/>
              </a:ext>
            </a:extLst>
          </p:cNvPr>
          <p:cNvSpPr txBox="1">
            <a:spLocks/>
          </p:cNvSpPr>
          <p:nvPr/>
        </p:nvSpPr>
        <p:spPr>
          <a:xfrm>
            <a:off x="838200" y="1565287"/>
            <a:ext cx="1866089" cy="476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DRP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EF0F51D-2AF9-4F8D-8F22-C6565D0E4913}"/>
              </a:ext>
            </a:extLst>
          </p:cNvPr>
          <p:cNvSpPr txBox="1">
            <a:spLocks/>
          </p:cNvSpPr>
          <p:nvPr/>
        </p:nvSpPr>
        <p:spPr>
          <a:xfrm>
            <a:off x="838196" y="3796479"/>
            <a:ext cx="1866089" cy="476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DAC</a:t>
            </a:r>
          </a:p>
        </p:txBody>
      </p:sp>
      <p:graphicFrame>
        <p:nvGraphicFramePr>
          <p:cNvPr id="17" name="Content Placeholder 8">
            <a:extLst>
              <a:ext uri="{FF2B5EF4-FFF2-40B4-BE49-F238E27FC236}">
                <a16:creationId xmlns:a16="http://schemas.microsoft.com/office/drawing/2014/main" id="{17774C68-4833-46AF-8FF0-A2D0FF7F32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2984132"/>
              </p:ext>
            </p:extLst>
          </p:nvPr>
        </p:nvGraphicFramePr>
        <p:xfrm>
          <a:off x="838196" y="4206009"/>
          <a:ext cx="10515604" cy="1738767"/>
        </p:xfrm>
        <a:graphic>
          <a:graphicData uri="http://schemas.openxmlformats.org/drawingml/2006/table">
            <a:tbl>
              <a:tblPr/>
              <a:tblGrid>
                <a:gridCol w="1707948">
                  <a:extLst>
                    <a:ext uri="{9D8B030D-6E8A-4147-A177-3AD203B41FA5}">
                      <a16:colId xmlns:a16="http://schemas.microsoft.com/office/drawing/2014/main" val="3041003437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1409317805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3819619076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1965415794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275649177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1750319467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962037872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708692315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142285699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618278290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404970873"/>
                    </a:ext>
                  </a:extLst>
                </a:gridCol>
                <a:gridCol w="736762">
                  <a:extLst>
                    <a:ext uri="{9D8B030D-6E8A-4147-A177-3AD203B41FA5}">
                      <a16:colId xmlns:a16="http://schemas.microsoft.com/office/drawing/2014/main" val="1464740618"/>
                    </a:ext>
                  </a:extLst>
                </a:gridCol>
                <a:gridCol w="703273">
                  <a:extLst>
                    <a:ext uri="{9D8B030D-6E8A-4147-A177-3AD203B41FA5}">
                      <a16:colId xmlns:a16="http://schemas.microsoft.com/office/drawing/2014/main" val="182413662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2237496426"/>
                    </a:ext>
                  </a:extLst>
                </a:gridCol>
              </a:tblGrid>
              <a:tr h="402009"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Preops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 Operations (based on commencement of survey in FY24)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Post-ops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042468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Capability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LOY2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LOY4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LOY5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LOY6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LOY7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LOY8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LOY9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LOY10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FY34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FY35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790787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 (M core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0.53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2.10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2.45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2.63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3.94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5.26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5.26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6.57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7.88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7.88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7.88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7.9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232181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Normal/ Object (PB)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21.9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94.9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117.6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140.2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162.9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185.6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208.3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231.0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5243005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C30988-2967-45B2-AC5F-1125E34944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D1178E-B273-44DC-AA68-57D315C73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6FC6F-F397-4471-BCAA-A78795AE5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428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96291A-87A1-4CF1-8947-725F76E698BC}"/>
              </a:ext>
            </a:extLst>
          </p:cNvPr>
          <p:cNvSpPr txBox="1">
            <a:spLocks/>
          </p:cNvSpPr>
          <p:nvPr/>
        </p:nvSpPr>
        <p:spPr>
          <a:xfrm>
            <a:off x="838200" y="1535807"/>
            <a:ext cx="10432312" cy="3320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Lasair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000" dirty="0"/>
          </a:p>
          <a:p>
            <a:endParaRPr lang="en-US" dirty="0"/>
          </a:p>
          <a:p>
            <a:r>
              <a:rPr lang="en-US" dirty="0"/>
              <a:t>User compute/ storage is part of RSP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26479B-A7D6-4499-83D1-FD7B4589B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US" dirty="0"/>
              <a:t>Sizing Model (cont.)</a:t>
            </a:r>
            <a:endParaRPr lang="en-GB" dirty="0"/>
          </a:p>
        </p:txBody>
      </p:sp>
      <p:graphicFrame>
        <p:nvGraphicFramePr>
          <p:cNvPr id="7" name="Content Placeholder 8">
            <a:extLst>
              <a:ext uri="{FF2B5EF4-FFF2-40B4-BE49-F238E27FC236}">
                <a16:creationId xmlns:a16="http://schemas.microsoft.com/office/drawing/2014/main" id="{03EE76A6-8257-426C-BF35-750B4B5629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116470"/>
              </p:ext>
            </p:extLst>
          </p:nvPr>
        </p:nvGraphicFramePr>
        <p:xfrm>
          <a:off x="838196" y="1941257"/>
          <a:ext cx="10515604" cy="2184353"/>
        </p:xfrm>
        <a:graphic>
          <a:graphicData uri="http://schemas.openxmlformats.org/drawingml/2006/table">
            <a:tbl>
              <a:tblPr/>
              <a:tblGrid>
                <a:gridCol w="1707948">
                  <a:extLst>
                    <a:ext uri="{9D8B030D-6E8A-4147-A177-3AD203B41FA5}">
                      <a16:colId xmlns:a16="http://schemas.microsoft.com/office/drawing/2014/main" val="3041003437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1409317805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3819619076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1965415794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275649177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1750319467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962037872"/>
                    </a:ext>
                  </a:extLst>
                </a:gridCol>
                <a:gridCol w="686528">
                  <a:extLst>
                    <a:ext uri="{9D8B030D-6E8A-4147-A177-3AD203B41FA5}">
                      <a16:colId xmlns:a16="http://schemas.microsoft.com/office/drawing/2014/main" val="708692315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142285699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618278290"/>
                    </a:ext>
                  </a:extLst>
                </a:gridCol>
                <a:gridCol w="669784">
                  <a:extLst>
                    <a:ext uri="{9D8B030D-6E8A-4147-A177-3AD203B41FA5}">
                      <a16:colId xmlns:a16="http://schemas.microsoft.com/office/drawing/2014/main" val="404970873"/>
                    </a:ext>
                  </a:extLst>
                </a:gridCol>
                <a:gridCol w="736762">
                  <a:extLst>
                    <a:ext uri="{9D8B030D-6E8A-4147-A177-3AD203B41FA5}">
                      <a16:colId xmlns:a16="http://schemas.microsoft.com/office/drawing/2014/main" val="1464740618"/>
                    </a:ext>
                  </a:extLst>
                </a:gridCol>
                <a:gridCol w="703273">
                  <a:extLst>
                    <a:ext uri="{9D8B030D-6E8A-4147-A177-3AD203B41FA5}">
                      <a16:colId xmlns:a16="http://schemas.microsoft.com/office/drawing/2014/main" val="182413662"/>
                    </a:ext>
                  </a:extLst>
                </a:gridCol>
                <a:gridCol w="653039">
                  <a:extLst>
                    <a:ext uri="{9D8B030D-6E8A-4147-A177-3AD203B41FA5}">
                      <a16:colId xmlns:a16="http://schemas.microsoft.com/office/drawing/2014/main" val="2237496426"/>
                    </a:ext>
                  </a:extLst>
                </a:gridCol>
              </a:tblGrid>
              <a:tr h="402009">
                <a:tc>
                  <a:txBody>
                    <a:bodyPr/>
                    <a:lstStyle/>
                    <a:p>
                      <a:pPr algn="ctr" fontAlgn="t"/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Preops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 Operations (based on commencement of survey in FY24)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Post-ops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042468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Capability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LOY1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LOY2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LOY3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LOY4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LOY5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LOY6</a:t>
                      </a:r>
                      <a:endParaRPr lang="en-GB" sz="36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LOY7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LOY8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LOY9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LOY10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FY34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FY35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790787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CPU (M core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36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232181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Normal/ Object (PB)</a:t>
                      </a: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5243005"/>
                  </a:ext>
                </a:extLst>
              </a:tr>
              <a:tr h="445586">
                <a:tc>
                  <a:txBody>
                    <a:bodyPr/>
                    <a:lstStyle/>
                    <a:p>
                      <a:pPr marL="0" algn="l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Fast/ </a:t>
                      </a:r>
                      <a:r>
                        <a:rPr lang="en-US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NVMe</a:t>
                      </a: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(TB)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115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177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197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238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259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279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300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300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300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136 </a:t>
                      </a:r>
                    </a:p>
                  </a:txBody>
                  <a:tcPr marL="0" marR="64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386698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938FC74-DF4B-4C94-A6D9-243D69E6E077}"/>
              </a:ext>
            </a:extLst>
          </p:cNvPr>
          <p:cNvSpPr txBox="1">
            <a:spLocks/>
          </p:cNvSpPr>
          <p:nvPr/>
        </p:nvSpPr>
        <p:spPr>
          <a:xfrm>
            <a:off x="838200" y="4949430"/>
            <a:ext cx="10432312" cy="1036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DEV</a:t>
            </a:r>
          </a:p>
          <a:p>
            <a:r>
              <a:rPr lang="en-US" dirty="0"/>
              <a:t>??? – though less than DRP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F569C2-4275-4733-9B40-7D22232B3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DC2F4-599E-46C5-90E9-64B155C36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33633A-F0E6-46F6-A3CB-48FF1DF7D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69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ACFDE-ED0E-4F9C-A1BD-AEC367241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A31E4-FEC4-4828-A9C2-9E6A5A7B6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UK </a:t>
            </a:r>
            <a:r>
              <a:rPr lang="en-GB" dirty="0" smtClean="0"/>
              <a:t>astronomers and sites </a:t>
            </a:r>
            <a:r>
              <a:rPr lang="en-GB" dirty="0"/>
              <a:t>working together to maximise opportunity </a:t>
            </a:r>
            <a:r>
              <a:rPr lang="en-GB" dirty="0" smtClean="0"/>
              <a:t>of Vera </a:t>
            </a:r>
            <a:r>
              <a:rPr lang="en-GB" dirty="0"/>
              <a:t>C. Rubin Observatory</a:t>
            </a:r>
          </a:p>
          <a:p>
            <a:pPr lvl="1"/>
            <a:r>
              <a:rPr lang="en-GB" dirty="0"/>
              <a:t>In-kind programme means more involvement/ influence in Operations</a:t>
            </a:r>
          </a:p>
          <a:p>
            <a:r>
              <a:rPr lang="en-GB" dirty="0"/>
              <a:t>Ambitious plans</a:t>
            </a:r>
          </a:p>
          <a:p>
            <a:pPr lvl="1"/>
            <a:r>
              <a:rPr lang="en-GB" dirty="0"/>
              <a:t>Operate UK-based Data Access Centre (and Community Broker)</a:t>
            </a:r>
          </a:p>
          <a:p>
            <a:pPr lvl="1"/>
            <a:r>
              <a:rPr lang="en-GB" dirty="0"/>
              <a:t>Extend LSST science potential through user-generated products and integration with ancillary surveys</a:t>
            </a:r>
          </a:p>
          <a:p>
            <a:pPr lvl="1"/>
            <a:r>
              <a:rPr lang="en-GB" dirty="0"/>
              <a:t>Undertake contribution to Data Release Processing</a:t>
            </a:r>
          </a:p>
          <a:p>
            <a:r>
              <a:rPr lang="en-GB" dirty="0"/>
              <a:t>Significant requirements for diverse computing infrastructure over next 10—15 years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80CE60-925E-4238-9845-765A01B5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5D9583-E4EC-4721-8CA9-64B11383A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EPCC - Tsukuba Collaboration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BDEAC-6EC0-49F1-AC0D-C6F335014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63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C0F6A80-C973-4897-AF67-B265B128F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90B63F-1057-46FA-AF52-390705237D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CF56D8-110A-4EB5-96B5-D906131AD3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42EF3A-51FF-45FC-A647-35F13DEF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C0FB17-A5E7-4947-873B-BBAF78036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00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782" y="2283936"/>
            <a:ext cx="5078730" cy="343471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Legacy Survey of Space and Time (LSST)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1" y="1825625"/>
            <a:ext cx="7645923" cy="4351338"/>
          </a:xfrm>
        </p:spPr>
        <p:txBody>
          <a:bodyPr>
            <a:normAutofit/>
          </a:bodyPr>
          <a:lstStyle/>
          <a:p>
            <a:r>
              <a:rPr lang="en-GB" dirty="0"/>
              <a:t>10-year survey, starting in 2024 (*)</a:t>
            </a:r>
          </a:p>
          <a:p>
            <a:r>
              <a:rPr lang="en-GB" dirty="0"/>
              <a:t>Imaging 30,000 sq. deg. of sky (in three nights)</a:t>
            </a:r>
          </a:p>
          <a:p>
            <a:r>
              <a:rPr lang="en-GB" dirty="0"/>
              <a:t>Observes each patch 800+ times during survey</a:t>
            </a:r>
          </a:p>
          <a:p>
            <a:r>
              <a:rPr lang="en-GB" dirty="0"/>
              <a:t>Stacked images help identify very faint objects</a:t>
            </a:r>
          </a:p>
          <a:p>
            <a:pPr lvl="1"/>
            <a:r>
              <a:rPr lang="en-GB" dirty="0"/>
              <a:t>24Bn galaxies, 14Bn stars plus solar-system objects</a:t>
            </a:r>
          </a:p>
          <a:p>
            <a:r>
              <a:rPr lang="en-GB" dirty="0"/>
              <a:t>Frequent, regular visits allow time-series for dynamic objects</a:t>
            </a:r>
          </a:p>
          <a:p>
            <a:pPr lvl="1"/>
            <a:r>
              <a:rPr lang="en-GB" dirty="0"/>
              <a:t>Near-earth Objects</a:t>
            </a:r>
          </a:p>
          <a:p>
            <a:pPr lvl="1"/>
            <a:r>
              <a:rPr lang="en-GB" dirty="0"/>
              <a:t>Supernovae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7B41BF-A157-4808-BCBF-962335AD2579}"/>
              </a:ext>
            </a:extLst>
          </p:cNvPr>
          <p:cNvSpPr txBox="1"/>
          <p:nvPr/>
        </p:nvSpPr>
        <p:spPr>
          <a:xfrm>
            <a:off x="838200" y="5938092"/>
            <a:ext cx="406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(*) Construction delayed by Covid-19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DAB230-A9B3-4AEC-95D6-897DCD3C7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CDB15-BC36-4188-AC10-5E5A40A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6C26-5A63-4E7D-8606-8C0EB163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972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4782" y="2283936"/>
            <a:ext cx="5078730" cy="343471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GB" dirty="0"/>
              <a:t>Primary Science Drivers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2" y="1825625"/>
            <a:ext cx="7315198" cy="4351338"/>
          </a:xfrm>
        </p:spPr>
        <p:txBody>
          <a:bodyPr>
            <a:normAutofit/>
          </a:bodyPr>
          <a:lstStyle/>
          <a:p>
            <a:r>
              <a:rPr lang="en-GB" dirty="0"/>
              <a:t>Understanding Dark Energy and Dark Matter</a:t>
            </a:r>
          </a:p>
          <a:p>
            <a:r>
              <a:rPr lang="en-GB" dirty="0"/>
              <a:t>Creating inventory of solar system</a:t>
            </a:r>
          </a:p>
          <a:p>
            <a:r>
              <a:rPr lang="en-GB" dirty="0"/>
              <a:t>Cataloguing transient sky</a:t>
            </a:r>
          </a:p>
          <a:p>
            <a:r>
              <a:rPr lang="en-GB" dirty="0"/>
              <a:t>Mapping Milky Way</a:t>
            </a:r>
          </a:p>
          <a:p>
            <a:endParaRPr lang="en-GB" dirty="0"/>
          </a:p>
          <a:p>
            <a:pPr marL="0" indent="0">
              <a:buNone/>
            </a:pPr>
            <a:r>
              <a:rPr lang="en-US" dirty="0"/>
              <a:t>However, LSST data expected to have huge impact on almost all areas of astronomy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B445FD-E49A-4A14-8019-1D983CEC7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D07554-4459-4748-9F0F-769883953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D6778-E0C7-48D9-84FF-47CA854D2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13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EF0916-DEB9-4891-9E51-FD0D07DFD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Annual LSST Data Releases (*)</a:t>
            </a:r>
          </a:p>
          <a:p>
            <a:pPr lvl="1"/>
            <a:r>
              <a:rPr lang="en-US" dirty="0"/>
              <a:t>Processed visit images, co-adds, and object catalogues</a:t>
            </a:r>
          </a:p>
          <a:p>
            <a:pPr lvl="1"/>
            <a:r>
              <a:rPr lang="en-US" dirty="0"/>
              <a:t>Published annually (two releases in first year)</a:t>
            </a:r>
          </a:p>
          <a:p>
            <a:pPr lvl="1"/>
            <a:r>
              <a:rPr lang="en-US" dirty="0"/>
              <a:t>Served to community through Data Access </a:t>
            </a:r>
            <a:r>
              <a:rPr lang="en-US" dirty="0" err="1"/>
              <a:t>Centres</a:t>
            </a:r>
            <a:endParaRPr lang="en-US" dirty="0"/>
          </a:p>
          <a:p>
            <a:r>
              <a:rPr lang="en-US" dirty="0"/>
              <a:t>Nightly Alert Stream/ Prompt Products</a:t>
            </a:r>
          </a:p>
          <a:p>
            <a:pPr lvl="1"/>
            <a:r>
              <a:rPr lang="en-US" dirty="0"/>
              <a:t>Near-real-time issue of detected transient activity</a:t>
            </a:r>
          </a:p>
          <a:p>
            <a:pPr lvl="1"/>
            <a:r>
              <a:rPr lang="en-GB" dirty="0"/>
              <a:t>Expect ~10M alerts per night (though not all interesting)</a:t>
            </a:r>
          </a:p>
          <a:p>
            <a:pPr lvl="1"/>
            <a:r>
              <a:rPr lang="en-GB" dirty="0"/>
              <a:t>Streamed to small number of Community Broker sites</a:t>
            </a:r>
          </a:p>
          <a:p>
            <a:r>
              <a:rPr lang="en-GB" dirty="0"/>
              <a:t>User-generated Products (*)</a:t>
            </a:r>
          </a:p>
          <a:p>
            <a:pPr lvl="1"/>
            <a:r>
              <a:rPr lang="en-GB" dirty="0"/>
              <a:t>Downstream enhancements from key communities/ groups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(*) Data is proprietary for two years, only for designated data rights holders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8677763-CD62-46A8-97DC-57723303F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Products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AC225-FD7F-45DE-8B7F-713795131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F2C3A-9F95-43DB-AB70-6DAA9916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5D7BA-B887-460B-BA05-C97B19BB9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3E216-E901-492B-8B52-6931CEF0353F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82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sst_logos.png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398" b="-26398"/>
          <a:stretch>
            <a:fillRect/>
          </a:stretch>
        </p:blipFill>
        <p:spPr bwMode="auto">
          <a:xfrm>
            <a:off x="838200" y="1302250"/>
            <a:ext cx="9884450" cy="5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LSST:UK Consortium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81250"/>
            <a:ext cx="10515600" cy="4351338"/>
          </a:xfrm>
          <a:noFill/>
        </p:spPr>
        <p:txBody>
          <a:bodyPr/>
          <a:lstStyle/>
          <a:p>
            <a:pPr lvl="0"/>
            <a:r>
              <a:rPr lang="en-GB" dirty="0"/>
              <a:t>Representation from every (that is, 36) UK astronomy groups</a:t>
            </a:r>
          </a:p>
        </p:txBody>
      </p:sp>
      <p:pic>
        <p:nvPicPr>
          <p:cNvPr id="10" name="Content Placeholder 5" descr="bath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645" y="5644564"/>
            <a:ext cx="1742447" cy="627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-84" t="22861" r="84" b="25794"/>
          <a:stretch/>
        </p:blipFill>
        <p:spPr>
          <a:xfrm>
            <a:off x="5777592" y="5689380"/>
            <a:ext cx="1385471" cy="537650"/>
          </a:xfrm>
          <a:prstGeom prst="rect">
            <a:avLst/>
          </a:prstGeom>
          <a:ln>
            <a:noFill/>
            <a:prstDash val="dash"/>
          </a:ln>
        </p:spPr>
      </p:pic>
      <p:pic>
        <p:nvPicPr>
          <p:cNvPr id="12" name="Picture 11" descr="lancaster_bg-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116" y="5678788"/>
            <a:ext cx="1617514" cy="506538"/>
          </a:xfrm>
          <a:prstGeom prst="rect">
            <a:avLst/>
          </a:prstGeom>
        </p:spPr>
      </p:pic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14FE9CA3-7AAA-4D26-8F85-67F0D9F18F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010" y="5678788"/>
            <a:ext cx="1742447" cy="6114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58927-0281-4558-A61C-9BF9ECB737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632B71-17B0-443B-A914-992F0F1A7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33E3910-1429-4012-BFDE-1E40887A4591}" type="slidenum">
              <a:rPr lang="en-GB" smtClean="0"/>
              <a:t>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91792-56B0-443C-8B4C-7631F4D04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</p:spTree>
    <p:extLst>
      <p:ext uri="{BB962C8B-B14F-4D97-AF65-F5344CB8AC3E}">
        <p14:creationId xmlns:p14="http://schemas.microsoft.com/office/powerpoint/2010/main" val="695579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594AF-FF81-4F75-BE86-FB7F04F91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GB" dirty="0"/>
              <a:t>LSST:UK Consortium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F6BAB-51B3-4D15-A253-76D8EAF3A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29404" cy="4351338"/>
          </a:xfrm>
        </p:spPr>
        <p:txBody>
          <a:bodyPr>
            <a:normAutofit/>
          </a:bodyPr>
          <a:lstStyle/>
          <a:p>
            <a:r>
              <a:rPr lang="en-GB" dirty="0"/>
              <a:t>Remit</a:t>
            </a:r>
          </a:p>
          <a:p>
            <a:pPr lvl="1"/>
            <a:r>
              <a:rPr lang="en-GB" dirty="0"/>
              <a:t>Responsible for securing and managing funding for UK Programme – called </a:t>
            </a:r>
            <a:r>
              <a:rPr lang="en-GB" i="1" dirty="0"/>
              <a:t>Science Centre Programme</a:t>
            </a:r>
          </a:p>
          <a:p>
            <a:pPr lvl="1"/>
            <a:r>
              <a:rPr lang="en-GB" dirty="0"/>
              <a:t>Delegated authority for administration of Rubin data-rights in UK</a:t>
            </a:r>
          </a:p>
          <a:p>
            <a:r>
              <a:rPr lang="en-GB" dirty="0"/>
              <a:t>Roles</a:t>
            </a:r>
          </a:p>
          <a:p>
            <a:pPr lvl="1"/>
            <a:r>
              <a:rPr lang="en-GB" dirty="0"/>
              <a:t>Project Leader – Bob Mann (Edinburgh)</a:t>
            </a:r>
          </a:p>
          <a:p>
            <a:pPr lvl="1"/>
            <a:r>
              <a:rPr lang="en-GB" dirty="0"/>
              <a:t>Project Scientist – Stephen Smartt (QUB)</a:t>
            </a:r>
          </a:p>
          <a:p>
            <a:pPr lvl="1"/>
            <a:r>
              <a:rPr lang="en-GB" dirty="0"/>
              <a:t>Commissioning Coordinator – Graham Smith (Birmingham)</a:t>
            </a:r>
          </a:p>
          <a:p>
            <a:pPr lvl="1"/>
            <a:r>
              <a:rPr lang="en-GB" dirty="0"/>
              <a:t>Project Managers – George Beckett and Terry Sloan (Edinburgh)</a:t>
            </a:r>
          </a:p>
          <a:p>
            <a:pPr lvl="1"/>
            <a:r>
              <a:rPr lang="en-GB" dirty="0"/>
              <a:t>Consortium Board Chair – Mike Watson (Leicester)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8C651-37A4-4B32-9514-50A99ADD2F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AF3C586-36AD-4314-B883-4867A06C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EC95A5-F733-44E7-9B01-97F465965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352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CA2F-E808-44C8-B90C-063893900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670" cy="1325563"/>
          </a:xfrm>
        </p:spPr>
        <p:txBody>
          <a:bodyPr/>
          <a:lstStyle/>
          <a:p>
            <a:r>
              <a:rPr lang="en-GB" dirty="0"/>
              <a:t>UK In-kind Contribution Make-up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66614-82AC-4C98-B880-B6A9FB92A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Activity groups</a:t>
            </a:r>
          </a:p>
          <a:p>
            <a:pPr lvl="1"/>
            <a:r>
              <a:rPr lang="en-GB" dirty="0"/>
              <a:t>DRP – Contribute to Data Release Processing</a:t>
            </a:r>
          </a:p>
          <a:p>
            <a:pPr lvl="2"/>
            <a:r>
              <a:rPr lang="en-GB" dirty="0"/>
              <a:t>to process 25% of survey data (alongside CC-IN2P3, France and SLAC, USA)</a:t>
            </a:r>
          </a:p>
          <a:p>
            <a:pPr lvl="1"/>
            <a:r>
              <a:rPr lang="en-GB" dirty="0"/>
              <a:t>DAC – Design, deploy, and operate (full) Independent Data Access Centre</a:t>
            </a:r>
          </a:p>
          <a:p>
            <a:pPr lvl="2"/>
            <a:r>
              <a:rPr lang="en-GB" dirty="0"/>
              <a:t>Serving 20% of international Rubin community (1,500 data-rights holders)</a:t>
            </a:r>
          </a:p>
          <a:p>
            <a:pPr lvl="1"/>
            <a:r>
              <a:rPr lang="en-GB" dirty="0"/>
              <a:t>DEV – Develop software and services for UK priority science areas</a:t>
            </a:r>
          </a:p>
          <a:p>
            <a:pPr lvl="2"/>
            <a:r>
              <a:rPr lang="en-GB" dirty="0"/>
              <a:t>Creation of User-generated Products</a:t>
            </a:r>
          </a:p>
          <a:p>
            <a:pPr lvl="2"/>
            <a:r>
              <a:rPr lang="en-GB" dirty="0"/>
              <a:t>(Operation of Community Broker to receive and process nightly alert stream)</a:t>
            </a:r>
          </a:p>
          <a:p>
            <a:pPr lvl="1"/>
            <a:r>
              <a:rPr lang="en-GB" dirty="0"/>
              <a:t>Plus contributions to Commissioning, International Coordination and EPO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1728C-C107-4B90-BC1B-2682C3F24C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Thursday 30th March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3198B24-EA15-4A33-8BBF-50B5DF203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/ Swift-HEP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93CD5B1-F8CC-440A-BBD2-C2B64B8CB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1C3E216-E901-492B-8B52-6931CEF0353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82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11"/>
          <p:cNvSpPr txBox="1">
            <a:spLocks noGrp="1"/>
          </p:cNvSpPr>
          <p:nvPr>
            <p:ph type="title"/>
          </p:nvPr>
        </p:nvSpPr>
        <p:spPr>
          <a:xfrm>
            <a:off x="1879433" y="227267"/>
            <a:ext cx="9997600" cy="845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dirty="0"/>
              <a:t>Data Flows</a:t>
            </a:r>
            <a:endParaRPr dirty="0"/>
          </a:p>
        </p:txBody>
      </p:sp>
      <p:sp>
        <p:nvSpPr>
          <p:cNvPr id="769" name="Google Shape;769;p111"/>
          <p:cNvSpPr txBox="1">
            <a:spLocks noGrp="1"/>
          </p:cNvSpPr>
          <p:nvPr>
            <p:ph type="sldNum" idx="12"/>
          </p:nvPr>
        </p:nvSpPr>
        <p:spPr>
          <a:xfrm>
            <a:off x="11334252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sp>
        <p:nvSpPr>
          <p:cNvPr id="770" name="Google Shape;770;p111"/>
          <p:cNvSpPr/>
          <p:nvPr/>
        </p:nvSpPr>
        <p:spPr>
          <a:xfrm rot="10800000" flipH="1">
            <a:off x="1121221" y="2594877"/>
            <a:ext cx="2122596" cy="715164"/>
          </a:xfrm>
          <a:custGeom>
            <a:avLst/>
            <a:gdLst/>
            <a:ahLst/>
            <a:cxnLst/>
            <a:rect l="l" t="t" r="r" b="b"/>
            <a:pathLst>
              <a:path w="2021" h="31" extrusionOk="0">
                <a:moveTo>
                  <a:pt x="2021" y="31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7F7F7F"/>
            </a:solidFill>
            <a:prstDash val="dot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/>
          </a:p>
        </p:txBody>
      </p:sp>
      <p:sp>
        <p:nvSpPr>
          <p:cNvPr id="771" name="Google Shape;771;p111"/>
          <p:cNvSpPr/>
          <p:nvPr/>
        </p:nvSpPr>
        <p:spPr>
          <a:xfrm rot="-5400000">
            <a:off x="1704885" y="4848974"/>
            <a:ext cx="556767" cy="1078967"/>
          </a:xfrm>
          <a:custGeom>
            <a:avLst/>
            <a:gdLst/>
            <a:ahLst/>
            <a:cxnLst/>
            <a:rect l="l" t="t" r="r" b="b"/>
            <a:pathLst>
              <a:path w="10000" h="10000" extrusionOk="0">
                <a:moveTo>
                  <a:pt x="0" y="10000"/>
                </a:moveTo>
                <a:cubicBezTo>
                  <a:pt x="1729" y="5670"/>
                  <a:pt x="7914" y="3998"/>
                  <a:pt x="10000" y="0"/>
                </a:cubicBezTo>
              </a:path>
            </a:pathLst>
          </a:custGeom>
          <a:noFill/>
          <a:ln w="38100" cap="flat" cmpd="sng">
            <a:solidFill>
              <a:srgbClr val="7F7F7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2" name="Google Shape;772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1079" y="5026890"/>
            <a:ext cx="516212" cy="117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3" name="Google Shape;773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84369" y="5056587"/>
            <a:ext cx="516212" cy="117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4" name="Google Shape;774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8913" y="5065497"/>
            <a:ext cx="516212" cy="117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98063" y="1943873"/>
            <a:ext cx="516212" cy="117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6" name="Google Shape;776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71351" y="1970599"/>
            <a:ext cx="516212" cy="117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7" name="Google Shape;777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5895" y="1979510"/>
            <a:ext cx="516212" cy="1176012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Google Shape;778;p111"/>
          <p:cNvSpPr txBox="1"/>
          <p:nvPr/>
        </p:nvSpPr>
        <p:spPr>
          <a:xfrm>
            <a:off x="1955888" y="1299967"/>
            <a:ext cx="1734000" cy="3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en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Archive Site</a:t>
            </a:r>
            <a:endParaRPr sz="2400"/>
          </a:p>
        </p:txBody>
      </p:sp>
      <p:sp>
        <p:nvSpPr>
          <p:cNvPr id="779" name="Google Shape;779;p111"/>
          <p:cNvSpPr txBox="1"/>
          <p:nvPr/>
        </p:nvSpPr>
        <p:spPr>
          <a:xfrm>
            <a:off x="1666539" y="3972194"/>
            <a:ext cx="1116800" cy="6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en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 Site</a:t>
            </a:r>
            <a:endParaRPr sz="2400"/>
          </a:p>
        </p:txBody>
      </p:sp>
      <p:pic>
        <p:nvPicPr>
          <p:cNvPr id="780" name="Google Shape;780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69549" y="1988419"/>
            <a:ext cx="516212" cy="117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81" name="Google Shape;781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9275" y="2018115"/>
            <a:ext cx="516212" cy="1176012"/>
          </a:xfrm>
          <a:prstGeom prst="rect">
            <a:avLst/>
          </a:prstGeom>
          <a:noFill/>
          <a:ln>
            <a:noFill/>
          </a:ln>
        </p:spPr>
      </p:pic>
      <p:sp>
        <p:nvSpPr>
          <p:cNvPr id="782" name="Google Shape;782;p111"/>
          <p:cNvSpPr/>
          <p:nvPr/>
        </p:nvSpPr>
        <p:spPr>
          <a:xfrm>
            <a:off x="33839" y="4909586"/>
            <a:ext cx="1074405" cy="117303"/>
          </a:xfrm>
          <a:custGeom>
            <a:avLst/>
            <a:gdLst/>
            <a:ahLst/>
            <a:cxnLst/>
            <a:rect l="l" t="t" r="r" b="b"/>
            <a:pathLst>
              <a:path w="318" h="339" extrusionOk="0">
                <a:moveTo>
                  <a:pt x="318" y="339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3" name="Google Shape;783;p111"/>
          <p:cNvSpPr/>
          <p:nvPr/>
        </p:nvSpPr>
        <p:spPr>
          <a:xfrm rot="10800000" flipH="1">
            <a:off x="33839" y="5135535"/>
            <a:ext cx="1074405" cy="152276"/>
          </a:xfrm>
          <a:custGeom>
            <a:avLst/>
            <a:gdLst/>
            <a:ahLst/>
            <a:cxnLst/>
            <a:rect l="l" t="t" r="r" b="b"/>
            <a:pathLst>
              <a:path w="345" h="133" extrusionOk="0">
                <a:moveTo>
                  <a:pt x="345" y="133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4" name="Google Shape;784;p111" descr="MC900230312[1]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538" y="2018116"/>
            <a:ext cx="320825" cy="728635"/>
          </a:xfrm>
          <a:prstGeom prst="rect">
            <a:avLst/>
          </a:prstGeom>
          <a:noFill/>
          <a:ln>
            <a:noFill/>
          </a:ln>
        </p:spPr>
      </p:pic>
      <p:sp>
        <p:nvSpPr>
          <p:cNvPr id="785" name="Google Shape;785;p111"/>
          <p:cNvSpPr/>
          <p:nvPr/>
        </p:nvSpPr>
        <p:spPr>
          <a:xfrm>
            <a:off x="33837" y="1943874"/>
            <a:ext cx="1319409" cy="399845"/>
          </a:xfrm>
          <a:custGeom>
            <a:avLst/>
            <a:gdLst/>
            <a:ahLst/>
            <a:cxnLst/>
            <a:rect l="l" t="t" r="r" b="b"/>
            <a:pathLst>
              <a:path w="329" h="195" extrusionOk="0">
                <a:moveTo>
                  <a:pt x="329" y="195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Google Shape;786;p111"/>
          <p:cNvSpPr/>
          <p:nvPr/>
        </p:nvSpPr>
        <p:spPr>
          <a:xfrm>
            <a:off x="33837" y="2343716"/>
            <a:ext cx="1319409" cy="138728"/>
          </a:xfrm>
          <a:custGeom>
            <a:avLst/>
            <a:gdLst/>
            <a:ahLst/>
            <a:cxnLst/>
            <a:rect l="l" t="t" r="r" b="b"/>
            <a:pathLst>
              <a:path w="638" h="108" extrusionOk="0">
                <a:moveTo>
                  <a:pt x="638" y="108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7" name="Google Shape;787;p111" descr="MC900230312[1]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08244" y="4726955"/>
            <a:ext cx="335537" cy="766192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111"/>
          <p:cNvSpPr txBox="1"/>
          <p:nvPr/>
        </p:nvSpPr>
        <p:spPr>
          <a:xfrm>
            <a:off x="1030832" y="1759025"/>
            <a:ext cx="826000" cy="3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 DAC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111"/>
          <p:cNvSpPr/>
          <p:nvPr/>
        </p:nvSpPr>
        <p:spPr>
          <a:xfrm>
            <a:off x="1694953" y="2409567"/>
            <a:ext cx="1403107" cy="42763"/>
          </a:xfrm>
          <a:custGeom>
            <a:avLst/>
            <a:gdLst/>
            <a:ahLst/>
            <a:cxnLst/>
            <a:rect l="l" t="t" r="r" b="b"/>
            <a:pathLst>
              <a:path w="2021" h="31" extrusionOk="0">
                <a:moveTo>
                  <a:pt x="2021" y="31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7F7F7F"/>
            </a:solidFill>
            <a:prstDash val="dot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/>
          </a:p>
        </p:txBody>
      </p:sp>
      <p:sp>
        <p:nvSpPr>
          <p:cNvPr id="790" name="Google Shape;790;p111"/>
          <p:cNvSpPr/>
          <p:nvPr/>
        </p:nvSpPr>
        <p:spPr>
          <a:xfrm>
            <a:off x="1729723" y="4604325"/>
            <a:ext cx="1262400" cy="364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60990" y="120904"/>
                </a:moveTo>
                <a:lnTo>
                  <a:pt x="21770" y="242059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Calibration products</a:t>
            </a:r>
            <a:endParaRPr sz="2400"/>
          </a:p>
          <a:p>
            <a:r>
              <a:rPr lang="en" sz="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L2 Data Products</a:t>
            </a:r>
            <a:endParaRPr sz="800" b="1" u="sng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Google Shape;791;p111"/>
          <p:cNvSpPr/>
          <p:nvPr/>
        </p:nvSpPr>
        <p:spPr>
          <a:xfrm rot="10800000">
            <a:off x="3593609" y="2951389"/>
            <a:ext cx="1319435" cy="2528633"/>
          </a:xfrm>
          <a:custGeom>
            <a:avLst/>
            <a:gdLst/>
            <a:ahLst/>
            <a:cxnLst/>
            <a:rect l="l" t="t" r="r" b="b"/>
            <a:pathLst>
              <a:path w="9938" h="10000" extrusionOk="0">
                <a:moveTo>
                  <a:pt x="1797" y="10000"/>
                </a:moveTo>
                <a:cubicBezTo>
                  <a:pt x="-358" y="8918"/>
                  <a:pt x="37" y="7460"/>
                  <a:pt x="17" y="5974"/>
                </a:cubicBezTo>
                <a:cubicBezTo>
                  <a:pt x="-3" y="4488"/>
                  <a:pt x="880" y="3404"/>
                  <a:pt x="2533" y="2408"/>
                </a:cubicBezTo>
                <a:cubicBezTo>
                  <a:pt x="4187" y="1412"/>
                  <a:pt x="6771" y="591"/>
                  <a:pt x="9938" y="0"/>
                </a:cubicBezTo>
              </a:path>
            </a:pathLst>
          </a:custGeom>
          <a:noFill/>
          <a:ln w="38100" cap="flat" cmpd="sng">
            <a:solidFill>
              <a:srgbClr val="9537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2" name="Google Shape;792;p111"/>
          <p:cNvSpPr txBox="1"/>
          <p:nvPr/>
        </p:nvSpPr>
        <p:spPr>
          <a:xfrm>
            <a:off x="6363277" y="5215106"/>
            <a:ext cx="1413600" cy="1107941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en" sz="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Shipments</a:t>
            </a:r>
            <a:endParaRPr sz="2400"/>
          </a:p>
          <a:p>
            <a:r>
              <a:rPr lang="en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Archive Site to Base Site</a:t>
            </a:r>
            <a:endParaRPr sz="2400"/>
          </a:p>
          <a:p>
            <a:r>
              <a:rPr lang="en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Annually</a:t>
            </a:r>
            <a:endParaRPr sz="2400"/>
          </a:p>
          <a:p>
            <a:endParaRPr sz="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45" indent="-171445">
              <a:buClr>
                <a:srgbClr val="000000"/>
              </a:buClr>
              <a:buSzPts val="600"/>
              <a:buFont typeface="Arial"/>
              <a:buChar char="•"/>
            </a:pPr>
            <a:r>
              <a:rPr lang="en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</a:t>
            </a:r>
            <a:endParaRPr sz="2400"/>
          </a:p>
          <a:p>
            <a:pPr marL="171445" indent="-171445">
              <a:buClr>
                <a:srgbClr val="000000"/>
              </a:buClr>
              <a:buSzPts val="600"/>
              <a:buFont typeface="Arial"/>
              <a:buChar char="•"/>
            </a:pPr>
            <a:r>
              <a:rPr lang="en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Release Products (secondary method)</a:t>
            </a:r>
            <a:endParaRPr sz="800" u="sng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111"/>
          <p:cNvSpPr txBox="1"/>
          <p:nvPr/>
        </p:nvSpPr>
        <p:spPr>
          <a:xfrm>
            <a:off x="608769" y="4442015"/>
            <a:ext cx="1254400" cy="3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Chilean DAC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4" name="Google Shape;794;p111" descr="MC900230312[1]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2443" y="2948045"/>
            <a:ext cx="318776" cy="723992"/>
          </a:xfrm>
          <a:prstGeom prst="rect">
            <a:avLst/>
          </a:prstGeom>
          <a:noFill/>
          <a:ln>
            <a:noFill/>
          </a:ln>
        </p:spPr>
      </p:pic>
      <p:sp>
        <p:nvSpPr>
          <p:cNvPr id="795" name="Google Shape;795;p111"/>
          <p:cNvSpPr/>
          <p:nvPr/>
        </p:nvSpPr>
        <p:spPr>
          <a:xfrm>
            <a:off x="-29633" y="3119883"/>
            <a:ext cx="834784" cy="149116"/>
          </a:xfrm>
          <a:custGeom>
            <a:avLst/>
            <a:gdLst/>
            <a:ahLst/>
            <a:cxnLst/>
            <a:rect l="l" t="t" r="r" b="b"/>
            <a:pathLst>
              <a:path w="329" h="195" extrusionOk="0">
                <a:moveTo>
                  <a:pt x="329" y="195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Google Shape;796;p111"/>
          <p:cNvSpPr/>
          <p:nvPr/>
        </p:nvSpPr>
        <p:spPr>
          <a:xfrm rot="10800000" flipH="1">
            <a:off x="-29633" y="3407726"/>
            <a:ext cx="834785" cy="54988"/>
          </a:xfrm>
          <a:custGeom>
            <a:avLst/>
            <a:gdLst/>
            <a:ahLst/>
            <a:cxnLst/>
            <a:rect l="l" t="t" r="r" b="b"/>
            <a:pathLst>
              <a:path w="638" h="108" extrusionOk="0">
                <a:moveTo>
                  <a:pt x="638" y="108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Google Shape;797;p111"/>
          <p:cNvSpPr/>
          <p:nvPr/>
        </p:nvSpPr>
        <p:spPr>
          <a:xfrm>
            <a:off x="473337" y="2746752"/>
            <a:ext cx="1086400" cy="2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EPO Center</a:t>
            </a:r>
            <a:endParaRPr sz="2400"/>
          </a:p>
        </p:txBody>
      </p:sp>
      <p:sp>
        <p:nvSpPr>
          <p:cNvPr id="798" name="Google Shape;798;p111"/>
          <p:cNvSpPr/>
          <p:nvPr/>
        </p:nvSpPr>
        <p:spPr>
          <a:xfrm>
            <a:off x="1863073" y="1654204"/>
            <a:ext cx="1262400" cy="364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60990" y="120904"/>
                </a:moveTo>
                <a:lnTo>
                  <a:pt x="41610" y="24206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Calibration products</a:t>
            </a:r>
            <a:endParaRPr sz="2400"/>
          </a:p>
          <a:p>
            <a:r>
              <a:rPr lang="en" sz="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L2 Data Products</a:t>
            </a:r>
            <a:endParaRPr sz="2400"/>
          </a:p>
        </p:txBody>
      </p:sp>
      <p:sp>
        <p:nvSpPr>
          <p:cNvPr id="799" name="Google Shape;799;p111"/>
          <p:cNvSpPr/>
          <p:nvPr/>
        </p:nvSpPr>
        <p:spPr>
          <a:xfrm>
            <a:off x="1471240" y="3462716"/>
            <a:ext cx="1022800" cy="209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67523" y="-6968"/>
                </a:moveTo>
                <a:lnTo>
                  <a:pt x="53392" y="-225985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L2 Data Products</a:t>
            </a:r>
            <a:endParaRPr sz="2400"/>
          </a:p>
        </p:txBody>
      </p:sp>
      <p:sp>
        <p:nvSpPr>
          <p:cNvPr id="800" name="Google Shape;800;p111"/>
          <p:cNvSpPr/>
          <p:nvPr/>
        </p:nvSpPr>
        <p:spPr>
          <a:xfrm>
            <a:off x="4795487" y="5110048"/>
            <a:ext cx="1311600" cy="876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50" y="10776"/>
                </a:moveTo>
                <a:lnTo>
                  <a:pt x="-27673" y="-17330"/>
                </a:lnTo>
              </a:path>
            </a:pathLst>
          </a:custGeom>
          <a:noFill/>
          <a:ln w="9525" cap="flat" cmpd="sng">
            <a:solidFill>
              <a:srgbClr val="953735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1000" u="sng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Data Release:</a:t>
            </a:r>
            <a:endParaRPr sz="2400"/>
          </a:p>
          <a:p>
            <a:r>
              <a:rPr lang="en" sz="80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Coadds</a:t>
            </a:r>
            <a:endParaRPr sz="800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" sz="80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Object catalog</a:t>
            </a:r>
            <a:endParaRPr sz="2400"/>
          </a:p>
          <a:p>
            <a:r>
              <a:rPr lang="en" sz="80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Source catalog</a:t>
            </a:r>
            <a:endParaRPr sz="2400"/>
          </a:p>
          <a:p>
            <a:r>
              <a:rPr lang="en" sz="80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Forced Source catalog</a:t>
            </a:r>
            <a:endParaRPr sz="800" b="1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Google Shape;801;p111"/>
          <p:cNvSpPr/>
          <p:nvPr/>
        </p:nvSpPr>
        <p:spPr>
          <a:xfrm>
            <a:off x="460255" y="4279977"/>
            <a:ext cx="3478800" cy="2016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endParaRPr sz="1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2" name="Google Shape;802;p111"/>
          <p:cNvSpPr/>
          <p:nvPr/>
        </p:nvSpPr>
        <p:spPr>
          <a:xfrm>
            <a:off x="5173264" y="3034559"/>
            <a:ext cx="2036000" cy="921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27012" y="-337"/>
                </a:moveTo>
                <a:lnTo>
                  <a:pt x="10258" y="-127924"/>
                </a:lnTo>
              </a:path>
            </a:pathLst>
          </a:custGeom>
          <a:noFill/>
          <a:ln w="9525" cap="flat" cmpd="sng">
            <a:solidFill>
              <a:srgbClr val="3366FF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1000" b="1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Eastbound</a:t>
            </a:r>
            <a:r>
              <a:rPr lang="en" sz="10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1000" b="1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Westbound</a:t>
            </a:r>
            <a:endParaRPr sz="2400"/>
          </a:p>
          <a:p>
            <a:r>
              <a:rPr lang="en" sz="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Raw images	1/2 of L2 Data Products</a:t>
            </a:r>
            <a:endParaRPr sz="2400"/>
          </a:p>
          <a:p>
            <a:r>
              <a:rPr lang="en" sz="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Calibration products</a:t>
            </a:r>
            <a:endParaRPr sz="2400"/>
          </a:p>
          <a:p>
            <a:r>
              <a:rPr lang="en" sz="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Engineering Facility Database</a:t>
            </a:r>
            <a:endParaRPr sz="2400"/>
          </a:p>
          <a:p>
            <a:r>
              <a:rPr lang="en" sz="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1/2 of L2 Data Products</a:t>
            </a:r>
            <a:endParaRPr sz="2400"/>
          </a:p>
          <a:p>
            <a:r>
              <a:rPr lang="en" sz="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(coadds, catalogs, SDQA)</a:t>
            </a:r>
            <a:endParaRPr sz="800" b="1" u="sng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3" name="Google Shape;803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21984" y="1534254"/>
            <a:ext cx="516216" cy="1102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4" name="Google Shape;804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95275" y="1559303"/>
            <a:ext cx="516216" cy="1102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5" name="Google Shape;805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9823" y="1567653"/>
            <a:ext cx="516216" cy="1102148"/>
          </a:xfrm>
          <a:prstGeom prst="rect">
            <a:avLst/>
          </a:prstGeom>
          <a:noFill/>
          <a:ln>
            <a:noFill/>
          </a:ln>
        </p:spPr>
      </p:pic>
      <p:sp>
        <p:nvSpPr>
          <p:cNvPr id="806" name="Google Shape;806;p111"/>
          <p:cNvSpPr txBox="1"/>
          <p:nvPr/>
        </p:nvSpPr>
        <p:spPr>
          <a:xfrm>
            <a:off x="4850589" y="1174461"/>
            <a:ext cx="2922000" cy="3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en" sz="1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French </a:t>
            </a:r>
            <a:r>
              <a:rPr lang="en" sz="1200" b="1">
                <a:solidFill>
                  <a:srgbClr val="000000"/>
                </a:solidFill>
              </a:rPr>
              <a:t>Data Facility</a:t>
            </a:r>
            <a:endParaRPr sz="2400"/>
          </a:p>
        </p:txBody>
      </p:sp>
      <p:pic>
        <p:nvPicPr>
          <p:cNvPr id="807" name="Google Shape;807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3480" y="1576002"/>
            <a:ext cx="516216" cy="1102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8" name="Google Shape;808;p111" descr="MC900230312[1]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03209" y="1603834"/>
            <a:ext cx="516216" cy="1102148"/>
          </a:xfrm>
          <a:prstGeom prst="rect">
            <a:avLst/>
          </a:prstGeom>
          <a:noFill/>
          <a:ln>
            <a:noFill/>
          </a:ln>
        </p:spPr>
      </p:pic>
      <p:sp>
        <p:nvSpPr>
          <p:cNvPr id="809" name="Google Shape;809;p111"/>
          <p:cNvSpPr/>
          <p:nvPr/>
        </p:nvSpPr>
        <p:spPr>
          <a:xfrm>
            <a:off x="4801132" y="1977943"/>
            <a:ext cx="726379" cy="287864"/>
          </a:xfrm>
          <a:custGeom>
            <a:avLst/>
            <a:gdLst/>
            <a:ahLst/>
            <a:cxnLst/>
            <a:rect l="l" t="t" r="r" b="b"/>
            <a:pathLst>
              <a:path w="10083" h="10768" extrusionOk="0">
                <a:moveTo>
                  <a:pt x="0" y="10768"/>
                </a:moveTo>
                <a:cubicBezTo>
                  <a:pt x="580" y="9346"/>
                  <a:pt x="2417" y="6474"/>
                  <a:pt x="4223" y="4606"/>
                </a:cubicBezTo>
                <a:cubicBezTo>
                  <a:pt x="6029" y="2738"/>
                  <a:pt x="8306" y="1024"/>
                  <a:pt x="10083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Google Shape;810;p111"/>
          <p:cNvSpPr/>
          <p:nvPr/>
        </p:nvSpPr>
        <p:spPr>
          <a:xfrm>
            <a:off x="4795584" y="1833958"/>
            <a:ext cx="726379" cy="345401"/>
          </a:xfrm>
          <a:custGeom>
            <a:avLst/>
            <a:gdLst/>
            <a:ahLst/>
            <a:cxnLst/>
            <a:rect l="l" t="t" r="r" b="b"/>
            <a:pathLst>
              <a:path w="10083" h="10768" extrusionOk="0">
                <a:moveTo>
                  <a:pt x="0" y="10768"/>
                </a:moveTo>
                <a:cubicBezTo>
                  <a:pt x="580" y="9346"/>
                  <a:pt x="2417" y="6474"/>
                  <a:pt x="4223" y="4606"/>
                </a:cubicBezTo>
                <a:cubicBezTo>
                  <a:pt x="6029" y="2738"/>
                  <a:pt x="8306" y="1024"/>
                  <a:pt x="10083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11" name="Google Shape;811;p111"/>
          <p:cNvGrpSpPr/>
          <p:nvPr/>
        </p:nvGrpSpPr>
        <p:grpSpPr>
          <a:xfrm>
            <a:off x="4718734" y="2238589"/>
            <a:ext cx="5515561" cy="2729868"/>
            <a:chOff x="4209295" y="539173"/>
            <a:chExt cx="4325252" cy="2399954"/>
          </a:xfrm>
        </p:grpSpPr>
        <p:sp>
          <p:nvSpPr>
            <p:cNvPr id="812" name="Google Shape;812;p111"/>
            <p:cNvSpPr/>
            <p:nvPr/>
          </p:nvSpPr>
          <p:spPr>
            <a:xfrm>
              <a:off x="6328283" y="2088327"/>
              <a:ext cx="1412400" cy="85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27012" y="-337"/>
                  </a:moveTo>
                  <a:lnTo>
                    <a:pt x="18329" y="-147929"/>
                  </a:lnTo>
                </a:path>
              </a:pathLst>
            </a:custGeom>
            <a:noFill/>
            <a:ln w="9525" cap="flat" cmpd="sng">
              <a:solidFill>
                <a:srgbClr val="3366FF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r>
                <a:rPr lang="en" sz="1000" b="1" u="sng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Eastbound</a:t>
              </a:r>
              <a:r>
                <a:rPr lang="en" sz="1000" b="1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	</a:t>
              </a:r>
              <a:r>
                <a:rPr lang="en" sz="1000" b="1" u="sng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Westbound</a:t>
              </a:r>
              <a:endParaRPr sz="2400"/>
            </a:p>
            <a:p>
              <a:r>
                <a:rPr lang="en" sz="8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Raw images	1/4 of L2 Data Products</a:t>
              </a:r>
              <a:endParaRPr sz="2400"/>
            </a:p>
            <a:p>
              <a:r>
                <a:rPr lang="en" sz="8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Calibration products</a:t>
              </a:r>
              <a:endParaRPr sz="2400"/>
            </a:p>
            <a:p>
              <a:r>
                <a:rPr lang="en" sz="8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Engineering Facility Database</a:t>
              </a:r>
              <a:endParaRPr sz="2400"/>
            </a:p>
            <a:p>
              <a:r>
                <a:rPr lang="en" sz="8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1/4 of L2 Data Products</a:t>
              </a:r>
              <a:endParaRPr sz="2400"/>
            </a:p>
            <a:p>
              <a:r>
                <a:rPr lang="en" sz="8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(coadds, catalogs, SDQA)</a:t>
              </a:r>
              <a:endParaRPr sz="800" b="1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13" name="Google Shape;813;p111" descr="MC900230312[1]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69648" y="847005"/>
              <a:ext cx="404813" cy="9429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4" name="Google Shape;814;p111" descr="MC900230312[1]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983961" y="868436"/>
              <a:ext cx="404813" cy="9429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5" name="Google Shape;815;p111" descr="MC900230312[1]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214942" y="875580"/>
              <a:ext cx="404813" cy="9429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6" name="Google Shape;816;p111"/>
            <p:cNvSpPr txBox="1"/>
            <p:nvPr/>
          </p:nvSpPr>
          <p:spPr>
            <a:xfrm>
              <a:off x="6243147" y="539173"/>
              <a:ext cx="2291400" cy="2705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algn="ctr"/>
              <a:r>
                <a:rPr lang="en" sz="1200" b="1">
                  <a:solidFill>
                    <a:srgbClr val="000000"/>
                  </a:solidFill>
                </a:rPr>
                <a:t>UK Data Facility</a:t>
              </a:r>
              <a:endParaRPr sz="2400"/>
            </a:p>
          </p:txBody>
        </p:sp>
        <p:pic>
          <p:nvPicPr>
            <p:cNvPr id="817" name="Google Shape;817;p111" descr="MC900230312[1]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453067" y="882724"/>
              <a:ext cx="404813" cy="9429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8" name="Google Shape;818;p111" descr="MC900230312[1]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695955" y="906536"/>
              <a:ext cx="404813" cy="9429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9" name="Google Shape;819;p111"/>
            <p:cNvSpPr/>
            <p:nvPr/>
          </p:nvSpPr>
          <p:spPr>
            <a:xfrm rot="10800000" flipH="1">
              <a:off x="4209295" y="1006104"/>
              <a:ext cx="2649636" cy="103131"/>
            </a:xfrm>
            <a:custGeom>
              <a:avLst/>
              <a:gdLst/>
              <a:ahLst/>
              <a:cxnLst/>
              <a:rect l="l" t="t" r="r" b="b"/>
              <a:pathLst>
                <a:path w="10083" h="10768" extrusionOk="0">
                  <a:moveTo>
                    <a:pt x="0" y="10768"/>
                  </a:moveTo>
                  <a:cubicBezTo>
                    <a:pt x="580" y="9346"/>
                    <a:pt x="2417" y="6474"/>
                    <a:pt x="4223" y="4606"/>
                  </a:cubicBezTo>
                  <a:cubicBezTo>
                    <a:pt x="6029" y="2738"/>
                    <a:pt x="8306" y="1024"/>
                    <a:pt x="10083" y="0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endParaRPr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111"/>
            <p:cNvSpPr/>
            <p:nvPr/>
          </p:nvSpPr>
          <p:spPr>
            <a:xfrm rot="10800000" flipH="1">
              <a:off x="4282720" y="954562"/>
              <a:ext cx="2576207" cy="34323"/>
            </a:xfrm>
            <a:custGeom>
              <a:avLst/>
              <a:gdLst/>
              <a:ahLst/>
              <a:cxnLst/>
              <a:rect l="l" t="t" r="r" b="b"/>
              <a:pathLst>
                <a:path w="10083" h="10768" extrusionOk="0">
                  <a:moveTo>
                    <a:pt x="0" y="10768"/>
                  </a:moveTo>
                  <a:cubicBezTo>
                    <a:pt x="580" y="9346"/>
                    <a:pt x="2417" y="6474"/>
                    <a:pt x="4223" y="4606"/>
                  </a:cubicBezTo>
                  <a:cubicBezTo>
                    <a:pt x="6029" y="2738"/>
                    <a:pt x="8306" y="1024"/>
                    <a:pt x="10083" y="0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endParaRPr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1" name="Google Shape;821;p111"/>
          <p:cNvSpPr/>
          <p:nvPr/>
        </p:nvSpPr>
        <p:spPr>
          <a:xfrm>
            <a:off x="460255" y="1616632"/>
            <a:ext cx="4664000" cy="22348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endParaRPr sz="1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Google Shape;822;p111"/>
          <p:cNvSpPr txBox="1"/>
          <p:nvPr/>
        </p:nvSpPr>
        <p:spPr>
          <a:xfrm>
            <a:off x="7173900" y="1174468"/>
            <a:ext cx="2790400" cy="119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</a:pPr>
            <a:r>
              <a:rPr lang="en" sz="1733">
                <a:solidFill>
                  <a:srgbClr val="262626"/>
                </a:solidFill>
                <a:latin typeface="Google Sans"/>
                <a:ea typeface="Google Sans"/>
                <a:cs typeface="Google Sans"/>
                <a:sym typeface="Google Sans"/>
              </a:rPr>
              <a:t>50% of annual data release processing</a:t>
            </a:r>
            <a:endParaRPr sz="16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824" name="Google Shape;824;p111"/>
          <p:cNvSpPr txBox="1"/>
          <p:nvPr/>
        </p:nvSpPr>
        <p:spPr>
          <a:xfrm>
            <a:off x="9452067" y="1943868"/>
            <a:ext cx="1413600" cy="1379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1333"/>
              </a:spcBef>
              <a:spcAft>
                <a:spcPts val="1333"/>
              </a:spcAft>
            </a:pPr>
            <a:r>
              <a:rPr lang="en" sz="1733">
                <a:solidFill>
                  <a:srgbClr val="262626"/>
                </a:solidFill>
                <a:latin typeface="Google Sans"/>
                <a:ea typeface="Google Sans"/>
                <a:cs typeface="Google Sans"/>
                <a:sym typeface="Google Sans"/>
              </a:rPr>
              <a:t>25% of annual DRP</a:t>
            </a:r>
            <a:endParaRPr sz="16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826" name="Google Shape;826;p1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673300" y="1263434"/>
            <a:ext cx="1413600" cy="4091065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Google Shape;827;p111"/>
          <p:cNvSpPr txBox="1"/>
          <p:nvPr/>
        </p:nvSpPr>
        <p:spPr>
          <a:xfrm>
            <a:off x="2303033" y="3107667"/>
            <a:ext cx="27116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333">
                <a:latin typeface="Source Sans Pro"/>
                <a:ea typeface="Source Sans Pro"/>
                <a:cs typeface="Source Sans Pro"/>
                <a:sym typeface="Source Sans Pro"/>
              </a:rPr>
              <a:t>Prompt processing: goal 1 minute</a:t>
            </a:r>
            <a:endParaRPr sz="1333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28" name="Google Shape;828;p111"/>
          <p:cNvSpPr txBox="1"/>
          <p:nvPr/>
        </p:nvSpPr>
        <p:spPr>
          <a:xfrm>
            <a:off x="4741433" y="4326867"/>
            <a:ext cx="11168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333">
                <a:latin typeface="Source Sans Pro"/>
                <a:ea typeface="Source Sans Pro"/>
                <a:cs typeface="Source Sans Pro"/>
                <a:sym typeface="Source Sans Pro"/>
              </a:rPr>
              <a:t>15 TB/night</a:t>
            </a:r>
            <a:endParaRPr sz="1333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25" name="Google Shape;825;p111"/>
          <p:cNvSpPr txBox="1"/>
          <p:nvPr/>
        </p:nvSpPr>
        <p:spPr>
          <a:xfrm>
            <a:off x="7942263" y="4994086"/>
            <a:ext cx="4030662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600" dirty="0">
                <a:latin typeface="Source Sans Pro"/>
                <a:ea typeface="Source Sans Pro"/>
                <a:cs typeface="Source Sans Pro"/>
                <a:sym typeface="Source Sans Pro"/>
              </a:rPr>
              <a:t>10s k concurrent processing jobs: </a:t>
            </a:r>
            <a:r>
              <a:rPr lang="en" sz="1600" dirty="0" smtClean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1600" dirty="0" smtClean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1600" dirty="0" smtClean="0">
                <a:latin typeface="Source Sans Pro"/>
                <a:ea typeface="Source Sans Pro"/>
                <a:cs typeface="Source Sans Pro"/>
                <a:sym typeface="Source Sans Pro"/>
              </a:rPr>
              <a:t>3 </a:t>
            </a:r>
            <a:r>
              <a:rPr lang="en" sz="1600" dirty="0">
                <a:latin typeface="Source Sans Pro"/>
                <a:ea typeface="Source Sans Pro"/>
                <a:cs typeface="Source Sans Pro"/>
                <a:sym typeface="Source Sans Pro"/>
              </a:rPr>
              <a:t>sites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" sz="1600" dirty="0">
                <a:latin typeface="Source Sans Pro"/>
                <a:ea typeface="Source Sans Pro"/>
                <a:cs typeface="Source Sans Pro"/>
                <a:sym typeface="Source Sans Pro"/>
              </a:rPr>
              <a:t>Transferring 100s PB of results by yr 10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" sz="1600" dirty="0">
                <a:latin typeface="Source Sans Pro"/>
                <a:ea typeface="Source Sans Pro"/>
                <a:cs typeface="Source Sans Pro"/>
                <a:sym typeface="Source Sans Pro"/>
              </a:rPr>
              <a:t>ESnet handles traffic to Europe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50538" y="1174461"/>
            <a:ext cx="3390895" cy="4293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Google Sans"/>
                <a:ea typeface="Google Sans"/>
                <a:cs typeface="Google Sans"/>
                <a:sym typeface="Google Sans"/>
              </a:rPr>
              <a:t>US Data </a:t>
            </a:r>
            <a:r>
              <a:rPr lang="en-GB" b="1" dirty="0" smtClean="0">
                <a:latin typeface="Google Sans"/>
                <a:ea typeface="Google Sans"/>
                <a:cs typeface="Google Sans"/>
                <a:sym typeface="Google Sans"/>
              </a:rPr>
              <a:t>Facility</a:t>
            </a:r>
            <a:endParaRPr lang="en-GB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9795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71edc34-6b83-46fd-a93d-4d609205a27c">
      <Terms xmlns="http://schemas.microsoft.com/office/infopath/2007/PartnerControls"/>
    </lcf76f155ced4ddcb4097134ff3c332f>
    <TaxCatchAll xmlns="6a25fe34-35cf-4f59-a1dd-e4869e6c0c1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B47492641EA9469A3400EA914B0136" ma:contentTypeVersion="14" ma:contentTypeDescription="Create a new document." ma:contentTypeScope="" ma:versionID="3a296956087442f67dc6b64d67e9a37b">
  <xsd:schema xmlns:xsd="http://www.w3.org/2001/XMLSchema" xmlns:xs="http://www.w3.org/2001/XMLSchema" xmlns:p="http://schemas.microsoft.com/office/2006/metadata/properties" xmlns:ns2="371edc34-6b83-46fd-a93d-4d609205a27c" xmlns:ns3="6a25fe34-35cf-4f59-a1dd-e4869e6c0c18" targetNamespace="http://schemas.microsoft.com/office/2006/metadata/properties" ma:root="true" ma:fieldsID="a4bc4c53f4108f9b531adca585b2bc5a" ns2:_="" ns3:_="">
    <xsd:import namespace="371edc34-6b83-46fd-a93d-4d609205a27c"/>
    <xsd:import namespace="6a25fe34-35cf-4f59-a1dd-e4869e6c0c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1edc34-6b83-46fd-a93d-4d609205a2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25fe34-35cf-4f59-a1dd-e4869e6c0c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16e495a-794a-4570-9765-1d4def5b0ebe}" ma:internalName="TaxCatchAll" ma:showField="CatchAllData" ma:web="6a25fe34-35cf-4f59-a1dd-e4869e6c0c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22565D-6678-465E-9D33-39A17F2B6D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37905D-F756-4E85-B19D-9513425176FE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6a25fe34-35cf-4f59-a1dd-e4869e6c0c18"/>
    <ds:schemaRef ds:uri="http://schemas.microsoft.com/office/2006/documentManagement/types"/>
    <ds:schemaRef ds:uri="371edc34-6b83-46fd-a93d-4d609205a27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8F2E98A-2235-40EB-9F1A-C6EBB20D88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1edc34-6b83-46fd-a93d-4d609205a27c"/>
    <ds:schemaRef ds:uri="6a25fe34-35cf-4f59-a1dd-e4869e6c0c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3264</TotalTime>
  <Words>1882</Words>
  <Application>Microsoft Office PowerPoint</Application>
  <PresentationFormat>Widescreen</PresentationFormat>
  <Paragraphs>478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Google Sans</vt:lpstr>
      <vt:lpstr>Source Sans Pro</vt:lpstr>
      <vt:lpstr>Office Theme</vt:lpstr>
      <vt:lpstr>Survey Astronomy in the Big Data Era with LSST</vt:lpstr>
      <vt:lpstr>Vera C. Rubin Observatory</vt:lpstr>
      <vt:lpstr>Legacy Survey of Space and Time (LSST)</vt:lpstr>
      <vt:lpstr>Primary Science Drivers</vt:lpstr>
      <vt:lpstr>Data Products</vt:lpstr>
      <vt:lpstr>LSST:UK Consortium</vt:lpstr>
      <vt:lpstr>LSST:UK Consortium</vt:lpstr>
      <vt:lpstr>UK In-kind Contribution Make-up</vt:lpstr>
      <vt:lpstr>Data Flows</vt:lpstr>
      <vt:lpstr>Data Release Processing (DRP)</vt:lpstr>
      <vt:lpstr>PowerPoint Presentation</vt:lpstr>
      <vt:lpstr>LSST:UK Science Centre Programme</vt:lpstr>
      <vt:lpstr>STFC IRIS Programme</vt:lpstr>
      <vt:lpstr>UK Data Access Centre</vt:lpstr>
      <vt:lpstr>Community Broker for astronomical transients</vt:lpstr>
      <vt:lpstr>            :ZTF—Precursor for Rubin</vt:lpstr>
      <vt:lpstr>UK Contributions</vt:lpstr>
      <vt:lpstr>UK DAC Data movement</vt:lpstr>
      <vt:lpstr>Data Transfer Monitoring</vt:lpstr>
      <vt:lpstr>LSST Requirements for future</vt:lpstr>
      <vt:lpstr>Sizing Model (High-level Summary)</vt:lpstr>
      <vt:lpstr>Sizing Model (cont.)</vt:lpstr>
      <vt:lpstr>Summary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LSST:UK Plans for an Independent Data Access Centre</dc:title>
  <dc:creator>BECKETT George</dc:creator>
  <cp:lastModifiedBy>Noble, Timothy (STFC,RAL,SC)</cp:lastModifiedBy>
  <cp:revision>22</cp:revision>
  <dcterms:created xsi:type="dcterms:W3CDTF">2021-04-07T18:17:15Z</dcterms:created>
  <dcterms:modified xsi:type="dcterms:W3CDTF">2023-03-30T07:04:17Z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0x0101002CB47492641EA9469A3400EA914B0136</vt:lpwstr>
  </property>
  <property fmtid="{D5CDD505-2E9C-101B-9397-08002B2CF9AE}" pid="3" name="MediaServiceImageTags">
    <vt:lpwstr/>
  </property>
</Properties>
</file>