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61" r:id="rId2"/>
    <p:sldId id="272" r:id="rId3"/>
    <p:sldId id="256" r:id="rId4"/>
    <p:sldId id="297" r:id="rId5"/>
    <p:sldId id="262" r:id="rId6"/>
    <p:sldId id="292" r:id="rId7"/>
    <p:sldId id="287" r:id="rId8"/>
    <p:sldId id="291" r:id="rId9"/>
    <p:sldId id="277" r:id="rId10"/>
    <p:sldId id="301" r:id="rId11"/>
    <p:sldId id="276" r:id="rId12"/>
    <p:sldId id="267" r:id="rId13"/>
    <p:sldId id="269" r:id="rId14"/>
    <p:sldId id="289" r:id="rId15"/>
    <p:sldId id="288" r:id="rId16"/>
    <p:sldId id="300" r:id="rId17"/>
    <p:sldId id="294" r:id="rId18"/>
    <p:sldId id="290" r:id="rId19"/>
    <p:sldId id="302" r:id="rId20"/>
    <p:sldId id="263" r:id="rId21"/>
    <p:sldId id="299" r:id="rId22"/>
    <p:sldId id="293" r:id="rId23"/>
    <p:sldId id="260" r:id="rId24"/>
    <p:sldId id="278"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00FF"/>
    <a:srgbClr val="0000FF"/>
    <a:srgbClr val="0066FF"/>
    <a:srgbClr val="CC3300"/>
    <a:srgbClr val="FF3300"/>
    <a:srgbClr val="FF00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37"/>
    <p:restoredTop sz="86667" autoAdjust="0"/>
  </p:normalViewPr>
  <p:slideViewPr>
    <p:cSldViewPr snapToGrid="0">
      <p:cViewPr varScale="1">
        <p:scale>
          <a:sx n="82" d="100"/>
          <a:sy n="82" d="100"/>
        </p:scale>
        <p:origin x="403" y="8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1284F82-26A2-48EC-AB0B-959CEF7D82B0}" type="datetimeFigureOut">
              <a:rPr lang="en-GB" smtClean="0"/>
              <a:t>26/03/2024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83BAF5E-7C9B-491F-9B9F-41567A7871F1}" type="slidenum">
              <a:rPr lang="en-GB" smtClean="0"/>
              <a:t>‹#›</a:t>
            </a:fld>
            <a:endParaRPr lang="en-GB"/>
          </a:p>
        </p:txBody>
      </p:sp>
    </p:spTree>
    <p:extLst>
      <p:ext uri="{BB962C8B-B14F-4D97-AF65-F5344CB8AC3E}">
        <p14:creationId xmlns:p14="http://schemas.microsoft.com/office/powerpoint/2010/main" val="36464582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PoW</a:t>
            </a:r>
            <a:r>
              <a:rPr lang="en-US" dirty="0"/>
              <a:t> @ </a:t>
            </a:r>
            <a:r>
              <a:rPr lang="en-US" dirty="0" err="1"/>
              <a:t>GridPP</a:t>
            </a:r>
            <a:endParaRPr lang="en-US" dirty="0"/>
          </a:p>
        </p:txBody>
      </p:sp>
      <p:sp>
        <p:nvSpPr>
          <p:cNvPr id="4" name="Slide Number Placeholder 3"/>
          <p:cNvSpPr>
            <a:spLocks noGrp="1"/>
          </p:cNvSpPr>
          <p:nvPr>
            <p:ph type="sldNum" sz="quarter" idx="5"/>
          </p:nvPr>
        </p:nvSpPr>
        <p:spPr/>
        <p:txBody>
          <a:bodyPr/>
          <a:lstStyle/>
          <a:p>
            <a:fld id="{A65CFA56-DF8D-4AFF-9953-9F009D79072F}" type="slidenum">
              <a:rPr lang="en-GB" smtClean="0"/>
              <a:t>1</a:t>
            </a:fld>
            <a:endParaRPr lang="en-GB"/>
          </a:p>
        </p:txBody>
      </p:sp>
    </p:spTree>
    <p:extLst>
      <p:ext uri="{BB962C8B-B14F-4D97-AF65-F5344CB8AC3E}">
        <p14:creationId xmlns:p14="http://schemas.microsoft.com/office/powerpoint/2010/main" val="297715044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u="sng" dirty="0"/>
              <a:t>Wordy explanation/motivation:</a:t>
            </a:r>
            <a:br>
              <a:rPr lang="en-US" sz="1200" dirty="0"/>
            </a:br>
            <a:r>
              <a:rPr lang="en-US" sz="1200" dirty="0"/>
              <a:t>  Neither the Max nor the Average power is the best way of characterizing the performance. The Max can be exaggerated by significant 'spikes' that can momentarily be higher than the plateau; the average is suppressed by the low-power start-up phase that can extend to 20% of the run-time for the short jobs in the HEP-Score suite. Thus, using Max power will underestimate HEP-Score/Watt and using Average power will overestimate HEP-Score/Watt. Instead, we propose to use the average power calculated from the 75-95% </a:t>
            </a:r>
            <a:r>
              <a:rPr lang="en-US" sz="1200" dirty="0" err="1"/>
              <a:t>quaNtile</a:t>
            </a:r>
            <a:r>
              <a:rPr lang="en-US" sz="1200" dirty="0"/>
              <a:t>. The upper quartile eliminates most of the start-up phase that would be over-emphasized by short benchmarking jobs, while the cut of the highest 5% prevents power spikes to have any significant effect. </a:t>
            </a:r>
          </a:p>
          <a:p>
            <a:r>
              <a:rPr lang="en-US" sz="1200" dirty="0"/>
              <a:t>The result is relatively insensitive to the shape of the distribution and well fits the upper plateau in the power drain plots, while giving less importance to the start-up phase and to isolated spikes in power. It can be noted that the modal power itself (the mode of the power distribution, corresponding to the most common power-draw) is a good estimate for single workloads, but not for the combination of different workloads in the HEP-Score suite that can have different power draws.</a:t>
            </a:r>
            <a:endParaRPr lang="en-GB" sz="1200" dirty="0"/>
          </a:p>
        </p:txBody>
      </p:sp>
      <p:sp>
        <p:nvSpPr>
          <p:cNvPr id="4" name="Slide Number Placeholder 3"/>
          <p:cNvSpPr>
            <a:spLocks noGrp="1"/>
          </p:cNvSpPr>
          <p:nvPr>
            <p:ph type="sldNum" sz="quarter" idx="5"/>
          </p:nvPr>
        </p:nvSpPr>
        <p:spPr/>
        <p:txBody>
          <a:bodyPr/>
          <a:lstStyle/>
          <a:p>
            <a:fld id="{483BAF5E-7C9B-491F-9B9F-41567A7871F1}" type="slidenum">
              <a:rPr lang="en-GB" smtClean="0"/>
              <a:t>10</a:t>
            </a:fld>
            <a:endParaRPr lang="en-GB"/>
          </a:p>
        </p:txBody>
      </p:sp>
    </p:spTree>
    <p:extLst>
      <p:ext uri="{BB962C8B-B14F-4D97-AF65-F5344CB8AC3E}">
        <p14:creationId xmlns:p14="http://schemas.microsoft.com/office/powerpoint/2010/main" val="101814083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all machines tested</a:t>
            </a:r>
            <a:endParaRPr lang="en-GB" dirty="0"/>
          </a:p>
        </p:txBody>
      </p:sp>
      <p:sp>
        <p:nvSpPr>
          <p:cNvPr id="4" name="Slide Number Placeholder 3"/>
          <p:cNvSpPr>
            <a:spLocks noGrp="1"/>
          </p:cNvSpPr>
          <p:nvPr>
            <p:ph type="sldNum" sz="quarter" idx="5"/>
          </p:nvPr>
        </p:nvSpPr>
        <p:spPr/>
        <p:txBody>
          <a:bodyPr/>
          <a:lstStyle/>
          <a:p>
            <a:fld id="{483BAF5E-7C9B-491F-9B9F-41567A7871F1}" type="slidenum">
              <a:rPr lang="en-GB" smtClean="0"/>
              <a:t>11</a:t>
            </a:fld>
            <a:endParaRPr lang="en-GB"/>
          </a:p>
        </p:txBody>
      </p:sp>
    </p:spTree>
    <p:extLst>
      <p:ext uri="{BB962C8B-B14F-4D97-AF65-F5344CB8AC3E}">
        <p14:creationId xmlns:p14="http://schemas.microsoft.com/office/powerpoint/2010/main" val="10751140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t>
            </a:r>
            <a:r>
              <a:rPr lang="en-US" sz="1200" dirty="0">
                <a:solidFill>
                  <a:srgbClr val="FF0000"/>
                </a:solidFill>
                <a:latin typeface="Arial" panose="020B0604020202020204" pitchFamily="34" charset="0"/>
                <a:cs typeface="Arial" panose="020B0604020202020204" pitchFamily="34" charset="0"/>
              </a:rPr>
              <a:t>but, this is not the whole story:  see next slide (!)</a:t>
            </a:r>
            <a:endParaRPr lang="en-GB" dirty="0"/>
          </a:p>
        </p:txBody>
      </p:sp>
      <p:sp>
        <p:nvSpPr>
          <p:cNvPr id="4" name="Slide Number Placeholder 3"/>
          <p:cNvSpPr>
            <a:spLocks noGrp="1"/>
          </p:cNvSpPr>
          <p:nvPr>
            <p:ph type="sldNum" sz="quarter" idx="5"/>
          </p:nvPr>
        </p:nvSpPr>
        <p:spPr/>
        <p:txBody>
          <a:bodyPr/>
          <a:lstStyle/>
          <a:p>
            <a:fld id="{483BAF5E-7C9B-491F-9B9F-41567A7871F1}" type="slidenum">
              <a:rPr lang="en-GB" smtClean="0"/>
              <a:t>12</a:t>
            </a:fld>
            <a:endParaRPr lang="en-GB"/>
          </a:p>
        </p:txBody>
      </p:sp>
    </p:spTree>
    <p:extLst>
      <p:ext uri="{BB962C8B-B14F-4D97-AF65-F5344CB8AC3E}">
        <p14:creationId xmlns:p14="http://schemas.microsoft.com/office/powerpoint/2010/main" val="74672433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latin typeface="Arial" panose="020B0604020202020204" pitchFamily="34" charset="0"/>
                <a:cs typeface="Arial" panose="020B0604020202020204" pitchFamily="34" charset="0"/>
              </a:rPr>
              <a:t>(!) see performance/watt of Max vs Grace …</a:t>
            </a:r>
          </a:p>
          <a:p>
            <a:endParaRPr lang="en-US" sz="1200" dirty="0">
              <a:latin typeface="Arial" panose="020B0604020202020204" pitchFamily="34" charset="0"/>
              <a:cs typeface="Arial" panose="020B0604020202020204" pitchFamily="34" charset="0"/>
            </a:endParaRPr>
          </a:p>
          <a:p>
            <a:r>
              <a:rPr lang="en-US" sz="1200" dirty="0">
                <a:latin typeface="Arial" panose="020B0604020202020204" pitchFamily="34" charset="0"/>
                <a:cs typeface="Arial" panose="020B0604020202020204" pitchFamily="34" charset="0"/>
              </a:rPr>
              <a:t>NOTE:  the x coordinate shows the “nominal” frequency, i.e., the frequency that has been set via ‘</a:t>
            </a:r>
            <a:r>
              <a:rPr lang="en-US" sz="1200" b="1" dirty="0" err="1">
                <a:latin typeface="Arial" panose="020B0604020202020204" pitchFamily="34" charset="0"/>
                <a:cs typeface="Arial" panose="020B0604020202020204" pitchFamily="34" charset="0"/>
              </a:rPr>
              <a:t>cpupower</a:t>
            </a:r>
            <a:r>
              <a:rPr lang="en-US" sz="1200" b="1" dirty="0">
                <a:latin typeface="Arial" panose="020B0604020202020204" pitchFamily="34" charset="0"/>
                <a:cs typeface="Arial" panose="020B0604020202020204" pitchFamily="34" charset="0"/>
              </a:rPr>
              <a:t> frequency-set</a:t>
            </a:r>
            <a:r>
              <a:rPr lang="en-US" sz="1200" dirty="0">
                <a:latin typeface="Arial" panose="020B0604020202020204" pitchFamily="34" charset="0"/>
                <a:cs typeface="Arial" panose="020B0604020202020204" pitchFamily="34" charset="0"/>
              </a:rPr>
              <a:t>’. </a:t>
            </a:r>
          </a:p>
          <a:p>
            <a:r>
              <a:rPr lang="en-US" sz="1200" dirty="0">
                <a:latin typeface="Arial" panose="020B0604020202020204" pitchFamily="34" charset="0"/>
                <a:cs typeface="Arial" panose="020B0604020202020204" pitchFamily="34" charset="0"/>
              </a:rPr>
              <a:t>This does not always stay constant during the run, especially x86 have a “high frequency” turbo mode that is switched on/off depending on load.</a:t>
            </a:r>
            <a:endParaRPr lang="en-GB" dirty="0"/>
          </a:p>
        </p:txBody>
      </p:sp>
      <p:sp>
        <p:nvSpPr>
          <p:cNvPr id="4" name="Slide Number Placeholder 3"/>
          <p:cNvSpPr>
            <a:spLocks noGrp="1"/>
          </p:cNvSpPr>
          <p:nvPr>
            <p:ph type="sldNum" sz="quarter" idx="5"/>
          </p:nvPr>
        </p:nvSpPr>
        <p:spPr/>
        <p:txBody>
          <a:bodyPr/>
          <a:lstStyle/>
          <a:p>
            <a:fld id="{483BAF5E-7C9B-491F-9B9F-41567A7871F1}" type="slidenum">
              <a:rPr lang="en-GB" smtClean="0"/>
              <a:t>13</a:t>
            </a:fld>
            <a:endParaRPr lang="en-GB"/>
          </a:p>
        </p:txBody>
      </p:sp>
    </p:spTree>
    <p:extLst>
      <p:ext uri="{BB962C8B-B14F-4D97-AF65-F5344CB8AC3E}">
        <p14:creationId xmlns:p14="http://schemas.microsoft.com/office/powerpoint/2010/main" val="259912336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Depending on hardware, time constraints, time of the day (&amp; dirty power </a:t>
            </a:r>
            <a:r>
              <a:rPr lang="en-US" dirty="0" err="1"/>
              <a:t>fractio</a:t>
            </a:r>
            <a:r>
              <a:rPr lang="en-US" dirty="0"/>
              <a:t>), etc. </a:t>
            </a:r>
            <a:endParaRPr lang="en-GB" dirty="0"/>
          </a:p>
        </p:txBody>
      </p:sp>
      <p:sp>
        <p:nvSpPr>
          <p:cNvPr id="4" name="Slide Number Placeholder 3"/>
          <p:cNvSpPr>
            <a:spLocks noGrp="1"/>
          </p:cNvSpPr>
          <p:nvPr>
            <p:ph type="sldNum" sz="quarter" idx="5"/>
          </p:nvPr>
        </p:nvSpPr>
        <p:spPr/>
        <p:txBody>
          <a:bodyPr/>
          <a:lstStyle/>
          <a:p>
            <a:fld id="{483BAF5E-7C9B-491F-9B9F-41567A7871F1}" type="slidenum">
              <a:rPr lang="en-GB" smtClean="0"/>
              <a:t>14</a:t>
            </a:fld>
            <a:endParaRPr lang="en-GB"/>
          </a:p>
        </p:txBody>
      </p:sp>
    </p:spTree>
    <p:extLst>
      <p:ext uri="{BB962C8B-B14F-4D97-AF65-F5344CB8AC3E}">
        <p14:creationId xmlns:p14="http://schemas.microsoft.com/office/powerpoint/2010/main" val="81033627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idle vs. frequency</a:t>
            </a:r>
            <a:endParaRPr lang="en-GB" dirty="0"/>
          </a:p>
        </p:txBody>
      </p:sp>
      <p:sp>
        <p:nvSpPr>
          <p:cNvPr id="4" name="Slide Number Placeholder 3"/>
          <p:cNvSpPr>
            <a:spLocks noGrp="1"/>
          </p:cNvSpPr>
          <p:nvPr>
            <p:ph type="sldNum" sz="quarter" idx="5"/>
          </p:nvPr>
        </p:nvSpPr>
        <p:spPr/>
        <p:txBody>
          <a:bodyPr/>
          <a:lstStyle/>
          <a:p>
            <a:fld id="{483BAF5E-7C9B-491F-9B9F-41567A7871F1}" type="slidenum">
              <a:rPr lang="en-GB" smtClean="0"/>
              <a:t>15</a:t>
            </a:fld>
            <a:endParaRPr lang="en-GB"/>
          </a:p>
        </p:txBody>
      </p:sp>
    </p:spTree>
    <p:extLst>
      <p:ext uri="{BB962C8B-B14F-4D97-AF65-F5344CB8AC3E}">
        <p14:creationId xmlns:p14="http://schemas.microsoft.com/office/powerpoint/2010/main" val="232339259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Dwayne’s</a:t>
            </a:r>
            <a:endParaRPr lang="en-GB" dirty="0"/>
          </a:p>
        </p:txBody>
      </p:sp>
      <p:sp>
        <p:nvSpPr>
          <p:cNvPr id="4" name="Slide Number Placeholder 3"/>
          <p:cNvSpPr>
            <a:spLocks noGrp="1"/>
          </p:cNvSpPr>
          <p:nvPr>
            <p:ph type="sldNum" sz="quarter" idx="5"/>
          </p:nvPr>
        </p:nvSpPr>
        <p:spPr/>
        <p:txBody>
          <a:bodyPr/>
          <a:lstStyle/>
          <a:p>
            <a:fld id="{483BAF5E-7C9B-491F-9B9F-41567A7871F1}" type="slidenum">
              <a:rPr lang="en-GB" smtClean="0"/>
              <a:t>16</a:t>
            </a:fld>
            <a:endParaRPr lang="en-GB"/>
          </a:p>
        </p:txBody>
      </p:sp>
    </p:spTree>
    <p:extLst>
      <p:ext uri="{BB962C8B-B14F-4D97-AF65-F5344CB8AC3E}">
        <p14:creationId xmlns:p14="http://schemas.microsoft.com/office/powerpoint/2010/main" val="410379594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Dwayne’s</a:t>
            </a:r>
            <a:endParaRPr lang="en-GB" dirty="0"/>
          </a:p>
        </p:txBody>
      </p:sp>
      <p:sp>
        <p:nvSpPr>
          <p:cNvPr id="4" name="Slide Number Placeholder 3"/>
          <p:cNvSpPr>
            <a:spLocks noGrp="1"/>
          </p:cNvSpPr>
          <p:nvPr>
            <p:ph type="sldNum" sz="quarter" idx="5"/>
          </p:nvPr>
        </p:nvSpPr>
        <p:spPr/>
        <p:txBody>
          <a:bodyPr/>
          <a:lstStyle/>
          <a:p>
            <a:fld id="{483BAF5E-7C9B-491F-9B9F-41567A7871F1}" type="slidenum">
              <a:rPr lang="en-GB" smtClean="0"/>
              <a:t>17</a:t>
            </a:fld>
            <a:endParaRPr lang="en-GB"/>
          </a:p>
        </p:txBody>
      </p:sp>
    </p:spTree>
    <p:extLst>
      <p:ext uri="{BB962C8B-B14F-4D97-AF65-F5344CB8AC3E}">
        <p14:creationId xmlns:p14="http://schemas.microsoft.com/office/powerpoint/2010/main" val="388127058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Dwayne’s</a:t>
            </a:r>
            <a:endParaRPr lang="en-GB" dirty="0"/>
          </a:p>
        </p:txBody>
      </p:sp>
      <p:sp>
        <p:nvSpPr>
          <p:cNvPr id="4" name="Slide Number Placeholder 3"/>
          <p:cNvSpPr>
            <a:spLocks noGrp="1"/>
          </p:cNvSpPr>
          <p:nvPr>
            <p:ph type="sldNum" sz="quarter" idx="5"/>
          </p:nvPr>
        </p:nvSpPr>
        <p:spPr/>
        <p:txBody>
          <a:bodyPr/>
          <a:lstStyle/>
          <a:p>
            <a:fld id="{483BAF5E-7C9B-491F-9B9F-41567A7871F1}" type="slidenum">
              <a:rPr lang="en-GB" smtClean="0"/>
              <a:t>18</a:t>
            </a:fld>
            <a:endParaRPr lang="en-GB"/>
          </a:p>
        </p:txBody>
      </p:sp>
    </p:spTree>
    <p:extLst>
      <p:ext uri="{BB962C8B-B14F-4D97-AF65-F5344CB8AC3E}">
        <p14:creationId xmlns:p14="http://schemas.microsoft.com/office/powerpoint/2010/main" val="25732347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err="1">
                <a:latin typeface="Arial" panose="020B0604020202020204" pitchFamily="34" charset="0"/>
                <a:cs typeface="Arial" panose="020B0604020202020204" pitchFamily="34" charset="0"/>
              </a:rPr>
              <a:t>Latchezar’s</a:t>
            </a:r>
            <a:endParaRPr lang="en-GB" dirty="0"/>
          </a:p>
        </p:txBody>
      </p:sp>
      <p:sp>
        <p:nvSpPr>
          <p:cNvPr id="4" name="Slide Number Placeholder 3"/>
          <p:cNvSpPr>
            <a:spLocks noGrp="1"/>
          </p:cNvSpPr>
          <p:nvPr>
            <p:ph type="sldNum" sz="quarter" idx="5"/>
          </p:nvPr>
        </p:nvSpPr>
        <p:spPr/>
        <p:txBody>
          <a:bodyPr/>
          <a:lstStyle/>
          <a:p>
            <a:fld id="{483BAF5E-7C9B-491F-9B9F-41567A7871F1}" type="slidenum">
              <a:rPr lang="en-GB" smtClean="0"/>
              <a:t>19</a:t>
            </a:fld>
            <a:endParaRPr lang="en-GB"/>
          </a:p>
        </p:txBody>
      </p:sp>
    </p:spTree>
    <p:extLst>
      <p:ext uri="{BB962C8B-B14F-4D97-AF65-F5344CB8AC3E}">
        <p14:creationId xmlns:p14="http://schemas.microsoft.com/office/powerpoint/2010/main" val="12229094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outline</a:t>
            </a:r>
            <a:endParaRPr lang="en-GB" dirty="0"/>
          </a:p>
        </p:txBody>
      </p:sp>
      <p:sp>
        <p:nvSpPr>
          <p:cNvPr id="4" name="Slide Number Placeholder 3"/>
          <p:cNvSpPr>
            <a:spLocks noGrp="1"/>
          </p:cNvSpPr>
          <p:nvPr>
            <p:ph type="sldNum" sz="quarter" idx="5"/>
          </p:nvPr>
        </p:nvSpPr>
        <p:spPr/>
        <p:txBody>
          <a:bodyPr/>
          <a:lstStyle/>
          <a:p>
            <a:fld id="{483BAF5E-7C9B-491F-9B9F-41567A7871F1}" type="slidenum">
              <a:rPr lang="en-GB" smtClean="0"/>
              <a:t>2</a:t>
            </a:fld>
            <a:endParaRPr lang="en-GB"/>
          </a:p>
        </p:txBody>
      </p:sp>
    </p:spTree>
    <p:extLst>
      <p:ext uri="{BB962C8B-B14F-4D97-AF65-F5344CB8AC3E}">
        <p14:creationId xmlns:p14="http://schemas.microsoft.com/office/powerpoint/2010/main" val="116482638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outlook</a:t>
            </a:r>
            <a:endParaRPr lang="en-GB" dirty="0"/>
          </a:p>
        </p:txBody>
      </p:sp>
      <p:sp>
        <p:nvSpPr>
          <p:cNvPr id="4" name="Slide Number Placeholder 3"/>
          <p:cNvSpPr>
            <a:spLocks noGrp="1"/>
          </p:cNvSpPr>
          <p:nvPr>
            <p:ph type="sldNum" sz="quarter" idx="5"/>
          </p:nvPr>
        </p:nvSpPr>
        <p:spPr/>
        <p:txBody>
          <a:bodyPr/>
          <a:lstStyle/>
          <a:p>
            <a:fld id="{483BAF5E-7C9B-491F-9B9F-41567A7871F1}" type="slidenum">
              <a:rPr lang="en-GB" smtClean="0"/>
              <a:t>20</a:t>
            </a:fld>
            <a:endParaRPr lang="en-GB"/>
          </a:p>
        </p:txBody>
      </p:sp>
    </p:spTree>
    <p:extLst>
      <p:ext uri="{BB962C8B-B14F-4D97-AF65-F5344CB8AC3E}">
        <p14:creationId xmlns:p14="http://schemas.microsoft.com/office/powerpoint/2010/main" val="134191000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PoW</a:t>
            </a:r>
            <a:r>
              <a:rPr lang="en-US" dirty="0"/>
              <a:t> @ </a:t>
            </a:r>
            <a:r>
              <a:rPr lang="en-US" dirty="0" err="1"/>
              <a:t>GridPP</a:t>
            </a:r>
            <a:endParaRPr lang="en-US" dirty="0"/>
          </a:p>
        </p:txBody>
      </p:sp>
      <p:sp>
        <p:nvSpPr>
          <p:cNvPr id="4" name="Slide Number Placeholder 3"/>
          <p:cNvSpPr>
            <a:spLocks noGrp="1"/>
          </p:cNvSpPr>
          <p:nvPr>
            <p:ph type="sldNum" sz="quarter" idx="5"/>
          </p:nvPr>
        </p:nvSpPr>
        <p:spPr/>
        <p:txBody>
          <a:bodyPr/>
          <a:lstStyle/>
          <a:p>
            <a:fld id="{A65CFA56-DF8D-4AFF-9953-9F009D79072F}" type="slidenum">
              <a:rPr lang="en-GB" smtClean="0"/>
              <a:t>21</a:t>
            </a:fld>
            <a:endParaRPr lang="en-GB"/>
          </a:p>
        </p:txBody>
      </p:sp>
    </p:spTree>
    <p:extLst>
      <p:ext uri="{BB962C8B-B14F-4D97-AF65-F5344CB8AC3E}">
        <p14:creationId xmlns:p14="http://schemas.microsoft.com/office/powerpoint/2010/main" val="241948955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ww</a:t>
            </a:r>
            <a:endParaRPr lang="en-GB" dirty="0"/>
          </a:p>
        </p:txBody>
      </p:sp>
      <p:sp>
        <p:nvSpPr>
          <p:cNvPr id="4" name="Slide Number Placeholder 3"/>
          <p:cNvSpPr>
            <a:spLocks noGrp="1"/>
          </p:cNvSpPr>
          <p:nvPr>
            <p:ph type="sldNum" sz="quarter" idx="5"/>
          </p:nvPr>
        </p:nvSpPr>
        <p:spPr/>
        <p:txBody>
          <a:bodyPr/>
          <a:lstStyle/>
          <a:p>
            <a:fld id="{483BAF5E-7C9B-491F-9B9F-41567A7871F1}" type="slidenum">
              <a:rPr lang="en-GB" smtClean="0"/>
              <a:t>22</a:t>
            </a:fld>
            <a:endParaRPr lang="en-GB"/>
          </a:p>
        </p:txBody>
      </p:sp>
    </p:spTree>
    <p:extLst>
      <p:ext uri="{BB962C8B-B14F-4D97-AF65-F5344CB8AC3E}">
        <p14:creationId xmlns:p14="http://schemas.microsoft.com/office/powerpoint/2010/main" val="259301618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HEPiX</a:t>
            </a:r>
            <a:r>
              <a:rPr lang="en-US" dirty="0"/>
              <a:t> ppt</a:t>
            </a:r>
            <a:endParaRPr lang="en-GB" dirty="0"/>
          </a:p>
        </p:txBody>
      </p:sp>
      <p:sp>
        <p:nvSpPr>
          <p:cNvPr id="4" name="Slide Number Placeholder 3"/>
          <p:cNvSpPr>
            <a:spLocks noGrp="1"/>
          </p:cNvSpPr>
          <p:nvPr>
            <p:ph type="sldNum" sz="quarter" idx="5"/>
          </p:nvPr>
        </p:nvSpPr>
        <p:spPr/>
        <p:txBody>
          <a:bodyPr/>
          <a:lstStyle/>
          <a:p>
            <a:fld id="{483BAF5E-7C9B-491F-9B9F-41567A7871F1}" type="slidenum">
              <a:rPr lang="en-GB" smtClean="0"/>
              <a:t>23</a:t>
            </a:fld>
            <a:endParaRPr lang="en-GB"/>
          </a:p>
        </p:txBody>
      </p:sp>
    </p:spTree>
    <p:extLst>
      <p:ext uri="{BB962C8B-B14F-4D97-AF65-F5344CB8AC3E}">
        <p14:creationId xmlns:p14="http://schemas.microsoft.com/office/powerpoint/2010/main" val="174555566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err="1"/>
              <a:t>HEPiX</a:t>
            </a:r>
            <a:r>
              <a:rPr lang="en-US" dirty="0"/>
              <a:t> ppt</a:t>
            </a:r>
            <a:endParaRPr lang="en-GB" dirty="0"/>
          </a:p>
        </p:txBody>
      </p:sp>
      <p:sp>
        <p:nvSpPr>
          <p:cNvPr id="4" name="Slide Number Placeholder 3"/>
          <p:cNvSpPr>
            <a:spLocks noGrp="1"/>
          </p:cNvSpPr>
          <p:nvPr>
            <p:ph type="sldNum" sz="quarter" idx="5"/>
          </p:nvPr>
        </p:nvSpPr>
        <p:spPr/>
        <p:txBody>
          <a:bodyPr/>
          <a:lstStyle/>
          <a:p>
            <a:fld id="{483BAF5E-7C9B-491F-9B9F-41567A7871F1}" type="slidenum">
              <a:rPr lang="en-GB" smtClean="0"/>
              <a:t>24</a:t>
            </a:fld>
            <a:endParaRPr lang="en-GB"/>
          </a:p>
        </p:txBody>
      </p:sp>
    </p:spTree>
    <p:extLst>
      <p:ext uri="{BB962C8B-B14F-4D97-AF65-F5344CB8AC3E}">
        <p14:creationId xmlns:p14="http://schemas.microsoft.com/office/powerpoint/2010/main" val="32277762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Snapshot of our Tier2 compute cluster </a:t>
            </a:r>
            <a:endParaRPr lang="en-GB" dirty="0"/>
          </a:p>
        </p:txBody>
      </p:sp>
      <p:sp>
        <p:nvSpPr>
          <p:cNvPr id="4" name="Slide Number Placeholder 3"/>
          <p:cNvSpPr>
            <a:spLocks noGrp="1"/>
          </p:cNvSpPr>
          <p:nvPr>
            <p:ph type="sldNum" sz="quarter" idx="5"/>
          </p:nvPr>
        </p:nvSpPr>
        <p:spPr/>
        <p:txBody>
          <a:bodyPr/>
          <a:lstStyle/>
          <a:p>
            <a:fld id="{483BAF5E-7C9B-491F-9B9F-41567A7871F1}" type="slidenum">
              <a:rPr lang="en-GB" smtClean="0"/>
              <a:t>3</a:t>
            </a:fld>
            <a:endParaRPr lang="en-GB"/>
          </a:p>
        </p:txBody>
      </p:sp>
    </p:spTree>
    <p:extLst>
      <p:ext uri="{BB962C8B-B14F-4D97-AF65-F5344CB8AC3E}">
        <p14:creationId xmlns:p14="http://schemas.microsoft.com/office/powerpoint/2010/main" val="4133419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in-house</a:t>
            </a:r>
            <a:endParaRPr lang="en-GB" dirty="0"/>
          </a:p>
        </p:txBody>
      </p:sp>
      <p:sp>
        <p:nvSpPr>
          <p:cNvPr id="4" name="Slide Number Placeholder 3"/>
          <p:cNvSpPr>
            <a:spLocks noGrp="1"/>
          </p:cNvSpPr>
          <p:nvPr>
            <p:ph type="sldNum" sz="quarter" idx="5"/>
          </p:nvPr>
        </p:nvSpPr>
        <p:spPr/>
        <p:txBody>
          <a:bodyPr/>
          <a:lstStyle/>
          <a:p>
            <a:fld id="{483BAF5E-7C9B-491F-9B9F-41567A7871F1}" type="slidenum">
              <a:rPr lang="en-GB" smtClean="0"/>
              <a:t>4</a:t>
            </a:fld>
            <a:endParaRPr lang="en-GB"/>
          </a:p>
        </p:txBody>
      </p:sp>
    </p:spTree>
    <p:extLst>
      <p:ext uri="{BB962C8B-B14F-4D97-AF65-F5344CB8AC3E}">
        <p14:creationId xmlns:p14="http://schemas.microsoft.com/office/powerpoint/2010/main" val="41936055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Looks like we’ve found one </a:t>
            </a:r>
            <a:r>
              <a:rPr lang="en-US" dirty="0">
                <a:sym typeface="Wingdings" panose="05000000000000000000" pitchFamily="2" charset="2"/>
              </a:rPr>
              <a:t> </a:t>
            </a:r>
            <a:endParaRPr lang="en-GB" dirty="0"/>
          </a:p>
          <a:p>
            <a:endParaRPr lang="en-GB" dirty="0"/>
          </a:p>
        </p:txBody>
      </p:sp>
      <p:sp>
        <p:nvSpPr>
          <p:cNvPr id="4" name="Slide Number Placeholder 3"/>
          <p:cNvSpPr>
            <a:spLocks noGrp="1"/>
          </p:cNvSpPr>
          <p:nvPr>
            <p:ph type="sldNum" sz="quarter" idx="5"/>
          </p:nvPr>
        </p:nvSpPr>
        <p:spPr/>
        <p:txBody>
          <a:bodyPr/>
          <a:lstStyle/>
          <a:p>
            <a:fld id="{483BAF5E-7C9B-491F-9B9F-41567A7871F1}" type="slidenum">
              <a:rPr lang="en-GB" smtClean="0"/>
              <a:t>5</a:t>
            </a:fld>
            <a:endParaRPr lang="en-GB"/>
          </a:p>
        </p:txBody>
      </p:sp>
    </p:spTree>
    <p:extLst>
      <p:ext uri="{BB962C8B-B14F-4D97-AF65-F5344CB8AC3E}">
        <p14:creationId xmlns:p14="http://schemas.microsoft.com/office/powerpoint/2010/main" val="8455510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4023214-65FC-BC86-68CE-A05BFD20031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34D7AA1-DB62-46EA-F1E1-A636D6F9D9C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69DC5D8-B2A0-4E4E-2E53-E17C0FA85C24}"/>
              </a:ext>
            </a:extLst>
          </p:cNvPr>
          <p:cNvSpPr>
            <a:spLocks noGrp="1"/>
          </p:cNvSpPr>
          <p:nvPr>
            <p:ph type="body" idx="1"/>
          </p:nvPr>
        </p:nvSpPr>
        <p:spPr/>
        <p:txBody>
          <a:bodyPr/>
          <a:lstStyle/>
          <a:p>
            <a:r>
              <a:rPr lang="en-US" dirty="0"/>
              <a:t>Bruno </a:t>
            </a:r>
            <a:r>
              <a:rPr lang="en-US" i="1" dirty="0"/>
              <a:t>alias</a:t>
            </a:r>
            <a:r>
              <a:rPr lang="en-US" dirty="0"/>
              <a:t> Albert Borbely (</a:t>
            </a:r>
            <a:r>
              <a:rPr lang="en-US" dirty="0" err="1"/>
              <a:t>ScotGrid</a:t>
            </a:r>
            <a:r>
              <a:rPr lang="en-US" dirty="0"/>
              <a:t> Glasgow)</a:t>
            </a:r>
          </a:p>
          <a:p>
            <a:endParaRPr lang="en-US" dirty="0"/>
          </a:p>
          <a:p>
            <a:r>
              <a:rPr lang="en-US" dirty="0"/>
              <a:t>GPU resources used by gravitational waves people (LIGO / LISA) to “fit the EMRI SNR function with a neural network interpolator“</a:t>
            </a:r>
          </a:p>
          <a:p>
            <a:endParaRPr lang="en-US" dirty="0"/>
          </a:p>
          <a:p>
            <a:r>
              <a:rPr lang="en-US" dirty="0"/>
              <a:t>Paper:   https://academic.oup.com/mnras/article/522/4/6043/7159736#406304487</a:t>
            </a:r>
          </a:p>
          <a:p>
            <a:endParaRPr lang="en-US" dirty="0"/>
          </a:p>
          <a:p>
            <a:r>
              <a:rPr lang="en-US" dirty="0"/>
              <a:t>Abstract:  “In this work, we propose an alternative approach that leverages the speed of the recently developed GPU-accelerated EMRI waveform package </a:t>
            </a:r>
            <a:r>
              <a:rPr lang="en-US" dirty="0" err="1"/>
              <a:t>FastEMRIWaveforms</a:t>
            </a:r>
            <a:r>
              <a:rPr lang="en-US" dirty="0"/>
              <a:t> (FEW; Katz et al. 2021) and machine-learning techniques to interpolate the EMRI SNR function, directly correcting for an SNR-based selection bias without the need for major systematic approximations or simplifications. In Section 2, we outline the Bayesian population inference framework employed, including the correction for selection biases. In Section 3, we introduce our approach for estimating the selection bias with machine learning, which we achieve by replacing the bottleneck in the selection bias calculation (the EMRI SNR function) with a neural network interpolator. The effectiveness of our framework is demonstrated in Section 4 for a typical EMRI population, presenting clearly the manifestation of the selection bias in the obtained results and how this is corrected for in practice; the corrected results provide an unbiased estimate for the precision to which LISA observations could constrain the astrophysical EMRI population. Finally, in Section 5, we perform a global posterior consistency check to verify the analysis.”</a:t>
            </a:r>
          </a:p>
          <a:p>
            <a:endParaRPr lang="en-US" dirty="0"/>
          </a:p>
          <a:p>
            <a:r>
              <a:rPr lang="en-US" dirty="0"/>
              <a:t>So neural network based interpolation to speed up a phase space search for gauging how well a future </a:t>
            </a:r>
            <a:r>
              <a:rPr lang="en-US" dirty="0" err="1"/>
              <a:t>gravitiational</a:t>
            </a:r>
            <a:r>
              <a:rPr lang="en-US" dirty="0"/>
              <a:t> wave </a:t>
            </a:r>
            <a:r>
              <a:rPr lang="en-US" dirty="0" err="1"/>
              <a:t>decetor</a:t>
            </a:r>
            <a:r>
              <a:rPr lang="en-US" dirty="0"/>
              <a:t> (LISA) could constrain the astrophysical EMRI population. </a:t>
            </a:r>
          </a:p>
          <a:p>
            <a:endParaRPr lang="en-GB" dirty="0"/>
          </a:p>
        </p:txBody>
      </p:sp>
      <p:sp>
        <p:nvSpPr>
          <p:cNvPr id="4" name="Slide Number Placeholder 3">
            <a:extLst>
              <a:ext uri="{FF2B5EF4-FFF2-40B4-BE49-F238E27FC236}">
                <a16:creationId xmlns:a16="http://schemas.microsoft.com/office/drawing/2014/main" id="{7CE768D8-FA50-0354-21A7-33071F10564B}"/>
              </a:ext>
            </a:extLst>
          </p:cNvPr>
          <p:cNvSpPr>
            <a:spLocks noGrp="1"/>
          </p:cNvSpPr>
          <p:nvPr>
            <p:ph type="sldNum" sz="quarter" idx="5"/>
          </p:nvPr>
        </p:nvSpPr>
        <p:spPr/>
        <p:txBody>
          <a:bodyPr/>
          <a:lstStyle/>
          <a:p>
            <a:fld id="{483BAF5E-7C9B-491F-9B9F-41567A7871F1}" type="slidenum">
              <a:rPr lang="en-GB" smtClean="0"/>
              <a:t>6</a:t>
            </a:fld>
            <a:endParaRPr lang="en-GB"/>
          </a:p>
        </p:txBody>
      </p:sp>
    </p:spTree>
    <p:extLst>
      <p:ext uri="{BB962C8B-B14F-4D97-AF65-F5344CB8AC3E}">
        <p14:creationId xmlns:p14="http://schemas.microsoft.com/office/powerpoint/2010/main" val="6767530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527FCA-5B99-C609-E56F-6389A919D4D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8429862-7A8C-0496-3AEA-5C6416ADD38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955C38D-38E1-37B6-6510-27B3BD8C7EF5}"/>
              </a:ext>
            </a:extLst>
          </p:cNvPr>
          <p:cNvSpPr>
            <a:spLocks noGrp="1"/>
          </p:cNvSpPr>
          <p:nvPr>
            <p:ph type="body" idx="1"/>
          </p:nvPr>
        </p:nvSpPr>
        <p:spPr/>
        <p:txBody>
          <a:bodyPr/>
          <a:lstStyle/>
          <a:p>
            <a:r>
              <a:rPr lang="en-US" dirty="0"/>
              <a:t>ROOT:  https://github.com/hahnjo/root.git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err="1"/>
              <a:t>cmake</a:t>
            </a:r>
            <a:r>
              <a:rPr lang="en-GB" dirty="0"/>
              <a:t> -DCMAKE_INSTALL_PREFIX=../root_install2 -</a:t>
            </a:r>
            <a:r>
              <a:rPr lang="en-GB" dirty="0" err="1"/>
              <a:t>Dtesting</a:t>
            </a:r>
            <a:r>
              <a:rPr lang="en-GB" dirty="0"/>
              <a:t>=ON -</a:t>
            </a:r>
            <a:r>
              <a:rPr lang="en-GB" dirty="0" err="1"/>
              <a:t>Droottest</a:t>
            </a:r>
            <a:r>
              <a:rPr lang="en-GB" dirty="0"/>
              <a:t>=ON -Dx11=ON -</a:t>
            </a:r>
            <a:r>
              <a:rPr lang="en-GB" dirty="0" err="1"/>
              <a:t>Dxrootd</a:t>
            </a:r>
            <a:r>
              <a:rPr lang="en-GB" dirty="0"/>
              <a:t>=ON --fresh ../</a:t>
            </a:r>
            <a:r>
              <a:rPr lang="en-GB" dirty="0" err="1"/>
              <a:t>root_riscv</a:t>
            </a:r>
            <a:r>
              <a:rPr lang="en-GB" dirty="0"/>
              <a:t> </a:t>
            </a:r>
          </a:p>
          <a:p>
            <a:endParaRPr lang="en-US" dirty="0"/>
          </a:p>
          <a:p>
            <a:r>
              <a:rPr lang="en-US" dirty="0"/>
              <a:t>CVMFS:  https://github.com/cvmfs/cvmfs.git</a:t>
            </a:r>
          </a:p>
          <a:p>
            <a:endParaRPr lang="en-US" dirty="0"/>
          </a:p>
          <a:p>
            <a:r>
              <a:rPr lang="en-US" dirty="0" err="1"/>
              <a:t>XRootD</a:t>
            </a:r>
            <a:r>
              <a:rPr lang="en-US" dirty="0"/>
              <a:t>:  …</a:t>
            </a:r>
          </a:p>
          <a:p>
            <a:endParaRPr lang="en-US" dirty="0"/>
          </a:p>
        </p:txBody>
      </p:sp>
      <p:sp>
        <p:nvSpPr>
          <p:cNvPr id="4" name="Slide Number Placeholder 3">
            <a:extLst>
              <a:ext uri="{FF2B5EF4-FFF2-40B4-BE49-F238E27FC236}">
                <a16:creationId xmlns:a16="http://schemas.microsoft.com/office/drawing/2014/main" id="{85B8985C-CBEF-B9B3-E876-610D49C6B39C}"/>
              </a:ext>
            </a:extLst>
          </p:cNvPr>
          <p:cNvSpPr>
            <a:spLocks noGrp="1"/>
          </p:cNvSpPr>
          <p:nvPr>
            <p:ph type="sldNum" sz="quarter" idx="5"/>
          </p:nvPr>
        </p:nvSpPr>
        <p:spPr/>
        <p:txBody>
          <a:bodyPr/>
          <a:lstStyle/>
          <a:p>
            <a:fld id="{483BAF5E-7C9B-491F-9B9F-41567A7871F1}" type="slidenum">
              <a:rPr lang="en-GB" smtClean="0"/>
              <a:t>7</a:t>
            </a:fld>
            <a:endParaRPr lang="en-GB"/>
          </a:p>
        </p:txBody>
      </p:sp>
    </p:spTree>
    <p:extLst>
      <p:ext uri="{BB962C8B-B14F-4D97-AF65-F5344CB8AC3E}">
        <p14:creationId xmlns:p14="http://schemas.microsoft.com/office/powerpoint/2010/main" val="35959669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latin typeface="Arial" panose="020B0604020202020204" pitchFamily="34" charset="0"/>
                <a:cs typeface="Arial" panose="020B0604020202020204" pitchFamily="34" charset="0"/>
              </a:rPr>
              <a:t>If we want to talk about HEP-Score/Watt, we must define what we mean by Watt !</a:t>
            </a:r>
          </a:p>
        </p:txBody>
      </p:sp>
      <p:sp>
        <p:nvSpPr>
          <p:cNvPr id="4" name="Slide Number Placeholder 3"/>
          <p:cNvSpPr>
            <a:spLocks noGrp="1"/>
          </p:cNvSpPr>
          <p:nvPr>
            <p:ph type="sldNum" sz="quarter" idx="5"/>
          </p:nvPr>
        </p:nvSpPr>
        <p:spPr/>
        <p:txBody>
          <a:bodyPr/>
          <a:lstStyle/>
          <a:p>
            <a:fld id="{483BAF5E-7C9B-491F-9B9F-41567A7871F1}" type="slidenum">
              <a:rPr lang="en-GB" smtClean="0"/>
              <a:t>8</a:t>
            </a:fld>
            <a:endParaRPr lang="en-GB"/>
          </a:p>
        </p:txBody>
      </p:sp>
    </p:spTree>
    <p:extLst>
      <p:ext uri="{BB962C8B-B14F-4D97-AF65-F5344CB8AC3E}">
        <p14:creationId xmlns:p14="http://schemas.microsoft.com/office/powerpoint/2010/main" val="13204125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solidFill>
                  <a:srgbClr val="FF0000"/>
                </a:solidFill>
                <a:latin typeface="Arial" panose="020B0604020202020204" pitchFamily="34" charset="0"/>
                <a:cs typeface="Arial" panose="020B0604020202020204" pitchFamily="34" charset="0"/>
              </a:rPr>
              <a:t>Maximum – </a:t>
            </a:r>
            <a:r>
              <a:rPr lang="en-US" sz="1200" b="1" dirty="0">
                <a:solidFill>
                  <a:srgbClr val="FF0000"/>
                </a:solidFill>
                <a:latin typeface="Arial" panose="020B0604020202020204" pitchFamily="34" charset="0"/>
                <a:cs typeface="Arial" panose="020B0604020202020204" pitchFamily="34" charset="0"/>
              </a:rPr>
              <a:t>Overestimates</a:t>
            </a:r>
            <a:r>
              <a:rPr lang="en-US" sz="1200" dirty="0">
                <a:solidFill>
                  <a:srgbClr val="FF0000"/>
                </a:solidFill>
                <a:latin typeface="Arial" panose="020B0604020202020204" pitchFamily="34" charset="0"/>
                <a:cs typeface="Arial" panose="020B0604020202020204" pitchFamily="34" charset="0"/>
              </a:rPr>
              <a:t> usage</a:t>
            </a:r>
          </a:p>
          <a:p>
            <a:r>
              <a:rPr lang="en-US" sz="1200" dirty="0">
                <a:solidFill>
                  <a:schemeClr val="accent6"/>
                </a:solidFill>
                <a:latin typeface="Arial" panose="020B0604020202020204" pitchFamily="34" charset="0"/>
                <a:cs typeface="Arial" panose="020B0604020202020204" pitchFamily="34" charset="0"/>
              </a:rPr>
              <a:t>Average – </a:t>
            </a:r>
            <a:r>
              <a:rPr lang="en-US" sz="1200" b="1" dirty="0">
                <a:solidFill>
                  <a:schemeClr val="accent6"/>
                </a:solidFill>
                <a:latin typeface="Arial" panose="020B0604020202020204" pitchFamily="34" charset="0"/>
                <a:cs typeface="Arial" panose="020B0604020202020204" pitchFamily="34" charset="0"/>
              </a:rPr>
              <a:t>Underestimates</a:t>
            </a:r>
            <a:r>
              <a:rPr lang="en-US" sz="1200" dirty="0">
                <a:solidFill>
                  <a:schemeClr val="accent6"/>
                </a:solidFill>
                <a:latin typeface="Arial" panose="020B0604020202020204" pitchFamily="34" charset="0"/>
                <a:cs typeface="Arial" panose="020B0604020202020204" pitchFamily="34" charset="0"/>
              </a:rPr>
              <a:t> usage</a:t>
            </a:r>
            <a:endParaRPr lang="en-GB" sz="1200" dirty="0">
              <a:solidFill>
                <a:schemeClr val="accent6"/>
              </a:solidFill>
              <a:latin typeface="Arial" panose="020B0604020202020204" pitchFamily="34" charset="0"/>
              <a:cs typeface="Arial" panose="020B0604020202020204" pitchFamily="34" charset="0"/>
            </a:endParaRPr>
          </a:p>
          <a:p>
            <a:endParaRPr lang="en-GB" dirty="0"/>
          </a:p>
        </p:txBody>
      </p:sp>
      <p:sp>
        <p:nvSpPr>
          <p:cNvPr id="4" name="Slide Number Placeholder 3"/>
          <p:cNvSpPr>
            <a:spLocks noGrp="1"/>
          </p:cNvSpPr>
          <p:nvPr>
            <p:ph type="sldNum" sz="quarter" idx="5"/>
          </p:nvPr>
        </p:nvSpPr>
        <p:spPr/>
        <p:txBody>
          <a:bodyPr/>
          <a:lstStyle/>
          <a:p>
            <a:fld id="{483BAF5E-7C9B-491F-9B9F-41567A7871F1}" type="slidenum">
              <a:rPr lang="en-GB" smtClean="0"/>
              <a:t>9</a:t>
            </a:fld>
            <a:endParaRPr lang="en-GB"/>
          </a:p>
        </p:txBody>
      </p:sp>
    </p:spTree>
    <p:extLst>
      <p:ext uri="{BB962C8B-B14F-4D97-AF65-F5344CB8AC3E}">
        <p14:creationId xmlns:p14="http://schemas.microsoft.com/office/powerpoint/2010/main" val="32223473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ABE6E6-A15A-D3A7-B6F7-DFB1AD037AF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84554831-E3C6-6803-19D8-C4E8CF394F6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A6E3F69C-CAC8-86CD-767D-64CF371DD3CE}"/>
              </a:ext>
            </a:extLst>
          </p:cNvPr>
          <p:cNvSpPr>
            <a:spLocks noGrp="1"/>
          </p:cNvSpPr>
          <p:nvPr>
            <p:ph type="dt" sz="half" idx="10"/>
          </p:nvPr>
        </p:nvSpPr>
        <p:spPr/>
        <p:txBody>
          <a:bodyPr/>
          <a:lstStyle/>
          <a:p>
            <a:fld id="{9A5D7158-E651-41A1-A7FE-4A6EDF3BB4FE}" type="datetimeFigureOut">
              <a:rPr lang="en-GB" smtClean="0"/>
              <a:t>26/03/2024</a:t>
            </a:fld>
            <a:endParaRPr lang="en-GB"/>
          </a:p>
        </p:txBody>
      </p:sp>
      <p:sp>
        <p:nvSpPr>
          <p:cNvPr id="5" name="Footer Placeholder 4">
            <a:extLst>
              <a:ext uri="{FF2B5EF4-FFF2-40B4-BE49-F238E27FC236}">
                <a16:creationId xmlns:a16="http://schemas.microsoft.com/office/drawing/2014/main" id="{98FBC6FE-0DEF-DB2B-0ACA-F14A41E8CD2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B6F497B-6AC1-D4B4-23D0-56EF7F3F1A20}"/>
              </a:ext>
            </a:extLst>
          </p:cNvPr>
          <p:cNvSpPr>
            <a:spLocks noGrp="1"/>
          </p:cNvSpPr>
          <p:nvPr>
            <p:ph type="sldNum" sz="quarter" idx="12"/>
          </p:nvPr>
        </p:nvSpPr>
        <p:spPr/>
        <p:txBody>
          <a:bodyPr/>
          <a:lstStyle/>
          <a:p>
            <a:fld id="{871D04E8-4C12-45E7-902F-A92E903208F2}" type="slidenum">
              <a:rPr lang="en-GB" smtClean="0"/>
              <a:t>‹#›</a:t>
            </a:fld>
            <a:endParaRPr lang="en-GB"/>
          </a:p>
        </p:txBody>
      </p:sp>
    </p:spTree>
    <p:extLst>
      <p:ext uri="{BB962C8B-B14F-4D97-AF65-F5344CB8AC3E}">
        <p14:creationId xmlns:p14="http://schemas.microsoft.com/office/powerpoint/2010/main" val="13724019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70AB72-88AC-8335-B37D-2BA8302160A9}"/>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58B56B29-3D12-7985-09FF-A5D5225B611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64B7BCB-36B1-C5E6-A920-7901E5709CAC}"/>
              </a:ext>
            </a:extLst>
          </p:cNvPr>
          <p:cNvSpPr>
            <a:spLocks noGrp="1"/>
          </p:cNvSpPr>
          <p:nvPr>
            <p:ph type="dt" sz="half" idx="10"/>
          </p:nvPr>
        </p:nvSpPr>
        <p:spPr/>
        <p:txBody>
          <a:bodyPr/>
          <a:lstStyle/>
          <a:p>
            <a:fld id="{9A5D7158-E651-41A1-A7FE-4A6EDF3BB4FE}" type="datetimeFigureOut">
              <a:rPr lang="en-GB" smtClean="0"/>
              <a:t>26/03/2024</a:t>
            </a:fld>
            <a:endParaRPr lang="en-GB"/>
          </a:p>
        </p:txBody>
      </p:sp>
      <p:sp>
        <p:nvSpPr>
          <p:cNvPr id="5" name="Footer Placeholder 4">
            <a:extLst>
              <a:ext uri="{FF2B5EF4-FFF2-40B4-BE49-F238E27FC236}">
                <a16:creationId xmlns:a16="http://schemas.microsoft.com/office/drawing/2014/main" id="{E581F0BA-7AE5-DF9A-61A4-3DFB3353460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E72BDF7-5FCE-8D3B-33F0-8FCABA59913B}"/>
              </a:ext>
            </a:extLst>
          </p:cNvPr>
          <p:cNvSpPr>
            <a:spLocks noGrp="1"/>
          </p:cNvSpPr>
          <p:nvPr>
            <p:ph type="sldNum" sz="quarter" idx="12"/>
          </p:nvPr>
        </p:nvSpPr>
        <p:spPr/>
        <p:txBody>
          <a:bodyPr/>
          <a:lstStyle/>
          <a:p>
            <a:fld id="{871D04E8-4C12-45E7-902F-A92E903208F2}" type="slidenum">
              <a:rPr lang="en-GB" smtClean="0"/>
              <a:t>‹#›</a:t>
            </a:fld>
            <a:endParaRPr lang="en-GB"/>
          </a:p>
        </p:txBody>
      </p:sp>
    </p:spTree>
    <p:extLst>
      <p:ext uri="{BB962C8B-B14F-4D97-AF65-F5344CB8AC3E}">
        <p14:creationId xmlns:p14="http://schemas.microsoft.com/office/powerpoint/2010/main" val="11312040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EE6578C-A865-3831-E8C2-49B71C94A37D}"/>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5F05FA29-B564-33B7-DCF8-565F1A4C964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5328D64-6F12-C6E7-C497-1040FF9DBC97}"/>
              </a:ext>
            </a:extLst>
          </p:cNvPr>
          <p:cNvSpPr>
            <a:spLocks noGrp="1"/>
          </p:cNvSpPr>
          <p:nvPr>
            <p:ph type="dt" sz="half" idx="10"/>
          </p:nvPr>
        </p:nvSpPr>
        <p:spPr/>
        <p:txBody>
          <a:bodyPr/>
          <a:lstStyle/>
          <a:p>
            <a:fld id="{9A5D7158-E651-41A1-A7FE-4A6EDF3BB4FE}" type="datetimeFigureOut">
              <a:rPr lang="en-GB" smtClean="0"/>
              <a:t>26/03/2024</a:t>
            </a:fld>
            <a:endParaRPr lang="en-GB"/>
          </a:p>
        </p:txBody>
      </p:sp>
      <p:sp>
        <p:nvSpPr>
          <p:cNvPr id="5" name="Footer Placeholder 4">
            <a:extLst>
              <a:ext uri="{FF2B5EF4-FFF2-40B4-BE49-F238E27FC236}">
                <a16:creationId xmlns:a16="http://schemas.microsoft.com/office/drawing/2014/main" id="{D527394B-A2A1-3946-A0D5-C9B25FBF13B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43A41BA-F76D-8467-8A4A-4B3B15462E63}"/>
              </a:ext>
            </a:extLst>
          </p:cNvPr>
          <p:cNvSpPr>
            <a:spLocks noGrp="1"/>
          </p:cNvSpPr>
          <p:nvPr>
            <p:ph type="sldNum" sz="quarter" idx="12"/>
          </p:nvPr>
        </p:nvSpPr>
        <p:spPr/>
        <p:txBody>
          <a:bodyPr/>
          <a:lstStyle/>
          <a:p>
            <a:fld id="{871D04E8-4C12-45E7-902F-A92E903208F2}" type="slidenum">
              <a:rPr lang="en-GB" smtClean="0"/>
              <a:t>‹#›</a:t>
            </a:fld>
            <a:endParaRPr lang="en-GB"/>
          </a:p>
        </p:txBody>
      </p:sp>
    </p:spTree>
    <p:extLst>
      <p:ext uri="{BB962C8B-B14F-4D97-AF65-F5344CB8AC3E}">
        <p14:creationId xmlns:p14="http://schemas.microsoft.com/office/powerpoint/2010/main" val="33046591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D16F39-23AF-42BE-EF57-196AD33D9541}"/>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FDAE68C-4C5A-56A2-1D7E-7E3D934F31F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ED12707-F4FE-F96B-4832-E0AB8F318911}"/>
              </a:ext>
            </a:extLst>
          </p:cNvPr>
          <p:cNvSpPr>
            <a:spLocks noGrp="1"/>
          </p:cNvSpPr>
          <p:nvPr>
            <p:ph type="dt" sz="half" idx="10"/>
          </p:nvPr>
        </p:nvSpPr>
        <p:spPr/>
        <p:txBody>
          <a:bodyPr/>
          <a:lstStyle/>
          <a:p>
            <a:fld id="{9A5D7158-E651-41A1-A7FE-4A6EDF3BB4FE}" type="datetimeFigureOut">
              <a:rPr lang="en-GB" smtClean="0"/>
              <a:t>26/03/2024</a:t>
            </a:fld>
            <a:endParaRPr lang="en-GB"/>
          </a:p>
        </p:txBody>
      </p:sp>
      <p:sp>
        <p:nvSpPr>
          <p:cNvPr id="5" name="Footer Placeholder 4">
            <a:extLst>
              <a:ext uri="{FF2B5EF4-FFF2-40B4-BE49-F238E27FC236}">
                <a16:creationId xmlns:a16="http://schemas.microsoft.com/office/drawing/2014/main" id="{7D024147-9A8E-8F3B-A641-2E0523280C7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0BAF4EE-0B90-0A8D-778B-A8AB2F6F7893}"/>
              </a:ext>
            </a:extLst>
          </p:cNvPr>
          <p:cNvSpPr>
            <a:spLocks noGrp="1"/>
          </p:cNvSpPr>
          <p:nvPr>
            <p:ph type="sldNum" sz="quarter" idx="12"/>
          </p:nvPr>
        </p:nvSpPr>
        <p:spPr/>
        <p:txBody>
          <a:bodyPr/>
          <a:lstStyle/>
          <a:p>
            <a:fld id="{871D04E8-4C12-45E7-902F-A92E903208F2}" type="slidenum">
              <a:rPr lang="en-GB" smtClean="0"/>
              <a:t>‹#›</a:t>
            </a:fld>
            <a:endParaRPr lang="en-GB"/>
          </a:p>
        </p:txBody>
      </p:sp>
    </p:spTree>
    <p:extLst>
      <p:ext uri="{BB962C8B-B14F-4D97-AF65-F5344CB8AC3E}">
        <p14:creationId xmlns:p14="http://schemas.microsoft.com/office/powerpoint/2010/main" val="40830903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EAA448-E12C-DC47-089B-2295F2C7AB8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632A42ED-6FEE-0DF3-991B-A2405E5EC68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5493CF7-B655-FFE5-901E-0B10B58BB60F}"/>
              </a:ext>
            </a:extLst>
          </p:cNvPr>
          <p:cNvSpPr>
            <a:spLocks noGrp="1"/>
          </p:cNvSpPr>
          <p:nvPr>
            <p:ph type="dt" sz="half" idx="10"/>
          </p:nvPr>
        </p:nvSpPr>
        <p:spPr/>
        <p:txBody>
          <a:bodyPr/>
          <a:lstStyle/>
          <a:p>
            <a:fld id="{9A5D7158-E651-41A1-A7FE-4A6EDF3BB4FE}" type="datetimeFigureOut">
              <a:rPr lang="en-GB" smtClean="0"/>
              <a:t>26/03/2024</a:t>
            </a:fld>
            <a:endParaRPr lang="en-GB"/>
          </a:p>
        </p:txBody>
      </p:sp>
      <p:sp>
        <p:nvSpPr>
          <p:cNvPr id="5" name="Footer Placeholder 4">
            <a:extLst>
              <a:ext uri="{FF2B5EF4-FFF2-40B4-BE49-F238E27FC236}">
                <a16:creationId xmlns:a16="http://schemas.microsoft.com/office/drawing/2014/main" id="{3636A680-78AC-8D44-790F-3395F7928C6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D46D637-3218-383B-4809-6D22015E99CC}"/>
              </a:ext>
            </a:extLst>
          </p:cNvPr>
          <p:cNvSpPr>
            <a:spLocks noGrp="1"/>
          </p:cNvSpPr>
          <p:nvPr>
            <p:ph type="sldNum" sz="quarter" idx="12"/>
          </p:nvPr>
        </p:nvSpPr>
        <p:spPr/>
        <p:txBody>
          <a:bodyPr/>
          <a:lstStyle/>
          <a:p>
            <a:fld id="{871D04E8-4C12-45E7-902F-A92E903208F2}" type="slidenum">
              <a:rPr lang="en-GB" smtClean="0"/>
              <a:t>‹#›</a:t>
            </a:fld>
            <a:endParaRPr lang="en-GB"/>
          </a:p>
        </p:txBody>
      </p:sp>
    </p:spTree>
    <p:extLst>
      <p:ext uri="{BB962C8B-B14F-4D97-AF65-F5344CB8AC3E}">
        <p14:creationId xmlns:p14="http://schemas.microsoft.com/office/powerpoint/2010/main" val="17497105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92F7EB-9E84-93B9-961D-8299C37ED53E}"/>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8B388B6-AC4B-743E-5D0C-B2C37D3ACDC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3AFAE1A5-7CD5-EEAD-0015-0D4C75D1D06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C716B732-9331-8330-4ADC-20F2152C2624}"/>
              </a:ext>
            </a:extLst>
          </p:cNvPr>
          <p:cNvSpPr>
            <a:spLocks noGrp="1"/>
          </p:cNvSpPr>
          <p:nvPr>
            <p:ph type="dt" sz="half" idx="10"/>
          </p:nvPr>
        </p:nvSpPr>
        <p:spPr/>
        <p:txBody>
          <a:bodyPr/>
          <a:lstStyle/>
          <a:p>
            <a:fld id="{9A5D7158-E651-41A1-A7FE-4A6EDF3BB4FE}" type="datetimeFigureOut">
              <a:rPr lang="en-GB" smtClean="0"/>
              <a:t>26/03/2024</a:t>
            </a:fld>
            <a:endParaRPr lang="en-GB"/>
          </a:p>
        </p:txBody>
      </p:sp>
      <p:sp>
        <p:nvSpPr>
          <p:cNvPr id="6" name="Footer Placeholder 5">
            <a:extLst>
              <a:ext uri="{FF2B5EF4-FFF2-40B4-BE49-F238E27FC236}">
                <a16:creationId xmlns:a16="http://schemas.microsoft.com/office/drawing/2014/main" id="{B3992E0B-ABD5-25D2-9711-A298EE8C366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651623E-E268-D7B1-6F14-6624D18B39DC}"/>
              </a:ext>
            </a:extLst>
          </p:cNvPr>
          <p:cNvSpPr>
            <a:spLocks noGrp="1"/>
          </p:cNvSpPr>
          <p:nvPr>
            <p:ph type="sldNum" sz="quarter" idx="12"/>
          </p:nvPr>
        </p:nvSpPr>
        <p:spPr/>
        <p:txBody>
          <a:bodyPr/>
          <a:lstStyle/>
          <a:p>
            <a:fld id="{871D04E8-4C12-45E7-902F-A92E903208F2}" type="slidenum">
              <a:rPr lang="en-GB" smtClean="0"/>
              <a:t>‹#›</a:t>
            </a:fld>
            <a:endParaRPr lang="en-GB"/>
          </a:p>
        </p:txBody>
      </p:sp>
    </p:spTree>
    <p:extLst>
      <p:ext uri="{BB962C8B-B14F-4D97-AF65-F5344CB8AC3E}">
        <p14:creationId xmlns:p14="http://schemas.microsoft.com/office/powerpoint/2010/main" val="42182988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77380D-FBAA-66EB-C8E9-4B24395801EF}"/>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1A4E8405-96DA-07EF-2FBD-828DFC50D67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43E9A74-59A9-93CE-C19A-0EFA940E7C8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0A625572-0223-EBD1-09BC-5A6CD34E1C5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4E5B4EC-3C05-6A79-2F96-BBC031739AB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DF005BEB-AA94-61D5-284A-35B81BE02C7A}"/>
              </a:ext>
            </a:extLst>
          </p:cNvPr>
          <p:cNvSpPr>
            <a:spLocks noGrp="1"/>
          </p:cNvSpPr>
          <p:nvPr>
            <p:ph type="dt" sz="half" idx="10"/>
          </p:nvPr>
        </p:nvSpPr>
        <p:spPr/>
        <p:txBody>
          <a:bodyPr/>
          <a:lstStyle/>
          <a:p>
            <a:fld id="{9A5D7158-E651-41A1-A7FE-4A6EDF3BB4FE}" type="datetimeFigureOut">
              <a:rPr lang="en-GB" smtClean="0"/>
              <a:t>26/03/2024</a:t>
            </a:fld>
            <a:endParaRPr lang="en-GB"/>
          </a:p>
        </p:txBody>
      </p:sp>
      <p:sp>
        <p:nvSpPr>
          <p:cNvPr id="8" name="Footer Placeholder 7">
            <a:extLst>
              <a:ext uri="{FF2B5EF4-FFF2-40B4-BE49-F238E27FC236}">
                <a16:creationId xmlns:a16="http://schemas.microsoft.com/office/drawing/2014/main" id="{532758F7-33D7-822C-E2A7-CFCDFECF3E45}"/>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490E1F40-0945-2125-114E-28658F8111D2}"/>
              </a:ext>
            </a:extLst>
          </p:cNvPr>
          <p:cNvSpPr>
            <a:spLocks noGrp="1"/>
          </p:cNvSpPr>
          <p:nvPr>
            <p:ph type="sldNum" sz="quarter" idx="12"/>
          </p:nvPr>
        </p:nvSpPr>
        <p:spPr/>
        <p:txBody>
          <a:bodyPr/>
          <a:lstStyle/>
          <a:p>
            <a:fld id="{871D04E8-4C12-45E7-902F-A92E903208F2}" type="slidenum">
              <a:rPr lang="en-GB" smtClean="0"/>
              <a:t>‹#›</a:t>
            </a:fld>
            <a:endParaRPr lang="en-GB"/>
          </a:p>
        </p:txBody>
      </p:sp>
    </p:spTree>
    <p:extLst>
      <p:ext uri="{BB962C8B-B14F-4D97-AF65-F5344CB8AC3E}">
        <p14:creationId xmlns:p14="http://schemas.microsoft.com/office/powerpoint/2010/main" val="27432287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64E0DD-3833-D880-209E-BFC877A0F4CD}"/>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7B592156-2941-364E-8BAD-BB6F66611A55}"/>
              </a:ext>
            </a:extLst>
          </p:cNvPr>
          <p:cNvSpPr>
            <a:spLocks noGrp="1"/>
          </p:cNvSpPr>
          <p:nvPr>
            <p:ph type="dt" sz="half" idx="10"/>
          </p:nvPr>
        </p:nvSpPr>
        <p:spPr/>
        <p:txBody>
          <a:bodyPr/>
          <a:lstStyle/>
          <a:p>
            <a:fld id="{9A5D7158-E651-41A1-A7FE-4A6EDF3BB4FE}" type="datetimeFigureOut">
              <a:rPr lang="en-GB" smtClean="0"/>
              <a:t>26/03/2024</a:t>
            </a:fld>
            <a:endParaRPr lang="en-GB"/>
          </a:p>
        </p:txBody>
      </p:sp>
      <p:sp>
        <p:nvSpPr>
          <p:cNvPr id="4" name="Footer Placeholder 3">
            <a:extLst>
              <a:ext uri="{FF2B5EF4-FFF2-40B4-BE49-F238E27FC236}">
                <a16:creationId xmlns:a16="http://schemas.microsoft.com/office/drawing/2014/main" id="{C39B97A5-0A63-17E7-6AA6-7232B9BF4957}"/>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0BDFB6C6-30C0-EBBA-7051-AD4C718A50D8}"/>
              </a:ext>
            </a:extLst>
          </p:cNvPr>
          <p:cNvSpPr>
            <a:spLocks noGrp="1"/>
          </p:cNvSpPr>
          <p:nvPr>
            <p:ph type="sldNum" sz="quarter" idx="12"/>
          </p:nvPr>
        </p:nvSpPr>
        <p:spPr/>
        <p:txBody>
          <a:bodyPr/>
          <a:lstStyle/>
          <a:p>
            <a:fld id="{871D04E8-4C12-45E7-902F-A92E903208F2}" type="slidenum">
              <a:rPr lang="en-GB" smtClean="0"/>
              <a:t>‹#›</a:t>
            </a:fld>
            <a:endParaRPr lang="en-GB"/>
          </a:p>
        </p:txBody>
      </p:sp>
    </p:spTree>
    <p:extLst>
      <p:ext uri="{BB962C8B-B14F-4D97-AF65-F5344CB8AC3E}">
        <p14:creationId xmlns:p14="http://schemas.microsoft.com/office/powerpoint/2010/main" val="24751969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BBDE94C-16CA-93ED-E046-44FA8E905115}"/>
              </a:ext>
            </a:extLst>
          </p:cNvPr>
          <p:cNvSpPr>
            <a:spLocks noGrp="1"/>
          </p:cNvSpPr>
          <p:nvPr>
            <p:ph type="dt" sz="half" idx="10"/>
          </p:nvPr>
        </p:nvSpPr>
        <p:spPr/>
        <p:txBody>
          <a:bodyPr/>
          <a:lstStyle/>
          <a:p>
            <a:fld id="{9A5D7158-E651-41A1-A7FE-4A6EDF3BB4FE}" type="datetimeFigureOut">
              <a:rPr lang="en-GB" smtClean="0"/>
              <a:t>26/03/2024</a:t>
            </a:fld>
            <a:endParaRPr lang="en-GB"/>
          </a:p>
        </p:txBody>
      </p:sp>
      <p:sp>
        <p:nvSpPr>
          <p:cNvPr id="3" name="Footer Placeholder 2">
            <a:extLst>
              <a:ext uri="{FF2B5EF4-FFF2-40B4-BE49-F238E27FC236}">
                <a16:creationId xmlns:a16="http://schemas.microsoft.com/office/drawing/2014/main" id="{F714CC10-42C6-A373-F868-642DB8E49F2A}"/>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A23DF502-786E-45C9-6F7C-2DF92A891071}"/>
              </a:ext>
            </a:extLst>
          </p:cNvPr>
          <p:cNvSpPr>
            <a:spLocks noGrp="1"/>
          </p:cNvSpPr>
          <p:nvPr>
            <p:ph type="sldNum" sz="quarter" idx="12"/>
          </p:nvPr>
        </p:nvSpPr>
        <p:spPr/>
        <p:txBody>
          <a:bodyPr/>
          <a:lstStyle/>
          <a:p>
            <a:fld id="{871D04E8-4C12-45E7-902F-A92E903208F2}" type="slidenum">
              <a:rPr lang="en-GB" smtClean="0"/>
              <a:t>‹#›</a:t>
            </a:fld>
            <a:endParaRPr lang="en-GB"/>
          </a:p>
        </p:txBody>
      </p:sp>
    </p:spTree>
    <p:extLst>
      <p:ext uri="{BB962C8B-B14F-4D97-AF65-F5344CB8AC3E}">
        <p14:creationId xmlns:p14="http://schemas.microsoft.com/office/powerpoint/2010/main" val="32090979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850273-6B2C-DD8B-C6E5-8D498C27D96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6843E49A-8D55-E3DC-3D8B-5E75986182C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C44C082E-76DF-E485-A97D-F506299ADA4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ED93134-9E40-433D-64F7-F00D5EA1BD6D}"/>
              </a:ext>
            </a:extLst>
          </p:cNvPr>
          <p:cNvSpPr>
            <a:spLocks noGrp="1"/>
          </p:cNvSpPr>
          <p:nvPr>
            <p:ph type="dt" sz="half" idx="10"/>
          </p:nvPr>
        </p:nvSpPr>
        <p:spPr/>
        <p:txBody>
          <a:bodyPr/>
          <a:lstStyle/>
          <a:p>
            <a:fld id="{9A5D7158-E651-41A1-A7FE-4A6EDF3BB4FE}" type="datetimeFigureOut">
              <a:rPr lang="en-GB" smtClean="0"/>
              <a:t>26/03/2024</a:t>
            </a:fld>
            <a:endParaRPr lang="en-GB"/>
          </a:p>
        </p:txBody>
      </p:sp>
      <p:sp>
        <p:nvSpPr>
          <p:cNvPr id="6" name="Footer Placeholder 5">
            <a:extLst>
              <a:ext uri="{FF2B5EF4-FFF2-40B4-BE49-F238E27FC236}">
                <a16:creationId xmlns:a16="http://schemas.microsoft.com/office/drawing/2014/main" id="{56C7C052-064F-887B-B98A-11FBC0A1ED8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097A71A-B9FF-B06B-723B-2A487AF3E773}"/>
              </a:ext>
            </a:extLst>
          </p:cNvPr>
          <p:cNvSpPr>
            <a:spLocks noGrp="1"/>
          </p:cNvSpPr>
          <p:nvPr>
            <p:ph type="sldNum" sz="quarter" idx="12"/>
          </p:nvPr>
        </p:nvSpPr>
        <p:spPr/>
        <p:txBody>
          <a:bodyPr/>
          <a:lstStyle/>
          <a:p>
            <a:fld id="{871D04E8-4C12-45E7-902F-A92E903208F2}" type="slidenum">
              <a:rPr lang="en-GB" smtClean="0"/>
              <a:t>‹#›</a:t>
            </a:fld>
            <a:endParaRPr lang="en-GB"/>
          </a:p>
        </p:txBody>
      </p:sp>
    </p:spTree>
    <p:extLst>
      <p:ext uri="{BB962C8B-B14F-4D97-AF65-F5344CB8AC3E}">
        <p14:creationId xmlns:p14="http://schemas.microsoft.com/office/powerpoint/2010/main" val="37137171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C6164A-0181-3E9D-2214-7082AC4CDDF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CF5B5417-35CE-24C4-9D26-73D430EC760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2AB078EB-CC53-E51A-B410-3ABACAEFA9A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2249B77-B61C-5AF0-9543-140A376D7A59}"/>
              </a:ext>
            </a:extLst>
          </p:cNvPr>
          <p:cNvSpPr>
            <a:spLocks noGrp="1"/>
          </p:cNvSpPr>
          <p:nvPr>
            <p:ph type="dt" sz="half" idx="10"/>
          </p:nvPr>
        </p:nvSpPr>
        <p:spPr/>
        <p:txBody>
          <a:bodyPr/>
          <a:lstStyle/>
          <a:p>
            <a:fld id="{9A5D7158-E651-41A1-A7FE-4A6EDF3BB4FE}" type="datetimeFigureOut">
              <a:rPr lang="en-GB" smtClean="0"/>
              <a:t>26/03/2024</a:t>
            </a:fld>
            <a:endParaRPr lang="en-GB"/>
          </a:p>
        </p:txBody>
      </p:sp>
      <p:sp>
        <p:nvSpPr>
          <p:cNvPr id="6" name="Footer Placeholder 5">
            <a:extLst>
              <a:ext uri="{FF2B5EF4-FFF2-40B4-BE49-F238E27FC236}">
                <a16:creationId xmlns:a16="http://schemas.microsoft.com/office/drawing/2014/main" id="{06E52D06-7451-A9F5-9CE6-7FB27381374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85EA535-6012-AE52-F636-043641295F10}"/>
              </a:ext>
            </a:extLst>
          </p:cNvPr>
          <p:cNvSpPr>
            <a:spLocks noGrp="1"/>
          </p:cNvSpPr>
          <p:nvPr>
            <p:ph type="sldNum" sz="quarter" idx="12"/>
          </p:nvPr>
        </p:nvSpPr>
        <p:spPr/>
        <p:txBody>
          <a:bodyPr/>
          <a:lstStyle/>
          <a:p>
            <a:fld id="{871D04E8-4C12-45E7-902F-A92E903208F2}" type="slidenum">
              <a:rPr lang="en-GB" smtClean="0"/>
              <a:t>‹#›</a:t>
            </a:fld>
            <a:endParaRPr lang="en-GB"/>
          </a:p>
        </p:txBody>
      </p:sp>
    </p:spTree>
    <p:extLst>
      <p:ext uri="{BB962C8B-B14F-4D97-AF65-F5344CB8AC3E}">
        <p14:creationId xmlns:p14="http://schemas.microsoft.com/office/powerpoint/2010/main" val="25313704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FF96245-C28F-5FA0-A436-B470A7D36A8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0CAA464-6E9F-FF18-BEA2-47BBF36E3DE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BC6B38D-8A75-4820-3A87-CEA14F53A47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A5D7158-E651-41A1-A7FE-4A6EDF3BB4FE}" type="datetimeFigureOut">
              <a:rPr lang="en-GB" smtClean="0"/>
              <a:t>26/03/2024</a:t>
            </a:fld>
            <a:endParaRPr lang="en-GB"/>
          </a:p>
        </p:txBody>
      </p:sp>
      <p:sp>
        <p:nvSpPr>
          <p:cNvPr id="5" name="Footer Placeholder 4">
            <a:extLst>
              <a:ext uri="{FF2B5EF4-FFF2-40B4-BE49-F238E27FC236}">
                <a16:creationId xmlns:a16="http://schemas.microsoft.com/office/drawing/2014/main" id="{DCA1ED72-E546-8BEC-522B-C5747B8BE93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E4F8FD71-2304-6AB7-53DB-4399DB5BAA6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71D04E8-4C12-45E7-902F-A92E903208F2}" type="slidenum">
              <a:rPr lang="en-GB" smtClean="0"/>
              <a:t>‹#›</a:t>
            </a:fld>
            <a:endParaRPr lang="en-GB"/>
          </a:p>
        </p:txBody>
      </p:sp>
    </p:spTree>
    <p:extLst>
      <p:ext uri="{BB962C8B-B14F-4D97-AF65-F5344CB8AC3E}">
        <p14:creationId xmlns:p14="http://schemas.microsoft.com/office/powerpoint/2010/main" val="23769811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22.png"/></Relationships>
</file>

<file path=ppt/slides/_rels/slide11.xml.rels><?xml version="1.0" encoding="UTF-8" standalone="yes"?>
<Relationships xmlns="http://schemas.openxmlformats.org/package/2006/relationships"><Relationship Id="rId8" Type="http://schemas.openxmlformats.org/officeDocument/2006/relationships/image" Target="../media/image27.png"/><Relationship Id="rId13" Type="http://schemas.openxmlformats.org/officeDocument/2006/relationships/image" Target="../media/image32.jpg"/><Relationship Id="rId3" Type="http://schemas.openxmlformats.org/officeDocument/2006/relationships/image" Target="../media/image23.png"/><Relationship Id="rId7" Type="http://schemas.openxmlformats.org/officeDocument/2006/relationships/image" Target="../media/image21.png"/><Relationship Id="rId12" Type="http://schemas.openxmlformats.org/officeDocument/2006/relationships/image" Target="../media/image31.pn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26.png"/><Relationship Id="rId11" Type="http://schemas.openxmlformats.org/officeDocument/2006/relationships/image" Target="../media/image30.png"/><Relationship Id="rId5" Type="http://schemas.openxmlformats.org/officeDocument/2006/relationships/image" Target="../media/image25.png"/><Relationship Id="rId10" Type="http://schemas.openxmlformats.org/officeDocument/2006/relationships/image" Target="../media/image29.png"/><Relationship Id="rId4" Type="http://schemas.openxmlformats.org/officeDocument/2006/relationships/image" Target="../media/image24.png"/><Relationship Id="rId9" Type="http://schemas.openxmlformats.org/officeDocument/2006/relationships/image" Target="../media/image28.png"/></Relationships>
</file>

<file path=ppt/slides/_rels/slide1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s>
</file>

<file path=ppt/slides/_rels/slide1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3.xml"/><Relationship Id="rId1" Type="http://schemas.openxmlformats.org/officeDocument/2006/relationships/slideLayout" Target="../slideLayouts/slideLayout1.xml"/><Relationship Id="rId5" Type="http://schemas.openxmlformats.org/officeDocument/2006/relationships/image" Target="../media/image39.png"/><Relationship Id="rId4" Type="http://schemas.openxmlformats.org/officeDocument/2006/relationships/image" Target="../media/image38.png"/></Relationships>
</file>

<file path=ppt/slides/_rels/slide14.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4.xml"/><Relationship Id="rId1" Type="http://schemas.openxmlformats.org/officeDocument/2006/relationships/slideLayout" Target="../slideLayouts/slideLayout1.xml"/><Relationship Id="rId5" Type="http://schemas.openxmlformats.org/officeDocument/2006/relationships/image" Target="../media/image42.jpg"/><Relationship Id="rId4" Type="http://schemas.openxmlformats.org/officeDocument/2006/relationships/image" Target="../media/image41.png"/></Relationships>
</file>

<file path=ppt/slides/_rels/slide15.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44.png"/></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microsoft.com/office/2007/relationships/hdphoto" Target="../media/hdphoto1.wdp"/></Relationships>
</file>

<file path=ppt/slides/_rels/slide17.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hyperlink" Target="https://its.cern.ch/jira/browse/ATLPHYSVAL-919" TargetMode="External"/><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openxmlformats.org/officeDocument/2006/relationships/image" Target="../media/image46.png"/></Relationships>
</file>

<file path=ppt/slides/_rels/slide19.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22.xml.rels><?xml version="1.0" encoding="UTF-8" standalone="yes"?>
<Relationships xmlns="http://schemas.openxmlformats.org/package/2006/relationships"><Relationship Id="rId3" Type="http://schemas.openxmlformats.org/officeDocument/2006/relationships/image" Target="../media/image49.png"/><Relationship Id="rId7" Type="http://schemas.openxmlformats.org/officeDocument/2006/relationships/image" Target="../media/image53.jpg"/><Relationship Id="rId2" Type="http://schemas.openxmlformats.org/officeDocument/2006/relationships/notesSlide" Target="../notesSlides/notesSlide22.xml"/><Relationship Id="rId1" Type="http://schemas.openxmlformats.org/officeDocument/2006/relationships/slideLayout" Target="../slideLayouts/slideLayout1.xml"/><Relationship Id="rId6" Type="http://schemas.openxmlformats.org/officeDocument/2006/relationships/image" Target="../media/image52.jpg"/><Relationship Id="rId5" Type="http://schemas.openxmlformats.org/officeDocument/2006/relationships/image" Target="../media/image51.png"/><Relationship Id="rId4" Type="http://schemas.openxmlformats.org/officeDocument/2006/relationships/image" Target="../media/image50.png"/></Relationships>
</file>

<file path=ppt/slides/_rels/slide23.xml.rels><?xml version="1.0" encoding="UTF-8" standalone="yes"?>
<Relationships xmlns="http://schemas.openxmlformats.org/package/2006/relationships"><Relationship Id="rId3" Type="http://schemas.openxmlformats.org/officeDocument/2006/relationships/image" Target="../media/image54.emf"/><Relationship Id="rId7" Type="http://schemas.openxmlformats.org/officeDocument/2006/relationships/image" Target="../media/image6.png"/><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57.png"/><Relationship Id="rId5" Type="http://schemas.openxmlformats.org/officeDocument/2006/relationships/image" Target="../media/image56.png"/><Relationship Id="rId4" Type="http://schemas.openxmlformats.org/officeDocument/2006/relationships/image" Target="../media/image55.png"/></Relationships>
</file>

<file path=ppt/slides/_rels/slide2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8.sv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microsoft.com/office/2007/relationships/hdphoto" Target="../media/hdphoto1.wdp"/></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9.png"/><Relationship Id="rId5" Type="http://schemas.microsoft.com/office/2007/relationships/hdphoto" Target="../media/hdphoto1.wdp"/><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8" Type="http://schemas.openxmlformats.org/officeDocument/2006/relationships/image" Target="../media/image14.svg"/><Relationship Id="rId3" Type="http://schemas.openxmlformats.org/officeDocument/2006/relationships/hyperlink" Target="https://academic.oup.com/mnras/article/522/4/6043/7159736#406304487" TargetMode="External"/><Relationship Id="rId7"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12.png"/><Relationship Id="rId5" Type="http://schemas.openxmlformats.org/officeDocument/2006/relationships/image" Target="../media/image11.jpg"/><Relationship Id="rId10" Type="http://schemas.openxmlformats.org/officeDocument/2006/relationships/image" Target="../media/image16.png"/><Relationship Id="rId4" Type="http://schemas.openxmlformats.org/officeDocument/2006/relationships/hyperlink" Target="https://github.com/celeritas-project/celeritas" TargetMode="External"/><Relationship Id="rId9" Type="http://schemas.openxmlformats.org/officeDocument/2006/relationships/image" Target="../media/image15.jpg"/></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hyperlink" Target="https://github.com/hahnjo/root.git"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image" Target="../media/image20.png"/><Relationship Id="rId4" Type="http://schemas.openxmlformats.org/officeDocument/2006/relationships/image" Target="../media/image19.png"/></Relationships>
</file>

<file path=ppt/slides/_rels/slide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EF078DA-6A09-32E3-7D60-80AF6E2271FC}"/>
              </a:ext>
            </a:extLst>
          </p:cNvPr>
          <p:cNvPicPr>
            <a:picLocks noChangeAspect="1"/>
          </p:cNvPicPr>
          <p:nvPr/>
        </p:nvPicPr>
        <p:blipFill>
          <a:blip r:embed="rId3"/>
          <a:stretch>
            <a:fillRect/>
          </a:stretch>
        </p:blipFill>
        <p:spPr>
          <a:xfrm>
            <a:off x="-1" y="0"/>
            <a:ext cx="12192000" cy="6845401"/>
          </a:xfrm>
          <a:prstGeom prst="rect">
            <a:avLst/>
          </a:prstGeom>
        </p:spPr>
      </p:pic>
      <p:pic>
        <p:nvPicPr>
          <p:cNvPr id="25" name="Picture 2" descr="The University of Edinburgh The University of Glasgow The University of  Durham Status and Future Plans">
            <a:extLst>
              <a:ext uri="{FF2B5EF4-FFF2-40B4-BE49-F238E27FC236}">
                <a16:creationId xmlns:a16="http://schemas.microsoft.com/office/drawing/2014/main" id="{D05AF132-E336-44CB-8A22-2FAE1DB8BF5D}"/>
              </a:ext>
            </a:extLst>
          </p:cNvPr>
          <p:cNvPicPr>
            <a:picLocks noChangeAspect="1" noChangeArrowheads="1"/>
          </p:cNvPicPr>
          <p:nvPr/>
        </p:nvPicPr>
        <p:blipFill rotWithShape="1">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r="63317"/>
          <a:stretch/>
        </p:blipFill>
        <p:spPr bwMode="auto">
          <a:xfrm>
            <a:off x="47378" y="43460"/>
            <a:ext cx="751409" cy="769366"/>
          </a:xfrm>
          <a:prstGeom prst="rect">
            <a:avLst/>
          </a:prstGeom>
          <a:noFill/>
          <a:extLst>
            <a:ext uri="{909E8E84-426E-40DD-AFC4-6F175D3DCCD1}">
              <a14:hiddenFill xmlns:a14="http://schemas.microsoft.com/office/drawing/2010/main">
                <a:solidFill>
                  <a:srgbClr val="FFFFFF"/>
                </a:solidFill>
              </a14:hiddenFill>
            </a:ext>
          </a:extLst>
        </p:spPr>
      </p:pic>
      <p:sp>
        <p:nvSpPr>
          <p:cNvPr id="17" name="TextBox 16">
            <a:extLst>
              <a:ext uri="{FF2B5EF4-FFF2-40B4-BE49-F238E27FC236}">
                <a16:creationId xmlns:a16="http://schemas.microsoft.com/office/drawing/2014/main" id="{18E0A5C4-917B-42AF-B928-6BDA10FE76C9}"/>
              </a:ext>
            </a:extLst>
          </p:cNvPr>
          <p:cNvSpPr txBox="1"/>
          <p:nvPr/>
        </p:nvSpPr>
        <p:spPr>
          <a:xfrm>
            <a:off x="-1" y="12599"/>
            <a:ext cx="12192000" cy="1754326"/>
          </a:xfrm>
          <a:prstGeom prst="rect">
            <a:avLst/>
          </a:prstGeom>
          <a:noFill/>
        </p:spPr>
        <p:txBody>
          <a:bodyPr wrap="square" rtlCol="0">
            <a:spAutoFit/>
          </a:bodyPr>
          <a:lstStyle/>
          <a:p>
            <a:pPr algn="ctr"/>
            <a:r>
              <a:rPr lang="en-US" sz="5400" b="1" dirty="0">
                <a:solidFill>
                  <a:srgbClr val="0000CC"/>
                </a:solidFill>
                <a:effectLst>
                  <a:outerShdw blurRad="38100" dist="38100" dir="2700000" algn="tl">
                    <a:srgbClr val="000000">
                      <a:alpha val="43137"/>
                    </a:srgbClr>
                  </a:outerShdw>
                </a:effectLst>
                <a:latin typeface="Arial Rounded MT Bold" panose="020F0704030504030204" pitchFamily="34" charset="0"/>
                <a:cs typeface="Arial" panose="020B0604020202020204" pitchFamily="34" charset="0"/>
              </a:rPr>
              <a:t>ARM compute @ Glasgow </a:t>
            </a:r>
          </a:p>
          <a:p>
            <a:pPr algn="ctr"/>
            <a:r>
              <a:rPr lang="en-US" sz="5400" b="1" dirty="0">
                <a:solidFill>
                  <a:srgbClr val="0000CC"/>
                </a:solidFill>
                <a:effectLst>
                  <a:outerShdw blurRad="38100" dist="38100" dir="2700000" algn="tl">
                    <a:srgbClr val="000000">
                      <a:alpha val="43137"/>
                    </a:srgbClr>
                  </a:outerShdw>
                </a:effectLst>
                <a:latin typeface="Arial Rounded MT Bold" panose="020F0704030504030204" pitchFamily="34" charset="0"/>
                <a:cs typeface="Arial" panose="020B0604020202020204" pitchFamily="34" charset="0"/>
              </a:rPr>
              <a:t>&amp; Power Update</a:t>
            </a:r>
            <a:endParaRPr lang="en-US" sz="4000" b="1" dirty="0">
              <a:solidFill>
                <a:srgbClr val="0000FF"/>
              </a:solidFill>
              <a:effectLst>
                <a:outerShdw blurRad="38100" dist="38100" dir="2700000" algn="tl">
                  <a:srgbClr val="000000">
                    <a:alpha val="43137"/>
                  </a:srgbClr>
                </a:outerShdw>
              </a:effectLst>
              <a:latin typeface="Arial Rounded MT Bold" panose="020F0704030504030204" pitchFamily="34" charset="0"/>
              <a:cs typeface="Arial" panose="020B0604020202020204" pitchFamily="34" charset="0"/>
            </a:endParaRPr>
          </a:p>
        </p:txBody>
      </p:sp>
      <p:sp>
        <p:nvSpPr>
          <p:cNvPr id="2" name="TextBox 1">
            <a:extLst>
              <a:ext uri="{FF2B5EF4-FFF2-40B4-BE49-F238E27FC236}">
                <a16:creationId xmlns:a16="http://schemas.microsoft.com/office/drawing/2014/main" id="{67A04F8F-2E74-F60B-36E0-FD1D7D0D48FA}"/>
              </a:ext>
            </a:extLst>
          </p:cNvPr>
          <p:cNvSpPr txBox="1"/>
          <p:nvPr/>
        </p:nvSpPr>
        <p:spPr>
          <a:xfrm>
            <a:off x="0" y="6550223"/>
            <a:ext cx="12192000" cy="307777"/>
          </a:xfrm>
          <a:prstGeom prst="rect">
            <a:avLst/>
          </a:prstGeom>
          <a:gradFill flip="none" rotWithShape="1">
            <a:gsLst>
              <a:gs pos="100000">
                <a:srgbClr val="FFFF00"/>
              </a:gs>
              <a:gs pos="71000">
                <a:srgbClr val="FF0000"/>
              </a:gs>
              <a:gs pos="0">
                <a:srgbClr val="0000CC"/>
              </a:gs>
              <a:gs pos="35000">
                <a:srgbClr val="9900FF"/>
              </a:gs>
            </a:gsLst>
            <a:lin ang="16200000" scaled="1"/>
            <a:tileRect/>
          </a:gradFill>
        </p:spPr>
        <p:txBody>
          <a:bodyPr wrap="square" rtlCol="0">
            <a:spAutoFit/>
          </a:bodyPr>
          <a:lstStyle/>
          <a:p>
            <a:r>
              <a:rPr lang="en-US" sz="1400" dirty="0">
                <a:solidFill>
                  <a:srgbClr val="00F0E5"/>
                </a:solidFill>
                <a:latin typeface="Arial Rounded MT Bold" panose="020F0704030504030204" pitchFamily="34" charset="0"/>
                <a:cs typeface="Arial" panose="020B0604020202020204" pitchFamily="34" charset="0"/>
              </a:rPr>
              <a:t>Emanuele Simili &amp; Dwayne Spiteri</a:t>
            </a:r>
            <a:r>
              <a:rPr lang="en-US" sz="1400" dirty="0">
                <a:solidFill>
                  <a:schemeClr val="bg1"/>
                </a:solidFill>
                <a:latin typeface="Arial Rounded MT Bold" panose="020F0704030504030204" pitchFamily="34" charset="0"/>
                <a:cs typeface="Arial" panose="020B0604020202020204" pitchFamily="34" charset="0"/>
              </a:rPr>
              <a:t>		     </a:t>
            </a:r>
            <a:r>
              <a:rPr lang="en-US" sz="1400" dirty="0">
                <a:solidFill>
                  <a:srgbClr val="FFFF00"/>
                </a:solidFill>
                <a:latin typeface="Arial Rounded MT Bold" panose="020F0704030504030204" pitchFamily="34" charset="0"/>
                <a:cs typeface="Arial" panose="020B0604020202020204" pitchFamily="34" charset="0"/>
              </a:rPr>
              <a:t>GridPP51 &amp; SWIFT-HEP07</a:t>
            </a:r>
            <a:r>
              <a:rPr lang="en-US" sz="1400" dirty="0">
                <a:solidFill>
                  <a:schemeClr val="bg1"/>
                </a:solidFill>
                <a:latin typeface="Arial Rounded MT Bold" panose="020F0704030504030204" pitchFamily="34" charset="0"/>
                <a:cs typeface="Arial" panose="020B0604020202020204" pitchFamily="34" charset="0"/>
              </a:rPr>
              <a:t>			               Sheffield - 26 March 2024</a:t>
            </a:r>
            <a:endParaRPr lang="en-GB" dirty="0">
              <a:solidFill>
                <a:schemeClr val="bg1"/>
              </a:solidFill>
              <a:latin typeface="Arial Rounded MT Bold" panose="020F0704030504030204" pitchFamily="34" charset="0"/>
              <a:cs typeface="Arial" panose="020B0604020202020204" pitchFamily="34" charset="0"/>
            </a:endParaRPr>
          </a:p>
        </p:txBody>
      </p:sp>
      <p:pic>
        <p:nvPicPr>
          <p:cNvPr id="3" name="Picture 2" descr="Green Energy Png Photos - Solar Panel Solar Energy Logo, Transparent Png ,  Transparent Png Image - PNGitem">
            <a:extLst>
              <a:ext uri="{FF2B5EF4-FFF2-40B4-BE49-F238E27FC236}">
                <a16:creationId xmlns:a16="http://schemas.microsoft.com/office/drawing/2014/main" id="{095399BC-F402-E7CA-1076-BE4E9A8F1E14}"/>
              </a:ext>
            </a:extLst>
          </p:cNvPr>
          <p:cNvPicPr>
            <a:picLocks noChangeAspect="1" noChangeArrowheads="1"/>
          </p:cNvPicPr>
          <p:nvPr/>
        </p:nvPicPr>
        <p:blipFill>
          <a:blip r:embed="rId5">
            <a:clrChange>
              <a:clrFrom>
                <a:srgbClr val="F7F7F7"/>
              </a:clrFrom>
              <a:clrTo>
                <a:srgbClr val="F7F7F7">
                  <a:alpha val="0"/>
                </a:srgbClr>
              </a:clrTo>
            </a:clrChange>
            <a:extLst>
              <a:ext uri="{28A0092B-C50C-407E-A947-70E740481C1C}">
                <a14:useLocalDpi xmlns:a14="http://schemas.microsoft.com/office/drawing/2010/main" val="0"/>
              </a:ext>
            </a:extLst>
          </a:blip>
          <a:srcRect/>
          <a:stretch>
            <a:fillRect/>
          </a:stretch>
        </p:blipFill>
        <p:spPr bwMode="auto">
          <a:xfrm>
            <a:off x="11413454" y="1"/>
            <a:ext cx="849130" cy="7672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652493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graph of power distribution&#10;&#10;Description automatically generated">
            <a:extLst>
              <a:ext uri="{FF2B5EF4-FFF2-40B4-BE49-F238E27FC236}">
                <a16:creationId xmlns:a16="http://schemas.microsoft.com/office/drawing/2014/main" id="{AB81B7C1-6492-AA1A-E267-3446C7AE02A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14295" y="1262035"/>
            <a:ext cx="8977706" cy="3785826"/>
          </a:xfrm>
          <a:prstGeom prst="rect">
            <a:avLst/>
          </a:prstGeom>
        </p:spPr>
      </p:pic>
      <p:sp>
        <p:nvSpPr>
          <p:cNvPr id="16" name="TextBox 15">
            <a:extLst>
              <a:ext uri="{FF2B5EF4-FFF2-40B4-BE49-F238E27FC236}">
                <a16:creationId xmlns:a16="http://schemas.microsoft.com/office/drawing/2014/main" id="{CBEDF9A3-A034-251E-A1D4-FEC11355877D}"/>
              </a:ext>
            </a:extLst>
          </p:cNvPr>
          <p:cNvSpPr txBox="1"/>
          <p:nvPr/>
        </p:nvSpPr>
        <p:spPr>
          <a:xfrm>
            <a:off x="0" y="0"/>
            <a:ext cx="12192000" cy="707886"/>
          </a:xfrm>
          <a:prstGeom prst="rect">
            <a:avLst/>
          </a:prstGeom>
          <a:noFill/>
        </p:spPr>
        <p:txBody>
          <a:bodyPr wrap="square" rtlCol="0">
            <a:spAutoFit/>
          </a:bodyPr>
          <a:lstStyle/>
          <a:p>
            <a:pPr algn="ctr"/>
            <a:r>
              <a:rPr lang="en-US" sz="4000" b="1" dirty="0">
                <a:solidFill>
                  <a:srgbClr val="0000FF"/>
                </a:solidFill>
                <a:latin typeface="Arial" panose="020B0604020202020204" pitchFamily="34" charset="0"/>
                <a:cs typeface="Arial" panose="020B0604020202020204" pitchFamily="34" charset="0"/>
              </a:rPr>
              <a:t>What Watt (3)</a:t>
            </a:r>
            <a:endParaRPr lang="en-GB" sz="4000" b="1" dirty="0">
              <a:solidFill>
                <a:srgbClr val="0000FF"/>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720B18-B82A-F533-D375-D8FFAF9D2BD5}"/>
              </a:ext>
            </a:extLst>
          </p:cNvPr>
          <p:cNvSpPr txBox="1"/>
          <p:nvPr/>
        </p:nvSpPr>
        <p:spPr>
          <a:xfrm>
            <a:off x="-1" y="770505"/>
            <a:ext cx="12192001" cy="954107"/>
          </a:xfrm>
          <a:prstGeom prst="rect">
            <a:avLst/>
          </a:prstGeom>
          <a:noFill/>
        </p:spPr>
        <p:txBody>
          <a:bodyPr wrap="square" rtlCol="0">
            <a:spAutoFit/>
          </a:bodyPr>
          <a:lstStyle/>
          <a:p>
            <a:r>
              <a:rPr lang="en-US" sz="2800" dirty="0">
                <a:latin typeface="Arial" panose="020B0604020202020204" pitchFamily="34" charset="0"/>
                <a:cs typeface="Arial" panose="020B0604020202020204" pitchFamily="34" charset="0"/>
              </a:rPr>
              <a:t>New </a:t>
            </a:r>
            <a:r>
              <a:rPr lang="en-US" sz="2800" b="1" dirty="0">
                <a:latin typeface="Arial" panose="020B0604020202020204" pitchFamily="34" charset="0"/>
                <a:cs typeface="Arial" panose="020B0604020202020204" pitchFamily="34" charset="0"/>
              </a:rPr>
              <a:t>Figure of Merit </a:t>
            </a:r>
            <a:r>
              <a:rPr lang="en-US" sz="2800" dirty="0">
                <a:latin typeface="Arial" panose="020B0604020202020204" pitchFamily="34" charset="0"/>
                <a:cs typeface="Arial" panose="020B0604020202020204" pitchFamily="34" charset="0"/>
              </a:rPr>
              <a:t>(</a:t>
            </a:r>
            <a:r>
              <a:rPr lang="en-US" sz="2800" b="1" dirty="0" err="1">
                <a:latin typeface="Arial" panose="020B0604020202020204" pitchFamily="34" charset="0"/>
                <a:cs typeface="Arial" panose="020B0604020202020204" pitchFamily="34" charset="0"/>
              </a:rPr>
              <a:t>FoM</a:t>
            </a:r>
            <a:r>
              <a:rPr lang="en-US" sz="2800" dirty="0">
                <a:latin typeface="Arial" panose="020B0604020202020204" pitchFamily="34" charset="0"/>
                <a:cs typeface="Arial" panose="020B0604020202020204" pitchFamily="34" charset="0"/>
              </a:rPr>
              <a:t>), i.e., the best proxy of power usage for standard HEP workloads:</a:t>
            </a:r>
          </a:p>
        </p:txBody>
      </p:sp>
      <p:sp>
        <p:nvSpPr>
          <p:cNvPr id="3" name="TextBox 2">
            <a:extLst>
              <a:ext uri="{FF2B5EF4-FFF2-40B4-BE49-F238E27FC236}">
                <a16:creationId xmlns:a16="http://schemas.microsoft.com/office/drawing/2014/main" id="{38ACBAC4-F214-7C04-7417-6CC86227B0A9}"/>
              </a:ext>
            </a:extLst>
          </p:cNvPr>
          <p:cNvSpPr txBox="1"/>
          <p:nvPr/>
        </p:nvSpPr>
        <p:spPr>
          <a:xfrm>
            <a:off x="157097" y="1747890"/>
            <a:ext cx="3267238" cy="2862322"/>
          </a:xfrm>
          <a:prstGeom prst="rect">
            <a:avLst/>
          </a:prstGeom>
          <a:noFill/>
        </p:spPr>
        <p:txBody>
          <a:bodyPr wrap="square">
            <a:spAutoFit/>
          </a:bodyPr>
          <a:lstStyle/>
          <a:p>
            <a:r>
              <a:rPr lang="en-US" sz="2000" dirty="0" err="1"/>
              <a:t>FoM</a:t>
            </a:r>
            <a:r>
              <a:rPr lang="en-US" sz="2000" dirty="0"/>
              <a:t> should be easy to implement, we could fit this peak, but there are other ways of doing it. </a:t>
            </a:r>
          </a:p>
          <a:p>
            <a:endParaRPr lang="en-US" sz="2000" dirty="0"/>
          </a:p>
          <a:p>
            <a:r>
              <a:rPr lang="en-US" sz="2000" dirty="0"/>
              <a:t>Arrange the data in power order and perform an upper </a:t>
            </a:r>
            <a:r>
              <a:rPr lang="en-US" sz="2000" dirty="0" err="1"/>
              <a:t>quaRtile</a:t>
            </a:r>
            <a:r>
              <a:rPr lang="en-US" sz="2000" dirty="0"/>
              <a:t> average, but removing the top 5% of data  </a:t>
            </a:r>
            <a:endParaRPr lang="en-GB" sz="2000" dirty="0"/>
          </a:p>
        </p:txBody>
      </p:sp>
      <p:sp>
        <p:nvSpPr>
          <p:cNvPr id="5" name="Arrow: Up 4">
            <a:extLst>
              <a:ext uri="{FF2B5EF4-FFF2-40B4-BE49-F238E27FC236}">
                <a16:creationId xmlns:a16="http://schemas.microsoft.com/office/drawing/2014/main" id="{C7E16DAD-1C6E-6243-5EC4-B4C761228F64}"/>
              </a:ext>
            </a:extLst>
          </p:cNvPr>
          <p:cNvSpPr/>
          <p:nvPr/>
        </p:nvSpPr>
        <p:spPr>
          <a:xfrm>
            <a:off x="10560734" y="4735360"/>
            <a:ext cx="508627" cy="182629"/>
          </a:xfrm>
          <a:prstGeom prst="upArrow">
            <a:avLst>
              <a:gd name="adj1" fmla="val 25758"/>
              <a:gd name="adj2" fmla="val 55300"/>
            </a:avLst>
          </a:prstGeom>
          <a:solidFill>
            <a:srgbClr val="FF0000"/>
          </a:solidFill>
          <a:ln>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Arrow: Up 6">
            <a:extLst>
              <a:ext uri="{FF2B5EF4-FFF2-40B4-BE49-F238E27FC236}">
                <a16:creationId xmlns:a16="http://schemas.microsoft.com/office/drawing/2014/main" id="{8DF9713D-5BA3-E326-96D9-E5A1BE3ADCA1}"/>
              </a:ext>
            </a:extLst>
          </p:cNvPr>
          <p:cNvSpPr/>
          <p:nvPr/>
        </p:nvSpPr>
        <p:spPr>
          <a:xfrm rot="16200000">
            <a:off x="7072616" y="2041677"/>
            <a:ext cx="508627" cy="216052"/>
          </a:xfrm>
          <a:prstGeom prst="upArrow">
            <a:avLst>
              <a:gd name="adj1" fmla="val 25758"/>
              <a:gd name="adj2" fmla="val 55300"/>
            </a:avLst>
          </a:prstGeom>
          <a:solidFill>
            <a:srgbClr val="FF0000"/>
          </a:solidFill>
          <a:ln>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a:extLst>
              <a:ext uri="{FF2B5EF4-FFF2-40B4-BE49-F238E27FC236}">
                <a16:creationId xmlns:a16="http://schemas.microsoft.com/office/drawing/2014/main" id="{53958078-84D9-DD85-ABA2-92711A20AE1E}"/>
              </a:ext>
            </a:extLst>
          </p:cNvPr>
          <p:cNvSpPr txBox="1"/>
          <p:nvPr/>
        </p:nvSpPr>
        <p:spPr>
          <a:xfrm>
            <a:off x="8562300" y="1726112"/>
            <a:ext cx="1438450" cy="338554"/>
          </a:xfrm>
          <a:prstGeom prst="rect">
            <a:avLst/>
          </a:prstGeom>
          <a:noFill/>
        </p:spPr>
        <p:txBody>
          <a:bodyPr wrap="square" rtlCol="0">
            <a:spAutoFit/>
          </a:bodyPr>
          <a:lstStyle/>
          <a:p>
            <a:r>
              <a:rPr lang="en-US" sz="1600" b="1" dirty="0">
                <a:solidFill>
                  <a:srgbClr val="00B050"/>
                </a:solidFill>
                <a:latin typeface="Arial" panose="020B0604020202020204" pitchFamily="34" charset="0"/>
                <a:cs typeface="Arial" panose="020B0604020202020204" pitchFamily="34" charset="0"/>
              </a:rPr>
              <a:t>2*AMD64ht</a:t>
            </a:r>
            <a:endParaRPr lang="en-GB" sz="1600" b="1" dirty="0">
              <a:solidFill>
                <a:srgbClr val="00B050"/>
              </a:solidFill>
              <a:latin typeface="Arial" panose="020B0604020202020204" pitchFamily="34" charset="0"/>
              <a:cs typeface="Arial" panose="020B0604020202020204" pitchFamily="34" charset="0"/>
            </a:endParaRPr>
          </a:p>
        </p:txBody>
      </p:sp>
      <p:sp>
        <p:nvSpPr>
          <p:cNvPr id="11" name="TextBox 10">
            <a:extLst>
              <a:ext uri="{FF2B5EF4-FFF2-40B4-BE49-F238E27FC236}">
                <a16:creationId xmlns:a16="http://schemas.microsoft.com/office/drawing/2014/main" id="{0A2A6D50-03D8-8784-D1D0-5D212BCE1F39}"/>
              </a:ext>
            </a:extLst>
          </p:cNvPr>
          <p:cNvSpPr txBox="1"/>
          <p:nvPr/>
        </p:nvSpPr>
        <p:spPr>
          <a:xfrm>
            <a:off x="3424335" y="4871084"/>
            <a:ext cx="5435911" cy="400110"/>
          </a:xfrm>
          <a:prstGeom prst="rect">
            <a:avLst/>
          </a:prstGeom>
          <a:noFill/>
        </p:spPr>
        <p:txBody>
          <a:bodyPr wrap="square">
            <a:spAutoFit/>
          </a:bodyPr>
          <a:lstStyle/>
          <a:p>
            <a:r>
              <a:rPr lang="en-US" sz="2000" dirty="0">
                <a:solidFill>
                  <a:srgbClr val="00B0F0"/>
                </a:solidFill>
                <a:latin typeface="Arial" panose="020B0604020202020204" pitchFamily="34" charset="0"/>
                <a:cs typeface="Arial" panose="020B0604020202020204" pitchFamily="34" charset="0"/>
              </a:rPr>
              <a:t>&lt;75-95%&gt; Blue line sits nicely in the plateau </a:t>
            </a:r>
          </a:p>
        </p:txBody>
      </p:sp>
      <p:sp>
        <p:nvSpPr>
          <p:cNvPr id="12" name="TextBox 11">
            <a:extLst>
              <a:ext uri="{FF2B5EF4-FFF2-40B4-BE49-F238E27FC236}">
                <a16:creationId xmlns:a16="http://schemas.microsoft.com/office/drawing/2014/main" id="{A9B4A25E-8BCF-0523-2D4D-CC701BA34F6E}"/>
              </a:ext>
            </a:extLst>
          </p:cNvPr>
          <p:cNvSpPr txBox="1"/>
          <p:nvPr/>
        </p:nvSpPr>
        <p:spPr>
          <a:xfrm>
            <a:off x="3424336" y="5579663"/>
            <a:ext cx="4921478" cy="1015663"/>
          </a:xfrm>
          <a:prstGeom prst="rect">
            <a:avLst/>
          </a:prstGeom>
          <a:noFill/>
        </p:spPr>
        <p:txBody>
          <a:bodyPr wrap="square">
            <a:spAutoFit/>
          </a:bodyPr>
          <a:lstStyle/>
          <a:p>
            <a:r>
              <a:rPr lang="en-US" sz="2000" dirty="0">
                <a:solidFill>
                  <a:srgbClr val="CC00FF"/>
                </a:solidFill>
                <a:latin typeface="Arial" panose="020B0604020202020204" pitchFamily="34" charset="0"/>
                <a:cs typeface="Arial" panose="020B0604020202020204" pitchFamily="34" charset="0"/>
              </a:rPr>
              <a:t>Modal power </a:t>
            </a:r>
            <a:r>
              <a:rPr lang="en-US" sz="2000" dirty="0">
                <a:latin typeface="Arial" panose="020B0604020202020204" pitchFamily="34" charset="0"/>
                <a:cs typeface="Arial" panose="020B0604020202020204" pitchFamily="34" charset="0"/>
              </a:rPr>
              <a:t>also sits in the plateau – but we found edge cases where this breaks (e.g., Grace has a very steady idle state)</a:t>
            </a:r>
          </a:p>
        </p:txBody>
      </p:sp>
      <p:grpSp>
        <p:nvGrpSpPr>
          <p:cNvPr id="14" name="Group 13">
            <a:extLst>
              <a:ext uri="{FF2B5EF4-FFF2-40B4-BE49-F238E27FC236}">
                <a16:creationId xmlns:a16="http://schemas.microsoft.com/office/drawing/2014/main" id="{71AAFCD9-07D3-D5A4-46EE-3023C89DBA38}"/>
              </a:ext>
            </a:extLst>
          </p:cNvPr>
          <p:cNvGrpSpPr/>
          <p:nvPr/>
        </p:nvGrpSpPr>
        <p:grpSpPr>
          <a:xfrm>
            <a:off x="104840" y="4986356"/>
            <a:ext cx="3109455" cy="1010229"/>
            <a:chOff x="203231" y="5687385"/>
            <a:chExt cx="3109455" cy="1010229"/>
          </a:xfrm>
        </p:grpSpPr>
        <p:sp>
          <p:nvSpPr>
            <p:cNvPr id="4" name="TextBox 3">
              <a:extLst>
                <a:ext uri="{FF2B5EF4-FFF2-40B4-BE49-F238E27FC236}">
                  <a16:creationId xmlns:a16="http://schemas.microsoft.com/office/drawing/2014/main" id="{9D92CCFC-BEBB-1E0D-76F3-6EF3BD7D13E9}"/>
                </a:ext>
              </a:extLst>
            </p:cNvPr>
            <p:cNvSpPr txBox="1"/>
            <p:nvPr/>
          </p:nvSpPr>
          <p:spPr>
            <a:xfrm>
              <a:off x="2947955" y="5687385"/>
              <a:ext cx="364731" cy="400110"/>
            </a:xfrm>
            <a:prstGeom prst="rect">
              <a:avLst/>
            </a:prstGeom>
            <a:noFill/>
          </p:spPr>
          <p:txBody>
            <a:bodyPr wrap="square" rtlCol="0">
              <a:spAutoFit/>
            </a:bodyPr>
            <a:lstStyle/>
            <a:p>
              <a:r>
                <a:rPr lang="en-US" sz="2000" dirty="0">
                  <a:solidFill>
                    <a:srgbClr val="FF0000"/>
                  </a:solidFill>
                  <a:latin typeface="Arial" panose="020B0604020202020204" pitchFamily="34" charset="0"/>
                  <a:cs typeface="Arial" panose="020B0604020202020204" pitchFamily="34" charset="0"/>
                </a:rPr>
                <a:t>*</a:t>
              </a:r>
            </a:p>
          </p:txBody>
        </p:sp>
        <p:sp>
          <p:nvSpPr>
            <p:cNvPr id="13" name="TextBox 12">
              <a:extLst>
                <a:ext uri="{FF2B5EF4-FFF2-40B4-BE49-F238E27FC236}">
                  <a16:creationId xmlns:a16="http://schemas.microsoft.com/office/drawing/2014/main" id="{9EE1C97A-CA35-9801-0245-8402FFD88E3C}"/>
                </a:ext>
              </a:extLst>
            </p:cNvPr>
            <p:cNvSpPr txBox="1"/>
            <p:nvPr/>
          </p:nvSpPr>
          <p:spPr>
            <a:xfrm>
              <a:off x="203231" y="5743507"/>
              <a:ext cx="3011064" cy="954107"/>
            </a:xfrm>
            <a:prstGeom prst="rect">
              <a:avLst/>
            </a:prstGeom>
            <a:noFill/>
          </p:spPr>
          <p:txBody>
            <a:bodyPr wrap="square" rtlCol="0">
              <a:spAutoFit/>
            </a:bodyPr>
            <a:lstStyle/>
            <a:p>
              <a:r>
                <a:rPr lang="en-US" sz="2800" b="1" dirty="0">
                  <a:latin typeface="Arial" panose="020B0604020202020204" pitchFamily="34" charset="0"/>
                  <a:cs typeface="Arial" panose="020B0604020202020204" pitchFamily="34" charset="0"/>
                </a:rPr>
                <a:t>75-95% </a:t>
              </a:r>
              <a:r>
                <a:rPr lang="en-US" sz="2800" b="1" dirty="0" err="1">
                  <a:latin typeface="Arial" panose="020B0604020202020204" pitchFamily="34" charset="0"/>
                  <a:cs typeface="Arial" panose="020B0604020202020204" pitchFamily="34" charset="0"/>
                </a:rPr>
                <a:t>quaNtile</a:t>
              </a:r>
              <a:r>
                <a:rPr lang="en-US" sz="2800" b="1" dirty="0">
                  <a:latin typeface="Arial" panose="020B0604020202020204" pitchFamily="34" charset="0"/>
                  <a:cs typeface="Arial" panose="020B0604020202020204" pitchFamily="34" charset="0"/>
                </a:rPr>
                <a:t> </a:t>
              </a:r>
            </a:p>
            <a:p>
              <a:r>
                <a:rPr lang="en-US" sz="2800" b="1" dirty="0">
                  <a:latin typeface="Arial" panose="020B0604020202020204" pitchFamily="34" charset="0"/>
                  <a:cs typeface="Arial" panose="020B0604020202020204" pitchFamily="34" charset="0"/>
                </a:rPr>
                <a:t>        average</a:t>
              </a:r>
              <a:endParaRPr lang="en-US" sz="2800" dirty="0">
                <a:latin typeface="Arial" panose="020B0604020202020204" pitchFamily="34" charset="0"/>
                <a:cs typeface="Arial" panose="020B0604020202020204" pitchFamily="34" charset="0"/>
              </a:endParaRPr>
            </a:p>
          </p:txBody>
        </p:sp>
      </p:grpSp>
      <p:pic>
        <p:nvPicPr>
          <p:cNvPr id="18" name="Picture 17" descr="A comparison of a graph&#10;&#10;Description automatically generated">
            <a:extLst>
              <a:ext uri="{FF2B5EF4-FFF2-40B4-BE49-F238E27FC236}">
                <a16:creationId xmlns:a16="http://schemas.microsoft.com/office/drawing/2014/main" id="{160FCAB1-6F37-A316-4F19-356D050B4E7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444204" y="5169057"/>
            <a:ext cx="3742092" cy="1655056"/>
          </a:xfrm>
          <a:prstGeom prst="rect">
            <a:avLst/>
          </a:prstGeom>
        </p:spPr>
      </p:pic>
    </p:spTree>
    <p:extLst>
      <p:ext uri="{BB962C8B-B14F-4D97-AF65-F5344CB8AC3E}">
        <p14:creationId xmlns:p14="http://schemas.microsoft.com/office/powerpoint/2010/main" val="32080347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5101B21-F80E-04A5-7614-27FBA930B894}"/>
              </a:ext>
            </a:extLst>
          </p:cNvPr>
          <p:cNvSpPr txBox="1"/>
          <p:nvPr/>
        </p:nvSpPr>
        <p:spPr>
          <a:xfrm>
            <a:off x="0" y="0"/>
            <a:ext cx="12192000" cy="707886"/>
          </a:xfrm>
          <a:prstGeom prst="rect">
            <a:avLst/>
          </a:prstGeom>
          <a:noFill/>
        </p:spPr>
        <p:txBody>
          <a:bodyPr wrap="square" rtlCol="0">
            <a:spAutoFit/>
          </a:bodyPr>
          <a:lstStyle/>
          <a:p>
            <a:pPr algn="ctr"/>
            <a:r>
              <a:rPr lang="en-US" sz="4000" b="1" dirty="0">
                <a:solidFill>
                  <a:srgbClr val="0000FF"/>
                </a:solidFill>
                <a:latin typeface="Arial" panose="020B0604020202020204" pitchFamily="34" charset="0"/>
                <a:cs typeface="Arial" panose="020B0604020202020204" pitchFamily="34" charset="0"/>
              </a:rPr>
              <a:t>What Watt (4)</a:t>
            </a:r>
            <a:endParaRPr lang="en-GB" sz="4000" b="1" dirty="0">
              <a:solidFill>
                <a:srgbClr val="0000FF"/>
              </a:solidFill>
              <a:latin typeface="Arial" panose="020B0604020202020204" pitchFamily="34" charset="0"/>
              <a:cs typeface="Arial" panose="020B0604020202020204" pitchFamily="34" charset="0"/>
            </a:endParaRPr>
          </a:p>
        </p:txBody>
      </p:sp>
      <p:pic>
        <p:nvPicPr>
          <p:cNvPr id="37" name="Picture 36" descr="A graph of power distribution&#10;&#10;Description automatically generated">
            <a:extLst>
              <a:ext uri="{FF2B5EF4-FFF2-40B4-BE49-F238E27FC236}">
                <a16:creationId xmlns:a16="http://schemas.microsoft.com/office/drawing/2014/main" id="{2CBC0AF9-AD7C-C66D-0BE5-AEB117C058E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82486" y="1"/>
            <a:ext cx="4074411" cy="1802034"/>
          </a:xfrm>
          <a:prstGeom prst="rect">
            <a:avLst/>
          </a:prstGeom>
        </p:spPr>
      </p:pic>
      <p:pic>
        <p:nvPicPr>
          <p:cNvPr id="35" name="Picture 34" descr="A graph and diagram of power distribution&#10;&#10;Description automatically generated">
            <a:extLst>
              <a:ext uri="{FF2B5EF4-FFF2-40B4-BE49-F238E27FC236}">
                <a16:creationId xmlns:a16="http://schemas.microsoft.com/office/drawing/2014/main" id="{7F1BE1AC-A503-4500-87B8-09C22F4C260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0"/>
            <a:ext cx="4074411" cy="1802034"/>
          </a:xfrm>
          <a:prstGeom prst="rect">
            <a:avLst/>
          </a:prstGeom>
        </p:spPr>
      </p:pic>
      <p:sp>
        <p:nvSpPr>
          <p:cNvPr id="45" name="TextBox 44">
            <a:extLst>
              <a:ext uri="{FF2B5EF4-FFF2-40B4-BE49-F238E27FC236}">
                <a16:creationId xmlns:a16="http://schemas.microsoft.com/office/drawing/2014/main" id="{970BCCF8-AEE4-20EB-8B4F-BEA698A81152}"/>
              </a:ext>
            </a:extLst>
          </p:cNvPr>
          <p:cNvSpPr txBox="1"/>
          <p:nvPr/>
        </p:nvSpPr>
        <p:spPr>
          <a:xfrm>
            <a:off x="6315075" y="156533"/>
            <a:ext cx="1076366" cy="338554"/>
          </a:xfrm>
          <a:prstGeom prst="rect">
            <a:avLst/>
          </a:prstGeom>
          <a:noFill/>
        </p:spPr>
        <p:txBody>
          <a:bodyPr wrap="square" rtlCol="0">
            <a:spAutoFit/>
          </a:bodyPr>
          <a:lstStyle/>
          <a:p>
            <a:r>
              <a:rPr lang="en-US" sz="1600" b="1" dirty="0">
                <a:solidFill>
                  <a:schemeClr val="accent2"/>
                </a:solidFill>
                <a:latin typeface="Arial" panose="020B0604020202020204" pitchFamily="34" charset="0"/>
                <a:cs typeface="Arial" panose="020B0604020202020204" pitchFamily="34" charset="0"/>
              </a:rPr>
              <a:t>ARM80c</a:t>
            </a:r>
            <a:endParaRPr lang="en-GB" sz="1600" b="1" dirty="0">
              <a:solidFill>
                <a:schemeClr val="accent2"/>
              </a:solidFill>
              <a:latin typeface="Arial" panose="020B0604020202020204" pitchFamily="34" charset="0"/>
              <a:cs typeface="Arial" panose="020B0604020202020204" pitchFamily="34" charset="0"/>
            </a:endParaRPr>
          </a:p>
        </p:txBody>
      </p:sp>
      <p:sp>
        <p:nvSpPr>
          <p:cNvPr id="49" name="TextBox 48">
            <a:extLst>
              <a:ext uri="{FF2B5EF4-FFF2-40B4-BE49-F238E27FC236}">
                <a16:creationId xmlns:a16="http://schemas.microsoft.com/office/drawing/2014/main" id="{961E63F4-15F9-2C6E-1A5B-2C984ACE4685}"/>
              </a:ext>
            </a:extLst>
          </p:cNvPr>
          <p:cNvSpPr txBox="1"/>
          <p:nvPr/>
        </p:nvSpPr>
        <p:spPr>
          <a:xfrm>
            <a:off x="2226658" y="219344"/>
            <a:ext cx="1068991" cy="338554"/>
          </a:xfrm>
          <a:prstGeom prst="rect">
            <a:avLst/>
          </a:prstGeom>
          <a:noFill/>
        </p:spPr>
        <p:txBody>
          <a:bodyPr wrap="square" rtlCol="0">
            <a:spAutoFit/>
          </a:bodyPr>
          <a:lstStyle/>
          <a:p>
            <a:r>
              <a:rPr lang="en-US" sz="1600" b="1" dirty="0">
                <a:solidFill>
                  <a:srgbClr val="0070C0"/>
                </a:solidFill>
                <a:latin typeface="Arial" panose="020B0604020202020204" pitchFamily="34" charset="0"/>
                <a:cs typeface="Arial" panose="020B0604020202020204" pitchFamily="34" charset="0"/>
              </a:rPr>
              <a:t>AMD96ht</a:t>
            </a:r>
            <a:endParaRPr lang="en-GB" sz="1600" b="1" dirty="0">
              <a:solidFill>
                <a:srgbClr val="0070C0"/>
              </a:solidFill>
              <a:latin typeface="Arial" panose="020B0604020202020204" pitchFamily="34" charset="0"/>
              <a:cs typeface="Arial" panose="020B0604020202020204" pitchFamily="34" charset="0"/>
            </a:endParaRPr>
          </a:p>
        </p:txBody>
      </p:sp>
      <p:pic>
        <p:nvPicPr>
          <p:cNvPr id="40" name="Picture 39" descr="A comparison of a graph&#10;&#10;Description automatically generated">
            <a:extLst>
              <a:ext uri="{FF2B5EF4-FFF2-40B4-BE49-F238E27FC236}">
                <a16:creationId xmlns:a16="http://schemas.microsoft.com/office/drawing/2014/main" id="{3E7F547D-134A-EB89-B281-1E596321AEA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103711" y="1730765"/>
            <a:ext cx="4074411" cy="1802034"/>
          </a:xfrm>
          <a:prstGeom prst="rect">
            <a:avLst/>
          </a:prstGeom>
        </p:spPr>
      </p:pic>
      <p:pic>
        <p:nvPicPr>
          <p:cNvPr id="42" name="Picture 41" descr="A comparison of a graph&#10;&#10;Description automatically generated">
            <a:extLst>
              <a:ext uri="{FF2B5EF4-FFF2-40B4-BE49-F238E27FC236}">
                <a16:creationId xmlns:a16="http://schemas.microsoft.com/office/drawing/2014/main" id="{9AD6188C-4EBA-F1D2-279A-793AD059792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035103" y="3460046"/>
            <a:ext cx="4074413" cy="1802035"/>
          </a:xfrm>
          <a:prstGeom prst="rect">
            <a:avLst/>
          </a:prstGeom>
        </p:spPr>
      </p:pic>
      <p:sp>
        <p:nvSpPr>
          <p:cNvPr id="51" name="TextBox 50">
            <a:extLst>
              <a:ext uri="{FF2B5EF4-FFF2-40B4-BE49-F238E27FC236}">
                <a16:creationId xmlns:a16="http://schemas.microsoft.com/office/drawing/2014/main" id="{08AD2716-C6B9-C7C5-3081-7BB60E446187}"/>
              </a:ext>
            </a:extLst>
          </p:cNvPr>
          <p:cNvSpPr txBox="1"/>
          <p:nvPr/>
        </p:nvSpPr>
        <p:spPr>
          <a:xfrm>
            <a:off x="6315075" y="1908941"/>
            <a:ext cx="1286703" cy="338554"/>
          </a:xfrm>
          <a:prstGeom prst="rect">
            <a:avLst/>
          </a:prstGeom>
          <a:noFill/>
        </p:spPr>
        <p:txBody>
          <a:bodyPr wrap="square" rtlCol="0">
            <a:spAutoFit/>
          </a:bodyPr>
          <a:lstStyle/>
          <a:p>
            <a:r>
              <a:rPr lang="en-US" sz="1600" b="1" dirty="0">
                <a:solidFill>
                  <a:srgbClr val="FF00FF"/>
                </a:solidFill>
                <a:latin typeface="Arial" panose="020B0604020202020204" pitchFamily="34" charset="0"/>
                <a:cs typeface="Arial" panose="020B0604020202020204" pitchFamily="34" charset="0"/>
              </a:rPr>
              <a:t>2*ARM80c</a:t>
            </a:r>
            <a:endParaRPr lang="en-GB" sz="1600" b="1" dirty="0">
              <a:solidFill>
                <a:srgbClr val="FF00FF"/>
              </a:solidFill>
              <a:latin typeface="Arial" panose="020B0604020202020204" pitchFamily="34" charset="0"/>
              <a:cs typeface="Arial" panose="020B0604020202020204" pitchFamily="34" charset="0"/>
            </a:endParaRPr>
          </a:p>
        </p:txBody>
      </p:sp>
      <p:sp>
        <p:nvSpPr>
          <p:cNvPr id="43" name="TextBox 42">
            <a:extLst>
              <a:ext uri="{FF2B5EF4-FFF2-40B4-BE49-F238E27FC236}">
                <a16:creationId xmlns:a16="http://schemas.microsoft.com/office/drawing/2014/main" id="{38FCA092-9BD7-FC78-7987-0507CB58B365}"/>
              </a:ext>
            </a:extLst>
          </p:cNvPr>
          <p:cNvSpPr txBox="1"/>
          <p:nvPr/>
        </p:nvSpPr>
        <p:spPr>
          <a:xfrm>
            <a:off x="6315075" y="3678024"/>
            <a:ext cx="1246877" cy="338554"/>
          </a:xfrm>
          <a:prstGeom prst="rect">
            <a:avLst/>
          </a:prstGeom>
          <a:noFill/>
        </p:spPr>
        <p:txBody>
          <a:bodyPr wrap="square" rtlCol="0">
            <a:spAutoFit/>
          </a:bodyPr>
          <a:lstStyle/>
          <a:p>
            <a:r>
              <a:rPr lang="en-US" sz="1600" b="1" dirty="0">
                <a:solidFill>
                  <a:schemeClr val="accent4">
                    <a:lumMod val="50000"/>
                  </a:schemeClr>
                </a:solidFill>
                <a:latin typeface="Arial" panose="020B0604020202020204" pitchFamily="34" charset="0"/>
                <a:cs typeface="Arial" panose="020B0604020202020204" pitchFamily="34" charset="0"/>
              </a:rPr>
              <a:t>Grace144c</a:t>
            </a:r>
            <a:endParaRPr lang="en-GB" sz="1600" b="1" dirty="0">
              <a:solidFill>
                <a:schemeClr val="accent4">
                  <a:lumMod val="50000"/>
                </a:schemeClr>
              </a:solidFill>
              <a:latin typeface="Arial" panose="020B0604020202020204" pitchFamily="34" charset="0"/>
              <a:cs typeface="Arial" panose="020B0604020202020204" pitchFamily="34" charset="0"/>
            </a:endParaRPr>
          </a:p>
        </p:txBody>
      </p:sp>
      <p:pic>
        <p:nvPicPr>
          <p:cNvPr id="46" name="Picture 45" descr="A graph of power distribution&#10;&#10;Description automatically generated">
            <a:extLst>
              <a:ext uri="{FF2B5EF4-FFF2-40B4-BE49-F238E27FC236}">
                <a16:creationId xmlns:a16="http://schemas.microsoft.com/office/drawing/2014/main" id="{D0F64F85-E22F-A700-9868-D677BAAB58CC}"/>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113" y="1730023"/>
            <a:ext cx="4074411" cy="1802034"/>
          </a:xfrm>
          <a:prstGeom prst="rect">
            <a:avLst/>
          </a:prstGeom>
        </p:spPr>
      </p:pic>
      <p:sp>
        <p:nvSpPr>
          <p:cNvPr id="47" name="TextBox 46">
            <a:extLst>
              <a:ext uri="{FF2B5EF4-FFF2-40B4-BE49-F238E27FC236}">
                <a16:creationId xmlns:a16="http://schemas.microsoft.com/office/drawing/2014/main" id="{FE5E1698-288B-9E6A-F66F-A7772A2188D9}"/>
              </a:ext>
            </a:extLst>
          </p:cNvPr>
          <p:cNvSpPr txBox="1"/>
          <p:nvPr/>
        </p:nvSpPr>
        <p:spPr>
          <a:xfrm>
            <a:off x="2310790" y="1876700"/>
            <a:ext cx="1438450" cy="338554"/>
          </a:xfrm>
          <a:prstGeom prst="rect">
            <a:avLst/>
          </a:prstGeom>
          <a:noFill/>
        </p:spPr>
        <p:txBody>
          <a:bodyPr wrap="square" rtlCol="0">
            <a:spAutoFit/>
          </a:bodyPr>
          <a:lstStyle/>
          <a:p>
            <a:r>
              <a:rPr lang="en-US" sz="1600" b="1" dirty="0">
                <a:solidFill>
                  <a:srgbClr val="00B050"/>
                </a:solidFill>
                <a:latin typeface="Arial" panose="020B0604020202020204" pitchFamily="34" charset="0"/>
                <a:cs typeface="Arial" panose="020B0604020202020204" pitchFamily="34" charset="0"/>
              </a:rPr>
              <a:t>2*AMD64ht</a:t>
            </a:r>
            <a:endParaRPr lang="en-GB" sz="1600" b="1" dirty="0">
              <a:solidFill>
                <a:srgbClr val="00B050"/>
              </a:solidFill>
              <a:latin typeface="Arial" panose="020B0604020202020204" pitchFamily="34" charset="0"/>
              <a:cs typeface="Arial" panose="020B0604020202020204" pitchFamily="34" charset="0"/>
            </a:endParaRPr>
          </a:p>
        </p:txBody>
      </p:sp>
      <p:pic>
        <p:nvPicPr>
          <p:cNvPr id="50" name="Picture 49" descr="A comparison of a graph&#10;&#10;Description automatically generated">
            <a:extLst>
              <a:ext uri="{FF2B5EF4-FFF2-40B4-BE49-F238E27FC236}">
                <a16:creationId xmlns:a16="http://schemas.microsoft.com/office/drawing/2014/main" id="{35A6DC24-CF52-3A42-EA6C-11B3F311403A}"/>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178" y="3346985"/>
            <a:ext cx="4059160" cy="1795289"/>
          </a:xfrm>
          <a:prstGeom prst="rect">
            <a:avLst/>
          </a:prstGeom>
        </p:spPr>
      </p:pic>
      <p:sp>
        <p:nvSpPr>
          <p:cNvPr id="52" name="TextBox 51">
            <a:extLst>
              <a:ext uri="{FF2B5EF4-FFF2-40B4-BE49-F238E27FC236}">
                <a16:creationId xmlns:a16="http://schemas.microsoft.com/office/drawing/2014/main" id="{06B89AA8-42E2-4239-9CF4-8FB08FA3BB79}"/>
              </a:ext>
            </a:extLst>
          </p:cNvPr>
          <p:cNvSpPr txBox="1"/>
          <p:nvPr/>
        </p:nvSpPr>
        <p:spPr>
          <a:xfrm>
            <a:off x="2310790" y="3501249"/>
            <a:ext cx="1335231" cy="338554"/>
          </a:xfrm>
          <a:prstGeom prst="rect">
            <a:avLst/>
          </a:prstGeom>
          <a:noFill/>
        </p:spPr>
        <p:txBody>
          <a:bodyPr wrap="square" rtlCol="0">
            <a:spAutoFit/>
          </a:bodyPr>
          <a:lstStyle/>
          <a:p>
            <a:r>
              <a:rPr lang="en-US" sz="1600" b="1" dirty="0">
                <a:solidFill>
                  <a:schemeClr val="accent6">
                    <a:lumMod val="50000"/>
                  </a:schemeClr>
                </a:solidFill>
                <a:latin typeface="Arial" panose="020B0604020202020204" pitchFamily="34" charset="0"/>
                <a:cs typeface="Arial" panose="020B0604020202020204" pitchFamily="34" charset="0"/>
              </a:rPr>
              <a:t>2*AMD64ht</a:t>
            </a:r>
            <a:endParaRPr lang="en-GB" sz="1600" b="1" dirty="0">
              <a:solidFill>
                <a:schemeClr val="accent6">
                  <a:lumMod val="50000"/>
                </a:schemeClr>
              </a:solidFill>
              <a:latin typeface="Arial" panose="020B0604020202020204" pitchFamily="34" charset="0"/>
              <a:cs typeface="Arial" panose="020B0604020202020204" pitchFamily="34" charset="0"/>
            </a:endParaRPr>
          </a:p>
        </p:txBody>
      </p:sp>
      <p:pic>
        <p:nvPicPr>
          <p:cNvPr id="58" name="Picture 57" descr="A diagram of a power distribution&#10;&#10;Description automatically generated">
            <a:extLst>
              <a:ext uri="{FF2B5EF4-FFF2-40B4-BE49-F238E27FC236}">
                <a16:creationId xmlns:a16="http://schemas.microsoft.com/office/drawing/2014/main" id="{F858D7E5-A977-79E1-ABCA-470F7536FF46}"/>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0514" y="5047744"/>
            <a:ext cx="4093000" cy="1810256"/>
          </a:xfrm>
          <a:prstGeom prst="rect">
            <a:avLst/>
          </a:prstGeom>
        </p:spPr>
      </p:pic>
      <p:sp>
        <p:nvSpPr>
          <p:cNvPr id="4" name="TextBox 3">
            <a:extLst>
              <a:ext uri="{FF2B5EF4-FFF2-40B4-BE49-F238E27FC236}">
                <a16:creationId xmlns:a16="http://schemas.microsoft.com/office/drawing/2014/main" id="{D89B67D8-6B82-CDF0-322B-99B3DFD5C064}"/>
              </a:ext>
            </a:extLst>
          </p:cNvPr>
          <p:cNvSpPr txBox="1"/>
          <p:nvPr/>
        </p:nvSpPr>
        <p:spPr>
          <a:xfrm>
            <a:off x="2310790" y="5262081"/>
            <a:ext cx="1438450" cy="338554"/>
          </a:xfrm>
          <a:prstGeom prst="rect">
            <a:avLst/>
          </a:prstGeom>
          <a:noFill/>
        </p:spPr>
        <p:txBody>
          <a:bodyPr wrap="square" rtlCol="0">
            <a:spAutoFit/>
          </a:bodyPr>
          <a:lstStyle/>
          <a:p>
            <a:r>
              <a:rPr lang="en-US" sz="1600" b="1" dirty="0">
                <a:solidFill>
                  <a:srgbClr val="7030A0"/>
                </a:solidFill>
                <a:latin typeface="Arial" panose="020B0604020202020204" pitchFamily="34" charset="0"/>
                <a:cs typeface="Arial" panose="020B0604020202020204" pitchFamily="34" charset="0"/>
              </a:rPr>
              <a:t>2*AMD256ht</a:t>
            </a:r>
            <a:endParaRPr lang="en-GB" sz="1600" b="1" dirty="0">
              <a:solidFill>
                <a:srgbClr val="7030A0"/>
              </a:solidFill>
              <a:latin typeface="Arial" panose="020B0604020202020204" pitchFamily="34" charset="0"/>
              <a:cs typeface="Arial" panose="020B0604020202020204" pitchFamily="34" charset="0"/>
            </a:endParaRPr>
          </a:p>
        </p:txBody>
      </p:sp>
      <p:pic>
        <p:nvPicPr>
          <p:cNvPr id="60" name="Picture 59" descr="A comparison of a graph&#10;&#10;Description automatically generated">
            <a:extLst>
              <a:ext uri="{FF2B5EF4-FFF2-40B4-BE49-F238E27FC236}">
                <a16:creationId xmlns:a16="http://schemas.microsoft.com/office/drawing/2014/main" id="{D5B0C061-3658-2C76-B288-37C3623EE3C5}"/>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8078361" y="3413843"/>
            <a:ext cx="4093000" cy="1810256"/>
          </a:xfrm>
          <a:prstGeom prst="rect">
            <a:avLst/>
          </a:prstGeom>
        </p:spPr>
      </p:pic>
      <p:sp>
        <p:nvSpPr>
          <p:cNvPr id="7" name="TextBox 6">
            <a:extLst>
              <a:ext uri="{FF2B5EF4-FFF2-40B4-BE49-F238E27FC236}">
                <a16:creationId xmlns:a16="http://schemas.microsoft.com/office/drawing/2014/main" id="{E25F1AB0-9897-DA5A-7550-A060952DE838}"/>
              </a:ext>
            </a:extLst>
          </p:cNvPr>
          <p:cNvSpPr txBox="1"/>
          <p:nvPr/>
        </p:nvSpPr>
        <p:spPr>
          <a:xfrm>
            <a:off x="10460171" y="3678024"/>
            <a:ext cx="1227004" cy="338554"/>
          </a:xfrm>
          <a:prstGeom prst="rect">
            <a:avLst/>
          </a:prstGeom>
          <a:noFill/>
        </p:spPr>
        <p:txBody>
          <a:bodyPr wrap="square" rtlCol="0">
            <a:spAutoFit/>
          </a:bodyPr>
          <a:lstStyle/>
          <a:p>
            <a:r>
              <a:rPr lang="en-US" sz="1600" b="1" dirty="0">
                <a:solidFill>
                  <a:srgbClr val="FF0000"/>
                </a:solidFill>
                <a:latin typeface="Arial" panose="020B0604020202020204" pitchFamily="34" charset="0"/>
                <a:cs typeface="Arial" panose="020B0604020202020204" pitchFamily="34" charset="0"/>
              </a:rPr>
              <a:t>ARM128c</a:t>
            </a:r>
            <a:endParaRPr lang="en-GB" sz="1600" b="1" dirty="0">
              <a:solidFill>
                <a:srgbClr val="FF0000"/>
              </a:solidFill>
              <a:latin typeface="Arial" panose="020B0604020202020204" pitchFamily="34" charset="0"/>
              <a:cs typeface="Arial" panose="020B0604020202020204" pitchFamily="34" charset="0"/>
            </a:endParaRPr>
          </a:p>
        </p:txBody>
      </p:sp>
      <p:pic>
        <p:nvPicPr>
          <p:cNvPr id="62" name="Picture 61" descr="A graph and diagram of power distribution&#10;&#10;Description automatically generated">
            <a:extLst>
              <a:ext uri="{FF2B5EF4-FFF2-40B4-BE49-F238E27FC236}">
                <a16:creationId xmlns:a16="http://schemas.microsoft.com/office/drawing/2014/main" id="{BC726C83-B01C-50BB-CDBE-9918111A9817}"/>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8052276" y="39465"/>
            <a:ext cx="4116784" cy="1820775"/>
          </a:xfrm>
          <a:prstGeom prst="rect">
            <a:avLst/>
          </a:prstGeom>
        </p:spPr>
      </p:pic>
      <p:sp>
        <p:nvSpPr>
          <p:cNvPr id="63" name="TextBox 62">
            <a:extLst>
              <a:ext uri="{FF2B5EF4-FFF2-40B4-BE49-F238E27FC236}">
                <a16:creationId xmlns:a16="http://schemas.microsoft.com/office/drawing/2014/main" id="{9BD1ADC2-C439-9FD0-768F-2334CE1A6589}"/>
              </a:ext>
            </a:extLst>
          </p:cNvPr>
          <p:cNvSpPr txBox="1"/>
          <p:nvPr/>
        </p:nvSpPr>
        <p:spPr>
          <a:xfrm>
            <a:off x="10289220" y="219344"/>
            <a:ext cx="1223400" cy="338554"/>
          </a:xfrm>
          <a:prstGeom prst="rect">
            <a:avLst/>
          </a:prstGeom>
          <a:noFill/>
        </p:spPr>
        <p:txBody>
          <a:bodyPr wrap="square" rtlCol="0">
            <a:spAutoFit/>
          </a:bodyPr>
          <a:lstStyle/>
          <a:p>
            <a:r>
              <a:rPr lang="en-US" sz="1600" b="1" dirty="0">
                <a:solidFill>
                  <a:srgbClr val="00B0F0"/>
                </a:solidFill>
                <a:latin typeface="Arial" panose="020B0604020202020204" pitchFamily="34" charset="0"/>
                <a:cs typeface="Arial" panose="020B0604020202020204" pitchFamily="34" charset="0"/>
              </a:rPr>
              <a:t>AMD128ht</a:t>
            </a:r>
            <a:endParaRPr lang="en-GB" sz="1600" b="1" dirty="0">
              <a:solidFill>
                <a:srgbClr val="00B0F0"/>
              </a:solidFill>
              <a:latin typeface="Arial" panose="020B0604020202020204" pitchFamily="34" charset="0"/>
              <a:cs typeface="Arial" panose="020B0604020202020204" pitchFamily="34" charset="0"/>
            </a:endParaRPr>
          </a:p>
        </p:txBody>
      </p:sp>
      <p:pic>
        <p:nvPicPr>
          <p:cNvPr id="65" name="Picture 64" descr="A graph and diagram of power distribution&#10;&#10;Description automatically generated">
            <a:extLst>
              <a:ext uri="{FF2B5EF4-FFF2-40B4-BE49-F238E27FC236}">
                <a16:creationId xmlns:a16="http://schemas.microsoft.com/office/drawing/2014/main" id="{B1DAF8FC-3DA0-2A6B-B3BA-EFE349AB9CA5}"/>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8120028" y="1765659"/>
            <a:ext cx="4074411" cy="1802034"/>
          </a:xfrm>
          <a:prstGeom prst="rect">
            <a:avLst/>
          </a:prstGeom>
        </p:spPr>
      </p:pic>
      <p:sp>
        <p:nvSpPr>
          <p:cNvPr id="66" name="TextBox 65">
            <a:extLst>
              <a:ext uri="{FF2B5EF4-FFF2-40B4-BE49-F238E27FC236}">
                <a16:creationId xmlns:a16="http://schemas.microsoft.com/office/drawing/2014/main" id="{7BE0EEF1-2378-72A7-75D7-839F0E776371}"/>
              </a:ext>
            </a:extLst>
          </p:cNvPr>
          <p:cNvSpPr txBox="1"/>
          <p:nvPr/>
        </p:nvSpPr>
        <p:spPr>
          <a:xfrm>
            <a:off x="10460171" y="1970571"/>
            <a:ext cx="1223400" cy="338554"/>
          </a:xfrm>
          <a:prstGeom prst="rect">
            <a:avLst/>
          </a:prstGeom>
          <a:noFill/>
        </p:spPr>
        <p:txBody>
          <a:bodyPr wrap="square" rtlCol="0">
            <a:spAutoFit/>
          </a:bodyPr>
          <a:lstStyle/>
          <a:p>
            <a:r>
              <a:rPr lang="en-US" sz="1600" b="1" dirty="0">
                <a:solidFill>
                  <a:schemeClr val="tx1">
                    <a:lumMod val="50000"/>
                    <a:lumOff val="50000"/>
                  </a:schemeClr>
                </a:solidFill>
                <a:latin typeface="Arial" panose="020B0604020202020204" pitchFamily="34" charset="0"/>
                <a:cs typeface="Arial" panose="020B0604020202020204" pitchFamily="34" charset="0"/>
              </a:rPr>
              <a:t>2*Intel20ht</a:t>
            </a:r>
            <a:endParaRPr lang="en-GB" sz="1600" b="1" dirty="0">
              <a:solidFill>
                <a:schemeClr val="tx1">
                  <a:lumMod val="50000"/>
                  <a:lumOff val="50000"/>
                </a:schemeClr>
              </a:solidFill>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659A8540-F8AD-0C86-48A5-27078C9580A3}"/>
              </a:ext>
            </a:extLst>
          </p:cNvPr>
          <p:cNvSpPr txBox="1"/>
          <p:nvPr/>
        </p:nvSpPr>
        <p:spPr>
          <a:xfrm>
            <a:off x="4119555" y="5367543"/>
            <a:ext cx="6610649" cy="1384995"/>
          </a:xfrm>
          <a:prstGeom prst="rect">
            <a:avLst/>
          </a:prstGeom>
          <a:noFill/>
        </p:spPr>
        <p:txBody>
          <a:bodyPr wrap="square" rtlCol="0">
            <a:spAutoFit/>
          </a:bodyPr>
          <a:lstStyle/>
          <a:p>
            <a:r>
              <a:rPr lang="en-US" sz="2800" dirty="0">
                <a:latin typeface="Arial" panose="020B0604020202020204" pitchFamily="34" charset="0"/>
                <a:cs typeface="Arial" panose="020B0604020202020204" pitchFamily="34" charset="0"/>
              </a:rPr>
              <a:t>You can convince yourself that the new </a:t>
            </a:r>
            <a:r>
              <a:rPr lang="en-US" sz="2800" b="1" dirty="0" err="1">
                <a:latin typeface="Arial" panose="020B0604020202020204" pitchFamily="34" charset="0"/>
                <a:cs typeface="Arial" panose="020B0604020202020204" pitchFamily="34" charset="0"/>
              </a:rPr>
              <a:t>FoM</a:t>
            </a:r>
            <a:r>
              <a:rPr lang="en-US" sz="2800" dirty="0">
                <a:latin typeface="Arial" panose="020B0604020202020204" pitchFamily="34" charset="0"/>
                <a:cs typeface="Arial" panose="020B0604020202020204" pitchFamily="34" charset="0"/>
              </a:rPr>
              <a:t> well fits the power usage plateau on all tested machines …</a:t>
            </a:r>
          </a:p>
        </p:txBody>
      </p:sp>
      <p:pic>
        <p:nvPicPr>
          <p:cNvPr id="6" name="Picture 5" descr="Two robots in a desert&#10;&#10;Description automatically generated">
            <a:extLst>
              <a:ext uri="{FF2B5EF4-FFF2-40B4-BE49-F238E27FC236}">
                <a16:creationId xmlns:a16="http://schemas.microsoft.com/office/drawing/2014/main" id="{562663BD-2B32-7E4C-6F28-E8A17BAEBC2C}"/>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0627567" y="5277042"/>
            <a:ext cx="1541493" cy="1541493"/>
          </a:xfrm>
          <a:prstGeom prst="rect">
            <a:avLst/>
          </a:prstGeom>
          <a:effectLst>
            <a:softEdge rad="63500"/>
          </a:effectLst>
        </p:spPr>
      </p:pic>
    </p:spTree>
    <p:extLst>
      <p:ext uri="{BB962C8B-B14F-4D97-AF65-F5344CB8AC3E}">
        <p14:creationId xmlns:p14="http://schemas.microsoft.com/office/powerpoint/2010/main" val="28541296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C79BC98D-B392-01AF-BBAF-DD80DDC09A61}"/>
              </a:ext>
            </a:extLst>
          </p:cNvPr>
          <p:cNvSpPr txBox="1"/>
          <p:nvPr/>
        </p:nvSpPr>
        <p:spPr>
          <a:xfrm>
            <a:off x="0" y="0"/>
            <a:ext cx="12192000" cy="707886"/>
          </a:xfrm>
          <a:prstGeom prst="rect">
            <a:avLst/>
          </a:prstGeom>
          <a:noFill/>
        </p:spPr>
        <p:txBody>
          <a:bodyPr wrap="square" rtlCol="0">
            <a:spAutoFit/>
          </a:bodyPr>
          <a:lstStyle/>
          <a:p>
            <a:pPr algn="ctr"/>
            <a:r>
              <a:rPr lang="en-US" sz="4000" b="1" dirty="0" err="1">
                <a:solidFill>
                  <a:srgbClr val="0000FF"/>
                </a:solidFill>
                <a:latin typeface="Arial" panose="020B0604020202020204" pitchFamily="34" charset="0"/>
                <a:cs typeface="Arial" panose="020B0604020202020204" pitchFamily="34" charset="0"/>
              </a:rPr>
              <a:t>HEPscore</a:t>
            </a:r>
            <a:r>
              <a:rPr lang="en-US" sz="4000" b="1" dirty="0">
                <a:solidFill>
                  <a:srgbClr val="0000FF"/>
                </a:solidFill>
                <a:latin typeface="Arial" panose="020B0604020202020204" pitchFamily="34" charset="0"/>
                <a:cs typeface="Arial" panose="020B0604020202020204" pitchFamily="34" charset="0"/>
              </a:rPr>
              <a:t>/Watt</a:t>
            </a:r>
            <a:endParaRPr lang="en-GB" sz="4000" b="1" dirty="0">
              <a:solidFill>
                <a:srgbClr val="0000FF"/>
              </a:solidFill>
              <a:latin typeface="Arial" panose="020B0604020202020204" pitchFamily="34" charset="0"/>
              <a:cs typeface="Arial" panose="020B0604020202020204" pitchFamily="34" charset="0"/>
            </a:endParaRPr>
          </a:p>
        </p:txBody>
      </p:sp>
      <p:pic>
        <p:nvPicPr>
          <p:cNvPr id="18" name="Picture 17">
            <a:extLst>
              <a:ext uri="{FF2B5EF4-FFF2-40B4-BE49-F238E27FC236}">
                <a16:creationId xmlns:a16="http://schemas.microsoft.com/office/drawing/2014/main" id="{164CDD2C-6097-0F28-325D-5DCE683448E3}"/>
              </a:ext>
            </a:extLst>
          </p:cNvPr>
          <p:cNvPicPr>
            <a:picLocks noChangeAspect="1"/>
          </p:cNvPicPr>
          <p:nvPr/>
        </p:nvPicPr>
        <p:blipFill rotWithShape="1">
          <a:blip r:embed="rId3"/>
          <a:srcRect l="430" t="3015" b="1853"/>
          <a:stretch/>
        </p:blipFill>
        <p:spPr>
          <a:xfrm>
            <a:off x="5785228" y="1229412"/>
            <a:ext cx="6406772" cy="2758231"/>
          </a:xfrm>
          <a:prstGeom prst="rect">
            <a:avLst/>
          </a:prstGeom>
        </p:spPr>
      </p:pic>
      <p:pic>
        <p:nvPicPr>
          <p:cNvPr id="20" name="Picture 19">
            <a:extLst>
              <a:ext uri="{FF2B5EF4-FFF2-40B4-BE49-F238E27FC236}">
                <a16:creationId xmlns:a16="http://schemas.microsoft.com/office/drawing/2014/main" id="{76B359E6-E921-FBA0-CBFA-F2D66C009B48}"/>
              </a:ext>
            </a:extLst>
          </p:cNvPr>
          <p:cNvPicPr>
            <a:picLocks noChangeAspect="1"/>
          </p:cNvPicPr>
          <p:nvPr/>
        </p:nvPicPr>
        <p:blipFill rotWithShape="1">
          <a:blip r:embed="rId4"/>
          <a:srcRect l="1148" t="2096"/>
          <a:stretch/>
        </p:blipFill>
        <p:spPr>
          <a:xfrm>
            <a:off x="5797941" y="3958637"/>
            <a:ext cx="6406772" cy="2899363"/>
          </a:xfrm>
          <a:prstGeom prst="rect">
            <a:avLst/>
          </a:prstGeom>
        </p:spPr>
      </p:pic>
      <p:sp>
        <p:nvSpPr>
          <p:cNvPr id="23" name="TextBox 22">
            <a:extLst>
              <a:ext uri="{FF2B5EF4-FFF2-40B4-BE49-F238E27FC236}">
                <a16:creationId xmlns:a16="http://schemas.microsoft.com/office/drawing/2014/main" id="{72E0E77A-8F38-E001-2503-2C2AE18690F0}"/>
              </a:ext>
            </a:extLst>
          </p:cNvPr>
          <p:cNvSpPr txBox="1"/>
          <p:nvPr/>
        </p:nvSpPr>
        <p:spPr>
          <a:xfrm>
            <a:off x="0" y="4257731"/>
            <a:ext cx="5924940" cy="707886"/>
          </a:xfrm>
          <a:prstGeom prst="rect">
            <a:avLst/>
          </a:prstGeom>
          <a:noFill/>
        </p:spPr>
        <p:txBody>
          <a:bodyPr wrap="square" rtlCol="0">
            <a:spAutoFit/>
          </a:bodyPr>
          <a:lstStyle/>
          <a:p>
            <a:r>
              <a:rPr lang="en-US" sz="2000" dirty="0">
                <a:latin typeface="Arial" panose="020B0604020202020204" pitchFamily="34" charset="0"/>
                <a:cs typeface="Arial" panose="020B0604020202020204" pitchFamily="34" charset="0"/>
              </a:rPr>
              <a:t>The ranking does not change </a:t>
            </a:r>
            <a:r>
              <a:rPr lang="en-US" sz="2000" dirty="0" err="1">
                <a:latin typeface="Arial" panose="020B0604020202020204" pitchFamily="34" charset="0"/>
                <a:cs typeface="Arial" panose="020B0604020202020204" pitchFamily="34" charset="0"/>
              </a:rPr>
              <a:t>w.r.t.</a:t>
            </a:r>
            <a:r>
              <a:rPr lang="en-US" sz="2000" dirty="0">
                <a:latin typeface="Arial" panose="020B0604020202020204" pitchFamily="34" charset="0"/>
                <a:cs typeface="Arial" panose="020B0604020202020204" pitchFamily="34" charset="0"/>
              </a:rPr>
              <a:t> to the standard average, but distances do:</a:t>
            </a:r>
          </a:p>
        </p:txBody>
      </p:sp>
      <p:cxnSp>
        <p:nvCxnSpPr>
          <p:cNvPr id="4" name="Straight Arrow Connector 3">
            <a:extLst>
              <a:ext uri="{FF2B5EF4-FFF2-40B4-BE49-F238E27FC236}">
                <a16:creationId xmlns:a16="http://schemas.microsoft.com/office/drawing/2014/main" id="{835FD159-4744-34D1-9060-1D35EBF8A0D4}"/>
              </a:ext>
            </a:extLst>
          </p:cNvPr>
          <p:cNvCxnSpPr>
            <a:cxnSpLocks/>
          </p:cNvCxnSpPr>
          <p:nvPr/>
        </p:nvCxnSpPr>
        <p:spPr>
          <a:xfrm>
            <a:off x="5066522" y="5894164"/>
            <a:ext cx="703745"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28" name="Picture 27">
            <a:extLst>
              <a:ext uri="{FF2B5EF4-FFF2-40B4-BE49-F238E27FC236}">
                <a16:creationId xmlns:a16="http://schemas.microsoft.com/office/drawing/2014/main" id="{D5717B52-B89D-532B-BD9A-46056B84D655}"/>
              </a:ext>
            </a:extLst>
          </p:cNvPr>
          <p:cNvPicPr>
            <a:picLocks noChangeAspect="1"/>
          </p:cNvPicPr>
          <p:nvPr/>
        </p:nvPicPr>
        <p:blipFill>
          <a:blip r:embed="rId5"/>
          <a:stretch>
            <a:fillRect/>
          </a:stretch>
        </p:blipFill>
        <p:spPr>
          <a:xfrm>
            <a:off x="1073020" y="4971752"/>
            <a:ext cx="3884845" cy="1775098"/>
          </a:xfrm>
          <a:prstGeom prst="rect">
            <a:avLst/>
          </a:prstGeom>
        </p:spPr>
      </p:pic>
      <p:pic>
        <p:nvPicPr>
          <p:cNvPr id="30" name="Picture 29">
            <a:extLst>
              <a:ext uri="{FF2B5EF4-FFF2-40B4-BE49-F238E27FC236}">
                <a16:creationId xmlns:a16="http://schemas.microsoft.com/office/drawing/2014/main" id="{B8FD48CE-3148-F4F3-EF4C-110963018559}"/>
              </a:ext>
            </a:extLst>
          </p:cNvPr>
          <p:cNvPicPr>
            <a:picLocks noChangeAspect="1"/>
          </p:cNvPicPr>
          <p:nvPr/>
        </p:nvPicPr>
        <p:blipFill>
          <a:blip r:embed="rId6"/>
          <a:stretch>
            <a:fillRect/>
          </a:stretch>
        </p:blipFill>
        <p:spPr>
          <a:xfrm>
            <a:off x="354509" y="1619873"/>
            <a:ext cx="5094567" cy="2589597"/>
          </a:xfrm>
          <a:prstGeom prst="rect">
            <a:avLst/>
          </a:prstGeom>
        </p:spPr>
      </p:pic>
      <p:sp>
        <p:nvSpPr>
          <p:cNvPr id="2" name="TextBox 1">
            <a:extLst>
              <a:ext uri="{FF2B5EF4-FFF2-40B4-BE49-F238E27FC236}">
                <a16:creationId xmlns:a16="http://schemas.microsoft.com/office/drawing/2014/main" id="{90EB686E-AE6C-B38D-0D80-72B7EB37005E}"/>
              </a:ext>
            </a:extLst>
          </p:cNvPr>
          <p:cNvSpPr txBox="1"/>
          <p:nvPr/>
        </p:nvSpPr>
        <p:spPr>
          <a:xfrm>
            <a:off x="12713" y="651128"/>
            <a:ext cx="12192000" cy="954107"/>
          </a:xfrm>
          <a:prstGeom prst="rect">
            <a:avLst/>
          </a:prstGeom>
          <a:noFill/>
        </p:spPr>
        <p:txBody>
          <a:bodyPr wrap="square" rtlCol="0">
            <a:spAutoFit/>
          </a:bodyPr>
          <a:lstStyle/>
          <a:p>
            <a:r>
              <a:rPr lang="en-US" sz="2800" dirty="0">
                <a:latin typeface="Arial" panose="020B0604020202020204" pitchFamily="34" charset="0"/>
                <a:cs typeface="Arial" panose="020B0604020202020204" pitchFamily="34" charset="0"/>
              </a:rPr>
              <a:t>Using this new </a:t>
            </a:r>
            <a:r>
              <a:rPr lang="en-US" sz="2800" b="1" dirty="0">
                <a:latin typeface="Arial" panose="020B0604020202020204" pitchFamily="34" charset="0"/>
                <a:cs typeface="Arial" panose="020B0604020202020204" pitchFamily="34" charset="0"/>
              </a:rPr>
              <a:t>Figure of Merit</a:t>
            </a:r>
            <a:r>
              <a:rPr lang="en-US" sz="2800" dirty="0">
                <a:latin typeface="Arial" panose="020B0604020202020204" pitchFamily="34" charset="0"/>
                <a:cs typeface="Arial" panose="020B0604020202020204" pitchFamily="34" charset="0"/>
              </a:rPr>
              <a:t>, we have tested few more machines, and re-calculated the charts ...</a:t>
            </a:r>
          </a:p>
        </p:txBody>
      </p:sp>
      <p:sp>
        <p:nvSpPr>
          <p:cNvPr id="6" name="TextBox 5">
            <a:extLst>
              <a:ext uri="{FF2B5EF4-FFF2-40B4-BE49-F238E27FC236}">
                <a16:creationId xmlns:a16="http://schemas.microsoft.com/office/drawing/2014/main" id="{84B6DFEE-5D00-F61A-93DE-02637F726C5F}"/>
              </a:ext>
            </a:extLst>
          </p:cNvPr>
          <p:cNvSpPr txBox="1"/>
          <p:nvPr/>
        </p:nvSpPr>
        <p:spPr>
          <a:xfrm>
            <a:off x="9553709" y="3857621"/>
            <a:ext cx="364731" cy="400110"/>
          </a:xfrm>
          <a:prstGeom prst="rect">
            <a:avLst/>
          </a:prstGeom>
          <a:noFill/>
        </p:spPr>
        <p:txBody>
          <a:bodyPr wrap="square" rtlCol="0">
            <a:spAutoFit/>
          </a:bodyPr>
          <a:lstStyle/>
          <a:p>
            <a:r>
              <a:rPr lang="en-US" sz="2000" dirty="0">
                <a:solidFill>
                  <a:srgbClr val="FF0000"/>
                </a:solidFill>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30848397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C79BC98D-B392-01AF-BBAF-DD80DDC09A61}"/>
              </a:ext>
            </a:extLst>
          </p:cNvPr>
          <p:cNvSpPr txBox="1"/>
          <p:nvPr/>
        </p:nvSpPr>
        <p:spPr>
          <a:xfrm>
            <a:off x="0" y="0"/>
            <a:ext cx="12192000" cy="707886"/>
          </a:xfrm>
          <a:prstGeom prst="rect">
            <a:avLst/>
          </a:prstGeom>
          <a:noFill/>
        </p:spPr>
        <p:txBody>
          <a:bodyPr wrap="square" rtlCol="0">
            <a:spAutoFit/>
          </a:bodyPr>
          <a:lstStyle/>
          <a:p>
            <a:pPr algn="ctr"/>
            <a:r>
              <a:rPr lang="en-US" sz="4000" b="1" dirty="0">
                <a:solidFill>
                  <a:srgbClr val="0000FF"/>
                </a:solidFill>
                <a:latin typeface="Arial" panose="020B0604020202020204" pitchFamily="34" charset="0"/>
                <a:cs typeface="Arial" panose="020B0604020202020204" pitchFamily="34" charset="0"/>
              </a:rPr>
              <a:t>Frequency Throttling</a:t>
            </a:r>
            <a:endParaRPr lang="en-GB" sz="4000" b="1" dirty="0">
              <a:solidFill>
                <a:srgbClr val="0000FF"/>
              </a:solidFill>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976B35BA-2211-E622-07C3-B796D6E9B1F4}"/>
              </a:ext>
            </a:extLst>
          </p:cNvPr>
          <p:cNvSpPr txBox="1"/>
          <p:nvPr/>
        </p:nvSpPr>
        <p:spPr>
          <a:xfrm>
            <a:off x="0" y="641283"/>
            <a:ext cx="12200707" cy="1508105"/>
          </a:xfrm>
          <a:prstGeom prst="rect">
            <a:avLst/>
          </a:prstGeom>
          <a:noFill/>
        </p:spPr>
        <p:txBody>
          <a:bodyPr wrap="square" rtlCol="0">
            <a:spAutoFit/>
          </a:bodyPr>
          <a:lstStyle/>
          <a:p>
            <a:r>
              <a:rPr lang="en-US" sz="2800" b="1" dirty="0">
                <a:latin typeface="Arial" panose="020B0604020202020204" pitchFamily="34" charset="0"/>
                <a:cs typeface="Arial" panose="020B0604020202020204" pitchFamily="34" charset="0"/>
              </a:rPr>
              <a:t>HEP-Score</a:t>
            </a:r>
            <a:r>
              <a:rPr lang="en-US" sz="2800" dirty="0">
                <a:latin typeface="Arial" panose="020B0604020202020204" pitchFamily="34" charset="0"/>
                <a:cs typeface="Arial" panose="020B0604020202020204" pitchFamily="34" charset="0"/>
              </a:rPr>
              <a:t> increases with frequency (indeed), as power usage does too ...</a:t>
            </a:r>
          </a:p>
          <a:p>
            <a:endParaRPr lang="en-US" sz="800" dirty="0">
              <a:latin typeface="Arial" panose="020B0604020202020204" pitchFamily="34" charset="0"/>
              <a:cs typeface="Arial" panose="020B0604020202020204" pitchFamily="34" charset="0"/>
            </a:endParaRPr>
          </a:p>
          <a:p>
            <a:r>
              <a:rPr lang="en-US" sz="2800" b="1" dirty="0">
                <a:latin typeface="Arial" panose="020B0604020202020204" pitchFamily="34" charset="0"/>
                <a:cs typeface="Arial" panose="020B0604020202020204" pitchFamily="34" charset="0"/>
              </a:rPr>
              <a:t>HEP-Score/Watt</a:t>
            </a:r>
            <a:r>
              <a:rPr lang="en-US" sz="2800" dirty="0">
                <a:latin typeface="Arial" panose="020B0604020202020204" pitchFamily="34" charset="0"/>
                <a:cs typeface="Arial" panose="020B0604020202020204" pitchFamily="34" charset="0"/>
              </a:rPr>
              <a:t> vs. </a:t>
            </a:r>
            <a:r>
              <a:rPr lang="en-US" sz="2800" b="1" dirty="0">
                <a:latin typeface="Arial" panose="020B0604020202020204" pitchFamily="34" charset="0"/>
                <a:cs typeface="Arial" panose="020B0604020202020204" pitchFamily="34" charset="0"/>
              </a:rPr>
              <a:t>CPU Frequency</a:t>
            </a:r>
            <a:r>
              <a:rPr lang="en-US" sz="2800" dirty="0">
                <a:latin typeface="Arial" panose="020B0604020202020204" pitchFamily="34" charset="0"/>
                <a:cs typeface="Arial" panose="020B0604020202020204" pitchFamily="34" charset="0"/>
              </a:rPr>
              <a:t> gives a better picture of hardware potentials, and also shows optimal performances per watt at mid range.</a:t>
            </a:r>
          </a:p>
        </p:txBody>
      </p:sp>
      <p:pic>
        <p:nvPicPr>
          <p:cNvPr id="6" name="Picture 5">
            <a:extLst>
              <a:ext uri="{FF2B5EF4-FFF2-40B4-BE49-F238E27FC236}">
                <a16:creationId xmlns:a16="http://schemas.microsoft.com/office/drawing/2014/main" id="{47EF2275-7CC2-82C4-9043-F202070CD125}"/>
              </a:ext>
            </a:extLst>
          </p:cNvPr>
          <p:cNvPicPr>
            <a:picLocks noChangeAspect="1"/>
          </p:cNvPicPr>
          <p:nvPr/>
        </p:nvPicPr>
        <p:blipFill>
          <a:blip r:embed="rId3"/>
          <a:stretch>
            <a:fillRect/>
          </a:stretch>
        </p:blipFill>
        <p:spPr>
          <a:xfrm>
            <a:off x="4180114" y="2082785"/>
            <a:ext cx="8020592" cy="4775215"/>
          </a:xfrm>
          <a:prstGeom prst="rect">
            <a:avLst/>
          </a:prstGeom>
        </p:spPr>
      </p:pic>
      <p:pic>
        <p:nvPicPr>
          <p:cNvPr id="15" name="Picture 14">
            <a:extLst>
              <a:ext uri="{FF2B5EF4-FFF2-40B4-BE49-F238E27FC236}">
                <a16:creationId xmlns:a16="http://schemas.microsoft.com/office/drawing/2014/main" id="{D42500B2-9377-4D52-AA43-EB8662DF21A1}"/>
              </a:ext>
            </a:extLst>
          </p:cNvPr>
          <p:cNvPicPr>
            <a:picLocks noChangeAspect="1"/>
          </p:cNvPicPr>
          <p:nvPr/>
        </p:nvPicPr>
        <p:blipFill rotWithShape="1">
          <a:blip r:embed="rId4"/>
          <a:srcRect t="2854" r="13909"/>
          <a:stretch/>
        </p:blipFill>
        <p:spPr>
          <a:xfrm>
            <a:off x="0" y="4506748"/>
            <a:ext cx="4082093" cy="2351251"/>
          </a:xfrm>
          <a:prstGeom prst="rect">
            <a:avLst/>
          </a:prstGeom>
        </p:spPr>
      </p:pic>
      <p:pic>
        <p:nvPicPr>
          <p:cNvPr id="17" name="Picture 16">
            <a:extLst>
              <a:ext uri="{FF2B5EF4-FFF2-40B4-BE49-F238E27FC236}">
                <a16:creationId xmlns:a16="http://schemas.microsoft.com/office/drawing/2014/main" id="{72BA7792-C647-765A-E2F0-C874A05216A4}"/>
              </a:ext>
            </a:extLst>
          </p:cNvPr>
          <p:cNvPicPr>
            <a:picLocks noChangeAspect="1"/>
          </p:cNvPicPr>
          <p:nvPr/>
        </p:nvPicPr>
        <p:blipFill rotWithShape="1">
          <a:blip r:embed="rId5"/>
          <a:srcRect r="13909" b="2854"/>
          <a:stretch/>
        </p:blipFill>
        <p:spPr>
          <a:xfrm>
            <a:off x="0" y="2086416"/>
            <a:ext cx="4082093" cy="2351250"/>
          </a:xfrm>
          <a:prstGeom prst="rect">
            <a:avLst/>
          </a:prstGeom>
        </p:spPr>
      </p:pic>
      <p:cxnSp>
        <p:nvCxnSpPr>
          <p:cNvPr id="12" name="Straight Arrow Connector 11">
            <a:extLst>
              <a:ext uri="{FF2B5EF4-FFF2-40B4-BE49-F238E27FC236}">
                <a16:creationId xmlns:a16="http://schemas.microsoft.com/office/drawing/2014/main" id="{E6E74E26-5EA8-F9F1-7243-C763CB2970F9}"/>
              </a:ext>
            </a:extLst>
          </p:cNvPr>
          <p:cNvCxnSpPr>
            <a:cxnSpLocks/>
          </p:cNvCxnSpPr>
          <p:nvPr/>
        </p:nvCxnSpPr>
        <p:spPr>
          <a:xfrm>
            <a:off x="10951755" y="4073259"/>
            <a:ext cx="0" cy="356171"/>
          </a:xfrm>
          <a:prstGeom prst="straightConnector1">
            <a:avLst/>
          </a:prstGeom>
          <a:ln w="38100">
            <a:solidFill>
              <a:srgbClr val="FF0000"/>
            </a:solidFill>
            <a:headEnd type="stealth"/>
            <a:tailEnd type="stealth"/>
          </a:ln>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7611BDFF-268E-11B8-C951-C3679A5DC39D}"/>
              </a:ext>
            </a:extLst>
          </p:cNvPr>
          <p:cNvSpPr txBox="1"/>
          <p:nvPr/>
        </p:nvSpPr>
        <p:spPr>
          <a:xfrm>
            <a:off x="8262208" y="1977491"/>
            <a:ext cx="327409" cy="400110"/>
          </a:xfrm>
          <a:prstGeom prst="rect">
            <a:avLst/>
          </a:prstGeom>
          <a:noFill/>
        </p:spPr>
        <p:txBody>
          <a:bodyPr wrap="square" rtlCol="0">
            <a:spAutoFit/>
          </a:bodyPr>
          <a:lstStyle/>
          <a:p>
            <a:r>
              <a:rPr lang="en-US" sz="2000" dirty="0">
                <a:solidFill>
                  <a:srgbClr val="FF0000"/>
                </a:solidFill>
                <a:latin typeface="Arial" panose="020B0604020202020204" pitchFamily="34" charset="0"/>
                <a:cs typeface="Arial" panose="020B0604020202020204" pitchFamily="34" charset="0"/>
              </a:rPr>
              <a:t>*</a:t>
            </a:r>
          </a:p>
        </p:txBody>
      </p:sp>
      <p:cxnSp>
        <p:nvCxnSpPr>
          <p:cNvPr id="14" name="Straight Arrow Connector 13">
            <a:extLst>
              <a:ext uri="{FF2B5EF4-FFF2-40B4-BE49-F238E27FC236}">
                <a16:creationId xmlns:a16="http://schemas.microsoft.com/office/drawing/2014/main" id="{515FA58D-EFA4-26E0-4AC3-876B90EC70E3}"/>
              </a:ext>
            </a:extLst>
          </p:cNvPr>
          <p:cNvCxnSpPr>
            <a:cxnSpLocks/>
          </p:cNvCxnSpPr>
          <p:nvPr/>
        </p:nvCxnSpPr>
        <p:spPr>
          <a:xfrm>
            <a:off x="10515600" y="4422344"/>
            <a:ext cx="447869" cy="0"/>
          </a:xfrm>
          <a:prstGeom prst="straightConnector1">
            <a:avLst/>
          </a:prstGeom>
          <a:ln w="38100">
            <a:solidFill>
              <a:schemeClr val="bg2">
                <a:lumMod val="50000"/>
              </a:schemeClr>
            </a:solidFill>
            <a:prstDash val="sysDot"/>
            <a:tailEnd type="non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F1997FF2-F668-BD25-46EE-0EF1AB942FEC}"/>
              </a:ext>
            </a:extLst>
          </p:cNvPr>
          <p:cNvCxnSpPr>
            <a:cxnSpLocks/>
          </p:cNvCxnSpPr>
          <p:nvPr/>
        </p:nvCxnSpPr>
        <p:spPr>
          <a:xfrm flipV="1">
            <a:off x="9171992" y="4073259"/>
            <a:ext cx="1791477" cy="1755"/>
          </a:xfrm>
          <a:prstGeom prst="straightConnector1">
            <a:avLst/>
          </a:prstGeom>
          <a:ln w="38100">
            <a:solidFill>
              <a:schemeClr val="bg2">
                <a:lumMod val="50000"/>
              </a:schemeClr>
            </a:solidFill>
            <a:prstDash val="sysDot"/>
            <a:tailEnd type="none"/>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081FAFB8-777E-E207-3875-F8F923B0B552}"/>
              </a:ext>
            </a:extLst>
          </p:cNvPr>
          <p:cNvSpPr txBox="1"/>
          <p:nvPr/>
        </p:nvSpPr>
        <p:spPr>
          <a:xfrm>
            <a:off x="6550090" y="6519446"/>
            <a:ext cx="1124338" cy="338554"/>
          </a:xfrm>
          <a:prstGeom prst="rect">
            <a:avLst/>
          </a:prstGeom>
          <a:noFill/>
        </p:spPr>
        <p:txBody>
          <a:bodyPr wrap="square">
            <a:spAutoFit/>
          </a:bodyPr>
          <a:lstStyle/>
          <a:p>
            <a:r>
              <a:rPr lang="en-US" sz="1600" dirty="0">
                <a:latin typeface="Arial" panose="020B0604020202020204" pitchFamily="34" charset="0"/>
                <a:cs typeface="Arial" panose="020B0604020202020204" pitchFamily="34" charset="0"/>
              </a:rPr>
              <a:t>(nominal)</a:t>
            </a:r>
            <a:endParaRPr lang="en-GB" sz="1600" dirty="0"/>
          </a:p>
        </p:txBody>
      </p:sp>
    </p:spTree>
    <p:extLst>
      <p:ext uri="{BB962C8B-B14F-4D97-AF65-F5344CB8AC3E}">
        <p14:creationId xmlns:p14="http://schemas.microsoft.com/office/powerpoint/2010/main" val="15537552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C79BC98D-B392-01AF-BBAF-DD80DDC09A61}"/>
              </a:ext>
            </a:extLst>
          </p:cNvPr>
          <p:cNvSpPr txBox="1"/>
          <p:nvPr/>
        </p:nvSpPr>
        <p:spPr>
          <a:xfrm>
            <a:off x="0" y="0"/>
            <a:ext cx="12192000" cy="707886"/>
          </a:xfrm>
          <a:prstGeom prst="rect">
            <a:avLst/>
          </a:prstGeom>
          <a:noFill/>
        </p:spPr>
        <p:txBody>
          <a:bodyPr wrap="square" rtlCol="0">
            <a:spAutoFit/>
          </a:bodyPr>
          <a:lstStyle/>
          <a:p>
            <a:pPr algn="ctr"/>
            <a:r>
              <a:rPr lang="en-US" sz="4000" b="1" dirty="0">
                <a:solidFill>
                  <a:srgbClr val="0000FF"/>
                </a:solidFill>
                <a:latin typeface="Arial" panose="020B0604020202020204" pitchFamily="34" charset="0"/>
                <a:cs typeface="Arial" panose="020B0604020202020204" pitchFamily="34" charset="0"/>
              </a:rPr>
              <a:t>Frequency Throttling (2)</a:t>
            </a:r>
            <a:endParaRPr lang="en-GB" sz="4000" b="1" dirty="0">
              <a:solidFill>
                <a:srgbClr val="0000FF"/>
              </a:solidFill>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976B35BA-2211-E622-07C3-B796D6E9B1F4}"/>
              </a:ext>
            </a:extLst>
          </p:cNvPr>
          <p:cNvSpPr txBox="1"/>
          <p:nvPr/>
        </p:nvSpPr>
        <p:spPr>
          <a:xfrm>
            <a:off x="0" y="671493"/>
            <a:ext cx="12192000" cy="954107"/>
          </a:xfrm>
          <a:prstGeom prst="rect">
            <a:avLst/>
          </a:prstGeom>
          <a:noFill/>
        </p:spPr>
        <p:txBody>
          <a:bodyPr wrap="square" rtlCol="0">
            <a:spAutoFit/>
          </a:bodyPr>
          <a:lstStyle/>
          <a:p>
            <a:r>
              <a:rPr lang="en-US" sz="2800" dirty="0">
                <a:latin typeface="Arial" panose="020B0604020202020204" pitchFamily="34" charset="0"/>
                <a:cs typeface="Arial" panose="020B0604020202020204" pitchFamily="34" charset="0"/>
              </a:rPr>
              <a:t>Execution time decreases almost linearly with frequency, while the total </a:t>
            </a:r>
            <a:r>
              <a:rPr lang="en-US" sz="2800" u="sng" dirty="0">
                <a:latin typeface="Arial" panose="020B0604020202020204" pitchFamily="34" charset="0"/>
                <a:cs typeface="Arial" panose="020B0604020202020204" pitchFamily="34" charset="0"/>
              </a:rPr>
              <a:t>energy per job has a minimum below max. frequency</a:t>
            </a:r>
            <a:r>
              <a:rPr lang="en-US" sz="2800" dirty="0">
                <a:latin typeface="Arial" panose="020B0604020202020204" pitchFamily="34" charset="0"/>
                <a:cs typeface="Arial" panose="020B0604020202020204" pitchFamily="34" charset="0"/>
              </a:rPr>
              <a:t> (on all hardware).</a:t>
            </a:r>
          </a:p>
        </p:txBody>
      </p:sp>
      <p:pic>
        <p:nvPicPr>
          <p:cNvPr id="9" name="Picture 8">
            <a:extLst>
              <a:ext uri="{FF2B5EF4-FFF2-40B4-BE49-F238E27FC236}">
                <a16:creationId xmlns:a16="http://schemas.microsoft.com/office/drawing/2014/main" id="{0B0E7014-5D05-71E5-63D0-9F87EE2AA9C1}"/>
              </a:ext>
            </a:extLst>
          </p:cNvPr>
          <p:cNvPicPr>
            <a:picLocks noChangeAspect="1"/>
          </p:cNvPicPr>
          <p:nvPr/>
        </p:nvPicPr>
        <p:blipFill>
          <a:blip r:embed="rId3"/>
          <a:stretch>
            <a:fillRect/>
          </a:stretch>
        </p:blipFill>
        <p:spPr>
          <a:xfrm>
            <a:off x="-3" y="1626217"/>
            <a:ext cx="6326375" cy="3346158"/>
          </a:xfrm>
          <a:prstGeom prst="rect">
            <a:avLst/>
          </a:prstGeom>
        </p:spPr>
      </p:pic>
      <p:pic>
        <p:nvPicPr>
          <p:cNvPr id="19" name="Picture 18">
            <a:extLst>
              <a:ext uri="{FF2B5EF4-FFF2-40B4-BE49-F238E27FC236}">
                <a16:creationId xmlns:a16="http://schemas.microsoft.com/office/drawing/2014/main" id="{7C229DC6-DDF9-9B3E-C753-5FDA22932CD3}"/>
              </a:ext>
            </a:extLst>
          </p:cNvPr>
          <p:cNvPicPr>
            <a:picLocks noChangeAspect="1"/>
          </p:cNvPicPr>
          <p:nvPr/>
        </p:nvPicPr>
        <p:blipFill>
          <a:blip r:embed="rId4"/>
          <a:stretch>
            <a:fillRect/>
          </a:stretch>
        </p:blipFill>
        <p:spPr>
          <a:xfrm>
            <a:off x="5369442" y="1626217"/>
            <a:ext cx="6822558" cy="3346158"/>
          </a:xfrm>
          <a:prstGeom prst="rect">
            <a:avLst/>
          </a:prstGeom>
        </p:spPr>
      </p:pic>
      <p:sp>
        <p:nvSpPr>
          <p:cNvPr id="2" name="TextBox 1">
            <a:extLst>
              <a:ext uri="{FF2B5EF4-FFF2-40B4-BE49-F238E27FC236}">
                <a16:creationId xmlns:a16="http://schemas.microsoft.com/office/drawing/2014/main" id="{963384A0-A8F1-FD34-EC0E-224D612D06E0}"/>
              </a:ext>
            </a:extLst>
          </p:cNvPr>
          <p:cNvSpPr txBox="1"/>
          <p:nvPr/>
        </p:nvSpPr>
        <p:spPr>
          <a:xfrm>
            <a:off x="-3" y="4888230"/>
            <a:ext cx="11876691" cy="1969770"/>
          </a:xfrm>
          <a:prstGeom prst="rect">
            <a:avLst/>
          </a:prstGeom>
          <a:noFill/>
        </p:spPr>
        <p:txBody>
          <a:bodyPr wrap="square" rtlCol="0">
            <a:spAutoFit/>
          </a:bodyPr>
          <a:lstStyle/>
          <a:p>
            <a:r>
              <a:rPr lang="en-US" sz="2800" dirty="0">
                <a:latin typeface="Arial" panose="020B0604020202020204" pitchFamily="34" charset="0"/>
                <a:cs typeface="Arial" panose="020B0604020202020204" pitchFamily="34" charset="0"/>
              </a:rPr>
              <a:t>What is clear is that tuning the frequency down a notch can save quite some energy at the cost of a small increase in time, but how much time and energy savings greatly depends on the hardware!</a:t>
            </a:r>
          </a:p>
          <a:p>
            <a:endParaRPr lang="en-US" sz="1000" dirty="0">
              <a:latin typeface="Arial" panose="020B0604020202020204" pitchFamily="34" charset="0"/>
              <a:cs typeface="Arial" panose="020B0604020202020204" pitchFamily="34" charset="0"/>
            </a:endParaRPr>
          </a:p>
          <a:p>
            <a:r>
              <a:rPr lang="en-US" sz="2800" dirty="0">
                <a:latin typeface="Arial" panose="020B0604020202020204" pitchFamily="34" charset="0"/>
                <a:cs typeface="Arial" panose="020B0604020202020204" pitchFamily="34" charset="0"/>
              </a:rPr>
              <a:t>In the end, it is up to each sites to find a compromise ...</a:t>
            </a:r>
          </a:p>
        </p:txBody>
      </p:sp>
      <p:pic>
        <p:nvPicPr>
          <p:cNvPr id="6" name="Picture 5" descr="Two bottles with flowers and a silhouette of a child in a field&#10;&#10;Description automatically generated">
            <a:extLst>
              <a:ext uri="{FF2B5EF4-FFF2-40B4-BE49-F238E27FC236}">
                <a16:creationId xmlns:a16="http://schemas.microsoft.com/office/drawing/2014/main" id="{7CDFE9A1-4800-DA5C-1193-6253255637F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603394" y="5784979"/>
            <a:ext cx="1588606" cy="1059587"/>
          </a:xfrm>
          <a:prstGeom prst="rect">
            <a:avLst/>
          </a:prstGeom>
          <a:effectLst>
            <a:softEdge rad="63500"/>
          </a:effectLst>
        </p:spPr>
      </p:pic>
    </p:spTree>
    <p:extLst>
      <p:ext uri="{BB962C8B-B14F-4D97-AF65-F5344CB8AC3E}">
        <p14:creationId xmlns:p14="http://schemas.microsoft.com/office/powerpoint/2010/main" val="39658814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a:extLst>
              <a:ext uri="{FF2B5EF4-FFF2-40B4-BE49-F238E27FC236}">
                <a16:creationId xmlns:a16="http://schemas.microsoft.com/office/drawing/2014/main" id="{CBEDF9A3-A034-251E-A1D4-FEC11355877D}"/>
              </a:ext>
            </a:extLst>
          </p:cNvPr>
          <p:cNvSpPr txBox="1"/>
          <p:nvPr/>
        </p:nvSpPr>
        <p:spPr>
          <a:xfrm>
            <a:off x="0" y="0"/>
            <a:ext cx="12192000" cy="707886"/>
          </a:xfrm>
          <a:prstGeom prst="rect">
            <a:avLst/>
          </a:prstGeom>
          <a:noFill/>
        </p:spPr>
        <p:txBody>
          <a:bodyPr wrap="square" rtlCol="0">
            <a:spAutoFit/>
          </a:bodyPr>
          <a:lstStyle/>
          <a:p>
            <a:pPr algn="ctr"/>
            <a:r>
              <a:rPr lang="en-US" sz="4000" b="1" dirty="0">
                <a:solidFill>
                  <a:srgbClr val="0000FF"/>
                </a:solidFill>
                <a:latin typeface="Arial" panose="020B0604020202020204" pitchFamily="34" charset="0"/>
                <a:cs typeface="Arial" panose="020B0604020202020204" pitchFamily="34" charset="0"/>
              </a:rPr>
              <a:t>Idle</a:t>
            </a:r>
            <a:endParaRPr lang="en-GB" sz="4000" b="1" dirty="0">
              <a:solidFill>
                <a:srgbClr val="0000FF"/>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720B18-B82A-F533-D375-D8FFAF9D2BD5}"/>
              </a:ext>
            </a:extLst>
          </p:cNvPr>
          <p:cNvSpPr txBox="1"/>
          <p:nvPr/>
        </p:nvSpPr>
        <p:spPr>
          <a:xfrm>
            <a:off x="0" y="614579"/>
            <a:ext cx="12192000" cy="954107"/>
          </a:xfrm>
          <a:prstGeom prst="rect">
            <a:avLst/>
          </a:prstGeom>
          <a:noFill/>
        </p:spPr>
        <p:txBody>
          <a:bodyPr wrap="square" rtlCol="0">
            <a:spAutoFit/>
          </a:bodyPr>
          <a:lstStyle/>
          <a:p>
            <a:r>
              <a:rPr lang="en-US" sz="2800" dirty="0">
                <a:latin typeface="Arial" panose="020B0604020202020204" pitchFamily="34" charset="0"/>
                <a:cs typeface="Arial" panose="020B0604020202020204" pitchFamily="34" charset="0"/>
              </a:rPr>
              <a:t>When power measurements are taken during a pure ‘</a:t>
            </a:r>
            <a:r>
              <a:rPr lang="en-US" sz="2800" i="1" dirty="0">
                <a:latin typeface="Arial" panose="020B0604020202020204" pitchFamily="34" charset="0"/>
                <a:cs typeface="Arial" panose="020B0604020202020204" pitchFamily="34" charset="0"/>
              </a:rPr>
              <a:t>sleep</a:t>
            </a:r>
            <a:r>
              <a:rPr lang="en-US" sz="2800" dirty="0">
                <a:latin typeface="Arial" panose="020B0604020202020204" pitchFamily="34" charset="0"/>
                <a:cs typeface="Arial" panose="020B0604020202020204" pitchFamily="34" charset="0"/>
              </a:rPr>
              <a:t>’ job, the</a:t>
            </a:r>
            <a:r>
              <a:rPr lang="en-US" sz="2800" b="1" dirty="0">
                <a:latin typeface="Arial" panose="020B0604020202020204" pitchFamily="34" charset="0"/>
                <a:cs typeface="Arial" panose="020B0604020202020204" pitchFamily="34" charset="0"/>
              </a:rPr>
              <a:t> idle power drain</a:t>
            </a:r>
            <a:r>
              <a:rPr lang="en-US" sz="2800" dirty="0">
                <a:latin typeface="Arial" panose="020B0604020202020204" pitchFamily="34" charset="0"/>
                <a:cs typeface="Arial" panose="020B0604020202020204" pitchFamily="34" charset="0"/>
              </a:rPr>
              <a:t> is independent from the CPU frequency !</a:t>
            </a:r>
          </a:p>
        </p:txBody>
      </p:sp>
      <p:pic>
        <p:nvPicPr>
          <p:cNvPr id="3" name="Picture 2">
            <a:extLst>
              <a:ext uri="{FF2B5EF4-FFF2-40B4-BE49-F238E27FC236}">
                <a16:creationId xmlns:a16="http://schemas.microsoft.com/office/drawing/2014/main" id="{76F7BDFA-0332-AE29-6CBB-67A7E520723E}"/>
              </a:ext>
            </a:extLst>
          </p:cNvPr>
          <p:cNvPicPr>
            <a:picLocks noChangeAspect="1"/>
          </p:cNvPicPr>
          <p:nvPr/>
        </p:nvPicPr>
        <p:blipFill>
          <a:blip r:embed="rId3"/>
          <a:stretch>
            <a:fillRect/>
          </a:stretch>
        </p:blipFill>
        <p:spPr>
          <a:xfrm>
            <a:off x="203278" y="1631398"/>
            <a:ext cx="9024696" cy="4612023"/>
          </a:xfrm>
          <a:prstGeom prst="rect">
            <a:avLst/>
          </a:prstGeom>
        </p:spPr>
      </p:pic>
      <p:sp>
        <p:nvSpPr>
          <p:cNvPr id="2" name="TextBox 1">
            <a:extLst>
              <a:ext uri="{FF2B5EF4-FFF2-40B4-BE49-F238E27FC236}">
                <a16:creationId xmlns:a16="http://schemas.microsoft.com/office/drawing/2014/main" id="{54FEC236-F2B3-EBA6-29CB-80824D568A3D}"/>
              </a:ext>
            </a:extLst>
          </p:cNvPr>
          <p:cNvSpPr txBox="1"/>
          <p:nvPr/>
        </p:nvSpPr>
        <p:spPr>
          <a:xfrm>
            <a:off x="9330612" y="1702623"/>
            <a:ext cx="2861387" cy="3785652"/>
          </a:xfrm>
          <a:prstGeom prst="rect">
            <a:avLst/>
          </a:prstGeom>
          <a:noFill/>
        </p:spPr>
        <p:txBody>
          <a:bodyPr wrap="square">
            <a:spAutoFit/>
          </a:bodyPr>
          <a:lstStyle/>
          <a:p>
            <a:r>
              <a:rPr lang="en-US" sz="2000" dirty="0"/>
              <a:t>This was done out of curiosity, after we observed a small correlation between CPU frequency and idle consumption …</a:t>
            </a:r>
          </a:p>
          <a:p>
            <a:endParaRPr lang="en-US" sz="2000" dirty="0"/>
          </a:p>
          <a:p>
            <a:r>
              <a:rPr lang="en-US" sz="2000" dirty="0"/>
              <a:t>… which turned out to come from the tail of the workloads, as the idle measurement was taken between workloads.</a:t>
            </a:r>
            <a:endParaRPr lang="en-GB" sz="2000" dirty="0"/>
          </a:p>
        </p:txBody>
      </p:sp>
      <p:pic>
        <p:nvPicPr>
          <p:cNvPr id="7" name="Picture 6" descr="A television on a table in the desert&#10;&#10;Description automatically generated">
            <a:extLst>
              <a:ext uri="{FF2B5EF4-FFF2-40B4-BE49-F238E27FC236}">
                <a16:creationId xmlns:a16="http://schemas.microsoft.com/office/drawing/2014/main" id="{0B0B15F7-0EDD-0718-69B0-DEE6B7873D7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137412" y="5488276"/>
            <a:ext cx="2054587" cy="1369724"/>
          </a:xfrm>
          <a:prstGeom prst="rect">
            <a:avLst/>
          </a:prstGeom>
          <a:effectLst>
            <a:softEdge rad="63500"/>
          </a:effectLst>
        </p:spPr>
      </p:pic>
    </p:spTree>
    <p:extLst>
      <p:ext uri="{BB962C8B-B14F-4D97-AF65-F5344CB8AC3E}">
        <p14:creationId xmlns:p14="http://schemas.microsoft.com/office/powerpoint/2010/main" val="383447183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a:extLst>
              <a:ext uri="{FF2B5EF4-FFF2-40B4-BE49-F238E27FC236}">
                <a16:creationId xmlns:a16="http://schemas.microsoft.com/office/drawing/2014/main" id="{CBEDF9A3-A034-251E-A1D4-FEC11355877D}"/>
              </a:ext>
            </a:extLst>
          </p:cNvPr>
          <p:cNvSpPr txBox="1"/>
          <p:nvPr/>
        </p:nvSpPr>
        <p:spPr>
          <a:xfrm>
            <a:off x="0" y="0"/>
            <a:ext cx="12192000" cy="707886"/>
          </a:xfrm>
          <a:prstGeom prst="rect">
            <a:avLst/>
          </a:prstGeom>
          <a:noFill/>
        </p:spPr>
        <p:txBody>
          <a:bodyPr wrap="square" rtlCol="0">
            <a:spAutoFit/>
          </a:bodyPr>
          <a:lstStyle/>
          <a:p>
            <a:pPr algn="ctr"/>
            <a:r>
              <a:rPr lang="en-US" sz="4000" b="1" dirty="0">
                <a:solidFill>
                  <a:srgbClr val="0000FF"/>
                </a:solidFill>
                <a:latin typeface="Arial" panose="020B0604020202020204" pitchFamily="34" charset="0"/>
                <a:cs typeface="Arial" panose="020B0604020202020204" pitchFamily="34" charset="0"/>
              </a:rPr>
              <a:t>ARM Farm</a:t>
            </a:r>
            <a:endParaRPr lang="en-GB" sz="4000" b="1" dirty="0">
              <a:solidFill>
                <a:srgbClr val="0000FF"/>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720B18-B82A-F533-D375-D8FFAF9D2BD5}"/>
              </a:ext>
            </a:extLst>
          </p:cNvPr>
          <p:cNvSpPr txBox="1"/>
          <p:nvPr/>
        </p:nvSpPr>
        <p:spPr>
          <a:xfrm>
            <a:off x="80157" y="707886"/>
            <a:ext cx="12030978" cy="2400657"/>
          </a:xfrm>
          <a:prstGeom prst="rect">
            <a:avLst/>
          </a:prstGeom>
          <a:noFill/>
        </p:spPr>
        <p:txBody>
          <a:bodyPr wrap="square" rtlCol="0">
            <a:spAutoFit/>
          </a:bodyPr>
          <a:lstStyle/>
          <a:p>
            <a:r>
              <a:rPr lang="en-US" sz="2500" dirty="0">
                <a:latin typeface="Arial" panose="020B0604020202020204" pitchFamily="34" charset="0"/>
                <a:cs typeface="Arial" panose="020B0604020202020204" pitchFamily="34" charset="0"/>
              </a:rPr>
              <a:t>From these tests, </a:t>
            </a:r>
            <a:r>
              <a:rPr lang="en-US" sz="2500" b="1" dirty="0">
                <a:latin typeface="Arial" panose="020B0604020202020204" pitchFamily="34" charset="0"/>
                <a:cs typeface="Arial" panose="020B0604020202020204" pitchFamily="34" charset="0"/>
              </a:rPr>
              <a:t>ARM compute </a:t>
            </a:r>
            <a:r>
              <a:rPr lang="en-US" sz="2500" dirty="0">
                <a:latin typeface="Arial" panose="020B0604020202020204" pitchFamily="34" charset="0"/>
                <a:cs typeface="Arial" panose="020B0604020202020204" pitchFamily="34" charset="0"/>
              </a:rPr>
              <a:t>have shown indications that it could outperform </a:t>
            </a:r>
            <a:r>
              <a:rPr lang="en-US" sz="2500" b="1" dirty="0">
                <a:latin typeface="Arial" panose="020B0604020202020204" pitchFamily="34" charset="0"/>
                <a:cs typeface="Arial" panose="020B0604020202020204" pitchFamily="34" charset="0"/>
              </a:rPr>
              <a:t>x86</a:t>
            </a:r>
            <a:r>
              <a:rPr lang="en-US" sz="2500" dirty="0">
                <a:latin typeface="Arial" panose="020B0604020202020204" pitchFamily="34" charset="0"/>
                <a:cs typeface="Arial" panose="020B0604020202020204" pitchFamily="34" charset="0"/>
              </a:rPr>
              <a:t> in terms of energy efficiency for HEP-style workloads. </a:t>
            </a:r>
          </a:p>
          <a:p>
            <a:endParaRPr lang="en-US" sz="2000" dirty="0">
              <a:latin typeface="Arial" panose="020B0604020202020204" pitchFamily="34" charset="0"/>
              <a:cs typeface="Arial" panose="020B0604020202020204" pitchFamily="34" charset="0"/>
            </a:endParaRPr>
          </a:p>
          <a:p>
            <a:r>
              <a:rPr lang="en-US" sz="2500" dirty="0">
                <a:latin typeface="Arial" panose="020B0604020202020204" pitchFamily="34" charset="0"/>
                <a:cs typeface="Arial" panose="020B0604020202020204" pitchFamily="34" charset="0"/>
              </a:rPr>
              <a:t>Following our work in this field, we received a donation of ~2000 cores </a:t>
            </a:r>
            <a:r>
              <a:rPr lang="en-US" sz="2500" b="1" dirty="0">
                <a:latin typeface="Arial" panose="020B0604020202020204" pitchFamily="34" charset="0"/>
                <a:cs typeface="Arial" panose="020B0604020202020204" pitchFamily="34" charset="0"/>
              </a:rPr>
              <a:t>ARM Q80-30</a:t>
            </a:r>
            <a:r>
              <a:rPr lang="en-US" sz="2500" dirty="0">
                <a:latin typeface="Arial" panose="020B0604020202020204" pitchFamily="34" charset="0"/>
                <a:cs typeface="Arial" panose="020B0604020202020204" pitchFamily="34" charset="0"/>
              </a:rPr>
              <a:t> machines from </a:t>
            </a:r>
            <a:r>
              <a:rPr lang="en-US" sz="2500" b="1" dirty="0">
                <a:latin typeface="Arial" panose="020B0604020202020204" pitchFamily="34" charset="0"/>
                <a:cs typeface="Arial" panose="020B0604020202020204" pitchFamily="34" charset="0"/>
              </a:rPr>
              <a:t>Ampere</a:t>
            </a:r>
            <a:r>
              <a:rPr lang="en-US" sz="2500" dirty="0">
                <a:latin typeface="Arial" panose="020B0604020202020204" pitchFamily="34" charset="0"/>
                <a:cs typeface="Arial" panose="020B0604020202020204" pitchFamily="34" charset="0"/>
              </a:rPr>
              <a:t> and created an ‘ARM farm’ to see how easy it would be to advertise ARM resource on a Tier-2 grid site.</a:t>
            </a:r>
          </a:p>
        </p:txBody>
      </p:sp>
      <p:grpSp>
        <p:nvGrpSpPr>
          <p:cNvPr id="4" name="Group 3">
            <a:extLst>
              <a:ext uri="{FF2B5EF4-FFF2-40B4-BE49-F238E27FC236}">
                <a16:creationId xmlns:a16="http://schemas.microsoft.com/office/drawing/2014/main" id="{A467F207-EA28-3D65-9D70-944409ADEB3C}"/>
              </a:ext>
            </a:extLst>
          </p:cNvPr>
          <p:cNvGrpSpPr/>
          <p:nvPr/>
        </p:nvGrpSpPr>
        <p:grpSpPr>
          <a:xfrm>
            <a:off x="0" y="3242380"/>
            <a:ext cx="12199194" cy="1651599"/>
            <a:chOff x="-3597" y="5218675"/>
            <a:chExt cx="12199194" cy="1651599"/>
          </a:xfrm>
        </p:grpSpPr>
        <p:sp>
          <p:nvSpPr>
            <p:cNvPr id="20" name="Rectangle 19">
              <a:extLst>
                <a:ext uri="{FF2B5EF4-FFF2-40B4-BE49-F238E27FC236}">
                  <a16:creationId xmlns:a16="http://schemas.microsoft.com/office/drawing/2014/main" id="{9568F950-5B16-A626-D447-A81F0041479B}"/>
                </a:ext>
              </a:extLst>
            </p:cNvPr>
            <p:cNvSpPr/>
            <p:nvPr/>
          </p:nvSpPr>
          <p:spPr>
            <a:xfrm>
              <a:off x="-3597" y="5218675"/>
              <a:ext cx="12199194" cy="1651599"/>
            </a:xfrm>
            <a:prstGeom prst="rect">
              <a:avLst/>
            </a:prstGeom>
            <a:solidFill>
              <a:schemeClr val="accent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Shape 136">
              <a:extLst>
                <a:ext uri="{FF2B5EF4-FFF2-40B4-BE49-F238E27FC236}">
                  <a16:creationId xmlns:a16="http://schemas.microsoft.com/office/drawing/2014/main" id="{8328372E-F5A5-ACB5-727C-314EB0F14566}"/>
                </a:ext>
              </a:extLst>
            </p:cNvPr>
            <p:cNvSpPr txBox="1">
              <a:spLocks/>
            </p:cNvSpPr>
            <p:nvPr/>
          </p:nvSpPr>
          <p:spPr>
            <a:xfrm>
              <a:off x="76560" y="5265895"/>
              <a:ext cx="11566570" cy="1474725"/>
            </a:xfrm>
            <a:prstGeom prst="rect">
              <a:avLst/>
            </a:prstGeom>
            <a:ln>
              <a:noFill/>
            </a:ln>
          </p:spPr>
          <p:txBody>
            <a:bodyPr vert="horz" lIns="91440" tIns="45720" rIns="91440" bIns="45720" rtlCol="0">
              <a:noAutofit/>
            </a:bodyPr>
            <a:lstStyle/>
            <a:p>
              <a:pPr marR="0" lvl="0" algn="l" defTabSz="914400" rtl="0" eaLnBrk="1" fontAlgn="auto" latinLnBrk="0" hangingPunct="1">
                <a:lnSpc>
                  <a:spcPct val="90000"/>
                </a:lnSpc>
                <a:spcBef>
                  <a:spcPts val="1800"/>
                </a:spcBef>
                <a:spcAft>
                  <a:spcPts val="0"/>
                </a:spcAft>
                <a:buClrTx/>
                <a:buSzTx/>
                <a:tabLst/>
                <a:defRPr/>
              </a:pPr>
              <a:r>
                <a:rPr lang="en-US" sz="2000" b="1" dirty="0">
                  <a:solidFill>
                    <a:srgbClr val="FF00FF"/>
                  </a:solidFill>
                  <a:latin typeface="Arial" panose="020B0604020202020204" pitchFamily="34" charset="0"/>
                  <a:cs typeface="Arial" panose="020B0604020202020204" pitchFamily="34" charset="0"/>
                </a:rPr>
                <a:t>2*ARM80c:  </a:t>
              </a:r>
              <a:r>
                <a:rPr lang="it-IT" sz="2000" b="1" dirty="0">
                  <a:solidFill>
                    <a:srgbClr val="FF00FF"/>
                  </a:solidFill>
                  <a:latin typeface="Arial" panose="020B0604020202020204" pitchFamily="34" charset="0"/>
                  <a:cs typeface="Arial" panose="020B0604020202020204" pitchFamily="34" charset="0"/>
                </a:rPr>
                <a:t>Dual </a:t>
              </a:r>
              <a:r>
                <a:rPr lang="it-IT" sz="2000" b="1" dirty="0" err="1">
                  <a:solidFill>
                    <a:srgbClr val="FF00FF"/>
                  </a:solidFill>
                  <a:latin typeface="Arial" panose="020B0604020202020204" pitchFamily="34" charset="0"/>
                  <a:cs typeface="Arial" panose="020B0604020202020204" pitchFamily="34" charset="0"/>
                </a:rPr>
                <a:t>Socket</a:t>
              </a:r>
              <a:r>
                <a:rPr lang="it-IT" sz="2000" b="1" dirty="0">
                  <a:solidFill>
                    <a:srgbClr val="FF00FF"/>
                  </a:solidFill>
                  <a:latin typeface="Arial" panose="020B0604020202020204" pitchFamily="34" charset="0"/>
                  <a:cs typeface="Arial" panose="020B0604020202020204" pitchFamily="34" charset="0"/>
                </a:rPr>
                <a:t> Ampere Altra Q80-30 80-Core Processor (</a:t>
              </a:r>
              <a:r>
                <a:rPr lang="it-IT" sz="2000" b="1" dirty="0" err="1">
                  <a:solidFill>
                    <a:srgbClr val="FF00FF"/>
                  </a:solidFill>
                  <a:latin typeface="Arial" panose="020B0604020202020204" pitchFamily="34" charset="0"/>
                  <a:cs typeface="Arial" panose="020B0604020202020204" pitchFamily="34" charset="0"/>
                </a:rPr>
                <a:t>MegaRAC</a:t>
              </a:r>
              <a:r>
                <a:rPr lang="it-IT" sz="2000" b="1" dirty="0">
                  <a:solidFill>
                    <a:srgbClr val="FF00FF"/>
                  </a:solidFill>
                  <a:latin typeface="Arial" panose="020B0604020202020204" pitchFamily="34" charset="0"/>
                  <a:cs typeface="Arial" panose="020B0604020202020204" pitchFamily="34" charset="0"/>
                </a:rPr>
                <a:t>)</a:t>
              </a:r>
              <a:br>
                <a:rPr lang="it-IT" sz="2000" b="1" dirty="0">
                  <a:solidFill>
                    <a:srgbClr val="FF00FF"/>
                  </a:solidFill>
                  <a:latin typeface="Arial" panose="020B0604020202020204" pitchFamily="34" charset="0"/>
                  <a:cs typeface="Arial" panose="020B0604020202020204" pitchFamily="34" charset="0"/>
                </a:rPr>
              </a:br>
              <a:br>
                <a:rPr lang="en-US" sz="300" dirty="0">
                  <a:solidFill>
                    <a:srgbClr val="FF00FF"/>
                  </a:solidFill>
                  <a:latin typeface="Arial" panose="020B0604020202020204" pitchFamily="34" charset="0"/>
                  <a:cs typeface="Arial" panose="020B0604020202020204" pitchFamily="34" charset="0"/>
                </a:rPr>
              </a:br>
              <a:r>
                <a:rPr lang="en-US" sz="2000" dirty="0">
                  <a:solidFill>
                    <a:srgbClr val="FF00FF"/>
                  </a:solidFill>
                  <a:latin typeface="Arial" panose="020B0604020202020204" pitchFamily="34" charset="0"/>
                  <a:cs typeface="Arial" panose="020B0604020202020204" pitchFamily="34" charset="0"/>
                </a:rPr>
                <a:t>  CPU: 	2 * ARM Q80-30 80C @ 3GHz (TDP 210W)</a:t>
              </a:r>
              <a:br>
                <a:rPr lang="en-US" sz="2000" dirty="0">
                  <a:solidFill>
                    <a:srgbClr val="FF00FF"/>
                  </a:solidFill>
                  <a:latin typeface="Arial" panose="020B0604020202020204" pitchFamily="34" charset="0"/>
                  <a:cs typeface="Arial" panose="020B0604020202020204" pitchFamily="34" charset="0"/>
                </a:rPr>
              </a:br>
              <a:r>
                <a:rPr lang="en-US" sz="2000" dirty="0">
                  <a:solidFill>
                    <a:srgbClr val="FF00FF"/>
                  </a:solidFill>
                  <a:latin typeface="Arial" panose="020B0604020202020204" pitchFamily="34" charset="0"/>
                  <a:cs typeface="Arial" panose="020B0604020202020204" pitchFamily="34" charset="0"/>
                </a:rPr>
                <a:t>  RAM: 	512GB (32 x 16GB or 16 x 32GB) DDR4 3200MT/s </a:t>
              </a:r>
              <a:r>
                <a:rPr lang="en-US" sz="2000" dirty="0">
                  <a:solidFill>
                    <a:srgbClr val="FF00FF"/>
                  </a:solidFill>
                  <a:latin typeface="Arial" panose="020B0604020202020204" pitchFamily="34" charset="0"/>
                  <a:cs typeface="Arial" panose="020B0604020202020204" pitchFamily="34" charset="0"/>
                  <a:sym typeface="Wingdings" panose="05000000000000000000" pitchFamily="2" charset="2"/>
                </a:rPr>
                <a:t> 3.2 GB/core</a:t>
              </a:r>
              <a:br>
                <a:rPr lang="en-US" sz="2000" dirty="0">
                  <a:solidFill>
                    <a:srgbClr val="FF00FF"/>
                  </a:solidFill>
                  <a:latin typeface="Arial" panose="020B0604020202020204" pitchFamily="34" charset="0"/>
                  <a:cs typeface="Arial" panose="020B0604020202020204" pitchFamily="34" charset="0"/>
                </a:rPr>
              </a:br>
              <a:r>
                <a:rPr lang="en-US" sz="2000" dirty="0">
                  <a:solidFill>
                    <a:srgbClr val="FF00FF"/>
                  </a:solidFill>
                  <a:latin typeface="Arial" panose="020B0604020202020204" pitchFamily="34" charset="0"/>
                  <a:cs typeface="Arial" panose="020B0604020202020204" pitchFamily="34" charset="0"/>
                </a:rPr>
                <a:t>  HDD: 	2 * 1Tb </a:t>
              </a:r>
              <a:r>
                <a:rPr lang="en-US" sz="2000" dirty="0" err="1">
                  <a:solidFill>
                    <a:srgbClr val="FF00FF"/>
                  </a:solidFill>
                  <a:latin typeface="Arial" panose="020B0604020202020204" pitchFamily="34" charset="0"/>
                  <a:cs typeface="Arial" panose="020B0604020202020204" pitchFamily="34" charset="0"/>
                </a:rPr>
                <a:t>NVMe</a:t>
              </a:r>
              <a:r>
                <a:rPr lang="en-US" sz="2000" dirty="0">
                  <a:solidFill>
                    <a:srgbClr val="FF00FF"/>
                  </a:solidFill>
                  <a:latin typeface="Arial" panose="020B0604020202020204" pitchFamily="34" charset="0"/>
                  <a:cs typeface="Arial" panose="020B0604020202020204" pitchFamily="34" charset="0"/>
                </a:rPr>
                <a:t> (INTEL + SAMSUNG)</a:t>
              </a:r>
              <a:br>
                <a:rPr lang="en-US" sz="2000" dirty="0">
                  <a:solidFill>
                    <a:srgbClr val="FF00FF"/>
                  </a:solidFill>
                  <a:latin typeface="Arial" panose="020B0604020202020204" pitchFamily="34" charset="0"/>
                  <a:cs typeface="Arial" panose="020B0604020202020204" pitchFamily="34" charset="0"/>
                </a:rPr>
              </a:br>
              <a:r>
                <a:rPr lang="en-US" sz="2000" dirty="0">
                  <a:solidFill>
                    <a:srgbClr val="FF00FF"/>
                  </a:solidFill>
                  <a:latin typeface="Arial" panose="020B0604020202020204" pitchFamily="34" charset="0"/>
                  <a:cs typeface="Arial" panose="020B0604020202020204" pitchFamily="34" charset="0"/>
                </a:rPr>
                <a:t>  OS:  	Rocky 9.2 </a:t>
              </a:r>
              <a:endParaRPr lang="en-US" sz="2000" i="1" dirty="0">
                <a:solidFill>
                  <a:srgbClr val="FF00FF"/>
                </a:solidFill>
                <a:latin typeface="Arial" panose="020B0604020202020204" pitchFamily="34" charset="0"/>
                <a:cs typeface="Arial" panose="020B0604020202020204" pitchFamily="34" charset="0"/>
              </a:endParaRPr>
            </a:p>
          </p:txBody>
        </p:sp>
        <p:pic>
          <p:nvPicPr>
            <p:cNvPr id="3" name="Picture 2">
              <a:extLst>
                <a:ext uri="{FF2B5EF4-FFF2-40B4-BE49-F238E27FC236}">
                  <a16:creationId xmlns:a16="http://schemas.microsoft.com/office/drawing/2014/main" id="{78242201-DE5C-35AB-FAF0-B7A3FA7D0F5A}"/>
                </a:ext>
              </a:extLst>
            </p:cNvPr>
            <p:cNvPicPr>
              <a:picLocks noChangeAspect="1"/>
            </p:cNvPicPr>
            <p:nvPr/>
          </p:nvPicPr>
          <p:blipFill rotWithShape="1">
            <a:blip r:embed="rId3">
              <a:clrChange>
                <a:clrFrom>
                  <a:srgbClr val="FEFEFE"/>
                </a:clrFrom>
                <a:clrTo>
                  <a:srgbClr val="FEFEFE">
                    <a:alpha val="0"/>
                  </a:srgbClr>
                </a:clrTo>
              </a:clrChange>
              <a:extLst>
                <a:ext uri="{BEBA8EAE-BF5A-486C-A8C5-ECC9F3942E4B}">
                  <a14:imgProps xmlns:a14="http://schemas.microsoft.com/office/drawing/2010/main">
                    <a14:imgLayer r:embed="rId4">
                      <a14:imgEffect>
                        <a14:backgroundRemoval t="28829" b="69369" l="2600" r="99000"/>
                      </a14:imgEffect>
                    </a14:imgLayer>
                  </a14:imgProps>
                </a:ext>
                <a:ext uri="{28A0092B-C50C-407E-A947-70E740481C1C}">
                  <a14:useLocalDpi xmlns:a14="http://schemas.microsoft.com/office/drawing/2010/main" val="0"/>
                </a:ext>
              </a:extLst>
            </a:blip>
            <a:srcRect l="2638" t="28815" r="2397" b="30539"/>
            <a:stretch/>
          </p:blipFill>
          <p:spPr>
            <a:xfrm>
              <a:off x="8810971" y="5498859"/>
              <a:ext cx="3384626" cy="969223"/>
            </a:xfrm>
            <a:prstGeom prst="rect">
              <a:avLst/>
            </a:prstGeom>
            <a:ln>
              <a:noFill/>
            </a:ln>
          </p:spPr>
        </p:pic>
        <p:sp>
          <p:nvSpPr>
            <p:cNvPr id="19" name="TextBox 18">
              <a:extLst>
                <a:ext uri="{FF2B5EF4-FFF2-40B4-BE49-F238E27FC236}">
                  <a16:creationId xmlns:a16="http://schemas.microsoft.com/office/drawing/2014/main" id="{CCA6B0FC-5B7B-1542-81A8-12DD4DEA0E53}"/>
                </a:ext>
              </a:extLst>
            </p:cNvPr>
            <p:cNvSpPr txBox="1"/>
            <p:nvPr/>
          </p:nvSpPr>
          <p:spPr>
            <a:xfrm>
              <a:off x="9717206" y="5887276"/>
              <a:ext cx="2006081" cy="461665"/>
            </a:xfrm>
            <a:prstGeom prst="rect">
              <a:avLst/>
            </a:prstGeom>
            <a:noFill/>
          </p:spPr>
          <p:txBody>
            <a:bodyPr wrap="square">
              <a:spAutoFit/>
            </a:bodyPr>
            <a:lstStyle/>
            <a:p>
              <a:r>
                <a:rPr lang="en-US" sz="2400" b="1" dirty="0">
                  <a:solidFill>
                    <a:srgbClr val="FF0000"/>
                  </a:solidFill>
                  <a:latin typeface="Arial" panose="020B0604020202020204" pitchFamily="34" charset="0"/>
                  <a:cs typeface="Arial" panose="020B0604020202020204" pitchFamily="34" charset="0"/>
                </a:rPr>
                <a:t>~ 2k cores</a:t>
              </a:r>
              <a:endParaRPr lang="en-GB" sz="2400" dirty="0"/>
            </a:p>
          </p:txBody>
        </p:sp>
      </p:grpSp>
      <p:sp>
        <p:nvSpPr>
          <p:cNvPr id="7" name="TextBox 6">
            <a:extLst>
              <a:ext uri="{FF2B5EF4-FFF2-40B4-BE49-F238E27FC236}">
                <a16:creationId xmlns:a16="http://schemas.microsoft.com/office/drawing/2014/main" id="{B46D1E1D-49FE-6F6C-CFE0-B97DDC2A5C80}"/>
              </a:ext>
            </a:extLst>
          </p:cNvPr>
          <p:cNvSpPr txBox="1"/>
          <p:nvPr/>
        </p:nvSpPr>
        <p:spPr>
          <a:xfrm>
            <a:off x="80157" y="5142872"/>
            <a:ext cx="11796534" cy="1631216"/>
          </a:xfrm>
          <a:prstGeom prst="rect">
            <a:avLst/>
          </a:prstGeom>
          <a:noFill/>
        </p:spPr>
        <p:txBody>
          <a:bodyPr wrap="square">
            <a:spAutoFit/>
          </a:bodyPr>
          <a:lstStyle/>
          <a:p>
            <a:r>
              <a:rPr lang="en-US" sz="2500" dirty="0">
                <a:latin typeface="Arial" panose="020B0604020202020204" pitchFamily="34" charset="0"/>
                <a:cs typeface="Arial" panose="020B0604020202020204" pitchFamily="34" charset="0"/>
              </a:rPr>
              <a:t>Initially this ARM resource was offered out for testing the to 4 main </a:t>
            </a:r>
            <a:r>
              <a:rPr lang="en-US" sz="2500" b="1" dirty="0">
                <a:latin typeface="Arial" panose="020B0604020202020204" pitchFamily="34" charset="0"/>
                <a:cs typeface="Arial" panose="020B0604020202020204" pitchFamily="34" charset="0"/>
              </a:rPr>
              <a:t>LHC</a:t>
            </a:r>
            <a:r>
              <a:rPr lang="en-US" sz="2500" dirty="0">
                <a:latin typeface="Arial" panose="020B0604020202020204" pitchFamily="34" charset="0"/>
                <a:cs typeface="Arial" panose="020B0604020202020204" pitchFamily="34" charset="0"/>
              </a:rPr>
              <a:t> experiments, with the idea being that once these 4 main experiments had run and validated their physics outputs, we could move to fully integrating said ARM resource at our grid site.</a:t>
            </a:r>
          </a:p>
        </p:txBody>
      </p:sp>
    </p:spTree>
    <p:extLst>
      <p:ext uri="{BB962C8B-B14F-4D97-AF65-F5344CB8AC3E}">
        <p14:creationId xmlns:p14="http://schemas.microsoft.com/office/powerpoint/2010/main" val="359458992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a:extLst>
              <a:ext uri="{FF2B5EF4-FFF2-40B4-BE49-F238E27FC236}">
                <a16:creationId xmlns:a16="http://schemas.microsoft.com/office/drawing/2014/main" id="{CBEDF9A3-A034-251E-A1D4-FEC11355877D}"/>
              </a:ext>
            </a:extLst>
          </p:cNvPr>
          <p:cNvSpPr txBox="1"/>
          <p:nvPr/>
        </p:nvSpPr>
        <p:spPr>
          <a:xfrm>
            <a:off x="0" y="0"/>
            <a:ext cx="12192000" cy="707886"/>
          </a:xfrm>
          <a:prstGeom prst="rect">
            <a:avLst/>
          </a:prstGeom>
          <a:noFill/>
        </p:spPr>
        <p:txBody>
          <a:bodyPr wrap="square" rtlCol="0">
            <a:spAutoFit/>
          </a:bodyPr>
          <a:lstStyle/>
          <a:p>
            <a:pPr algn="ctr"/>
            <a:r>
              <a:rPr lang="en-US" sz="4000" b="1" dirty="0">
                <a:solidFill>
                  <a:srgbClr val="0000FF"/>
                </a:solidFill>
                <a:latin typeface="Arial" panose="020B0604020202020204" pitchFamily="34" charset="0"/>
                <a:cs typeface="Arial" panose="020B0604020202020204" pitchFamily="34" charset="0"/>
              </a:rPr>
              <a:t>ARM Farm (2)</a:t>
            </a:r>
            <a:endParaRPr lang="en-GB" sz="4000" b="1" dirty="0">
              <a:solidFill>
                <a:srgbClr val="0000FF"/>
              </a:solidFill>
              <a:latin typeface="Arial" panose="020B0604020202020204" pitchFamily="34" charset="0"/>
              <a:cs typeface="Arial" panose="020B0604020202020204" pitchFamily="34" charset="0"/>
            </a:endParaRPr>
          </a:p>
        </p:txBody>
      </p:sp>
      <p:pic>
        <p:nvPicPr>
          <p:cNvPr id="2" name="Picture 1">
            <a:extLst>
              <a:ext uri="{FF2B5EF4-FFF2-40B4-BE49-F238E27FC236}">
                <a16:creationId xmlns:a16="http://schemas.microsoft.com/office/drawing/2014/main" id="{A82665BC-7EE6-2B3E-E77E-CF840FB8017D}"/>
              </a:ext>
            </a:extLst>
          </p:cNvPr>
          <p:cNvPicPr>
            <a:picLocks noChangeAspect="1"/>
          </p:cNvPicPr>
          <p:nvPr/>
        </p:nvPicPr>
        <p:blipFill>
          <a:blip r:embed="rId3"/>
          <a:stretch>
            <a:fillRect/>
          </a:stretch>
        </p:blipFill>
        <p:spPr>
          <a:xfrm>
            <a:off x="0" y="1281240"/>
            <a:ext cx="12192000" cy="5576760"/>
          </a:xfrm>
          <a:prstGeom prst="rect">
            <a:avLst/>
          </a:prstGeom>
        </p:spPr>
      </p:pic>
      <p:sp>
        <p:nvSpPr>
          <p:cNvPr id="3" name="TextBox 2">
            <a:extLst>
              <a:ext uri="{FF2B5EF4-FFF2-40B4-BE49-F238E27FC236}">
                <a16:creationId xmlns:a16="http://schemas.microsoft.com/office/drawing/2014/main" id="{25941D0D-4E39-394C-245F-34D46FBE2554}"/>
              </a:ext>
            </a:extLst>
          </p:cNvPr>
          <p:cNvSpPr txBox="1"/>
          <p:nvPr/>
        </p:nvSpPr>
        <p:spPr>
          <a:xfrm>
            <a:off x="0" y="756036"/>
            <a:ext cx="12192000" cy="477054"/>
          </a:xfrm>
          <a:prstGeom prst="rect">
            <a:avLst/>
          </a:prstGeom>
          <a:noFill/>
        </p:spPr>
        <p:txBody>
          <a:bodyPr wrap="square">
            <a:spAutoFit/>
          </a:bodyPr>
          <a:lstStyle/>
          <a:p>
            <a:r>
              <a:rPr lang="en-US" sz="2500" dirty="0">
                <a:latin typeface="Arial" panose="020B0604020202020204" pitchFamily="34" charset="0"/>
                <a:cs typeface="Arial" panose="020B0604020202020204" pitchFamily="34" charset="0"/>
              </a:rPr>
              <a:t>Job submission chain @ </a:t>
            </a:r>
            <a:r>
              <a:rPr lang="en-US" sz="2500" dirty="0" err="1">
                <a:latin typeface="Arial" panose="020B0604020202020204" pitchFamily="34" charset="0"/>
                <a:cs typeface="Arial" panose="020B0604020202020204" pitchFamily="34" charset="0"/>
              </a:rPr>
              <a:t>ScotGrid</a:t>
            </a:r>
            <a:r>
              <a:rPr lang="en-US" sz="2500" dirty="0">
                <a:latin typeface="Arial" panose="020B0604020202020204" pitchFamily="34" charset="0"/>
                <a:cs typeface="Arial" panose="020B0604020202020204" pitchFamily="34" charset="0"/>
              </a:rPr>
              <a:t> Glasgow:</a:t>
            </a:r>
          </a:p>
        </p:txBody>
      </p:sp>
    </p:spTree>
    <p:extLst>
      <p:ext uri="{BB962C8B-B14F-4D97-AF65-F5344CB8AC3E}">
        <p14:creationId xmlns:p14="http://schemas.microsoft.com/office/powerpoint/2010/main" val="338675381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a:extLst>
              <a:ext uri="{FF2B5EF4-FFF2-40B4-BE49-F238E27FC236}">
                <a16:creationId xmlns:a16="http://schemas.microsoft.com/office/drawing/2014/main" id="{CBEDF9A3-A034-251E-A1D4-FEC11355877D}"/>
              </a:ext>
            </a:extLst>
          </p:cNvPr>
          <p:cNvSpPr txBox="1"/>
          <p:nvPr/>
        </p:nvSpPr>
        <p:spPr>
          <a:xfrm>
            <a:off x="0" y="0"/>
            <a:ext cx="12192000" cy="707886"/>
          </a:xfrm>
          <a:prstGeom prst="rect">
            <a:avLst/>
          </a:prstGeom>
          <a:noFill/>
        </p:spPr>
        <p:txBody>
          <a:bodyPr wrap="square" rtlCol="0">
            <a:spAutoFit/>
          </a:bodyPr>
          <a:lstStyle/>
          <a:p>
            <a:pPr algn="ctr"/>
            <a:r>
              <a:rPr lang="en-US" sz="4000" b="1" dirty="0">
                <a:solidFill>
                  <a:srgbClr val="0000FF"/>
                </a:solidFill>
                <a:latin typeface="Arial" panose="020B0604020202020204" pitchFamily="34" charset="0"/>
                <a:cs typeface="Arial" panose="020B0604020202020204" pitchFamily="34" charset="0"/>
              </a:rPr>
              <a:t>ARM Validation</a:t>
            </a:r>
            <a:endParaRPr lang="en-GB" sz="4000" b="1" dirty="0">
              <a:solidFill>
                <a:srgbClr val="0000FF"/>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720B18-B82A-F533-D375-D8FFAF9D2BD5}"/>
              </a:ext>
            </a:extLst>
          </p:cNvPr>
          <p:cNvSpPr txBox="1"/>
          <p:nvPr/>
        </p:nvSpPr>
        <p:spPr>
          <a:xfrm>
            <a:off x="0" y="633615"/>
            <a:ext cx="12192000" cy="6247864"/>
          </a:xfrm>
          <a:prstGeom prst="rect">
            <a:avLst/>
          </a:prstGeom>
          <a:noFill/>
        </p:spPr>
        <p:txBody>
          <a:bodyPr wrap="square" rtlCol="0">
            <a:spAutoFit/>
          </a:bodyPr>
          <a:lstStyle/>
          <a:p>
            <a:r>
              <a:rPr lang="en-US" sz="2500" dirty="0">
                <a:latin typeface="Arial" panose="020B0604020202020204" pitchFamily="34" charset="0"/>
                <a:cs typeface="Arial" panose="020B0604020202020204" pitchFamily="34" charset="0"/>
              </a:rPr>
              <a:t>Currently </a:t>
            </a:r>
            <a:r>
              <a:rPr lang="en-US" sz="2500" b="1" dirty="0">
                <a:latin typeface="Arial" panose="020B0604020202020204" pitchFamily="34" charset="0"/>
                <a:cs typeface="Arial" panose="020B0604020202020204" pitchFamily="34" charset="0"/>
              </a:rPr>
              <a:t>ATLAS</a:t>
            </a:r>
            <a:r>
              <a:rPr lang="en-US" sz="2500" dirty="0">
                <a:latin typeface="Arial" panose="020B0604020202020204" pitchFamily="34" charset="0"/>
                <a:cs typeface="Arial" panose="020B0604020202020204" pitchFamily="34" charset="0"/>
              </a:rPr>
              <a:t>, </a:t>
            </a:r>
            <a:r>
              <a:rPr lang="en-US" sz="2500" b="1" dirty="0">
                <a:latin typeface="Arial" panose="020B0604020202020204" pitchFamily="34" charset="0"/>
                <a:cs typeface="Arial" panose="020B0604020202020204" pitchFamily="34" charset="0"/>
              </a:rPr>
              <a:t>CMS</a:t>
            </a:r>
            <a:r>
              <a:rPr lang="en-US" sz="2500" dirty="0">
                <a:latin typeface="Arial" panose="020B0604020202020204" pitchFamily="34" charset="0"/>
                <a:cs typeface="Arial" panose="020B0604020202020204" pitchFamily="34" charset="0"/>
              </a:rPr>
              <a:t>, and </a:t>
            </a:r>
            <a:r>
              <a:rPr lang="en-US" sz="2500" b="1" dirty="0">
                <a:latin typeface="Arial" panose="020B0604020202020204" pitchFamily="34" charset="0"/>
                <a:cs typeface="Arial" panose="020B0604020202020204" pitchFamily="34" charset="0"/>
              </a:rPr>
              <a:t>ALICE</a:t>
            </a:r>
            <a:r>
              <a:rPr lang="en-US" sz="2500" dirty="0">
                <a:latin typeface="Arial" panose="020B0604020202020204" pitchFamily="34" charset="0"/>
                <a:cs typeface="Arial" panose="020B0604020202020204" pitchFamily="34" charset="0"/>
              </a:rPr>
              <a:t>, have finished running extensive  campaigns against our ARM  cluster.</a:t>
            </a:r>
          </a:p>
          <a:p>
            <a:endParaRPr lang="en-US" sz="1200" dirty="0">
              <a:latin typeface="Arial" panose="020B0604020202020204" pitchFamily="34" charset="0"/>
              <a:cs typeface="Arial" panose="020B0604020202020204" pitchFamily="34" charset="0"/>
            </a:endParaRPr>
          </a:p>
          <a:p>
            <a:pPr marL="914400" lvl="1" indent="-457200">
              <a:buFont typeface="Arial" panose="020B0604020202020204" pitchFamily="34" charset="0"/>
              <a:buChar char="•"/>
            </a:pPr>
            <a:r>
              <a:rPr lang="en-US" sz="2500" b="1" dirty="0">
                <a:latin typeface="Arial" panose="020B0604020202020204" pitchFamily="34" charset="0"/>
                <a:cs typeface="Arial" panose="020B0604020202020204" pitchFamily="34" charset="0"/>
              </a:rPr>
              <a:t>ATLAS</a:t>
            </a:r>
            <a:r>
              <a:rPr lang="en-US" sz="2500" dirty="0">
                <a:latin typeface="Arial" panose="020B0604020202020204" pitchFamily="34" charset="0"/>
                <a:cs typeface="Arial" panose="020B0604020202020204" pitchFamily="34" charset="0"/>
              </a:rPr>
              <a:t>:  Successfully ran at our site and physics validated</a:t>
            </a:r>
          </a:p>
          <a:p>
            <a:pPr lvl="2"/>
            <a:r>
              <a:rPr lang="en-US" sz="2500" dirty="0">
                <a:latin typeface="Arial" panose="020B0604020202020204" pitchFamily="34" charset="0"/>
                <a:cs typeface="Arial" panose="020B0604020202020204" pitchFamily="34" charset="0"/>
              </a:rPr>
              <a:t>	    ATLAS have already fully validated ARM work</a:t>
            </a:r>
            <a:br>
              <a:rPr lang="en-US" sz="2500" dirty="0">
                <a:latin typeface="Arial" panose="020B0604020202020204" pitchFamily="34" charset="0"/>
                <a:cs typeface="Arial" panose="020B0604020202020204" pitchFamily="34" charset="0"/>
              </a:rPr>
            </a:br>
            <a:r>
              <a:rPr lang="en-US" sz="2500" dirty="0">
                <a:latin typeface="Arial" panose="020B0604020202020204" pitchFamily="34" charset="0"/>
                <a:cs typeface="Arial" panose="020B0604020202020204" pitchFamily="34" charset="0"/>
              </a:rPr>
              <a:t>	    </a:t>
            </a:r>
            <a:r>
              <a:rPr lang="en-GB" sz="2500" b="0" i="0" u="sng" dirty="0">
                <a:solidFill>
                  <a:srgbClr val="0078D7"/>
                </a:solidFill>
                <a:effectLst/>
                <a:latin typeface="Arial" panose="020B0604020202020204" pitchFamily="34" charset="0"/>
                <a:cs typeface="Arial" panose="020B0604020202020204" pitchFamily="34" charset="0"/>
                <a:hlinkClick r:id="rId3" tooltip="https://its.cern.ch/jira/browse/ATLPHYSVAL-919"/>
              </a:rPr>
              <a:t>https://its.cern.ch/jira/browse/ATLPHYSVAL-919</a:t>
            </a:r>
            <a:r>
              <a:rPr lang="en-GB" sz="2500" b="0" i="0" u="sng" dirty="0">
                <a:solidFill>
                  <a:srgbClr val="0078D7"/>
                </a:solidFill>
                <a:effectLst/>
                <a:latin typeface="Arial" panose="020B0604020202020204" pitchFamily="34" charset="0"/>
                <a:cs typeface="Arial" panose="020B0604020202020204" pitchFamily="34" charset="0"/>
              </a:rPr>
              <a:t> </a:t>
            </a:r>
          </a:p>
          <a:p>
            <a:pPr lvl="2"/>
            <a:endParaRPr lang="en-US" sz="600" b="0" i="0" u="sng" dirty="0">
              <a:solidFill>
                <a:srgbClr val="0078D7"/>
              </a:solidFill>
              <a:effectLst/>
              <a:latin typeface="Arial" panose="020B0604020202020204" pitchFamily="34" charset="0"/>
              <a:cs typeface="Arial" panose="020B0604020202020204" pitchFamily="34" charset="0"/>
            </a:endParaRPr>
          </a:p>
          <a:p>
            <a:pPr lvl="2"/>
            <a:endParaRPr lang="en-US" sz="600" b="0" i="0" u="sng" dirty="0">
              <a:solidFill>
                <a:srgbClr val="0078D7"/>
              </a:solidFill>
              <a:effectLst/>
              <a:latin typeface="Arial" panose="020B0604020202020204" pitchFamily="34" charset="0"/>
              <a:cs typeface="Arial" panose="020B0604020202020204" pitchFamily="34" charset="0"/>
            </a:endParaRPr>
          </a:p>
          <a:p>
            <a:pPr marL="914400" lvl="1" indent="-457200">
              <a:buFont typeface="Arial" panose="020B0604020202020204" pitchFamily="34" charset="0"/>
              <a:buChar char="•"/>
            </a:pPr>
            <a:r>
              <a:rPr lang="en-US" sz="2500" b="1" dirty="0">
                <a:latin typeface="Arial" panose="020B0604020202020204" pitchFamily="34" charset="0"/>
                <a:cs typeface="Arial" panose="020B0604020202020204" pitchFamily="34" charset="0"/>
              </a:rPr>
              <a:t>CMS</a:t>
            </a:r>
            <a:r>
              <a:rPr lang="en-US" sz="2500" dirty="0">
                <a:latin typeface="Arial" panose="020B0604020202020204" pitchFamily="34" charset="0"/>
                <a:cs typeface="Arial" panose="020B0604020202020204" pitchFamily="34" charset="0"/>
              </a:rPr>
              <a:t>: 	    ARM work was run for physics validation purposes …</a:t>
            </a:r>
          </a:p>
          <a:p>
            <a:pPr lvl="2"/>
            <a:r>
              <a:rPr lang="en-US" sz="2500" dirty="0">
                <a:latin typeface="Arial" panose="020B0604020202020204" pitchFamily="34" charset="0"/>
                <a:cs typeface="Arial" panose="020B0604020202020204" pitchFamily="34" charset="0"/>
              </a:rPr>
              <a:t>	    Ran into problems with AAA – not a CMS site so data not local</a:t>
            </a:r>
            <a:br>
              <a:rPr lang="en-US" sz="2500" dirty="0">
                <a:latin typeface="Arial" panose="020B0604020202020204" pitchFamily="34" charset="0"/>
                <a:cs typeface="Arial" panose="020B0604020202020204" pitchFamily="34" charset="0"/>
              </a:rPr>
            </a:br>
            <a:r>
              <a:rPr lang="en-US" sz="2500" dirty="0">
                <a:latin typeface="Arial" panose="020B0604020202020204" pitchFamily="34" charset="0"/>
                <a:cs typeface="Arial" panose="020B0604020202020204" pitchFamily="34" charset="0"/>
              </a:rPr>
              <a:t>	    </a:t>
            </a:r>
            <a:r>
              <a:rPr lang="en-US" sz="2500" i="1" dirty="0">
                <a:latin typeface="Arial" panose="020B0604020202020204" pitchFamily="34" charset="0"/>
                <a:cs typeface="Arial" panose="020B0604020202020204" pitchFamily="34" charset="0"/>
              </a:rPr>
              <a:t>… but, as Katy said, the Physics Validation was unsuccessful  </a:t>
            </a:r>
            <a:r>
              <a:rPr lang="en-US" sz="2500" dirty="0">
                <a:latin typeface="Arial" panose="020B0604020202020204" pitchFamily="34" charset="0"/>
                <a:cs typeface="Arial" panose="020B0604020202020204" pitchFamily="34" charset="0"/>
                <a:sym typeface="Wingdings" panose="05000000000000000000" pitchFamily="2" charset="2"/>
              </a:rPr>
              <a:t></a:t>
            </a:r>
            <a:endParaRPr lang="en-US" sz="2500" dirty="0">
              <a:latin typeface="Arial" panose="020B0604020202020204" pitchFamily="34" charset="0"/>
              <a:cs typeface="Arial" panose="020B0604020202020204" pitchFamily="34" charset="0"/>
            </a:endParaRPr>
          </a:p>
          <a:p>
            <a:pPr lvl="2"/>
            <a:endParaRPr lang="en-US" sz="600" dirty="0">
              <a:latin typeface="Arial" panose="020B0604020202020204" pitchFamily="34" charset="0"/>
              <a:cs typeface="Arial" panose="020B0604020202020204" pitchFamily="34" charset="0"/>
            </a:endParaRPr>
          </a:p>
          <a:p>
            <a:pPr lvl="2"/>
            <a:endParaRPr lang="en-US" sz="600" dirty="0">
              <a:latin typeface="Arial" panose="020B0604020202020204" pitchFamily="34" charset="0"/>
              <a:cs typeface="Arial" panose="020B0604020202020204" pitchFamily="34" charset="0"/>
            </a:endParaRPr>
          </a:p>
          <a:p>
            <a:pPr marL="914400" lvl="1" indent="-457200">
              <a:buFont typeface="Arial" panose="020B0604020202020204" pitchFamily="34" charset="0"/>
              <a:buChar char="•"/>
            </a:pPr>
            <a:r>
              <a:rPr lang="en-US" sz="2500" b="1" dirty="0">
                <a:latin typeface="Arial" panose="020B0604020202020204" pitchFamily="34" charset="0"/>
                <a:cs typeface="Arial" panose="020B0604020202020204" pitchFamily="34" charset="0"/>
              </a:rPr>
              <a:t>ALICE</a:t>
            </a:r>
            <a:r>
              <a:rPr lang="en-US" sz="2500" dirty="0">
                <a:latin typeface="Arial" panose="020B0604020202020204" pitchFamily="34" charset="0"/>
                <a:cs typeface="Arial" panose="020B0604020202020204" pitchFamily="34" charset="0"/>
              </a:rPr>
              <a:t>:   Successfully ran work and it is physics validated (see next slide).</a:t>
            </a:r>
            <a:br>
              <a:rPr lang="en-US" sz="2500" dirty="0">
                <a:latin typeface="Arial" panose="020B0604020202020204" pitchFamily="34" charset="0"/>
                <a:cs typeface="Arial" panose="020B0604020202020204" pitchFamily="34" charset="0"/>
              </a:rPr>
            </a:br>
            <a:endParaRPr lang="en-US" sz="600" dirty="0">
              <a:latin typeface="Arial" panose="020B0604020202020204" pitchFamily="34" charset="0"/>
              <a:cs typeface="Arial" panose="020B0604020202020204" pitchFamily="34" charset="0"/>
            </a:endParaRPr>
          </a:p>
          <a:p>
            <a:pPr marL="914400" lvl="1" indent="-457200">
              <a:buFont typeface="Arial" panose="020B0604020202020204" pitchFamily="34" charset="0"/>
              <a:buChar char="•"/>
            </a:pPr>
            <a:r>
              <a:rPr lang="en-US" sz="2500" b="1" dirty="0" err="1">
                <a:latin typeface="Arial" panose="020B0604020202020204" pitchFamily="34" charset="0"/>
                <a:cs typeface="Arial" panose="020B0604020202020204" pitchFamily="34" charset="0"/>
              </a:rPr>
              <a:t>LHCb</a:t>
            </a:r>
            <a:r>
              <a:rPr lang="en-US" sz="2500" dirty="0">
                <a:latin typeface="Arial" panose="020B0604020202020204" pitchFamily="34" charset="0"/>
                <a:cs typeface="Arial" panose="020B0604020202020204" pitchFamily="34" charset="0"/>
              </a:rPr>
              <a:t>:    Should start running after the Easter Break.</a:t>
            </a:r>
          </a:p>
          <a:p>
            <a:endParaRPr lang="en-US" sz="1000" dirty="0">
              <a:latin typeface="Arial" panose="020B0604020202020204" pitchFamily="34" charset="0"/>
              <a:cs typeface="Arial" panose="020B0604020202020204" pitchFamily="34" charset="0"/>
            </a:endParaRPr>
          </a:p>
          <a:p>
            <a:endParaRPr lang="en-US" sz="1000" dirty="0">
              <a:latin typeface="Arial" panose="020B0604020202020204" pitchFamily="34" charset="0"/>
              <a:cs typeface="Arial" panose="020B0604020202020204" pitchFamily="34" charset="0"/>
            </a:endParaRPr>
          </a:p>
          <a:p>
            <a:endParaRPr lang="en-US" sz="1000" dirty="0">
              <a:latin typeface="Arial" panose="020B0604020202020204" pitchFamily="34" charset="0"/>
              <a:cs typeface="Arial" panose="020B0604020202020204" pitchFamily="34" charset="0"/>
            </a:endParaRPr>
          </a:p>
          <a:p>
            <a:endParaRPr lang="en-US" sz="1000" dirty="0">
              <a:latin typeface="Arial" panose="020B0604020202020204" pitchFamily="34" charset="0"/>
              <a:cs typeface="Arial" panose="020B0604020202020204" pitchFamily="34" charset="0"/>
            </a:endParaRPr>
          </a:p>
          <a:p>
            <a:endParaRPr lang="en-US" sz="1000" dirty="0">
              <a:latin typeface="Arial" panose="020B0604020202020204" pitchFamily="34" charset="0"/>
              <a:cs typeface="Arial" panose="020B0604020202020204" pitchFamily="34" charset="0"/>
            </a:endParaRPr>
          </a:p>
          <a:p>
            <a:r>
              <a:rPr lang="en-US" sz="2500" u="sng" dirty="0">
                <a:latin typeface="Arial" panose="020B0604020202020204" pitchFamily="34" charset="0"/>
                <a:cs typeface="Arial" panose="020B0604020202020204" pitchFamily="34" charset="0"/>
              </a:rPr>
              <a:t>Expanding the ARM farm:</a:t>
            </a:r>
          </a:p>
          <a:p>
            <a:endParaRPr lang="en-US" sz="800" u="sng" dirty="0">
              <a:latin typeface="Arial" panose="020B0604020202020204" pitchFamily="34" charset="0"/>
              <a:cs typeface="Arial" panose="020B0604020202020204" pitchFamily="34" charset="0"/>
            </a:endParaRPr>
          </a:p>
          <a:p>
            <a:r>
              <a:rPr lang="en-US" sz="2500" dirty="0">
                <a:latin typeface="Arial" panose="020B0604020202020204" pitchFamily="34" charset="0"/>
                <a:cs typeface="Arial" panose="020B0604020202020204" pitchFamily="34" charset="0"/>
              </a:rPr>
              <a:t>     we have purchased ~2000 cores </a:t>
            </a:r>
            <a:r>
              <a:rPr lang="en-US" sz="2500" b="1" dirty="0" err="1">
                <a:latin typeface="Arial" panose="020B0604020202020204" pitchFamily="34" charset="0"/>
                <a:cs typeface="Arial" panose="020B0604020202020204" pitchFamily="34" charset="0"/>
              </a:rPr>
              <a:t>AltraMax</a:t>
            </a:r>
            <a:r>
              <a:rPr lang="en-US" sz="2500" b="1" dirty="0">
                <a:latin typeface="Arial" panose="020B0604020202020204" pitchFamily="34" charset="0"/>
                <a:cs typeface="Arial" panose="020B0604020202020204" pitchFamily="34" charset="0"/>
              </a:rPr>
              <a:t> M128-30</a:t>
            </a:r>
            <a:r>
              <a:rPr lang="en-US" sz="2500" dirty="0">
                <a:latin typeface="Arial" panose="020B0604020202020204" pitchFamily="34" charset="0"/>
                <a:cs typeface="Arial" panose="020B0604020202020204" pitchFamily="34" charset="0"/>
              </a:rPr>
              <a:t> to double our ARM provision!</a:t>
            </a:r>
          </a:p>
        </p:txBody>
      </p:sp>
      <p:pic>
        <p:nvPicPr>
          <p:cNvPr id="8" name="Picture 7" descr="A green egg on a table&#10;&#10;Description automatically generated">
            <a:extLst>
              <a:ext uri="{FF2B5EF4-FFF2-40B4-BE49-F238E27FC236}">
                <a16:creationId xmlns:a16="http://schemas.microsoft.com/office/drawing/2014/main" id="{37E483F9-8595-52A5-DC60-BAE37B757E6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637038" y="4691622"/>
            <a:ext cx="2324623" cy="1549749"/>
          </a:xfrm>
          <a:prstGeom prst="rect">
            <a:avLst/>
          </a:prstGeom>
          <a:effectLst>
            <a:softEdge rad="63500"/>
          </a:effectLst>
        </p:spPr>
      </p:pic>
    </p:spTree>
    <p:extLst>
      <p:ext uri="{BB962C8B-B14F-4D97-AF65-F5344CB8AC3E}">
        <p14:creationId xmlns:p14="http://schemas.microsoft.com/office/powerpoint/2010/main" val="9132938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5709609-F04D-BD91-964B-DBD69EF91440}"/>
              </a:ext>
            </a:extLst>
          </p:cNvPr>
          <p:cNvPicPr>
            <a:picLocks noChangeAspect="1"/>
          </p:cNvPicPr>
          <p:nvPr/>
        </p:nvPicPr>
        <p:blipFill rotWithShape="1">
          <a:blip r:embed="rId3"/>
          <a:srcRect l="3477" t="3748" r="2662" b="8457"/>
          <a:stretch/>
        </p:blipFill>
        <p:spPr>
          <a:xfrm>
            <a:off x="0" y="600847"/>
            <a:ext cx="10412964" cy="5478781"/>
          </a:xfrm>
          <a:prstGeom prst="rect">
            <a:avLst/>
          </a:prstGeom>
        </p:spPr>
      </p:pic>
      <p:sp>
        <p:nvSpPr>
          <p:cNvPr id="5" name="TextBox 4">
            <a:extLst>
              <a:ext uri="{FF2B5EF4-FFF2-40B4-BE49-F238E27FC236}">
                <a16:creationId xmlns:a16="http://schemas.microsoft.com/office/drawing/2014/main" id="{8D80285D-735B-14DA-ABBE-BDF0437C896E}"/>
              </a:ext>
            </a:extLst>
          </p:cNvPr>
          <p:cNvSpPr txBox="1"/>
          <p:nvPr/>
        </p:nvSpPr>
        <p:spPr>
          <a:xfrm>
            <a:off x="0" y="0"/>
            <a:ext cx="12192000" cy="707886"/>
          </a:xfrm>
          <a:prstGeom prst="rect">
            <a:avLst/>
          </a:prstGeom>
          <a:noFill/>
        </p:spPr>
        <p:txBody>
          <a:bodyPr wrap="square" rtlCol="0">
            <a:spAutoFit/>
          </a:bodyPr>
          <a:lstStyle/>
          <a:p>
            <a:pPr algn="ctr"/>
            <a:r>
              <a:rPr lang="en-US" sz="4000" b="1" dirty="0">
                <a:solidFill>
                  <a:srgbClr val="0000FF"/>
                </a:solidFill>
                <a:latin typeface="Arial" panose="020B0604020202020204" pitchFamily="34" charset="0"/>
                <a:cs typeface="Arial" panose="020B0604020202020204" pitchFamily="34" charset="0"/>
              </a:rPr>
              <a:t>ALICE Validation</a:t>
            </a:r>
            <a:endParaRPr lang="en-GB" sz="4000" b="1" dirty="0">
              <a:solidFill>
                <a:srgbClr val="0000FF"/>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934404E6-138A-B937-83FE-6AA4D9E15982}"/>
              </a:ext>
            </a:extLst>
          </p:cNvPr>
          <p:cNvSpPr txBox="1"/>
          <p:nvPr/>
        </p:nvSpPr>
        <p:spPr>
          <a:xfrm>
            <a:off x="395466" y="6257153"/>
            <a:ext cx="11137171" cy="477054"/>
          </a:xfrm>
          <a:prstGeom prst="rect">
            <a:avLst/>
          </a:prstGeom>
          <a:noFill/>
        </p:spPr>
        <p:txBody>
          <a:bodyPr wrap="square">
            <a:spAutoFit/>
          </a:bodyPr>
          <a:lstStyle/>
          <a:p>
            <a:r>
              <a:rPr lang="en-US" sz="2500" dirty="0">
                <a:latin typeface="Arial" panose="020B0604020202020204" pitchFamily="34" charset="0"/>
                <a:cs typeface="Arial" panose="020B0604020202020204" pitchFamily="34" charset="0"/>
              </a:rPr>
              <a:t>Snapshot of the ALICE Inner Tracking System – by </a:t>
            </a:r>
            <a:r>
              <a:rPr lang="en-US" sz="2500" dirty="0" err="1">
                <a:latin typeface="Arial" panose="020B0604020202020204" pitchFamily="34" charset="0"/>
                <a:cs typeface="Arial" panose="020B0604020202020204" pitchFamily="34" charset="0"/>
              </a:rPr>
              <a:t>Latchezar</a:t>
            </a:r>
            <a:r>
              <a:rPr lang="en-US" sz="2500" dirty="0">
                <a:latin typeface="Arial" panose="020B0604020202020204" pitchFamily="34" charset="0"/>
                <a:cs typeface="Arial" panose="020B0604020202020204" pitchFamily="34" charset="0"/>
              </a:rPr>
              <a:t> </a:t>
            </a:r>
            <a:r>
              <a:rPr lang="en-US" sz="2500" dirty="0" err="1">
                <a:latin typeface="Arial" panose="020B0604020202020204" pitchFamily="34" charset="0"/>
                <a:cs typeface="Arial" panose="020B0604020202020204" pitchFamily="34" charset="0"/>
              </a:rPr>
              <a:t>Betev</a:t>
            </a:r>
            <a:r>
              <a:rPr lang="en-US" sz="2500" dirty="0">
                <a:latin typeface="Arial" panose="020B0604020202020204" pitchFamily="34" charset="0"/>
                <a:cs typeface="Arial" panose="020B0604020202020204" pitchFamily="34" charset="0"/>
              </a:rPr>
              <a:t> (</a:t>
            </a:r>
            <a:r>
              <a:rPr lang="en-US" sz="2500" b="1" dirty="0">
                <a:latin typeface="Arial" panose="020B0604020202020204" pitchFamily="34" charset="0"/>
                <a:cs typeface="Arial" panose="020B0604020202020204" pitchFamily="34" charset="0"/>
              </a:rPr>
              <a:t>ALICE</a:t>
            </a:r>
            <a:r>
              <a:rPr lang="en-US" sz="2500" dirty="0">
                <a:latin typeface="Arial" panose="020B0604020202020204" pitchFamily="34" charset="0"/>
                <a:cs typeface="Arial" panose="020B0604020202020204" pitchFamily="34" charset="0"/>
              </a:rPr>
              <a:t>)</a:t>
            </a:r>
          </a:p>
        </p:txBody>
      </p:sp>
      <p:sp>
        <p:nvSpPr>
          <p:cNvPr id="7" name="TextBox 6">
            <a:extLst>
              <a:ext uri="{FF2B5EF4-FFF2-40B4-BE49-F238E27FC236}">
                <a16:creationId xmlns:a16="http://schemas.microsoft.com/office/drawing/2014/main" id="{D108189D-6CF7-B4B8-3321-56377DE91CCD}"/>
              </a:ext>
            </a:extLst>
          </p:cNvPr>
          <p:cNvSpPr txBox="1"/>
          <p:nvPr/>
        </p:nvSpPr>
        <p:spPr>
          <a:xfrm>
            <a:off x="10487608" y="885411"/>
            <a:ext cx="1704392" cy="3477875"/>
          </a:xfrm>
          <a:prstGeom prst="rect">
            <a:avLst/>
          </a:prstGeom>
          <a:noFill/>
        </p:spPr>
        <p:txBody>
          <a:bodyPr wrap="square">
            <a:spAutoFit/>
          </a:bodyPr>
          <a:lstStyle/>
          <a:p>
            <a:r>
              <a:rPr lang="en-US" sz="2000" b="1" dirty="0">
                <a:latin typeface="Arial" panose="020B0604020202020204" pitchFamily="34" charset="0"/>
                <a:cs typeface="Arial" panose="020B0604020202020204" pitchFamily="34" charset="0"/>
              </a:rPr>
              <a:t>ARM</a:t>
            </a:r>
            <a:r>
              <a:rPr lang="en-US" sz="2000" dirty="0">
                <a:latin typeface="Arial" panose="020B0604020202020204" pitchFamily="34" charset="0"/>
                <a:cs typeface="Arial" panose="020B0604020202020204" pitchFamily="34" charset="0"/>
              </a:rPr>
              <a:t> plots here are made in comparison to a prior production on </a:t>
            </a:r>
            <a:r>
              <a:rPr lang="en-US" sz="2000" b="1" dirty="0">
                <a:latin typeface="Arial" panose="020B0604020202020204" pitchFamily="34" charset="0"/>
                <a:cs typeface="Arial" panose="020B0604020202020204" pitchFamily="34" charset="0"/>
              </a:rPr>
              <a:t>x86</a:t>
            </a:r>
            <a:r>
              <a:rPr lang="en-US" sz="2000" dirty="0">
                <a:latin typeface="Arial" panose="020B0604020202020204" pitchFamily="34" charset="0"/>
                <a:cs typeface="Arial" panose="020B0604020202020204" pitchFamily="34" charset="0"/>
              </a:rPr>
              <a:t>.</a:t>
            </a:r>
          </a:p>
          <a:p>
            <a:endParaRPr lang="en-US" sz="2000" dirty="0">
              <a:latin typeface="Arial" panose="020B0604020202020204" pitchFamily="34" charset="0"/>
              <a:cs typeface="Arial" panose="020B0604020202020204" pitchFamily="34" charset="0"/>
            </a:endParaRPr>
          </a:p>
          <a:p>
            <a:r>
              <a:rPr lang="en-US" sz="2000" dirty="0">
                <a:latin typeface="Arial" panose="020B0604020202020204" pitchFamily="34" charset="0"/>
                <a:cs typeface="Arial" panose="020B0604020202020204" pitchFamily="34" charset="0"/>
              </a:rPr>
              <a:t>Good means that they are equivalent.</a:t>
            </a:r>
          </a:p>
        </p:txBody>
      </p:sp>
    </p:spTree>
    <p:extLst>
      <p:ext uri="{BB962C8B-B14F-4D97-AF65-F5344CB8AC3E}">
        <p14:creationId xmlns:p14="http://schemas.microsoft.com/office/powerpoint/2010/main" val="23556530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C79BC98D-B392-01AF-BBAF-DD80DDC09A61}"/>
              </a:ext>
            </a:extLst>
          </p:cNvPr>
          <p:cNvSpPr txBox="1"/>
          <p:nvPr/>
        </p:nvSpPr>
        <p:spPr>
          <a:xfrm>
            <a:off x="0" y="0"/>
            <a:ext cx="12192000" cy="707886"/>
          </a:xfrm>
          <a:prstGeom prst="rect">
            <a:avLst/>
          </a:prstGeom>
          <a:noFill/>
        </p:spPr>
        <p:txBody>
          <a:bodyPr wrap="square" rtlCol="0">
            <a:spAutoFit/>
          </a:bodyPr>
          <a:lstStyle/>
          <a:p>
            <a:pPr algn="ctr"/>
            <a:r>
              <a:rPr lang="en-US" sz="4000" b="1" dirty="0">
                <a:solidFill>
                  <a:srgbClr val="0000FF"/>
                </a:solidFill>
                <a:latin typeface="Arial" panose="020B0604020202020204" pitchFamily="34" charset="0"/>
                <a:cs typeface="Arial" panose="020B0604020202020204" pitchFamily="34" charset="0"/>
              </a:rPr>
              <a:t>Outline</a:t>
            </a:r>
            <a:endParaRPr lang="en-GB" sz="4000" b="1" dirty="0">
              <a:solidFill>
                <a:srgbClr val="0000FF"/>
              </a:solidFill>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6AB2A0A6-78A5-8FD4-9671-57A4C6934824}"/>
              </a:ext>
            </a:extLst>
          </p:cNvPr>
          <p:cNvSpPr txBox="1"/>
          <p:nvPr/>
        </p:nvSpPr>
        <p:spPr>
          <a:xfrm>
            <a:off x="0" y="793926"/>
            <a:ext cx="12192000" cy="6063198"/>
          </a:xfrm>
          <a:prstGeom prst="rect">
            <a:avLst/>
          </a:prstGeom>
          <a:noFill/>
        </p:spPr>
        <p:txBody>
          <a:bodyPr wrap="square" rtlCol="0">
            <a:spAutoFit/>
          </a:bodyPr>
          <a:lstStyle/>
          <a:p>
            <a:pPr marL="457200" indent="-457200">
              <a:buFont typeface="Wingdings" panose="05000000000000000000" pitchFamily="2" charset="2"/>
              <a:buChar char="Ø"/>
            </a:pPr>
            <a:r>
              <a:rPr lang="en-US" sz="2800" dirty="0">
                <a:latin typeface="Arial" panose="020B0604020202020204" pitchFamily="34" charset="0"/>
                <a:cs typeface="Arial" panose="020B0604020202020204" pitchFamily="34" charset="0"/>
              </a:rPr>
              <a:t>Update on Glasgow cluster &amp; new kit testing</a:t>
            </a:r>
            <a:br>
              <a:rPr lang="en-US" sz="2800" dirty="0">
                <a:latin typeface="Arial" panose="020B0604020202020204" pitchFamily="34" charset="0"/>
                <a:cs typeface="Arial" panose="020B0604020202020204" pitchFamily="34" charset="0"/>
              </a:rPr>
            </a:br>
            <a:r>
              <a:rPr lang="en-US" sz="2400" dirty="0">
                <a:latin typeface="Arial" panose="020B0604020202020204" pitchFamily="34" charset="0"/>
                <a:cs typeface="Arial" panose="020B0604020202020204" pitchFamily="34" charset="0"/>
              </a:rPr>
              <a:t>- heterogeneous computing!</a:t>
            </a:r>
            <a:br>
              <a:rPr lang="en-US" sz="2400" dirty="0">
                <a:latin typeface="Arial" panose="020B0604020202020204" pitchFamily="34" charset="0"/>
                <a:cs typeface="Arial" panose="020B0604020202020204" pitchFamily="34" charset="0"/>
              </a:rPr>
            </a:br>
            <a:r>
              <a:rPr lang="en-US" sz="2400" dirty="0">
                <a:latin typeface="Arial" panose="020B0604020202020204" pitchFamily="34" charset="0"/>
                <a:cs typeface="Arial" panose="020B0604020202020204" pitchFamily="34" charset="0"/>
              </a:rPr>
              <a:t>- doubling our </a:t>
            </a:r>
            <a:r>
              <a:rPr lang="en-US" sz="2400" b="1" dirty="0">
                <a:latin typeface="Arial" panose="020B0604020202020204" pitchFamily="34" charset="0"/>
                <a:cs typeface="Arial" panose="020B0604020202020204" pitchFamily="34" charset="0"/>
              </a:rPr>
              <a:t>ARM farm </a:t>
            </a:r>
            <a:r>
              <a:rPr lang="en-US" sz="2400" dirty="0">
                <a:latin typeface="Arial" panose="020B0604020202020204" pitchFamily="34" charset="0"/>
                <a:cs typeface="Arial" panose="020B0604020202020204" pitchFamily="34" charset="0"/>
              </a:rPr>
              <a:t>with new </a:t>
            </a:r>
            <a:r>
              <a:rPr lang="en-US" sz="2400" dirty="0" err="1">
                <a:latin typeface="Arial" panose="020B0604020202020204" pitchFamily="34" charset="0"/>
                <a:cs typeface="Arial" panose="020B0604020202020204" pitchFamily="34" charset="0"/>
              </a:rPr>
              <a:t>AltraMax</a:t>
            </a:r>
            <a:endParaRPr lang="en-US" sz="2400" dirty="0">
              <a:latin typeface="Arial" panose="020B0604020202020204" pitchFamily="34" charset="0"/>
              <a:cs typeface="Arial" panose="020B0604020202020204" pitchFamily="34" charset="0"/>
            </a:endParaRPr>
          </a:p>
          <a:p>
            <a:endParaRPr lang="en-US" sz="2800" dirty="0">
              <a:latin typeface="Arial" panose="020B0604020202020204" pitchFamily="34" charset="0"/>
              <a:cs typeface="Arial" panose="020B0604020202020204" pitchFamily="34" charset="0"/>
            </a:endParaRPr>
          </a:p>
          <a:p>
            <a:pPr marL="457200" indent="-457200">
              <a:buFont typeface="Wingdings" panose="05000000000000000000" pitchFamily="2" charset="2"/>
              <a:buChar char="Ø"/>
            </a:pPr>
            <a:r>
              <a:rPr lang="en-US" sz="2800" dirty="0">
                <a:latin typeface="Arial" panose="020B0604020202020204" pitchFamily="34" charset="0"/>
                <a:cs typeface="Arial" panose="020B0604020202020204" pitchFamily="34" charset="0"/>
              </a:rPr>
              <a:t>Updates benchmarks results:</a:t>
            </a:r>
            <a:br>
              <a:rPr lang="en-US" sz="2800" dirty="0">
                <a:latin typeface="Arial" panose="020B0604020202020204" pitchFamily="34" charset="0"/>
                <a:cs typeface="Arial" panose="020B0604020202020204" pitchFamily="34" charset="0"/>
              </a:rPr>
            </a:br>
            <a:r>
              <a:rPr lang="en-US" sz="2400" dirty="0">
                <a:latin typeface="Arial" panose="020B0604020202020204" pitchFamily="34" charset="0"/>
                <a:cs typeface="Arial" panose="020B0604020202020204" pitchFamily="34" charset="0"/>
              </a:rPr>
              <a:t>- new </a:t>
            </a:r>
            <a:r>
              <a:rPr lang="en-US" sz="2400" b="1" dirty="0">
                <a:latin typeface="Arial" panose="020B0604020202020204" pitchFamily="34" charset="0"/>
                <a:cs typeface="Arial" panose="020B0604020202020204" pitchFamily="34" charset="0"/>
              </a:rPr>
              <a:t>Figure of Merit</a:t>
            </a:r>
            <a:r>
              <a:rPr lang="en-US" sz="2400" dirty="0">
                <a:latin typeface="Arial" panose="020B0604020202020204" pitchFamily="34" charset="0"/>
                <a:cs typeface="Arial" panose="020B0604020202020204" pitchFamily="34" charset="0"/>
              </a:rPr>
              <a:t> to estimate power usage (HEP-Score </a:t>
            </a:r>
            <a:r>
              <a:rPr lang="en-US" sz="2400" dirty="0">
                <a:latin typeface="Arial" panose="020B0604020202020204" pitchFamily="34" charset="0"/>
                <a:cs typeface="Arial" panose="020B0604020202020204" pitchFamily="34" charset="0"/>
                <a:sym typeface="Wingdings" panose="05000000000000000000" pitchFamily="2" charset="2"/>
              </a:rPr>
              <a:t> standard job)</a:t>
            </a:r>
            <a:br>
              <a:rPr lang="en-US" sz="2400" dirty="0">
                <a:latin typeface="Arial" panose="020B0604020202020204" pitchFamily="34" charset="0"/>
                <a:cs typeface="Arial" panose="020B0604020202020204" pitchFamily="34" charset="0"/>
                <a:sym typeface="Wingdings" panose="05000000000000000000" pitchFamily="2" charset="2"/>
              </a:rPr>
            </a:br>
            <a:r>
              <a:rPr lang="en-US" sz="2400" dirty="0">
                <a:latin typeface="Arial" panose="020B0604020202020204" pitchFamily="34" charset="0"/>
                <a:cs typeface="Arial" panose="020B0604020202020204" pitchFamily="34" charset="0"/>
              </a:rPr>
              <a:t>- </a:t>
            </a:r>
            <a:r>
              <a:rPr lang="en-US" sz="2400" b="1" dirty="0" err="1">
                <a:latin typeface="Arial" panose="020B0604020202020204" pitchFamily="34" charset="0"/>
                <a:cs typeface="Arial" panose="020B0604020202020204" pitchFamily="34" charset="0"/>
              </a:rPr>
              <a:t>HEPscore</a:t>
            </a:r>
            <a:r>
              <a:rPr lang="en-US" sz="2400" b="1" dirty="0">
                <a:latin typeface="Arial" panose="020B0604020202020204" pitchFamily="34" charset="0"/>
                <a:cs typeface="Arial" panose="020B0604020202020204" pitchFamily="34" charset="0"/>
              </a:rPr>
              <a:t>/Watt </a:t>
            </a:r>
            <a:r>
              <a:rPr lang="en-US" sz="2400" dirty="0">
                <a:latin typeface="Arial" panose="020B0604020202020204" pitchFamily="34" charset="0"/>
                <a:cs typeface="Arial" panose="020B0604020202020204" pitchFamily="34" charset="0"/>
              </a:rPr>
              <a:t>comparison extended to more machines</a:t>
            </a:r>
            <a:br>
              <a:rPr lang="en-US" sz="2400" dirty="0">
                <a:latin typeface="Arial" panose="020B0604020202020204" pitchFamily="34" charset="0"/>
                <a:cs typeface="Arial" panose="020B0604020202020204" pitchFamily="34" charset="0"/>
              </a:rPr>
            </a:br>
            <a:r>
              <a:rPr lang="en-US" sz="2400" dirty="0">
                <a:latin typeface="Arial" panose="020B0604020202020204" pitchFamily="34" charset="0"/>
                <a:cs typeface="Arial" panose="020B0604020202020204" pitchFamily="34" charset="0"/>
              </a:rPr>
              <a:t>- new </a:t>
            </a:r>
            <a:r>
              <a:rPr lang="en-US" sz="2400" b="1" dirty="0">
                <a:latin typeface="Arial" panose="020B0604020202020204" pitchFamily="34" charset="0"/>
                <a:cs typeface="Arial" panose="020B0604020202020204" pitchFamily="34" charset="0"/>
              </a:rPr>
              <a:t>Frequency Scan</a:t>
            </a:r>
            <a:br>
              <a:rPr lang="en-US" sz="2400" dirty="0">
                <a:latin typeface="Arial" panose="020B0604020202020204" pitchFamily="34" charset="0"/>
                <a:cs typeface="Arial" panose="020B0604020202020204" pitchFamily="34" charset="0"/>
              </a:rPr>
            </a:br>
            <a:r>
              <a:rPr lang="en-US" sz="2400" dirty="0">
                <a:latin typeface="Arial" panose="020B0604020202020204" pitchFamily="34" charset="0"/>
                <a:cs typeface="Arial" panose="020B0604020202020204" pitchFamily="34" charset="0"/>
              </a:rPr>
              <a:t>- idle vs. frequency</a:t>
            </a:r>
          </a:p>
          <a:p>
            <a:endParaRPr lang="en-US" sz="2800" dirty="0">
              <a:latin typeface="Arial" panose="020B0604020202020204" pitchFamily="34" charset="0"/>
              <a:cs typeface="Arial" panose="020B0604020202020204" pitchFamily="34" charset="0"/>
            </a:endParaRPr>
          </a:p>
          <a:p>
            <a:pPr marL="457200" indent="-457200">
              <a:buFont typeface="Wingdings" panose="05000000000000000000" pitchFamily="2" charset="2"/>
              <a:buChar char="Ø"/>
            </a:pPr>
            <a:r>
              <a:rPr lang="en-US" sz="2800" dirty="0">
                <a:latin typeface="Arial" panose="020B0604020202020204" pitchFamily="34" charset="0"/>
                <a:cs typeface="Arial" panose="020B0604020202020204" pitchFamily="34" charset="0"/>
              </a:rPr>
              <a:t>ARM </a:t>
            </a:r>
            <a:r>
              <a:rPr lang="en-US" sz="2800" b="1" dirty="0">
                <a:latin typeface="Arial" panose="020B0604020202020204" pitchFamily="34" charset="0"/>
                <a:cs typeface="Arial" panose="020B0604020202020204" pitchFamily="34" charset="0"/>
              </a:rPr>
              <a:t>validation campaign</a:t>
            </a:r>
            <a:br>
              <a:rPr lang="en-US" sz="2800" dirty="0">
                <a:latin typeface="Arial" panose="020B0604020202020204" pitchFamily="34" charset="0"/>
                <a:cs typeface="Arial" panose="020B0604020202020204" pitchFamily="34" charset="0"/>
              </a:rPr>
            </a:br>
            <a:r>
              <a:rPr lang="en-US" sz="2400" dirty="0">
                <a:latin typeface="Arial" panose="020B0604020202020204" pitchFamily="34" charset="0"/>
                <a:cs typeface="Arial" panose="020B0604020202020204" pitchFamily="34" charset="0"/>
              </a:rPr>
              <a:t>- High level summary of experiment tests</a:t>
            </a:r>
            <a:br>
              <a:rPr lang="en-US" sz="2400" dirty="0">
                <a:latin typeface="Arial" panose="020B0604020202020204" pitchFamily="34" charset="0"/>
                <a:cs typeface="Arial" panose="020B0604020202020204" pitchFamily="34" charset="0"/>
              </a:rPr>
            </a:br>
            <a:r>
              <a:rPr lang="en-US" sz="2400" dirty="0">
                <a:latin typeface="Arial" panose="020B0604020202020204" pitchFamily="34" charset="0"/>
                <a:cs typeface="Arial" panose="020B0604020202020204" pitchFamily="34" charset="0"/>
              </a:rPr>
              <a:t>- Validation results</a:t>
            </a:r>
          </a:p>
          <a:p>
            <a:endParaRPr lang="en-US" sz="2800" dirty="0">
              <a:latin typeface="Arial" panose="020B0604020202020204" pitchFamily="34" charset="0"/>
              <a:cs typeface="Arial" panose="020B0604020202020204" pitchFamily="34" charset="0"/>
            </a:endParaRPr>
          </a:p>
          <a:p>
            <a:pPr marL="457200" indent="-457200">
              <a:buFont typeface="Wingdings" panose="05000000000000000000" pitchFamily="2" charset="2"/>
              <a:buChar char="Ø"/>
            </a:pPr>
            <a:r>
              <a:rPr lang="en-US" sz="2800" dirty="0">
                <a:latin typeface="Arial" panose="020B0604020202020204" pitchFamily="34" charset="0"/>
                <a:cs typeface="Arial" panose="020B0604020202020204" pitchFamily="34" charset="0"/>
              </a:rPr>
              <a:t>Outlook …</a:t>
            </a:r>
          </a:p>
        </p:txBody>
      </p:sp>
      <p:pic>
        <p:nvPicPr>
          <p:cNvPr id="6" name="Picture 5" descr="A bottle with a purple and purple landscape inside&#10;&#10;Description automatically generated">
            <a:extLst>
              <a:ext uri="{FF2B5EF4-FFF2-40B4-BE49-F238E27FC236}">
                <a16:creationId xmlns:a16="http://schemas.microsoft.com/office/drawing/2014/main" id="{ABB4DE19-58AF-231D-DFBC-629D100502B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27771" y="4592895"/>
            <a:ext cx="2264229" cy="2264229"/>
          </a:xfrm>
          <a:prstGeom prst="rect">
            <a:avLst/>
          </a:prstGeom>
          <a:effectLst>
            <a:softEdge rad="127000"/>
          </a:effectLst>
        </p:spPr>
      </p:pic>
    </p:spTree>
    <p:extLst>
      <p:ext uri="{BB962C8B-B14F-4D97-AF65-F5344CB8AC3E}">
        <p14:creationId xmlns:p14="http://schemas.microsoft.com/office/powerpoint/2010/main" val="381360602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C79BC98D-B392-01AF-BBAF-DD80DDC09A61}"/>
              </a:ext>
            </a:extLst>
          </p:cNvPr>
          <p:cNvSpPr txBox="1"/>
          <p:nvPr/>
        </p:nvSpPr>
        <p:spPr>
          <a:xfrm>
            <a:off x="0" y="0"/>
            <a:ext cx="12192000" cy="707886"/>
          </a:xfrm>
          <a:prstGeom prst="rect">
            <a:avLst/>
          </a:prstGeom>
          <a:noFill/>
        </p:spPr>
        <p:txBody>
          <a:bodyPr wrap="square" rtlCol="0">
            <a:spAutoFit/>
          </a:bodyPr>
          <a:lstStyle/>
          <a:p>
            <a:pPr algn="ctr"/>
            <a:r>
              <a:rPr lang="en-US" sz="4000" b="1" dirty="0">
                <a:solidFill>
                  <a:srgbClr val="0000FF"/>
                </a:solidFill>
                <a:latin typeface="Arial" panose="020B0604020202020204" pitchFamily="34" charset="0"/>
                <a:cs typeface="Arial" panose="020B0604020202020204" pitchFamily="34" charset="0"/>
              </a:rPr>
              <a:t>Outlook</a:t>
            </a:r>
            <a:endParaRPr lang="en-GB" sz="4000" b="1" dirty="0">
              <a:solidFill>
                <a:srgbClr val="0000FF"/>
              </a:solidFill>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44F841A7-54C1-F33C-006F-216F109710A6}"/>
              </a:ext>
            </a:extLst>
          </p:cNvPr>
          <p:cNvSpPr txBox="1"/>
          <p:nvPr/>
        </p:nvSpPr>
        <p:spPr>
          <a:xfrm>
            <a:off x="0" y="733246"/>
            <a:ext cx="12192000" cy="6124754"/>
          </a:xfrm>
          <a:prstGeom prst="rect">
            <a:avLst/>
          </a:prstGeom>
          <a:noFill/>
        </p:spPr>
        <p:txBody>
          <a:bodyPr wrap="square" rtlCol="0">
            <a:spAutoFit/>
          </a:bodyPr>
          <a:lstStyle/>
          <a:p>
            <a:pPr marL="457200" indent="-457200">
              <a:buFont typeface="Wingdings" panose="05000000000000000000" pitchFamily="2" charset="2"/>
              <a:buChar char="v"/>
            </a:pPr>
            <a:r>
              <a:rPr lang="en-US" sz="2800" dirty="0">
                <a:latin typeface="Arial" panose="020B0604020202020204" pitchFamily="34" charset="0"/>
                <a:cs typeface="Arial" panose="020B0604020202020204" pitchFamily="34" charset="0"/>
              </a:rPr>
              <a:t>Improve on the calculation, consolidate results, </a:t>
            </a:r>
            <a:r>
              <a:rPr lang="en-US" sz="2800" b="1" dirty="0">
                <a:latin typeface="Arial" panose="020B0604020202020204" pitchFamily="34" charset="0"/>
                <a:cs typeface="Arial" panose="020B0604020202020204" pitchFamily="34" charset="0"/>
              </a:rPr>
              <a:t>streamline</a:t>
            </a:r>
            <a:r>
              <a:rPr lang="en-US" sz="2800" dirty="0">
                <a:latin typeface="Arial" panose="020B0604020202020204" pitchFamily="34" charset="0"/>
                <a:cs typeface="Arial" panose="020B0604020202020204" pitchFamily="34" charset="0"/>
              </a:rPr>
              <a:t> the process from benchmarking to a reference table/excel (a lot of copy/paste still done by hands, and details are still changing). </a:t>
            </a:r>
            <a:br>
              <a:rPr lang="en-US" sz="2800" dirty="0">
                <a:latin typeface="Arial" panose="020B0604020202020204" pitchFamily="34" charset="0"/>
                <a:cs typeface="Arial" panose="020B0604020202020204" pitchFamily="34" charset="0"/>
              </a:rPr>
            </a:br>
            <a:r>
              <a:rPr lang="en-US" sz="2800" dirty="0">
                <a:latin typeface="Arial" panose="020B0604020202020204" pitchFamily="34" charset="0"/>
                <a:cs typeface="Arial" panose="020B0604020202020204" pitchFamily="34" charset="0"/>
              </a:rPr>
              <a:t>- energy measurement is now integrated as HEP-Score plugin (</a:t>
            </a:r>
            <a:r>
              <a:rPr lang="en-US" sz="2800" b="1" dirty="0">
                <a:latin typeface="Arial" panose="020B0604020202020204" pitchFamily="34" charset="0"/>
                <a:cs typeface="Arial" panose="020B0604020202020204" pitchFamily="34" charset="0"/>
              </a:rPr>
              <a:t>v2 </a:t>
            </a:r>
            <a:r>
              <a:rPr lang="en-US" sz="2800" dirty="0">
                <a:latin typeface="Arial" panose="020B0604020202020204" pitchFamily="34" charset="0"/>
                <a:cs typeface="Arial" panose="020B0604020202020204" pitchFamily="34" charset="0"/>
              </a:rPr>
              <a:t>?) </a:t>
            </a:r>
            <a:br>
              <a:rPr lang="en-US" sz="2800" dirty="0">
                <a:latin typeface="Arial" panose="020B0604020202020204" pitchFamily="34" charset="0"/>
                <a:cs typeface="Arial" panose="020B0604020202020204" pitchFamily="34" charset="0"/>
              </a:rPr>
            </a:br>
            <a:r>
              <a:rPr lang="en-US" sz="2800" dirty="0">
                <a:latin typeface="Arial" panose="020B0604020202020204" pitchFamily="34" charset="0"/>
                <a:cs typeface="Arial" panose="020B0604020202020204" pitchFamily="34" charset="0"/>
              </a:rPr>
              <a:t>- port/improve the analysis routine as yet another plug-in (</a:t>
            </a:r>
            <a:r>
              <a:rPr lang="en-US" sz="2800" b="1" dirty="0">
                <a:latin typeface="Arial" panose="020B0604020202020204" pitchFamily="34" charset="0"/>
                <a:cs typeface="Arial" panose="020B0604020202020204" pitchFamily="34" charset="0"/>
              </a:rPr>
              <a:t>v2 </a:t>
            </a:r>
            <a:r>
              <a:rPr lang="en-US" sz="2400" dirty="0">
                <a:latin typeface="Arial" panose="020B0604020202020204" pitchFamily="34" charset="0"/>
                <a:cs typeface="Arial" panose="020B0604020202020204" pitchFamily="34" charset="0"/>
              </a:rPr>
              <a:t>+1</a:t>
            </a:r>
            <a:r>
              <a:rPr lang="en-US" sz="2800" dirty="0">
                <a:latin typeface="Arial" panose="020B0604020202020204" pitchFamily="34" charset="0"/>
                <a:cs typeface="Arial" panose="020B0604020202020204" pitchFamily="34" charset="0"/>
              </a:rPr>
              <a:t> ?)</a:t>
            </a:r>
          </a:p>
          <a:p>
            <a:pPr marL="457200" indent="-457200">
              <a:buFont typeface="Wingdings" panose="05000000000000000000" pitchFamily="2" charset="2"/>
              <a:buChar char="v"/>
            </a:pPr>
            <a:endParaRPr lang="en-US" sz="2400" dirty="0">
              <a:latin typeface="Arial" panose="020B0604020202020204" pitchFamily="34" charset="0"/>
              <a:cs typeface="Arial" panose="020B0604020202020204" pitchFamily="34" charset="0"/>
            </a:endParaRPr>
          </a:p>
          <a:p>
            <a:pPr marL="457200" indent="-457200">
              <a:buFont typeface="Wingdings" panose="05000000000000000000" pitchFamily="2" charset="2"/>
              <a:buChar char="v"/>
            </a:pPr>
            <a:r>
              <a:rPr lang="en-US" sz="2800" dirty="0">
                <a:latin typeface="Arial" panose="020B0604020202020204" pitchFamily="34" charset="0"/>
                <a:cs typeface="Arial" panose="020B0604020202020204" pitchFamily="34" charset="0"/>
              </a:rPr>
              <a:t>Study the effect of </a:t>
            </a:r>
            <a:r>
              <a:rPr lang="en-US" sz="2800" b="1" dirty="0">
                <a:latin typeface="Arial" panose="020B0604020202020204" pitchFamily="34" charset="0"/>
                <a:cs typeface="Arial" panose="020B0604020202020204" pitchFamily="34" charset="0"/>
              </a:rPr>
              <a:t>frequency throttling </a:t>
            </a:r>
            <a:r>
              <a:rPr lang="en-US" sz="2800" dirty="0">
                <a:latin typeface="Arial" panose="020B0604020202020204" pitchFamily="34" charset="0"/>
                <a:cs typeface="Arial" panose="020B0604020202020204" pitchFamily="34" charset="0"/>
              </a:rPr>
              <a:t>at cluster level: we have an Ansible script to tune the frequency remotely! </a:t>
            </a:r>
            <a:br>
              <a:rPr lang="en-US" sz="2800" dirty="0">
                <a:latin typeface="Arial" panose="020B0604020202020204" pitchFamily="34" charset="0"/>
                <a:cs typeface="Arial" panose="020B0604020202020204" pitchFamily="34" charset="0"/>
              </a:rPr>
            </a:br>
            <a:r>
              <a:rPr lang="en-US" sz="2800" dirty="0">
                <a:latin typeface="Arial" panose="020B0604020202020204" pitchFamily="34" charset="0"/>
                <a:cs typeface="Arial" panose="020B0604020202020204" pitchFamily="34" charset="0"/>
              </a:rPr>
              <a:t>- How to use in production (e.g., daytime)? </a:t>
            </a:r>
            <a:br>
              <a:rPr lang="en-US" sz="2800" dirty="0">
                <a:latin typeface="Arial" panose="020B0604020202020204" pitchFamily="34" charset="0"/>
                <a:cs typeface="Arial" panose="020B0604020202020204" pitchFamily="34" charset="0"/>
              </a:rPr>
            </a:br>
            <a:r>
              <a:rPr lang="en-US" sz="2800" dirty="0">
                <a:latin typeface="Arial" panose="020B0604020202020204" pitchFamily="34" charset="0"/>
                <a:cs typeface="Arial" panose="020B0604020202020204" pitchFamily="34" charset="0"/>
              </a:rPr>
              <a:t>- We are testing the potential savings on a simulated cluster (Dwayne)</a:t>
            </a:r>
          </a:p>
          <a:p>
            <a:endParaRPr lang="en-US" sz="2400" dirty="0">
              <a:latin typeface="Arial" panose="020B0604020202020204" pitchFamily="34" charset="0"/>
              <a:cs typeface="Arial" panose="020B0604020202020204" pitchFamily="34" charset="0"/>
            </a:endParaRPr>
          </a:p>
          <a:p>
            <a:pPr marL="457200" indent="-457200">
              <a:buFont typeface="Wingdings" panose="05000000000000000000" pitchFamily="2" charset="2"/>
              <a:buChar char="v"/>
            </a:pPr>
            <a:r>
              <a:rPr lang="en-US" sz="2800" dirty="0">
                <a:latin typeface="Arial" panose="020B0604020202020204" pitchFamily="34" charset="0"/>
                <a:cs typeface="Arial" panose="020B0604020202020204" pitchFamily="34" charset="0"/>
              </a:rPr>
              <a:t>Keep testing new hardware with old and new benchmarks:</a:t>
            </a:r>
            <a:br>
              <a:rPr lang="en-US" sz="2800" dirty="0">
                <a:latin typeface="Arial" panose="020B0604020202020204" pitchFamily="34" charset="0"/>
                <a:cs typeface="Arial" panose="020B0604020202020204" pitchFamily="34" charset="0"/>
              </a:rPr>
            </a:br>
            <a:r>
              <a:rPr lang="en-US" sz="2800" dirty="0">
                <a:latin typeface="Arial" panose="020B0604020202020204" pitchFamily="34" charset="0"/>
                <a:cs typeface="Arial" panose="020B0604020202020204" pitchFamily="34" charset="0"/>
              </a:rPr>
              <a:t>- benchmark </a:t>
            </a:r>
            <a:r>
              <a:rPr lang="en-US" sz="2800" b="1" dirty="0">
                <a:latin typeface="Arial" panose="020B0604020202020204" pitchFamily="34" charset="0"/>
                <a:cs typeface="Arial" panose="020B0604020202020204" pitchFamily="34" charset="0"/>
              </a:rPr>
              <a:t>GPU</a:t>
            </a:r>
            <a:r>
              <a:rPr lang="en-US" sz="2800" dirty="0">
                <a:latin typeface="Arial" panose="020B0604020202020204" pitchFamily="34" charset="0"/>
                <a:cs typeface="Arial" panose="020B0604020202020204" pitchFamily="34" charset="0"/>
              </a:rPr>
              <a:t>+</a:t>
            </a:r>
            <a:r>
              <a:rPr lang="en-US" sz="2800" b="1" dirty="0">
                <a:latin typeface="Arial" panose="020B0604020202020204" pitchFamily="34" charset="0"/>
                <a:cs typeface="Arial" panose="020B0604020202020204" pitchFamily="34" charset="0"/>
              </a:rPr>
              <a:t>CPU</a:t>
            </a:r>
            <a:r>
              <a:rPr lang="en-US" sz="2800" dirty="0">
                <a:latin typeface="Arial" panose="020B0604020202020204" pitchFamily="34" charset="0"/>
                <a:cs typeface="Arial" panose="020B0604020202020204" pitchFamily="34" charset="0"/>
              </a:rPr>
              <a:t> using </a:t>
            </a:r>
            <a:r>
              <a:rPr lang="en-US" sz="2800" dirty="0" err="1">
                <a:latin typeface="Arial" panose="020B0604020202020204" pitchFamily="34" charset="0"/>
                <a:cs typeface="Arial" panose="020B0604020202020204" pitchFamily="34" charset="0"/>
              </a:rPr>
              <a:t>Celeritas</a:t>
            </a:r>
            <a:r>
              <a:rPr lang="en-US" sz="2800" dirty="0">
                <a:latin typeface="Arial" panose="020B0604020202020204" pitchFamily="34" charset="0"/>
                <a:cs typeface="Arial" panose="020B0604020202020204" pitchFamily="34" charset="0"/>
              </a:rPr>
              <a:t> (Bruno)</a:t>
            </a:r>
            <a:br>
              <a:rPr lang="en-US" sz="2800" dirty="0">
                <a:latin typeface="Arial" panose="020B0604020202020204" pitchFamily="34" charset="0"/>
                <a:cs typeface="Arial" panose="020B0604020202020204" pitchFamily="34" charset="0"/>
              </a:rPr>
            </a:br>
            <a:r>
              <a:rPr lang="en-US" sz="2800" dirty="0">
                <a:latin typeface="Arial" panose="020B0604020202020204" pitchFamily="34" charset="0"/>
                <a:cs typeface="Arial" panose="020B0604020202020204" pitchFamily="34" charset="0"/>
              </a:rPr>
              <a:t>- benchmark </a:t>
            </a:r>
            <a:r>
              <a:rPr lang="en-US" sz="2800" b="1" dirty="0">
                <a:latin typeface="Arial" panose="020B0604020202020204" pitchFamily="34" charset="0"/>
                <a:cs typeface="Arial" panose="020B0604020202020204" pitchFamily="34" charset="0"/>
              </a:rPr>
              <a:t>RISC-V</a:t>
            </a:r>
            <a:r>
              <a:rPr lang="en-US" sz="2800" dirty="0">
                <a:latin typeface="Arial" panose="020B0604020202020204" pitchFamily="34" charset="0"/>
                <a:cs typeface="Arial" panose="020B0604020202020204" pitchFamily="34" charset="0"/>
              </a:rPr>
              <a:t> with ROOT &amp; look for new developments (CMS)</a:t>
            </a:r>
          </a:p>
        </p:txBody>
      </p:sp>
    </p:spTree>
    <p:extLst>
      <p:ext uri="{BB962C8B-B14F-4D97-AF65-F5344CB8AC3E}">
        <p14:creationId xmlns:p14="http://schemas.microsoft.com/office/powerpoint/2010/main" val="402363974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group of glass bottles with different colored objects&#10;&#10;Description automatically generated">
            <a:extLst>
              <a:ext uri="{FF2B5EF4-FFF2-40B4-BE49-F238E27FC236}">
                <a16:creationId xmlns:a16="http://schemas.microsoft.com/office/drawing/2014/main" id="{F53B097D-09C7-0892-EF9F-C801C3DD2CA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1998" cy="6858000"/>
          </a:xfrm>
          <a:prstGeom prst="rect">
            <a:avLst/>
          </a:prstGeom>
        </p:spPr>
      </p:pic>
      <p:pic>
        <p:nvPicPr>
          <p:cNvPr id="25" name="Picture 2" descr="The University of Edinburgh The University of Glasgow The University of  Durham Status and Future Plans">
            <a:extLst>
              <a:ext uri="{FF2B5EF4-FFF2-40B4-BE49-F238E27FC236}">
                <a16:creationId xmlns:a16="http://schemas.microsoft.com/office/drawing/2014/main" id="{D05AF132-E336-44CB-8A22-2FAE1DB8BF5D}"/>
              </a:ext>
            </a:extLst>
          </p:cNvPr>
          <p:cNvPicPr>
            <a:picLocks noChangeAspect="1" noChangeArrowheads="1"/>
          </p:cNvPicPr>
          <p:nvPr/>
        </p:nvPicPr>
        <p:blipFill rotWithShape="1">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r="63317"/>
          <a:stretch/>
        </p:blipFill>
        <p:spPr bwMode="auto">
          <a:xfrm>
            <a:off x="47378" y="43460"/>
            <a:ext cx="751409" cy="769366"/>
          </a:xfrm>
          <a:prstGeom prst="rect">
            <a:avLst/>
          </a:prstGeom>
          <a:noFill/>
          <a:extLst>
            <a:ext uri="{909E8E84-426E-40DD-AFC4-6F175D3DCCD1}">
              <a14:hiddenFill xmlns:a14="http://schemas.microsoft.com/office/drawing/2010/main">
                <a:solidFill>
                  <a:srgbClr val="FFFFFF"/>
                </a:solidFill>
              </a14:hiddenFill>
            </a:ext>
          </a:extLst>
        </p:spPr>
      </p:pic>
      <p:sp>
        <p:nvSpPr>
          <p:cNvPr id="17" name="TextBox 16">
            <a:extLst>
              <a:ext uri="{FF2B5EF4-FFF2-40B4-BE49-F238E27FC236}">
                <a16:creationId xmlns:a16="http://schemas.microsoft.com/office/drawing/2014/main" id="{18E0A5C4-917B-42AF-B928-6BDA10FE76C9}"/>
              </a:ext>
            </a:extLst>
          </p:cNvPr>
          <p:cNvSpPr txBox="1"/>
          <p:nvPr/>
        </p:nvSpPr>
        <p:spPr>
          <a:xfrm>
            <a:off x="0" y="32317"/>
            <a:ext cx="12191999" cy="923330"/>
          </a:xfrm>
          <a:prstGeom prst="rect">
            <a:avLst/>
          </a:prstGeom>
          <a:noFill/>
        </p:spPr>
        <p:txBody>
          <a:bodyPr wrap="square" rtlCol="0">
            <a:spAutoFit/>
          </a:bodyPr>
          <a:lstStyle/>
          <a:p>
            <a:pPr algn="ctr"/>
            <a:r>
              <a:rPr lang="en-US" sz="5400" b="1" dirty="0">
                <a:solidFill>
                  <a:srgbClr val="0000CC"/>
                </a:solidFill>
                <a:effectLst>
                  <a:outerShdw blurRad="38100" dist="38100" dir="2700000" algn="tl">
                    <a:srgbClr val="000000">
                      <a:alpha val="43137"/>
                    </a:srgbClr>
                  </a:outerShdw>
                </a:effectLst>
                <a:latin typeface="Arial Rounded MT Bold" panose="020F0704030504030204" pitchFamily="34" charset="0"/>
                <a:cs typeface="Arial" panose="020B0604020202020204" pitchFamily="34" charset="0"/>
              </a:rPr>
              <a:t>end</a:t>
            </a:r>
            <a:endParaRPr lang="en-US" sz="4000" b="1" dirty="0">
              <a:solidFill>
                <a:srgbClr val="0000FF"/>
              </a:solidFill>
              <a:effectLst>
                <a:outerShdw blurRad="38100" dist="38100" dir="2700000" algn="tl">
                  <a:srgbClr val="000000">
                    <a:alpha val="43137"/>
                  </a:srgbClr>
                </a:outerShdw>
              </a:effectLst>
              <a:latin typeface="Arial Rounded MT Bold" panose="020F0704030504030204" pitchFamily="34" charset="0"/>
              <a:cs typeface="Arial" panose="020B0604020202020204" pitchFamily="34" charset="0"/>
            </a:endParaRPr>
          </a:p>
        </p:txBody>
      </p:sp>
      <p:pic>
        <p:nvPicPr>
          <p:cNvPr id="3" name="Picture 2" descr="Green Energy Png Photos - Solar Panel Solar Energy Logo, Transparent Png ,  Transparent Png Image - PNGitem">
            <a:extLst>
              <a:ext uri="{FF2B5EF4-FFF2-40B4-BE49-F238E27FC236}">
                <a16:creationId xmlns:a16="http://schemas.microsoft.com/office/drawing/2014/main" id="{095399BC-F402-E7CA-1076-BE4E9A8F1E14}"/>
              </a:ext>
            </a:extLst>
          </p:cNvPr>
          <p:cNvPicPr>
            <a:picLocks noChangeAspect="1" noChangeArrowheads="1"/>
          </p:cNvPicPr>
          <p:nvPr/>
        </p:nvPicPr>
        <p:blipFill>
          <a:blip r:embed="rId5">
            <a:clrChange>
              <a:clrFrom>
                <a:srgbClr val="F7F7F7"/>
              </a:clrFrom>
              <a:clrTo>
                <a:srgbClr val="F7F7F7">
                  <a:alpha val="0"/>
                </a:srgbClr>
              </a:clrTo>
            </a:clrChange>
            <a:extLst>
              <a:ext uri="{28A0092B-C50C-407E-A947-70E740481C1C}">
                <a14:useLocalDpi xmlns:a14="http://schemas.microsoft.com/office/drawing/2010/main" val="0"/>
              </a:ext>
            </a:extLst>
          </a:blip>
          <a:srcRect/>
          <a:stretch>
            <a:fillRect/>
          </a:stretch>
        </p:blipFill>
        <p:spPr bwMode="auto">
          <a:xfrm>
            <a:off x="11413454" y="1"/>
            <a:ext cx="849130" cy="767254"/>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74F1067D-B634-5B09-86BA-831FF6F3D0FF}"/>
              </a:ext>
            </a:extLst>
          </p:cNvPr>
          <p:cNvSpPr txBox="1"/>
          <p:nvPr/>
        </p:nvSpPr>
        <p:spPr>
          <a:xfrm>
            <a:off x="0" y="6550223"/>
            <a:ext cx="12192000" cy="307777"/>
          </a:xfrm>
          <a:prstGeom prst="rect">
            <a:avLst/>
          </a:prstGeom>
          <a:gradFill flip="none" rotWithShape="1">
            <a:gsLst>
              <a:gs pos="100000">
                <a:srgbClr val="FFFF00"/>
              </a:gs>
              <a:gs pos="71000">
                <a:srgbClr val="FF0000"/>
              </a:gs>
              <a:gs pos="0">
                <a:srgbClr val="0000CC"/>
              </a:gs>
              <a:gs pos="35000">
                <a:srgbClr val="9900FF"/>
              </a:gs>
            </a:gsLst>
            <a:lin ang="16200000" scaled="1"/>
            <a:tileRect/>
          </a:gradFill>
        </p:spPr>
        <p:txBody>
          <a:bodyPr wrap="square" rtlCol="0">
            <a:spAutoFit/>
          </a:bodyPr>
          <a:lstStyle/>
          <a:p>
            <a:r>
              <a:rPr lang="en-US" sz="1400" dirty="0">
                <a:solidFill>
                  <a:srgbClr val="00F0E5"/>
                </a:solidFill>
                <a:latin typeface="Arial Rounded MT Bold" panose="020F0704030504030204" pitchFamily="34" charset="0"/>
                <a:cs typeface="Arial" panose="020B0604020202020204" pitchFamily="34" charset="0"/>
              </a:rPr>
              <a:t>Emanuele Simili &amp; Dwayne Spiteri</a:t>
            </a:r>
            <a:r>
              <a:rPr lang="en-US" sz="1400" dirty="0">
                <a:solidFill>
                  <a:schemeClr val="bg1"/>
                </a:solidFill>
                <a:latin typeface="Arial Rounded MT Bold" panose="020F0704030504030204" pitchFamily="34" charset="0"/>
                <a:cs typeface="Arial" panose="020B0604020202020204" pitchFamily="34" charset="0"/>
              </a:rPr>
              <a:t>		     </a:t>
            </a:r>
            <a:r>
              <a:rPr lang="en-US" sz="1400" dirty="0">
                <a:solidFill>
                  <a:srgbClr val="FFFF00"/>
                </a:solidFill>
                <a:latin typeface="Arial Rounded MT Bold" panose="020F0704030504030204" pitchFamily="34" charset="0"/>
                <a:cs typeface="Arial" panose="020B0604020202020204" pitchFamily="34" charset="0"/>
              </a:rPr>
              <a:t>GridPP51 &amp; SWIFT-HEP07</a:t>
            </a:r>
            <a:r>
              <a:rPr lang="en-US" sz="1400" dirty="0">
                <a:solidFill>
                  <a:schemeClr val="bg1"/>
                </a:solidFill>
                <a:latin typeface="Arial Rounded MT Bold" panose="020F0704030504030204" pitchFamily="34" charset="0"/>
                <a:cs typeface="Arial" panose="020B0604020202020204" pitchFamily="34" charset="0"/>
              </a:rPr>
              <a:t>			               Sheffield - 26 March 2024</a:t>
            </a:r>
            <a:endParaRPr lang="en-GB" dirty="0">
              <a:solidFill>
                <a:schemeClr val="bg1"/>
              </a:solidFill>
              <a:latin typeface="Arial Rounded MT Bold" panose="020F0704030504030204" pitchFamily="34" charset="0"/>
              <a:cs typeface="Arial" panose="020B0604020202020204" pitchFamily="34" charset="0"/>
            </a:endParaRPr>
          </a:p>
        </p:txBody>
      </p:sp>
    </p:spTree>
    <p:extLst>
      <p:ext uri="{BB962C8B-B14F-4D97-AF65-F5344CB8AC3E}">
        <p14:creationId xmlns:p14="http://schemas.microsoft.com/office/powerpoint/2010/main" val="310544606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a:extLst>
              <a:ext uri="{FF2B5EF4-FFF2-40B4-BE49-F238E27FC236}">
                <a16:creationId xmlns:a16="http://schemas.microsoft.com/office/drawing/2014/main" id="{CBEDF9A3-A034-251E-A1D4-FEC11355877D}"/>
              </a:ext>
            </a:extLst>
          </p:cNvPr>
          <p:cNvSpPr txBox="1"/>
          <p:nvPr/>
        </p:nvSpPr>
        <p:spPr>
          <a:xfrm>
            <a:off x="0" y="0"/>
            <a:ext cx="12192000" cy="707886"/>
          </a:xfrm>
          <a:prstGeom prst="rect">
            <a:avLst/>
          </a:prstGeom>
          <a:noFill/>
        </p:spPr>
        <p:txBody>
          <a:bodyPr wrap="square" rtlCol="0">
            <a:spAutoFit/>
          </a:bodyPr>
          <a:lstStyle/>
          <a:p>
            <a:pPr algn="ctr"/>
            <a:r>
              <a:rPr lang="en-US" sz="4000" b="1" dirty="0">
                <a:solidFill>
                  <a:srgbClr val="0000FF"/>
                </a:solidFill>
                <a:latin typeface="Arial" panose="020B0604020202020204" pitchFamily="34" charset="0"/>
                <a:cs typeface="Arial" panose="020B0604020202020204" pitchFamily="34" charset="0"/>
              </a:rPr>
              <a:t>Leftovers …</a:t>
            </a:r>
            <a:endParaRPr lang="en-GB" sz="4000" b="1" dirty="0">
              <a:solidFill>
                <a:srgbClr val="0000FF"/>
              </a:solidFill>
              <a:latin typeface="Arial" panose="020B0604020202020204" pitchFamily="34" charset="0"/>
              <a:cs typeface="Arial" panose="020B0604020202020204" pitchFamily="34" charset="0"/>
            </a:endParaRPr>
          </a:p>
        </p:txBody>
      </p:sp>
      <p:pic>
        <p:nvPicPr>
          <p:cNvPr id="4" name="Picture 3" descr="A comparison of a graph&#10;&#10;Description automatically generated">
            <a:extLst>
              <a:ext uri="{FF2B5EF4-FFF2-40B4-BE49-F238E27FC236}">
                <a16:creationId xmlns:a16="http://schemas.microsoft.com/office/drawing/2014/main" id="{6E9C882C-6486-BA27-DFD7-C1DDCC2F9A4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2637" y="896533"/>
            <a:ext cx="8033657" cy="4257538"/>
          </a:xfrm>
          <a:prstGeom prst="rect">
            <a:avLst/>
          </a:prstGeom>
        </p:spPr>
      </p:pic>
      <p:sp>
        <p:nvSpPr>
          <p:cNvPr id="7" name="TextBox 6">
            <a:extLst>
              <a:ext uri="{FF2B5EF4-FFF2-40B4-BE49-F238E27FC236}">
                <a16:creationId xmlns:a16="http://schemas.microsoft.com/office/drawing/2014/main" id="{D47EC61E-C88E-E134-11D9-852181ED1C0F}"/>
              </a:ext>
            </a:extLst>
          </p:cNvPr>
          <p:cNvSpPr txBox="1"/>
          <p:nvPr/>
        </p:nvSpPr>
        <p:spPr>
          <a:xfrm>
            <a:off x="4612434" y="1310813"/>
            <a:ext cx="992579" cy="282812"/>
          </a:xfrm>
          <a:prstGeom prst="rect">
            <a:avLst/>
          </a:prstGeom>
          <a:noFill/>
        </p:spPr>
        <p:txBody>
          <a:bodyPr wrap="none" rtlCol="0">
            <a:spAutoFit/>
          </a:bodyPr>
          <a:lstStyle/>
          <a:p>
            <a:r>
              <a:rPr lang="en-US" sz="1600" b="1" dirty="0">
                <a:solidFill>
                  <a:schemeClr val="accent2"/>
                </a:solidFill>
                <a:latin typeface="Arial" panose="020B0604020202020204" pitchFamily="34" charset="0"/>
                <a:cs typeface="Arial" panose="020B0604020202020204" pitchFamily="34" charset="0"/>
              </a:rPr>
              <a:t>ARM80c</a:t>
            </a:r>
            <a:endParaRPr lang="en-GB" sz="1600" b="1" dirty="0">
              <a:solidFill>
                <a:schemeClr val="accent2"/>
              </a:solidFill>
              <a:latin typeface="Arial" panose="020B0604020202020204" pitchFamily="34" charset="0"/>
              <a:cs typeface="Arial" panose="020B0604020202020204" pitchFamily="34" charset="0"/>
            </a:endParaRPr>
          </a:p>
        </p:txBody>
      </p:sp>
      <p:pic>
        <p:nvPicPr>
          <p:cNvPr id="11" name="Picture 10">
            <a:extLst>
              <a:ext uri="{FF2B5EF4-FFF2-40B4-BE49-F238E27FC236}">
                <a16:creationId xmlns:a16="http://schemas.microsoft.com/office/drawing/2014/main" id="{E79EBA52-F803-5935-B5A1-7EC085F2156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787148" y="0"/>
            <a:ext cx="2404852" cy="6858000"/>
          </a:xfrm>
          <a:prstGeom prst="rect">
            <a:avLst/>
          </a:prstGeom>
        </p:spPr>
      </p:pic>
      <p:sp>
        <p:nvSpPr>
          <p:cNvPr id="2" name="TextBox 1">
            <a:extLst>
              <a:ext uri="{FF2B5EF4-FFF2-40B4-BE49-F238E27FC236}">
                <a16:creationId xmlns:a16="http://schemas.microsoft.com/office/drawing/2014/main" id="{4BBE809D-1F4A-9454-5CCB-EDE4E84D6B41}"/>
              </a:ext>
            </a:extLst>
          </p:cNvPr>
          <p:cNvSpPr txBox="1"/>
          <p:nvPr/>
        </p:nvSpPr>
        <p:spPr>
          <a:xfrm>
            <a:off x="10394301" y="0"/>
            <a:ext cx="1443481" cy="338554"/>
          </a:xfrm>
          <a:prstGeom prst="rect">
            <a:avLst/>
          </a:prstGeom>
          <a:noFill/>
        </p:spPr>
        <p:txBody>
          <a:bodyPr wrap="square" rtlCol="0">
            <a:spAutoFit/>
          </a:bodyPr>
          <a:lstStyle/>
          <a:p>
            <a:r>
              <a:rPr lang="en-US" sz="1600" b="1" dirty="0">
                <a:solidFill>
                  <a:srgbClr val="00B050"/>
                </a:solidFill>
                <a:latin typeface="Arial" panose="020B0604020202020204" pitchFamily="34" charset="0"/>
                <a:cs typeface="Arial" panose="020B0604020202020204" pitchFamily="34" charset="0"/>
              </a:rPr>
              <a:t>2*AMD64ht</a:t>
            </a:r>
            <a:endParaRPr lang="en-GB" sz="1600" b="1" dirty="0">
              <a:solidFill>
                <a:srgbClr val="00B050"/>
              </a:solidFill>
              <a:latin typeface="Arial" panose="020B0604020202020204" pitchFamily="34" charset="0"/>
              <a:cs typeface="Arial" panose="020B0604020202020204" pitchFamily="34" charset="0"/>
            </a:endParaRPr>
          </a:p>
        </p:txBody>
      </p:sp>
      <p:pic>
        <p:nvPicPr>
          <p:cNvPr id="3" name="Picture 2">
            <a:extLst>
              <a:ext uri="{FF2B5EF4-FFF2-40B4-BE49-F238E27FC236}">
                <a16:creationId xmlns:a16="http://schemas.microsoft.com/office/drawing/2014/main" id="{FE507CB0-1250-04C7-17DD-7AB5022CFC95}"/>
              </a:ext>
            </a:extLst>
          </p:cNvPr>
          <p:cNvPicPr>
            <a:picLocks noChangeAspect="1"/>
          </p:cNvPicPr>
          <p:nvPr/>
        </p:nvPicPr>
        <p:blipFill rotWithShape="1">
          <a:blip r:embed="rId5"/>
          <a:srcRect l="5127" t="22721" r="1735" b="5922"/>
          <a:stretch/>
        </p:blipFill>
        <p:spPr>
          <a:xfrm>
            <a:off x="5797592" y="5068626"/>
            <a:ext cx="3989556" cy="1785681"/>
          </a:xfrm>
          <a:prstGeom prst="rect">
            <a:avLst/>
          </a:prstGeom>
        </p:spPr>
      </p:pic>
      <p:pic>
        <p:nvPicPr>
          <p:cNvPr id="5" name="Picture 4" descr="A glass bottle with a silhouette of a person holding flowers&#10;&#10;Description automatically generated">
            <a:extLst>
              <a:ext uri="{FF2B5EF4-FFF2-40B4-BE49-F238E27FC236}">
                <a16:creationId xmlns:a16="http://schemas.microsoft.com/office/drawing/2014/main" id="{6E5209FE-E0DA-456E-EF9E-2F400559206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0" y="5361277"/>
            <a:ext cx="2243989" cy="1496723"/>
          </a:xfrm>
          <a:prstGeom prst="rect">
            <a:avLst/>
          </a:prstGeom>
          <a:effectLst>
            <a:softEdge rad="63500"/>
          </a:effectLst>
        </p:spPr>
      </p:pic>
      <p:pic>
        <p:nvPicPr>
          <p:cNvPr id="6" name="Picture 5" descr="Two glass bottles with a ship inside&#10;&#10;Description automatically generated">
            <a:extLst>
              <a:ext uri="{FF2B5EF4-FFF2-40B4-BE49-F238E27FC236}">
                <a16:creationId xmlns:a16="http://schemas.microsoft.com/office/drawing/2014/main" id="{87883CAE-DADF-56E0-9719-F3213EFA1ED7}"/>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917962" y="5413999"/>
            <a:ext cx="1769704" cy="1180379"/>
          </a:xfrm>
          <a:prstGeom prst="rect">
            <a:avLst/>
          </a:prstGeom>
          <a:effectLst>
            <a:softEdge rad="127000"/>
          </a:effectLst>
        </p:spPr>
      </p:pic>
    </p:spTree>
    <p:extLst>
      <p:ext uri="{BB962C8B-B14F-4D97-AF65-F5344CB8AC3E}">
        <p14:creationId xmlns:p14="http://schemas.microsoft.com/office/powerpoint/2010/main" val="194011573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ame 3">
            <a:extLst>
              <a:ext uri="{FF2B5EF4-FFF2-40B4-BE49-F238E27FC236}">
                <a16:creationId xmlns:a16="http://schemas.microsoft.com/office/drawing/2014/main" id="{E5207812-7E1A-0072-0291-E14353F41D8C}"/>
              </a:ext>
            </a:extLst>
          </p:cNvPr>
          <p:cNvSpPr/>
          <p:nvPr/>
        </p:nvSpPr>
        <p:spPr>
          <a:xfrm>
            <a:off x="482600" y="1532467"/>
            <a:ext cx="1320800" cy="914400"/>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cxnSp>
        <p:nvCxnSpPr>
          <p:cNvPr id="6" name="Straight Arrow Connector 5">
            <a:extLst>
              <a:ext uri="{FF2B5EF4-FFF2-40B4-BE49-F238E27FC236}">
                <a16:creationId xmlns:a16="http://schemas.microsoft.com/office/drawing/2014/main" id="{2D0D1C20-F4A8-EE7D-79F3-DEDD74CCB22D}"/>
              </a:ext>
            </a:extLst>
          </p:cNvPr>
          <p:cNvCxnSpPr>
            <a:cxnSpLocks/>
          </p:cNvCxnSpPr>
          <p:nvPr/>
        </p:nvCxnSpPr>
        <p:spPr>
          <a:xfrm>
            <a:off x="1921933" y="1981200"/>
            <a:ext cx="1871134"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8" name="Frame 7">
            <a:extLst>
              <a:ext uri="{FF2B5EF4-FFF2-40B4-BE49-F238E27FC236}">
                <a16:creationId xmlns:a16="http://schemas.microsoft.com/office/drawing/2014/main" id="{BCEEB68D-9496-0BBA-499E-F6B3CC884672}"/>
              </a:ext>
            </a:extLst>
          </p:cNvPr>
          <p:cNvSpPr/>
          <p:nvPr/>
        </p:nvSpPr>
        <p:spPr>
          <a:xfrm>
            <a:off x="3911599" y="1532467"/>
            <a:ext cx="2650067" cy="914400"/>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3" name="TextBox 2">
            <a:extLst>
              <a:ext uri="{FF2B5EF4-FFF2-40B4-BE49-F238E27FC236}">
                <a16:creationId xmlns:a16="http://schemas.microsoft.com/office/drawing/2014/main" id="{F569CE2F-BD12-181F-6344-A350687D73FE}"/>
              </a:ext>
            </a:extLst>
          </p:cNvPr>
          <p:cNvSpPr txBox="1"/>
          <p:nvPr/>
        </p:nvSpPr>
        <p:spPr>
          <a:xfrm>
            <a:off x="3958089" y="2680040"/>
            <a:ext cx="2734733" cy="1446550"/>
          </a:xfrm>
          <a:prstGeom prst="rect">
            <a:avLst/>
          </a:prstGeom>
          <a:solidFill>
            <a:schemeClr val="tx1">
              <a:lumMod val="85000"/>
              <a:lumOff val="15000"/>
            </a:schemeClr>
          </a:solidFill>
        </p:spPr>
        <p:txBody>
          <a:bodyPr wrap="square">
            <a:spAutoFit/>
          </a:bodyPr>
          <a:lstStyle/>
          <a:p>
            <a:r>
              <a:rPr lang="en-GB" sz="1100" b="0" dirty="0">
                <a:solidFill>
                  <a:srgbClr val="CE9178"/>
                </a:solidFill>
                <a:effectLst/>
                <a:latin typeface="Consolas" panose="020B0609020204030204" pitchFamily="49" charset="0"/>
              </a:rPr>
              <a:t>{</a:t>
            </a:r>
            <a:endParaRPr lang="en-GB" sz="1100" b="0" dirty="0">
              <a:solidFill>
                <a:srgbClr val="CCCCCC"/>
              </a:solidFill>
              <a:effectLst/>
              <a:latin typeface="Consolas" panose="020B0609020204030204" pitchFamily="49" charset="0"/>
            </a:endParaRPr>
          </a:p>
          <a:p>
            <a:r>
              <a:rPr lang="en-GB" sz="1100" b="0" dirty="0">
                <a:solidFill>
                  <a:srgbClr val="CE9178"/>
                </a:solidFill>
                <a:effectLst/>
                <a:latin typeface="Consolas" panose="020B0609020204030204" pitchFamily="49" charset="0"/>
              </a:rPr>
              <a:t>  "</a:t>
            </a:r>
            <a:r>
              <a:rPr lang="en-GB" sz="1100" b="0" dirty="0" err="1">
                <a:solidFill>
                  <a:srgbClr val="CE9178"/>
                </a:solidFill>
                <a:effectLst/>
                <a:latin typeface="Consolas" panose="020B0609020204030204" pitchFamily="49" charset="0"/>
              </a:rPr>
              <a:t>date_yyyymmdd</a:t>
            </a:r>
            <a:r>
              <a:rPr lang="en-GB" sz="1100" b="0" dirty="0">
                <a:solidFill>
                  <a:srgbClr val="CE9178"/>
                </a:solidFill>
                <a:effectLst/>
                <a:latin typeface="Consolas" panose="020B0609020204030204" pitchFamily="49" charset="0"/>
              </a:rPr>
              <a:t>": "</a:t>
            </a:r>
            <a:r>
              <a:rPr lang="en-GB" sz="1100" b="0" dirty="0">
                <a:solidFill>
                  <a:srgbClr val="9CDCFE"/>
                </a:solidFill>
                <a:effectLst/>
                <a:latin typeface="Consolas" panose="020B0609020204030204" pitchFamily="49" charset="0"/>
              </a:rPr>
              <a:t>$DATE</a:t>
            </a:r>
            <a:r>
              <a:rPr lang="en-GB" sz="1100" b="0" dirty="0">
                <a:solidFill>
                  <a:srgbClr val="CE9178"/>
                </a:solidFill>
                <a:effectLst/>
                <a:latin typeface="Consolas" panose="020B0609020204030204" pitchFamily="49" charset="0"/>
              </a:rPr>
              <a:t>" , </a:t>
            </a:r>
            <a:endParaRPr lang="en-GB" sz="1100" b="0" dirty="0">
              <a:solidFill>
                <a:srgbClr val="CCCCCC"/>
              </a:solidFill>
              <a:effectLst/>
              <a:latin typeface="Consolas" panose="020B0609020204030204" pitchFamily="49" charset="0"/>
            </a:endParaRPr>
          </a:p>
          <a:p>
            <a:r>
              <a:rPr lang="en-GB" sz="1100" b="0" dirty="0">
                <a:solidFill>
                  <a:srgbClr val="CE9178"/>
                </a:solidFill>
                <a:effectLst/>
                <a:latin typeface="Consolas" panose="020B0609020204030204" pitchFamily="49" charset="0"/>
              </a:rPr>
              <a:t>  "</a:t>
            </a:r>
            <a:r>
              <a:rPr lang="en-GB" sz="1100" b="0" dirty="0" err="1">
                <a:solidFill>
                  <a:srgbClr val="CE9178"/>
                </a:solidFill>
                <a:effectLst/>
                <a:latin typeface="Consolas" panose="020B0609020204030204" pitchFamily="49" charset="0"/>
              </a:rPr>
              <a:t>time_hhmmss</a:t>
            </a:r>
            <a:r>
              <a:rPr lang="en-GB" sz="1100" b="0" dirty="0">
                <a:solidFill>
                  <a:srgbClr val="CE9178"/>
                </a:solidFill>
                <a:effectLst/>
                <a:latin typeface="Consolas" panose="020B0609020204030204" pitchFamily="49" charset="0"/>
              </a:rPr>
              <a:t>": "</a:t>
            </a:r>
            <a:r>
              <a:rPr lang="en-GB" sz="1100" b="0" dirty="0">
                <a:solidFill>
                  <a:srgbClr val="9CDCFE"/>
                </a:solidFill>
                <a:effectLst/>
                <a:latin typeface="Consolas" panose="020B0609020204030204" pitchFamily="49" charset="0"/>
              </a:rPr>
              <a:t>$TIME</a:t>
            </a:r>
            <a:r>
              <a:rPr lang="en-GB" sz="1100" b="0" dirty="0">
                <a:solidFill>
                  <a:srgbClr val="CE9178"/>
                </a:solidFill>
                <a:effectLst/>
                <a:latin typeface="Consolas" panose="020B0609020204030204" pitchFamily="49" charset="0"/>
              </a:rPr>
              <a:t>" , </a:t>
            </a:r>
            <a:endParaRPr lang="en-GB" sz="1100" b="0" dirty="0">
              <a:solidFill>
                <a:srgbClr val="CCCCCC"/>
              </a:solidFill>
              <a:effectLst/>
              <a:latin typeface="Consolas" panose="020B0609020204030204" pitchFamily="49" charset="0"/>
            </a:endParaRPr>
          </a:p>
          <a:p>
            <a:r>
              <a:rPr lang="en-GB" sz="1100" b="0" dirty="0">
                <a:solidFill>
                  <a:srgbClr val="CE9178"/>
                </a:solidFill>
                <a:effectLst/>
                <a:latin typeface="Consolas" panose="020B0609020204030204" pitchFamily="49" charset="0"/>
              </a:rPr>
              <a:t>  "</a:t>
            </a:r>
            <a:r>
              <a:rPr lang="en-GB" sz="1100" b="0" dirty="0" err="1">
                <a:solidFill>
                  <a:srgbClr val="CE9178"/>
                </a:solidFill>
                <a:effectLst/>
                <a:latin typeface="Consolas" panose="020B0609020204030204" pitchFamily="49" charset="0"/>
              </a:rPr>
              <a:t>cpu_usage_percent</a:t>
            </a:r>
            <a:r>
              <a:rPr lang="en-GB" sz="1100" b="0" dirty="0">
                <a:solidFill>
                  <a:srgbClr val="CE9178"/>
                </a:solidFill>
                <a:effectLst/>
                <a:latin typeface="Consolas" panose="020B0609020204030204" pitchFamily="49" charset="0"/>
              </a:rPr>
              <a:t>": "</a:t>
            </a:r>
            <a:r>
              <a:rPr lang="en-GB" sz="1100" b="0" dirty="0">
                <a:solidFill>
                  <a:srgbClr val="9CDCFE"/>
                </a:solidFill>
                <a:effectLst/>
                <a:latin typeface="Consolas" panose="020B0609020204030204" pitchFamily="49" charset="0"/>
              </a:rPr>
              <a:t>$CPUSE</a:t>
            </a:r>
            <a:r>
              <a:rPr lang="en-GB" sz="1100" b="0" dirty="0">
                <a:solidFill>
                  <a:srgbClr val="CE9178"/>
                </a:solidFill>
                <a:effectLst/>
                <a:latin typeface="Consolas" panose="020B0609020204030204" pitchFamily="49" charset="0"/>
              </a:rPr>
              <a:t>" , </a:t>
            </a:r>
            <a:endParaRPr lang="en-GB" sz="1100" b="0" dirty="0">
              <a:solidFill>
                <a:srgbClr val="CCCCCC"/>
              </a:solidFill>
              <a:effectLst/>
              <a:latin typeface="Consolas" panose="020B0609020204030204" pitchFamily="49" charset="0"/>
            </a:endParaRPr>
          </a:p>
          <a:p>
            <a:r>
              <a:rPr lang="en-GB" sz="1100" b="0" dirty="0">
                <a:solidFill>
                  <a:srgbClr val="CE9178"/>
                </a:solidFill>
                <a:effectLst/>
                <a:latin typeface="Consolas" panose="020B0609020204030204" pitchFamily="49" charset="0"/>
              </a:rPr>
              <a:t>  "</a:t>
            </a:r>
            <a:r>
              <a:rPr lang="en-GB" sz="1100" b="0" dirty="0" err="1">
                <a:solidFill>
                  <a:srgbClr val="CE9178"/>
                </a:solidFill>
                <a:effectLst/>
                <a:latin typeface="Consolas" panose="020B0609020204030204" pitchFamily="49" charset="0"/>
              </a:rPr>
              <a:t>memory_usage_gb</a:t>
            </a:r>
            <a:r>
              <a:rPr lang="en-GB" sz="1100" b="0" dirty="0">
                <a:solidFill>
                  <a:srgbClr val="CE9178"/>
                </a:solidFill>
                <a:effectLst/>
                <a:latin typeface="Consolas" panose="020B0609020204030204" pitchFamily="49" charset="0"/>
              </a:rPr>
              <a:t>": "</a:t>
            </a:r>
            <a:r>
              <a:rPr lang="en-GB" sz="1100" b="0" dirty="0">
                <a:solidFill>
                  <a:srgbClr val="9CDCFE"/>
                </a:solidFill>
                <a:effectLst/>
                <a:latin typeface="Consolas" panose="020B0609020204030204" pitchFamily="49" charset="0"/>
              </a:rPr>
              <a:t>$MEMUSE</a:t>
            </a:r>
            <a:r>
              <a:rPr lang="en-GB" sz="1100" b="0" dirty="0">
                <a:solidFill>
                  <a:srgbClr val="CE9178"/>
                </a:solidFill>
                <a:effectLst/>
                <a:latin typeface="Consolas" panose="020B0609020204030204" pitchFamily="49" charset="0"/>
              </a:rPr>
              <a:t>" , </a:t>
            </a:r>
            <a:endParaRPr lang="en-GB" sz="1100" b="0" dirty="0">
              <a:solidFill>
                <a:srgbClr val="CCCCCC"/>
              </a:solidFill>
              <a:effectLst/>
              <a:latin typeface="Consolas" panose="020B0609020204030204" pitchFamily="49" charset="0"/>
            </a:endParaRPr>
          </a:p>
          <a:p>
            <a:r>
              <a:rPr lang="en-GB" sz="1100" b="0" dirty="0">
                <a:solidFill>
                  <a:srgbClr val="CE9178"/>
                </a:solidFill>
                <a:effectLst/>
                <a:latin typeface="Consolas" panose="020B0609020204030204" pitchFamily="49" charset="0"/>
              </a:rPr>
              <a:t>  "</a:t>
            </a:r>
            <a:r>
              <a:rPr lang="en-GB" sz="1100" b="0" dirty="0" err="1">
                <a:solidFill>
                  <a:srgbClr val="CE9178"/>
                </a:solidFill>
                <a:effectLst/>
                <a:latin typeface="Consolas" panose="020B0609020204030204" pitchFamily="49" charset="0"/>
              </a:rPr>
              <a:t>cpu_frequency_ghz</a:t>
            </a:r>
            <a:r>
              <a:rPr lang="en-GB" sz="1100" b="0" dirty="0">
                <a:solidFill>
                  <a:srgbClr val="CE9178"/>
                </a:solidFill>
                <a:effectLst/>
                <a:latin typeface="Consolas" panose="020B0609020204030204" pitchFamily="49" charset="0"/>
              </a:rPr>
              <a:t>": "</a:t>
            </a:r>
            <a:r>
              <a:rPr lang="en-GB" sz="1100" b="0" dirty="0">
                <a:solidFill>
                  <a:srgbClr val="9CDCFE"/>
                </a:solidFill>
                <a:effectLst/>
                <a:latin typeface="Consolas" panose="020B0609020204030204" pitchFamily="49" charset="0"/>
              </a:rPr>
              <a:t>$FREQ</a:t>
            </a:r>
            <a:r>
              <a:rPr lang="en-GB" sz="1100" b="0" dirty="0">
                <a:solidFill>
                  <a:srgbClr val="CE9178"/>
                </a:solidFill>
                <a:effectLst/>
                <a:latin typeface="Consolas" panose="020B0609020204030204" pitchFamily="49" charset="0"/>
              </a:rPr>
              <a:t>" ,</a:t>
            </a:r>
            <a:endParaRPr lang="en-GB" sz="1100" b="0" dirty="0">
              <a:solidFill>
                <a:srgbClr val="CCCCCC"/>
              </a:solidFill>
              <a:effectLst/>
              <a:latin typeface="Consolas" panose="020B0609020204030204" pitchFamily="49" charset="0"/>
            </a:endParaRPr>
          </a:p>
          <a:p>
            <a:r>
              <a:rPr lang="en-GB" sz="1100" b="0" dirty="0">
                <a:solidFill>
                  <a:srgbClr val="CE9178"/>
                </a:solidFill>
                <a:effectLst/>
                <a:latin typeface="Consolas" panose="020B0609020204030204" pitchFamily="49" charset="0"/>
              </a:rPr>
              <a:t>  "</a:t>
            </a:r>
            <a:r>
              <a:rPr lang="en-GB" sz="1100" b="0" dirty="0" err="1">
                <a:solidFill>
                  <a:srgbClr val="CE9178"/>
                </a:solidFill>
                <a:effectLst/>
                <a:latin typeface="Consolas" panose="020B0609020204030204" pitchFamily="49" charset="0"/>
              </a:rPr>
              <a:t>ipmi_power_watt</a:t>
            </a:r>
            <a:r>
              <a:rPr lang="en-GB" sz="1100" b="0" dirty="0">
                <a:solidFill>
                  <a:srgbClr val="CE9178"/>
                </a:solidFill>
                <a:effectLst/>
                <a:latin typeface="Consolas" panose="020B0609020204030204" pitchFamily="49" charset="0"/>
              </a:rPr>
              <a:t>": "</a:t>
            </a:r>
            <a:r>
              <a:rPr lang="en-GB" sz="1100" b="0" dirty="0">
                <a:solidFill>
                  <a:srgbClr val="9CDCFE"/>
                </a:solidFill>
                <a:effectLst/>
                <a:latin typeface="Consolas" panose="020B0609020204030204" pitchFamily="49" charset="0"/>
              </a:rPr>
              <a:t>$POWER</a:t>
            </a:r>
            <a:r>
              <a:rPr lang="en-GB" sz="1100" b="0" dirty="0">
                <a:solidFill>
                  <a:srgbClr val="CE9178"/>
                </a:solidFill>
                <a:effectLst/>
                <a:latin typeface="Consolas" panose="020B0609020204030204" pitchFamily="49" charset="0"/>
              </a:rPr>
              <a:t>" </a:t>
            </a:r>
            <a:endParaRPr lang="en-GB" sz="1100" b="0" dirty="0">
              <a:solidFill>
                <a:srgbClr val="CCCCCC"/>
              </a:solidFill>
              <a:effectLst/>
              <a:latin typeface="Consolas" panose="020B0609020204030204" pitchFamily="49" charset="0"/>
            </a:endParaRPr>
          </a:p>
          <a:p>
            <a:r>
              <a:rPr lang="en-GB" sz="1100" b="0" dirty="0">
                <a:solidFill>
                  <a:srgbClr val="CE9178"/>
                </a:solidFill>
                <a:effectLst/>
                <a:latin typeface="Consolas" panose="020B0609020204030204" pitchFamily="49" charset="0"/>
              </a:rPr>
              <a:t>}</a:t>
            </a:r>
            <a:endParaRPr lang="en-GB" sz="1100" b="0" dirty="0">
              <a:solidFill>
                <a:srgbClr val="CCCCCC"/>
              </a:solidFill>
              <a:effectLst/>
              <a:latin typeface="Consolas" panose="020B0609020204030204" pitchFamily="49" charset="0"/>
            </a:endParaRPr>
          </a:p>
        </p:txBody>
      </p:sp>
      <p:sp>
        <p:nvSpPr>
          <p:cNvPr id="5" name="TextBox 4">
            <a:extLst>
              <a:ext uri="{FF2B5EF4-FFF2-40B4-BE49-F238E27FC236}">
                <a16:creationId xmlns:a16="http://schemas.microsoft.com/office/drawing/2014/main" id="{09F28CF9-BFCA-44A8-A61F-9294414B30E1}"/>
              </a:ext>
            </a:extLst>
          </p:cNvPr>
          <p:cNvSpPr txBox="1"/>
          <p:nvPr/>
        </p:nvSpPr>
        <p:spPr>
          <a:xfrm>
            <a:off x="2318730" y="1500201"/>
            <a:ext cx="1077539" cy="369332"/>
          </a:xfrm>
          <a:prstGeom prst="rect">
            <a:avLst/>
          </a:prstGeom>
          <a:noFill/>
        </p:spPr>
        <p:txBody>
          <a:bodyPr wrap="none" rtlCol="0">
            <a:spAutoFit/>
          </a:bodyPr>
          <a:lstStyle/>
          <a:p>
            <a:r>
              <a:rPr lang="en-US" dirty="0"/>
              <a:t>jdump.sh</a:t>
            </a:r>
            <a:endParaRPr lang="en-GB" dirty="0"/>
          </a:p>
        </p:txBody>
      </p:sp>
      <p:sp>
        <p:nvSpPr>
          <p:cNvPr id="7" name="TextBox 6">
            <a:extLst>
              <a:ext uri="{FF2B5EF4-FFF2-40B4-BE49-F238E27FC236}">
                <a16:creationId xmlns:a16="http://schemas.microsoft.com/office/drawing/2014/main" id="{5B649949-7D88-8666-D928-5A6CFA5A51C2}"/>
              </a:ext>
            </a:extLst>
          </p:cNvPr>
          <p:cNvSpPr txBox="1"/>
          <p:nvPr/>
        </p:nvSpPr>
        <p:spPr>
          <a:xfrm>
            <a:off x="835063" y="1805001"/>
            <a:ext cx="615874" cy="369332"/>
          </a:xfrm>
          <a:prstGeom prst="rect">
            <a:avLst/>
          </a:prstGeom>
          <a:noFill/>
        </p:spPr>
        <p:txBody>
          <a:bodyPr wrap="none" rtlCol="0">
            <a:spAutoFit/>
          </a:bodyPr>
          <a:lstStyle/>
          <a:p>
            <a:r>
              <a:rPr lang="en-US" dirty="0"/>
              <a:t>IPMI</a:t>
            </a:r>
            <a:endParaRPr lang="en-GB" dirty="0"/>
          </a:p>
        </p:txBody>
      </p:sp>
      <p:sp>
        <p:nvSpPr>
          <p:cNvPr id="9" name="TextBox 8">
            <a:extLst>
              <a:ext uri="{FF2B5EF4-FFF2-40B4-BE49-F238E27FC236}">
                <a16:creationId xmlns:a16="http://schemas.microsoft.com/office/drawing/2014/main" id="{987192B1-58A7-48FF-EBE1-FDBC219CDF53}"/>
              </a:ext>
            </a:extLst>
          </p:cNvPr>
          <p:cNvSpPr txBox="1"/>
          <p:nvPr/>
        </p:nvSpPr>
        <p:spPr>
          <a:xfrm>
            <a:off x="2086955" y="2026504"/>
            <a:ext cx="1871134" cy="369332"/>
          </a:xfrm>
          <a:prstGeom prst="rect">
            <a:avLst/>
          </a:prstGeom>
          <a:noFill/>
        </p:spPr>
        <p:txBody>
          <a:bodyPr wrap="square" rtlCol="0">
            <a:spAutoFit/>
          </a:bodyPr>
          <a:lstStyle/>
          <a:p>
            <a:r>
              <a:rPr lang="en-US" dirty="0"/>
              <a:t>(</a:t>
            </a:r>
            <a:r>
              <a:rPr lang="en-US" b="1" dirty="0"/>
              <a:t>root</a:t>
            </a:r>
            <a:r>
              <a:rPr lang="en-US" dirty="0"/>
              <a:t>’s crontab)</a:t>
            </a:r>
            <a:endParaRPr lang="en-GB" dirty="0"/>
          </a:p>
        </p:txBody>
      </p:sp>
      <p:sp>
        <p:nvSpPr>
          <p:cNvPr id="11" name="TextBox 10">
            <a:extLst>
              <a:ext uri="{FF2B5EF4-FFF2-40B4-BE49-F238E27FC236}">
                <a16:creationId xmlns:a16="http://schemas.microsoft.com/office/drawing/2014/main" id="{75F93650-3243-F61E-AB6D-0EFB604DC03A}"/>
              </a:ext>
            </a:extLst>
          </p:cNvPr>
          <p:cNvSpPr txBox="1"/>
          <p:nvPr/>
        </p:nvSpPr>
        <p:spPr>
          <a:xfrm>
            <a:off x="3958089" y="1785099"/>
            <a:ext cx="2734733" cy="369332"/>
          </a:xfrm>
          <a:prstGeom prst="rect">
            <a:avLst/>
          </a:prstGeom>
          <a:noFill/>
        </p:spPr>
        <p:txBody>
          <a:bodyPr wrap="square">
            <a:spAutoFit/>
          </a:bodyPr>
          <a:lstStyle/>
          <a:p>
            <a:r>
              <a:rPr lang="en-GB" sz="1800" b="0" dirty="0">
                <a:solidFill>
                  <a:srgbClr val="7030A0"/>
                </a:solidFill>
                <a:effectLst/>
                <a:latin typeface="Consolas" panose="020B0609020204030204" pitchFamily="49" charset="0"/>
              </a:rPr>
              <a:t>/</a:t>
            </a:r>
            <a:r>
              <a:rPr lang="en-GB" sz="1800" b="0" dirty="0" err="1">
                <a:solidFill>
                  <a:srgbClr val="7030A0"/>
                </a:solidFill>
                <a:effectLst/>
                <a:latin typeface="Consolas" panose="020B0609020204030204" pitchFamily="49" charset="0"/>
              </a:rPr>
              <a:t>tmp</a:t>
            </a:r>
            <a:r>
              <a:rPr lang="en-GB" sz="1800" b="0" dirty="0">
                <a:solidFill>
                  <a:srgbClr val="7030A0"/>
                </a:solidFill>
                <a:effectLst/>
                <a:latin typeface="Consolas" panose="020B0609020204030204" pitchFamily="49" charset="0"/>
              </a:rPr>
              <a:t>/</a:t>
            </a:r>
            <a:r>
              <a:rPr lang="en-GB" sz="1800" b="0" dirty="0" err="1">
                <a:solidFill>
                  <a:srgbClr val="7030A0"/>
                </a:solidFill>
                <a:effectLst/>
                <a:latin typeface="Consolas" panose="020B0609020204030204" pitchFamily="49" charset="0"/>
              </a:rPr>
              <a:t>ipmidump.json</a:t>
            </a:r>
            <a:endParaRPr lang="en-GB" sz="1800" b="0" dirty="0">
              <a:solidFill>
                <a:srgbClr val="7030A0"/>
              </a:solidFill>
              <a:effectLst/>
              <a:latin typeface="Consolas" panose="020B0609020204030204" pitchFamily="49" charset="0"/>
            </a:endParaRPr>
          </a:p>
        </p:txBody>
      </p:sp>
      <p:sp>
        <p:nvSpPr>
          <p:cNvPr id="12" name="Frame 11">
            <a:extLst>
              <a:ext uri="{FF2B5EF4-FFF2-40B4-BE49-F238E27FC236}">
                <a16:creationId xmlns:a16="http://schemas.microsoft.com/office/drawing/2014/main" id="{EBC5BFC9-C139-85C7-2864-7B1025C98A76}"/>
              </a:ext>
            </a:extLst>
          </p:cNvPr>
          <p:cNvSpPr/>
          <p:nvPr/>
        </p:nvSpPr>
        <p:spPr>
          <a:xfrm>
            <a:off x="8771310" y="1532467"/>
            <a:ext cx="2585628" cy="914400"/>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cxnSp>
        <p:nvCxnSpPr>
          <p:cNvPr id="13" name="Straight Arrow Connector 12">
            <a:extLst>
              <a:ext uri="{FF2B5EF4-FFF2-40B4-BE49-F238E27FC236}">
                <a16:creationId xmlns:a16="http://schemas.microsoft.com/office/drawing/2014/main" id="{4A4C8BB5-457C-44D0-FA8B-154CE56C4E04}"/>
              </a:ext>
            </a:extLst>
          </p:cNvPr>
          <p:cNvCxnSpPr>
            <a:cxnSpLocks/>
          </p:cNvCxnSpPr>
          <p:nvPr/>
        </p:nvCxnSpPr>
        <p:spPr>
          <a:xfrm>
            <a:off x="6680198" y="1980169"/>
            <a:ext cx="1871134"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8BF4008B-DA3C-8F67-2CA1-B90E990DDF3C}"/>
              </a:ext>
            </a:extLst>
          </p:cNvPr>
          <p:cNvSpPr txBox="1"/>
          <p:nvPr/>
        </p:nvSpPr>
        <p:spPr>
          <a:xfrm>
            <a:off x="6834514" y="1509574"/>
            <a:ext cx="1451103" cy="369332"/>
          </a:xfrm>
          <a:prstGeom prst="rect">
            <a:avLst/>
          </a:prstGeom>
          <a:noFill/>
        </p:spPr>
        <p:txBody>
          <a:bodyPr wrap="none" rtlCol="0">
            <a:spAutoFit/>
          </a:bodyPr>
          <a:lstStyle/>
          <a:p>
            <a:r>
              <a:rPr lang="en-US" dirty="0"/>
              <a:t>jget.sh  +  Job</a:t>
            </a:r>
            <a:endParaRPr lang="en-GB" dirty="0"/>
          </a:p>
        </p:txBody>
      </p:sp>
      <p:sp>
        <p:nvSpPr>
          <p:cNvPr id="15" name="TextBox 14">
            <a:extLst>
              <a:ext uri="{FF2B5EF4-FFF2-40B4-BE49-F238E27FC236}">
                <a16:creationId xmlns:a16="http://schemas.microsoft.com/office/drawing/2014/main" id="{01220B95-DE48-69CA-ECDA-B921D24B6FB9}"/>
              </a:ext>
            </a:extLst>
          </p:cNvPr>
          <p:cNvSpPr txBox="1"/>
          <p:nvPr/>
        </p:nvSpPr>
        <p:spPr>
          <a:xfrm>
            <a:off x="6845220" y="2025473"/>
            <a:ext cx="1871134" cy="369332"/>
          </a:xfrm>
          <a:prstGeom prst="rect">
            <a:avLst/>
          </a:prstGeom>
          <a:noFill/>
        </p:spPr>
        <p:txBody>
          <a:bodyPr wrap="square" rtlCol="0">
            <a:spAutoFit/>
          </a:bodyPr>
          <a:lstStyle/>
          <a:p>
            <a:r>
              <a:rPr lang="en-US" dirty="0"/>
              <a:t>(</a:t>
            </a:r>
            <a:r>
              <a:rPr lang="en-US" b="1" dirty="0"/>
              <a:t>user</a:t>
            </a:r>
            <a:r>
              <a:rPr lang="en-US" dirty="0"/>
              <a:t>’s script)</a:t>
            </a:r>
            <a:endParaRPr lang="en-GB" dirty="0"/>
          </a:p>
        </p:txBody>
      </p:sp>
      <p:sp>
        <p:nvSpPr>
          <p:cNvPr id="16" name="TextBox 15">
            <a:extLst>
              <a:ext uri="{FF2B5EF4-FFF2-40B4-BE49-F238E27FC236}">
                <a16:creationId xmlns:a16="http://schemas.microsoft.com/office/drawing/2014/main" id="{A2C78E82-9D0B-81C7-177E-115A8C6C7AC7}"/>
              </a:ext>
            </a:extLst>
          </p:cNvPr>
          <p:cNvSpPr txBox="1"/>
          <p:nvPr/>
        </p:nvSpPr>
        <p:spPr>
          <a:xfrm>
            <a:off x="8919572" y="1793564"/>
            <a:ext cx="2298762" cy="369332"/>
          </a:xfrm>
          <a:prstGeom prst="rect">
            <a:avLst/>
          </a:prstGeom>
          <a:noFill/>
        </p:spPr>
        <p:txBody>
          <a:bodyPr wrap="square">
            <a:spAutoFit/>
          </a:bodyPr>
          <a:lstStyle/>
          <a:p>
            <a:r>
              <a:rPr lang="en-GB" sz="1800" b="0" dirty="0">
                <a:solidFill>
                  <a:srgbClr val="7030A0"/>
                </a:solidFill>
                <a:effectLst/>
                <a:latin typeface="Consolas" panose="020B0609020204030204" pitchFamily="49" charset="0"/>
              </a:rPr>
              <a:t>ipmi_runtime.csv</a:t>
            </a:r>
          </a:p>
        </p:txBody>
      </p:sp>
      <p:pic>
        <p:nvPicPr>
          <p:cNvPr id="18" name="Picture 17">
            <a:extLst>
              <a:ext uri="{FF2B5EF4-FFF2-40B4-BE49-F238E27FC236}">
                <a16:creationId xmlns:a16="http://schemas.microsoft.com/office/drawing/2014/main" id="{87B00FDE-2E05-9F5A-B527-160EAE4EBD88}"/>
              </a:ext>
            </a:extLst>
          </p:cNvPr>
          <p:cNvPicPr>
            <a:picLocks noChangeAspect="1"/>
          </p:cNvPicPr>
          <p:nvPr/>
        </p:nvPicPr>
        <p:blipFill rotWithShape="1">
          <a:blip r:embed="rId3"/>
          <a:srcRect b="13831"/>
          <a:stretch/>
        </p:blipFill>
        <p:spPr>
          <a:xfrm>
            <a:off x="8837030" y="2680040"/>
            <a:ext cx="2727165" cy="3923960"/>
          </a:xfrm>
          <a:prstGeom prst="rect">
            <a:avLst/>
          </a:prstGeom>
        </p:spPr>
      </p:pic>
      <p:cxnSp>
        <p:nvCxnSpPr>
          <p:cNvPr id="19" name="Straight Arrow Connector 18">
            <a:extLst>
              <a:ext uri="{FF2B5EF4-FFF2-40B4-BE49-F238E27FC236}">
                <a16:creationId xmlns:a16="http://schemas.microsoft.com/office/drawing/2014/main" id="{5CB793E4-F501-D7F7-4C6F-CD0359395E51}"/>
              </a:ext>
            </a:extLst>
          </p:cNvPr>
          <p:cNvCxnSpPr>
            <a:cxnSpLocks/>
          </p:cNvCxnSpPr>
          <p:nvPr/>
        </p:nvCxnSpPr>
        <p:spPr>
          <a:xfrm flipH="1">
            <a:off x="6561666" y="5713969"/>
            <a:ext cx="1905001"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0CBFD89B-63BD-A2F2-8D2E-4394A8332585}"/>
              </a:ext>
            </a:extLst>
          </p:cNvPr>
          <p:cNvSpPr txBox="1"/>
          <p:nvPr/>
        </p:nvSpPr>
        <p:spPr>
          <a:xfrm>
            <a:off x="6969594" y="5243374"/>
            <a:ext cx="1292341" cy="369332"/>
          </a:xfrm>
          <a:prstGeom prst="rect">
            <a:avLst/>
          </a:prstGeom>
          <a:noFill/>
        </p:spPr>
        <p:txBody>
          <a:bodyPr wrap="none" rtlCol="0">
            <a:spAutoFit/>
          </a:bodyPr>
          <a:lstStyle/>
          <a:p>
            <a:r>
              <a:rPr lang="en-US" dirty="0"/>
              <a:t>ipmi2root.C</a:t>
            </a:r>
            <a:endParaRPr lang="en-GB" dirty="0"/>
          </a:p>
        </p:txBody>
      </p:sp>
      <p:sp>
        <p:nvSpPr>
          <p:cNvPr id="21" name="TextBox 20">
            <a:extLst>
              <a:ext uri="{FF2B5EF4-FFF2-40B4-BE49-F238E27FC236}">
                <a16:creationId xmlns:a16="http://schemas.microsoft.com/office/drawing/2014/main" id="{05C385F6-8E49-418C-F622-0275E149C580}"/>
              </a:ext>
            </a:extLst>
          </p:cNvPr>
          <p:cNvSpPr txBox="1"/>
          <p:nvPr/>
        </p:nvSpPr>
        <p:spPr>
          <a:xfrm>
            <a:off x="6900176" y="5759273"/>
            <a:ext cx="1871134" cy="369332"/>
          </a:xfrm>
          <a:prstGeom prst="rect">
            <a:avLst/>
          </a:prstGeom>
          <a:noFill/>
        </p:spPr>
        <p:txBody>
          <a:bodyPr wrap="square" rtlCol="0">
            <a:spAutoFit/>
          </a:bodyPr>
          <a:lstStyle/>
          <a:p>
            <a:r>
              <a:rPr lang="en-US" dirty="0"/>
              <a:t>(ROOT script)</a:t>
            </a:r>
            <a:endParaRPr lang="en-GB" dirty="0"/>
          </a:p>
        </p:txBody>
      </p:sp>
      <p:pic>
        <p:nvPicPr>
          <p:cNvPr id="26" name="Picture 25">
            <a:extLst>
              <a:ext uri="{FF2B5EF4-FFF2-40B4-BE49-F238E27FC236}">
                <a16:creationId xmlns:a16="http://schemas.microsoft.com/office/drawing/2014/main" id="{3CE81D35-156A-3E15-C4A9-85F0ADE2F4B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17291" y="4329895"/>
            <a:ext cx="1592869" cy="1114753"/>
          </a:xfrm>
          <a:prstGeom prst="rect">
            <a:avLst/>
          </a:prstGeom>
        </p:spPr>
      </p:pic>
      <p:pic>
        <p:nvPicPr>
          <p:cNvPr id="28" name="Picture 27">
            <a:extLst>
              <a:ext uri="{FF2B5EF4-FFF2-40B4-BE49-F238E27FC236}">
                <a16:creationId xmlns:a16="http://schemas.microsoft.com/office/drawing/2014/main" id="{89E703BF-6A8F-64F6-FE63-C2CC9999314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250969" y="5520267"/>
            <a:ext cx="3125515" cy="1241097"/>
          </a:xfrm>
          <a:prstGeom prst="rect">
            <a:avLst/>
          </a:prstGeom>
        </p:spPr>
      </p:pic>
      <p:cxnSp>
        <p:nvCxnSpPr>
          <p:cNvPr id="29" name="Straight Arrow Connector 28">
            <a:extLst>
              <a:ext uri="{FF2B5EF4-FFF2-40B4-BE49-F238E27FC236}">
                <a16:creationId xmlns:a16="http://schemas.microsoft.com/office/drawing/2014/main" id="{157DB55D-6C23-9034-AF54-8B3E44F4BADC}"/>
              </a:ext>
            </a:extLst>
          </p:cNvPr>
          <p:cNvCxnSpPr>
            <a:cxnSpLocks/>
          </p:cNvCxnSpPr>
          <p:nvPr/>
        </p:nvCxnSpPr>
        <p:spPr>
          <a:xfrm flipH="1">
            <a:off x="2201333" y="5679071"/>
            <a:ext cx="821189"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A124FC12-3843-AE29-50A7-2F449D188ED8}"/>
              </a:ext>
            </a:extLst>
          </p:cNvPr>
          <p:cNvSpPr txBox="1"/>
          <p:nvPr/>
        </p:nvSpPr>
        <p:spPr>
          <a:xfrm>
            <a:off x="2288019" y="5122684"/>
            <a:ext cx="657168" cy="369332"/>
          </a:xfrm>
          <a:prstGeom prst="rect">
            <a:avLst/>
          </a:prstGeom>
          <a:noFill/>
        </p:spPr>
        <p:txBody>
          <a:bodyPr wrap="none" rtlCol="0">
            <a:spAutoFit/>
          </a:bodyPr>
          <a:lstStyle/>
          <a:p>
            <a:r>
              <a:rPr lang="en-US" dirty="0"/>
              <a:t>Excel</a:t>
            </a:r>
            <a:endParaRPr lang="en-GB" dirty="0"/>
          </a:p>
        </p:txBody>
      </p:sp>
      <p:pic>
        <p:nvPicPr>
          <p:cNvPr id="33" name="Picture 32">
            <a:extLst>
              <a:ext uri="{FF2B5EF4-FFF2-40B4-BE49-F238E27FC236}">
                <a16:creationId xmlns:a16="http://schemas.microsoft.com/office/drawing/2014/main" id="{665FA3E7-A620-B3FD-D90E-27ACFCD412DD}"/>
              </a:ext>
            </a:extLst>
          </p:cNvPr>
          <p:cNvPicPr>
            <a:picLocks noChangeAspect="1"/>
          </p:cNvPicPr>
          <p:nvPr/>
        </p:nvPicPr>
        <p:blipFill>
          <a:blip r:embed="rId6"/>
          <a:stretch>
            <a:fillRect/>
          </a:stretch>
        </p:blipFill>
        <p:spPr>
          <a:xfrm>
            <a:off x="276782" y="5099585"/>
            <a:ext cx="1878267" cy="1158972"/>
          </a:xfrm>
          <a:prstGeom prst="rect">
            <a:avLst/>
          </a:prstGeom>
        </p:spPr>
      </p:pic>
      <p:pic>
        <p:nvPicPr>
          <p:cNvPr id="34" name="Picture 33">
            <a:extLst>
              <a:ext uri="{FF2B5EF4-FFF2-40B4-BE49-F238E27FC236}">
                <a16:creationId xmlns:a16="http://schemas.microsoft.com/office/drawing/2014/main" id="{A8416FB3-50AB-E7A0-56A2-6354DB30BDD9}"/>
              </a:ext>
            </a:extLst>
          </p:cNvPr>
          <p:cNvPicPr>
            <a:picLocks noChangeAspect="1"/>
          </p:cNvPicPr>
          <p:nvPr/>
        </p:nvPicPr>
        <p:blipFill rotWithShape="1">
          <a:blip r:embed="rId7">
            <a:clrChange>
              <a:clrFrom>
                <a:srgbClr val="000000"/>
              </a:clrFrom>
              <a:clrTo>
                <a:srgbClr val="000000">
                  <a:alpha val="0"/>
                </a:srgbClr>
              </a:clrTo>
            </a:clrChange>
            <a:extLst>
              <a:ext uri="{28A0092B-C50C-407E-A947-70E740481C1C}">
                <a14:useLocalDpi xmlns:a14="http://schemas.microsoft.com/office/drawing/2010/main" val="0"/>
              </a:ext>
            </a:extLst>
          </a:blip>
          <a:srcRect t="41622"/>
          <a:stretch/>
        </p:blipFill>
        <p:spPr>
          <a:xfrm>
            <a:off x="180295" y="2582891"/>
            <a:ext cx="2223835" cy="812554"/>
          </a:xfrm>
          <a:prstGeom prst="rect">
            <a:avLst/>
          </a:prstGeom>
          <a:ln>
            <a:noFill/>
          </a:ln>
        </p:spPr>
      </p:pic>
      <p:sp>
        <p:nvSpPr>
          <p:cNvPr id="2" name="TextBox 1">
            <a:extLst>
              <a:ext uri="{FF2B5EF4-FFF2-40B4-BE49-F238E27FC236}">
                <a16:creationId xmlns:a16="http://schemas.microsoft.com/office/drawing/2014/main" id="{9D5F7D3E-2055-792D-88E5-0A3DD3ECE724}"/>
              </a:ext>
            </a:extLst>
          </p:cNvPr>
          <p:cNvSpPr txBox="1"/>
          <p:nvPr/>
        </p:nvSpPr>
        <p:spPr>
          <a:xfrm>
            <a:off x="0" y="0"/>
            <a:ext cx="12192000" cy="707886"/>
          </a:xfrm>
          <a:prstGeom prst="rect">
            <a:avLst/>
          </a:prstGeom>
          <a:noFill/>
        </p:spPr>
        <p:txBody>
          <a:bodyPr wrap="square" rtlCol="0">
            <a:spAutoFit/>
          </a:bodyPr>
          <a:lstStyle/>
          <a:p>
            <a:pPr algn="ctr"/>
            <a:r>
              <a:rPr lang="en-US" sz="4000" b="1" dirty="0">
                <a:solidFill>
                  <a:srgbClr val="0000FF"/>
                </a:solidFill>
                <a:latin typeface="Arial" panose="020B0604020202020204" pitchFamily="34" charset="0"/>
                <a:cs typeface="Arial" panose="020B0604020202020204" pitchFamily="34" charset="0"/>
              </a:rPr>
              <a:t>My IPMI collector &amp; </a:t>
            </a:r>
            <a:r>
              <a:rPr lang="en-US" sz="4000" b="1" dirty="0" err="1">
                <a:solidFill>
                  <a:srgbClr val="0000FF"/>
                </a:solidFill>
                <a:latin typeface="Arial" panose="020B0604020202020204" pitchFamily="34" charset="0"/>
                <a:cs typeface="Arial" panose="020B0604020202020204" pitchFamily="34" charset="0"/>
              </a:rPr>
              <a:t>analyser</a:t>
            </a:r>
            <a:endParaRPr lang="en-GB" sz="4000" b="1" dirty="0">
              <a:solidFill>
                <a:srgbClr val="0000FF"/>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7102304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ame 3">
            <a:extLst>
              <a:ext uri="{FF2B5EF4-FFF2-40B4-BE49-F238E27FC236}">
                <a16:creationId xmlns:a16="http://schemas.microsoft.com/office/drawing/2014/main" id="{E5207812-7E1A-0072-0291-E14353F41D8C}"/>
              </a:ext>
            </a:extLst>
          </p:cNvPr>
          <p:cNvSpPr/>
          <p:nvPr/>
        </p:nvSpPr>
        <p:spPr>
          <a:xfrm>
            <a:off x="482600" y="1189312"/>
            <a:ext cx="1320800" cy="914400"/>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cxnSp>
        <p:nvCxnSpPr>
          <p:cNvPr id="6" name="Straight Arrow Connector 5">
            <a:extLst>
              <a:ext uri="{FF2B5EF4-FFF2-40B4-BE49-F238E27FC236}">
                <a16:creationId xmlns:a16="http://schemas.microsoft.com/office/drawing/2014/main" id="{2D0D1C20-F4A8-EE7D-79F3-DEDD74CCB22D}"/>
              </a:ext>
            </a:extLst>
          </p:cNvPr>
          <p:cNvCxnSpPr>
            <a:cxnSpLocks/>
          </p:cNvCxnSpPr>
          <p:nvPr/>
        </p:nvCxnSpPr>
        <p:spPr>
          <a:xfrm flipV="1">
            <a:off x="1921933" y="1616023"/>
            <a:ext cx="6653686" cy="22022"/>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09F28CF9-BFCA-44A8-A61F-9294414B30E1}"/>
              </a:ext>
            </a:extLst>
          </p:cNvPr>
          <p:cNvSpPr txBox="1"/>
          <p:nvPr/>
        </p:nvSpPr>
        <p:spPr>
          <a:xfrm>
            <a:off x="4491848" y="1390968"/>
            <a:ext cx="1835751" cy="369332"/>
          </a:xfrm>
          <a:prstGeom prst="rect">
            <a:avLst/>
          </a:prstGeom>
          <a:solidFill>
            <a:schemeClr val="bg1"/>
          </a:solidFill>
        </p:spPr>
        <p:txBody>
          <a:bodyPr wrap="square" rtlCol="0">
            <a:spAutoFit/>
          </a:bodyPr>
          <a:lstStyle/>
          <a:p>
            <a:pPr algn="ctr"/>
            <a:r>
              <a:rPr lang="en-GB" sz="1800" b="0" dirty="0" err="1">
                <a:solidFill>
                  <a:srgbClr val="7030A0"/>
                </a:solidFill>
                <a:effectLst/>
                <a:latin typeface="Consolas" panose="020B0609020204030204" pitchFamily="49" charset="0"/>
              </a:rPr>
              <a:t>energy_plugin</a:t>
            </a:r>
            <a:endParaRPr lang="en-GB" sz="1800" b="0" dirty="0">
              <a:solidFill>
                <a:srgbClr val="7030A0"/>
              </a:solidFill>
              <a:effectLst/>
              <a:latin typeface="Consolas" panose="020B0609020204030204" pitchFamily="49" charset="0"/>
            </a:endParaRPr>
          </a:p>
        </p:txBody>
      </p:sp>
      <p:sp>
        <p:nvSpPr>
          <p:cNvPr id="7" name="TextBox 6">
            <a:extLst>
              <a:ext uri="{FF2B5EF4-FFF2-40B4-BE49-F238E27FC236}">
                <a16:creationId xmlns:a16="http://schemas.microsoft.com/office/drawing/2014/main" id="{5B649949-7D88-8666-D928-5A6CFA5A51C2}"/>
              </a:ext>
            </a:extLst>
          </p:cNvPr>
          <p:cNvSpPr txBox="1"/>
          <p:nvPr/>
        </p:nvSpPr>
        <p:spPr>
          <a:xfrm>
            <a:off x="835063" y="1461846"/>
            <a:ext cx="615874" cy="369332"/>
          </a:xfrm>
          <a:prstGeom prst="rect">
            <a:avLst/>
          </a:prstGeom>
          <a:noFill/>
        </p:spPr>
        <p:txBody>
          <a:bodyPr wrap="none" rtlCol="0">
            <a:spAutoFit/>
          </a:bodyPr>
          <a:lstStyle/>
          <a:p>
            <a:r>
              <a:rPr lang="en-US" dirty="0"/>
              <a:t>IPMI</a:t>
            </a:r>
            <a:endParaRPr lang="en-GB" dirty="0"/>
          </a:p>
        </p:txBody>
      </p:sp>
      <p:sp>
        <p:nvSpPr>
          <p:cNvPr id="11" name="TextBox 10">
            <a:extLst>
              <a:ext uri="{FF2B5EF4-FFF2-40B4-BE49-F238E27FC236}">
                <a16:creationId xmlns:a16="http://schemas.microsoft.com/office/drawing/2014/main" id="{75F93650-3243-F61E-AB6D-0EFB604DC03A}"/>
              </a:ext>
            </a:extLst>
          </p:cNvPr>
          <p:cNvSpPr txBox="1"/>
          <p:nvPr/>
        </p:nvSpPr>
        <p:spPr>
          <a:xfrm>
            <a:off x="4134134" y="2505879"/>
            <a:ext cx="2502131" cy="369332"/>
          </a:xfrm>
          <a:prstGeom prst="rect">
            <a:avLst/>
          </a:prstGeom>
          <a:noFill/>
        </p:spPr>
        <p:txBody>
          <a:bodyPr wrap="square">
            <a:spAutoFit/>
          </a:bodyPr>
          <a:lstStyle/>
          <a:p>
            <a:pPr algn="ctr"/>
            <a:r>
              <a:rPr lang="en-GB" sz="1800" b="0" dirty="0" err="1">
                <a:solidFill>
                  <a:srgbClr val="7030A0"/>
                </a:solidFill>
                <a:effectLst/>
                <a:latin typeface="Consolas" panose="020B0609020204030204" pitchFamily="49" charset="0"/>
              </a:rPr>
              <a:t>HEPscore</a:t>
            </a:r>
            <a:endParaRPr lang="en-GB" sz="1800" b="0" dirty="0">
              <a:solidFill>
                <a:srgbClr val="7030A0"/>
              </a:solidFill>
              <a:effectLst/>
              <a:latin typeface="Consolas" panose="020B0609020204030204" pitchFamily="49" charset="0"/>
            </a:endParaRPr>
          </a:p>
        </p:txBody>
      </p:sp>
      <p:sp>
        <p:nvSpPr>
          <p:cNvPr id="12" name="Frame 11">
            <a:extLst>
              <a:ext uri="{FF2B5EF4-FFF2-40B4-BE49-F238E27FC236}">
                <a16:creationId xmlns:a16="http://schemas.microsoft.com/office/drawing/2014/main" id="{EBC5BFC9-C139-85C7-2864-7B1025C98A76}"/>
              </a:ext>
            </a:extLst>
          </p:cNvPr>
          <p:cNvSpPr/>
          <p:nvPr/>
        </p:nvSpPr>
        <p:spPr>
          <a:xfrm>
            <a:off x="8771310" y="1189312"/>
            <a:ext cx="2585628" cy="914400"/>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cxnSp>
        <p:nvCxnSpPr>
          <p:cNvPr id="13" name="Straight Arrow Connector 12">
            <a:extLst>
              <a:ext uri="{FF2B5EF4-FFF2-40B4-BE49-F238E27FC236}">
                <a16:creationId xmlns:a16="http://schemas.microsoft.com/office/drawing/2014/main" id="{4A4C8BB5-457C-44D0-FA8B-154CE56C4E04}"/>
              </a:ext>
            </a:extLst>
          </p:cNvPr>
          <p:cNvCxnSpPr>
            <a:cxnSpLocks/>
          </p:cNvCxnSpPr>
          <p:nvPr/>
        </p:nvCxnSpPr>
        <p:spPr>
          <a:xfrm flipV="1">
            <a:off x="6858800" y="1831178"/>
            <a:ext cx="1716819" cy="772759"/>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8BF4008B-DA3C-8F67-2CA1-B90E990DDF3C}"/>
              </a:ext>
            </a:extLst>
          </p:cNvPr>
          <p:cNvSpPr txBox="1"/>
          <p:nvPr/>
        </p:nvSpPr>
        <p:spPr>
          <a:xfrm>
            <a:off x="2079723" y="1179946"/>
            <a:ext cx="777777" cy="369332"/>
          </a:xfrm>
          <a:prstGeom prst="rect">
            <a:avLst/>
          </a:prstGeom>
          <a:noFill/>
        </p:spPr>
        <p:txBody>
          <a:bodyPr wrap="none" rtlCol="0">
            <a:spAutoFit/>
          </a:bodyPr>
          <a:lstStyle/>
          <a:p>
            <a:r>
              <a:rPr lang="en-US" dirty="0"/>
              <a:t>run.sh</a:t>
            </a:r>
            <a:endParaRPr lang="en-GB" dirty="0"/>
          </a:p>
        </p:txBody>
      </p:sp>
      <p:sp>
        <p:nvSpPr>
          <p:cNvPr id="16" name="TextBox 15">
            <a:extLst>
              <a:ext uri="{FF2B5EF4-FFF2-40B4-BE49-F238E27FC236}">
                <a16:creationId xmlns:a16="http://schemas.microsoft.com/office/drawing/2014/main" id="{A2C78E82-9D0B-81C7-177E-115A8C6C7AC7}"/>
              </a:ext>
            </a:extLst>
          </p:cNvPr>
          <p:cNvSpPr txBox="1"/>
          <p:nvPr/>
        </p:nvSpPr>
        <p:spPr>
          <a:xfrm>
            <a:off x="8868753" y="1450409"/>
            <a:ext cx="2488184" cy="369332"/>
          </a:xfrm>
          <a:prstGeom prst="rect">
            <a:avLst/>
          </a:prstGeom>
          <a:noFill/>
        </p:spPr>
        <p:txBody>
          <a:bodyPr wrap="square">
            <a:spAutoFit/>
          </a:bodyPr>
          <a:lstStyle/>
          <a:p>
            <a:r>
              <a:rPr lang="en-GB" dirty="0" err="1">
                <a:solidFill>
                  <a:srgbClr val="7030A0"/>
                </a:solidFill>
                <a:latin typeface="Consolas" panose="020B0609020204030204" pitchFamily="49" charset="0"/>
              </a:rPr>
              <a:t>b</a:t>
            </a:r>
            <a:r>
              <a:rPr lang="en-GB" sz="1800" b="0" dirty="0" err="1">
                <a:solidFill>
                  <a:srgbClr val="7030A0"/>
                </a:solidFill>
                <a:effectLst/>
                <a:latin typeface="Consolas" panose="020B0609020204030204" pitchFamily="49" charset="0"/>
              </a:rPr>
              <a:t>mkrun_report.json</a:t>
            </a:r>
            <a:endParaRPr lang="en-GB" sz="1800" b="0" dirty="0">
              <a:solidFill>
                <a:srgbClr val="7030A0"/>
              </a:solidFill>
              <a:effectLst/>
              <a:latin typeface="Consolas" panose="020B0609020204030204" pitchFamily="49" charset="0"/>
            </a:endParaRPr>
          </a:p>
        </p:txBody>
      </p:sp>
      <p:cxnSp>
        <p:nvCxnSpPr>
          <p:cNvPr id="19" name="Straight Arrow Connector 18">
            <a:extLst>
              <a:ext uri="{FF2B5EF4-FFF2-40B4-BE49-F238E27FC236}">
                <a16:creationId xmlns:a16="http://schemas.microsoft.com/office/drawing/2014/main" id="{5CB793E4-F501-D7F7-4C6F-CD0359395E51}"/>
              </a:ext>
            </a:extLst>
          </p:cNvPr>
          <p:cNvCxnSpPr>
            <a:cxnSpLocks/>
          </p:cNvCxnSpPr>
          <p:nvPr/>
        </p:nvCxnSpPr>
        <p:spPr>
          <a:xfrm flipH="1">
            <a:off x="4858871" y="4582081"/>
            <a:ext cx="1843667" cy="1"/>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34" name="Picture 33">
            <a:extLst>
              <a:ext uri="{FF2B5EF4-FFF2-40B4-BE49-F238E27FC236}">
                <a16:creationId xmlns:a16="http://schemas.microsoft.com/office/drawing/2014/main" id="{A8416FB3-50AB-E7A0-56A2-6354DB30BDD9}"/>
              </a:ext>
            </a:extLst>
          </p:cNvPr>
          <p:cNvPicPr>
            <a:picLocks noChangeAspect="1"/>
          </p:cNvPicPr>
          <p:nvPr/>
        </p:nvPicPr>
        <p:blipFill rotWithShape="1">
          <a:blip r:embed="rId3">
            <a:clrChange>
              <a:clrFrom>
                <a:srgbClr val="000000"/>
              </a:clrFrom>
              <a:clrTo>
                <a:srgbClr val="000000">
                  <a:alpha val="0"/>
                </a:srgbClr>
              </a:clrTo>
            </a:clrChange>
            <a:extLst>
              <a:ext uri="{28A0092B-C50C-407E-A947-70E740481C1C}">
                <a14:useLocalDpi xmlns:a14="http://schemas.microsoft.com/office/drawing/2010/main" val="0"/>
              </a:ext>
            </a:extLst>
          </a:blip>
          <a:srcRect t="41622"/>
          <a:stretch/>
        </p:blipFill>
        <p:spPr>
          <a:xfrm>
            <a:off x="180295" y="2239736"/>
            <a:ext cx="2223835" cy="812554"/>
          </a:xfrm>
          <a:prstGeom prst="rect">
            <a:avLst/>
          </a:prstGeom>
          <a:ln>
            <a:noFill/>
          </a:ln>
        </p:spPr>
      </p:pic>
      <p:sp>
        <p:nvSpPr>
          <p:cNvPr id="2" name="TextBox 1">
            <a:extLst>
              <a:ext uri="{FF2B5EF4-FFF2-40B4-BE49-F238E27FC236}">
                <a16:creationId xmlns:a16="http://schemas.microsoft.com/office/drawing/2014/main" id="{9D5F7D3E-2055-792D-88E5-0A3DD3ECE724}"/>
              </a:ext>
            </a:extLst>
          </p:cNvPr>
          <p:cNvSpPr txBox="1"/>
          <p:nvPr/>
        </p:nvSpPr>
        <p:spPr>
          <a:xfrm>
            <a:off x="0" y="0"/>
            <a:ext cx="12192000" cy="707886"/>
          </a:xfrm>
          <a:prstGeom prst="rect">
            <a:avLst/>
          </a:prstGeom>
          <a:noFill/>
        </p:spPr>
        <p:txBody>
          <a:bodyPr wrap="square" rtlCol="0">
            <a:spAutoFit/>
          </a:bodyPr>
          <a:lstStyle/>
          <a:p>
            <a:pPr algn="ctr"/>
            <a:r>
              <a:rPr lang="en-US" sz="4000" b="1" dirty="0" err="1">
                <a:solidFill>
                  <a:srgbClr val="0000FF"/>
                </a:solidFill>
                <a:latin typeface="Arial" panose="020B0604020202020204" pitchFamily="34" charset="0"/>
                <a:cs typeface="Arial" panose="020B0604020202020204" pitchFamily="34" charset="0"/>
              </a:rPr>
              <a:t>HEPscore</a:t>
            </a:r>
            <a:r>
              <a:rPr lang="en-US" sz="4000" b="1" dirty="0">
                <a:solidFill>
                  <a:srgbClr val="0000FF"/>
                </a:solidFill>
                <a:latin typeface="Arial" panose="020B0604020202020204" pitchFamily="34" charset="0"/>
                <a:cs typeface="Arial" panose="020B0604020202020204" pitchFamily="34" charset="0"/>
              </a:rPr>
              <a:t> Energy Plug-in</a:t>
            </a:r>
            <a:endParaRPr lang="en-GB" sz="4000" b="1" dirty="0">
              <a:solidFill>
                <a:srgbClr val="0000FF"/>
              </a:solidFill>
              <a:latin typeface="Arial" panose="020B0604020202020204" pitchFamily="34" charset="0"/>
              <a:cs typeface="Arial" panose="020B0604020202020204" pitchFamily="34" charset="0"/>
            </a:endParaRPr>
          </a:p>
        </p:txBody>
      </p:sp>
      <p:sp>
        <p:nvSpPr>
          <p:cNvPr id="10" name="TextBox 9">
            <a:extLst>
              <a:ext uri="{FF2B5EF4-FFF2-40B4-BE49-F238E27FC236}">
                <a16:creationId xmlns:a16="http://schemas.microsoft.com/office/drawing/2014/main" id="{D60A6DBB-5C78-0D09-B440-122874A3729D}"/>
              </a:ext>
            </a:extLst>
          </p:cNvPr>
          <p:cNvSpPr txBox="1"/>
          <p:nvPr/>
        </p:nvSpPr>
        <p:spPr>
          <a:xfrm>
            <a:off x="8138408" y="2604425"/>
            <a:ext cx="4110607" cy="4031873"/>
          </a:xfrm>
          <a:prstGeom prst="rect">
            <a:avLst/>
          </a:prstGeom>
          <a:solidFill>
            <a:schemeClr val="tx1">
              <a:lumMod val="75000"/>
              <a:lumOff val="25000"/>
            </a:schemeClr>
          </a:solidFill>
          <a:ln>
            <a:solidFill>
              <a:srgbClr val="FFFF00"/>
            </a:solidFill>
          </a:ln>
        </p:spPr>
        <p:txBody>
          <a:bodyPr wrap="square">
            <a:spAutoFit/>
          </a:bodyPr>
          <a:lstStyle/>
          <a:p>
            <a:r>
              <a:rPr lang="en-GB" sz="800" b="0" dirty="0">
                <a:solidFill>
                  <a:srgbClr val="CCCCCC"/>
                </a:solidFill>
                <a:effectLst/>
                <a:latin typeface="Consolas" panose="020B0609020204030204" pitchFamily="49" charset="0"/>
              </a:rPr>
              <a:t>{</a:t>
            </a:r>
          </a:p>
          <a:p>
            <a:r>
              <a:rPr lang="en-GB" sz="800" b="0" dirty="0">
                <a:solidFill>
                  <a:srgbClr val="CCCCCC"/>
                </a:solidFill>
                <a:effectLst/>
                <a:latin typeface="Consolas" panose="020B0609020204030204" pitchFamily="49" charset="0"/>
              </a:rPr>
              <a:t>    </a:t>
            </a:r>
            <a:r>
              <a:rPr lang="en-GB" sz="800" b="0" dirty="0">
                <a:solidFill>
                  <a:srgbClr val="9CDCFE"/>
                </a:solidFill>
                <a:effectLst/>
                <a:latin typeface="Consolas" panose="020B0609020204030204" pitchFamily="49" charset="0"/>
              </a:rPr>
              <a:t>"host"</a:t>
            </a:r>
            <a:r>
              <a:rPr lang="en-GB" sz="800" b="0" dirty="0">
                <a:solidFill>
                  <a:srgbClr val="CCCCCC"/>
                </a:solidFill>
                <a:effectLst/>
                <a:latin typeface="Consolas" panose="020B0609020204030204" pitchFamily="49" charset="0"/>
              </a:rPr>
              <a:t>: {</a:t>
            </a:r>
          </a:p>
          <a:p>
            <a:r>
              <a:rPr lang="en-GB" sz="800" b="0" dirty="0">
                <a:solidFill>
                  <a:srgbClr val="CCCCCC"/>
                </a:solidFill>
                <a:effectLst/>
                <a:latin typeface="Consolas" panose="020B0609020204030204" pitchFamily="49" charset="0"/>
              </a:rPr>
              <a:t>        </a:t>
            </a:r>
            <a:r>
              <a:rPr lang="en-GB" sz="800" b="0" dirty="0">
                <a:solidFill>
                  <a:srgbClr val="9CDCFE"/>
                </a:solidFill>
                <a:effectLst/>
                <a:latin typeface="Consolas" panose="020B0609020204030204" pitchFamily="49" charset="0"/>
              </a:rPr>
              <a:t>"hostname"</a:t>
            </a:r>
            <a:r>
              <a:rPr lang="en-GB" sz="800" b="0" dirty="0">
                <a:solidFill>
                  <a:srgbClr val="CCCCCC"/>
                </a:solidFill>
                <a:effectLst/>
                <a:latin typeface="Consolas" panose="020B0609020204030204" pitchFamily="49" charset="0"/>
              </a:rPr>
              <a:t>: </a:t>
            </a:r>
            <a:r>
              <a:rPr lang="en-GB" sz="800" b="0" dirty="0">
                <a:solidFill>
                  <a:srgbClr val="CE9178"/>
                </a:solidFill>
                <a:effectLst/>
                <a:latin typeface="Consolas" panose="020B0609020204030204" pitchFamily="49" charset="0"/>
              </a:rPr>
              <a:t>"arm-e22"</a:t>
            </a:r>
            <a:r>
              <a:rPr lang="en-GB" sz="800" b="0" dirty="0">
                <a:solidFill>
                  <a:srgbClr val="CCCCCC"/>
                </a:solidFill>
                <a:effectLst/>
                <a:latin typeface="Consolas" panose="020B0609020204030204" pitchFamily="49" charset="0"/>
              </a:rPr>
              <a:t>,</a:t>
            </a:r>
          </a:p>
          <a:p>
            <a:r>
              <a:rPr lang="en-GB" sz="800" b="0" dirty="0">
                <a:solidFill>
                  <a:srgbClr val="CCCCCC"/>
                </a:solidFill>
                <a:effectLst/>
                <a:latin typeface="Consolas" panose="020B0609020204030204" pitchFamily="49" charset="0"/>
              </a:rPr>
              <a:t>        </a:t>
            </a:r>
            <a:r>
              <a:rPr lang="en-GB" sz="800" b="0" dirty="0">
                <a:solidFill>
                  <a:srgbClr val="9CDCFE"/>
                </a:solidFill>
                <a:effectLst/>
                <a:latin typeface="Consolas" panose="020B0609020204030204" pitchFamily="49" charset="0"/>
              </a:rPr>
              <a:t>...</a:t>
            </a:r>
            <a:endParaRPr lang="en-GB" sz="800" b="0" dirty="0">
              <a:solidFill>
                <a:srgbClr val="CCCCCC"/>
              </a:solidFill>
              <a:effectLst/>
              <a:latin typeface="Consolas" panose="020B0609020204030204" pitchFamily="49" charset="0"/>
            </a:endParaRPr>
          </a:p>
          <a:p>
            <a:r>
              <a:rPr lang="en-GB" sz="800" b="0" dirty="0">
                <a:solidFill>
                  <a:srgbClr val="CCCCCC"/>
                </a:solidFill>
                <a:effectLst/>
                <a:latin typeface="Consolas" panose="020B0609020204030204" pitchFamily="49" charset="0"/>
              </a:rPr>
              <a:t>    </a:t>
            </a:r>
            <a:r>
              <a:rPr lang="en-GB" sz="800" b="0" dirty="0">
                <a:solidFill>
                  <a:srgbClr val="9CDCFE"/>
                </a:solidFill>
                <a:effectLst/>
                <a:latin typeface="Consolas" panose="020B0609020204030204" pitchFamily="49" charset="0"/>
              </a:rPr>
              <a:t>"plugins"</a:t>
            </a:r>
            <a:r>
              <a:rPr lang="en-GB" sz="800" b="0" dirty="0">
                <a:solidFill>
                  <a:srgbClr val="CCCCCC"/>
                </a:solidFill>
                <a:effectLst/>
                <a:latin typeface="Consolas" panose="020B0609020204030204" pitchFamily="49" charset="0"/>
              </a:rPr>
              <a:t>: {</a:t>
            </a:r>
          </a:p>
          <a:p>
            <a:r>
              <a:rPr lang="en-GB" sz="800" b="0" dirty="0">
                <a:solidFill>
                  <a:srgbClr val="CCCCCC"/>
                </a:solidFill>
                <a:effectLst/>
                <a:latin typeface="Consolas" panose="020B0609020204030204" pitchFamily="49" charset="0"/>
              </a:rPr>
              <a:t>       </a:t>
            </a:r>
            <a:r>
              <a:rPr lang="en-GB" sz="800" b="0" dirty="0">
                <a:solidFill>
                  <a:srgbClr val="9CDCFE"/>
                </a:solidFill>
                <a:effectLst/>
                <a:latin typeface="Consolas" panose="020B0609020204030204" pitchFamily="49" charset="0"/>
              </a:rPr>
              <a:t>...</a:t>
            </a:r>
            <a:endParaRPr lang="en-GB" sz="800" b="0" dirty="0">
              <a:solidFill>
                <a:srgbClr val="CCCCCC"/>
              </a:solidFill>
              <a:effectLst/>
              <a:latin typeface="Consolas" panose="020B0609020204030204" pitchFamily="49" charset="0"/>
            </a:endParaRPr>
          </a:p>
          <a:p>
            <a:r>
              <a:rPr lang="en-US" sz="800" b="0" dirty="0">
                <a:solidFill>
                  <a:srgbClr val="CCCCCC"/>
                </a:solidFill>
                <a:effectLst/>
                <a:latin typeface="Consolas" panose="020B0609020204030204" pitchFamily="49" charset="0"/>
              </a:rPr>
              <a:t>            </a:t>
            </a:r>
            <a:r>
              <a:rPr lang="en-US" sz="800" b="0" dirty="0">
                <a:solidFill>
                  <a:srgbClr val="9CDCFE"/>
                </a:solidFill>
                <a:effectLst/>
                <a:latin typeface="Consolas" panose="020B0609020204030204" pitchFamily="49" charset="0"/>
              </a:rPr>
              <a:t>"</a:t>
            </a:r>
            <a:r>
              <a:rPr lang="en-US" sz="800" b="0" dirty="0" err="1">
                <a:solidFill>
                  <a:srgbClr val="9CDCFE"/>
                </a:solidFill>
                <a:effectLst/>
                <a:latin typeface="Consolas" panose="020B0609020204030204" pitchFamily="49" charset="0"/>
              </a:rPr>
              <a:t>hepscore</a:t>
            </a:r>
            <a:r>
              <a:rPr lang="en-US" sz="800" b="0" dirty="0">
                <a:solidFill>
                  <a:srgbClr val="9CDCFE"/>
                </a:solidFill>
                <a:effectLst/>
                <a:latin typeface="Consolas" panose="020B0609020204030204" pitchFamily="49" charset="0"/>
              </a:rPr>
              <a:t>"</a:t>
            </a:r>
            <a:r>
              <a:rPr lang="en-US" sz="800" b="0" dirty="0">
                <a:solidFill>
                  <a:srgbClr val="CCCCCC"/>
                </a:solidFill>
                <a:effectLst/>
                <a:latin typeface="Consolas" panose="020B0609020204030204" pitchFamily="49" charset="0"/>
              </a:rPr>
              <a:t>: {</a:t>
            </a:r>
          </a:p>
          <a:p>
            <a:r>
              <a:rPr lang="en-US" sz="800" b="0" dirty="0">
                <a:solidFill>
                  <a:srgbClr val="CCCCCC"/>
                </a:solidFill>
                <a:effectLst/>
                <a:latin typeface="Consolas" panose="020B0609020204030204" pitchFamily="49" charset="0"/>
              </a:rPr>
              <a:t>                </a:t>
            </a:r>
            <a:r>
              <a:rPr lang="en-US" sz="800" b="0" dirty="0">
                <a:solidFill>
                  <a:srgbClr val="9CDCFE"/>
                </a:solidFill>
                <a:effectLst/>
                <a:latin typeface="Consolas" panose="020B0609020204030204" pitchFamily="49" charset="0"/>
              </a:rPr>
              <a:t>"</a:t>
            </a:r>
            <a:r>
              <a:rPr lang="en-US" sz="800" b="0" dirty="0" err="1">
                <a:solidFill>
                  <a:srgbClr val="9CDCFE"/>
                </a:solidFill>
                <a:effectLst/>
                <a:latin typeface="Consolas" panose="020B0609020204030204" pitchFamily="49" charset="0"/>
              </a:rPr>
              <a:t>cpu</a:t>
            </a:r>
            <a:r>
              <a:rPr lang="en-US" sz="800" b="0" dirty="0">
                <a:solidFill>
                  <a:srgbClr val="9CDCFE"/>
                </a:solidFill>
                <a:effectLst/>
                <a:latin typeface="Consolas" panose="020B0609020204030204" pitchFamily="49" charset="0"/>
              </a:rPr>
              <a:t>-frequency"</a:t>
            </a:r>
            <a:r>
              <a:rPr lang="en-US" sz="800" b="0" dirty="0">
                <a:solidFill>
                  <a:srgbClr val="CCCCCC"/>
                </a:solidFill>
                <a:effectLst/>
                <a:latin typeface="Consolas" panose="020B0609020204030204" pitchFamily="49" charset="0"/>
              </a:rPr>
              <a:t>: {</a:t>
            </a:r>
          </a:p>
          <a:p>
            <a:r>
              <a:rPr lang="en-US" sz="800" b="0" dirty="0">
                <a:solidFill>
                  <a:srgbClr val="CCCCCC"/>
                </a:solidFill>
                <a:effectLst/>
                <a:latin typeface="Consolas" panose="020B0609020204030204" pitchFamily="49" charset="0"/>
              </a:rPr>
              <a:t>                    </a:t>
            </a:r>
            <a:r>
              <a:rPr lang="en-US" sz="800" b="0" dirty="0">
                <a:solidFill>
                  <a:srgbClr val="9CDCFE"/>
                </a:solidFill>
                <a:effectLst/>
                <a:latin typeface="Consolas" panose="020B0609020204030204" pitchFamily="49" charset="0"/>
              </a:rPr>
              <a:t>...</a:t>
            </a:r>
            <a:endParaRPr lang="en-US" sz="800" b="0" dirty="0">
              <a:solidFill>
                <a:srgbClr val="CCCCCC"/>
              </a:solidFill>
              <a:effectLst/>
              <a:latin typeface="Consolas" panose="020B0609020204030204" pitchFamily="49" charset="0"/>
            </a:endParaRPr>
          </a:p>
          <a:p>
            <a:r>
              <a:rPr lang="en-US" sz="800" b="0" dirty="0">
                <a:solidFill>
                  <a:srgbClr val="CCCCCC"/>
                </a:solidFill>
                <a:effectLst/>
                <a:latin typeface="Consolas" panose="020B0609020204030204" pitchFamily="49" charset="0"/>
              </a:rPr>
              <a:t>                </a:t>
            </a:r>
            <a:r>
              <a:rPr lang="en-US" sz="800" b="0" dirty="0">
                <a:solidFill>
                  <a:srgbClr val="9CDCFE"/>
                </a:solidFill>
                <a:effectLst/>
                <a:latin typeface="Consolas" panose="020B0609020204030204" pitchFamily="49" charset="0"/>
              </a:rPr>
              <a:t>"power-consumption"</a:t>
            </a:r>
            <a:r>
              <a:rPr lang="en-US" sz="800" b="0" dirty="0">
                <a:solidFill>
                  <a:srgbClr val="CCCCCC"/>
                </a:solidFill>
                <a:effectLst/>
                <a:latin typeface="Consolas" panose="020B0609020204030204" pitchFamily="49" charset="0"/>
              </a:rPr>
              <a:t>: {</a:t>
            </a:r>
          </a:p>
          <a:p>
            <a:r>
              <a:rPr lang="en-US" sz="800" b="0" dirty="0">
                <a:solidFill>
                  <a:srgbClr val="CCCCCC"/>
                </a:solidFill>
                <a:effectLst/>
                <a:latin typeface="Consolas" panose="020B0609020204030204" pitchFamily="49" charset="0"/>
              </a:rPr>
              <a:t>                    </a:t>
            </a:r>
            <a:r>
              <a:rPr lang="en-US" sz="800" b="0" dirty="0">
                <a:solidFill>
                  <a:srgbClr val="9CDCFE"/>
                </a:solidFill>
                <a:effectLst/>
                <a:latin typeface="Consolas" panose="020B0609020204030204" pitchFamily="49" charset="0"/>
              </a:rPr>
              <a:t>"</a:t>
            </a:r>
            <a:r>
              <a:rPr lang="en-US" sz="800" b="0" dirty="0" err="1">
                <a:solidFill>
                  <a:srgbClr val="9CDCFE"/>
                </a:solidFill>
                <a:effectLst/>
                <a:latin typeface="Consolas" panose="020B0609020204030204" pitchFamily="49" charset="0"/>
              </a:rPr>
              <a:t>start_time</a:t>
            </a:r>
            <a:r>
              <a:rPr lang="en-US" sz="800" b="0" dirty="0">
                <a:solidFill>
                  <a:srgbClr val="9CDCFE"/>
                </a:solidFill>
                <a:effectLst/>
                <a:latin typeface="Consolas" panose="020B0609020204030204" pitchFamily="49" charset="0"/>
              </a:rPr>
              <a:t>"</a:t>
            </a:r>
            <a:r>
              <a:rPr lang="en-US" sz="800" b="0" dirty="0">
                <a:solidFill>
                  <a:srgbClr val="CCCCCC"/>
                </a:solidFill>
                <a:effectLst/>
                <a:latin typeface="Consolas" panose="020B0609020204030204" pitchFamily="49" charset="0"/>
              </a:rPr>
              <a:t>: </a:t>
            </a:r>
            <a:r>
              <a:rPr lang="en-US" sz="800" b="0" dirty="0">
                <a:solidFill>
                  <a:srgbClr val="CE9178"/>
                </a:solidFill>
                <a:effectLst/>
                <a:latin typeface="Consolas" panose="020B0609020204030204" pitchFamily="49" charset="0"/>
              </a:rPr>
              <a:t>"2023-11-03T15:55:11.310751Z"</a:t>
            </a:r>
            <a:r>
              <a:rPr lang="en-US" sz="800" b="0" dirty="0">
                <a:solidFill>
                  <a:srgbClr val="CCCCCC"/>
                </a:solidFill>
                <a:effectLst/>
                <a:latin typeface="Consolas" panose="020B0609020204030204" pitchFamily="49" charset="0"/>
              </a:rPr>
              <a:t>,</a:t>
            </a:r>
          </a:p>
          <a:p>
            <a:r>
              <a:rPr lang="en-US" sz="800" b="0" dirty="0">
                <a:solidFill>
                  <a:srgbClr val="CCCCCC"/>
                </a:solidFill>
                <a:effectLst/>
                <a:latin typeface="Consolas" panose="020B0609020204030204" pitchFamily="49" charset="0"/>
              </a:rPr>
              <a:t>                    </a:t>
            </a:r>
            <a:r>
              <a:rPr lang="en-US" sz="800" b="0" dirty="0">
                <a:solidFill>
                  <a:srgbClr val="9CDCFE"/>
                </a:solidFill>
                <a:effectLst/>
                <a:latin typeface="Consolas" panose="020B0609020204030204" pitchFamily="49" charset="0"/>
              </a:rPr>
              <a:t>"</a:t>
            </a:r>
            <a:r>
              <a:rPr lang="en-US" sz="800" b="0" dirty="0" err="1">
                <a:solidFill>
                  <a:srgbClr val="9CDCFE"/>
                </a:solidFill>
                <a:effectLst/>
                <a:latin typeface="Consolas" panose="020B0609020204030204" pitchFamily="49" charset="0"/>
              </a:rPr>
              <a:t>end_time</a:t>
            </a:r>
            <a:r>
              <a:rPr lang="en-US" sz="800" b="0" dirty="0">
                <a:solidFill>
                  <a:srgbClr val="9CDCFE"/>
                </a:solidFill>
                <a:effectLst/>
                <a:latin typeface="Consolas" panose="020B0609020204030204" pitchFamily="49" charset="0"/>
              </a:rPr>
              <a:t>"</a:t>
            </a:r>
            <a:r>
              <a:rPr lang="en-US" sz="800" b="0" dirty="0">
                <a:solidFill>
                  <a:srgbClr val="CCCCCC"/>
                </a:solidFill>
                <a:effectLst/>
                <a:latin typeface="Consolas" panose="020B0609020204030204" pitchFamily="49" charset="0"/>
              </a:rPr>
              <a:t>: </a:t>
            </a:r>
            <a:r>
              <a:rPr lang="en-US" sz="800" b="0" dirty="0">
                <a:solidFill>
                  <a:srgbClr val="CE9178"/>
                </a:solidFill>
                <a:effectLst/>
                <a:latin typeface="Consolas" panose="020B0609020204030204" pitchFamily="49" charset="0"/>
              </a:rPr>
              <a:t>"2023-11-03T19:11:11.293188Z"</a:t>
            </a:r>
            <a:r>
              <a:rPr lang="en-US" sz="800" b="0" dirty="0">
                <a:solidFill>
                  <a:srgbClr val="CCCCCC"/>
                </a:solidFill>
                <a:effectLst/>
                <a:latin typeface="Consolas" panose="020B0609020204030204" pitchFamily="49" charset="0"/>
              </a:rPr>
              <a:t>,</a:t>
            </a:r>
          </a:p>
          <a:p>
            <a:r>
              <a:rPr lang="en-US" sz="800" b="0" dirty="0">
                <a:solidFill>
                  <a:srgbClr val="CCCCCC"/>
                </a:solidFill>
                <a:effectLst/>
                <a:latin typeface="Consolas" panose="020B0609020204030204" pitchFamily="49" charset="0"/>
              </a:rPr>
              <a:t>                    </a:t>
            </a:r>
            <a:r>
              <a:rPr lang="en-US" sz="800" b="0" dirty="0">
                <a:solidFill>
                  <a:srgbClr val="9CDCFE"/>
                </a:solidFill>
                <a:effectLst/>
                <a:latin typeface="Consolas" panose="020B0609020204030204" pitchFamily="49" charset="0"/>
              </a:rPr>
              <a:t>"values"</a:t>
            </a:r>
            <a:r>
              <a:rPr lang="en-US" sz="800" b="0" dirty="0">
                <a:solidFill>
                  <a:srgbClr val="CCCCCC"/>
                </a:solidFill>
                <a:effectLst/>
                <a:latin typeface="Consolas" panose="020B0609020204030204" pitchFamily="49" charset="0"/>
              </a:rPr>
              <a:t>: [</a:t>
            </a:r>
          </a:p>
          <a:p>
            <a:r>
              <a:rPr lang="en-US" sz="800" b="0" dirty="0">
                <a:solidFill>
                  <a:srgbClr val="CCCCCC"/>
                </a:solidFill>
                <a:effectLst/>
                <a:latin typeface="Consolas" panose="020B0609020204030204" pitchFamily="49" charset="0"/>
              </a:rPr>
              <a:t>                        </a:t>
            </a:r>
            <a:r>
              <a:rPr lang="en-US" sz="800" b="0" dirty="0">
                <a:solidFill>
                  <a:srgbClr val="B5CEA8"/>
                </a:solidFill>
                <a:effectLst/>
                <a:latin typeface="Consolas" panose="020B0609020204030204" pitchFamily="49" charset="0"/>
              </a:rPr>
              <a:t>115.0</a:t>
            </a:r>
            <a:r>
              <a:rPr lang="en-US" sz="800" b="0" dirty="0">
                <a:solidFill>
                  <a:srgbClr val="CCCCCC"/>
                </a:solidFill>
                <a:effectLst/>
                <a:latin typeface="Consolas" panose="020B0609020204030204" pitchFamily="49" charset="0"/>
              </a:rPr>
              <a:t>,</a:t>
            </a:r>
          </a:p>
          <a:p>
            <a:r>
              <a:rPr lang="en-US" sz="800" b="0" dirty="0">
                <a:solidFill>
                  <a:srgbClr val="CCCCCC"/>
                </a:solidFill>
                <a:effectLst/>
                <a:latin typeface="Consolas" panose="020B0609020204030204" pitchFamily="49" charset="0"/>
              </a:rPr>
              <a:t>                        </a:t>
            </a:r>
            <a:r>
              <a:rPr lang="en-US" sz="800" b="0" dirty="0">
                <a:solidFill>
                  <a:srgbClr val="B5CEA8"/>
                </a:solidFill>
                <a:effectLst/>
                <a:latin typeface="Consolas" panose="020B0609020204030204" pitchFamily="49" charset="0"/>
              </a:rPr>
              <a:t>303.0</a:t>
            </a:r>
            <a:r>
              <a:rPr lang="en-US" sz="800" b="0" dirty="0">
                <a:solidFill>
                  <a:srgbClr val="CCCCCC"/>
                </a:solidFill>
                <a:effectLst/>
                <a:latin typeface="Consolas" panose="020B0609020204030204" pitchFamily="49" charset="0"/>
              </a:rPr>
              <a:t>,</a:t>
            </a:r>
          </a:p>
          <a:p>
            <a:r>
              <a:rPr lang="en-US" sz="800" b="0" dirty="0">
                <a:solidFill>
                  <a:srgbClr val="CCCCCC"/>
                </a:solidFill>
                <a:effectLst/>
                <a:latin typeface="Consolas" panose="020B0609020204030204" pitchFamily="49" charset="0"/>
              </a:rPr>
              <a:t>                        </a:t>
            </a:r>
            <a:r>
              <a:rPr lang="en-US" sz="800" b="0" dirty="0">
                <a:solidFill>
                  <a:srgbClr val="B5CEA8"/>
                </a:solidFill>
                <a:effectLst/>
                <a:latin typeface="Consolas" panose="020B0609020204030204" pitchFamily="49" charset="0"/>
              </a:rPr>
              <a:t>...</a:t>
            </a:r>
            <a:endParaRPr lang="en-US" sz="800" b="0" dirty="0">
              <a:solidFill>
                <a:srgbClr val="CCCCCC"/>
              </a:solidFill>
              <a:effectLst/>
              <a:latin typeface="Consolas" panose="020B0609020204030204" pitchFamily="49" charset="0"/>
            </a:endParaRPr>
          </a:p>
          <a:p>
            <a:r>
              <a:rPr lang="en-GB" sz="800" b="0" dirty="0">
                <a:solidFill>
                  <a:srgbClr val="CCCCCC"/>
                </a:solidFill>
                <a:effectLst/>
                <a:latin typeface="Consolas" panose="020B0609020204030204" pitchFamily="49" charset="0"/>
              </a:rPr>
              <a:t>                        </a:t>
            </a:r>
            <a:r>
              <a:rPr lang="en-GB" sz="800" b="0" dirty="0">
                <a:solidFill>
                  <a:srgbClr val="B5CEA8"/>
                </a:solidFill>
                <a:effectLst/>
                <a:latin typeface="Consolas" panose="020B0609020204030204" pitchFamily="49" charset="0"/>
              </a:rPr>
              <a:t>169.0</a:t>
            </a:r>
            <a:endParaRPr lang="en-GB" sz="800" b="0" dirty="0">
              <a:solidFill>
                <a:srgbClr val="CCCCCC"/>
              </a:solidFill>
              <a:effectLst/>
              <a:latin typeface="Consolas" panose="020B0609020204030204" pitchFamily="49" charset="0"/>
            </a:endParaRPr>
          </a:p>
          <a:p>
            <a:r>
              <a:rPr lang="en-GB" sz="800" b="0" dirty="0">
                <a:solidFill>
                  <a:srgbClr val="CCCCCC"/>
                </a:solidFill>
                <a:effectLst/>
                <a:latin typeface="Consolas" panose="020B0609020204030204" pitchFamily="49" charset="0"/>
              </a:rPr>
              <a:t>                    ],</a:t>
            </a:r>
          </a:p>
          <a:p>
            <a:r>
              <a:rPr lang="en-GB" sz="800" b="0" dirty="0">
                <a:solidFill>
                  <a:srgbClr val="CCCCCC"/>
                </a:solidFill>
                <a:effectLst/>
                <a:latin typeface="Consolas" panose="020B0609020204030204" pitchFamily="49" charset="0"/>
              </a:rPr>
              <a:t>                    </a:t>
            </a:r>
            <a:r>
              <a:rPr lang="en-GB" sz="800" b="0" dirty="0">
                <a:solidFill>
                  <a:srgbClr val="9CDCFE"/>
                </a:solidFill>
                <a:effectLst/>
                <a:latin typeface="Consolas" panose="020B0609020204030204" pitchFamily="49" charset="0"/>
              </a:rPr>
              <a:t>"statistics"</a:t>
            </a:r>
            <a:r>
              <a:rPr lang="en-GB" sz="800" b="0" dirty="0">
                <a:solidFill>
                  <a:srgbClr val="CCCCCC"/>
                </a:solidFill>
                <a:effectLst/>
                <a:latin typeface="Consolas" panose="020B0609020204030204" pitchFamily="49" charset="0"/>
              </a:rPr>
              <a:t>: {</a:t>
            </a:r>
          </a:p>
          <a:p>
            <a:r>
              <a:rPr lang="en-GB" sz="800" b="0" dirty="0">
                <a:solidFill>
                  <a:srgbClr val="CCCCCC"/>
                </a:solidFill>
                <a:effectLst/>
                <a:latin typeface="Consolas" panose="020B0609020204030204" pitchFamily="49" charset="0"/>
              </a:rPr>
              <a:t>                        </a:t>
            </a:r>
            <a:r>
              <a:rPr lang="en-GB" sz="800" b="0" dirty="0">
                <a:solidFill>
                  <a:srgbClr val="9CDCFE"/>
                </a:solidFill>
                <a:effectLst/>
                <a:latin typeface="Consolas" panose="020B0609020204030204" pitchFamily="49" charset="0"/>
              </a:rPr>
              <a:t>"min"</a:t>
            </a:r>
            <a:r>
              <a:rPr lang="en-GB" sz="800" b="0" dirty="0">
                <a:solidFill>
                  <a:srgbClr val="CCCCCC"/>
                </a:solidFill>
                <a:effectLst/>
                <a:latin typeface="Consolas" panose="020B0609020204030204" pitchFamily="49" charset="0"/>
              </a:rPr>
              <a:t>: </a:t>
            </a:r>
            <a:r>
              <a:rPr lang="en-GB" sz="800" b="0" dirty="0">
                <a:solidFill>
                  <a:srgbClr val="B5CEA8"/>
                </a:solidFill>
                <a:effectLst/>
                <a:latin typeface="Consolas" panose="020B0609020204030204" pitchFamily="49" charset="0"/>
              </a:rPr>
              <a:t>108.0</a:t>
            </a:r>
            <a:r>
              <a:rPr lang="en-GB" sz="800" b="0" dirty="0">
                <a:solidFill>
                  <a:srgbClr val="CCCCCC"/>
                </a:solidFill>
                <a:effectLst/>
                <a:latin typeface="Consolas" panose="020B0609020204030204" pitchFamily="49" charset="0"/>
              </a:rPr>
              <a:t>,</a:t>
            </a:r>
          </a:p>
          <a:p>
            <a:r>
              <a:rPr lang="en-GB" sz="800" b="0" dirty="0">
                <a:solidFill>
                  <a:srgbClr val="CCCCCC"/>
                </a:solidFill>
                <a:effectLst/>
                <a:latin typeface="Consolas" panose="020B0609020204030204" pitchFamily="49" charset="0"/>
              </a:rPr>
              <a:t>                        </a:t>
            </a:r>
            <a:r>
              <a:rPr lang="en-GB" sz="800" b="0" dirty="0">
                <a:solidFill>
                  <a:srgbClr val="9CDCFE"/>
                </a:solidFill>
                <a:effectLst/>
                <a:latin typeface="Consolas" panose="020B0609020204030204" pitchFamily="49" charset="0"/>
              </a:rPr>
              <a:t>"mean"</a:t>
            </a:r>
            <a:r>
              <a:rPr lang="en-GB" sz="800" b="0" dirty="0">
                <a:solidFill>
                  <a:srgbClr val="CCCCCC"/>
                </a:solidFill>
                <a:effectLst/>
                <a:latin typeface="Consolas" panose="020B0609020204030204" pitchFamily="49" charset="0"/>
              </a:rPr>
              <a:t>: </a:t>
            </a:r>
            <a:r>
              <a:rPr lang="en-GB" sz="800" b="0" dirty="0">
                <a:solidFill>
                  <a:srgbClr val="B5CEA8"/>
                </a:solidFill>
                <a:effectLst/>
                <a:latin typeface="Consolas" panose="020B0609020204030204" pitchFamily="49" charset="0"/>
              </a:rPr>
              <a:t>269.0862944162437</a:t>
            </a:r>
            <a:r>
              <a:rPr lang="en-GB" sz="800" b="0" dirty="0">
                <a:solidFill>
                  <a:srgbClr val="CCCCCC"/>
                </a:solidFill>
                <a:effectLst/>
                <a:latin typeface="Consolas" panose="020B0609020204030204" pitchFamily="49" charset="0"/>
              </a:rPr>
              <a:t>,</a:t>
            </a:r>
          </a:p>
          <a:p>
            <a:r>
              <a:rPr lang="en-GB" sz="800" b="0" dirty="0">
                <a:solidFill>
                  <a:srgbClr val="CCCCCC"/>
                </a:solidFill>
                <a:effectLst/>
                <a:latin typeface="Consolas" panose="020B0609020204030204" pitchFamily="49" charset="0"/>
              </a:rPr>
              <a:t>                        </a:t>
            </a:r>
            <a:r>
              <a:rPr lang="en-GB" sz="800" b="0" dirty="0">
                <a:solidFill>
                  <a:srgbClr val="9CDCFE"/>
                </a:solidFill>
                <a:effectLst/>
                <a:latin typeface="Consolas" panose="020B0609020204030204" pitchFamily="49" charset="0"/>
              </a:rPr>
              <a:t>"max"</a:t>
            </a:r>
            <a:r>
              <a:rPr lang="en-GB" sz="800" b="0" dirty="0">
                <a:solidFill>
                  <a:srgbClr val="CCCCCC"/>
                </a:solidFill>
                <a:effectLst/>
                <a:latin typeface="Consolas" panose="020B0609020204030204" pitchFamily="49" charset="0"/>
              </a:rPr>
              <a:t>: </a:t>
            </a:r>
            <a:r>
              <a:rPr lang="en-GB" sz="800" b="0" dirty="0">
                <a:solidFill>
                  <a:srgbClr val="B5CEA8"/>
                </a:solidFill>
                <a:effectLst/>
                <a:latin typeface="Consolas" panose="020B0609020204030204" pitchFamily="49" charset="0"/>
              </a:rPr>
              <a:t>344.0</a:t>
            </a:r>
            <a:endParaRPr lang="en-GB" sz="800" b="0" dirty="0">
              <a:solidFill>
                <a:srgbClr val="CCCCCC"/>
              </a:solidFill>
              <a:effectLst/>
              <a:latin typeface="Consolas" panose="020B0609020204030204" pitchFamily="49" charset="0"/>
            </a:endParaRPr>
          </a:p>
          <a:p>
            <a:r>
              <a:rPr lang="en-GB" sz="800" b="0" dirty="0">
                <a:solidFill>
                  <a:srgbClr val="CCCCCC"/>
                </a:solidFill>
                <a:effectLst/>
                <a:latin typeface="Consolas" panose="020B0609020204030204" pitchFamily="49" charset="0"/>
              </a:rPr>
              <a:t>                    },</a:t>
            </a:r>
          </a:p>
          <a:p>
            <a:r>
              <a:rPr lang="en-GB" sz="800" b="0" dirty="0">
                <a:solidFill>
                  <a:srgbClr val="CCCCCC"/>
                </a:solidFill>
                <a:effectLst/>
                <a:latin typeface="Consolas" panose="020B0609020204030204" pitchFamily="49" charset="0"/>
              </a:rPr>
              <a:t>                    </a:t>
            </a:r>
            <a:r>
              <a:rPr lang="en-GB" sz="800" b="0" dirty="0">
                <a:solidFill>
                  <a:srgbClr val="9CDCFE"/>
                </a:solidFill>
                <a:effectLst/>
                <a:latin typeface="Consolas" panose="020B0609020204030204" pitchFamily="49" charset="0"/>
              </a:rPr>
              <a:t>"config"</a:t>
            </a:r>
            <a:r>
              <a:rPr lang="en-GB" sz="800" b="0" dirty="0">
                <a:solidFill>
                  <a:srgbClr val="CCCCCC"/>
                </a:solidFill>
                <a:effectLst/>
                <a:latin typeface="Consolas" panose="020B0609020204030204" pitchFamily="49" charset="0"/>
              </a:rPr>
              <a:t>: {</a:t>
            </a:r>
          </a:p>
          <a:p>
            <a:r>
              <a:rPr lang="en-GB" sz="800" b="0" dirty="0">
                <a:solidFill>
                  <a:srgbClr val="CCCCCC"/>
                </a:solidFill>
                <a:effectLst/>
                <a:latin typeface="Consolas" panose="020B0609020204030204" pitchFamily="49" charset="0"/>
              </a:rPr>
              <a:t>                        </a:t>
            </a:r>
            <a:r>
              <a:rPr lang="en-GB" sz="800" b="0" dirty="0">
                <a:solidFill>
                  <a:srgbClr val="9CDCFE"/>
                </a:solidFill>
                <a:effectLst/>
                <a:latin typeface="Consolas" panose="020B0609020204030204" pitchFamily="49" charset="0"/>
              </a:rPr>
              <a:t>...</a:t>
            </a:r>
            <a:endParaRPr lang="en-GB" sz="800" b="0" dirty="0">
              <a:solidFill>
                <a:srgbClr val="CCCCCC"/>
              </a:solidFill>
              <a:effectLst/>
              <a:latin typeface="Consolas" panose="020B0609020204030204" pitchFamily="49" charset="0"/>
            </a:endParaRPr>
          </a:p>
          <a:p>
            <a:r>
              <a:rPr lang="en-GB" sz="800" b="0" dirty="0">
                <a:solidFill>
                  <a:srgbClr val="CCCCCC"/>
                </a:solidFill>
                <a:effectLst/>
                <a:latin typeface="Consolas" panose="020B0609020204030204" pitchFamily="49" charset="0"/>
              </a:rPr>
              <a:t>                },</a:t>
            </a:r>
          </a:p>
          <a:p>
            <a:r>
              <a:rPr lang="en-GB" sz="800" b="0" dirty="0">
                <a:solidFill>
                  <a:srgbClr val="CCCCCC"/>
                </a:solidFill>
                <a:effectLst/>
                <a:latin typeface="Consolas" panose="020B0609020204030204" pitchFamily="49" charset="0"/>
              </a:rPr>
              <a:t>                ...</a:t>
            </a:r>
          </a:p>
          <a:p>
            <a:r>
              <a:rPr lang="en-GB" sz="800" b="0" dirty="0">
                <a:solidFill>
                  <a:srgbClr val="CCCCCC"/>
                </a:solidFill>
                <a:effectLst/>
                <a:latin typeface="Consolas" panose="020B0609020204030204" pitchFamily="49" charset="0"/>
              </a:rPr>
              <a:t>            </a:t>
            </a:r>
            <a:r>
              <a:rPr lang="en-GB" sz="800" b="0" dirty="0">
                <a:solidFill>
                  <a:srgbClr val="9CDCFE"/>
                </a:solidFill>
                <a:effectLst/>
                <a:latin typeface="Consolas" panose="020B0609020204030204" pitchFamily="49" charset="0"/>
              </a:rPr>
              <a:t>"score"</a:t>
            </a:r>
            <a:r>
              <a:rPr lang="en-GB" sz="800" b="0" dirty="0">
                <a:solidFill>
                  <a:srgbClr val="CCCCCC"/>
                </a:solidFill>
                <a:effectLst/>
                <a:latin typeface="Consolas" panose="020B0609020204030204" pitchFamily="49" charset="0"/>
              </a:rPr>
              <a:t>: </a:t>
            </a:r>
            <a:r>
              <a:rPr lang="en-GB" sz="800" b="0" dirty="0">
                <a:solidFill>
                  <a:srgbClr val="B5CEA8"/>
                </a:solidFill>
                <a:effectLst/>
                <a:latin typeface="Consolas" panose="020B0609020204030204" pitchFamily="49" charset="0"/>
              </a:rPr>
              <a:t>1509.9384</a:t>
            </a:r>
            <a:r>
              <a:rPr lang="en-GB" sz="800" b="0" dirty="0">
                <a:solidFill>
                  <a:srgbClr val="CCCCCC"/>
                </a:solidFill>
                <a:effectLst/>
                <a:latin typeface="Consolas" panose="020B0609020204030204" pitchFamily="49" charset="0"/>
              </a:rPr>
              <a:t>,</a:t>
            </a:r>
          </a:p>
          <a:p>
            <a:r>
              <a:rPr lang="en-GB" sz="800" b="0" dirty="0">
                <a:solidFill>
                  <a:srgbClr val="CCCCCC"/>
                </a:solidFill>
                <a:effectLst/>
                <a:latin typeface="Consolas" panose="020B0609020204030204" pitchFamily="49" charset="0"/>
              </a:rPr>
              <a:t>            </a:t>
            </a:r>
            <a:r>
              <a:rPr lang="en-GB" sz="800" b="0" dirty="0">
                <a:solidFill>
                  <a:srgbClr val="9CDCFE"/>
                </a:solidFill>
                <a:effectLst/>
                <a:latin typeface="Consolas" panose="020B0609020204030204" pitchFamily="49" charset="0"/>
              </a:rPr>
              <a:t>"status"</a:t>
            </a:r>
            <a:r>
              <a:rPr lang="en-GB" sz="800" b="0" dirty="0">
                <a:solidFill>
                  <a:srgbClr val="CCCCCC"/>
                </a:solidFill>
                <a:effectLst/>
                <a:latin typeface="Consolas" panose="020B0609020204030204" pitchFamily="49" charset="0"/>
              </a:rPr>
              <a:t>: </a:t>
            </a:r>
            <a:r>
              <a:rPr lang="en-GB" sz="800" b="0" dirty="0">
                <a:solidFill>
                  <a:srgbClr val="CE9178"/>
                </a:solidFill>
                <a:effectLst/>
                <a:latin typeface="Consolas" panose="020B0609020204030204" pitchFamily="49" charset="0"/>
              </a:rPr>
              <a:t>"success"</a:t>
            </a:r>
            <a:endParaRPr lang="en-GB" sz="800" b="0" dirty="0">
              <a:solidFill>
                <a:srgbClr val="CCCCCC"/>
              </a:solidFill>
              <a:effectLst/>
              <a:latin typeface="Consolas" panose="020B0609020204030204" pitchFamily="49" charset="0"/>
            </a:endParaRPr>
          </a:p>
          <a:p>
            <a:r>
              <a:rPr lang="en-GB" sz="800" b="0" dirty="0">
                <a:solidFill>
                  <a:srgbClr val="CCCCCC"/>
                </a:solidFill>
                <a:effectLst/>
                <a:latin typeface="Consolas" panose="020B0609020204030204" pitchFamily="49" charset="0"/>
              </a:rPr>
              <a:t>        }</a:t>
            </a:r>
          </a:p>
          <a:p>
            <a:r>
              <a:rPr lang="en-GB" sz="800" b="0" dirty="0">
                <a:solidFill>
                  <a:srgbClr val="CCCCCC"/>
                </a:solidFill>
                <a:effectLst/>
                <a:latin typeface="Consolas" panose="020B0609020204030204" pitchFamily="49" charset="0"/>
              </a:rPr>
              <a:t>    }</a:t>
            </a:r>
          </a:p>
          <a:p>
            <a:r>
              <a:rPr lang="en-GB" sz="800" b="0" dirty="0">
                <a:solidFill>
                  <a:srgbClr val="CCCCCC"/>
                </a:solidFill>
                <a:effectLst/>
                <a:latin typeface="Consolas" panose="020B0609020204030204" pitchFamily="49" charset="0"/>
              </a:rPr>
              <a:t>}</a:t>
            </a:r>
          </a:p>
        </p:txBody>
      </p:sp>
      <p:sp>
        <p:nvSpPr>
          <p:cNvPr id="17" name="Right Brace 16">
            <a:extLst>
              <a:ext uri="{FF2B5EF4-FFF2-40B4-BE49-F238E27FC236}">
                <a16:creationId xmlns:a16="http://schemas.microsoft.com/office/drawing/2014/main" id="{9BD2D386-7B97-4DF1-98B9-2C634F5A0EF8}"/>
              </a:ext>
            </a:extLst>
          </p:cNvPr>
          <p:cNvSpPr/>
          <p:nvPr/>
        </p:nvSpPr>
        <p:spPr>
          <a:xfrm flipH="1">
            <a:off x="8908030" y="4256152"/>
            <a:ext cx="300607" cy="651859"/>
          </a:xfrm>
          <a:prstGeom prst="rightBrace">
            <a:avLst>
              <a:gd name="adj1" fmla="val 58929"/>
              <a:gd name="adj2" fmla="val 47857"/>
            </a:avLst>
          </a:prstGeom>
          <a:ln w="38100">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8" name="TextBox 17">
            <a:extLst>
              <a:ext uri="{FF2B5EF4-FFF2-40B4-BE49-F238E27FC236}">
                <a16:creationId xmlns:a16="http://schemas.microsoft.com/office/drawing/2014/main" id="{18BD46F8-FEFF-2581-59EE-40414F3C357F}"/>
              </a:ext>
            </a:extLst>
          </p:cNvPr>
          <p:cNvSpPr txBox="1"/>
          <p:nvPr/>
        </p:nvSpPr>
        <p:spPr>
          <a:xfrm flipH="1">
            <a:off x="6835837" y="4397415"/>
            <a:ext cx="2190943" cy="369332"/>
          </a:xfrm>
          <a:prstGeom prst="rect">
            <a:avLst/>
          </a:prstGeom>
          <a:noFill/>
        </p:spPr>
        <p:txBody>
          <a:bodyPr wrap="square">
            <a:spAutoFit/>
          </a:bodyPr>
          <a:lstStyle/>
          <a:p>
            <a:r>
              <a:rPr lang="en-GB" b="0" dirty="0">
                <a:solidFill>
                  <a:srgbClr val="0000FF"/>
                </a:solidFill>
                <a:effectLst/>
                <a:highlight>
                  <a:srgbClr val="FFFF00"/>
                </a:highlight>
                <a:latin typeface="Consolas" panose="020B0609020204030204" pitchFamily="49" charset="0"/>
              </a:rPr>
              <a:t>about 500 lines</a:t>
            </a:r>
          </a:p>
        </p:txBody>
      </p:sp>
      <p:sp>
        <p:nvSpPr>
          <p:cNvPr id="3" name="Frame 2">
            <a:extLst>
              <a:ext uri="{FF2B5EF4-FFF2-40B4-BE49-F238E27FC236}">
                <a16:creationId xmlns:a16="http://schemas.microsoft.com/office/drawing/2014/main" id="{C4A84EF7-A48F-FA9A-31AD-B2588AB15067}"/>
              </a:ext>
            </a:extLst>
          </p:cNvPr>
          <p:cNvSpPr/>
          <p:nvPr/>
        </p:nvSpPr>
        <p:spPr>
          <a:xfrm>
            <a:off x="4116910" y="2242958"/>
            <a:ext cx="2585628" cy="914400"/>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2" name="Frame 21">
            <a:extLst>
              <a:ext uri="{FF2B5EF4-FFF2-40B4-BE49-F238E27FC236}">
                <a16:creationId xmlns:a16="http://schemas.microsoft.com/office/drawing/2014/main" id="{6446A89E-74A3-F738-80FB-43B1B237F47D}"/>
              </a:ext>
            </a:extLst>
          </p:cNvPr>
          <p:cNvSpPr/>
          <p:nvPr/>
        </p:nvSpPr>
        <p:spPr>
          <a:xfrm>
            <a:off x="4116910" y="1104645"/>
            <a:ext cx="2585628" cy="914400"/>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4" name="TextBox 23">
            <a:extLst>
              <a:ext uri="{FF2B5EF4-FFF2-40B4-BE49-F238E27FC236}">
                <a16:creationId xmlns:a16="http://schemas.microsoft.com/office/drawing/2014/main" id="{25BEE015-E064-DBDE-895D-0245640006C9}"/>
              </a:ext>
            </a:extLst>
          </p:cNvPr>
          <p:cNvSpPr txBox="1"/>
          <p:nvPr/>
        </p:nvSpPr>
        <p:spPr>
          <a:xfrm>
            <a:off x="386710" y="3679558"/>
            <a:ext cx="4163801" cy="2246769"/>
          </a:xfrm>
          <a:prstGeom prst="rect">
            <a:avLst/>
          </a:prstGeom>
          <a:noFill/>
        </p:spPr>
        <p:txBody>
          <a:bodyPr wrap="square" rtlCol="0">
            <a:spAutoFit/>
          </a:bodyPr>
          <a:lstStyle/>
          <a:p>
            <a:r>
              <a:rPr lang="en-US" sz="2800" dirty="0">
                <a:latin typeface="Arial" panose="020B0604020202020204" pitchFamily="34" charset="0"/>
                <a:cs typeface="Arial" panose="020B0604020202020204" pitchFamily="34" charset="0"/>
              </a:rPr>
              <a:t>Values can be exported back to CSV file via custom script, and from there follow the same analysis chain …</a:t>
            </a:r>
          </a:p>
        </p:txBody>
      </p:sp>
      <p:cxnSp>
        <p:nvCxnSpPr>
          <p:cNvPr id="8" name="Straight Arrow Connector 7">
            <a:extLst>
              <a:ext uri="{FF2B5EF4-FFF2-40B4-BE49-F238E27FC236}">
                <a16:creationId xmlns:a16="http://schemas.microsoft.com/office/drawing/2014/main" id="{614FED82-7729-7589-D260-E14B1367D314}"/>
              </a:ext>
            </a:extLst>
          </p:cNvPr>
          <p:cNvCxnSpPr>
            <a:cxnSpLocks/>
          </p:cNvCxnSpPr>
          <p:nvPr/>
        </p:nvCxnSpPr>
        <p:spPr>
          <a:xfrm>
            <a:off x="3480318" y="5627747"/>
            <a:ext cx="0" cy="409159"/>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5933C321-7806-483A-A696-3B5BA85492F1}"/>
              </a:ext>
            </a:extLst>
          </p:cNvPr>
          <p:cNvSpPr txBox="1"/>
          <p:nvPr/>
        </p:nvSpPr>
        <p:spPr>
          <a:xfrm>
            <a:off x="2761252" y="6184263"/>
            <a:ext cx="1340432" cy="369332"/>
          </a:xfrm>
          <a:prstGeom prst="rect">
            <a:avLst/>
          </a:prstGeom>
          <a:noFill/>
        </p:spPr>
        <p:txBody>
          <a:bodyPr wrap="none" rtlCol="0">
            <a:spAutoFit/>
          </a:bodyPr>
          <a:lstStyle/>
          <a:p>
            <a:r>
              <a:rPr lang="en-US" dirty="0"/>
              <a:t>ipmi2root.C </a:t>
            </a:r>
            <a:endParaRPr lang="en-GB" dirty="0"/>
          </a:p>
        </p:txBody>
      </p:sp>
    </p:spTree>
    <p:extLst>
      <p:ext uri="{BB962C8B-B14F-4D97-AF65-F5344CB8AC3E}">
        <p14:creationId xmlns:p14="http://schemas.microsoft.com/office/powerpoint/2010/main" val="17061202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ABF0DDCB-D64D-5848-E87A-5E87B3524245}"/>
              </a:ext>
            </a:extLst>
          </p:cNvPr>
          <p:cNvSpPr/>
          <p:nvPr/>
        </p:nvSpPr>
        <p:spPr>
          <a:xfrm>
            <a:off x="0" y="660666"/>
            <a:ext cx="12192000" cy="4558009"/>
          </a:xfrm>
          <a:prstGeom prst="rect">
            <a:avLst/>
          </a:prstGeom>
          <a:solidFill>
            <a:schemeClr val="accent5">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Shape 136">
            <a:extLst>
              <a:ext uri="{FF2B5EF4-FFF2-40B4-BE49-F238E27FC236}">
                <a16:creationId xmlns:a16="http://schemas.microsoft.com/office/drawing/2014/main" id="{74D84E29-7937-3BE2-7191-FE06748C7381}"/>
              </a:ext>
            </a:extLst>
          </p:cNvPr>
          <p:cNvSpPr txBox="1">
            <a:spLocks/>
          </p:cNvSpPr>
          <p:nvPr/>
        </p:nvSpPr>
        <p:spPr>
          <a:xfrm>
            <a:off x="76560" y="2179979"/>
            <a:ext cx="12031686" cy="1422637"/>
          </a:xfrm>
          <a:prstGeom prst="rect">
            <a:avLst/>
          </a:prstGeom>
          <a:ln>
            <a:noFill/>
          </a:ln>
        </p:spPr>
        <p:txBody>
          <a:bodyPr vert="horz" lIns="91440" tIns="45720" rIns="91440" bIns="45720" rtlCol="0">
            <a:noAutofit/>
          </a:bodyPr>
          <a:lstStyle/>
          <a:p>
            <a:pPr marR="0" lvl="0" algn="l" defTabSz="914400" rtl="0" eaLnBrk="1" fontAlgn="auto" latinLnBrk="0" hangingPunct="1">
              <a:lnSpc>
                <a:spcPct val="90000"/>
              </a:lnSpc>
              <a:spcBef>
                <a:spcPts val="1800"/>
              </a:spcBef>
              <a:spcAft>
                <a:spcPts val="0"/>
              </a:spcAft>
              <a:buClrTx/>
              <a:buSzTx/>
              <a:tabLst/>
              <a:defRPr/>
            </a:pPr>
            <a:r>
              <a:rPr lang="en-US" sz="2000" b="1" dirty="0">
                <a:solidFill>
                  <a:srgbClr val="00B050"/>
                </a:solidFill>
                <a:latin typeface="Arial" panose="020B0604020202020204" pitchFamily="34" charset="0"/>
                <a:cs typeface="Arial" panose="020B0604020202020204" pitchFamily="34" charset="0"/>
              </a:rPr>
              <a:t>2xAMD64ht:  Dual Socket AMD EPYC 7513 32-Core Processor (DELL)</a:t>
            </a:r>
            <a:br>
              <a:rPr lang="en-US" sz="2000" b="1" dirty="0">
                <a:solidFill>
                  <a:srgbClr val="00B050"/>
                </a:solidFill>
                <a:latin typeface="Arial" panose="020B0604020202020204" pitchFamily="34" charset="0"/>
                <a:cs typeface="Arial" panose="020B0604020202020204" pitchFamily="34" charset="0"/>
              </a:rPr>
            </a:br>
            <a:br>
              <a:rPr lang="en-US" sz="300" dirty="0">
                <a:solidFill>
                  <a:srgbClr val="00B050"/>
                </a:solidFill>
                <a:latin typeface="Arial" panose="020B0604020202020204" pitchFamily="34" charset="0"/>
                <a:cs typeface="Arial" panose="020B0604020202020204" pitchFamily="34" charset="0"/>
              </a:rPr>
            </a:br>
            <a:r>
              <a:rPr lang="en-US" sz="2000" dirty="0">
                <a:solidFill>
                  <a:srgbClr val="00B050"/>
                </a:solidFill>
                <a:latin typeface="Arial" panose="020B0604020202020204" pitchFamily="34" charset="0"/>
                <a:cs typeface="Arial" panose="020B0604020202020204" pitchFamily="34" charset="0"/>
              </a:rPr>
              <a:t>  CPU:	2 * x86 AMD EPYC 7513, 32C/64HT @ 2.6GHz (TDP 200W)</a:t>
            </a:r>
            <a:br>
              <a:rPr lang="en-US" sz="2000" dirty="0">
                <a:solidFill>
                  <a:srgbClr val="00B050"/>
                </a:solidFill>
                <a:latin typeface="Arial" panose="020B0604020202020204" pitchFamily="34" charset="0"/>
                <a:cs typeface="Arial" panose="020B0604020202020204" pitchFamily="34" charset="0"/>
              </a:rPr>
            </a:br>
            <a:r>
              <a:rPr lang="en-US" sz="2000" dirty="0">
                <a:solidFill>
                  <a:srgbClr val="00B050"/>
                </a:solidFill>
                <a:latin typeface="Arial" panose="020B0604020202020204" pitchFamily="34" charset="0"/>
                <a:cs typeface="Arial" panose="020B0604020202020204" pitchFamily="34" charset="0"/>
              </a:rPr>
              <a:t>  RAM:	512GB (16 x 32GB) DDR4 3200MT/s </a:t>
            </a:r>
            <a:r>
              <a:rPr lang="en-US" sz="2000" dirty="0">
                <a:solidFill>
                  <a:srgbClr val="00B050"/>
                </a:solidFill>
                <a:latin typeface="Arial" panose="020B0604020202020204" pitchFamily="34" charset="0"/>
                <a:cs typeface="Arial" panose="020B0604020202020204" pitchFamily="34" charset="0"/>
                <a:sym typeface="Wingdings" panose="05000000000000000000" pitchFamily="2" charset="2"/>
              </a:rPr>
              <a:t> 4 GB/core</a:t>
            </a:r>
            <a:br>
              <a:rPr lang="en-US" sz="2000" dirty="0">
                <a:solidFill>
                  <a:srgbClr val="00B050"/>
                </a:solidFill>
                <a:latin typeface="Arial" panose="020B0604020202020204" pitchFamily="34" charset="0"/>
                <a:cs typeface="Arial" panose="020B0604020202020204" pitchFamily="34" charset="0"/>
              </a:rPr>
            </a:br>
            <a:r>
              <a:rPr lang="en-US" sz="2000" dirty="0">
                <a:solidFill>
                  <a:srgbClr val="00B050"/>
                </a:solidFill>
                <a:latin typeface="Arial" panose="020B0604020202020204" pitchFamily="34" charset="0"/>
                <a:cs typeface="Arial" panose="020B0604020202020204" pitchFamily="34" charset="0"/>
              </a:rPr>
              <a:t>  HDD:	3.84TB SSD SATA Read Intensive</a:t>
            </a:r>
            <a:br>
              <a:rPr lang="en-US" sz="2000" dirty="0">
                <a:solidFill>
                  <a:srgbClr val="00B050"/>
                </a:solidFill>
                <a:latin typeface="Arial" panose="020B0604020202020204" pitchFamily="34" charset="0"/>
                <a:cs typeface="Arial" panose="020B0604020202020204" pitchFamily="34" charset="0"/>
              </a:rPr>
            </a:br>
            <a:r>
              <a:rPr lang="en-US" sz="2000" dirty="0">
                <a:solidFill>
                  <a:srgbClr val="00B050"/>
                </a:solidFill>
                <a:latin typeface="Arial" panose="020B0604020202020204" pitchFamily="34" charset="0"/>
                <a:cs typeface="Arial" panose="020B0604020202020204" pitchFamily="34" charset="0"/>
              </a:rPr>
              <a:t>  OS: 	CentOS 7.9 </a:t>
            </a:r>
            <a:r>
              <a:rPr lang="en-US" sz="2000" dirty="0">
                <a:solidFill>
                  <a:srgbClr val="00B050"/>
                </a:solidFill>
                <a:latin typeface="Arial" panose="020B0604020202020204" pitchFamily="34" charset="0"/>
                <a:cs typeface="Arial" panose="020B0604020202020204" pitchFamily="34" charset="0"/>
                <a:sym typeface="Wingdings" panose="05000000000000000000" pitchFamily="2" charset="2"/>
              </a:rPr>
              <a:t></a:t>
            </a:r>
            <a:r>
              <a:rPr lang="en-US" sz="2000" dirty="0">
                <a:solidFill>
                  <a:srgbClr val="00B050"/>
                </a:solidFill>
                <a:latin typeface="Arial" panose="020B0604020202020204" pitchFamily="34" charset="0"/>
                <a:cs typeface="Arial" panose="020B0604020202020204" pitchFamily="34" charset="0"/>
              </a:rPr>
              <a:t> Alma 9</a:t>
            </a:r>
          </a:p>
        </p:txBody>
      </p:sp>
      <p:pic>
        <p:nvPicPr>
          <p:cNvPr id="17" name="Picture 16">
            <a:extLst>
              <a:ext uri="{FF2B5EF4-FFF2-40B4-BE49-F238E27FC236}">
                <a16:creationId xmlns:a16="http://schemas.microsoft.com/office/drawing/2014/main" id="{DDCAA9DD-3457-4B07-EBB0-5A4EE7F9B0CE}"/>
              </a:ext>
            </a:extLst>
          </p:cNvPr>
          <p:cNvPicPr>
            <a:picLocks noChangeAspect="1"/>
          </p:cNvPicPr>
          <p:nvPr/>
        </p:nvPicPr>
        <p:blipFill rotWithShape="1">
          <a:blip r:embed="rId3">
            <a:clrChange>
              <a:clrFrom>
                <a:srgbClr val="FEFEFE"/>
              </a:clrFrom>
              <a:clrTo>
                <a:srgbClr val="FEFEFE">
                  <a:alpha val="0"/>
                </a:srgbClr>
              </a:clrTo>
            </a:clrChange>
            <a:extLst>
              <a:ext uri="{BEBA8EAE-BF5A-486C-A8C5-ECC9F3942E4B}">
                <a14:imgProps xmlns:a14="http://schemas.microsoft.com/office/drawing/2010/main">
                  <a14:imgLayer r:embed="rId4">
                    <a14:imgEffect>
                      <a14:backgroundRemoval t="28829" b="69369" l="2600" r="99000"/>
                    </a14:imgEffect>
                  </a14:imgLayer>
                </a14:imgProps>
              </a:ext>
              <a:ext uri="{28A0092B-C50C-407E-A947-70E740481C1C}">
                <a14:useLocalDpi xmlns:a14="http://schemas.microsoft.com/office/drawing/2010/main" val="0"/>
              </a:ext>
            </a:extLst>
          </a:blip>
          <a:srcRect l="2638" t="28815" r="2397" b="30539"/>
          <a:stretch/>
        </p:blipFill>
        <p:spPr>
          <a:xfrm>
            <a:off x="8861016" y="2503595"/>
            <a:ext cx="3330984" cy="969223"/>
          </a:xfrm>
          <a:prstGeom prst="rect">
            <a:avLst/>
          </a:prstGeom>
          <a:ln>
            <a:noFill/>
          </a:ln>
        </p:spPr>
      </p:pic>
      <p:sp>
        <p:nvSpPr>
          <p:cNvPr id="5" name="TextBox 4">
            <a:extLst>
              <a:ext uri="{FF2B5EF4-FFF2-40B4-BE49-F238E27FC236}">
                <a16:creationId xmlns:a16="http://schemas.microsoft.com/office/drawing/2014/main" id="{C79BC98D-B392-01AF-BBAF-DD80DDC09A61}"/>
              </a:ext>
            </a:extLst>
          </p:cNvPr>
          <p:cNvSpPr txBox="1"/>
          <p:nvPr/>
        </p:nvSpPr>
        <p:spPr>
          <a:xfrm>
            <a:off x="0" y="0"/>
            <a:ext cx="12192000" cy="707886"/>
          </a:xfrm>
          <a:prstGeom prst="rect">
            <a:avLst/>
          </a:prstGeom>
          <a:noFill/>
        </p:spPr>
        <p:txBody>
          <a:bodyPr wrap="square" rtlCol="0">
            <a:spAutoFit/>
          </a:bodyPr>
          <a:lstStyle/>
          <a:p>
            <a:pPr algn="ctr"/>
            <a:r>
              <a:rPr lang="en-US" sz="4000" b="1" dirty="0">
                <a:solidFill>
                  <a:srgbClr val="0000FF"/>
                </a:solidFill>
                <a:latin typeface="Arial" panose="020B0604020202020204" pitchFamily="34" charset="0"/>
                <a:cs typeface="Arial" panose="020B0604020202020204" pitchFamily="34" charset="0"/>
              </a:rPr>
              <a:t>in-House (production)</a:t>
            </a:r>
            <a:endParaRPr lang="en-GB" sz="4000" b="1" dirty="0">
              <a:solidFill>
                <a:srgbClr val="0000FF"/>
              </a:solidFill>
              <a:latin typeface="Arial" panose="020B0604020202020204" pitchFamily="34" charset="0"/>
              <a:cs typeface="Arial" panose="020B0604020202020204" pitchFamily="34" charset="0"/>
            </a:endParaRPr>
          </a:p>
        </p:txBody>
      </p:sp>
      <p:sp>
        <p:nvSpPr>
          <p:cNvPr id="10" name="TextBox 9">
            <a:extLst>
              <a:ext uri="{FF2B5EF4-FFF2-40B4-BE49-F238E27FC236}">
                <a16:creationId xmlns:a16="http://schemas.microsoft.com/office/drawing/2014/main" id="{2711668A-67F4-E6E2-B160-C35163728675}"/>
              </a:ext>
            </a:extLst>
          </p:cNvPr>
          <p:cNvSpPr txBox="1"/>
          <p:nvPr/>
        </p:nvSpPr>
        <p:spPr>
          <a:xfrm>
            <a:off x="9779673" y="2887404"/>
            <a:ext cx="2006081" cy="461665"/>
          </a:xfrm>
          <a:prstGeom prst="rect">
            <a:avLst/>
          </a:prstGeom>
          <a:noFill/>
        </p:spPr>
        <p:txBody>
          <a:bodyPr wrap="square">
            <a:spAutoFit/>
          </a:bodyPr>
          <a:lstStyle/>
          <a:p>
            <a:r>
              <a:rPr lang="en-US" sz="2400" b="1" dirty="0">
                <a:solidFill>
                  <a:srgbClr val="FF0000"/>
                </a:solidFill>
                <a:latin typeface="Arial" panose="020B0604020202020204" pitchFamily="34" charset="0"/>
                <a:cs typeface="Arial" panose="020B0604020202020204" pitchFamily="34" charset="0"/>
              </a:rPr>
              <a:t>~ 5k cores</a:t>
            </a:r>
            <a:endParaRPr lang="en-GB" sz="2400" dirty="0"/>
          </a:p>
        </p:txBody>
      </p:sp>
      <p:sp>
        <p:nvSpPr>
          <p:cNvPr id="7" name="Shape 136">
            <a:extLst>
              <a:ext uri="{FF2B5EF4-FFF2-40B4-BE49-F238E27FC236}">
                <a16:creationId xmlns:a16="http://schemas.microsoft.com/office/drawing/2014/main" id="{55725977-491A-960B-7F6A-225586E1A3FA}"/>
              </a:ext>
            </a:extLst>
          </p:cNvPr>
          <p:cNvSpPr txBox="1">
            <a:spLocks/>
          </p:cNvSpPr>
          <p:nvPr/>
        </p:nvSpPr>
        <p:spPr>
          <a:xfrm>
            <a:off x="80157" y="3722937"/>
            <a:ext cx="12031686" cy="1422637"/>
          </a:xfrm>
          <a:prstGeom prst="rect">
            <a:avLst/>
          </a:prstGeom>
          <a:ln>
            <a:noFill/>
          </a:ln>
        </p:spPr>
        <p:txBody>
          <a:bodyPr vert="horz" lIns="91440" tIns="45720" rIns="91440" bIns="45720" rtlCol="0">
            <a:noAutofit/>
          </a:bodyPr>
          <a:lstStyle/>
          <a:p>
            <a:pPr marR="0" lvl="0" algn="l" defTabSz="914400" rtl="0" eaLnBrk="1" fontAlgn="auto" latinLnBrk="0" hangingPunct="1">
              <a:lnSpc>
                <a:spcPct val="90000"/>
              </a:lnSpc>
              <a:spcBef>
                <a:spcPts val="1800"/>
              </a:spcBef>
              <a:spcAft>
                <a:spcPts val="0"/>
              </a:spcAft>
              <a:buClrTx/>
              <a:buSzTx/>
              <a:tabLst/>
              <a:defRPr/>
            </a:pPr>
            <a:r>
              <a:rPr lang="en-US" sz="2000" b="1" dirty="0">
                <a:solidFill>
                  <a:schemeClr val="accent6">
                    <a:lumMod val="50000"/>
                  </a:schemeClr>
                </a:solidFill>
                <a:latin typeface="Arial" panose="020B0604020202020204" pitchFamily="34" charset="0"/>
                <a:cs typeface="Arial" panose="020B0604020202020204" pitchFamily="34" charset="0"/>
              </a:rPr>
              <a:t>2xAMD64ht:  Dual Socket AMD EPYC 7452 32-Core Processor (DELL)</a:t>
            </a:r>
            <a:br>
              <a:rPr lang="en-US" sz="2000" b="1" dirty="0">
                <a:solidFill>
                  <a:schemeClr val="accent6">
                    <a:lumMod val="50000"/>
                  </a:schemeClr>
                </a:solidFill>
                <a:latin typeface="Arial" panose="020B0604020202020204" pitchFamily="34" charset="0"/>
                <a:cs typeface="Arial" panose="020B0604020202020204" pitchFamily="34" charset="0"/>
              </a:rPr>
            </a:br>
            <a:br>
              <a:rPr lang="en-US" sz="300" dirty="0">
                <a:solidFill>
                  <a:schemeClr val="accent6">
                    <a:lumMod val="50000"/>
                  </a:schemeClr>
                </a:solidFill>
                <a:latin typeface="Arial" panose="020B0604020202020204" pitchFamily="34" charset="0"/>
                <a:cs typeface="Arial" panose="020B0604020202020204" pitchFamily="34" charset="0"/>
              </a:rPr>
            </a:br>
            <a:r>
              <a:rPr lang="en-US" sz="2000" dirty="0">
                <a:solidFill>
                  <a:schemeClr val="accent6">
                    <a:lumMod val="50000"/>
                  </a:schemeClr>
                </a:solidFill>
                <a:latin typeface="Arial" panose="020B0604020202020204" pitchFamily="34" charset="0"/>
                <a:cs typeface="Arial" panose="020B0604020202020204" pitchFamily="34" charset="0"/>
              </a:rPr>
              <a:t>  CPU:	2 * x86 AMD EPYC 7452, 32C/64HT @ 2.32GHz (TDP 200W)</a:t>
            </a:r>
            <a:br>
              <a:rPr lang="en-US" sz="2000" dirty="0">
                <a:solidFill>
                  <a:schemeClr val="accent6">
                    <a:lumMod val="50000"/>
                  </a:schemeClr>
                </a:solidFill>
                <a:latin typeface="Arial" panose="020B0604020202020204" pitchFamily="34" charset="0"/>
                <a:cs typeface="Arial" panose="020B0604020202020204" pitchFamily="34" charset="0"/>
              </a:rPr>
            </a:br>
            <a:r>
              <a:rPr lang="en-US" sz="2000" dirty="0">
                <a:solidFill>
                  <a:schemeClr val="accent6">
                    <a:lumMod val="50000"/>
                  </a:schemeClr>
                </a:solidFill>
                <a:latin typeface="Arial" panose="020B0604020202020204" pitchFamily="34" charset="0"/>
                <a:cs typeface="Arial" panose="020B0604020202020204" pitchFamily="34" charset="0"/>
              </a:rPr>
              <a:t>  RAM:	512GB (16 x 32GB) DDR4 3200MT/s </a:t>
            </a:r>
            <a:r>
              <a:rPr lang="en-US" sz="2000" dirty="0">
                <a:solidFill>
                  <a:schemeClr val="accent6">
                    <a:lumMod val="50000"/>
                  </a:schemeClr>
                </a:solidFill>
                <a:latin typeface="Arial" panose="020B0604020202020204" pitchFamily="34" charset="0"/>
                <a:cs typeface="Arial" panose="020B0604020202020204" pitchFamily="34" charset="0"/>
                <a:sym typeface="Wingdings" panose="05000000000000000000" pitchFamily="2" charset="2"/>
              </a:rPr>
              <a:t> 4 GB/core</a:t>
            </a:r>
            <a:br>
              <a:rPr lang="en-US" sz="2000" dirty="0">
                <a:solidFill>
                  <a:schemeClr val="accent6">
                    <a:lumMod val="50000"/>
                  </a:schemeClr>
                </a:solidFill>
                <a:latin typeface="Arial" panose="020B0604020202020204" pitchFamily="34" charset="0"/>
                <a:cs typeface="Arial" panose="020B0604020202020204" pitchFamily="34" charset="0"/>
              </a:rPr>
            </a:br>
            <a:r>
              <a:rPr lang="en-US" sz="2000" dirty="0">
                <a:solidFill>
                  <a:schemeClr val="accent6">
                    <a:lumMod val="50000"/>
                  </a:schemeClr>
                </a:solidFill>
                <a:latin typeface="Arial" panose="020B0604020202020204" pitchFamily="34" charset="0"/>
                <a:cs typeface="Arial" panose="020B0604020202020204" pitchFamily="34" charset="0"/>
              </a:rPr>
              <a:t>  HDD:	3.84TB SSD SATA Read Intensive</a:t>
            </a:r>
            <a:br>
              <a:rPr lang="en-US" sz="2000" dirty="0">
                <a:solidFill>
                  <a:schemeClr val="accent6">
                    <a:lumMod val="50000"/>
                  </a:schemeClr>
                </a:solidFill>
                <a:latin typeface="Arial" panose="020B0604020202020204" pitchFamily="34" charset="0"/>
                <a:cs typeface="Arial" panose="020B0604020202020204" pitchFamily="34" charset="0"/>
              </a:rPr>
            </a:br>
            <a:r>
              <a:rPr lang="en-US" sz="2000" dirty="0">
                <a:solidFill>
                  <a:schemeClr val="accent6">
                    <a:lumMod val="50000"/>
                  </a:schemeClr>
                </a:solidFill>
                <a:latin typeface="Arial" panose="020B0604020202020204" pitchFamily="34" charset="0"/>
                <a:cs typeface="Arial" panose="020B0604020202020204" pitchFamily="34" charset="0"/>
              </a:rPr>
              <a:t>  OS: 	CentOS 7.9 </a:t>
            </a:r>
            <a:r>
              <a:rPr lang="en-US" sz="2000" dirty="0">
                <a:solidFill>
                  <a:schemeClr val="accent6">
                    <a:lumMod val="50000"/>
                  </a:schemeClr>
                </a:solidFill>
                <a:latin typeface="Arial" panose="020B0604020202020204" pitchFamily="34" charset="0"/>
                <a:cs typeface="Arial" panose="020B0604020202020204" pitchFamily="34" charset="0"/>
                <a:sym typeface="Wingdings" panose="05000000000000000000" pitchFamily="2" charset="2"/>
              </a:rPr>
              <a:t> Alma 9</a:t>
            </a:r>
            <a:endParaRPr lang="en-US" sz="2000" dirty="0">
              <a:solidFill>
                <a:schemeClr val="accent6">
                  <a:lumMod val="50000"/>
                </a:schemeClr>
              </a:solidFill>
              <a:latin typeface="Arial" panose="020B0604020202020204" pitchFamily="34" charset="0"/>
              <a:cs typeface="Arial" panose="020B0604020202020204" pitchFamily="34" charset="0"/>
            </a:endParaRPr>
          </a:p>
        </p:txBody>
      </p:sp>
      <p:pic>
        <p:nvPicPr>
          <p:cNvPr id="8" name="Picture 7">
            <a:extLst>
              <a:ext uri="{FF2B5EF4-FFF2-40B4-BE49-F238E27FC236}">
                <a16:creationId xmlns:a16="http://schemas.microsoft.com/office/drawing/2014/main" id="{A664E6FA-7939-5721-E00B-726929C2CB06}"/>
              </a:ext>
            </a:extLst>
          </p:cNvPr>
          <p:cNvPicPr>
            <a:picLocks noChangeAspect="1"/>
          </p:cNvPicPr>
          <p:nvPr/>
        </p:nvPicPr>
        <p:blipFill rotWithShape="1">
          <a:blip r:embed="rId3">
            <a:clrChange>
              <a:clrFrom>
                <a:srgbClr val="FEFEFE"/>
              </a:clrFrom>
              <a:clrTo>
                <a:srgbClr val="FEFEFE">
                  <a:alpha val="0"/>
                </a:srgbClr>
              </a:clrTo>
            </a:clrChange>
            <a:extLst>
              <a:ext uri="{BEBA8EAE-BF5A-486C-A8C5-ECC9F3942E4B}">
                <a14:imgProps xmlns:a14="http://schemas.microsoft.com/office/drawing/2010/main">
                  <a14:imgLayer r:embed="rId4">
                    <a14:imgEffect>
                      <a14:backgroundRemoval t="28829" b="69369" l="2600" r="99000"/>
                    </a14:imgEffect>
                  </a14:imgLayer>
                </a14:imgProps>
              </a:ext>
              <a:ext uri="{28A0092B-C50C-407E-A947-70E740481C1C}">
                <a14:useLocalDpi xmlns:a14="http://schemas.microsoft.com/office/drawing/2010/main" val="0"/>
              </a:ext>
            </a:extLst>
          </a:blip>
          <a:srcRect l="2638" t="28815" r="2397" b="30539"/>
          <a:stretch/>
        </p:blipFill>
        <p:spPr>
          <a:xfrm>
            <a:off x="8864613" y="4046553"/>
            <a:ext cx="3330984" cy="969223"/>
          </a:xfrm>
          <a:prstGeom prst="rect">
            <a:avLst/>
          </a:prstGeom>
          <a:ln>
            <a:noFill/>
          </a:ln>
        </p:spPr>
      </p:pic>
      <p:sp>
        <p:nvSpPr>
          <p:cNvPr id="12" name="Shape 136">
            <a:extLst>
              <a:ext uri="{FF2B5EF4-FFF2-40B4-BE49-F238E27FC236}">
                <a16:creationId xmlns:a16="http://schemas.microsoft.com/office/drawing/2014/main" id="{C8B3EAF9-86F5-0079-6CF5-45FABABD2FC4}"/>
              </a:ext>
            </a:extLst>
          </p:cNvPr>
          <p:cNvSpPr txBox="1">
            <a:spLocks/>
          </p:cNvSpPr>
          <p:nvPr/>
        </p:nvSpPr>
        <p:spPr>
          <a:xfrm>
            <a:off x="76560" y="707886"/>
            <a:ext cx="11566570" cy="1474725"/>
          </a:xfrm>
          <a:prstGeom prst="rect">
            <a:avLst/>
          </a:prstGeom>
          <a:ln>
            <a:noFill/>
          </a:ln>
        </p:spPr>
        <p:txBody>
          <a:bodyPr vert="horz" lIns="91440" tIns="45720" rIns="91440" bIns="45720" rtlCol="0">
            <a:noAutofit/>
          </a:bodyPr>
          <a:lstStyle/>
          <a:p>
            <a:pPr marR="0" lvl="0" algn="l" defTabSz="914400" rtl="0" eaLnBrk="1" fontAlgn="auto" latinLnBrk="0" hangingPunct="1">
              <a:lnSpc>
                <a:spcPct val="90000"/>
              </a:lnSpc>
              <a:spcBef>
                <a:spcPts val="1800"/>
              </a:spcBef>
              <a:spcAft>
                <a:spcPts val="0"/>
              </a:spcAft>
              <a:buClrTx/>
              <a:buSzTx/>
              <a:tabLst/>
              <a:defRPr/>
            </a:pPr>
            <a:r>
              <a:rPr lang="en-US" sz="2000" b="1" dirty="0">
                <a:solidFill>
                  <a:schemeClr val="tx1">
                    <a:lumMod val="65000"/>
                    <a:lumOff val="35000"/>
                  </a:schemeClr>
                </a:solidFill>
                <a:latin typeface="Arial" panose="020B0604020202020204" pitchFamily="34" charset="0"/>
                <a:cs typeface="Arial" panose="020B0604020202020204" pitchFamily="34" charset="0"/>
              </a:rPr>
              <a:t>2xIntel40ht:  </a:t>
            </a:r>
            <a:r>
              <a:rPr lang="it-IT" sz="2000" b="1" dirty="0">
                <a:solidFill>
                  <a:schemeClr val="tx1">
                    <a:lumMod val="65000"/>
                    <a:lumOff val="35000"/>
                  </a:schemeClr>
                </a:solidFill>
                <a:latin typeface="Arial" panose="020B0604020202020204" pitchFamily="34" charset="0"/>
                <a:cs typeface="Arial" panose="020B0604020202020204" pitchFamily="34" charset="0"/>
              </a:rPr>
              <a:t>Dual </a:t>
            </a:r>
            <a:r>
              <a:rPr lang="it-IT" sz="2000" b="1" dirty="0" err="1">
                <a:solidFill>
                  <a:schemeClr val="tx1">
                    <a:lumMod val="65000"/>
                    <a:lumOff val="35000"/>
                  </a:schemeClr>
                </a:solidFill>
                <a:latin typeface="Arial" panose="020B0604020202020204" pitchFamily="34" charset="0"/>
                <a:cs typeface="Arial" panose="020B0604020202020204" pitchFamily="34" charset="0"/>
              </a:rPr>
              <a:t>Socket</a:t>
            </a:r>
            <a:r>
              <a:rPr lang="it-IT" sz="2000" b="1" dirty="0">
                <a:solidFill>
                  <a:schemeClr val="tx1">
                    <a:lumMod val="65000"/>
                    <a:lumOff val="35000"/>
                  </a:schemeClr>
                </a:solidFill>
                <a:latin typeface="Arial" panose="020B0604020202020204" pitchFamily="34" charset="0"/>
                <a:cs typeface="Arial" panose="020B0604020202020204" pitchFamily="34" charset="0"/>
              </a:rPr>
              <a:t> Intel XEON 10-Core CPU E5-2630 v4</a:t>
            </a:r>
            <a:r>
              <a:rPr lang="en-US" sz="2000" b="1" dirty="0">
                <a:solidFill>
                  <a:schemeClr val="tx1">
                    <a:lumMod val="65000"/>
                    <a:lumOff val="35000"/>
                  </a:schemeClr>
                </a:solidFill>
                <a:latin typeface="Arial" panose="020B0604020202020204" pitchFamily="34" charset="0"/>
                <a:cs typeface="Arial" panose="020B0604020202020204" pitchFamily="34" charset="0"/>
              </a:rPr>
              <a:t> (HP)</a:t>
            </a:r>
            <a:br>
              <a:rPr lang="en-US" sz="2000" b="1" dirty="0">
                <a:solidFill>
                  <a:schemeClr val="tx1">
                    <a:lumMod val="65000"/>
                    <a:lumOff val="35000"/>
                  </a:schemeClr>
                </a:solidFill>
                <a:latin typeface="Arial" panose="020B0604020202020204" pitchFamily="34" charset="0"/>
                <a:cs typeface="Arial" panose="020B0604020202020204" pitchFamily="34" charset="0"/>
              </a:rPr>
            </a:br>
            <a:br>
              <a:rPr lang="en-US" sz="300" b="1" dirty="0">
                <a:solidFill>
                  <a:schemeClr val="tx1">
                    <a:lumMod val="65000"/>
                    <a:lumOff val="35000"/>
                  </a:schemeClr>
                </a:solidFill>
                <a:latin typeface="Arial" panose="020B0604020202020204" pitchFamily="34" charset="0"/>
                <a:cs typeface="Arial" panose="020B0604020202020204" pitchFamily="34" charset="0"/>
              </a:rPr>
            </a:br>
            <a:r>
              <a:rPr lang="en-US" sz="2000" dirty="0">
                <a:solidFill>
                  <a:schemeClr val="tx1">
                    <a:lumMod val="65000"/>
                    <a:lumOff val="35000"/>
                  </a:schemeClr>
                </a:solidFill>
                <a:latin typeface="Arial" panose="020B0604020202020204" pitchFamily="34" charset="0"/>
                <a:cs typeface="Arial" panose="020B0604020202020204" pitchFamily="34" charset="0"/>
              </a:rPr>
              <a:t>  CPU: 	</a:t>
            </a:r>
            <a:r>
              <a:rPr lang="pt-BR" sz="2000" dirty="0">
                <a:solidFill>
                  <a:schemeClr val="tx1">
                    <a:lumMod val="65000"/>
                    <a:lumOff val="35000"/>
                  </a:schemeClr>
                </a:solidFill>
                <a:latin typeface="Arial" panose="020B0604020202020204" pitchFamily="34" charset="0"/>
                <a:cs typeface="Arial" panose="020B0604020202020204" pitchFamily="34" charset="0"/>
              </a:rPr>
              <a:t>2 * Intel(R) Xeon(R) 10-core CPU E5-2630 v4</a:t>
            </a:r>
            <a:r>
              <a:rPr lang="en-US" sz="2000" dirty="0">
                <a:solidFill>
                  <a:schemeClr val="tx1">
                    <a:lumMod val="65000"/>
                    <a:lumOff val="35000"/>
                  </a:schemeClr>
                </a:solidFill>
                <a:latin typeface="Arial" panose="020B0604020202020204" pitchFamily="34" charset="0"/>
                <a:cs typeface="Arial" panose="020B0604020202020204" pitchFamily="34" charset="0"/>
              </a:rPr>
              <a:t> @ 2.2GHz (TDP 85W)</a:t>
            </a:r>
            <a:br>
              <a:rPr lang="en-US" sz="2000" dirty="0">
                <a:solidFill>
                  <a:schemeClr val="tx1">
                    <a:lumMod val="65000"/>
                    <a:lumOff val="35000"/>
                  </a:schemeClr>
                </a:solidFill>
                <a:latin typeface="Arial" panose="020B0604020202020204" pitchFamily="34" charset="0"/>
                <a:cs typeface="Arial" panose="020B0604020202020204" pitchFamily="34" charset="0"/>
              </a:rPr>
            </a:br>
            <a:r>
              <a:rPr lang="en-US" sz="2000" dirty="0">
                <a:solidFill>
                  <a:schemeClr val="tx1">
                    <a:lumMod val="65000"/>
                    <a:lumOff val="35000"/>
                  </a:schemeClr>
                </a:solidFill>
                <a:latin typeface="Arial" panose="020B0604020202020204" pitchFamily="34" charset="0"/>
                <a:cs typeface="Arial" panose="020B0604020202020204" pitchFamily="34" charset="0"/>
              </a:rPr>
              <a:t>  RAM: 	160GB (4*32GiB + 4*8GiB) DDR4 2400 MHz </a:t>
            </a:r>
            <a:r>
              <a:rPr lang="en-US" sz="2000" dirty="0">
                <a:solidFill>
                  <a:schemeClr val="tx1">
                    <a:lumMod val="65000"/>
                    <a:lumOff val="35000"/>
                  </a:schemeClr>
                </a:solidFill>
                <a:latin typeface="Arial" panose="020B0604020202020204" pitchFamily="34" charset="0"/>
                <a:cs typeface="Arial" panose="020B0604020202020204" pitchFamily="34" charset="0"/>
                <a:sym typeface="Wingdings" panose="05000000000000000000" pitchFamily="2" charset="2"/>
              </a:rPr>
              <a:t> 4 GB/core</a:t>
            </a:r>
            <a:br>
              <a:rPr lang="en-US" sz="2000" dirty="0">
                <a:solidFill>
                  <a:schemeClr val="tx1">
                    <a:lumMod val="65000"/>
                    <a:lumOff val="35000"/>
                  </a:schemeClr>
                </a:solidFill>
                <a:latin typeface="Arial" panose="020B0604020202020204" pitchFamily="34" charset="0"/>
                <a:cs typeface="Arial" panose="020B0604020202020204" pitchFamily="34" charset="0"/>
              </a:rPr>
            </a:br>
            <a:r>
              <a:rPr lang="en-US" sz="2000" dirty="0">
                <a:solidFill>
                  <a:schemeClr val="tx1">
                    <a:lumMod val="65000"/>
                    <a:lumOff val="35000"/>
                  </a:schemeClr>
                </a:solidFill>
                <a:latin typeface="Arial" panose="020B0604020202020204" pitchFamily="34" charset="0"/>
                <a:cs typeface="Arial" panose="020B0604020202020204" pitchFamily="34" charset="0"/>
              </a:rPr>
              <a:t>  HDD: 	2TB disk SATA 6Gb/s @ ‎7200 RPM (SEAGATE)</a:t>
            </a:r>
            <a:br>
              <a:rPr lang="en-US" sz="2000" dirty="0">
                <a:solidFill>
                  <a:schemeClr val="tx1">
                    <a:lumMod val="65000"/>
                    <a:lumOff val="35000"/>
                  </a:schemeClr>
                </a:solidFill>
                <a:latin typeface="Arial" panose="020B0604020202020204" pitchFamily="34" charset="0"/>
                <a:cs typeface="Arial" panose="020B0604020202020204" pitchFamily="34" charset="0"/>
              </a:rPr>
            </a:br>
            <a:r>
              <a:rPr lang="en-US" sz="2000" dirty="0">
                <a:solidFill>
                  <a:schemeClr val="tx1">
                    <a:lumMod val="65000"/>
                    <a:lumOff val="35000"/>
                  </a:schemeClr>
                </a:solidFill>
                <a:latin typeface="Arial" panose="020B0604020202020204" pitchFamily="34" charset="0"/>
                <a:cs typeface="Arial" panose="020B0604020202020204" pitchFamily="34" charset="0"/>
              </a:rPr>
              <a:t>  OS: 	CentOS 7.9 </a:t>
            </a:r>
            <a:r>
              <a:rPr lang="en-US" sz="2000" dirty="0">
                <a:solidFill>
                  <a:schemeClr val="tx1">
                    <a:lumMod val="65000"/>
                    <a:lumOff val="35000"/>
                  </a:schemeClr>
                </a:solidFill>
                <a:latin typeface="Arial" panose="020B0604020202020204" pitchFamily="34" charset="0"/>
                <a:cs typeface="Arial" panose="020B0604020202020204" pitchFamily="34" charset="0"/>
                <a:sym typeface="Wingdings" panose="05000000000000000000" pitchFamily="2" charset="2"/>
              </a:rPr>
              <a:t> </a:t>
            </a:r>
            <a:endParaRPr lang="en-US" sz="2000" i="1" dirty="0">
              <a:solidFill>
                <a:schemeClr val="tx1">
                  <a:lumMod val="65000"/>
                  <a:lumOff val="35000"/>
                </a:schemeClr>
              </a:solidFill>
              <a:latin typeface="Arial" panose="020B0604020202020204" pitchFamily="34" charset="0"/>
              <a:cs typeface="Arial" panose="020B0604020202020204" pitchFamily="34" charset="0"/>
            </a:endParaRPr>
          </a:p>
        </p:txBody>
      </p:sp>
      <p:pic>
        <p:nvPicPr>
          <p:cNvPr id="13" name="Picture 12">
            <a:extLst>
              <a:ext uri="{FF2B5EF4-FFF2-40B4-BE49-F238E27FC236}">
                <a16:creationId xmlns:a16="http://schemas.microsoft.com/office/drawing/2014/main" id="{0DEE8BF2-9121-523D-2AA4-BB8F8B8F12F3}"/>
              </a:ext>
            </a:extLst>
          </p:cNvPr>
          <p:cNvPicPr>
            <a:picLocks noChangeAspect="1"/>
          </p:cNvPicPr>
          <p:nvPr/>
        </p:nvPicPr>
        <p:blipFill rotWithShape="1">
          <a:blip r:embed="rId5">
            <a:clrChange>
              <a:clrFrom>
                <a:srgbClr val="000000"/>
              </a:clrFrom>
              <a:clrTo>
                <a:srgbClr val="000000">
                  <a:alpha val="0"/>
                </a:srgbClr>
              </a:clrTo>
            </a:clrChange>
            <a:extLst>
              <a:ext uri="{28A0092B-C50C-407E-A947-70E740481C1C}">
                <a14:useLocalDpi xmlns:a14="http://schemas.microsoft.com/office/drawing/2010/main" val="0"/>
              </a:ext>
            </a:extLst>
          </a:blip>
          <a:srcRect t="42941"/>
          <a:stretch/>
        </p:blipFill>
        <p:spPr>
          <a:xfrm>
            <a:off x="8734786" y="754710"/>
            <a:ext cx="3457214" cy="1295615"/>
          </a:xfrm>
          <a:prstGeom prst="rect">
            <a:avLst/>
          </a:prstGeom>
          <a:ln>
            <a:noFill/>
          </a:ln>
        </p:spPr>
      </p:pic>
      <p:pic>
        <p:nvPicPr>
          <p:cNvPr id="11" name="Graphic 10" descr="Garbage outline">
            <a:extLst>
              <a:ext uri="{FF2B5EF4-FFF2-40B4-BE49-F238E27FC236}">
                <a16:creationId xmlns:a16="http://schemas.microsoft.com/office/drawing/2014/main" id="{F9A73A6B-A8C4-8534-A265-F97CC8AF895B}"/>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796893" y="1826973"/>
            <a:ext cx="404354" cy="402462"/>
          </a:xfrm>
          <a:prstGeom prst="rect">
            <a:avLst/>
          </a:prstGeom>
        </p:spPr>
      </p:pic>
      <p:sp>
        <p:nvSpPr>
          <p:cNvPr id="6" name="TextBox 5">
            <a:extLst>
              <a:ext uri="{FF2B5EF4-FFF2-40B4-BE49-F238E27FC236}">
                <a16:creationId xmlns:a16="http://schemas.microsoft.com/office/drawing/2014/main" id="{97C64666-5FA8-D328-EB31-17D16F041D78}"/>
              </a:ext>
            </a:extLst>
          </p:cNvPr>
          <p:cNvSpPr txBox="1"/>
          <p:nvPr/>
        </p:nvSpPr>
        <p:spPr>
          <a:xfrm>
            <a:off x="9779672" y="4489627"/>
            <a:ext cx="2006081" cy="461665"/>
          </a:xfrm>
          <a:prstGeom prst="rect">
            <a:avLst/>
          </a:prstGeom>
          <a:noFill/>
        </p:spPr>
        <p:txBody>
          <a:bodyPr wrap="square">
            <a:spAutoFit/>
          </a:bodyPr>
          <a:lstStyle/>
          <a:p>
            <a:r>
              <a:rPr lang="en-US" sz="2400" b="1" dirty="0">
                <a:solidFill>
                  <a:srgbClr val="FF0000"/>
                </a:solidFill>
                <a:latin typeface="Arial" panose="020B0604020202020204" pitchFamily="34" charset="0"/>
                <a:cs typeface="Arial" panose="020B0604020202020204" pitchFamily="34" charset="0"/>
              </a:rPr>
              <a:t>~ 7.5k cores</a:t>
            </a:r>
            <a:endParaRPr lang="en-GB" sz="2400" dirty="0"/>
          </a:p>
        </p:txBody>
      </p:sp>
      <p:sp>
        <p:nvSpPr>
          <p:cNvPr id="18" name="TextBox 17">
            <a:extLst>
              <a:ext uri="{FF2B5EF4-FFF2-40B4-BE49-F238E27FC236}">
                <a16:creationId xmlns:a16="http://schemas.microsoft.com/office/drawing/2014/main" id="{2483411F-E673-0D53-6C74-82889517DE3E}"/>
              </a:ext>
            </a:extLst>
          </p:cNvPr>
          <p:cNvSpPr txBox="1"/>
          <p:nvPr/>
        </p:nvSpPr>
        <p:spPr>
          <a:xfrm>
            <a:off x="9765192" y="911407"/>
            <a:ext cx="2006081" cy="461665"/>
          </a:xfrm>
          <a:prstGeom prst="rect">
            <a:avLst/>
          </a:prstGeom>
          <a:noFill/>
        </p:spPr>
        <p:txBody>
          <a:bodyPr wrap="square">
            <a:spAutoFit/>
          </a:bodyPr>
          <a:lstStyle/>
          <a:p>
            <a:r>
              <a:rPr lang="en-US" sz="2400" b="1" dirty="0">
                <a:solidFill>
                  <a:srgbClr val="FF0000"/>
                </a:solidFill>
                <a:latin typeface="Arial" panose="020B0604020202020204" pitchFamily="34" charset="0"/>
                <a:cs typeface="Arial" panose="020B0604020202020204" pitchFamily="34" charset="0"/>
              </a:rPr>
              <a:t>~ 1.5k cores</a:t>
            </a:r>
            <a:endParaRPr lang="en-GB" sz="2400" dirty="0"/>
          </a:p>
        </p:txBody>
      </p:sp>
      <p:grpSp>
        <p:nvGrpSpPr>
          <p:cNvPr id="21" name="Group 20">
            <a:extLst>
              <a:ext uri="{FF2B5EF4-FFF2-40B4-BE49-F238E27FC236}">
                <a16:creationId xmlns:a16="http://schemas.microsoft.com/office/drawing/2014/main" id="{08C45E4E-F40F-E103-3183-E05EB7B2F6A4}"/>
              </a:ext>
            </a:extLst>
          </p:cNvPr>
          <p:cNvGrpSpPr/>
          <p:nvPr/>
        </p:nvGrpSpPr>
        <p:grpSpPr>
          <a:xfrm>
            <a:off x="-7194" y="5210269"/>
            <a:ext cx="12199194" cy="1651599"/>
            <a:chOff x="-3597" y="5218675"/>
            <a:chExt cx="12199194" cy="1651599"/>
          </a:xfrm>
        </p:grpSpPr>
        <p:sp>
          <p:nvSpPr>
            <p:cNvPr id="23" name="Rectangle 22">
              <a:extLst>
                <a:ext uri="{FF2B5EF4-FFF2-40B4-BE49-F238E27FC236}">
                  <a16:creationId xmlns:a16="http://schemas.microsoft.com/office/drawing/2014/main" id="{B60DA0A3-6512-B007-6E81-B502C9CAED94}"/>
                </a:ext>
              </a:extLst>
            </p:cNvPr>
            <p:cNvSpPr/>
            <p:nvPr/>
          </p:nvSpPr>
          <p:spPr>
            <a:xfrm>
              <a:off x="-3597" y="5218675"/>
              <a:ext cx="12199194" cy="1651599"/>
            </a:xfrm>
            <a:prstGeom prst="rect">
              <a:avLst/>
            </a:prstGeom>
            <a:solidFill>
              <a:schemeClr val="accent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Shape 136">
              <a:extLst>
                <a:ext uri="{FF2B5EF4-FFF2-40B4-BE49-F238E27FC236}">
                  <a16:creationId xmlns:a16="http://schemas.microsoft.com/office/drawing/2014/main" id="{2ED0A572-BB59-F09F-9D3A-BFB5C871FA9C}"/>
                </a:ext>
              </a:extLst>
            </p:cNvPr>
            <p:cNvSpPr txBox="1">
              <a:spLocks/>
            </p:cNvSpPr>
            <p:nvPr/>
          </p:nvSpPr>
          <p:spPr>
            <a:xfrm>
              <a:off x="76560" y="5265895"/>
              <a:ext cx="11566570" cy="1474725"/>
            </a:xfrm>
            <a:prstGeom prst="rect">
              <a:avLst/>
            </a:prstGeom>
            <a:ln>
              <a:noFill/>
            </a:ln>
          </p:spPr>
          <p:txBody>
            <a:bodyPr vert="horz" lIns="91440" tIns="45720" rIns="91440" bIns="45720" rtlCol="0">
              <a:noAutofit/>
            </a:bodyPr>
            <a:lstStyle/>
            <a:p>
              <a:pPr marR="0" lvl="0" algn="l" defTabSz="914400" rtl="0" eaLnBrk="1" fontAlgn="auto" latinLnBrk="0" hangingPunct="1">
                <a:lnSpc>
                  <a:spcPct val="90000"/>
                </a:lnSpc>
                <a:spcBef>
                  <a:spcPts val="1800"/>
                </a:spcBef>
                <a:spcAft>
                  <a:spcPts val="0"/>
                </a:spcAft>
                <a:buClrTx/>
                <a:buSzTx/>
                <a:tabLst/>
                <a:defRPr/>
              </a:pPr>
              <a:r>
                <a:rPr lang="en-US" sz="2000" b="1" dirty="0">
                  <a:solidFill>
                    <a:srgbClr val="FF00FF"/>
                  </a:solidFill>
                  <a:latin typeface="Arial" panose="020B0604020202020204" pitchFamily="34" charset="0"/>
                  <a:cs typeface="Arial" panose="020B0604020202020204" pitchFamily="34" charset="0"/>
                </a:rPr>
                <a:t>2*ARM80c:  </a:t>
              </a:r>
              <a:r>
                <a:rPr lang="it-IT" sz="2000" b="1" dirty="0">
                  <a:solidFill>
                    <a:srgbClr val="FF00FF"/>
                  </a:solidFill>
                  <a:latin typeface="Arial" panose="020B0604020202020204" pitchFamily="34" charset="0"/>
                  <a:cs typeface="Arial" panose="020B0604020202020204" pitchFamily="34" charset="0"/>
                </a:rPr>
                <a:t>Dual </a:t>
              </a:r>
              <a:r>
                <a:rPr lang="it-IT" sz="2000" b="1" dirty="0" err="1">
                  <a:solidFill>
                    <a:srgbClr val="FF00FF"/>
                  </a:solidFill>
                  <a:latin typeface="Arial" panose="020B0604020202020204" pitchFamily="34" charset="0"/>
                  <a:cs typeface="Arial" panose="020B0604020202020204" pitchFamily="34" charset="0"/>
                </a:rPr>
                <a:t>Socket</a:t>
              </a:r>
              <a:r>
                <a:rPr lang="it-IT" sz="2000" b="1" dirty="0">
                  <a:solidFill>
                    <a:srgbClr val="FF00FF"/>
                  </a:solidFill>
                  <a:latin typeface="Arial" panose="020B0604020202020204" pitchFamily="34" charset="0"/>
                  <a:cs typeface="Arial" panose="020B0604020202020204" pitchFamily="34" charset="0"/>
                </a:rPr>
                <a:t> Ampere Altra Q80-30 80-Core Processor (Ampere)</a:t>
              </a:r>
              <a:br>
                <a:rPr lang="it-IT" sz="2000" b="1" dirty="0">
                  <a:solidFill>
                    <a:srgbClr val="FF00FF"/>
                  </a:solidFill>
                  <a:latin typeface="Arial" panose="020B0604020202020204" pitchFamily="34" charset="0"/>
                  <a:cs typeface="Arial" panose="020B0604020202020204" pitchFamily="34" charset="0"/>
                </a:rPr>
              </a:br>
              <a:br>
                <a:rPr lang="en-US" sz="300" dirty="0">
                  <a:solidFill>
                    <a:srgbClr val="FF00FF"/>
                  </a:solidFill>
                  <a:latin typeface="Arial" panose="020B0604020202020204" pitchFamily="34" charset="0"/>
                  <a:cs typeface="Arial" panose="020B0604020202020204" pitchFamily="34" charset="0"/>
                </a:rPr>
              </a:br>
              <a:r>
                <a:rPr lang="en-US" sz="2000" dirty="0">
                  <a:solidFill>
                    <a:srgbClr val="FF00FF"/>
                  </a:solidFill>
                  <a:latin typeface="Arial" panose="020B0604020202020204" pitchFamily="34" charset="0"/>
                  <a:cs typeface="Arial" panose="020B0604020202020204" pitchFamily="34" charset="0"/>
                </a:rPr>
                <a:t>  CPU: 	2 * ARM Q80-30 80C @ 3GHz (TDP 210W)</a:t>
              </a:r>
              <a:br>
                <a:rPr lang="en-US" sz="2000" dirty="0">
                  <a:solidFill>
                    <a:srgbClr val="FF00FF"/>
                  </a:solidFill>
                  <a:latin typeface="Arial" panose="020B0604020202020204" pitchFamily="34" charset="0"/>
                  <a:cs typeface="Arial" panose="020B0604020202020204" pitchFamily="34" charset="0"/>
                </a:rPr>
              </a:br>
              <a:r>
                <a:rPr lang="en-US" sz="2000" dirty="0">
                  <a:solidFill>
                    <a:srgbClr val="FF00FF"/>
                  </a:solidFill>
                  <a:latin typeface="Arial" panose="020B0604020202020204" pitchFamily="34" charset="0"/>
                  <a:cs typeface="Arial" panose="020B0604020202020204" pitchFamily="34" charset="0"/>
                </a:rPr>
                <a:t>  RAM: 	512GB (32 x 16GB or 16 x 32GB) DDR4 3200MT/s </a:t>
              </a:r>
              <a:r>
                <a:rPr lang="en-US" sz="2000" dirty="0">
                  <a:solidFill>
                    <a:srgbClr val="FF00FF"/>
                  </a:solidFill>
                  <a:latin typeface="Arial" panose="020B0604020202020204" pitchFamily="34" charset="0"/>
                  <a:cs typeface="Arial" panose="020B0604020202020204" pitchFamily="34" charset="0"/>
                  <a:sym typeface="Wingdings" panose="05000000000000000000" pitchFamily="2" charset="2"/>
                </a:rPr>
                <a:t> 3.2 GB/core</a:t>
              </a:r>
              <a:br>
                <a:rPr lang="en-US" sz="2000" dirty="0">
                  <a:solidFill>
                    <a:srgbClr val="FF00FF"/>
                  </a:solidFill>
                  <a:latin typeface="Arial" panose="020B0604020202020204" pitchFamily="34" charset="0"/>
                  <a:cs typeface="Arial" panose="020B0604020202020204" pitchFamily="34" charset="0"/>
                </a:rPr>
              </a:br>
              <a:r>
                <a:rPr lang="en-US" sz="2000" dirty="0">
                  <a:solidFill>
                    <a:srgbClr val="FF00FF"/>
                  </a:solidFill>
                  <a:latin typeface="Arial" panose="020B0604020202020204" pitchFamily="34" charset="0"/>
                  <a:cs typeface="Arial" panose="020B0604020202020204" pitchFamily="34" charset="0"/>
                </a:rPr>
                <a:t>  HDD: 	2 * 1Tb </a:t>
              </a:r>
              <a:r>
                <a:rPr lang="en-US" sz="2000" dirty="0" err="1">
                  <a:solidFill>
                    <a:srgbClr val="FF00FF"/>
                  </a:solidFill>
                  <a:latin typeface="Arial" panose="020B0604020202020204" pitchFamily="34" charset="0"/>
                  <a:cs typeface="Arial" panose="020B0604020202020204" pitchFamily="34" charset="0"/>
                </a:rPr>
                <a:t>NVMe</a:t>
              </a:r>
              <a:r>
                <a:rPr lang="en-US" sz="2000" dirty="0">
                  <a:solidFill>
                    <a:srgbClr val="FF00FF"/>
                  </a:solidFill>
                  <a:latin typeface="Arial" panose="020B0604020202020204" pitchFamily="34" charset="0"/>
                  <a:cs typeface="Arial" panose="020B0604020202020204" pitchFamily="34" charset="0"/>
                </a:rPr>
                <a:t> (INTEL + SAMSUNG)</a:t>
              </a:r>
              <a:br>
                <a:rPr lang="en-US" sz="2000" dirty="0">
                  <a:solidFill>
                    <a:srgbClr val="FF00FF"/>
                  </a:solidFill>
                  <a:latin typeface="Arial" panose="020B0604020202020204" pitchFamily="34" charset="0"/>
                  <a:cs typeface="Arial" panose="020B0604020202020204" pitchFamily="34" charset="0"/>
                </a:rPr>
              </a:br>
              <a:r>
                <a:rPr lang="en-US" sz="2000" dirty="0">
                  <a:solidFill>
                    <a:srgbClr val="FF00FF"/>
                  </a:solidFill>
                  <a:latin typeface="Arial" panose="020B0604020202020204" pitchFamily="34" charset="0"/>
                  <a:cs typeface="Arial" panose="020B0604020202020204" pitchFamily="34" charset="0"/>
                </a:rPr>
                <a:t>  OS:  	Rocky 9.2 </a:t>
              </a:r>
              <a:endParaRPr lang="en-US" sz="2000" i="1" dirty="0">
                <a:solidFill>
                  <a:srgbClr val="FF00FF"/>
                </a:solidFill>
                <a:latin typeface="Arial" panose="020B0604020202020204" pitchFamily="34" charset="0"/>
                <a:cs typeface="Arial" panose="020B0604020202020204" pitchFamily="34" charset="0"/>
              </a:endParaRPr>
            </a:p>
          </p:txBody>
        </p:sp>
        <p:pic>
          <p:nvPicPr>
            <p:cNvPr id="25" name="Picture 24">
              <a:extLst>
                <a:ext uri="{FF2B5EF4-FFF2-40B4-BE49-F238E27FC236}">
                  <a16:creationId xmlns:a16="http://schemas.microsoft.com/office/drawing/2014/main" id="{F99BF1DB-96EA-E766-BAE9-970895B88125}"/>
                </a:ext>
              </a:extLst>
            </p:cNvPr>
            <p:cNvPicPr>
              <a:picLocks noChangeAspect="1"/>
            </p:cNvPicPr>
            <p:nvPr/>
          </p:nvPicPr>
          <p:blipFill rotWithShape="1">
            <a:blip r:embed="rId3">
              <a:clrChange>
                <a:clrFrom>
                  <a:srgbClr val="FEFEFE"/>
                </a:clrFrom>
                <a:clrTo>
                  <a:srgbClr val="FEFEFE">
                    <a:alpha val="0"/>
                  </a:srgbClr>
                </a:clrTo>
              </a:clrChange>
              <a:extLst>
                <a:ext uri="{BEBA8EAE-BF5A-486C-A8C5-ECC9F3942E4B}">
                  <a14:imgProps xmlns:a14="http://schemas.microsoft.com/office/drawing/2010/main">
                    <a14:imgLayer r:embed="rId4">
                      <a14:imgEffect>
                        <a14:backgroundRemoval t="28829" b="69369" l="2600" r="99000"/>
                      </a14:imgEffect>
                    </a14:imgLayer>
                  </a14:imgProps>
                </a:ext>
                <a:ext uri="{28A0092B-C50C-407E-A947-70E740481C1C}">
                  <a14:useLocalDpi xmlns:a14="http://schemas.microsoft.com/office/drawing/2010/main" val="0"/>
                </a:ext>
              </a:extLst>
            </a:blip>
            <a:srcRect l="2638" t="28815" r="2397" b="30539"/>
            <a:stretch/>
          </p:blipFill>
          <p:spPr>
            <a:xfrm>
              <a:off x="8810971" y="5498859"/>
              <a:ext cx="3384626" cy="969223"/>
            </a:xfrm>
            <a:prstGeom prst="rect">
              <a:avLst/>
            </a:prstGeom>
            <a:ln>
              <a:noFill/>
            </a:ln>
          </p:spPr>
        </p:pic>
        <p:sp>
          <p:nvSpPr>
            <p:cNvPr id="26" name="TextBox 25">
              <a:extLst>
                <a:ext uri="{FF2B5EF4-FFF2-40B4-BE49-F238E27FC236}">
                  <a16:creationId xmlns:a16="http://schemas.microsoft.com/office/drawing/2014/main" id="{7BA46FC8-D325-6BE3-1B9E-2469173E5E69}"/>
                </a:ext>
              </a:extLst>
            </p:cNvPr>
            <p:cNvSpPr txBox="1"/>
            <p:nvPr/>
          </p:nvSpPr>
          <p:spPr>
            <a:xfrm>
              <a:off x="9717206" y="5887276"/>
              <a:ext cx="2006081" cy="461665"/>
            </a:xfrm>
            <a:prstGeom prst="rect">
              <a:avLst/>
            </a:prstGeom>
            <a:noFill/>
          </p:spPr>
          <p:txBody>
            <a:bodyPr wrap="square">
              <a:spAutoFit/>
            </a:bodyPr>
            <a:lstStyle/>
            <a:p>
              <a:r>
                <a:rPr lang="en-US" sz="2400" b="1" dirty="0">
                  <a:solidFill>
                    <a:srgbClr val="FF0000"/>
                  </a:solidFill>
                  <a:latin typeface="Arial" panose="020B0604020202020204" pitchFamily="34" charset="0"/>
                  <a:cs typeface="Arial" panose="020B0604020202020204" pitchFamily="34" charset="0"/>
                </a:rPr>
                <a:t>~ 2k cores</a:t>
              </a:r>
              <a:endParaRPr lang="en-GB" sz="2400" dirty="0"/>
            </a:p>
          </p:txBody>
        </p:sp>
      </p:grpSp>
      <p:sp>
        <p:nvSpPr>
          <p:cNvPr id="27" name="TextBox 26">
            <a:extLst>
              <a:ext uri="{FF2B5EF4-FFF2-40B4-BE49-F238E27FC236}">
                <a16:creationId xmlns:a16="http://schemas.microsoft.com/office/drawing/2014/main" id="{44EA5D2B-D45B-882E-8BFA-DBA2ABD7C359}"/>
              </a:ext>
            </a:extLst>
          </p:cNvPr>
          <p:cNvSpPr txBox="1"/>
          <p:nvPr/>
        </p:nvSpPr>
        <p:spPr>
          <a:xfrm>
            <a:off x="5346441" y="6508882"/>
            <a:ext cx="6849157" cy="338554"/>
          </a:xfrm>
          <a:prstGeom prst="rect">
            <a:avLst/>
          </a:prstGeom>
          <a:noFill/>
        </p:spPr>
        <p:txBody>
          <a:bodyPr wrap="square">
            <a:spAutoFit/>
          </a:bodyPr>
          <a:lstStyle/>
          <a:p>
            <a:r>
              <a:rPr lang="en-US" sz="1600" b="1" dirty="0">
                <a:solidFill>
                  <a:srgbClr val="FF0000"/>
                </a:solidFill>
                <a:latin typeface="Arial" panose="020B0604020202020204" pitchFamily="34" charset="0"/>
                <a:cs typeface="Arial" panose="020B0604020202020204" pitchFamily="34" charset="0"/>
              </a:rPr>
              <a:t>~ 2k cores </a:t>
            </a:r>
            <a:r>
              <a:rPr lang="en-US" sz="1600" b="1" u="sng" dirty="0">
                <a:solidFill>
                  <a:srgbClr val="C00000"/>
                </a:solidFill>
                <a:latin typeface="Arial" panose="020B0604020202020204" pitchFamily="34" charset="0"/>
                <a:cs typeface="Arial" panose="020B0604020202020204" pitchFamily="34" charset="0"/>
              </a:rPr>
              <a:t>Single Socket Ampere </a:t>
            </a:r>
            <a:r>
              <a:rPr lang="en-US" sz="1600" b="1" u="sng" dirty="0" err="1">
                <a:solidFill>
                  <a:srgbClr val="C00000"/>
                </a:solidFill>
                <a:latin typeface="Arial" panose="020B0604020202020204" pitchFamily="34" charset="0"/>
                <a:cs typeface="Arial" panose="020B0604020202020204" pitchFamily="34" charset="0"/>
              </a:rPr>
              <a:t>Altra</a:t>
            </a:r>
            <a:r>
              <a:rPr lang="en-US" sz="1600" b="1" u="sng" dirty="0">
                <a:solidFill>
                  <a:srgbClr val="C00000"/>
                </a:solidFill>
                <a:latin typeface="Arial" panose="020B0604020202020204" pitchFamily="34" charset="0"/>
                <a:cs typeface="Arial" panose="020B0604020202020204" pitchFamily="34" charset="0"/>
              </a:rPr>
              <a:t> Max M128-30</a:t>
            </a:r>
            <a:r>
              <a:rPr lang="en-US" sz="1600" b="1" dirty="0">
                <a:solidFill>
                  <a:srgbClr val="FF0000"/>
                </a:solidFill>
                <a:latin typeface="Arial" panose="020B0604020202020204" pitchFamily="34" charset="0"/>
                <a:cs typeface="Arial" panose="020B0604020202020204" pitchFamily="34" charset="0"/>
              </a:rPr>
              <a:t> coming soon …</a:t>
            </a:r>
            <a:endParaRPr lang="en-GB" sz="1600" dirty="0">
              <a:solidFill>
                <a:srgbClr val="FF0000"/>
              </a:solidFill>
            </a:endParaRPr>
          </a:p>
        </p:txBody>
      </p:sp>
    </p:spTree>
    <p:extLst>
      <p:ext uri="{BB962C8B-B14F-4D97-AF65-F5344CB8AC3E}">
        <p14:creationId xmlns:p14="http://schemas.microsoft.com/office/powerpoint/2010/main" val="32617676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6258FB9D-4345-B0B4-359C-588D21CD154D}"/>
              </a:ext>
            </a:extLst>
          </p:cNvPr>
          <p:cNvSpPr/>
          <p:nvPr/>
        </p:nvSpPr>
        <p:spPr>
          <a:xfrm>
            <a:off x="-3598" y="3950189"/>
            <a:ext cx="12195597" cy="2920085"/>
          </a:xfrm>
          <a:prstGeom prst="rect">
            <a:avLst/>
          </a:prstGeom>
          <a:solidFill>
            <a:schemeClr val="accent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815D7D70-C5D2-CC6F-08E8-DF7012FF249B}"/>
              </a:ext>
            </a:extLst>
          </p:cNvPr>
          <p:cNvSpPr/>
          <p:nvPr/>
        </p:nvSpPr>
        <p:spPr>
          <a:xfrm>
            <a:off x="0" y="660667"/>
            <a:ext cx="12192000" cy="3289524"/>
          </a:xfrm>
          <a:prstGeom prst="rect">
            <a:avLst/>
          </a:prstGeom>
          <a:solidFill>
            <a:schemeClr val="accent5">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Shape 136">
            <a:extLst>
              <a:ext uri="{FF2B5EF4-FFF2-40B4-BE49-F238E27FC236}">
                <a16:creationId xmlns:a16="http://schemas.microsoft.com/office/drawing/2014/main" id="{391FF8F1-A88B-612D-4A05-83D463D8E241}"/>
              </a:ext>
            </a:extLst>
          </p:cNvPr>
          <p:cNvSpPr txBox="1">
            <a:spLocks/>
          </p:cNvSpPr>
          <p:nvPr/>
        </p:nvSpPr>
        <p:spPr>
          <a:xfrm>
            <a:off x="0" y="734366"/>
            <a:ext cx="11566570" cy="1474725"/>
          </a:xfrm>
          <a:prstGeom prst="rect">
            <a:avLst/>
          </a:prstGeom>
          <a:ln>
            <a:noFill/>
          </a:ln>
        </p:spPr>
        <p:txBody>
          <a:bodyPr vert="horz" lIns="91440" tIns="45720" rIns="91440" bIns="45720" rtlCol="0">
            <a:noAutofit/>
          </a:bodyPr>
          <a:lstStyle/>
          <a:p>
            <a:pPr marR="0" lvl="0" algn="l" defTabSz="914400" rtl="0" eaLnBrk="1" fontAlgn="auto" latinLnBrk="0" hangingPunct="1">
              <a:lnSpc>
                <a:spcPct val="90000"/>
              </a:lnSpc>
              <a:spcBef>
                <a:spcPts val="1800"/>
              </a:spcBef>
              <a:spcAft>
                <a:spcPts val="0"/>
              </a:spcAft>
              <a:buClrTx/>
              <a:buSzTx/>
              <a:tabLst/>
              <a:defRPr/>
            </a:pPr>
            <a:r>
              <a:rPr lang="en-US" sz="2000" b="1" dirty="0">
                <a:solidFill>
                  <a:schemeClr val="accent1">
                    <a:lumMod val="75000"/>
                  </a:schemeClr>
                </a:solidFill>
                <a:latin typeface="Arial" panose="020B0604020202020204" pitchFamily="34" charset="0"/>
                <a:cs typeface="Arial" panose="020B0604020202020204" pitchFamily="34" charset="0"/>
              </a:rPr>
              <a:t>AMD96ht:  Single AMD EPYC 7003 48-Core Processor (GIGABYTE)</a:t>
            </a:r>
            <a:br>
              <a:rPr lang="en-US" sz="2000" b="1" dirty="0">
                <a:solidFill>
                  <a:schemeClr val="accent1">
                    <a:lumMod val="75000"/>
                  </a:schemeClr>
                </a:solidFill>
                <a:latin typeface="Arial" panose="020B0604020202020204" pitchFamily="34" charset="0"/>
                <a:cs typeface="Arial" panose="020B0604020202020204" pitchFamily="34" charset="0"/>
              </a:rPr>
            </a:br>
            <a:br>
              <a:rPr lang="en-US" sz="300" b="1" dirty="0">
                <a:solidFill>
                  <a:schemeClr val="accent1">
                    <a:lumMod val="75000"/>
                  </a:schemeClr>
                </a:solidFill>
                <a:latin typeface="Arial" panose="020B0604020202020204" pitchFamily="34" charset="0"/>
                <a:cs typeface="Arial" panose="020B0604020202020204" pitchFamily="34" charset="0"/>
              </a:rPr>
            </a:br>
            <a:r>
              <a:rPr lang="en-US" sz="2000" dirty="0">
                <a:solidFill>
                  <a:schemeClr val="accent1">
                    <a:lumMod val="75000"/>
                  </a:schemeClr>
                </a:solidFill>
                <a:latin typeface="Arial" panose="020B0604020202020204" pitchFamily="34" charset="0"/>
                <a:cs typeface="Arial" panose="020B0604020202020204" pitchFamily="34" charset="0"/>
              </a:rPr>
              <a:t>  CPU: 	x86 AMD EPYC 7643 48C/96HT @ 2.3GHz (TDP 225W)</a:t>
            </a:r>
            <a:br>
              <a:rPr lang="en-US" sz="2000" dirty="0">
                <a:solidFill>
                  <a:schemeClr val="accent1">
                    <a:lumMod val="75000"/>
                  </a:schemeClr>
                </a:solidFill>
                <a:latin typeface="Arial" panose="020B0604020202020204" pitchFamily="34" charset="0"/>
                <a:cs typeface="Arial" panose="020B0604020202020204" pitchFamily="34" charset="0"/>
              </a:rPr>
            </a:br>
            <a:r>
              <a:rPr lang="en-US" sz="2000" dirty="0">
                <a:solidFill>
                  <a:schemeClr val="accent1">
                    <a:lumMod val="75000"/>
                  </a:schemeClr>
                </a:solidFill>
                <a:latin typeface="Arial" panose="020B0604020202020204" pitchFamily="34" charset="0"/>
                <a:cs typeface="Arial" panose="020B0604020202020204" pitchFamily="34" charset="0"/>
              </a:rPr>
              <a:t>  RAM: 	256GB (16 x 16GB) DDR4 3200MHz </a:t>
            </a:r>
            <a:r>
              <a:rPr lang="en-US" sz="2000" dirty="0">
                <a:solidFill>
                  <a:schemeClr val="accent1">
                    <a:lumMod val="75000"/>
                  </a:schemeClr>
                </a:solidFill>
                <a:latin typeface="Arial" panose="020B0604020202020204" pitchFamily="34" charset="0"/>
                <a:cs typeface="Arial" panose="020B0604020202020204" pitchFamily="34" charset="0"/>
                <a:sym typeface="Wingdings" panose="05000000000000000000" pitchFamily="2" charset="2"/>
              </a:rPr>
              <a:t> 2.7 GB/core</a:t>
            </a:r>
            <a:br>
              <a:rPr lang="en-US" sz="2000" dirty="0">
                <a:solidFill>
                  <a:schemeClr val="accent1">
                    <a:lumMod val="75000"/>
                  </a:schemeClr>
                </a:solidFill>
                <a:latin typeface="Arial" panose="020B0604020202020204" pitchFamily="34" charset="0"/>
                <a:cs typeface="Arial" panose="020B0604020202020204" pitchFamily="34" charset="0"/>
              </a:rPr>
            </a:br>
            <a:r>
              <a:rPr lang="en-US" sz="2000" dirty="0">
                <a:solidFill>
                  <a:schemeClr val="accent1">
                    <a:lumMod val="75000"/>
                  </a:schemeClr>
                </a:solidFill>
                <a:latin typeface="Arial" panose="020B0604020202020204" pitchFamily="34" charset="0"/>
                <a:cs typeface="Arial" panose="020B0604020202020204" pitchFamily="34" charset="0"/>
              </a:rPr>
              <a:t>  HDD: 	3.84TB SSD SATA (SAMSUNG)</a:t>
            </a:r>
            <a:br>
              <a:rPr lang="en-US" sz="2000" dirty="0">
                <a:solidFill>
                  <a:schemeClr val="accent1">
                    <a:lumMod val="75000"/>
                  </a:schemeClr>
                </a:solidFill>
                <a:latin typeface="Arial" panose="020B0604020202020204" pitchFamily="34" charset="0"/>
                <a:cs typeface="Arial" panose="020B0604020202020204" pitchFamily="34" charset="0"/>
              </a:rPr>
            </a:br>
            <a:r>
              <a:rPr lang="en-US" sz="2000" dirty="0">
                <a:solidFill>
                  <a:schemeClr val="accent1">
                    <a:lumMod val="75000"/>
                  </a:schemeClr>
                </a:solidFill>
                <a:latin typeface="Arial" panose="020B0604020202020204" pitchFamily="34" charset="0"/>
                <a:cs typeface="Arial" panose="020B0604020202020204" pitchFamily="34" charset="0"/>
              </a:rPr>
              <a:t>  OS: 	</a:t>
            </a:r>
            <a:r>
              <a:rPr lang="en-US" sz="2000" dirty="0">
                <a:solidFill>
                  <a:schemeClr val="accent1">
                    <a:lumMod val="75000"/>
                  </a:schemeClr>
                </a:solidFill>
                <a:latin typeface="Arial" panose="020B0604020202020204" pitchFamily="34" charset="0"/>
                <a:cs typeface="Arial" panose="020B0604020202020204" pitchFamily="34" charset="0"/>
                <a:sym typeface="Wingdings" panose="05000000000000000000" pitchFamily="2" charset="2"/>
              </a:rPr>
              <a:t>Alma 9</a:t>
            </a:r>
            <a:endParaRPr lang="en-US" sz="2000" i="1" dirty="0">
              <a:solidFill>
                <a:schemeClr val="accent1">
                  <a:lumMod val="75000"/>
                </a:schemeClr>
              </a:solidFill>
              <a:latin typeface="Arial" panose="020B0604020202020204" pitchFamily="34" charset="0"/>
              <a:cs typeface="Arial" panose="020B0604020202020204" pitchFamily="34" charset="0"/>
            </a:endParaRPr>
          </a:p>
        </p:txBody>
      </p:sp>
      <p:pic>
        <p:nvPicPr>
          <p:cNvPr id="19" name="Picture 18">
            <a:extLst>
              <a:ext uri="{FF2B5EF4-FFF2-40B4-BE49-F238E27FC236}">
                <a16:creationId xmlns:a16="http://schemas.microsoft.com/office/drawing/2014/main" id="{7CB9483E-12F9-6E6E-EA3B-DAA906F7719D}"/>
              </a:ext>
            </a:extLst>
          </p:cNvPr>
          <p:cNvPicPr>
            <a:picLocks noChangeAspect="1"/>
          </p:cNvPicPr>
          <p:nvPr/>
        </p:nvPicPr>
        <p:blipFill rotWithShape="1">
          <a:blip r:embed="rId3">
            <a:clrChange>
              <a:clrFrom>
                <a:srgbClr val="000000"/>
              </a:clrFrom>
              <a:clrTo>
                <a:srgbClr val="000000">
                  <a:alpha val="0"/>
                </a:srgbClr>
              </a:clrTo>
            </a:clrChange>
            <a:extLst>
              <a:ext uri="{28A0092B-C50C-407E-A947-70E740481C1C}">
                <a14:useLocalDpi xmlns:a14="http://schemas.microsoft.com/office/drawing/2010/main" val="0"/>
              </a:ext>
            </a:extLst>
          </a:blip>
          <a:srcRect t="42941"/>
          <a:stretch/>
        </p:blipFill>
        <p:spPr>
          <a:xfrm>
            <a:off x="8523633" y="889759"/>
            <a:ext cx="3591160" cy="1345812"/>
          </a:xfrm>
          <a:prstGeom prst="rect">
            <a:avLst/>
          </a:prstGeom>
          <a:ln>
            <a:noFill/>
          </a:ln>
        </p:spPr>
      </p:pic>
      <p:sp>
        <p:nvSpPr>
          <p:cNvPr id="4" name="Shape 136">
            <a:extLst>
              <a:ext uri="{FF2B5EF4-FFF2-40B4-BE49-F238E27FC236}">
                <a16:creationId xmlns:a16="http://schemas.microsoft.com/office/drawing/2014/main" id="{6CA077EC-05CD-0A83-211C-021BA52C2322}"/>
              </a:ext>
            </a:extLst>
          </p:cNvPr>
          <p:cNvSpPr txBox="1">
            <a:spLocks/>
          </p:cNvSpPr>
          <p:nvPr/>
        </p:nvSpPr>
        <p:spPr>
          <a:xfrm>
            <a:off x="0" y="5383275"/>
            <a:ext cx="11566570" cy="1474725"/>
          </a:xfrm>
          <a:prstGeom prst="rect">
            <a:avLst/>
          </a:prstGeom>
          <a:ln>
            <a:noFill/>
          </a:ln>
        </p:spPr>
        <p:txBody>
          <a:bodyPr vert="horz" lIns="91440" tIns="45720" rIns="91440" bIns="45720" rtlCol="0">
            <a:noAutofit/>
          </a:bodyPr>
          <a:lstStyle/>
          <a:p>
            <a:pPr marR="0" lvl="0" algn="l" defTabSz="914400" rtl="0" eaLnBrk="1" fontAlgn="auto" latinLnBrk="0" hangingPunct="1">
              <a:lnSpc>
                <a:spcPct val="90000"/>
              </a:lnSpc>
              <a:spcBef>
                <a:spcPts val="1800"/>
              </a:spcBef>
              <a:spcAft>
                <a:spcPts val="0"/>
              </a:spcAft>
              <a:buClrTx/>
              <a:buSzTx/>
              <a:tabLst/>
              <a:defRPr/>
            </a:pPr>
            <a:r>
              <a:rPr lang="en-US" sz="2000" b="1" dirty="0">
                <a:solidFill>
                  <a:schemeClr val="accent4">
                    <a:lumMod val="50000"/>
                  </a:schemeClr>
                </a:solidFill>
                <a:latin typeface="Arial" panose="020B0604020202020204" pitchFamily="34" charset="0"/>
                <a:cs typeface="Arial" panose="020B0604020202020204" pitchFamily="34" charset="0"/>
              </a:rPr>
              <a:t>Grace144c: Dual Socket NVidia Grace 144-Core Processor (</a:t>
            </a:r>
            <a:r>
              <a:rPr lang="en-US" sz="2000" b="1" dirty="0" err="1">
                <a:solidFill>
                  <a:schemeClr val="accent4">
                    <a:lumMod val="50000"/>
                  </a:schemeClr>
                </a:solidFill>
                <a:latin typeface="Arial" panose="020B0604020202020204" pitchFamily="34" charset="0"/>
                <a:cs typeface="Arial" panose="020B0604020202020204" pitchFamily="34" charset="0"/>
              </a:rPr>
              <a:t>SuperMicro</a:t>
            </a:r>
            <a:r>
              <a:rPr lang="en-US" sz="2000" b="1" dirty="0">
                <a:solidFill>
                  <a:schemeClr val="accent4">
                    <a:lumMod val="50000"/>
                  </a:schemeClr>
                </a:solidFill>
                <a:latin typeface="Arial" panose="020B0604020202020204" pitchFamily="34" charset="0"/>
                <a:cs typeface="Arial" panose="020B0604020202020204" pitchFamily="34" charset="0"/>
              </a:rPr>
              <a:t>)</a:t>
            </a:r>
            <a:br>
              <a:rPr lang="en-US" sz="2000" b="1" dirty="0">
                <a:solidFill>
                  <a:schemeClr val="accent4">
                    <a:lumMod val="50000"/>
                  </a:schemeClr>
                </a:solidFill>
                <a:latin typeface="Arial" panose="020B0604020202020204" pitchFamily="34" charset="0"/>
                <a:cs typeface="Arial" panose="020B0604020202020204" pitchFamily="34" charset="0"/>
              </a:rPr>
            </a:br>
            <a:br>
              <a:rPr lang="en-US" sz="300" b="1" dirty="0">
                <a:solidFill>
                  <a:schemeClr val="accent4">
                    <a:lumMod val="50000"/>
                  </a:schemeClr>
                </a:solidFill>
                <a:latin typeface="Arial" panose="020B0604020202020204" pitchFamily="34" charset="0"/>
                <a:cs typeface="Arial" panose="020B0604020202020204" pitchFamily="34" charset="0"/>
              </a:rPr>
            </a:br>
            <a:r>
              <a:rPr lang="en-US" sz="2000" dirty="0">
                <a:solidFill>
                  <a:schemeClr val="accent4">
                    <a:lumMod val="50000"/>
                  </a:schemeClr>
                </a:solidFill>
                <a:latin typeface="Arial" panose="020B0604020202020204" pitchFamily="34" charset="0"/>
                <a:cs typeface="Arial" panose="020B0604020202020204" pitchFamily="34" charset="0"/>
              </a:rPr>
              <a:t>  CPU: 	NVidia Grace 144-Core 480GB DDR5 @ 3.4GHz (TDP 500W)</a:t>
            </a:r>
            <a:br>
              <a:rPr lang="en-US" sz="2000" dirty="0">
                <a:solidFill>
                  <a:schemeClr val="accent4">
                    <a:lumMod val="50000"/>
                  </a:schemeClr>
                </a:solidFill>
                <a:latin typeface="Arial" panose="020B0604020202020204" pitchFamily="34" charset="0"/>
                <a:cs typeface="Arial" panose="020B0604020202020204" pitchFamily="34" charset="0"/>
              </a:rPr>
            </a:br>
            <a:r>
              <a:rPr lang="en-US" sz="2000" dirty="0">
                <a:solidFill>
                  <a:schemeClr val="accent4">
                    <a:lumMod val="50000"/>
                  </a:schemeClr>
                </a:solidFill>
                <a:latin typeface="Arial" panose="020B0604020202020204" pitchFamily="34" charset="0"/>
                <a:cs typeface="Arial" panose="020B0604020202020204" pitchFamily="34" charset="0"/>
              </a:rPr>
              <a:t>  RAM: 	480GB (on chip) DDR5 4237MHz </a:t>
            </a:r>
            <a:r>
              <a:rPr lang="en-US" sz="2000" dirty="0">
                <a:solidFill>
                  <a:schemeClr val="accent4">
                    <a:lumMod val="50000"/>
                  </a:schemeClr>
                </a:solidFill>
                <a:latin typeface="Arial" panose="020B0604020202020204" pitchFamily="34" charset="0"/>
                <a:cs typeface="Arial" panose="020B0604020202020204" pitchFamily="34" charset="0"/>
                <a:sym typeface="Wingdings" panose="05000000000000000000" pitchFamily="2" charset="2"/>
              </a:rPr>
              <a:t> 3.3 GB/core</a:t>
            </a:r>
            <a:br>
              <a:rPr lang="en-US" sz="2000" dirty="0">
                <a:solidFill>
                  <a:schemeClr val="accent4">
                    <a:lumMod val="50000"/>
                  </a:schemeClr>
                </a:solidFill>
                <a:latin typeface="Arial" panose="020B0604020202020204" pitchFamily="34" charset="0"/>
                <a:cs typeface="Arial" panose="020B0604020202020204" pitchFamily="34" charset="0"/>
              </a:rPr>
            </a:br>
            <a:r>
              <a:rPr lang="en-US" sz="2000" dirty="0">
                <a:solidFill>
                  <a:schemeClr val="accent4">
                    <a:lumMod val="50000"/>
                  </a:schemeClr>
                </a:solidFill>
                <a:latin typeface="Arial" panose="020B0604020202020204" pitchFamily="34" charset="0"/>
                <a:cs typeface="Arial" panose="020B0604020202020204" pitchFamily="34" charset="0"/>
              </a:rPr>
              <a:t>  HDD: 	1TB </a:t>
            </a:r>
            <a:r>
              <a:rPr lang="en-US" sz="2000" dirty="0" err="1">
                <a:solidFill>
                  <a:schemeClr val="accent4">
                    <a:lumMod val="50000"/>
                  </a:schemeClr>
                </a:solidFill>
                <a:latin typeface="Arial" panose="020B0604020202020204" pitchFamily="34" charset="0"/>
                <a:cs typeface="Arial" panose="020B0604020202020204" pitchFamily="34" charset="0"/>
              </a:rPr>
              <a:t>NVMe</a:t>
            </a:r>
            <a:r>
              <a:rPr lang="en-US" sz="2000" dirty="0">
                <a:solidFill>
                  <a:schemeClr val="accent4">
                    <a:lumMod val="50000"/>
                  </a:schemeClr>
                </a:solidFill>
                <a:latin typeface="Arial" panose="020B0604020202020204" pitchFamily="34" charset="0"/>
                <a:cs typeface="Arial" panose="020B0604020202020204" pitchFamily="34" charset="0"/>
              </a:rPr>
              <a:t> + 4TB </a:t>
            </a:r>
            <a:r>
              <a:rPr lang="en-US" sz="2000" dirty="0" err="1">
                <a:solidFill>
                  <a:schemeClr val="accent4">
                    <a:lumMod val="50000"/>
                  </a:schemeClr>
                </a:solidFill>
                <a:latin typeface="Arial" panose="020B0604020202020204" pitchFamily="34" charset="0"/>
                <a:cs typeface="Arial" panose="020B0604020202020204" pitchFamily="34" charset="0"/>
              </a:rPr>
              <a:t>NVMe</a:t>
            </a:r>
            <a:r>
              <a:rPr lang="en-US" sz="2000" dirty="0">
                <a:solidFill>
                  <a:schemeClr val="accent4">
                    <a:lumMod val="50000"/>
                  </a:schemeClr>
                </a:solidFill>
                <a:latin typeface="Arial" panose="020B0604020202020204" pitchFamily="34" charset="0"/>
                <a:cs typeface="Arial" panose="020B0604020202020204" pitchFamily="34" charset="0"/>
              </a:rPr>
              <a:t> (SAMSUNG)</a:t>
            </a:r>
            <a:br>
              <a:rPr lang="en-US" sz="2000" dirty="0">
                <a:solidFill>
                  <a:schemeClr val="accent4">
                    <a:lumMod val="50000"/>
                  </a:schemeClr>
                </a:solidFill>
                <a:latin typeface="Arial" panose="020B0604020202020204" pitchFamily="34" charset="0"/>
                <a:cs typeface="Arial" panose="020B0604020202020204" pitchFamily="34" charset="0"/>
              </a:rPr>
            </a:br>
            <a:r>
              <a:rPr lang="en-US" sz="2000" dirty="0">
                <a:solidFill>
                  <a:schemeClr val="accent4">
                    <a:lumMod val="50000"/>
                  </a:schemeClr>
                </a:solidFill>
                <a:latin typeface="Arial" panose="020B0604020202020204" pitchFamily="34" charset="0"/>
                <a:cs typeface="Arial" panose="020B0604020202020204" pitchFamily="34" charset="0"/>
              </a:rPr>
              <a:t>  OS: 	Alma 9</a:t>
            </a:r>
            <a:endParaRPr lang="en-US" sz="2000" i="1" dirty="0">
              <a:solidFill>
                <a:schemeClr val="accent4">
                  <a:lumMod val="50000"/>
                </a:schemeClr>
              </a:solidFill>
              <a:latin typeface="Arial" panose="020B0604020202020204" pitchFamily="34" charset="0"/>
              <a:cs typeface="Arial" panose="020B0604020202020204" pitchFamily="34" charset="0"/>
            </a:endParaRPr>
          </a:p>
        </p:txBody>
      </p:sp>
      <p:pic>
        <p:nvPicPr>
          <p:cNvPr id="7" name="Picture 6">
            <a:extLst>
              <a:ext uri="{FF2B5EF4-FFF2-40B4-BE49-F238E27FC236}">
                <a16:creationId xmlns:a16="http://schemas.microsoft.com/office/drawing/2014/main" id="{0890E991-0D38-87F4-63C8-F6B3CB50885A}"/>
              </a:ext>
            </a:extLst>
          </p:cNvPr>
          <p:cNvPicPr>
            <a:picLocks noChangeAspect="1"/>
          </p:cNvPicPr>
          <p:nvPr/>
        </p:nvPicPr>
        <p:blipFill rotWithShape="1">
          <a:blip r:embed="rId3">
            <a:clrChange>
              <a:clrFrom>
                <a:srgbClr val="000000"/>
              </a:clrFrom>
              <a:clrTo>
                <a:srgbClr val="000000">
                  <a:alpha val="0"/>
                </a:srgbClr>
              </a:clrTo>
            </a:clrChange>
            <a:extLst>
              <a:ext uri="{28A0092B-C50C-407E-A947-70E740481C1C}">
                <a14:useLocalDpi xmlns:a14="http://schemas.microsoft.com/office/drawing/2010/main" val="0"/>
              </a:ext>
            </a:extLst>
          </a:blip>
          <a:srcRect t="41622"/>
          <a:stretch/>
        </p:blipFill>
        <p:spPr>
          <a:xfrm>
            <a:off x="8524280" y="4035161"/>
            <a:ext cx="3590513" cy="1376667"/>
          </a:xfrm>
          <a:prstGeom prst="rect">
            <a:avLst/>
          </a:prstGeom>
          <a:ln>
            <a:noFill/>
          </a:ln>
        </p:spPr>
      </p:pic>
      <p:sp>
        <p:nvSpPr>
          <p:cNvPr id="8" name="Shape 136">
            <a:extLst>
              <a:ext uri="{FF2B5EF4-FFF2-40B4-BE49-F238E27FC236}">
                <a16:creationId xmlns:a16="http://schemas.microsoft.com/office/drawing/2014/main" id="{8BBC6C8C-9D9D-A0F7-8280-8669AF48C67E}"/>
              </a:ext>
            </a:extLst>
          </p:cNvPr>
          <p:cNvSpPr txBox="1">
            <a:spLocks/>
          </p:cNvSpPr>
          <p:nvPr/>
        </p:nvSpPr>
        <p:spPr>
          <a:xfrm>
            <a:off x="-55984" y="3950190"/>
            <a:ext cx="11566570" cy="1474725"/>
          </a:xfrm>
          <a:prstGeom prst="rect">
            <a:avLst/>
          </a:prstGeom>
          <a:ln>
            <a:noFill/>
          </a:ln>
        </p:spPr>
        <p:txBody>
          <a:bodyPr vert="horz" lIns="91440" tIns="45720" rIns="91440" bIns="45720" rtlCol="0">
            <a:noAutofit/>
          </a:bodyPr>
          <a:lstStyle/>
          <a:p>
            <a:pPr marR="0" lvl="0" algn="l" defTabSz="914400" rtl="0" eaLnBrk="1" fontAlgn="auto" latinLnBrk="0" hangingPunct="1">
              <a:lnSpc>
                <a:spcPct val="90000"/>
              </a:lnSpc>
              <a:spcBef>
                <a:spcPts val="1800"/>
              </a:spcBef>
              <a:spcAft>
                <a:spcPts val="0"/>
              </a:spcAft>
              <a:buClrTx/>
              <a:buSzTx/>
              <a:tabLst/>
              <a:defRPr/>
            </a:pPr>
            <a:r>
              <a:rPr lang="en-US" sz="2000" b="1" dirty="0">
                <a:solidFill>
                  <a:schemeClr val="accent2">
                    <a:lumMod val="75000"/>
                  </a:schemeClr>
                </a:solidFill>
                <a:latin typeface="Arial" panose="020B0604020202020204" pitchFamily="34" charset="0"/>
                <a:cs typeface="Arial" panose="020B0604020202020204" pitchFamily="34" charset="0"/>
              </a:rPr>
              <a:t>ARM80c:  </a:t>
            </a:r>
            <a:r>
              <a:rPr lang="it-IT" sz="2000" b="1" dirty="0">
                <a:solidFill>
                  <a:schemeClr val="accent2">
                    <a:lumMod val="75000"/>
                  </a:schemeClr>
                </a:solidFill>
                <a:latin typeface="Arial" panose="020B0604020202020204" pitchFamily="34" charset="0"/>
                <a:cs typeface="Arial" panose="020B0604020202020204" pitchFamily="34" charset="0"/>
              </a:rPr>
              <a:t>Single socket Ampere Altra Q80-30 80-Core Processor (GIGABYTE)</a:t>
            </a:r>
            <a:br>
              <a:rPr lang="it-IT" sz="2000" b="1" dirty="0">
                <a:solidFill>
                  <a:schemeClr val="accent2">
                    <a:lumMod val="75000"/>
                  </a:schemeClr>
                </a:solidFill>
                <a:latin typeface="Arial" panose="020B0604020202020204" pitchFamily="34" charset="0"/>
                <a:cs typeface="Arial" panose="020B0604020202020204" pitchFamily="34" charset="0"/>
              </a:rPr>
            </a:br>
            <a:br>
              <a:rPr lang="en-US" sz="300" dirty="0">
                <a:solidFill>
                  <a:schemeClr val="accent2">
                    <a:lumMod val="75000"/>
                  </a:schemeClr>
                </a:solidFill>
                <a:latin typeface="Arial" panose="020B0604020202020204" pitchFamily="34" charset="0"/>
                <a:cs typeface="Arial" panose="020B0604020202020204" pitchFamily="34" charset="0"/>
              </a:rPr>
            </a:br>
            <a:r>
              <a:rPr lang="en-US" sz="2000" dirty="0">
                <a:solidFill>
                  <a:schemeClr val="accent2">
                    <a:lumMod val="75000"/>
                  </a:schemeClr>
                </a:solidFill>
                <a:latin typeface="Arial" panose="020B0604020202020204" pitchFamily="34" charset="0"/>
                <a:cs typeface="Arial" panose="020B0604020202020204" pitchFamily="34" charset="0"/>
              </a:rPr>
              <a:t>  CPU: 	ARM Q80-30 80C @ 3GHz (TDP 210W)</a:t>
            </a:r>
            <a:br>
              <a:rPr lang="en-US" sz="2000" dirty="0">
                <a:solidFill>
                  <a:schemeClr val="accent2">
                    <a:lumMod val="75000"/>
                  </a:schemeClr>
                </a:solidFill>
                <a:latin typeface="Arial" panose="020B0604020202020204" pitchFamily="34" charset="0"/>
                <a:cs typeface="Arial" panose="020B0604020202020204" pitchFamily="34" charset="0"/>
              </a:rPr>
            </a:br>
            <a:r>
              <a:rPr lang="en-US" sz="2000" dirty="0">
                <a:solidFill>
                  <a:schemeClr val="accent2">
                    <a:lumMod val="75000"/>
                  </a:schemeClr>
                </a:solidFill>
                <a:latin typeface="Arial" panose="020B0604020202020204" pitchFamily="34" charset="0"/>
                <a:cs typeface="Arial" panose="020B0604020202020204" pitchFamily="34" charset="0"/>
              </a:rPr>
              <a:t>  RAM: 	256GB (16 x 16GB) DDR4 3200MHz </a:t>
            </a:r>
            <a:r>
              <a:rPr lang="en-US" sz="2000" dirty="0">
                <a:solidFill>
                  <a:schemeClr val="accent2">
                    <a:lumMod val="75000"/>
                  </a:schemeClr>
                </a:solidFill>
                <a:latin typeface="Arial" panose="020B0604020202020204" pitchFamily="34" charset="0"/>
                <a:cs typeface="Arial" panose="020B0604020202020204" pitchFamily="34" charset="0"/>
                <a:sym typeface="Wingdings" panose="05000000000000000000" pitchFamily="2" charset="2"/>
              </a:rPr>
              <a:t> 3.2 GB/core</a:t>
            </a:r>
            <a:br>
              <a:rPr lang="en-US" sz="2000" dirty="0">
                <a:solidFill>
                  <a:schemeClr val="accent2">
                    <a:lumMod val="75000"/>
                  </a:schemeClr>
                </a:solidFill>
                <a:latin typeface="Arial" panose="020B0604020202020204" pitchFamily="34" charset="0"/>
                <a:cs typeface="Arial" panose="020B0604020202020204" pitchFamily="34" charset="0"/>
              </a:rPr>
            </a:br>
            <a:r>
              <a:rPr lang="en-US" sz="2000" dirty="0">
                <a:solidFill>
                  <a:schemeClr val="accent2">
                    <a:lumMod val="75000"/>
                  </a:schemeClr>
                </a:solidFill>
                <a:latin typeface="Arial" panose="020B0604020202020204" pitchFamily="34" charset="0"/>
                <a:cs typeface="Arial" panose="020B0604020202020204" pitchFamily="34" charset="0"/>
              </a:rPr>
              <a:t>  HDD: 	3.84TB SSD SATA (SAMSUNG)</a:t>
            </a:r>
            <a:br>
              <a:rPr lang="en-US" sz="2000" dirty="0">
                <a:solidFill>
                  <a:schemeClr val="accent2">
                    <a:lumMod val="75000"/>
                  </a:schemeClr>
                </a:solidFill>
                <a:latin typeface="Arial" panose="020B0604020202020204" pitchFamily="34" charset="0"/>
                <a:cs typeface="Arial" panose="020B0604020202020204" pitchFamily="34" charset="0"/>
              </a:rPr>
            </a:br>
            <a:r>
              <a:rPr lang="en-US" sz="2000" dirty="0">
                <a:solidFill>
                  <a:schemeClr val="accent2">
                    <a:lumMod val="75000"/>
                  </a:schemeClr>
                </a:solidFill>
                <a:latin typeface="Arial" panose="020B0604020202020204" pitchFamily="34" charset="0"/>
                <a:cs typeface="Arial" panose="020B0604020202020204" pitchFamily="34" charset="0"/>
              </a:rPr>
              <a:t>  OS: 	Alma 9</a:t>
            </a:r>
            <a:endParaRPr lang="en-US" sz="2000" i="1" dirty="0">
              <a:solidFill>
                <a:schemeClr val="accent2">
                  <a:lumMod val="75000"/>
                </a:schemeClr>
              </a:solidFill>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7F5CAE1B-51E9-28C3-E632-50F4CD98676A}"/>
              </a:ext>
            </a:extLst>
          </p:cNvPr>
          <p:cNvSpPr txBox="1"/>
          <p:nvPr/>
        </p:nvSpPr>
        <p:spPr>
          <a:xfrm>
            <a:off x="0" y="0"/>
            <a:ext cx="12192000" cy="707886"/>
          </a:xfrm>
          <a:prstGeom prst="rect">
            <a:avLst/>
          </a:prstGeom>
          <a:noFill/>
        </p:spPr>
        <p:txBody>
          <a:bodyPr wrap="square" rtlCol="0">
            <a:spAutoFit/>
          </a:bodyPr>
          <a:lstStyle/>
          <a:p>
            <a:pPr algn="ctr"/>
            <a:r>
              <a:rPr lang="en-US" sz="4000" b="1" dirty="0">
                <a:solidFill>
                  <a:srgbClr val="0000FF"/>
                </a:solidFill>
                <a:latin typeface="Arial" panose="020B0604020202020204" pitchFamily="34" charset="0"/>
                <a:cs typeface="Arial" panose="020B0604020202020204" pitchFamily="34" charset="0"/>
              </a:rPr>
              <a:t>in-House (testing)</a:t>
            </a:r>
            <a:endParaRPr lang="en-GB" sz="4000" b="1" dirty="0">
              <a:solidFill>
                <a:srgbClr val="0000FF"/>
              </a:solidFill>
              <a:latin typeface="Arial" panose="020B0604020202020204" pitchFamily="34" charset="0"/>
              <a:cs typeface="Arial" panose="020B0604020202020204" pitchFamily="34" charset="0"/>
            </a:endParaRPr>
          </a:p>
        </p:txBody>
      </p:sp>
      <p:sp>
        <p:nvSpPr>
          <p:cNvPr id="15" name="Shape 136">
            <a:extLst>
              <a:ext uri="{FF2B5EF4-FFF2-40B4-BE49-F238E27FC236}">
                <a16:creationId xmlns:a16="http://schemas.microsoft.com/office/drawing/2014/main" id="{DA624AF5-F9DD-315A-01BA-A93C71A27629}"/>
              </a:ext>
            </a:extLst>
          </p:cNvPr>
          <p:cNvSpPr txBox="1">
            <a:spLocks/>
          </p:cNvSpPr>
          <p:nvPr/>
        </p:nvSpPr>
        <p:spPr>
          <a:xfrm>
            <a:off x="0" y="2190429"/>
            <a:ext cx="11566570" cy="1826070"/>
          </a:xfrm>
          <a:prstGeom prst="rect">
            <a:avLst/>
          </a:prstGeom>
          <a:ln>
            <a:noFill/>
          </a:ln>
        </p:spPr>
        <p:txBody>
          <a:bodyPr vert="horz" lIns="91440" tIns="45720" rIns="91440" bIns="45720" rtlCol="0">
            <a:noAutofit/>
          </a:bodyPr>
          <a:lstStyle/>
          <a:p>
            <a:pPr marR="0" lvl="0" algn="l" defTabSz="914400" rtl="0" eaLnBrk="1" fontAlgn="auto" latinLnBrk="0" hangingPunct="1">
              <a:lnSpc>
                <a:spcPct val="90000"/>
              </a:lnSpc>
              <a:spcBef>
                <a:spcPts val="1800"/>
              </a:spcBef>
              <a:spcAft>
                <a:spcPts val="0"/>
              </a:spcAft>
              <a:buClrTx/>
              <a:buSzTx/>
              <a:tabLst/>
              <a:defRPr/>
            </a:pPr>
            <a:r>
              <a:rPr lang="en-US" sz="2000" b="1" dirty="0">
                <a:ln w="3175">
                  <a:solidFill>
                    <a:schemeClr val="accent2">
                      <a:lumMod val="50000"/>
                    </a:schemeClr>
                  </a:solidFill>
                </a:ln>
                <a:solidFill>
                  <a:srgbClr val="0066FF"/>
                </a:solidFill>
                <a:latin typeface="Arial" panose="020B0604020202020204" pitchFamily="34" charset="0"/>
                <a:cs typeface="Arial" panose="020B0604020202020204" pitchFamily="34" charset="0"/>
              </a:rPr>
              <a:t>2xAMD96ht:  Single AMD EPYC 7003 48-Core Processor (DELL)</a:t>
            </a:r>
            <a:br>
              <a:rPr lang="en-US" sz="2000" b="1" dirty="0">
                <a:ln w="3175">
                  <a:solidFill>
                    <a:schemeClr val="accent2">
                      <a:lumMod val="50000"/>
                    </a:schemeClr>
                  </a:solidFill>
                </a:ln>
                <a:solidFill>
                  <a:srgbClr val="0066FF"/>
                </a:solidFill>
                <a:latin typeface="Arial" panose="020B0604020202020204" pitchFamily="34" charset="0"/>
                <a:cs typeface="Arial" panose="020B0604020202020204" pitchFamily="34" charset="0"/>
              </a:rPr>
            </a:br>
            <a:br>
              <a:rPr lang="en-US" sz="300" b="1" dirty="0">
                <a:ln w="3175">
                  <a:solidFill>
                    <a:schemeClr val="accent2">
                      <a:lumMod val="50000"/>
                    </a:schemeClr>
                  </a:solidFill>
                </a:ln>
                <a:solidFill>
                  <a:srgbClr val="0066FF"/>
                </a:solidFill>
                <a:latin typeface="Arial" panose="020B0604020202020204" pitchFamily="34" charset="0"/>
                <a:cs typeface="Arial" panose="020B0604020202020204" pitchFamily="34" charset="0"/>
              </a:rPr>
            </a:br>
            <a:r>
              <a:rPr lang="en-US" sz="2000" dirty="0">
                <a:ln w="3175">
                  <a:solidFill>
                    <a:schemeClr val="accent2">
                      <a:lumMod val="50000"/>
                    </a:schemeClr>
                  </a:solidFill>
                </a:ln>
                <a:solidFill>
                  <a:srgbClr val="0066FF"/>
                </a:solidFill>
                <a:latin typeface="Arial" panose="020B0604020202020204" pitchFamily="34" charset="0"/>
                <a:cs typeface="Arial" panose="020B0604020202020204" pitchFamily="34" charset="0"/>
              </a:rPr>
              <a:t>  CPU: 	2* AMD EPYC 7443 24-Core Processor @ 4GHz @ 2.3GHz (TDP 200W)</a:t>
            </a:r>
            <a:br>
              <a:rPr lang="en-US" sz="2000" dirty="0">
                <a:ln w="3175">
                  <a:solidFill>
                    <a:schemeClr val="accent2">
                      <a:lumMod val="50000"/>
                    </a:schemeClr>
                  </a:solidFill>
                </a:ln>
                <a:solidFill>
                  <a:srgbClr val="0066FF"/>
                </a:solidFill>
                <a:latin typeface="Arial" panose="020B0604020202020204" pitchFamily="34" charset="0"/>
                <a:cs typeface="Arial" panose="020B0604020202020204" pitchFamily="34" charset="0"/>
              </a:rPr>
            </a:br>
            <a:r>
              <a:rPr lang="en-US" sz="2000" dirty="0">
                <a:ln w="3175">
                  <a:solidFill>
                    <a:schemeClr val="accent2">
                      <a:lumMod val="50000"/>
                    </a:schemeClr>
                  </a:solidFill>
                </a:ln>
                <a:solidFill>
                  <a:srgbClr val="0066FF"/>
                </a:solidFill>
                <a:latin typeface="Arial" panose="020B0604020202020204" pitchFamily="34" charset="0"/>
                <a:cs typeface="Arial" panose="020B0604020202020204" pitchFamily="34" charset="0"/>
              </a:rPr>
              <a:t>  </a:t>
            </a:r>
            <a:r>
              <a:rPr lang="pt-BR" sz="2000" dirty="0">
                <a:ln w="3175">
                  <a:solidFill>
                    <a:schemeClr val="accent2">
                      <a:lumMod val="50000"/>
                    </a:schemeClr>
                  </a:solidFill>
                </a:ln>
                <a:solidFill>
                  <a:srgbClr val="0066FF"/>
                </a:solidFill>
                <a:latin typeface="Arial" panose="020B0604020202020204" pitchFamily="34" charset="0"/>
                <a:cs typeface="Arial" panose="020B0604020202020204" pitchFamily="34" charset="0"/>
              </a:rPr>
              <a:t>GPU:  2* NVidia A100 PCIe 80GB</a:t>
            </a:r>
            <a:r>
              <a:rPr lang="en-US" sz="2000" dirty="0">
                <a:ln w="3175">
                  <a:solidFill>
                    <a:schemeClr val="accent2">
                      <a:lumMod val="50000"/>
                    </a:schemeClr>
                  </a:solidFill>
                </a:ln>
                <a:solidFill>
                  <a:srgbClr val="0066FF"/>
                </a:solidFill>
                <a:latin typeface="Arial" panose="020B0604020202020204" pitchFamily="34" charset="0"/>
                <a:cs typeface="Arial" panose="020B0604020202020204" pitchFamily="34" charset="0"/>
              </a:rPr>
              <a:t> (TDP 300W)</a:t>
            </a:r>
            <a:br>
              <a:rPr lang="en-US" sz="2000" dirty="0">
                <a:ln w="3175">
                  <a:solidFill>
                    <a:schemeClr val="accent2">
                      <a:lumMod val="50000"/>
                    </a:schemeClr>
                  </a:solidFill>
                </a:ln>
                <a:solidFill>
                  <a:srgbClr val="0066FF"/>
                </a:solidFill>
                <a:latin typeface="Arial" panose="020B0604020202020204" pitchFamily="34" charset="0"/>
                <a:cs typeface="Arial" panose="020B0604020202020204" pitchFamily="34" charset="0"/>
              </a:rPr>
            </a:br>
            <a:r>
              <a:rPr lang="en-US" sz="2000" dirty="0">
                <a:ln w="3175">
                  <a:solidFill>
                    <a:schemeClr val="accent2">
                      <a:lumMod val="50000"/>
                    </a:schemeClr>
                  </a:solidFill>
                </a:ln>
                <a:solidFill>
                  <a:srgbClr val="0066FF"/>
                </a:solidFill>
                <a:latin typeface="Arial" panose="020B0604020202020204" pitchFamily="34" charset="0"/>
                <a:cs typeface="Arial" panose="020B0604020202020204" pitchFamily="34" charset="0"/>
              </a:rPr>
              <a:t>  RAM: 	256GB (16 x 16GB) DDR4 3200MHz </a:t>
            </a:r>
            <a:r>
              <a:rPr lang="en-US" sz="2000" dirty="0">
                <a:ln w="3175">
                  <a:solidFill>
                    <a:schemeClr val="accent2">
                      <a:lumMod val="50000"/>
                    </a:schemeClr>
                  </a:solidFill>
                </a:ln>
                <a:solidFill>
                  <a:srgbClr val="0066FF"/>
                </a:solidFill>
                <a:latin typeface="Arial" panose="020B0604020202020204" pitchFamily="34" charset="0"/>
                <a:cs typeface="Arial" panose="020B0604020202020204" pitchFamily="34" charset="0"/>
                <a:sym typeface="Wingdings" panose="05000000000000000000" pitchFamily="2" charset="2"/>
              </a:rPr>
              <a:t> 2.7 GB/core</a:t>
            </a:r>
            <a:br>
              <a:rPr lang="en-US" sz="2000" dirty="0">
                <a:ln w="3175">
                  <a:solidFill>
                    <a:schemeClr val="accent2">
                      <a:lumMod val="50000"/>
                    </a:schemeClr>
                  </a:solidFill>
                </a:ln>
                <a:solidFill>
                  <a:srgbClr val="0066FF"/>
                </a:solidFill>
                <a:latin typeface="Arial" panose="020B0604020202020204" pitchFamily="34" charset="0"/>
                <a:cs typeface="Arial" panose="020B0604020202020204" pitchFamily="34" charset="0"/>
              </a:rPr>
            </a:br>
            <a:r>
              <a:rPr lang="en-US" sz="2000" dirty="0">
                <a:ln w="3175">
                  <a:solidFill>
                    <a:schemeClr val="accent2">
                      <a:lumMod val="50000"/>
                    </a:schemeClr>
                  </a:solidFill>
                </a:ln>
                <a:solidFill>
                  <a:srgbClr val="0066FF"/>
                </a:solidFill>
                <a:latin typeface="Arial" panose="020B0604020202020204" pitchFamily="34" charset="0"/>
                <a:cs typeface="Arial" panose="020B0604020202020204" pitchFamily="34" charset="0"/>
              </a:rPr>
              <a:t>  HDD: 	480GB SSD SATA + 5TB SSD SCSI (DELL)</a:t>
            </a:r>
            <a:br>
              <a:rPr lang="en-US" sz="2000" dirty="0">
                <a:ln w="3175">
                  <a:solidFill>
                    <a:schemeClr val="accent2">
                      <a:lumMod val="50000"/>
                    </a:schemeClr>
                  </a:solidFill>
                </a:ln>
                <a:solidFill>
                  <a:srgbClr val="0066FF"/>
                </a:solidFill>
                <a:latin typeface="Arial" panose="020B0604020202020204" pitchFamily="34" charset="0"/>
                <a:cs typeface="Arial" panose="020B0604020202020204" pitchFamily="34" charset="0"/>
              </a:rPr>
            </a:br>
            <a:r>
              <a:rPr lang="en-US" sz="2000" dirty="0">
                <a:ln w="3175">
                  <a:solidFill>
                    <a:schemeClr val="accent2">
                      <a:lumMod val="50000"/>
                    </a:schemeClr>
                  </a:solidFill>
                </a:ln>
                <a:solidFill>
                  <a:srgbClr val="0066FF"/>
                </a:solidFill>
                <a:latin typeface="Arial" panose="020B0604020202020204" pitchFamily="34" charset="0"/>
                <a:cs typeface="Arial" panose="020B0604020202020204" pitchFamily="34" charset="0"/>
              </a:rPr>
              <a:t>  OS: 	</a:t>
            </a:r>
            <a:r>
              <a:rPr lang="en-US" sz="2000" dirty="0">
                <a:ln w="3175">
                  <a:solidFill>
                    <a:schemeClr val="accent2">
                      <a:lumMod val="50000"/>
                    </a:schemeClr>
                  </a:solidFill>
                </a:ln>
                <a:solidFill>
                  <a:srgbClr val="0066FF"/>
                </a:solidFill>
                <a:latin typeface="Arial" panose="020B0604020202020204" pitchFamily="34" charset="0"/>
                <a:cs typeface="Arial" panose="020B0604020202020204" pitchFamily="34" charset="0"/>
                <a:sym typeface="Wingdings" panose="05000000000000000000" pitchFamily="2" charset="2"/>
              </a:rPr>
              <a:t>Rocky 8</a:t>
            </a:r>
            <a:endParaRPr lang="en-US" sz="2000" i="1" dirty="0">
              <a:ln w="3175">
                <a:solidFill>
                  <a:schemeClr val="accent2">
                    <a:lumMod val="50000"/>
                  </a:schemeClr>
                </a:solidFill>
              </a:ln>
              <a:solidFill>
                <a:srgbClr val="0066FF"/>
              </a:solidFill>
              <a:latin typeface="Arial" panose="020B0604020202020204" pitchFamily="34" charset="0"/>
              <a:cs typeface="Arial" panose="020B0604020202020204" pitchFamily="34" charset="0"/>
            </a:endParaRPr>
          </a:p>
        </p:txBody>
      </p:sp>
      <p:pic>
        <p:nvPicPr>
          <p:cNvPr id="16" name="Picture 15">
            <a:extLst>
              <a:ext uri="{FF2B5EF4-FFF2-40B4-BE49-F238E27FC236}">
                <a16:creationId xmlns:a16="http://schemas.microsoft.com/office/drawing/2014/main" id="{AC8D1F88-C293-155C-5D78-CE632E75E556}"/>
              </a:ext>
            </a:extLst>
          </p:cNvPr>
          <p:cNvPicPr>
            <a:picLocks noChangeAspect="1"/>
          </p:cNvPicPr>
          <p:nvPr/>
        </p:nvPicPr>
        <p:blipFill rotWithShape="1">
          <a:blip r:embed="rId4">
            <a:clrChange>
              <a:clrFrom>
                <a:srgbClr val="FEFEFE"/>
              </a:clrFrom>
              <a:clrTo>
                <a:srgbClr val="FEFEFE">
                  <a:alpha val="0"/>
                </a:srgbClr>
              </a:clrTo>
            </a:clrChange>
            <a:extLst>
              <a:ext uri="{BEBA8EAE-BF5A-486C-A8C5-ECC9F3942E4B}">
                <a14:imgProps xmlns:a14="http://schemas.microsoft.com/office/drawing/2010/main">
                  <a14:imgLayer r:embed="rId5">
                    <a14:imgEffect>
                      <a14:backgroundRemoval t="28829" b="69369" l="2600" r="99000"/>
                    </a14:imgEffect>
                  </a14:imgLayer>
                </a14:imgProps>
              </a:ext>
              <a:ext uri="{28A0092B-C50C-407E-A947-70E740481C1C}">
                <a14:useLocalDpi xmlns:a14="http://schemas.microsoft.com/office/drawing/2010/main" val="0"/>
              </a:ext>
            </a:extLst>
          </a:blip>
          <a:srcRect l="2638" t="28815" r="2397" b="30539"/>
          <a:stretch/>
        </p:blipFill>
        <p:spPr>
          <a:xfrm>
            <a:off x="8614132" y="2709696"/>
            <a:ext cx="3511969" cy="1021885"/>
          </a:xfrm>
          <a:prstGeom prst="rect">
            <a:avLst/>
          </a:prstGeom>
          <a:ln>
            <a:noFill/>
          </a:ln>
        </p:spPr>
      </p:pic>
      <p:pic>
        <p:nvPicPr>
          <p:cNvPr id="21" name="Picture 20" descr="A white server with red buttons&#10;&#10;Description automatically generated with medium confidence">
            <a:extLst>
              <a:ext uri="{FF2B5EF4-FFF2-40B4-BE49-F238E27FC236}">
                <a16:creationId xmlns:a16="http://schemas.microsoft.com/office/drawing/2014/main" id="{4F9EEAFF-AB53-FA46-ACB4-563E6B845B8C}"/>
              </a:ext>
            </a:extLst>
          </p:cNvPr>
          <p:cNvPicPr>
            <a:picLocks noChangeAspect="1"/>
          </p:cNvPicPr>
          <p:nvPr/>
        </p:nvPicPr>
        <p:blipFill rotWithShape="1">
          <a:blip r:embed="rId6">
            <a:clrChange>
              <a:clrFrom>
                <a:srgbClr val="000000"/>
              </a:clrFrom>
              <a:clrTo>
                <a:srgbClr val="000000">
                  <a:alpha val="0"/>
                </a:srgbClr>
              </a:clrTo>
            </a:clrChange>
            <a:extLst>
              <a:ext uri="{28A0092B-C50C-407E-A947-70E740481C1C}">
                <a14:useLocalDpi xmlns:a14="http://schemas.microsoft.com/office/drawing/2010/main" val="0"/>
              </a:ext>
            </a:extLst>
          </a:blip>
          <a:srcRect t="56333" b="11800"/>
          <a:stretch/>
        </p:blipFill>
        <p:spPr>
          <a:xfrm>
            <a:off x="8528180" y="5748806"/>
            <a:ext cx="3597921" cy="847602"/>
          </a:xfrm>
          <a:prstGeom prst="rect">
            <a:avLst/>
          </a:prstGeom>
        </p:spPr>
      </p:pic>
      <p:sp>
        <p:nvSpPr>
          <p:cNvPr id="25" name="TextBox 24">
            <a:extLst>
              <a:ext uri="{FF2B5EF4-FFF2-40B4-BE49-F238E27FC236}">
                <a16:creationId xmlns:a16="http://schemas.microsoft.com/office/drawing/2014/main" id="{9D21003A-3F4D-8A66-7049-099CB67A40BB}"/>
              </a:ext>
            </a:extLst>
          </p:cNvPr>
          <p:cNvSpPr txBox="1"/>
          <p:nvPr/>
        </p:nvSpPr>
        <p:spPr>
          <a:xfrm>
            <a:off x="9330735" y="1974687"/>
            <a:ext cx="327409" cy="584775"/>
          </a:xfrm>
          <a:prstGeom prst="rect">
            <a:avLst/>
          </a:prstGeom>
          <a:noFill/>
        </p:spPr>
        <p:txBody>
          <a:bodyPr wrap="square" rtlCol="0">
            <a:spAutoFit/>
          </a:bodyPr>
          <a:lstStyle/>
          <a:p>
            <a:r>
              <a:rPr lang="en-US" sz="3200" dirty="0">
                <a:ln>
                  <a:solidFill>
                    <a:srgbClr val="0000FF"/>
                  </a:solidFill>
                </a:ln>
                <a:solidFill>
                  <a:srgbClr val="FFFF00"/>
                </a:solidFill>
                <a:latin typeface="Arial" panose="020B0604020202020204" pitchFamily="34" charset="0"/>
                <a:cs typeface="Arial" panose="020B0604020202020204" pitchFamily="34" charset="0"/>
              </a:rPr>
              <a:t>*</a:t>
            </a:r>
          </a:p>
        </p:txBody>
      </p:sp>
      <p:sp>
        <p:nvSpPr>
          <p:cNvPr id="2" name="TextBox 1">
            <a:extLst>
              <a:ext uri="{FF2B5EF4-FFF2-40B4-BE49-F238E27FC236}">
                <a16:creationId xmlns:a16="http://schemas.microsoft.com/office/drawing/2014/main" id="{29CDEECB-870C-4606-9F7D-919AF2E76229}"/>
              </a:ext>
            </a:extLst>
          </p:cNvPr>
          <p:cNvSpPr txBox="1"/>
          <p:nvPr/>
        </p:nvSpPr>
        <p:spPr>
          <a:xfrm>
            <a:off x="6201259" y="6519446"/>
            <a:ext cx="5990741" cy="338554"/>
          </a:xfrm>
          <a:prstGeom prst="rect">
            <a:avLst/>
          </a:prstGeom>
          <a:solidFill>
            <a:srgbClr val="FFFF00"/>
          </a:solidFill>
        </p:spPr>
        <p:txBody>
          <a:bodyPr wrap="square">
            <a:spAutoFit/>
          </a:bodyPr>
          <a:lstStyle/>
          <a:p>
            <a:r>
              <a:rPr lang="en-US" sz="1600" b="1" dirty="0">
                <a:solidFill>
                  <a:schemeClr val="bg2">
                    <a:lumMod val="25000"/>
                  </a:schemeClr>
                </a:solidFill>
                <a:latin typeface="Arial" panose="020B0604020202020204" pitchFamily="34" charset="0"/>
                <a:cs typeface="Arial" panose="020B0604020202020204" pitchFamily="34" charset="0"/>
              </a:rPr>
              <a:t>+ a recently purchased </a:t>
            </a:r>
            <a:r>
              <a:rPr lang="en-US" sz="1600" b="1" dirty="0">
                <a:solidFill>
                  <a:schemeClr val="accent2">
                    <a:lumMod val="50000"/>
                  </a:schemeClr>
                </a:solidFill>
                <a:latin typeface="Arial" panose="020B0604020202020204" pitchFamily="34" charset="0"/>
                <a:cs typeface="Arial" panose="020B0604020202020204" pitchFamily="34" charset="0"/>
              </a:rPr>
              <a:t>RISC-V desktop PC</a:t>
            </a:r>
            <a:r>
              <a:rPr lang="en-US" sz="1600" b="1" dirty="0">
                <a:solidFill>
                  <a:schemeClr val="bg2">
                    <a:lumMod val="25000"/>
                  </a:schemeClr>
                </a:solidFill>
                <a:latin typeface="Arial" panose="020B0604020202020204" pitchFamily="34" charset="0"/>
                <a:cs typeface="Arial" panose="020B0604020202020204" pitchFamily="34" charset="0"/>
              </a:rPr>
              <a:t> (see next slides)</a:t>
            </a:r>
            <a:endParaRPr lang="en-GB" sz="1600" dirty="0">
              <a:solidFill>
                <a:schemeClr val="bg2">
                  <a:lumMod val="25000"/>
                </a:schemeClr>
              </a:solidFill>
            </a:endParaRPr>
          </a:p>
        </p:txBody>
      </p:sp>
    </p:spTree>
    <p:extLst>
      <p:ext uri="{BB962C8B-B14F-4D97-AF65-F5344CB8AC3E}">
        <p14:creationId xmlns:p14="http://schemas.microsoft.com/office/powerpoint/2010/main" val="25927684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B17D274A-E0AD-3501-37DB-5C51E6A9B1B9}"/>
              </a:ext>
            </a:extLst>
          </p:cNvPr>
          <p:cNvSpPr/>
          <p:nvPr/>
        </p:nvSpPr>
        <p:spPr>
          <a:xfrm>
            <a:off x="-3597" y="3814711"/>
            <a:ext cx="12192000" cy="1597261"/>
          </a:xfrm>
          <a:prstGeom prst="rect">
            <a:avLst/>
          </a:prstGeom>
          <a:solidFill>
            <a:schemeClr val="accent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69C0540C-8A0B-EF6D-778D-DBEE182D0606}"/>
              </a:ext>
            </a:extLst>
          </p:cNvPr>
          <p:cNvSpPr/>
          <p:nvPr/>
        </p:nvSpPr>
        <p:spPr>
          <a:xfrm>
            <a:off x="0" y="660667"/>
            <a:ext cx="12192000" cy="3154043"/>
          </a:xfrm>
          <a:prstGeom prst="rect">
            <a:avLst/>
          </a:prstGeom>
          <a:solidFill>
            <a:schemeClr val="accent5">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a:extLst>
              <a:ext uri="{FF2B5EF4-FFF2-40B4-BE49-F238E27FC236}">
                <a16:creationId xmlns:a16="http://schemas.microsoft.com/office/drawing/2014/main" id="{C79BC98D-B392-01AF-BBAF-DD80DDC09A61}"/>
              </a:ext>
            </a:extLst>
          </p:cNvPr>
          <p:cNvSpPr txBox="1"/>
          <p:nvPr/>
        </p:nvSpPr>
        <p:spPr>
          <a:xfrm>
            <a:off x="0" y="0"/>
            <a:ext cx="12192000" cy="707886"/>
          </a:xfrm>
          <a:prstGeom prst="rect">
            <a:avLst/>
          </a:prstGeom>
          <a:noFill/>
        </p:spPr>
        <p:txBody>
          <a:bodyPr wrap="square" rtlCol="0">
            <a:spAutoFit/>
          </a:bodyPr>
          <a:lstStyle/>
          <a:p>
            <a:pPr algn="ctr"/>
            <a:r>
              <a:rPr lang="en-US" sz="4000" b="1" dirty="0">
                <a:solidFill>
                  <a:srgbClr val="0000FF"/>
                </a:solidFill>
                <a:latin typeface="Arial" panose="020B0604020202020204" pitchFamily="34" charset="0"/>
                <a:cs typeface="Arial" panose="020B0604020202020204" pitchFamily="34" charset="0"/>
              </a:rPr>
              <a:t>Tested Remotely</a:t>
            </a:r>
            <a:endParaRPr lang="en-GB" sz="4000" b="1" dirty="0">
              <a:solidFill>
                <a:srgbClr val="0000FF"/>
              </a:solidFill>
              <a:latin typeface="Arial" panose="020B0604020202020204" pitchFamily="34" charset="0"/>
              <a:cs typeface="Arial" panose="020B0604020202020204" pitchFamily="34" charset="0"/>
            </a:endParaRPr>
          </a:p>
        </p:txBody>
      </p:sp>
      <p:sp>
        <p:nvSpPr>
          <p:cNvPr id="3" name="Shape 136">
            <a:extLst>
              <a:ext uri="{FF2B5EF4-FFF2-40B4-BE49-F238E27FC236}">
                <a16:creationId xmlns:a16="http://schemas.microsoft.com/office/drawing/2014/main" id="{C3ECD2A8-43E0-1B72-C2D3-05EAD9DBCE53}"/>
              </a:ext>
            </a:extLst>
          </p:cNvPr>
          <p:cNvSpPr txBox="1">
            <a:spLocks/>
          </p:cNvSpPr>
          <p:nvPr/>
        </p:nvSpPr>
        <p:spPr>
          <a:xfrm>
            <a:off x="51545" y="808610"/>
            <a:ext cx="12031686" cy="1422637"/>
          </a:xfrm>
          <a:prstGeom prst="rect">
            <a:avLst/>
          </a:prstGeom>
          <a:ln>
            <a:noFill/>
          </a:ln>
        </p:spPr>
        <p:txBody>
          <a:bodyPr vert="horz" lIns="91440" tIns="45720" rIns="91440" bIns="45720" rtlCol="0">
            <a:noAutofit/>
          </a:bodyPr>
          <a:lstStyle/>
          <a:p>
            <a:pPr marR="0" lvl="0" algn="l" defTabSz="914400" rtl="0" eaLnBrk="1" fontAlgn="auto" latinLnBrk="0" hangingPunct="1">
              <a:lnSpc>
                <a:spcPct val="90000"/>
              </a:lnSpc>
              <a:spcBef>
                <a:spcPts val="1800"/>
              </a:spcBef>
              <a:spcAft>
                <a:spcPts val="0"/>
              </a:spcAft>
              <a:buClrTx/>
              <a:buSzTx/>
              <a:tabLst/>
              <a:defRPr/>
            </a:pPr>
            <a:r>
              <a:rPr lang="en-US" sz="2000" b="1" dirty="0">
                <a:solidFill>
                  <a:srgbClr val="7030A0"/>
                </a:solidFill>
                <a:latin typeface="Arial" panose="020B0604020202020204" pitchFamily="34" charset="0"/>
                <a:cs typeface="Arial" panose="020B0604020202020204" pitchFamily="34" charset="0"/>
              </a:rPr>
              <a:t>2*AMD256ht:  Dual Socket </a:t>
            </a:r>
            <a:r>
              <a:rPr lang="it-IT" sz="2000" b="1" dirty="0">
                <a:solidFill>
                  <a:srgbClr val="7030A0"/>
                </a:solidFill>
                <a:latin typeface="Arial" panose="020B0604020202020204" pitchFamily="34" charset="0"/>
                <a:cs typeface="Arial" panose="020B0604020202020204" pitchFamily="34" charset="0"/>
              </a:rPr>
              <a:t>AMD EPYC 9754 128-Core Processor </a:t>
            </a:r>
            <a:r>
              <a:rPr lang="en-US" sz="2000" b="1" dirty="0">
                <a:solidFill>
                  <a:srgbClr val="7030A0"/>
                </a:solidFill>
                <a:latin typeface="Arial" panose="020B0604020202020204" pitchFamily="34" charset="0"/>
                <a:cs typeface="Arial" panose="020B0604020202020204" pitchFamily="34" charset="0"/>
              </a:rPr>
              <a:t>(</a:t>
            </a:r>
            <a:r>
              <a:rPr lang="en-US" sz="2000" b="1" dirty="0" err="1">
                <a:solidFill>
                  <a:srgbClr val="7030A0"/>
                </a:solidFill>
                <a:latin typeface="Arial" panose="020B0604020202020204" pitchFamily="34" charset="0"/>
                <a:cs typeface="Arial" panose="020B0604020202020204" pitchFamily="34" charset="0"/>
              </a:rPr>
              <a:t>SuperMicro</a:t>
            </a:r>
            <a:r>
              <a:rPr lang="en-US" sz="2000" b="1" dirty="0">
                <a:solidFill>
                  <a:srgbClr val="7030A0"/>
                </a:solidFill>
                <a:latin typeface="Arial" panose="020B0604020202020204" pitchFamily="34" charset="0"/>
                <a:cs typeface="Arial" panose="020B0604020202020204" pitchFamily="34" charset="0"/>
              </a:rPr>
              <a:t>)</a:t>
            </a:r>
            <a:br>
              <a:rPr lang="en-US" sz="2000" b="1" dirty="0">
                <a:solidFill>
                  <a:srgbClr val="7030A0"/>
                </a:solidFill>
                <a:latin typeface="Arial" panose="020B0604020202020204" pitchFamily="34" charset="0"/>
                <a:cs typeface="Arial" panose="020B0604020202020204" pitchFamily="34" charset="0"/>
              </a:rPr>
            </a:br>
            <a:br>
              <a:rPr lang="en-US" sz="300" dirty="0">
                <a:solidFill>
                  <a:srgbClr val="7030A0"/>
                </a:solidFill>
                <a:latin typeface="Arial" panose="020B0604020202020204" pitchFamily="34" charset="0"/>
                <a:cs typeface="Arial" panose="020B0604020202020204" pitchFamily="34" charset="0"/>
              </a:rPr>
            </a:br>
            <a:r>
              <a:rPr lang="en-US" sz="2000" dirty="0">
                <a:solidFill>
                  <a:srgbClr val="7030A0"/>
                </a:solidFill>
                <a:latin typeface="Arial" panose="020B0604020202020204" pitchFamily="34" charset="0"/>
                <a:cs typeface="Arial" panose="020B0604020202020204" pitchFamily="34" charset="0"/>
              </a:rPr>
              <a:t>  CPU:	2 * x86 AMD EPYC 9754, 128C/256HT @ 3.1GHz (TDP 360W)</a:t>
            </a:r>
            <a:br>
              <a:rPr lang="en-US" sz="2000" dirty="0">
                <a:solidFill>
                  <a:srgbClr val="7030A0"/>
                </a:solidFill>
                <a:latin typeface="Arial" panose="020B0604020202020204" pitchFamily="34" charset="0"/>
                <a:cs typeface="Arial" panose="020B0604020202020204" pitchFamily="34" charset="0"/>
              </a:rPr>
            </a:br>
            <a:r>
              <a:rPr lang="en-US" sz="2000" dirty="0">
                <a:solidFill>
                  <a:srgbClr val="7030A0"/>
                </a:solidFill>
                <a:latin typeface="Arial" panose="020B0604020202020204" pitchFamily="34" charset="0"/>
                <a:cs typeface="Arial" panose="020B0604020202020204" pitchFamily="34" charset="0"/>
              </a:rPr>
              <a:t>  RAM:	1.536TB (24 x 64GB) DDR4 3200MHz </a:t>
            </a:r>
            <a:r>
              <a:rPr lang="en-US" sz="2000" dirty="0">
                <a:solidFill>
                  <a:srgbClr val="7030A0"/>
                </a:solidFill>
                <a:latin typeface="Arial" panose="020B0604020202020204" pitchFamily="34" charset="0"/>
                <a:cs typeface="Arial" panose="020B0604020202020204" pitchFamily="34" charset="0"/>
                <a:sym typeface="Wingdings" panose="05000000000000000000" pitchFamily="2" charset="2"/>
              </a:rPr>
              <a:t> </a:t>
            </a:r>
            <a:r>
              <a:rPr lang="en-US" sz="2000" dirty="0">
                <a:solidFill>
                  <a:srgbClr val="7030A0"/>
                </a:solidFill>
                <a:latin typeface="Arial" panose="020B0604020202020204" pitchFamily="34" charset="0"/>
                <a:cs typeface="Arial" panose="020B0604020202020204" pitchFamily="34" charset="0"/>
              </a:rPr>
              <a:t>3 GB/core</a:t>
            </a:r>
            <a:br>
              <a:rPr lang="en-US" sz="2000" dirty="0">
                <a:solidFill>
                  <a:srgbClr val="7030A0"/>
                </a:solidFill>
                <a:latin typeface="Arial" panose="020B0604020202020204" pitchFamily="34" charset="0"/>
                <a:cs typeface="Arial" panose="020B0604020202020204" pitchFamily="34" charset="0"/>
              </a:rPr>
            </a:br>
            <a:r>
              <a:rPr lang="en-US" sz="2000" dirty="0">
                <a:solidFill>
                  <a:srgbClr val="7030A0"/>
                </a:solidFill>
                <a:latin typeface="Arial" panose="020B0604020202020204" pitchFamily="34" charset="0"/>
                <a:cs typeface="Arial" panose="020B0604020202020204" pitchFamily="34" charset="0"/>
              </a:rPr>
              <a:t>  HDD:	512GB </a:t>
            </a:r>
            <a:r>
              <a:rPr lang="en-US" sz="2000" dirty="0" err="1">
                <a:solidFill>
                  <a:srgbClr val="7030A0"/>
                </a:solidFill>
                <a:latin typeface="Arial" panose="020B0604020202020204" pitchFamily="34" charset="0"/>
                <a:cs typeface="Arial" panose="020B0604020202020204" pitchFamily="34" charset="0"/>
              </a:rPr>
              <a:t>NVMe</a:t>
            </a:r>
            <a:r>
              <a:rPr lang="en-US" sz="2000" dirty="0">
                <a:solidFill>
                  <a:srgbClr val="7030A0"/>
                </a:solidFill>
                <a:latin typeface="Arial" panose="020B0604020202020204" pitchFamily="34" charset="0"/>
                <a:cs typeface="Arial" panose="020B0604020202020204" pitchFamily="34" charset="0"/>
              </a:rPr>
              <a:t> + 3.84TB SSD</a:t>
            </a:r>
            <a:br>
              <a:rPr lang="en-US" sz="2000" dirty="0">
                <a:solidFill>
                  <a:srgbClr val="7030A0"/>
                </a:solidFill>
                <a:latin typeface="Arial" panose="020B0604020202020204" pitchFamily="34" charset="0"/>
                <a:cs typeface="Arial" panose="020B0604020202020204" pitchFamily="34" charset="0"/>
              </a:rPr>
            </a:br>
            <a:r>
              <a:rPr lang="en-US" sz="2000" dirty="0">
                <a:solidFill>
                  <a:srgbClr val="7030A0"/>
                </a:solidFill>
                <a:latin typeface="Arial" panose="020B0604020202020204" pitchFamily="34" charset="0"/>
                <a:cs typeface="Arial" panose="020B0604020202020204" pitchFamily="34" charset="0"/>
              </a:rPr>
              <a:t>  OS: 	Rocky 9.2 </a:t>
            </a:r>
          </a:p>
        </p:txBody>
      </p:sp>
      <p:sp>
        <p:nvSpPr>
          <p:cNvPr id="7" name="Shape 136">
            <a:extLst>
              <a:ext uri="{FF2B5EF4-FFF2-40B4-BE49-F238E27FC236}">
                <a16:creationId xmlns:a16="http://schemas.microsoft.com/office/drawing/2014/main" id="{20F8BE40-C484-176F-A9B0-4B63C64691E7}"/>
              </a:ext>
            </a:extLst>
          </p:cNvPr>
          <p:cNvSpPr txBox="1">
            <a:spLocks/>
          </p:cNvSpPr>
          <p:nvPr/>
        </p:nvSpPr>
        <p:spPr>
          <a:xfrm>
            <a:off x="18547" y="3894301"/>
            <a:ext cx="12031686" cy="1422637"/>
          </a:xfrm>
          <a:prstGeom prst="rect">
            <a:avLst/>
          </a:prstGeom>
          <a:ln>
            <a:noFill/>
          </a:ln>
        </p:spPr>
        <p:txBody>
          <a:bodyPr vert="horz" lIns="91440" tIns="45720" rIns="91440" bIns="45720" rtlCol="0">
            <a:noAutofit/>
          </a:bodyPr>
          <a:lstStyle/>
          <a:p>
            <a:pPr marR="0" lvl="0" algn="l" defTabSz="914400" rtl="0" eaLnBrk="1" fontAlgn="auto" latinLnBrk="0" hangingPunct="1">
              <a:lnSpc>
                <a:spcPct val="90000"/>
              </a:lnSpc>
              <a:spcBef>
                <a:spcPts val="1800"/>
              </a:spcBef>
              <a:spcAft>
                <a:spcPts val="0"/>
              </a:spcAft>
              <a:buClrTx/>
              <a:buSzTx/>
              <a:tabLst/>
              <a:defRPr/>
            </a:pPr>
            <a:r>
              <a:rPr lang="en-US" sz="2000" b="1" dirty="0">
                <a:solidFill>
                  <a:srgbClr val="FF0000"/>
                </a:solidFill>
                <a:latin typeface="Arial" panose="020B0604020202020204" pitchFamily="34" charset="0"/>
                <a:cs typeface="Arial" panose="020B0604020202020204" pitchFamily="34" charset="0"/>
              </a:rPr>
              <a:t>ARM128c:  Single Socket Ampere </a:t>
            </a:r>
            <a:r>
              <a:rPr lang="en-US" sz="2000" b="1" dirty="0" err="1">
                <a:solidFill>
                  <a:srgbClr val="FF0000"/>
                </a:solidFill>
                <a:latin typeface="Arial" panose="020B0604020202020204" pitchFamily="34" charset="0"/>
                <a:cs typeface="Arial" panose="020B0604020202020204" pitchFamily="34" charset="0"/>
              </a:rPr>
              <a:t>Altra</a:t>
            </a:r>
            <a:r>
              <a:rPr lang="en-US" sz="2000" b="1" dirty="0">
                <a:solidFill>
                  <a:srgbClr val="FF0000"/>
                </a:solidFill>
                <a:latin typeface="Arial" panose="020B0604020202020204" pitchFamily="34" charset="0"/>
                <a:cs typeface="Arial" panose="020B0604020202020204" pitchFamily="34" charset="0"/>
              </a:rPr>
              <a:t> Max M128-28 128-Core Processor (XMA)</a:t>
            </a:r>
            <a:br>
              <a:rPr lang="en-US" sz="2000" b="1" dirty="0">
                <a:solidFill>
                  <a:srgbClr val="FF0000"/>
                </a:solidFill>
                <a:latin typeface="Arial" panose="020B0604020202020204" pitchFamily="34" charset="0"/>
                <a:cs typeface="Arial" panose="020B0604020202020204" pitchFamily="34" charset="0"/>
              </a:rPr>
            </a:br>
            <a:br>
              <a:rPr lang="en-US" sz="300" dirty="0">
                <a:solidFill>
                  <a:srgbClr val="FF0000"/>
                </a:solidFill>
                <a:latin typeface="Arial" panose="020B0604020202020204" pitchFamily="34" charset="0"/>
                <a:cs typeface="Arial" panose="020B0604020202020204" pitchFamily="34" charset="0"/>
              </a:rPr>
            </a:br>
            <a:r>
              <a:rPr lang="en-US" sz="2000" dirty="0">
                <a:solidFill>
                  <a:srgbClr val="FF0000"/>
                </a:solidFill>
                <a:latin typeface="Arial" panose="020B0604020202020204" pitchFamily="34" charset="0"/>
                <a:cs typeface="Arial" panose="020B0604020202020204" pitchFamily="34" charset="0"/>
              </a:rPr>
              <a:t>  CPU:	ARM M128-28 @ 2.8GHz (TDP 250W)</a:t>
            </a:r>
            <a:br>
              <a:rPr lang="en-US" sz="2000" dirty="0">
                <a:solidFill>
                  <a:srgbClr val="FF0000"/>
                </a:solidFill>
                <a:latin typeface="Arial" panose="020B0604020202020204" pitchFamily="34" charset="0"/>
                <a:cs typeface="Arial" panose="020B0604020202020204" pitchFamily="34" charset="0"/>
              </a:rPr>
            </a:br>
            <a:r>
              <a:rPr lang="en-US" sz="2000" dirty="0">
                <a:solidFill>
                  <a:srgbClr val="FF0000"/>
                </a:solidFill>
                <a:latin typeface="Arial" panose="020B0604020202020204" pitchFamily="34" charset="0"/>
                <a:cs typeface="Arial" panose="020B0604020202020204" pitchFamily="34" charset="0"/>
              </a:rPr>
              <a:t>  RAM:	512GB (64 x 8GB) DDR4 3200MHz </a:t>
            </a:r>
            <a:r>
              <a:rPr lang="en-US" sz="2000" dirty="0">
                <a:solidFill>
                  <a:srgbClr val="FF0000"/>
                </a:solidFill>
                <a:latin typeface="Arial" panose="020B0604020202020204" pitchFamily="34" charset="0"/>
                <a:cs typeface="Arial" panose="020B0604020202020204" pitchFamily="34" charset="0"/>
                <a:sym typeface="Wingdings" panose="05000000000000000000" pitchFamily="2" charset="2"/>
              </a:rPr>
              <a:t> 4</a:t>
            </a:r>
            <a:r>
              <a:rPr lang="en-US" sz="2000" dirty="0">
                <a:solidFill>
                  <a:srgbClr val="FF0000"/>
                </a:solidFill>
                <a:latin typeface="Arial" panose="020B0604020202020204" pitchFamily="34" charset="0"/>
                <a:cs typeface="Arial" panose="020B0604020202020204" pitchFamily="34" charset="0"/>
              </a:rPr>
              <a:t> GB/core</a:t>
            </a:r>
            <a:br>
              <a:rPr lang="en-US" sz="2000" dirty="0">
                <a:solidFill>
                  <a:srgbClr val="FF0000"/>
                </a:solidFill>
                <a:latin typeface="Arial" panose="020B0604020202020204" pitchFamily="34" charset="0"/>
                <a:cs typeface="Arial" panose="020B0604020202020204" pitchFamily="34" charset="0"/>
              </a:rPr>
            </a:br>
            <a:r>
              <a:rPr lang="en-US" sz="2000" dirty="0">
                <a:solidFill>
                  <a:srgbClr val="FF0000"/>
                </a:solidFill>
                <a:latin typeface="Arial" panose="020B0604020202020204" pitchFamily="34" charset="0"/>
                <a:cs typeface="Arial" panose="020B0604020202020204" pitchFamily="34" charset="0"/>
              </a:rPr>
              <a:t>  HDD:	1Tb </a:t>
            </a:r>
            <a:r>
              <a:rPr lang="en-US" sz="2000" dirty="0" err="1">
                <a:solidFill>
                  <a:srgbClr val="FF0000"/>
                </a:solidFill>
                <a:latin typeface="Arial" panose="020B0604020202020204" pitchFamily="34" charset="0"/>
                <a:cs typeface="Arial" panose="020B0604020202020204" pitchFamily="34" charset="0"/>
              </a:rPr>
              <a:t>NVMe</a:t>
            </a:r>
            <a:r>
              <a:rPr lang="en-US" sz="2000" dirty="0">
                <a:solidFill>
                  <a:srgbClr val="FF0000"/>
                </a:solidFill>
                <a:latin typeface="Arial" panose="020B0604020202020204" pitchFamily="34" charset="0"/>
                <a:cs typeface="Arial" panose="020B0604020202020204" pitchFamily="34" charset="0"/>
              </a:rPr>
              <a:t> Storage</a:t>
            </a:r>
            <a:br>
              <a:rPr lang="en-US" sz="2000" dirty="0">
                <a:solidFill>
                  <a:srgbClr val="FF0000"/>
                </a:solidFill>
                <a:latin typeface="Arial" panose="020B0604020202020204" pitchFamily="34" charset="0"/>
                <a:cs typeface="Arial" panose="020B0604020202020204" pitchFamily="34" charset="0"/>
              </a:rPr>
            </a:br>
            <a:r>
              <a:rPr lang="en-US" sz="2000" dirty="0">
                <a:solidFill>
                  <a:srgbClr val="FF0000"/>
                </a:solidFill>
                <a:latin typeface="Arial" panose="020B0604020202020204" pitchFamily="34" charset="0"/>
                <a:cs typeface="Arial" panose="020B0604020202020204" pitchFamily="34" charset="0"/>
              </a:rPr>
              <a:t>  OS: 	Rocky 8.8 Green Obsidian </a:t>
            </a:r>
          </a:p>
        </p:txBody>
      </p:sp>
      <p:sp>
        <p:nvSpPr>
          <p:cNvPr id="11" name="Cloud 10">
            <a:extLst>
              <a:ext uri="{FF2B5EF4-FFF2-40B4-BE49-F238E27FC236}">
                <a16:creationId xmlns:a16="http://schemas.microsoft.com/office/drawing/2014/main" id="{3BD26D5F-41D4-E203-D554-98F52C233653}"/>
              </a:ext>
            </a:extLst>
          </p:cNvPr>
          <p:cNvSpPr/>
          <p:nvPr/>
        </p:nvSpPr>
        <p:spPr>
          <a:xfrm>
            <a:off x="7482757" y="1443567"/>
            <a:ext cx="1987814" cy="732443"/>
          </a:xfrm>
          <a:prstGeom prst="cloud">
            <a:avLst/>
          </a:prstGeom>
          <a:gradFill flip="none" rotWithShape="1">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tileRect/>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rgbClr val="002060"/>
                </a:solidFill>
              </a:rPr>
              <a:t>SuperMicro</a:t>
            </a:r>
            <a:endParaRPr lang="en-GB" dirty="0">
              <a:solidFill>
                <a:srgbClr val="002060"/>
              </a:solidFill>
            </a:endParaRPr>
          </a:p>
        </p:txBody>
      </p:sp>
      <p:sp>
        <p:nvSpPr>
          <p:cNvPr id="12" name="Cloud 11">
            <a:extLst>
              <a:ext uri="{FF2B5EF4-FFF2-40B4-BE49-F238E27FC236}">
                <a16:creationId xmlns:a16="http://schemas.microsoft.com/office/drawing/2014/main" id="{F7A423CA-7E9A-E35C-6D60-BE455B41410A}"/>
              </a:ext>
            </a:extLst>
          </p:cNvPr>
          <p:cNvSpPr/>
          <p:nvPr/>
        </p:nvSpPr>
        <p:spPr>
          <a:xfrm>
            <a:off x="7482757" y="4283603"/>
            <a:ext cx="1856593" cy="703583"/>
          </a:xfrm>
          <a:prstGeom prst="cloud">
            <a:avLst/>
          </a:prstGeom>
          <a:gradFill flip="none" rotWithShape="1">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tileRect/>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rgbClr val="002060"/>
                </a:solidFill>
              </a:rPr>
              <a:t>XMA</a:t>
            </a:r>
            <a:endParaRPr lang="en-GB" dirty="0">
              <a:solidFill>
                <a:srgbClr val="002060"/>
              </a:solidFill>
            </a:endParaRPr>
          </a:p>
        </p:txBody>
      </p:sp>
      <p:sp>
        <p:nvSpPr>
          <p:cNvPr id="13" name="Shape 136">
            <a:extLst>
              <a:ext uri="{FF2B5EF4-FFF2-40B4-BE49-F238E27FC236}">
                <a16:creationId xmlns:a16="http://schemas.microsoft.com/office/drawing/2014/main" id="{0149D55D-F0B0-AB7D-4596-42BFD2E85797}"/>
              </a:ext>
            </a:extLst>
          </p:cNvPr>
          <p:cNvSpPr txBox="1">
            <a:spLocks/>
          </p:cNvSpPr>
          <p:nvPr/>
        </p:nvSpPr>
        <p:spPr>
          <a:xfrm>
            <a:off x="51545" y="2271044"/>
            <a:ext cx="12031686" cy="1503872"/>
          </a:xfrm>
          <a:prstGeom prst="rect">
            <a:avLst/>
          </a:prstGeom>
          <a:ln>
            <a:noFill/>
          </a:ln>
        </p:spPr>
        <p:txBody>
          <a:bodyPr vert="horz" lIns="91440" tIns="45720" rIns="91440" bIns="45720" rtlCol="0">
            <a:noAutofit/>
          </a:bodyPr>
          <a:lstStyle/>
          <a:p>
            <a:pPr marR="0" lvl="0" algn="l" defTabSz="914400" rtl="0" eaLnBrk="1" fontAlgn="auto" latinLnBrk="0" hangingPunct="1">
              <a:lnSpc>
                <a:spcPct val="90000"/>
              </a:lnSpc>
              <a:spcBef>
                <a:spcPts val="1800"/>
              </a:spcBef>
              <a:spcAft>
                <a:spcPts val="0"/>
              </a:spcAft>
              <a:buClrTx/>
              <a:buSzTx/>
              <a:tabLst/>
              <a:defRPr/>
            </a:pPr>
            <a:r>
              <a:rPr lang="en-US" sz="2000" b="1" dirty="0">
                <a:solidFill>
                  <a:schemeClr val="accent1">
                    <a:lumMod val="75000"/>
                  </a:schemeClr>
                </a:solidFill>
                <a:latin typeface="Arial" panose="020B0604020202020204" pitchFamily="34" charset="0"/>
                <a:cs typeface="Arial" panose="020B0604020202020204" pitchFamily="34" charset="0"/>
              </a:rPr>
              <a:t>AMD128c:  Single Socket </a:t>
            </a:r>
            <a:r>
              <a:rPr lang="it-IT" sz="2000" b="1" dirty="0">
                <a:solidFill>
                  <a:schemeClr val="accent1">
                    <a:lumMod val="75000"/>
                  </a:schemeClr>
                </a:solidFill>
                <a:latin typeface="Arial" panose="020B0604020202020204" pitchFamily="34" charset="0"/>
                <a:cs typeface="Arial" panose="020B0604020202020204" pitchFamily="34" charset="0"/>
              </a:rPr>
              <a:t>AMD EPYC 8534P 64-Core Processor </a:t>
            </a:r>
            <a:r>
              <a:rPr lang="en-US" sz="2000" b="1" dirty="0">
                <a:solidFill>
                  <a:schemeClr val="accent1">
                    <a:lumMod val="75000"/>
                  </a:schemeClr>
                </a:solidFill>
                <a:latin typeface="Arial" panose="020B0604020202020204" pitchFamily="34" charset="0"/>
                <a:cs typeface="Arial" panose="020B0604020202020204" pitchFamily="34" charset="0"/>
              </a:rPr>
              <a:t>(</a:t>
            </a:r>
            <a:r>
              <a:rPr lang="en-US" sz="2000" b="1" dirty="0" err="1">
                <a:solidFill>
                  <a:schemeClr val="accent1">
                    <a:lumMod val="75000"/>
                  </a:schemeClr>
                </a:solidFill>
                <a:latin typeface="Arial" panose="020B0604020202020204" pitchFamily="34" charset="0"/>
                <a:cs typeface="Arial" panose="020B0604020202020204" pitchFamily="34" charset="0"/>
              </a:rPr>
              <a:t>SuperMicro</a:t>
            </a:r>
            <a:r>
              <a:rPr lang="en-US" sz="2000" b="1" dirty="0">
                <a:solidFill>
                  <a:schemeClr val="accent1">
                    <a:lumMod val="75000"/>
                  </a:schemeClr>
                </a:solidFill>
                <a:latin typeface="Arial" panose="020B0604020202020204" pitchFamily="34" charset="0"/>
                <a:cs typeface="Arial" panose="020B0604020202020204" pitchFamily="34" charset="0"/>
              </a:rPr>
              <a:t>)</a:t>
            </a:r>
            <a:br>
              <a:rPr lang="en-US" sz="2000" b="1" dirty="0">
                <a:solidFill>
                  <a:schemeClr val="accent1">
                    <a:lumMod val="75000"/>
                  </a:schemeClr>
                </a:solidFill>
                <a:latin typeface="Arial" panose="020B0604020202020204" pitchFamily="34" charset="0"/>
                <a:cs typeface="Arial" panose="020B0604020202020204" pitchFamily="34" charset="0"/>
              </a:rPr>
            </a:br>
            <a:br>
              <a:rPr lang="en-US" sz="300" dirty="0">
                <a:solidFill>
                  <a:schemeClr val="accent1">
                    <a:lumMod val="75000"/>
                  </a:schemeClr>
                </a:solidFill>
                <a:latin typeface="Arial" panose="020B0604020202020204" pitchFamily="34" charset="0"/>
                <a:cs typeface="Arial" panose="020B0604020202020204" pitchFamily="34" charset="0"/>
              </a:rPr>
            </a:br>
            <a:r>
              <a:rPr lang="en-US" sz="2000" dirty="0">
                <a:solidFill>
                  <a:schemeClr val="accent1">
                    <a:lumMod val="75000"/>
                  </a:schemeClr>
                </a:solidFill>
                <a:latin typeface="Arial" panose="020B0604020202020204" pitchFamily="34" charset="0"/>
                <a:cs typeface="Arial" panose="020B0604020202020204" pitchFamily="34" charset="0"/>
              </a:rPr>
              <a:t>  CPU:	AMD EPYC 8534P @ 3.1GHz (TDP 200W)</a:t>
            </a:r>
            <a:br>
              <a:rPr lang="en-US" sz="2000" dirty="0">
                <a:solidFill>
                  <a:schemeClr val="accent1">
                    <a:lumMod val="75000"/>
                  </a:schemeClr>
                </a:solidFill>
                <a:latin typeface="Arial" panose="020B0604020202020204" pitchFamily="34" charset="0"/>
                <a:cs typeface="Arial" panose="020B0604020202020204" pitchFamily="34" charset="0"/>
              </a:rPr>
            </a:br>
            <a:r>
              <a:rPr lang="en-US" sz="2000" dirty="0">
                <a:solidFill>
                  <a:schemeClr val="accent1">
                    <a:lumMod val="75000"/>
                  </a:schemeClr>
                </a:solidFill>
                <a:latin typeface="Arial" panose="020B0604020202020204" pitchFamily="34" charset="0"/>
                <a:cs typeface="Arial" panose="020B0604020202020204" pitchFamily="34" charset="0"/>
              </a:rPr>
              <a:t>  RAM:	576GB (6 x 96GB) DDR5 3200MT/s </a:t>
            </a:r>
            <a:r>
              <a:rPr lang="en-US" sz="2000" dirty="0">
                <a:solidFill>
                  <a:schemeClr val="accent1">
                    <a:lumMod val="75000"/>
                  </a:schemeClr>
                </a:solidFill>
                <a:latin typeface="Arial" panose="020B0604020202020204" pitchFamily="34" charset="0"/>
                <a:cs typeface="Arial" panose="020B0604020202020204" pitchFamily="34" charset="0"/>
                <a:sym typeface="Wingdings" panose="05000000000000000000" pitchFamily="2" charset="2"/>
              </a:rPr>
              <a:t> 4.5</a:t>
            </a:r>
            <a:r>
              <a:rPr lang="en-US" sz="2000" dirty="0">
                <a:solidFill>
                  <a:schemeClr val="accent1">
                    <a:lumMod val="75000"/>
                  </a:schemeClr>
                </a:solidFill>
                <a:latin typeface="Arial" panose="020B0604020202020204" pitchFamily="34" charset="0"/>
                <a:cs typeface="Arial" panose="020B0604020202020204" pitchFamily="34" charset="0"/>
              </a:rPr>
              <a:t> GB/core</a:t>
            </a:r>
            <a:br>
              <a:rPr lang="en-US" sz="2000" dirty="0">
                <a:solidFill>
                  <a:schemeClr val="accent1">
                    <a:lumMod val="75000"/>
                  </a:schemeClr>
                </a:solidFill>
                <a:latin typeface="Arial" panose="020B0604020202020204" pitchFamily="34" charset="0"/>
                <a:cs typeface="Arial" panose="020B0604020202020204" pitchFamily="34" charset="0"/>
              </a:rPr>
            </a:br>
            <a:r>
              <a:rPr lang="en-US" sz="2000" dirty="0">
                <a:solidFill>
                  <a:schemeClr val="accent1">
                    <a:lumMod val="75000"/>
                  </a:schemeClr>
                </a:solidFill>
                <a:latin typeface="Arial" panose="020B0604020202020204" pitchFamily="34" charset="0"/>
                <a:cs typeface="Arial" panose="020B0604020202020204" pitchFamily="34" charset="0"/>
              </a:rPr>
              <a:t>  HDD:	1Tb </a:t>
            </a:r>
            <a:r>
              <a:rPr lang="en-US" sz="2000" dirty="0" err="1">
                <a:solidFill>
                  <a:schemeClr val="accent1">
                    <a:lumMod val="75000"/>
                  </a:schemeClr>
                </a:solidFill>
                <a:latin typeface="Arial" panose="020B0604020202020204" pitchFamily="34" charset="0"/>
                <a:cs typeface="Arial" panose="020B0604020202020204" pitchFamily="34" charset="0"/>
              </a:rPr>
              <a:t>NVMe</a:t>
            </a:r>
            <a:r>
              <a:rPr lang="en-US" sz="2000" dirty="0">
                <a:solidFill>
                  <a:schemeClr val="accent1">
                    <a:lumMod val="75000"/>
                  </a:schemeClr>
                </a:solidFill>
                <a:latin typeface="Arial" panose="020B0604020202020204" pitchFamily="34" charset="0"/>
                <a:cs typeface="Arial" panose="020B0604020202020204" pitchFamily="34" charset="0"/>
              </a:rPr>
              <a:t> Storage</a:t>
            </a:r>
            <a:br>
              <a:rPr lang="en-US" sz="2000" dirty="0">
                <a:solidFill>
                  <a:schemeClr val="accent1">
                    <a:lumMod val="75000"/>
                  </a:schemeClr>
                </a:solidFill>
                <a:latin typeface="Arial" panose="020B0604020202020204" pitchFamily="34" charset="0"/>
                <a:cs typeface="Arial" panose="020B0604020202020204" pitchFamily="34" charset="0"/>
              </a:rPr>
            </a:br>
            <a:r>
              <a:rPr lang="en-US" sz="2000" dirty="0">
                <a:solidFill>
                  <a:schemeClr val="accent1">
                    <a:lumMod val="75000"/>
                  </a:schemeClr>
                </a:solidFill>
                <a:latin typeface="Arial" panose="020B0604020202020204" pitchFamily="34" charset="0"/>
                <a:cs typeface="Arial" panose="020B0604020202020204" pitchFamily="34" charset="0"/>
              </a:rPr>
              <a:t>  OS: 	Rocky 8.8 Green Obsidian </a:t>
            </a:r>
          </a:p>
        </p:txBody>
      </p:sp>
      <p:sp>
        <p:nvSpPr>
          <p:cNvPr id="16" name="TextBox 15">
            <a:extLst>
              <a:ext uri="{FF2B5EF4-FFF2-40B4-BE49-F238E27FC236}">
                <a16:creationId xmlns:a16="http://schemas.microsoft.com/office/drawing/2014/main" id="{5B052D60-1635-2A1E-B53C-AFED6B2A5D03}"/>
              </a:ext>
            </a:extLst>
          </p:cNvPr>
          <p:cNvSpPr txBox="1"/>
          <p:nvPr/>
        </p:nvSpPr>
        <p:spPr>
          <a:xfrm>
            <a:off x="51545" y="5524716"/>
            <a:ext cx="12192000" cy="954107"/>
          </a:xfrm>
          <a:prstGeom prst="rect">
            <a:avLst/>
          </a:prstGeom>
          <a:noFill/>
        </p:spPr>
        <p:txBody>
          <a:bodyPr wrap="square" rtlCol="0">
            <a:spAutoFit/>
          </a:bodyPr>
          <a:lstStyle/>
          <a:p>
            <a:r>
              <a:rPr lang="en-US" sz="2800" dirty="0">
                <a:latin typeface="Arial" panose="020B0604020202020204" pitchFamily="34" charset="0"/>
                <a:cs typeface="Arial" panose="020B0604020202020204" pitchFamily="34" charset="0"/>
              </a:rPr>
              <a:t>More coming soon. We notified vendors about our interest.</a:t>
            </a:r>
          </a:p>
          <a:p>
            <a:r>
              <a:rPr lang="en-US" sz="2800" dirty="0">
                <a:latin typeface="Arial" panose="020B0604020202020204" pitchFamily="34" charset="0"/>
                <a:cs typeface="Arial" panose="020B0604020202020204" pitchFamily="34" charset="0"/>
              </a:rPr>
              <a:t>Looking for:  </a:t>
            </a:r>
            <a:r>
              <a:rPr lang="en-US" sz="2800" b="1" dirty="0" err="1">
                <a:latin typeface="Arial" panose="020B0604020202020204" pitchFamily="34" charset="0"/>
                <a:cs typeface="Arial" panose="020B0604020202020204" pitchFamily="34" charset="0"/>
              </a:rPr>
              <a:t>AmpereOne</a:t>
            </a:r>
            <a:r>
              <a:rPr lang="en-US" sz="2800" dirty="0">
                <a:latin typeface="Arial" panose="020B0604020202020204" pitchFamily="34" charset="0"/>
                <a:cs typeface="Arial" panose="020B0604020202020204" pitchFamily="34" charset="0"/>
              </a:rPr>
              <a:t>, Grace Hopper, </a:t>
            </a:r>
            <a:r>
              <a:rPr lang="en-US" sz="2800" dirty="0">
                <a:solidFill>
                  <a:schemeClr val="tx1">
                    <a:lumMod val="65000"/>
                    <a:lumOff val="35000"/>
                  </a:schemeClr>
                </a:solidFill>
                <a:latin typeface="Arial" panose="020B0604020202020204" pitchFamily="34" charset="0"/>
                <a:cs typeface="Arial" panose="020B0604020202020204" pitchFamily="34" charset="0"/>
              </a:rPr>
              <a:t>Blackwell</a:t>
            </a:r>
            <a:r>
              <a:rPr lang="en-US" sz="2800" dirty="0">
                <a:latin typeface="Arial" panose="020B0604020202020204" pitchFamily="34" charset="0"/>
                <a:cs typeface="Arial" panose="020B0604020202020204" pitchFamily="34" charset="0"/>
              </a:rPr>
              <a:t> … </a:t>
            </a:r>
          </a:p>
        </p:txBody>
      </p:sp>
      <p:pic>
        <p:nvPicPr>
          <p:cNvPr id="9" name="Picture 8" descr="A person holding a small device&#10;&#10;Description automatically generated">
            <a:extLst>
              <a:ext uri="{FF2B5EF4-FFF2-40B4-BE49-F238E27FC236}">
                <a16:creationId xmlns:a16="http://schemas.microsoft.com/office/drawing/2014/main" id="{691F9B9E-DD5D-D550-9E9C-CD867465D9C6}"/>
              </a:ext>
            </a:extLst>
          </p:cNvPr>
          <p:cNvPicPr>
            <a:picLocks noChangeAspect="1"/>
          </p:cNvPicPr>
          <p:nvPr/>
        </p:nvPicPr>
        <p:blipFill rotWithShape="1">
          <a:blip r:embed="rId3">
            <a:extLst>
              <a:ext uri="{28A0092B-C50C-407E-A947-70E740481C1C}">
                <a14:useLocalDpi xmlns:a14="http://schemas.microsoft.com/office/drawing/2010/main" val="0"/>
              </a:ext>
            </a:extLst>
          </a:blip>
          <a:srcRect t="3395" b="31628"/>
          <a:stretch/>
        </p:blipFill>
        <p:spPr>
          <a:xfrm>
            <a:off x="10061279" y="3751261"/>
            <a:ext cx="2140165" cy="3089814"/>
          </a:xfrm>
          <a:prstGeom prst="rect">
            <a:avLst/>
          </a:prstGeom>
        </p:spPr>
      </p:pic>
      <p:sp>
        <p:nvSpPr>
          <p:cNvPr id="14" name="Cloud 13">
            <a:extLst>
              <a:ext uri="{FF2B5EF4-FFF2-40B4-BE49-F238E27FC236}">
                <a16:creationId xmlns:a16="http://schemas.microsoft.com/office/drawing/2014/main" id="{F4727E35-E4B2-0464-DE8A-F97BC7FAD20C}"/>
              </a:ext>
            </a:extLst>
          </p:cNvPr>
          <p:cNvSpPr/>
          <p:nvPr/>
        </p:nvSpPr>
        <p:spPr>
          <a:xfrm>
            <a:off x="7482757" y="2723769"/>
            <a:ext cx="1987814" cy="732443"/>
          </a:xfrm>
          <a:prstGeom prst="cloud">
            <a:avLst/>
          </a:prstGeom>
          <a:gradFill flip="none" rotWithShape="1">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tileRect/>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rgbClr val="002060"/>
                </a:solidFill>
              </a:rPr>
              <a:t>SuperMicro</a:t>
            </a:r>
            <a:endParaRPr lang="en-GB" dirty="0">
              <a:solidFill>
                <a:srgbClr val="002060"/>
              </a:solidFill>
            </a:endParaRPr>
          </a:p>
        </p:txBody>
      </p:sp>
      <p:cxnSp>
        <p:nvCxnSpPr>
          <p:cNvPr id="17" name="Straight Arrow Connector 16">
            <a:extLst>
              <a:ext uri="{FF2B5EF4-FFF2-40B4-BE49-F238E27FC236}">
                <a16:creationId xmlns:a16="http://schemas.microsoft.com/office/drawing/2014/main" id="{31E681E6-6583-B30C-470B-0379D6F7DBC1}"/>
              </a:ext>
            </a:extLst>
          </p:cNvPr>
          <p:cNvCxnSpPr>
            <a:cxnSpLocks/>
          </p:cNvCxnSpPr>
          <p:nvPr/>
        </p:nvCxnSpPr>
        <p:spPr>
          <a:xfrm>
            <a:off x="4236098" y="6478823"/>
            <a:ext cx="5747657"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441710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354265-6883-EA67-B00C-A9F21D9D8E78}"/>
            </a:ext>
          </a:extLst>
        </p:cNvPr>
        <p:cNvGrpSpPr/>
        <p:nvPr/>
      </p:nvGrpSpPr>
      <p:grpSpPr>
        <a:xfrm>
          <a:off x="0" y="0"/>
          <a:ext cx="0" cy="0"/>
          <a:chOff x="0" y="0"/>
          <a:chExt cx="0" cy="0"/>
        </a:xfrm>
      </p:grpSpPr>
      <p:sp>
        <p:nvSpPr>
          <p:cNvPr id="5" name="TextBox 4">
            <a:extLst>
              <a:ext uri="{FF2B5EF4-FFF2-40B4-BE49-F238E27FC236}">
                <a16:creationId xmlns:a16="http://schemas.microsoft.com/office/drawing/2014/main" id="{FAAE20DE-9D30-A8F5-427B-09DB7FCC161B}"/>
              </a:ext>
            </a:extLst>
          </p:cNvPr>
          <p:cNvSpPr txBox="1"/>
          <p:nvPr/>
        </p:nvSpPr>
        <p:spPr>
          <a:xfrm>
            <a:off x="0" y="0"/>
            <a:ext cx="12192000" cy="707886"/>
          </a:xfrm>
          <a:prstGeom prst="rect">
            <a:avLst/>
          </a:prstGeom>
          <a:noFill/>
        </p:spPr>
        <p:txBody>
          <a:bodyPr wrap="square" rtlCol="0">
            <a:spAutoFit/>
          </a:bodyPr>
          <a:lstStyle/>
          <a:p>
            <a:pPr algn="ctr"/>
            <a:r>
              <a:rPr lang="en-US" sz="4000" b="1" dirty="0">
                <a:solidFill>
                  <a:srgbClr val="0000FF"/>
                </a:solidFill>
                <a:latin typeface="Arial" panose="020B0604020202020204" pitchFamily="34" charset="0"/>
                <a:cs typeface="Arial" panose="020B0604020202020204" pitchFamily="34" charset="0"/>
              </a:rPr>
              <a:t>GPU testing</a:t>
            </a:r>
            <a:endParaRPr lang="en-GB" sz="4000" b="1" dirty="0">
              <a:solidFill>
                <a:srgbClr val="0000FF"/>
              </a:solidFill>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79117056-063A-2655-B863-6ECA9E261BC2}"/>
              </a:ext>
            </a:extLst>
          </p:cNvPr>
          <p:cNvSpPr txBox="1"/>
          <p:nvPr/>
        </p:nvSpPr>
        <p:spPr>
          <a:xfrm>
            <a:off x="0" y="707886"/>
            <a:ext cx="11950369" cy="6001643"/>
          </a:xfrm>
          <a:prstGeom prst="rect">
            <a:avLst/>
          </a:prstGeom>
          <a:noFill/>
        </p:spPr>
        <p:txBody>
          <a:bodyPr wrap="square" rtlCol="0">
            <a:spAutoFit/>
          </a:bodyPr>
          <a:lstStyle/>
          <a:p>
            <a:r>
              <a:rPr lang="en-US" sz="2800" dirty="0">
                <a:latin typeface="Arial" panose="020B0604020202020204" pitchFamily="34" charset="0"/>
                <a:cs typeface="Arial" panose="020B0604020202020204" pitchFamily="34" charset="0"/>
              </a:rPr>
              <a:t>We had our GPU node for a while now, so far it has been used:</a:t>
            </a:r>
          </a:p>
          <a:p>
            <a:endParaRPr lang="en-US" sz="2000" dirty="0">
              <a:latin typeface="Arial" panose="020B0604020202020204" pitchFamily="34" charset="0"/>
              <a:cs typeface="Arial" panose="020B0604020202020204" pitchFamily="34" charset="0"/>
            </a:endParaRPr>
          </a:p>
          <a:p>
            <a:r>
              <a:rPr lang="en-US" sz="2800" dirty="0">
                <a:latin typeface="Arial" panose="020B0604020202020204" pitchFamily="34" charset="0"/>
                <a:cs typeface="Arial" panose="020B0604020202020204" pitchFamily="34" charset="0"/>
              </a:rPr>
              <a:t>- by local users, as </a:t>
            </a:r>
            <a:r>
              <a:rPr lang="en-US" sz="2800" b="1" dirty="0">
                <a:latin typeface="Arial" panose="020B0604020202020204" pitchFamily="34" charset="0"/>
                <a:cs typeface="Arial" panose="020B0604020202020204" pitchFamily="34" charset="0"/>
              </a:rPr>
              <a:t>A.I. playground</a:t>
            </a:r>
          </a:p>
          <a:p>
            <a:r>
              <a:rPr lang="en-US" sz="2800" dirty="0">
                <a:latin typeface="Arial" panose="020B0604020202020204" pitchFamily="34" charset="0"/>
                <a:cs typeface="Arial" panose="020B0604020202020204" pitchFamily="34" charset="0"/>
              </a:rPr>
              <a:t>  (from early </a:t>
            </a:r>
            <a:r>
              <a:rPr lang="en-US" sz="2800" b="1" dirty="0">
                <a:latin typeface="Arial" panose="020B0604020202020204" pitchFamily="34" charset="0"/>
                <a:cs typeface="Arial" panose="020B0604020202020204" pitchFamily="34" charset="0"/>
              </a:rPr>
              <a:t>GPT</a:t>
            </a:r>
            <a:r>
              <a:rPr lang="en-US" sz="2800" dirty="0">
                <a:latin typeface="Arial" panose="020B0604020202020204" pitchFamily="34" charset="0"/>
                <a:cs typeface="Arial" panose="020B0604020202020204" pitchFamily="34" charset="0"/>
              </a:rPr>
              <a:t>s to the latest </a:t>
            </a:r>
            <a:r>
              <a:rPr lang="en-US" sz="2800" b="1" dirty="0">
                <a:latin typeface="Arial" panose="020B0604020202020204" pitchFamily="34" charset="0"/>
                <a:cs typeface="Arial" panose="020B0604020202020204" pitchFamily="34" charset="0"/>
              </a:rPr>
              <a:t>SDXL</a:t>
            </a:r>
            <a:r>
              <a:rPr lang="en-US" sz="2800" dirty="0">
                <a:latin typeface="Arial" panose="020B0604020202020204" pitchFamily="34" charset="0"/>
                <a:cs typeface="Arial" panose="020B0604020202020204" pitchFamily="34" charset="0"/>
              </a:rPr>
              <a:t>)</a:t>
            </a:r>
          </a:p>
          <a:p>
            <a:endParaRPr lang="en-US" sz="2800" dirty="0">
              <a:latin typeface="Arial" panose="020B0604020202020204" pitchFamily="34" charset="0"/>
              <a:cs typeface="Arial" panose="020B0604020202020204" pitchFamily="34" charset="0"/>
            </a:endParaRPr>
          </a:p>
          <a:p>
            <a:endParaRPr lang="en-US" sz="2800" dirty="0">
              <a:latin typeface="Arial" panose="020B0604020202020204" pitchFamily="34" charset="0"/>
              <a:cs typeface="Arial" panose="020B0604020202020204" pitchFamily="34" charset="0"/>
            </a:endParaRPr>
          </a:p>
          <a:p>
            <a:r>
              <a:rPr lang="en-US" sz="2800" dirty="0">
                <a:latin typeface="Arial" panose="020B0604020202020204" pitchFamily="34" charset="0"/>
                <a:cs typeface="Arial" panose="020B0604020202020204" pitchFamily="34" charset="0"/>
              </a:rPr>
              <a:t>- by </a:t>
            </a:r>
            <a:r>
              <a:rPr lang="en-US" sz="2800" b="1" dirty="0">
                <a:latin typeface="Arial" panose="020B0604020202020204" pitchFamily="34" charset="0"/>
                <a:cs typeface="Arial" panose="020B0604020202020204" pitchFamily="34" charset="0"/>
              </a:rPr>
              <a:t>Gravitational Waves</a:t>
            </a:r>
            <a:r>
              <a:rPr lang="en-US" sz="2800" dirty="0">
                <a:latin typeface="Arial" panose="020B0604020202020204" pitchFamily="34" charset="0"/>
                <a:cs typeface="Arial" panose="020B0604020202020204" pitchFamily="34" charset="0"/>
              </a:rPr>
              <a:t> groups (LIGO/LISA) for </a:t>
            </a:r>
            <a:br>
              <a:rPr lang="en-US" sz="2800" dirty="0">
                <a:latin typeface="Arial" panose="020B0604020202020204" pitchFamily="34" charset="0"/>
                <a:cs typeface="Arial" panose="020B0604020202020204" pitchFamily="34" charset="0"/>
              </a:rPr>
            </a:br>
            <a:r>
              <a:rPr lang="en-US" sz="2800" dirty="0">
                <a:latin typeface="Arial" panose="020B0604020202020204" pitchFamily="34" charset="0"/>
                <a:cs typeface="Arial" panose="020B0604020202020204" pitchFamily="34" charset="0"/>
              </a:rPr>
              <a:t>  running a Neural-Network interpolator (</a:t>
            </a:r>
            <a:r>
              <a:rPr lang="en-US" sz="1800" dirty="0"/>
              <a:t>EMRI SNR function</a:t>
            </a:r>
            <a:r>
              <a:rPr lang="en-US" sz="2800" dirty="0">
                <a:latin typeface="Arial" panose="020B0604020202020204" pitchFamily="34" charset="0"/>
                <a:cs typeface="Arial" panose="020B0604020202020204" pitchFamily="34" charset="0"/>
              </a:rPr>
              <a:t>)</a:t>
            </a:r>
            <a:br>
              <a:rPr lang="en-US" sz="2800" dirty="0">
                <a:latin typeface="Arial" panose="020B0604020202020204" pitchFamily="34" charset="0"/>
                <a:cs typeface="Arial" panose="020B0604020202020204" pitchFamily="34" charset="0"/>
              </a:rPr>
            </a:br>
            <a:r>
              <a:rPr lang="en-US" sz="2800" dirty="0">
                <a:latin typeface="Arial" panose="020B0604020202020204" pitchFamily="34" charset="0"/>
                <a:cs typeface="Arial" panose="020B0604020202020204" pitchFamily="34" charset="0"/>
              </a:rPr>
              <a:t>  		</a:t>
            </a:r>
            <a:r>
              <a:rPr lang="en-US" sz="2000" dirty="0">
                <a:latin typeface="Arial" panose="020B0604020202020204" pitchFamily="34" charset="0"/>
                <a:cs typeface="Arial" panose="020B0604020202020204" pitchFamily="34" charset="0"/>
                <a:hlinkClick r:id="rId3"/>
              </a:rPr>
              <a:t>https://academic.oup.com/mnras/article/522/4/6043/7159736</a:t>
            </a:r>
            <a:endParaRPr lang="en-US" sz="2800" dirty="0">
              <a:latin typeface="Arial" panose="020B0604020202020204" pitchFamily="34" charset="0"/>
              <a:cs typeface="Arial" panose="020B0604020202020204" pitchFamily="34" charset="0"/>
            </a:endParaRPr>
          </a:p>
          <a:p>
            <a:endParaRPr lang="en-US" sz="2800" dirty="0">
              <a:latin typeface="Arial" panose="020B0604020202020204" pitchFamily="34" charset="0"/>
              <a:cs typeface="Arial" panose="020B0604020202020204" pitchFamily="34" charset="0"/>
            </a:endParaRPr>
          </a:p>
          <a:p>
            <a:endParaRPr lang="en-US" sz="2800" dirty="0">
              <a:latin typeface="Arial" panose="020B0604020202020204" pitchFamily="34" charset="0"/>
              <a:cs typeface="Arial" panose="020B0604020202020204" pitchFamily="34" charset="0"/>
            </a:endParaRPr>
          </a:p>
          <a:p>
            <a:r>
              <a:rPr lang="en-US" sz="2800" dirty="0">
                <a:latin typeface="Arial" panose="020B0604020202020204" pitchFamily="34" charset="0"/>
                <a:cs typeface="Arial" panose="020B0604020202020204" pitchFamily="34" charset="0"/>
              </a:rPr>
              <a:t>- by Bruno for trying out the </a:t>
            </a:r>
            <a:r>
              <a:rPr lang="en-US" sz="2800" b="1" dirty="0" err="1">
                <a:latin typeface="Arial" panose="020B0604020202020204" pitchFamily="34" charset="0"/>
                <a:cs typeface="Arial" panose="020B0604020202020204" pitchFamily="34" charset="0"/>
              </a:rPr>
              <a:t>Celeritas</a:t>
            </a:r>
            <a:r>
              <a:rPr lang="en-US" sz="2800" dirty="0">
                <a:latin typeface="Arial" panose="020B0604020202020204" pitchFamily="34" charset="0"/>
                <a:cs typeface="Arial" panose="020B0604020202020204" pitchFamily="34" charset="0"/>
              </a:rPr>
              <a:t> CPU+GPU framework</a:t>
            </a:r>
            <a:br>
              <a:rPr lang="en-US" sz="2800" dirty="0">
                <a:latin typeface="Arial" panose="020B0604020202020204" pitchFamily="34" charset="0"/>
                <a:cs typeface="Arial" panose="020B0604020202020204" pitchFamily="34" charset="0"/>
              </a:rPr>
            </a:br>
            <a:r>
              <a:rPr lang="en-US" sz="2800" dirty="0">
                <a:latin typeface="Arial" panose="020B0604020202020204" pitchFamily="34" charset="0"/>
                <a:cs typeface="Arial" panose="020B0604020202020204" pitchFamily="34" charset="0"/>
              </a:rPr>
              <a:t>  		</a:t>
            </a:r>
            <a:r>
              <a:rPr lang="en-US" sz="2000" dirty="0">
                <a:latin typeface="Arial" panose="020B0604020202020204" pitchFamily="34" charset="0"/>
                <a:cs typeface="Arial" panose="020B0604020202020204" pitchFamily="34" charset="0"/>
                <a:hlinkClick r:id="rId4"/>
              </a:rPr>
              <a:t>https://github.com/celeritas-project/celeritas</a:t>
            </a:r>
            <a:br>
              <a:rPr lang="en-US" sz="2800" dirty="0">
                <a:latin typeface="Arial" panose="020B0604020202020204" pitchFamily="34" charset="0"/>
                <a:cs typeface="Arial" panose="020B0604020202020204" pitchFamily="34" charset="0"/>
              </a:rPr>
            </a:br>
            <a:r>
              <a:rPr lang="en-US" sz="2800" dirty="0">
                <a:latin typeface="Arial" panose="020B0604020202020204" pitchFamily="34" charset="0"/>
                <a:cs typeface="Arial" panose="020B0604020202020204" pitchFamily="34" charset="0"/>
              </a:rPr>
              <a:t>  first goal: reproduce the ATLAS EM-Calorimeter simulation</a:t>
            </a:r>
          </a:p>
        </p:txBody>
      </p:sp>
      <p:pic>
        <p:nvPicPr>
          <p:cNvPr id="6" name="Picture 5">
            <a:extLst>
              <a:ext uri="{FF2B5EF4-FFF2-40B4-BE49-F238E27FC236}">
                <a16:creationId xmlns:a16="http://schemas.microsoft.com/office/drawing/2014/main" id="{AE9418FA-1B84-05BE-A304-4C817306575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918314" y="2922675"/>
            <a:ext cx="3255024" cy="2299202"/>
          </a:xfrm>
          <a:prstGeom prst="rect">
            <a:avLst/>
          </a:prstGeom>
        </p:spPr>
      </p:pic>
      <p:pic>
        <p:nvPicPr>
          <p:cNvPr id="3" name="Picture 2">
            <a:extLst>
              <a:ext uri="{FF2B5EF4-FFF2-40B4-BE49-F238E27FC236}">
                <a16:creationId xmlns:a16="http://schemas.microsoft.com/office/drawing/2014/main" id="{DDDE5C62-ECD0-F7A4-1B37-36DFD3DE203A}"/>
              </a:ext>
            </a:extLst>
          </p:cNvPr>
          <p:cNvPicPr>
            <a:picLocks noChangeAspect="1"/>
          </p:cNvPicPr>
          <p:nvPr/>
        </p:nvPicPr>
        <p:blipFill>
          <a:blip r:embed="rId6"/>
          <a:stretch>
            <a:fillRect/>
          </a:stretch>
        </p:blipFill>
        <p:spPr>
          <a:xfrm>
            <a:off x="6207967" y="1415772"/>
            <a:ext cx="2487378" cy="1658251"/>
          </a:xfrm>
          <a:prstGeom prst="rect">
            <a:avLst/>
          </a:prstGeom>
          <a:effectLst>
            <a:softEdge rad="63500"/>
          </a:effectLst>
        </p:spPr>
      </p:pic>
      <p:pic>
        <p:nvPicPr>
          <p:cNvPr id="9" name="Graphic 8">
            <a:extLst>
              <a:ext uri="{FF2B5EF4-FFF2-40B4-BE49-F238E27FC236}">
                <a16:creationId xmlns:a16="http://schemas.microsoft.com/office/drawing/2014/main" id="{F0A5ACE1-B2CD-466E-1753-4EFE9608ADC0}"/>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9722498" y="5306384"/>
            <a:ext cx="1551616" cy="1551616"/>
          </a:xfrm>
          <a:prstGeom prst="rect">
            <a:avLst/>
          </a:prstGeom>
        </p:spPr>
      </p:pic>
      <p:pic>
        <p:nvPicPr>
          <p:cNvPr id="10" name="Picture 9" descr="A person in a garment&#10;&#10;Description automatically generated">
            <a:extLst>
              <a:ext uri="{FF2B5EF4-FFF2-40B4-BE49-F238E27FC236}">
                <a16:creationId xmlns:a16="http://schemas.microsoft.com/office/drawing/2014/main" id="{9026D5A3-ED85-7A7F-FA33-D97A05EF2340}"/>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8833615" y="1415772"/>
            <a:ext cx="1206124" cy="945541"/>
          </a:xfrm>
          <a:prstGeom prst="rect">
            <a:avLst/>
          </a:prstGeom>
          <a:effectLst>
            <a:softEdge rad="63500"/>
          </a:effectLst>
        </p:spPr>
      </p:pic>
      <p:pic>
        <p:nvPicPr>
          <p:cNvPr id="12" name="Picture 11" descr="A person taking a selfie&#10;&#10;Description automatically generated">
            <a:extLst>
              <a:ext uri="{FF2B5EF4-FFF2-40B4-BE49-F238E27FC236}">
                <a16:creationId xmlns:a16="http://schemas.microsoft.com/office/drawing/2014/main" id="{2AC8928B-13AA-DD01-3AD3-8BD14609CBF8}"/>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0178009" y="1415772"/>
            <a:ext cx="1206124" cy="945542"/>
          </a:xfrm>
          <a:prstGeom prst="rect">
            <a:avLst/>
          </a:prstGeom>
          <a:effectLst>
            <a:softEdge rad="63500"/>
          </a:effectLst>
        </p:spPr>
      </p:pic>
    </p:spTree>
    <p:extLst>
      <p:ext uri="{BB962C8B-B14F-4D97-AF65-F5344CB8AC3E}">
        <p14:creationId xmlns:p14="http://schemas.microsoft.com/office/powerpoint/2010/main" val="18059421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534B8E-7476-C6B4-4212-905BE51D2BE0}"/>
            </a:ext>
          </a:extLst>
        </p:cNvPr>
        <p:cNvGrpSpPr/>
        <p:nvPr/>
      </p:nvGrpSpPr>
      <p:grpSpPr>
        <a:xfrm>
          <a:off x="0" y="0"/>
          <a:ext cx="0" cy="0"/>
          <a:chOff x="0" y="0"/>
          <a:chExt cx="0" cy="0"/>
        </a:xfrm>
      </p:grpSpPr>
      <p:sp>
        <p:nvSpPr>
          <p:cNvPr id="3" name="Rectangle 2">
            <a:extLst>
              <a:ext uri="{FF2B5EF4-FFF2-40B4-BE49-F238E27FC236}">
                <a16:creationId xmlns:a16="http://schemas.microsoft.com/office/drawing/2014/main" id="{6B8FC5B7-B2E4-E544-FEA3-E21EF3F3EB26}"/>
              </a:ext>
            </a:extLst>
          </p:cNvPr>
          <p:cNvSpPr/>
          <p:nvPr/>
        </p:nvSpPr>
        <p:spPr>
          <a:xfrm>
            <a:off x="0" y="769841"/>
            <a:ext cx="12192000" cy="1746202"/>
          </a:xfrm>
          <a:prstGeom prst="rect">
            <a:avLst/>
          </a:prstGeom>
          <a:solidFill>
            <a:schemeClr val="accent6">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Shape 136">
            <a:extLst>
              <a:ext uri="{FF2B5EF4-FFF2-40B4-BE49-F238E27FC236}">
                <a16:creationId xmlns:a16="http://schemas.microsoft.com/office/drawing/2014/main" id="{CED1D334-D550-3A02-648A-C234AEC7D753}"/>
              </a:ext>
            </a:extLst>
          </p:cNvPr>
          <p:cNvSpPr txBox="1">
            <a:spLocks/>
          </p:cNvSpPr>
          <p:nvPr/>
        </p:nvSpPr>
        <p:spPr>
          <a:xfrm>
            <a:off x="-1" y="938955"/>
            <a:ext cx="11566570" cy="1474725"/>
          </a:xfrm>
          <a:prstGeom prst="rect">
            <a:avLst/>
          </a:prstGeom>
          <a:ln>
            <a:noFill/>
          </a:ln>
        </p:spPr>
        <p:txBody>
          <a:bodyPr vert="horz" lIns="91440" tIns="45720" rIns="91440" bIns="45720" rtlCol="0">
            <a:noAutofit/>
          </a:bodyPr>
          <a:lstStyle/>
          <a:p>
            <a:pPr marR="0" lvl="0" algn="l" defTabSz="914400" rtl="0" eaLnBrk="1" fontAlgn="auto" latinLnBrk="0" hangingPunct="1">
              <a:lnSpc>
                <a:spcPct val="90000"/>
              </a:lnSpc>
              <a:spcBef>
                <a:spcPts val="1800"/>
              </a:spcBef>
              <a:spcAft>
                <a:spcPts val="0"/>
              </a:spcAft>
              <a:buClrTx/>
              <a:buSzTx/>
              <a:tabLst/>
              <a:defRPr/>
            </a:pPr>
            <a:r>
              <a:rPr lang="en-US" sz="2000" b="1" dirty="0">
                <a:ln w="3175">
                  <a:solidFill>
                    <a:schemeClr val="tx1"/>
                  </a:solidFill>
                </a:ln>
                <a:solidFill>
                  <a:srgbClr val="FFFF00"/>
                </a:solidFill>
                <a:latin typeface="Arial" panose="020B0604020202020204" pitchFamily="34" charset="0"/>
                <a:cs typeface="Arial" panose="020B0604020202020204" pitchFamily="34" charset="0"/>
              </a:rPr>
              <a:t>Milk-V Pioneer :  </a:t>
            </a:r>
            <a:r>
              <a:rPr lang="it-IT" sz="2000" b="1" dirty="0">
                <a:ln w="3175">
                  <a:solidFill>
                    <a:schemeClr val="tx1"/>
                  </a:solidFill>
                </a:ln>
                <a:solidFill>
                  <a:srgbClr val="FFFF00"/>
                </a:solidFill>
                <a:latin typeface="Arial" panose="020B0604020202020204" pitchFamily="34" charset="0"/>
                <a:cs typeface="Arial" panose="020B0604020202020204" pitchFamily="34" charset="0"/>
              </a:rPr>
              <a:t>Single </a:t>
            </a:r>
            <a:r>
              <a:rPr lang="it-IT" sz="2000" b="1" dirty="0" err="1">
                <a:ln w="3175">
                  <a:solidFill>
                    <a:schemeClr val="tx1"/>
                  </a:solidFill>
                </a:ln>
                <a:solidFill>
                  <a:srgbClr val="FFFF00"/>
                </a:solidFill>
                <a:latin typeface="Arial" panose="020B0604020202020204" pitchFamily="34" charset="0"/>
                <a:cs typeface="Arial" panose="020B0604020202020204" pitchFamily="34" charset="0"/>
              </a:rPr>
              <a:t>socket</a:t>
            </a:r>
            <a:r>
              <a:rPr lang="it-IT" sz="2000" b="1" dirty="0">
                <a:ln w="3175">
                  <a:solidFill>
                    <a:schemeClr val="tx1"/>
                  </a:solidFill>
                </a:ln>
                <a:solidFill>
                  <a:srgbClr val="FFFF00"/>
                </a:solidFill>
                <a:latin typeface="Arial" panose="020B0604020202020204" pitchFamily="34" charset="0"/>
                <a:cs typeface="Arial" panose="020B0604020202020204" pitchFamily="34" charset="0"/>
              </a:rPr>
              <a:t> RISC-V 64-Core Processor (Milk-V)</a:t>
            </a:r>
            <a:br>
              <a:rPr lang="it-IT" sz="2000" b="1" dirty="0">
                <a:ln w="3175">
                  <a:solidFill>
                    <a:schemeClr val="tx1"/>
                  </a:solidFill>
                </a:ln>
                <a:solidFill>
                  <a:srgbClr val="FFFF00"/>
                </a:solidFill>
                <a:latin typeface="Arial" panose="020B0604020202020204" pitchFamily="34" charset="0"/>
                <a:cs typeface="Arial" panose="020B0604020202020204" pitchFamily="34" charset="0"/>
              </a:rPr>
            </a:br>
            <a:br>
              <a:rPr lang="en-US" sz="300" dirty="0">
                <a:ln w="3175">
                  <a:solidFill>
                    <a:schemeClr val="tx1"/>
                  </a:solidFill>
                </a:ln>
                <a:solidFill>
                  <a:srgbClr val="FFFF00"/>
                </a:solidFill>
                <a:latin typeface="Arial" panose="020B0604020202020204" pitchFamily="34" charset="0"/>
                <a:cs typeface="Arial" panose="020B0604020202020204" pitchFamily="34" charset="0"/>
              </a:rPr>
            </a:br>
            <a:r>
              <a:rPr lang="en-US" sz="2000" dirty="0">
                <a:ln w="3175">
                  <a:solidFill>
                    <a:schemeClr val="tx1"/>
                  </a:solidFill>
                </a:ln>
                <a:solidFill>
                  <a:srgbClr val="FFFF00"/>
                </a:solidFill>
                <a:latin typeface="Arial" panose="020B0604020202020204" pitchFamily="34" charset="0"/>
                <a:cs typeface="Arial" panose="020B0604020202020204" pitchFamily="34" charset="0"/>
              </a:rPr>
              <a:t>  CPU: 	SOPHON SG2042 (64 Core C920, RVV 0.71) riscv64 @ 2GHz (TDP 120W)</a:t>
            </a:r>
            <a:br>
              <a:rPr lang="en-US" sz="2000" dirty="0">
                <a:ln w="3175">
                  <a:solidFill>
                    <a:schemeClr val="tx1"/>
                  </a:solidFill>
                </a:ln>
                <a:solidFill>
                  <a:srgbClr val="FFFF00"/>
                </a:solidFill>
                <a:latin typeface="Arial" panose="020B0604020202020204" pitchFamily="34" charset="0"/>
                <a:cs typeface="Arial" panose="020B0604020202020204" pitchFamily="34" charset="0"/>
              </a:rPr>
            </a:br>
            <a:r>
              <a:rPr lang="en-US" sz="2000" dirty="0">
                <a:ln w="3175">
                  <a:solidFill>
                    <a:schemeClr val="tx1"/>
                  </a:solidFill>
                </a:ln>
                <a:solidFill>
                  <a:srgbClr val="FFFF00"/>
                </a:solidFill>
                <a:latin typeface="Arial" panose="020B0604020202020204" pitchFamily="34" charset="0"/>
                <a:cs typeface="Arial" panose="020B0604020202020204" pitchFamily="34" charset="0"/>
              </a:rPr>
              <a:t>  RAM: 	128GB (4 x 32GB) DDR4 3600 MT/s </a:t>
            </a:r>
            <a:r>
              <a:rPr lang="en-US" sz="2000" dirty="0">
                <a:ln w="3175">
                  <a:solidFill>
                    <a:schemeClr val="tx1"/>
                  </a:solidFill>
                </a:ln>
                <a:solidFill>
                  <a:srgbClr val="FFFF00"/>
                </a:solidFill>
                <a:latin typeface="Arial" panose="020B0604020202020204" pitchFamily="34" charset="0"/>
                <a:cs typeface="Arial" panose="020B0604020202020204" pitchFamily="34" charset="0"/>
                <a:sym typeface="Wingdings" panose="05000000000000000000" pitchFamily="2" charset="2"/>
              </a:rPr>
              <a:t> 2 GB/core</a:t>
            </a:r>
            <a:br>
              <a:rPr lang="en-US" sz="2000" dirty="0">
                <a:ln w="3175">
                  <a:solidFill>
                    <a:schemeClr val="tx1"/>
                  </a:solidFill>
                </a:ln>
                <a:solidFill>
                  <a:srgbClr val="FFFF00"/>
                </a:solidFill>
                <a:latin typeface="Arial" panose="020B0604020202020204" pitchFamily="34" charset="0"/>
                <a:cs typeface="Arial" panose="020B0604020202020204" pitchFamily="34" charset="0"/>
              </a:rPr>
            </a:br>
            <a:r>
              <a:rPr lang="en-US" sz="2000" dirty="0">
                <a:ln w="3175">
                  <a:solidFill>
                    <a:schemeClr val="tx1"/>
                  </a:solidFill>
                </a:ln>
                <a:solidFill>
                  <a:srgbClr val="FFFF00"/>
                </a:solidFill>
                <a:latin typeface="Arial" panose="020B0604020202020204" pitchFamily="34" charset="0"/>
                <a:cs typeface="Arial" panose="020B0604020202020204" pitchFamily="34" charset="0"/>
              </a:rPr>
              <a:t>  HDD: 	</a:t>
            </a:r>
            <a:r>
              <a:rPr lang="pl-PL" sz="2000" dirty="0">
                <a:ln w="3175">
                  <a:solidFill>
                    <a:schemeClr val="tx1"/>
                  </a:solidFill>
                </a:ln>
                <a:solidFill>
                  <a:srgbClr val="FFFF00"/>
                </a:solidFill>
                <a:latin typeface="Arial" panose="020B0604020202020204" pitchFamily="34" charset="0"/>
                <a:cs typeface="Arial" panose="020B0604020202020204" pitchFamily="34" charset="0"/>
              </a:rPr>
              <a:t>1TB PCIe 3.0</a:t>
            </a:r>
            <a:r>
              <a:rPr lang="en-US" sz="2000" dirty="0">
                <a:ln w="3175">
                  <a:solidFill>
                    <a:schemeClr val="tx1"/>
                  </a:solidFill>
                </a:ln>
                <a:solidFill>
                  <a:srgbClr val="FFFF00"/>
                </a:solidFill>
                <a:latin typeface="Arial" panose="020B0604020202020204" pitchFamily="34" charset="0"/>
                <a:cs typeface="Arial" panose="020B0604020202020204" pitchFamily="34" charset="0"/>
              </a:rPr>
              <a:t> </a:t>
            </a:r>
            <a:r>
              <a:rPr lang="en-US" sz="2000" dirty="0" err="1">
                <a:ln w="3175">
                  <a:solidFill>
                    <a:schemeClr val="tx1"/>
                  </a:solidFill>
                </a:ln>
                <a:solidFill>
                  <a:srgbClr val="FFFF00"/>
                </a:solidFill>
                <a:latin typeface="Arial" panose="020B0604020202020204" pitchFamily="34" charset="0"/>
                <a:cs typeface="Arial" panose="020B0604020202020204" pitchFamily="34" charset="0"/>
              </a:rPr>
              <a:t>NVMe</a:t>
            </a:r>
            <a:br>
              <a:rPr lang="en-US" sz="2000" dirty="0">
                <a:ln w="3175">
                  <a:solidFill>
                    <a:schemeClr val="tx1"/>
                  </a:solidFill>
                </a:ln>
                <a:solidFill>
                  <a:srgbClr val="FFFF00"/>
                </a:solidFill>
                <a:latin typeface="Arial" panose="020B0604020202020204" pitchFamily="34" charset="0"/>
                <a:cs typeface="Arial" panose="020B0604020202020204" pitchFamily="34" charset="0"/>
              </a:rPr>
            </a:br>
            <a:r>
              <a:rPr lang="en-US" sz="2000" dirty="0">
                <a:ln w="3175">
                  <a:solidFill>
                    <a:schemeClr val="tx1"/>
                  </a:solidFill>
                </a:ln>
                <a:solidFill>
                  <a:srgbClr val="FFFF00"/>
                </a:solidFill>
                <a:latin typeface="Arial" panose="020B0604020202020204" pitchFamily="34" charset="0"/>
                <a:cs typeface="Arial" panose="020B0604020202020204" pitchFamily="34" charset="0"/>
              </a:rPr>
              <a:t>  OS: 	Fedora 38</a:t>
            </a:r>
            <a:endParaRPr lang="en-US" sz="2000" i="1" dirty="0">
              <a:ln w="3175">
                <a:solidFill>
                  <a:schemeClr val="tx1"/>
                </a:solidFill>
              </a:ln>
              <a:solidFill>
                <a:srgbClr val="FFFF00"/>
              </a:solidFill>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256838F4-32B5-50B8-348A-D8BE5485586D}"/>
              </a:ext>
            </a:extLst>
          </p:cNvPr>
          <p:cNvSpPr txBox="1"/>
          <p:nvPr/>
        </p:nvSpPr>
        <p:spPr>
          <a:xfrm>
            <a:off x="0" y="0"/>
            <a:ext cx="12192000" cy="707886"/>
          </a:xfrm>
          <a:prstGeom prst="rect">
            <a:avLst/>
          </a:prstGeom>
          <a:noFill/>
        </p:spPr>
        <p:txBody>
          <a:bodyPr wrap="square" rtlCol="0">
            <a:spAutoFit/>
          </a:bodyPr>
          <a:lstStyle/>
          <a:p>
            <a:pPr algn="ctr"/>
            <a:r>
              <a:rPr lang="en-US" sz="4000" b="1" dirty="0">
                <a:solidFill>
                  <a:srgbClr val="0000FF"/>
                </a:solidFill>
                <a:latin typeface="Arial" panose="020B0604020202020204" pitchFamily="34" charset="0"/>
                <a:cs typeface="Arial" panose="020B0604020202020204" pitchFamily="34" charset="0"/>
              </a:rPr>
              <a:t>RISC-V testing</a:t>
            </a:r>
            <a:endParaRPr lang="en-GB" sz="4000" b="1" dirty="0">
              <a:solidFill>
                <a:srgbClr val="0000FF"/>
              </a:solidFill>
              <a:latin typeface="Arial" panose="020B0604020202020204" pitchFamily="34" charset="0"/>
              <a:cs typeface="Arial" panose="020B0604020202020204" pitchFamily="34" charset="0"/>
            </a:endParaRPr>
          </a:p>
        </p:txBody>
      </p:sp>
      <p:pic>
        <p:nvPicPr>
          <p:cNvPr id="12" name="Picture 11" descr="A close-up of a computer&#10;&#10;Description automatically generated">
            <a:extLst>
              <a:ext uri="{FF2B5EF4-FFF2-40B4-BE49-F238E27FC236}">
                <a16:creationId xmlns:a16="http://schemas.microsoft.com/office/drawing/2014/main" id="{237F6202-0374-9BD7-05A2-BFB3F12CDB62}"/>
              </a:ext>
            </a:extLst>
          </p:cNvPr>
          <p:cNvPicPr>
            <a:picLocks noChangeAspect="1"/>
          </p:cNvPicPr>
          <p:nvPr/>
        </p:nvPicPr>
        <p:blipFill rotWithShape="1">
          <a:blip r:embed="rId3">
            <a:clrChange>
              <a:clrFrom>
                <a:srgbClr val="000000"/>
              </a:clrFrom>
              <a:clrTo>
                <a:srgbClr val="000000">
                  <a:alpha val="0"/>
                </a:srgbClr>
              </a:clrTo>
            </a:clrChange>
            <a:extLst>
              <a:ext uri="{28A0092B-C50C-407E-A947-70E740481C1C}">
                <a14:useLocalDpi xmlns:a14="http://schemas.microsoft.com/office/drawing/2010/main" val="0"/>
              </a:ext>
            </a:extLst>
          </a:blip>
          <a:srcRect l="39559" t="18851" r="8835" b="21226"/>
          <a:stretch/>
        </p:blipFill>
        <p:spPr>
          <a:xfrm>
            <a:off x="9896394" y="707886"/>
            <a:ext cx="2070605" cy="1882805"/>
          </a:xfrm>
          <a:prstGeom prst="rect">
            <a:avLst/>
          </a:prstGeom>
        </p:spPr>
      </p:pic>
      <p:sp>
        <p:nvSpPr>
          <p:cNvPr id="2" name="TextBox 1">
            <a:extLst>
              <a:ext uri="{FF2B5EF4-FFF2-40B4-BE49-F238E27FC236}">
                <a16:creationId xmlns:a16="http://schemas.microsoft.com/office/drawing/2014/main" id="{0EC94CDA-25EA-CBA2-7938-482D28BC2CF6}"/>
              </a:ext>
            </a:extLst>
          </p:cNvPr>
          <p:cNvSpPr txBox="1"/>
          <p:nvPr/>
        </p:nvSpPr>
        <p:spPr>
          <a:xfrm>
            <a:off x="83976" y="2815182"/>
            <a:ext cx="12108024" cy="3539430"/>
          </a:xfrm>
          <a:prstGeom prst="rect">
            <a:avLst/>
          </a:prstGeom>
          <a:noFill/>
        </p:spPr>
        <p:txBody>
          <a:bodyPr wrap="square" rtlCol="0">
            <a:spAutoFit/>
          </a:bodyPr>
          <a:lstStyle/>
          <a:p>
            <a:r>
              <a:rPr lang="en-US" sz="2800" dirty="0">
                <a:latin typeface="Arial" panose="020B0604020202020204" pitchFamily="34" charset="0"/>
                <a:cs typeface="Arial" panose="020B0604020202020204" pitchFamily="34" charset="0"/>
              </a:rPr>
              <a:t>We managed to install </a:t>
            </a:r>
            <a:r>
              <a:rPr lang="en-US" sz="2800" b="1" dirty="0">
                <a:latin typeface="Arial" panose="020B0604020202020204" pitchFamily="34" charset="0"/>
                <a:cs typeface="Arial" panose="020B0604020202020204" pitchFamily="34" charset="0"/>
              </a:rPr>
              <a:t>ROOT</a:t>
            </a:r>
            <a:r>
              <a:rPr lang="en-US" sz="2800" dirty="0">
                <a:latin typeface="Arial" panose="020B0604020202020204" pitchFamily="34" charset="0"/>
                <a:cs typeface="Arial" panose="020B0604020202020204" pitchFamily="34" charset="0"/>
              </a:rPr>
              <a:t> for RISC (</a:t>
            </a:r>
            <a:r>
              <a:rPr lang="en-US" sz="2800" dirty="0">
                <a:latin typeface="Arial" panose="020B0604020202020204" pitchFamily="34" charset="0"/>
                <a:cs typeface="Arial" panose="020B0604020202020204" pitchFamily="34" charset="0"/>
                <a:hlinkClick r:id="rId4"/>
              </a:rPr>
              <a:t>https://github.com/hahnjo/root.git</a:t>
            </a:r>
            <a:r>
              <a:rPr lang="en-US" sz="2800" dirty="0">
                <a:latin typeface="Arial" panose="020B0604020202020204" pitchFamily="34" charset="0"/>
                <a:cs typeface="Arial" panose="020B0604020202020204" pitchFamily="34" charset="0"/>
              </a:rPr>
              <a:t>), </a:t>
            </a:r>
            <a:r>
              <a:rPr lang="en-US" sz="2800" b="1" dirty="0">
                <a:latin typeface="Arial" panose="020B0604020202020204" pitchFamily="34" charset="0"/>
                <a:cs typeface="Arial" panose="020B0604020202020204" pitchFamily="34" charset="0"/>
              </a:rPr>
              <a:t>CVMFS</a:t>
            </a:r>
            <a:r>
              <a:rPr lang="en-US" sz="2800" dirty="0">
                <a:latin typeface="Arial" panose="020B0604020202020204" pitchFamily="34" charset="0"/>
                <a:cs typeface="Arial" panose="020B0604020202020204" pitchFamily="34" charset="0"/>
              </a:rPr>
              <a:t> and </a:t>
            </a:r>
            <a:r>
              <a:rPr lang="en-US" sz="2800" b="1" dirty="0" err="1">
                <a:latin typeface="Arial" panose="020B0604020202020204" pitchFamily="34" charset="0"/>
                <a:cs typeface="Arial" panose="020B0604020202020204" pitchFamily="34" charset="0"/>
              </a:rPr>
              <a:t>XRootD</a:t>
            </a:r>
            <a:r>
              <a:rPr lang="en-US" sz="2800" dirty="0">
                <a:latin typeface="Arial" panose="020B0604020202020204" pitchFamily="34" charset="0"/>
                <a:cs typeface="Arial" panose="020B0604020202020204" pitchFamily="34" charset="0"/>
              </a:rPr>
              <a:t> by compiling from source.</a:t>
            </a:r>
          </a:p>
          <a:p>
            <a:endParaRPr lang="en-US" sz="2800" dirty="0">
              <a:latin typeface="Arial" panose="020B0604020202020204" pitchFamily="34" charset="0"/>
              <a:cs typeface="Arial" panose="020B0604020202020204" pitchFamily="34" charset="0"/>
            </a:endParaRPr>
          </a:p>
          <a:p>
            <a:r>
              <a:rPr lang="en-US" sz="2800" dirty="0">
                <a:latin typeface="Arial" panose="020B0604020202020204" pitchFamily="34" charset="0"/>
                <a:cs typeface="Arial" panose="020B0604020202020204" pitchFamily="34" charset="0"/>
              </a:rPr>
              <a:t>We could run </a:t>
            </a:r>
            <a:r>
              <a:rPr lang="en-US" sz="2800" b="1" dirty="0">
                <a:latin typeface="Arial" panose="020B0604020202020204" pitchFamily="34" charset="0"/>
                <a:cs typeface="Arial" panose="020B0604020202020204" pitchFamily="34" charset="0"/>
              </a:rPr>
              <a:t>ROOT stress tests</a:t>
            </a:r>
            <a:r>
              <a:rPr lang="en-US" sz="2800" dirty="0">
                <a:latin typeface="Arial" panose="020B0604020202020204" pitchFamily="34" charset="0"/>
                <a:cs typeface="Arial" panose="020B0604020202020204" pitchFamily="34" charset="0"/>
              </a:rPr>
              <a:t>: all 64 cores seem to do work and the peak power consumption is </a:t>
            </a:r>
            <a:r>
              <a:rPr lang="en-US" sz="2800" u="sng" dirty="0">
                <a:latin typeface="Arial" panose="020B0604020202020204" pitchFamily="34" charset="0"/>
                <a:cs typeface="Arial" panose="020B0604020202020204" pitchFamily="34" charset="0"/>
              </a:rPr>
              <a:t>~140W</a:t>
            </a:r>
            <a:r>
              <a:rPr lang="en-US" sz="2800" dirty="0">
                <a:latin typeface="Arial" panose="020B0604020202020204" pitchFamily="34" charset="0"/>
                <a:cs typeface="Arial" panose="020B0604020202020204" pitchFamily="34" charset="0"/>
              </a:rPr>
              <a:t> …  but this is a desktop PC.</a:t>
            </a:r>
          </a:p>
          <a:p>
            <a:endParaRPr lang="en-US" sz="2800" dirty="0">
              <a:latin typeface="Arial" panose="020B0604020202020204" pitchFamily="34" charset="0"/>
              <a:cs typeface="Arial" panose="020B0604020202020204" pitchFamily="34" charset="0"/>
            </a:endParaRPr>
          </a:p>
          <a:p>
            <a:r>
              <a:rPr lang="en-US" sz="2800" dirty="0">
                <a:latin typeface="Arial" panose="020B0604020202020204" pitchFamily="34" charset="0"/>
                <a:cs typeface="Arial" panose="020B0604020202020204" pitchFamily="34" charset="0"/>
              </a:rPr>
              <a:t>We have been talking with Tommaso (</a:t>
            </a:r>
            <a:r>
              <a:rPr lang="en-US" sz="2800" b="1" dirty="0">
                <a:latin typeface="Arial" panose="020B0604020202020204" pitchFamily="34" charset="0"/>
                <a:cs typeface="Arial" panose="020B0604020202020204" pitchFamily="34" charset="0"/>
              </a:rPr>
              <a:t>INFN</a:t>
            </a:r>
            <a:r>
              <a:rPr lang="en-US" sz="2800" dirty="0">
                <a:latin typeface="Arial" panose="020B0604020202020204" pitchFamily="34" charset="0"/>
                <a:cs typeface="Arial" panose="020B0604020202020204" pitchFamily="34" charset="0"/>
              </a:rPr>
              <a:t>), who also has a couple of RISC-V machines and had plan to try porting </a:t>
            </a:r>
            <a:r>
              <a:rPr lang="en-US" sz="2800" b="1" dirty="0">
                <a:latin typeface="Arial" panose="020B0604020202020204" pitchFamily="34" charset="0"/>
                <a:cs typeface="Arial" panose="020B0604020202020204" pitchFamily="34" charset="0"/>
              </a:rPr>
              <a:t>CMS</a:t>
            </a:r>
            <a:r>
              <a:rPr lang="en-US" sz="2800" dirty="0">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5414827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5CA4BE5-DF7A-BEDD-12C8-2308C2442E6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42302" y="707886"/>
            <a:ext cx="6949697" cy="3482622"/>
          </a:xfrm>
          <a:prstGeom prst="rect">
            <a:avLst/>
          </a:prstGeom>
        </p:spPr>
      </p:pic>
      <p:sp>
        <p:nvSpPr>
          <p:cNvPr id="16" name="TextBox 15">
            <a:extLst>
              <a:ext uri="{FF2B5EF4-FFF2-40B4-BE49-F238E27FC236}">
                <a16:creationId xmlns:a16="http://schemas.microsoft.com/office/drawing/2014/main" id="{CBEDF9A3-A034-251E-A1D4-FEC11355877D}"/>
              </a:ext>
            </a:extLst>
          </p:cNvPr>
          <p:cNvSpPr txBox="1"/>
          <p:nvPr/>
        </p:nvSpPr>
        <p:spPr>
          <a:xfrm>
            <a:off x="0" y="0"/>
            <a:ext cx="12192000" cy="707886"/>
          </a:xfrm>
          <a:prstGeom prst="rect">
            <a:avLst/>
          </a:prstGeom>
          <a:noFill/>
        </p:spPr>
        <p:txBody>
          <a:bodyPr wrap="square" rtlCol="0">
            <a:spAutoFit/>
          </a:bodyPr>
          <a:lstStyle/>
          <a:p>
            <a:pPr algn="ctr"/>
            <a:r>
              <a:rPr lang="en-US" sz="4000" b="1" dirty="0">
                <a:solidFill>
                  <a:srgbClr val="0000FF"/>
                </a:solidFill>
                <a:latin typeface="Arial" panose="020B0604020202020204" pitchFamily="34" charset="0"/>
                <a:cs typeface="Arial" panose="020B0604020202020204" pitchFamily="34" charset="0"/>
              </a:rPr>
              <a:t>What Watt</a:t>
            </a:r>
            <a:endParaRPr lang="en-GB" sz="4000" b="1" dirty="0">
              <a:solidFill>
                <a:srgbClr val="0000FF"/>
              </a:solidFill>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7980E808-59D3-FAB6-9761-3635B15C7DD9}"/>
              </a:ext>
            </a:extLst>
          </p:cNvPr>
          <p:cNvSpPr txBox="1"/>
          <p:nvPr/>
        </p:nvSpPr>
        <p:spPr>
          <a:xfrm>
            <a:off x="0" y="842693"/>
            <a:ext cx="5242301" cy="4893647"/>
          </a:xfrm>
          <a:prstGeom prst="rect">
            <a:avLst/>
          </a:prstGeom>
          <a:noFill/>
        </p:spPr>
        <p:txBody>
          <a:bodyPr wrap="square" rtlCol="0">
            <a:spAutoFit/>
          </a:bodyPr>
          <a:lstStyle/>
          <a:p>
            <a:r>
              <a:rPr lang="en-US" sz="2400" dirty="0">
                <a:latin typeface="Arial" panose="020B0604020202020204" pitchFamily="34" charset="0"/>
                <a:cs typeface="Arial" panose="020B0604020202020204" pitchFamily="34" charset="0"/>
              </a:rPr>
              <a:t>We benchmark using the </a:t>
            </a:r>
            <a:r>
              <a:rPr lang="en-US" sz="2400" b="1" dirty="0">
                <a:latin typeface="Arial" panose="020B0604020202020204" pitchFamily="34" charset="0"/>
                <a:cs typeface="Arial" panose="020B0604020202020204" pitchFamily="34" charset="0"/>
              </a:rPr>
              <a:t>HEP-Score suite </a:t>
            </a:r>
            <a:r>
              <a:rPr lang="en-US" sz="2400" dirty="0">
                <a:latin typeface="Arial" panose="020B0604020202020204" pitchFamily="34" charset="0"/>
                <a:cs typeface="Arial" panose="020B0604020202020204" pitchFamily="34" charset="0"/>
              </a:rPr>
              <a:t>(i.e., 3 x 7 workloads of </a:t>
            </a:r>
            <a:r>
              <a:rPr lang="en-US" sz="2400" i="1" dirty="0">
                <a:latin typeface="Arial" panose="020B0604020202020204" pitchFamily="34" charset="0"/>
                <a:cs typeface="Arial" panose="020B0604020202020204" pitchFamily="34" charset="0"/>
              </a:rPr>
              <a:t>10-30 min.</a:t>
            </a:r>
            <a:r>
              <a:rPr lang="en-US" sz="2400" dirty="0">
                <a:latin typeface="Arial" panose="020B0604020202020204" pitchFamily="34" charset="0"/>
                <a:cs typeface="Arial" panose="020B0604020202020204" pitchFamily="34" charset="0"/>
              </a:rPr>
              <a:t> each, including start-up phase).</a:t>
            </a:r>
          </a:p>
          <a:p>
            <a:endParaRPr lang="en-US" sz="2400" dirty="0">
              <a:latin typeface="Arial" panose="020B0604020202020204" pitchFamily="34" charset="0"/>
              <a:cs typeface="Arial" panose="020B0604020202020204" pitchFamily="34" charset="0"/>
            </a:endParaRPr>
          </a:p>
          <a:p>
            <a:endParaRPr lang="en-US" sz="2400" dirty="0">
              <a:latin typeface="Arial" panose="020B0604020202020204" pitchFamily="34" charset="0"/>
              <a:cs typeface="Arial" panose="020B0604020202020204" pitchFamily="34" charset="0"/>
            </a:endParaRPr>
          </a:p>
          <a:p>
            <a:endParaRPr lang="en-US" sz="2400" dirty="0">
              <a:latin typeface="Arial" panose="020B0604020202020204" pitchFamily="34" charset="0"/>
              <a:cs typeface="Arial" panose="020B0604020202020204" pitchFamily="34" charset="0"/>
            </a:endParaRPr>
          </a:p>
          <a:p>
            <a:endParaRPr lang="en-US" sz="2400" dirty="0">
              <a:latin typeface="Arial" panose="020B0604020202020204" pitchFamily="34" charset="0"/>
              <a:cs typeface="Arial" panose="020B0604020202020204" pitchFamily="34" charset="0"/>
            </a:endParaRPr>
          </a:p>
          <a:p>
            <a:endParaRPr lang="en-US" sz="2400" dirty="0">
              <a:latin typeface="Arial" panose="020B0604020202020204" pitchFamily="34" charset="0"/>
              <a:cs typeface="Arial" panose="020B0604020202020204" pitchFamily="34" charset="0"/>
            </a:endParaRPr>
          </a:p>
          <a:p>
            <a:r>
              <a:rPr lang="en-US" sz="2400" dirty="0">
                <a:latin typeface="Arial" panose="020B0604020202020204" pitchFamily="34" charset="0"/>
                <a:cs typeface="Arial" panose="020B0604020202020204" pitchFamily="34" charset="0"/>
              </a:rPr>
              <a:t>This does not well represent the standard running conditions at grid sites, where typical pilots last </a:t>
            </a:r>
            <a:r>
              <a:rPr lang="en-US" sz="2400" i="1" dirty="0">
                <a:latin typeface="Arial" panose="020B0604020202020204" pitchFamily="34" charset="0"/>
                <a:cs typeface="Arial" panose="020B0604020202020204" pitchFamily="34" charset="0"/>
              </a:rPr>
              <a:t>24-48h</a:t>
            </a:r>
            <a:r>
              <a:rPr lang="en-US" sz="2400" dirty="0">
                <a:latin typeface="Arial" panose="020B0604020202020204" pitchFamily="34" charset="0"/>
                <a:cs typeface="Arial" panose="020B0604020202020204" pitchFamily="34" charset="0"/>
              </a:rPr>
              <a:t> and multiple jobs run simultaneously, keeping the CPU at ~100% all time.</a:t>
            </a:r>
          </a:p>
        </p:txBody>
      </p:sp>
      <p:sp>
        <p:nvSpPr>
          <p:cNvPr id="10" name="TextBox 9">
            <a:extLst>
              <a:ext uri="{FF2B5EF4-FFF2-40B4-BE49-F238E27FC236}">
                <a16:creationId xmlns:a16="http://schemas.microsoft.com/office/drawing/2014/main" id="{FA06B992-340C-D54F-D160-F19BF7534B63}"/>
              </a:ext>
            </a:extLst>
          </p:cNvPr>
          <p:cNvSpPr txBox="1"/>
          <p:nvPr/>
        </p:nvSpPr>
        <p:spPr>
          <a:xfrm>
            <a:off x="746448" y="5874764"/>
            <a:ext cx="10419529" cy="954107"/>
          </a:xfrm>
          <a:prstGeom prst="rect">
            <a:avLst/>
          </a:prstGeom>
          <a:noFill/>
        </p:spPr>
        <p:txBody>
          <a:bodyPr wrap="square" rtlCol="0">
            <a:spAutoFit/>
          </a:bodyPr>
          <a:lstStyle/>
          <a:p>
            <a:r>
              <a:rPr lang="en-US" sz="2800" dirty="0">
                <a:solidFill>
                  <a:srgbClr val="002060"/>
                </a:solidFill>
                <a:latin typeface="Arial" panose="020B0604020202020204" pitchFamily="34" charset="0"/>
                <a:cs typeface="Arial" panose="020B0604020202020204" pitchFamily="34" charset="0"/>
              </a:rPr>
              <a:t>So … what is the most representative figure for of power usage? </a:t>
            </a:r>
          </a:p>
          <a:p>
            <a:r>
              <a:rPr lang="en-US" sz="2800" dirty="0">
                <a:solidFill>
                  <a:srgbClr val="002060"/>
                </a:solidFill>
                <a:latin typeface="Arial" panose="020B0604020202020204" pitchFamily="34" charset="0"/>
                <a:cs typeface="Arial" panose="020B0604020202020204" pitchFamily="34" charset="0"/>
              </a:rPr>
              <a:t>Or, in other words: </a:t>
            </a:r>
            <a:r>
              <a:rPr lang="en-US" sz="2800" b="1" u="sng" dirty="0">
                <a:solidFill>
                  <a:srgbClr val="002060"/>
                </a:solidFill>
                <a:latin typeface="Arial" panose="020B0604020202020204" pitchFamily="34" charset="0"/>
                <a:cs typeface="Arial" panose="020B0604020202020204" pitchFamily="34" charset="0"/>
              </a:rPr>
              <a:t>What Watt</a:t>
            </a:r>
            <a:r>
              <a:rPr lang="en-US" sz="2800" dirty="0">
                <a:solidFill>
                  <a:srgbClr val="002060"/>
                </a:solidFill>
                <a:latin typeface="Arial" panose="020B0604020202020204" pitchFamily="34" charset="0"/>
                <a:cs typeface="Arial" panose="020B0604020202020204" pitchFamily="34" charset="0"/>
              </a:rPr>
              <a:t> ?</a:t>
            </a:r>
          </a:p>
        </p:txBody>
      </p:sp>
      <p:sp>
        <p:nvSpPr>
          <p:cNvPr id="14" name="TextBox 13">
            <a:extLst>
              <a:ext uri="{FF2B5EF4-FFF2-40B4-BE49-F238E27FC236}">
                <a16:creationId xmlns:a16="http://schemas.microsoft.com/office/drawing/2014/main" id="{792979D3-BAE5-F128-FD66-13AEEFBE73D1}"/>
              </a:ext>
            </a:extLst>
          </p:cNvPr>
          <p:cNvSpPr txBox="1"/>
          <p:nvPr/>
        </p:nvSpPr>
        <p:spPr>
          <a:xfrm>
            <a:off x="9143999" y="1117463"/>
            <a:ext cx="1443481" cy="338554"/>
          </a:xfrm>
          <a:prstGeom prst="rect">
            <a:avLst/>
          </a:prstGeom>
          <a:noFill/>
        </p:spPr>
        <p:txBody>
          <a:bodyPr wrap="square" rtlCol="0">
            <a:spAutoFit/>
          </a:bodyPr>
          <a:lstStyle/>
          <a:p>
            <a:r>
              <a:rPr lang="en-US" sz="1600" b="1" dirty="0">
                <a:solidFill>
                  <a:srgbClr val="00B050"/>
                </a:solidFill>
                <a:latin typeface="Arial" panose="020B0604020202020204" pitchFamily="34" charset="0"/>
                <a:cs typeface="Arial" panose="020B0604020202020204" pitchFamily="34" charset="0"/>
              </a:rPr>
              <a:t>2*AMD64ht</a:t>
            </a:r>
            <a:endParaRPr lang="en-GB" sz="1600" b="1" dirty="0">
              <a:solidFill>
                <a:srgbClr val="00B050"/>
              </a:solidFill>
              <a:latin typeface="Arial" panose="020B0604020202020204" pitchFamily="34" charset="0"/>
              <a:cs typeface="Arial" panose="020B0604020202020204" pitchFamily="34" charset="0"/>
            </a:endParaRPr>
          </a:p>
        </p:txBody>
      </p:sp>
      <p:pic>
        <p:nvPicPr>
          <p:cNvPr id="2" name="Picture 1">
            <a:extLst>
              <a:ext uri="{FF2B5EF4-FFF2-40B4-BE49-F238E27FC236}">
                <a16:creationId xmlns:a16="http://schemas.microsoft.com/office/drawing/2014/main" id="{AA46163D-81BD-FD3F-2258-06549EA64616}"/>
              </a:ext>
            </a:extLst>
          </p:cNvPr>
          <p:cNvPicPr>
            <a:picLocks noChangeAspect="1"/>
          </p:cNvPicPr>
          <p:nvPr/>
        </p:nvPicPr>
        <p:blipFill rotWithShape="1">
          <a:blip r:embed="rId4">
            <a:extLst>
              <a:ext uri="{28A0092B-C50C-407E-A947-70E740481C1C}">
                <a14:useLocalDpi xmlns:a14="http://schemas.microsoft.com/office/drawing/2010/main" val="0"/>
              </a:ext>
            </a:extLst>
          </a:blip>
          <a:srcRect l="43936" t="3266" r="28402" b="91891"/>
          <a:stretch/>
        </p:blipFill>
        <p:spPr>
          <a:xfrm>
            <a:off x="5242301" y="4055045"/>
            <a:ext cx="3694070" cy="1819720"/>
          </a:xfrm>
          <a:prstGeom prst="rect">
            <a:avLst/>
          </a:prstGeom>
        </p:spPr>
      </p:pic>
      <p:pic>
        <p:nvPicPr>
          <p:cNvPr id="12" name="Picture 11">
            <a:extLst>
              <a:ext uri="{FF2B5EF4-FFF2-40B4-BE49-F238E27FC236}">
                <a16:creationId xmlns:a16="http://schemas.microsoft.com/office/drawing/2014/main" id="{0BC3EE9C-FFC9-2032-7330-83D017FBFC22}"/>
              </a:ext>
            </a:extLst>
          </p:cNvPr>
          <p:cNvPicPr>
            <a:picLocks noChangeAspect="1"/>
          </p:cNvPicPr>
          <p:nvPr/>
        </p:nvPicPr>
        <p:blipFill rotWithShape="1">
          <a:blip r:embed="rId4">
            <a:extLst>
              <a:ext uri="{28A0092B-C50C-407E-A947-70E740481C1C}">
                <a14:useLocalDpi xmlns:a14="http://schemas.microsoft.com/office/drawing/2010/main" val="0"/>
              </a:ext>
            </a:extLst>
          </a:blip>
          <a:srcRect l="43936" t="8054" r="28402" b="87093"/>
          <a:stretch/>
        </p:blipFill>
        <p:spPr>
          <a:xfrm>
            <a:off x="8822656" y="4012163"/>
            <a:ext cx="3243162" cy="1674608"/>
          </a:xfrm>
          <a:prstGeom prst="rect">
            <a:avLst/>
          </a:prstGeom>
        </p:spPr>
      </p:pic>
      <p:pic>
        <p:nvPicPr>
          <p:cNvPr id="9" name="Picture 8" descr="A circuit board with sparks coming out of it&#10;&#10;Description automatically generated">
            <a:extLst>
              <a:ext uri="{FF2B5EF4-FFF2-40B4-BE49-F238E27FC236}">
                <a16:creationId xmlns:a16="http://schemas.microsoft.com/office/drawing/2014/main" id="{9A863E76-3ED3-1D99-DAD4-E3BEFB0C92E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12979" y="2187884"/>
            <a:ext cx="2313992" cy="1542660"/>
          </a:xfrm>
          <a:prstGeom prst="rect">
            <a:avLst/>
          </a:prstGeom>
          <a:effectLst>
            <a:softEdge rad="63500"/>
          </a:effectLst>
        </p:spPr>
      </p:pic>
    </p:spTree>
    <p:extLst>
      <p:ext uri="{BB962C8B-B14F-4D97-AF65-F5344CB8AC3E}">
        <p14:creationId xmlns:p14="http://schemas.microsoft.com/office/powerpoint/2010/main" val="3006941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graph of power distribution&#10;&#10;Description automatically generated">
            <a:extLst>
              <a:ext uri="{FF2B5EF4-FFF2-40B4-BE49-F238E27FC236}">
                <a16:creationId xmlns:a16="http://schemas.microsoft.com/office/drawing/2014/main" id="{AB81B7C1-6492-AA1A-E267-3446C7AE02A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14295" y="1262035"/>
            <a:ext cx="8977706" cy="3785826"/>
          </a:xfrm>
          <a:prstGeom prst="rect">
            <a:avLst/>
          </a:prstGeom>
        </p:spPr>
      </p:pic>
      <p:sp>
        <p:nvSpPr>
          <p:cNvPr id="16" name="TextBox 15">
            <a:extLst>
              <a:ext uri="{FF2B5EF4-FFF2-40B4-BE49-F238E27FC236}">
                <a16:creationId xmlns:a16="http://schemas.microsoft.com/office/drawing/2014/main" id="{CBEDF9A3-A034-251E-A1D4-FEC11355877D}"/>
              </a:ext>
            </a:extLst>
          </p:cNvPr>
          <p:cNvSpPr txBox="1"/>
          <p:nvPr/>
        </p:nvSpPr>
        <p:spPr>
          <a:xfrm>
            <a:off x="0" y="0"/>
            <a:ext cx="12192000" cy="707886"/>
          </a:xfrm>
          <a:prstGeom prst="rect">
            <a:avLst/>
          </a:prstGeom>
          <a:noFill/>
        </p:spPr>
        <p:txBody>
          <a:bodyPr wrap="square" rtlCol="0">
            <a:spAutoFit/>
          </a:bodyPr>
          <a:lstStyle/>
          <a:p>
            <a:pPr algn="ctr"/>
            <a:r>
              <a:rPr lang="en-US" sz="4000" b="1" dirty="0">
                <a:solidFill>
                  <a:srgbClr val="0000FF"/>
                </a:solidFill>
                <a:latin typeface="Arial" panose="020B0604020202020204" pitchFamily="34" charset="0"/>
                <a:cs typeface="Arial" panose="020B0604020202020204" pitchFamily="34" charset="0"/>
              </a:rPr>
              <a:t>What Watt (2)</a:t>
            </a:r>
            <a:endParaRPr lang="en-GB" sz="4000" b="1" dirty="0">
              <a:solidFill>
                <a:srgbClr val="0000FF"/>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720B18-B82A-F533-D375-D8FFAF9D2BD5}"/>
              </a:ext>
            </a:extLst>
          </p:cNvPr>
          <p:cNvSpPr txBox="1"/>
          <p:nvPr/>
        </p:nvSpPr>
        <p:spPr>
          <a:xfrm>
            <a:off x="-1" y="770505"/>
            <a:ext cx="12192001" cy="1107996"/>
          </a:xfrm>
          <a:prstGeom prst="rect">
            <a:avLst/>
          </a:prstGeom>
          <a:noFill/>
        </p:spPr>
        <p:txBody>
          <a:bodyPr wrap="square" rtlCol="0">
            <a:spAutoFit/>
          </a:bodyPr>
          <a:lstStyle/>
          <a:p>
            <a:r>
              <a:rPr lang="en-US" sz="2800" dirty="0">
                <a:latin typeface="Arial" panose="020B0604020202020204" pitchFamily="34" charset="0"/>
                <a:cs typeface="Arial" panose="020B0604020202020204" pitchFamily="34" charset="0"/>
              </a:rPr>
              <a:t>New </a:t>
            </a:r>
            <a:r>
              <a:rPr lang="en-US" sz="2800" b="1" dirty="0">
                <a:latin typeface="Arial" panose="020B0604020202020204" pitchFamily="34" charset="0"/>
                <a:cs typeface="Arial" panose="020B0604020202020204" pitchFamily="34" charset="0"/>
              </a:rPr>
              <a:t>Figure of Merit </a:t>
            </a:r>
            <a:r>
              <a:rPr lang="en-US" sz="2800" dirty="0">
                <a:latin typeface="Arial" panose="020B0604020202020204" pitchFamily="34" charset="0"/>
                <a:cs typeface="Arial" panose="020B0604020202020204" pitchFamily="34" charset="0"/>
              </a:rPr>
              <a:t>(</a:t>
            </a:r>
            <a:r>
              <a:rPr lang="en-US" sz="2800" b="1" dirty="0" err="1">
                <a:latin typeface="Arial" panose="020B0604020202020204" pitchFamily="34" charset="0"/>
                <a:cs typeface="Arial" panose="020B0604020202020204" pitchFamily="34" charset="0"/>
              </a:rPr>
              <a:t>FoM</a:t>
            </a:r>
            <a:r>
              <a:rPr lang="en-US" sz="2800" dirty="0">
                <a:latin typeface="Arial" panose="020B0604020202020204" pitchFamily="34" charset="0"/>
                <a:cs typeface="Arial" panose="020B0604020202020204" pitchFamily="34" charset="0"/>
              </a:rPr>
              <a:t>), i.e., the best proxy of power usage for standard HEP workloads:</a:t>
            </a:r>
          </a:p>
          <a:p>
            <a:endParaRPr lang="en-US" sz="1000" dirty="0">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53958078-84D9-DD85-ABA2-92711A20AE1E}"/>
              </a:ext>
            </a:extLst>
          </p:cNvPr>
          <p:cNvSpPr txBox="1"/>
          <p:nvPr/>
        </p:nvSpPr>
        <p:spPr>
          <a:xfrm>
            <a:off x="8562300" y="1726112"/>
            <a:ext cx="1438450" cy="338554"/>
          </a:xfrm>
          <a:prstGeom prst="rect">
            <a:avLst/>
          </a:prstGeom>
          <a:noFill/>
        </p:spPr>
        <p:txBody>
          <a:bodyPr wrap="square" rtlCol="0">
            <a:spAutoFit/>
          </a:bodyPr>
          <a:lstStyle/>
          <a:p>
            <a:r>
              <a:rPr lang="en-US" sz="1600" b="1" dirty="0">
                <a:solidFill>
                  <a:srgbClr val="00B050"/>
                </a:solidFill>
                <a:latin typeface="Arial" panose="020B0604020202020204" pitchFamily="34" charset="0"/>
                <a:cs typeface="Arial" panose="020B0604020202020204" pitchFamily="34" charset="0"/>
              </a:rPr>
              <a:t>2*AMD64ht</a:t>
            </a:r>
            <a:endParaRPr lang="en-GB" sz="1600" b="1" dirty="0">
              <a:solidFill>
                <a:srgbClr val="00B050"/>
              </a:solidFill>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4837434A-FB2A-7A14-EF22-BA19C8DBA101}"/>
              </a:ext>
            </a:extLst>
          </p:cNvPr>
          <p:cNvSpPr txBox="1"/>
          <p:nvPr/>
        </p:nvSpPr>
        <p:spPr>
          <a:xfrm>
            <a:off x="83976" y="1869119"/>
            <a:ext cx="3258505" cy="4401205"/>
          </a:xfrm>
          <a:prstGeom prst="rect">
            <a:avLst/>
          </a:prstGeom>
          <a:noFill/>
        </p:spPr>
        <p:txBody>
          <a:bodyPr wrap="square">
            <a:spAutoFit/>
          </a:bodyPr>
          <a:lstStyle/>
          <a:p>
            <a:r>
              <a:rPr lang="en-US" sz="2000" b="1" dirty="0" err="1">
                <a:latin typeface="Arial" panose="020B0604020202020204" pitchFamily="34" charset="0"/>
                <a:cs typeface="Arial" panose="020B0604020202020204" pitchFamily="34" charset="0"/>
              </a:rPr>
              <a:t>FoM</a:t>
            </a:r>
            <a:r>
              <a:rPr lang="en-US" sz="2000" dirty="0">
                <a:latin typeface="Arial" panose="020B0604020202020204" pitchFamily="34" charset="0"/>
                <a:cs typeface="Arial" panose="020B0604020202020204" pitchFamily="34" charset="0"/>
              </a:rPr>
              <a:t> should be tuned to the power profile of  </a:t>
            </a:r>
            <a:r>
              <a:rPr lang="en-US" sz="2000" b="1" dirty="0">
                <a:latin typeface="Arial" panose="020B0604020202020204" pitchFamily="34" charset="0"/>
                <a:cs typeface="Arial" panose="020B0604020202020204" pitchFamily="34" charset="0"/>
              </a:rPr>
              <a:t>typical</a:t>
            </a:r>
            <a:r>
              <a:rPr lang="en-US" sz="2000" dirty="0">
                <a:latin typeface="Arial" panose="020B0604020202020204" pitchFamily="34" charset="0"/>
                <a:cs typeface="Arial" panose="020B0604020202020204" pitchFamily="34" charset="0"/>
              </a:rPr>
              <a:t> runs:</a:t>
            </a:r>
          </a:p>
          <a:p>
            <a:endParaRPr lang="en-US" sz="2000" dirty="0">
              <a:latin typeface="Arial" panose="020B0604020202020204" pitchFamily="34" charset="0"/>
              <a:cs typeface="Arial" panose="020B0604020202020204" pitchFamily="34" charset="0"/>
            </a:endParaRPr>
          </a:p>
          <a:p>
            <a:pPr marL="285750" indent="-285750">
              <a:buFont typeface="Symbol" panose="05050102010706020507" pitchFamily="18" charset="2"/>
              <a:buChar char="Þ"/>
            </a:pPr>
            <a:r>
              <a:rPr lang="en-US" sz="2000" dirty="0">
                <a:latin typeface="Arial" panose="020B0604020202020204" pitchFamily="34" charset="0"/>
                <a:cs typeface="Arial" panose="020B0604020202020204" pitchFamily="34" charset="0"/>
              </a:rPr>
              <a:t>Runs start with low power while staging and then run in a plateau for most of the run.  </a:t>
            </a:r>
          </a:p>
          <a:p>
            <a:pPr marL="285750" indent="-285750">
              <a:buFont typeface="Symbol" panose="05050102010706020507" pitchFamily="18" charset="2"/>
              <a:buChar char="Þ"/>
            </a:pPr>
            <a:endParaRPr lang="en-US" sz="2000" dirty="0">
              <a:latin typeface="Arial" panose="020B0604020202020204" pitchFamily="34" charset="0"/>
              <a:cs typeface="Arial" panose="020B0604020202020204" pitchFamily="34" charset="0"/>
            </a:endParaRPr>
          </a:p>
          <a:p>
            <a:pPr marL="285750" indent="-285750">
              <a:buFont typeface="Symbol" panose="05050102010706020507" pitchFamily="18" charset="2"/>
              <a:buChar char="Þ"/>
            </a:pPr>
            <a:r>
              <a:rPr lang="en-US" sz="2000" dirty="0">
                <a:latin typeface="Arial" panose="020B0604020202020204" pitchFamily="34" charset="0"/>
                <a:cs typeface="Arial" panose="020B0604020202020204" pitchFamily="34" charset="0"/>
              </a:rPr>
              <a:t>Don’t want to be swayed by small spikes above the plateau or regions of time where power is low between runs. </a:t>
            </a:r>
          </a:p>
        </p:txBody>
      </p:sp>
      <p:sp>
        <p:nvSpPr>
          <p:cNvPr id="11" name="TextBox 10">
            <a:extLst>
              <a:ext uri="{FF2B5EF4-FFF2-40B4-BE49-F238E27FC236}">
                <a16:creationId xmlns:a16="http://schemas.microsoft.com/office/drawing/2014/main" id="{05E341B0-934C-2CA2-C04A-3D1239F81BFA}"/>
              </a:ext>
            </a:extLst>
          </p:cNvPr>
          <p:cNvSpPr txBox="1"/>
          <p:nvPr/>
        </p:nvSpPr>
        <p:spPr>
          <a:xfrm>
            <a:off x="3942383" y="5047861"/>
            <a:ext cx="3258505" cy="1477328"/>
          </a:xfrm>
          <a:prstGeom prst="rect">
            <a:avLst/>
          </a:prstGeom>
          <a:noFill/>
        </p:spPr>
        <p:txBody>
          <a:bodyPr wrap="square">
            <a:spAutoFit/>
          </a:bodyPr>
          <a:lstStyle/>
          <a:p>
            <a:r>
              <a:rPr lang="en-US" sz="2000" dirty="0">
                <a:solidFill>
                  <a:srgbClr val="FF0000"/>
                </a:solidFill>
                <a:latin typeface="Arial" panose="020B0604020202020204" pitchFamily="34" charset="0"/>
                <a:cs typeface="Arial" panose="020B0604020202020204" pitchFamily="34" charset="0"/>
              </a:rPr>
              <a:t>Maximum (red dashed) – </a:t>
            </a:r>
            <a:r>
              <a:rPr lang="en-US" sz="2000" b="1" dirty="0">
                <a:solidFill>
                  <a:srgbClr val="FF0000"/>
                </a:solidFill>
                <a:latin typeface="Arial" panose="020B0604020202020204" pitchFamily="34" charset="0"/>
                <a:cs typeface="Arial" panose="020B0604020202020204" pitchFamily="34" charset="0"/>
              </a:rPr>
              <a:t>Overestimates</a:t>
            </a:r>
            <a:r>
              <a:rPr lang="en-US" sz="2000" dirty="0">
                <a:solidFill>
                  <a:srgbClr val="FF0000"/>
                </a:solidFill>
                <a:latin typeface="Arial" panose="020B0604020202020204" pitchFamily="34" charset="0"/>
                <a:cs typeface="Arial" panose="020B0604020202020204" pitchFamily="34" charset="0"/>
              </a:rPr>
              <a:t> usage</a:t>
            </a:r>
          </a:p>
          <a:p>
            <a:endParaRPr lang="en-US" sz="1000" dirty="0">
              <a:solidFill>
                <a:srgbClr val="FF0000"/>
              </a:solidFill>
              <a:latin typeface="Arial" panose="020B0604020202020204" pitchFamily="34" charset="0"/>
              <a:cs typeface="Arial" panose="020B0604020202020204" pitchFamily="34" charset="0"/>
            </a:endParaRPr>
          </a:p>
          <a:p>
            <a:r>
              <a:rPr lang="en-US" sz="2000" dirty="0">
                <a:solidFill>
                  <a:schemeClr val="accent6"/>
                </a:solidFill>
                <a:latin typeface="Arial" panose="020B0604020202020204" pitchFamily="34" charset="0"/>
                <a:cs typeface="Arial" panose="020B0604020202020204" pitchFamily="34" charset="0"/>
              </a:rPr>
              <a:t>Average (green dashed) – </a:t>
            </a:r>
            <a:r>
              <a:rPr lang="en-US" sz="2000" b="1" dirty="0">
                <a:solidFill>
                  <a:schemeClr val="accent6"/>
                </a:solidFill>
                <a:latin typeface="Arial" panose="020B0604020202020204" pitchFamily="34" charset="0"/>
                <a:cs typeface="Arial" panose="020B0604020202020204" pitchFamily="34" charset="0"/>
              </a:rPr>
              <a:t>Underestimates</a:t>
            </a:r>
            <a:r>
              <a:rPr lang="en-US" sz="2000" dirty="0">
                <a:solidFill>
                  <a:schemeClr val="accent6"/>
                </a:solidFill>
                <a:latin typeface="Arial" panose="020B0604020202020204" pitchFamily="34" charset="0"/>
                <a:cs typeface="Arial" panose="020B0604020202020204" pitchFamily="34" charset="0"/>
              </a:rPr>
              <a:t> usage</a:t>
            </a:r>
            <a:endParaRPr lang="en-GB" sz="2000" dirty="0">
              <a:solidFill>
                <a:schemeClr val="accent6"/>
              </a:solidFill>
              <a:latin typeface="Arial" panose="020B0604020202020204" pitchFamily="34" charset="0"/>
              <a:cs typeface="Arial" panose="020B0604020202020204" pitchFamily="34" charset="0"/>
            </a:endParaRPr>
          </a:p>
        </p:txBody>
      </p:sp>
      <p:sp>
        <p:nvSpPr>
          <p:cNvPr id="12" name="TextBox 11">
            <a:extLst>
              <a:ext uri="{FF2B5EF4-FFF2-40B4-BE49-F238E27FC236}">
                <a16:creationId xmlns:a16="http://schemas.microsoft.com/office/drawing/2014/main" id="{54222054-00F1-72F6-D544-99D6D91D1250}"/>
              </a:ext>
            </a:extLst>
          </p:cNvPr>
          <p:cNvSpPr txBox="1"/>
          <p:nvPr/>
        </p:nvSpPr>
        <p:spPr>
          <a:xfrm>
            <a:off x="7483151" y="5062130"/>
            <a:ext cx="4708849" cy="1477328"/>
          </a:xfrm>
          <a:prstGeom prst="rect">
            <a:avLst/>
          </a:prstGeom>
          <a:noFill/>
        </p:spPr>
        <p:txBody>
          <a:bodyPr wrap="square">
            <a:spAutoFit/>
          </a:bodyPr>
          <a:lstStyle/>
          <a:p>
            <a:r>
              <a:rPr lang="en-US" sz="2000" dirty="0">
                <a:latin typeface="Arial" panose="020B0604020202020204" pitchFamily="34" charset="0"/>
                <a:cs typeface="Arial" panose="020B0604020202020204" pitchFamily="34" charset="0"/>
              </a:rPr>
              <a:t>Notice that power usage during HEP-Score run follows a peaked distribution. </a:t>
            </a:r>
          </a:p>
          <a:p>
            <a:endParaRPr lang="en-US" sz="1000" dirty="0">
              <a:latin typeface="Arial" panose="020B0604020202020204" pitchFamily="34" charset="0"/>
              <a:cs typeface="Arial" panose="020B0604020202020204" pitchFamily="34" charset="0"/>
            </a:endParaRPr>
          </a:p>
          <a:p>
            <a:r>
              <a:rPr lang="en-US" sz="2000" b="1" dirty="0" err="1">
                <a:solidFill>
                  <a:srgbClr val="002060"/>
                </a:solidFill>
                <a:latin typeface="Arial" panose="020B0604020202020204" pitchFamily="34" charset="0"/>
                <a:cs typeface="Arial" panose="020B0604020202020204" pitchFamily="34" charset="0"/>
              </a:rPr>
              <a:t>FoM</a:t>
            </a:r>
            <a:r>
              <a:rPr lang="en-US" sz="2000" dirty="0">
                <a:solidFill>
                  <a:srgbClr val="002060"/>
                </a:solidFill>
                <a:latin typeface="Arial" panose="020B0604020202020204" pitchFamily="34" charset="0"/>
                <a:cs typeface="Arial" panose="020B0604020202020204" pitchFamily="34" charset="0"/>
              </a:rPr>
              <a:t> should reflect typical power usage, so we want to be inside the peak. </a:t>
            </a:r>
          </a:p>
        </p:txBody>
      </p:sp>
    </p:spTree>
    <p:extLst>
      <p:ext uri="{BB962C8B-B14F-4D97-AF65-F5344CB8AC3E}">
        <p14:creationId xmlns:p14="http://schemas.microsoft.com/office/powerpoint/2010/main" val="335902734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3454</Words>
  <Application>Microsoft Office PowerPoint</Application>
  <PresentationFormat>Widescreen</PresentationFormat>
  <Paragraphs>296</Paragraphs>
  <Slides>24</Slides>
  <Notes>24</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24</vt:i4>
      </vt:variant>
    </vt:vector>
  </HeadingPairs>
  <TitlesOfParts>
    <vt:vector size="32" baseType="lpstr">
      <vt:lpstr>Arial</vt:lpstr>
      <vt:lpstr>Arial Rounded MT Bold</vt:lpstr>
      <vt:lpstr>Calibri</vt:lpstr>
      <vt:lpstr>Calibri Light</vt:lpstr>
      <vt:lpstr>Consolas</vt:lpstr>
      <vt:lpstr>Symbol</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Emanuele</dc:creator>
  <cp:lastModifiedBy>Emanuele Simili</cp:lastModifiedBy>
  <cp:revision>103</cp:revision>
  <dcterms:created xsi:type="dcterms:W3CDTF">2023-06-20T08:02:44Z</dcterms:created>
  <dcterms:modified xsi:type="dcterms:W3CDTF">2024-03-26T15:50:14Z</dcterms:modified>
</cp:coreProperties>
</file>