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62" r:id="rId2"/>
    <p:sldId id="263" r:id="rId3"/>
    <p:sldId id="256" r:id="rId4"/>
    <p:sldId id="257" r:id="rId5"/>
    <p:sldId id="258" r:id="rId6"/>
    <p:sldId id="259" r:id="rId7"/>
    <p:sldId id="260" r:id="rId8"/>
    <p:sldId id="264" r:id="rId9"/>
    <p:sldId id="265" r:id="rId10"/>
    <p:sldId id="266" r:id="rId11"/>
    <p:sldId id="267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51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51f2fcd80_0_1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51f2fcd80_0_1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c51f2fcd8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c51f2fcd8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c51f2fcd8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c51f2fcd8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c51f2fcd80_0_10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c51f2fcd80_0_10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c51f2fcd80_0_1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c51f2fcd80_0_1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69a3a453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69a3a453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c69a3a453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c69a3a453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c69a3a453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c69a3a453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0D9BF-25DC-EC45-7934-D4245951D1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“Data Management”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9FCF79-5219-F495-EB1D-48D729BECC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Some updates from GridPP and SWIFT-HEP related work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F6309B-B329-EBC2-3380-0566E8402C64}"/>
              </a:ext>
            </a:extLst>
          </p:cNvPr>
          <p:cNvSpPr txBox="1"/>
          <p:nvPr/>
        </p:nvSpPr>
        <p:spPr>
          <a:xfrm>
            <a:off x="2205318" y="4153220"/>
            <a:ext cx="49562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Sam Skipsey </a:t>
            </a:r>
            <a:r>
              <a:rPr lang="en-GB" dirty="0"/>
              <a:t>(he/they)</a:t>
            </a:r>
          </a:p>
          <a:p>
            <a:r>
              <a:rPr lang="en-GB" dirty="0"/>
              <a:t>On behalf of: Tim Noble, Raul Lopes, Matt Doidge and others</a:t>
            </a:r>
          </a:p>
        </p:txBody>
      </p:sp>
    </p:spTree>
    <p:extLst>
      <p:ext uri="{BB962C8B-B14F-4D97-AF65-F5344CB8AC3E}">
        <p14:creationId xmlns:p14="http://schemas.microsoft.com/office/powerpoint/2010/main" val="2126482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10548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Lancaster Storage Status (2)</a:t>
            </a:r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833718"/>
            <a:ext cx="8520600" cy="41753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dirty="0"/>
              <a:t>A quick case study in CEPH “</a:t>
            </a:r>
            <a:r>
              <a:rPr lang="en-GB" dirty="0" err="1"/>
              <a:t>moodyness</a:t>
            </a:r>
            <a:r>
              <a:rPr lang="en-GB" dirty="0"/>
              <a:t>”, as touched on my Jyoti in his talk we had ~2 weeks of sub-optimal performance.</a:t>
            </a:r>
            <a:endParaRPr dirty="0"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Smoking gun was ridiculously long time taken for some CEPH ops during “bad” periods.</a:t>
            </a:r>
            <a:endParaRPr dirty="0"/>
          </a:p>
          <a:p>
            <a:pPr marL="13716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 dirty="0"/>
              <a:t>The dreaded “slow ops”</a:t>
            </a:r>
            <a:endParaRPr dirty="0"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We thought one contributor was being overfull, but clearing space actually made things worse</a:t>
            </a:r>
            <a:endParaRPr dirty="0"/>
          </a:p>
          <a:p>
            <a:pPr marL="13716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 dirty="0"/>
              <a:t>Was the stress from deletions pushing us over? Hard to identify these operations (which is it’s own problem) – </a:t>
            </a:r>
            <a:r>
              <a:rPr lang="en-GB" dirty="0" err="1"/>
              <a:t>ceph</a:t>
            </a:r>
            <a:r>
              <a:rPr lang="en-GB" dirty="0"/>
              <a:t> deletions are effectively “shreds” in </a:t>
            </a:r>
            <a:r>
              <a:rPr lang="en-GB" dirty="0" err="1"/>
              <a:t>posix</a:t>
            </a:r>
            <a:r>
              <a:rPr lang="en-GB" dirty="0"/>
              <a:t> terms</a:t>
            </a:r>
            <a:endParaRPr dirty="0"/>
          </a:p>
          <a:p>
            <a:pPr marL="13716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 dirty="0"/>
              <a:t>Concurrent FTS connections were set high - lowering these to the defaults made things get “less bad”.	</a:t>
            </a:r>
            <a:endParaRPr dirty="0"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Was it a bad mix of user jobs hitting us in just the wrong way? The job mix changed at about the time, but it doesn’t perfectly line up.</a:t>
            </a:r>
            <a:endParaRPr dirty="0"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Was there some bad disks/sectors? There was a bad disk at the time.</a:t>
            </a:r>
            <a:endParaRPr dirty="0"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Was it just that Gerard was trying to have a week off and the CEPH missed him?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dirty="0"/>
              <a:t>The issue fixed itself over the weekend, without any direct intervention.</a:t>
            </a:r>
            <a:endParaRPr dirty="0"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Been running fine since, with occasionally blips but nothing that the users/</a:t>
            </a:r>
            <a:r>
              <a:rPr lang="en-GB" dirty="0" err="1"/>
              <a:t>xroot</a:t>
            </a:r>
            <a:r>
              <a:rPr lang="en-GB" dirty="0"/>
              <a:t> have noticed.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Graph showing the bad time.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3834425"/>
            <a:ext cx="8520600" cy="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/>
              <a:t>Note the log scale!</a:t>
            </a:r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56875"/>
            <a:ext cx="9143999" cy="222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CAC4E-E8DB-DA25-BBF8-E3A724146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Management and Storage Topics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0BA0DD-799D-8175-D868-B360BA56C8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Storage:</a:t>
            </a:r>
          </a:p>
          <a:p>
            <a:pPr lvl="1"/>
            <a:r>
              <a:rPr lang="en-GB" dirty="0"/>
              <a:t>DPM Migration</a:t>
            </a:r>
          </a:p>
          <a:p>
            <a:pPr lvl="1"/>
            <a:r>
              <a:rPr lang="en-GB" dirty="0"/>
              <a:t>“</a:t>
            </a:r>
            <a:r>
              <a:rPr lang="en-GB" dirty="0" err="1"/>
              <a:t>Xrootd</a:t>
            </a:r>
            <a:r>
              <a:rPr lang="en-GB" dirty="0"/>
              <a:t> matters” [see </a:t>
            </a:r>
            <a:r>
              <a:rPr lang="en-GB" dirty="0" err="1"/>
              <a:t>Jyothish’s</a:t>
            </a:r>
            <a:r>
              <a:rPr lang="en-GB" dirty="0"/>
              <a:t> talk immediately preceding]</a:t>
            </a:r>
          </a:p>
          <a:p>
            <a:pPr lvl="1"/>
            <a:r>
              <a:rPr lang="en-GB" b="1" dirty="0" err="1"/>
              <a:t>Ceph</a:t>
            </a:r>
            <a:r>
              <a:rPr lang="en-GB" b="1" dirty="0"/>
              <a:t> care-and-feeding an increasingly important aspect of UK storage sites </a:t>
            </a:r>
          </a:p>
          <a:p>
            <a:pPr lvl="2"/>
            <a:r>
              <a:rPr lang="en-GB" dirty="0"/>
              <a:t>(outside London…)</a:t>
            </a:r>
          </a:p>
          <a:p>
            <a:endParaRPr lang="en-GB" dirty="0"/>
          </a:p>
          <a:p>
            <a:r>
              <a:rPr lang="en-GB" dirty="0"/>
              <a:t>Data Management:</a:t>
            </a:r>
          </a:p>
          <a:p>
            <a:pPr lvl="1"/>
            <a:r>
              <a:rPr lang="en-GB" dirty="0"/>
              <a:t>SWIFT-HEP </a:t>
            </a:r>
          </a:p>
          <a:p>
            <a:pPr lvl="2"/>
            <a:r>
              <a:rPr lang="en-GB" b="1" dirty="0"/>
              <a:t>work on Data Lakes with </a:t>
            </a:r>
            <a:r>
              <a:rPr lang="en-GB" b="1" dirty="0" err="1"/>
              <a:t>Rucio</a:t>
            </a:r>
            <a:r>
              <a:rPr lang="en-GB" b="1" dirty="0"/>
              <a:t> led by Tim Noble @ RAL</a:t>
            </a:r>
          </a:p>
          <a:p>
            <a:pPr lvl="2"/>
            <a:r>
              <a:rPr lang="en-GB" b="1" dirty="0"/>
              <a:t>work with </a:t>
            </a:r>
            <a:r>
              <a:rPr lang="en-GB" b="1" dirty="0" err="1"/>
              <a:t>Xcache</a:t>
            </a:r>
            <a:r>
              <a:rPr lang="en-GB" b="1" dirty="0"/>
              <a:t> led by Raul Lopes, Ivan Reid @ Brunel</a:t>
            </a:r>
          </a:p>
          <a:p>
            <a:pPr marL="596900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4249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38594" y="1506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4400" b="1">
                <a:solidFill>
                  <a:srgbClr val="2E2C61"/>
                </a:solidFill>
              </a:rPr>
              <a:t>Swift-HEP data management</a:t>
            </a:r>
            <a:endParaRPr sz="4400" b="1">
              <a:solidFill>
                <a:srgbClr val="2E2C6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Work Package 1.1 objective is to create and develop a UK based data lake using the data management software </a:t>
            </a:r>
            <a:r>
              <a:rPr lang="en-GB" dirty="0" err="1"/>
              <a:t>Rucio</a:t>
            </a:r>
            <a:r>
              <a:rPr lang="en-GB" dirty="0"/>
              <a:t>. The data lake will incorporate different types of storage endpoints.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dirty="0"/>
              <a:t>Some of the storage endpoints need to include flash based storage for high performance that the data management can be developed to utilise performance for job efficiency.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/>
              <a:t>In order to be able to maximise flash based storage endpoints; monitoring needs to be in place to be able to compare and contrast the performance between the endpoint technologies.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489600"/>
            <a:ext cx="1744050" cy="50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545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dirty="0">
                <a:solidFill>
                  <a:srgbClr val="2E2C61"/>
                </a:solidFill>
              </a:rPr>
              <a:t>UK data lake monitoring</a:t>
            </a:r>
            <a:endParaRPr sz="4400" b="1" dirty="0"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238702" y="799009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The CERN </a:t>
            </a:r>
            <a:r>
              <a:rPr lang="en-GB" sz="1400" dirty="0" err="1"/>
              <a:t>Monit</a:t>
            </a:r>
            <a:r>
              <a:rPr lang="en-GB" sz="1400" dirty="0"/>
              <a:t> FTS monitoring was used as a gold-standard monitoring page for data movement to be build for </a:t>
            </a:r>
            <a:r>
              <a:rPr lang="en-GB" sz="1400" dirty="0" err="1"/>
              <a:t>Rucio</a:t>
            </a:r>
            <a:r>
              <a:rPr lang="en-GB" sz="1400" dirty="0"/>
              <a:t>. The brief for the monitoring solution was to design a solution that used </a:t>
            </a:r>
            <a:r>
              <a:rPr lang="en-GB" sz="1400" dirty="0" err="1"/>
              <a:t>Rucio</a:t>
            </a:r>
            <a:r>
              <a:rPr lang="en-GB" sz="1400" dirty="0"/>
              <a:t> components, a dashboard creation service like Grafana, and minimal steps in between. Thereby making it easy to maintain and troubleshoot.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400" dirty="0"/>
              <a:t>The features designed into the monitoring are:</a:t>
            </a:r>
            <a:endParaRPr sz="1400" dirty="0"/>
          </a:p>
          <a:p>
            <a:pPr marL="457200" lvl="0" indent="-308610" algn="l" rtl="0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 sz="1400" dirty="0"/>
              <a:t>Data rate and total</a:t>
            </a:r>
            <a:endParaRPr sz="1400" dirty="0"/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400" dirty="0"/>
              <a:t>Transfer efficiency</a:t>
            </a:r>
            <a:endParaRPr sz="1400" dirty="0"/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400" dirty="0"/>
              <a:t>Deletion Rate and total</a:t>
            </a:r>
            <a:endParaRPr sz="1400" dirty="0"/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400" dirty="0"/>
              <a:t>Breakdown of site to site metrics</a:t>
            </a:r>
            <a:endParaRPr sz="1400" dirty="0"/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400" dirty="0"/>
              <a:t>Customisable filters</a:t>
            </a:r>
            <a:endParaRPr sz="1400" dirty="0"/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400" dirty="0"/>
              <a:t>Transfer Error metrics</a:t>
            </a:r>
            <a:endParaRPr sz="1400" dirty="0"/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400" dirty="0"/>
              <a:t>Direct links to FTS error logs</a:t>
            </a:r>
            <a:endParaRPr sz="1400" dirty="0"/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400" dirty="0"/>
              <a:t>Flexibility to add more types of monitoring 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400" dirty="0"/>
              <a:t>Keeping the required software number low allow the monitoring to be deployed for communities outside of CERN to have monitoring of their dataflow for campaign and functional tests.</a:t>
            </a:r>
            <a:endParaRPr sz="1400" dirty="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3467" y="159755"/>
            <a:ext cx="1744050" cy="50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257912" y="842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dirty="0">
                <a:solidFill>
                  <a:srgbClr val="2E2C61"/>
                </a:solidFill>
              </a:rPr>
              <a:t>The designed solution</a:t>
            </a:r>
            <a:endParaRPr sz="4400" b="1" dirty="0">
              <a:solidFill>
                <a:srgbClr val="2E2C61"/>
              </a:solidFill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538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The monitoring solution Tim designed, implemented, and bug fixed: </a:t>
            </a:r>
            <a:endParaRPr dirty="0"/>
          </a:p>
          <a:p>
            <a:pPr marL="457200" lvl="0" indent="-334327" algn="l" rtl="0">
              <a:spcBef>
                <a:spcPts val="120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dirty="0" err="1"/>
              <a:t>Rucio</a:t>
            </a:r>
            <a:r>
              <a:rPr lang="en-GB" dirty="0"/>
              <a:t> logs are created by the daemons and stored in the database.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dirty="0"/>
              <a:t>The messaging daemon then retrieves the messages from the database.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dirty="0"/>
              <a:t>The messages are then sent to and ingested into Elasticsearch.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dirty="0"/>
              <a:t>The data is then parsed in Elasticsearch to make the data searchable and filterable.</a:t>
            </a:r>
            <a:endParaRPr dirty="0"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dirty="0"/>
              <a:t>The indexed data is then used as a data source by Grafana to build dashboards.</a:t>
            </a:r>
            <a:endParaRPr dirty="0"/>
          </a:p>
        </p:txBody>
      </p:sp>
      <p:sp>
        <p:nvSpPr>
          <p:cNvPr id="70" name="Google Shape;70;p15"/>
          <p:cNvSpPr/>
          <p:nvPr/>
        </p:nvSpPr>
        <p:spPr>
          <a:xfrm>
            <a:off x="7528663" y="1143000"/>
            <a:ext cx="952800" cy="846850"/>
          </a:xfrm>
          <a:prstGeom prst="flowChartMagneticDisk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Rucio Database</a:t>
            </a:r>
            <a:endParaRPr/>
          </a:p>
        </p:txBody>
      </p:sp>
      <p:cxnSp>
        <p:nvCxnSpPr>
          <p:cNvPr id="71" name="Google Shape;71;p15"/>
          <p:cNvCxnSpPr>
            <a:stCxn id="72" idx="3"/>
            <a:endCxn id="70" idx="2"/>
          </p:cNvCxnSpPr>
          <p:nvPr/>
        </p:nvCxnSpPr>
        <p:spPr>
          <a:xfrm>
            <a:off x="6942525" y="1566425"/>
            <a:ext cx="586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3" name="Google Shape;73;p15"/>
          <p:cNvSpPr txBox="1"/>
          <p:nvPr/>
        </p:nvSpPr>
        <p:spPr>
          <a:xfrm>
            <a:off x="6825625" y="2796675"/>
            <a:ext cx="633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</a:rPr>
              <a:t>Logs</a:t>
            </a:r>
            <a:endParaRPr sz="1200">
              <a:solidFill>
                <a:schemeClr val="dk2"/>
              </a:solidFill>
            </a:endParaRPr>
          </a:p>
        </p:txBody>
      </p:sp>
      <p:cxnSp>
        <p:nvCxnSpPr>
          <p:cNvPr id="74" name="Google Shape;74;p15"/>
          <p:cNvCxnSpPr>
            <a:stCxn id="70" idx="3"/>
            <a:endCxn id="75" idx="0"/>
          </p:cNvCxnSpPr>
          <p:nvPr/>
        </p:nvCxnSpPr>
        <p:spPr>
          <a:xfrm>
            <a:off x="8005063" y="1989850"/>
            <a:ext cx="0" cy="520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6" name="Google Shape;76;p15"/>
          <p:cNvCxnSpPr>
            <a:stCxn id="75" idx="1"/>
            <a:endCxn id="77" idx="5"/>
          </p:cNvCxnSpPr>
          <p:nvPr/>
        </p:nvCxnSpPr>
        <p:spPr>
          <a:xfrm rot="10800000">
            <a:off x="6998778" y="2796686"/>
            <a:ext cx="4785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2" name="Google Shape;72;p15"/>
          <p:cNvSpPr/>
          <p:nvPr/>
        </p:nvSpPr>
        <p:spPr>
          <a:xfrm>
            <a:off x="5886950" y="1280075"/>
            <a:ext cx="1055575" cy="572700"/>
          </a:xfrm>
          <a:prstGeom prst="flowChartProcess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Rucio Daemons</a:t>
            </a:r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5849691" y="1322811"/>
            <a:ext cx="1055575" cy="572700"/>
          </a:xfrm>
          <a:prstGeom prst="flowChartProcess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Rucio Daemons</a:t>
            </a: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5812156" y="1365536"/>
            <a:ext cx="1055575" cy="572700"/>
          </a:xfrm>
          <a:prstGeom prst="flowChartProcess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Rucio Daemons</a:t>
            </a: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5770048" y="1417161"/>
            <a:ext cx="1055575" cy="572700"/>
          </a:xfrm>
          <a:prstGeom prst="flowChartProcess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Rucio Daemons</a:t>
            </a:r>
            <a:endParaRPr/>
          </a:p>
        </p:txBody>
      </p:sp>
      <p:sp>
        <p:nvSpPr>
          <p:cNvPr id="77" name="Google Shape;77;p15"/>
          <p:cNvSpPr/>
          <p:nvPr/>
        </p:nvSpPr>
        <p:spPr>
          <a:xfrm>
            <a:off x="5817050" y="2490150"/>
            <a:ext cx="1312900" cy="613050"/>
          </a:xfrm>
          <a:prstGeom prst="flowChartInputOutput">
            <a:avLst/>
          </a:prstGeom>
          <a:solidFill>
            <a:srgbClr val="FED10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Elasticsearch</a:t>
            </a: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7477278" y="2510336"/>
            <a:ext cx="1055575" cy="572700"/>
          </a:xfrm>
          <a:prstGeom prst="flowChartProcess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Rucio Hermes</a:t>
            </a: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5809000" y="3578925"/>
            <a:ext cx="1329000" cy="857400"/>
          </a:xfrm>
          <a:prstGeom prst="frame">
            <a:avLst>
              <a:gd name="adj1" fmla="val 12500"/>
            </a:avLst>
          </a:prstGeom>
          <a:solidFill>
            <a:srgbClr val="FA632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Grafana Dashboard</a:t>
            </a:r>
            <a:endParaRPr/>
          </a:p>
        </p:txBody>
      </p:sp>
      <p:cxnSp>
        <p:nvCxnSpPr>
          <p:cNvPr id="82" name="Google Shape;82;p15"/>
          <p:cNvCxnSpPr>
            <a:stCxn id="77" idx="4"/>
            <a:endCxn id="81" idx="0"/>
          </p:cNvCxnSpPr>
          <p:nvPr/>
        </p:nvCxnSpPr>
        <p:spPr>
          <a:xfrm>
            <a:off x="6473500" y="3103200"/>
            <a:ext cx="0" cy="475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3" name="Google Shape;83;p15"/>
          <p:cNvSpPr txBox="1"/>
          <p:nvPr/>
        </p:nvSpPr>
        <p:spPr>
          <a:xfrm>
            <a:off x="7940437" y="1893454"/>
            <a:ext cx="12159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</a:rPr>
              <a:t>Take logs from message queue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7071375" y="1432475"/>
            <a:ext cx="633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</a:rPr>
              <a:t>Logs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489600"/>
            <a:ext cx="1744050" cy="50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311701" y="3489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dirty="0">
                <a:solidFill>
                  <a:srgbClr val="2E2C61"/>
                </a:solidFill>
              </a:rPr>
              <a:t>Data lake Monitoring</a:t>
            </a:r>
            <a:endParaRPr sz="4400" b="1" dirty="0">
              <a:solidFill>
                <a:srgbClr val="2E2C61"/>
              </a:solidFill>
            </a:endParaRPr>
          </a:p>
        </p:txBody>
      </p:sp>
      <p:sp>
        <p:nvSpPr>
          <p:cNvPr id="91" name="Google Shape;91;p16"/>
          <p:cNvSpPr txBox="1">
            <a:spLocks noGrp="1"/>
          </p:cNvSpPr>
          <p:nvPr>
            <p:ph type="body" idx="1"/>
          </p:nvPr>
        </p:nvSpPr>
        <p:spPr>
          <a:xfrm>
            <a:off x="80963" y="799490"/>
            <a:ext cx="409771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These figures are from the deployed monitoring solution at RAL. A similar one is deployed for LSST and is waiting for data to populate it.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400" dirty="0"/>
              <a:t>Top figure is designed to replicate the FTS monitoring most HEP communities know and use.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400" dirty="0"/>
              <a:t>Lower figure expands on this information to deletions and errors from </a:t>
            </a:r>
            <a:r>
              <a:rPr lang="en-GB" sz="1400" dirty="0" err="1"/>
              <a:t>Rucio</a:t>
            </a:r>
            <a:r>
              <a:rPr lang="en-GB" sz="1400" dirty="0"/>
              <a:t> to identify issues and have direct links to the error logs.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400" dirty="0"/>
              <a:t>Flexibility in filters with plans to add more to facilitate flash based/ HDD comparisons for data management work.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400" dirty="0"/>
              <a:t>Helm charts created for Multi-VO and LSST and in the process of being created for the </a:t>
            </a:r>
            <a:r>
              <a:rPr lang="en-GB" sz="1400" dirty="0" err="1"/>
              <a:t>Rucio</a:t>
            </a:r>
            <a:r>
              <a:rPr lang="en-GB" sz="1400" dirty="0"/>
              <a:t> repo to allow all </a:t>
            </a:r>
            <a:r>
              <a:rPr lang="en-GB" sz="1400" dirty="0" err="1"/>
              <a:t>Rucio</a:t>
            </a:r>
            <a:r>
              <a:rPr lang="en-GB" sz="1400" dirty="0"/>
              <a:t> users access.</a:t>
            </a:r>
            <a:endParaRPr sz="1400" dirty="0"/>
          </a:p>
        </p:txBody>
      </p:sp>
      <p:pic>
        <p:nvPicPr>
          <p:cNvPr id="92" name="Google Shape;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9184" y="835885"/>
            <a:ext cx="4788099" cy="1912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9185" y="2825486"/>
            <a:ext cx="4788099" cy="2172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88249" y="213338"/>
            <a:ext cx="1744050" cy="50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>
            <a:spLocks noGrp="1"/>
          </p:cNvSpPr>
          <p:nvPr>
            <p:ph type="title"/>
          </p:nvPr>
        </p:nvSpPr>
        <p:spPr>
          <a:xfrm>
            <a:off x="311700" y="3152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dirty="0">
                <a:solidFill>
                  <a:srgbClr val="2E2C61"/>
                </a:solidFill>
              </a:rPr>
              <a:t>Next Steps for data lake</a:t>
            </a:r>
            <a:endParaRPr sz="4400" b="1" dirty="0">
              <a:solidFill>
                <a:srgbClr val="2E2C61"/>
              </a:solidFill>
            </a:endParaRPr>
          </a:p>
        </p:txBody>
      </p:sp>
      <p:sp>
        <p:nvSpPr>
          <p:cNvPr id="100" name="Google Shape;100;p17"/>
          <p:cNvSpPr txBox="1">
            <a:spLocks noGrp="1"/>
          </p:cNvSpPr>
          <p:nvPr>
            <p:ph type="body" idx="1"/>
          </p:nvPr>
        </p:nvSpPr>
        <p:spPr>
          <a:xfrm>
            <a:off x="311700" y="974301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 robust, and flexible monitoring solution has been deployed for the UK data lake.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dirty="0"/>
              <a:t>Since the monitoring has deployed this in stages a baseline of functional test monitoring data based on HDD storage endpoints has accumulated to be able to now work on incorporating flash based storage endpoints for direct comparison.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/>
              <a:t>Data from the comparison will be used to inform the development of </a:t>
            </a:r>
            <a:r>
              <a:rPr lang="en-GB" dirty="0" err="1"/>
              <a:t>Rucio</a:t>
            </a:r>
            <a:r>
              <a:rPr lang="en-GB" dirty="0"/>
              <a:t> to best utilise the storage endpoints capabilities.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dirty="0"/>
              <a:t>The general purpose helm chart will also be completed to allow all communities that use </a:t>
            </a:r>
            <a:r>
              <a:rPr lang="en-GB" dirty="0" err="1"/>
              <a:t>Rucio</a:t>
            </a:r>
            <a:r>
              <a:rPr lang="en-GB" dirty="0"/>
              <a:t> a monitoring dashboards for the </a:t>
            </a:r>
            <a:r>
              <a:rPr lang="en-GB" dirty="0" err="1"/>
              <a:t>Rucio</a:t>
            </a:r>
            <a:r>
              <a:rPr lang="en-GB" dirty="0"/>
              <a:t> internals as well as now the externals.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489600"/>
            <a:ext cx="1744050" cy="50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8A3FF-7353-F2C3-A692-88E590CBE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49189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GB" dirty="0"/>
              <a:t>Brunel </a:t>
            </a:r>
            <a:r>
              <a:rPr lang="en-GB" dirty="0" err="1"/>
              <a:t>XCache</a:t>
            </a:r>
            <a:r>
              <a:rPr lang="en-GB" dirty="0"/>
              <a:t> Work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CC4F4B8-FED2-F4DB-453B-9022EB4CCF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1915" y="834877"/>
            <a:ext cx="4722768" cy="4216539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1450" indent="-171450">
              <a:lnSpc>
                <a:spcPct val="100000"/>
              </a:lnSpc>
              <a:buClrTx/>
              <a:buSzTx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 CMS </a:t>
            </a:r>
            <a:r>
              <a:rPr kumimoji="0" lang="en-US" altLang="en-US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xcache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: dc2-grid-srv-009.brunel.ac.uk 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	- 270TB cache on  ZFS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    	- packages from OSG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    	xcache-3.6.0-1.osg36.el9.x86_64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     	cms-xcache-3.6.0-1.osg36.el9.x86_64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  	- Alma 9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b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</a:b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1450" indent="-171450">
              <a:lnSpc>
                <a:spcPct val="100000"/>
              </a:lnSpc>
              <a:buClrTx/>
              <a:buSzTx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 </a:t>
            </a:r>
            <a:r>
              <a:rPr kumimoji="0" lang="en-US" altLang="en-US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XRootD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/CEPH: xrootdgw.brunel.ac.uk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  	-  2.5PB </a:t>
            </a:r>
            <a:r>
              <a:rPr kumimoji="0" lang="en-US" altLang="en-US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CephFS</a:t>
            </a:r>
            <a:b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</a:b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  	- 2 </a:t>
            </a:r>
            <a:r>
              <a:rPr kumimoji="0" lang="en-US" altLang="en-US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XRootD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 endpoints </a:t>
            </a: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Aptos" panose="020B0004020202020204" pitchFamily="34" charset="0"/>
                <a:cs typeface="Segoe UI" panose="020B0502040204020203" pitchFamily="34" charset="0"/>
              </a:rPr>
              <a:t>		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xrootd-5.6.8-1.1osg36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  	- Alma 9</a:t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F001DA-AEA4-A4E6-F660-3D92F4D92BDC}"/>
              </a:ext>
            </a:extLst>
          </p:cNvPr>
          <p:cNvSpPr txBox="1"/>
          <p:nvPr/>
        </p:nvSpPr>
        <p:spPr>
          <a:xfrm>
            <a:off x="4756416" y="2681578"/>
            <a:ext cx="423774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Next steps:</a:t>
            </a:r>
            <a:b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</a:b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Ivan to run extensive analysis to compare</a:t>
            </a: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lang="en-US" altLang="en-US" sz="1600" b="1" dirty="0">
                <a:latin typeface="Aptos" panose="020B0004020202020204" pitchFamily="34" charset="0"/>
              </a:rPr>
              <a:t>	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access through cache</a:t>
            </a:r>
          </a:p>
          <a:p>
            <a:pPr marL="0" indent="0">
              <a:lnSpc>
                <a:spcPct val="100000"/>
              </a:lnSpc>
              <a:buClrTx/>
              <a:buSzTx/>
              <a:buNone/>
            </a:pPr>
            <a:r>
              <a:rPr lang="en-US" altLang="en-US" sz="1600" b="1" dirty="0">
                <a:latin typeface="Aptos" panose="020B0004020202020204" pitchFamily="34" charset="0"/>
              </a:rPr>
              <a:t>	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access directly to  </a:t>
            </a:r>
            <a:r>
              <a:rPr kumimoji="0" lang="en-US" altLang="en-US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xrootdgw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.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create a multi-server cache and declare in the CMS AAA.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ptos" panose="020B0004020202020204" pitchFamily="34" charset="0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Consider adding to the WLCG </a:t>
            </a:r>
            <a:r>
              <a:rPr kumimoji="0" lang="en-US" altLang="en-US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Xcache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cs typeface="Segoe UI" panose="020B0502040204020203" pitchFamily="34" charset="0"/>
              </a:rPr>
              <a:t> network that is being created by CMS.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rgbClr val="242424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338D95-D4D2-939A-27BD-2D9226F5BCFE}"/>
              </a:ext>
            </a:extLst>
          </p:cNvPr>
          <p:cNvSpPr txBox="1"/>
          <p:nvPr/>
        </p:nvSpPr>
        <p:spPr>
          <a:xfrm>
            <a:off x="4951434" y="1588497"/>
            <a:ext cx="3996607" cy="954107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Thanks to GridPP Storage Group</a:t>
            </a:r>
          </a:p>
          <a:p>
            <a:r>
              <a:rPr lang="en-GB" dirty="0"/>
              <a:t>(and especially Rob Currie @ Edinburgh)</a:t>
            </a:r>
          </a:p>
          <a:p>
            <a:r>
              <a:rPr lang="en-GB" dirty="0"/>
              <a:t>for extensive discussion and configs for </a:t>
            </a:r>
            <a:r>
              <a:rPr lang="en-GB" dirty="0" err="1"/>
              <a:t>Xcache</a:t>
            </a:r>
            <a:endParaRPr lang="en-GB" dirty="0"/>
          </a:p>
          <a:p>
            <a:r>
              <a:rPr lang="en-GB" dirty="0"/>
              <a:t>Install/configuration/management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17F05D-37CB-1942-3CB6-56F52564A7C6}"/>
              </a:ext>
            </a:extLst>
          </p:cNvPr>
          <p:cNvSpPr txBox="1"/>
          <p:nvPr/>
        </p:nvSpPr>
        <p:spPr>
          <a:xfrm>
            <a:off x="4684868" y="198669"/>
            <a:ext cx="4529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Measuring efficiency of (CMS) analysis through a cache versus direct access.</a:t>
            </a:r>
          </a:p>
        </p:txBody>
      </p:sp>
    </p:spTree>
    <p:extLst>
      <p:ext uri="{BB962C8B-B14F-4D97-AF65-F5344CB8AC3E}">
        <p14:creationId xmlns:p14="http://schemas.microsoft.com/office/powerpoint/2010/main" val="639644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1592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Lancaster Storage Status (1)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11700" y="837079"/>
            <a:ext cx="8520600" cy="40206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In generally working okay, most of the time.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 err="1"/>
              <a:t>XRoot</a:t>
            </a:r>
            <a:r>
              <a:rPr lang="en-GB" dirty="0"/>
              <a:t> definitely has its moments, and CEPH generally works, but when it doesn’t…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XRootD</a:t>
            </a:r>
            <a:r>
              <a:rPr lang="en-GB" dirty="0"/>
              <a:t> </a:t>
            </a:r>
            <a:r>
              <a:rPr lang="en-GB" dirty="0" err="1"/>
              <a:t>checksumming</a:t>
            </a:r>
            <a:r>
              <a:rPr lang="en-GB" dirty="0"/>
              <a:t> a significant performance impact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Forces scaling horizontally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~doubles stress caused by the gateways to the CEPH cluster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~doubles the number of gateway servers required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requires significant gateway hardware investment per gateway (memory as well as network)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The key to running a successful system is extensive monitoring, for both CEPH and </a:t>
            </a:r>
            <a:r>
              <a:rPr lang="en-GB" dirty="0" err="1"/>
              <a:t>XRoot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 err="1"/>
              <a:t>XRoot</a:t>
            </a:r>
            <a:r>
              <a:rPr lang="en-GB" dirty="0"/>
              <a:t> monitoring is hard to tune, Shoveller potentially powerful but finicky.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Steven has worked integrating this into our monitoring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CEPH has a metric for everything, but needs correlation to identify issues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Gerard’s working on this. It involves piping stuff into SQLite databases…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1682</TotalTime>
  <Words>1191</Words>
  <Application>Microsoft Office PowerPoint</Application>
  <PresentationFormat>On-screen Show (16:9)</PresentationFormat>
  <Paragraphs>113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Arial</vt:lpstr>
      <vt:lpstr>Segoe UI</vt:lpstr>
      <vt:lpstr>Simple Light</vt:lpstr>
      <vt:lpstr>“Data Management”</vt:lpstr>
      <vt:lpstr>Data Management and Storage Topics</vt:lpstr>
      <vt:lpstr>Swift-HEP data management</vt:lpstr>
      <vt:lpstr>UK data lake monitoring</vt:lpstr>
      <vt:lpstr>The designed solution</vt:lpstr>
      <vt:lpstr>Data lake Monitoring</vt:lpstr>
      <vt:lpstr>Next Steps for data lake</vt:lpstr>
      <vt:lpstr>Brunel XCache Work</vt:lpstr>
      <vt:lpstr>Lancaster Storage Status (1)</vt:lpstr>
      <vt:lpstr>Lancaster Storage Status (2)</vt:lpstr>
      <vt:lpstr>Graph showing the bad time.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“Data Management”</dc:title>
  <cp:lastModifiedBy>Samuel Skipsey</cp:lastModifiedBy>
  <cp:revision>6</cp:revision>
  <dcterms:modified xsi:type="dcterms:W3CDTF">2024-03-26T14:07:13Z</dcterms:modified>
</cp:coreProperties>
</file>