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15" r:id="rId5"/>
    <p:sldMasterId id="2147483700" r:id="rId6"/>
  </p:sldMasterIdLst>
  <p:notesMasterIdLst>
    <p:notesMasterId r:id="rId37"/>
  </p:notesMasterIdLst>
  <p:handoutMasterIdLst>
    <p:handoutMasterId r:id="rId38"/>
  </p:handoutMasterIdLst>
  <p:sldIdLst>
    <p:sldId id="256" r:id="rId7"/>
    <p:sldId id="257" r:id="rId8"/>
    <p:sldId id="258" r:id="rId9"/>
    <p:sldId id="260" r:id="rId10"/>
    <p:sldId id="292" r:id="rId11"/>
    <p:sldId id="293" r:id="rId12"/>
    <p:sldId id="291" r:id="rId13"/>
    <p:sldId id="294" r:id="rId14"/>
    <p:sldId id="296" r:id="rId15"/>
    <p:sldId id="290" r:id="rId16"/>
    <p:sldId id="295" r:id="rId17"/>
    <p:sldId id="297" r:id="rId18"/>
    <p:sldId id="308" r:id="rId19"/>
    <p:sldId id="309" r:id="rId20"/>
    <p:sldId id="269" r:id="rId21"/>
    <p:sldId id="299" r:id="rId22"/>
    <p:sldId id="307" r:id="rId23"/>
    <p:sldId id="301" r:id="rId24"/>
    <p:sldId id="302" r:id="rId25"/>
    <p:sldId id="298" r:id="rId26"/>
    <p:sldId id="282" r:id="rId27"/>
    <p:sldId id="283" r:id="rId28"/>
    <p:sldId id="300" r:id="rId29"/>
    <p:sldId id="285" r:id="rId30"/>
    <p:sldId id="284" r:id="rId31"/>
    <p:sldId id="305" r:id="rId32"/>
    <p:sldId id="303" r:id="rId33"/>
    <p:sldId id="304" r:id="rId34"/>
    <p:sldId id="272" r:id="rId35"/>
    <p:sldId id="273"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234" userDrawn="1">
          <p15:clr>
            <a:srgbClr val="A4A3A4"/>
          </p15:clr>
        </p15:guide>
        <p15:guide id="3" orient="horz" pos="3974" userDrawn="1">
          <p15:clr>
            <a:srgbClr val="A4A3A4"/>
          </p15:clr>
        </p15:guide>
        <p15:guide id="4" pos="7355" userDrawn="1">
          <p15:clr>
            <a:srgbClr val="A4A3A4"/>
          </p15:clr>
        </p15:guide>
        <p15:guide id="5" pos="1708" userDrawn="1">
          <p15:clr>
            <a:srgbClr val="A4A3A4"/>
          </p15:clr>
        </p15:guide>
        <p15:guide id="6" orient="horz" pos="867" userDrawn="1">
          <p15:clr>
            <a:srgbClr val="A4A3A4"/>
          </p15:clr>
        </p15:guide>
        <p15:guide id="7" orient="horz" pos="3634" userDrawn="1">
          <p15:clr>
            <a:srgbClr val="A4A3A4"/>
          </p15:clr>
        </p15:guide>
        <p15:guide id="8" pos="75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2D62"/>
    <a:srgbClr val="000000"/>
    <a:srgbClr val="F08900"/>
    <a:srgbClr val="0563C1"/>
    <a:srgbClr val="1E5DF8"/>
    <a:srgbClr val="003088"/>
    <a:srgbClr val="FF6900"/>
    <a:srgbClr val="626262"/>
    <a:srgbClr val="FFFFFF"/>
    <a:srgbClr val="00BE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9DAFE2-CEC4-C949-AF9D-4270EA31B337}" v="3" dt="2024-03-27T05:27:23.3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0"/>
    <p:restoredTop sz="96327"/>
  </p:normalViewPr>
  <p:slideViewPr>
    <p:cSldViewPr snapToGrid="0">
      <p:cViewPr varScale="1">
        <p:scale>
          <a:sx n="123" d="100"/>
          <a:sy n="123" d="100"/>
        </p:scale>
        <p:origin x="392" y="192"/>
      </p:cViewPr>
      <p:guideLst>
        <p:guide orient="horz" pos="323"/>
        <p:guide pos="234"/>
        <p:guide orient="horz" pos="3974"/>
        <p:guide pos="7355"/>
        <p:guide pos="1708"/>
        <p:guide orient="horz" pos="867"/>
        <p:guide orient="horz" pos="3634"/>
        <p:guide pos="756"/>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microsoft.com/office/2016/11/relationships/changesInfo" Target="changesInfos/changesInfo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llier, Ian (STFC,RAL,SC)" userId="09a51033-127c-4fa1-ac6f-31f5c553530f" providerId="ADAL" clId="{B9C83248-1CD1-AA4F-A7A5-B93015076392}"/>
    <pc:docChg chg="undo custSel modSld">
      <pc:chgData name="Collier, Ian (STFC,RAL,SC)" userId="09a51033-127c-4fa1-ac6f-31f5c553530f" providerId="ADAL" clId="{B9C83248-1CD1-AA4F-A7A5-B93015076392}" dt="2024-03-27T11:30:42" v="365" actId="20577"/>
      <pc:docMkLst>
        <pc:docMk/>
      </pc:docMkLst>
      <pc:sldChg chg="modSp mod">
        <pc:chgData name="Collier, Ian (STFC,RAL,SC)" userId="09a51033-127c-4fa1-ac6f-31f5c553530f" providerId="ADAL" clId="{B9C83248-1CD1-AA4F-A7A5-B93015076392}" dt="2024-03-27T09:13:47.047" v="25" actId="20577"/>
        <pc:sldMkLst>
          <pc:docMk/>
          <pc:sldMk cId="3224382533" sldId="257"/>
        </pc:sldMkLst>
        <pc:spChg chg="mod">
          <ac:chgData name="Collier, Ian (STFC,RAL,SC)" userId="09a51033-127c-4fa1-ac6f-31f5c553530f" providerId="ADAL" clId="{B9C83248-1CD1-AA4F-A7A5-B93015076392}" dt="2024-03-27T09:13:47.047" v="25" actId="20577"/>
          <ac:spMkLst>
            <pc:docMk/>
            <pc:sldMk cId="3224382533" sldId="257"/>
            <ac:spMk id="5" creationId="{0BEB0AE4-391E-6F41-84C6-D4EEDF519A31}"/>
          </ac:spMkLst>
        </pc:spChg>
      </pc:sldChg>
      <pc:sldChg chg="modSp mod">
        <pc:chgData name="Collier, Ian (STFC,RAL,SC)" userId="09a51033-127c-4fa1-ac6f-31f5c553530f" providerId="ADAL" clId="{B9C83248-1CD1-AA4F-A7A5-B93015076392}" dt="2024-03-27T09:14:03.696" v="37" actId="20577"/>
        <pc:sldMkLst>
          <pc:docMk/>
          <pc:sldMk cId="2185692126" sldId="258"/>
        </pc:sldMkLst>
        <pc:spChg chg="mod">
          <ac:chgData name="Collier, Ian (STFC,RAL,SC)" userId="09a51033-127c-4fa1-ac6f-31f5c553530f" providerId="ADAL" clId="{B9C83248-1CD1-AA4F-A7A5-B93015076392}" dt="2024-03-27T09:14:03.696" v="37" actId="20577"/>
          <ac:spMkLst>
            <pc:docMk/>
            <pc:sldMk cId="2185692126" sldId="258"/>
            <ac:spMk id="4" creationId="{A6EBDC0C-5E44-914B-85A5-07AF5BC1B9B6}"/>
          </ac:spMkLst>
        </pc:spChg>
        <pc:spChg chg="mod">
          <ac:chgData name="Collier, Ian (STFC,RAL,SC)" userId="09a51033-127c-4fa1-ac6f-31f5c553530f" providerId="ADAL" clId="{B9C83248-1CD1-AA4F-A7A5-B93015076392}" dt="2024-03-27T09:13:59.710" v="31" actId="20577"/>
          <ac:spMkLst>
            <pc:docMk/>
            <pc:sldMk cId="2185692126" sldId="258"/>
            <ac:spMk id="13" creationId="{001E8603-51D4-7C45-829A-9AE25E5A2E4F}"/>
          </ac:spMkLst>
        </pc:spChg>
      </pc:sldChg>
      <pc:sldChg chg="modSp mod">
        <pc:chgData name="Collier, Ian (STFC,RAL,SC)" userId="09a51033-127c-4fa1-ac6f-31f5c553530f" providerId="ADAL" clId="{B9C83248-1CD1-AA4F-A7A5-B93015076392}" dt="2024-03-27T10:04:33.066" v="337" actId="20577"/>
        <pc:sldMkLst>
          <pc:docMk/>
          <pc:sldMk cId="282679849" sldId="269"/>
        </pc:sldMkLst>
        <pc:spChg chg="mod">
          <ac:chgData name="Collier, Ian (STFC,RAL,SC)" userId="09a51033-127c-4fa1-ac6f-31f5c553530f" providerId="ADAL" clId="{B9C83248-1CD1-AA4F-A7A5-B93015076392}" dt="2024-03-27T10:04:33.066" v="337" actId="20577"/>
          <ac:spMkLst>
            <pc:docMk/>
            <pc:sldMk cId="282679849" sldId="269"/>
            <ac:spMk id="5" creationId="{697BFE5A-7C82-E244-83C3-A634D5C30E22}"/>
          </ac:spMkLst>
        </pc:spChg>
      </pc:sldChg>
      <pc:sldChg chg="modSp mod">
        <pc:chgData name="Collier, Ian (STFC,RAL,SC)" userId="09a51033-127c-4fa1-ac6f-31f5c553530f" providerId="ADAL" clId="{B9C83248-1CD1-AA4F-A7A5-B93015076392}" dt="2024-03-27T11:30:42" v="365" actId="20577"/>
        <pc:sldMkLst>
          <pc:docMk/>
          <pc:sldMk cId="2734586395" sldId="282"/>
        </pc:sldMkLst>
        <pc:spChg chg="mod">
          <ac:chgData name="Collier, Ian (STFC,RAL,SC)" userId="09a51033-127c-4fa1-ac6f-31f5c553530f" providerId="ADAL" clId="{B9C83248-1CD1-AA4F-A7A5-B93015076392}" dt="2024-03-27T11:30:42" v="365" actId="20577"/>
          <ac:spMkLst>
            <pc:docMk/>
            <pc:sldMk cId="2734586395" sldId="282"/>
            <ac:spMk id="3" creationId="{00000000-0000-0000-0000-000000000000}"/>
          </ac:spMkLst>
        </pc:spChg>
      </pc:sldChg>
      <pc:sldChg chg="modSp mod">
        <pc:chgData name="Collier, Ian (STFC,RAL,SC)" userId="09a51033-127c-4fa1-ac6f-31f5c553530f" providerId="ADAL" clId="{B9C83248-1CD1-AA4F-A7A5-B93015076392}" dt="2024-03-27T11:29:22.108" v="352" actId="20577"/>
        <pc:sldMkLst>
          <pc:docMk/>
          <pc:sldMk cId="3741230098" sldId="308"/>
        </pc:sldMkLst>
        <pc:spChg chg="mod">
          <ac:chgData name="Collier, Ian (STFC,RAL,SC)" userId="09a51033-127c-4fa1-ac6f-31f5c553530f" providerId="ADAL" clId="{B9C83248-1CD1-AA4F-A7A5-B93015076392}" dt="2024-03-27T11:29:22.108" v="352" actId="20577"/>
          <ac:spMkLst>
            <pc:docMk/>
            <pc:sldMk cId="3741230098" sldId="308"/>
            <ac:spMk id="5" creationId="{697BFE5A-7C82-E244-83C3-A634D5C30E22}"/>
          </ac:spMkLst>
        </pc:spChg>
      </pc:sldChg>
      <pc:sldChg chg="modSp mod">
        <pc:chgData name="Collier, Ian (STFC,RAL,SC)" userId="09a51033-127c-4fa1-ac6f-31f5c553530f" providerId="ADAL" clId="{B9C83248-1CD1-AA4F-A7A5-B93015076392}" dt="2024-03-27T11:29:38.582" v="361" actId="20577"/>
        <pc:sldMkLst>
          <pc:docMk/>
          <pc:sldMk cId="3722688059" sldId="309"/>
        </pc:sldMkLst>
        <pc:spChg chg="mod">
          <ac:chgData name="Collier, Ian (STFC,RAL,SC)" userId="09a51033-127c-4fa1-ac6f-31f5c553530f" providerId="ADAL" clId="{B9C83248-1CD1-AA4F-A7A5-B93015076392}" dt="2024-03-27T11:29:38.582" v="361" actId="20577"/>
          <ac:spMkLst>
            <pc:docMk/>
            <pc:sldMk cId="3722688059" sldId="309"/>
            <ac:spMk id="7" creationId="{108DC7F5-099C-FD4D-905A-DC79A38901E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90891A3-B3BF-EE4A-B72F-9DC5677D832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5CCA953-6AA9-784D-AA53-0836BF688D6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5219C7E-7B24-274E-8CB7-52C4522250E3}" type="datetimeFigureOut">
              <a:rPr lang="en-US" smtClean="0"/>
              <a:t>3/27/24</a:t>
            </a:fld>
            <a:endParaRPr lang="en-US"/>
          </a:p>
        </p:txBody>
      </p:sp>
      <p:sp>
        <p:nvSpPr>
          <p:cNvPr id="4" name="Footer Placeholder 3">
            <a:extLst>
              <a:ext uri="{FF2B5EF4-FFF2-40B4-BE49-F238E27FC236}">
                <a16:creationId xmlns:a16="http://schemas.microsoft.com/office/drawing/2014/main" id="{C1F7EFAB-CFCF-A74D-B725-295B520F7A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F8AB5E6-26B5-1D41-A451-AE363F4C6B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2741029-40F4-D847-893E-D265EE59D33B}" type="slidenum">
              <a:rPr lang="en-US" smtClean="0"/>
              <a:t>‹#›</a:t>
            </a:fld>
            <a:endParaRPr lang="en-US"/>
          </a:p>
        </p:txBody>
      </p:sp>
    </p:spTree>
    <p:extLst>
      <p:ext uri="{BB962C8B-B14F-4D97-AF65-F5344CB8AC3E}">
        <p14:creationId xmlns:p14="http://schemas.microsoft.com/office/powerpoint/2010/main" val="839145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3/27/24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bdadyslexia.org.uk/advice/employers/creating-a-dyslexia-friendly-workplace/dyslexia-friendly-style-guide"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bdadyslexia.org.uk/advice/employers/creating-a-dyslexia-friendly-workplace/dyslexia-friendly-style-guid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dadyslexia.org.uk/advice/employers/creating-a-dyslexia-friendly-workplace/dyslexia-friendly-style-guid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jira.egi.eu/browse/EGITCB-124"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jira.egi.eu/browse/EGITCB-126" TargetMode="External"/><Relationship Id="rId4" Type="http://schemas.openxmlformats.org/officeDocument/2006/relationships/hyperlink" Target="https://jira.egi.eu/browse/EGITCB-123"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edit the background image, select ‘Format’ from the PowerPoint menu and ‘Slide Background’ from the drop-down menu. Within the new list of options that appears on the right of the screen, select the ‘File’ button under ‘Insert picture from’ and select your image from your file browser. </a:t>
            </a:r>
            <a:r>
              <a:rPr lang="en-GB" sz="1200" b="0" i="0" kern="1200">
                <a:solidFill>
                  <a:schemeClr val="tx1"/>
                </a:solidFill>
                <a:effectLst/>
                <a:latin typeface="Arial Regular"/>
                <a:ea typeface="+mn-ea"/>
                <a:cs typeface="+mn-cs"/>
              </a:rPr>
              <a:t>Please remove or amend the image credit if you are using a different image to the one provided.</a:t>
            </a:r>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2937672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12</a:t>
            </a:fld>
            <a:endParaRPr lang="en-US"/>
          </a:p>
        </p:txBody>
      </p:sp>
    </p:spTree>
    <p:extLst>
      <p:ext uri="{BB962C8B-B14F-4D97-AF65-F5344CB8AC3E}">
        <p14:creationId xmlns:p14="http://schemas.microsoft.com/office/powerpoint/2010/main" val="10735617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13</a:t>
            </a:fld>
            <a:endParaRPr lang="en-US" dirty="0"/>
          </a:p>
        </p:txBody>
      </p:sp>
    </p:spTree>
    <p:extLst>
      <p:ext uri="{BB962C8B-B14F-4D97-AF65-F5344CB8AC3E}">
        <p14:creationId xmlns:p14="http://schemas.microsoft.com/office/powerpoint/2010/main" val="1007549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14</a:t>
            </a:fld>
            <a:endParaRPr lang="en-US" dirty="0"/>
          </a:p>
        </p:txBody>
      </p:sp>
    </p:spTree>
    <p:extLst>
      <p:ext uri="{BB962C8B-B14F-4D97-AF65-F5344CB8AC3E}">
        <p14:creationId xmlns:p14="http://schemas.microsoft.com/office/powerpoint/2010/main" val="20292191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16</a:t>
            </a:fld>
            <a:endParaRPr lang="en-US"/>
          </a:p>
        </p:txBody>
      </p:sp>
    </p:spTree>
    <p:extLst>
      <p:ext uri="{BB962C8B-B14F-4D97-AF65-F5344CB8AC3E}">
        <p14:creationId xmlns:p14="http://schemas.microsoft.com/office/powerpoint/2010/main" val="458118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change the map, select ‘Format’ from the PowerPoint menu and ‘Slide Background’ from the drop-down menu. Within the new list of options that appears on the right of the screen, select the ‘File’ button under ‘Insert picture from’ and select your image from your file browser. Remember to delete the image credit if using your own image.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Arial Regular"/>
                <a:ea typeface="+mn-ea"/>
                <a:cs typeface="+mn-cs"/>
              </a:rPr>
              <a:t>To edit the points on the map, click the box and reposition. You can then drag the dot to show your specific location. Click into the box to edit the copy. To add more points, click the box and copy and paste the box.</a:t>
            </a:r>
            <a:endParaRPr lang="en-GB" sz="1200" b="0" i="0" kern="1200" dirty="0">
              <a:solidFill>
                <a:schemeClr val="tx1"/>
              </a:solidFill>
              <a:effectLst/>
              <a:latin typeface="Arial Regular"/>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326293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edit the graph data. Click on the chart, Chart design, and choose select data or edit chart data in excel.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2080848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20</a:t>
            </a:fld>
            <a:endParaRPr lang="en-US"/>
          </a:p>
        </p:txBody>
      </p:sp>
    </p:spTree>
    <p:extLst>
      <p:ext uri="{BB962C8B-B14F-4D97-AF65-F5344CB8AC3E}">
        <p14:creationId xmlns:p14="http://schemas.microsoft.com/office/powerpoint/2010/main" val="2231899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23</a:t>
            </a:fld>
            <a:endParaRPr lang="en-US"/>
          </a:p>
        </p:txBody>
      </p:sp>
    </p:spTree>
    <p:extLst>
      <p:ext uri="{BB962C8B-B14F-4D97-AF65-F5344CB8AC3E}">
        <p14:creationId xmlns:p14="http://schemas.microsoft.com/office/powerpoint/2010/main" val="8145514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27</a:t>
            </a:fld>
            <a:endParaRPr lang="en-US"/>
          </a:p>
        </p:txBody>
      </p:sp>
    </p:spTree>
    <p:extLst>
      <p:ext uri="{BB962C8B-B14F-4D97-AF65-F5344CB8AC3E}">
        <p14:creationId xmlns:p14="http://schemas.microsoft.com/office/powerpoint/2010/main" val="2234957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u="none" strike="noStrike" kern="1200">
                <a:solidFill>
                  <a:schemeClr val="tx1"/>
                </a:solidFill>
                <a:effectLst/>
                <a:ea typeface="+mn-ea"/>
                <a:cs typeface="+mn-cs"/>
              </a:rPr>
              <a:t>Replace this guidance text with your own bullet pointed content.</a:t>
            </a:r>
          </a:p>
          <a:p>
            <a:r>
              <a:rPr lang="en-GB" sz="1200" u="none" strike="noStrike" kern="1200">
                <a:solidFill>
                  <a:schemeClr val="tx1"/>
                </a:solidFill>
                <a:effectLst/>
                <a:ea typeface="+mn-ea"/>
                <a:cs typeface="+mn-cs"/>
              </a:rPr>
              <a:t>For further guidance please see </a:t>
            </a:r>
            <a:r>
              <a:rPr lang="en-GB" sz="1200" u="sng" strike="noStrike" kern="1200">
                <a:solidFill>
                  <a:schemeClr val="tx1"/>
                </a:solidFill>
                <a:effectLst/>
                <a:ea typeface="+mn-ea"/>
                <a:cs typeface="+mn-cs"/>
                <a:hlinkClick r:id="rId3"/>
              </a:rPr>
              <a:t>https://www.bdadyslexia.org.uk/advice/employers/creating-a-dyslexia-friendly-workplace/dyslexia-friendly-style-guide</a:t>
            </a:r>
            <a:endParaRPr lang="en-GB" sz="1200" u="none" strike="noStrike" kern="1200">
              <a:solidFill>
                <a:schemeClr val="tx1"/>
              </a:solidFill>
              <a:effectLst/>
              <a:ea typeface="+mn-ea"/>
              <a:cs typeface="+mn-cs"/>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28</a:t>
            </a:fld>
            <a:endParaRPr lang="en-US"/>
          </a:p>
        </p:txBody>
      </p:sp>
    </p:spTree>
    <p:extLst>
      <p:ext uri="{BB962C8B-B14F-4D97-AF65-F5344CB8AC3E}">
        <p14:creationId xmlns:p14="http://schemas.microsoft.com/office/powerpoint/2010/main" val="3068767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2</a:t>
            </a:fld>
            <a:endParaRPr lang="en-US"/>
          </a:p>
        </p:txBody>
      </p:sp>
    </p:spTree>
    <p:extLst>
      <p:ext uri="{BB962C8B-B14F-4D97-AF65-F5344CB8AC3E}">
        <p14:creationId xmlns:p14="http://schemas.microsoft.com/office/powerpoint/2010/main" val="7926725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29</a:t>
            </a:fld>
            <a:endParaRPr lang="en-US"/>
          </a:p>
        </p:txBody>
      </p:sp>
    </p:spTree>
    <p:extLst>
      <p:ext uri="{BB962C8B-B14F-4D97-AF65-F5344CB8AC3E}">
        <p14:creationId xmlns:p14="http://schemas.microsoft.com/office/powerpoint/2010/main" val="25004638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30</a:t>
            </a:fld>
            <a:endParaRPr lang="en-US"/>
          </a:p>
        </p:txBody>
      </p:sp>
    </p:spTree>
    <p:extLst>
      <p:ext uri="{BB962C8B-B14F-4D97-AF65-F5344CB8AC3E}">
        <p14:creationId xmlns:p14="http://schemas.microsoft.com/office/powerpoint/2010/main" val="3375910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replace photo with one of your own. </a:t>
            </a:r>
            <a:r>
              <a:rPr lang="en-US" b="1"/>
              <a:t>1)</a:t>
            </a:r>
            <a:r>
              <a:rPr lang="en-US"/>
              <a:t> Send the geometric shape overlay to the back – </a:t>
            </a:r>
            <a:r>
              <a:rPr lang="en-US" i="1"/>
              <a:t>Right-Click &gt; Send to Back &gt; Send to Back</a:t>
            </a:r>
            <a:r>
              <a:rPr lang="en-US"/>
              <a:t>. </a:t>
            </a:r>
            <a:r>
              <a:rPr lang="en-US" b="1"/>
              <a:t>2) </a:t>
            </a:r>
            <a:r>
              <a:rPr lang="en-US"/>
              <a:t>Replace image – use the guides provided to correctly position it. </a:t>
            </a:r>
            <a:r>
              <a:rPr lang="en-US" b="1"/>
              <a:t>3) </a:t>
            </a:r>
            <a:r>
              <a:rPr lang="en-US"/>
              <a:t>Send your image to the back so that the geometric overlay re-appears over the image. </a:t>
            </a:r>
            <a:r>
              <a:rPr lang="en-GB" sz="1200" b="0" i="0" kern="1200">
                <a:solidFill>
                  <a:schemeClr val="tx1"/>
                </a:solidFill>
                <a:effectLst/>
                <a:latin typeface="Arial Regular"/>
                <a:ea typeface="+mn-ea"/>
                <a:cs typeface="+mn-cs"/>
              </a:rPr>
              <a:t>Please remove or amend the image credit if you are using a different image to the one provided.</a:t>
            </a:r>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3</a:t>
            </a:fld>
            <a:endParaRPr lang="en-US"/>
          </a:p>
        </p:txBody>
      </p:sp>
    </p:spTree>
    <p:extLst>
      <p:ext uri="{BB962C8B-B14F-4D97-AF65-F5344CB8AC3E}">
        <p14:creationId xmlns:p14="http://schemas.microsoft.com/office/powerpoint/2010/main" val="724020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4</a:t>
            </a:fld>
            <a:endParaRPr lang="en-US"/>
          </a:p>
        </p:txBody>
      </p:sp>
    </p:spTree>
    <p:extLst>
      <p:ext uri="{BB962C8B-B14F-4D97-AF65-F5344CB8AC3E}">
        <p14:creationId xmlns:p14="http://schemas.microsoft.com/office/powerpoint/2010/main" val="3836229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u="none" strike="noStrike" kern="1200">
                <a:solidFill>
                  <a:schemeClr val="tx1"/>
                </a:solidFill>
                <a:effectLst/>
                <a:ea typeface="+mn-ea"/>
                <a:cs typeface="+mn-cs"/>
              </a:rPr>
              <a:t>Replace this guidance text with your own bullet pointed content.</a:t>
            </a:r>
          </a:p>
          <a:p>
            <a:r>
              <a:rPr lang="en-GB" sz="1200" u="none" strike="noStrike" kern="1200">
                <a:solidFill>
                  <a:schemeClr val="tx1"/>
                </a:solidFill>
                <a:effectLst/>
                <a:ea typeface="+mn-ea"/>
                <a:cs typeface="+mn-cs"/>
              </a:rPr>
              <a:t>For further guidance please see </a:t>
            </a:r>
            <a:r>
              <a:rPr lang="en-GB" sz="1200" u="sng" strike="noStrike" kern="1200">
                <a:solidFill>
                  <a:schemeClr val="tx1"/>
                </a:solidFill>
                <a:effectLst/>
                <a:ea typeface="+mn-ea"/>
                <a:cs typeface="+mn-cs"/>
                <a:hlinkClick r:id="rId3"/>
              </a:rPr>
              <a:t>https://www.bdadyslexia.org.uk/advice/employers/creating-a-dyslexia-friendly-workplace/dyslexia-friendly-style-guide</a:t>
            </a:r>
            <a:endParaRPr lang="en-GB" sz="1200" u="none" strike="noStrike" kern="1200">
              <a:solidFill>
                <a:schemeClr val="tx1"/>
              </a:solidFill>
              <a:effectLst/>
              <a:ea typeface="+mn-ea"/>
              <a:cs typeface="+mn-cs"/>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5</a:t>
            </a:fld>
            <a:endParaRPr lang="en-US"/>
          </a:p>
        </p:txBody>
      </p:sp>
    </p:spTree>
    <p:extLst>
      <p:ext uri="{BB962C8B-B14F-4D97-AF65-F5344CB8AC3E}">
        <p14:creationId xmlns:p14="http://schemas.microsoft.com/office/powerpoint/2010/main" val="29225596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u="none" strike="noStrike" kern="1200">
                <a:solidFill>
                  <a:schemeClr val="tx1"/>
                </a:solidFill>
                <a:effectLst/>
                <a:ea typeface="+mn-ea"/>
                <a:cs typeface="+mn-cs"/>
              </a:rPr>
              <a:t>Replace this guidance text with your own bullet pointed content.</a:t>
            </a:r>
          </a:p>
          <a:p>
            <a:r>
              <a:rPr lang="en-GB" sz="1200" u="none" strike="noStrike" kern="1200">
                <a:solidFill>
                  <a:schemeClr val="tx1"/>
                </a:solidFill>
                <a:effectLst/>
                <a:ea typeface="+mn-ea"/>
                <a:cs typeface="+mn-cs"/>
              </a:rPr>
              <a:t>For further guidance please see </a:t>
            </a:r>
            <a:r>
              <a:rPr lang="en-GB" sz="1200" u="sng" strike="noStrike" kern="1200">
                <a:solidFill>
                  <a:schemeClr val="tx1"/>
                </a:solidFill>
                <a:effectLst/>
                <a:ea typeface="+mn-ea"/>
                <a:cs typeface="+mn-cs"/>
                <a:hlinkClick r:id="rId3"/>
              </a:rPr>
              <a:t>https://www.bdadyslexia.org.uk/advice/employers/creating-a-dyslexia-friendly-workplace/dyslexia-friendly-style-guide</a:t>
            </a:r>
            <a:endParaRPr lang="en-GB" sz="1200" u="none" strike="noStrike" kern="1200">
              <a:solidFill>
                <a:schemeClr val="tx1"/>
              </a:solidFill>
              <a:effectLst/>
              <a:ea typeface="+mn-ea"/>
              <a:cs typeface="+mn-cs"/>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6</a:t>
            </a:fld>
            <a:endParaRPr lang="en-US"/>
          </a:p>
        </p:txBody>
      </p:sp>
    </p:spTree>
    <p:extLst>
      <p:ext uri="{BB962C8B-B14F-4D97-AF65-F5344CB8AC3E}">
        <p14:creationId xmlns:p14="http://schemas.microsoft.com/office/powerpoint/2010/main" val="2746156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8</a:t>
            </a:fld>
            <a:endParaRPr lang="en-US"/>
          </a:p>
        </p:txBody>
      </p:sp>
    </p:spTree>
    <p:extLst>
      <p:ext uri="{BB962C8B-B14F-4D97-AF65-F5344CB8AC3E}">
        <p14:creationId xmlns:p14="http://schemas.microsoft.com/office/powerpoint/2010/main" val="2631681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9</a:t>
            </a:fld>
            <a:endParaRPr lang="en-US"/>
          </a:p>
        </p:txBody>
      </p:sp>
    </p:spTree>
    <p:extLst>
      <p:ext uri="{BB962C8B-B14F-4D97-AF65-F5344CB8AC3E}">
        <p14:creationId xmlns:p14="http://schemas.microsoft.com/office/powerpoint/2010/main" val="3272046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200" dirty="0">
                <a:solidFill>
                  <a:srgbClr val="626262"/>
                </a:solidFill>
                <a:latin typeface="Arial" panose="020B0604020202020204" pitchFamily="34" charset="0"/>
                <a:cs typeface="Arial" panose="020B0604020202020204" pitchFamily="34" charset="0"/>
              </a:rPr>
              <a:t>Automatic deletion of inactive users </a:t>
            </a:r>
            <a:r>
              <a:rPr lang="en-GB" sz="1200" dirty="0">
                <a:latin typeface="Arial" panose="020B0604020202020204" pitchFamily="34" charset="0"/>
                <a:cs typeface="Arial" panose="020B0604020202020204" pitchFamily="34" charset="0"/>
                <a:hlinkClick r:id="rId3"/>
              </a:rPr>
              <a:t>EGITCB-124</a:t>
            </a:r>
            <a:endParaRPr lang="en-GB" sz="1200" dirty="0">
              <a:solidFill>
                <a:srgbClr val="626262"/>
              </a:solidFill>
              <a:latin typeface="Arial" panose="020B0604020202020204" pitchFamily="34" charset="0"/>
              <a:cs typeface="Arial" panose="020B0604020202020204" pitchFamily="34" charset="0"/>
            </a:endParaRPr>
          </a:p>
          <a:p>
            <a:pPr marL="0" indent="0">
              <a:buFont typeface="Arial" panose="020B0604020202020204" pitchFamily="34" charset="0"/>
              <a:buNone/>
            </a:pPr>
            <a:r>
              <a:rPr lang="en-GB" sz="1200" dirty="0">
                <a:solidFill>
                  <a:srgbClr val="626262"/>
                </a:solidFill>
                <a:latin typeface="Arial" panose="020B0604020202020204" pitchFamily="34" charset="0"/>
                <a:cs typeface="Arial" panose="020B0604020202020204" pitchFamily="34" charset="0"/>
              </a:rPr>
              <a:t>Restricting access to personal information </a:t>
            </a:r>
            <a:r>
              <a:rPr lang="en-GB" sz="1200" dirty="0">
                <a:latin typeface="Arial" panose="020B0604020202020204" pitchFamily="34" charset="0"/>
                <a:cs typeface="Arial" panose="020B0604020202020204" pitchFamily="34" charset="0"/>
                <a:hlinkClick r:id="rId4"/>
              </a:rPr>
              <a:t>EGITCB-123</a:t>
            </a:r>
            <a:endParaRPr lang="en-GB" sz="1200" dirty="0">
              <a:solidFill>
                <a:srgbClr val="626262"/>
              </a:solidFill>
              <a:latin typeface="Arial" panose="020B0604020202020204" pitchFamily="34" charset="0"/>
              <a:cs typeface="Arial" panose="020B0604020202020204" pitchFamily="34" charset="0"/>
            </a:endParaRPr>
          </a:p>
          <a:p>
            <a:pPr marL="0" indent="0">
              <a:buFont typeface="Arial" panose="020B0604020202020204" pitchFamily="34" charset="0"/>
              <a:buNone/>
            </a:pPr>
            <a:r>
              <a:rPr lang="en-GB" sz="1200" dirty="0">
                <a:solidFill>
                  <a:srgbClr val="626262"/>
                </a:solidFill>
                <a:latin typeface="Arial" panose="020B0604020202020204" pitchFamily="34" charset="0"/>
                <a:cs typeface="Arial" panose="020B0604020202020204" pitchFamily="34" charset="0"/>
              </a:rPr>
              <a:t>Account Linking within GOCDB </a:t>
            </a:r>
            <a:r>
              <a:rPr lang="en-GB" sz="1200" dirty="0">
                <a:solidFill>
                  <a:srgbClr val="626262"/>
                </a:solidFill>
                <a:latin typeface="Arial" panose="020B0604020202020204" pitchFamily="34" charset="0"/>
                <a:cs typeface="Arial" panose="020B0604020202020204" pitchFamily="34" charset="0"/>
                <a:hlinkClick r:id="rId5"/>
              </a:rPr>
              <a:t>EGITCB-126</a:t>
            </a:r>
            <a:endParaRPr lang="en-GB" sz="1200" dirty="0">
              <a:solidFill>
                <a:srgbClr val="626262"/>
              </a:solidFill>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10</a:t>
            </a:fld>
            <a:endParaRPr lang="en-US"/>
          </a:p>
        </p:txBody>
      </p:sp>
    </p:spTree>
    <p:extLst>
      <p:ext uri="{BB962C8B-B14F-4D97-AF65-F5344CB8AC3E}">
        <p14:creationId xmlns:p14="http://schemas.microsoft.com/office/powerpoint/2010/main" val="793128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8278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51A27-3A46-6548-A658-AF078FEDCD4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53235BA-4644-F742-B68A-58857ABFA7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A3258F6-501F-DF4D-BC61-AD3F27C1AF26}"/>
              </a:ext>
            </a:extLst>
          </p:cNvPr>
          <p:cNvSpPr>
            <a:spLocks noGrp="1"/>
          </p:cNvSpPr>
          <p:nvPr>
            <p:ph type="dt" sz="half" idx="10"/>
          </p:nvPr>
        </p:nvSpPr>
        <p:spPr/>
        <p:txBody>
          <a:bodyPr/>
          <a:lstStyle/>
          <a:p>
            <a:fld id="{388F4130-B4A6-894D-B490-953E3F85E7B4}" type="datetimeFigureOut">
              <a:rPr lang="en-US" smtClean="0"/>
              <a:t>3/27/24</a:t>
            </a:fld>
            <a:endParaRPr lang="en-US"/>
          </a:p>
        </p:txBody>
      </p:sp>
      <p:sp>
        <p:nvSpPr>
          <p:cNvPr id="5" name="Footer Placeholder 4">
            <a:extLst>
              <a:ext uri="{FF2B5EF4-FFF2-40B4-BE49-F238E27FC236}">
                <a16:creationId xmlns:a16="http://schemas.microsoft.com/office/drawing/2014/main" id="{B851A04B-89FD-BB4A-BE38-11423AD0E8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282FEF-A672-D74A-818C-FD7E25F8DB7A}"/>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0703971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7BE78-2DAE-784C-8BDD-1ACFE932502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B5A6CBD-752B-C54A-9472-476012303DC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7EEB16F-2AF7-AF4F-BAC0-66A9F203FCDF}"/>
              </a:ext>
            </a:extLst>
          </p:cNvPr>
          <p:cNvSpPr>
            <a:spLocks noGrp="1"/>
          </p:cNvSpPr>
          <p:nvPr>
            <p:ph type="dt" sz="half" idx="10"/>
          </p:nvPr>
        </p:nvSpPr>
        <p:spPr/>
        <p:txBody>
          <a:bodyPr/>
          <a:lstStyle/>
          <a:p>
            <a:fld id="{388F4130-B4A6-894D-B490-953E3F85E7B4}" type="datetimeFigureOut">
              <a:rPr lang="en-US" smtClean="0"/>
              <a:t>3/27/24</a:t>
            </a:fld>
            <a:endParaRPr lang="en-US"/>
          </a:p>
        </p:txBody>
      </p:sp>
      <p:sp>
        <p:nvSpPr>
          <p:cNvPr id="5" name="Footer Placeholder 4">
            <a:extLst>
              <a:ext uri="{FF2B5EF4-FFF2-40B4-BE49-F238E27FC236}">
                <a16:creationId xmlns:a16="http://schemas.microsoft.com/office/drawing/2014/main" id="{23C97A28-8E57-8849-B304-4BD747CD24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F34E1A-BF2D-3F43-B5E9-97AA6F77E6FA}"/>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2093339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4472D-C6B8-F544-BCBA-6D34B6B81A3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0E73B32-686A-E649-86AB-3479FB66E9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FF5A8D1-9377-1742-BBD6-21C94A27ED6A}"/>
              </a:ext>
            </a:extLst>
          </p:cNvPr>
          <p:cNvSpPr>
            <a:spLocks noGrp="1"/>
          </p:cNvSpPr>
          <p:nvPr>
            <p:ph type="dt" sz="half" idx="10"/>
          </p:nvPr>
        </p:nvSpPr>
        <p:spPr/>
        <p:txBody>
          <a:bodyPr/>
          <a:lstStyle/>
          <a:p>
            <a:fld id="{388F4130-B4A6-894D-B490-953E3F85E7B4}" type="datetimeFigureOut">
              <a:rPr lang="en-US" smtClean="0"/>
              <a:t>3/27/24</a:t>
            </a:fld>
            <a:endParaRPr lang="en-US"/>
          </a:p>
        </p:txBody>
      </p:sp>
      <p:sp>
        <p:nvSpPr>
          <p:cNvPr id="5" name="Footer Placeholder 4">
            <a:extLst>
              <a:ext uri="{FF2B5EF4-FFF2-40B4-BE49-F238E27FC236}">
                <a16:creationId xmlns:a16="http://schemas.microsoft.com/office/drawing/2014/main" id="{B2D9E8E3-692C-EB47-AE32-1D59637AE6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C299E9-66F9-CC49-AF60-86ECA79F2AA8}"/>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6997617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E006E-3602-3240-801F-364000B45F1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C5A57B7-EF2C-3044-B58B-175EDDFEAF5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D875FEF-E26D-7D4C-9207-D0510ACF4D4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30407D9-439C-464B-B83C-AD392B6C6CF6}"/>
              </a:ext>
            </a:extLst>
          </p:cNvPr>
          <p:cNvSpPr>
            <a:spLocks noGrp="1"/>
          </p:cNvSpPr>
          <p:nvPr>
            <p:ph type="dt" sz="half" idx="10"/>
          </p:nvPr>
        </p:nvSpPr>
        <p:spPr/>
        <p:txBody>
          <a:bodyPr/>
          <a:lstStyle/>
          <a:p>
            <a:fld id="{388F4130-B4A6-894D-B490-953E3F85E7B4}" type="datetimeFigureOut">
              <a:rPr lang="en-US" smtClean="0"/>
              <a:t>3/27/24</a:t>
            </a:fld>
            <a:endParaRPr lang="en-US"/>
          </a:p>
        </p:txBody>
      </p:sp>
      <p:sp>
        <p:nvSpPr>
          <p:cNvPr id="6" name="Footer Placeholder 5">
            <a:extLst>
              <a:ext uri="{FF2B5EF4-FFF2-40B4-BE49-F238E27FC236}">
                <a16:creationId xmlns:a16="http://schemas.microsoft.com/office/drawing/2014/main" id="{2AFBC8E8-C96E-A644-AFCF-9A484B2E30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4BDBDA-2F87-E140-8669-57B9B7121EFC}"/>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11562972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C6AA6-F7E1-E941-BB92-88330D63E91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4413033-E229-2848-A214-6BD8D631DB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BB6FF0D-44BC-1845-ADBF-A1BDA30F40C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E43DBC9-6028-9A46-8CF4-7F90F03B2D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B30AFFD-F8E0-FA48-8C05-C1EA3B81749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A2EF13E-80AE-2F4B-99DD-2E1E85DF1FD7}"/>
              </a:ext>
            </a:extLst>
          </p:cNvPr>
          <p:cNvSpPr>
            <a:spLocks noGrp="1"/>
          </p:cNvSpPr>
          <p:nvPr>
            <p:ph type="dt" sz="half" idx="10"/>
          </p:nvPr>
        </p:nvSpPr>
        <p:spPr/>
        <p:txBody>
          <a:bodyPr/>
          <a:lstStyle/>
          <a:p>
            <a:fld id="{388F4130-B4A6-894D-B490-953E3F85E7B4}" type="datetimeFigureOut">
              <a:rPr lang="en-US" smtClean="0"/>
              <a:t>3/27/24</a:t>
            </a:fld>
            <a:endParaRPr lang="en-US"/>
          </a:p>
        </p:txBody>
      </p:sp>
      <p:sp>
        <p:nvSpPr>
          <p:cNvPr id="8" name="Footer Placeholder 7">
            <a:extLst>
              <a:ext uri="{FF2B5EF4-FFF2-40B4-BE49-F238E27FC236}">
                <a16:creationId xmlns:a16="http://schemas.microsoft.com/office/drawing/2014/main" id="{265D6405-91B4-B742-BE0F-74FC84097E5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647248F-EB72-3A40-8C00-44A631D3466B}"/>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7144871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29E50-BA89-B14D-B9B0-2C2D41422DF0}"/>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B63D20A-A613-5C4C-A2D9-3F3716F248FE}"/>
              </a:ext>
            </a:extLst>
          </p:cNvPr>
          <p:cNvSpPr>
            <a:spLocks noGrp="1"/>
          </p:cNvSpPr>
          <p:nvPr>
            <p:ph type="dt" sz="half" idx="10"/>
          </p:nvPr>
        </p:nvSpPr>
        <p:spPr/>
        <p:txBody>
          <a:bodyPr/>
          <a:lstStyle/>
          <a:p>
            <a:fld id="{388F4130-B4A6-894D-B490-953E3F85E7B4}" type="datetimeFigureOut">
              <a:rPr lang="en-US" smtClean="0"/>
              <a:t>3/27/24</a:t>
            </a:fld>
            <a:endParaRPr lang="en-US"/>
          </a:p>
        </p:txBody>
      </p:sp>
      <p:sp>
        <p:nvSpPr>
          <p:cNvPr id="4" name="Footer Placeholder 3">
            <a:extLst>
              <a:ext uri="{FF2B5EF4-FFF2-40B4-BE49-F238E27FC236}">
                <a16:creationId xmlns:a16="http://schemas.microsoft.com/office/drawing/2014/main" id="{2B434657-A7D5-C94F-8190-795F9A70A36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7F68932-BF18-6D41-AAA1-AA62712FCFF6}"/>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4276663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04FA24-B38B-8E42-AD9A-46A8FE7451A1}"/>
              </a:ext>
            </a:extLst>
          </p:cNvPr>
          <p:cNvSpPr>
            <a:spLocks noGrp="1"/>
          </p:cNvSpPr>
          <p:nvPr>
            <p:ph type="dt" sz="half" idx="10"/>
          </p:nvPr>
        </p:nvSpPr>
        <p:spPr/>
        <p:txBody>
          <a:bodyPr/>
          <a:lstStyle/>
          <a:p>
            <a:fld id="{388F4130-B4A6-894D-B490-953E3F85E7B4}" type="datetimeFigureOut">
              <a:rPr lang="en-US" smtClean="0"/>
              <a:t>3/27/24</a:t>
            </a:fld>
            <a:endParaRPr lang="en-US"/>
          </a:p>
        </p:txBody>
      </p:sp>
      <p:sp>
        <p:nvSpPr>
          <p:cNvPr id="3" name="Footer Placeholder 2">
            <a:extLst>
              <a:ext uri="{FF2B5EF4-FFF2-40B4-BE49-F238E27FC236}">
                <a16:creationId xmlns:a16="http://schemas.microsoft.com/office/drawing/2014/main" id="{845B9E2C-DF1C-3348-A7D0-868403EF10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70C3B7E-3AE4-3248-816B-42AEABE3282A}"/>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0162979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46E7B-2B21-4349-A5E8-F51BDA4FDD7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4800EC2-20B6-564C-B497-8BC94D18A0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A3D7AB7-03F9-CB44-8B65-1FA6515812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8543C11-7DE1-A040-A366-66CFE0770690}"/>
              </a:ext>
            </a:extLst>
          </p:cNvPr>
          <p:cNvSpPr>
            <a:spLocks noGrp="1"/>
          </p:cNvSpPr>
          <p:nvPr>
            <p:ph type="dt" sz="half" idx="10"/>
          </p:nvPr>
        </p:nvSpPr>
        <p:spPr/>
        <p:txBody>
          <a:bodyPr/>
          <a:lstStyle/>
          <a:p>
            <a:fld id="{388F4130-B4A6-894D-B490-953E3F85E7B4}" type="datetimeFigureOut">
              <a:rPr lang="en-US" smtClean="0"/>
              <a:t>3/27/24</a:t>
            </a:fld>
            <a:endParaRPr lang="en-US"/>
          </a:p>
        </p:txBody>
      </p:sp>
      <p:sp>
        <p:nvSpPr>
          <p:cNvPr id="6" name="Footer Placeholder 5">
            <a:extLst>
              <a:ext uri="{FF2B5EF4-FFF2-40B4-BE49-F238E27FC236}">
                <a16:creationId xmlns:a16="http://schemas.microsoft.com/office/drawing/2014/main" id="{F6F8A39E-CEDC-5D45-B7A7-427E12ADCB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53EE87-F227-0641-991C-BC2504CBAFD1}"/>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455850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36682-8C5D-5446-8420-6965F374F31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A959B58-CA83-2541-BFBB-72A596B18F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269452C-75B1-A440-9A3E-16096BEAA1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03ABED3-0D2E-C24F-AB08-D6551BC9B18D}"/>
              </a:ext>
            </a:extLst>
          </p:cNvPr>
          <p:cNvSpPr>
            <a:spLocks noGrp="1"/>
          </p:cNvSpPr>
          <p:nvPr>
            <p:ph type="dt" sz="half" idx="10"/>
          </p:nvPr>
        </p:nvSpPr>
        <p:spPr/>
        <p:txBody>
          <a:bodyPr/>
          <a:lstStyle/>
          <a:p>
            <a:fld id="{388F4130-B4A6-894D-B490-953E3F85E7B4}" type="datetimeFigureOut">
              <a:rPr lang="en-US" smtClean="0"/>
              <a:t>3/27/24</a:t>
            </a:fld>
            <a:endParaRPr lang="en-US"/>
          </a:p>
        </p:txBody>
      </p:sp>
      <p:sp>
        <p:nvSpPr>
          <p:cNvPr id="6" name="Footer Placeholder 5">
            <a:extLst>
              <a:ext uri="{FF2B5EF4-FFF2-40B4-BE49-F238E27FC236}">
                <a16:creationId xmlns:a16="http://schemas.microsoft.com/office/drawing/2014/main" id="{9EDB2E6C-CD2C-CD47-A952-D2C835A6B4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CFB704-2EF3-024E-A7B5-B19083B6B48F}"/>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4004491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64499-2F4D-F54B-B034-112AA6F6780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182BD32-AEFC-9C43-9EC4-4770BA5A5BB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F9B193B-4C5C-8349-A401-B84C817E4DEA}"/>
              </a:ext>
            </a:extLst>
          </p:cNvPr>
          <p:cNvSpPr>
            <a:spLocks noGrp="1"/>
          </p:cNvSpPr>
          <p:nvPr>
            <p:ph type="dt" sz="half" idx="10"/>
          </p:nvPr>
        </p:nvSpPr>
        <p:spPr/>
        <p:txBody>
          <a:bodyPr/>
          <a:lstStyle/>
          <a:p>
            <a:fld id="{388F4130-B4A6-894D-B490-953E3F85E7B4}" type="datetimeFigureOut">
              <a:rPr lang="en-US" smtClean="0"/>
              <a:t>3/27/24</a:t>
            </a:fld>
            <a:endParaRPr lang="en-US"/>
          </a:p>
        </p:txBody>
      </p:sp>
      <p:sp>
        <p:nvSpPr>
          <p:cNvPr id="5" name="Footer Placeholder 4">
            <a:extLst>
              <a:ext uri="{FF2B5EF4-FFF2-40B4-BE49-F238E27FC236}">
                <a16:creationId xmlns:a16="http://schemas.microsoft.com/office/drawing/2014/main" id="{90025579-668C-6E4A-9506-5AD2E00C52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093645-915D-A945-A086-86CD13508646}"/>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4201992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D6932E-B973-1440-8C8A-A20FC31CE29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C55602-66E9-6A44-8E3B-7944447C112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4D233EE-C4AC-3944-8F41-167DE075E4B3}"/>
              </a:ext>
            </a:extLst>
          </p:cNvPr>
          <p:cNvSpPr>
            <a:spLocks noGrp="1"/>
          </p:cNvSpPr>
          <p:nvPr>
            <p:ph type="dt" sz="half" idx="10"/>
          </p:nvPr>
        </p:nvSpPr>
        <p:spPr/>
        <p:txBody>
          <a:bodyPr/>
          <a:lstStyle/>
          <a:p>
            <a:fld id="{388F4130-B4A6-894D-B490-953E3F85E7B4}" type="datetimeFigureOut">
              <a:rPr lang="en-US" smtClean="0"/>
              <a:t>3/27/24</a:t>
            </a:fld>
            <a:endParaRPr lang="en-US"/>
          </a:p>
        </p:txBody>
      </p:sp>
      <p:sp>
        <p:nvSpPr>
          <p:cNvPr id="5" name="Footer Placeholder 4">
            <a:extLst>
              <a:ext uri="{FF2B5EF4-FFF2-40B4-BE49-F238E27FC236}">
                <a16:creationId xmlns:a16="http://schemas.microsoft.com/office/drawing/2014/main" id="{3FFDC9E0-7443-FC45-B98E-6EEECFAD31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0199EE-E38E-C842-82B0-22CAA11BEA07}"/>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0977073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3/27/24</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theme" Target="../theme/theme3.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3/27/24</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8" name="Picture 7">
            <a:extLst>
              <a:ext uri="{FF2B5EF4-FFF2-40B4-BE49-F238E27FC236}">
                <a16:creationId xmlns:a16="http://schemas.microsoft.com/office/drawing/2014/main" id="{4F8177F7-A449-9A4A-A435-C2D7910F8B49}"/>
              </a:ext>
            </a:extLst>
          </p:cNvPr>
          <p:cNvPicPr>
            <a:picLocks noChangeAspect="1"/>
          </p:cNvPicPr>
          <p:nvPr userDrawn="1"/>
        </p:nvPicPr>
        <p:blipFill>
          <a:blip r:embed="rId15"/>
          <a:stretch>
            <a:fillRect/>
          </a:stretch>
        </p:blipFill>
        <p:spPr>
          <a:xfrm>
            <a:off x="93600" y="5760000"/>
            <a:ext cx="2352675" cy="1010412"/>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8" r:id="rId12"/>
    <p:sldLayoutId id="2147483699" r:id="rId13"/>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EF700E1-8806-684B-92DD-38F427D72C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064E7C5-4BAD-EE4F-97FA-4ABC35C182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C4F891B-020E-3848-8F43-83411742EA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8F4130-B4A6-894D-B490-953E3F85E7B4}" type="datetimeFigureOut">
              <a:rPr lang="en-US" smtClean="0"/>
              <a:t>3/27/24</a:t>
            </a:fld>
            <a:endParaRPr lang="en-US"/>
          </a:p>
        </p:txBody>
      </p:sp>
      <p:sp>
        <p:nvSpPr>
          <p:cNvPr id="5" name="Footer Placeholder 4">
            <a:extLst>
              <a:ext uri="{FF2B5EF4-FFF2-40B4-BE49-F238E27FC236}">
                <a16:creationId xmlns:a16="http://schemas.microsoft.com/office/drawing/2014/main" id="{55EB35C3-6F52-0E4C-9B18-32A0FD1E72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EF25824-A379-764C-93C6-08FD5AE01C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036594-A73E-E649-A4D8-85AD0E0F546E}" type="slidenum">
              <a:rPr lang="en-US" smtClean="0"/>
              <a:t>‹#›</a:t>
            </a:fld>
            <a:endParaRPr lang="en-US"/>
          </a:p>
        </p:txBody>
      </p:sp>
      <p:pic>
        <p:nvPicPr>
          <p:cNvPr id="9" name="Picture 8">
            <a:extLst>
              <a:ext uri="{FF2B5EF4-FFF2-40B4-BE49-F238E27FC236}">
                <a16:creationId xmlns:a16="http://schemas.microsoft.com/office/drawing/2014/main" id="{F7E8E88D-0124-334D-9A62-B379BDAB517D}"/>
              </a:ext>
            </a:extLst>
          </p:cNvPr>
          <p:cNvPicPr>
            <a:picLocks noChangeAspect="1"/>
          </p:cNvPicPr>
          <p:nvPr userDrawn="1"/>
        </p:nvPicPr>
        <p:blipFill>
          <a:blip r:embed="rId14"/>
          <a:stretch>
            <a:fillRect/>
          </a:stretch>
        </p:blipFill>
        <p:spPr>
          <a:xfrm>
            <a:off x="97200" y="5760000"/>
            <a:ext cx="2338676" cy="1004400"/>
          </a:xfrm>
          <a:prstGeom prst="rect">
            <a:avLst/>
          </a:prstGeom>
        </p:spPr>
      </p:pic>
    </p:spTree>
    <p:extLst>
      <p:ext uri="{BB962C8B-B14F-4D97-AF65-F5344CB8AC3E}">
        <p14:creationId xmlns:p14="http://schemas.microsoft.com/office/powerpoint/2010/main" val="4293283017"/>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3/27/24</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13.emf"/><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image" Target="../media/image13.emf"/><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png"/><Relationship Id="rId4" Type="http://schemas.openxmlformats.org/officeDocument/2006/relationships/image" Target="../media/image8.emf"/></Relationships>
</file>

<file path=ppt/slides/_rels/slide2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13.emf"/><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13.emf"/><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image" Target="../media/image13.emf"/><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25.emf"/><Relationship Id="rId5" Type="http://schemas.openxmlformats.org/officeDocument/2006/relationships/image" Target="../media/image1.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11.emf"/><Relationship Id="rId4" Type="http://schemas.openxmlformats.org/officeDocument/2006/relationships/image" Target="../media/image10.emf"/></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29.emf"/><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1.png"/><Relationship Id="rId5" Type="http://schemas.openxmlformats.org/officeDocument/2006/relationships/image" Target="../media/image28.png"/><Relationship Id="rId4" Type="http://schemas.openxmlformats.org/officeDocument/2006/relationships/image" Target="../media/image27.emf"/></Relationships>
</file>

<file path=ppt/slides/_rels/slide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13.emf"/><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13.emf"/><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13.emf"/><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4DB79C8-14BA-E60E-3F47-A35F8FE3C5C7}"/>
              </a:ext>
            </a:extLst>
          </p:cNvPr>
          <p:cNvSpPr/>
          <p:nvPr/>
        </p:nvSpPr>
        <p:spPr>
          <a:xfrm>
            <a:off x="0" y="0"/>
            <a:ext cx="12192000" cy="6858000"/>
          </a:xfrm>
          <a:prstGeom prst="rect">
            <a:avLst/>
          </a:prstGeom>
          <a:gradFill>
            <a:gsLst>
              <a:gs pos="0">
                <a:srgbClr val="000000">
                  <a:alpha val="0"/>
                </a:srgbClr>
              </a:gs>
              <a:gs pos="100000">
                <a:srgbClr val="000000">
                  <a:alpha val="59806"/>
                </a:srgbClr>
              </a:gs>
            </a:gsLst>
            <a:lin ang="108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506B235-72F8-C744-9DF8-2D00DEE30257}"/>
              </a:ext>
            </a:extLst>
          </p:cNvPr>
          <p:cNvPicPr>
            <a:picLocks noChangeAspect="1"/>
          </p:cNvPicPr>
          <p:nvPr/>
        </p:nvPicPr>
        <p:blipFill rotWithShape="1">
          <a:blip r:embed="rId4"/>
          <a:srcRect l="34268"/>
          <a:stretch/>
        </p:blipFill>
        <p:spPr>
          <a:xfrm>
            <a:off x="4177862" y="0"/>
            <a:ext cx="8014138" cy="6858000"/>
          </a:xfrm>
          <a:prstGeom prst="rect">
            <a:avLst/>
          </a:prstGeom>
        </p:spPr>
      </p:pic>
      <p:pic>
        <p:nvPicPr>
          <p:cNvPr id="3" name="Picture 2">
            <a:extLst>
              <a:ext uri="{FF2B5EF4-FFF2-40B4-BE49-F238E27FC236}">
                <a16:creationId xmlns:a16="http://schemas.microsoft.com/office/drawing/2014/main" id="{918E61CF-6A1E-7240-AEAA-F64CABE831F2}"/>
              </a:ext>
            </a:extLst>
          </p:cNvPr>
          <p:cNvPicPr>
            <a:picLocks noChangeAspect="1"/>
          </p:cNvPicPr>
          <p:nvPr/>
        </p:nvPicPr>
        <p:blipFill>
          <a:blip r:embed="rId5"/>
          <a:stretch>
            <a:fillRect/>
          </a:stretch>
        </p:blipFill>
        <p:spPr>
          <a:xfrm>
            <a:off x="1098000" y="2736000"/>
            <a:ext cx="6489700" cy="977900"/>
          </a:xfrm>
          <a:prstGeom prst="rect">
            <a:avLst/>
          </a:prstGeom>
        </p:spPr>
      </p:pic>
      <p:pic>
        <p:nvPicPr>
          <p:cNvPr id="7" name="Picture 6">
            <a:extLst>
              <a:ext uri="{FF2B5EF4-FFF2-40B4-BE49-F238E27FC236}">
                <a16:creationId xmlns:a16="http://schemas.microsoft.com/office/drawing/2014/main" id="{9B160351-C839-134A-A296-FD93A2EADC2E}"/>
              </a:ext>
            </a:extLst>
          </p:cNvPr>
          <p:cNvPicPr>
            <a:picLocks noChangeAspect="1"/>
          </p:cNvPicPr>
          <p:nvPr/>
        </p:nvPicPr>
        <p:blipFill>
          <a:blip r:embed="rId6"/>
          <a:stretch>
            <a:fillRect/>
          </a:stretch>
        </p:blipFill>
        <p:spPr>
          <a:xfrm>
            <a:off x="147600" y="140400"/>
            <a:ext cx="3619500" cy="1554480"/>
          </a:xfrm>
          <a:prstGeom prst="rect">
            <a:avLst/>
          </a:prstGeom>
        </p:spPr>
      </p:pic>
    </p:spTree>
    <p:extLst>
      <p:ext uri="{BB962C8B-B14F-4D97-AF65-F5344CB8AC3E}">
        <p14:creationId xmlns:p14="http://schemas.microsoft.com/office/powerpoint/2010/main" val="3325482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A9DF8D-5E68-10C5-8B77-038D1CFDADDD}"/>
              </a:ext>
            </a:extLst>
          </p:cNvPr>
          <p:cNvPicPr>
            <a:picLocks noChangeAspect="1"/>
          </p:cNvPicPr>
          <p:nvPr/>
        </p:nvPicPr>
        <p:blipFill rotWithShape="1">
          <a:blip r:embed="rId3">
            <a:extLst>
              <a:ext uri="{28A0092B-C50C-407E-A947-70E740481C1C}">
                <a14:useLocalDpi xmlns:a14="http://schemas.microsoft.com/office/drawing/2010/main" val="0"/>
              </a:ext>
            </a:extLst>
          </a:blip>
          <a:srcRect l="8518" r="47772"/>
          <a:stretch/>
        </p:blipFill>
        <p:spPr>
          <a:xfrm>
            <a:off x="5769428" y="1459805"/>
            <a:ext cx="6422572" cy="6858000"/>
          </a:xfrm>
          <a:prstGeom prst="rect">
            <a:avLst/>
          </a:prstGeom>
        </p:spPr>
      </p:pic>
      <p:sp>
        <p:nvSpPr>
          <p:cNvPr id="5" name="Rectangle 4">
            <a:extLst>
              <a:ext uri="{FF2B5EF4-FFF2-40B4-BE49-F238E27FC236}">
                <a16:creationId xmlns:a16="http://schemas.microsoft.com/office/drawing/2014/main" id="{697BFE5A-7C82-E244-83C3-A634D5C30E22}"/>
              </a:ext>
            </a:extLst>
          </p:cNvPr>
          <p:cNvSpPr/>
          <p:nvPr/>
        </p:nvSpPr>
        <p:spPr>
          <a:xfrm>
            <a:off x="403341" y="1459805"/>
            <a:ext cx="4994930" cy="4247317"/>
          </a:xfrm>
          <a:prstGeom prst="rect">
            <a:avLst/>
          </a:prstGeom>
        </p:spPr>
        <p:txBody>
          <a:bodyPr wrap="square">
            <a:spAutoFit/>
          </a:bodyPr>
          <a:lstStyle/>
          <a:p>
            <a:r>
              <a:rPr lang="en-GB" dirty="0">
                <a:solidFill>
                  <a:srgbClr val="626262"/>
                </a:solidFill>
                <a:cs typeface="Arial" panose="020B0604020202020204" pitchFamily="34" charset="0"/>
              </a:rPr>
              <a:t>Work to </a:t>
            </a:r>
            <a:r>
              <a:rPr lang="en-GB" dirty="0">
                <a:solidFill>
                  <a:srgbClr val="626262"/>
                </a:solidFill>
              </a:rPr>
              <a:t>better align exposure of personal data in GOCDB with requirements of the EU General Data Protection Regulation and UK GDPR</a:t>
            </a:r>
          </a:p>
          <a:p>
            <a:pPr marL="342900" indent="-342900">
              <a:buFont typeface="Arial" panose="020B0604020202020204" pitchFamily="34" charset="0"/>
              <a:buChar char="•"/>
            </a:pPr>
            <a:r>
              <a:rPr lang="en-GB" dirty="0">
                <a:solidFill>
                  <a:srgbClr val="626262"/>
                </a:solidFill>
                <a:cs typeface="Arial" panose="020B0604020202020204" pitchFamily="34" charset="0"/>
              </a:rPr>
              <a:t>Automatic deletion of inactive users</a:t>
            </a:r>
            <a:endParaRPr lang="en-GB" b="1" dirty="0">
              <a:solidFill>
                <a:srgbClr val="626262"/>
              </a:solidFill>
              <a:cs typeface="Arial" panose="020B0604020202020204" pitchFamily="34" charset="0"/>
            </a:endParaRPr>
          </a:p>
          <a:p>
            <a:pPr marL="342900" indent="-342900">
              <a:buFont typeface="Arial" panose="020B0604020202020204" pitchFamily="34" charset="0"/>
              <a:buChar char="•"/>
            </a:pPr>
            <a:r>
              <a:rPr lang="en-GB" dirty="0">
                <a:solidFill>
                  <a:srgbClr val="626262"/>
                </a:solidFill>
                <a:cs typeface="Arial" panose="020B0604020202020204" pitchFamily="34" charset="0"/>
              </a:rPr>
              <a:t>Restricting access to personal information</a:t>
            </a:r>
          </a:p>
          <a:p>
            <a:pPr marL="342900" indent="-342900">
              <a:buFont typeface="Arial" panose="020B0604020202020204" pitchFamily="34" charset="0"/>
              <a:buChar char="•"/>
            </a:pPr>
            <a:endParaRPr lang="en-GB" dirty="0">
              <a:solidFill>
                <a:srgbClr val="626262"/>
              </a:solidFill>
              <a:cs typeface="Arial" panose="020B0604020202020204" pitchFamily="34" charset="0"/>
            </a:endParaRPr>
          </a:p>
          <a:p>
            <a:r>
              <a:rPr lang="en-GB" dirty="0">
                <a:solidFill>
                  <a:srgbClr val="626262"/>
                </a:solidFill>
                <a:cs typeface="Arial" panose="020B0604020202020204" pitchFamily="34" charset="0"/>
              </a:rPr>
              <a:t>Account Linking within GOCDB </a:t>
            </a:r>
          </a:p>
          <a:p>
            <a:pPr marL="342900" indent="-342900">
              <a:buFont typeface="Arial" panose="020B0604020202020204" pitchFamily="34" charset="0"/>
              <a:buChar char="•"/>
            </a:pPr>
            <a:r>
              <a:rPr lang="en-GB" dirty="0">
                <a:solidFill>
                  <a:srgbClr val="626262"/>
                </a:solidFill>
                <a:cs typeface="Arial" panose="020B0604020202020204" pitchFamily="34" charset="0"/>
              </a:rPr>
              <a:t>Reduces account and personal information duplication</a:t>
            </a:r>
          </a:p>
          <a:p>
            <a:pPr marL="342900" indent="-342900">
              <a:buFont typeface="Arial" panose="020B0604020202020204" pitchFamily="34" charset="0"/>
              <a:buChar char="•"/>
            </a:pPr>
            <a:r>
              <a:rPr lang="en-GB" dirty="0">
                <a:solidFill>
                  <a:srgbClr val="626262"/>
                </a:solidFill>
                <a:cs typeface="Arial" panose="020B0604020202020204" pitchFamily="34" charset="0"/>
              </a:rPr>
              <a:t>Will aid in the move away from user certificates</a:t>
            </a:r>
          </a:p>
          <a:p>
            <a:pPr marL="342900" indent="-342900">
              <a:buFont typeface="Arial" panose="020B0604020202020204" pitchFamily="34" charset="0"/>
              <a:buChar char="•"/>
            </a:pPr>
            <a:endParaRPr lang="en-GB" dirty="0">
              <a:solidFill>
                <a:srgbClr val="626262"/>
              </a:solidFill>
              <a:cs typeface="Arial" panose="020B0604020202020204" pitchFamily="34" charset="0"/>
            </a:endParaRPr>
          </a:p>
          <a:p>
            <a:r>
              <a:rPr lang="en-GB" dirty="0">
                <a:solidFill>
                  <a:srgbClr val="626262"/>
                </a:solidFill>
                <a:cs typeface="Arial" panose="020B0604020202020204" pitchFamily="34" charset="0"/>
              </a:rPr>
              <a:t>GOCDB’s use case have extended to the EOSC Core and the IRIS community in the UK.</a:t>
            </a: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345182"/>
            <a:ext cx="1103997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GOCDB – work done in the last three years</a:t>
            </a:r>
          </a:p>
        </p:txBody>
      </p:sp>
      <p:pic>
        <p:nvPicPr>
          <p:cNvPr id="2" name="Picture 1">
            <a:extLst>
              <a:ext uri="{FF2B5EF4-FFF2-40B4-BE49-F238E27FC236}">
                <a16:creationId xmlns:a16="http://schemas.microsoft.com/office/drawing/2014/main" id="{DC2E8B05-5A46-3361-D111-76A9376296C4}"/>
              </a:ext>
            </a:extLst>
          </p:cNvPr>
          <p:cNvPicPr>
            <a:picLocks noChangeAspect="1"/>
          </p:cNvPicPr>
          <p:nvPr/>
        </p:nvPicPr>
        <p:blipFill rotWithShape="1">
          <a:blip r:embed="rId4"/>
          <a:srcRect l="47007"/>
          <a:stretch/>
        </p:blipFill>
        <p:spPr>
          <a:xfrm>
            <a:off x="5731098" y="0"/>
            <a:ext cx="6460901" cy="6858000"/>
          </a:xfrm>
          <a:prstGeom prst="rect">
            <a:avLst/>
          </a:prstGeom>
        </p:spPr>
      </p:pic>
    </p:spTree>
    <p:extLst>
      <p:ext uri="{BB962C8B-B14F-4D97-AF65-F5344CB8AC3E}">
        <p14:creationId xmlns:p14="http://schemas.microsoft.com/office/powerpoint/2010/main" val="3846523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16315" y="1387942"/>
            <a:ext cx="5207872" cy="4843505"/>
          </a:xfrm>
          <a:prstGeom prst="rect">
            <a:avLst/>
          </a:prstGeom>
        </p:spPr>
        <p:txBody>
          <a:bodyPr wrap="square">
            <a:spAutoFit/>
          </a:bodyPr>
          <a:lstStyle/>
          <a:p>
            <a:pPr lvl="0">
              <a:lnSpc>
                <a:spcPct val="115000"/>
              </a:lnSpc>
              <a:buSzPts val="1000"/>
              <a:tabLst>
                <a:tab pos="457200" algn="l"/>
              </a:tabLst>
            </a:pPr>
            <a:r>
              <a:rPr lang="en-GB" dirty="0">
                <a:solidFill>
                  <a:srgbClr val="626262"/>
                </a:solidFill>
                <a:effectLst/>
                <a:ea typeface="Times New Roman" panose="02020603050405020304" pitchFamily="18" charset="0"/>
              </a:rPr>
              <a:t>Allow access to the APIs via Check-in credentials</a:t>
            </a:r>
          </a:p>
          <a:p>
            <a:pPr marL="342900" lvl="0" indent="-342900">
              <a:lnSpc>
                <a:spcPct val="115000"/>
              </a:lnSpc>
              <a:buSzPts val="1000"/>
              <a:buFont typeface="Symbol" panose="05050102010706020507" pitchFamily="18" charset="2"/>
              <a:buChar char=""/>
              <a:tabLst>
                <a:tab pos="457200" algn="l"/>
              </a:tabLst>
            </a:pPr>
            <a:endParaRPr lang="en-GB" dirty="0">
              <a:solidFill>
                <a:srgbClr val="626262"/>
              </a:solidFill>
              <a:effectLst/>
              <a:ea typeface="Arial" panose="020B0604020202020204" pitchFamily="34" charset="0"/>
            </a:endParaRPr>
          </a:p>
          <a:p>
            <a:pPr lvl="0">
              <a:lnSpc>
                <a:spcPct val="115000"/>
              </a:lnSpc>
              <a:buSzPts val="1000"/>
              <a:tabLst>
                <a:tab pos="457200" algn="l"/>
              </a:tabLst>
            </a:pPr>
            <a:r>
              <a:rPr lang="en-GB" dirty="0">
                <a:solidFill>
                  <a:srgbClr val="626262"/>
                </a:solidFill>
                <a:effectLst/>
                <a:ea typeface="Times New Roman" panose="02020603050405020304" pitchFamily="18" charset="0"/>
              </a:rPr>
              <a:t>Deprecation and removal of user’s direct certificate access to the portal</a:t>
            </a:r>
          </a:p>
          <a:p>
            <a:pPr marL="342900" lvl="0" indent="-342900">
              <a:lnSpc>
                <a:spcPct val="115000"/>
              </a:lnSpc>
              <a:buSzPts val="1000"/>
              <a:buFont typeface="Symbol" panose="05050102010706020507" pitchFamily="18" charset="2"/>
              <a:buChar char=""/>
              <a:tabLst>
                <a:tab pos="457200" algn="l"/>
              </a:tabLst>
            </a:pPr>
            <a:r>
              <a:rPr lang="en-GB" dirty="0">
                <a:solidFill>
                  <a:srgbClr val="626262"/>
                </a:solidFill>
              </a:rPr>
              <a:t>X509 authentication for will be done via the IGTF Proxy IdP in EGI CheckIn</a:t>
            </a:r>
            <a:endParaRPr lang="en-GB" dirty="0">
              <a:solidFill>
                <a:srgbClr val="626262"/>
              </a:solidFill>
              <a:effectLst/>
              <a:ea typeface="Times New Roman" panose="02020603050405020304" pitchFamily="18" charset="0"/>
            </a:endParaRPr>
          </a:p>
          <a:p>
            <a:pPr lvl="0">
              <a:lnSpc>
                <a:spcPct val="115000"/>
              </a:lnSpc>
              <a:buSzPts val="1000"/>
              <a:tabLst>
                <a:tab pos="457200" algn="l"/>
              </a:tabLst>
            </a:pPr>
            <a:endParaRPr lang="en-GB" dirty="0">
              <a:solidFill>
                <a:srgbClr val="626262"/>
              </a:solidFill>
              <a:ea typeface="Arial" panose="020B0604020202020204" pitchFamily="34" charset="0"/>
            </a:endParaRPr>
          </a:p>
          <a:p>
            <a:pPr lvl="0">
              <a:lnSpc>
                <a:spcPct val="115000"/>
              </a:lnSpc>
              <a:buSzPts val="1000"/>
              <a:tabLst>
                <a:tab pos="457200" algn="l"/>
              </a:tabLst>
            </a:pPr>
            <a:r>
              <a:rPr lang="en-GB" dirty="0">
                <a:solidFill>
                  <a:srgbClr val="626262"/>
                </a:solidFill>
                <a:ea typeface="Arial" panose="020B0604020202020204" pitchFamily="34" charset="0"/>
              </a:rPr>
              <a:t>Evaluate improvements to the failover architecture and if feasible implement:</a:t>
            </a:r>
          </a:p>
          <a:p>
            <a:pPr marL="342900" indent="-342900">
              <a:lnSpc>
                <a:spcPct val="115000"/>
              </a:lnSpc>
              <a:buSzPts val="1000"/>
              <a:buFont typeface="Symbol" panose="05050102010706020507" pitchFamily="18" charset="2"/>
              <a:buChar char=""/>
              <a:tabLst>
                <a:tab pos="457200" algn="l"/>
              </a:tabLst>
            </a:pPr>
            <a:r>
              <a:rPr lang="en-GB" dirty="0">
                <a:solidFill>
                  <a:srgbClr val="626262"/>
                </a:solidFill>
                <a:effectLst/>
                <a:ea typeface="Times New Roman" panose="02020603050405020304" pitchFamily="18" charset="0"/>
              </a:rPr>
              <a:t>New failover(s) at iris.ac.uk site(s) removing the dependency on the STFC network</a:t>
            </a:r>
            <a:endParaRPr lang="en-GB" dirty="0">
              <a:solidFill>
                <a:srgbClr val="626262"/>
              </a:solidFill>
              <a:effectLst/>
              <a:ea typeface="Arial" panose="020B0604020202020204" pitchFamily="34" charset="0"/>
            </a:endParaRPr>
          </a:p>
          <a:p>
            <a:pPr marL="342900" indent="-342900">
              <a:lnSpc>
                <a:spcPct val="115000"/>
              </a:lnSpc>
              <a:buSzPts val="1000"/>
              <a:buFont typeface="Symbol" panose="05050102010706020507" pitchFamily="18" charset="2"/>
              <a:buChar char=""/>
              <a:tabLst>
                <a:tab pos="457200" algn="l"/>
              </a:tabLst>
            </a:pPr>
            <a:r>
              <a:rPr lang="en-GB" dirty="0">
                <a:solidFill>
                  <a:srgbClr val="626262"/>
                </a:solidFill>
                <a:effectLst/>
                <a:ea typeface="Times New Roman" panose="02020603050405020304" pitchFamily="18" charset="0"/>
              </a:rPr>
              <a:t>Read/Write “failover” using the IRIS supported geographically distributed </a:t>
            </a:r>
            <a:r>
              <a:rPr lang="en-GB" dirty="0" err="1">
                <a:solidFill>
                  <a:srgbClr val="626262"/>
                </a:solidFill>
                <a:effectLst/>
                <a:ea typeface="Times New Roman" panose="02020603050405020304" pitchFamily="18" charset="0"/>
              </a:rPr>
              <a:t>GaleraDB</a:t>
            </a:r>
            <a:endParaRPr lang="en-GB" dirty="0">
              <a:solidFill>
                <a:srgbClr val="626262"/>
              </a:solidFill>
              <a:effectLst/>
              <a:ea typeface="Arial" panose="020B0604020202020204" pitchFamily="34" charset="0"/>
            </a:endParaRPr>
          </a:p>
          <a:p>
            <a:pPr marL="342900" lvl="0" indent="-342900">
              <a:lnSpc>
                <a:spcPct val="115000"/>
              </a:lnSpc>
              <a:buSzPts val="1000"/>
              <a:buFont typeface="Symbol" panose="05050102010706020507" pitchFamily="18" charset="2"/>
              <a:buChar char=""/>
              <a:tabLst>
                <a:tab pos="457200" algn="l"/>
              </a:tabLst>
            </a:pPr>
            <a:endParaRPr lang="en-GB" dirty="0">
              <a:solidFill>
                <a:srgbClr val="626262"/>
              </a:solidFill>
              <a:ea typeface="Arial" panose="020B0604020202020204" pitchFamily="34" charset="0"/>
            </a:endParaRPr>
          </a:p>
          <a:p>
            <a:pPr marL="342900" lvl="0" indent="-342900">
              <a:lnSpc>
                <a:spcPct val="115000"/>
              </a:lnSpc>
              <a:buSzPts val="1000"/>
              <a:buFont typeface="Symbol" panose="05050102010706020507" pitchFamily="18" charset="2"/>
              <a:buChar char=""/>
              <a:tabLst>
                <a:tab pos="457200" algn="l"/>
              </a:tabLst>
            </a:pPr>
            <a:endParaRPr lang="en-GB" dirty="0">
              <a:solidFill>
                <a:srgbClr val="626262"/>
              </a:solidFill>
              <a:effectLst/>
              <a:ea typeface="Arial" panose="020B0604020202020204" pitchFamily="34" charset="0"/>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345182"/>
            <a:ext cx="1103997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GOCDB – plans for the next three years</a:t>
            </a:r>
          </a:p>
        </p:txBody>
      </p:sp>
      <p:pic>
        <p:nvPicPr>
          <p:cNvPr id="2" name="Picture 1">
            <a:extLst>
              <a:ext uri="{FF2B5EF4-FFF2-40B4-BE49-F238E27FC236}">
                <a16:creationId xmlns:a16="http://schemas.microsoft.com/office/drawing/2014/main" id="{448F9A3C-DD60-8DB7-F0B3-FDD6B2768212}"/>
              </a:ext>
            </a:extLst>
          </p:cNvPr>
          <p:cNvPicPr>
            <a:picLocks noChangeAspect="1"/>
          </p:cNvPicPr>
          <p:nvPr/>
        </p:nvPicPr>
        <p:blipFill rotWithShape="1">
          <a:blip r:embed="rId2">
            <a:extLst>
              <a:ext uri="{28A0092B-C50C-407E-A947-70E740481C1C}">
                <a14:useLocalDpi xmlns:a14="http://schemas.microsoft.com/office/drawing/2010/main" val="0"/>
              </a:ext>
            </a:extLst>
          </a:blip>
          <a:srcRect l="8518" r="47772"/>
          <a:stretch/>
        </p:blipFill>
        <p:spPr>
          <a:xfrm>
            <a:off x="5769428" y="1459805"/>
            <a:ext cx="6422572" cy="6858000"/>
          </a:xfrm>
          <a:prstGeom prst="rect">
            <a:avLst/>
          </a:prstGeom>
        </p:spPr>
      </p:pic>
      <p:pic>
        <p:nvPicPr>
          <p:cNvPr id="3" name="Picture 2">
            <a:extLst>
              <a:ext uri="{FF2B5EF4-FFF2-40B4-BE49-F238E27FC236}">
                <a16:creationId xmlns:a16="http://schemas.microsoft.com/office/drawing/2014/main" id="{6AAC4C95-B6A9-B658-0EBF-73D01D1CD737}"/>
              </a:ext>
            </a:extLst>
          </p:cNvPr>
          <p:cNvPicPr>
            <a:picLocks noChangeAspect="1"/>
          </p:cNvPicPr>
          <p:nvPr/>
        </p:nvPicPr>
        <p:blipFill rotWithShape="1">
          <a:blip r:embed="rId3"/>
          <a:srcRect l="47007"/>
          <a:stretch/>
        </p:blipFill>
        <p:spPr>
          <a:xfrm>
            <a:off x="5731098" y="0"/>
            <a:ext cx="6460901" cy="6858000"/>
          </a:xfrm>
          <a:prstGeom prst="rect">
            <a:avLst/>
          </a:prstGeom>
        </p:spPr>
      </p:pic>
    </p:spTree>
    <p:extLst>
      <p:ext uri="{BB962C8B-B14F-4D97-AF65-F5344CB8AC3E}">
        <p14:creationId xmlns:p14="http://schemas.microsoft.com/office/powerpoint/2010/main" val="956753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FD055A-EE9D-CBD0-B41B-2BA78779EE08}"/>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A1A39C34-E01A-FD49-8603-2E8AE6BB5606}"/>
              </a:ext>
            </a:extLst>
          </p:cNvPr>
          <p:cNvSpPr txBox="1"/>
          <p:nvPr/>
        </p:nvSpPr>
        <p:spPr>
          <a:xfrm>
            <a:off x="972000" y="3189600"/>
            <a:ext cx="8316591" cy="830997"/>
          </a:xfrm>
          <a:prstGeom prst="rect">
            <a:avLst/>
          </a:prstGeom>
          <a:noFill/>
        </p:spPr>
        <p:txBody>
          <a:bodyPr wrap="square" rtlCol="0" anchor="t">
            <a:spAutoFit/>
          </a:bodyPr>
          <a:lstStyle/>
          <a:p>
            <a:pPr>
              <a:spcAft>
                <a:spcPts val="200"/>
              </a:spcAft>
            </a:pPr>
            <a:r>
              <a:rPr lang="en-US" sz="4800" b="1" spc="-100" dirty="0">
                <a:solidFill>
                  <a:srgbClr val="2E2D62"/>
                </a:solidFill>
                <a:latin typeface="Arial" panose="020B0604020202020204" pitchFamily="34" charset="0"/>
                <a:cs typeface="Arial" panose="020B0604020202020204" pitchFamily="34" charset="0"/>
              </a:rPr>
              <a:t>APEL</a:t>
            </a:r>
          </a:p>
        </p:txBody>
      </p:sp>
      <p:pic>
        <p:nvPicPr>
          <p:cNvPr id="6" name="Picture 5">
            <a:extLst>
              <a:ext uri="{FF2B5EF4-FFF2-40B4-BE49-F238E27FC236}">
                <a16:creationId xmlns:a16="http://schemas.microsoft.com/office/drawing/2014/main" id="{27DEB608-4DB6-BD46-9EA8-B6ACD0AD7131}"/>
              </a:ext>
            </a:extLst>
          </p:cNvPr>
          <p:cNvPicPr>
            <a:picLocks noChangeAspect="1"/>
          </p:cNvPicPr>
          <p:nvPr/>
        </p:nvPicPr>
        <p:blipFill>
          <a:blip r:embed="rId4"/>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11B5395C-8EED-44F5-2EA7-0E9C1C54FE9F}"/>
              </a:ext>
            </a:extLst>
          </p:cNvPr>
          <p:cNvPicPr>
            <a:picLocks noChangeAspect="1"/>
          </p:cNvPicPr>
          <p:nvPr/>
        </p:nvPicPr>
        <p:blipFill rotWithShape="1">
          <a:blip r:embed="rId5"/>
          <a:srcRect l="39723" t="3438" r="41861" b="20967"/>
          <a:stretch/>
        </p:blipFill>
        <p:spPr>
          <a:xfrm rot="16200000">
            <a:off x="4189208" y="-1285798"/>
            <a:ext cx="6716998" cy="9288591"/>
          </a:xfrm>
          <a:prstGeom prst="rect">
            <a:avLst/>
          </a:prstGeom>
        </p:spPr>
      </p:pic>
      <p:sp>
        <p:nvSpPr>
          <p:cNvPr id="3" name="Rectangle 2">
            <a:extLst>
              <a:ext uri="{FF2B5EF4-FFF2-40B4-BE49-F238E27FC236}">
                <a16:creationId xmlns:a16="http://schemas.microsoft.com/office/drawing/2014/main" id="{CD00FD8C-B7ED-EA74-F999-CFC39E08E53A}"/>
              </a:ext>
            </a:extLst>
          </p:cNvPr>
          <p:cNvSpPr/>
          <p:nvPr/>
        </p:nvSpPr>
        <p:spPr>
          <a:xfrm>
            <a:off x="972169" y="4192803"/>
            <a:ext cx="5745669" cy="461665"/>
          </a:xfrm>
          <a:prstGeom prst="rect">
            <a:avLst/>
          </a:prstGeom>
        </p:spPr>
        <p:txBody>
          <a:bodyPr wrap="square">
            <a:spAutoFit/>
          </a:bodyPr>
          <a:lstStyle/>
          <a:p>
            <a:r>
              <a:rPr lang="en-GB" sz="2400" i="1" dirty="0">
                <a:solidFill>
                  <a:srgbClr val="626262"/>
                </a:solidFill>
                <a:latin typeface="Arial" panose="020B0604020202020204" pitchFamily="34" charset="0"/>
                <a:cs typeface="Arial" panose="020B0604020202020204" pitchFamily="34" charset="0"/>
              </a:rPr>
              <a:t>Slides by Adrian Coveney</a:t>
            </a:r>
          </a:p>
        </p:txBody>
      </p:sp>
    </p:spTree>
    <p:extLst>
      <p:ext uri="{BB962C8B-B14F-4D97-AF65-F5344CB8AC3E}">
        <p14:creationId xmlns:p14="http://schemas.microsoft.com/office/powerpoint/2010/main" val="3068125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16314" y="1387942"/>
            <a:ext cx="10719460" cy="3970318"/>
          </a:xfrm>
          <a:prstGeom prst="rect">
            <a:avLst/>
          </a:prstGeom>
        </p:spPr>
        <p:txBody>
          <a:bodyPr wrap="square">
            <a:spAutoFit/>
          </a:bodyPr>
          <a:lstStyle/>
          <a:p>
            <a:pPr lvl="0">
              <a:lnSpc>
                <a:spcPct val="100000"/>
              </a:lnSpc>
              <a:spcBef>
                <a:spcPts val="0"/>
              </a:spcBef>
              <a:buClrTx/>
            </a:pPr>
            <a:r>
              <a:rPr lang="en-GB" dirty="0">
                <a:solidFill>
                  <a:srgbClr val="626262"/>
                </a:solidFill>
              </a:rPr>
              <a:t>WLCG </a:t>
            </a:r>
            <a:r>
              <a:rPr lang="en-GB" dirty="0" err="1">
                <a:solidFill>
                  <a:srgbClr val="626262"/>
                </a:solidFill>
              </a:rPr>
              <a:t>HEPscore</a:t>
            </a:r>
            <a:r>
              <a:rPr lang="en-GB" dirty="0">
                <a:solidFill>
                  <a:srgbClr val="626262"/>
                </a:solidFill>
              </a:rPr>
              <a:t> Accounting group</a:t>
            </a:r>
          </a:p>
          <a:p>
            <a:pPr marL="285750" lvl="0" indent="-285750">
              <a:lnSpc>
                <a:spcPct val="100000"/>
              </a:lnSpc>
              <a:spcBef>
                <a:spcPts val="0"/>
              </a:spcBef>
              <a:buClrTx/>
              <a:buFont typeface="Arial" panose="020B0604020202020204" pitchFamily="34" charset="0"/>
              <a:buChar char="•"/>
            </a:pPr>
            <a:r>
              <a:rPr lang="en-GB" dirty="0">
                <a:solidFill>
                  <a:srgbClr val="626262"/>
                </a:solidFill>
              </a:rPr>
              <a:t>A group formed by Julia </a:t>
            </a:r>
            <a:r>
              <a:rPr lang="en-GB" dirty="0" err="1">
                <a:solidFill>
                  <a:srgbClr val="626262"/>
                </a:solidFill>
              </a:rPr>
              <a:t>Andreeva</a:t>
            </a:r>
            <a:r>
              <a:rPr lang="en-GB" dirty="0">
                <a:solidFill>
                  <a:srgbClr val="626262"/>
                </a:solidFill>
              </a:rPr>
              <a:t> of those working on </a:t>
            </a:r>
            <a:r>
              <a:rPr lang="en-GB" dirty="0" err="1">
                <a:solidFill>
                  <a:srgbClr val="626262"/>
                </a:solidFill>
              </a:rPr>
              <a:t>HEPscore</a:t>
            </a:r>
            <a:r>
              <a:rPr lang="en-GB" dirty="0">
                <a:solidFill>
                  <a:srgbClr val="626262"/>
                </a:solidFill>
              </a:rPr>
              <a:t> deployment for accounting</a:t>
            </a:r>
          </a:p>
          <a:p>
            <a:pPr marL="285750" lvl="0" indent="-285750">
              <a:lnSpc>
                <a:spcPct val="100000"/>
              </a:lnSpc>
              <a:spcBef>
                <a:spcPts val="0"/>
              </a:spcBef>
              <a:buClrTx/>
              <a:buFont typeface="Arial" panose="020B0604020202020204" pitchFamily="34" charset="0"/>
              <a:buChar char="•"/>
            </a:pPr>
            <a:r>
              <a:rPr lang="en-GB" dirty="0">
                <a:solidFill>
                  <a:srgbClr val="626262"/>
                </a:solidFill>
              </a:rPr>
              <a:t>Brings together APEL Accounting Repository, EGI Accounting Portal developers, EGI and WLCG Ops</a:t>
            </a:r>
          </a:p>
          <a:p>
            <a:pPr marL="285750" lvl="0" indent="-285750">
              <a:lnSpc>
                <a:spcPct val="100000"/>
              </a:lnSpc>
              <a:spcBef>
                <a:spcPts val="0"/>
              </a:spcBef>
              <a:buClrTx/>
              <a:buFont typeface="Arial" panose="020B0604020202020204" pitchFamily="34" charset="0"/>
              <a:buChar char="•"/>
            </a:pPr>
            <a:r>
              <a:rPr lang="en-GB" dirty="0">
                <a:solidFill>
                  <a:srgbClr val="626262"/>
                </a:solidFill>
              </a:rPr>
              <a:t>Supporting this additional benchmark involves significant schema and accounting pipeline changes</a:t>
            </a:r>
          </a:p>
          <a:p>
            <a:pPr marL="285750" lvl="0" indent="-285750">
              <a:lnSpc>
                <a:spcPct val="100000"/>
              </a:lnSpc>
              <a:spcBef>
                <a:spcPts val="0"/>
              </a:spcBef>
              <a:buClrTx/>
              <a:buFont typeface="Arial" panose="020B0604020202020204" pitchFamily="34" charset="0"/>
              <a:buChar char="•"/>
            </a:pPr>
            <a:r>
              <a:rPr lang="en-GB" dirty="0">
                <a:solidFill>
                  <a:srgbClr val="626262"/>
                </a:solidFill>
              </a:rPr>
              <a:t>Development complete but thorough testing of the deployment process required</a:t>
            </a:r>
          </a:p>
          <a:p>
            <a:pPr marL="285750" lvl="0" indent="-285750">
              <a:lnSpc>
                <a:spcPct val="100000"/>
              </a:lnSpc>
              <a:spcBef>
                <a:spcPts val="0"/>
              </a:spcBef>
              <a:buClrTx/>
              <a:buFont typeface="Arial" panose="020B0604020202020204" pitchFamily="34" charset="0"/>
              <a:buChar char="•"/>
            </a:pPr>
            <a:endParaRPr lang="en-GB" dirty="0">
              <a:solidFill>
                <a:srgbClr val="626262"/>
              </a:solidFill>
            </a:endParaRPr>
          </a:p>
          <a:p>
            <a:pPr marL="285750" lvl="0" indent="-285750">
              <a:lnSpc>
                <a:spcPct val="100000"/>
              </a:lnSpc>
              <a:spcBef>
                <a:spcPts val="0"/>
              </a:spcBef>
              <a:buClrTx/>
              <a:buFont typeface="Arial" panose="020B0604020202020204" pitchFamily="34" charset="0"/>
              <a:buChar char="•"/>
            </a:pPr>
            <a:endParaRPr lang="en-GB" dirty="0">
              <a:solidFill>
                <a:srgbClr val="626262"/>
              </a:solidFill>
            </a:endParaRPr>
          </a:p>
          <a:p>
            <a:pPr lvl="0">
              <a:lnSpc>
                <a:spcPct val="100000"/>
              </a:lnSpc>
              <a:spcBef>
                <a:spcPts val="0"/>
              </a:spcBef>
              <a:buClrTx/>
            </a:pPr>
            <a:r>
              <a:rPr lang="en-GB" dirty="0">
                <a:solidFill>
                  <a:srgbClr val="626262"/>
                </a:solidFill>
              </a:rPr>
              <a:t>SSM (messaging component)</a:t>
            </a:r>
            <a:endParaRPr lang="en-US" dirty="0">
              <a:solidFill>
                <a:srgbClr val="2E2C61"/>
              </a:solidFill>
            </a:endParaRPr>
          </a:p>
          <a:p>
            <a:pPr marL="285750" indent="-285750">
              <a:buFont typeface="Arial" pitchFamily="2" charset="2"/>
              <a:buChar char="•"/>
            </a:pPr>
            <a:r>
              <a:rPr lang="en-GB" dirty="0">
                <a:solidFill>
                  <a:srgbClr val="626262"/>
                </a:solidFill>
                <a:cs typeface="Arial"/>
              </a:rPr>
              <a:t>Released a series of updates as we’ve gained experience with the Argo Messaging Service and AMS itself has developed</a:t>
            </a:r>
            <a:endParaRPr lang="en-US" dirty="0">
              <a:solidFill>
                <a:srgbClr val="2E2C61"/>
              </a:solidFill>
              <a:cs typeface="Arial"/>
            </a:endParaRPr>
          </a:p>
          <a:p>
            <a:pPr marL="285750" indent="-285750">
              <a:buFont typeface="Arial" pitchFamily="2" charset="2"/>
              <a:buChar char="•"/>
            </a:pPr>
            <a:r>
              <a:rPr lang="en-GB" dirty="0">
                <a:solidFill>
                  <a:srgbClr val="626262"/>
                </a:solidFill>
                <a:cs typeface="Arial"/>
              </a:rPr>
              <a:t>Recently finished the changes needed for Python 3 compatibility and are getting some sites to test this packaged with EL 8+</a:t>
            </a:r>
          </a:p>
          <a:p>
            <a:pPr marL="285750" indent="-285750">
              <a:buFont typeface="Arial" pitchFamily="2" charset="2"/>
              <a:buChar char="•"/>
            </a:pPr>
            <a:r>
              <a:rPr lang="en-GB" dirty="0">
                <a:solidFill>
                  <a:srgbClr val="626262"/>
                </a:solidFill>
                <a:cs typeface="Arial"/>
              </a:rPr>
              <a:t>Learning from SSM migration being applied to the APEL server and client</a:t>
            </a:r>
          </a:p>
          <a:p>
            <a:pPr marL="285750" indent="-285750">
              <a:buFont typeface="Arial" pitchFamily="2" charset="2"/>
              <a:buChar char="•"/>
            </a:pPr>
            <a:endParaRPr lang="en-US" dirty="0">
              <a:solidFill>
                <a:srgbClr val="2E2C61"/>
              </a:solidFill>
              <a:cs typeface="Arial"/>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345182"/>
            <a:ext cx="8002904"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APEL – EGI/WLCG</a:t>
            </a:r>
          </a:p>
        </p:txBody>
      </p:sp>
    </p:spTree>
    <p:extLst>
      <p:ext uri="{BB962C8B-B14F-4D97-AF65-F5344CB8AC3E}">
        <p14:creationId xmlns:p14="http://schemas.microsoft.com/office/powerpoint/2010/main" val="3741230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9007"/>
          <a:stretch/>
        </p:blipFill>
        <p:spPr>
          <a:xfrm>
            <a:off x="6096000" y="0"/>
            <a:ext cx="6096000" cy="6858000"/>
          </a:xfrm>
          <a:prstGeom prst="rect">
            <a:avLst/>
          </a:prstGeom>
        </p:spPr>
      </p:pic>
      <p:sp>
        <p:nvSpPr>
          <p:cNvPr id="7" name="Rectangle 6">
            <a:extLst>
              <a:ext uri="{FF2B5EF4-FFF2-40B4-BE49-F238E27FC236}">
                <a16:creationId xmlns:a16="http://schemas.microsoft.com/office/drawing/2014/main" id="{108DC7F5-099C-FD4D-905A-DC79A38901EC}"/>
              </a:ext>
            </a:extLst>
          </p:cNvPr>
          <p:cNvSpPr/>
          <p:nvPr/>
        </p:nvSpPr>
        <p:spPr>
          <a:xfrm>
            <a:off x="420797" y="1393952"/>
            <a:ext cx="5246578" cy="3416320"/>
          </a:xfrm>
          <a:prstGeom prst="rect">
            <a:avLst/>
          </a:prstGeom>
        </p:spPr>
        <p:txBody>
          <a:bodyPr wrap="square" lIns="91440" tIns="45720" rIns="91440" bIns="45720" anchor="t">
            <a:spAutoFit/>
          </a:bodyPr>
          <a:lstStyle/>
          <a:p>
            <a:r>
              <a:rPr lang="en-GB" dirty="0">
                <a:solidFill>
                  <a:srgbClr val="626262"/>
                </a:solidFill>
                <a:latin typeface="Arial" panose="020B0604020202020204" pitchFamily="34" charset="0"/>
                <a:cs typeface="Arial" panose="020B0604020202020204" pitchFamily="34" charset="0"/>
              </a:rPr>
              <a:t>IRIS Accounting Dashboard</a:t>
            </a:r>
          </a:p>
          <a:p>
            <a:endParaRPr lang="en-GB" dirty="0">
              <a:solidFill>
                <a:srgbClr val="626262"/>
              </a:solidFill>
              <a:latin typeface="Arial"/>
              <a:cs typeface="Arial"/>
            </a:endParaRPr>
          </a:p>
          <a:p>
            <a:r>
              <a:rPr lang="en-GB" dirty="0">
                <a:solidFill>
                  <a:srgbClr val="626262"/>
                </a:solidFill>
                <a:latin typeface="Arial"/>
                <a:cs typeface="Arial"/>
              </a:rPr>
              <a:t>APEL is now an important part of IRIS with a number of improvements made to the interface</a:t>
            </a:r>
          </a:p>
          <a:p>
            <a:endParaRPr lang="en-GB" dirty="0">
              <a:solidFill>
                <a:srgbClr val="626262"/>
              </a:solidFill>
              <a:latin typeface="Arial"/>
              <a:cs typeface="Arial"/>
            </a:endParaRPr>
          </a:p>
          <a:p>
            <a:r>
              <a:rPr lang="en-GB" dirty="0">
                <a:solidFill>
                  <a:srgbClr val="626262"/>
                </a:solidFill>
                <a:latin typeface="Arial"/>
                <a:cs typeface="Arial"/>
              </a:rPr>
              <a:t>The Dashboard will be used as a test-bed for the recently prepared GPU accounting system (technical work done in </a:t>
            </a:r>
            <a:r>
              <a:rPr lang="en-GB" dirty="0" err="1">
                <a:solidFill>
                  <a:srgbClr val="626262"/>
                </a:solidFill>
                <a:latin typeface="Arial"/>
                <a:cs typeface="Arial"/>
              </a:rPr>
              <a:t>interTwin</a:t>
            </a:r>
            <a:r>
              <a:rPr lang="en-GB" dirty="0">
                <a:solidFill>
                  <a:srgbClr val="626262"/>
                </a:solidFill>
                <a:latin typeface="Arial"/>
                <a:cs typeface="Arial"/>
              </a:rPr>
              <a:t> and IRIS contexts) that will feed into the EGI/WLCG accounting</a:t>
            </a:r>
          </a:p>
          <a:p>
            <a:endParaRPr lang="en-GB" dirty="0">
              <a:solidFill>
                <a:srgbClr val="626262"/>
              </a:solidFill>
              <a:latin typeface="Arial" panose="020B0604020202020204" pitchFamily="34" charset="0"/>
              <a:cs typeface="Arial" panose="020B0604020202020204" pitchFamily="34" charset="0"/>
            </a:endParaRPr>
          </a:p>
          <a:p>
            <a:endParaRPr lang="en-GB" dirty="0">
              <a:solidFill>
                <a:srgbClr val="626262"/>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DE67786B-8CF6-7140-A9BE-F2F0A0F1F7F0}"/>
              </a:ext>
            </a:extLst>
          </p:cNvPr>
          <p:cNvSpPr txBox="1"/>
          <p:nvPr/>
        </p:nvSpPr>
        <p:spPr>
          <a:xfrm>
            <a:off x="410205" y="345182"/>
            <a:ext cx="5683701" cy="769441"/>
          </a:xfrm>
          <a:prstGeom prst="rect">
            <a:avLst/>
          </a:prstGeom>
          <a:noFill/>
        </p:spPr>
        <p:txBody>
          <a:bodyPr wrap="square" lIns="91440" tIns="45720" rIns="91440" bIns="45720" rtlCol="0" anchor="t">
            <a:spAutoFit/>
          </a:bodyPr>
          <a:lstStyle/>
          <a:p>
            <a:r>
              <a:rPr lang="en-US" sz="4400" b="1" spc="-150" dirty="0">
                <a:solidFill>
                  <a:srgbClr val="2E2D62"/>
                </a:solidFill>
                <a:latin typeface="Arial"/>
                <a:cs typeface="Arial"/>
              </a:rPr>
              <a:t>APEL – IRIS</a:t>
            </a:r>
            <a:endParaRPr lang="en-US" sz="4400" b="1" spc="-150" dirty="0">
              <a:solidFill>
                <a:srgbClr val="2E2D6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26880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16314" y="1387942"/>
            <a:ext cx="10719460" cy="4539704"/>
          </a:xfrm>
          <a:prstGeom prst="rect">
            <a:avLst/>
          </a:prstGeom>
        </p:spPr>
        <p:txBody>
          <a:bodyPr wrap="square">
            <a:spAutoFit/>
          </a:bodyPr>
          <a:lstStyle/>
          <a:p>
            <a:r>
              <a:rPr lang="en-GB" sz="1700" dirty="0">
                <a:solidFill>
                  <a:srgbClr val="505050"/>
                </a:solidFill>
                <a:latin typeface="Arial" panose="020B0604020202020204" pitchFamily="34" charset="0"/>
                <a:cs typeface="Arial" panose="020B0604020202020204" pitchFamily="34" charset="0"/>
              </a:rPr>
              <a:t>Python 3 and EL 8+ migration</a:t>
            </a:r>
          </a:p>
          <a:p>
            <a:pPr marL="342900" indent="-342900">
              <a:buFont typeface="Arial" panose="020B0604020202020204" pitchFamily="34" charset="0"/>
              <a:buChar char="•"/>
            </a:pPr>
            <a:r>
              <a:rPr lang="en-GB" sz="1700" dirty="0">
                <a:solidFill>
                  <a:srgbClr val="505050"/>
                </a:solidFill>
                <a:latin typeface="Arial" panose="020B0604020202020204" pitchFamily="34" charset="0"/>
                <a:cs typeface="Arial" panose="020B0604020202020204" pitchFamily="34" charset="0"/>
              </a:rPr>
              <a:t>Applying what we’ve learnt from SSM to the APEL server and client</a:t>
            </a:r>
          </a:p>
          <a:p>
            <a:pPr marL="342900" indent="-342900">
              <a:buFont typeface="Arial" panose="020B0604020202020204" pitchFamily="34" charset="0"/>
              <a:buChar char="•"/>
            </a:pPr>
            <a:r>
              <a:rPr lang="en-GB" sz="1700" dirty="0">
                <a:solidFill>
                  <a:srgbClr val="505050"/>
                </a:solidFill>
                <a:latin typeface="Arial" panose="020B0604020202020204" pitchFamily="34" charset="0"/>
                <a:cs typeface="Arial" panose="020B0604020202020204" pitchFamily="34" charset="0"/>
              </a:rPr>
              <a:t>Preview release for testing with sites being finalised (hopefully available by this meeting!)</a:t>
            </a:r>
          </a:p>
          <a:p>
            <a:pPr marL="342900" indent="-342900">
              <a:buFont typeface="Arial" panose="020B0604020202020204" pitchFamily="34" charset="0"/>
              <a:buChar char="•"/>
            </a:pPr>
            <a:r>
              <a:rPr lang="en-GB" sz="1700" dirty="0">
                <a:solidFill>
                  <a:srgbClr val="505050"/>
                </a:solidFill>
                <a:latin typeface="Arial" panose="020B0604020202020204" pitchFamily="34" charset="0"/>
                <a:cs typeface="Arial" panose="020B0604020202020204" pitchFamily="34" charset="0"/>
              </a:rPr>
              <a:t>Plans being developed for APEL database and server migration</a:t>
            </a:r>
          </a:p>
          <a:p>
            <a:endParaRPr lang="en-GB" sz="1700" dirty="0">
              <a:solidFill>
                <a:srgbClr val="505050"/>
              </a:solidFill>
              <a:latin typeface="Arial" panose="020B0604020202020204" pitchFamily="34" charset="0"/>
              <a:cs typeface="Arial" panose="020B0604020202020204" pitchFamily="34" charset="0"/>
            </a:endParaRPr>
          </a:p>
          <a:p>
            <a:r>
              <a:rPr lang="en-GB" sz="1700" dirty="0">
                <a:solidFill>
                  <a:srgbClr val="505050"/>
                </a:solidFill>
                <a:latin typeface="Arial" panose="020B0604020202020204" pitchFamily="34" charset="0"/>
                <a:cs typeface="Arial" panose="020B0604020202020204" pitchFamily="34" charset="0"/>
              </a:rPr>
              <a:t>Data validation</a:t>
            </a:r>
          </a:p>
          <a:p>
            <a:pPr marL="342900" indent="-342900">
              <a:buFont typeface="Arial" panose="020B0604020202020204" pitchFamily="34" charset="0"/>
              <a:buChar char="•"/>
            </a:pPr>
            <a:r>
              <a:rPr lang="en-GB" sz="1700" dirty="0">
                <a:solidFill>
                  <a:srgbClr val="505050"/>
                </a:solidFill>
                <a:latin typeface="Arial" panose="020B0604020202020204" pitchFamily="34" charset="0"/>
                <a:cs typeface="Arial" panose="020B0604020202020204" pitchFamily="34" charset="0"/>
              </a:rPr>
              <a:t>Replacement for pub/sync system</a:t>
            </a:r>
          </a:p>
          <a:p>
            <a:pPr marL="342900" indent="-342900">
              <a:buFont typeface="Arial" panose="020B0604020202020204" pitchFamily="34" charset="0"/>
              <a:buChar char="•"/>
            </a:pPr>
            <a:r>
              <a:rPr lang="en-GB" sz="1700" dirty="0">
                <a:solidFill>
                  <a:srgbClr val="505050"/>
                </a:solidFill>
                <a:latin typeface="Arial" panose="020B0604020202020204" pitchFamily="34" charset="0"/>
                <a:cs typeface="Arial" panose="020B0604020202020204" pitchFamily="34" charset="0"/>
              </a:rPr>
              <a:t>There is a technical debt hurdle from the old system to overcome, but underway</a:t>
            </a:r>
          </a:p>
          <a:p>
            <a:endParaRPr lang="en-GB" sz="1700" dirty="0">
              <a:solidFill>
                <a:srgbClr val="505050"/>
              </a:solidFill>
              <a:latin typeface="Arial" panose="020B0604020202020204" pitchFamily="34" charset="0"/>
              <a:cs typeface="Arial" panose="020B0604020202020204" pitchFamily="34" charset="0"/>
            </a:endParaRPr>
          </a:p>
          <a:p>
            <a:r>
              <a:rPr lang="en-GB" sz="1700" dirty="0" err="1">
                <a:solidFill>
                  <a:srgbClr val="505050"/>
                </a:solidFill>
                <a:latin typeface="Arial" panose="020B0604020202020204" pitchFamily="34" charset="0"/>
                <a:cs typeface="Arial" panose="020B0604020202020204" pitchFamily="34" charset="0"/>
              </a:rPr>
              <a:t>HEPscore</a:t>
            </a:r>
            <a:r>
              <a:rPr lang="en-GB" sz="1700" dirty="0">
                <a:solidFill>
                  <a:srgbClr val="505050"/>
                </a:solidFill>
                <a:latin typeface="Arial" panose="020B0604020202020204" pitchFamily="34" charset="0"/>
                <a:cs typeface="Arial" panose="020B0604020202020204" pitchFamily="34" charset="0"/>
              </a:rPr>
              <a:t> benchmarking</a:t>
            </a:r>
          </a:p>
          <a:p>
            <a:pPr marL="285750" lvl="0" indent="-285750">
              <a:lnSpc>
                <a:spcPct val="100000"/>
              </a:lnSpc>
              <a:spcBef>
                <a:spcPts val="0"/>
              </a:spcBef>
              <a:buClrTx/>
              <a:buFont typeface="Arial" panose="020B0604020202020204" pitchFamily="34" charset="0"/>
              <a:buChar char="•"/>
            </a:pPr>
            <a:r>
              <a:rPr lang="en-GB" sz="1700" dirty="0">
                <a:solidFill>
                  <a:srgbClr val="626262"/>
                </a:solidFill>
              </a:rPr>
              <a:t>Most issues in the updated accounting flow have been ironed out through testing and work is now focussing on the deployment plan</a:t>
            </a:r>
          </a:p>
          <a:p>
            <a:pPr marL="285750" lvl="0" indent="-285750">
              <a:lnSpc>
                <a:spcPct val="100000"/>
              </a:lnSpc>
              <a:spcBef>
                <a:spcPts val="0"/>
              </a:spcBef>
              <a:buClrTx/>
              <a:buFont typeface="Arial" panose="020B0604020202020204" pitchFamily="34" charset="0"/>
              <a:buChar char="•"/>
            </a:pPr>
            <a:r>
              <a:rPr lang="en-GB" sz="1700" dirty="0">
                <a:solidFill>
                  <a:srgbClr val="626262"/>
                </a:solidFill>
              </a:rPr>
              <a:t>We are still looking for more sites to test with so that we can thoroughly verify this major change</a:t>
            </a:r>
          </a:p>
          <a:p>
            <a:pPr lvl="0">
              <a:lnSpc>
                <a:spcPct val="100000"/>
              </a:lnSpc>
              <a:spcBef>
                <a:spcPts val="0"/>
              </a:spcBef>
              <a:buClrTx/>
            </a:pPr>
            <a:endParaRPr lang="en-GB" sz="1700" dirty="0">
              <a:solidFill>
                <a:srgbClr val="626262"/>
              </a:solidFill>
            </a:endParaRPr>
          </a:p>
          <a:p>
            <a:r>
              <a:rPr lang="en-GB" sz="1700" dirty="0">
                <a:solidFill>
                  <a:srgbClr val="505050"/>
                </a:solidFill>
                <a:latin typeface="Arial" panose="020B0604020202020204" pitchFamily="34" charset="0"/>
                <a:cs typeface="Arial" panose="020B0604020202020204" pitchFamily="34" charset="0"/>
              </a:rPr>
              <a:t>Tokens support</a:t>
            </a:r>
          </a:p>
          <a:p>
            <a:pPr marL="342900" indent="-342900">
              <a:buFont typeface="Arial" panose="020B0604020202020204" pitchFamily="34" charset="0"/>
              <a:buChar char="•"/>
            </a:pPr>
            <a:r>
              <a:rPr lang="en-GB" sz="1700" dirty="0">
                <a:solidFill>
                  <a:srgbClr val="505050"/>
                </a:solidFill>
                <a:latin typeface="Arial" panose="020B0604020202020204" pitchFamily="34" charset="0"/>
                <a:cs typeface="Arial" panose="020B0604020202020204" pitchFamily="34" charset="0"/>
              </a:rPr>
              <a:t>WLCG is still discussing how VO information should be shown in (or be discoverable from) the token – decisions needed here before anything can be planned or implemented in APEL</a:t>
            </a: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APEL – Plans</a:t>
            </a:r>
          </a:p>
        </p:txBody>
      </p:sp>
    </p:spTree>
    <p:extLst>
      <p:ext uri="{BB962C8B-B14F-4D97-AF65-F5344CB8AC3E}">
        <p14:creationId xmlns:p14="http://schemas.microsoft.com/office/powerpoint/2010/main" val="282679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FD055A-EE9D-CBD0-B41B-2BA78779EE08}"/>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A1A39C34-E01A-FD49-8603-2E8AE6BB5606}"/>
              </a:ext>
            </a:extLst>
          </p:cNvPr>
          <p:cNvSpPr txBox="1"/>
          <p:nvPr/>
        </p:nvSpPr>
        <p:spPr>
          <a:xfrm>
            <a:off x="972000" y="3189600"/>
            <a:ext cx="8316591" cy="830997"/>
          </a:xfrm>
          <a:prstGeom prst="rect">
            <a:avLst/>
          </a:prstGeom>
          <a:noFill/>
        </p:spPr>
        <p:txBody>
          <a:bodyPr wrap="square" rtlCol="0" anchor="t">
            <a:spAutoFit/>
          </a:bodyPr>
          <a:lstStyle/>
          <a:p>
            <a:pPr>
              <a:spcAft>
                <a:spcPts val="200"/>
              </a:spcAft>
            </a:pPr>
            <a:r>
              <a:rPr lang="en-US" sz="4800" b="1" spc="-100" dirty="0">
                <a:solidFill>
                  <a:srgbClr val="2E2D62"/>
                </a:solidFill>
                <a:latin typeface="Arial" panose="020B0604020202020204" pitchFamily="34" charset="0"/>
                <a:cs typeface="Arial" panose="020B0604020202020204" pitchFamily="34" charset="0"/>
              </a:rPr>
              <a:t>IRIS IAM</a:t>
            </a:r>
          </a:p>
        </p:txBody>
      </p:sp>
      <p:pic>
        <p:nvPicPr>
          <p:cNvPr id="6" name="Picture 5">
            <a:extLst>
              <a:ext uri="{FF2B5EF4-FFF2-40B4-BE49-F238E27FC236}">
                <a16:creationId xmlns:a16="http://schemas.microsoft.com/office/drawing/2014/main" id="{27DEB608-4DB6-BD46-9EA8-B6ACD0AD7131}"/>
              </a:ext>
            </a:extLst>
          </p:cNvPr>
          <p:cNvPicPr>
            <a:picLocks noChangeAspect="1"/>
          </p:cNvPicPr>
          <p:nvPr/>
        </p:nvPicPr>
        <p:blipFill>
          <a:blip r:embed="rId4"/>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11B5395C-8EED-44F5-2EA7-0E9C1C54FE9F}"/>
              </a:ext>
            </a:extLst>
          </p:cNvPr>
          <p:cNvPicPr>
            <a:picLocks noChangeAspect="1"/>
          </p:cNvPicPr>
          <p:nvPr/>
        </p:nvPicPr>
        <p:blipFill rotWithShape="1">
          <a:blip r:embed="rId5"/>
          <a:srcRect l="39723" t="3438" r="41861" b="20967"/>
          <a:stretch/>
        </p:blipFill>
        <p:spPr>
          <a:xfrm rot="16200000">
            <a:off x="4189208" y="-1285798"/>
            <a:ext cx="6716998" cy="9288591"/>
          </a:xfrm>
          <a:prstGeom prst="rect">
            <a:avLst/>
          </a:prstGeom>
        </p:spPr>
      </p:pic>
      <p:sp>
        <p:nvSpPr>
          <p:cNvPr id="3" name="Rectangle 2">
            <a:extLst>
              <a:ext uri="{FF2B5EF4-FFF2-40B4-BE49-F238E27FC236}">
                <a16:creationId xmlns:a16="http://schemas.microsoft.com/office/drawing/2014/main" id="{CD00FD8C-B7ED-EA74-F999-CFC39E08E53A}"/>
              </a:ext>
            </a:extLst>
          </p:cNvPr>
          <p:cNvSpPr/>
          <p:nvPr/>
        </p:nvSpPr>
        <p:spPr>
          <a:xfrm>
            <a:off x="972169" y="4192803"/>
            <a:ext cx="5745669" cy="461665"/>
          </a:xfrm>
          <a:prstGeom prst="rect">
            <a:avLst/>
          </a:prstGeom>
        </p:spPr>
        <p:txBody>
          <a:bodyPr wrap="square">
            <a:spAutoFit/>
          </a:bodyPr>
          <a:lstStyle/>
          <a:p>
            <a:r>
              <a:rPr lang="en-GB" sz="2400" i="1" dirty="0">
                <a:solidFill>
                  <a:srgbClr val="626262"/>
                </a:solidFill>
                <a:latin typeface="Arial" panose="020B0604020202020204" pitchFamily="34" charset="0"/>
                <a:cs typeface="Arial" panose="020B0604020202020204" pitchFamily="34" charset="0"/>
              </a:rPr>
              <a:t>Slides by Donald Chung</a:t>
            </a:r>
          </a:p>
        </p:txBody>
      </p:sp>
    </p:spTree>
    <p:extLst>
      <p:ext uri="{BB962C8B-B14F-4D97-AF65-F5344CB8AC3E}">
        <p14:creationId xmlns:p14="http://schemas.microsoft.com/office/powerpoint/2010/main" val="4066740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0425"/>
          </a:xfrm>
        </p:spPr>
        <p:txBody>
          <a:bodyPr/>
          <a:lstStyle/>
          <a:p>
            <a:r>
              <a:rPr lang="en-GB" dirty="0"/>
              <a:t>IAM: Current status</a:t>
            </a:r>
          </a:p>
        </p:txBody>
      </p:sp>
      <p:sp>
        <p:nvSpPr>
          <p:cNvPr id="3" name="Content Placeholder 2"/>
          <p:cNvSpPr>
            <a:spLocks noGrp="1"/>
          </p:cNvSpPr>
          <p:nvPr>
            <p:ph idx="1"/>
          </p:nvPr>
        </p:nvSpPr>
        <p:spPr>
          <a:xfrm>
            <a:off x="838200" y="1275549"/>
            <a:ext cx="10515600" cy="4901413"/>
          </a:xfrm>
        </p:spPr>
        <p:txBody>
          <a:bodyPr/>
          <a:lstStyle/>
          <a:p>
            <a:r>
              <a:rPr lang="en-GB" sz="2000" dirty="0"/>
              <a:t>Grid Tools runs two INDIGO IAM instances:</a:t>
            </a:r>
          </a:p>
          <a:p>
            <a:pPr lvl="1"/>
            <a:r>
              <a:rPr lang="en-GB" sz="1800" dirty="0"/>
              <a:t>IRIS IAM – production service for IRIS</a:t>
            </a:r>
          </a:p>
          <a:p>
            <a:pPr lvl="2"/>
            <a:r>
              <a:rPr lang="en-GB" sz="1600" dirty="0"/>
              <a:t>672 users</a:t>
            </a:r>
          </a:p>
          <a:p>
            <a:pPr lvl="2"/>
            <a:r>
              <a:rPr lang="en-GB" sz="1600" dirty="0"/>
              <a:t>140 groups</a:t>
            </a:r>
          </a:p>
          <a:p>
            <a:pPr lvl="2"/>
            <a:r>
              <a:rPr lang="en-GB" sz="1600" dirty="0"/>
              <a:t>234 clients</a:t>
            </a:r>
          </a:p>
          <a:p>
            <a:pPr lvl="1"/>
            <a:r>
              <a:rPr lang="en-GB" sz="1800" dirty="0"/>
              <a:t>SKA IAM – prototyping service for SKA </a:t>
            </a:r>
            <a:r>
              <a:rPr lang="en-GB" sz="1800" dirty="0" err="1"/>
              <a:t>SRCNet</a:t>
            </a:r>
            <a:r>
              <a:rPr lang="en-GB" sz="1800" dirty="0"/>
              <a:t> AAI design</a:t>
            </a:r>
          </a:p>
          <a:p>
            <a:pPr lvl="2"/>
            <a:r>
              <a:rPr lang="en-GB" sz="1600" dirty="0"/>
              <a:t>83 users</a:t>
            </a:r>
          </a:p>
          <a:p>
            <a:pPr lvl="2"/>
            <a:r>
              <a:rPr lang="en-GB" sz="1600" dirty="0"/>
              <a:t>55 groups</a:t>
            </a:r>
          </a:p>
          <a:p>
            <a:pPr lvl="2"/>
            <a:r>
              <a:rPr lang="en-GB" sz="1600" dirty="0"/>
              <a:t>210 clients</a:t>
            </a:r>
            <a:endParaRPr lang="en-GB" sz="2400" dirty="0"/>
          </a:p>
          <a:p>
            <a:r>
              <a:rPr lang="en-GB" sz="2000" dirty="0"/>
              <a:t>Current work underway to:</a:t>
            </a:r>
          </a:p>
          <a:p>
            <a:pPr lvl="1"/>
            <a:r>
              <a:rPr lang="en-GB" sz="1800" dirty="0"/>
              <a:t>Migrate IAM hosts to Rocky hosts, in a way to support future high-availability, geographically distributed, front-end</a:t>
            </a:r>
          </a:p>
          <a:p>
            <a:pPr lvl="1"/>
            <a:r>
              <a:rPr lang="en-GB" sz="1800" dirty="0"/>
              <a:t>Migration to full HA Architecture, detailed in following slides</a:t>
            </a:r>
          </a:p>
        </p:txBody>
      </p:sp>
    </p:spTree>
    <p:extLst>
      <p:ext uri="{BB962C8B-B14F-4D97-AF65-F5344CB8AC3E}">
        <p14:creationId xmlns:p14="http://schemas.microsoft.com/office/powerpoint/2010/main" val="6583771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10FEFDD-769C-D14B-9734-9729B65A103C}"/>
              </a:ext>
            </a:extLst>
          </p:cNvPr>
          <p:cNvSpPr/>
          <p:nvPr/>
        </p:nvSpPr>
        <p:spPr>
          <a:xfrm>
            <a:off x="420797" y="1393952"/>
            <a:ext cx="4604410" cy="3416320"/>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HA(High availability)-IRIS-IAM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Deployed</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Geographically distributed database (Backend)</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RAL</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Glasgow</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London (Imperial)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On-going</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Frontend</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Have demo services up and running with load balancer to divert traffic to </a:t>
            </a:r>
            <a:r>
              <a:rPr kumimoji="0" lang="en-GB" sz="18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rPr>
              <a:t>heathy server</a:t>
            </a:r>
            <a:endPar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endParaRPr>
          </a:p>
        </p:txBody>
      </p:sp>
      <p:sp>
        <p:nvSpPr>
          <p:cNvPr id="8" name="TextBox 7">
            <a:extLst>
              <a:ext uri="{FF2B5EF4-FFF2-40B4-BE49-F238E27FC236}">
                <a16:creationId xmlns:a16="http://schemas.microsoft.com/office/drawing/2014/main" id="{D4F96571-1EF0-6C48-8AEF-01E87FE0A0B5}"/>
              </a:ext>
            </a:extLst>
          </p:cNvPr>
          <p:cNvSpPr txBox="1"/>
          <p:nvPr/>
        </p:nvSpPr>
        <p:spPr>
          <a:xfrm>
            <a:off x="403341" y="345182"/>
            <a:ext cx="6356456"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HA-IAM Current Status</a:t>
            </a:r>
            <a:endParaRPr kumimoji="0" lang="en-US" sz="4400" b="1" i="0" u="none" strike="noStrike" kern="1200" cap="none" spc="-15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
        <p:nvSpPr>
          <p:cNvPr id="10" name="Line Callout 2 9">
            <a:extLst>
              <a:ext uri="{FF2B5EF4-FFF2-40B4-BE49-F238E27FC236}">
                <a16:creationId xmlns:a16="http://schemas.microsoft.com/office/drawing/2014/main" id="{003551A3-D8A4-C748-8638-92206C68E1D9}"/>
              </a:ext>
            </a:extLst>
          </p:cNvPr>
          <p:cNvSpPr/>
          <p:nvPr/>
        </p:nvSpPr>
        <p:spPr>
          <a:xfrm>
            <a:off x="9747854" y="1316610"/>
            <a:ext cx="1736035" cy="1298713"/>
          </a:xfrm>
          <a:prstGeom prst="borderCallout2">
            <a:avLst>
              <a:gd name="adj1" fmla="val 73852"/>
              <a:gd name="adj2" fmla="val 5407"/>
              <a:gd name="adj3" fmla="val 74873"/>
              <a:gd name="adj4" fmla="val -10561"/>
              <a:gd name="adj5" fmla="val 109720"/>
              <a:gd name="adj6" fmla="val -46578"/>
            </a:avLst>
          </a:prstGeom>
          <a:solidFill>
            <a:srgbClr val="F08900"/>
          </a:solidFill>
          <a:ln w="12700">
            <a:solidFill>
              <a:srgbClr val="F08900"/>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Glasgow</a:t>
            </a:r>
          </a:p>
        </p:txBody>
      </p:sp>
      <p:sp>
        <p:nvSpPr>
          <p:cNvPr id="7" name="Line Callout 2 6">
            <a:extLst>
              <a:ext uri="{FF2B5EF4-FFF2-40B4-BE49-F238E27FC236}">
                <a16:creationId xmlns:a16="http://schemas.microsoft.com/office/drawing/2014/main" id="{003551A3-D8A4-C748-8638-92206C68E1D9}"/>
              </a:ext>
            </a:extLst>
          </p:cNvPr>
          <p:cNvSpPr/>
          <p:nvPr/>
        </p:nvSpPr>
        <p:spPr>
          <a:xfrm>
            <a:off x="6266929" y="3133214"/>
            <a:ext cx="1736035" cy="1298713"/>
          </a:xfrm>
          <a:prstGeom prst="borderCallout2">
            <a:avLst>
              <a:gd name="adj1" fmla="val 64506"/>
              <a:gd name="adj2" fmla="val 83249"/>
              <a:gd name="adj3" fmla="val 63034"/>
              <a:gd name="adj4" fmla="val 144657"/>
              <a:gd name="adj5" fmla="val 148352"/>
              <a:gd name="adj6" fmla="val 201399"/>
            </a:avLst>
          </a:prstGeom>
          <a:solidFill>
            <a:srgbClr val="F08900"/>
          </a:solidFill>
          <a:ln w="12700">
            <a:solidFill>
              <a:srgbClr val="F08900"/>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RAL</a:t>
            </a:r>
          </a:p>
        </p:txBody>
      </p:sp>
      <p:sp>
        <p:nvSpPr>
          <p:cNvPr id="11" name="Line Callout 2 10">
            <a:extLst>
              <a:ext uri="{FF2B5EF4-FFF2-40B4-BE49-F238E27FC236}">
                <a16:creationId xmlns:a16="http://schemas.microsoft.com/office/drawing/2014/main" id="{003551A3-D8A4-C748-8638-92206C68E1D9}"/>
              </a:ext>
            </a:extLst>
          </p:cNvPr>
          <p:cNvSpPr/>
          <p:nvPr/>
        </p:nvSpPr>
        <p:spPr>
          <a:xfrm>
            <a:off x="10191567" y="2796103"/>
            <a:ext cx="1736035" cy="1298713"/>
          </a:xfrm>
          <a:prstGeom prst="borderCallout2">
            <a:avLst>
              <a:gd name="adj1" fmla="val 98775"/>
              <a:gd name="adj2" fmla="val 69266"/>
              <a:gd name="adj3" fmla="val 193881"/>
              <a:gd name="adj4" fmla="val 46772"/>
              <a:gd name="adj5" fmla="val 195082"/>
              <a:gd name="adj6" fmla="val 7492"/>
            </a:avLst>
          </a:prstGeom>
          <a:solidFill>
            <a:srgbClr val="F08900"/>
          </a:solidFill>
          <a:ln w="12700">
            <a:solidFill>
              <a:srgbClr val="F08900"/>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London (ICL)</a:t>
            </a:r>
          </a:p>
        </p:txBody>
      </p:sp>
    </p:spTree>
    <p:extLst>
      <p:ext uri="{BB962C8B-B14F-4D97-AF65-F5344CB8AC3E}">
        <p14:creationId xmlns:p14="http://schemas.microsoft.com/office/powerpoint/2010/main" val="21869967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85AD63E-1508-2A41-82D6-46FCCB8976E8}"/>
              </a:ext>
            </a:extLst>
          </p:cNvPr>
          <p:cNvSpPr txBox="1"/>
          <p:nvPr/>
        </p:nvSpPr>
        <p:spPr>
          <a:xfrm>
            <a:off x="403340" y="345182"/>
            <a:ext cx="6982197"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HA-IAM Plan</a:t>
            </a:r>
          </a:p>
        </p:txBody>
      </p:sp>
      <p:sp>
        <p:nvSpPr>
          <p:cNvPr id="11" name="Rectangle 10">
            <a:extLst>
              <a:ext uri="{FF2B5EF4-FFF2-40B4-BE49-F238E27FC236}">
                <a16:creationId xmlns:a16="http://schemas.microsoft.com/office/drawing/2014/main" id="{F22C31F9-0F9E-5249-8A1A-2D1AD775664D}"/>
              </a:ext>
            </a:extLst>
          </p:cNvPr>
          <p:cNvSpPr/>
          <p:nvPr/>
        </p:nvSpPr>
        <p:spPr>
          <a:xfrm>
            <a:off x="420796" y="1393952"/>
            <a:ext cx="5582839" cy="4524315"/>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Work with developer on INFN(</a:t>
            </a:r>
            <a:r>
              <a:rPr kumimoji="0" lang="en-GB" sz="1800" b="0" i="0" u="none" strike="noStrike" kern="1200" cap="none" spc="0" normalizeH="0" baseline="0" noProof="0" dirty="0" err="1">
                <a:ln>
                  <a:noFill/>
                </a:ln>
                <a:solidFill>
                  <a:srgbClr val="626262"/>
                </a:solidFill>
                <a:effectLst/>
                <a:uLnTx/>
                <a:uFillTx/>
                <a:latin typeface="Arial" panose="020B0604020202020204" pitchFamily="34" charset="0"/>
                <a:ea typeface="+mn-ea"/>
                <a:cs typeface="Arial" panose="020B0604020202020204" pitchFamily="34" charset="0"/>
              </a:rPr>
              <a:t>indigoiam</a:t>
            </a: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 to enhance HA setup performance</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Backend database overhaul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Planned Publication</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HA-IRIS-IAM Setup (technical report)</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Comparison of load balancing strategies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Discussion and comparison with </a:t>
            </a:r>
            <a:r>
              <a:rPr kumimoji="0" lang="en-GB" sz="1800" b="0" i="0" u="none" strike="noStrike" kern="1200" cap="none" spc="0" normalizeH="0" baseline="0" noProof="0" dirty="0" err="1">
                <a:ln>
                  <a:noFill/>
                </a:ln>
                <a:solidFill>
                  <a:srgbClr val="626262"/>
                </a:solidFill>
                <a:effectLst/>
                <a:uLnTx/>
                <a:uFillTx/>
                <a:latin typeface="Arial" panose="020B0604020202020204" pitchFamily="34" charset="0"/>
                <a:ea typeface="+mn-ea"/>
                <a:cs typeface="Arial" panose="020B0604020202020204" pitchFamily="34" charset="0"/>
              </a:rPr>
              <a:t>RCauth</a:t>
            </a: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 setup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Portable configuration management/deployment of IRIS-IAM</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For non-</a:t>
            </a:r>
            <a:r>
              <a:rPr kumimoji="0" lang="en-GB" sz="1800" b="0" i="0" u="none" strike="noStrike" kern="1200" cap="none" spc="0" normalizeH="0" baseline="0" noProof="0" dirty="0" err="1">
                <a:ln>
                  <a:noFill/>
                </a:ln>
                <a:solidFill>
                  <a:srgbClr val="626262"/>
                </a:solidFill>
                <a:effectLst/>
                <a:uLnTx/>
                <a:uFillTx/>
                <a:latin typeface="Arial" panose="020B0604020202020204" pitchFamily="34" charset="0"/>
                <a:ea typeface="+mn-ea"/>
                <a:cs typeface="Arial" panose="020B0604020202020204" pitchFamily="34" charset="0"/>
              </a:rPr>
              <a:t>Aquilon</a:t>
            </a: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 partners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Monitoring and logging</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Ichinga/</a:t>
            </a:r>
            <a:r>
              <a:rPr kumimoji="0" lang="en-GB" sz="1800" b="0" i="0" u="none" strike="noStrike" kern="1200" cap="none" spc="0" normalizeH="0" baseline="0" noProof="0" dirty="0" err="1">
                <a:ln>
                  <a:noFill/>
                </a:ln>
                <a:solidFill>
                  <a:srgbClr val="626262"/>
                </a:solidFill>
                <a:effectLst/>
                <a:uLnTx/>
                <a:uFillTx/>
                <a:latin typeface="Arial" panose="020B0604020202020204" pitchFamily="34" charset="0"/>
                <a:ea typeface="+mn-ea"/>
                <a:cs typeface="Arial" panose="020B0604020202020204" pitchFamily="34" charset="0"/>
              </a:rPr>
              <a:t>opensearch</a:t>
            </a:r>
            <a:endPar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Managing VPN access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Build more robust authentication layer on top of </a:t>
            </a:r>
            <a:r>
              <a:rPr kumimoji="0" lang="en-GB" sz="1800" b="0" i="0" u="none" strike="noStrike" kern="1200" cap="none" spc="0" normalizeH="0" baseline="0" noProof="0" dirty="0" err="1">
                <a:ln>
                  <a:noFill/>
                </a:ln>
                <a:solidFill>
                  <a:srgbClr val="626262"/>
                </a:solidFill>
                <a:effectLst/>
                <a:uLnTx/>
                <a:uFillTx/>
                <a:latin typeface="Arial" panose="020B0604020202020204" pitchFamily="34" charset="0"/>
                <a:ea typeface="+mn-ea"/>
                <a:cs typeface="Arial" panose="020B0604020202020204" pitchFamily="34" charset="0"/>
              </a:rPr>
              <a:t>wireguard</a:t>
            </a:r>
            <a:endParaRPr kumimoji="0" lang="en-GB" sz="18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endParaRPr>
          </a:p>
        </p:txBody>
      </p:sp>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5906292" y="1114623"/>
            <a:ext cx="5859033" cy="5587362"/>
          </a:xfrm>
          <a:prstGeom prst="rect">
            <a:avLst/>
          </a:prstGeom>
        </p:spPr>
      </p:pic>
    </p:spTree>
    <p:extLst>
      <p:ext uri="{BB962C8B-B14F-4D97-AF65-F5344CB8AC3E}">
        <p14:creationId xmlns:p14="http://schemas.microsoft.com/office/powerpoint/2010/main" val="2342442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8CF5DAF-3795-FB27-298F-7BCE3EB1472F}"/>
              </a:ext>
            </a:extLst>
          </p:cNvPr>
          <p:cNvPicPr>
            <a:picLocks noChangeAspect="1"/>
          </p:cNvPicPr>
          <p:nvPr/>
        </p:nvPicPr>
        <p:blipFill rotWithShape="1">
          <a:blip r:embed="rId4"/>
          <a:srcRect l="7013" t="44946" r="19707" b="27096"/>
          <a:stretch/>
        </p:blipFill>
        <p:spPr>
          <a:xfrm rot="10800000">
            <a:off x="5154052" y="0"/>
            <a:ext cx="6544800"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972169" y="3189600"/>
            <a:ext cx="6544800" cy="830997"/>
          </a:xfrm>
          <a:prstGeom prst="rect">
            <a:avLst/>
          </a:prstGeom>
          <a:noFill/>
        </p:spPr>
        <p:txBody>
          <a:bodyPr wrap="square" rtlCol="0" anchor="t">
            <a:spAutoFit/>
          </a:bodyPr>
          <a:lstStyle/>
          <a:p>
            <a:r>
              <a:rPr lang="en-US" sz="4800" b="1" spc="-150" dirty="0">
                <a:solidFill>
                  <a:srgbClr val="002060"/>
                </a:solidFill>
                <a:latin typeface="Arial" panose="020B0604020202020204" pitchFamily="34" charset="0"/>
                <a:cs typeface="Arial" panose="020B0604020202020204" pitchFamily="34" charset="0"/>
              </a:rPr>
              <a:t>Grid Tools @ RAL</a:t>
            </a:r>
          </a:p>
        </p:txBody>
      </p:sp>
      <p:sp>
        <p:nvSpPr>
          <p:cNvPr id="5" name="Rectangle 4">
            <a:extLst>
              <a:ext uri="{FF2B5EF4-FFF2-40B4-BE49-F238E27FC236}">
                <a16:creationId xmlns:a16="http://schemas.microsoft.com/office/drawing/2014/main" id="{0BEB0AE4-391E-6F41-84C6-D4EEDF519A31}"/>
              </a:ext>
            </a:extLst>
          </p:cNvPr>
          <p:cNvSpPr/>
          <p:nvPr/>
        </p:nvSpPr>
        <p:spPr>
          <a:xfrm>
            <a:off x="972169" y="4192803"/>
            <a:ext cx="5745669" cy="1938992"/>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An update on the services and activities underway</a:t>
            </a:r>
          </a:p>
          <a:p>
            <a:endParaRPr lang="en-GB" sz="2400" dirty="0">
              <a:solidFill>
                <a:srgbClr val="626262"/>
              </a:solidFill>
              <a:latin typeface="Arial" panose="020B0604020202020204" pitchFamily="34" charset="0"/>
              <a:cs typeface="Arial" panose="020B0604020202020204" pitchFamily="34" charset="0"/>
            </a:endParaRPr>
          </a:p>
          <a:p>
            <a:r>
              <a:rPr lang="en-GB" sz="2400" i="1" dirty="0">
                <a:solidFill>
                  <a:srgbClr val="626262"/>
                </a:solidFill>
                <a:latin typeface="Arial" panose="020B0604020202020204" pitchFamily="34" charset="0"/>
                <a:cs typeface="Arial" panose="020B0604020202020204" pitchFamily="34" charset="0"/>
              </a:rPr>
              <a:t>Authored by Tom </a:t>
            </a:r>
            <a:r>
              <a:rPr lang="en-GB" sz="2400" i="1" dirty="0" err="1">
                <a:solidFill>
                  <a:srgbClr val="626262"/>
                </a:solidFill>
                <a:latin typeface="Arial" panose="020B0604020202020204" pitchFamily="34" charset="0"/>
                <a:cs typeface="Arial" panose="020B0604020202020204" pitchFamily="34" charset="0"/>
              </a:rPr>
              <a:t>Dack</a:t>
            </a:r>
            <a:endParaRPr lang="en-GB" sz="2400" i="1" dirty="0">
              <a:solidFill>
                <a:srgbClr val="626262"/>
              </a:solidFill>
              <a:latin typeface="Arial" panose="020B0604020202020204" pitchFamily="34" charset="0"/>
              <a:cs typeface="Arial" panose="020B0604020202020204" pitchFamily="34" charset="0"/>
            </a:endParaRPr>
          </a:p>
          <a:p>
            <a:r>
              <a:rPr lang="en-GB" sz="2400" i="1" dirty="0" err="1">
                <a:solidFill>
                  <a:srgbClr val="626262"/>
                </a:solidFill>
                <a:latin typeface="Arial" panose="020B0604020202020204" pitchFamily="34" charset="0"/>
                <a:cs typeface="Arial" panose="020B0604020202020204" pitchFamily="34" charset="0"/>
              </a:rPr>
              <a:t>GridPP</a:t>
            </a:r>
            <a:r>
              <a:rPr lang="en-GB" sz="2400" i="1" dirty="0">
                <a:solidFill>
                  <a:srgbClr val="626262"/>
                </a:solidFill>
                <a:latin typeface="Arial" panose="020B0604020202020204" pitchFamily="34" charset="0"/>
                <a:cs typeface="Arial" panose="020B0604020202020204" pitchFamily="34" charset="0"/>
              </a:rPr>
              <a:t> 51, Sheffield, 27 March 2024</a:t>
            </a:r>
          </a:p>
        </p:txBody>
      </p:sp>
      <p:pic>
        <p:nvPicPr>
          <p:cNvPr id="6" name="Picture 5">
            <a:extLst>
              <a:ext uri="{FF2B5EF4-FFF2-40B4-BE49-F238E27FC236}">
                <a16:creationId xmlns:a16="http://schemas.microsoft.com/office/drawing/2014/main" id="{71905EFB-B6F4-434F-8144-48C5D9C45E4B}"/>
              </a:ext>
            </a:extLst>
          </p:cNvPr>
          <p:cNvPicPr>
            <a:picLocks noChangeAspect="1"/>
          </p:cNvPicPr>
          <p:nvPr/>
        </p:nvPicPr>
        <p:blipFill>
          <a:blip r:embed="rId5"/>
          <a:stretch>
            <a:fillRect/>
          </a:stretch>
        </p:blipFill>
        <p:spPr>
          <a:xfrm>
            <a:off x="146050" y="141003"/>
            <a:ext cx="3619500" cy="1554480"/>
          </a:xfrm>
          <a:prstGeom prst="rect">
            <a:avLst/>
          </a:prstGeom>
        </p:spPr>
      </p:pic>
    </p:spTree>
    <p:extLst>
      <p:ext uri="{BB962C8B-B14F-4D97-AF65-F5344CB8AC3E}">
        <p14:creationId xmlns:p14="http://schemas.microsoft.com/office/powerpoint/2010/main" val="32243825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FD055A-EE9D-CBD0-B41B-2BA78779EE08}"/>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A1A39C34-E01A-FD49-8603-2E8AE6BB5606}"/>
              </a:ext>
            </a:extLst>
          </p:cNvPr>
          <p:cNvSpPr txBox="1"/>
          <p:nvPr/>
        </p:nvSpPr>
        <p:spPr>
          <a:xfrm>
            <a:off x="972000" y="3189600"/>
            <a:ext cx="8316591" cy="830997"/>
          </a:xfrm>
          <a:prstGeom prst="rect">
            <a:avLst/>
          </a:prstGeom>
          <a:noFill/>
        </p:spPr>
        <p:txBody>
          <a:bodyPr wrap="square" rtlCol="0" anchor="t">
            <a:spAutoFit/>
          </a:bodyPr>
          <a:lstStyle/>
          <a:p>
            <a:pPr>
              <a:spcAft>
                <a:spcPts val="200"/>
              </a:spcAft>
            </a:pPr>
            <a:r>
              <a:rPr lang="en-US" sz="4800" b="1" spc="-100" dirty="0">
                <a:solidFill>
                  <a:srgbClr val="2E2D62"/>
                </a:solidFill>
                <a:latin typeface="Arial" panose="020B0604020202020204" pitchFamily="34" charset="0"/>
                <a:cs typeface="Arial" panose="020B0604020202020204" pitchFamily="34" charset="0"/>
              </a:rPr>
              <a:t>FTS</a:t>
            </a:r>
          </a:p>
        </p:txBody>
      </p:sp>
      <p:pic>
        <p:nvPicPr>
          <p:cNvPr id="6" name="Picture 5">
            <a:extLst>
              <a:ext uri="{FF2B5EF4-FFF2-40B4-BE49-F238E27FC236}">
                <a16:creationId xmlns:a16="http://schemas.microsoft.com/office/drawing/2014/main" id="{27DEB608-4DB6-BD46-9EA8-B6ACD0AD7131}"/>
              </a:ext>
            </a:extLst>
          </p:cNvPr>
          <p:cNvPicPr>
            <a:picLocks noChangeAspect="1"/>
          </p:cNvPicPr>
          <p:nvPr/>
        </p:nvPicPr>
        <p:blipFill>
          <a:blip r:embed="rId4"/>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11B5395C-8EED-44F5-2EA7-0E9C1C54FE9F}"/>
              </a:ext>
            </a:extLst>
          </p:cNvPr>
          <p:cNvPicPr>
            <a:picLocks noChangeAspect="1"/>
          </p:cNvPicPr>
          <p:nvPr/>
        </p:nvPicPr>
        <p:blipFill rotWithShape="1">
          <a:blip r:embed="rId5"/>
          <a:srcRect l="39723" t="3438" r="41861" b="20967"/>
          <a:stretch/>
        </p:blipFill>
        <p:spPr>
          <a:xfrm rot="16200000">
            <a:off x="4189208" y="-1285798"/>
            <a:ext cx="6716998" cy="9288591"/>
          </a:xfrm>
          <a:prstGeom prst="rect">
            <a:avLst/>
          </a:prstGeom>
        </p:spPr>
      </p:pic>
      <p:sp>
        <p:nvSpPr>
          <p:cNvPr id="3" name="Rectangle 2">
            <a:extLst>
              <a:ext uri="{FF2B5EF4-FFF2-40B4-BE49-F238E27FC236}">
                <a16:creationId xmlns:a16="http://schemas.microsoft.com/office/drawing/2014/main" id="{CD00FD8C-B7ED-EA74-F999-CFC39E08E53A}"/>
              </a:ext>
            </a:extLst>
          </p:cNvPr>
          <p:cNvSpPr/>
          <p:nvPr/>
        </p:nvSpPr>
        <p:spPr>
          <a:xfrm>
            <a:off x="972169" y="4192803"/>
            <a:ext cx="5745669" cy="461665"/>
          </a:xfrm>
          <a:prstGeom prst="rect">
            <a:avLst/>
          </a:prstGeom>
        </p:spPr>
        <p:txBody>
          <a:bodyPr wrap="square">
            <a:spAutoFit/>
          </a:bodyPr>
          <a:lstStyle/>
          <a:p>
            <a:r>
              <a:rPr lang="en-GB" sz="2400" i="1" dirty="0">
                <a:solidFill>
                  <a:srgbClr val="626262"/>
                </a:solidFill>
                <a:latin typeface="Arial" panose="020B0604020202020204" pitchFamily="34" charset="0"/>
                <a:cs typeface="Arial" panose="020B0604020202020204" pitchFamily="34" charset="0"/>
              </a:rPr>
              <a:t>Slides by Rose Cooper</a:t>
            </a:r>
          </a:p>
        </p:txBody>
      </p:sp>
    </p:spTree>
    <p:extLst>
      <p:ext uri="{BB962C8B-B14F-4D97-AF65-F5344CB8AC3E}">
        <p14:creationId xmlns:p14="http://schemas.microsoft.com/office/powerpoint/2010/main" val="24061051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0425"/>
          </a:xfrm>
        </p:spPr>
        <p:txBody>
          <a:bodyPr/>
          <a:lstStyle/>
          <a:p>
            <a:r>
              <a:rPr lang="en-GB" dirty="0"/>
              <a:t>FTS: Current status</a:t>
            </a:r>
          </a:p>
        </p:txBody>
      </p:sp>
      <p:sp>
        <p:nvSpPr>
          <p:cNvPr id="3" name="Content Placeholder 2"/>
          <p:cNvSpPr>
            <a:spLocks noGrp="1"/>
          </p:cNvSpPr>
          <p:nvPr>
            <p:ph idx="1"/>
          </p:nvPr>
        </p:nvSpPr>
        <p:spPr>
          <a:xfrm>
            <a:off x="838200" y="1275549"/>
            <a:ext cx="10515600" cy="4901413"/>
          </a:xfrm>
        </p:spPr>
        <p:txBody>
          <a:bodyPr/>
          <a:lstStyle/>
          <a:p>
            <a:r>
              <a:rPr lang="en-GB" sz="2000" dirty="0"/>
              <a:t>Maintaining three FTS instances:</a:t>
            </a:r>
          </a:p>
          <a:p>
            <a:pPr lvl="1"/>
            <a:r>
              <a:rPr lang="en-GB" sz="1600" dirty="0"/>
              <a:t>WLCG production instance (lcgft3)</a:t>
            </a:r>
          </a:p>
          <a:p>
            <a:pPr lvl="1"/>
            <a:r>
              <a:rPr lang="en-GB" sz="1600" dirty="0"/>
              <a:t>Prototyping SKA instance (fts3-ska)</a:t>
            </a:r>
          </a:p>
          <a:p>
            <a:pPr lvl="1"/>
            <a:r>
              <a:rPr lang="en-GB" sz="1600" dirty="0"/>
              <a:t>Test instance </a:t>
            </a:r>
          </a:p>
          <a:p>
            <a:pPr lvl="1"/>
            <a:endParaRPr lang="en-GB" sz="1600" dirty="0"/>
          </a:p>
          <a:p>
            <a:r>
              <a:rPr lang="en-GB" sz="2000" dirty="0"/>
              <a:t>FTS usage has shifted to include communities in addition to the Tier-1</a:t>
            </a:r>
          </a:p>
          <a:p>
            <a:pPr lvl="1"/>
            <a:r>
              <a:rPr lang="en-GB" sz="1600" dirty="0"/>
              <a:t>SKA – Component in the data movement prototyping</a:t>
            </a:r>
          </a:p>
          <a:p>
            <a:pPr lvl="1"/>
            <a:r>
              <a:rPr lang="en-GB" sz="1600" dirty="0"/>
              <a:t>LSST – testing data transfers using the RAL FTS </a:t>
            </a:r>
          </a:p>
          <a:p>
            <a:pPr lvl="1"/>
            <a:r>
              <a:rPr lang="en-GB" sz="1600" dirty="0"/>
              <a:t>Included in EGI up until June 2023</a:t>
            </a:r>
          </a:p>
          <a:p>
            <a:pPr lvl="1"/>
            <a:endParaRPr lang="en-GB" sz="1600" dirty="0"/>
          </a:p>
          <a:p>
            <a:r>
              <a:rPr lang="en-GB" sz="2000" dirty="0"/>
              <a:t>Testing integration with token authentication: </a:t>
            </a:r>
          </a:p>
          <a:p>
            <a:pPr lvl="1"/>
            <a:r>
              <a:rPr lang="en-GB" sz="1600" dirty="0"/>
              <a:t>Integrated SKA-FTS with SKA-IAM and Escape-IAM as part of the prototyping for SKA</a:t>
            </a:r>
            <a:endParaRPr lang="en-GB" dirty="0"/>
          </a:p>
          <a:p>
            <a:pPr lvl="1"/>
            <a:r>
              <a:rPr lang="en-GB" sz="1600"/>
              <a:t>Work </a:t>
            </a:r>
            <a:r>
              <a:rPr lang="en-GB" sz="1600" dirty="0"/>
              <a:t>to include token authentication on the WLCG production instance following the upcoming FTS major release</a:t>
            </a:r>
          </a:p>
        </p:txBody>
      </p:sp>
    </p:spTree>
    <p:extLst>
      <p:ext uri="{BB962C8B-B14F-4D97-AF65-F5344CB8AC3E}">
        <p14:creationId xmlns:p14="http://schemas.microsoft.com/office/powerpoint/2010/main" val="2734586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25793"/>
          </a:xfrm>
        </p:spPr>
        <p:txBody>
          <a:bodyPr/>
          <a:lstStyle/>
          <a:p>
            <a:r>
              <a:rPr lang="en-GB" dirty="0"/>
              <a:t>FTS: Future plans</a:t>
            </a:r>
          </a:p>
        </p:txBody>
      </p:sp>
      <p:sp>
        <p:nvSpPr>
          <p:cNvPr id="3" name="Content Placeholder 2"/>
          <p:cNvSpPr>
            <a:spLocks noGrp="1"/>
          </p:cNvSpPr>
          <p:nvPr>
            <p:ph idx="1"/>
          </p:nvPr>
        </p:nvSpPr>
        <p:spPr>
          <a:xfrm>
            <a:off x="838200" y="1198710"/>
            <a:ext cx="10515600" cy="4978254"/>
          </a:xfrm>
        </p:spPr>
        <p:txBody>
          <a:bodyPr>
            <a:normAutofit lnSpcReduction="10000"/>
          </a:bodyPr>
          <a:lstStyle/>
          <a:p>
            <a:r>
              <a:rPr lang="en-GB" sz="2000" dirty="0"/>
              <a:t>New FTS version 3.14 expected to be available in April</a:t>
            </a:r>
          </a:p>
          <a:p>
            <a:pPr lvl="1"/>
            <a:r>
              <a:rPr lang="en-GB" sz="1600" dirty="0"/>
              <a:t>Will be compatible with Alma 9/Rocky 9, which is essential with SL7 will reaching end of life at the end of June this year. </a:t>
            </a:r>
          </a:p>
          <a:p>
            <a:pPr lvl="1"/>
            <a:r>
              <a:rPr lang="en-GB" sz="1600" dirty="0"/>
              <a:t>Other major change in this release is a refactor of the token workflow within FTS</a:t>
            </a:r>
          </a:p>
          <a:p>
            <a:pPr lvl="1"/>
            <a:r>
              <a:rPr lang="en-GB" sz="1600" dirty="0"/>
              <a:t>Expecting another follow up major release later this year to fix any issues with the operating system migration</a:t>
            </a:r>
          </a:p>
          <a:p>
            <a:endParaRPr lang="en-GB" sz="2000" dirty="0"/>
          </a:p>
          <a:p>
            <a:r>
              <a:rPr lang="en-GB" sz="2000" dirty="0"/>
              <a:t>Continuing development of SKA-FTS instance at RAL</a:t>
            </a:r>
          </a:p>
          <a:p>
            <a:pPr lvl="1"/>
            <a:r>
              <a:rPr lang="en-GB" sz="1600" dirty="0"/>
              <a:t>Focus on integration with SKA-IAM to meet the AAI requirements for SKA</a:t>
            </a:r>
          </a:p>
          <a:p>
            <a:pPr lvl="1"/>
            <a:r>
              <a:rPr lang="en-GB" sz="1600" dirty="0"/>
              <a:t> Support use case for FTS as part of the data movement workflow alongside Rucio</a:t>
            </a:r>
          </a:p>
          <a:p>
            <a:pPr lvl="1"/>
            <a:r>
              <a:rPr lang="en-GB" sz="1600" dirty="0"/>
              <a:t>Begin work to tune &amp; refine links between SKA storage endpoints </a:t>
            </a:r>
            <a:endParaRPr lang="en-GB" sz="2000" dirty="0"/>
          </a:p>
          <a:p>
            <a:pPr lvl="1"/>
            <a:endParaRPr lang="en-GB" sz="2000" dirty="0"/>
          </a:p>
          <a:p>
            <a:r>
              <a:rPr lang="en-GB" sz="2000" dirty="0"/>
              <a:t>Scale back WLCG FTS instance</a:t>
            </a:r>
          </a:p>
          <a:p>
            <a:pPr lvl="1"/>
            <a:r>
              <a:rPr lang="en-GB" sz="1600" dirty="0"/>
              <a:t>No longer used as the primary back FTS for any of the Major CERN experiments so doesn’t need as many VMs supporting it</a:t>
            </a:r>
          </a:p>
          <a:p>
            <a:pPr lvl="1"/>
            <a:r>
              <a:rPr lang="en-GB" sz="1600" dirty="0"/>
              <a:t>Won’t impact availability of the service</a:t>
            </a:r>
          </a:p>
          <a:p>
            <a:pPr lvl="1"/>
            <a:r>
              <a:rPr lang="en-GB" sz="1600" dirty="0"/>
              <a:t>Can be scaled back up if needed</a:t>
            </a:r>
          </a:p>
          <a:p>
            <a:endParaRPr lang="en-GB" dirty="0"/>
          </a:p>
        </p:txBody>
      </p:sp>
    </p:spTree>
    <p:extLst>
      <p:ext uri="{BB962C8B-B14F-4D97-AF65-F5344CB8AC3E}">
        <p14:creationId xmlns:p14="http://schemas.microsoft.com/office/powerpoint/2010/main" val="3746702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FD055A-EE9D-CBD0-B41B-2BA78779EE08}"/>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A1A39C34-E01A-FD49-8603-2E8AE6BB5606}"/>
              </a:ext>
            </a:extLst>
          </p:cNvPr>
          <p:cNvSpPr txBox="1"/>
          <p:nvPr/>
        </p:nvSpPr>
        <p:spPr>
          <a:xfrm>
            <a:off x="972000" y="3189600"/>
            <a:ext cx="8316591" cy="830997"/>
          </a:xfrm>
          <a:prstGeom prst="rect">
            <a:avLst/>
          </a:prstGeom>
          <a:noFill/>
        </p:spPr>
        <p:txBody>
          <a:bodyPr wrap="square" rtlCol="0" anchor="t">
            <a:spAutoFit/>
          </a:bodyPr>
          <a:lstStyle/>
          <a:p>
            <a:pPr>
              <a:spcAft>
                <a:spcPts val="200"/>
              </a:spcAft>
            </a:pPr>
            <a:r>
              <a:rPr lang="en-US" sz="4800" b="1" spc="-100" dirty="0" err="1">
                <a:solidFill>
                  <a:srgbClr val="2E2D62"/>
                </a:solidFill>
                <a:latin typeface="Arial" panose="020B0604020202020204" pitchFamily="34" charset="0"/>
                <a:cs typeface="Arial" panose="020B0604020202020204" pitchFamily="34" charset="0"/>
              </a:rPr>
              <a:t>perfSONAR</a:t>
            </a:r>
            <a:endParaRPr lang="en-US" sz="4800" b="1" spc="-100" dirty="0">
              <a:solidFill>
                <a:srgbClr val="2E2D62"/>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27DEB608-4DB6-BD46-9EA8-B6ACD0AD7131}"/>
              </a:ext>
            </a:extLst>
          </p:cNvPr>
          <p:cNvPicPr>
            <a:picLocks noChangeAspect="1"/>
          </p:cNvPicPr>
          <p:nvPr/>
        </p:nvPicPr>
        <p:blipFill>
          <a:blip r:embed="rId4"/>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11B5395C-8EED-44F5-2EA7-0E9C1C54FE9F}"/>
              </a:ext>
            </a:extLst>
          </p:cNvPr>
          <p:cNvPicPr>
            <a:picLocks noChangeAspect="1"/>
          </p:cNvPicPr>
          <p:nvPr/>
        </p:nvPicPr>
        <p:blipFill rotWithShape="1">
          <a:blip r:embed="rId5"/>
          <a:srcRect l="39723" t="3438" r="41861" b="20967"/>
          <a:stretch/>
        </p:blipFill>
        <p:spPr>
          <a:xfrm rot="16200000">
            <a:off x="4189208" y="-1285798"/>
            <a:ext cx="6716998" cy="9288591"/>
          </a:xfrm>
          <a:prstGeom prst="rect">
            <a:avLst/>
          </a:prstGeom>
        </p:spPr>
      </p:pic>
      <p:sp>
        <p:nvSpPr>
          <p:cNvPr id="3" name="Rectangle 2">
            <a:extLst>
              <a:ext uri="{FF2B5EF4-FFF2-40B4-BE49-F238E27FC236}">
                <a16:creationId xmlns:a16="http://schemas.microsoft.com/office/drawing/2014/main" id="{CD00FD8C-B7ED-EA74-F999-CFC39E08E53A}"/>
              </a:ext>
            </a:extLst>
          </p:cNvPr>
          <p:cNvSpPr/>
          <p:nvPr/>
        </p:nvSpPr>
        <p:spPr>
          <a:xfrm>
            <a:off x="972169" y="4192803"/>
            <a:ext cx="5745669" cy="461665"/>
          </a:xfrm>
          <a:prstGeom prst="rect">
            <a:avLst/>
          </a:prstGeom>
        </p:spPr>
        <p:txBody>
          <a:bodyPr wrap="square">
            <a:spAutoFit/>
          </a:bodyPr>
          <a:lstStyle/>
          <a:p>
            <a:r>
              <a:rPr lang="en-GB" sz="2400" i="1" dirty="0">
                <a:solidFill>
                  <a:srgbClr val="626262"/>
                </a:solidFill>
                <a:latin typeface="Arial" panose="020B0604020202020204" pitchFamily="34" charset="0"/>
                <a:cs typeface="Arial" panose="020B0604020202020204" pitchFamily="34" charset="0"/>
              </a:rPr>
              <a:t>Slides by Matt Mayer &amp; Brian Davies</a:t>
            </a:r>
          </a:p>
        </p:txBody>
      </p:sp>
    </p:spTree>
    <p:extLst>
      <p:ext uri="{BB962C8B-B14F-4D97-AF65-F5344CB8AC3E}">
        <p14:creationId xmlns:p14="http://schemas.microsoft.com/office/powerpoint/2010/main" val="33188062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90655" y="1397235"/>
            <a:ext cx="10635826" cy="2169825"/>
          </a:xfrm>
          <a:prstGeom prst="rect">
            <a:avLst/>
          </a:prstGeom>
        </p:spPr>
        <p:txBody>
          <a:bodyPr wrap="square" lIns="91440" tIns="45720" rIns="91440" bIns="45720" anchor="t">
            <a:spAutoFit/>
          </a:bodyPr>
          <a:lstStyle/>
          <a:p>
            <a:pPr marL="342900" marR="0" lvl="0" indent="-342900" algn="l" defTabSz="914400" rtl="0" eaLnBrk="1" fontAlgn="auto" latinLnBrk="0" hangingPunct="1">
              <a:lnSpc>
                <a:spcPct val="100000"/>
              </a:lnSpc>
              <a:spcBef>
                <a:spcPts val="1000"/>
              </a:spcBef>
              <a:spcAft>
                <a:spcPts val="0"/>
              </a:spcAft>
              <a:buClrTx/>
              <a:buSzTx/>
              <a:buFont typeface="Arial,Sans-Serif"/>
              <a:buChar char="•"/>
              <a:tabLst/>
              <a:defRPr/>
            </a:pPr>
            <a:r>
              <a:rPr lang="en-US" sz="2200" dirty="0">
                <a:solidFill>
                  <a:srgbClr val="000000"/>
                </a:solidFill>
                <a:latin typeface="Arial"/>
                <a:cs typeface="Arial"/>
              </a:rPr>
              <a:t>Used for monitoring “health” of network. </a:t>
            </a:r>
          </a:p>
          <a:p>
            <a:pPr marL="342900" marR="0" lvl="0" indent="-342900" algn="l" defTabSz="914400" rtl="0" eaLnBrk="1" fontAlgn="auto" latinLnBrk="0" hangingPunct="1">
              <a:lnSpc>
                <a:spcPct val="100000"/>
              </a:lnSpc>
              <a:spcBef>
                <a:spcPts val="1000"/>
              </a:spcBef>
              <a:spcAft>
                <a:spcPts val="0"/>
              </a:spcAft>
              <a:buClrTx/>
              <a:buSzTx/>
              <a:buFont typeface="Arial,Sans-Serif"/>
              <a:buChar char="•"/>
              <a:tabLst/>
              <a:defRPr/>
            </a:pPr>
            <a:r>
              <a:rPr kumimoji="0" lang="en-US" sz="2200" b="0" i="0" u="none" strike="noStrike" kern="1200" cap="none" spc="0" normalizeH="0" baseline="0" noProof="0" dirty="0">
                <a:ln>
                  <a:noFill/>
                </a:ln>
                <a:solidFill>
                  <a:srgbClr val="000000"/>
                </a:solidFill>
                <a:effectLst/>
                <a:uLnTx/>
                <a:uFillTx/>
                <a:latin typeface="Arial"/>
                <a:ea typeface="+mn-ea"/>
                <a:cs typeface="Arial"/>
              </a:rPr>
              <a:t>Package of multiple tools for measuring bandwidth</a:t>
            </a:r>
            <a:r>
              <a:rPr lang="en-US" sz="2200" dirty="0">
                <a:solidFill>
                  <a:srgbClr val="000000"/>
                </a:solidFill>
                <a:latin typeface="Arial"/>
                <a:cs typeface="Arial"/>
              </a:rPr>
              <a:t> and</a:t>
            </a:r>
            <a:r>
              <a:rPr kumimoji="0" lang="en-US" sz="2200" b="0" i="0" u="none" strike="noStrike" kern="1200" cap="none" spc="0" normalizeH="0" baseline="0" noProof="0" dirty="0">
                <a:ln>
                  <a:noFill/>
                </a:ln>
                <a:solidFill>
                  <a:srgbClr val="000000"/>
                </a:solidFill>
                <a:effectLst/>
                <a:uLnTx/>
                <a:uFillTx/>
                <a:latin typeface="Arial"/>
                <a:ea typeface="+mn-ea"/>
                <a:cs typeface="Arial"/>
              </a:rPr>
              <a:t> latency with automation/scheduling (</a:t>
            </a:r>
            <a:r>
              <a:rPr kumimoji="0" lang="en-US" sz="2200" b="0" i="0" u="none" strike="noStrike" kern="1200" cap="none" spc="0" normalizeH="0" baseline="0" noProof="0" dirty="0" err="1">
                <a:ln>
                  <a:noFill/>
                </a:ln>
                <a:solidFill>
                  <a:srgbClr val="000000"/>
                </a:solidFill>
                <a:effectLst/>
                <a:uLnTx/>
                <a:uFillTx/>
                <a:latin typeface="Arial"/>
                <a:ea typeface="+mn-ea"/>
                <a:cs typeface="Arial"/>
              </a:rPr>
              <a:t>iperf</a:t>
            </a:r>
            <a:r>
              <a:rPr lang="en-US" sz="2200" dirty="0">
                <a:solidFill>
                  <a:srgbClr val="000000"/>
                </a:solidFill>
                <a:latin typeface="Arial"/>
                <a:cs typeface="Arial"/>
              </a:rPr>
              <a:t>, ping, traceroute </a:t>
            </a:r>
            <a:r>
              <a:rPr lang="en-US" sz="2200" dirty="0" err="1">
                <a:solidFill>
                  <a:srgbClr val="000000"/>
                </a:solidFill>
                <a:latin typeface="Arial"/>
                <a:cs typeface="Arial"/>
              </a:rPr>
              <a:t>etc</a:t>
            </a:r>
            <a:r>
              <a:rPr lang="en-US" sz="2200" dirty="0">
                <a:solidFill>
                  <a:srgbClr val="000000"/>
                </a:solidFill>
                <a:latin typeface="Arial"/>
                <a:cs typeface="Arial"/>
              </a:rPr>
              <a:t>)</a:t>
            </a:r>
            <a:r>
              <a:rPr kumimoji="0" lang="en-US" sz="2200" b="0" i="0" u="none" strike="noStrike" kern="1200" cap="none" spc="0" normalizeH="0" baseline="0" noProof="0" dirty="0">
                <a:ln>
                  <a:noFill/>
                </a:ln>
                <a:solidFill>
                  <a:srgbClr val="000000"/>
                </a:solidFill>
                <a:effectLst/>
                <a:uLnTx/>
                <a:uFillTx/>
                <a:latin typeface="Arial"/>
                <a:ea typeface="+mn-ea"/>
                <a:cs typeface="Arial"/>
              </a:rPr>
              <a:t>. </a:t>
            </a:r>
          </a:p>
          <a:p>
            <a:pPr marL="342900" marR="0" lvl="0" indent="-342900" algn="l" defTabSz="914400" rtl="0" eaLnBrk="1" fontAlgn="auto" latinLnBrk="0" hangingPunct="1">
              <a:lnSpc>
                <a:spcPct val="100000"/>
              </a:lnSpc>
              <a:spcBef>
                <a:spcPts val="1000"/>
              </a:spcBef>
              <a:spcAft>
                <a:spcPts val="0"/>
              </a:spcAft>
              <a:buClrTx/>
              <a:buSzTx/>
              <a:buFont typeface="Arial,Sans-Serif"/>
              <a:buChar char="•"/>
              <a:tabLst/>
              <a:defRPr/>
            </a:pPr>
            <a:r>
              <a:rPr lang="en-US" sz="2200" dirty="0">
                <a:solidFill>
                  <a:srgbClr val="000000"/>
                </a:solidFill>
                <a:latin typeface="Arial"/>
                <a:cs typeface="Arial"/>
              </a:rPr>
              <a:t>Can output results to </a:t>
            </a:r>
            <a:r>
              <a:rPr lang="en-US" sz="2200" dirty="0" err="1">
                <a:solidFill>
                  <a:srgbClr val="000000"/>
                </a:solidFill>
                <a:latin typeface="Arial"/>
                <a:cs typeface="Arial"/>
              </a:rPr>
              <a:t>maddashboard</a:t>
            </a:r>
            <a:r>
              <a:rPr lang="en-US" sz="2200" dirty="0">
                <a:solidFill>
                  <a:srgbClr val="000000"/>
                </a:solidFill>
                <a:latin typeface="Arial"/>
                <a:cs typeface="Arial"/>
              </a:rPr>
              <a:t>/Grafana</a:t>
            </a:r>
          </a:p>
          <a:p>
            <a:pPr marL="342900" marR="0" lvl="0" indent="-342900" algn="l" defTabSz="914400" rtl="0" eaLnBrk="1" fontAlgn="auto" latinLnBrk="0" hangingPunct="1">
              <a:lnSpc>
                <a:spcPct val="100000"/>
              </a:lnSpc>
              <a:spcBef>
                <a:spcPts val="1000"/>
              </a:spcBef>
              <a:spcAft>
                <a:spcPts val="0"/>
              </a:spcAft>
              <a:buClrTx/>
              <a:buSzTx/>
              <a:buFont typeface="Arial,Sans-Serif"/>
              <a:buChar char="•"/>
              <a:tabLst/>
              <a:defRPr/>
            </a:pPr>
            <a:r>
              <a:rPr kumimoji="0" lang="en-US" sz="2200" b="0" i="0" u="none" strike="noStrike" kern="1200" cap="none" spc="0" normalizeH="0" baseline="0" noProof="0" dirty="0">
                <a:ln>
                  <a:noFill/>
                </a:ln>
                <a:solidFill>
                  <a:srgbClr val="000000"/>
                </a:solidFill>
                <a:effectLst/>
                <a:uLnTx/>
                <a:uFillTx/>
                <a:latin typeface="Arial"/>
                <a:ea typeface="+mn-ea"/>
                <a:cs typeface="Arial"/>
              </a:rPr>
              <a:t>Used for long term monitoring of network</a:t>
            </a:r>
            <a:endParaRPr kumimoji="0" lang="en-US" sz="1400" b="0" i="0" u="none" strike="noStrike" kern="1200" cap="none" spc="0" normalizeH="0" baseline="0" noProof="0" dirty="0">
              <a:ln>
                <a:noFill/>
              </a:ln>
              <a:solidFill>
                <a:srgbClr val="000000"/>
              </a:solidFill>
              <a:effectLst/>
              <a:uLnTx/>
              <a:uFillTx/>
              <a:latin typeface="Arial"/>
              <a:ea typeface="+mn-ea"/>
              <a:cs typeface="Calibri"/>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12633" y="345182"/>
            <a:ext cx="11170066" cy="769441"/>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a:ea typeface="+mn-ea"/>
                <a:cs typeface="Arial"/>
              </a:rPr>
              <a:t>Grid tools - </a:t>
            </a:r>
            <a:r>
              <a:rPr kumimoji="0" lang="en-US" sz="4400" b="1" i="0" u="none" strike="noStrike" kern="1200" cap="none" spc="-150" normalizeH="0" baseline="0" noProof="0" dirty="0" err="1">
                <a:ln>
                  <a:noFill/>
                </a:ln>
                <a:solidFill>
                  <a:srgbClr val="2E2D62"/>
                </a:solidFill>
                <a:effectLst/>
                <a:uLnTx/>
                <a:uFillTx/>
                <a:latin typeface="Arial"/>
                <a:ea typeface="+mn-ea"/>
                <a:cs typeface="Arial"/>
              </a:rPr>
              <a:t>perfSONAR</a:t>
            </a:r>
            <a:endPar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pic>
        <p:nvPicPr>
          <p:cNvPr id="6" name="Picture 5">
            <a:extLst>
              <a:ext uri="{FF2B5EF4-FFF2-40B4-BE49-F238E27FC236}">
                <a16:creationId xmlns:a16="http://schemas.microsoft.com/office/drawing/2014/main" id="{8F68CD66-E974-B217-8BB2-AEA9B32B2E38}"/>
              </a:ext>
            </a:extLst>
          </p:cNvPr>
          <p:cNvPicPr>
            <a:picLocks noChangeAspect="1"/>
          </p:cNvPicPr>
          <p:nvPr/>
        </p:nvPicPr>
        <p:blipFill rotWithShape="1">
          <a:blip r:embed="rId2"/>
          <a:srcRect l="38804" t="33249" r="33641" b="19928"/>
          <a:stretch/>
        </p:blipFill>
        <p:spPr>
          <a:xfrm>
            <a:off x="6778784" y="3930139"/>
            <a:ext cx="4803915" cy="1530626"/>
          </a:xfrm>
          <a:prstGeom prst="rect">
            <a:avLst/>
          </a:prstGeom>
        </p:spPr>
      </p:pic>
      <p:pic>
        <p:nvPicPr>
          <p:cNvPr id="9" name="Picture 8">
            <a:extLst>
              <a:ext uri="{FF2B5EF4-FFF2-40B4-BE49-F238E27FC236}">
                <a16:creationId xmlns:a16="http://schemas.microsoft.com/office/drawing/2014/main" id="{24D13887-114C-A11E-9C26-45EB34E7743A}"/>
              </a:ext>
            </a:extLst>
          </p:cNvPr>
          <p:cNvPicPr>
            <a:picLocks noChangeAspect="1"/>
          </p:cNvPicPr>
          <p:nvPr/>
        </p:nvPicPr>
        <p:blipFill rotWithShape="1">
          <a:blip r:embed="rId3"/>
          <a:srcRect l="33356" t="13913" r="52717" b="10777"/>
          <a:stretch/>
        </p:blipFill>
        <p:spPr>
          <a:xfrm>
            <a:off x="4255226" y="3930139"/>
            <a:ext cx="2067340" cy="2096132"/>
          </a:xfrm>
          <a:prstGeom prst="rect">
            <a:avLst/>
          </a:prstGeom>
        </p:spPr>
      </p:pic>
    </p:spTree>
    <p:extLst>
      <p:ext uri="{BB962C8B-B14F-4D97-AF65-F5344CB8AC3E}">
        <p14:creationId xmlns:p14="http://schemas.microsoft.com/office/powerpoint/2010/main" val="22621015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90655" y="1397235"/>
            <a:ext cx="10635826" cy="842346"/>
          </a:xfrm>
          <a:prstGeom prst="rect">
            <a:avLst/>
          </a:prstGeom>
        </p:spPr>
        <p:txBody>
          <a:bodyPr wrap="square" lIns="91440" tIns="45720" rIns="91440" bIns="45720" anchor="t">
            <a:spAutoFit/>
          </a:bodyPr>
          <a:lstStyle/>
          <a:p>
            <a:pPr marL="342900" marR="0" lvl="0" indent="-342900" algn="l" defTabSz="914400" rtl="0" eaLnBrk="1" fontAlgn="auto" latinLnBrk="0" hangingPunct="1">
              <a:lnSpc>
                <a:spcPct val="100000"/>
              </a:lnSpc>
              <a:spcBef>
                <a:spcPts val="1000"/>
              </a:spcBef>
              <a:spcAft>
                <a:spcPts val="0"/>
              </a:spcAft>
              <a:buClrTx/>
              <a:buSzTx/>
              <a:buFont typeface="Arial,Sans-Serif"/>
              <a:buChar char="•"/>
              <a:tabLst/>
              <a:defRPr/>
            </a:pPr>
            <a:endParaRPr kumimoji="0" lang="en-US" sz="2200" b="0" i="0" u="none" strike="noStrike" kern="1200" cap="none" spc="0" normalizeH="0" baseline="0" noProof="0" dirty="0">
              <a:ln>
                <a:noFill/>
              </a:ln>
              <a:solidFill>
                <a:schemeClr val="tx1">
                  <a:lumMod val="50000"/>
                </a:schemeClr>
              </a:solidFill>
              <a:effectLst/>
              <a:uLnTx/>
              <a:uFillTx/>
              <a:latin typeface="Arial"/>
              <a:ea typeface="+mn-ea"/>
              <a:cs typeface="Arial"/>
            </a:endParaRPr>
          </a:p>
          <a:p>
            <a:pPr marL="285750" marR="0" lvl="0" indent="-285750" algn="l" defTabSz="914400" rtl="0" eaLnBrk="1" fontAlgn="auto" latinLnBrk="0" hangingPunct="1">
              <a:lnSpc>
                <a:spcPct val="150000"/>
              </a:lnSpc>
              <a:spcBef>
                <a:spcPts val="1000"/>
              </a:spcBef>
              <a:spcAft>
                <a:spcPts val="0"/>
              </a:spcAft>
              <a:buClrTx/>
              <a:buSzTx/>
              <a:buFont typeface="Arial"/>
              <a:buChar char="•"/>
              <a:tabLst/>
              <a:defRPr/>
            </a:pPr>
            <a:endParaRPr kumimoji="0" lang="en-US" sz="1400" b="0" i="0" u="none" strike="noStrike" kern="1200" cap="none" spc="0" normalizeH="0" baseline="0" noProof="0" dirty="0">
              <a:ln>
                <a:noFill/>
              </a:ln>
              <a:solidFill>
                <a:srgbClr val="626262"/>
              </a:solidFill>
              <a:effectLst/>
              <a:uLnTx/>
              <a:uFillTx/>
              <a:latin typeface="Arial"/>
              <a:ea typeface="+mn-ea"/>
              <a:cs typeface="Calibri"/>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12633" y="345182"/>
            <a:ext cx="11170066" cy="769441"/>
          </a:xfrm>
          <a:prstGeom prst="rect">
            <a:avLst/>
          </a:prstGeom>
          <a:noFill/>
        </p:spPr>
        <p:txBody>
          <a:bodyPr wrap="square" lIns="91440" tIns="45720" rIns="91440" bIns="45720"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err="1">
                <a:ln>
                  <a:noFill/>
                </a:ln>
                <a:solidFill>
                  <a:srgbClr val="2E2D62"/>
                </a:solidFill>
                <a:effectLst/>
                <a:uLnTx/>
                <a:uFillTx/>
                <a:latin typeface="Arial"/>
                <a:ea typeface="+mn-ea"/>
                <a:cs typeface="Arial"/>
              </a:rPr>
              <a:t>perfSONAR</a:t>
            </a:r>
            <a:r>
              <a:rPr kumimoji="0" lang="en-US" sz="4400" b="1" i="0" u="none" strike="noStrike" kern="1200" cap="none" spc="-150" normalizeH="0" baseline="0" noProof="0" dirty="0">
                <a:ln>
                  <a:noFill/>
                </a:ln>
                <a:solidFill>
                  <a:srgbClr val="2E2D62"/>
                </a:solidFill>
                <a:effectLst/>
                <a:uLnTx/>
                <a:uFillTx/>
                <a:latin typeface="Arial"/>
                <a:ea typeface="+mn-ea"/>
                <a:cs typeface="Arial"/>
              </a:rPr>
              <a:t> for SKA</a:t>
            </a:r>
            <a:endPar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2" name="Rectangle 1">
            <a:extLst>
              <a:ext uri="{FF2B5EF4-FFF2-40B4-BE49-F238E27FC236}">
                <a16:creationId xmlns:a16="http://schemas.microsoft.com/office/drawing/2014/main" id="{5B360307-11C5-93D7-1FE7-C7C4673952E5}"/>
              </a:ext>
            </a:extLst>
          </p:cNvPr>
          <p:cNvSpPr/>
          <p:nvPr/>
        </p:nvSpPr>
        <p:spPr>
          <a:xfrm>
            <a:off x="490655" y="1160136"/>
            <a:ext cx="10635826" cy="2385268"/>
          </a:xfrm>
          <a:prstGeom prst="rect">
            <a:avLst/>
          </a:prstGeom>
        </p:spPr>
        <p:txBody>
          <a:bodyPr wrap="square" lIns="91440" tIns="45720" rIns="91440" bIns="45720" anchor="t">
            <a:spAutoFit/>
          </a:bodyPr>
          <a:lstStyle/>
          <a:p>
            <a:pPr marL="342900" marR="0" lvl="0" indent="-342900" algn="l" defTabSz="914400" rtl="0" eaLnBrk="1" fontAlgn="auto" latinLnBrk="0" hangingPunct="1">
              <a:lnSpc>
                <a:spcPct val="100000"/>
              </a:lnSpc>
              <a:spcBef>
                <a:spcPts val="1000"/>
              </a:spcBef>
              <a:spcAft>
                <a:spcPts val="0"/>
              </a:spcAft>
              <a:buClrTx/>
              <a:buSzTx/>
              <a:buFont typeface="Arial,Sans-Serif"/>
              <a:buChar char="•"/>
              <a:tabLst/>
              <a:defRPr/>
            </a:pPr>
            <a:r>
              <a:rPr lang="en-US" sz="2200" dirty="0">
                <a:solidFill>
                  <a:schemeClr val="tx1">
                    <a:lumMod val="50000"/>
                  </a:schemeClr>
                </a:solidFill>
                <a:latin typeface="Arial"/>
                <a:cs typeface="Arial"/>
              </a:rPr>
              <a:t>Grid tools at RAL creating the </a:t>
            </a:r>
            <a:r>
              <a:rPr lang="en-US" sz="2200" dirty="0" err="1">
                <a:solidFill>
                  <a:schemeClr val="tx1">
                    <a:lumMod val="50000"/>
                  </a:schemeClr>
                </a:solidFill>
                <a:latin typeface="Arial"/>
                <a:cs typeface="Arial"/>
              </a:rPr>
              <a:t>perfSONAR</a:t>
            </a:r>
            <a:r>
              <a:rPr lang="en-US" sz="2200" dirty="0">
                <a:solidFill>
                  <a:schemeClr val="tx1">
                    <a:lumMod val="50000"/>
                  </a:schemeClr>
                </a:solidFill>
                <a:latin typeface="Arial"/>
                <a:cs typeface="Arial"/>
              </a:rPr>
              <a:t> mesh for the Square Kilometer Array (SKA) project</a:t>
            </a:r>
          </a:p>
          <a:p>
            <a:pPr marL="342900" marR="0" lvl="0" indent="-342900" algn="l" defTabSz="914400" rtl="0" eaLnBrk="1" fontAlgn="auto" latinLnBrk="0" hangingPunct="1">
              <a:lnSpc>
                <a:spcPct val="100000"/>
              </a:lnSpc>
              <a:spcBef>
                <a:spcPts val="1000"/>
              </a:spcBef>
              <a:spcAft>
                <a:spcPts val="0"/>
              </a:spcAft>
              <a:buClrTx/>
              <a:buSzTx/>
              <a:buFont typeface="Arial,Sans-Serif"/>
              <a:buChar char="•"/>
              <a:tabLst/>
              <a:defRPr/>
            </a:pPr>
            <a:r>
              <a:rPr kumimoji="0" lang="en-US" sz="2200" b="0" i="0" u="none" strike="noStrike" kern="1200" cap="none" spc="0" normalizeH="0" baseline="0" noProof="0" dirty="0">
                <a:ln>
                  <a:noFill/>
                </a:ln>
                <a:solidFill>
                  <a:schemeClr val="tx1">
                    <a:lumMod val="50000"/>
                  </a:schemeClr>
                </a:solidFill>
                <a:effectLst/>
                <a:uLnTx/>
                <a:uFillTx/>
                <a:latin typeface="Arial"/>
                <a:ea typeface="+mn-ea"/>
                <a:cs typeface="Calibri"/>
              </a:rPr>
              <a:t>This will support SKA for long distance connections (Australia/South Africa to SKA partners). </a:t>
            </a:r>
          </a:p>
          <a:p>
            <a:pPr marL="342900" marR="0" lvl="0" indent="-342900" algn="l" defTabSz="914400" rtl="0" eaLnBrk="1" fontAlgn="auto" latinLnBrk="0" hangingPunct="1">
              <a:lnSpc>
                <a:spcPct val="100000"/>
              </a:lnSpc>
              <a:spcBef>
                <a:spcPts val="1000"/>
              </a:spcBef>
              <a:spcAft>
                <a:spcPts val="0"/>
              </a:spcAft>
              <a:buClrTx/>
              <a:buSzTx/>
              <a:buFont typeface="Arial,Sans-Serif"/>
              <a:buChar char="•"/>
              <a:tabLst/>
              <a:defRPr/>
            </a:pPr>
            <a:endParaRPr kumimoji="0" lang="en-US" sz="2200" b="0" i="0" u="none" strike="noStrike" kern="1200" cap="none" spc="0" normalizeH="0" baseline="0" noProof="0" dirty="0">
              <a:ln>
                <a:noFill/>
              </a:ln>
              <a:solidFill>
                <a:schemeClr val="tx1">
                  <a:lumMod val="50000"/>
                </a:schemeClr>
              </a:solidFill>
              <a:effectLst/>
              <a:uLnTx/>
              <a:uFillTx/>
              <a:latin typeface="Arial"/>
              <a:ea typeface="+mn-ea"/>
              <a:cs typeface="Calibri"/>
            </a:endParaRPr>
          </a:p>
          <a:p>
            <a:pPr marL="342900" marR="0" lvl="0" indent="-342900" algn="l" defTabSz="914400" rtl="0" eaLnBrk="1" fontAlgn="auto" latinLnBrk="0" hangingPunct="1">
              <a:lnSpc>
                <a:spcPct val="100000"/>
              </a:lnSpc>
              <a:spcBef>
                <a:spcPts val="1000"/>
              </a:spcBef>
              <a:spcAft>
                <a:spcPts val="0"/>
              </a:spcAft>
              <a:buClrTx/>
              <a:buSzTx/>
              <a:buFont typeface="Arial,Sans-Serif"/>
              <a:buChar char="•"/>
              <a:tabLst/>
              <a:defRPr/>
            </a:pPr>
            <a:endParaRPr kumimoji="0" lang="en-US" sz="1400" b="0" i="0" u="none" strike="noStrike" kern="1200" cap="none" spc="0" normalizeH="0" baseline="0" noProof="0" dirty="0">
              <a:ln>
                <a:noFill/>
              </a:ln>
              <a:solidFill>
                <a:srgbClr val="626262"/>
              </a:solidFill>
              <a:effectLst/>
              <a:uLnTx/>
              <a:uFillTx/>
              <a:latin typeface="Arial"/>
              <a:ea typeface="+mn-ea"/>
              <a:cs typeface="Calibri"/>
            </a:endParaRPr>
          </a:p>
        </p:txBody>
      </p:sp>
      <p:sp>
        <p:nvSpPr>
          <p:cNvPr id="3" name="TextBox 2">
            <a:extLst>
              <a:ext uri="{FF2B5EF4-FFF2-40B4-BE49-F238E27FC236}">
                <a16:creationId xmlns:a16="http://schemas.microsoft.com/office/drawing/2014/main" id="{194DB02E-89EF-26D3-6324-EB381343DE96}"/>
              </a:ext>
            </a:extLst>
          </p:cNvPr>
          <p:cNvSpPr txBox="1"/>
          <p:nvPr/>
        </p:nvSpPr>
        <p:spPr>
          <a:xfrm>
            <a:off x="1152939" y="3200400"/>
            <a:ext cx="4015409" cy="2123658"/>
          </a:xfrm>
          <a:prstGeom prst="rect">
            <a:avLst/>
          </a:prstGeom>
          <a:noFill/>
        </p:spPr>
        <p:txBody>
          <a:bodyPr wrap="square" rtlCol="0">
            <a:spAutoFit/>
          </a:bodyPr>
          <a:lstStyle/>
          <a:p>
            <a:r>
              <a:rPr lang="en-GB" sz="2200" dirty="0">
                <a:solidFill>
                  <a:srgbClr val="000000"/>
                </a:solidFill>
                <a:latin typeface="Arial" panose="020B0604020202020204" pitchFamily="34" charset="0"/>
                <a:cs typeface="Arial" panose="020B0604020202020204" pitchFamily="34" charset="0"/>
              </a:rPr>
              <a:t>Status:</a:t>
            </a:r>
          </a:p>
          <a:p>
            <a:r>
              <a:rPr lang="en-GB" sz="2200" dirty="0" err="1">
                <a:solidFill>
                  <a:srgbClr val="000000"/>
                </a:solidFill>
                <a:latin typeface="Arial" panose="020B0604020202020204" pitchFamily="34" charset="0"/>
                <a:cs typeface="Arial" panose="020B0604020202020204" pitchFamily="34" charset="0"/>
              </a:rPr>
              <a:t>perfSONAR</a:t>
            </a:r>
            <a:r>
              <a:rPr lang="en-GB" sz="2200" dirty="0">
                <a:solidFill>
                  <a:srgbClr val="000000"/>
                </a:solidFill>
                <a:latin typeface="Arial" panose="020B0604020202020204" pitchFamily="34" charset="0"/>
                <a:cs typeface="Arial" panose="020B0604020202020204" pitchFamily="34" charset="0"/>
              </a:rPr>
              <a:t> host setup at RAL/UK with dashboard</a:t>
            </a:r>
          </a:p>
          <a:p>
            <a:r>
              <a:rPr lang="en-GB" sz="2200" dirty="0">
                <a:solidFill>
                  <a:srgbClr val="000000"/>
                </a:solidFill>
                <a:latin typeface="Arial" panose="020B0604020202020204" pitchFamily="34" charset="0"/>
                <a:cs typeface="Arial" panose="020B0604020202020204" pitchFamily="34" charset="0"/>
              </a:rPr>
              <a:t>Using two external nodes for testing</a:t>
            </a:r>
          </a:p>
          <a:p>
            <a:r>
              <a:rPr lang="en-GB" sz="2200" dirty="0">
                <a:solidFill>
                  <a:srgbClr val="000000"/>
                </a:solidFill>
                <a:latin typeface="Arial" panose="020B0604020202020204" pitchFamily="34" charset="0"/>
                <a:cs typeface="Arial" panose="020B0604020202020204" pitchFamily="34" charset="0"/>
              </a:rPr>
              <a:t> </a:t>
            </a:r>
          </a:p>
        </p:txBody>
      </p:sp>
      <p:sp>
        <p:nvSpPr>
          <p:cNvPr id="4" name="TextBox 3">
            <a:extLst>
              <a:ext uri="{FF2B5EF4-FFF2-40B4-BE49-F238E27FC236}">
                <a16:creationId xmlns:a16="http://schemas.microsoft.com/office/drawing/2014/main" id="{20C7DC76-A71F-7304-563C-ACBFC7B11826}"/>
              </a:ext>
            </a:extLst>
          </p:cNvPr>
          <p:cNvSpPr txBox="1"/>
          <p:nvPr/>
        </p:nvSpPr>
        <p:spPr>
          <a:xfrm>
            <a:off x="6712226" y="3200400"/>
            <a:ext cx="4015409" cy="2462213"/>
          </a:xfrm>
          <a:prstGeom prst="rect">
            <a:avLst/>
          </a:prstGeom>
          <a:noFill/>
        </p:spPr>
        <p:txBody>
          <a:bodyPr wrap="square" rtlCol="0">
            <a:spAutoFit/>
          </a:bodyPr>
          <a:lstStyle/>
          <a:p>
            <a:r>
              <a:rPr lang="en-GB" sz="2200" dirty="0">
                <a:solidFill>
                  <a:srgbClr val="000000"/>
                </a:solidFill>
                <a:latin typeface="Arial" panose="020B0604020202020204" pitchFamily="34" charset="0"/>
                <a:cs typeface="Arial" panose="020B0604020202020204" pitchFamily="34" charset="0"/>
              </a:rPr>
              <a:t>To do: </a:t>
            </a:r>
          </a:p>
          <a:p>
            <a:r>
              <a:rPr lang="en-GB" sz="2200" dirty="0">
                <a:solidFill>
                  <a:srgbClr val="000000"/>
                </a:solidFill>
                <a:latin typeface="Arial" panose="020B0604020202020204" pitchFamily="34" charset="0"/>
                <a:cs typeface="Arial" panose="020B0604020202020204" pitchFamily="34" charset="0"/>
              </a:rPr>
              <a:t>Coordinate with external sites for other </a:t>
            </a:r>
            <a:r>
              <a:rPr lang="en-GB" sz="2200" dirty="0" err="1">
                <a:solidFill>
                  <a:srgbClr val="000000"/>
                </a:solidFill>
                <a:latin typeface="Arial" panose="020B0604020202020204" pitchFamily="34" charset="0"/>
                <a:cs typeface="Arial" panose="020B0604020202020204" pitchFamily="34" charset="0"/>
              </a:rPr>
              <a:t>perfSONAR</a:t>
            </a:r>
            <a:r>
              <a:rPr lang="en-GB" sz="2200" dirty="0">
                <a:solidFill>
                  <a:srgbClr val="000000"/>
                </a:solidFill>
                <a:latin typeface="Arial" panose="020B0604020202020204" pitchFamily="34" charset="0"/>
                <a:cs typeface="Arial" panose="020B0604020202020204" pitchFamily="34" charset="0"/>
              </a:rPr>
              <a:t> nodes</a:t>
            </a:r>
          </a:p>
          <a:p>
            <a:r>
              <a:rPr lang="en-GB" sz="2200" dirty="0">
                <a:solidFill>
                  <a:srgbClr val="000000"/>
                </a:solidFill>
                <a:latin typeface="Arial" panose="020B0604020202020204" pitchFamily="34" charset="0"/>
                <a:cs typeface="Arial" panose="020B0604020202020204" pitchFamily="34" charset="0"/>
              </a:rPr>
              <a:t>Organise scheduled tests into MESH</a:t>
            </a:r>
          </a:p>
          <a:p>
            <a:r>
              <a:rPr lang="en-GB" sz="2200" dirty="0">
                <a:solidFill>
                  <a:srgbClr val="000000"/>
                </a:solidFill>
                <a:latin typeface="Arial" panose="020B0604020202020204" pitchFamily="34" charset="0"/>
                <a:cs typeface="Arial" panose="020B0604020202020204" pitchFamily="34" charset="0"/>
              </a:rPr>
              <a:t>Tune hosts for high bandwidth connections (100GB) </a:t>
            </a:r>
          </a:p>
        </p:txBody>
      </p:sp>
    </p:spTree>
    <p:extLst>
      <p:ext uri="{BB962C8B-B14F-4D97-AF65-F5344CB8AC3E}">
        <p14:creationId xmlns:p14="http://schemas.microsoft.com/office/powerpoint/2010/main" val="30893771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6215595" y="1626940"/>
            <a:ext cx="5406562" cy="3982629"/>
          </a:xfrm>
          <a:prstGeom prst="rect">
            <a:avLst/>
          </a:prstGeom>
        </p:spPr>
        <p:txBody>
          <a:bodyPr wrap="square" lIns="91440" tIns="45720" rIns="91440" bIns="45720" anchor="t">
            <a:spAutoFit/>
          </a:bodyPr>
          <a:lstStyle/>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To Do</a:t>
            </a:r>
          </a:p>
          <a:p>
            <a:pPr marL="800100" lvl="1"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Routing changes</a:t>
            </a:r>
          </a:p>
          <a:p>
            <a:pPr marL="800100" lvl="1"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Enable IPv6 for CTA host</a:t>
            </a:r>
          </a:p>
          <a:p>
            <a:pPr marL="800100" lvl="1"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Upgrade to Rocky 8/9</a:t>
            </a:r>
          </a:p>
          <a:p>
            <a:pPr marL="800100" lvl="1"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Issues with </a:t>
            </a:r>
            <a:r>
              <a:rPr lang="en-GB" sz="2200" dirty="0" err="1">
                <a:solidFill>
                  <a:srgbClr val="626262"/>
                </a:solidFill>
                <a:latin typeface="Arial"/>
                <a:cs typeface="Arial"/>
              </a:rPr>
              <a:t>logstash</a:t>
            </a:r>
            <a:r>
              <a:rPr lang="en-GB" sz="2200" dirty="0">
                <a:solidFill>
                  <a:srgbClr val="626262"/>
                </a:solidFill>
                <a:latin typeface="Arial"/>
                <a:cs typeface="Arial"/>
              </a:rPr>
              <a:t>/archive service</a:t>
            </a:r>
          </a:p>
          <a:p>
            <a:pPr marL="800100" lvl="1" indent="-342900">
              <a:lnSpc>
                <a:spcPct val="110000"/>
              </a:lnSpc>
              <a:spcAft>
                <a:spcPts val="600"/>
              </a:spcAft>
              <a:buFont typeface="Arial" panose="020B0604020202020204" pitchFamily="34" charset="0"/>
              <a:buChar char="•"/>
            </a:pPr>
            <a:endParaRPr lang="en-GB" sz="2200" dirty="0">
              <a:solidFill>
                <a:srgbClr val="626262"/>
              </a:solidFill>
              <a:latin typeface="Arial"/>
              <a:cs typeface="Arial"/>
            </a:endParaRPr>
          </a:p>
          <a:p>
            <a:pPr>
              <a:lnSpc>
                <a:spcPct val="110000"/>
              </a:lnSpc>
              <a:spcAft>
                <a:spcPts val="600"/>
              </a:spcAft>
            </a:pPr>
            <a:endParaRPr lang="en-GB" sz="2200" dirty="0">
              <a:solidFill>
                <a:srgbClr val="626262"/>
              </a:solidFill>
              <a:latin typeface="Arial"/>
              <a:cs typeface="Arial"/>
            </a:endParaRPr>
          </a:p>
          <a:p>
            <a:pPr>
              <a:lnSpc>
                <a:spcPct val="110000"/>
              </a:lnSpc>
              <a:spcAft>
                <a:spcPts val="600"/>
              </a:spcAft>
            </a:pPr>
            <a:endParaRPr lang="en-GB" sz="2200" dirty="0">
              <a:solidFill>
                <a:srgbClr val="626262"/>
              </a:solidFill>
              <a:latin typeface="Arial"/>
              <a:cs typeface="Arial"/>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12633" y="345182"/>
            <a:ext cx="11170066" cy="769441"/>
          </a:xfrm>
          <a:prstGeom prst="rect">
            <a:avLst/>
          </a:prstGeom>
          <a:noFill/>
        </p:spPr>
        <p:txBody>
          <a:bodyPr wrap="square" lIns="91440" tIns="45720" rIns="91440" bIns="45720" rtlCol="0" anchor="t">
            <a:spAutoFit/>
          </a:bodyPr>
          <a:lstStyle/>
          <a:p>
            <a:r>
              <a:rPr lang="en-US" sz="4400" b="1" spc="-150" dirty="0" err="1">
                <a:solidFill>
                  <a:srgbClr val="2E2D62"/>
                </a:solidFill>
                <a:latin typeface="Arial"/>
                <a:cs typeface="Arial"/>
              </a:rPr>
              <a:t>perfSONAR</a:t>
            </a:r>
            <a:r>
              <a:rPr lang="en-US" sz="4400" b="1" spc="-150" dirty="0">
                <a:solidFill>
                  <a:srgbClr val="2E2D62"/>
                </a:solidFill>
                <a:latin typeface="Arial"/>
                <a:cs typeface="Arial"/>
              </a:rPr>
              <a:t> for Tier 1</a:t>
            </a:r>
            <a:endParaRPr lang="en-US" sz="4400" b="1" spc="-150" dirty="0">
              <a:solidFill>
                <a:srgbClr val="2E2D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697BFE5A-7C82-E244-83C3-A634D5C30E22}"/>
              </a:ext>
            </a:extLst>
          </p:cNvPr>
          <p:cNvSpPr/>
          <p:nvPr/>
        </p:nvSpPr>
        <p:spPr>
          <a:xfrm>
            <a:off x="643055" y="1549635"/>
            <a:ext cx="5406562" cy="4355038"/>
          </a:xfrm>
          <a:prstGeom prst="rect">
            <a:avLst/>
          </a:prstGeom>
        </p:spPr>
        <p:txBody>
          <a:bodyPr wrap="square" lIns="91440" tIns="45720" rIns="91440" bIns="45720" anchor="t">
            <a:spAutoFit/>
          </a:bodyPr>
          <a:lstStyle/>
          <a:p>
            <a:pPr marL="342900"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Status</a:t>
            </a:r>
          </a:p>
          <a:p>
            <a:pPr marL="800100" lvl="1"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Deployed 100G  T1 and CTA hosts into different parts of SCD network</a:t>
            </a:r>
          </a:p>
          <a:p>
            <a:pPr marL="800100" lvl="1"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Added to WLCG mesh.</a:t>
            </a:r>
          </a:p>
          <a:p>
            <a:pPr marL="800100" lvl="1"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Part of intra-RAL site mesh</a:t>
            </a:r>
          </a:p>
          <a:p>
            <a:pPr marL="1257300" lvl="2" indent="-342900">
              <a:lnSpc>
                <a:spcPct val="110000"/>
              </a:lnSpc>
              <a:spcAft>
                <a:spcPts val="600"/>
              </a:spcAft>
              <a:buFont typeface="Arial" panose="020B0604020202020204" pitchFamily="34" charset="0"/>
              <a:buChar char="•"/>
            </a:pPr>
            <a:r>
              <a:rPr lang="en-GB" sz="2200" dirty="0">
                <a:solidFill>
                  <a:srgbClr val="626262"/>
                </a:solidFill>
                <a:latin typeface="Arial"/>
                <a:cs typeface="Arial"/>
              </a:rPr>
              <a:t>https://psmaster.rl.ac.uk/maddash-webui/index.cgi?</a:t>
            </a:r>
          </a:p>
          <a:p>
            <a:pPr marL="342900" indent="-342900">
              <a:lnSpc>
                <a:spcPct val="110000"/>
              </a:lnSpc>
              <a:spcAft>
                <a:spcPts val="600"/>
              </a:spcAft>
              <a:buFont typeface="Arial" panose="020B0604020202020204" pitchFamily="34" charset="0"/>
              <a:buChar char="•"/>
            </a:pPr>
            <a:endParaRPr lang="en-GB" sz="2200" dirty="0">
              <a:solidFill>
                <a:srgbClr val="626262"/>
              </a:solidFill>
              <a:latin typeface="Arial"/>
              <a:cs typeface="Arial"/>
            </a:endParaRPr>
          </a:p>
          <a:p>
            <a:pPr>
              <a:lnSpc>
                <a:spcPct val="110000"/>
              </a:lnSpc>
              <a:spcAft>
                <a:spcPts val="600"/>
              </a:spcAft>
            </a:pPr>
            <a:endParaRPr lang="en-GB" sz="2200" dirty="0">
              <a:solidFill>
                <a:srgbClr val="626262"/>
              </a:solidFill>
              <a:latin typeface="Arial"/>
              <a:cs typeface="Arial"/>
            </a:endParaRPr>
          </a:p>
          <a:p>
            <a:pPr>
              <a:lnSpc>
                <a:spcPct val="110000"/>
              </a:lnSpc>
              <a:spcAft>
                <a:spcPts val="600"/>
              </a:spcAft>
            </a:pPr>
            <a:endParaRPr lang="en-GB" sz="2200" dirty="0">
              <a:solidFill>
                <a:srgbClr val="626262"/>
              </a:solidFill>
              <a:latin typeface="Arial"/>
              <a:cs typeface="Arial"/>
            </a:endParaRPr>
          </a:p>
        </p:txBody>
      </p:sp>
      <p:pic>
        <p:nvPicPr>
          <p:cNvPr id="2" name="Picture 1"/>
          <p:cNvPicPr>
            <a:picLocks noChangeAspect="1"/>
          </p:cNvPicPr>
          <p:nvPr/>
        </p:nvPicPr>
        <p:blipFill>
          <a:blip r:embed="rId2"/>
          <a:stretch>
            <a:fillRect/>
          </a:stretch>
        </p:blipFill>
        <p:spPr>
          <a:xfrm>
            <a:off x="2731536" y="4436580"/>
            <a:ext cx="2229196" cy="2111160"/>
          </a:xfrm>
          <a:prstGeom prst="rect">
            <a:avLst/>
          </a:prstGeom>
        </p:spPr>
      </p:pic>
      <p:pic>
        <p:nvPicPr>
          <p:cNvPr id="3" name="Picture 2"/>
          <p:cNvPicPr>
            <a:picLocks noChangeAspect="1"/>
          </p:cNvPicPr>
          <p:nvPr/>
        </p:nvPicPr>
        <p:blipFill>
          <a:blip r:embed="rId3"/>
          <a:stretch>
            <a:fillRect/>
          </a:stretch>
        </p:blipFill>
        <p:spPr>
          <a:xfrm>
            <a:off x="4656200" y="4320209"/>
            <a:ext cx="1980956" cy="2155688"/>
          </a:xfrm>
          <a:prstGeom prst="rect">
            <a:avLst/>
          </a:prstGeom>
        </p:spPr>
      </p:pic>
    </p:spTree>
    <p:extLst>
      <p:ext uri="{BB962C8B-B14F-4D97-AF65-F5344CB8AC3E}">
        <p14:creationId xmlns:p14="http://schemas.microsoft.com/office/powerpoint/2010/main" val="34422094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FD055A-EE9D-CBD0-B41B-2BA78779EE08}"/>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A1A39C34-E01A-FD49-8603-2E8AE6BB5606}"/>
              </a:ext>
            </a:extLst>
          </p:cNvPr>
          <p:cNvSpPr txBox="1"/>
          <p:nvPr/>
        </p:nvSpPr>
        <p:spPr>
          <a:xfrm>
            <a:off x="972000" y="3189600"/>
            <a:ext cx="8316591" cy="830997"/>
          </a:xfrm>
          <a:prstGeom prst="rect">
            <a:avLst/>
          </a:prstGeom>
          <a:noFill/>
        </p:spPr>
        <p:txBody>
          <a:bodyPr wrap="square" rtlCol="0" anchor="t">
            <a:spAutoFit/>
          </a:bodyPr>
          <a:lstStyle/>
          <a:p>
            <a:pPr>
              <a:spcAft>
                <a:spcPts val="200"/>
              </a:spcAft>
            </a:pPr>
            <a:r>
              <a:rPr lang="en-US" sz="4800" b="1" spc="-100" dirty="0">
                <a:solidFill>
                  <a:srgbClr val="2E2D62"/>
                </a:solidFill>
                <a:latin typeface="Arial" panose="020B0604020202020204" pitchFamily="34" charset="0"/>
                <a:cs typeface="Arial" panose="020B0604020202020204" pitchFamily="34" charset="0"/>
              </a:rPr>
              <a:t>Looking Forward</a:t>
            </a:r>
          </a:p>
        </p:txBody>
      </p:sp>
      <p:pic>
        <p:nvPicPr>
          <p:cNvPr id="6" name="Picture 5">
            <a:extLst>
              <a:ext uri="{FF2B5EF4-FFF2-40B4-BE49-F238E27FC236}">
                <a16:creationId xmlns:a16="http://schemas.microsoft.com/office/drawing/2014/main" id="{27DEB608-4DB6-BD46-9EA8-B6ACD0AD7131}"/>
              </a:ext>
            </a:extLst>
          </p:cNvPr>
          <p:cNvPicPr>
            <a:picLocks noChangeAspect="1"/>
          </p:cNvPicPr>
          <p:nvPr/>
        </p:nvPicPr>
        <p:blipFill>
          <a:blip r:embed="rId4"/>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11B5395C-8EED-44F5-2EA7-0E9C1C54FE9F}"/>
              </a:ext>
            </a:extLst>
          </p:cNvPr>
          <p:cNvPicPr>
            <a:picLocks noChangeAspect="1"/>
          </p:cNvPicPr>
          <p:nvPr/>
        </p:nvPicPr>
        <p:blipFill rotWithShape="1">
          <a:blip r:embed="rId5"/>
          <a:srcRect l="39723" t="3438" r="41861" b="20967"/>
          <a:stretch/>
        </p:blipFill>
        <p:spPr>
          <a:xfrm rot="16200000">
            <a:off x="4189208" y="-1285798"/>
            <a:ext cx="6716998" cy="9288591"/>
          </a:xfrm>
          <a:prstGeom prst="rect">
            <a:avLst/>
          </a:prstGeom>
        </p:spPr>
      </p:pic>
    </p:spTree>
    <p:extLst>
      <p:ext uri="{BB962C8B-B14F-4D97-AF65-F5344CB8AC3E}">
        <p14:creationId xmlns:p14="http://schemas.microsoft.com/office/powerpoint/2010/main" val="10486724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E288275-2FA5-564F-87D1-D588139B106D}"/>
              </a:ext>
            </a:extLst>
          </p:cNvPr>
          <p:cNvSpPr/>
          <p:nvPr/>
        </p:nvSpPr>
        <p:spPr>
          <a:xfrm>
            <a:off x="427465" y="1401194"/>
            <a:ext cx="10719460" cy="4160113"/>
          </a:xfrm>
          <a:prstGeom prst="rect">
            <a:avLst/>
          </a:prstGeom>
        </p:spPr>
        <p:txBody>
          <a:bodyPr wrap="square">
            <a:spAutoFit/>
          </a:bodyPr>
          <a:lstStyle/>
          <a:p>
            <a:pPr fontAlgn="base">
              <a:spcAft>
                <a:spcPts val="1000"/>
              </a:spcAft>
            </a:pPr>
            <a:r>
              <a:rPr lang="en-GB" sz="3200" b="1" spc="-100" dirty="0">
                <a:solidFill>
                  <a:srgbClr val="1E5DF8"/>
                </a:solidFill>
                <a:latin typeface="Arial" panose="020B0604020202020204" pitchFamily="34" charset="0"/>
                <a:cs typeface="Arial" panose="020B0604020202020204" pitchFamily="34" charset="0"/>
              </a:rPr>
              <a:t>Focus on improving the Team’s ways of working, to offer a coherent platform of federating services</a:t>
            </a:r>
          </a:p>
          <a:p>
            <a:pPr marL="342900" indent="-342900" fontAlgn="base">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new Agile structure facilitates coherent and granular activity planning and delivery estimates</a:t>
            </a:r>
          </a:p>
          <a:p>
            <a:pPr marL="342900" indent="-342900" fontAlgn="base">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Looking to shift towards value-focussed delivery, aiming to deliver new features when ready, instead of in larger releases.</a:t>
            </a:r>
          </a:p>
          <a:p>
            <a:pPr marL="342900" indent="-342900" fontAlgn="base">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Ongoing recruitment for a new CA service manager</a:t>
            </a:r>
          </a:p>
          <a:p>
            <a:pPr marL="800100" lvl="1" indent="-342900" fontAlgn="base">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This role is intended to have some helpdesk/service support responsibility across the team</a:t>
            </a:r>
          </a:p>
          <a:p>
            <a:pPr marL="800100" lvl="1" indent="-342900" fontAlgn="base">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Support shared operational activities</a:t>
            </a:r>
          </a:p>
        </p:txBody>
      </p:sp>
      <p:sp>
        <p:nvSpPr>
          <p:cNvPr id="5" name="TextBox 4">
            <a:extLst>
              <a:ext uri="{FF2B5EF4-FFF2-40B4-BE49-F238E27FC236}">
                <a16:creationId xmlns:a16="http://schemas.microsoft.com/office/drawing/2014/main" id="{A121BF9D-7312-D146-A098-1393906DE9CF}"/>
              </a:ext>
            </a:extLst>
          </p:cNvPr>
          <p:cNvSpPr txBox="1"/>
          <p:nvPr/>
        </p:nvSpPr>
        <p:spPr>
          <a:xfrm>
            <a:off x="403340" y="345182"/>
            <a:ext cx="11684581"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Next Steps for Grid Tools</a:t>
            </a:r>
          </a:p>
        </p:txBody>
      </p:sp>
    </p:spTree>
    <p:extLst>
      <p:ext uri="{BB962C8B-B14F-4D97-AF65-F5344CB8AC3E}">
        <p14:creationId xmlns:p14="http://schemas.microsoft.com/office/powerpoint/2010/main" val="12361808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36DB885-21B5-F244-A9B6-E73EA79D1109}"/>
              </a:ext>
            </a:extLst>
          </p:cNvPr>
          <p:cNvPicPr>
            <a:picLocks noChangeAspect="1"/>
          </p:cNvPicPr>
          <p:nvPr/>
        </p:nvPicPr>
        <p:blipFill>
          <a:blip r:embed="rId4"/>
          <a:stretch>
            <a:fillRect/>
          </a:stretch>
        </p:blipFill>
        <p:spPr>
          <a:xfrm>
            <a:off x="1098000" y="2811600"/>
            <a:ext cx="6934200" cy="1155700"/>
          </a:xfrm>
          <a:prstGeom prst="rect">
            <a:avLst/>
          </a:prstGeom>
        </p:spPr>
      </p:pic>
      <p:pic>
        <p:nvPicPr>
          <p:cNvPr id="7" name="Picture 6">
            <a:extLst>
              <a:ext uri="{FF2B5EF4-FFF2-40B4-BE49-F238E27FC236}">
                <a16:creationId xmlns:a16="http://schemas.microsoft.com/office/drawing/2014/main" id="{68F19A2E-55BC-0141-A9B0-7C61B212B0A0}"/>
              </a:ext>
            </a:extLst>
          </p:cNvPr>
          <p:cNvPicPr>
            <a:picLocks noChangeAspect="1"/>
          </p:cNvPicPr>
          <p:nvPr/>
        </p:nvPicPr>
        <p:blipFill>
          <a:blip r:embed="rId5"/>
          <a:stretch>
            <a:fillRect/>
          </a:stretch>
        </p:blipFill>
        <p:spPr>
          <a:xfrm>
            <a:off x="146050" y="141003"/>
            <a:ext cx="3619500" cy="1554480"/>
          </a:xfrm>
          <a:prstGeom prst="rect">
            <a:avLst/>
          </a:prstGeom>
        </p:spPr>
      </p:pic>
      <p:pic>
        <p:nvPicPr>
          <p:cNvPr id="8" name="Picture 7">
            <a:extLst>
              <a:ext uri="{FF2B5EF4-FFF2-40B4-BE49-F238E27FC236}">
                <a16:creationId xmlns:a16="http://schemas.microsoft.com/office/drawing/2014/main" id="{899A5AC6-8D0D-200E-E25D-4C87BBA739E8}"/>
              </a:ext>
            </a:extLst>
          </p:cNvPr>
          <p:cNvPicPr>
            <a:picLocks noChangeAspect="1"/>
          </p:cNvPicPr>
          <p:nvPr/>
        </p:nvPicPr>
        <p:blipFill rotWithShape="1">
          <a:blip r:embed="rId6"/>
          <a:srcRect l="56928" t="26557" r="14023" b="11544"/>
          <a:stretch/>
        </p:blipFill>
        <p:spPr>
          <a:xfrm>
            <a:off x="5257801" y="722134"/>
            <a:ext cx="6934199" cy="6046884"/>
          </a:xfrm>
          <a:prstGeom prst="rect">
            <a:avLst/>
          </a:prstGeom>
        </p:spPr>
      </p:pic>
    </p:spTree>
    <p:extLst>
      <p:ext uri="{BB962C8B-B14F-4D97-AF65-F5344CB8AC3E}">
        <p14:creationId xmlns:p14="http://schemas.microsoft.com/office/powerpoint/2010/main" val="13944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3163E93-8ADA-7849-A1F1-A16817F4E1F8}"/>
              </a:ext>
            </a:extLst>
          </p:cNvPr>
          <p:cNvPicPr>
            <a:picLocks noChangeAspect="1"/>
          </p:cNvPicPr>
          <p:nvPr/>
        </p:nvPicPr>
        <p:blipFill rotWithShape="1">
          <a:blip r:embed="rId3"/>
          <a:srcRect t="9571" r="2778" b="7096"/>
          <a:stretch/>
        </p:blipFill>
        <p:spPr>
          <a:xfrm>
            <a:off x="6858000" y="-1"/>
            <a:ext cx="5334000" cy="6858001"/>
          </a:xfrm>
          <a:prstGeom prst="rect">
            <a:avLst/>
          </a:prstGeom>
        </p:spPr>
      </p:pic>
      <p:sp>
        <p:nvSpPr>
          <p:cNvPr id="3" name="TextBox 2">
            <a:extLst>
              <a:ext uri="{FF2B5EF4-FFF2-40B4-BE49-F238E27FC236}">
                <a16:creationId xmlns:a16="http://schemas.microsoft.com/office/drawing/2014/main" id="{C8B66DC9-76C9-5140-A7C4-B9B833C488D1}"/>
              </a:ext>
            </a:extLst>
          </p:cNvPr>
          <p:cNvSpPr txBox="1"/>
          <p:nvPr/>
        </p:nvSpPr>
        <p:spPr>
          <a:xfrm>
            <a:off x="423748" y="1380700"/>
            <a:ext cx="5101814" cy="918200"/>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1</a:t>
            </a:r>
            <a:r>
              <a:rPr lang="en-US" sz="2400" b="1" spc="-100" dirty="0">
                <a:solidFill>
                  <a:srgbClr val="2E2D62"/>
                </a:solidFill>
                <a:latin typeface="Arial" panose="020B0604020202020204" pitchFamily="34" charset="0"/>
                <a:cs typeface="Arial" panose="020B0604020202020204" pitchFamily="34" charset="0"/>
              </a:rPr>
              <a:t> Team Management &amp; Structure</a:t>
            </a:r>
          </a:p>
          <a:p>
            <a:r>
              <a:rPr lang="en-GB" sz="1400" dirty="0">
                <a:solidFill>
                  <a:srgbClr val="626262"/>
                </a:solidFill>
                <a:latin typeface="Arial" panose="020B0604020202020204" pitchFamily="34" charset="0"/>
                <a:cs typeface="Arial" panose="020B0604020202020204" pitchFamily="34" charset="0"/>
              </a:rPr>
              <a:t>An overview of the team, its members, and operational structure</a:t>
            </a:r>
            <a:endParaRPr lang="en-US" sz="1400" dirty="0">
              <a:solidFill>
                <a:srgbClr val="626262"/>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6EBDC0C-5E44-914B-85A5-07AF5BC1B9B6}"/>
              </a:ext>
            </a:extLst>
          </p:cNvPr>
          <p:cNvSpPr txBox="1"/>
          <p:nvPr/>
        </p:nvSpPr>
        <p:spPr>
          <a:xfrm>
            <a:off x="423748" y="2408947"/>
            <a:ext cx="5101814" cy="702756"/>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2</a:t>
            </a:r>
            <a:r>
              <a:rPr lang="en-US" sz="2400" b="1" spc="-100" dirty="0">
                <a:solidFill>
                  <a:srgbClr val="2E2D62"/>
                </a:solidFill>
                <a:latin typeface="Arial" panose="020B0604020202020204" pitchFamily="34" charset="0"/>
                <a:cs typeface="Arial" panose="020B0604020202020204" pitchFamily="34" charset="0"/>
              </a:rPr>
              <a:t> Service Updates</a:t>
            </a:r>
          </a:p>
          <a:p>
            <a:r>
              <a:rPr lang="en-GB" sz="1400" dirty="0">
                <a:solidFill>
                  <a:srgbClr val="626262"/>
                </a:solidFill>
                <a:latin typeface="Arial" panose="020B0604020202020204" pitchFamily="34" charset="0"/>
                <a:cs typeface="Arial" panose="020B0604020202020204" pitchFamily="34" charset="0"/>
              </a:rPr>
              <a:t>Updates on the services under the </a:t>
            </a:r>
            <a:r>
              <a:rPr lang="en-GB" sz="1400" dirty="0" err="1">
                <a:solidFill>
                  <a:srgbClr val="626262"/>
                </a:solidFill>
                <a:latin typeface="Arial" panose="020B0604020202020204" pitchFamily="34" charset="0"/>
                <a:cs typeface="Arial" panose="020B0604020202020204" pitchFamily="34" charset="0"/>
              </a:rPr>
              <a:t>GridTools</a:t>
            </a:r>
            <a:r>
              <a:rPr lang="en-GB" sz="1400" dirty="0">
                <a:solidFill>
                  <a:srgbClr val="626262"/>
                </a:solidFill>
                <a:latin typeface="Arial" panose="020B0604020202020204" pitchFamily="34" charset="0"/>
                <a:cs typeface="Arial" panose="020B0604020202020204" pitchFamily="34" charset="0"/>
              </a:rPr>
              <a:t> umbrella</a:t>
            </a:r>
            <a:endParaRPr lang="en-US" sz="1400" dirty="0">
              <a:solidFill>
                <a:srgbClr val="626262"/>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1FFD7155-AB0C-D84C-8261-743120695688}"/>
              </a:ext>
            </a:extLst>
          </p:cNvPr>
          <p:cNvSpPr txBox="1"/>
          <p:nvPr/>
        </p:nvSpPr>
        <p:spPr>
          <a:xfrm>
            <a:off x="423748" y="3437194"/>
            <a:ext cx="5101814" cy="702756"/>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3</a:t>
            </a:r>
            <a:r>
              <a:rPr lang="en-US" sz="2400" b="1" spc="-100" dirty="0">
                <a:solidFill>
                  <a:srgbClr val="2E2D62"/>
                </a:solidFill>
                <a:latin typeface="Arial" panose="020B0604020202020204" pitchFamily="34" charset="0"/>
                <a:cs typeface="Arial" panose="020B0604020202020204" pitchFamily="34" charset="0"/>
              </a:rPr>
              <a:t> Looking Forward</a:t>
            </a:r>
          </a:p>
          <a:p>
            <a:r>
              <a:rPr lang="en-GB" sz="1400" dirty="0">
                <a:solidFill>
                  <a:srgbClr val="626262"/>
                </a:solidFill>
                <a:latin typeface="Arial" panose="020B0604020202020204" pitchFamily="34" charset="0"/>
                <a:cs typeface="Arial" panose="020B0604020202020204" pitchFamily="34" charset="0"/>
              </a:rPr>
              <a:t>A brief overview of current organisational plans</a:t>
            </a:r>
            <a:endParaRPr lang="en-US" sz="1400" dirty="0">
              <a:solidFill>
                <a:srgbClr val="626262"/>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Topics</a:t>
            </a:r>
          </a:p>
        </p:txBody>
      </p:sp>
      <p:pic>
        <p:nvPicPr>
          <p:cNvPr id="2" name="Picture 1">
            <a:extLst>
              <a:ext uri="{FF2B5EF4-FFF2-40B4-BE49-F238E27FC236}">
                <a16:creationId xmlns:a16="http://schemas.microsoft.com/office/drawing/2014/main" id="{5E22E898-A576-1320-E6B3-82571C56CFD6}"/>
              </a:ext>
            </a:extLst>
          </p:cNvPr>
          <p:cNvPicPr>
            <a:picLocks noChangeAspect="1"/>
          </p:cNvPicPr>
          <p:nvPr/>
        </p:nvPicPr>
        <p:blipFill rotWithShape="1">
          <a:blip r:embed="rId4"/>
          <a:srcRect l="16634" t="18018" r="18035" b="-9781"/>
          <a:stretch/>
        </p:blipFill>
        <p:spPr>
          <a:xfrm rot="5400000">
            <a:off x="6521027" y="-622100"/>
            <a:ext cx="5048871" cy="6293072"/>
          </a:xfrm>
          <a:prstGeom prst="rect">
            <a:avLst/>
          </a:prstGeom>
        </p:spPr>
      </p:pic>
      <p:pic>
        <p:nvPicPr>
          <p:cNvPr id="8" name="Picture 7">
            <a:extLst>
              <a:ext uri="{FF2B5EF4-FFF2-40B4-BE49-F238E27FC236}">
                <a16:creationId xmlns:a16="http://schemas.microsoft.com/office/drawing/2014/main" id="{AA5D0E40-2041-94A2-66F0-B7E96498FE84}"/>
              </a:ext>
            </a:extLst>
          </p:cNvPr>
          <p:cNvPicPr>
            <a:picLocks noChangeAspect="1"/>
          </p:cNvPicPr>
          <p:nvPr/>
        </p:nvPicPr>
        <p:blipFill rotWithShape="1">
          <a:blip r:embed="rId5"/>
          <a:srcRect l="36875" t="52644"/>
          <a:stretch/>
        </p:blipFill>
        <p:spPr>
          <a:xfrm rot="10800000">
            <a:off x="6364143" y="-1"/>
            <a:ext cx="5631209" cy="6858000"/>
          </a:xfrm>
          <a:prstGeom prst="rect">
            <a:avLst/>
          </a:prstGeom>
        </p:spPr>
      </p:pic>
    </p:spTree>
    <p:extLst>
      <p:ext uri="{BB962C8B-B14F-4D97-AF65-F5344CB8AC3E}">
        <p14:creationId xmlns:p14="http://schemas.microsoft.com/office/powerpoint/2010/main" val="21856921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352F047-B258-DA96-7471-2B9F8793C67D}"/>
              </a:ext>
            </a:extLst>
          </p:cNvPr>
          <p:cNvPicPr>
            <a:picLocks noChangeAspect="1"/>
          </p:cNvPicPr>
          <p:nvPr/>
        </p:nvPicPr>
        <p:blipFill rotWithShape="1">
          <a:blip r:embed="rId4"/>
          <a:srcRect l="51792" t="18723" r="24695" b="36333"/>
          <a:stretch/>
        </p:blipFill>
        <p:spPr>
          <a:xfrm rot="10800000">
            <a:off x="6825653" y="910499"/>
            <a:ext cx="5366345" cy="5947501"/>
          </a:xfrm>
          <a:prstGeom prst="rect">
            <a:avLst/>
          </a:prstGeom>
        </p:spPr>
      </p:pic>
      <p:pic>
        <p:nvPicPr>
          <p:cNvPr id="7" name="Picture 6">
            <a:extLst>
              <a:ext uri="{FF2B5EF4-FFF2-40B4-BE49-F238E27FC236}">
                <a16:creationId xmlns:a16="http://schemas.microsoft.com/office/drawing/2014/main" id="{E096A358-CF8A-9741-9C85-A77CCE375E7E}"/>
              </a:ext>
            </a:extLst>
          </p:cNvPr>
          <p:cNvPicPr>
            <a:picLocks noChangeAspect="1"/>
          </p:cNvPicPr>
          <p:nvPr/>
        </p:nvPicPr>
        <p:blipFill>
          <a:blip r:embed="rId5"/>
          <a:stretch>
            <a:fillRect/>
          </a:stretch>
        </p:blipFill>
        <p:spPr>
          <a:xfrm>
            <a:off x="1098000" y="2813050"/>
            <a:ext cx="7442200" cy="1231900"/>
          </a:xfrm>
          <a:prstGeom prst="rect">
            <a:avLst/>
          </a:prstGeom>
        </p:spPr>
      </p:pic>
      <p:sp>
        <p:nvSpPr>
          <p:cNvPr id="9" name="Rectangle 8">
            <a:extLst>
              <a:ext uri="{FF2B5EF4-FFF2-40B4-BE49-F238E27FC236}">
                <a16:creationId xmlns:a16="http://schemas.microsoft.com/office/drawing/2014/main" id="{5F273127-A4C8-B643-890C-2DC4FD2D6A30}"/>
              </a:ext>
            </a:extLst>
          </p:cNvPr>
          <p:cNvSpPr/>
          <p:nvPr/>
        </p:nvSpPr>
        <p:spPr>
          <a:xfrm>
            <a:off x="2525654" y="6111890"/>
            <a:ext cx="1931964" cy="338554"/>
          </a:xfrm>
          <a:prstGeom prst="rect">
            <a:avLst/>
          </a:prstGeom>
        </p:spPr>
        <p:txBody>
          <a:bodyPr wrap="square">
            <a:spAutoFit/>
          </a:bodyPr>
          <a:lstStyle/>
          <a:p>
            <a:r>
              <a:rPr lang="en-GB" sz="1600">
                <a:solidFill>
                  <a:srgbClr val="2E2D62"/>
                </a:solidFill>
                <a:latin typeface="Arial" panose="020B0604020202020204" pitchFamily="34" charset="0"/>
                <a:cs typeface="Arial" panose="020B0604020202020204" pitchFamily="34" charset="0"/>
              </a:rPr>
              <a:t>@</a:t>
            </a:r>
            <a:r>
              <a:rPr lang="en-GB" sz="1600" err="1">
                <a:solidFill>
                  <a:srgbClr val="2E2D62"/>
                </a:solidFill>
                <a:latin typeface="Arial" panose="020B0604020202020204" pitchFamily="34" charset="0"/>
                <a:cs typeface="Arial" panose="020B0604020202020204" pitchFamily="34" charset="0"/>
              </a:rPr>
              <a:t>SciComp_STFC</a:t>
            </a:r>
            <a:endParaRPr lang="en-GB" sz="1600">
              <a:solidFill>
                <a:srgbClr val="2E2D62"/>
              </a:solidFill>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FDADC1DB-59A1-C947-A1DF-E1F6257963DC}"/>
              </a:ext>
            </a:extLst>
          </p:cNvPr>
          <p:cNvSpPr/>
          <p:nvPr/>
        </p:nvSpPr>
        <p:spPr>
          <a:xfrm>
            <a:off x="275082" y="6111890"/>
            <a:ext cx="1708554" cy="338554"/>
          </a:xfrm>
          <a:prstGeom prst="rect">
            <a:avLst/>
          </a:prstGeom>
        </p:spPr>
        <p:txBody>
          <a:bodyPr wrap="square">
            <a:spAutoFit/>
          </a:bodyPr>
          <a:lstStyle/>
          <a:p>
            <a:r>
              <a:rPr lang="en-GB" sz="1600" err="1">
                <a:solidFill>
                  <a:srgbClr val="2E2D62"/>
                </a:solidFill>
                <a:latin typeface="Arial" panose="020B0604020202020204" pitchFamily="34" charset="0"/>
                <a:cs typeface="Arial" panose="020B0604020202020204" pitchFamily="34" charset="0"/>
              </a:rPr>
              <a:t>scd.stfc.ac.uk</a:t>
            </a:r>
            <a:endParaRPr lang="en-GB" sz="1600">
              <a:solidFill>
                <a:srgbClr val="2E2D62"/>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3CA313CC-F7A7-EE54-8373-1710B45B4089}"/>
              </a:ext>
            </a:extLst>
          </p:cNvPr>
          <p:cNvPicPr>
            <a:picLocks noChangeAspect="1"/>
          </p:cNvPicPr>
          <p:nvPr/>
        </p:nvPicPr>
        <p:blipFill>
          <a:blip r:embed="rId6"/>
          <a:stretch>
            <a:fillRect/>
          </a:stretch>
        </p:blipFill>
        <p:spPr>
          <a:xfrm>
            <a:off x="146050" y="141003"/>
            <a:ext cx="3619500" cy="1554480"/>
          </a:xfrm>
          <a:prstGeom prst="rect">
            <a:avLst/>
          </a:prstGeom>
        </p:spPr>
      </p:pic>
      <p:pic>
        <p:nvPicPr>
          <p:cNvPr id="6" name="Picture 5">
            <a:extLst>
              <a:ext uri="{FF2B5EF4-FFF2-40B4-BE49-F238E27FC236}">
                <a16:creationId xmlns:a16="http://schemas.microsoft.com/office/drawing/2014/main" id="{E7C4F6B7-D848-AB7E-A6D3-5568825354FD}"/>
              </a:ext>
            </a:extLst>
          </p:cNvPr>
          <p:cNvPicPr>
            <a:picLocks noChangeAspect="1"/>
          </p:cNvPicPr>
          <p:nvPr/>
        </p:nvPicPr>
        <p:blipFill>
          <a:blip r:embed="rId7"/>
          <a:stretch>
            <a:fillRect/>
          </a:stretch>
        </p:blipFill>
        <p:spPr>
          <a:xfrm>
            <a:off x="2332868" y="6201634"/>
            <a:ext cx="238951" cy="194401"/>
          </a:xfrm>
          <a:prstGeom prst="rect">
            <a:avLst/>
          </a:prstGeom>
        </p:spPr>
      </p:pic>
    </p:spTree>
    <p:extLst>
      <p:ext uri="{BB962C8B-B14F-4D97-AF65-F5344CB8AC3E}">
        <p14:creationId xmlns:p14="http://schemas.microsoft.com/office/powerpoint/2010/main" val="282730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FD055A-EE9D-CBD0-B41B-2BA78779EE08}"/>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A1A39C34-E01A-FD49-8603-2E8AE6BB5606}"/>
              </a:ext>
            </a:extLst>
          </p:cNvPr>
          <p:cNvSpPr txBox="1"/>
          <p:nvPr/>
        </p:nvSpPr>
        <p:spPr>
          <a:xfrm>
            <a:off x="972000" y="3189600"/>
            <a:ext cx="8316591" cy="1569660"/>
          </a:xfrm>
          <a:prstGeom prst="rect">
            <a:avLst/>
          </a:prstGeom>
          <a:noFill/>
        </p:spPr>
        <p:txBody>
          <a:bodyPr wrap="square" rtlCol="0" anchor="t">
            <a:spAutoFit/>
          </a:bodyPr>
          <a:lstStyle/>
          <a:p>
            <a:pPr>
              <a:spcAft>
                <a:spcPts val="200"/>
              </a:spcAft>
            </a:pPr>
            <a:r>
              <a:rPr lang="en-US" sz="4800" b="1" spc="-100" dirty="0">
                <a:solidFill>
                  <a:srgbClr val="2E2D62"/>
                </a:solidFill>
                <a:latin typeface="Arial" panose="020B0604020202020204" pitchFamily="34" charset="0"/>
                <a:cs typeface="Arial" panose="020B0604020202020204" pitchFamily="34" charset="0"/>
              </a:rPr>
              <a:t>Team Management &amp; Structure</a:t>
            </a:r>
          </a:p>
        </p:txBody>
      </p:sp>
      <p:pic>
        <p:nvPicPr>
          <p:cNvPr id="6" name="Picture 5">
            <a:extLst>
              <a:ext uri="{FF2B5EF4-FFF2-40B4-BE49-F238E27FC236}">
                <a16:creationId xmlns:a16="http://schemas.microsoft.com/office/drawing/2014/main" id="{27DEB608-4DB6-BD46-9EA8-B6ACD0AD7131}"/>
              </a:ext>
            </a:extLst>
          </p:cNvPr>
          <p:cNvPicPr>
            <a:picLocks noChangeAspect="1"/>
          </p:cNvPicPr>
          <p:nvPr/>
        </p:nvPicPr>
        <p:blipFill>
          <a:blip r:embed="rId4"/>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11B5395C-8EED-44F5-2EA7-0E9C1C54FE9F}"/>
              </a:ext>
            </a:extLst>
          </p:cNvPr>
          <p:cNvPicPr>
            <a:picLocks noChangeAspect="1"/>
          </p:cNvPicPr>
          <p:nvPr/>
        </p:nvPicPr>
        <p:blipFill rotWithShape="1">
          <a:blip r:embed="rId5"/>
          <a:srcRect l="39723" t="3438" r="41861" b="20967"/>
          <a:stretch/>
        </p:blipFill>
        <p:spPr>
          <a:xfrm rot="16200000">
            <a:off x="4189208" y="-1285798"/>
            <a:ext cx="6716998" cy="9288591"/>
          </a:xfrm>
          <a:prstGeom prst="rect">
            <a:avLst/>
          </a:prstGeom>
        </p:spPr>
      </p:pic>
    </p:spTree>
    <p:extLst>
      <p:ext uri="{BB962C8B-B14F-4D97-AF65-F5344CB8AC3E}">
        <p14:creationId xmlns:p14="http://schemas.microsoft.com/office/powerpoint/2010/main" val="3188145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E288275-2FA5-564F-87D1-D588139B106D}"/>
              </a:ext>
            </a:extLst>
          </p:cNvPr>
          <p:cNvSpPr/>
          <p:nvPr/>
        </p:nvSpPr>
        <p:spPr>
          <a:xfrm>
            <a:off x="427465" y="1401194"/>
            <a:ext cx="10719460" cy="4775666"/>
          </a:xfrm>
          <a:prstGeom prst="rect">
            <a:avLst/>
          </a:prstGeom>
        </p:spPr>
        <p:txBody>
          <a:bodyPr wrap="square">
            <a:spAutoFit/>
          </a:bodyPr>
          <a:lstStyle/>
          <a:p>
            <a:pPr fontAlgn="base">
              <a:spcAft>
                <a:spcPts val="1000"/>
              </a:spcAft>
            </a:pPr>
            <a:r>
              <a:rPr lang="en-GB" sz="3200" b="1" spc="-100" dirty="0">
                <a:solidFill>
                  <a:srgbClr val="1E5DF8"/>
                </a:solidFill>
                <a:latin typeface="Arial" panose="020B0604020202020204" pitchFamily="34" charset="0"/>
                <a:cs typeface="Arial" panose="020B0604020202020204" pitchFamily="34" charset="0"/>
              </a:rPr>
              <a:t>SCD Team Operating and Developing Federating Services</a:t>
            </a:r>
          </a:p>
          <a:p>
            <a:pPr marL="342900" indent="-342900" fontAlgn="base">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Team coordinating the delivery of services to facilitate federating workflows at partner communities</a:t>
            </a:r>
          </a:p>
          <a:p>
            <a:pPr marL="342900" indent="-342900" fontAlgn="base">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Shared operational and development effort across the services</a:t>
            </a:r>
          </a:p>
          <a:p>
            <a:pPr marL="342900" indent="-342900" fontAlgn="base">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Team currently focussed primarily in two directions</a:t>
            </a:r>
          </a:p>
          <a:p>
            <a:pPr marL="800100" lvl="1" indent="-342900" fontAlgn="base">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Grid Federating Services</a:t>
            </a:r>
          </a:p>
          <a:p>
            <a:pPr marL="800100" lvl="1" indent="-342900" fontAlgn="base">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SKA Federating Services</a:t>
            </a:r>
          </a:p>
          <a:p>
            <a:pPr marL="342900" indent="-342900" fontAlgn="base">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Overall team split into two Agile teams, in line with these areas.</a:t>
            </a:r>
          </a:p>
          <a:p>
            <a:pPr marL="342900" indent="-342900" fontAlgn="base">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New Product Owner/Team Lead role intended to provide a consistent contact for stakeholder engagement, reporting, and requirement identification</a:t>
            </a:r>
          </a:p>
          <a:p>
            <a:pPr marL="342900" indent="-342900" fontAlgn="base">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A121BF9D-7312-D146-A098-1393906DE9CF}"/>
              </a:ext>
            </a:extLst>
          </p:cNvPr>
          <p:cNvSpPr txBox="1"/>
          <p:nvPr/>
        </p:nvSpPr>
        <p:spPr>
          <a:xfrm>
            <a:off x="403340" y="345182"/>
            <a:ext cx="11684581"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What is Grid Tools?</a:t>
            </a:r>
          </a:p>
        </p:txBody>
      </p:sp>
    </p:spTree>
    <p:extLst>
      <p:ext uri="{BB962C8B-B14F-4D97-AF65-F5344CB8AC3E}">
        <p14:creationId xmlns:p14="http://schemas.microsoft.com/office/powerpoint/2010/main" val="3752716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E288275-2FA5-564F-87D1-D588139B106D}"/>
              </a:ext>
            </a:extLst>
          </p:cNvPr>
          <p:cNvSpPr/>
          <p:nvPr/>
        </p:nvSpPr>
        <p:spPr>
          <a:xfrm>
            <a:off x="427465" y="1401194"/>
            <a:ext cx="10719460" cy="4339650"/>
          </a:xfrm>
          <a:prstGeom prst="rect">
            <a:avLst/>
          </a:prstGeom>
        </p:spPr>
        <p:txBody>
          <a:bodyPr wrap="square">
            <a:spAutoFit/>
          </a:bodyPr>
          <a:lstStyle/>
          <a:p>
            <a:pPr marL="342900" indent="-342900" fontAlgn="base">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Tom </a:t>
            </a:r>
            <a:r>
              <a:rPr lang="en-GB" sz="2000" dirty="0" err="1">
                <a:solidFill>
                  <a:srgbClr val="626262"/>
                </a:solidFill>
                <a:latin typeface="Arial" panose="020B0604020202020204" pitchFamily="34" charset="0"/>
                <a:cs typeface="Arial" panose="020B0604020202020204" pitchFamily="34" charset="0"/>
              </a:rPr>
              <a:t>Dack</a:t>
            </a:r>
            <a:r>
              <a:rPr lang="en-GB" sz="2000" dirty="0">
                <a:solidFill>
                  <a:srgbClr val="626262"/>
                </a:solidFill>
                <a:latin typeface="Arial" panose="020B0604020202020204" pitchFamily="34" charset="0"/>
                <a:cs typeface="Arial" panose="020B0604020202020204" pitchFamily="34" charset="0"/>
              </a:rPr>
              <a:t>:			Grid Tools team lead and Product Owner, SKA IAM lead</a:t>
            </a:r>
          </a:p>
          <a:p>
            <a:pPr marL="342900" indent="-342900" fontAlgn="base">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Adrian Coveney:		APEL service manager and lead developer</a:t>
            </a:r>
          </a:p>
          <a:p>
            <a:pPr marL="342900" indent="-342900" fontAlgn="base">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Greg Corbett:		GOCDB service manager and lead developer</a:t>
            </a:r>
          </a:p>
          <a:p>
            <a:pPr marL="342900" indent="-342900" fontAlgn="base">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Rose Cooper:		FTS service manager and SKA Scrum Master</a:t>
            </a:r>
          </a:p>
          <a:p>
            <a:pPr marL="342900" indent="-342900" fontAlgn="base">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Donald Chung:		IRIS IAM service manager</a:t>
            </a:r>
          </a:p>
          <a:p>
            <a:pPr marL="342900" indent="-342900" fontAlgn="base">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Matt Mayer:			</a:t>
            </a:r>
            <a:r>
              <a:rPr lang="en-GB" sz="2000" dirty="0" err="1">
                <a:solidFill>
                  <a:srgbClr val="626262"/>
                </a:solidFill>
                <a:latin typeface="Arial" panose="020B0604020202020204" pitchFamily="34" charset="0"/>
                <a:cs typeface="Arial" panose="020B0604020202020204" pitchFamily="34" charset="0"/>
              </a:rPr>
              <a:t>perfSONAR</a:t>
            </a:r>
            <a:r>
              <a:rPr lang="en-GB" sz="2000" dirty="0">
                <a:solidFill>
                  <a:srgbClr val="626262"/>
                </a:solidFill>
                <a:latin typeface="Arial" panose="020B0604020202020204" pitchFamily="34" charset="0"/>
                <a:cs typeface="Arial" panose="020B0604020202020204" pitchFamily="34" charset="0"/>
              </a:rPr>
              <a:t> service manager</a:t>
            </a:r>
          </a:p>
          <a:p>
            <a:pPr marL="342900" indent="-342900" fontAlgn="base">
              <a:buFont typeface="Arial" panose="020B0604020202020204" pitchFamily="34" charset="0"/>
              <a:buChar char="•"/>
            </a:pPr>
            <a:r>
              <a:rPr lang="en-GB" sz="2000" dirty="0" err="1">
                <a:solidFill>
                  <a:srgbClr val="626262"/>
                </a:solidFill>
                <a:latin typeface="Arial" panose="020B0604020202020204" pitchFamily="34" charset="0"/>
                <a:cs typeface="Arial" panose="020B0604020202020204" pitchFamily="34" charset="0"/>
              </a:rPr>
              <a:t>Saiteja</a:t>
            </a:r>
            <a:r>
              <a:rPr lang="en-GB" sz="2000" dirty="0">
                <a:solidFill>
                  <a:srgbClr val="626262"/>
                </a:solidFill>
                <a:latin typeface="Arial" panose="020B0604020202020204" pitchFamily="34" charset="0"/>
                <a:cs typeface="Arial" panose="020B0604020202020204" pitchFamily="34" charset="0"/>
              </a:rPr>
              <a:t> </a:t>
            </a:r>
            <a:r>
              <a:rPr lang="en-GB" sz="2000" dirty="0" err="1">
                <a:solidFill>
                  <a:srgbClr val="626262"/>
                </a:solidFill>
                <a:latin typeface="Arial" panose="020B0604020202020204" pitchFamily="34" charset="0"/>
                <a:cs typeface="Arial" panose="020B0604020202020204" pitchFamily="34" charset="0"/>
              </a:rPr>
              <a:t>Vennapusa</a:t>
            </a:r>
            <a:r>
              <a:rPr lang="en-GB" sz="2000" dirty="0">
                <a:solidFill>
                  <a:srgbClr val="626262"/>
                </a:solidFill>
                <a:latin typeface="Arial" panose="020B0604020202020204" pitchFamily="34" charset="0"/>
                <a:cs typeface="Arial" panose="020B0604020202020204" pitchFamily="34" charset="0"/>
              </a:rPr>
              <a:t>:		Grid Tools Software Developer &amp; Grid Scrum Master</a:t>
            </a:r>
          </a:p>
          <a:p>
            <a:pPr marL="342900" indent="-342900" fontAlgn="base">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Manoj </a:t>
            </a:r>
            <a:r>
              <a:rPr lang="en-GB" sz="2000" dirty="0" err="1">
                <a:solidFill>
                  <a:srgbClr val="626262"/>
                </a:solidFill>
                <a:latin typeface="Arial" panose="020B0604020202020204" pitchFamily="34" charset="0"/>
                <a:cs typeface="Arial" panose="020B0604020202020204" pitchFamily="34" charset="0"/>
              </a:rPr>
              <a:t>Garai</a:t>
            </a:r>
            <a:r>
              <a:rPr lang="en-GB" sz="2000" dirty="0">
                <a:solidFill>
                  <a:srgbClr val="626262"/>
                </a:solidFill>
                <a:latin typeface="Arial" panose="020B0604020202020204" pitchFamily="34" charset="0"/>
                <a:cs typeface="Arial" panose="020B0604020202020204" pitchFamily="34" charset="0"/>
              </a:rPr>
              <a:t>:			Grid Tools Software Developer</a:t>
            </a:r>
          </a:p>
          <a:p>
            <a:pPr marL="342900" indent="-342900" fontAlgn="base">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Abdul Aziz:			STFC SCD Graduate Scheme, working on OpenSearch</a:t>
            </a:r>
          </a:p>
          <a:p>
            <a:pPr marL="342900" indent="-342900" fontAlgn="base">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pPr marL="342900" indent="-342900" fontAlgn="base">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pPr marL="342900" indent="-342900" fontAlgn="base">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pPr marL="342900" indent="-342900" fontAlgn="base">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A121BF9D-7312-D146-A098-1393906DE9CF}"/>
              </a:ext>
            </a:extLst>
          </p:cNvPr>
          <p:cNvSpPr txBox="1"/>
          <p:nvPr/>
        </p:nvSpPr>
        <p:spPr>
          <a:xfrm>
            <a:off x="403340" y="345182"/>
            <a:ext cx="11684581"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Team Membership</a:t>
            </a:r>
          </a:p>
        </p:txBody>
      </p:sp>
    </p:spTree>
    <p:extLst>
      <p:ext uri="{BB962C8B-B14F-4D97-AF65-F5344CB8AC3E}">
        <p14:creationId xmlns:p14="http://schemas.microsoft.com/office/powerpoint/2010/main" val="2287883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F05C3E7-70FB-A841-AECB-55D58D2B96D9}"/>
              </a:ext>
            </a:extLst>
          </p:cNvPr>
          <p:cNvSpPr txBox="1"/>
          <p:nvPr/>
        </p:nvSpPr>
        <p:spPr>
          <a:xfrm>
            <a:off x="403341" y="345182"/>
            <a:ext cx="11272722" cy="769441"/>
          </a:xfrm>
          <a:prstGeom prst="rect">
            <a:avLst/>
          </a:prstGeom>
          <a:noFill/>
        </p:spPr>
        <p:txBody>
          <a:bodyPr wrap="square" rtlCol="0" anchor="t">
            <a:spAutoFit/>
          </a:bodyPr>
          <a:lstStyle/>
          <a:p>
            <a:r>
              <a:rPr lang="en-US" sz="4400" b="1" dirty="0"/>
              <a:t>Grid Tools Agile Teams</a:t>
            </a:r>
            <a:endParaRPr lang="en-GB" sz="4400" dirty="0"/>
          </a:p>
        </p:txBody>
      </p:sp>
      <p:sp>
        <p:nvSpPr>
          <p:cNvPr id="2" name="Process 1">
            <a:extLst>
              <a:ext uri="{FF2B5EF4-FFF2-40B4-BE49-F238E27FC236}">
                <a16:creationId xmlns:a16="http://schemas.microsoft.com/office/drawing/2014/main" id="{1872A64F-E79A-922B-FA1C-B94DA66CB6E6}"/>
              </a:ext>
            </a:extLst>
          </p:cNvPr>
          <p:cNvSpPr/>
          <p:nvPr/>
        </p:nvSpPr>
        <p:spPr>
          <a:xfrm>
            <a:off x="5031474" y="1254356"/>
            <a:ext cx="2129052" cy="864196"/>
          </a:xfrm>
          <a:prstGeom prst="flowChartProcess">
            <a:avLst/>
          </a:prstGeom>
          <a:noFill/>
          <a:ln w="22225" cap="flat" cmpd="sng" algn="ctr">
            <a:solidFill>
              <a:srgbClr val="00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en-GB" dirty="0">
                <a:solidFill>
                  <a:srgbClr val="000000"/>
                </a:solidFill>
              </a:rPr>
              <a:t>Product Owner:</a:t>
            </a:r>
          </a:p>
          <a:p>
            <a:pPr algn="ctr"/>
            <a:r>
              <a:rPr lang="en-GB" dirty="0">
                <a:solidFill>
                  <a:srgbClr val="000000"/>
                </a:solidFill>
              </a:rPr>
              <a:t>Tom </a:t>
            </a:r>
            <a:r>
              <a:rPr lang="en-GB" dirty="0" err="1">
                <a:solidFill>
                  <a:srgbClr val="000000"/>
                </a:solidFill>
              </a:rPr>
              <a:t>Dack</a:t>
            </a:r>
            <a:endParaRPr lang="en-GB" dirty="0">
              <a:solidFill>
                <a:srgbClr val="000000"/>
              </a:solidFill>
            </a:endParaRPr>
          </a:p>
        </p:txBody>
      </p:sp>
      <p:grpSp>
        <p:nvGrpSpPr>
          <p:cNvPr id="28" name="Group 27">
            <a:extLst>
              <a:ext uri="{FF2B5EF4-FFF2-40B4-BE49-F238E27FC236}">
                <a16:creationId xmlns:a16="http://schemas.microsoft.com/office/drawing/2014/main" id="{75920EC7-AF3B-20C6-14D6-52C4F1DA32FC}"/>
              </a:ext>
            </a:extLst>
          </p:cNvPr>
          <p:cNvGrpSpPr/>
          <p:nvPr/>
        </p:nvGrpSpPr>
        <p:grpSpPr>
          <a:xfrm>
            <a:off x="895408" y="2878369"/>
            <a:ext cx="10288588" cy="3231543"/>
            <a:chOff x="585711" y="2399738"/>
            <a:chExt cx="10288588" cy="3231543"/>
          </a:xfrm>
        </p:grpSpPr>
        <p:sp>
          <p:nvSpPr>
            <p:cNvPr id="4" name="Rectangle 3">
              <a:extLst>
                <a:ext uri="{FF2B5EF4-FFF2-40B4-BE49-F238E27FC236}">
                  <a16:creationId xmlns:a16="http://schemas.microsoft.com/office/drawing/2014/main" id="{CD580849-6AB4-2736-7741-6865B4EDC516}"/>
                </a:ext>
              </a:extLst>
            </p:cNvPr>
            <p:cNvSpPr/>
            <p:nvPr/>
          </p:nvSpPr>
          <p:spPr>
            <a:xfrm>
              <a:off x="2653533" y="2399738"/>
              <a:ext cx="1795916" cy="3054916"/>
            </a:xfrm>
            <a:prstGeom prst="rect">
              <a:avLst/>
            </a:prstGeom>
            <a:solidFill>
              <a:schemeClr val="bg2"/>
            </a:solidFill>
            <a:ln w="57150">
              <a:solidFill>
                <a:srgbClr val="7030A0"/>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6A93C16E-D485-8296-7649-364C020C9C4E}"/>
                </a:ext>
              </a:extLst>
            </p:cNvPr>
            <p:cNvSpPr/>
            <p:nvPr/>
          </p:nvSpPr>
          <p:spPr>
            <a:xfrm>
              <a:off x="4612436" y="2399738"/>
              <a:ext cx="4302960" cy="3054916"/>
            </a:xfrm>
            <a:prstGeom prst="rect">
              <a:avLst/>
            </a:prstGeom>
            <a:solidFill>
              <a:schemeClr val="bg2"/>
            </a:solidFill>
            <a:ln w="57150">
              <a:solidFill>
                <a:srgbClr val="92D050"/>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6BAED076-E1CA-A6F3-96B3-CEF06A35562D}"/>
                </a:ext>
              </a:extLst>
            </p:cNvPr>
            <p:cNvSpPr txBox="1"/>
            <p:nvPr/>
          </p:nvSpPr>
          <p:spPr>
            <a:xfrm>
              <a:off x="585711" y="3507650"/>
              <a:ext cx="1795916" cy="646331"/>
            </a:xfrm>
            <a:prstGeom prst="rect">
              <a:avLst/>
            </a:prstGeom>
            <a:noFill/>
          </p:spPr>
          <p:txBody>
            <a:bodyPr wrap="square" rtlCol="0">
              <a:spAutoFit/>
            </a:bodyPr>
            <a:lstStyle/>
            <a:p>
              <a:pPr algn="ctr"/>
              <a:r>
                <a:rPr lang="en-GB" dirty="0">
                  <a:solidFill>
                    <a:srgbClr val="7030A0"/>
                  </a:solidFill>
                </a:rPr>
                <a:t>SKA Federating Services</a:t>
              </a:r>
            </a:p>
          </p:txBody>
        </p:sp>
        <p:sp>
          <p:nvSpPr>
            <p:cNvPr id="22" name="TextBox 21">
              <a:extLst>
                <a:ext uri="{FF2B5EF4-FFF2-40B4-BE49-F238E27FC236}">
                  <a16:creationId xmlns:a16="http://schemas.microsoft.com/office/drawing/2014/main" id="{83A5F3DC-4D95-32C6-A031-7D5ACE302C77}"/>
                </a:ext>
              </a:extLst>
            </p:cNvPr>
            <p:cNvSpPr txBox="1"/>
            <p:nvPr/>
          </p:nvSpPr>
          <p:spPr>
            <a:xfrm>
              <a:off x="9078383" y="3429000"/>
              <a:ext cx="1795916" cy="646331"/>
            </a:xfrm>
            <a:prstGeom prst="rect">
              <a:avLst/>
            </a:prstGeom>
            <a:noFill/>
          </p:spPr>
          <p:txBody>
            <a:bodyPr wrap="square" rtlCol="0">
              <a:spAutoFit/>
            </a:bodyPr>
            <a:lstStyle/>
            <a:p>
              <a:pPr algn="ctr"/>
              <a:r>
                <a:rPr lang="en-GB" dirty="0">
                  <a:solidFill>
                    <a:srgbClr val="92D050"/>
                  </a:solidFill>
                </a:rPr>
                <a:t>Grid Federating Services</a:t>
              </a:r>
            </a:p>
          </p:txBody>
        </p:sp>
        <p:sp>
          <p:nvSpPr>
            <p:cNvPr id="16" name="TextBox 15">
              <a:extLst>
                <a:ext uri="{FF2B5EF4-FFF2-40B4-BE49-F238E27FC236}">
                  <a16:creationId xmlns:a16="http://schemas.microsoft.com/office/drawing/2014/main" id="{5B515129-94D7-3119-AD71-12DF03800189}"/>
                </a:ext>
              </a:extLst>
            </p:cNvPr>
            <p:cNvSpPr txBox="1"/>
            <p:nvPr/>
          </p:nvSpPr>
          <p:spPr>
            <a:xfrm>
              <a:off x="2653532" y="2522738"/>
              <a:ext cx="1795916" cy="3108543"/>
            </a:xfrm>
            <a:prstGeom prst="rect">
              <a:avLst/>
            </a:prstGeom>
            <a:noFill/>
          </p:spPr>
          <p:txBody>
            <a:bodyPr wrap="square" rtlCol="0">
              <a:spAutoFit/>
            </a:bodyPr>
            <a:lstStyle/>
            <a:p>
              <a:pPr algn="ctr"/>
              <a:r>
                <a:rPr lang="en-GB" sz="1600" dirty="0">
                  <a:solidFill>
                    <a:srgbClr val="7030A0"/>
                  </a:solidFill>
                </a:rPr>
                <a:t>Scrum Master:</a:t>
              </a:r>
            </a:p>
            <a:p>
              <a:pPr algn="ctr"/>
              <a:r>
                <a:rPr lang="en-GB" sz="1600" dirty="0">
                  <a:solidFill>
                    <a:srgbClr val="000000"/>
                  </a:solidFill>
                </a:rPr>
                <a:t>Rose Cooper</a:t>
              </a:r>
            </a:p>
            <a:p>
              <a:pPr algn="ctr"/>
              <a:endParaRPr lang="en-GB" sz="1600" dirty="0">
                <a:solidFill>
                  <a:srgbClr val="7030A0"/>
                </a:solidFill>
              </a:endParaRPr>
            </a:p>
            <a:p>
              <a:pPr algn="ctr"/>
              <a:r>
                <a:rPr lang="en-GB" sz="1600" dirty="0">
                  <a:solidFill>
                    <a:srgbClr val="7030A0"/>
                  </a:solidFill>
                </a:rPr>
                <a:t>FTS:</a:t>
              </a:r>
            </a:p>
            <a:p>
              <a:pPr algn="ctr"/>
              <a:r>
                <a:rPr lang="en-GB" sz="1600" dirty="0">
                  <a:solidFill>
                    <a:srgbClr val="000000"/>
                  </a:solidFill>
                </a:rPr>
                <a:t>Rose Cooper</a:t>
              </a:r>
            </a:p>
            <a:p>
              <a:pPr algn="ctr"/>
              <a:endParaRPr lang="en-GB" sz="1600" dirty="0">
                <a:solidFill>
                  <a:srgbClr val="7030A0"/>
                </a:solidFill>
              </a:endParaRPr>
            </a:p>
            <a:p>
              <a:pPr algn="ctr"/>
              <a:r>
                <a:rPr lang="en-GB" sz="1600" dirty="0" err="1">
                  <a:solidFill>
                    <a:srgbClr val="7030A0"/>
                  </a:solidFill>
                </a:rPr>
                <a:t>PerfSONAR</a:t>
              </a:r>
              <a:endParaRPr lang="en-GB" sz="1600" dirty="0">
                <a:solidFill>
                  <a:srgbClr val="7030A0"/>
                </a:solidFill>
              </a:endParaRPr>
            </a:p>
            <a:p>
              <a:pPr algn="ctr"/>
              <a:r>
                <a:rPr lang="en-GB" sz="1600" dirty="0">
                  <a:solidFill>
                    <a:srgbClr val="000000"/>
                  </a:solidFill>
                </a:rPr>
                <a:t>Matt Mayer</a:t>
              </a:r>
            </a:p>
            <a:p>
              <a:pPr algn="ctr"/>
              <a:endParaRPr lang="en-GB" sz="1600" dirty="0">
                <a:solidFill>
                  <a:srgbClr val="000000"/>
                </a:solidFill>
              </a:endParaRPr>
            </a:p>
            <a:p>
              <a:pPr algn="ctr"/>
              <a:r>
                <a:rPr lang="en-GB" sz="1600" dirty="0">
                  <a:solidFill>
                    <a:srgbClr val="7030A0"/>
                  </a:solidFill>
                </a:rPr>
                <a:t>SKA IAM</a:t>
              </a:r>
            </a:p>
            <a:p>
              <a:pPr algn="ctr"/>
              <a:r>
                <a:rPr lang="en-GB" sz="1600" dirty="0">
                  <a:solidFill>
                    <a:srgbClr val="000000"/>
                  </a:solidFill>
                </a:rPr>
                <a:t>Tom </a:t>
              </a:r>
              <a:r>
                <a:rPr lang="en-GB" sz="1600" dirty="0" err="1">
                  <a:solidFill>
                    <a:srgbClr val="000000"/>
                  </a:solidFill>
                </a:rPr>
                <a:t>Dack</a:t>
              </a:r>
              <a:endParaRPr lang="en-GB" sz="1600" dirty="0">
                <a:solidFill>
                  <a:srgbClr val="000000"/>
                </a:solidFill>
              </a:endParaRPr>
            </a:p>
            <a:p>
              <a:pPr algn="ctr"/>
              <a:endParaRPr lang="en-GB" dirty="0">
                <a:solidFill>
                  <a:srgbClr val="000000"/>
                </a:solidFill>
              </a:endParaRPr>
            </a:p>
          </p:txBody>
        </p:sp>
        <p:sp>
          <p:nvSpPr>
            <p:cNvPr id="24" name="TextBox 23">
              <a:extLst>
                <a:ext uri="{FF2B5EF4-FFF2-40B4-BE49-F238E27FC236}">
                  <a16:creationId xmlns:a16="http://schemas.microsoft.com/office/drawing/2014/main" id="{DB688E52-654F-FC8F-9BFE-319670DF3A73}"/>
                </a:ext>
              </a:extLst>
            </p:cNvPr>
            <p:cNvSpPr txBox="1"/>
            <p:nvPr/>
          </p:nvSpPr>
          <p:spPr>
            <a:xfrm>
              <a:off x="4721353" y="2538126"/>
              <a:ext cx="1909805" cy="3077766"/>
            </a:xfrm>
            <a:prstGeom prst="rect">
              <a:avLst/>
            </a:prstGeom>
            <a:noFill/>
          </p:spPr>
          <p:txBody>
            <a:bodyPr wrap="square" rtlCol="0">
              <a:spAutoFit/>
            </a:bodyPr>
            <a:lstStyle/>
            <a:p>
              <a:pPr algn="ctr"/>
              <a:r>
                <a:rPr lang="en-GB" sz="1600" dirty="0">
                  <a:solidFill>
                    <a:srgbClr val="92D050"/>
                  </a:solidFill>
                </a:rPr>
                <a:t>Scrum Master:</a:t>
              </a:r>
            </a:p>
            <a:p>
              <a:pPr algn="ctr"/>
              <a:r>
                <a:rPr lang="en-GB" sz="1600" dirty="0" err="1">
                  <a:solidFill>
                    <a:srgbClr val="000000"/>
                  </a:solidFill>
                </a:rPr>
                <a:t>Saiteja</a:t>
              </a:r>
              <a:r>
                <a:rPr lang="en-GB" sz="1600" dirty="0">
                  <a:solidFill>
                    <a:srgbClr val="000000"/>
                  </a:solidFill>
                </a:rPr>
                <a:t> </a:t>
              </a:r>
              <a:r>
                <a:rPr lang="en-GB" sz="1600" dirty="0" err="1">
                  <a:solidFill>
                    <a:srgbClr val="000000"/>
                  </a:solidFill>
                </a:rPr>
                <a:t>Vennapusa</a:t>
              </a:r>
              <a:endParaRPr lang="en-GB" sz="1600" dirty="0">
                <a:solidFill>
                  <a:srgbClr val="000000"/>
                </a:solidFill>
              </a:endParaRPr>
            </a:p>
            <a:p>
              <a:pPr algn="ctr"/>
              <a:endParaRPr lang="en-GB" sz="1600" dirty="0">
                <a:solidFill>
                  <a:srgbClr val="7030A0"/>
                </a:solidFill>
              </a:endParaRPr>
            </a:p>
            <a:p>
              <a:pPr algn="ctr"/>
              <a:r>
                <a:rPr lang="en-GB" sz="1600" dirty="0">
                  <a:solidFill>
                    <a:srgbClr val="92D050"/>
                  </a:solidFill>
                </a:rPr>
                <a:t>APEL :</a:t>
              </a:r>
            </a:p>
            <a:p>
              <a:pPr algn="ctr"/>
              <a:r>
                <a:rPr lang="en-GB" sz="1600" dirty="0">
                  <a:solidFill>
                    <a:srgbClr val="000000"/>
                  </a:solidFill>
                </a:rPr>
                <a:t>Adrian Coveney</a:t>
              </a:r>
            </a:p>
            <a:p>
              <a:pPr algn="ctr"/>
              <a:endParaRPr lang="en-GB" sz="1600" dirty="0">
                <a:solidFill>
                  <a:srgbClr val="7030A0"/>
                </a:solidFill>
              </a:endParaRPr>
            </a:p>
            <a:p>
              <a:pPr algn="ctr"/>
              <a:r>
                <a:rPr lang="en-GB" sz="1600" dirty="0">
                  <a:solidFill>
                    <a:srgbClr val="92D050"/>
                  </a:solidFill>
                </a:rPr>
                <a:t>GOCDB:</a:t>
              </a:r>
            </a:p>
            <a:p>
              <a:pPr algn="ctr"/>
              <a:r>
                <a:rPr lang="en-GB" sz="1600" dirty="0">
                  <a:solidFill>
                    <a:srgbClr val="000000"/>
                  </a:solidFill>
                </a:rPr>
                <a:t>Greg Corbett</a:t>
              </a:r>
            </a:p>
            <a:p>
              <a:pPr algn="ctr"/>
              <a:endParaRPr lang="en-GB" sz="1600" dirty="0">
                <a:solidFill>
                  <a:srgbClr val="000000"/>
                </a:solidFill>
              </a:endParaRPr>
            </a:p>
            <a:p>
              <a:pPr algn="ctr"/>
              <a:r>
                <a:rPr lang="en-GB" sz="1600" dirty="0">
                  <a:solidFill>
                    <a:srgbClr val="92D050"/>
                  </a:solidFill>
                </a:rPr>
                <a:t>IRIS IAM</a:t>
              </a:r>
            </a:p>
            <a:p>
              <a:pPr algn="ctr"/>
              <a:r>
                <a:rPr lang="en-GB" sz="1600" dirty="0">
                  <a:solidFill>
                    <a:srgbClr val="000000"/>
                  </a:solidFill>
                </a:rPr>
                <a:t>Donald Chung</a:t>
              </a:r>
            </a:p>
            <a:p>
              <a:pPr algn="ctr"/>
              <a:endParaRPr lang="en-GB" dirty="0">
                <a:solidFill>
                  <a:srgbClr val="000000"/>
                </a:solidFill>
              </a:endParaRPr>
            </a:p>
          </p:txBody>
        </p:sp>
        <p:sp>
          <p:nvSpPr>
            <p:cNvPr id="26" name="TextBox 25">
              <a:extLst>
                <a:ext uri="{FF2B5EF4-FFF2-40B4-BE49-F238E27FC236}">
                  <a16:creationId xmlns:a16="http://schemas.microsoft.com/office/drawing/2014/main" id="{6FEC286C-4696-2FE7-2602-7F6165FE17D6}"/>
                </a:ext>
              </a:extLst>
            </p:cNvPr>
            <p:cNvSpPr txBox="1"/>
            <p:nvPr/>
          </p:nvSpPr>
          <p:spPr>
            <a:xfrm>
              <a:off x="6903062" y="2538155"/>
              <a:ext cx="1909805" cy="3077766"/>
            </a:xfrm>
            <a:prstGeom prst="rect">
              <a:avLst/>
            </a:prstGeom>
            <a:noFill/>
          </p:spPr>
          <p:txBody>
            <a:bodyPr wrap="square" rtlCol="0">
              <a:spAutoFit/>
            </a:bodyPr>
            <a:lstStyle/>
            <a:p>
              <a:pPr algn="ctr"/>
              <a:r>
                <a:rPr lang="en-GB" sz="1600" dirty="0">
                  <a:solidFill>
                    <a:srgbClr val="92D050"/>
                  </a:solidFill>
                </a:rPr>
                <a:t>CA:</a:t>
              </a:r>
            </a:p>
            <a:p>
              <a:pPr algn="ctr"/>
              <a:r>
                <a:rPr lang="en-GB" sz="1600" dirty="0">
                  <a:solidFill>
                    <a:srgbClr val="000000"/>
                  </a:solidFill>
                </a:rPr>
                <a:t>Not in post at current</a:t>
              </a:r>
            </a:p>
            <a:p>
              <a:pPr algn="ctr"/>
              <a:endParaRPr lang="en-GB" sz="1600" dirty="0">
                <a:solidFill>
                  <a:srgbClr val="92D050"/>
                </a:solidFill>
              </a:endParaRPr>
            </a:p>
            <a:p>
              <a:pPr algn="ctr"/>
              <a:r>
                <a:rPr lang="en-GB" sz="1600" dirty="0">
                  <a:solidFill>
                    <a:srgbClr val="92D050"/>
                  </a:solidFill>
                </a:rPr>
                <a:t>Developer Team:</a:t>
              </a:r>
            </a:p>
            <a:p>
              <a:pPr algn="ctr"/>
              <a:r>
                <a:rPr lang="en-GB" sz="1600" dirty="0" err="1">
                  <a:solidFill>
                    <a:srgbClr val="000000"/>
                  </a:solidFill>
                </a:rPr>
                <a:t>Saiteja</a:t>
              </a:r>
              <a:r>
                <a:rPr lang="en-GB" sz="1600" dirty="0">
                  <a:solidFill>
                    <a:srgbClr val="000000"/>
                  </a:solidFill>
                </a:rPr>
                <a:t> </a:t>
              </a:r>
              <a:r>
                <a:rPr lang="en-GB" sz="1600" dirty="0" err="1">
                  <a:solidFill>
                    <a:srgbClr val="000000"/>
                  </a:solidFill>
                </a:rPr>
                <a:t>Vennapusa</a:t>
              </a:r>
              <a:endParaRPr lang="en-GB" sz="1600" dirty="0">
                <a:solidFill>
                  <a:srgbClr val="000000"/>
                </a:solidFill>
              </a:endParaRPr>
            </a:p>
            <a:p>
              <a:pPr algn="ctr"/>
              <a:r>
                <a:rPr lang="en-GB" sz="1600" dirty="0">
                  <a:solidFill>
                    <a:srgbClr val="000000"/>
                  </a:solidFill>
                </a:rPr>
                <a:t>Manoj </a:t>
              </a:r>
              <a:r>
                <a:rPr lang="en-GB" sz="1600" dirty="0" err="1">
                  <a:solidFill>
                    <a:srgbClr val="000000"/>
                  </a:solidFill>
                </a:rPr>
                <a:t>Garai</a:t>
              </a:r>
              <a:endParaRPr lang="en-GB" sz="1600" dirty="0">
                <a:solidFill>
                  <a:srgbClr val="000000"/>
                </a:solidFill>
              </a:endParaRPr>
            </a:p>
            <a:p>
              <a:pPr algn="ctr"/>
              <a:endParaRPr lang="en-GB" sz="1600" dirty="0">
                <a:solidFill>
                  <a:srgbClr val="7030A0"/>
                </a:solidFill>
              </a:endParaRPr>
            </a:p>
            <a:p>
              <a:pPr algn="ctr"/>
              <a:r>
                <a:rPr lang="en-GB" sz="1600" dirty="0">
                  <a:solidFill>
                    <a:srgbClr val="92D050"/>
                  </a:solidFill>
                </a:rPr>
                <a:t>Graduates:</a:t>
              </a:r>
            </a:p>
            <a:p>
              <a:pPr algn="ctr"/>
              <a:r>
                <a:rPr lang="en-GB" sz="1600" dirty="0">
                  <a:solidFill>
                    <a:srgbClr val="000000"/>
                  </a:solidFill>
                </a:rPr>
                <a:t>Abdul Aziz</a:t>
              </a:r>
            </a:p>
            <a:p>
              <a:pPr algn="ctr"/>
              <a:endParaRPr lang="en-GB" sz="1600" dirty="0">
                <a:solidFill>
                  <a:srgbClr val="000000"/>
                </a:solidFill>
              </a:endParaRPr>
            </a:p>
            <a:p>
              <a:pPr algn="ctr"/>
              <a:endParaRPr lang="en-GB" dirty="0">
                <a:solidFill>
                  <a:srgbClr val="000000"/>
                </a:solidFill>
              </a:endParaRPr>
            </a:p>
          </p:txBody>
        </p:sp>
      </p:grpSp>
      <p:cxnSp>
        <p:nvCxnSpPr>
          <p:cNvPr id="32" name="Elbow Connector 31">
            <a:extLst>
              <a:ext uri="{FF2B5EF4-FFF2-40B4-BE49-F238E27FC236}">
                <a16:creationId xmlns:a16="http://schemas.microsoft.com/office/drawing/2014/main" id="{0413B943-DC6B-0D7C-F194-E0F10D12B4FC}"/>
              </a:ext>
            </a:extLst>
          </p:cNvPr>
          <p:cNvCxnSpPr>
            <a:stCxn id="2" idx="2"/>
            <a:endCxn id="4" idx="0"/>
          </p:cNvCxnSpPr>
          <p:nvPr/>
        </p:nvCxnSpPr>
        <p:spPr>
          <a:xfrm rot="5400000">
            <a:off x="4598686" y="1381054"/>
            <a:ext cx="759817" cy="2234812"/>
          </a:xfrm>
          <a:prstGeom prst="bentConnector3">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Elbow Connector 35">
            <a:extLst>
              <a:ext uri="{FF2B5EF4-FFF2-40B4-BE49-F238E27FC236}">
                <a16:creationId xmlns:a16="http://schemas.microsoft.com/office/drawing/2014/main" id="{E83C841D-00AC-C710-71A2-A7D7AEDDD9D1}"/>
              </a:ext>
            </a:extLst>
          </p:cNvPr>
          <p:cNvCxnSpPr>
            <a:stCxn id="2" idx="2"/>
            <a:endCxn id="3" idx="0"/>
          </p:cNvCxnSpPr>
          <p:nvPr/>
        </p:nvCxnSpPr>
        <p:spPr>
          <a:xfrm rot="16200000" flipH="1">
            <a:off x="6204898" y="2009653"/>
            <a:ext cx="759817" cy="977613"/>
          </a:xfrm>
          <a:prstGeom prst="bentConnector3">
            <a:avLst/>
          </a:prstGeom>
          <a:ln w="22225">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10C6603A-9562-4DEF-BCB3-A647454B01B6}"/>
              </a:ext>
            </a:extLst>
          </p:cNvPr>
          <p:cNvSpPr txBox="1"/>
          <p:nvPr/>
        </p:nvSpPr>
        <p:spPr>
          <a:xfrm>
            <a:off x="2963229" y="5991622"/>
            <a:ext cx="1795916" cy="461665"/>
          </a:xfrm>
          <a:prstGeom prst="rect">
            <a:avLst/>
          </a:prstGeom>
          <a:noFill/>
        </p:spPr>
        <p:txBody>
          <a:bodyPr wrap="square" rtlCol="0">
            <a:spAutoFit/>
          </a:bodyPr>
          <a:lstStyle/>
          <a:p>
            <a:pPr algn="ctr"/>
            <a:r>
              <a:rPr lang="en-GB" sz="1200" dirty="0">
                <a:solidFill>
                  <a:srgbClr val="7030A0"/>
                </a:solidFill>
              </a:rPr>
              <a:t>+ other members of </a:t>
            </a:r>
            <a:r>
              <a:rPr lang="en-GB" sz="1200" dirty="0" err="1">
                <a:solidFill>
                  <a:srgbClr val="7030A0"/>
                </a:solidFill>
              </a:rPr>
              <a:t>SRCNet</a:t>
            </a:r>
            <a:r>
              <a:rPr lang="en-GB" sz="1200" dirty="0">
                <a:solidFill>
                  <a:srgbClr val="7030A0"/>
                </a:solidFill>
              </a:rPr>
              <a:t> Purple Team</a:t>
            </a:r>
          </a:p>
        </p:txBody>
      </p:sp>
    </p:spTree>
    <p:extLst>
      <p:ext uri="{BB962C8B-B14F-4D97-AF65-F5344CB8AC3E}">
        <p14:creationId xmlns:p14="http://schemas.microsoft.com/office/powerpoint/2010/main" val="2278972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FD055A-EE9D-CBD0-B41B-2BA78779EE08}"/>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A1A39C34-E01A-FD49-8603-2E8AE6BB5606}"/>
              </a:ext>
            </a:extLst>
          </p:cNvPr>
          <p:cNvSpPr txBox="1"/>
          <p:nvPr/>
        </p:nvSpPr>
        <p:spPr>
          <a:xfrm>
            <a:off x="972000" y="3189600"/>
            <a:ext cx="8316591" cy="830997"/>
          </a:xfrm>
          <a:prstGeom prst="rect">
            <a:avLst/>
          </a:prstGeom>
          <a:noFill/>
        </p:spPr>
        <p:txBody>
          <a:bodyPr wrap="square" rtlCol="0" anchor="t">
            <a:spAutoFit/>
          </a:bodyPr>
          <a:lstStyle/>
          <a:p>
            <a:pPr>
              <a:spcAft>
                <a:spcPts val="200"/>
              </a:spcAft>
            </a:pPr>
            <a:r>
              <a:rPr lang="en-US" sz="4800" b="1" spc="-100" dirty="0">
                <a:solidFill>
                  <a:srgbClr val="2E2D62"/>
                </a:solidFill>
                <a:latin typeface="Arial" panose="020B0604020202020204" pitchFamily="34" charset="0"/>
                <a:cs typeface="Arial" panose="020B0604020202020204" pitchFamily="34" charset="0"/>
              </a:rPr>
              <a:t>Service Updates</a:t>
            </a:r>
          </a:p>
        </p:txBody>
      </p:sp>
      <p:pic>
        <p:nvPicPr>
          <p:cNvPr id="6" name="Picture 5">
            <a:extLst>
              <a:ext uri="{FF2B5EF4-FFF2-40B4-BE49-F238E27FC236}">
                <a16:creationId xmlns:a16="http://schemas.microsoft.com/office/drawing/2014/main" id="{27DEB608-4DB6-BD46-9EA8-B6ACD0AD7131}"/>
              </a:ext>
            </a:extLst>
          </p:cNvPr>
          <p:cNvPicPr>
            <a:picLocks noChangeAspect="1"/>
          </p:cNvPicPr>
          <p:nvPr/>
        </p:nvPicPr>
        <p:blipFill>
          <a:blip r:embed="rId4"/>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11B5395C-8EED-44F5-2EA7-0E9C1C54FE9F}"/>
              </a:ext>
            </a:extLst>
          </p:cNvPr>
          <p:cNvPicPr>
            <a:picLocks noChangeAspect="1"/>
          </p:cNvPicPr>
          <p:nvPr/>
        </p:nvPicPr>
        <p:blipFill rotWithShape="1">
          <a:blip r:embed="rId5"/>
          <a:srcRect l="39723" t="3438" r="41861" b="20967"/>
          <a:stretch/>
        </p:blipFill>
        <p:spPr>
          <a:xfrm rot="16200000">
            <a:off x="4189208" y="-1285798"/>
            <a:ext cx="6716998" cy="9288591"/>
          </a:xfrm>
          <a:prstGeom prst="rect">
            <a:avLst/>
          </a:prstGeom>
        </p:spPr>
      </p:pic>
    </p:spTree>
    <p:extLst>
      <p:ext uri="{BB962C8B-B14F-4D97-AF65-F5344CB8AC3E}">
        <p14:creationId xmlns:p14="http://schemas.microsoft.com/office/powerpoint/2010/main" val="4163640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FD055A-EE9D-CBD0-B41B-2BA78779EE08}"/>
              </a:ext>
            </a:extLst>
          </p:cNvPr>
          <p:cNvPicPr>
            <a:picLocks noChangeAspect="1"/>
          </p:cNvPicPr>
          <p:nvPr/>
        </p:nvPicPr>
        <p:blipFill rotWithShape="1">
          <a:blip r:embed="rId3"/>
          <a:srcRect l="1309" t="29344" b="4273"/>
          <a:stretch/>
        </p:blipFill>
        <p:spPr>
          <a:xfrm rot="10800000">
            <a:off x="702718" y="-3"/>
            <a:ext cx="11489279" cy="6858002"/>
          </a:xfrm>
          <a:prstGeom prst="rect">
            <a:avLst/>
          </a:prstGeom>
        </p:spPr>
      </p:pic>
      <p:sp>
        <p:nvSpPr>
          <p:cNvPr id="8" name="TextBox 7">
            <a:extLst>
              <a:ext uri="{FF2B5EF4-FFF2-40B4-BE49-F238E27FC236}">
                <a16:creationId xmlns:a16="http://schemas.microsoft.com/office/drawing/2014/main" id="{A1A39C34-E01A-FD49-8603-2E8AE6BB5606}"/>
              </a:ext>
            </a:extLst>
          </p:cNvPr>
          <p:cNvSpPr txBox="1"/>
          <p:nvPr/>
        </p:nvSpPr>
        <p:spPr>
          <a:xfrm>
            <a:off x="972000" y="3189600"/>
            <a:ext cx="8316591" cy="830997"/>
          </a:xfrm>
          <a:prstGeom prst="rect">
            <a:avLst/>
          </a:prstGeom>
          <a:noFill/>
        </p:spPr>
        <p:txBody>
          <a:bodyPr wrap="square" rtlCol="0" anchor="t">
            <a:spAutoFit/>
          </a:bodyPr>
          <a:lstStyle/>
          <a:p>
            <a:pPr>
              <a:spcAft>
                <a:spcPts val="200"/>
              </a:spcAft>
            </a:pPr>
            <a:r>
              <a:rPr lang="en-US" sz="4800" b="1" spc="-100" dirty="0">
                <a:solidFill>
                  <a:srgbClr val="2E2D62"/>
                </a:solidFill>
                <a:latin typeface="Arial" panose="020B0604020202020204" pitchFamily="34" charset="0"/>
                <a:cs typeface="Arial" panose="020B0604020202020204" pitchFamily="34" charset="0"/>
              </a:rPr>
              <a:t>GOCDB</a:t>
            </a:r>
          </a:p>
        </p:txBody>
      </p:sp>
      <p:pic>
        <p:nvPicPr>
          <p:cNvPr id="6" name="Picture 5">
            <a:extLst>
              <a:ext uri="{FF2B5EF4-FFF2-40B4-BE49-F238E27FC236}">
                <a16:creationId xmlns:a16="http://schemas.microsoft.com/office/drawing/2014/main" id="{27DEB608-4DB6-BD46-9EA8-B6ACD0AD7131}"/>
              </a:ext>
            </a:extLst>
          </p:cNvPr>
          <p:cNvPicPr>
            <a:picLocks noChangeAspect="1"/>
          </p:cNvPicPr>
          <p:nvPr/>
        </p:nvPicPr>
        <p:blipFill>
          <a:blip r:embed="rId4"/>
          <a:stretch>
            <a:fillRect/>
          </a:stretch>
        </p:blipFill>
        <p:spPr>
          <a:xfrm>
            <a:off x="146050" y="141003"/>
            <a:ext cx="3619500" cy="1554480"/>
          </a:xfrm>
          <a:prstGeom prst="rect">
            <a:avLst/>
          </a:prstGeom>
        </p:spPr>
      </p:pic>
      <p:pic>
        <p:nvPicPr>
          <p:cNvPr id="5" name="Picture 4">
            <a:extLst>
              <a:ext uri="{FF2B5EF4-FFF2-40B4-BE49-F238E27FC236}">
                <a16:creationId xmlns:a16="http://schemas.microsoft.com/office/drawing/2014/main" id="{11B5395C-8EED-44F5-2EA7-0E9C1C54FE9F}"/>
              </a:ext>
            </a:extLst>
          </p:cNvPr>
          <p:cNvPicPr>
            <a:picLocks noChangeAspect="1"/>
          </p:cNvPicPr>
          <p:nvPr/>
        </p:nvPicPr>
        <p:blipFill rotWithShape="1">
          <a:blip r:embed="rId5"/>
          <a:srcRect l="39723" t="3438" r="41861" b="20967"/>
          <a:stretch/>
        </p:blipFill>
        <p:spPr>
          <a:xfrm rot="16200000">
            <a:off x="4189208" y="-1285798"/>
            <a:ext cx="6716998" cy="9288591"/>
          </a:xfrm>
          <a:prstGeom prst="rect">
            <a:avLst/>
          </a:prstGeom>
        </p:spPr>
      </p:pic>
      <p:sp>
        <p:nvSpPr>
          <p:cNvPr id="3" name="Rectangle 2">
            <a:extLst>
              <a:ext uri="{FF2B5EF4-FFF2-40B4-BE49-F238E27FC236}">
                <a16:creationId xmlns:a16="http://schemas.microsoft.com/office/drawing/2014/main" id="{CD00FD8C-B7ED-EA74-F999-CFC39E08E53A}"/>
              </a:ext>
            </a:extLst>
          </p:cNvPr>
          <p:cNvSpPr/>
          <p:nvPr/>
        </p:nvSpPr>
        <p:spPr>
          <a:xfrm>
            <a:off x="972169" y="4192803"/>
            <a:ext cx="5745669" cy="461665"/>
          </a:xfrm>
          <a:prstGeom prst="rect">
            <a:avLst/>
          </a:prstGeom>
        </p:spPr>
        <p:txBody>
          <a:bodyPr wrap="square">
            <a:spAutoFit/>
          </a:bodyPr>
          <a:lstStyle/>
          <a:p>
            <a:r>
              <a:rPr lang="en-GB" sz="2400" i="1" dirty="0">
                <a:solidFill>
                  <a:srgbClr val="626262"/>
                </a:solidFill>
                <a:latin typeface="Arial" panose="020B0604020202020204" pitchFamily="34" charset="0"/>
                <a:cs typeface="Arial" panose="020B0604020202020204" pitchFamily="34" charset="0"/>
              </a:rPr>
              <a:t>Slides by Greg Corbett</a:t>
            </a:r>
          </a:p>
        </p:txBody>
      </p:sp>
    </p:spTree>
    <p:extLst>
      <p:ext uri="{BB962C8B-B14F-4D97-AF65-F5344CB8AC3E}">
        <p14:creationId xmlns:p14="http://schemas.microsoft.com/office/powerpoint/2010/main" val="2435624767"/>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e32309d-f48d-4471-8991-55b065ac2ec9">
      <Terms xmlns="http://schemas.microsoft.com/office/infopath/2007/PartnerControls"/>
    </lcf76f155ced4ddcb4097134ff3c332f>
    <TaxCatchAll xmlns="5d2a7bdf-96b0-4308-940e-3e68c236cfe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419D85083640C458DB225BC1B6B112F" ma:contentTypeVersion="16" ma:contentTypeDescription="Create a new document." ma:contentTypeScope="" ma:versionID="ecb6fdbc95b7128ae6c855aead06ca3b">
  <xsd:schema xmlns:xsd="http://www.w3.org/2001/XMLSchema" xmlns:xs="http://www.w3.org/2001/XMLSchema" xmlns:p="http://schemas.microsoft.com/office/2006/metadata/properties" xmlns:ns2="3e32309d-f48d-4471-8991-55b065ac2ec9" xmlns:ns3="5d2a7bdf-96b0-4308-940e-3e68c236cfe2" targetNamespace="http://schemas.microsoft.com/office/2006/metadata/properties" ma:root="true" ma:fieldsID="e3228109375aff0327da3a13bdda0be5" ns2:_="" ns3:_="">
    <xsd:import namespace="3e32309d-f48d-4471-8991-55b065ac2ec9"/>
    <xsd:import namespace="5d2a7bdf-96b0-4308-940e-3e68c236cfe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32309d-f48d-4471-8991-55b065ac2ec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d2a7bdf-96b0-4308-940e-3e68c236cfe2"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45a07ff4-85b6-4698-9293-e5256f19a7d9}" ma:internalName="TaxCatchAll" ma:showField="CatchAllData" ma:web="5d2a7bdf-96b0-4308-940e-3e68c236cfe2">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5D5D5B8-BF10-44EC-A741-7A15D8CEAE99}">
  <ds:schemaRefs>
    <ds:schemaRef ds:uri="http://schemas.microsoft.com/sharepoint/v3/contenttype/forms"/>
  </ds:schemaRefs>
</ds:datastoreItem>
</file>

<file path=customXml/itemProps2.xml><?xml version="1.0" encoding="utf-8"?>
<ds:datastoreItem xmlns:ds="http://schemas.openxmlformats.org/officeDocument/2006/customXml" ds:itemID="{A5F1C4F4-B514-46B5-BA53-F3136A038A55}">
  <ds:schemaRefs>
    <ds:schemaRef ds:uri="5d2a7bdf-96b0-4308-940e-3e68c236cfe2"/>
    <ds:schemaRef ds:uri="http://schemas.microsoft.com/office/2006/metadata/properties"/>
    <ds:schemaRef ds:uri="http://schemas.openxmlformats.org/package/2006/metadata/core-properties"/>
    <ds:schemaRef ds:uri="http://purl.org/dc/dcmitype/"/>
    <ds:schemaRef ds:uri="http://schemas.microsoft.com/office/2006/documentManagement/types"/>
    <ds:schemaRef ds:uri="http://purl.org/dc/terms/"/>
    <ds:schemaRef ds:uri="http://purl.org/dc/elements/1.1/"/>
    <ds:schemaRef ds:uri="http://schemas.microsoft.com/office/infopath/2007/PartnerControls"/>
    <ds:schemaRef ds:uri="3e32309d-f48d-4471-8991-55b065ac2ec9"/>
    <ds:schemaRef ds:uri="http://www.w3.org/XML/1998/namespace"/>
  </ds:schemaRefs>
</ds:datastoreItem>
</file>

<file path=customXml/itemProps3.xml><?xml version="1.0" encoding="utf-8"?>
<ds:datastoreItem xmlns:ds="http://schemas.openxmlformats.org/officeDocument/2006/customXml" ds:itemID="{B60A03AA-C9AC-447B-B6A9-A64B71A06482}">
  <ds:schemaRefs>
    <ds:schemaRef ds:uri="3e32309d-f48d-4471-8991-55b065ac2ec9"/>
    <ds:schemaRef ds:uri="5d2a7bdf-96b0-4308-940e-3e68c236cfe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5764</TotalTime>
  <Words>2333</Words>
  <Application>Microsoft Macintosh PowerPoint</Application>
  <PresentationFormat>Widescreen</PresentationFormat>
  <Paragraphs>288</Paragraphs>
  <Slides>30</Slides>
  <Notes>21</Notes>
  <HiddenSlides>1</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30</vt:i4>
      </vt:variant>
    </vt:vector>
  </HeadingPairs>
  <TitlesOfParts>
    <vt:vector size="41" baseType="lpstr">
      <vt:lpstr>Arial</vt:lpstr>
      <vt:lpstr>Arial Regular</vt:lpstr>
      <vt:lpstr>Arial,Sans-Serif</vt:lpstr>
      <vt:lpstr>Calibri</vt:lpstr>
      <vt:lpstr>Calibri Light</vt:lpstr>
      <vt:lpstr>Symbol</vt:lpstr>
      <vt:lpstr>Times New Roman</vt:lpstr>
      <vt:lpstr>Wingdings</vt:lpstr>
      <vt:lpstr>Font and logo master</vt:lpstr>
      <vt:lpstr>Custom Design</vt:lpstr>
      <vt:lpstr>Font WITHOUT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IAM: Current status</vt:lpstr>
      <vt:lpstr>PowerPoint Presentation</vt:lpstr>
      <vt:lpstr>PowerPoint Presentation</vt:lpstr>
      <vt:lpstr>PowerPoint Presentation</vt:lpstr>
      <vt:lpstr>FTS: Current status</vt:lpstr>
      <vt:lpstr>FTS: Future plans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Collier, Ian (STFC,RAL,SC)</cp:lastModifiedBy>
  <cp:revision>6</cp:revision>
  <cp:lastPrinted>2019-10-02T08:27:37Z</cp:lastPrinted>
  <dcterms:created xsi:type="dcterms:W3CDTF">2019-09-17T08:04:08Z</dcterms:created>
  <dcterms:modified xsi:type="dcterms:W3CDTF">2024-03-27T11:30:43Z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0x0101000419D85083640C458DB225BC1B6B112F</vt:lpwstr>
  </property>
  <property fmtid="{D5CDD505-2E9C-101B-9397-08002B2CF9AE}" pid="3" name="_dlc_DocIdItemGuid">
    <vt:lpwstr>7d6dd9f8-2757-4d2f-b6c5-c8fdb553a0d1</vt:lpwstr>
  </property>
  <property fmtid="{D5CDD505-2E9C-101B-9397-08002B2CF9AE}" pid="4" name="MediaServiceImageTags">
    <vt:lpwstr/>
  </property>
</Properties>
</file>