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390" r:id="rId3"/>
    <p:sldId id="388" r:id="rId4"/>
    <p:sldId id="397" r:id="rId5"/>
    <p:sldId id="391" r:id="rId6"/>
    <p:sldId id="389" r:id="rId7"/>
    <p:sldId id="393" r:id="rId8"/>
    <p:sldId id="394" r:id="rId9"/>
    <p:sldId id="399" r:id="rId10"/>
    <p:sldId id="400" r:id="rId11"/>
    <p:sldId id="396" r:id="rId12"/>
    <p:sldId id="39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DA32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35" autoAdjust="0"/>
  </p:normalViewPr>
  <p:slideViewPr>
    <p:cSldViewPr>
      <p:cViewPr varScale="1">
        <p:scale>
          <a:sx n="130" d="100"/>
          <a:sy n="130" d="100"/>
        </p:scale>
        <p:origin x="213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66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2D1F4-030C-47D8-8A8D-7F2EDC80A672}" type="datetimeFigureOut">
              <a:rPr lang="en-GB" smtClean="0"/>
              <a:t>26/03/2024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B10A1-D56D-44B8-8414-28323014A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33ED0F-05B6-421B-AD93-5B776A13A92A}" type="datetimeFigureOut">
              <a:rPr lang="en-GB"/>
              <a:pPr>
                <a:defRPr/>
              </a:pPr>
              <a:t>26/03/2024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D155C58-33FC-4D62-8254-889A0B286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795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1A505-6B31-4EC5-B3F7-7FD361077E99}" type="datetime1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C90DC-25A3-4140-BFF7-63A78A3424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06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C198C-1EDA-400C-AB28-A6348EE229FA}" type="datetime1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71F4D-7840-4BD1-A9AE-B7B5D99704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68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640EC-2874-415D-8BB2-462C86499C07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122D-86B0-4E82-A4A8-6F3A362441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17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2E1E7-5836-43C9-B6BD-852D6B64AB17}" type="datetime1">
              <a:rPr lang="en-GB" smtClean="0"/>
              <a:t>26/03/2024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AC183-CCFF-4207-9919-A82D669DFE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564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3A3-0E24-4938-B99B-7F00ECC64F40}" type="datetime1">
              <a:rPr lang="en-GB" smtClean="0"/>
              <a:t>26/03/2024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2E8C7-028E-4DC6-9099-1ECACFFA88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478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23E93-D9DC-4843-9DD8-2D14E70C40D6}" type="datetime1">
              <a:rPr lang="en-GB" smtClean="0"/>
              <a:t>26/03/2024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7949F-46A5-43DD-91D9-D1A57DE30E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46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65AA7-38D4-4CA7-A9B2-E907230AA09F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75491-AEBC-4549-B3D8-4236DCEAEE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054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69F9A-0200-4125-96CA-7DE317B869F3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3D4F-FD56-40A4-9BFC-DD7ACC6CD9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12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37520-BFA0-48B1-99D0-0A90849A54BA}" type="datetime1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D3455-9D81-49AE-882F-B538C3A2B3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807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B5A4B-5B8C-4724-B847-1D16E3D6F329}" type="datetime1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3FB3D-F5DF-41A5-933C-E3F529C778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63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255D47-19A4-4ACF-9FB8-5E0108ED05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63033" y="38494"/>
            <a:ext cx="666335" cy="6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87EAD4EF-8784-4783-902A-25A39C0EEA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03648" y="1412775"/>
            <a:ext cx="3024000" cy="2232275"/>
          </a:xfrm>
        </p:spPr>
        <p:txBody>
          <a:bodyPr/>
          <a:lstStyle/>
          <a:p>
            <a:endParaRPr lang="en-GB"/>
          </a:p>
        </p:txBody>
      </p:sp>
      <p:sp>
        <p:nvSpPr>
          <p:cNvPr id="9" name="Picture Placeholder 10">
            <a:extLst>
              <a:ext uri="{FF2B5EF4-FFF2-40B4-BE49-F238E27FC236}">
                <a16:creationId xmlns:a16="http://schemas.microsoft.com/office/drawing/2014/main" id="{9EEF60CE-E0B2-419B-89A7-BEE52A5027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19056" y="1412774"/>
            <a:ext cx="3024000" cy="2232275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icture Placeholder 10">
            <a:extLst>
              <a:ext uri="{FF2B5EF4-FFF2-40B4-BE49-F238E27FC236}">
                <a16:creationId xmlns:a16="http://schemas.microsoft.com/office/drawing/2014/main" id="{AA34CF0A-A6C6-4552-BB76-1B49C24CB4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409072" y="3789065"/>
            <a:ext cx="3024000" cy="2232275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CF457E7-0DC9-473F-B1B5-A9A06A40A2F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919056" y="3789040"/>
            <a:ext cx="3024000" cy="223227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88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ks, slight y cut 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052736"/>
            <a:ext cx="3024000" cy="20940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E304A9-3183-4ACF-AFC8-B4A3BEB0E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904" y="5532154"/>
            <a:ext cx="8830345" cy="350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F25D8741-4C0A-41A1-8F8A-8050AF67C4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60000" y="1052736"/>
            <a:ext cx="3024000" cy="20940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3FC892F2-A1F3-4682-90C4-F801149B953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0000" y="1052736"/>
            <a:ext cx="3024000" cy="20940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D3BF0E54-E54C-4D80-9559-DF7A2660147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478" y="3212976"/>
            <a:ext cx="3024000" cy="20940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75477929-6E08-43DD-818E-F8E2045E63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60000" y="3212976"/>
            <a:ext cx="3024000" cy="20940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AE62A695-A600-46C2-99F8-D1A03FE9FC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18884" y="3212976"/>
            <a:ext cx="3024000" cy="209407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25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s, standard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478" y="1159786"/>
            <a:ext cx="3024000" cy="19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E304A9-3183-4ACF-AFC8-B4A3BEB0E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904" y="5532154"/>
            <a:ext cx="8830345" cy="350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1E988A31-1ED4-45D4-BD4C-79E27C0CC03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054300" y="1130814"/>
            <a:ext cx="3024000" cy="19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B33F894E-2972-47CB-8453-9F05E1EDA3E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10078" y="1130814"/>
            <a:ext cx="3024000" cy="19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BC95164B-6E3F-4172-89F7-2D83AF74252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3212976"/>
            <a:ext cx="3024000" cy="19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BF154D28-DD41-4508-8D93-0D1FD9747A0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057978" y="3212976"/>
            <a:ext cx="3024000" cy="198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5AB40DF7-1227-49AB-9E1C-70A39423EA3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120002" y="3212976"/>
            <a:ext cx="3024000" cy="1980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41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pics, ratio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812207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00" y="849464"/>
            <a:ext cx="3024000" cy="22786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E304A9-3183-4ACF-AFC8-B4A3BEB0E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0" y="5394391"/>
            <a:ext cx="8830345" cy="350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258FEEC-9EE9-464B-81A5-DBC42E956D9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041050" y="852625"/>
            <a:ext cx="3024000" cy="22786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A210939F-600F-4CC2-9E32-E290F7B4B95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88052" y="848308"/>
            <a:ext cx="3024000" cy="22786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841B189A-CEDD-4538-AA2A-CA3A37BAB04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166" y="3134396"/>
            <a:ext cx="3024000" cy="22786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4" name="Picture Placeholder 10">
            <a:extLst>
              <a:ext uri="{FF2B5EF4-FFF2-40B4-BE49-F238E27FC236}">
                <a16:creationId xmlns:a16="http://schemas.microsoft.com/office/drawing/2014/main" id="{0AA1F224-47D7-4A63-8034-A317D5CB591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041050" y="3134396"/>
            <a:ext cx="3024000" cy="227860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5" name="Picture Placeholder 10">
            <a:extLst>
              <a:ext uri="{FF2B5EF4-FFF2-40B4-BE49-F238E27FC236}">
                <a16:creationId xmlns:a16="http://schemas.microsoft.com/office/drawing/2014/main" id="{40143D9B-365C-4E52-AD50-CC8643BA358B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094042" y="3134396"/>
            <a:ext cx="3024000" cy="227860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762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2872736" y="1303333"/>
            <a:ext cx="3135465" cy="204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E304A9-3183-4ACF-AFC8-B4A3BEB0E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827" y="1560644"/>
            <a:ext cx="2686981" cy="350963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EC0F34CD-FEB9-40C4-A6B4-A4516DA0A6BE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011401" y="1303333"/>
            <a:ext cx="3135465" cy="204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9139C748-E61A-49E0-930E-4218AC9708C1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2872735" y="3407200"/>
            <a:ext cx="3135465" cy="204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4D7239BA-5B45-4B61-AD5C-F639F508D1A7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6002647" y="3407200"/>
            <a:ext cx="3135465" cy="2040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56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4899" y="1316361"/>
            <a:ext cx="4456986" cy="290472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4E304A9-3183-4ACF-AFC8-B4A3BEB0E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1" y="4581128"/>
            <a:ext cx="8951677" cy="1045608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3EEBB3EA-9C66-41D3-8AAA-A669C7A93757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540958" y="1312099"/>
            <a:ext cx="4456986" cy="2904727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37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AL50thcolou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034" y="0"/>
            <a:ext cx="697966" cy="63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8622"/>
            <a:ext cx="8229600" cy="1240138"/>
          </a:xfrm>
        </p:spPr>
        <p:txBody>
          <a:bodyPr/>
          <a:lstStyle>
            <a:lvl1pPr algn="l">
              <a:defRPr sz="4000" i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Test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0932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794C9-9646-45DF-94A7-CCDCB4377CCA}" type="datetime1">
              <a:rPr lang="en-GB" smtClean="0"/>
              <a:t>26/03/2024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9512" y="6492875"/>
            <a:ext cx="2133600" cy="365125"/>
          </a:xfrm>
        </p:spPr>
        <p:txBody>
          <a:bodyPr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F3843C-544C-46CD-B0B9-13C56E2534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163529"/>
            <a:ext cx="3024000" cy="223227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16DE3C07-F7E9-4DE5-BA96-9C3A25DDCC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1077" y="1163529"/>
            <a:ext cx="3024000" cy="2232275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5C180A9D-7F13-4083-B7AA-1F088B85C7E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2154" y="1163530"/>
            <a:ext cx="3024000" cy="2232275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1E386FC-5268-4187-BEF1-94EB6268D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594926"/>
            <a:ext cx="9106154" cy="2531237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3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E0B19E-AB3B-40D3-8FC3-2A85274E56AF}" type="datetime1">
              <a:rPr lang="en-GB" smtClean="0"/>
              <a:t>26/03/2024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B306FD-0357-4322-AC88-FC2E2DCFDA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3" r:id="rId3"/>
    <p:sldLayoutId id="2147483677" r:id="rId4"/>
    <p:sldLayoutId id="2147483678" r:id="rId5"/>
    <p:sldLayoutId id="2147483679" r:id="rId6"/>
    <p:sldLayoutId id="2147483675" r:id="rId7"/>
    <p:sldLayoutId id="2147483676" r:id="rId8"/>
    <p:sldLayoutId id="2147483674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ypi.org/project/tsgauth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7E81-E9DD-4F13-9B9D-BBBF1F52BD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38675"/>
            <a:ext cx="7772400" cy="1470025"/>
          </a:xfrm>
        </p:spPr>
        <p:txBody>
          <a:bodyPr/>
          <a:lstStyle/>
          <a:p>
            <a:r>
              <a:rPr lang="en-GB" dirty="0"/>
              <a:t>Graphical Tools for Detector Operations and Validation:</a:t>
            </a:r>
            <a:br>
              <a:rPr lang="en-GB" dirty="0"/>
            </a:br>
            <a:r>
              <a:rPr lang="en-GB" dirty="0"/>
              <a:t>Should we be involved?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C3FE3A-95C6-4905-BBD3-CCCCF7866A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3356992"/>
            <a:ext cx="7859216" cy="1752600"/>
          </a:xfrm>
        </p:spPr>
        <p:txBody>
          <a:bodyPr/>
          <a:lstStyle/>
          <a:p>
            <a:r>
              <a:rPr lang="en-GB" sz="2800" dirty="0"/>
              <a:t>Sam Harper (RAL)</a:t>
            </a:r>
          </a:p>
          <a:p>
            <a:r>
              <a:rPr lang="en-GB" sz="2400" dirty="0" err="1"/>
              <a:t>SwiftHEP</a:t>
            </a:r>
            <a:r>
              <a:rPr lang="en-GB" sz="2400" dirty="0"/>
              <a:t> Meeting </a:t>
            </a:r>
          </a:p>
          <a:p>
            <a:r>
              <a:rPr lang="en-GB" sz="2400" dirty="0"/>
              <a:t>March 27</a:t>
            </a:r>
            <a:r>
              <a:rPr lang="en-GB" sz="2400" baseline="30000" dirty="0"/>
              <a:t>th</a:t>
            </a:r>
            <a:r>
              <a:rPr lang="en-GB" sz="2400" dirty="0"/>
              <a:t> 2024</a:t>
            </a:r>
          </a:p>
          <a:p>
            <a:endParaRPr lang="en-GB" sz="2400" dirty="0"/>
          </a:p>
          <a:p>
            <a:br>
              <a:rPr lang="en-GB" sz="2800" dirty="0"/>
            </a:b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6FC1B-268D-4F60-94A0-A82C3A229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C90DC-25A3-4140-BFF7-63A78A3424FF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25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69A1D-CD95-787D-66AB-EE9C7A284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432C9-4B71-FA4F-578D-CF2676C67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Studies: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9083D-98F9-B660-DC24-FFD096259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24744"/>
            <a:ext cx="9073008" cy="5368131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examples:</a:t>
            </a:r>
          </a:p>
          <a:p>
            <a:r>
              <a:rPr lang="en-GB" sz="2400" dirty="0" err="1"/>
              <a:t>hltsupervisor</a:t>
            </a:r>
            <a:r>
              <a:rPr lang="en-GB" sz="2400" dirty="0"/>
              <a:t>: assists shift crew &amp; experts handle trigger issues at P5</a:t>
            </a:r>
          </a:p>
          <a:p>
            <a:pPr lvl="1"/>
            <a:r>
              <a:rPr lang="en-GB" sz="1800" dirty="0"/>
              <a:t>analyses the trigger rates and offers clear advice on what to do</a:t>
            </a:r>
          </a:p>
          <a:p>
            <a:pPr lvl="1"/>
            <a:r>
              <a:rPr lang="en-GB" sz="1800" dirty="0"/>
              <a:t>improves operational efficiency at p5</a:t>
            </a:r>
            <a:endParaRPr lang="en-GB" sz="2400" dirty="0"/>
          </a:p>
          <a:p>
            <a:r>
              <a:rPr lang="en-GB" sz="2400" dirty="0" err="1"/>
              <a:t>hltinfo</a:t>
            </a:r>
            <a:r>
              <a:rPr lang="en-GB" sz="2400" dirty="0"/>
              <a:t>: provides HLT information for analyses</a:t>
            </a:r>
          </a:p>
          <a:p>
            <a:pPr lvl="1"/>
            <a:r>
              <a:rPr lang="en-GB" sz="2000" dirty="0"/>
              <a:t>before this, very difficult in CMS to find out basic trigger info</a:t>
            </a:r>
          </a:p>
          <a:p>
            <a:r>
              <a:rPr lang="en-GB" sz="2400" dirty="0"/>
              <a:t>multi run DQM:</a:t>
            </a:r>
          </a:p>
          <a:p>
            <a:pPr lvl="1"/>
            <a:r>
              <a:rPr lang="en-GB" sz="2000" dirty="0"/>
              <a:t>CMS DQM plots are run based</a:t>
            </a:r>
          </a:p>
          <a:p>
            <a:pPr lvl="1"/>
            <a:r>
              <a:rPr lang="en-GB" sz="2000" dirty="0"/>
              <a:t>this </a:t>
            </a:r>
            <a:r>
              <a:rPr lang="en-GB" sz="2000" dirty="0" err="1"/>
              <a:t>agreates</a:t>
            </a:r>
            <a:r>
              <a:rPr lang="en-GB" sz="2000" dirty="0"/>
              <a:t> key plots over a fill and displays a quick summary on </a:t>
            </a:r>
            <a:r>
              <a:rPr lang="en-GB" sz="2000" dirty="0" err="1"/>
              <a:t>triggr</a:t>
            </a:r>
            <a:r>
              <a:rPr lang="en-GB" sz="2000" dirty="0"/>
              <a:t> health intended for a busy expert</a:t>
            </a:r>
          </a:p>
          <a:p>
            <a:r>
              <a:rPr lang="en-GB" sz="2400" dirty="0"/>
              <a:t>timing measurement service</a:t>
            </a:r>
          </a:p>
          <a:p>
            <a:pPr lvl="1"/>
            <a:r>
              <a:rPr lang="en-GB" sz="2000" dirty="0"/>
              <a:t>allows users to run the standard benchmarks to estimate CPU resources of their path with a single script</a:t>
            </a:r>
          </a:p>
          <a:p>
            <a:pPr lvl="1"/>
            <a:r>
              <a:rPr lang="en-GB" sz="2000" dirty="0"/>
              <a:t>displays the results easily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252E7-5DB5-4C46-010F-095616FC0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10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828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88083-9C71-862E-7011-37DE1D2A8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tools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59167-DC53-E01E-B414-F93777BE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11</a:t>
            </a:fld>
            <a:r>
              <a:rPr lang="en-GB"/>
              <a:t>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26AB78-02DF-1996-C8F4-CEE7E8ED4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052736"/>
            <a:ext cx="3948219" cy="2041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6D3845-003E-BC9E-E871-CDA275E0D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25" y="1445179"/>
            <a:ext cx="4668299" cy="24835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FA3B79-6EEE-17F3-CB8F-D8DFA27D9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9993" y="3284984"/>
            <a:ext cx="4851149" cy="2541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C96352-5289-DE0D-05DB-2BDEAE7D4E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858" y="4365104"/>
            <a:ext cx="4464496" cy="235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4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21F02-EB04-9731-29B4-3CBFC8DEC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237B5-6D24-420E-930C-2296E5BED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n-GB" dirty="0"/>
              <a:t>I see a big problem limiting our physics by wasting our </a:t>
            </a:r>
            <a:r>
              <a:rPr lang="en-GB" dirty="0" err="1"/>
              <a:t>personpower</a:t>
            </a:r>
            <a:r>
              <a:rPr lang="en-GB" dirty="0"/>
              <a:t> due to substandard tools</a:t>
            </a:r>
          </a:p>
          <a:p>
            <a:pPr lvl="1"/>
            <a:r>
              <a:rPr lang="en-GB" dirty="0"/>
              <a:t>its absolutely limiting our physics on CMS</a:t>
            </a:r>
          </a:p>
          <a:p>
            <a:r>
              <a:rPr lang="en-GB" dirty="0"/>
              <a:t>I have no idea how to properly solve it</a:t>
            </a:r>
          </a:p>
          <a:p>
            <a:r>
              <a:rPr lang="en-GB" dirty="0"/>
              <a:t>should </a:t>
            </a:r>
            <a:r>
              <a:rPr lang="en-GB" dirty="0" err="1"/>
              <a:t>swifthep</a:t>
            </a:r>
            <a:r>
              <a:rPr lang="en-GB" dirty="0"/>
              <a:t> be involved here, is this something we should think about?</a:t>
            </a:r>
          </a:p>
          <a:p>
            <a:pPr lvl="1"/>
            <a:r>
              <a:rPr lang="en-GB" dirty="0" err="1"/>
              <a:t>eg</a:t>
            </a:r>
            <a:r>
              <a:rPr lang="en-GB" dirty="0"/>
              <a:t> provide off the shelf solutions  /examples</a:t>
            </a:r>
          </a:p>
          <a:p>
            <a:pPr lvl="1"/>
            <a:r>
              <a:rPr lang="en-GB" dirty="0"/>
              <a:t>it would have been a  huge help for me when starting out</a:t>
            </a:r>
          </a:p>
          <a:p>
            <a:r>
              <a:rPr lang="en-GB" dirty="0"/>
              <a:t>or is this something we consider more appropriate for others to solve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CEEAE-441A-A4DA-21A6-2CFBFD55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12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33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5D1E0-53AC-1C70-5381-D11A9381E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4B9CF-5094-4257-DDDA-D10789F9A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40768"/>
            <a:ext cx="8640960" cy="4525963"/>
          </a:xfrm>
        </p:spPr>
        <p:txBody>
          <a:bodyPr/>
          <a:lstStyle/>
          <a:p>
            <a:r>
              <a:rPr lang="en-GB" dirty="0"/>
              <a:t>was CMS trigger coordinator, during my term oversaw</a:t>
            </a:r>
          </a:p>
          <a:p>
            <a:pPr lvl="1"/>
            <a:r>
              <a:rPr lang="en-GB" dirty="0"/>
              <a:t>Phase II HLT TDR with first realistic compute estimates</a:t>
            </a:r>
          </a:p>
          <a:p>
            <a:pPr lvl="1"/>
            <a:r>
              <a:rPr lang="en-GB" dirty="0"/>
              <a:t>CMS’s transition to GPUs</a:t>
            </a:r>
          </a:p>
          <a:p>
            <a:pPr lvl="1"/>
            <a:r>
              <a:rPr lang="en-GB" dirty="0"/>
              <a:t>Run3 prep</a:t>
            </a:r>
          </a:p>
          <a:p>
            <a:r>
              <a:rPr lang="en-GB" dirty="0"/>
              <a:t>During my term, the biggest problem I identified was not making our code faster</a:t>
            </a:r>
          </a:p>
          <a:p>
            <a:pPr lvl="1"/>
            <a:r>
              <a:rPr lang="en-GB" dirty="0"/>
              <a:t>this is under control, its challenging but there is a well-thought out plan which SWIFTHEP is a key part of</a:t>
            </a:r>
          </a:p>
          <a:p>
            <a:r>
              <a:rPr lang="en-GB" dirty="0"/>
              <a:t>It was the lack of tools to operate and run CMS</a:t>
            </a:r>
          </a:p>
          <a:p>
            <a:pPr lvl="1"/>
            <a:r>
              <a:rPr lang="en-GB" dirty="0"/>
              <a:t>there is laughably little effort on this and the skill set to do so does not overlap with typical skill set we have available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436C0-7186-ED32-C2AE-F654E8C9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2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5423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BE5F8-5D1C-5F06-00FE-CE907D6E5D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A17E1-B262-C54B-8ABE-221974640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DCBD5A-A51B-8425-3A45-7865BAFDA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600200"/>
            <a:ext cx="8928992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More succinctly    </a:t>
            </a:r>
          </a:p>
          <a:p>
            <a:r>
              <a:rPr lang="en-GB" dirty="0"/>
              <a:t>I’m not worried about CMS not being able to meet the computing of the HL-LHC</a:t>
            </a:r>
          </a:p>
          <a:p>
            <a:pPr lvl="1"/>
            <a:r>
              <a:rPr lang="en-GB" dirty="0"/>
              <a:t>GPU efforts are advanced, lots of code development on going, this is going to converge</a:t>
            </a:r>
          </a:p>
          <a:p>
            <a:r>
              <a:rPr lang="en-GB" dirty="0"/>
              <a:t>I am worried about not able to turn on the detector or configure it due to broken tools to do so</a:t>
            </a:r>
          </a:p>
          <a:p>
            <a:pPr lvl="1"/>
            <a:r>
              <a:rPr lang="en-GB" dirty="0"/>
              <a:t>CMS came worryingly close to not being able to change trigger keys when the CERN SSO upgrade happened</a:t>
            </a:r>
          </a:p>
          <a:p>
            <a:pPr lvl="2"/>
            <a:r>
              <a:rPr lang="en-GB" dirty="0"/>
              <a:t>simply because almost nobody knows how our </a:t>
            </a:r>
            <a:r>
              <a:rPr lang="en-GB" dirty="0" err="1"/>
              <a:t>webbased</a:t>
            </a:r>
            <a:r>
              <a:rPr lang="en-GB" dirty="0"/>
              <a:t> tooling worked 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F218B-059E-9FF8-F3BB-90D24AAA2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3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554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D4EC9-3D19-FA5B-62A0-8B096569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am talking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F9180-907A-2DCF-0A04-F1110451C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525963"/>
          </a:xfrm>
        </p:spPr>
        <p:txBody>
          <a:bodyPr/>
          <a:lstStyle/>
          <a:p>
            <a:r>
              <a:rPr lang="en-GB" dirty="0"/>
              <a:t>I mean tools like</a:t>
            </a:r>
          </a:p>
          <a:p>
            <a:pPr lvl="1"/>
            <a:r>
              <a:rPr lang="en-GB" dirty="0"/>
              <a:t>displaying DQM histograms</a:t>
            </a:r>
          </a:p>
          <a:p>
            <a:pPr lvl="1"/>
            <a:r>
              <a:rPr lang="en-GB" dirty="0"/>
              <a:t>developing trigger paths</a:t>
            </a:r>
          </a:p>
          <a:p>
            <a:pPr lvl="1"/>
            <a:r>
              <a:rPr lang="en-GB" dirty="0"/>
              <a:t>configuring detector settings</a:t>
            </a:r>
          </a:p>
          <a:p>
            <a:pPr lvl="1"/>
            <a:r>
              <a:rPr lang="en-GB" dirty="0"/>
              <a:t>displaying detector information</a:t>
            </a:r>
          </a:p>
          <a:p>
            <a:pPr lvl="1"/>
            <a:r>
              <a:rPr lang="en-GB" dirty="0"/>
              <a:t>presenting information to analyses	</a:t>
            </a:r>
          </a:p>
          <a:p>
            <a:r>
              <a:rPr lang="en-GB" dirty="0"/>
              <a:t>I don’t mean analysis tools</a:t>
            </a:r>
          </a:p>
          <a:p>
            <a:pPr lvl="1"/>
            <a:r>
              <a:rPr lang="en-GB" dirty="0" err="1"/>
              <a:t>RDataframe</a:t>
            </a:r>
            <a:r>
              <a:rPr lang="en-GB" dirty="0"/>
              <a:t>, </a:t>
            </a:r>
            <a:r>
              <a:rPr lang="en-GB" dirty="0" err="1"/>
              <a:t>coffea</a:t>
            </a:r>
            <a:r>
              <a:rPr lang="en-GB" dirty="0"/>
              <a:t>, other popular tools</a:t>
            </a:r>
          </a:p>
          <a:p>
            <a:pPr lvl="1"/>
            <a:r>
              <a:rPr lang="en-GB" dirty="0"/>
              <a:t>already well served by others and in general this is in good shape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6D1AD2-6738-4113-5F81-F5D2CA2C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4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D9CB91E-7CC2-5611-4B61-FE322D438D49}"/>
              </a:ext>
            </a:extLst>
          </p:cNvPr>
          <p:cNvSpPr/>
          <p:nvPr/>
        </p:nvSpPr>
        <p:spPr>
          <a:xfrm>
            <a:off x="5508104" y="1988840"/>
            <a:ext cx="576064" cy="223224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61D9DD-4F33-C6F7-6858-E94521FBCBEC}"/>
              </a:ext>
            </a:extLst>
          </p:cNvPr>
          <p:cNvSpPr txBox="1"/>
          <p:nvPr/>
        </p:nvSpPr>
        <p:spPr>
          <a:xfrm>
            <a:off x="6516216" y="27089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typically all need some sort of GUI</a:t>
            </a:r>
          </a:p>
        </p:txBody>
      </p:sp>
    </p:spTree>
    <p:extLst>
      <p:ext uri="{BB962C8B-B14F-4D97-AF65-F5344CB8AC3E}">
        <p14:creationId xmlns:p14="http://schemas.microsoft.com/office/powerpoint/2010/main" val="267766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E2444-4A69-BBFD-C302-2CEA49194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6CF14-C971-8FB4-56BB-585369CB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Efficient Tools are key to unlocking Physics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E5243-2DDC-3885-D71E-CCFD036EA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physicists try to do too much</a:t>
            </a:r>
          </a:p>
          <a:p>
            <a:r>
              <a:rPr lang="en-GB" sz="2400" dirty="0"/>
              <a:t>goal for maximising physics is allow them to achieve more </a:t>
            </a:r>
          </a:p>
          <a:p>
            <a:r>
              <a:rPr lang="en-GB" sz="2400" dirty="0"/>
              <a:t>efficient tools are key here</a:t>
            </a:r>
          </a:p>
          <a:p>
            <a:pPr lvl="1"/>
            <a:r>
              <a:rPr lang="en-GB" sz="2000" dirty="0"/>
              <a:t>CMS’s physics potential is absolutely limited by the quality of its tools</a:t>
            </a:r>
          </a:p>
          <a:p>
            <a:pPr lvl="2"/>
            <a:r>
              <a:rPr lang="en-GB" sz="1800" dirty="0"/>
              <a:t>there are some good ones (</a:t>
            </a:r>
            <a:r>
              <a:rPr lang="en-GB" sz="1800" dirty="0" err="1"/>
              <a:t>eg</a:t>
            </a:r>
            <a:r>
              <a:rPr lang="en-GB" sz="1800" dirty="0"/>
              <a:t> OMS our online monitoring) but the majority are bad</a:t>
            </a:r>
          </a:p>
          <a:p>
            <a:pPr lvl="1"/>
            <a:r>
              <a:rPr lang="en-GB" sz="2000" dirty="0"/>
              <a:t>trigger development barrier is too high, folks spend their time battling with the substandard tools rather than making performant triggers</a:t>
            </a:r>
          </a:p>
          <a:p>
            <a:r>
              <a:rPr lang="en-GB" sz="2400" dirty="0"/>
              <a:t>the problem (at least on CMS) is that we have very little ability to build efficient (non-analysis) tools</a:t>
            </a:r>
          </a:p>
          <a:p>
            <a:pPr lvl="1"/>
            <a:r>
              <a:rPr lang="en-GB" sz="2000" dirty="0"/>
              <a:t>maybe its better on other experiments?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34B77-A3C3-2223-76FC-A8B83D22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5</a:t>
            </a:fld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7215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17A82-6CF2-14E3-2259-7A756D7EB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6027B-D8B3-9F32-3BB9-1B954AAD6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Graphical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CC5DC-782E-75F0-1797-77B0187383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974" y="1166018"/>
            <a:ext cx="8702505" cy="4525963"/>
          </a:xfrm>
        </p:spPr>
        <p:txBody>
          <a:bodyPr/>
          <a:lstStyle/>
          <a:p>
            <a:r>
              <a:rPr lang="en-GB" sz="2000" dirty="0"/>
              <a:t>trend is all GUIs moving to running in the browser</a:t>
            </a:r>
          </a:p>
          <a:p>
            <a:pPr lvl="1"/>
            <a:r>
              <a:rPr lang="en-GB" sz="1800" dirty="0"/>
              <a:t>sometimes it looks native but often can actually be a webapp running on a bundled version of chromium</a:t>
            </a:r>
          </a:p>
          <a:p>
            <a:pPr lvl="2"/>
            <a:r>
              <a:rPr lang="en-GB" sz="1600" dirty="0"/>
              <a:t>electron is common framework</a:t>
            </a:r>
          </a:p>
          <a:p>
            <a:pPr lvl="2"/>
            <a:r>
              <a:rPr lang="en-GB" sz="1600" dirty="0" err="1"/>
              <a:t>vscode</a:t>
            </a:r>
            <a:r>
              <a:rPr lang="en-GB" sz="1600" dirty="0"/>
              <a:t> is probably the most popular one</a:t>
            </a:r>
          </a:p>
          <a:p>
            <a:r>
              <a:rPr lang="en-GB" sz="2000" dirty="0"/>
              <a:t>GUIs in a browser means written in </a:t>
            </a:r>
            <a:r>
              <a:rPr lang="en-GB" sz="2000" dirty="0" err="1"/>
              <a:t>javascript</a:t>
            </a:r>
            <a:r>
              <a:rPr lang="en-GB" sz="2000" dirty="0"/>
              <a:t>* </a:t>
            </a:r>
          </a:p>
          <a:p>
            <a:pPr lvl="1"/>
            <a:r>
              <a:rPr lang="en-GB" sz="1800" dirty="0"/>
              <a:t>there have been attempts with python, so far I’ve not been impressed</a:t>
            </a:r>
          </a:p>
          <a:p>
            <a:r>
              <a:rPr lang="en-GB" sz="2000" dirty="0"/>
              <a:t>physicists in general do not know </a:t>
            </a:r>
            <a:r>
              <a:rPr lang="en-GB" sz="2000" dirty="0" err="1"/>
              <a:t>javascript</a:t>
            </a:r>
            <a:endParaRPr lang="en-GB" sz="2000" dirty="0"/>
          </a:p>
          <a:p>
            <a:pPr lvl="1"/>
            <a:r>
              <a:rPr lang="en-GB" sz="1800" dirty="0"/>
              <a:t>nor do they have much experience with REST APIs and other key </a:t>
            </a:r>
            <a:r>
              <a:rPr lang="en-GB" sz="1800" dirty="0" err="1"/>
              <a:t>pardims</a:t>
            </a:r>
            <a:r>
              <a:rPr lang="en-GB" sz="1800" dirty="0"/>
              <a:t> here</a:t>
            </a:r>
          </a:p>
          <a:p>
            <a:r>
              <a:rPr lang="en-GB" sz="2000" dirty="0"/>
              <a:t>therefore its very hard to for collaborations to develop such tools as there is a very limited talent pool with the correct skill set</a:t>
            </a:r>
          </a:p>
          <a:p>
            <a:pPr lvl="1"/>
            <a:r>
              <a:rPr lang="en-GB" sz="1800" dirty="0"/>
              <a:t>difficult to import the skill set: hard to retain full stack </a:t>
            </a:r>
            <a:r>
              <a:rPr lang="en-GB" sz="1800" dirty="0" err="1"/>
              <a:t>devs</a:t>
            </a:r>
            <a:r>
              <a:rPr lang="en-GB" sz="1800" dirty="0"/>
              <a:t> and hard to communicate the requirements to them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7AA01-9C56-094D-4C06-15A0E73BE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6</a:t>
            </a:fld>
            <a:r>
              <a:rPr lang="en-GB"/>
              <a:t>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F6CB23-047F-8566-E46C-071D5017BD01}"/>
              </a:ext>
            </a:extLst>
          </p:cNvPr>
          <p:cNvSpPr txBox="1"/>
          <p:nvPr/>
        </p:nvSpPr>
        <p:spPr>
          <a:xfrm>
            <a:off x="323527" y="566124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*IMHO any serious development should use typescript which is a superset of </a:t>
            </a:r>
            <a:r>
              <a:rPr lang="en-GB" dirty="0" err="1"/>
              <a:t>javascript</a:t>
            </a:r>
            <a:endParaRPr lang="en-GB" dirty="0"/>
          </a:p>
          <a:p>
            <a:r>
              <a:rPr lang="en-GB" dirty="0"/>
              <a:t>  in this talk whenever I say </a:t>
            </a:r>
            <a:r>
              <a:rPr lang="en-GB" dirty="0" err="1"/>
              <a:t>javascript</a:t>
            </a:r>
            <a:r>
              <a:rPr lang="en-GB" dirty="0"/>
              <a:t>, I really mean typescript</a:t>
            </a:r>
          </a:p>
        </p:txBody>
      </p:sp>
    </p:spTree>
    <p:extLst>
      <p:ext uri="{BB962C8B-B14F-4D97-AF65-F5344CB8AC3E}">
        <p14:creationId xmlns:p14="http://schemas.microsoft.com/office/powerpoint/2010/main" val="375908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6D03A-ED59-B3AB-7173-90392E90CC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F085-42A8-ABE6-3B52-6BD92594A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Commonality Between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B483B-F9AA-87A5-331C-06863A100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r>
              <a:rPr lang="en-GB" dirty="0"/>
              <a:t>many tools needed by experiments will be bespoke</a:t>
            </a:r>
          </a:p>
          <a:p>
            <a:pPr lvl="1"/>
            <a:r>
              <a:rPr lang="en-GB" dirty="0"/>
              <a:t>say something unique to configurating a CMS run</a:t>
            </a:r>
          </a:p>
          <a:p>
            <a:r>
              <a:rPr lang="en-GB" dirty="0"/>
              <a:t>but many will be common</a:t>
            </a:r>
          </a:p>
          <a:p>
            <a:pPr lvl="1"/>
            <a:r>
              <a:rPr lang="en-GB" dirty="0"/>
              <a:t>every experiment needs a way to visualise validation plots efficiently</a:t>
            </a:r>
          </a:p>
          <a:p>
            <a:r>
              <a:rPr lang="en-GB" dirty="0"/>
              <a:t>even the bespoke tools have common elements</a:t>
            </a:r>
          </a:p>
          <a:p>
            <a:pPr lvl="1"/>
            <a:r>
              <a:rPr lang="en-GB" dirty="0"/>
              <a:t>usually its just the “business logic” or exactly what information to display</a:t>
            </a:r>
          </a:p>
          <a:p>
            <a:pPr lvl="1"/>
            <a:r>
              <a:rPr lang="en-GB" dirty="0"/>
              <a:t>having a good example  or libraries will help</a:t>
            </a:r>
          </a:p>
          <a:p>
            <a:pPr lvl="1"/>
            <a:r>
              <a:rPr lang="en-GB" dirty="0" err="1"/>
              <a:t>eg</a:t>
            </a:r>
            <a:r>
              <a:rPr lang="en-GB" dirty="0"/>
              <a:t> if you want to interact with the CERN SSO can use a common package like </a:t>
            </a:r>
            <a:r>
              <a:rPr lang="en-GB" dirty="0">
                <a:hlinkClick r:id="rId2"/>
              </a:rPr>
              <a:t>tsgauth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BA2C6-AAD5-7CB5-B8C3-A71E15F1B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7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26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2DCD4-CBD0-3D59-724D-A8E5465A7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2B36A-6D16-F858-83DE-3D37E6930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250E0-83D4-C01B-BE45-3663A5129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tool must provide the correct information </a:t>
            </a:r>
          </a:p>
          <a:p>
            <a:r>
              <a:rPr lang="en-GB" dirty="0"/>
              <a:t>a tool needs to enable the correct workflows</a:t>
            </a:r>
          </a:p>
          <a:p>
            <a:pPr marL="0" indent="0">
              <a:buNone/>
            </a:pPr>
            <a:r>
              <a:rPr lang="en-GB" dirty="0"/>
              <a:t>Typically the experts (aka physicists) know what they need do and an external programmer doesn’t</a:t>
            </a:r>
          </a:p>
          <a:p>
            <a:pPr marL="0" indent="0">
              <a:buNone/>
            </a:pPr>
            <a:r>
              <a:rPr lang="en-GB" dirty="0"/>
              <a:t>There are two approaches</a:t>
            </a:r>
          </a:p>
          <a:p>
            <a:r>
              <a:rPr lang="en-GB" dirty="0"/>
              <a:t>teach a physicist how to write the tool</a:t>
            </a:r>
          </a:p>
          <a:p>
            <a:r>
              <a:rPr lang="en-GB" dirty="0"/>
              <a:t>have the physicist write a detailed specification and requirements document</a:t>
            </a:r>
          </a:p>
          <a:p>
            <a:pPr lvl="1"/>
            <a:r>
              <a:rPr lang="en-GB" dirty="0"/>
              <a:t>this is harder than it sounds!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245121-1D93-0D5E-682E-515E8AEE0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8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71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50054-7454-18BC-E1E1-1CAE88BCC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239DB-8652-FF13-CE02-D3696F0CA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E6EB5-99BE-129C-C64A-07B244CA2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4525963"/>
          </a:xfrm>
        </p:spPr>
        <p:txBody>
          <a:bodyPr/>
          <a:lstStyle/>
          <a:p>
            <a:r>
              <a:rPr lang="en-GB" sz="2000" dirty="0"/>
              <a:t>I learnt typescript, make simple websites hosted on CERN PAAS</a:t>
            </a:r>
          </a:p>
          <a:p>
            <a:r>
              <a:rPr lang="en-GB" sz="2000" dirty="0"/>
              <a:t>I make tools which I think are most needed</a:t>
            </a:r>
          </a:p>
          <a:p>
            <a:r>
              <a:rPr lang="en-GB" sz="2000" dirty="0"/>
              <a:t>all tools are somewhat similar architecture</a:t>
            </a:r>
          </a:p>
          <a:p>
            <a:pPr lvl="1"/>
            <a:r>
              <a:rPr lang="en-GB" sz="1800" dirty="0"/>
              <a:t>frontend : typescript + </a:t>
            </a:r>
            <a:r>
              <a:rPr lang="en-GB" sz="1800" dirty="0" err="1"/>
              <a:t>vue</a:t>
            </a:r>
            <a:endParaRPr lang="en-GB" sz="1800" dirty="0"/>
          </a:p>
          <a:p>
            <a:pPr lvl="2"/>
            <a:r>
              <a:rPr lang="en-GB" sz="1400" dirty="0" err="1"/>
              <a:t>vue</a:t>
            </a:r>
            <a:r>
              <a:rPr lang="en-GB" sz="1400" dirty="0"/>
              <a:t> is frontend framework, one of the big three (react, angular, </a:t>
            </a:r>
            <a:r>
              <a:rPr lang="en-GB" sz="1400" dirty="0" err="1"/>
              <a:t>vue</a:t>
            </a:r>
            <a:r>
              <a:rPr lang="en-GB" sz="1400" dirty="0"/>
              <a:t>)</a:t>
            </a:r>
          </a:p>
          <a:p>
            <a:pPr lvl="2"/>
            <a:r>
              <a:rPr lang="en-GB" sz="1400" dirty="0"/>
              <a:t>still </a:t>
            </a:r>
            <a:r>
              <a:rPr lang="en-GB" sz="1400" dirty="0" err="1"/>
              <a:t>js</a:t>
            </a:r>
            <a:r>
              <a:rPr lang="en-GB" sz="1400" dirty="0"/>
              <a:t> ecosystem is fast moving, frameworks do get deprecated</a:t>
            </a:r>
          </a:p>
          <a:p>
            <a:pPr lvl="1"/>
            <a:r>
              <a:rPr lang="en-GB" sz="1800" dirty="0"/>
              <a:t>backend : python using flask (moving to </a:t>
            </a:r>
            <a:r>
              <a:rPr lang="en-GB" sz="1800" dirty="0" err="1"/>
              <a:t>fastapi</a:t>
            </a:r>
            <a:r>
              <a:rPr lang="en-GB" sz="1800" dirty="0"/>
              <a:t>)</a:t>
            </a:r>
          </a:p>
          <a:p>
            <a:pPr lvl="2"/>
            <a:r>
              <a:rPr lang="en-GB" sz="1400" dirty="0"/>
              <a:t>try and do as much as possible on the backend as python is very physicist friendly</a:t>
            </a:r>
          </a:p>
          <a:p>
            <a:pPr lvl="1"/>
            <a:r>
              <a:rPr lang="en-GB" sz="1800" dirty="0"/>
              <a:t>usually some sort of </a:t>
            </a:r>
            <a:r>
              <a:rPr lang="en-GB" sz="1800" dirty="0" err="1"/>
              <a:t>db</a:t>
            </a:r>
            <a:r>
              <a:rPr lang="en-GB" sz="1800" dirty="0"/>
              <a:t> such as mongo</a:t>
            </a:r>
          </a:p>
          <a:p>
            <a:pPr lvl="2"/>
            <a:r>
              <a:rPr lang="en-GB" sz="1400" dirty="0"/>
              <a:t>again very physicist friendly, its just </a:t>
            </a:r>
            <a:r>
              <a:rPr lang="en-GB" sz="1400" dirty="0" err="1"/>
              <a:t>json</a:t>
            </a:r>
            <a:r>
              <a:rPr lang="en-GB" sz="1400" dirty="0"/>
              <a:t> docs</a:t>
            </a:r>
          </a:p>
          <a:p>
            <a:pPr lvl="2"/>
            <a:r>
              <a:rPr lang="en-GB" sz="1400" dirty="0"/>
              <a:t>note I’m using this to store root histograms now</a:t>
            </a:r>
          </a:p>
          <a:p>
            <a:r>
              <a:rPr lang="en-GB" sz="2000" dirty="0"/>
              <a:t>once you know how, its very easy to do this</a:t>
            </a:r>
          </a:p>
          <a:p>
            <a:pPr lvl="1"/>
            <a:r>
              <a:rPr lang="en-GB" sz="1800" dirty="0"/>
              <a:t>the trick is knowing how</a:t>
            </a:r>
          </a:p>
          <a:p>
            <a:r>
              <a:rPr lang="en-GB" sz="2000" dirty="0"/>
              <a:t>it has been a game changer, I’ve been busy solving many of the things that irate me on CMS</a:t>
            </a:r>
          </a:p>
          <a:p>
            <a:pPr lvl="1"/>
            <a:r>
              <a:rPr lang="en-GB" sz="1800" dirty="0"/>
              <a:t>and the tools work exactly how we want it to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D6155-A17F-8404-4FAA-CC655629D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60666D-F64D-4C1B-9544-C505E21D54D3}" type="slidenum">
              <a:rPr lang="en-GB" smtClean="0"/>
              <a:pPr>
                <a:defRPr/>
              </a:pPr>
              <a:t>9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8137"/>
      </p:ext>
    </p:extLst>
  </p:cSld>
  <p:clrMapOvr>
    <a:masterClrMapping/>
  </p:clrMapOvr>
</p:sld>
</file>

<file path=ppt/theme/theme1.xml><?xml version="1.0" encoding="utf-8"?>
<a:theme xmlns:a="http://schemas.openxmlformats.org/drawingml/2006/main" name="egammaPFClustersAndRecHitsPropos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1038</Words>
  <Application>Microsoft Office PowerPoint</Application>
  <PresentationFormat>On-screen Show (4:3)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egammaPFClustersAndRecHitsProposal</vt:lpstr>
      <vt:lpstr>Graphical Tools for Detector Operations and Validation: Should we be involved?</vt:lpstr>
      <vt:lpstr>Introduction</vt:lpstr>
      <vt:lpstr>Introduction (II)</vt:lpstr>
      <vt:lpstr>What I am talking about</vt:lpstr>
      <vt:lpstr>Efficient Tools are key to unlocking Physics Potential</vt:lpstr>
      <vt:lpstr>Graphical Tools</vt:lpstr>
      <vt:lpstr>Commonality Between Experiments</vt:lpstr>
      <vt:lpstr>Designing Tools</vt:lpstr>
      <vt:lpstr>Case Studies</vt:lpstr>
      <vt:lpstr>Case Studies: examples</vt:lpstr>
      <vt:lpstr>Examples of tools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Based Confdb</dc:title>
  <dc:creator>Sam James Harper</dc:creator>
  <cp:lastModifiedBy>Harper, Sam (STFC,RAL,PPD)</cp:lastModifiedBy>
  <cp:revision>269</cp:revision>
  <dcterms:created xsi:type="dcterms:W3CDTF">2020-06-17T17:50:11Z</dcterms:created>
  <dcterms:modified xsi:type="dcterms:W3CDTF">2024-03-27T09:49:44Z</dcterms:modified>
</cp:coreProperties>
</file>