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85" r:id="rId6"/>
    <p:sldId id="284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742"/>
    <p:restoredTop sz="95946"/>
  </p:normalViewPr>
  <p:slideViewPr>
    <p:cSldViewPr snapToGrid="0">
      <p:cViewPr varScale="1">
        <p:scale>
          <a:sx n="69" d="100"/>
          <a:sy n="69" d="100"/>
        </p:scale>
        <p:origin x="216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ACC1C-E3FD-434D-B62F-B2CF30D35D6A}" type="datetimeFigureOut">
              <a:rPr lang="en-GB" smtClean="0"/>
              <a:t>17/03/2024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340BE-E2F3-E447-BB47-4DD482F48E3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4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F1CDEF-9015-1036-D966-B40A98269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7052CA-B6B1-7190-2460-CB9A08631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59F2E1-42CD-E421-6090-80EDA88E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13E74B-77CE-0873-CC90-3BFB84D7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226633-2BCE-47F9-FB66-F101A648F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Immagine 6" descr="cern.jpg">
            <a:extLst>
              <a:ext uri="{FF2B5EF4-FFF2-40B4-BE49-F238E27FC236}">
                <a16:creationId xmlns:a16="http://schemas.microsoft.com/office/drawing/2014/main" id="{9D355C4D-78A5-C418-836E-5783B46855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" y="2"/>
            <a:ext cx="832104" cy="8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2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1FF7A-34F9-8803-82F6-7F347726E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E1CCD6-CF1B-D3AE-FA8F-9C17FCEF9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A80755-FD5A-6A29-A433-4BEF885F9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5CE77E-1F09-8A75-ED29-31D440C0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403FD0-D891-7D83-9091-965FC3B8A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44F621-D4BB-0341-C76E-7E7F8CE40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EF1765-7462-0A93-231C-9D5E7066B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621B56-E4BF-A06B-3465-F9446B01F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914B10-A9DF-1E5E-2F69-A14383CA0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CA9F70-29AE-90D2-4266-8EF7FAF97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59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B5F99-75B6-430A-4514-3FE0DF850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5" y="286008"/>
            <a:ext cx="9441457" cy="546098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E2C746-B0AB-6E6C-4B4F-0ACDB336F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B88ECD-271E-BFC2-357A-53ED4AA2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CD2304-09C0-7A56-EA09-92359D9D9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5F064-89EF-4D5E-EAE9-B171AA55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B473FCF-FEDE-F36A-AA2C-B2BD6E9638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06657" y="80326"/>
            <a:ext cx="1585341" cy="651510"/>
          </a:xfrm>
          <a:prstGeom prst="rect">
            <a:avLst/>
          </a:prstGeom>
        </p:spPr>
      </p:pic>
      <p:pic>
        <p:nvPicPr>
          <p:cNvPr id="8" name="Immagine 6" descr="cern.jpg">
            <a:extLst>
              <a:ext uri="{FF2B5EF4-FFF2-40B4-BE49-F238E27FC236}">
                <a16:creationId xmlns:a16="http://schemas.microsoft.com/office/drawing/2014/main" id="{CF07CF87-83C2-9957-BBDB-EB5EDB1EC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" y="2"/>
            <a:ext cx="832104" cy="8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4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48D18-082E-14D2-C077-C5E7E00B5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FA0B00-C8DC-C913-DC5E-10E89009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833CA5-5267-7821-5DCC-8F32BF29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200F45-2379-C411-1CB2-95A6C1195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7CD512-E283-93B3-6AD7-BDAD965B4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30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0B7F0-3395-BE2F-5189-4DDA1418E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3E35DE-342D-C69D-4643-0B60B3A61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A3B5EC0-7665-41CD-E19E-C7F540D26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2CCE62-8423-A29C-4A74-E3571E4C2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B8A34-B156-70CA-5E8E-9AC768FF0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0F3169-0E82-D787-D5B0-9B41BE42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99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DCF0B-5BE1-EF7E-120B-BC89304B9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480EBC-A99F-5E38-CCD0-CDCDD5670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492A3C-9045-4704-2390-F2DA7C71F5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9D4EFCA-7FFC-8D72-9309-29E398D08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4E8BC16-EE2B-C434-5F9E-E58AA7C3B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68247DB-D11F-C1C5-5FBC-8D7E87A9C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0DD21D-E54A-10AD-3034-6B581E902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693508-AABF-AA8C-45FB-0FFDDAA2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0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1B3DC-B053-4B05-831D-95DDA1684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FEF216-08E1-ADC0-B829-57F73C5B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3410A3-093D-2604-27D2-C916AF14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CFBD4D-D4F2-4A94-6B2F-FDE3427A2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6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272A3C6-0E58-1F65-FBCE-09FD5F5AB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F910DB-5A58-E4B8-7106-D80906C05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A2A9AB-3D30-C243-0D5B-135F0E7E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9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E257FA-DEF6-C4A2-F1DB-FA6574E7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0310BB-7A53-DEDA-470F-88630FB78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897311-7C36-7836-7563-CBA5C8FC2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DFE20F-FFC8-E79E-BD52-FE9490D83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8D3B0C4-CFA2-BABB-88E0-05FF23E6A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A5CD70-6D17-01A4-37E8-CECD87B88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63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D46F9-4125-FAF4-2A4C-5FF57E93B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C7B1187-73B6-6187-5B11-D3E354EA7B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7D662A-F99F-85B8-0B31-F8EB4F264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3400A6-D554-7F3C-3540-8DE514F07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571153-EFAB-B7A4-9CA0-0C3915214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65A730B-CBFA-7C1E-7A77-E0F423F74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3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99250D4-4514-183B-0194-EA8F4EB2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E4A8E7-225A-3022-EFA6-B454EB63A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A9E98E-99CB-92CB-F37E-FF8DDDCD3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F59902-5A29-84E5-1315-F58207A6C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7EE09E-25C7-4AB5-4876-3E16EF42D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62A88-F467-E646-9431-3516E6AB9C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6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7342E01-D3BC-519B-BF6F-7720FB66D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6090" y="5166376"/>
            <a:ext cx="4833327" cy="787446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MT"/>
              </a:rPr>
              <a:t>Jan Friedrich  </a:t>
            </a:r>
          </a:p>
          <a:p>
            <a:r>
              <a:rPr lang="de-DE" sz="2000" i="1" dirty="0">
                <a:solidFill>
                  <a:schemeClr val="accent1">
                    <a:lumMod val="50000"/>
                  </a:schemeClr>
                </a:solidFill>
                <a:latin typeface="ArialMT"/>
              </a:rPr>
              <a:t> Technische Universität München</a:t>
            </a:r>
          </a:p>
        </p:txBody>
      </p:sp>
      <p:pic>
        <p:nvPicPr>
          <p:cNvPr id="4" name="Picture 3" descr="page1image24627232">
            <a:extLst>
              <a:ext uri="{FF2B5EF4-FFF2-40B4-BE49-F238E27FC236}">
                <a16:creationId xmlns:a16="http://schemas.microsoft.com/office/drawing/2014/main" id="{56EFF41A-6133-43BC-CBB4-C5AD43213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138" y="799420"/>
            <a:ext cx="3059233" cy="126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 9">
            <a:extLst>
              <a:ext uri="{FF2B5EF4-FFF2-40B4-BE49-F238E27FC236}">
                <a16:creationId xmlns:a16="http://schemas.microsoft.com/office/drawing/2014/main" id="{F3253D8A-D308-FFEB-ECF9-323B77CA7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373" y="5061617"/>
            <a:ext cx="1341206" cy="99696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D9C3D57-7FD6-285F-5300-F98D4941DF57}"/>
              </a:ext>
            </a:extLst>
          </p:cNvPr>
          <p:cNvSpPr txBox="1"/>
          <p:nvPr/>
        </p:nvSpPr>
        <p:spPr>
          <a:xfrm>
            <a:off x="4859951" y="2941689"/>
            <a:ext cx="3789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>
                    <a:lumMod val="50000"/>
                  </a:schemeClr>
                </a:solidFill>
                <a:latin typeface="ArialMT"/>
              </a:rPr>
              <a:t>PAW’24 introductory slides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515C543A-A033-B247-328A-EAC439062705}"/>
              </a:ext>
            </a:extLst>
          </p:cNvPr>
          <p:cNvSpPr txBox="1">
            <a:spLocks/>
          </p:cNvSpPr>
          <p:nvPr/>
        </p:nvSpPr>
        <p:spPr>
          <a:xfrm>
            <a:off x="3816090" y="3920826"/>
            <a:ext cx="4833327" cy="787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ArialMT"/>
              </a:rPr>
              <a:t>Oleg Denisov  </a:t>
            </a:r>
          </a:p>
          <a:p>
            <a:r>
              <a:rPr lang="de-DE" sz="2000" i="1" dirty="0">
                <a:solidFill>
                  <a:schemeClr val="accent1">
                    <a:lumMod val="50000"/>
                  </a:schemeClr>
                </a:solidFill>
                <a:latin typeface="ArialMT"/>
              </a:rPr>
              <a:t> INFN Torino, CERN</a:t>
            </a:r>
          </a:p>
        </p:txBody>
      </p:sp>
    </p:spTree>
    <p:extLst>
      <p:ext uri="{BB962C8B-B14F-4D97-AF65-F5344CB8AC3E}">
        <p14:creationId xmlns:p14="http://schemas.microsoft.com/office/powerpoint/2010/main" val="253631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5"/>
            <a:ext cx="9441457" cy="714375"/>
          </a:xfrm>
        </p:spPr>
        <p:txBody>
          <a:bodyPr>
            <a:normAutofit/>
          </a:bodyPr>
          <a:lstStyle/>
          <a:p>
            <a:r>
              <a:rPr lang="en-GB" dirty="0"/>
              <a:t>Welcome to the inaugural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2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6DDD14E-B503-23F8-73C9-F47CC16BD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7350"/>
            <a:ext cx="12192003" cy="3429000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AA6CE86-57B8-08C3-3688-50B9D36FFBAD}"/>
              </a:ext>
            </a:extLst>
          </p:cNvPr>
          <p:cNvGrpSpPr/>
          <p:nvPr/>
        </p:nvGrpSpPr>
        <p:grpSpPr>
          <a:xfrm>
            <a:off x="3365500" y="889865"/>
            <a:ext cx="6248400" cy="1795470"/>
            <a:chOff x="1701800" y="812662"/>
            <a:chExt cx="6248400" cy="1795470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1A83C4CA-D565-4A5A-EABE-F322F4F0F099}"/>
                </a:ext>
              </a:extLst>
            </p:cNvPr>
            <p:cNvSpPr txBox="1"/>
            <p:nvPr/>
          </p:nvSpPr>
          <p:spPr>
            <a:xfrm>
              <a:off x="1701800" y="812662"/>
              <a:ext cx="6096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4400" b="1" i="1" dirty="0">
                  <a:solidFill>
                    <a:srgbClr val="FF0000"/>
                  </a:solidFill>
                </a:rPr>
                <a:t>P</a:t>
              </a:r>
              <a:r>
                <a:rPr lang="en-GB" sz="4400" b="1" i="1" dirty="0">
                  <a:solidFill>
                    <a:schemeClr val="accent1">
                      <a:lumMod val="50000"/>
                    </a:schemeClr>
                  </a:solidFill>
                </a:rPr>
                <a:t>hysics at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637B74A7-70C6-3269-2D9C-CFB68CE166E5}"/>
                </a:ext>
              </a:extLst>
            </p:cNvPr>
            <p:cNvSpPr txBox="1"/>
            <p:nvPr/>
          </p:nvSpPr>
          <p:spPr>
            <a:xfrm>
              <a:off x="1778000" y="1332963"/>
              <a:ext cx="6096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4400" b="1" i="1" dirty="0">
                  <a:solidFill>
                    <a:srgbClr val="FF0000"/>
                  </a:solidFill>
                </a:rPr>
                <a:t>A</a:t>
              </a:r>
              <a:r>
                <a:rPr lang="en-GB" sz="4400" b="1" i="1" dirty="0">
                  <a:solidFill>
                    <a:schemeClr val="accent1">
                      <a:lumMod val="50000"/>
                    </a:schemeClr>
                  </a:solidFill>
                </a:rPr>
                <a:t>MBER</a:t>
              </a:r>
              <a:r>
                <a:rPr lang="en-GB" sz="4400" b="1" i="1" dirty="0"/>
                <a:t> </a:t>
              </a:r>
              <a:r>
                <a:rPr lang="en-GB" sz="4400" b="1" i="1" dirty="0">
                  <a:solidFill>
                    <a:schemeClr val="accent1">
                      <a:lumMod val="50000"/>
                    </a:schemeClr>
                  </a:solidFill>
                </a:rPr>
                <a:t>international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42D00C86-1A78-83AA-370D-42676BC71D5F}"/>
                </a:ext>
              </a:extLst>
            </p:cNvPr>
            <p:cNvSpPr txBox="1"/>
            <p:nvPr/>
          </p:nvSpPr>
          <p:spPr>
            <a:xfrm>
              <a:off x="1854200" y="1838691"/>
              <a:ext cx="609600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4400" b="1" i="1" dirty="0">
                  <a:solidFill>
                    <a:srgbClr val="FF0000"/>
                  </a:solidFill>
                </a:rPr>
                <a:t>W</a:t>
              </a:r>
              <a:r>
                <a:rPr lang="en-GB" sz="4400" b="1" i="1" dirty="0">
                  <a:solidFill>
                    <a:schemeClr val="accent1">
                      <a:lumMod val="50000"/>
                    </a:schemeClr>
                  </a:solidFill>
                </a:rPr>
                <a:t>orkshop</a:t>
              </a:r>
              <a:r>
                <a:rPr lang="en-GB" sz="4400" b="1" i="1" dirty="0"/>
                <a:t> </a:t>
              </a:r>
              <a:r>
                <a:rPr lang="en-GB" sz="4400" b="1" i="1" dirty="0">
                  <a:solidFill>
                    <a:srgbClr val="FF0000"/>
                  </a:solidFill>
                </a:rPr>
                <a:t>‘24</a:t>
              </a:r>
            </a:p>
          </p:txBody>
        </p:sp>
      </p:grpSp>
      <p:sp>
        <p:nvSpPr>
          <p:cNvPr id="15" name="Textfeld 14">
            <a:extLst>
              <a:ext uri="{FF2B5EF4-FFF2-40B4-BE49-F238E27FC236}">
                <a16:creationId xmlns:a16="http://schemas.microsoft.com/office/drawing/2014/main" id="{66159552-0294-7E41-2886-CA7F650552F3}"/>
              </a:ext>
            </a:extLst>
          </p:cNvPr>
          <p:cNvSpPr txBox="1"/>
          <p:nvPr/>
        </p:nvSpPr>
        <p:spPr>
          <a:xfrm>
            <a:off x="1644650" y="3006397"/>
            <a:ext cx="374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18./19.3.2024 Château de Bossey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29C53E2-6807-8531-B88B-1DAD722528D9}"/>
              </a:ext>
            </a:extLst>
          </p:cNvPr>
          <p:cNvSpPr txBox="1"/>
          <p:nvPr/>
        </p:nvSpPr>
        <p:spPr>
          <a:xfrm>
            <a:off x="8610600" y="3006397"/>
            <a:ext cx="1758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  <a:r>
              <a:rPr lang="en-GB" sz="1800" dirty="0"/>
              <a:t>.3.2024 CERN</a:t>
            </a:r>
          </a:p>
        </p:txBody>
      </p:sp>
    </p:spTree>
    <p:extLst>
      <p:ext uri="{BB962C8B-B14F-4D97-AF65-F5344CB8AC3E}">
        <p14:creationId xmlns:p14="http://schemas.microsoft.com/office/powerpoint/2010/main" val="9552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6"/>
            <a:ext cx="9441457" cy="865228"/>
          </a:xfrm>
        </p:spPr>
        <p:txBody>
          <a:bodyPr>
            <a:normAutofit/>
          </a:bodyPr>
          <a:lstStyle/>
          <a:p>
            <a:r>
              <a:rPr lang="en-GB" dirty="0"/>
              <a:t>How AMBER was born…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3</a:t>
            </a:fld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933E1DA-0532-D8F6-B9EA-70E66DD0F4AA}"/>
              </a:ext>
            </a:extLst>
          </p:cNvPr>
          <p:cNvSpPr txBox="1"/>
          <p:nvPr/>
        </p:nvSpPr>
        <p:spPr>
          <a:xfrm>
            <a:off x="1068634" y="1876209"/>
            <a:ext cx="4569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6"/>
                </a:solidFill>
              </a:rPr>
              <a:t>September 2016</a:t>
            </a:r>
            <a:r>
              <a:rPr lang="en-GB" sz="1400" i="1" dirty="0"/>
              <a:t>: </a:t>
            </a:r>
            <a:r>
              <a:rPr lang="en-GB" sz="1400" i="1" dirty="0">
                <a:solidFill>
                  <a:schemeClr val="accent1">
                    <a:lumMod val="50000"/>
                  </a:schemeClr>
                </a:solidFill>
              </a:rPr>
              <a:t>Physics Beyond Colliders initiative of CERN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452BC98-DA78-6ABB-6081-D36FFD170FDD}"/>
              </a:ext>
            </a:extLst>
          </p:cNvPr>
          <p:cNvSpPr txBox="1"/>
          <p:nvPr/>
        </p:nvSpPr>
        <p:spPr>
          <a:xfrm>
            <a:off x="745872" y="2755523"/>
            <a:ext cx="3970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August 2018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Letter of Intent: COMPASS++/AMBER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BAFDB50-E34D-250F-32FD-B35FB3E4B29D}"/>
              </a:ext>
            </a:extLst>
          </p:cNvPr>
          <p:cNvSpPr txBox="1"/>
          <p:nvPr/>
        </p:nvSpPr>
        <p:spPr>
          <a:xfrm>
            <a:off x="733172" y="1469038"/>
            <a:ext cx="3782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March 2016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Workshop “COMPASS beyond 2020”</a:t>
            </a:r>
            <a:endParaRPr lang="en-GB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C63EDB4-AD91-2127-2174-CFC777C3B4FB}"/>
              </a:ext>
            </a:extLst>
          </p:cNvPr>
          <p:cNvSpPr txBox="1"/>
          <p:nvPr/>
        </p:nvSpPr>
        <p:spPr>
          <a:xfrm>
            <a:off x="733172" y="2312128"/>
            <a:ext cx="492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June 2018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Workshop “New QCD Facility at the M2 SPS beamline”</a:t>
            </a:r>
            <a:endParaRPr lang="en-GB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Immagine 7">
            <a:extLst>
              <a:ext uri="{FF2B5EF4-FFF2-40B4-BE49-F238E27FC236}">
                <a16:creationId xmlns:a16="http://schemas.microsoft.com/office/drawing/2014/main" id="{5204CE9A-86E7-C488-8CF9-310BEFF0F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5570" y="881897"/>
            <a:ext cx="4096387" cy="370763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F82B3CA-2535-17B0-62F1-24DEA198463D}"/>
              </a:ext>
            </a:extLst>
          </p:cNvPr>
          <p:cNvSpPr txBox="1"/>
          <p:nvPr/>
        </p:nvSpPr>
        <p:spPr>
          <a:xfrm>
            <a:off x="745872" y="3198918"/>
            <a:ext cx="6101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April 19, 2019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Towards a new collaboration: COMPASS++/AMBER Kick-off meeting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32A824D-CA52-398D-7905-222A4365F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1" y="4587689"/>
            <a:ext cx="9144000" cy="175260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E086580C-3471-1C83-3724-96F35F963756}"/>
              </a:ext>
            </a:extLst>
          </p:cNvPr>
          <p:cNvSpPr txBox="1"/>
          <p:nvPr/>
        </p:nvSpPr>
        <p:spPr>
          <a:xfrm>
            <a:off x="761982" y="3990405"/>
            <a:ext cx="3489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May 2021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First Collaboration Meeting (zoom)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19D69C1-012E-AE7F-B908-282A87AEB2A8}"/>
              </a:ext>
            </a:extLst>
          </p:cNvPr>
          <p:cNvSpPr txBox="1"/>
          <p:nvPr/>
        </p:nvSpPr>
        <p:spPr>
          <a:xfrm>
            <a:off x="733171" y="1061867"/>
            <a:ext cx="6302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6"/>
                </a:solidFill>
              </a:rPr>
              <a:t>~2009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early ideas of future high-intensity hadron beams for COMPASS are discussed</a:t>
            </a:r>
            <a:endParaRPr lang="en-GB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4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934" y="79260"/>
            <a:ext cx="9789866" cy="844782"/>
          </a:xfrm>
        </p:spPr>
        <p:txBody>
          <a:bodyPr>
            <a:noAutofit/>
          </a:bodyPr>
          <a:lstStyle/>
          <a:p>
            <a:r>
              <a:rPr lang="en-GB" sz="3200" b="1" i="1" dirty="0">
                <a:solidFill>
                  <a:schemeClr val="tx2"/>
                </a:solidFill>
              </a:rPr>
              <a:t>A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pparatus</a:t>
            </a:r>
            <a:r>
              <a:rPr lang="en-GB" sz="3200" i="1" dirty="0"/>
              <a:t> 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en-GB" sz="3200" i="1" dirty="0"/>
              <a:t> </a:t>
            </a:r>
            <a:r>
              <a:rPr lang="en-GB" sz="3200" b="1" i="1" dirty="0">
                <a:solidFill>
                  <a:schemeClr val="tx2"/>
                </a:solidFill>
              </a:rPr>
              <a:t>M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eson</a:t>
            </a:r>
            <a:r>
              <a:rPr lang="en-GB" sz="3200" i="1" dirty="0"/>
              <a:t> 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en-GB" sz="3200" i="1" dirty="0"/>
              <a:t> </a:t>
            </a:r>
            <a:r>
              <a:rPr lang="en-GB" sz="3200" b="1" i="1" dirty="0">
                <a:solidFill>
                  <a:schemeClr val="tx2"/>
                </a:solidFill>
              </a:rPr>
              <a:t>B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aryon</a:t>
            </a:r>
            <a:r>
              <a:rPr lang="en-GB" sz="3200" i="1" dirty="0"/>
              <a:t> </a:t>
            </a:r>
            <a:r>
              <a:rPr lang="en-GB" sz="3200" b="1" i="1" dirty="0">
                <a:solidFill>
                  <a:schemeClr val="tx2"/>
                </a:solidFill>
              </a:rPr>
              <a:t>E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xperimental</a:t>
            </a:r>
            <a:r>
              <a:rPr lang="en-GB" sz="3200" i="1" dirty="0"/>
              <a:t> </a:t>
            </a:r>
            <a:r>
              <a:rPr lang="en-GB" sz="3200" b="1" i="1" dirty="0">
                <a:solidFill>
                  <a:schemeClr val="tx2"/>
                </a:solidFill>
              </a:rPr>
              <a:t>R</a:t>
            </a:r>
            <a:r>
              <a:rPr lang="en-GB" sz="3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esearch</a:t>
            </a:r>
            <a:endParaRPr lang="en-GB" sz="32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4</a:t>
            </a:fld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29094FB-74E2-B0CB-4A0D-8A1F3F63ED62}"/>
              </a:ext>
            </a:extLst>
          </p:cNvPr>
          <p:cNvSpPr txBox="1"/>
          <p:nvPr/>
        </p:nvSpPr>
        <p:spPr>
          <a:xfrm>
            <a:off x="258661" y="1290539"/>
            <a:ext cx="4388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AMBER has been </a:t>
            </a:r>
            <a:r>
              <a:rPr lang="en-GB" sz="1800" dirty="0">
                <a:solidFill>
                  <a:srgbClr val="00B050"/>
                </a:solidFill>
              </a:rPr>
              <a:t>approved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as NA66 experiment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00B050"/>
                </a:solidFill>
              </a:rPr>
              <a:t>in December 2020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3D5A303-6B8F-E271-35C4-36B15D85499A}"/>
              </a:ext>
            </a:extLst>
          </p:cNvPr>
          <p:cNvSpPr txBox="1"/>
          <p:nvPr/>
        </p:nvSpPr>
        <p:spPr>
          <a:xfrm>
            <a:off x="252523" y="3437907"/>
            <a:ext cx="4189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AMBER inherited, extended and modernized the </a:t>
            </a:r>
            <a:r>
              <a:rPr lang="en-GB" sz="1800" dirty="0">
                <a:solidFill>
                  <a:srgbClr val="C00000"/>
                </a:solidFill>
              </a:rPr>
              <a:t>2-stage spectrometer 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of the </a:t>
            </a:r>
            <a:r>
              <a:rPr lang="en-GB" sz="1800" dirty="0">
                <a:solidFill>
                  <a:srgbClr val="C00000"/>
                </a:solidFill>
              </a:rPr>
              <a:t>COMPASS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collaboration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BB347D2-FF69-BF00-6BAC-5A4F7EFD0FC6}"/>
              </a:ext>
            </a:extLst>
          </p:cNvPr>
          <p:cNvSpPr txBox="1"/>
          <p:nvPr/>
        </p:nvSpPr>
        <p:spPr>
          <a:xfrm>
            <a:off x="267090" y="2709245"/>
            <a:ext cx="3606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at the </a:t>
            </a:r>
            <a:r>
              <a:rPr lang="en-GB" sz="1800" dirty="0">
                <a:solidFill>
                  <a:schemeClr val="accent1"/>
                </a:solidFill>
              </a:rPr>
              <a:t>M2 beamline at SPS: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sz="1800" dirty="0">
                <a:solidFill>
                  <a:schemeClr val="accent1"/>
                </a:solidFill>
              </a:rPr>
              <a:t>muon and hadron </a:t>
            </a: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beams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1"/>
                </a:solidFill>
              </a:rPr>
              <a:t>60 – 250 GeV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0750949-A2CA-445E-7441-EE53CBBF9FB9}"/>
              </a:ext>
            </a:extLst>
          </p:cNvPr>
          <p:cNvSpPr txBox="1"/>
          <p:nvPr/>
        </p:nvSpPr>
        <p:spPr>
          <a:xfrm>
            <a:off x="272581" y="2033174"/>
            <a:ext cx="3790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1">
                    <a:lumMod val="50000"/>
                  </a:schemeClr>
                </a:solidFill>
              </a:rPr>
              <a:t>the Collaboration consists of   ~200 physicists from 34 institutes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1CBCDB2-25C5-45FD-94F3-EB7DAB202020}"/>
                  </a:ext>
                </a:extLst>
              </p:cNvPr>
              <p:cNvSpPr txBox="1"/>
              <p:nvPr/>
            </p:nvSpPr>
            <p:spPr>
              <a:xfrm>
                <a:off x="1087204" y="4750525"/>
                <a:ext cx="39044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b="1" dirty="0">
                    <a:solidFill>
                      <a:srgbClr val="008000"/>
                    </a:solidFill>
                  </a:rPr>
                  <a:t>Approved Phase-1 </a:t>
                </a:r>
                <a:r>
                  <a:rPr lang="en-GB" sz="1800" dirty="0">
                    <a:solidFill>
                      <a:schemeClr val="accent1">
                        <a:lumMod val="50000"/>
                      </a:schemeClr>
                    </a:solidFill>
                  </a:rPr>
                  <a:t>physics: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8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sz="1800" dirty="0">
                    <a:solidFill>
                      <a:schemeClr val="accent1">
                        <a:lumMod val="50000"/>
                      </a:schemeClr>
                    </a:solidFill>
                  </a:rPr>
                  <a:t> production cross-sections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1">
                        <a:lumMod val="50000"/>
                      </a:schemeClr>
                    </a:solidFill>
                  </a:rPr>
                  <a:t>proton radius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dirty="0">
                    <a:solidFill>
                      <a:schemeClr val="accent1">
                        <a:lumMod val="50000"/>
                      </a:schemeClr>
                    </a:solidFill>
                  </a:rPr>
                  <a:t>pion/kaon structure functions</a:t>
                </a:r>
              </a:p>
            </p:txBody>
          </p:sp>
        </mc:Choice>
        <mc:Fallback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1CBCDB2-25C5-45FD-94F3-EB7DAB202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204" y="4750525"/>
                <a:ext cx="3904412" cy="1200329"/>
              </a:xfrm>
              <a:prstGeom prst="rect">
                <a:avLst/>
              </a:prstGeom>
              <a:blipFill>
                <a:blip r:embed="rId2"/>
                <a:stretch>
                  <a:fillRect l="-971" t="-1042" b="-7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feld 19">
            <a:extLst>
              <a:ext uri="{FF2B5EF4-FFF2-40B4-BE49-F238E27FC236}">
                <a16:creationId xmlns:a16="http://schemas.microsoft.com/office/drawing/2014/main" id="{AFC58089-1AE7-8C94-98A3-EE2500A974DE}"/>
              </a:ext>
            </a:extLst>
          </p:cNvPr>
          <p:cNvSpPr txBox="1"/>
          <p:nvPr/>
        </p:nvSpPr>
        <p:spPr>
          <a:xfrm>
            <a:off x="5727826" y="4750525"/>
            <a:ext cx="4965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Intended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008000"/>
                </a:solidFill>
              </a:rPr>
              <a:t>Phase-2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physics (&gt;Long Shutdown 4):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strange-meson spectroscopy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kaon polarizability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prompt-photon production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9BF548D-3160-C2A8-AC1A-71F551E00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70" y="1391237"/>
            <a:ext cx="8004060" cy="289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76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5</a:t>
            </a:fld>
            <a:endParaRPr lang="en-GB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3F23E33-41AC-9DAD-A9D1-ED35DF5DA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400" y="212725"/>
            <a:ext cx="8191500" cy="61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A41B6ED-6B02-6567-DC58-FB7097108E5A}"/>
              </a:ext>
            </a:extLst>
          </p:cNvPr>
          <p:cNvSpPr txBox="1"/>
          <p:nvPr/>
        </p:nvSpPr>
        <p:spPr>
          <a:xfrm>
            <a:off x="1706700" y="229116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chemeClr val="bg1"/>
                </a:solidFill>
              </a:rPr>
              <a:t>AMBER 2023 setup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07072500-A5C8-1B1B-0F51-A8317818B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097535"/>
            <a:ext cx="5697915" cy="3204335"/>
          </a:xfrm>
          <a:prstGeom prst="rect">
            <a:avLst/>
          </a:prstGeom>
          <a:noFill/>
          <a:effectLst>
            <a:outerShdw blurRad="141382" dist="301700" dir="17823504" sx="99957" sy="99957" algn="bl" rotWithShape="0">
              <a:prstClr val="black">
                <a:alpha val="71617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BAA0AB7-ABA7-AB8C-DDF0-01B80FD50391}"/>
              </a:ext>
            </a:extLst>
          </p:cNvPr>
          <p:cNvSpPr txBox="1"/>
          <p:nvPr/>
        </p:nvSpPr>
        <p:spPr>
          <a:xfrm>
            <a:off x="838200" y="4786697"/>
            <a:ext cx="3771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rgbClr val="FFFF00"/>
                </a:solidFill>
              </a:rPr>
              <a:t>setting up for AMBER 2024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30422B0-C611-6B31-DB18-A691952B4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266" y="1136597"/>
            <a:ext cx="5855134" cy="4854628"/>
          </a:xfrm>
          <a:prstGeom prst="rect">
            <a:avLst/>
          </a:prstGeom>
          <a:effectLst>
            <a:outerShdw blurRad="124974" dist="244020" dir="13500000" algn="tr" rotWithShape="0">
              <a:prstClr val="black">
                <a:alpha val="69460"/>
              </a:prstClr>
            </a:outerShdw>
          </a:effec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BF616890-A78C-8F46-66B9-7E3DBF64AF99}"/>
              </a:ext>
            </a:extLst>
          </p:cNvPr>
          <p:cNvSpPr txBox="1"/>
          <p:nvPr/>
        </p:nvSpPr>
        <p:spPr>
          <a:xfrm>
            <a:off x="8420100" y="951931"/>
            <a:ext cx="3771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preparations for AMBER 2025</a:t>
            </a:r>
          </a:p>
        </p:txBody>
      </p:sp>
    </p:spTree>
    <p:extLst>
      <p:ext uri="{BB962C8B-B14F-4D97-AF65-F5344CB8AC3E}">
        <p14:creationId xmlns:p14="http://schemas.microsoft.com/office/powerpoint/2010/main" val="225173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8AF94-A1B5-02A0-9B09-5277D41F8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634" y="136525"/>
            <a:ext cx="9441457" cy="777875"/>
          </a:xfrm>
        </p:spPr>
        <p:txBody>
          <a:bodyPr>
            <a:normAutofit/>
          </a:bodyPr>
          <a:lstStyle/>
          <a:p>
            <a:r>
              <a:rPr lang="en-GB" dirty="0"/>
              <a:t>PAW’24 Programme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B3217B-A664-ECD1-2DD1-6248EE6B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18.3.2024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926E0-BEA3-06E0-B186-6B1E729BC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 Friedrich &amp; Oleg Denisov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08AF9F-E8F7-8744-CB98-A6249D0B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2A88-F467-E646-9431-3516E6AB9CC3}" type="slidenum">
              <a:rPr lang="en-GB" smtClean="0"/>
              <a:t>6</a:t>
            </a:fld>
            <a:endParaRPr lang="en-GB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B17CBAA-F1C0-A0DA-7888-3830B36A64C1}"/>
              </a:ext>
            </a:extLst>
          </p:cNvPr>
          <p:cNvSpPr txBox="1"/>
          <p:nvPr/>
        </p:nvSpPr>
        <p:spPr>
          <a:xfrm>
            <a:off x="1068634" y="1169561"/>
            <a:ext cx="685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3 days with 5 double-session blocks: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A6FFA59-A2E8-9D55-4FE4-872020C99E75}"/>
              </a:ext>
            </a:extLst>
          </p:cNvPr>
          <p:cNvSpPr txBox="1"/>
          <p:nvPr/>
        </p:nvSpPr>
        <p:spPr>
          <a:xfrm>
            <a:off x="1401308" y="1723688"/>
            <a:ext cx="204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Monday morning:  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DEA6F96-7257-1A49-8796-D7E2D375D854}"/>
              </a:ext>
            </a:extLst>
          </p:cNvPr>
          <p:cNvSpPr txBox="1"/>
          <p:nvPr/>
        </p:nvSpPr>
        <p:spPr>
          <a:xfrm>
            <a:off x="1401308" y="2134603"/>
            <a:ext cx="204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Monday afternoon: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05F77AE-5B59-0B7D-B5B4-6BD1ECC52B37}"/>
              </a:ext>
            </a:extLst>
          </p:cNvPr>
          <p:cNvSpPr txBox="1"/>
          <p:nvPr/>
        </p:nvSpPr>
        <p:spPr>
          <a:xfrm>
            <a:off x="3573008" y="1723688"/>
            <a:ext cx="450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Antiproton production cross-sections (APX)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794E5CA-FCF5-0439-8E2B-48D1BEF62771}"/>
              </a:ext>
            </a:extLst>
          </p:cNvPr>
          <p:cNvSpPr txBox="1"/>
          <p:nvPr/>
        </p:nvSpPr>
        <p:spPr>
          <a:xfrm>
            <a:off x="3573008" y="2134603"/>
            <a:ext cx="399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Proton radius measurement (PRM)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5D538C9-7C79-7744-D17F-219ECD7C045F}"/>
              </a:ext>
            </a:extLst>
          </p:cNvPr>
          <p:cNvSpPr txBox="1"/>
          <p:nvPr/>
        </p:nvSpPr>
        <p:spPr>
          <a:xfrm>
            <a:off x="1401308" y="2551223"/>
            <a:ext cx="204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Tues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day morning:   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816809E-BA86-93ED-A3FF-40AFA4EDE6DF}"/>
              </a:ext>
            </a:extLst>
          </p:cNvPr>
          <p:cNvSpPr txBox="1"/>
          <p:nvPr/>
        </p:nvSpPr>
        <p:spPr>
          <a:xfrm>
            <a:off x="1401308" y="2964561"/>
            <a:ext cx="204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Tues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day afternoon:  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B6F217A-7142-58AE-390E-1C5A90E9F265}"/>
              </a:ext>
            </a:extLst>
          </p:cNvPr>
          <p:cNvSpPr txBox="1"/>
          <p:nvPr/>
        </p:nvSpPr>
        <p:spPr>
          <a:xfrm>
            <a:off x="1401308" y="3377899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Wednesday morning:  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9EBCBA4-A946-250E-FEA3-EF1101DE0CD6}"/>
              </a:ext>
            </a:extLst>
          </p:cNvPr>
          <p:cNvSpPr txBox="1"/>
          <p:nvPr/>
        </p:nvSpPr>
        <p:spPr>
          <a:xfrm>
            <a:off x="3573008" y="2551223"/>
            <a:ext cx="450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Meson structure in Drell-Yan reactions (DY)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9B04D29-5022-515F-8E34-C9F8C45555D1}"/>
              </a:ext>
            </a:extLst>
          </p:cNvPr>
          <p:cNvSpPr txBox="1"/>
          <p:nvPr/>
        </p:nvSpPr>
        <p:spPr>
          <a:xfrm>
            <a:off x="3573008" y="2971097"/>
            <a:ext cx="4796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Ideas for a follow-up proposal (AMBER Phase-2)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EC37930-E1AB-95E3-9D12-C8859E57369B}"/>
              </a:ext>
            </a:extLst>
          </p:cNvPr>
          <p:cNvSpPr txBox="1"/>
          <p:nvPr/>
        </p:nvSpPr>
        <p:spPr>
          <a:xfrm>
            <a:off x="3573008" y="3377196"/>
            <a:ext cx="4796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Beams for AMBER (BE)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965B198-E105-5832-FB58-85B78F393073}"/>
              </a:ext>
            </a:extLst>
          </p:cNvPr>
          <p:cNvSpPr txBox="1"/>
          <p:nvPr/>
        </p:nvSpPr>
        <p:spPr>
          <a:xfrm>
            <a:off x="453004" y="424944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we thank our supporters:</a:t>
            </a:r>
            <a:endParaRPr lang="en-US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A7F4CD3-24CF-099C-2BAE-3B6AD13C6D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94"/>
          <a:stretch/>
        </p:blipFill>
        <p:spPr bwMode="auto">
          <a:xfrm>
            <a:off x="3086100" y="4277793"/>
            <a:ext cx="7658100" cy="9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402C5025-31F1-416A-E71A-F3155AD67D64}"/>
              </a:ext>
            </a:extLst>
          </p:cNvPr>
          <p:cNvSpPr txBox="1"/>
          <p:nvPr/>
        </p:nvSpPr>
        <p:spPr>
          <a:xfrm>
            <a:off x="3086100" y="542806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…and Martin Zemko, Anne Lissajoux and the whole Local Organizing Committee!</a:t>
            </a:r>
            <a:endParaRPr lang="en-US" sz="18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C7C09DBD-18F8-3646-214A-0A3D626831E2}"/>
              </a:ext>
            </a:extLst>
          </p:cNvPr>
          <p:cNvSpPr txBox="1"/>
          <p:nvPr/>
        </p:nvSpPr>
        <p:spPr>
          <a:xfrm>
            <a:off x="8077200" y="2133083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chemeClr val="accent1">
                    <a:lumMod val="50000"/>
                  </a:schemeClr>
                </a:solidFill>
              </a:rPr>
              <a:t>19:00 Social Dinner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DE5E137-C14C-BFB3-CEB1-841386E98C29}"/>
              </a:ext>
            </a:extLst>
          </p:cNvPr>
          <p:cNvSpPr txBox="1"/>
          <p:nvPr/>
        </p:nvSpPr>
        <p:spPr>
          <a:xfrm>
            <a:off x="6096000" y="3376493"/>
            <a:ext cx="178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solidFill>
                  <a:schemeClr val="accent1">
                    <a:lumMod val="50000"/>
                  </a:schemeClr>
                </a:solidFill>
              </a:rPr>
              <a:t>on the CERN site</a:t>
            </a:r>
          </a:p>
        </p:txBody>
      </p:sp>
    </p:spTree>
    <p:extLst>
      <p:ext uri="{BB962C8B-B14F-4D97-AF65-F5344CB8AC3E}">
        <p14:creationId xmlns:p14="http://schemas.microsoft.com/office/powerpoint/2010/main" val="481364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Macintosh PowerPoint</Application>
  <PresentationFormat>Breitbild</PresentationFormat>
  <Paragraphs>66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ArialMT</vt:lpstr>
      <vt:lpstr>Calibri</vt:lpstr>
      <vt:lpstr>Calibri Light</vt:lpstr>
      <vt:lpstr>Cambria Math</vt:lpstr>
      <vt:lpstr>Office</vt:lpstr>
      <vt:lpstr>PowerPoint-Präsentation</vt:lpstr>
      <vt:lpstr>Welcome to the inaugural</vt:lpstr>
      <vt:lpstr>How AMBER was born…</vt:lpstr>
      <vt:lpstr>Apparatus for Meson and Baryon Experimental Research</vt:lpstr>
      <vt:lpstr>PowerPoint-Präsentation</vt:lpstr>
      <vt:lpstr>PAW’24 Programme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Jan Friedrich</cp:lastModifiedBy>
  <cp:revision>21</cp:revision>
  <dcterms:created xsi:type="dcterms:W3CDTF">2022-10-13T06:42:35Z</dcterms:created>
  <dcterms:modified xsi:type="dcterms:W3CDTF">2024-03-17T21:57:28Z</dcterms:modified>
</cp:coreProperties>
</file>