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9"/>
  </p:notesMasterIdLst>
  <p:handoutMasterIdLst>
    <p:handoutMasterId r:id="rId60"/>
  </p:handoutMasterIdLst>
  <p:sldIdLst>
    <p:sldId id="2525" r:id="rId2"/>
    <p:sldId id="2529" r:id="rId3"/>
    <p:sldId id="2530" r:id="rId4"/>
    <p:sldId id="2194" r:id="rId5"/>
    <p:sldId id="2513" r:id="rId6"/>
    <p:sldId id="2638" r:id="rId7"/>
    <p:sldId id="2531" r:id="rId8"/>
    <p:sldId id="2658" r:id="rId9"/>
    <p:sldId id="2659" r:id="rId10"/>
    <p:sldId id="2660" r:id="rId11"/>
    <p:sldId id="2661" r:id="rId12"/>
    <p:sldId id="2662" r:id="rId13"/>
    <p:sldId id="2663" r:id="rId14"/>
    <p:sldId id="2664" r:id="rId15"/>
    <p:sldId id="2665" r:id="rId16"/>
    <p:sldId id="2684" r:id="rId17"/>
    <p:sldId id="2666" r:id="rId18"/>
    <p:sldId id="2624" r:id="rId19"/>
    <p:sldId id="2625" r:id="rId20"/>
    <p:sldId id="2626" r:id="rId21"/>
    <p:sldId id="2672" r:id="rId22"/>
    <p:sldId id="2673" r:id="rId23"/>
    <p:sldId id="2674" r:id="rId24"/>
    <p:sldId id="2328" r:id="rId25"/>
    <p:sldId id="2246" r:id="rId26"/>
    <p:sldId id="2330" r:id="rId27"/>
    <p:sldId id="2182" r:id="rId28"/>
    <p:sldId id="2331" r:id="rId29"/>
    <p:sldId id="2692" r:id="rId30"/>
    <p:sldId id="2332" r:id="rId31"/>
    <p:sldId id="2334" r:id="rId32"/>
    <p:sldId id="2335" r:id="rId33"/>
    <p:sldId id="2336" r:id="rId34"/>
    <p:sldId id="2337" r:id="rId35"/>
    <p:sldId id="2414" r:id="rId36"/>
    <p:sldId id="2685" r:id="rId37"/>
    <p:sldId id="2687" r:id="rId38"/>
    <p:sldId id="2688" r:id="rId39"/>
    <p:sldId id="2689" r:id="rId40"/>
    <p:sldId id="2690" r:id="rId41"/>
    <p:sldId id="2691" r:id="rId42"/>
    <p:sldId id="2544" r:id="rId43"/>
    <p:sldId id="2363" r:id="rId44"/>
    <p:sldId id="2463" r:id="rId45"/>
    <p:sldId id="2524" r:id="rId46"/>
    <p:sldId id="2686" r:id="rId47"/>
    <p:sldId id="2655" r:id="rId48"/>
    <p:sldId id="2441" r:id="rId49"/>
    <p:sldId id="2443" r:id="rId50"/>
    <p:sldId id="2675" r:id="rId51"/>
    <p:sldId id="2676" r:id="rId52"/>
    <p:sldId id="2677" r:id="rId53"/>
    <p:sldId id="2678" r:id="rId54"/>
    <p:sldId id="2679" r:id="rId55"/>
    <p:sldId id="2553" r:id="rId56"/>
    <p:sldId id="2680" r:id="rId57"/>
    <p:sldId id="2681" r:id="rId58"/>
  </p:sldIdLst>
  <p:sldSz cx="12192000" cy="6858000"/>
  <p:notesSz cx="7315200" cy="9601200"/>
  <p:custDataLst>
    <p:tags r:id="rId6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CD3F"/>
    <a:srgbClr val="FFC319"/>
    <a:srgbClr val="F2B300"/>
    <a:srgbClr val="CC9900"/>
    <a:srgbClr val="FFFF99"/>
    <a:srgbClr val="FFFFCC"/>
    <a:srgbClr val="00FFFF"/>
    <a:srgbClr val="FFFF66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4" autoAdjust="0"/>
    <p:restoredTop sz="94974" autoAdjust="0"/>
  </p:normalViewPr>
  <p:slideViewPr>
    <p:cSldViewPr>
      <p:cViewPr varScale="1">
        <p:scale>
          <a:sx n="115" d="100"/>
          <a:sy n="115" d="100"/>
        </p:scale>
        <p:origin x="101" y="835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-4454"/>
    </p:cViewPr>
  </p:sorterViewPr>
  <p:notesViewPr>
    <p:cSldViewPr>
      <p:cViewPr varScale="1">
        <p:scale>
          <a:sx n="84" d="100"/>
          <a:sy n="84" d="100"/>
        </p:scale>
        <p:origin x="379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tags" Target="tags/tag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slide footer_blue_64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44464"/>
            <a:ext cx="9753600" cy="556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slide header_64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438400" y="0"/>
            <a:ext cx="9753600" cy="163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83201" y="160020"/>
            <a:ext cx="2030307" cy="32004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80B18B65-4CBA-DB46-9D73-AD0C58E7BE22}" type="datetime1">
              <a:rPr lang="en-US" smtClean="0"/>
              <a:pPr/>
              <a:t>3/19/2024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812800" y="9041131"/>
            <a:ext cx="5852160" cy="24003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r>
              <a:rPr lang="en-US"/>
              <a:t>Go to ”Insert (View) | Header and Footer" to add your organization, sponsor, meeting name here; then, click "Apply to All"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746241" y="9119474"/>
            <a:ext cx="567267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9CA05E24-A365-DF40-BF27-0C4D1E380F5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86358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4C269693-4B73-3F4B-BE08-27CE2957F7EB}" type="datetime1">
              <a:rPr lang="en-US" smtClean="0"/>
              <a:pPr/>
              <a:t>3/19/2024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47" tIns="47873" rIns="95747" bIns="478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5747" tIns="47873" rIns="95747" bIns="4787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BB1A7F71-A600-874B-8C52-75C3F91F2D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90098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19138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25+5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583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807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865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04241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0" y="-1278447"/>
            <a:ext cx="12192000" cy="1042416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14451" y="1671639"/>
            <a:ext cx="10261600" cy="106997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14451" y="3125788"/>
            <a:ext cx="85344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 descr="title footer_Blue_646.jpg"/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794500"/>
            <a:ext cx="12192000" cy="63500"/>
          </a:xfrm>
          <a:prstGeom prst="rect">
            <a:avLst/>
          </a:prstGeom>
          <a:gradFill flip="none" rotWithShape="0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0"/>
            <a:ext cx="1067274" cy="1066800"/>
          </a:xfrm>
          <a:prstGeom prst="rect">
            <a:avLst/>
          </a:prstGeom>
        </p:spPr>
      </p:pic>
      <p:sp>
        <p:nvSpPr>
          <p:cNvPr id="3" name="文本框 2"/>
          <p:cNvSpPr txBox="1"/>
          <p:nvPr userDrawn="1"/>
        </p:nvSpPr>
        <p:spPr>
          <a:xfrm>
            <a:off x="153964" y="228600"/>
            <a:ext cx="1370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800" b="1" dirty="0">
                <a:solidFill>
                  <a:schemeClr val="accent1">
                    <a:lumMod val="50000"/>
                  </a:schemeClr>
                </a:solidFill>
                <a:latin typeface="Adobe Hebrew" charset="0"/>
                <a:ea typeface="Adobe Hebrew" charset="0"/>
                <a:cs typeface="Adobe Hebrew" charset="0"/>
              </a:rPr>
              <a:t>NANJING</a:t>
            </a:r>
            <a:r>
              <a:rPr kumimoji="1" lang="zh-CN" altLang="en-US" sz="1800" b="1" dirty="0">
                <a:solidFill>
                  <a:schemeClr val="accent1">
                    <a:lumMod val="50000"/>
                  </a:schemeClr>
                </a:solidFill>
                <a:latin typeface="Adobe Hebrew" charset="0"/>
                <a:ea typeface="Adobe Hebrew" charset="0"/>
                <a:cs typeface="Adobe Hebrew" charset="0"/>
              </a:rPr>
              <a:t> </a:t>
            </a:r>
          </a:p>
        </p:txBody>
      </p:sp>
      <p:sp>
        <p:nvSpPr>
          <p:cNvPr id="4" name="文本框 3"/>
          <p:cNvSpPr txBox="1"/>
          <p:nvPr userDrawn="1"/>
        </p:nvSpPr>
        <p:spPr>
          <a:xfrm>
            <a:off x="240506" y="515035"/>
            <a:ext cx="1816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b="1" dirty="0">
                <a:solidFill>
                  <a:schemeClr val="accent1">
                    <a:lumMod val="50000"/>
                  </a:schemeClr>
                </a:solidFill>
                <a:latin typeface="Adobe Hebrew" charset="0"/>
                <a:ea typeface="Adobe Hebrew" charset="0"/>
                <a:cs typeface="Adobe Hebrew" charset="0"/>
              </a:rPr>
              <a:t>UNIVERSITY</a:t>
            </a:r>
            <a:endParaRPr kumimoji="1" lang="zh-CN" altLang="en-US" b="1" dirty="0">
              <a:solidFill>
                <a:schemeClr val="accent1">
                  <a:lumMod val="50000"/>
                </a:schemeClr>
              </a:solidFill>
              <a:latin typeface="Adobe Hebrew" charset="0"/>
              <a:ea typeface="Adobe Hebrew" charset="0"/>
              <a:cs typeface="Adobe Hebrew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Physics at AMBER international Workshop 2024/03/18-20                             (39/44)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Roberts: cdroberts@nju.edu.cn  447 .. 24/03/19 ..."Emergent Hadron Mass and Pion and Kaon Structure"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Physics at AMBER international Workshop 2024/03/18-20                             (39/44)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Roberts: cdroberts@nju.edu.cn  447 .. 24/03/19 ..."Emergent Hadron Mass and Pion and Kaon Structure"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1143000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Ø"/>
              <a:defRPr sz="22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6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68684" y="6611938"/>
            <a:ext cx="4523316" cy="255011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3000" b="1" cap="none" baseline="0"/>
            </a:lvl1pPr>
          </a:lstStyle>
          <a:p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45400" y="6629400"/>
            <a:ext cx="4704744" cy="38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Roberts: cdroberts@nju.edu.cn  447 .. 24/03/19 ..."Emergent Hadron Mass and Pion and Kaon Structure"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1143000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 u="none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88358" y="6629400"/>
            <a:ext cx="4394201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Physics at AMBER international Workshop 2024/03/18-20                             (39/44)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Roberts: cdroberts@nju.edu.cn  447 .. 24/03/19 ..."Emergent Hadron Mass and Pion and Kaon Structure"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Physics at AMBER international Workshop 2024/03/18-20                             (39/44)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Roberts: cdroberts@nju.edu.cn  447 .. 24/03/19 ..."Emergent Hadron Mass and Pion and Kaon Structure"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Physics at AMBER international Workshop 2024/03/18-20                             (39/44)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Roberts: cdroberts@nju.edu.cn  447 .. 24/03/19 ..."Emergent Hadron Mass and Pion and Kaon Structure"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479550"/>
          </a:xfrm>
        </p:spPr>
        <p:txBody>
          <a:bodyPr anchor="t"/>
          <a:lstStyle>
            <a:lvl1pPr algn="l">
              <a:defRPr sz="2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752601"/>
            <a:ext cx="4011084" cy="44196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3357" y="6596148"/>
            <a:ext cx="4868025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Physics at AMBER international Workshop 2024/03/18-20                             (39/44)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Roberts: cdroberts@nju.edu.cn  447 .. 24/03/19 ..."Emergent Hadron Mass and Pion and Kaon Structure"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Physics at AMBER international Workshop 2024/03/18-20                             (39/44)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Roberts: cdroberts@nju.edu.cn  447 .. 24/03/19 ..."Emergent Hadron Mass and Pion and Kaon Structure"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4699"/>
            <a:ext cx="12192000" cy="530352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631" y="1018446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7110" y="6505575"/>
            <a:ext cx="2796116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76301" y="6307138"/>
            <a:ext cx="7922684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 i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480801" y="6489701"/>
            <a:ext cx="51223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584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10.png"/><Relationship Id="rId4" Type="http://schemas.openxmlformats.org/officeDocument/2006/relationships/hyperlink" Target="http://inp.nju.edu.cn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/url?q=http%3A%2F%2Fcpc.ihep.ac.cn%2Farticle%2Fdoi%2F10.1088%2F1674-1137%2F44%2F8%2F083102&amp;sa=D&amp;sntz=1&amp;usg=AFQjCNG6FBW7FVAvE_kugoNC2xYymh1WmA" TargetMode="External"/><Relationship Id="rId3" Type="http://schemas.openxmlformats.org/officeDocument/2006/relationships/image" Target="../media/image310.png"/><Relationship Id="rId7" Type="http://schemas.openxmlformats.org/officeDocument/2006/relationships/hyperlink" Target="http://www.google.com/url?q=http%3A%2F%2Finspirehep.net%2Frecord%2F1771514%3Fln%3Den&amp;sa=D&amp;sntz=1&amp;usg=AFQjCNET20BeXjPH93dCyyROC0b_FEzg6w" TargetMode="Externa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hyperlink" Target="https://inspirehep.net/literature/2637736" TargetMode="External"/><Relationship Id="rId4" Type="http://schemas.openxmlformats.org/officeDocument/2006/relationships/hyperlink" Target="http://inspirehep.net/record/1504060?ln=en" TargetMode="External"/><Relationship Id="rId9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q=https%3A%2F%2Finspirehep.net%2Fliterature%2F1844559&amp;sa=D&amp;sntz=1&amp;usg=AFQjCNFJw7F_vW8UdQ7CIDmvdhZVnOUo-A" TargetMode="External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77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inp.nju.edu.cn/Publications/Bytime/20230829/i250033.html" TargetMode="External"/><Relationship Id="rId3" Type="http://schemas.openxmlformats.org/officeDocument/2006/relationships/image" Target="../media/image47.png"/><Relationship Id="rId7" Type="http://schemas.openxmlformats.org/officeDocument/2006/relationships/hyperlink" Target="http://inspirehep.net/record/1517490?ln=en" TargetMode="External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9.png"/><Relationship Id="rId5" Type="http://schemas.openxmlformats.org/officeDocument/2006/relationships/image" Target="../media/image40.jpg"/><Relationship Id="rId10" Type="http://schemas.openxmlformats.org/officeDocument/2006/relationships/hyperlink" Target="https://doi.org/10.1016/j.physletb.2024.138462" TargetMode="External"/><Relationship Id="rId4" Type="http://schemas.openxmlformats.org/officeDocument/2006/relationships/image" Target="../media/image410.png"/><Relationship Id="rId9" Type="http://schemas.openxmlformats.org/officeDocument/2006/relationships/hyperlink" Target="https://inspirehep.net/literature/2691296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url?q=https%3A%2F%2Finspirehep.net%2Fliterature%2F1844559&amp;sa=D&amp;sntz=1&amp;usg=AFQjCNFJw7F_vW8UdQ7CIDmvdhZVnOUo-A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hep.net/literature/1858017" TargetMode="External"/><Relationship Id="rId7" Type="http://schemas.openxmlformats.org/officeDocument/2006/relationships/hyperlink" Target="http://www.google.com/url?q=http%3A%2F%2Fcpl.iphy.ac.cn%2F10.1088%2F0256-307X%2F38%2F8%2F081101%231&amp;sa=D&amp;sntz=1&amp;usg=AFQjCNHh_6YPFRVScU85DRy-hOUBKni0pA" TargetMode="External"/><Relationship Id="rId2" Type="http://schemas.openxmlformats.org/officeDocument/2006/relationships/hyperlink" Target="https://www.google.com/url?q=https%3A%2F%2Flink.springer.com%2Farticle%2F10.1140%2Fepjc%2Fs10052-020-08578-4%3Fwt_mc%3DInternal.Event.1.SEM.ArticleAuthorIncrementalIssue%26utm_source%3DArticleAuthorIncrementalIssue%26utm_medium%3Demail%26utm_content%3DAA_en_06082018%26ArticleAuthorIncrementalIssue_20201121&amp;sa=D&amp;sntz=1&amp;usg=AFQjCNHUfLi4spLiXaFxr8RAZu4_EXc3ag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google.com/url?q=https%3A%2F%2Finspirehep.net%2Fliterature%2F1868801&amp;sa=D&amp;sntz=1&amp;usg=AFQjCNFQ1z6JQUVtB-53SJp8ddxJJJ1UwA" TargetMode="External"/><Relationship Id="rId5" Type="http://schemas.openxmlformats.org/officeDocument/2006/relationships/image" Target="../media/image54.jpeg"/><Relationship Id="rId4" Type="http://schemas.openxmlformats.org/officeDocument/2006/relationships/image" Target="../media/image47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q=https%3A%2F%2Flink.springer.com%2Farticle%2F10.1140%2Fepjc%2Fs10052-020-08578-4%3Fwt_mc%3DInternal.Event.1.SEM.ArticleAuthorIncrementalIssue%26utm_source%3DArticleAuthorIncrementalIssue%26utm_medium%3Demail%26utm_content%3DAA_en_06082018%26ArticleAuthorIncrementalIssue_20201121&amp;sa=D&amp;sntz=1&amp;usg=AFQjCNHUfLi4spLiXaFxr8RAZu4_EXc3ag" TargetMode="External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74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uthors.elsevier.com/sd/article/S0370269323004082" TargetMode="External"/><Relationship Id="rId5" Type="http://schemas.openxmlformats.org/officeDocument/2006/relationships/hyperlink" Target="https://inspirehep.net/literature/2654038" TargetMode="External"/><Relationship Id="rId4" Type="http://schemas.openxmlformats.org/officeDocument/2006/relationships/image" Target="../media/image61.jp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s://cpl.iphy.ac.cn/10.1088/0256-307X/40/9/091201#1" TargetMode="External"/><Relationship Id="rId3" Type="http://schemas.openxmlformats.org/officeDocument/2006/relationships/image" Target="../media/image62.jpg"/><Relationship Id="rId7" Type="http://schemas.openxmlformats.org/officeDocument/2006/relationships/hyperlink" Target="https://inspirehep.net/literature/2666470" TargetMode="External"/><Relationship Id="rId2" Type="http://schemas.openxmlformats.org/officeDocument/2006/relationships/image" Target="../media/image76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16/j.physletb.2022.137078" TargetMode="External"/><Relationship Id="rId11" Type="http://schemas.openxmlformats.org/officeDocument/2006/relationships/image" Target="../media/image105.png"/><Relationship Id="rId5" Type="http://schemas.openxmlformats.org/officeDocument/2006/relationships/hyperlink" Target="https://inspirehep.net/literature/2014065" TargetMode="External"/><Relationship Id="rId10" Type="http://schemas.openxmlformats.org/officeDocument/2006/relationships/image" Target="../media/image63.jpg"/><Relationship Id="rId4" Type="http://schemas.openxmlformats.org/officeDocument/2006/relationships/hyperlink" Target="http://inspirehep.net/record/1734911?ln=en" TargetMode="External"/><Relationship Id="rId9" Type="http://schemas.openxmlformats.org/officeDocument/2006/relationships/hyperlink" Target="https://iopscience.iop.org/journal/0256-307X/page/Express_Letter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hep.net/literature/2757016" TargetMode="External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3600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g"/><Relationship Id="rId5" Type="http://schemas.openxmlformats.org/officeDocument/2006/relationships/image" Target="../media/image66.jpg"/><Relationship Id="rId4" Type="http://schemas.openxmlformats.org/officeDocument/2006/relationships/image" Target="../media/image70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jp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image" Target="../media/image53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6.png"/><Relationship Id="rId4" Type="http://schemas.openxmlformats.org/officeDocument/2006/relationships/image" Target="../media/image72.jp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0.png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uthors.elsevier.com/sd/article/S0370269323004082" TargetMode="External"/><Relationship Id="rId5" Type="http://schemas.openxmlformats.org/officeDocument/2006/relationships/hyperlink" Target="https://inspirehep.net/literature/2654038" TargetMode="External"/><Relationship Id="rId4" Type="http://schemas.openxmlformats.org/officeDocument/2006/relationships/image" Target="../media/image9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7" Type="http://schemas.openxmlformats.org/officeDocument/2006/relationships/hyperlink" Target="https://authors.elsevier.com/sd/article/S0370269323004082" TargetMode="External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spirehep.net/literature/2654038" TargetMode="External"/><Relationship Id="rId5" Type="http://schemas.openxmlformats.org/officeDocument/2006/relationships/image" Target="../media/image730.png"/><Relationship Id="rId4" Type="http://schemas.openxmlformats.org/officeDocument/2006/relationships/image" Target="../media/image74.jp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7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0.png"/><Relationship Id="rId4" Type="http://schemas.openxmlformats.org/officeDocument/2006/relationships/image" Target="../media/image75.jp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0.png"/><Relationship Id="rId7" Type="http://schemas.openxmlformats.org/officeDocument/2006/relationships/hyperlink" Target="https://authors.elsevier.com/sd/article/S0370269323004082" TargetMode="Externa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spirehep.net/literature/2654038" TargetMode="External"/><Relationship Id="rId5" Type="http://schemas.openxmlformats.org/officeDocument/2006/relationships/image" Target="../media/image61.jpg"/><Relationship Id="rId4" Type="http://schemas.openxmlformats.org/officeDocument/2006/relationships/image" Target="../media/image60.jp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hyperlink" Target="https://cpl.iphy.ac.cn/10.1088/0256-307X/40/9/091201#1" TargetMode="External"/><Relationship Id="rId3" Type="http://schemas.openxmlformats.org/officeDocument/2006/relationships/image" Target="../media/image62.jpg"/><Relationship Id="rId7" Type="http://schemas.openxmlformats.org/officeDocument/2006/relationships/hyperlink" Target="https://inspirehep.net/literature/2666470" TargetMode="External"/><Relationship Id="rId2" Type="http://schemas.openxmlformats.org/officeDocument/2006/relationships/image" Target="../media/image76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16/j.physletb.2022.137078" TargetMode="External"/><Relationship Id="rId11" Type="http://schemas.openxmlformats.org/officeDocument/2006/relationships/image" Target="../media/image105.png"/><Relationship Id="rId5" Type="http://schemas.openxmlformats.org/officeDocument/2006/relationships/hyperlink" Target="https://inspirehep.net/literature/2014065" TargetMode="External"/><Relationship Id="rId10" Type="http://schemas.openxmlformats.org/officeDocument/2006/relationships/image" Target="../media/image63.jpg"/><Relationship Id="rId4" Type="http://schemas.openxmlformats.org/officeDocument/2006/relationships/hyperlink" Target="http://inspirehep.net/record/1734911?ln=en" TargetMode="External"/><Relationship Id="rId9" Type="http://schemas.openxmlformats.org/officeDocument/2006/relationships/hyperlink" Target="https://iopscience.iop.org/journal/0256-307X/page/Express_Letters" TargetMode="Externa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hep.net/literature/2757016" TargetMode="External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0.png"/><Relationship Id="rId5" Type="http://schemas.openxmlformats.org/officeDocument/2006/relationships/image" Target="../media/image18.jpeg"/><Relationship Id="rId4" Type="http://schemas.openxmlformats.org/officeDocument/2006/relationships/image" Target="../media/image1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0.pn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1A31C84-1707-24B0-6836-85B143B4A0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4" b="2294"/>
          <a:stretch/>
        </p:blipFill>
        <p:spPr>
          <a:xfrm>
            <a:off x="-2078" y="1033923"/>
            <a:ext cx="12202082" cy="5901765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152400" y="1737192"/>
            <a:ext cx="12202082" cy="9694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5700" i="1" dirty="0">
              <a:ln w="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Lucida Handwriting" panose="03010101010101010101" pitchFamily="66" charset="0"/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ctrTitle"/>
          </p:nvPr>
        </p:nvSpPr>
        <p:spPr>
          <a:xfrm>
            <a:off x="2509838" y="1447801"/>
            <a:ext cx="7696200" cy="1069975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509838" y="2895600"/>
            <a:ext cx="6400800" cy="17526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Subtitle 7"/>
          <p:cNvSpPr txBox="1">
            <a:spLocks/>
          </p:cNvSpPr>
          <p:nvPr/>
        </p:nvSpPr>
        <p:spPr bwMode="auto">
          <a:xfrm>
            <a:off x="6172200" y="4916"/>
            <a:ext cx="601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None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>
                <a:solidFill>
                  <a:schemeClr val="bg1"/>
                </a:solidFill>
              </a:rPr>
              <a:t>Craig Roberts … </a:t>
            </a:r>
            <a:r>
              <a:rPr lang="en-US" sz="20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http://inp.nju.edu.cn/</a:t>
            </a:r>
            <a:endParaRPr lang="en-US" sz="2000" kern="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Subtitle 1">
                <a:extLst>
                  <a:ext uri="{FF2B5EF4-FFF2-40B4-BE49-F238E27FC236}">
                    <a16:creationId xmlns:a16="http://schemas.microsoft.com/office/drawing/2014/main" id="{0CD000EE-0D0D-4F96-8253-6D55DF13EF8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6200" y="5574640"/>
                <a:ext cx="12191999" cy="16504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Wingdings" pitchFamily="2" charset="2"/>
                  <a:buNone/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16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•"/>
                  <a:defRPr sz="1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algn="ctr"/>
                <a:r>
                  <a:rPr lang="en-US" sz="6600" b="1" dirty="0">
                    <a:solidFill>
                      <a:schemeClr val="bg1"/>
                    </a:solidFill>
                    <a:latin typeface="Freestyle Script" panose="030804020302050B0404" pitchFamily="66" charset="0"/>
                  </a:rPr>
                  <a:t>Emergent Hadron Mass </a:t>
                </a:r>
                <a14:m>
                  <m:oMath xmlns:m="http://schemas.openxmlformats.org/officeDocument/2006/math">
                    <m:r>
                      <a:rPr lang="en-AU" sz="66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⇔</m:t>
                    </m:r>
                  </m:oMath>
                </a14:m>
                <a:r>
                  <a:rPr lang="en-US" sz="6600" b="1" dirty="0">
                    <a:solidFill>
                      <a:schemeClr val="bg1"/>
                    </a:solidFill>
                    <a:latin typeface="Freestyle Script" panose="030804020302050B0404" pitchFamily="66" charset="0"/>
                  </a:rPr>
                  <a:t> Pion and Kaon Structure</a:t>
                </a:r>
                <a:endParaRPr lang="en-US" sz="6000" b="1" dirty="0">
                  <a:solidFill>
                    <a:schemeClr val="bg1"/>
                  </a:solidFill>
                  <a:latin typeface="Freestyle Script" panose="030804020302050B0404" pitchFamily="66" charset="0"/>
                </a:endParaRPr>
              </a:p>
            </p:txBody>
          </p:sp>
        </mc:Choice>
        <mc:Fallback xmlns="">
          <p:sp>
            <p:nvSpPr>
              <p:cNvPr id="10" name="Subtitle 1">
                <a:extLst>
                  <a:ext uri="{FF2B5EF4-FFF2-40B4-BE49-F238E27FC236}">
                    <a16:creationId xmlns:a16="http://schemas.microsoft.com/office/drawing/2014/main" id="{0CD000EE-0D0D-4F96-8253-6D55DF13EF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200" y="5574640"/>
                <a:ext cx="12191999" cy="1650439"/>
              </a:xfrm>
              <a:prstGeom prst="rect">
                <a:avLst/>
              </a:prstGeom>
              <a:blipFill>
                <a:blip r:embed="rId5"/>
                <a:stretch>
                  <a:fillRect l="-2201" t="-11808" r="-2151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picture containing shape&#10;&#10;Description automatically generated">
            <a:extLst>
              <a:ext uri="{FF2B5EF4-FFF2-40B4-BE49-F238E27FC236}">
                <a16:creationId xmlns:a16="http://schemas.microsoft.com/office/drawing/2014/main" id="{B52EF143-E305-4E80-8CCC-B91CAC0535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0" y="-48926"/>
            <a:ext cx="1908200" cy="10813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4A91752-E202-4C64-B120-5810F17E0440}"/>
              </a:ext>
            </a:extLst>
          </p:cNvPr>
          <p:cNvSpPr txBox="1"/>
          <p:nvPr/>
        </p:nvSpPr>
        <p:spPr>
          <a:xfrm>
            <a:off x="10299700" y="-54597"/>
            <a:ext cx="1892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Grant no. 12135007</a:t>
            </a:r>
          </a:p>
        </p:txBody>
      </p:sp>
    </p:spTree>
    <p:extLst>
      <p:ext uri="{BB962C8B-B14F-4D97-AF65-F5344CB8AC3E}">
        <p14:creationId xmlns:p14="http://schemas.microsoft.com/office/powerpoint/2010/main" val="5154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810126"/>
            <a:ext cx="9144000" cy="1362075"/>
          </a:xfrm>
        </p:spPr>
        <p:txBody>
          <a:bodyPr/>
          <a:lstStyle/>
          <a:p>
            <a:pPr algn="ctr"/>
            <a:r>
              <a:rPr lang="en-US" sz="6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QCD’s Running Coupling</a:t>
            </a:r>
            <a:endParaRPr lang="en-US" sz="6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Picture 7" descr="QCDalph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298598"/>
            <a:ext cx="4268960" cy="45115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967152" y="2286000"/>
            <a:ext cx="1971181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⇐</a:t>
            </a:r>
          </a:p>
          <a:p>
            <a:r>
              <a:rPr lang="en-GB" b="1" dirty="0">
                <a:solidFill>
                  <a:srgbClr val="C00000"/>
                </a:solidFill>
              </a:rPr>
              <a:t>What’s happening </a:t>
            </a:r>
          </a:p>
          <a:p>
            <a:r>
              <a:rPr lang="en-GB" b="1" dirty="0">
                <a:solidFill>
                  <a:srgbClr val="C00000"/>
                </a:solidFill>
              </a:rPr>
              <a:t>out here?!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66" y="6619863"/>
            <a:ext cx="4486940" cy="381000"/>
          </a:xfrm>
        </p:spPr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226B2BD-1CDC-4CBC-9778-C4D73AEF71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1556" y="75407"/>
            <a:ext cx="1574444" cy="157444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2C6CC6C-178B-41C0-9DE7-DEAF020F3007}"/>
              </a:ext>
            </a:extLst>
          </p:cNvPr>
          <p:cNvSpPr txBox="1"/>
          <p:nvPr/>
        </p:nvSpPr>
        <p:spPr>
          <a:xfrm>
            <a:off x="381000" y="1417990"/>
            <a:ext cx="2119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8000"/>
                </a:solidFill>
              </a:rPr>
              <a:t>This is where we live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2892F5-F9AE-EE93-4105-3F7C8F2BE30F}"/>
              </a:ext>
            </a:extLst>
          </p:cNvPr>
          <p:cNvSpPr txBox="1"/>
          <p:nvPr/>
        </p:nvSpPr>
        <p:spPr>
          <a:xfrm>
            <a:off x="7502766" y="1602656"/>
            <a:ext cx="479174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>
                <a:ln w="0"/>
                <a:solidFill>
                  <a:srgbClr val="008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Asymptotic Freedom</a:t>
            </a:r>
          </a:p>
          <a:p>
            <a:r>
              <a:rPr lang="en-AU" sz="2800" i="1" dirty="0">
                <a:ln w="0"/>
                <a:solidFill>
                  <a:srgbClr val="008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Interaction becomes weaker </a:t>
            </a:r>
          </a:p>
          <a:p>
            <a:r>
              <a:rPr lang="en-AU" sz="2800" i="1" dirty="0">
                <a:ln w="0"/>
                <a:solidFill>
                  <a:srgbClr val="008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as energy grows</a:t>
            </a:r>
          </a:p>
          <a:p>
            <a:r>
              <a:rPr lang="en-AU" sz="2800" i="1" dirty="0">
                <a:ln w="0"/>
                <a:solidFill>
                  <a:srgbClr val="008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(as charges get closer together)</a:t>
            </a:r>
          </a:p>
        </p:txBody>
      </p:sp>
    </p:spTree>
    <p:extLst>
      <p:ext uri="{BB962C8B-B14F-4D97-AF65-F5344CB8AC3E}">
        <p14:creationId xmlns:p14="http://schemas.microsoft.com/office/powerpoint/2010/main" val="358485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web page&#10;&#10;Description automatically generated">
            <a:extLst>
              <a:ext uri="{FF2B5EF4-FFF2-40B4-BE49-F238E27FC236}">
                <a16:creationId xmlns:a16="http://schemas.microsoft.com/office/drawing/2014/main" id="{272F79D7-344B-40B9-BAE2-9ACED8AEEC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8600" y="228600"/>
            <a:ext cx="6831616" cy="4284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0A25F891-D03C-4ADA-A76B-36FEBDA2B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Physics at AMBER international Workshop 2024/03/18-20                             (39/44)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FBB618-96EC-4866-99BE-7B192F70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Craig Roberts: cdroberts@nju.edu.cn  447 .. 24/03/19 ..."Emergent Hadron Mass and Pion and Kaon Structure"</a:t>
            </a:r>
          </a:p>
        </p:txBody>
      </p:sp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49C99CD1-8313-4EEE-9698-A6495B040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87034D8C-3CB4-402A-BC46-2AB14C0FE90A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pic>
        <p:nvPicPr>
          <p:cNvPr id="7" name="Picture 6" descr="A close-up of a text&#10;&#10;Description automatically generated">
            <a:extLst>
              <a:ext uri="{FF2B5EF4-FFF2-40B4-BE49-F238E27FC236}">
                <a16:creationId xmlns:a16="http://schemas.microsoft.com/office/drawing/2014/main" id="{7FA6FD38-83D1-C5EB-E974-1AB3643630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1862" y="1518324"/>
            <a:ext cx="5867400" cy="47301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A8C5D47-E2E4-562B-16E2-115B7BE75F37}"/>
              </a:ext>
            </a:extLst>
          </p:cNvPr>
          <p:cNvSpPr/>
          <p:nvPr/>
        </p:nvSpPr>
        <p:spPr bwMode="auto">
          <a:xfrm>
            <a:off x="6137028" y="1905000"/>
            <a:ext cx="5715000" cy="1371600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11" name="Picture 10" descr="A close-up of a book cover&#10;&#10;Description automatically generated">
            <a:extLst>
              <a:ext uri="{FF2B5EF4-FFF2-40B4-BE49-F238E27FC236}">
                <a16:creationId xmlns:a16="http://schemas.microsoft.com/office/drawing/2014/main" id="{408B2A3A-9B68-8FBE-7EA8-9B4DC6D43D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3429000"/>
            <a:ext cx="4240592" cy="273558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82FF1E3-A863-7FAC-AF00-CA2DF166829F}"/>
              </a:ext>
            </a:extLst>
          </p:cNvPr>
          <p:cNvSpPr txBox="1"/>
          <p:nvPr/>
        </p:nvSpPr>
        <p:spPr>
          <a:xfrm>
            <a:off x="0" y="4969576"/>
            <a:ext cx="1113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May 2024</a:t>
            </a:r>
          </a:p>
        </p:txBody>
      </p:sp>
      <p:pic>
        <p:nvPicPr>
          <p:cNvPr id="14" name="Picture 13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D804D5ED-FDE4-3DDE-93F7-2670887BBD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92738"/>
            <a:ext cx="256794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4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582C8C5-E26E-4187-B9D0-FD1FF12123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8400" y="1231391"/>
            <a:ext cx="5737572" cy="43444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1D5C43-333B-49A0-B653-5068C8D09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Process independent </a:t>
            </a:r>
            <a:b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effective charge = running coupling</a:t>
            </a:r>
            <a:endParaRPr lang="en-US" sz="3200" b="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C2D5552-ACE1-4296-920F-17131EB81A9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371600"/>
                <a:ext cx="6172200" cy="4525963"/>
              </a:xfrm>
            </p:spPr>
            <p:txBody>
              <a:bodyPr/>
              <a:lstStyle/>
              <a:p>
                <a:r>
                  <a:rPr lang="en-GB" dirty="0"/>
                  <a:t>Modern theory enables unique QCD analogue of</a:t>
                </a:r>
              </a:p>
              <a:p>
                <a:pPr marL="0" indent="0">
                  <a:buNone/>
                </a:pPr>
                <a:r>
                  <a:rPr lang="en-GB" dirty="0"/>
                  <a:t>       “Gell-Mann – Low” </a:t>
                </a:r>
              </a:p>
              <a:p>
                <a:pPr marL="400050" lvl="1" indent="0">
                  <a:buNone/>
                </a:pPr>
                <a:r>
                  <a:rPr lang="en-GB" sz="2200" dirty="0"/>
                  <a:t>running charge to be </a:t>
                </a:r>
              </a:p>
              <a:p>
                <a:pPr marL="400050" lvl="1" indent="0">
                  <a:spcBef>
                    <a:spcPts val="0"/>
                  </a:spcBef>
                  <a:buNone/>
                </a:pPr>
                <a:r>
                  <a:rPr lang="en-GB" sz="2200" dirty="0"/>
                  <a:t>    rigorously defined and calculated</a:t>
                </a:r>
              </a:p>
              <a:p>
                <a:r>
                  <a:rPr lang="en-GB" dirty="0"/>
                  <a:t>Analysis of QCD’s gauge sector </a:t>
                </a:r>
              </a:p>
              <a:p>
                <a:pPr marL="400050" lvl="1" indent="0">
                  <a:buNone/>
                </a:pPr>
                <a:r>
                  <a:rPr lang="en-GB" sz="2200" dirty="0"/>
                  <a:t>	        yields a  </a:t>
                </a:r>
                <a:r>
                  <a:rPr lang="en-GB" sz="2200" i="1" dirty="0">
                    <a:solidFill>
                      <a:srgbClr val="0000FF"/>
                    </a:solidFill>
                  </a:rPr>
                  <a:t>parameter-free prediction</a:t>
                </a:r>
              </a:p>
              <a:p>
                <a:r>
                  <a:rPr lang="en-GB" dirty="0"/>
                  <a:t>N.B. Qualitative change in </a:t>
                </a:r>
                <a:r>
                  <a:rPr lang="en-GB" i="1" dirty="0"/>
                  <a:t>α̂</a:t>
                </a:r>
                <a:r>
                  <a:rPr lang="en-GB" i="1" baseline="-25000" dirty="0"/>
                  <a:t>PI</a:t>
                </a:r>
                <a:r>
                  <a:rPr lang="en-GB" dirty="0"/>
                  <a:t>(</a:t>
                </a:r>
                <a:r>
                  <a:rPr lang="en-GB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GB" dirty="0"/>
                  <a:t>) at </a:t>
                </a:r>
                <a:r>
                  <a:rPr lang="en-GB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 </a:t>
                </a:r>
                <a:r>
                  <a:rPr lang="en-GB" dirty="0"/>
                  <a:t>≈ ½ </a:t>
                </a:r>
                <a:r>
                  <a:rPr lang="en-GB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endParaRPr lang="en-GB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dirty="0"/>
                  <a:t>No Landau Pole</a:t>
                </a:r>
              </a:p>
              <a:p>
                <a:pPr lvl="1"/>
                <a:r>
                  <a:rPr lang="en-GB" i="1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“Infrared Slavery” picture – linear potential – is not viable explanation of real-world confinement</a:t>
                </a:r>
              </a:p>
              <a:p>
                <a:r>
                  <a:rPr lang="en-GB" dirty="0"/>
                  <a:t>Below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∼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GB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GB" dirty="0"/>
                  <a:t>interactions become scale independent, just as they were in the Lagrangian; so, QCD becomes practically conformal again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C2D5552-ACE1-4296-920F-17131EB81A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371600"/>
                <a:ext cx="6172200" cy="4525963"/>
              </a:xfrm>
              <a:blipFill>
                <a:blip r:embed="rId3"/>
                <a:stretch>
                  <a:fillRect l="-1283" t="-943" r="-1876" b="-12264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42DF46-5741-4D85-ABAA-739F12F7B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9E3A21-161E-4E4A-A56E-F5EFF8648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4CE32-E62C-400D-894C-6700F2C19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7413D1-7F5A-46CF-9AE9-45C2B8655E80}"/>
              </a:ext>
            </a:extLst>
          </p:cNvPr>
          <p:cNvSpPr txBox="1"/>
          <p:nvPr/>
        </p:nvSpPr>
        <p:spPr>
          <a:xfrm>
            <a:off x="6879377" y="5334000"/>
            <a:ext cx="5312624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en-GB" sz="11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Process independent strong running coupling</a:t>
            </a:r>
          </a:p>
          <a:p>
            <a:pPr>
              <a:spcAft>
                <a:spcPts val="300"/>
              </a:spcAft>
            </a:pPr>
            <a:r>
              <a:rPr lang="en-GB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Daniele Binosi </a:t>
            </a:r>
            <a:r>
              <a:rPr lang="en-GB" sz="11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et al</a:t>
            </a:r>
            <a:r>
              <a:rPr lang="en-GB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., </a:t>
            </a:r>
            <a:r>
              <a:rPr lang="en-GB" sz="1100" dirty="0">
                <a:hlinkClick r:id="rId4"/>
              </a:rPr>
              <a:t>arXiv:1612.04835 [</a:t>
            </a:r>
            <a:r>
              <a:rPr lang="en-GB" sz="1100" dirty="0" err="1">
                <a:hlinkClick r:id="rId4"/>
              </a:rPr>
              <a:t>nucl-th</a:t>
            </a:r>
            <a:r>
              <a:rPr lang="en-GB" sz="1100" dirty="0">
                <a:hlinkClick r:id="rId4"/>
              </a:rPr>
              <a:t>]</a:t>
            </a:r>
            <a:r>
              <a:rPr lang="en-GB" sz="1100" dirty="0"/>
              <a:t>, </a:t>
            </a:r>
            <a:r>
              <a:rPr lang="en-GB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Phys. Rev. D 96 (2017) 054026/1-7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1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Experimental determination of the QCD effective charge α</a:t>
            </a:r>
            <a:r>
              <a:rPr lang="en-US" sz="1100" i="1" baseline="-25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g1</a:t>
            </a:r>
            <a:r>
              <a:rPr lang="en-US" sz="11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(Q). </a:t>
            </a:r>
          </a:p>
          <a:p>
            <a:pPr>
              <a:spcAft>
                <a:spcPts val="300"/>
              </a:spcAft>
            </a:pP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A. </a:t>
            </a:r>
            <a:r>
              <a:rPr lang="en-US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Deur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; V. Burkert; J.-P. Chen; W. </a:t>
            </a:r>
            <a:r>
              <a:rPr lang="en-US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Korsch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Particles 5 (2022) 171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AU" sz="1100" b="0" i="1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</a:rPr>
              <a:t>QCD Running Couplings and Effective Charges, </a:t>
            </a:r>
            <a:r>
              <a:rPr lang="en-AU" sz="1100" b="0" i="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</a:rPr>
              <a:t>Alexandre </a:t>
            </a:r>
            <a:r>
              <a:rPr lang="en-AU" sz="1100" b="0" i="0" dirty="0" err="1">
                <a:solidFill>
                  <a:schemeClr val="tx2">
                    <a:lumMod val="60000"/>
                    <a:lumOff val="40000"/>
                  </a:schemeClr>
                </a:solidFill>
                <a:effectLst/>
              </a:rPr>
              <a:t>Deur</a:t>
            </a:r>
            <a:r>
              <a:rPr lang="en-AU" sz="1100" b="0" i="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</a:rPr>
              <a:t>, Stanley J. Brodsky and Craig Roberts,  </a:t>
            </a:r>
            <a:r>
              <a:rPr lang="en-AU" sz="1100" b="0" i="0" u="sng" strike="noStrike" dirty="0">
                <a:solidFill>
                  <a:srgbClr val="0066FF"/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e-Print: 2303.00723 [hep-</a:t>
            </a:r>
            <a:r>
              <a:rPr lang="en-AU" sz="1100" b="0" i="0" u="sng" strike="noStrike" dirty="0" err="1">
                <a:solidFill>
                  <a:srgbClr val="0066FF"/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AU" sz="1100" b="0" i="0" u="sng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Prog. Part. </a:t>
            </a:r>
            <a:r>
              <a:rPr lang="en-US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Nucl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Phys. </a:t>
            </a:r>
            <a:r>
              <a:rPr lang="en-US" sz="1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134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(2024) 104081</a:t>
            </a:r>
            <a:endParaRPr lang="en-AU" sz="11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sz="1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GB" sz="1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D857808-0FD9-4E33-9248-3D46C6710FBF}"/>
              </a:ext>
            </a:extLst>
          </p:cNvPr>
          <p:cNvCxnSpPr>
            <a:cxnSpLocks/>
          </p:cNvCxnSpPr>
          <p:nvPr/>
        </p:nvCxnSpPr>
        <p:spPr>
          <a:xfrm flipV="1">
            <a:off x="5410200" y="1691814"/>
            <a:ext cx="1989224" cy="1636279"/>
          </a:xfrm>
          <a:prstGeom prst="straightConnector1">
            <a:avLst/>
          </a:prstGeom>
          <a:ln w="28575">
            <a:solidFill>
              <a:srgbClr val="0000FF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84508A3-EC3B-426C-A66D-1B9B2B3C4340}"/>
              </a:ext>
            </a:extLst>
          </p:cNvPr>
          <p:cNvSpPr/>
          <p:nvPr/>
        </p:nvSpPr>
        <p:spPr bwMode="auto">
          <a:xfrm>
            <a:off x="5715000" y="4166293"/>
            <a:ext cx="3834479" cy="808879"/>
          </a:xfrm>
          <a:custGeom>
            <a:avLst/>
            <a:gdLst>
              <a:gd name="connsiteX0" fmla="*/ 0 w 3872753"/>
              <a:gd name="connsiteY0" fmla="*/ 0 h 998423"/>
              <a:gd name="connsiteX1" fmla="*/ 2390588 w 3872753"/>
              <a:gd name="connsiteY1" fmla="*/ 998070 h 998423"/>
              <a:gd name="connsiteX2" fmla="*/ 3872753 w 3872753"/>
              <a:gd name="connsiteY2" fmla="*/ 89647 h 998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72753" h="998423">
                <a:moveTo>
                  <a:pt x="0" y="0"/>
                </a:moveTo>
                <a:cubicBezTo>
                  <a:pt x="872564" y="491564"/>
                  <a:pt x="1745129" y="983129"/>
                  <a:pt x="2390588" y="998070"/>
                </a:cubicBezTo>
                <a:cubicBezTo>
                  <a:pt x="3036047" y="1013011"/>
                  <a:pt x="3454400" y="551329"/>
                  <a:pt x="3872753" y="89647"/>
                </a:cubicBezTo>
              </a:path>
            </a:pathLst>
          </a:custGeom>
          <a:noFill/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A9D4E01-C9B4-42D7-85B1-8944A6C8C416}"/>
              </a:ext>
            </a:extLst>
          </p:cNvPr>
          <p:cNvCxnSpPr/>
          <p:nvPr/>
        </p:nvCxnSpPr>
        <p:spPr bwMode="auto">
          <a:xfrm flipH="1">
            <a:off x="9560166" y="1282131"/>
            <a:ext cx="10687" cy="3537720"/>
          </a:xfrm>
          <a:prstGeom prst="line">
            <a:avLst/>
          </a:prstGeom>
          <a:noFill/>
          <a:ln w="19050" cap="flat" cmpd="sng" algn="ctr">
            <a:solidFill>
              <a:schemeClr val="tx2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372EA4F-77CB-432D-B7FC-3F0E73A9F83B}"/>
              </a:ext>
            </a:extLst>
          </p:cNvPr>
          <p:cNvSpPr txBox="1"/>
          <p:nvPr/>
        </p:nvSpPr>
        <p:spPr>
          <a:xfrm>
            <a:off x="0" y="10180"/>
            <a:ext cx="655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  </a:t>
            </a:r>
            <a:r>
              <a:rPr lang="en-US" sz="14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orkshop</a:t>
            </a:r>
            <a:r>
              <a:rPr lang="en-US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on Dyson-Schwinger Equations in Modern Mathematics </a:t>
            </a:r>
          </a:p>
          <a:p>
            <a:r>
              <a:rPr lang="en-US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                         and Physics (DSEMP2014) Trento, Italy, September 22-26, 2014</a:t>
            </a:r>
          </a:p>
        </p:txBody>
      </p: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D0ED629-7C57-4718-A4FF-AC2B5C8999F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" y="56536"/>
            <a:ext cx="1128713" cy="4240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02B9436-79FD-E64D-4846-9C28D2D0E2AC}"/>
              </a:ext>
            </a:extLst>
          </p:cNvPr>
          <p:cNvSpPr txBox="1"/>
          <p:nvPr/>
        </p:nvSpPr>
        <p:spPr>
          <a:xfrm>
            <a:off x="0" y="562722"/>
            <a:ext cx="56483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</a:rPr>
              <a:t>Effective charge from lattice QCD</a:t>
            </a:r>
            <a:r>
              <a:rPr lang="en-US" sz="11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</a:rPr>
              <a:t>, Zhu-Fang Cui, </a:t>
            </a:r>
            <a:r>
              <a:rPr lang="en-US" sz="1100" i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</a:rPr>
              <a:t>Jin</a:t>
            </a:r>
            <a:r>
              <a:rPr lang="en-US" sz="11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</a:rPr>
              <a:t>-Li Zhang et al., </a:t>
            </a:r>
          </a:p>
          <a:p>
            <a:r>
              <a:rPr lang="en-US" sz="11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</a:rPr>
              <a:t>NJU-INP 014/19, </a:t>
            </a:r>
            <a:r>
              <a:rPr lang="en-US" sz="1100" i="1" u="none" strike="noStrik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  <a:hlinkClick r:id="rId7"/>
              </a:rPr>
              <a:t>arXiv:1912.08232 [hep-</a:t>
            </a:r>
            <a:r>
              <a:rPr lang="en-US" sz="1100" i="1" u="none" strike="noStrike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  <a:hlinkClick r:id="rId7"/>
              </a:rPr>
              <a:t>ph</a:t>
            </a:r>
            <a:r>
              <a:rPr lang="en-US" sz="1100" i="1" u="none" strike="noStrik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  <a:hlinkClick r:id="rId7"/>
              </a:rPr>
              <a:t>]</a:t>
            </a:r>
            <a:r>
              <a:rPr lang="en-US" sz="11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</a:rPr>
              <a:t>, </a:t>
            </a:r>
            <a:r>
              <a:rPr lang="en-US" sz="1100" i="1" u="none" strike="noStrik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  <a:hlinkClick r:id="rId8"/>
              </a:rPr>
              <a:t>Chin. Phys. C 44 (2020) 083102/1-10</a:t>
            </a:r>
            <a:endParaRPr lang="en-US" sz="110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0377304-6237-423A-97E5-C366A65E4AD3}"/>
                  </a:ext>
                </a:extLst>
              </p:cNvPr>
              <p:cNvSpPr txBox="1"/>
              <p:nvPr/>
            </p:nvSpPr>
            <p:spPr>
              <a:xfrm>
                <a:off x="0" y="957590"/>
                <a:ext cx="1553803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AU" sz="1100" b="0" i="1" smtClean="0"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en-GB" sz="1100" b="1" dirty="0"/>
                  <a:t>2500 total downloads</a:t>
                </a:r>
                <a:endParaRPr lang="en-US" sz="1100" b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0377304-6237-423A-97E5-C366A65E4A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57590"/>
                <a:ext cx="1553803" cy="261610"/>
              </a:xfrm>
              <a:prstGeom prst="rect">
                <a:avLst/>
              </a:prstGeom>
              <a:blipFill>
                <a:blip r:embed="rId9"/>
                <a:stretch>
                  <a:fillRect b="-16279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098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6330205-1B06-484C-BAF6-D925AA608E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3939" y="2362201"/>
            <a:ext cx="2529422" cy="1916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FC7954-E2E9-4BAD-8822-8AAA182F3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EHM Basics</a:t>
            </a:r>
            <a:endParaRPr lang="en-US" sz="4400" b="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E27CE-2842-4F01-8A5E-FC6016E490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36637"/>
            <a:ext cx="10972800" cy="4525963"/>
          </a:xfrm>
        </p:spPr>
        <p:txBody>
          <a:bodyPr/>
          <a:lstStyle/>
          <a:p>
            <a:r>
              <a:rPr lang="en-GB" dirty="0"/>
              <a:t>Absent Higgs boson couplings, QCD Lagrangian is scale invariant</a:t>
            </a:r>
          </a:p>
          <a:p>
            <a:r>
              <a:rPr lang="en-US" dirty="0"/>
              <a:t>Yet … </a:t>
            </a:r>
          </a:p>
          <a:p>
            <a:pPr lvl="1"/>
            <a:r>
              <a:rPr lang="en-US" sz="2200" dirty="0"/>
              <a:t>Massless gluons become massive</a:t>
            </a:r>
          </a:p>
          <a:p>
            <a:pPr lvl="1"/>
            <a:r>
              <a:rPr lang="en-US" sz="2200" dirty="0"/>
              <a:t>A momentum-dependent charge is produced</a:t>
            </a:r>
          </a:p>
          <a:p>
            <a:pPr lvl="1"/>
            <a:r>
              <a:rPr lang="en-US" sz="2200" dirty="0"/>
              <a:t>Massless quarks become massive</a:t>
            </a:r>
          </a:p>
          <a:p>
            <a:r>
              <a:rPr lang="en-US" dirty="0"/>
              <a:t>EHM is expressed in </a:t>
            </a:r>
          </a:p>
          <a:p>
            <a:pPr marL="800100" lvl="2" indent="0">
              <a:spcBef>
                <a:spcPts val="0"/>
              </a:spcBef>
              <a:buNone/>
            </a:pPr>
            <a:r>
              <a:rPr lang="en-US" sz="2200" dirty="0"/>
              <a:t>EVERY strong interaction observable</a:t>
            </a:r>
          </a:p>
          <a:p>
            <a:r>
              <a:rPr lang="en-US" dirty="0"/>
              <a:t>Challenge to Theory = </a:t>
            </a:r>
          </a:p>
          <a:p>
            <a:pPr marL="800100" lvl="2" indent="0">
              <a:buNone/>
            </a:pPr>
            <a:r>
              <a:rPr lang="en-US" sz="2200" dirty="0"/>
              <a:t>Elucidate all observable consequences of these phenomena </a:t>
            </a:r>
          </a:p>
          <a:p>
            <a:pPr marL="800100" lvl="2" indent="0">
              <a:spcBef>
                <a:spcPts val="0"/>
              </a:spcBef>
              <a:buNone/>
            </a:pPr>
            <a:r>
              <a:rPr lang="en-US" sz="2200" dirty="0"/>
              <a:t>and highlight the paths to measuring them</a:t>
            </a:r>
          </a:p>
          <a:p>
            <a:r>
              <a:rPr lang="en-US" dirty="0"/>
              <a:t>Challenge to Experiment = </a:t>
            </a:r>
          </a:p>
          <a:p>
            <a:pPr marL="800100" lvl="2" indent="0">
              <a:buNone/>
            </a:pPr>
            <a:r>
              <a:rPr lang="en-US" sz="2200" dirty="0"/>
              <a:t>Test the theory predictions so that </a:t>
            </a:r>
          </a:p>
          <a:p>
            <a:pPr marL="800100" lvl="2" indent="0">
              <a:spcBef>
                <a:spcPts val="0"/>
              </a:spcBef>
              <a:buNone/>
            </a:pPr>
            <a:r>
              <a:rPr lang="en-US" sz="2200" dirty="0"/>
              <a:t>the boundaries of the Standard Model can finally be drawn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221E6A-84E8-41AC-AE0A-97EF0356F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BC975F-D009-452C-89E8-423900927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1C9FE4-EB73-43B5-9651-AA0616A87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A492C55D-2CEC-4AF0-85E8-9FC69F7FF1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4057" y="365198"/>
            <a:ext cx="2539082" cy="1667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C5BDA307-F8E5-4F17-A460-94533575D4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0072" y="2650776"/>
            <a:ext cx="2627903" cy="1988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21D16D8-1757-A5D9-4BC4-0A0A299EF490}"/>
              </a:ext>
            </a:extLst>
          </p:cNvPr>
          <p:cNvSpPr txBox="1"/>
          <p:nvPr/>
        </p:nvSpPr>
        <p:spPr>
          <a:xfrm>
            <a:off x="8008206" y="1138955"/>
            <a:ext cx="15815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lgerian" panose="04020705040A02060702" pitchFamily="82" charset="0"/>
              </a:rPr>
              <a:t>Three pillars of EHM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0360660-4D51-86AF-7082-9850A81AEACC}"/>
              </a:ext>
            </a:extLst>
          </p:cNvPr>
          <p:cNvCxnSpPr>
            <a:cxnSpLocks/>
          </p:cNvCxnSpPr>
          <p:nvPr/>
        </p:nvCxnSpPr>
        <p:spPr bwMode="auto">
          <a:xfrm flipV="1">
            <a:off x="9144000" y="3269306"/>
            <a:ext cx="679595" cy="183609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A0F4DEC-FDD3-1643-9AA2-1A3AB4CB958B}"/>
                  </a:ext>
                </a:extLst>
              </p:cNvPr>
              <p:cNvSpPr txBox="1"/>
              <p:nvPr/>
            </p:nvSpPr>
            <p:spPr>
              <a:xfrm>
                <a:off x="8112231" y="5105400"/>
                <a:ext cx="4079769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AU" sz="2400" i="1" smtClean="0">
                        <a:ln w="0"/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3×</m:t>
                    </m:r>
                    <m:r>
                      <a:rPr lang="en-AU" sz="2400" i="1" smtClean="0">
                        <a:ln w="0"/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𝑀</m:t>
                    </m:r>
                    <m:d>
                      <m:dPr>
                        <m:ctrlPr>
                          <a:rPr lang="en-AU" sz="2400" i="1" smtClean="0">
                            <a:ln w="0"/>
                            <a:solidFill>
                              <a:schemeClr val="accent1">
                                <a:lumMod val="75000"/>
                              </a:schemeClr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sz="2400" i="1" smtClean="0">
                            <a:ln w="0"/>
                            <a:solidFill>
                              <a:schemeClr val="accent1">
                                <a:lumMod val="75000"/>
                              </a:schemeClr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AU" sz="2400" dirty="0">
                    <a:ln w="0"/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sets the scale of the proton mass.  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AU" sz="2400" dirty="0">
                    <a:ln w="0"/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Meson-loops provide </a:t>
                </a:r>
                <a14:m>
                  <m:oMath xmlns:m="http://schemas.openxmlformats.org/officeDocument/2006/math">
                    <m:r>
                      <a:rPr lang="en-AU" sz="2400" i="1" smtClean="0">
                        <a:ln w="0"/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20</m:t>
                    </m:r>
                  </m:oMath>
                </a14:m>
                <a:r>
                  <a:rPr lang="en-AU" sz="2400" dirty="0">
                    <a:ln w="0"/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% quantum corrections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A0F4DEC-FDD3-1643-9AA2-1A3AB4CB95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2231" y="5105400"/>
                <a:ext cx="4079769" cy="1569660"/>
              </a:xfrm>
              <a:prstGeom prst="rect">
                <a:avLst/>
              </a:prstGeom>
              <a:blipFill>
                <a:blip r:embed="rId5"/>
                <a:stretch>
                  <a:fillRect l="-2541" t="-3502" b="-1011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085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E2339-6C89-4DA1-8016-7E6461DF1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QCD Fact</a:t>
            </a:r>
            <a:r>
              <a:rPr lang="en-GB" sz="3200" dirty="0"/>
              <a:t>       </a:t>
            </a:r>
            <a:r>
              <a:rPr lang="en-GB" sz="3200" b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Pion (Nambu-Goldstone modes) and mass</a:t>
            </a:r>
            <a:endParaRPr lang="en-US" sz="32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19D567-900F-49E4-9AF8-341EDE0431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Higgs boson couplings → 0 </a:t>
            </a:r>
          </a:p>
          <a:p>
            <a:r>
              <a:rPr lang="en-GB" dirty="0"/>
              <a:t>Pion exists and is massless</a:t>
            </a:r>
          </a:p>
          <a:p>
            <a:r>
              <a:rPr lang="en-GB" dirty="0"/>
              <a:t>Pion Bethe-Salpeter amplitude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        Pion wave function: 2 body problem	            quark mass function: one body problem</a:t>
            </a:r>
          </a:p>
          <a:p>
            <a:pPr algn="ctr"/>
            <a:r>
              <a:rPr lang="en-GB" sz="3200" dirty="0">
                <a:solidFill>
                  <a:srgbClr val="FFFF00"/>
                </a:solidFill>
                <a:highlight>
                  <a:srgbClr val="800080"/>
                </a:highlight>
              </a:rPr>
              <a:t>This identity is the most basic expression of the Nambu-Goldstone Theorem in the Standard Model</a:t>
            </a:r>
            <a:endParaRPr lang="en-US" sz="3200" dirty="0">
              <a:solidFill>
                <a:srgbClr val="FFFF00"/>
              </a:solidFill>
              <a:highlight>
                <a:srgbClr val="800080"/>
              </a:highlight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F1F434-58BA-4A16-8EE8-0852B5665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F49284-C07B-421C-9490-CB9017555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795DF4-466E-45AA-8466-D16E75CAF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20CA23-0553-40A3-9C52-89DA98518A56}"/>
              </a:ext>
            </a:extLst>
          </p:cNvPr>
          <p:cNvSpPr txBox="1"/>
          <p:nvPr/>
        </p:nvSpPr>
        <p:spPr>
          <a:xfrm>
            <a:off x="1524000" y="2863840"/>
            <a:ext cx="9144000" cy="170816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05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</a:t>
            </a:r>
            <a:r>
              <a:rPr lang="el-GR" sz="10500" b="1" i="1" baseline="-25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π</a:t>
            </a:r>
            <a:r>
              <a:rPr lang="en-US" sz="105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E</a:t>
            </a:r>
            <a:r>
              <a:rPr lang="el-GR" sz="10500" b="1" i="1" baseline="-25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π</a:t>
            </a:r>
            <a:r>
              <a:rPr lang="en-US" sz="105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(p</a:t>
            </a:r>
            <a:r>
              <a:rPr lang="en-US" sz="10500" b="1" i="1" baseline="30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r>
              <a:rPr lang="en-US" sz="105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) = B(p</a:t>
            </a:r>
            <a:r>
              <a:rPr lang="en-US" sz="10500" b="1" i="1" baseline="30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r>
              <a:rPr lang="en-US" sz="105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6DBC29-7392-4185-AE9C-9DC4DD99CADF}"/>
              </a:ext>
            </a:extLst>
          </p:cNvPr>
          <p:cNvSpPr txBox="1"/>
          <p:nvPr/>
        </p:nvSpPr>
        <p:spPr>
          <a:xfrm>
            <a:off x="4572000" y="1493837"/>
            <a:ext cx="72147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dirty="0">
                <a:solidFill>
                  <a:schemeClr val="accent1">
                    <a:lumMod val="50000"/>
                  </a:schemeClr>
                </a:solidFill>
                <a:highlight>
                  <a:srgbClr val="FFFFCC"/>
                </a:highlight>
              </a:rPr>
              <a:t>EHM demands equivalence between </a:t>
            </a:r>
          </a:p>
          <a:p>
            <a:r>
              <a:rPr lang="en-GB" sz="2400" i="1" dirty="0">
                <a:solidFill>
                  <a:schemeClr val="accent1">
                    <a:lumMod val="50000"/>
                  </a:schemeClr>
                </a:solidFill>
                <a:highlight>
                  <a:srgbClr val="FFFFCC"/>
                </a:highlight>
              </a:rPr>
              <a:t>one-body mass and two-body correlation strength</a:t>
            </a:r>
          </a:p>
          <a:p>
            <a:r>
              <a:rPr lang="en-GB" sz="2400" i="1" dirty="0">
                <a:solidFill>
                  <a:schemeClr val="accent1">
                    <a:lumMod val="50000"/>
                  </a:schemeClr>
                </a:solidFill>
                <a:highlight>
                  <a:srgbClr val="FFFFCC"/>
                </a:highlight>
              </a:rPr>
              <a:t>in Nature’s most fundamental </a:t>
            </a:r>
            <a:r>
              <a:rPr lang="en-GB" sz="2400" i="1" dirty="0" err="1">
                <a:solidFill>
                  <a:schemeClr val="accent1">
                    <a:lumMod val="50000"/>
                  </a:schemeClr>
                </a:solidFill>
                <a:highlight>
                  <a:srgbClr val="FFFFCC"/>
                </a:highlight>
              </a:rPr>
              <a:t>Nambu</a:t>
            </a:r>
            <a:r>
              <a:rPr lang="en-GB" sz="2400" i="1" dirty="0">
                <a:solidFill>
                  <a:schemeClr val="accent1">
                    <a:lumMod val="50000"/>
                  </a:schemeClr>
                </a:solidFill>
                <a:highlight>
                  <a:srgbClr val="FFFFCC"/>
                </a:highlight>
              </a:rPr>
              <a:t>-Goldstone bosons</a:t>
            </a:r>
            <a:endParaRPr lang="en-US" sz="2400" i="1" dirty="0">
              <a:solidFill>
                <a:schemeClr val="accent1">
                  <a:lumMod val="50000"/>
                </a:schemeClr>
              </a:solidFill>
              <a:highlight>
                <a:srgbClr val="FFFFCC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4849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E2339-6C89-4DA1-8016-7E6461DF1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QCD Fact</a:t>
            </a:r>
            <a:r>
              <a:rPr lang="en-GB" sz="3200" dirty="0"/>
              <a:t>       </a:t>
            </a:r>
            <a:r>
              <a:rPr lang="en-GB" sz="3200" b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Pion (Nambu-Goldstone modes) and mass</a:t>
            </a:r>
            <a:endParaRPr lang="en-US" sz="32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19D567-900F-49E4-9AF8-341EDE0431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Higgs boson couplings → 0 </a:t>
            </a:r>
          </a:p>
          <a:p>
            <a:r>
              <a:rPr lang="en-GB" dirty="0"/>
              <a:t>Pion exists and is massless</a:t>
            </a:r>
          </a:p>
          <a:p>
            <a:r>
              <a:rPr lang="en-GB" dirty="0"/>
              <a:t>Pion Bethe-Salpeter amplitude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        Pion wave function: 2 body problem	            quark mass function: one body problem</a:t>
            </a:r>
          </a:p>
          <a:p>
            <a:pPr algn="ctr"/>
            <a:r>
              <a:rPr lang="en-GB" sz="3200" dirty="0">
                <a:solidFill>
                  <a:srgbClr val="FFFF00"/>
                </a:solidFill>
                <a:highlight>
                  <a:srgbClr val="800080"/>
                </a:highlight>
              </a:rPr>
              <a:t>Entails, enigmatically, properties of the nearly massless pion are the cleanest expression of EHM in the Standard Model !</a:t>
            </a:r>
            <a:endParaRPr lang="en-US" sz="3200" dirty="0">
              <a:solidFill>
                <a:srgbClr val="FFFF00"/>
              </a:solidFill>
              <a:highlight>
                <a:srgbClr val="800080"/>
              </a:highlight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F1F434-58BA-4A16-8EE8-0852B5665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F49284-C07B-421C-9490-CB9017555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795DF4-466E-45AA-8466-D16E75CAF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620CA23-0553-40A3-9C52-89DA98518A56}"/>
              </a:ext>
            </a:extLst>
          </p:cNvPr>
          <p:cNvSpPr txBox="1"/>
          <p:nvPr/>
        </p:nvSpPr>
        <p:spPr>
          <a:xfrm>
            <a:off x="1524000" y="2863840"/>
            <a:ext cx="9144000" cy="170816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05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</a:t>
            </a:r>
            <a:r>
              <a:rPr lang="el-GR" sz="10500" b="1" i="1" baseline="-25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π</a:t>
            </a:r>
            <a:r>
              <a:rPr lang="en-US" sz="105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E</a:t>
            </a:r>
            <a:r>
              <a:rPr lang="el-GR" sz="10500" b="1" i="1" baseline="-25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π</a:t>
            </a:r>
            <a:r>
              <a:rPr lang="en-US" sz="105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(p</a:t>
            </a:r>
            <a:r>
              <a:rPr lang="en-US" sz="10500" b="1" i="1" baseline="30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r>
              <a:rPr lang="en-US" sz="105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) = B(p</a:t>
            </a:r>
            <a:r>
              <a:rPr lang="en-US" sz="10500" b="1" i="1" baseline="3000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r>
              <a:rPr lang="en-US" sz="105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6DBC29-7392-4185-AE9C-9DC4DD99CADF}"/>
              </a:ext>
            </a:extLst>
          </p:cNvPr>
          <p:cNvSpPr txBox="1"/>
          <p:nvPr/>
        </p:nvSpPr>
        <p:spPr>
          <a:xfrm>
            <a:off x="4572000" y="1493837"/>
            <a:ext cx="72147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1" dirty="0">
                <a:solidFill>
                  <a:schemeClr val="accent1">
                    <a:lumMod val="50000"/>
                  </a:schemeClr>
                </a:solidFill>
                <a:highlight>
                  <a:srgbClr val="FFFFCC"/>
                </a:highlight>
              </a:rPr>
              <a:t>EHM demands equivalence between </a:t>
            </a:r>
          </a:p>
          <a:p>
            <a:r>
              <a:rPr lang="en-GB" sz="2400" i="1" dirty="0">
                <a:solidFill>
                  <a:schemeClr val="accent1">
                    <a:lumMod val="50000"/>
                  </a:schemeClr>
                </a:solidFill>
                <a:highlight>
                  <a:srgbClr val="FFFFCC"/>
                </a:highlight>
              </a:rPr>
              <a:t>one-body mass and two-body correlation strength</a:t>
            </a:r>
          </a:p>
          <a:p>
            <a:r>
              <a:rPr lang="en-GB" sz="2400" i="1" dirty="0">
                <a:solidFill>
                  <a:schemeClr val="accent1">
                    <a:lumMod val="50000"/>
                  </a:schemeClr>
                </a:solidFill>
                <a:highlight>
                  <a:srgbClr val="FFFFCC"/>
                </a:highlight>
              </a:rPr>
              <a:t>in Nature’s most fundamental </a:t>
            </a:r>
            <a:r>
              <a:rPr lang="en-GB" sz="2400" i="1" dirty="0" err="1">
                <a:solidFill>
                  <a:schemeClr val="accent1">
                    <a:lumMod val="50000"/>
                  </a:schemeClr>
                </a:solidFill>
                <a:highlight>
                  <a:srgbClr val="FFFFCC"/>
                </a:highlight>
              </a:rPr>
              <a:t>Nambu</a:t>
            </a:r>
            <a:r>
              <a:rPr lang="en-GB" sz="2400" i="1" dirty="0">
                <a:solidFill>
                  <a:schemeClr val="accent1">
                    <a:lumMod val="50000"/>
                  </a:schemeClr>
                </a:solidFill>
                <a:highlight>
                  <a:srgbClr val="FFFFCC"/>
                </a:highlight>
              </a:rPr>
              <a:t>-Goldstone bosons</a:t>
            </a:r>
            <a:endParaRPr lang="en-US" sz="2400" i="1" dirty="0">
              <a:solidFill>
                <a:schemeClr val="accent1">
                  <a:lumMod val="50000"/>
                </a:schemeClr>
              </a:solidFill>
              <a:highlight>
                <a:srgbClr val="FFFFCC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4643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72F79D7-344B-40B9-BAE2-9ACED8AEEC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7962" y="228600"/>
            <a:ext cx="6752891" cy="4284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0A25F891-D03C-4ADA-A76B-36FEBDA2B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Physics at AMBER international Workshop 2024/03/18-20                             (39/44)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FBB618-96EC-4866-99BE-7B192F70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Craig Roberts: cdroberts@nju.edu.cn  447 .. 24/03/19 ..."Emergent Hadron Mass and Pion and Kaon Structure"</a:t>
            </a:r>
          </a:p>
        </p:txBody>
      </p:sp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49C99CD1-8313-4EEE-9698-A6495B040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87034D8C-3CB4-402A-BC46-2AB14C0FE90A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A6FD38-83D1-C5EB-E974-1AB3643630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19233" y="1670601"/>
            <a:ext cx="5555533" cy="47301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A8C5D47-E2E4-562B-16E2-115B7BE75F37}"/>
              </a:ext>
            </a:extLst>
          </p:cNvPr>
          <p:cNvSpPr/>
          <p:nvPr/>
        </p:nvSpPr>
        <p:spPr bwMode="auto">
          <a:xfrm>
            <a:off x="6519233" y="3124200"/>
            <a:ext cx="5520368" cy="1752600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495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4E51A-62C3-4064-B659-E1F166D91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784" y="4602162"/>
            <a:ext cx="11353800" cy="172243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GB" sz="5000" b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Charting EHM using</a:t>
            </a:r>
            <a:br>
              <a:rPr lang="en-GB" sz="5000" b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GB" sz="5000" b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High Intensity, High Luminosity Facilities</a:t>
            </a:r>
            <a:endParaRPr lang="en-US" sz="50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11B66B-D257-4D41-AAD7-7619FAD58B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4E95F3-F296-482C-851F-DEB8AEB8A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2D8E5C-8E63-4A6C-BB9E-E554DE3E9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2E8C02-7B8D-41C7-AAA8-915D0E21F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1EAC3B3-0B82-477C-85FE-B10D6C4B7C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75" y="243661"/>
            <a:ext cx="4396925" cy="955853"/>
          </a:xfrm>
          <a:prstGeom prst="rect">
            <a:avLst/>
          </a:prstGeom>
        </p:spPr>
      </p:pic>
      <p:pic>
        <p:nvPicPr>
          <p:cNvPr id="13" name="Picture 1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D4564C8-3F0B-4FF3-A972-8FECA559F6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9087" y="547319"/>
            <a:ext cx="2131714" cy="20610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" name="Picture 15" descr="A picture containing diagram&#10;&#10;Description automatically generated">
            <a:extLst>
              <a:ext uri="{FF2B5EF4-FFF2-40B4-BE49-F238E27FC236}">
                <a16:creationId xmlns:a16="http://schemas.microsoft.com/office/drawing/2014/main" id="{B4E8F698-EEDE-4E0A-95B6-CE61D51F561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521" y="408874"/>
            <a:ext cx="2131714" cy="2054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Content Placeholder 12" descr="Diagram&#10;&#10;Description automatically generated">
            <a:extLst>
              <a:ext uri="{FF2B5EF4-FFF2-40B4-BE49-F238E27FC236}">
                <a16:creationId xmlns:a16="http://schemas.microsoft.com/office/drawing/2014/main" id="{CC4FD71F-7B4B-F1CC-5595-9B7D8C523CD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4073" y="1256564"/>
            <a:ext cx="1733884" cy="24551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0FC47032-569E-4DE5-B22D-327AFF9CCBA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983667"/>
            <a:ext cx="8580769" cy="23935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25768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BE7A14-B903-4F08-BFA5-AB71A70E9F3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041401" y="4824363"/>
                <a:ext cx="10439400" cy="890638"/>
              </a:xfr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>
                <a:scene3d>
                  <a:camera prst="orthographicFront"/>
                  <a:lightRig rig="harsh" dir="t"/>
                </a:scene3d>
                <a:sp3d extrusionH="57150" prstMaterial="matte">
                  <a:bevelT w="63500" h="12700" prst="angle"/>
                  <a:contourClr>
                    <a:schemeClr val="bg1">
                      <a:lumMod val="65000"/>
                    </a:schemeClr>
                  </a:contourClr>
                </a:sp3d>
              </a:bodyPr>
              <a:lstStyle/>
              <a:p>
                <a:pPr algn="ctr"/>
                <a:r>
                  <a:rPr lang="en-GB" sz="5400" dirty="0">
                    <a:ln/>
                    <a:solidFill>
                      <a:schemeClr val="accent3"/>
                    </a:solidFill>
                  </a:rPr>
                  <a:t>Measuring </a:t>
                </a:r>
                <a14:m>
                  <m:oMath xmlns:m="http://schemas.openxmlformats.org/officeDocument/2006/math">
                    <m:r>
                      <a:rPr lang="en-GB" sz="5400" b="1" i="1" smtClean="0">
                        <a:ln/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𝝅</m:t>
                    </m:r>
                    <m:r>
                      <a:rPr lang="en-GB" sz="5400" b="1" i="1" smtClean="0">
                        <a:ln/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 &amp; </m:t>
                    </m:r>
                    <m:r>
                      <a:rPr lang="en-GB" sz="5400" b="1" i="1" smtClean="0">
                        <a:ln/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𝑲</m:t>
                    </m:r>
                  </m:oMath>
                </a14:m>
                <a:r>
                  <a:rPr lang="en-GB" sz="5400" i="1" dirty="0">
                    <a:ln/>
                    <a:solidFill>
                      <a:schemeClr val="accent3"/>
                    </a:solidFill>
                  </a:rPr>
                  <a:t> Wave Functions</a:t>
                </a:r>
                <a:endParaRPr lang="en-US" sz="5400" i="1" dirty="0">
                  <a:ln/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FBE7A14-B903-4F08-BFA5-AB71A70E9F3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41401" y="4824363"/>
                <a:ext cx="10439400" cy="89063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1BF165-AA29-4011-B880-9F5C20034D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D1D006-3878-41F0-8269-1B794FDD4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630E09-5CE1-4256-92FB-EA6A8523C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489B8-7578-49C7-B8F4-89C2E364D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0CC1D3C-C4F1-4BCF-BF52-A34A777318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24909" y="684213"/>
            <a:ext cx="8542181" cy="323670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06820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FBF202-33EB-4A7C-B61D-699413472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Wave Functions of </a:t>
            </a:r>
            <a:r>
              <a:rPr lang="en-US" sz="2800" dirty="0" err="1"/>
              <a:t>Nambu</a:t>
            </a:r>
            <a:r>
              <a:rPr lang="en-US" sz="2800" dirty="0"/>
              <a:t> Goldstone Bosons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14E4D4B-C07C-4976-AF1E-0791712D0B4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4800" y="838200"/>
                <a:ext cx="9144000" cy="5287965"/>
              </a:xfrm>
            </p:spPr>
            <p:txBody>
              <a:bodyPr/>
              <a:lstStyle/>
              <a:p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</a:rPr>
                  <a:t>Physics Goals:</a:t>
                </a:r>
              </a:p>
              <a:p>
                <a:pPr lvl="1"/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Pion and kaon distribution amplitudes (DAs – </a:t>
                </a:r>
                <a:r>
                  <a:rPr lang="el-GR" sz="2200" i="1" dirty="0">
                    <a:solidFill>
                      <a:schemeClr val="accent1">
                        <a:lumMod val="50000"/>
                      </a:schemeClr>
                    </a:solidFill>
                  </a:rPr>
                  <a:t>φ</a:t>
                </a:r>
                <a:r>
                  <a:rPr lang="el-GR" sz="2200" i="1" baseline="-25000" dirty="0">
                    <a:solidFill>
                      <a:schemeClr val="accent1">
                        <a:lumMod val="50000"/>
                      </a:schemeClr>
                    </a:solidFill>
                  </a:rPr>
                  <a:t>π</a:t>
                </a:r>
                <a:r>
                  <a:rPr lang="en-GB" sz="2200" i="1" baseline="-25000" dirty="0">
                    <a:solidFill>
                      <a:schemeClr val="accent1">
                        <a:lumMod val="50000"/>
                      </a:schemeClr>
                    </a:solidFill>
                  </a:rPr>
                  <a:t>,K</a:t>
                </a:r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) </a:t>
                </a:r>
              </a:p>
              <a:p>
                <a:pPr lvl="1"/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Nearest thing in quantum field theory to Schrödinger wave function</a:t>
                </a:r>
              </a:p>
              <a:p>
                <a:pPr lvl="1"/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Consequently, fundamental to understanding </a:t>
                </a:r>
                <a:r>
                  <a:rPr lang="el-GR" sz="2200" i="1" dirty="0">
                    <a:solidFill>
                      <a:schemeClr val="accent1">
                        <a:lumMod val="50000"/>
                      </a:schemeClr>
                    </a:solidFill>
                  </a:rPr>
                  <a:t>π</a:t>
                </a:r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 and </a:t>
                </a:r>
                <a:r>
                  <a:rPr lang="en-US" sz="2200" i="1" dirty="0">
                    <a:solidFill>
                      <a:schemeClr val="accent1">
                        <a:lumMod val="50000"/>
                      </a:schemeClr>
                    </a:solidFill>
                  </a:rPr>
                  <a:t>K</a:t>
                </a:r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 structure.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dirty="0">
                    <a:solidFill>
                      <a:schemeClr val="accent1">
                        <a:lumMod val="50000"/>
                      </a:schemeClr>
                    </a:solidFill>
                  </a:rPr>
                  <a:t>Scientific Context:</a:t>
                </a:r>
              </a:p>
              <a:p>
                <a:pPr lvl="1"/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For 40 years, the </a:t>
                </a:r>
                <a:r>
                  <a:rPr lang="en-US" sz="2200" i="1" dirty="0">
                    <a:solidFill>
                      <a:schemeClr val="accent1">
                        <a:lumMod val="50000"/>
                      </a:schemeClr>
                    </a:solidFill>
                  </a:rPr>
                  <a:t>x</a:t>
                </a:r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-dependence of the pion's dominant distribution amplitude (DA) has been controversial.  </a:t>
                </a:r>
              </a:p>
              <a:p>
                <a:pPr lvl="1"/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Modern theory </a:t>
                </a:r>
                <a14:m>
                  <m:oMath xmlns:m="http://schemas.openxmlformats.org/officeDocument/2006/math">
                    <m:r>
                      <a:rPr lang="en-GB" sz="22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⇒ </m:t>
                    </m:r>
                  </m:oMath>
                </a14:m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EHM expressed in </a:t>
                </a:r>
                <a:r>
                  <a:rPr lang="en-US" sz="2200" i="1" dirty="0">
                    <a:solidFill>
                      <a:schemeClr val="accent1">
                        <a:lumMod val="50000"/>
                      </a:schemeClr>
                    </a:solidFill>
                  </a:rPr>
                  <a:t>x</a:t>
                </a:r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-dependence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2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2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AU" sz="22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AU" sz="22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AU" sz="22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</m:sSub>
                    <m:d>
                      <m:dPr>
                        <m:ctrlPr>
                          <a:rPr lang="en-AU" sz="22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sz="2200" b="0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en-US" sz="2200" dirty="0">
                  <a:solidFill>
                    <a:schemeClr val="accent1">
                      <a:lumMod val="50000"/>
                    </a:schemeClr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AU" sz="22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2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AU" sz="22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sub>
                    </m:sSub>
                    <m:d>
                      <m:dPr>
                        <m:ctrlPr>
                          <a:rPr lang="en-AU" sz="22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sz="2200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 is direct measure of dressed-quark running mass in chiral limit.</a:t>
                </a:r>
              </a:p>
              <a:p>
                <a:pPr lvl="1"/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Kaon DA = asymmetric around midpoint of its domain of support (0&lt;x&lt;1)</a:t>
                </a:r>
              </a:p>
              <a:p>
                <a:pPr lvl="2"/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Degree of asymmetry is signature of constructive interference between EHM and HB mass-generating mechanisms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14E4D4B-C07C-4976-AF1E-0791712D0B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838200"/>
                <a:ext cx="9144000" cy="5287965"/>
              </a:xfrm>
              <a:blipFill>
                <a:blip r:embed="rId2"/>
                <a:stretch>
                  <a:fillRect l="-733" t="-80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4219F4-8FDC-44CA-A45E-CC762DEA1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8A5AFA-B795-4637-8458-D5C53CF42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788DA5-E23E-44E6-9837-367871895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096DE8-381D-4857-9A83-B316798CC24E}"/>
              </a:ext>
            </a:extLst>
          </p:cNvPr>
          <p:cNvSpPr txBox="1"/>
          <p:nvPr/>
        </p:nvSpPr>
        <p:spPr>
          <a:xfrm>
            <a:off x="7385220" y="5801153"/>
            <a:ext cx="49064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1" dirty="0">
                <a:solidFill>
                  <a:schemeClr val="accent6">
                    <a:lumMod val="75000"/>
                  </a:schemeClr>
                </a:solidFill>
                <a:effectLst/>
                <a:latin typeface="Open Sans"/>
              </a:rPr>
              <a:t>Insights into the Emergence of Mass from Studies of Pion and Kaon Structure, 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  <a:latin typeface="Open Sans"/>
              </a:rPr>
              <a:t>Craig D. Roberts, David G. Richards, Tanja Horn and Lei Chang, NJU-INP 034/21, </a:t>
            </a:r>
            <a:r>
              <a:rPr lang="en-US" sz="1200" b="0" i="0" u="none" strike="noStrike" dirty="0" err="1">
                <a:solidFill>
                  <a:srgbClr val="0066FF"/>
                </a:solidFill>
                <a:effectLst/>
                <a:latin typeface="Open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</a:t>
            </a:r>
            <a:r>
              <a:rPr lang="en-US" sz="1200" b="0" i="0" u="none" strike="noStrike" dirty="0">
                <a:solidFill>
                  <a:srgbClr val="0066FF"/>
                </a:solidFill>
                <a:effectLst/>
                <a:latin typeface="Open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 2102.01765 [hep-</a:t>
            </a:r>
            <a:r>
              <a:rPr lang="en-US" sz="1200" b="0" i="0" u="none" strike="noStrike" dirty="0" err="1">
                <a:solidFill>
                  <a:srgbClr val="0066FF"/>
                </a:solidFill>
                <a:effectLst/>
                <a:latin typeface="Open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US" sz="1200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  <a:latin typeface="Open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  <a:latin typeface="Open Sans"/>
              </a:rPr>
              <a:t>, 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Prog. Part. </a:t>
            </a:r>
            <a:r>
              <a:rPr lang="en-US" sz="12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Nucl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. Phys. </a:t>
            </a:r>
            <a:r>
              <a:rPr lang="en-US" sz="1200" b="1" i="0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120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 (2021) 103883/1-65</a:t>
            </a:r>
            <a:endParaRPr lang="en-US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286B293-BA69-CFBE-8BA8-34F88ED3B39A}"/>
                  </a:ext>
                </a:extLst>
              </p:cNvPr>
              <p:cNvSpPr txBox="1"/>
              <p:nvPr/>
            </p:nvSpPr>
            <p:spPr>
              <a:xfrm>
                <a:off x="8907421" y="509183"/>
                <a:ext cx="3132179" cy="1243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i="1" dirty="0">
                    <a:solidFill>
                      <a:srgbClr val="008000"/>
                    </a:solidFill>
                  </a:rPr>
                  <a:t>DAs are 1D projection of hadron’s light-front wave function, obtained by integration </a:t>
                </a:r>
                <a14:m>
                  <m:oMath xmlns:m="http://schemas.openxmlformats.org/officeDocument/2006/math">
                    <m:r>
                      <a:rPr lang="en-AU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AU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AU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AU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AU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>
                          <m:sSubPr>
                            <m:ctrlPr>
                              <a:rPr lang="en-AU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AU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  <m:r>
                          <a:rPr lang="en-AU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𝛹</m:t>
                        </m:r>
                        <m:r>
                          <a:rPr lang="en-AU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AU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AU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AU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AU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  <m:r>
                          <a:rPr lang="en-AU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en-AU" i="1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286B293-BA69-CFBE-8BA8-34F88ED3B3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7421" y="509183"/>
                <a:ext cx="3132179" cy="1243417"/>
              </a:xfrm>
              <a:prstGeom prst="rect">
                <a:avLst/>
              </a:prstGeom>
              <a:blipFill>
                <a:blip r:embed="rId4"/>
                <a:stretch>
                  <a:fillRect l="-1556" t="-2941" b="-63725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0E5A09A6-A332-2A75-BD94-CC475DFB350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8424" y="1752600"/>
            <a:ext cx="2267487" cy="2895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29DC64B-F490-44BB-13F4-D52EE8510C4F}"/>
              </a:ext>
            </a:extLst>
          </p:cNvPr>
          <p:cNvSpPr txBox="1"/>
          <p:nvPr/>
        </p:nvSpPr>
        <p:spPr>
          <a:xfrm>
            <a:off x="10896600" y="2288932"/>
            <a:ext cx="129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1600" dirty="0"/>
              <a:t>LF longitudinal direction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27A379A-70F3-E394-248E-F629653C665E}"/>
              </a:ext>
            </a:extLst>
          </p:cNvPr>
          <p:cNvCxnSpPr/>
          <p:nvPr/>
        </p:nvCxnSpPr>
        <p:spPr bwMode="auto">
          <a:xfrm flipV="1">
            <a:off x="10679724" y="2381346"/>
            <a:ext cx="685800" cy="60960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6616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52D85DA-0C46-42AA-90F8-20215465D6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01410" y="2851944"/>
            <a:ext cx="5138190" cy="33202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61F4E2-B5BD-4BD5-AB28-6CA2621B0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b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Emergence of Hadron Mass</a:t>
            </a:r>
            <a:endParaRPr lang="en-US" sz="36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EB0E5E-0B89-46CE-98E5-F04F289DD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43000"/>
            <a:ext cx="10972800" cy="4525963"/>
          </a:xfrm>
        </p:spPr>
        <p:txBody>
          <a:bodyPr/>
          <a:lstStyle/>
          <a:p>
            <a:r>
              <a:rPr lang="en-GB" dirty="0"/>
              <a:t>Standard Model of Particle Physics has one obvious mass-generating mechanism</a:t>
            </a:r>
          </a:p>
          <a:p>
            <a:pPr marL="0" indent="0">
              <a:buNone/>
            </a:pPr>
            <a:r>
              <a:rPr lang="en-GB" dirty="0"/>
              <a:t>	 = </a:t>
            </a:r>
            <a:r>
              <a:rPr lang="en-GB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Higgs Boson</a:t>
            </a:r>
            <a:r>
              <a:rPr lang="en-GB" dirty="0"/>
              <a:t> … impacts are critical to evolution of Universe as we know it</a:t>
            </a:r>
          </a:p>
          <a:p>
            <a:r>
              <a:rPr lang="en-GB" dirty="0"/>
              <a:t>However, Higgs boson alone is responsible for just 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∼ 1%</a:t>
            </a:r>
            <a:r>
              <a:rPr lang="en-GB" dirty="0"/>
              <a:t> of the visible mass in the Universe</a:t>
            </a:r>
          </a:p>
          <a:p>
            <a:r>
              <a:rPr lang="en-GB" dirty="0"/>
              <a:t>Proton mass budget … only 9 MeV/939 MeV is directly from Higgs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B5C809-E115-47CD-AED7-951724E51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2AD908-BD9D-44D0-8688-D5EF6B8F7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125A2-CE7D-4950-BC19-09139BD6D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</a:t>
            </a:fld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1488F52-8C5B-4843-9056-259E268257DD}"/>
              </a:ext>
            </a:extLst>
          </p:cNvPr>
          <p:cNvCxnSpPr>
            <a:cxnSpLocks/>
          </p:cNvCxnSpPr>
          <p:nvPr/>
        </p:nvCxnSpPr>
        <p:spPr bwMode="auto">
          <a:xfrm>
            <a:off x="8632553" y="2636747"/>
            <a:ext cx="1654447" cy="2832191"/>
          </a:xfrm>
          <a:prstGeom prst="straightConnector1">
            <a:avLst/>
          </a:prstGeom>
          <a:ln w="19050"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A55C524-63D1-45C2-BFAB-B6445F812F6D}"/>
              </a:ext>
            </a:extLst>
          </p:cNvPr>
          <p:cNvSpPr txBox="1">
            <a:spLocks/>
          </p:cNvSpPr>
          <p:nvPr/>
        </p:nvSpPr>
        <p:spPr bwMode="auto">
          <a:xfrm>
            <a:off x="609600" y="3200400"/>
            <a:ext cx="6019800" cy="2689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Ø"/>
              <a:defRPr sz="2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2000">
                <a:solidFill>
                  <a:schemeClr val="tx2">
                    <a:lumMod val="75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/>
              <a:t>Evidently, Nature has another very effective mechanism for producing mass:</a:t>
            </a:r>
          </a:p>
          <a:p>
            <a:pPr marL="0" indent="0">
              <a:buNone/>
            </a:pPr>
            <a:r>
              <a:rPr lang="en-GB" kern="0" dirty="0"/>
              <a:t>	</a:t>
            </a:r>
            <a:r>
              <a:rPr lang="en-GB" sz="2400" kern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Emergent Hadron Mass (EHM)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2200" kern="0" dirty="0"/>
              <a:t>Alone, it produces </a:t>
            </a:r>
            <a:r>
              <a:rPr lang="en-GB" sz="2200" kern="0" dirty="0">
                <a:solidFill>
                  <a:srgbClr val="0000FF"/>
                </a:solidFill>
              </a:rPr>
              <a:t>94%</a:t>
            </a:r>
            <a:r>
              <a:rPr lang="en-GB" sz="2200" kern="0" dirty="0"/>
              <a:t> of the proton’s mass</a:t>
            </a:r>
          </a:p>
          <a:p>
            <a:pPr lvl="1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en-GB" sz="2200" kern="0" dirty="0"/>
              <a:t>Remaining </a:t>
            </a:r>
            <a:r>
              <a:rPr lang="en-GB" sz="2200" kern="0" dirty="0">
                <a:solidFill>
                  <a:srgbClr val="FF6600"/>
                </a:solidFill>
              </a:rPr>
              <a:t>5%</a:t>
            </a:r>
            <a:r>
              <a:rPr lang="en-GB" sz="2200" kern="0" dirty="0"/>
              <a:t> is generated by constructive interference between EHM and Higgs-boson</a:t>
            </a:r>
            <a:endParaRPr lang="en-US" sz="2200" kern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7B2374F-5515-4531-80E0-18BEA5DC8638}"/>
              </a:ext>
            </a:extLst>
          </p:cNvPr>
          <p:cNvCxnSpPr/>
          <p:nvPr/>
        </p:nvCxnSpPr>
        <p:spPr bwMode="auto">
          <a:xfrm>
            <a:off x="5562600" y="4648200"/>
            <a:ext cx="22123" cy="22123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29DD77D-3E94-4269-BD3B-A5128859D669}"/>
              </a:ext>
            </a:extLst>
          </p:cNvPr>
          <p:cNvCxnSpPr>
            <a:cxnSpLocks/>
          </p:cNvCxnSpPr>
          <p:nvPr/>
        </p:nvCxnSpPr>
        <p:spPr bwMode="auto">
          <a:xfrm flipV="1">
            <a:off x="6541476" y="4548552"/>
            <a:ext cx="609600" cy="76200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66E41FD-865A-49D7-A6BB-9D7E197FD782}"/>
              </a:ext>
            </a:extLst>
          </p:cNvPr>
          <p:cNvCxnSpPr>
            <a:cxnSpLocks/>
          </p:cNvCxnSpPr>
          <p:nvPr/>
        </p:nvCxnSpPr>
        <p:spPr bwMode="auto">
          <a:xfrm flipV="1">
            <a:off x="6541476" y="5591175"/>
            <a:ext cx="4050324" cy="20594"/>
          </a:xfrm>
          <a:prstGeom prst="straightConnector1">
            <a:avLst/>
          </a:prstGeom>
          <a:noFill/>
          <a:ln w="12700" cap="flat" cmpd="sng" algn="ctr">
            <a:solidFill>
              <a:srgbClr val="FF66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D378812-666D-1BDA-6C99-F7001D91CE01}"/>
              </a:ext>
            </a:extLst>
          </p:cNvPr>
          <p:cNvSpPr txBox="1"/>
          <p:nvPr/>
        </p:nvSpPr>
        <p:spPr>
          <a:xfrm>
            <a:off x="10287000" y="2971800"/>
            <a:ext cx="190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Decomposition is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1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gauge invariant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1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Poincaré invariant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1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scale invariant</a:t>
            </a:r>
          </a:p>
        </p:txBody>
      </p:sp>
    </p:spTree>
    <p:extLst>
      <p:ext uri="{BB962C8B-B14F-4D97-AF65-F5344CB8AC3E}">
        <p14:creationId xmlns:p14="http://schemas.microsoft.com/office/powerpoint/2010/main" val="346534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9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hart&#10;&#10;Description automatically generated">
            <a:extLst>
              <a:ext uri="{FF2B5EF4-FFF2-40B4-BE49-F238E27FC236}">
                <a16:creationId xmlns:a16="http://schemas.microsoft.com/office/drawing/2014/main" id="{EAAD8C9E-E587-F835-A01B-DC9A60FA5B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952500"/>
            <a:ext cx="4572000" cy="3162300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114F335-B55D-7C60-FDDF-13737C69611A}"/>
              </a:ext>
            </a:extLst>
          </p:cNvPr>
          <p:cNvCxnSpPr>
            <a:cxnSpLocks/>
          </p:cNvCxnSpPr>
          <p:nvPr/>
        </p:nvCxnSpPr>
        <p:spPr bwMode="auto">
          <a:xfrm>
            <a:off x="7189304" y="1308050"/>
            <a:ext cx="1733504" cy="16094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8720219-0871-F994-C805-25B7761C09D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36104" y="92766"/>
                <a:ext cx="10972800" cy="1143000"/>
              </a:xfrm>
            </p:spPr>
            <p:txBody>
              <a:bodyPr/>
              <a:lstStyle/>
              <a:p>
                <a:pPr algn="r"/>
                <a14:m>
                  <m:oMath xmlns:m="http://schemas.openxmlformats.org/officeDocument/2006/math">
                    <m:r>
                      <a:rPr lang="en-AU" sz="3200" b="1" i="1" smtClean="0">
                        <a:latin typeface="Cambria Math" panose="02040503050406030204" pitchFamily="18" charset="0"/>
                      </a:rPr>
                      <m:t>𝝅</m:t>
                    </m:r>
                  </m:oMath>
                </a14:m>
                <a:r>
                  <a:rPr lang="en-AU" sz="3200" dirty="0"/>
                  <a:t> &amp; K DAs </a:t>
                </a:r>
                <a:br>
                  <a:rPr lang="en-AU" sz="3200" dirty="0"/>
                </a:br>
                <a:r>
                  <a:rPr lang="en-AU" sz="3200" i="1" dirty="0"/>
                  <a:t>cf</a:t>
                </a:r>
                <a:r>
                  <a:rPr lang="en-AU" sz="3200" dirty="0"/>
                  <a:t>. asymptotic profile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8720219-0871-F994-C805-25B7761C09D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36104" y="92766"/>
                <a:ext cx="10972800" cy="1143000"/>
              </a:xfrm>
              <a:blipFill>
                <a:blip r:embed="rId3"/>
                <a:stretch>
                  <a:fillRect t="-6915" r="-2556" b="-10638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FB813D3-A801-8BC8-08CD-B1255C70359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4800" y="4267200"/>
                <a:ext cx="7848600" cy="1963738"/>
              </a:xfrm>
            </p:spPr>
            <p:txBody>
              <a:bodyPr/>
              <a:lstStyle/>
              <a:p>
                <a:r>
                  <a:rPr lang="en-AU" dirty="0"/>
                  <a:t>EHM generates broadening in both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AU" dirty="0"/>
                  <a:t> &amp; K</a:t>
                </a:r>
              </a:p>
              <a:p>
                <a:r>
                  <a:rPr lang="en-AU" dirty="0"/>
                  <a:t>EHM + Higgs-boson interference responsible for skewing in kaon</a:t>
                </a:r>
              </a:p>
              <a:p>
                <a:pPr lvl="1"/>
                <a:r>
                  <a:rPr lang="en-AU" dirty="0"/>
                  <a:t>HB-only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AU" dirty="0"/>
                  <a:t> peak shifted 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AU" b="0" i="0" smtClean="0">
                                <a:latin typeface="Cambria Math" panose="02040503050406030204" pitchFamily="18" charset="0"/>
                              </a:rPr>
                              <m:t>HB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AU" b="0" i="0" smtClean="0">
                                <a:latin typeface="Cambria Math" panose="02040503050406030204" pitchFamily="18" charset="0"/>
                              </a:rPr>
                              <m:t>HB</m:t>
                            </m:r>
                          </m:sup>
                        </m:sSubSup>
                      </m:den>
                    </m:f>
                    <m:r>
                      <a:rPr lang="en-AU" b="0" i="1" smtClean="0"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AU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02</m:t>
                    </m:r>
                  </m:oMath>
                </a14:m>
                <a:r>
                  <a:rPr lang="en-AU" dirty="0"/>
                  <a:t> … </a:t>
                </a:r>
                <a:r>
                  <a:rPr lang="en-AU" i="1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wrong</a:t>
                </a:r>
                <a:r>
                  <a:rPr lang="en-AU" dirty="0"/>
                  <a:t> </a:t>
                </a:r>
              </a:p>
              <a:p>
                <a:pPr lvl="1"/>
                <a:r>
                  <a:rPr lang="en-AU" dirty="0"/>
                  <a:t>Instead, EHM*HB for u and s quarks …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AU" b="0" i="0" smtClean="0">
                                <a:latin typeface="Cambria Math" panose="02040503050406030204" pitchFamily="18" charset="0"/>
                              </a:rPr>
                              <m:t>EHM</m:t>
                            </m:r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sub>
                            </m:sSub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AU" b="0" i="0" smtClean="0">
                            <a:latin typeface="Cambria Math" panose="02040503050406030204" pitchFamily="18" charset="0"/>
                          </a:rPr>
                          <m:t>EHM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  <m:r>
                      <a:rPr lang="en-AU" b="0" i="1" smtClean="0"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AU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en-AU" dirty="0"/>
                  <a:t> 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FB813D3-A801-8BC8-08CD-B1255C70359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4267200"/>
                <a:ext cx="7848600" cy="1963738"/>
              </a:xfrm>
              <a:blipFill>
                <a:blip r:embed="rId4"/>
                <a:stretch>
                  <a:fillRect l="-854" t="-2174" r="-854" b="-4348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028519-F3C3-AE86-E22D-6E3B19548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C1F82E-A644-A83A-ABD4-260B6DFA1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9D49EC-0631-7D67-9ABE-8CCBCFB14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E1DBD2FD-8D24-1A49-F3E7-59DC0AB598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1" y="952500"/>
            <a:ext cx="4572000" cy="31623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4B31934-6862-0F5D-88D4-34F6B2375A6D}"/>
                  </a:ext>
                </a:extLst>
              </p:cNvPr>
              <p:cNvSpPr txBox="1"/>
              <p:nvPr/>
            </p:nvSpPr>
            <p:spPr>
              <a:xfrm>
                <a:off x="8229600" y="4216331"/>
                <a:ext cx="3962400" cy="21082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AU" i="1" dirty="0">
                    <a:ln w="0"/>
                    <a:solidFill>
                      <a:schemeClr val="accent5">
                        <a:lumMod val="50000"/>
                      </a:schemeClr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These features have widespread impact in studies of (hard) exclusive processes.</a:t>
                </a:r>
              </a:p>
              <a:p>
                <a:r>
                  <a:rPr lang="en-AU" i="1" dirty="0">
                    <a:ln w="0"/>
                    <a:solidFill>
                      <a:schemeClr val="accent5">
                        <a:lumMod val="50000"/>
                      </a:schemeClr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Broadening can be verified, e.g., 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AU" i="1" dirty="0">
                    <a:ln w="0"/>
                    <a:solidFill>
                      <a:schemeClr val="accent5">
                        <a:lumMod val="50000"/>
                      </a:schemeClr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in measurements of </a:t>
                </a:r>
                <a14:m>
                  <m:oMath xmlns:m="http://schemas.openxmlformats.org/officeDocument/2006/math">
                    <m:r>
                      <a:rPr lang="en-AU" i="1" smtClean="0">
                        <a:ln w="0"/>
                        <a:solidFill>
                          <a:schemeClr val="accent5">
                            <a:lumMod val="5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AU" i="1" dirty="0">
                    <a:ln w="0"/>
                    <a:solidFill>
                      <a:schemeClr val="accent5">
                        <a:lumMod val="50000"/>
                      </a:schemeClr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and </a:t>
                </a:r>
                <a14:m>
                  <m:oMath xmlns:m="http://schemas.openxmlformats.org/officeDocument/2006/math">
                    <m:r>
                      <a:rPr lang="en-AU" i="1" smtClean="0">
                        <a:ln w="0"/>
                        <a:solidFill>
                          <a:schemeClr val="accent5">
                            <a:lumMod val="5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AU" i="1" dirty="0">
                    <a:ln w="0"/>
                    <a:solidFill>
                      <a:schemeClr val="accent5">
                        <a:lumMod val="50000"/>
                      </a:schemeClr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electric charge distributions (elastic form factor measurements at large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b="0" i="1" smtClean="0">
                            <a:ln w="0"/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b="0" i="1" smtClean="0">
                            <a:ln w="0"/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AU" b="0" i="1" smtClean="0">
                            <a:ln w="0"/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AU" i="1" dirty="0">
                    <a:ln w="0"/>
                    <a:solidFill>
                      <a:schemeClr val="accent5">
                        <a:lumMod val="50000"/>
                      </a:schemeClr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) 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AU" i="1" dirty="0">
                    <a:ln w="0"/>
                    <a:solidFill>
                      <a:schemeClr val="accent5">
                        <a:lumMod val="50000"/>
                      </a:schemeClr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in </a:t>
                </a:r>
                <a14:m>
                  <m:oMath xmlns:m="http://schemas.openxmlformats.org/officeDocument/2006/math">
                    <m:r>
                      <a:rPr lang="en-AU" b="0" i="1" smtClean="0">
                        <a:ln w="0"/>
                        <a:solidFill>
                          <a:schemeClr val="accent5">
                            <a:lumMod val="5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AU" b="0" i="1" smtClean="0">
                        <a:ln w="0"/>
                        <a:solidFill>
                          <a:schemeClr val="accent5">
                            <a:lumMod val="5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+</m:t>
                    </m:r>
                    <m:r>
                      <a:rPr lang="en-AU" b="0" i="1" smtClean="0">
                        <a:ln w="0"/>
                        <a:solidFill>
                          <a:schemeClr val="accent5">
                            <a:lumMod val="50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AU" i="1" dirty="0">
                    <a:ln w="0"/>
                    <a:solidFill>
                      <a:schemeClr val="accent5">
                        <a:lumMod val="50000"/>
                      </a:schemeClr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</a:t>
                </a:r>
                <a:r>
                  <a:rPr lang="en-AU" i="1" dirty="0" err="1">
                    <a:ln w="0"/>
                    <a:solidFill>
                      <a:schemeClr val="accent5">
                        <a:lumMod val="50000"/>
                      </a:schemeClr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Drell</a:t>
                </a:r>
                <a:r>
                  <a:rPr lang="en-AU" i="1" dirty="0">
                    <a:ln w="0"/>
                    <a:solidFill>
                      <a:schemeClr val="accent5">
                        <a:lumMod val="50000"/>
                      </a:schemeClr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-Yan measurements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4B31934-6862-0F5D-88D4-34F6B2375A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0" y="4216331"/>
                <a:ext cx="3962400" cy="2108269"/>
              </a:xfrm>
              <a:prstGeom prst="rect">
                <a:avLst/>
              </a:prstGeom>
              <a:blipFill>
                <a:blip r:embed="rId6"/>
                <a:stretch>
                  <a:fillRect l="-1692" t="-2023" r="-308" b="-4913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E856D87C-DD5F-B853-A53F-D6A4849EEF70}"/>
              </a:ext>
            </a:extLst>
          </p:cNvPr>
          <p:cNvSpPr txBox="1"/>
          <p:nvPr/>
        </p:nvSpPr>
        <p:spPr>
          <a:xfrm>
            <a:off x="0" y="0"/>
            <a:ext cx="6553200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AU" sz="1400" b="0" i="1" dirty="0">
                <a:solidFill>
                  <a:schemeClr val="accent1">
                    <a:lumMod val="75000"/>
                  </a:schemeClr>
                </a:solidFill>
                <a:effectLst/>
              </a:rPr>
              <a:t>Exposing strangeness: projections for kaon electromagnetic form factors, </a:t>
            </a:r>
            <a:r>
              <a:rPr lang="en-AU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Fei Gao </a:t>
            </a:r>
            <a:r>
              <a:rPr lang="en-AU" sz="1400" b="0" i="1" dirty="0">
                <a:solidFill>
                  <a:schemeClr val="accent1">
                    <a:lumMod val="75000"/>
                  </a:schemeClr>
                </a:solidFill>
                <a:effectLst/>
              </a:rPr>
              <a:t>et al</a:t>
            </a:r>
            <a:r>
              <a:rPr lang="en-AU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., </a:t>
            </a:r>
            <a:r>
              <a:rPr lang="en-AU" sz="1400" b="0" i="0" u="sng" strike="noStrike" dirty="0">
                <a:solidFill>
                  <a:srgbClr val="0066FF"/>
                </a:solidFill>
                <a:effectLst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arXiv:1703.04875 [</a:t>
            </a:r>
            <a:r>
              <a:rPr lang="en-AU" sz="1400" b="0" i="0" u="sng" strike="noStrike" dirty="0" err="1">
                <a:solidFill>
                  <a:srgbClr val="0066FF"/>
                </a:solidFill>
                <a:effectLst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nucl-th</a:t>
            </a:r>
            <a:r>
              <a:rPr lang="en-AU" sz="1400" b="0" i="0" u="sng" strike="noStrike" dirty="0">
                <a:solidFill>
                  <a:schemeClr val="accent1">
                    <a:lumMod val="75000"/>
                  </a:schemeClr>
                </a:solidFill>
                <a:effectLst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r>
              <a:rPr lang="en-AU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, Phys. Rev. D </a:t>
            </a:r>
            <a:r>
              <a:rPr lang="en-AU" sz="1400" b="1" i="0" dirty="0">
                <a:solidFill>
                  <a:schemeClr val="accent1">
                    <a:lumMod val="75000"/>
                  </a:schemeClr>
                </a:solidFill>
                <a:effectLst/>
              </a:rPr>
              <a:t>96</a:t>
            </a:r>
            <a:r>
              <a:rPr lang="en-AU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 (2017) 034024/1-8</a:t>
            </a:r>
          </a:p>
          <a:p>
            <a:r>
              <a:rPr lang="en-AU" sz="1400" b="0" i="1" dirty="0">
                <a:solidFill>
                  <a:schemeClr val="accent1">
                    <a:lumMod val="75000"/>
                  </a:schemeClr>
                </a:solidFill>
                <a:effectLst/>
              </a:rPr>
              <a:t>Constraining the pion DA using </a:t>
            </a:r>
            <a:r>
              <a:rPr lang="en-AU" sz="1400" b="0" i="1" dirty="0" err="1">
                <a:solidFill>
                  <a:schemeClr val="accent1">
                    <a:lumMod val="75000"/>
                  </a:schemeClr>
                </a:solidFill>
                <a:effectLst/>
              </a:rPr>
              <a:t>Drell</a:t>
            </a:r>
            <a:r>
              <a:rPr lang="en-AU" sz="1400" b="0" i="1" dirty="0">
                <a:solidFill>
                  <a:schemeClr val="accent1">
                    <a:lumMod val="75000"/>
                  </a:schemeClr>
                </a:solidFill>
                <a:effectLst/>
              </a:rPr>
              <a:t>-Yan reactions on a proton</a:t>
            </a:r>
            <a:r>
              <a:rPr lang="en-AU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, H.-Y. Xing (</a:t>
            </a:r>
            <a:r>
              <a:rPr lang="ja-JP" altLang="en-US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邢惠瑜</a:t>
            </a:r>
            <a:r>
              <a:rPr lang="en-US" altLang="ja-JP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) </a:t>
            </a:r>
            <a:r>
              <a:rPr lang="en-US" altLang="ja-JP" sz="1400" b="0" i="1" dirty="0">
                <a:solidFill>
                  <a:schemeClr val="accent1">
                    <a:lumMod val="75000"/>
                  </a:schemeClr>
                </a:solidFill>
                <a:effectLst/>
              </a:rPr>
              <a:t>et al</a:t>
            </a:r>
            <a:r>
              <a:rPr lang="en-US" altLang="ja-JP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.</a:t>
            </a:r>
            <a:r>
              <a:rPr lang="en-AU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, </a:t>
            </a:r>
            <a:r>
              <a:rPr lang="en-AU" sz="1400" b="0" i="0" u="sng" strike="noStrike" dirty="0">
                <a:effectLst/>
                <a:hlinkClick r:id="rId8"/>
              </a:rPr>
              <a:t>NJU-INP 077/23</a:t>
            </a:r>
            <a:r>
              <a:rPr lang="en-AU" sz="1400" b="0" i="0" dirty="0">
                <a:solidFill>
                  <a:srgbClr val="212121"/>
                </a:solidFill>
                <a:effectLst/>
              </a:rPr>
              <a:t>, </a:t>
            </a:r>
            <a:r>
              <a:rPr lang="en-AU" sz="1400" b="0" i="0" u="sng" strike="noStrike" dirty="0">
                <a:effectLst/>
                <a:hlinkClick r:id="rId9"/>
              </a:rPr>
              <a:t>e-Print: 2308.13695 [hep-</a:t>
            </a:r>
            <a:r>
              <a:rPr lang="en-AU" sz="1400" b="0" i="0" u="sng" strike="noStrike" dirty="0" err="1">
                <a:effectLst/>
                <a:hlinkClick r:id="rId9"/>
              </a:rPr>
              <a:t>ph</a:t>
            </a:r>
            <a:r>
              <a:rPr lang="en-AU" sz="1400" b="0" i="0" u="sng" strike="noStrike" dirty="0">
                <a:effectLst/>
                <a:hlinkClick r:id="rId9"/>
              </a:rPr>
              <a:t>]</a:t>
            </a:r>
            <a:r>
              <a:rPr lang="en-AU" sz="1400" b="0" i="0" dirty="0">
                <a:solidFill>
                  <a:srgbClr val="212121"/>
                </a:solidFill>
                <a:effectLst/>
              </a:rPr>
              <a:t>, </a:t>
            </a:r>
            <a:r>
              <a:rPr lang="en-AU" sz="1400" b="0" i="0" u="sng" strike="noStrike" dirty="0">
                <a:effectLst/>
                <a:hlinkClick r:id="rId10"/>
              </a:rPr>
              <a:t>Phys. Lett. B </a:t>
            </a:r>
            <a:r>
              <a:rPr lang="en-AU" sz="1400" b="1" i="0" u="sng" strike="noStrike" dirty="0">
                <a:effectLst/>
                <a:hlinkClick r:id="rId10"/>
              </a:rPr>
              <a:t>849 </a:t>
            </a:r>
            <a:r>
              <a:rPr lang="en-AU" sz="1400" b="0" i="0" u="sng" strike="noStrike" dirty="0">
                <a:effectLst/>
                <a:hlinkClick r:id="rId10"/>
              </a:rPr>
              <a:t>(2024), 138462/1-7</a:t>
            </a:r>
            <a:endParaRPr lang="en-AU" sz="1400" b="0" i="0" dirty="0">
              <a:solidFill>
                <a:schemeClr val="accent1">
                  <a:lumMod val="75000"/>
                </a:schemeClr>
              </a:solidFill>
              <a:effectLst/>
            </a:endParaRPr>
          </a:p>
          <a:p>
            <a:endParaRPr lang="en-A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9938C2F-5B0E-B602-61E2-04FBE06E818F}"/>
                  </a:ext>
                </a:extLst>
              </p:cNvPr>
              <p:cNvSpPr txBox="1"/>
              <p:nvPr/>
            </p:nvSpPr>
            <p:spPr>
              <a:xfrm>
                <a:off x="5867400" y="1056539"/>
                <a:ext cx="1219200" cy="391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b="1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𝝋</m:t>
                          </m:r>
                        </m:e>
                        <m:sub>
                          <m:r>
                            <a:rPr lang="en-AU" b="1" i="0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𝐚𝐬𝐲𝐦𝐩𝐭𝐨𝐭𝐢𝐜</m:t>
                          </m:r>
                        </m:sub>
                      </m:sSub>
                    </m:oMath>
                  </m:oMathPara>
                </a14:m>
                <a:endParaRPr lang="en-AU" b="1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9938C2F-5B0E-B602-61E2-04FBE06E81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7400" y="1056539"/>
                <a:ext cx="1219200" cy="391261"/>
              </a:xfrm>
              <a:prstGeom prst="rect">
                <a:avLst/>
              </a:prstGeom>
              <a:blipFill>
                <a:blip r:embed="rId11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1517F53-FD23-A92A-958B-4D6AB3E9AD44}"/>
              </a:ext>
            </a:extLst>
          </p:cNvPr>
          <p:cNvCxnSpPr>
            <a:cxnSpLocks/>
          </p:cNvCxnSpPr>
          <p:nvPr/>
        </p:nvCxnSpPr>
        <p:spPr bwMode="auto">
          <a:xfrm flipH="1">
            <a:off x="4114800" y="1308050"/>
            <a:ext cx="1752600" cy="21595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9649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0CC1D3C-C4F1-4BCF-BF52-A34A777318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53510" y="236415"/>
            <a:ext cx="6934200" cy="499907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FBE7A14-B903-4F08-BFA5-AB71A70E9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3084" y="5310555"/>
            <a:ext cx="10363200" cy="92709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GB" sz="6000" i="1" dirty="0">
                <a:ln/>
                <a:solidFill>
                  <a:schemeClr val="accent3"/>
                </a:solidFill>
              </a:rPr>
              <a:t>Pion Distribution Amplitude</a:t>
            </a:r>
            <a:endParaRPr lang="en-US" sz="6000" i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1BF165-AA29-4011-B880-9F5C20034D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D1D006-3878-41F0-8269-1B794FDD4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630E09-5CE1-4256-92FB-EA6A8523C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489B8-7578-49C7-B8F4-89C2E364D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360529-023D-F203-4540-4B9CA92EA853}"/>
              </a:ext>
            </a:extLst>
          </p:cNvPr>
          <p:cNvSpPr txBox="1"/>
          <p:nvPr/>
        </p:nvSpPr>
        <p:spPr>
          <a:xfrm>
            <a:off x="228600" y="341800"/>
            <a:ext cx="2667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</a:rPr>
              <a:t>Possibility discussed throughout the series of </a:t>
            </a:r>
            <a:r>
              <a:rPr lang="en-US" i="0" dirty="0" err="1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</a:rPr>
              <a:t>teleworkshops</a:t>
            </a:r>
            <a:r>
              <a:rPr lang="en-US" i="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</a:rPr>
              <a:t>:</a:t>
            </a:r>
          </a:p>
          <a:p>
            <a:r>
              <a:rPr lang="en-US" i="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</a:rPr>
              <a:t>Perceiving EHM through AMBER @ CERN </a:t>
            </a:r>
          </a:p>
          <a:p>
            <a:endParaRPr lang="en-US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</a:endParaRPr>
          </a:p>
          <a:p>
            <a:r>
              <a:rPr lang="en-US" dirty="0" err="1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</a:rPr>
              <a:t>Crystalised</a:t>
            </a:r>
            <a:r>
              <a:rPr lang="en-US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</a:rPr>
              <a:t> during EHM AMBER @ CERN VI</a:t>
            </a:r>
          </a:p>
          <a:p>
            <a:r>
              <a:rPr lang="en-US" i="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</a:rPr>
              <a:t>2021 Sept 27-29</a:t>
            </a:r>
          </a:p>
          <a:p>
            <a:endParaRPr lang="en-US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</a:endParaRPr>
          </a:p>
          <a:p>
            <a:r>
              <a:rPr lang="en-US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</a:rPr>
              <a:t>Large part of Hui-Yu’s PhD thesis</a:t>
            </a:r>
            <a:endParaRPr lang="en-AU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8301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7D3E0-2C55-5AEA-985D-97F01EBE7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Pion DA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6693CDD-3DC0-07F0-7DFF-F5673D64838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4160837"/>
                <a:ext cx="10972800" cy="1858963"/>
              </a:xfrm>
            </p:spPr>
            <p:txBody>
              <a:bodyPr/>
              <a:lstStyle/>
              <a:p>
                <a:r>
                  <a:rPr lang="en-US" sz="2400" dirty="0"/>
                  <a:t>Hard gluon exchange between annihilating valence antiquark in pion and spectator valence quark (and the partner process)</a:t>
                </a:r>
              </a:p>
              <a:p>
                <a:pPr marL="0" indent="0">
                  <a:buNone/>
                </a:pPr>
                <a:r>
                  <a:rPr lang="en-AU" sz="2400" b="0" dirty="0"/>
                  <a:t>      </a:t>
                </a:r>
                <a14:m>
                  <m:oMath xmlns:m="http://schemas.openxmlformats.org/officeDocument/2006/math">
                    <m:r>
                      <a:rPr lang="en-AU" sz="2400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400" dirty="0"/>
                  <a:t> associated cross-section is sensitive to pion leading-twist two-particle DA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400" b="0" i="1" smtClean="0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AU" sz="24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b>
                    </m:sSub>
                  </m:oMath>
                </a14:m>
                <a:endParaRPr lang="en-AU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6693CDD-3DC0-07F0-7DFF-F5673D6483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4160837"/>
                <a:ext cx="10972800" cy="1858963"/>
              </a:xfrm>
              <a:blipFill>
                <a:blip r:embed="rId2"/>
                <a:stretch>
                  <a:fillRect l="-833" t="-2623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9C3D01-8F4B-4825-178F-667DA7727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59B4D9-C39B-AA5D-F7DC-91EE0288C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1978D-C1D9-043F-9559-DBA0698D8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8" name="Picture 7" descr="A diagram of a circle with arrows and lines&#10;&#10;Description automatically generated">
            <a:extLst>
              <a:ext uri="{FF2B5EF4-FFF2-40B4-BE49-F238E27FC236}">
                <a16:creationId xmlns:a16="http://schemas.microsoft.com/office/drawing/2014/main" id="{A3D82C81-333E-C8D4-7F45-F6301C3C39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1" y="583481"/>
            <a:ext cx="10439400" cy="3471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98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FA53C-382A-AAAA-8BAD-3F04E30B8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Pion DA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E0E5E78-B9DC-9642-39F3-6F2741686B4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685801"/>
                <a:ext cx="3505200" cy="5440364"/>
              </a:xfrm>
            </p:spPr>
            <p:txBody>
              <a:bodyPr/>
              <a:lstStyle/>
              <a:p>
                <a:r>
                  <a:rPr lang="en-AU" b="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Angular distribution coefficients in unpolarised DY cross-section</a:t>
                </a:r>
              </a:p>
              <a:p>
                <a:r>
                  <a:rPr lang="en-AU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Uncertainties on all NA10 data are too large for meaningful assessment</a:t>
                </a:r>
              </a:p>
              <a:p>
                <a:r>
                  <a:rPr lang="en-AU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Comparison with </a:t>
                </a:r>
                <a:r>
                  <a:rPr lang="en-AU" b="1" dirty="0">
                    <a:ln w="0"/>
                    <a:solidFill>
                      <a:srgbClr val="00B05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E615</a:t>
                </a:r>
                <a:r>
                  <a:rPr lang="en-AU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is meaningful</a:t>
                </a:r>
                <a:endParaRPr lang="en-AU" b="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1"/>
                <a:r>
                  <a:rPr lang="en-AU" sz="2200" b="0" dirty="0"/>
                  <a:t>Dilated DA </a:t>
                </a:r>
              </a:p>
              <a:p>
                <a:pPr marL="457200" lvl="1" indent="0">
                  <a:buNone/>
                </a:pPr>
                <a:r>
                  <a:rPr lang="en-AU" sz="2200" dirty="0"/>
                  <a:t>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2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AU" sz="2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/</m:t>
                    </m:r>
                  </m:oMath>
                </a14:m>
                <a:r>
                  <a:rPr lang="en-AU" sz="2200" dirty="0"/>
                  <a:t>dof = 2.7</a:t>
                </a:r>
              </a:p>
              <a:p>
                <a:pPr lvl="1"/>
                <a:r>
                  <a:rPr lang="en-AU" sz="2200" dirty="0"/>
                  <a:t>Asymptotic</a:t>
                </a:r>
              </a:p>
              <a:p>
                <a:pPr marL="857250" lvl="2" indent="0">
                  <a:buNone/>
                </a:pPr>
                <a:r>
                  <a:rPr lang="en-AU" sz="2200" b="0" dirty="0"/>
                  <a:t>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2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AU" sz="2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/</m:t>
                    </m:r>
                  </m:oMath>
                </a14:m>
                <a:r>
                  <a:rPr lang="en-AU" sz="2200" dirty="0"/>
                  <a:t>dof = 4.8</a:t>
                </a:r>
              </a:p>
              <a:p>
                <a:r>
                  <a:rPr lang="en-AU" dirty="0"/>
                  <a:t>Dilated DA is supported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E0E5E78-B9DC-9642-39F3-6F2741686B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685801"/>
                <a:ext cx="3505200" cy="5440364"/>
              </a:xfrm>
              <a:blipFill>
                <a:blip r:embed="rId2"/>
                <a:stretch>
                  <a:fillRect l="-1913" t="-785" r="-1565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CFF6B7-8173-1659-17D9-2269B113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9C2CDF-CC61-38A9-542E-761355E40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EEAE28-2954-B8CF-C51F-DC768FEE9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8" name="Picture 7" descr="A group of graphs with different colored lines&#10;&#10;Description automatically generated">
            <a:extLst>
              <a:ext uri="{FF2B5EF4-FFF2-40B4-BE49-F238E27FC236}">
                <a16:creationId xmlns:a16="http://schemas.microsoft.com/office/drawing/2014/main" id="{A9D4D26A-2638-D3BF-83C9-5F6394B090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322262"/>
            <a:ext cx="8192484" cy="4630738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365D4E9-C564-8A6B-56C6-4B3F23B2A9B0}"/>
              </a:ext>
            </a:extLst>
          </p:cNvPr>
          <p:cNvSpPr txBox="1">
            <a:spLocks/>
          </p:cNvSpPr>
          <p:nvPr/>
        </p:nvSpPr>
        <p:spPr bwMode="auto">
          <a:xfrm>
            <a:off x="4851320" y="5255420"/>
            <a:ext cx="5867400" cy="99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Ø"/>
              <a:defRPr sz="2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2000">
                <a:solidFill>
                  <a:schemeClr val="tx2">
                    <a:lumMod val="75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AU" kern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Plainly, however, modern experiment with precise data is needed to make a strong case. </a:t>
            </a:r>
            <a:endParaRPr lang="en-AU" kern="0" dirty="0"/>
          </a:p>
        </p:txBody>
      </p:sp>
    </p:spTree>
    <p:extLst>
      <p:ext uri="{BB962C8B-B14F-4D97-AF65-F5344CB8AC3E}">
        <p14:creationId xmlns:p14="http://schemas.microsoft.com/office/powerpoint/2010/main" val="263204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E7A14-B903-4F08-BFA5-AB71A70E9F30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GB" sz="6000" i="1" dirty="0">
                <a:ln/>
                <a:solidFill>
                  <a:schemeClr val="accent3"/>
                </a:solidFill>
              </a:rPr>
              <a:t>Parton Distribution Functions</a:t>
            </a:r>
            <a:endParaRPr lang="en-US" sz="6000" i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1BF165-AA29-4011-B880-9F5C20034D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D1D006-3878-41F0-8269-1B794FDD4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630E09-5CE1-4256-92FB-EA6A8523C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489B8-7578-49C7-B8F4-89C2E364D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8" name="Picture 7" descr="A picture containing chart&#10;&#10;Description automatically generated">
            <a:extLst>
              <a:ext uri="{FF2B5EF4-FFF2-40B4-BE49-F238E27FC236}">
                <a16:creationId xmlns:a16="http://schemas.microsoft.com/office/drawing/2014/main" id="{E0CC1D3C-C4F1-4BCF-BF52-A34A777318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398614"/>
            <a:ext cx="4872031" cy="365220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73383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FBF202-33EB-4A7C-B61D-699413472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NG Boson Distribution Functions 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E4D4B-C07C-4976-AF1E-0791712D0B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90600"/>
            <a:ext cx="10972800" cy="4983164"/>
          </a:xfrm>
        </p:spPr>
        <p:txBody>
          <a:bodyPr/>
          <a:lstStyle/>
          <a:p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Physics Goals</a:t>
            </a:r>
            <a:r>
              <a:rPr lang="en-US" dirty="0"/>
              <a:t>:</a:t>
            </a:r>
          </a:p>
          <a:p>
            <a:pPr lvl="1"/>
            <a:r>
              <a:rPr lang="en-US" sz="2200" dirty="0"/>
              <a:t>Precise data that can be used to determine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2200" dirty="0"/>
              <a:t>	Pion and Kaon Distribution Functions – valence, sea and glue</a:t>
            </a:r>
          </a:p>
          <a:p>
            <a:pPr lvl="1"/>
            <a:r>
              <a:rPr lang="en-US" sz="2200" dirty="0"/>
              <a:t>Provide the first complete charts of the internal structure of Nature's most fundamental </a:t>
            </a:r>
            <a:r>
              <a:rPr lang="en-US" sz="2200" dirty="0" err="1"/>
              <a:t>Nambu</a:t>
            </a:r>
            <a:r>
              <a:rPr lang="en-US" sz="2200" dirty="0"/>
              <a:t>-Goldstone bosons.</a:t>
            </a:r>
          </a:p>
          <a:p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Today</a:t>
            </a:r>
            <a:r>
              <a:rPr lang="en-US" dirty="0"/>
              <a:t>:</a:t>
            </a:r>
          </a:p>
          <a:p>
            <a:pPr lvl="1"/>
            <a:r>
              <a:rPr lang="en-US" sz="2200" dirty="0"/>
              <a:t>Existing pion data are more than 40-years-old</a:t>
            </a:r>
          </a:p>
          <a:p>
            <a:pPr lvl="1"/>
            <a:r>
              <a:rPr lang="en-US" sz="2200" dirty="0"/>
              <a:t>That data only covers the valence-quark domain</a:t>
            </a:r>
          </a:p>
          <a:p>
            <a:pPr lvl="1"/>
            <a:r>
              <a:rPr lang="en-US" sz="2200" dirty="0"/>
              <a:t>A forty-year controversy, with doubts persisting over whether the data agree with QCD predictions or challenge the truth of QCD</a:t>
            </a:r>
          </a:p>
          <a:p>
            <a:pPr lvl="1"/>
            <a:r>
              <a:rPr lang="en-US" sz="2200" dirty="0"/>
              <a:t>Regarding the kaon, worldwide, only 8 points of data exist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4219F4-8FDC-44CA-A45E-CC762DEA1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8A5AFA-B795-4637-8458-D5C53CF42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788DA5-E23E-44E6-9837-367871895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63CA09-3061-46D0-A261-8C99443DC117}"/>
              </a:ext>
            </a:extLst>
          </p:cNvPr>
          <p:cNvSpPr txBox="1"/>
          <p:nvPr/>
        </p:nvSpPr>
        <p:spPr>
          <a:xfrm>
            <a:off x="7086600" y="302411"/>
            <a:ext cx="49064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1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Insights into the Emergence of Mass from Studies of Pion and Kaon Structure, 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Craig D. Roberts, David G. Richards, Tanja Horn and Lei Chang, NJU-INP 034/21, </a:t>
            </a:r>
            <a:r>
              <a:rPr lang="en-US" sz="1200" b="0" i="0" u="none" strike="noStrike" dirty="0" err="1">
                <a:solidFill>
                  <a:srgbClr val="0066FF"/>
                </a:solidFill>
                <a:effectLst/>
                <a:latin typeface="Open Sans" panose="020B0606030504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</a:t>
            </a:r>
            <a:r>
              <a:rPr lang="en-US" sz="1200" b="0" i="0" u="none" strike="noStrike" dirty="0">
                <a:solidFill>
                  <a:srgbClr val="0066FF"/>
                </a:solidFill>
                <a:effectLst/>
                <a:latin typeface="Open Sans" panose="020B0606030504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 2102.01765 [hep-</a:t>
            </a:r>
            <a:r>
              <a:rPr lang="en-US" sz="1200" b="0" i="0" u="none" strike="noStrike" dirty="0" err="1">
                <a:solidFill>
                  <a:srgbClr val="0066FF"/>
                </a:solidFill>
                <a:effectLst/>
                <a:latin typeface="Open Sans" panose="020B0606030504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US" sz="1200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, Prog. Part. </a:t>
            </a:r>
            <a:r>
              <a:rPr lang="en-US" sz="12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Nucl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. Phys. </a:t>
            </a:r>
            <a:r>
              <a:rPr lang="en-US" sz="1200" b="1" i="0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120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 (2021) 103883/1-65</a:t>
            </a:r>
            <a:endParaRPr lang="en-US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6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5968C5F5-5D71-4AE5-8ED3-31F759415EB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5438" y="304800"/>
            <a:ext cx="3134162" cy="1828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8FBF202-33EB-4A7C-B61D-699413472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NG Boson Distribution Functions 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14E4D4B-C07C-4976-AF1E-0791712D0B4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990600"/>
                <a:ext cx="10972800" cy="5240338"/>
              </a:xfrm>
            </p:spPr>
            <p:txBody>
              <a:bodyPr/>
              <a:lstStyle/>
              <a:p>
                <a:r>
                  <a:rPr lang="en-US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Physics Goals</a:t>
                </a:r>
                <a:r>
                  <a:rPr lang="en-US" dirty="0"/>
                  <a:t>:</a:t>
                </a:r>
              </a:p>
              <a:p>
                <a:pPr lvl="1"/>
                <a:r>
                  <a:rPr lang="en-US" sz="2200" dirty="0"/>
                  <a:t>Precise data that can be used to determine </a:t>
                </a:r>
              </a:p>
              <a:p>
                <a:pPr marL="457200" lvl="1" indent="0">
                  <a:spcBef>
                    <a:spcPts val="0"/>
                  </a:spcBef>
                  <a:buNone/>
                </a:pPr>
                <a:r>
                  <a:rPr lang="en-US" sz="2200" dirty="0"/>
                  <a:t>	Pion and Kaon Distribution Functions – valence, sea and glue</a:t>
                </a:r>
              </a:p>
              <a:p>
                <a:pPr lvl="1"/>
                <a:r>
                  <a:rPr lang="en-US" sz="2200" dirty="0"/>
                  <a:t>Provide the first complete charts of the internal structure of Nature's most fundamental </a:t>
                </a:r>
                <a:r>
                  <a:rPr lang="en-US" sz="2200" dirty="0" err="1"/>
                  <a:t>Nambu</a:t>
                </a:r>
                <a:r>
                  <a:rPr lang="en-US" sz="2200" dirty="0"/>
                  <a:t>-Goldstone bosons.</a:t>
                </a:r>
              </a:p>
              <a:p>
                <a:r>
                  <a:rPr lang="en-US" dirty="0">
                    <a:ln w="0"/>
                    <a:solidFill>
                      <a:schemeClr val="accent6">
                        <a:lumMod val="75000"/>
                      </a:schemeClr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Future</a:t>
                </a:r>
                <a:r>
                  <a:rPr lang="en-US" dirty="0">
                    <a:solidFill>
                      <a:schemeClr val="accent6">
                        <a:lumMod val="75000"/>
                      </a:schemeClr>
                    </a:solidFill>
                  </a:rPr>
                  <a:t>:</a:t>
                </a:r>
              </a:p>
              <a:p>
                <a:pPr lvl="1"/>
                <a:r>
                  <a:rPr lang="en-US" sz="2200" dirty="0" err="1">
                    <a:solidFill>
                      <a:schemeClr val="accent6">
                        <a:lumMod val="75000"/>
                      </a:schemeClr>
                    </a:solidFill>
                  </a:rPr>
                  <a:t>JLab</a:t>
                </a:r>
                <a:r>
                  <a:rPr lang="en-US" sz="2200" dirty="0">
                    <a:solidFill>
                      <a:schemeClr val="accent6">
                        <a:lumMod val="75000"/>
                      </a:schemeClr>
                    </a:solidFill>
                  </a:rPr>
                  <a:t>, EIC, </a:t>
                </a:r>
                <a:r>
                  <a:rPr lang="en-US" sz="2200" dirty="0" err="1">
                    <a:solidFill>
                      <a:schemeClr val="accent6">
                        <a:lumMod val="75000"/>
                      </a:schemeClr>
                    </a:solidFill>
                  </a:rPr>
                  <a:t>EicC</a:t>
                </a:r>
                <a:r>
                  <a:rPr lang="en-US" sz="2200" dirty="0">
                    <a:solidFill>
                      <a:schemeClr val="accent6">
                        <a:lumMod val="75000"/>
                      </a:schemeClr>
                    </a:solidFill>
                  </a:rPr>
                  <a:t> </a:t>
                </a:r>
              </a:p>
              <a:p>
                <a:pPr marL="857250" lvl="2" indent="0">
                  <a:buNone/>
                </a:pPr>
                <a:r>
                  <a:rPr lang="en-US" sz="2000" dirty="0">
                    <a:solidFill>
                      <a:schemeClr val="accent6">
                        <a:lumMod val="75000"/>
                      </a:schemeClr>
                    </a:solidFill>
                  </a:rPr>
                  <a:t>⇒ pion and kaon elastic electromagnetic form factors … reveal and quantify scaling </a:t>
                </a:r>
              </a:p>
              <a:p>
                <a:pPr marL="857250" lvl="2" indent="0">
                  <a:buNone/>
                </a:pPr>
                <a:r>
                  <a:rPr lang="en-US" sz="2000" dirty="0">
                    <a:solidFill>
                      <a:schemeClr val="accent6">
                        <a:lumMod val="75000"/>
                      </a:schemeClr>
                    </a:solidFill>
                  </a:rPr>
                  <a:t>		violations in hard exclusive processes … hard prediction of QCD, never seen</a:t>
                </a:r>
              </a:p>
              <a:p>
                <a:pPr marL="857250" lvl="2" indent="0">
                  <a:buNone/>
                </a:pPr>
                <a:r>
                  <a:rPr lang="en-US" sz="2000" dirty="0">
                    <a:solidFill>
                      <a:schemeClr val="accent6">
                        <a:lumMod val="75000"/>
                      </a:schemeClr>
                    </a:solidFill>
                  </a:rPr>
                  <a:t>⇒ pion and kaon valence quark distribution functions at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endParaRPr lang="en-US" sz="2200" dirty="0">
                  <a:solidFill>
                    <a:schemeClr val="accent6">
                      <a:lumMod val="75000"/>
                    </a:schemeClr>
                  </a:solidFill>
                </a:endParaRPr>
              </a:p>
              <a:p>
                <a:pPr lvl="1"/>
                <a:r>
                  <a:rPr lang="en-US" sz="2200" dirty="0">
                    <a:solidFill>
                      <a:srgbClr val="CC9900"/>
                    </a:solidFill>
                  </a:rPr>
                  <a:t>AMBER </a:t>
                </a:r>
                <a:endParaRPr lang="en-US" dirty="0">
                  <a:solidFill>
                    <a:srgbClr val="CC9900"/>
                  </a:solidFill>
                </a:endParaRPr>
              </a:p>
              <a:p>
                <a:pPr lvl="2">
                  <a:buFont typeface="Calibri" panose="020F0502020204030204" pitchFamily="34" charset="0"/>
                  <a:buChar char="→"/>
                </a:pPr>
                <a:r>
                  <a:rPr lang="en-US" sz="2000" dirty="0">
                    <a:solidFill>
                      <a:srgbClr val="CC9900"/>
                    </a:solidFill>
                  </a:rPr>
                  <a:t> precision data to chart </a:t>
                </a:r>
                <a:r>
                  <a:rPr lang="el-GR" sz="2000" i="1" dirty="0">
                    <a:solidFill>
                      <a:srgbClr val="CC9900"/>
                    </a:solidFill>
                  </a:rPr>
                  <a:t>π</a:t>
                </a:r>
                <a:r>
                  <a:rPr lang="en-US" sz="2000" dirty="0">
                    <a:solidFill>
                      <a:srgbClr val="CC9900"/>
                    </a:solidFill>
                  </a:rPr>
                  <a:t> and </a:t>
                </a:r>
                <a:r>
                  <a:rPr lang="en-US" sz="2000" i="1" dirty="0">
                    <a:solidFill>
                      <a:srgbClr val="CC9900"/>
                    </a:solidFill>
                  </a:rPr>
                  <a:t>K</a:t>
                </a:r>
                <a:r>
                  <a:rPr lang="en-US" sz="2000" dirty="0">
                    <a:solidFill>
                      <a:srgbClr val="CC9900"/>
                    </a:solidFill>
                  </a:rPr>
                  <a:t> structure: DFs of valence, sea and glue.</a:t>
                </a:r>
              </a:p>
              <a:p>
                <a:pPr lvl="2">
                  <a:buFont typeface="Calibri" panose="020F0502020204030204" pitchFamily="34" charset="0"/>
                  <a:buChar char="→"/>
                </a:pPr>
                <a:r>
                  <a:rPr lang="en-US" sz="2000" dirty="0">
                    <a:solidFill>
                      <a:srgbClr val="CC9900"/>
                    </a:solidFill>
                  </a:rPr>
                  <a:t> Glue is particularly important … because controversial, yet prominent theory predicts that </a:t>
                </a:r>
                <a:r>
                  <a:rPr lang="en-US" sz="2000" dirty="0" err="1">
                    <a:solidFill>
                      <a:srgbClr val="CC9900"/>
                    </a:solidFill>
                  </a:rPr>
                  <a:t>pions</a:t>
                </a:r>
                <a:r>
                  <a:rPr lang="en-US" sz="2000" dirty="0">
                    <a:solidFill>
                      <a:srgbClr val="CC9900"/>
                    </a:solidFill>
                  </a:rPr>
                  <a:t> contain (almost) zero glue.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14E4D4B-C07C-4976-AF1E-0791712D0B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990600"/>
                <a:ext cx="10972800" cy="5240338"/>
              </a:xfrm>
              <a:blipFill>
                <a:blip r:embed="rId3"/>
                <a:stretch>
                  <a:fillRect l="-778" t="-931" r="-722" b="-20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4219F4-8FDC-44CA-A45E-CC762DEA1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8A5AFA-B795-4637-8458-D5C53CF42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788DA5-E23E-44E6-9837-367871895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73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358CD-021B-4686-87B9-38F281D8F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2800" dirty="0"/>
              <a:t>Controversy over pion valence DF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E5F1B23-048B-4A41-942E-93D416F275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685800"/>
                <a:ext cx="10972800" cy="5727701"/>
              </a:xfrm>
            </p:spPr>
            <p:txBody>
              <a:bodyPr/>
              <a:lstStyle/>
              <a:p>
                <a:pPr>
                  <a:spcBef>
                    <a:spcPts val="1200"/>
                  </a:spcBef>
                </a:pPr>
                <a:r>
                  <a:rPr lang="en-US" dirty="0"/>
                  <a:t>QCD theory leads to the following statement:</a:t>
                </a:r>
              </a:p>
              <a:p>
                <a:pPr marL="400050" lvl="1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sz="2200" dirty="0"/>
                  <a:t>At any </a:t>
                </a:r>
                <a14:m>
                  <m:oMath xmlns:m="http://schemas.openxmlformats.org/officeDocument/2006/math">
                    <m:r>
                      <a:rPr lang="en-GB" sz="2200" i="1">
                        <a:latin typeface="Cambria Math" panose="02040503050406030204" pitchFamily="18" charset="0"/>
                      </a:rPr>
                      <m:t>𝜁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𝜁</m:t>
                    </m:r>
                    <m:r>
                      <m:rPr>
                        <m:sty m:val="p"/>
                      </m:rPr>
                      <a:rPr lang="en-GB" sz="2200" b="0" i="1" baseline="-25000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GB" sz="2200" b="0" i="1" baseline="-2500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/>
                  <a:t> for which experiment can be interpreted through parton distributions, </a:t>
                </a:r>
                <a:r>
                  <a:rPr lang="en-US" dirty="0"/>
                  <a:t>then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≃1⇒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GB" i="1" baseline="30000">
                          <a:latin typeface="Cambria Math" panose="02040503050406030204" pitchFamily="18" charset="0"/>
                        </a:rPr>
                        <m:t>𝜋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𝜁</m:t>
                          </m:r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=2+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Consequence</a:t>
                </a:r>
              </a:p>
              <a:p>
                <a:pPr lvl="1"/>
                <a:r>
                  <a:rPr lang="en-US" sz="2200" dirty="0"/>
                  <a:t>Any analysis of DY, DIS, etc. experiment which returns </a:t>
                </a:r>
                <a14:m>
                  <m:oMath xmlns:m="http://schemas.openxmlformats.org/officeDocument/2006/math">
                    <m:r>
                      <a:rPr lang="en-GB" sz="2200" i="1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GB" sz="22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/>
                  <a:t>&lt;2 conflicts with QCD.</a:t>
                </a:r>
              </a:p>
              <a:p>
                <a:r>
                  <a:rPr lang="en-US" dirty="0"/>
                  <a:t>Observations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2200" dirty="0"/>
                  <a:t>All existing internally-consistent calculations preserve connection between large-k</a:t>
                </a:r>
                <a:r>
                  <a:rPr lang="en-US" sz="2200" baseline="30000" dirty="0"/>
                  <a:t>2 </a:t>
                </a:r>
                <a:r>
                  <a:rPr lang="en-US" sz="2200" dirty="0" err="1"/>
                  <a:t>behaviour</a:t>
                </a:r>
                <a:r>
                  <a:rPr lang="en-US" sz="2200" dirty="0"/>
                  <a:t> of interaction and large-x </a:t>
                </a:r>
                <a:r>
                  <a:rPr lang="en-US" sz="2200" dirty="0" err="1"/>
                  <a:t>behaviour</a:t>
                </a:r>
                <a:r>
                  <a:rPr lang="en-US" sz="2200" dirty="0"/>
                  <a:t> of DF: </a:t>
                </a:r>
                <a:r>
                  <a:rPr lang="en-US" sz="2400" dirty="0">
                    <a:ln w="0"/>
                    <a:solidFill>
                      <a:srgbClr val="008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J=0 … (1/k</a:t>
                </a:r>
                <a:r>
                  <a:rPr lang="en-US" sz="2400" baseline="30000" dirty="0">
                    <a:ln w="0"/>
                    <a:solidFill>
                      <a:srgbClr val="008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2</a:t>
                </a:r>
                <a:r>
                  <a:rPr lang="en-US" sz="2400" dirty="0">
                    <a:ln w="0"/>
                    <a:solidFill>
                      <a:srgbClr val="008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)</a:t>
                </a:r>
                <a:r>
                  <a:rPr lang="en-US" sz="2400" baseline="30000" dirty="0">
                    <a:ln w="0"/>
                    <a:solidFill>
                      <a:srgbClr val="008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n</a:t>
                </a:r>
                <a:r>
                  <a:rPr lang="en-US" sz="2400" dirty="0">
                    <a:ln w="0"/>
                    <a:solidFill>
                      <a:srgbClr val="008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</a:t>
                </a:r>
                <a:r>
                  <a:rPr lang="en-GB" sz="2400" dirty="0">
                    <a:ln w="0"/>
                    <a:solidFill>
                      <a:srgbClr val="008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⇔</a:t>
                </a:r>
                <a:r>
                  <a:rPr lang="en-US" sz="2400" dirty="0">
                    <a:ln w="0"/>
                    <a:solidFill>
                      <a:srgbClr val="008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(1-x)</a:t>
                </a:r>
                <a:r>
                  <a:rPr lang="en-US" sz="2400" baseline="30000" dirty="0">
                    <a:ln w="0"/>
                    <a:solidFill>
                      <a:srgbClr val="008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2n</a:t>
                </a:r>
              </a:p>
              <a:p>
                <a:r>
                  <a:rPr lang="en-US" dirty="0"/>
                  <a:t>No existing calculation with n=1 produces anything other than (1-x)</a:t>
                </a:r>
                <a:r>
                  <a:rPr lang="en-US" baseline="30000" dirty="0"/>
                  <a:t>2</a:t>
                </a:r>
                <a:endParaRPr lang="en-US" dirty="0"/>
              </a:p>
              <a:p>
                <a:r>
                  <a:rPr lang="en-US" dirty="0"/>
                  <a:t>Internally-consistent calculation that preserve RG properties of QCD, </a:t>
                </a:r>
              </a:p>
              <a:p>
                <a:pPr marL="0" indent="0">
                  <a:buNone/>
                </a:pPr>
                <a:r>
                  <a:rPr lang="en-US" dirty="0"/>
                  <a:t>	then 2</a:t>
                </a:r>
                <a:r>
                  <a:rPr lang="en-GB" dirty="0"/>
                  <a:t> → 2+γ, γ&gt;0, at any factorisation-valid scale </a:t>
                </a:r>
                <a:endParaRPr lang="en-US" dirty="0"/>
              </a:p>
              <a:p>
                <a:r>
                  <a:rPr lang="en-US" sz="2400" dirty="0"/>
                  <a:t>Controversy: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2400" dirty="0"/>
                  <a:t>Some contemporary data fits yield (1-x)</a:t>
                </a:r>
                <a:r>
                  <a:rPr lang="en-US" sz="2400" b="1" baseline="30000" dirty="0">
                    <a:solidFill>
                      <a:srgbClr val="FF0000"/>
                    </a:solidFill>
                  </a:rPr>
                  <a:t>1</a:t>
                </a:r>
                <a:r>
                  <a:rPr lang="en-US" sz="2400" baseline="30000" dirty="0"/>
                  <a:t>+</a:t>
                </a:r>
                <a:r>
                  <a:rPr lang="en-GB" sz="2400" baseline="30000" dirty="0"/>
                  <a:t>γ</a:t>
                </a:r>
                <a:r>
                  <a:rPr lang="en-US" sz="2400" dirty="0"/>
                  <a:t> 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2400" dirty="0"/>
                  <a:t>Result depends on assumptions about </a:t>
                </a:r>
              </a:p>
              <a:p>
                <a:pPr marL="457200" lvl="1" indent="0">
                  <a:spcBef>
                    <a:spcPts val="0"/>
                  </a:spcBef>
                  <a:buNone/>
                </a:pPr>
                <a:r>
                  <a:rPr lang="en-US" sz="2400" dirty="0"/>
                  <a:t>    hard scattering kernel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E5F1B23-048B-4A41-942E-93D416F275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685800"/>
                <a:ext cx="10972800" cy="5727701"/>
              </a:xfrm>
              <a:blipFill>
                <a:blip r:embed="rId2"/>
                <a:stretch>
                  <a:fillRect l="-722" t="-745" b="-4366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A22FA4-8E49-4A22-8CE1-57A7124A1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0D560-3DE4-41B6-AFBB-1094B2FAF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76301" y="6399902"/>
            <a:ext cx="7922684" cy="228600"/>
          </a:xfrm>
        </p:spPr>
        <p:txBody>
          <a:bodyPr/>
          <a:lstStyle/>
          <a:p>
            <a:r>
              <a:rPr lang="en-US" dirty="0"/>
              <a:t>Craig Roberts: cdroberts@nju.edu.cn  447 .. 24/03/19 ..."Emergent Hadron Mass and Pion and Kaon Structure"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431917-77AD-44DF-B86A-EF6707EED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DDC2CCE-3270-4DC5-8BF4-E943326F7594}"/>
              </a:ext>
            </a:extLst>
          </p:cNvPr>
          <p:cNvSpPr/>
          <p:nvPr/>
        </p:nvSpPr>
        <p:spPr bwMode="auto">
          <a:xfrm>
            <a:off x="3657600" y="1462560"/>
            <a:ext cx="4876800" cy="405568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09E546C-B6C1-4DAB-8DE5-54C09D03F563}"/>
                  </a:ext>
                </a:extLst>
              </p:cNvPr>
              <p:cNvSpPr txBox="1"/>
              <p:nvPr/>
            </p:nvSpPr>
            <p:spPr>
              <a:xfrm>
                <a:off x="7101282" y="4966955"/>
                <a:ext cx="4635635" cy="1908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sz="2000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Is QCD wrong?  </a:t>
                </a: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sz="2000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Is existing large-x data a true measure of </a:t>
                </a:r>
                <a14:m>
                  <m:oMath xmlns:m="http://schemas.openxmlformats.org/officeDocument/2006/math">
                    <m:r>
                      <a:rPr lang="en-GB" sz="2000" i="1" smtClean="0">
                        <a:ln w="0"/>
                        <a:solidFill>
                          <a:srgbClr val="C0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GB" sz="2000" i="1" baseline="30000">
                        <a:ln w="0"/>
                        <a:solidFill>
                          <a:srgbClr val="C0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𝜋</m:t>
                    </m:r>
                    <m:d>
                      <m:dPr>
                        <m:ctrlPr>
                          <a:rPr lang="en-GB" sz="2000" i="1">
                            <a:ln w="0"/>
                            <a:solidFill>
                              <a:srgbClr val="C0000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i="1">
                            <a:ln w="0"/>
                            <a:solidFill>
                              <a:srgbClr val="C0000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000" i="1">
                            <a:ln w="0"/>
                            <a:solidFill>
                              <a:srgbClr val="C0000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sz="2000" i="1">
                            <a:ln w="0"/>
                            <a:solidFill>
                              <a:srgbClr val="C0000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</m:oMath>
                </a14:m>
                <a:r>
                  <a:rPr lang="en-US" sz="2000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?  </a:t>
                </a: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sz="2000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Are fitter-</a:t>
                </a:r>
                <a:r>
                  <a:rPr lang="en-US" sz="2000" dirty="0" err="1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favoured</a:t>
                </a:r>
                <a:r>
                  <a:rPr lang="en-US" sz="2000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analysis methods correct/complete?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09E546C-B6C1-4DAB-8DE5-54C09D03F5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1282" y="4966955"/>
                <a:ext cx="4635635" cy="1908215"/>
              </a:xfrm>
              <a:prstGeom prst="rect">
                <a:avLst/>
              </a:prstGeom>
              <a:blipFill>
                <a:blip r:embed="rId3"/>
                <a:stretch>
                  <a:fillRect l="-1579" t="-22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5DC3FAC9-FD93-4BB3-8006-CB7AEA34C03E}"/>
              </a:ext>
            </a:extLst>
          </p:cNvPr>
          <p:cNvSpPr txBox="1"/>
          <p:nvPr/>
        </p:nvSpPr>
        <p:spPr>
          <a:xfrm>
            <a:off x="5638800" y="3810000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960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1E6CE12-B77B-4D08-A2D1-E8727555D4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66071" y="1799294"/>
            <a:ext cx="4997329" cy="32399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62FC28B-99BB-43E9-A419-797802643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52400"/>
            <a:ext cx="8229600" cy="1143000"/>
          </a:xfrm>
        </p:spPr>
        <p:txBody>
          <a:bodyPr/>
          <a:lstStyle/>
          <a:p>
            <a:r>
              <a:rPr lang="en-GB" sz="2800" i="1" dirty="0"/>
              <a:t>π</a:t>
            </a:r>
            <a:r>
              <a:rPr lang="en-GB" dirty="0"/>
              <a:t> </a:t>
            </a:r>
            <a:r>
              <a:rPr lang="en-US" sz="2800" dirty="0"/>
              <a:t>valence-quark distributions</a:t>
            </a:r>
            <a:br>
              <a:rPr lang="en-US" sz="2800" dirty="0"/>
            </a:br>
            <a:r>
              <a:rPr lang="en-US" sz="2800" dirty="0"/>
              <a:t>25 Years of Theory Evolution → 2024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C677A6-447E-4725-ABF0-33FBF1DF83B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4800" y="1295400"/>
                <a:ext cx="6705600" cy="5596732"/>
              </a:xfrm>
            </p:spPr>
            <p:txBody>
              <a:bodyPr/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2000" dirty="0"/>
                  <a:t>Developments in continuum-QCD </a:t>
                </a:r>
              </a:p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2000" dirty="0"/>
                  <a:t>        enabled 1</a:t>
                </a:r>
                <a:r>
                  <a:rPr lang="en-GB" sz="2000" baseline="30000" dirty="0"/>
                  <a:t>st</a:t>
                </a:r>
                <a:r>
                  <a:rPr lang="en-GB" sz="2000" dirty="0"/>
                  <a:t> parameter-free predictions of </a:t>
                </a:r>
              </a:p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2000" dirty="0">
                    <a:solidFill>
                      <a:srgbClr val="0000FF"/>
                    </a:solidFill>
                  </a:rPr>
                  <a:t>      valence, </a:t>
                </a:r>
                <a:r>
                  <a:rPr lang="en-GB" sz="2000" dirty="0">
                    <a:solidFill>
                      <a:srgbClr val="008000"/>
                    </a:solidFill>
                  </a:rPr>
                  <a:t>glue</a:t>
                </a:r>
                <a:r>
                  <a:rPr lang="en-GB" sz="2000" dirty="0">
                    <a:solidFill>
                      <a:srgbClr val="0000FF"/>
                    </a:solidFill>
                  </a:rPr>
                  <a:t> </a:t>
                </a:r>
                <a:r>
                  <a:rPr lang="en-GB" sz="2000" dirty="0"/>
                  <a:t>and</a:t>
                </a:r>
                <a:r>
                  <a:rPr lang="en-GB" sz="2000" dirty="0">
                    <a:solidFill>
                      <a:srgbClr val="0000FF"/>
                    </a:solidFill>
                  </a:rPr>
                  <a:t> </a:t>
                </a:r>
                <a:r>
                  <a:rPr lang="en-GB" sz="2000" dirty="0">
                    <a:solidFill>
                      <a:srgbClr val="C00000"/>
                    </a:solidFill>
                  </a:rPr>
                  <a:t>sea</a:t>
                </a:r>
                <a:r>
                  <a:rPr lang="en-GB" sz="2000" dirty="0">
                    <a:solidFill>
                      <a:srgbClr val="0000FF"/>
                    </a:solidFill>
                  </a:rPr>
                  <a:t> </a:t>
                </a:r>
                <a:r>
                  <a:rPr lang="en-GB" sz="2000" dirty="0"/>
                  <a:t>distributions within the pion </a:t>
                </a:r>
              </a:p>
              <a:p>
                <a:pPr lvl="1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GB" dirty="0">
                    <a:solidFill>
                      <a:srgbClr val="0000FF"/>
                    </a:solidFill>
                  </a:rPr>
                  <a:t>Reveal that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GB" i="1" baseline="3000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GB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;</m:t>
                    </m:r>
                    <m:r>
                      <a:rPr lang="en-GB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𝜁</m:t>
                    </m:r>
                    <m:r>
                      <a:rPr lang="en-GB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>
                    <a:solidFill>
                      <a:srgbClr val="0000FF"/>
                    </a:solidFill>
                  </a:rPr>
                  <a:t>is </a:t>
                </a:r>
                <a:r>
                  <a:rPr lang="en-GB" u="sng" dirty="0">
                    <a:solidFill>
                      <a:srgbClr val="0000FF"/>
                    </a:solidFill>
                  </a:rPr>
                  <a:t>dilated</a:t>
                </a:r>
                <a:r>
                  <a:rPr lang="en-GB" dirty="0">
                    <a:solidFill>
                      <a:srgbClr val="0000FF"/>
                    </a:solidFill>
                  </a:rPr>
                  <a:t> by EHM, yet remains consistent with </a:t>
                </a:r>
                <a:r>
                  <a:rPr lang="en-GB" dirty="0" err="1">
                    <a:solidFill>
                      <a:srgbClr val="0000FF"/>
                    </a:solidFill>
                  </a:rPr>
                  <a:t>pQCD</a:t>
                </a:r>
                <a:r>
                  <a:rPr lang="en-GB" dirty="0">
                    <a:solidFill>
                      <a:srgbClr val="0000FF"/>
                    </a:solidFill>
                  </a:rPr>
                  <a:t> endpoint behaviour</a:t>
                </a:r>
                <a:endParaRPr lang="en-GB" sz="1800" dirty="0">
                  <a:solidFill>
                    <a:srgbClr val="0000FF"/>
                  </a:solidFill>
                </a:endParaRP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2000" dirty="0">
                    <a:solidFill>
                      <a:schemeClr val="tx2">
                        <a:lumMod val="75000"/>
                      </a:schemeClr>
                    </a:solidFill>
                  </a:rPr>
                  <a:t>Novel lattice-QCD algorithms beginning to yield results for </a:t>
                </a:r>
                <a:r>
                  <a:rPr lang="en-GB" sz="2000" u="sng" dirty="0">
                    <a:solidFill>
                      <a:schemeClr val="tx2">
                        <a:lumMod val="75000"/>
                      </a:schemeClr>
                    </a:solidFill>
                  </a:rPr>
                  <a:t>pointwise</a:t>
                </a:r>
                <a:r>
                  <a:rPr lang="en-GB" sz="2000" dirty="0">
                    <a:solidFill>
                      <a:schemeClr val="tx2">
                        <a:lumMod val="75000"/>
                      </a:schemeClr>
                    </a:solidFill>
                  </a:rPr>
                  <a:t> behaviour of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GB" sz="2000" b="0" i="1" baseline="3000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GB" sz="2000" b="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000" b="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000" b="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;</m:t>
                    </m:r>
                    <m:r>
                      <a:rPr lang="en-GB" sz="2000" b="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𝜁</m:t>
                    </m:r>
                    <m:r>
                      <a:rPr lang="en-GB" sz="2000" b="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20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n-GB" sz="2000" dirty="0"/>
                  <a:t>Agreement between </a:t>
                </a:r>
              </a:p>
              <a:p>
                <a:pPr marL="400050" lvl="1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dirty="0"/>
                  <a:t>new </a:t>
                </a:r>
                <a:r>
                  <a:rPr lang="en-GB" dirty="0">
                    <a:solidFill>
                      <a:srgbClr val="0000FF"/>
                    </a:solidFill>
                  </a:rPr>
                  <a:t>continuum prediction for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GB" i="1" baseline="3000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GB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;</m:t>
                    </m:r>
                    <m:r>
                      <a:rPr lang="en-GB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𝜁</m:t>
                    </m:r>
                    <m:r>
                      <a:rPr lang="en-GB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>
                    <a:solidFill>
                      <a:srgbClr val="0000FF"/>
                    </a:solidFill>
                  </a:rPr>
                  <a:t> [Ding:2019lwe] </a:t>
                </a:r>
              </a:p>
              <a:p>
                <a:pPr marL="400050" lvl="1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GB" dirty="0"/>
                  <a:t>   and </a:t>
                </a:r>
                <a:r>
                  <a:rPr lang="en-GB" dirty="0">
                    <a:solidFill>
                      <a:schemeClr val="bg2">
                        <a:lumMod val="25000"/>
                      </a:schemeClr>
                    </a:solidFill>
                  </a:rPr>
                  <a:t>lattice-QCD result [Sufian:2019bol] </a:t>
                </a:r>
              </a:p>
              <a:p>
                <a:pPr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GB" sz="2000" dirty="0"/>
                  <a:t>R</a:t>
                </a:r>
                <a:r>
                  <a:rPr lang="en-GB" dirty="0"/>
                  <a:t>eal strides toward understanding pion structure.  </a:t>
                </a:r>
                <a:r>
                  <a:rPr lang="en-GB" sz="1800" dirty="0"/>
                  <a:t> 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dirty="0"/>
                  <a:t>Standard Model prediction: stronger than ever before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C677A6-447E-4725-ABF0-33FBF1DF83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1295400"/>
                <a:ext cx="6705600" cy="5596732"/>
              </a:xfrm>
              <a:blipFill>
                <a:blip r:embed="rId3"/>
                <a:stretch>
                  <a:fillRect l="-1000" t="-654" r="-182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E239AF-7FC7-49BF-91AC-AF01102BF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EB2C46-1C67-4E43-A6EA-161801F24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315C01-3568-44C5-AC5A-A8EDC333B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0561D1-34A5-42F8-B384-79CD0DC5248D}"/>
              </a:ext>
            </a:extLst>
          </p:cNvPr>
          <p:cNvSpPr txBox="1"/>
          <p:nvPr/>
        </p:nvSpPr>
        <p:spPr>
          <a:xfrm>
            <a:off x="9677400" y="1008857"/>
            <a:ext cx="20126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β</a:t>
            </a:r>
            <a:r>
              <a:rPr lang="en-GB" baseline="30000" dirty="0" err="1">
                <a:solidFill>
                  <a:srgbClr val="0000FF"/>
                </a:solidFill>
              </a:rPr>
              <a:t>contm</a:t>
            </a:r>
            <a:r>
              <a:rPr lang="en-GB" dirty="0">
                <a:solidFill>
                  <a:srgbClr val="0000FF"/>
                </a:solidFill>
              </a:rPr>
              <a:t>(ζ</a:t>
            </a:r>
            <a:r>
              <a:rPr lang="en-GB" baseline="-25000" dirty="0">
                <a:solidFill>
                  <a:srgbClr val="0000FF"/>
                </a:solidFill>
              </a:rPr>
              <a:t>5</a:t>
            </a:r>
            <a:r>
              <a:rPr lang="en-GB" dirty="0">
                <a:solidFill>
                  <a:srgbClr val="0000FF"/>
                </a:solidFill>
              </a:rPr>
              <a:t>) = 2.66(12)</a:t>
            </a:r>
          </a:p>
          <a:p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β</a:t>
            </a:r>
            <a:r>
              <a:rPr lang="en-GB" baseline="30000" dirty="0">
                <a:solidFill>
                  <a:schemeClr val="tx1">
                    <a:lumMod val="75000"/>
                  </a:schemeClr>
                </a:solidFill>
              </a:rPr>
              <a:t>lattice</a:t>
            </a:r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(ζ</a:t>
            </a:r>
            <a:r>
              <a:rPr lang="en-GB" baseline="-25000" dirty="0">
                <a:solidFill>
                  <a:schemeClr val="tx1">
                    <a:lumMod val="75000"/>
                  </a:schemeClr>
                </a:solidFill>
              </a:rPr>
              <a:t>5</a:t>
            </a:r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) = 2.45(58)</a:t>
            </a:r>
          </a:p>
          <a:p>
            <a:endParaRPr lang="en-GB" dirty="0">
              <a:solidFill>
                <a:srgbClr val="0000FF"/>
              </a:solidFill>
            </a:endParaRPr>
          </a:p>
          <a:p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AE3742B-4C8C-4C1E-9838-399DC5E317B1}"/>
              </a:ext>
            </a:extLst>
          </p:cNvPr>
          <p:cNvCxnSpPr>
            <a:cxnSpLocks/>
          </p:cNvCxnSpPr>
          <p:nvPr/>
        </p:nvCxnSpPr>
        <p:spPr bwMode="auto">
          <a:xfrm flipV="1">
            <a:off x="5136662" y="3429000"/>
            <a:ext cx="4953000" cy="1000577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C6BE3EA-0126-4F8E-B429-BD5CC327028E}"/>
              </a:ext>
            </a:extLst>
          </p:cNvPr>
          <p:cNvCxnSpPr>
            <a:cxnSpLocks/>
          </p:cNvCxnSpPr>
          <p:nvPr/>
        </p:nvCxnSpPr>
        <p:spPr bwMode="auto">
          <a:xfrm flipV="1">
            <a:off x="5556371" y="2320824"/>
            <a:ext cx="3242614" cy="1637733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56437F2-7A3E-4442-99D2-7B64F3C94737}"/>
              </a:ext>
            </a:extLst>
          </p:cNvPr>
          <p:cNvSpPr txBox="1">
            <a:spLocks/>
          </p:cNvSpPr>
          <p:nvPr/>
        </p:nvSpPr>
        <p:spPr bwMode="auto">
          <a:xfrm>
            <a:off x="299884" y="5537753"/>
            <a:ext cx="11506201" cy="68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Ø"/>
              <a:defRPr sz="2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2000">
                <a:solidFill>
                  <a:schemeClr val="tx2">
                    <a:lumMod val="75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i="1" kern="0" dirty="0">
                <a:solidFill>
                  <a:srgbClr val="FF0000"/>
                </a:solidFill>
              </a:rPr>
              <a:t>After 30 years – new era dawning in which the ultimate experimental checks can be made: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i="1" kern="0" dirty="0">
                <a:solidFill>
                  <a:srgbClr val="FF0000"/>
                </a:solidFill>
              </a:rPr>
              <a:t>	 M2 beam-line @ CERN … JLab12 … EIC … </a:t>
            </a:r>
            <a:r>
              <a:rPr lang="en-GB" i="1" kern="0" dirty="0" err="1">
                <a:solidFill>
                  <a:srgbClr val="FF0000"/>
                </a:solidFill>
              </a:rPr>
              <a:t>EicC</a:t>
            </a:r>
            <a:endParaRPr lang="en-GB" kern="0" dirty="0">
              <a:solidFill>
                <a:srgbClr val="FF0000"/>
              </a:solidFill>
            </a:endParaRPr>
          </a:p>
          <a:p>
            <a:pPr marL="0" indent="0">
              <a:spcBef>
                <a:spcPts val="600"/>
              </a:spcBef>
              <a:buFont typeface="Wingdings" pitchFamily="2" charset="2"/>
              <a:buNone/>
            </a:pP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966426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1E6CE12-B77B-4D08-A2D1-E8727555D4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66071" y="1799294"/>
            <a:ext cx="4997329" cy="32399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62FC28B-99BB-43E9-A419-797802643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52400"/>
            <a:ext cx="8229600" cy="1143000"/>
          </a:xfrm>
        </p:spPr>
        <p:txBody>
          <a:bodyPr/>
          <a:lstStyle/>
          <a:p>
            <a:r>
              <a:rPr lang="en-GB" sz="2800" i="1" dirty="0"/>
              <a:t>π</a:t>
            </a:r>
            <a:r>
              <a:rPr lang="en-GB" dirty="0"/>
              <a:t> </a:t>
            </a:r>
            <a:r>
              <a:rPr lang="en-US" sz="2800" dirty="0"/>
              <a:t>valence-quark distributions</a:t>
            </a:r>
            <a:br>
              <a:rPr lang="en-US" sz="2800" dirty="0"/>
            </a:br>
            <a:r>
              <a:rPr lang="en-US" sz="2800" dirty="0"/>
              <a:t>25 Years of Theory Evolution → 2024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C677A6-447E-4725-ABF0-33FBF1DF83B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4800" y="1295400"/>
                <a:ext cx="6705600" cy="5596732"/>
              </a:xfrm>
            </p:spPr>
            <p:txBody>
              <a:bodyPr/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2000" dirty="0"/>
                  <a:t>Developments in continuum-QCD </a:t>
                </a:r>
              </a:p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2000" dirty="0"/>
                  <a:t>        enabled 1</a:t>
                </a:r>
                <a:r>
                  <a:rPr lang="en-GB" sz="2000" baseline="30000" dirty="0"/>
                  <a:t>st</a:t>
                </a:r>
                <a:r>
                  <a:rPr lang="en-GB" sz="2000" dirty="0"/>
                  <a:t> parameter-free predictions of </a:t>
                </a:r>
              </a:p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2000" dirty="0">
                    <a:solidFill>
                      <a:srgbClr val="0000FF"/>
                    </a:solidFill>
                  </a:rPr>
                  <a:t>      valence, </a:t>
                </a:r>
                <a:r>
                  <a:rPr lang="en-GB" sz="2000" dirty="0">
                    <a:solidFill>
                      <a:srgbClr val="008000"/>
                    </a:solidFill>
                  </a:rPr>
                  <a:t>glue</a:t>
                </a:r>
                <a:r>
                  <a:rPr lang="en-GB" sz="2000" dirty="0">
                    <a:solidFill>
                      <a:srgbClr val="0000FF"/>
                    </a:solidFill>
                  </a:rPr>
                  <a:t> </a:t>
                </a:r>
                <a:r>
                  <a:rPr lang="en-GB" sz="2000" dirty="0"/>
                  <a:t>and</a:t>
                </a:r>
                <a:r>
                  <a:rPr lang="en-GB" sz="2000" dirty="0">
                    <a:solidFill>
                      <a:srgbClr val="0000FF"/>
                    </a:solidFill>
                  </a:rPr>
                  <a:t> </a:t>
                </a:r>
                <a:r>
                  <a:rPr lang="en-GB" sz="2000" dirty="0">
                    <a:solidFill>
                      <a:srgbClr val="C00000"/>
                    </a:solidFill>
                  </a:rPr>
                  <a:t>sea</a:t>
                </a:r>
                <a:r>
                  <a:rPr lang="en-GB" sz="2000" dirty="0">
                    <a:solidFill>
                      <a:srgbClr val="0000FF"/>
                    </a:solidFill>
                  </a:rPr>
                  <a:t> </a:t>
                </a:r>
                <a:r>
                  <a:rPr lang="en-GB" sz="2000" dirty="0"/>
                  <a:t>distributions within the pion </a:t>
                </a:r>
              </a:p>
              <a:p>
                <a:pPr lvl="1"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GB" dirty="0">
                    <a:solidFill>
                      <a:srgbClr val="0000FF"/>
                    </a:solidFill>
                  </a:rPr>
                  <a:t>Reveal that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GB" i="1" baseline="3000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GB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;</m:t>
                    </m:r>
                    <m:r>
                      <a:rPr lang="en-GB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𝜁</m:t>
                    </m:r>
                    <m:r>
                      <a:rPr lang="en-GB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>
                    <a:solidFill>
                      <a:srgbClr val="0000FF"/>
                    </a:solidFill>
                  </a:rPr>
                  <a:t>is </a:t>
                </a:r>
                <a:r>
                  <a:rPr lang="en-GB" u="sng" dirty="0">
                    <a:solidFill>
                      <a:srgbClr val="0000FF"/>
                    </a:solidFill>
                  </a:rPr>
                  <a:t>dilated</a:t>
                </a:r>
                <a:r>
                  <a:rPr lang="en-GB" dirty="0">
                    <a:solidFill>
                      <a:srgbClr val="0000FF"/>
                    </a:solidFill>
                  </a:rPr>
                  <a:t> by EHM, yet remains consistent with </a:t>
                </a:r>
                <a:r>
                  <a:rPr lang="en-GB" dirty="0" err="1">
                    <a:solidFill>
                      <a:srgbClr val="0000FF"/>
                    </a:solidFill>
                  </a:rPr>
                  <a:t>pQCD</a:t>
                </a:r>
                <a:r>
                  <a:rPr lang="en-GB" dirty="0">
                    <a:solidFill>
                      <a:srgbClr val="0000FF"/>
                    </a:solidFill>
                  </a:rPr>
                  <a:t> endpoint behaviour</a:t>
                </a:r>
                <a:endParaRPr lang="en-GB" sz="1800" dirty="0">
                  <a:solidFill>
                    <a:srgbClr val="0000FF"/>
                  </a:solidFill>
                </a:endParaRP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2000" dirty="0">
                    <a:solidFill>
                      <a:schemeClr val="tx2">
                        <a:lumMod val="75000"/>
                      </a:schemeClr>
                    </a:solidFill>
                  </a:rPr>
                  <a:t>Novel lattice-QCD algorithms beginning to yield results for </a:t>
                </a:r>
                <a:r>
                  <a:rPr lang="en-GB" sz="2000" u="sng" dirty="0">
                    <a:solidFill>
                      <a:schemeClr val="tx2">
                        <a:lumMod val="75000"/>
                      </a:schemeClr>
                    </a:solidFill>
                  </a:rPr>
                  <a:t>pointwise</a:t>
                </a:r>
                <a:r>
                  <a:rPr lang="en-GB" sz="2000" dirty="0">
                    <a:solidFill>
                      <a:schemeClr val="tx2">
                        <a:lumMod val="75000"/>
                      </a:schemeClr>
                    </a:solidFill>
                  </a:rPr>
                  <a:t> behaviour of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GB" sz="2000" b="0" i="1" baseline="3000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GB" sz="2000" b="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000" b="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000" b="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;</m:t>
                    </m:r>
                    <m:r>
                      <a:rPr lang="en-GB" sz="2000" b="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𝜁</m:t>
                    </m:r>
                    <m:r>
                      <a:rPr lang="en-GB" sz="2000" b="0" i="1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2000" dirty="0">
                  <a:solidFill>
                    <a:schemeClr val="tx2">
                      <a:lumMod val="75000"/>
                    </a:schemeClr>
                  </a:solidFill>
                </a:endParaRPr>
              </a:p>
              <a:p>
                <a:pPr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en-GB" sz="2000" dirty="0"/>
                  <a:t>Agreement between </a:t>
                </a:r>
              </a:p>
              <a:p>
                <a:pPr marL="400050" lvl="1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dirty="0"/>
                  <a:t>new </a:t>
                </a:r>
                <a:r>
                  <a:rPr lang="en-GB" dirty="0">
                    <a:solidFill>
                      <a:srgbClr val="0000FF"/>
                    </a:solidFill>
                  </a:rPr>
                  <a:t>continuum prediction for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GB" i="1" baseline="3000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GB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;</m:t>
                    </m:r>
                    <m:r>
                      <a:rPr lang="en-GB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𝜁</m:t>
                    </m:r>
                    <m:r>
                      <a:rPr lang="en-GB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>
                    <a:solidFill>
                      <a:srgbClr val="0000FF"/>
                    </a:solidFill>
                  </a:rPr>
                  <a:t> [Ding:2019lwe] </a:t>
                </a:r>
              </a:p>
              <a:p>
                <a:pPr marL="400050" lvl="1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GB" dirty="0"/>
                  <a:t>   and </a:t>
                </a:r>
                <a:r>
                  <a:rPr lang="en-GB" dirty="0">
                    <a:solidFill>
                      <a:schemeClr val="bg2">
                        <a:lumMod val="25000"/>
                      </a:schemeClr>
                    </a:solidFill>
                  </a:rPr>
                  <a:t>lattice-QCD result [Sufian:2019bol] </a:t>
                </a:r>
              </a:p>
              <a:p>
                <a:pPr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GB" sz="2000" dirty="0"/>
                  <a:t>R</a:t>
                </a:r>
                <a:r>
                  <a:rPr lang="en-GB" dirty="0"/>
                  <a:t>eal strides toward understanding pion structure.  </a:t>
                </a:r>
                <a:r>
                  <a:rPr lang="en-GB" sz="1800" dirty="0"/>
                  <a:t> 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dirty="0"/>
                  <a:t>Standard Model prediction: stronger than ever before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C677A6-447E-4725-ABF0-33FBF1DF83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1295400"/>
                <a:ext cx="6705600" cy="5596732"/>
              </a:xfrm>
              <a:blipFill>
                <a:blip r:embed="rId3"/>
                <a:stretch>
                  <a:fillRect l="-1000" t="-654" r="-182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E239AF-7FC7-49BF-91AC-AF01102BF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EB2C46-1C67-4E43-A6EA-161801F24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315C01-3568-44C5-AC5A-A8EDC333B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0561D1-34A5-42F8-B384-79CD0DC5248D}"/>
              </a:ext>
            </a:extLst>
          </p:cNvPr>
          <p:cNvSpPr txBox="1"/>
          <p:nvPr/>
        </p:nvSpPr>
        <p:spPr>
          <a:xfrm>
            <a:off x="9677400" y="1008857"/>
            <a:ext cx="20126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β</a:t>
            </a:r>
            <a:r>
              <a:rPr lang="en-GB" baseline="30000" dirty="0" err="1">
                <a:solidFill>
                  <a:srgbClr val="0000FF"/>
                </a:solidFill>
              </a:rPr>
              <a:t>contm</a:t>
            </a:r>
            <a:r>
              <a:rPr lang="en-GB" dirty="0">
                <a:solidFill>
                  <a:srgbClr val="0000FF"/>
                </a:solidFill>
              </a:rPr>
              <a:t>(ζ</a:t>
            </a:r>
            <a:r>
              <a:rPr lang="en-GB" baseline="-25000" dirty="0">
                <a:solidFill>
                  <a:srgbClr val="0000FF"/>
                </a:solidFill>
              </a:rPr>
              <a:t>5</a:t>
            </a:r>
            <a:r>
              <a:rPr lang="en-GB" dirty="0">
                <a:solidFill>
                  <a:srgbClr val="0000FF"/>
                </a:solidFill>
              </a:rPr>
              <a:t>) = 2.66(12)</a:t>
            </a:r>
          </a:p>
          <a:p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β</a:t>
            </a:r>
            <a:r>
              <a:rPr lang="en-GB" baseline="30000" dirty="0">
                <a:solidFill>
                  <a:schemeClr val="tx1">
                    <a:lumMod val="75000"/>
                  </a:schemeClr>
                </a:solidFill>
              </a:rPr>
              <a:t>lattice</a:t>
            </a:r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(ζ</a:t>
            </a:r>
            <a:r>
              <a:rPr lang="en-GB" baseline="-25000" dirty="0">
                <a:solidFill>
                  <a:schemeClr val="tx1">
                    <a:lumMod val="75000"/>
                  </a:schemeClr>
                </a:solidFill>
              </a:rPr>
              <a:t>5</a:t>
            </a:r>
            <a:r>
              <a:rPr lang="en-GB" dirty="0">
                <a:solidFill>
                  <a:schemeClr val="tx1">
                    <a:lumMod val="75000"/>
                  </a:schemeClr>
                </a:solidFill>
              </a:rPr>
              <a:t>) = 2.45(58)</a:t>
            </a:r>
          </a:p>
          <a:p>
            <a:endParaRPr lang="en-GB" dirty="0">
              <a:solidFill>
                <a:srgbClr val="0000FF"/>
              </a:solidFill>
            </a:endParaRPr>
          </a:p>
          <a:p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AE3742B-4C8C-4C1E-9838-399DC5E317B1}"/>
              </a:ext>
            </a:extLst>
          </p:cNvPr>
          <p:cNvCxnSpPr>
            <a:cxnSpLocks/>
          </p:cNvCxnSpPr>
          <p:nvPr/>
        </p:nvCxnSpPr>
        <p:spPr bwMode="auto">
          <a:xfrm flipV="1">
            <a:off x="5136662" y="3429000"/>
            <a:ext cx="4953000" cy="1000577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C6BE3EA-0126-4F8E-B429-BD5CC327028E}"/>
              </a:ext>
            </a:extLst>
          </p:cNvPr>
          <p:cNvCxnSpPr>
            <a:cxnSpLocks/>
          </p:cNvCxnSpPr>
          <p:nvPr/>
        </p:nvCxnSpPr>
        <p:spPr bwMode="auto">
          <a:xfrm flipV="1">
            <a:off x="5556371" y="2320824"/>
            <a:ext cx="3242614" cy="1637733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56437F2-7A3E-4442-99D2-7B64F3C94737}"/>
              </a:ext>
            </a:extLst>
          </p:cNvPr>
          <p:cNvSpPr txBox="1">
            <a:spLocks/>
          </p:cNvSpPr>
          <p:nvPr/>
        </p:nvSpPr>
        <p:spPr bwMode="auto">
          <a:xfrm>
            <a:off x="299884" y="5537753"/>
            <a:ext cx="11506201" cy="68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Ø"/>
              <a:defRPr sz="2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2000">
                <a:solidFill>
                  <a:schemeClr val="tx2">
                    <a:lumMod val="75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i="1" kern="0" dirty="0">
                <a:solidFill>
                  <a:srgbClr val="FF0000"/>
                </a:solidFill>
              </a:rPr>
              <a:t>After 30 years – new era dawning in which the ultimate experimental checks can be made: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i="1" kern="0" dirty="0">
                <a:solidFill>
                  <a:srgbClr val="FF0000"/>
                </a:solidFill>
              </a:rPr>
              <a:t>	 M2 beam-line @ CERN … JLab12 … EIC … </a:t>
            </a:r>
            <a:r>
              <a:rPr lang="en-GB" i="1" kern="0" dirty="0" err="1">
                <a:solidFill>
                  <a:srgbClr val="FF0000"/>
                </a:solidFill>
              </a:rPr>
              <a:t>EicC</a:t>
            </a:r>
            <a:endParaRPr lang="en-GB" kern="0" dirty="0">
              <a:solidFill>
                <a:srgbClr val="FF0000"/>
              </a:solidFill>
            </a:endParaRPr>
          </a:p>
          <a:p>
            <a:pPr marL="0" indent="0">
              <a:spcBef>
                <a:spcPts val="600"/>
              </a:spcBef>
              <a:buFont typeface="Wingdings" pitchFamily="2" charset="2"/>
              <a:buNone/>
            </a:pPr>
            <a:endParaRPr lang="en-US" kern="0" dirty="0"/>
          </a:p>
        </p:txBody>
      </p:sp>
      <p:pic>
        <p:nvPicPr>
          <p:cNvPr id="11" name="Picture 10" descr="A screenshot of a web page&#10;&#10;Description automatically generated">
            <a:extLst>
              <a:ext uri="{FF2B5EF4-FFF2-40B4-BE49-F238E27FC236}">
                <a16:creationId xmlns:a16="http://schemas.microsoft.com/office/drawing/2014/main" id="{EEAAE0DA-164F-D5DA-EEC6-18C3D93F51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927" y="0"/>
            <a:ext cx="5740146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9A8F0E8-9BB3-0119-4835-DDC21E9B65DE}"/>
              </a:ext>
            </a:extLst>
          </p:cNvPr>
          <p:cNvSpPr/>
          <p:nvPr/>
        </p:nvSpPr>
        <p:spPr bwMode="auto">
          <a:xfrm>
            <a:off x="3276600" y="5426200"/>
            <a:ext cx="5562600" cy="1355600"/>
          </a:xfrm>
          <a:prstGeom prst="rect">
            <a:avLst/>
          </a:prstGeom>
          <a:noFill/>
          <a:ln w="190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313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1F4E2-B5BD-4BD5-AB28-6CA2621B0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Emergence of Hadron Mass - Basic Questions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EB0E5E-0B89-46CE-98E5-F04F289DD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18597"/>
            <a:ext cx="4686922" cy="5458403"/>
          </a:xfrm>
        </p:spPr>
        <p:txBody>
          <a:bodyPr/>
          <a:lstStyle/>
          <a:p>
            <a:r>
              <a:rPr lang="en-US" sz="2100" dirty="0"/>
              <a:t>What is the origin of EHM?  </a:t>
            </a:r>
          </a:p>
          <a:p>
            <a:r>
              <a:rPr lang="en-US" sz="2100" dirty="0"/>
              <a:t>Does it lie within QCD?</a:t>
            </a:r>
          </a:p>
          <a:p>
            <a:r>
              <a:rPr lang="en-US" sz="2100" dirty="0"/>
              <a:t>What are the connections with …  </a:t>
            </a:r>
          </a:p>
          <a:p>
            <a:pPr lvl="1"/>
            <a:r>
              <a:rPr lang="en-US" sz="2100" dirty="0"/>
              <a:t>Gluon and quark confinement?</a:t>
            </a:r>
          </a:p>
          <a:p>
            <a:pPr lvl="1"/>
            <a:r>
              <a:rPr lang="en-US" sz="2100" dirty="0"/>
              <a:t>Dynamical chiral symmetry breaking (DCSB)?</a:t>
            </a:r>
          </a:p>
          <a:p>
            <a:pPr lvl="1"/>
            <a:r>
              <a:rPr lang="en-US" sz="2100" dirty="0" err="1"/>
              <a:t>Nambu</a:t>
            </a:r>
            <a:r>
              <a:rPr lang="en-US" sz="2100" dirty="0"/>
              <a:t>-Goldstone modes = </a:t>
            </a:r>
            <a:r>
              <a:rPr lang="el-GR" sz="2100" dirty="0"/>
              <a:t>π &amp; </a:t>
            </a:r>
            <a:r>
              <a:rPr lang="en-US" sz="2100" dirty="0"/>
              <a:t>K?</a:t>
            </a:r>
          </a:p>
          <a:p>
            <a:r>
              <a:rPr lang="en-US" sz="2100" dirty="0"/>
              <a:t>What is the role of Higgs in modulating observable properties of hadrons?</a:t>
            </a:r>
          </a:p>
          <a:p>
            <a:pPr lvl="1"/>
            <a:r>
              <a:rPr lang="en-US" sz="2100" dirty="0"/>
              <a:t>Without Higgs mechanism of mass generation, </a:t>
            </a:r>
            <a:r>
              <a:rPr lang="el-GR" sz="2100" dirty="0"/>
              <a:t>π </a:t>
            </a:r>
            <a:r>
              <a:rPr lang="en-US" sz="2100" dirty="0"/>
              <a:t>and K would be indistinguishable</a:t>
            </a:r>
          </a:p>
          <a:p>
            <a:r>
              <a:rPr lang="en-US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What is and wherefrom mass?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B5C809-E115-47CD-AED7-951724E51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2AD908-BD9D-44D0-8688-D5EF6B8F7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125A2-CE7D-4950-BC19-09139BD6D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2D9C5BD-2F83-4B70-84D5-673DFC7646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96522" y="1524000"/>
            <a:ext cx="6726010" cy="42829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D425372-2AEA-4849-7EE9-487071DD043F}"/>
                  </a:ext>
                </a:extLst>
              </p:cNvPr>
              <p:cNvSpPr txBox="1"/>
              <p:nvPr/>
            </p:nvSpPr>
            <p:spPr>
              <a:xfrm>
                <a:off x="5623332" y="1093550"/>
                <a:ext cx="6096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dirty="0"/>
                  <a:t>Proton and </a:t>
                </a:r>
                <a14:m>
                  <m:oMath xmlns:m="http://schemas.openxmlformats.org/officeDocument/2006/math">
                    <m:r>
                      <a:rPr lang="en-AU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AU" dirty="0"/>
                  <a:t>-meson mass budgets are practically identical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D425372-2AEA-4849-7EE9-487071DD04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3332" y="1093550"/>
                <a:ext cx="6096000" cy="369332"/>
              </a:xfrm>
              <a:prstGeom prst="rect">
                <a:avLst/>
              </a:prstGeom>
              <a:blipFill>
                <a:blip r:embed="rId3"/>
                <a:stretch>
                  <a:fillRect l="-800" t="-8197" b="-24590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B29C898-8A28-5B08-D5C0-9C1C347E0110}"/>
                  </a:ext>
                </a:extLst>
              </p:cNvPr>
              <p:cNvSpPr txBox="1"/>
              <p:nvPr/>
            </p:nvSpPr>
            <p:spPr>
              <a:xfrm>
                <a:off x="6170396" y="5763100"/>
                <a:ext cx="525717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AU" dirty="0"/>
                  <a:t>- and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AU" dirty="0"/>
                  <a:t>-meson mass budgets </a:t>
                </a:r>
              </a:p>
              <a:p>
                <a:r>
                  <a:rPr lang="en-AU" dirty="0"/>
                  <a:t>are completely different from those of proton and </a:t>
                </a:r>
                <a14:m>
                  <m:oMath xmlns:m="http://schemas.openxmlformats.org/officeDocument/2006/math">
                    <m:r>
                      <a:rPr lang="en-AU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endParaRPr lang="en-AU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B29C898-8A28-5B08-D5C0-9C1C347E01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0396" y="5763100"/>
                <a:ext cx="5257178" cy="646331"/>
              </a:xfrm>
              <a:prstGeom prst="rect">
                <a:avLst/>
              </a:prstGeom>
              <a:blipFill>
                <a:blip r:embed="rId4"/>
                <a:stretch>
                  <a:fillRect l="-927" t="-4717" b="-14151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FE9E3902-B1FC-8F49-1641-AEFC470687A1}"/>
              </a:ext>
            </a:extLst>
          </p:cNvPr>
          <p:cNvSpPr txBox="1"/>
          <p:nvPr/>
        </p:nvSpPr>
        <p:spPr>
          <a:xfrm>
            <a:off x="9745866" y="217317"/>
            <a:ext cx="190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Decompositions are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1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gauge invariant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1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Poincaré invariant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1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scale invariant</a:t>
            </a:r>
          </a:p>
        </p:txBody>
      </p:sp>
    </p:spTree>
    <p:extLst>
      <p:ext uri="{BB962C8B-B14F-4D97-AF65-F5344CB8AC3E}">
        <p14:creationId xmlns:p14="http://schemas.microsoft.com/office/powerpoint/2010/main" val="149539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a map&#10;&#10;Description automatically generated">
            <a:extLst>
              <a:ext uri="{FF2B5EF4-FFF2-40B4-BE49-F238E27FC236}">
                <a16:creationId xmlns:a16="http://schemas.microsoft.com/office/drawing/2014/main" id="{1F4BEF06-F7EB-4670-B099-D4F1A38B2D7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609600"/>
            <a:ext cx="4129174" cy="5867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0567314-268D-4B1A-98ED-2C7B22F7E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52400"/>
            <a:ext cx="11316929" cy="1143000"/>
          </a:xfrm>
        </p:spPr>
        <p:txBody>
          <a:bodyPr/>
          <a:lstStyle/>
          <a:p>
            <a:r>
              <a:rPr lang="en-GB" sz="2300" i="1" dirty="0"/>
              <a:t>π</a:t>
            </a:r>
            <a:r>
              <a:rPr lang="en-GB" sz="2300" dirty="0"/>
              <a:t> DFs</a:t>
            </a:r>
            <a:r>
              <a:rPr lang="en-US" sz="2300" dirty="0"/>
              <a:t> … Modern Theory Predictions vs Traditional Phenomenological Fits to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982438-8628-482E-8DAE-84F02067F7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31836"/>
            <a:ext cx="7265880" cy="498316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>
                <a:solidFill>
                  <a:srgbClr val="000099"/>
                </a:solidFill>
              </a:rPr>
              <a:t>Valence: </a:t>
            </a:r>
          </a:p>
          <a:p>
            <a:pPr lvl="1">
              <a:spcBef>
                <a:spcPts val="0"/>
              </a:spcBef>
            </a:pPr>
            <a:r>
              <a:rPr lang="en-GB" dirty="0">
                <a:solidFill>
                  <a:srgbClr val="000099"/>
                </a:solidFill>
              </a:rPr>
              <a:t>momentum fraction similar</a:t>
            </a:r>
          </a:p>
          <a:p>
            <a:pPr lvl="1">
              <a:spcBef>
                <a:spcPts val="0"/>
              </a:spcBef>
            </a:pPr>
            <a:r>
              <a:rPr lang="en-GB" dirty="0">
                <a:solidFill>
                  <a:srgbClr val="000099"/>
                </a:solidFill>
              </a:rPr>
              <a:t>Phenomenological Fits … profile much harder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GB" dirty="0">
                <a:solidFill>
                  <a:srgbClr val="000099"/>
                </a:solidFill>
              </a:rPr>
              <a:t>	&amp; inconsistent with QCD prediction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rgbClr val="009900"/>
                </a:solidFill>
              </a:rPr>
              <a:t>Glue:</a:t>
            </a:r>
          </a:p>
          <a:p>
            <a:pPr lvl="1">
              <a:spcBef>
                <a:spcPts val="0"/>
              </a:spcBef>
            </a:pPr>
            <a:r>
              <a:rPr lang="en-US" dirty="0">
                <a:solidFill>
                  <a:srgbClr val="009900"/>
                </a:solidFill>
              </a:rPr>
              <a:t>Qualitative similarities on x </a:t>
            </a:r>
            <a:r>
              <a:rPr lang="en-GB" dirty="0">
                <a:solidFill>
                  <a:srgbClr val="009900"/>
                </a:solidFill>
              </a:rPr>
              <a:t>≥ 0.05, but marked quantitative disagreement, especially on complementary domain</a:t>
            </a:r>
          </a:p>
          <a:p>
            <a:pPr lvl="1">
              <a:spcBef>
                <a:spcPts val="0"/>
              </a:spcBef>
            </a:pPr>
            <a:r>
              <a:rPr lang="en-US" dirty="0">
                <a:solidFill>
                  <a:srgbClr val="009900"/>
                </a:solidFill>
              </a:rPr>
              <a:t>Both continuum prediction and fit are very different from early phenomenology</a:t>
            </a:r>
          </a:p>
          <a:p>
            <a:pPr lvl="1">
              <a:spcBef>
                <a:spcPts val="0"/>
              </a:spcBef>
            </a:pPr>
            <a:r>
              <a:rPr lang="en-US" dirty="0">
                <a:solidFill>
                  <a:srgbClr val="009900"/>
                </a:solidFill>
              </a:rPr>
              <a:t>Should be tested in new experiments that are directly sensitive to the pion’s gluon content.</a:t>
            </a:r>
          </a:p>
          <a:p>
            <a:pPr lvl="1">
              <a:spcBef>
                <a:spcPts val="0"/>
              </a:spcBef>
            </a:pPr>
            <a:r>
              <a:rPr lang="en-US" dirty="0">
                <a:solidFill>
                  <a:srgbClr val="009900"/>
                </a:solidFill>
              </a:rPr>
              <a:t>E.g., prompt photon &amp; J/Ψ production 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rgbClr val="C00000"/>
                </a:solidFill>
              </a:rPr>
              <a:t>Sea:</a:t>
            </a:r>
          </a:p>
          <a:p>
            <a:pPr lvl="1">
              <a:spcBef>
                <a:spcPts val="0"/>
              </a:spcBef>
            </a:pPr>
            <a:r>
              <a:rPr lang="en-US" dirty="0">
                <a:solidFill>
                  <a:srgbClr val="C00000"/>
                </a:solidFill>
              </a:rPr>
              <a:t>Prediction and fit disagree on entire x-domain </a:t>
            </a:r>
          </a:p>
          <a:p>
            <a:pPr lvl="1">
              <a:spcBef>
                <a:spcPts val="0"/>
              </a:spcBef>
            </a:pPr>
            <a:r>
              <a:rPr lang="en-US" dirty="0">
                <a:solidFill>
                  <a:srgbClr val="C00000"/>
                </a:solidFill>
              </a:rPr>
              <a:t>If pion’s gluon content is considered uncertain, then fair to describe sea-quark distribution as empirically unknown</a:t>
            </a:r>
          </a:p>
          <a:p>
            <a:pPr lvl="1">
              <a:spcBef>
                <a:spcPts val="0"/>
              </a:spcBef>
            </a:pPr>
            <a:r>
              <a:rPr lang="en-US" dirty="0">
                <a:solidFill>
                  <a:srgbClr val="C00000"/>
                </a:solidFill>
              </a:rPr>
              <a:t>Motivation for the collection and analysis of DY data with π</a:t>
            </a:r>
            <a:r>
              <a:rPr lang="en-US" baseline="30000" dirty="0">
                <a:solidFill>
                  <a:srgbClr val="C00000"/>
                </a:solidFill>
              </a:rPr>
              <a:t>± </a:t>
            </a:r>
            <a:r>
              <a:rPr lang="en-US" dirty="0">
                <a:solidFill>
                  <a:srgbClr val="C00000"/>
                </a:solidFill>
              </a:rPr>
              <a:t>beams on </a:t>
            </a:r>
            <a:r>
              <a:rPr lang="en-US" dirty="0" err="1">
                <a:solidFill>
                  <a:srgbClr val="C00000"/>
                </a:solidFill>
              </a:rPr>
              <a:t>isoscalar</a:t>
            </a:r>
            <a:r>
              <a:rPr lang="en-US" dirty="0">
                <a:solidFill>
                  <a:srgbClr val="C00000"/>
                </a:solidFill>
              </a:rPr>
              <a:t> targets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8AEB1-086B-4DD6-9F7D-D75149F72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289EAF-832B-4C4E-AF8C-B6805BE09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1602F-34F4-4BD8-9C5E-71FE45D2A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0CC9EB-A161-41C3-95CA-80253705CD1E}"/>
              </a:ext>
            </a:extLst>
          </p:cNvPr>
          <p:cNvSpPr txBox="1"/>
          <p:nvPr/>
        </p:nvSpPr>
        <p:spPr>
          <a:xfrm flipH="1">
            <a:off x="10888979" y="1447800"/>
            <a:ext cx="894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JAM valence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E59AB1-5F24-465D-BF28-AF2611FAE70C}"/>
              </a:ext>
            </a:extLst>
          </p:cNvPr>
          <p:cNvSpPr txBox="1"/>
          <p:nvPr/>
        </p:nvSpPr>
        <p:spPr>
          <a:xfrm flipH="1">
            <a:off x="10040619" y="45720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JAM: </a:t>
            </a:r>
          </a:p>
          <a:p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glue &amp; sea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6386D9-4323-4129-AD73-F2C5F93FD11A}"/>
              </a:ext>
            </a:extLst>
          </p:cNvPr>
          <p:cNvSpPr txBox="1"/>
          <p:nvPr/>
        </p:nvSpPr>
        <p:spPr>
          <a:xfrm flipH="1">
            <a:off x="9526657" y="770771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CSM prediction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E4E5D27-E38F-45A8-9980-42470399D252}"/>
              </a:ext>
            </a:extLst>
          </p:cNvPr>
          <p:cNvCxnSpPr/>
          <p:nvPr/>
        </p:nvCxnSpPr>
        <p:spPr bwMode="auto">
          <a:xfrm flipH="1">
            <a:off x="9220200" y="5041338"/>
            <a:ext cx="914400" cy="457200"/>
          </a:xfrm>
          <a:prstGeom prst="straightConnector1">
            <a:avLst/>
          </a:prstGeom>
          <a:noFill/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E4F6069-56DC-492C-A464-9E9A4676FFB3}"/>
              </a:ext>
            </a:extLst>
          </p:cNvPr>
          <p:cNvCxnSpPr>
            <a:cxnSpLocks/>
          </p:cNvCxnSpPr>
          <p:nvPr/>
        </p:nvCxnSpPr>
        <p:spPr bwMode="auto">
          <a:xfrm flipH="1">
            <a:off x="8830460" y="5089558"/>
            <a:ext cx="1981201" cy="639128"/>
          </a:xfrm>
          <a:prstGeom prst="straightConnector1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C3E4790-4153-4605-BF22-5CC344B8E01E}"/>
              </a:ext>
            </a:extLst>
          </p:cNvPr>
          <p:cNvSpPr txBox="1"/>
          <p:nvPr/>
        </p:nvSpPr>
        <p:spPr>
          <a:xfrm flipH="1">
            <a:off x="9088119" y="3884652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DSE prediction</a:t>
            </a:r>
          </a:p>
          <a:p>
            <a:r>
              <a:rPr lang="en-GB" dirty="0">
                <a:solidFill>
                  <a:srgbClr val="009900"/>
                </a:solidFill>
              </a:rPr>
              <a:t>glue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 &amp; </a:t>
            </a:r>
            <a:r>
              <a:rPr lang="en-GB" dirty="0">
                <a:solidFill>
                  <a:srgbClr val="C00000"/>
                </a:solidFill>
              </a:rPr>
              <a:t>sea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B0935AA-5AA8-477F-9361-0DB864ED3741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8686800" y="4341244"/>
            <a:ext cx="481214" cy="9757"/>
          </a:xfrm>
          <a:prstGeom prst="straightConnector1">
            <a:avLst/>
          </a:prstGeom>
          <a:noFill/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90092BD-A47E-4F82-B30A-ABF0F08F7CCA}"/>
              </a:ext>
            </a:extLst>
          </p:cNvPr>
          <p:cNvCxnSpPr>
            <a:cxnSpLocks/>
          </p:cNvCxnSpPr>
          <p:nvPr/>
        </p:nvCxnSpPr>
        <p:spPr bwMode="auto">
          <a:xfrm flipH="1">
            <a:off x="8610601" y="4473238"/>
            <a:ext cx="1319741" cy="860762"/>
          </a:xfrm>
          <a:prstGeom prst="straightConnector1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40438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a map&#10;&#10;Description automatically generated">
            <a:extLst>
              <a:ext uri="{FF2B5EF4-FFF2-40B4-BE49-F238E27FC236}">
                <a16:creationId xmlns:a16="http://schemas.microsoft.com/office/drawing/2014/main" id="{1F4BEF06-F7EB-4670-B099-D4F1A38B2D7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609600"/>
            <a:ext cx="4129174" cy="5867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0567314-268D-4B1A-98ED-2C7B22F7E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426" y="152400"/>
            <a:ext cx="11215774" cy="1143000"/>
          </a:xfrm>
        </p:spPr>
        <p:txBody>
          <a:bodyPr/>
          <a:lstStyle/>
          <a:p>
            <a:r>
              <a:rPr lang="en-GB" sz="2300" i="1" dirty="0"/>
              <a:t>π</a:t>
            </a:r>
            <a:r>
              <a:rPr lang="en-GB" sz="2300" dirty="0"/>
              <a:t> DFs</a:t>
            </a:r>
            <a:r>
              <a:rPr lang="en-US" sz="2300" dirty="0"/>
              <a:t> … Modern Theory Predictions vs Traditional Phenomenological Fits to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982438-8628-482E-8DAE-84F02067F7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31836"/>
            <a:ext cx="7265880" cy="498316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>
                <a:solidFill>
                  <a:srgbClr val="000099"/>
                </a:solidFill>
              </a:rPr>
              <a:t>Valence: </a:t>
            </a:r>
          </a:p>
          <a:p>
            <a:pPr lvl="1">
              <a:spcBef>
                <a:spcPts val="0"/>
              </a:spcBef>
            </a:pPr>
            <a:r>
              <a:rPr lang="en-GB" dirty="0">
                <a:solidFill>
                  <a:srgbClr val="000099"/>
                </a:solidFill>
              </a:rPr>
              <a:t>momentum fraction similar</a:t>
            </a:r>
          </a:p>
          <a:p>
            <a:pPr lvl="1">
              <a:spcBef>
                <a:spcPts val="0"/>
              </a:spcBef>
            </a:pPr>
            <a:r>
              <a:rPr lang="en-GB" dirty="0">
                <a:solidFill>
                  <a:srgbClr val="000099"/>
                </a:solidFill>
              </a:rPr>
              <a:t>JAM … publication ignores NLL </a:t>
            </a:r>
            <a:r>
              <a:rPr lang="en-GB" dirty="0" err="1">
                <a:solidFill>
                  <a:srgbClr val="000099"/>
                </a:solidFill>
              </a:rPr>
              <a:t>resummation</a:t>
            </a:r>
            <a:r>
              <a:rPr lang="en-GB" dirty="0">
                <a:solidFill>
                  <a:srgbClr val="000099"/>
                </a:solidFill>
              </a:rPr>
              <a:t> … profile much harder &amp; inconsistent with QCD prediction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rgbClr val="009900"/>
                </a:solidFill>
              </a:rPr>
              <a:t>Glue:</a:t>
            </a:r>
          </a:p>
          <a:p>
            <a:pPr lvl="1">
              <a:spcBef>
                <a:spcPts val="0"/>
              </a:spcBef>
            </a:pPr>
            <a:r>
              <a:rPr lang="en-US" dirty="0">
                <a:solidFill>
                  <a:srgbClr val="009900"/>
                </a:solidFill>
              </a:rPr>
              <a:t>Similarities on x </a:t>
            </a:r>
            <a:r>
              <a:rPr lang="en-GB" dirty="0">
                <a:solidFill>
                  <a:srgbClr val="009900"/>
                </a:solidFill>
              </a:rPr>
              <a:t>≥ 0.05, but marked disagreement on </a:t>
            </a:r>
            <a:r>
              <a:rPr lang="en-GB" u="sng" dirty="0">
                <a:solidFill>
                  <a:srgbClr val="009900"/>
                </a:solidFill>
              </a:rPr>
              <a:t>important</a:t>
            </a:r>
            <a:r>
              <a:rPr lang="en-GB" dirty="0">
                <a:solidFill>
                  <a:srgbClr val="009900"/>
                </a:solidFill>
              </a:rPr>
              <a:t> complementary domain</a:t>
            </a:r>
          </a:p>
          <a:p>
            <a:pPr lvl="1">
              <a:spcBef>
                <a:spcPts val="0"/>
              </a:spcBef>
            </a:pPr>
            <a:r>
              <a:rPr lang="en-US" dirty="0">
                <a:solidFill>
                  <a:srgbClr val="009900"/>
                </a:solidFill>
              </a:rPr>
              <a:t>Both continuum prediction and JAM fit are very different from early phenomenology</a:t>
            </a:r>
          </a:p>
          <a:p>
            <a:pPr lvl="1">
              <a:spcBef>
                <a:spcPts val="0"/>
              </a:spcBef>
            </a:pPr>
            <a:r>
              <a:rPr lang="en-US" dirty="0">
                <a:solidFill>
                  <a:srgbClr val="009900"/>
                </a:solidFill>
              </a:rPr>
              <a:t>Should be tested in new experiments that are directly sensitive to the pion’s gluon content.</a:t>
            </a:r>
          </a:p>
          <a:p>
            <a:pPr lvl="1">
              <a:spcBef>
                <a:spcPts val="0"/>
              </a:spcBef>
            </a:pPr>
            <a:r>
              <a:rPr lang="en-US" dirty="0">
                <a:solidFill>
                  <a:srgbClr val="009900"/>
                </a:solidFill>
              </a:rPr>
              <a:t>Perhaps, prompt photon &amp; J/Ψ production 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rgbClr val="C00000"/>
                </a:solidFill>
              </a:rPr>
              <a:t>Sea:</a:t>
            </a:r>
          </a:p>
          <a:p>
            <a:pPr lvl="1">
              <a:spcBef>
                <a:spcPts val="0"/>
              </a:spcBef>
            </a:pPr>
            <a:r>
              <a:rPr lang="en-US" dirty="0">
                <a:solidFill>
                  <a:srgbClr val="C00000"/>
                </a:solidFill>
              </a:rPr>
              <a:t>Prediction and fit disagree on entire x-domain </a:t>
            </a:r>
          </a:p>
          <a:p>
            <a:pPr lvl="1">
              <a:spcBef>
                <a:spcPts val="0"/>
              </a:spcBef>
            </a:pPr>
            <a:r>
              <a:rPr lang="en-US" dirty="0">
                <a:solidFill>
                  <a:srgbClr val="C00000"/>
                </a:solidFill>
              </a:rPr>
              <a:t>If pion’s gluon content is considered uncertain, then fair to describe sea-quark distribution as empirically unknown</a:t>
            </a:r>
          </a:p>
          <a:p>
            <a:pPr lvl="1">
              <a:spcBef>
                <a:spcPts val="0"/>
              </a:spcBef>
            </a:pPr>
            <a:r>
              <a:rPr lang="en-US" dirty="0">
                <a:solidFill>
                  <a:srgbClr val="C00000"/>
                </a:solidFill>
              </a:rPr>
              <a:t>Motivation for the collection and analysis of DY data with π</a:t>
            </a:r>
            <a:r>
              <a:rPr lang="en-US" baseline="30000" dirty="0">
                <a:solidFill>
                  <a:srgbClr val="C00000"/>
                </a:solidFill>
              </a:rPr>
              <a:t>± </a:t>
            </a:r>
            <a:r>
              <a:rPr lang="en-US" dirty="0">
                <a:solidFill>
                  <a:srgbClr val="C00000"/>
                </a:solidFill>
              </a:rPr>
              <a:t>beams on </a:t>
            </a:r>
            <a:r>
              <a:rPr lang="en-US" dirty="0" err="1">
                <a:solidFill>
                  <a:srgbClr val="C00000"/>
                </a:solidFill>
              </a:rPr>
              <a:t>isoscalar</a:t>
            </a:r>
            <a:r>
              <a:rPr lang="en-US" dirty="0">
                <a:solidFill>
                  <a:srgbClr val="C00000"/>
                </a:solidFill>
              </a:rPr>
              <a:t> targets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8AEB1-086B-4DD6-9F7D-D75149F72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289EAF-832B-4C4E-AF8C-B6805BE09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1602F-34F4-4BD8-9C5E-71FE45D2A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0CC9EB-A161-41C3-95CA-80253705CD1E}"/>
              </a:ext>
            </a:extLst>
          </p:cNvPr>
          <p:cNvSpPr txBox="1"/>
          <p:nvPr/>
        </p:nvSpPr>
        <p:spPr>
          <a:xfrm flipH="1">
            <a:off x="10888979" y="1447800"/>
            <a:ext cx="894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JAM valence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E59AB1-5F24-465D-BF28-AF2611FAE70C}"/>
              </a:ext>
            </a:extLst>
          </p:cNvPr>
          <p:cNvSpPr txBox="1"/>
          <p:nvPr/>
        </p:nvSpPr>
        <p:spPr>
          <a:xfrm flipH="1">
            <a:off x="10040619" y="45720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JAM: </a:t>
            </a:r>
          </a:p>
          <a:p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glue &amp; sea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6386D9-4323-4129-AD73-F2C5F93FD11A}"/>
              </a:ext>
            </a:extLst>
          </p:cNvPr>
          <p:cNvSpPr txBox="1"/>
          <p:nvPr/>
        </p:nvSpPr>
        <p:spPr>
          <a:xfrm flipH="1">
            <a:off x="9526657" y="770771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DSE prediction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E4E5D27-E38F-45A8-9980-42470399D252}"/>
              </a:ext>
            </a:extLst>
          </p:cNvPr>
          <p:cNvCxnSpPr/>
          <p:nvPr/>
        </p:nvCxnSpPr>
        <p:spPr bwMode="auto">
          <a:xfrm flipH="1">
            <a:off x="9220200" y="5041338"/>
            <a:ext cx="914400" cy="457200"/>
          </a:xfrm>
          <a:prstGeom prst="straightConnector1">
            <a:avLst/>
          </a:prstGeom>
          <a:noFill/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E4F6069-56DC-492C-A464-9E9A4676FFB3}"/>
              </a:ext>
            </a:extLst>
          </p:cNvPr>
          <p:cNvCxnSpPr>
            <a:cxnSpLocks/>
          </p:cNvCxnSpPr>
          <p:nvPr/>
        </p:nvCxnSpPr>
        <p:spPr bwMode="auto">
          <a:xfrm flipH="1">
            <a:off x="8830460" y="5089558"/>
            <a:ext cx="1981201" cy="639128"/>
          </a:xfrm>
          <a:prstGeom prst="straightConnector1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C3E4790-4153-4605-BF22-5CC344B8E01E}"/>
              </a:ext>
            </a:extLst>
          </p:cNvPr>
          <p:cNvSpPr txBox="1"/>
          <p:nvPr/>
        </p:nvSpPr>
        <p:spPr>
          <a:xfrm flipH="1">
            <a:off x="9088119" y="3884652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DSE prediction</a:t>
            </a:r>
          </a:p>
          <a:p>
            <a:r>
              <a:rPr lang="en-GB" dirty="0">
                <a:solidFill>
                  <a:srgbClr val="009900"/>
                </a:solidFill>
              </a:rPr>
              <a:t>glue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 &amp; </a:t>
            </a:r>
            <a:r>
              <a:rPr lang="en-GB" dirty="0">
                <a:solidFill>
                  <a:srgbClr val="C00000"/>
                </a:solidFill>
              </a:rPr>
              <a:t>sea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B0935AA-5AA8-477F-9361-0DB864ED3741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8686800" y="4341244"/>
            <a:ext cx="481214" cy="9757"/>
          </a:xfrm>
          <a:prstGeom prst="straightConnector1">
            <a:avLst/>
          </a:prstGeom>
          <a:noFill/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90092BD-A47E-4F82-B30A-ABF0F08F7CCA}"/>
              </a:ext>
            </a:extLst>
          </p:cNvPr>
          <p:cNvCxnSpPr>
            <a:cxnSpLocks/>
          </p:cNvCxnSpPr>
          <p:nvPr/>
        </p:nvCxnSpPr>
        <p:spPr bwMode="auto">
          <a:xfrm flipH="1">
            <a:off x="8610601" y="4473238"/>
            <a:ext cx="1319741" cy="860762"/>
          </a:xfrm>
          <a:prstGeom prst="straightConnector1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0ABDC55-1C1C-49BB-A450-D840C60B946C}"/>
              </a:ext>
            </a:extLst>
          </p:cNvPr>
          <p:cNvSpPr txBox="1"/>
          <p:nvPr/>
        </p:nvSpPr>
        <p:spPr>
          <a:xfrm>
            <a:off x="235895" y="2004536"/>
            <a:ext cx="7708490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2400" dirty="0"/>
              <a:t>Exploratory lQCD results for pion’s glue DF are now available</a:t>
            </a:r>
          </a:p>
          <a:p>
            <a:endParaRPr lang="en-US" dirty="0"/>
          </a:p>
        </p:txBody>
      </p:sp>
      <p:pic>
        <p:nvPicPr>
          <p:cNvPr id="8" name="Picture 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F9CF44C3-6707-EC55-73CD-965E200470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85" y="2987338"/>
            <a:ext cx="6457950" cy="2971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5141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CE9B5-5199-4339-9430-0D86256D6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631" y="152400"/>
            <a:ext cx="10972800" cy="1143000"/>
          </a:xfrm>
        </p:spPr>
        <p:txBody>
          <a:bodyPr/>
          <a:lstStyle/>
          <a:p>
            <a:r>
              <a:rPr lang="en-GB" dirty="0"/>
              <a:t>Glue in </a:t>
            </a:r>
            <a:r>
              <a:rPr lang="el-GR" i="1" dirty="0"/>
              <a:t>π</a:t>
            </a:r>
            <a:r>
              <a:rPr lang="en-GB" i="1" dirty="0"/>
              <a:t>: </a:t>
            </a:r>
            <a:r>
              <a:rPr lang="en-GB" dirty="0"/>
              <a:t>Continuum (</a:t>
            </a:r>
            <a:r>
              <a:rPr lang="fr-FR" b="0" i="0" u="none" strike="noStrike" dirty="0" err="1">
                <a:solidFill>
                  <a:srgbClr val="212121"/>
                </a:solidFill>
                <a:effectLst/>
                <a:latin typeface="Open Sans"/>
                <a:hlinkClick r:id="rId2"/>
              </a:rPr>
              <a:t>Eur</a:t>
            </a:r>
            <a:r>
              <a:rPr lang="fr-FR" b="0" i="0" u="none" strike="noStrike" dirty="0">
                <a:solidFill>
                  <a:srgbClr val="212121"/>
                </a:solidFill>
                <a:effectLst/>
                <a:latin typeface="Open Sans"/>
                <a:hlinkClick r:id="rId2"/>
              </a:rPr>
              <a:t>. Phys. J. C 80 (2020) 1064/1-20</a:t>
            </a:r>
            <a:r>
              <a:rPr lang="en-GB" dirty="0"/>
              <a:t>) </a:t>
            </a:r>
            <a:br>
              <a:rPr lang="en-GB" dirty="0"/>
            </a:br>
            <a:r>
              <a:rPr lang="en-GB" dirty="0"/>
              <a:t>&amp; Lattice Predictions (</a:t>
            </a:r>
            <a:r>
              <a:rPr lang="en-GB" dirty="0" err="1"/>
              <a:t>arXiv</a:t>
            </a:r>
            <a:r>
              <a:rPr lang="en-GB" dirty="0"/>
              <a:t>: </a:t>
            </a:r>
            <a:r>
              <a:rPr lang="en-GB" b="0" dirty="0" err="1">
                <a:hlinkClick r:id="rId3"/>
              </a:rPr>
              <a:t>Phys.Lett.B</a:t>
            </a:r>
            <a:r>
              <a:rPr lang="en-GB" b="0" dirty="0">
                <a:hlinkClick r:id="rId3"/>
              </a:rPr>
              <a:t> 823 (2021) 136778</a:t>
            </a:r>
            <a:r>
              <a:rPr lang="en-GB" dirty="0"/>
              <a:t>)</a:t>
            </a:r>
            <a:endParaRPr lang="en-US" i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122E23-0318-4EDD-9905-135D8B572F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09749" y="994860"/>
            <a:ext cx="5386917" cy="639762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Two distinct methods for tackling QCD</a:t>
            </a:r>
            <a:endParaRPr lang="en-US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A2B97DEC-133D-4BC1-9264-4C6725620017}"/>
                  </a:ext>
                </a:extLst>
              </p:cNvPr>
              <p:cNvSpPr>
                <a:spLocks noGrp="1"/>
              </p:cNvSpPr>
              <p:nvPr>
                <p:ph type="body" sz="quarter" idx="3"/>
              </p:nvPr>
            </p:nvSpPr>
            <p:spPr>
              <a:xfrm>
                <a:off x="1697566" y="1314741"/>
                <a:ext cx="5389033" cy="639762"/>
              </a:xfrm>
            </p:spPr>
            <p:txBody>
              <a:bodyPr/>
              <a:lstStyle/>
              <a:p>
                <a:pPr algn="ctr"/>
                <a:r>
                  <a:rPr lang="en-GB" dirty="0">
                    <a:solidFill>
                      <a:srgbClr val="C00000"/>
                    </a:solidFill>
                  </a:rPr>
                  <a:t>Agree quantitatively 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𝒈</m:t>
                        </m:r>
                      </m:e>
                      <m:sub>
                        <m:r>
                          <a:rPr lang="en-GB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GB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sup>
                    </m:sSubSup>
                    <m:d>
                      <m:dPr>
                        <m:ctrlPr>
                          <a:rPr lang="en-GB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</m:oMath>
                </a14:m>
                <a:endParaRPr lang="en-US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A2B97DEC-133D-4BC1-9264-4C67256200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3"/>
              </p:nvPr>
            </p:nvSpPr>
            <p:spPr>
              <a:xfrm>
                <a:off x="1697566" y="1314741"/>
                <a:ext cx="5389033" cy="639762"/>
              </a:xfrm>
              <a:blipFill>
                <a:blip r:embed="rId4"/>
                <a:stretch>
                  <a:fillRect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BD672F-91C8-4882-AC98-8AB762EF83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584530" y="6610403"/>
            <a:ext cx="4683670" cy="212259"/>
          </a:xfrm>
        </p:spPr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528AD0-80A6-445E-8AAB-DC4195C22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C54745-6715-4421-AAD8-48C085F7B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13D00B-2751-4621-A503-0B50482BCF4A}"/>
              </a:ext>
            </a:extLst>
          </p:cNvPr>
          <p:cNvSpPr txBox="1"/>
          <p:nvPr/>
        </p:nvSpPr>
        <p:spPr>
          <a:xfrm>
            <a:off x="435230" y="2202373"/>
            <a:ext cx="6651369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Phenomenological analyses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	exhibit qualitatively different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</a:rPr>
              <a:t>behaviour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	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Highlights need for new data and improved phenomenology in order to turn that data into a real test of QCD and our understanding of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</a:rPr>
              <a:t>Nambu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-Goldstone modes.</a:t>
            </a:r>
          </a:p>
          <a:p>
            <a:pPr marL="285750" indent="-28575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AMBER @ CERN can provide the necessary precise data.</a:t>
            </a:r>
          </a:p>
        </p:txBody>
      </p:sp>
      <p:pic>
        <p:nvPicPr>
          <p:cNvPr id="16" name="Content Placeholder 15" descr="Chart, diagram, histogram&#10;&#10;Description automatically generated">
            <a:extLst>
              <a:ext uri="{FF2B5EF4-FFF2-40B4-BE49-F238E27FC236}">
                <a16:creationId xmlns:a16="http://schemas.microsoft.com/office/drawing/2014/main" id="{EE997FEF-EB03-4396-871D-198F4AE57D4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114" y="994064"/>
            <a:ext cx="4130114" cy="5541673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58CC181-C3FE-4B02-AB3F-B49334BFE76E}"/>
              </a:ext>
            </a:extLst>
          </p:cNvPr>
          <p:cNvSpPr txBox="1"/>
          <p:nvPr/>
        </p:nvSpPr>
        <p:spPr>
          <a:xfrm>
            <a:off x="435230" y="5843015"/>
            <a:ext cx="6795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1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Regarding the distribution of glue in the pion</a:t>
            </a:r>
            <a:r>
              <a:rPr lang="en-US" sz="1200" b="0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, Lei Chang (</a:t>
            </a:r>
            <a:r>
              <a:rPr lang="en-US" sz="1200" b="0" i="0" dirty="0" err="1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常雷</a:t>
            </a:r>
            <a:r>
              <a:rPr lang="en-US" sz="1200" b="0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) and Craig D Roberts, </a:t>
            </a:r>
          </a:p>
          <a:p>
            <a:r>
              <a:rPr lang="en-US" sz="1200" b="0" i="0" u="none" strike="noStrike" dirty="0">
                <a:solidFill>
                  <a:srgbClr val="212121"/>
                </a:solidFill>
                <a:effectLst/>
                <a:latin typeface="Open Sans" panose="020B0606030504020204" pitchFamily="34" charset="0"/>
                <a:hlinkClick r:id="rId6"/>
              </a:rPr>
              <a:t>e-Print: 2106.08451 [hep-</a:t>
            </a:r>
            <a:r>
              <a:rPr lang="en-US" sz="1200" b="0" i="0" u="none" strike="noStrike" dirty="0" err="1">
                <a:solidFill>
                  <a:srgbClr val="212121"/>
                </a:solidFill>
                <a:effectLst/>
                <a:latin typeface="Open Sans" panose="020B0606030504020204" pitchFamily="34" charset="0"/>
                <a:hlinkClick r:id="rId6"/>
              </a:rPr>
              <a:t>ph</a:t>
            </a:r>
            <a:r>
              <a:rPr lang="en-US" sz="1200" b="0" i="0" u="none" strike="noStrike" dirty="0">
                <a:solidFill>
                  <a:srgbClr val="212121"/>
                </a:solidFill>
                <a:effectLst/>
                <a:latin typeface="Open Sans" panose="020B0606030504020204" pitchFamily="34" charset="0"/>
                <a:hlinkClick r:id="rId6"/>
              </a:rPr>
              <a:t>]</a:t>
            </a:r>
            <a:r>
              <a:rPr lang="en-US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, </a:t>
            </a:r>
            <a:r>
              <a:rPr lang="en-US" sz="1200" b="0" i="0" u="none" strike="noStrike" dirty="0">
                <a:solidFill>
                  <a:srgbClr val="212121"/>
                </a:solidFill>
                <a:effectLst/>
                <a:latin typeface="Open Sans" panose="020B0606030504020204" pitchFamily="34" charset="0"/>
                <a:hlinkClick r:id="rId7"/>
              </a:rPr>
              <a:t>Chin. Phys. Lett. </a:t>
            </a:r>
            <a:r>
              <a:rPr lang="en-US" sz="1200" b="1" i="0" u="none" strike="noStrike" dirty="0">
                <a:solidFill>
                  <a:srgbClr val="212121"/>
                </a:solidFill>
                <a:effectLst/>
                <a:latin typeface="Open Sans" panose="020B0606030504020204" pitchFamily="34" charset="0"/>
                <a:hlinkClick r:id="rId7"/>
              </a:rPr>
              <a:t>38</a:t>
            </a:r>
            <a:r>
              <a:rPr lang="en-US" sz="1200" b="0" i="0" u="none" strike="noStrike" dirty="0">
                <a:solidFill>
                  <a:srgbClr val="212121"/>
                </a:solidFill>
                <a:effectLst/>
                <a:latin typeface="Open Sans" panose="020B0606030504020204" pitchFamily="34" charset="0"/>
                <a:hlinkClick r:id="rId7"/>
              </a:rPr>
              <a:t> (8) (2021) 081101/1-6</a:t>
            </a:r>
            <a:r>
              <a:rPr lang="en-US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 - </a:t>
            </a:r>
            <a:r>
              <a:rPr lang="en-US" sz="1200" b="0" i="0" dirty="0">
                <a:solidFill>
                  <a:srgbClr val="7030A0"/>
                </a:solidFill>
                <a:effectLst/>
                <a:latin typeface="Open Sans" panose="020B0606030504020204" pitchFamily="34" charset="0"/>
              </a:rPr>
              <a:t>Editors' Suggestion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4499FB-F2A2-4E77-A525-8FC79A220D73}"/>
              </a:ext>
            </a:extLst>
          </p:cNvPr>
          <p:cNvSpPr txBox="1"/>
          <p:nvPr/>
        </p:nvSpPr>
        <p:spPr>
          <a:xfrm>
            <a:off x="10580493" y="1646921"/>
            <a:ext cx="13141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2">
                    <a:lumMod val="50000"/>
                  </a:schemeClr>
                </a:solidFill>
              </a:rPr>
              <a:t>continuum</a:t>
            </a:r>
            <a:endParaRPr lang="en-US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299A3A-D663-4768-8135-153C7F80A217}"/>
              </a:ext>
            </a:extLst>
          </p:cNvPr>
          <p:cNvSpPr txBox="1"/>
          <p:nvPr/>
        </p:nvSpPr>
        <p:spPr>
          <a:xfrm>
            <a:off x="10612484" y="2202373"/>
            <a:ext cx="13141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9900"/>
                </a:solidFill>
              </a:rPr>
              <a:t>lattice</a:t>
            </a:r>
            <a:endParaRPr lang="en-US" sz="14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66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F6093-20C3-434C-A334-C4690F30F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Status: Kaon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8647F6-2EB9-4182-AA14-AEED9CA37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7848600" cy="5105400"/>
          </a:xfrm>
        </p:spPr>
        <p:txBody>
          <a:bodyPr/>
          <a:lstStyle/>
          <a:p>
            <a:r>
              <a:rPr lang="en-US" dirty="0"/>
              <a:t>Little empirical information available on K DFs </a:t>
            </a:r>
            <a:r>
              <a:rPr lang="en-GB" dirty="0"/>
              <a:t>⇒ </a:t>
            </a:r>
            <a:r>
              <a:rPr lang="en-US" dirty="0"/>
              <a:t>no recent phenom. inferences.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Valence-quark distributions: results from models and a single, recent </a:t>
            </a:r>
            <a:r>
              <a:rPr lang="en-US" dirty="0" err="1"/>
              <a:t>lQCD</a:t>
            </a:r>
            <a:r>
              <a:rPr lang="en-US" dirty="0"/>
              <a:t> study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Kaon’s glue and sea distributions: </a:t>
            </a:r>
            <a:r>
              <a:rPr lang="en-US" u="sng" dirty="0"/>
              <a:t>no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15AA09-B9E5-4382-AEBE-685DCDEF0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696558-EA6C-4259-AA55-F3337BD99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F5FAFC-A77E-420B-A136-22383A257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10" name="Picture 9" descr="Chart, bar chart&#10;&#10;Description automatically generated">
            <a:extLst>
              <a:ext uri="{FF2B5EF4-FFF2-40B4-BE49-F238E27FC236}">
                <a16:creationId xmlns:a16="http://schemas.microsoft.com/office/drawing/2014/main" id="{024AB452-44E6-415A-A0A7-DE50C106B0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2890837"/>
            <a:ext cx="5257800" cy="35861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68ADDCD2-7FA1-432B-842D-F3A259577E8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28600" y="2667000"/>
                <a:ext cx="6781800" cy="3586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Wingdings" pitchFamily="2" charset="2"/>
                  <a:buChar char="Ø"/>
                  <a:defRPr sz="220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20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•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kern="0" dirty="0"/>
                  <a:t>One piece of available experimental information:</a:t>
                </a:r>
              </a:p>
              <a:p>
                <a:pPr marL="0" indent="0">
                  <a:buNone/>
                </a:pPr>
                <a:r>
                  <a:rPr lang="en-US" kern="0" dirty="0"/>
                  <a:t>		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sz="2400" i="1" ker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 ker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 kern="0">
                                <a:latin typeface="Cambria Math" panose="02040503050406030204" pitchFamily="18" charset="0"/>
                              </a:rPr>
                              <m:t>𝒖</m:t>
                            </m:r>
                          </m:e>
                          <m:sub>
                            <m:r>
                              <a:rPr lang="en-GB" sz="2400" i="1" kern="0">
                                <a:latin typeface="Cambria Math" panose="02040503050406030204" pitchFamily="18" charset="0"/>
                              </a:rPr>
                              <m:t>𝑲</m:t>
                            </m:r>
                          </m:sub>
                        </m:sSub>
                        <m:r>
                          <a:rPr lang="en-GB" sz="2400" i="1" ker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400" i="1" kern="0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GB" sz="2400" i="1" ker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sz="2400" i="1" ker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 kern="0">
                                <a:latin typeface="Cambria Math" panose="02040503050406030204" pitchFamily="18" charset="0"/>
                              </a:rPr>
                              <m:t>𝒖</m:t>
                            </m:r>
                          </m:e>
                          <m:sub>
                            <m:r>
                              <a:rPr lang="en-GB" sz="2400" i="1" kern="0">
                                <a:latin typeface="Cambria Math" panose="02040503050406030204" pitchFamily="18" charset="0"/>
                              </a:rPr>
                              <m:t>𝝅</m:t>
                            </m:r>
                          </m:sub>
                        </m:sSub>
                        <m:d>
                          <m:dPr>
                            <m:ctrlPr>
                              <a:rPr lang="en-GB" sz="2400" i="1" ker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 ker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</m:d>
                      </m:den>
                    </m:f>
                    <m:r>
                      <a:rPr lang="en-GB" sz="2400" i="1" ker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kern="0" dirty="0"/>
              </a:p>
              <a:p>
                <a:pPr lvl="1"/>
                <a:r>
                  <a:rPr lang="en-US" kern="0" dirty="0"/>
                  <a:t>Continuum prediction for ratio is consistent with data. </a:t>
                </a:r>
              </a:p>
              <a:p>
                <a:pPr lvl="1"/>
                <a:r>
                  <a:rPr lang="en-US" kern="0" dirty="0"/>
                  <a:t>But, given large errors, this ratio is very forgiving of even large differences between various calculations of the individual DFs used to produce the ratio. </a:t>
                </a:r>
              </a:p>
              <a:p>
                <a:pPr lvl="2"/>
                <a:r>
                  <a:rPr lang="en-US" sz="2000" kern="0" dirty="0"/>
                  <a:t>New, precise data critical if this ratio to be used as path to understanding the Standard Model’s </a:t>
                </a:r>
                <a:r>
                  <a:rPr lang="en-US" sz="2000" kern="0" dirty="0" err="1"/>
                  <a:t>Nambu</a:t>
                </a:r>
                <a:r>
                  <a:rPr lang="en-US" sz="2000" kern="0" dirty="0"/>
                  <a:t>-Goldstone modes; </a:t>
                </a:r>
              </a:p>
              <a:p>
                <a:pPr lvl="2"/>
                <a:r>
                  <a:rPr lang="en-US" sz="2000" kern="0" dirty="0"/>
                  <a:t>Results for u</a:t>
                </a:r>
                <a:r>
                  <a:rPr lang="en-US" sz="2000" kern="0" baseline="-25000" dirty="0"/>
                  <a:t>π</a:t>
                </a:r>
                <a:r>
                  <a:rPr lang="en-US" sz="2000" kern="0" dirty="0"/>
                  <a:t>(x;ζ</a:t>
                </a:r>
                <a:r>
                  <a:rPr lang="en-US" sz="2000" kern="0" baseline="-25000" dirty="0"/>
                  <a:t>5</a:t>
                </a:r>
                <a:r>
                  <a:rPr lang="en-US" sz="2000" kern="0" dirty="0"/>
                  <a:t>), </a:t>
                </a:r>
                <a:r>
                  <a:rPr lang="en-US" sz="2000" kern="0" dirty="0" err="1"/>
                  <a:t>u</a:t>
                </a:r>
                <a:r>
                  <a:rPr lang="en-US" sz="2000" kern="0" baseline="-25000" dirty="0" err="1"/>
                  <a:t>K</a:t>
                </a:r>
                <a:r>
                  <a:rPr lang="en-US" sz="2000" kern="0" dirty="0"/>
                  <a:t>(x;ζ</a:t>
                </a:r>
                <a:r>
                  <a:rPr lang="en-US" sz="2000" kern="0" baseline="-25000" dirty="0"/>
                  <a:t>5</a:t>
                </a:r>
                <a:r>
                  <a:rPr lang="en-US" sz="2000" kern="0" dirty="0"/>
                  <a:t>) separately = better.</a:t>
                </a:r>
              </a:p>
            </p:txBody>
          </p:sp>
        </mc:Choice>
        <mc:Fallback xmlns="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68ADDCD2-7FA1-432B-842D-F3A259577E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8600" y="2667000"/>
                <a:ext cx="6781800" cy="3586163"/>
              </a:xfrm>
              <a:prstGeom prst="rect">
                <a:avLst/>
              </a:prstGeom>
              <a:blipFill>
                <a:blip r:embed="rId3"/>
                <a:stretch>
                  <a:fillRect l="-989" t="-1190" r="-1529" b="-5952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814CE864-D49C-45D9-8956-2062C828585D}"/>
              </a:ext>
            </a:extLst>
          </p:cNvPr>
          <p:cNvSpPr txBox="1"/>
          <p:nvPr/>
        </p:nvSpPr>
        <p:spPr>
          <a:xfrm>
            <a:off x="7678623" y="2967335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CSM</a:t>
            </a:r>
            <a:endParaRPr lang="en-US" sz="2400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6404D14-7D82-407B-A44B-F7D3FAD5AE08}"/>
              </a:ext>
            </a:extLst>
          </p:cNvPr>
          <p:cNvSpPr txBox="1"/>
          <p:nvPr/>
        </p:nvSpPr>
        <p:spPr>
          <a:xfrm>
            <a:off x="9372600" y="4229248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lQCD</a:t>
            </a:r>
            <a:r>
              <a:rPr lang="en-GB" sz="2400" baseline="-25000" dirty="0" err="1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MSU</a:t>
            </a:r>
            <a:endParaRPr lang="en-US" sz="2400" baseline="-25000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4635F8-8389-432B-BDBB-E3A66DB452CE}"/>
              </a:ext>
            </a:extLst>
          </p:cNvPr>
          <p:cNvSpPr txBox="1"/>
          <p:nvPr/>
        </p:nvSpPr>
        <p:spPr>
          <a:xfrm>
            <a:off x="7848600" y="1734144"/>
            <a:ext cx="38883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Entirety of human history </a:t>
            </a:r>
          </a:p>
          <a:p>
            <a:r>
              <a:rPr lang="en-GB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– only 8 kaon data in existence</a:t>
            </a:r>
          </a:p>
          <a:p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-apple-system"/>
              </a:rPr>
              <a:t>CERN … </a:t>
            </a:r>
            <a:r>
              <a:rPr lang="en-US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-apple-system"/>
              </a:rPr>
              <a:t>Phys. Lett. B</a:t>
            </a:r>
            <a:r>
              <a:rPr lang="en-US" i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-apple-system"/>
              </a:rPr>
              <a:t> 93 (1980) 354-356</a:t>
            </a:r>
            <a:endParaRPr lang="en-US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3B300F-585B-46BD-9488-EEA36BECEE9D}"/>
              </a:ext>
            </a:extLst>
          </p:cNvPr>
          <p:cNvSpPr txBox="1"/>
          <p:nvPr/>
        </p:nvSpPr>
        <p:spPr>
          <a:xfrm>
            <a:off x="7924800" y="533400"/>
            <a:ext cx="304602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Programmes at JLab, AMBER</a:t>
            </a:r>
          </a:p>
          <a:p>
            <a:r>
              <a:rPr lang="en-GB" dirty="0">
                <a:solidFill>
                  <a:srgbClr val="008000"/>
                </a:solidFill>
              </a:rPr>
              <a:t>Proposals at EIC and </a:t>
            </a:r>
            <a:r>
              <a:rPr lang="en-GB" dirty="0" err="1">
                <a:solidFill>
                  <a:srgbClr val="008000"/>
                </a:solidFill>
              </a:rPr>
              <a:t>EicC</a:t>
            </a:r>
            <a:r>
              <a:rPr lang="en-GB" dirty="0">
                <a:solidFill>
                  <a:srgbClr val="008000"/>
                </a:solidFill>
              </a:rPr>
              <a:t> </a:t>
            </a:r>
          </a:p>
          <a:p>
            <a:r>
              <a:rPr lang="en-GB" sz="1200" i="1" dirty="0">
                <a:solidFill>
                  <a:srgbClr val="0070C0"/>
                </a:solidFill>
              </a:rPr>
              <a:t>Tackling the kaon structure function at </a:t>
            </a:r>
            <a:r>
              <a:rPr lang="en-GB" sz="1200" i="1" dirty="0" err="1">
                <a:solidFill>
                  <a:srgbClr val="0070C0"/>
                </a:solidFill>
              </a:rPr>
              <a:t>EicC</a:t>
            </a:r>
            <a:endParaRPr lang="en-GB" sz="1200" i="1" dirty="0">
              <a:solidFill>
                <a:srgbClr val="0070C0"/>
              </a:solidFill>
            </a:endParaRPr>
          </a:p>
          <a:p>
            <a:r>
              <a:rPr lang="en-GB" sz="1200" dirty="0">
                <a:solidFill>
                  <a:srgbClr val="0070C0"/>
                </a:solidFill>
              </a:rPr>
              <a:t>Gang </a:t>
            </a:r>
            <a:r>
              <a:rPr lang="en-GB" sz="1200" dirty="0" err="1">
                <a:solidFill>
                  <a:srgbClr val="0070C0"/>
                </a:solidFill>
              </a:rPr>
              <a:t>Xie</a:t>
            </a:r>
            <a:r>
              <a:rPr lang="en-GB" sz="1200" dirty="0">
                <a:solidFill>
                  <a:srgbClr val="0070C0"/>
                </a:solidFill>
              </a:rPr>
              <a:t> </a:t>
            </a:r>
            <a:r>
              <a:rPr lang="en-GB" sz="1200" i="1" dirty="0">
                <a:solidFill>
                  <a:srgbClr val="0070C0"/>
                </a:solidFill>
              </a:rPr>
              <a:t>et al</a:t>
            </a:r>
            <a:r>
              <a:rPr lang="en-GB" sz="1200" dirty="0">
                <a:solidFill>
                  <a:srgbClr val="0070C0"/>
                </a:solidFill>
              </a:rPr>
              <a:t>.  e-Print: 2109.08483 [hep-</a:t>
            </a:r>
            <a:r>
              <a:rPr lang="en-GB" sz="1200" dirty="0" err="1">
                <a:solidFill>
                  <a:srgbClr val="0070C0"/>
                </a:solidFill>
              </a:rPr>
              <a:t>ph</a:t>
            </a:r>
            <a:r>
              <a:rPr lang="en-GB" sz="1200" dirty="0">
                <a:solidFill>
                  <a:srgbClr val="0070C0"/>
                </a:solidFill>
              </a:rPr>
              <a:t>]. </a:t>
            </a:r>
          </a:p>
          <a:p>
            <a:r>
              <a:rPr lang="en-GB" sz="1200" dirty="0">
                <a:solidFill>
                  <a:srgbClr val="0070C0"/>
                </a:solidFill>
              </a:rPr>
              <a:t>Chin. Phys. C 46 (2022) 6, 064107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556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1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7" grpId="0"/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F6093-20C3-434C-A334-C4690F30F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Status: Kaon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8647F6-2EB9-4182-AA14-AEED9CA37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7848600" cy="5105400"/>
          </a:xfrm>
        </p:spPr>
        <p:txBody>
          <a:bodyPr/>
          <a:lstStyle/>
          <a:p>
            <a:r>
              <a:rPr lang="en-US" dirty="0"/>
              <a:t>Little empirical information available on K DFs </a:t>
            </a:r>
            <a:r>
              <a:rPr lang="en-GB" dirty="0"/>
              <a:t>⇒ </a:t>
            </a:r>
            <a:r>
              <a:rPr lang="en-US" dirty="0"/>
              <a:t>no recent phenom. inferences.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Valence-quark distributions: results from models and a single, recent </a:t>
            </a:r>
            <a:r>
              <a:rPr lang="en-US" dirty="0" err="1"/>
              <a:t>lQCD</a:t>
            </a:r>
            <a:r>
              <a:rPr lang="en-US" dirty="0"/>
              <a:t> study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Kaon’s glue and sea distributions: </a:t>
            </a:r>
            <a:r>
              <a:rPr lang="en-US" u="sng" dirty="0"/>
              <a:t>no predictions … until now</a:t>
            </a:r>
          </a:p>
          <a:p>
            <a:r>
              <a:rPr lang="en-US" dirty="0"/>
              <a:t>Glue and Sea – Predictions:</a:t>
            </a:r>
          </a:p>
          <a:p>
            <a:pPr lvl="1"/>
            <a:r>
              <a:rPr lang="en-US" dirty="0"/>
              <a:t>DFs similar to those in the pion</a:t>
            </a:r>
          </a:p>
          <a:p>
            <a:pPr lvl="1"/>
            <a:r>
              <a:rPr lang="en-US" dirty="0"/>
              <a:t>Detailed comparison requires use of mass-dependent splitting functions. </a:t>
            </a:r>
          </a:p>
          <a:p>
            <a:pPr lvl="1"/>
            <a:r>
              <a:rPr lang="en-US" dirty="0"/>
              <a:t>Conclusions: </a:t>
            </a:r>
          </a:p>
          <a:p>
            <a:pPr marL="1314450" lvl="2" indent="-514350">
              <a:buFont typeface="+mj-lt"/>
              <a:buAutoNum type="romanLcPeriod"/>
            </a:pPr>
            <a:r>
              <a:rPr lang="en-US" sz="2000" dirty="0"/>
              <a:t>Light-front momentum fraction carried by s-quarks in the kaon increases by ∼ 5%; </a:t>
            </a:r>
          </a:p>
          <a:p>
            <a:pPr marL="1314450" lvl="2" indent="-514350">
              <a:buFont typeface="+mj-lt"/>
              <a:buAutoNum type="romanLcPeriod"/>
            </a:pPr>
            <a:r>
              <a:rPr lang="en-US" sz="2000" dirty="0"/>
              <a:t>Compensated by a commensurate decrease in fractions carried by glue (−1%) and sea (−2%).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15AA09-B9E5-4382-AEBE-685DCDEF0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696558-EA6C-4259-AA55-F3337BD99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F5FAFC-A77E-420B-A136-22383A257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C35A8C9A-F2DA-4016-9ED6-0FBA0AC883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711" y="1009650"/>
            <a:ext cx="4110038" cy="54673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C836C30-9B07-48F4-99A5-48FE003D978E}"/>
              </a:ext>
            </a:extLst>
          </p:cNvPr>
          <p:cNvSpPr txBox="1"/>
          <p:nvPr/>
        </p:nvSpPr>
        <p:spPr>
          <a:xfrm>
            <a:off x="9601200" y="11430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9900"/>
                </a:solidFill>
              </a:rPr>
              <a:t>Glue</a:t>
            </a:r>
          </a:p>
          <a:p>
            <a:r>
              <a:rPr lang="en-GB" dirty="0">
                <a:solidFill>
                  <a:srgbClr val="C00000"/>
                </a:solidFill>
              </a:rPr>
              <a:t>Sea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A75A57-869E-4CFA-8808-198EA4CF7F75}"/>
              </a:ext>
            </a:extLst>
          </p:cNvPr>
          <p:cNvSpPr txBox="1"/>
          <p:nvPr/>
        </p:nvSpPr>
        <p:spPr>
          <a:xfrm>
            <a:off x="9037983" y="4648200"/>
            <a:ext cx="129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Valence</a:t>
            </a:r>
          </a:p>
          <a:p>
            <a:r>
              <a:rPr lang="en-GB" dirty="0">
                <a:solidFill>
                  <a:srgbClr val="009900"/>
                </a:solidFill>
              </a:rPr>
              <a:t>Glue</a:t>
            </a:r>
          </a:p>
          <a:p>
            <a:r>
              <a:rPr lang="en-GB" dirty="0">
                <a:solidFill>
                  <a:srgbClr val="C00000"/>
                </a:solidFill>
              </a:rPr>
              <a:t>Sea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F4590A-C342-4996-A3E4-4E454D374AFE}"/>
              </a:ext>
            </a:extLst>
          </p:cNvPr>
          <p:cNvSpPr txBox="1"/>
          <p:nvPr/>
        </p:nvSpPr>
        <p:spPr>
          <a:xfrm>
            <a:off x="6477000" y="115669"/>
            <a:ext cx="5657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accent6">
                    <a:lumMod val="75000"/>
                  </a:schemeClr>
                </a:solidFill>
              </a:rPr>
              <a:t>Kaon parton distributions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, Z.-F. Cui et al., arXiv:2006.14075 [hep-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ph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], </a:t>
            </a:r>
            <a:r>
              <a:rPr lang="fr-FR" dirty="0" err="1">
                <a:hlinkClick r:id="rId3"/>
              </a:rPr>
              <a:t>Eur</a:t>
            </a:r>
            <a:r>
              <a:rPr lang="fr-FR" dirty="0">
                <a:hlinkClick r:id="rId3"/>
              </a:rPr>
              <a:t>. Phys. J. C 80 (2020) 1064/1-20</a:t>
            </a:r>
            <a:r>
              <a:rPr lang="fr-FR" i="1" dirty="0"/>
              <a:t> 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728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514D1-A11B-4252-AAD1-C1BFF9347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1143000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Proton and pion distribution functions in counterpoint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5323B7-6915-45F4-9DBD-5E09313DF9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 wrap="square" anchor="t">
            <a:normAutofit/>
          </a:bodyPr>
          <a:lstStyle/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Today, despite enormous expense of time and effort, much must still be learnt before proton and pion structure may be considered understood in terms of DFs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Most simply, what are the differences, if any, between the distributions of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</a:rPr>
              <a:t>partons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 within the proton and the pion?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The question of similarity/difference between proton and pion DFs has particular resonance today as science seeks to explain EHM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dirty="0"/>
              <a:t>How are obvious macroscopic differences between protons and </a:t>
            </a:r>
            <a:r>
              <a:rPr lang="en-US" sz="2000" dirty="0" err="1"/>
              <a:t>pions</a:t>
            </a:r>
            <a:r>
              <a:rPr lang="en-US" sz="2000" dirty="0"/>
              <a:t> expressed in the structural features of these two bound-states? 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AC881FAB-E3D0-4E9C-BBA2-FB13D92E19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600" y="1682338"/>
            <a:ext cx="5384800" cy="4361688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ED6ABD-390E-4334-9B50-27DA9578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88358" y="6629400"/>
            <a:ext cx="4394201" cy="228600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Physics at AMBER international Workshop 2024/03/18-20                             (39/44)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A186F-96F5-4100-B381-8EE2AE334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76301" y="6307138"/>
            <a:ext cx="7922684" cy="2286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Craig Roberts: cdroberts@nju.edu.cn  447 .. 24/03/19 ..."Emergent Hadron Mass and Pion and Kaon Structure"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F68E0-05F0-48F7-89BD-4C3042054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0801" y="6489701"/>
            <a:ext cx="512233" cy="365125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fld id="{87034D8C-3CB4-402A-BC46-2AB14C0FE90A}" type="slidenum">
              <a:rPr lang="en-US" smtClean="0"/>
              <a:pPr>
                <a:spcAft>
                  <a:spcPts val="600"/>
                </a:spcAft>
              </a:pPr>
              <a:t>35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65AD88-4FF6-4855-B184-6B008B5F645D}"/>
              </a:ext>
            </a:extLst>
          </p:cNvPr>
          <p:cNvSpPr txBox="1"/>
          <p:nvPr/>
        </p:nvSpPr>
        <p:spPr>
          <a:xfrm>
            <a:off x="6629400" y="1622423"/>
            <a:ext cx="1493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proton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48B6F3-D36D-4AF9-B44B-A9B237ADE2E3}"/>
              </a:ext>
            </a:extLst>
          </p:cNvPr>
          <p:cNvSpPr txBox="1"/>
          <p:nvPr/>
        </p:nvSpPr>
        <p:spPr>
          <a:xfrm>
            <a:off x="9296400" y="1609863"/>
            <a:ext cx="1493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pion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A772E6-DE60-F367-4189-C08289287EAA}"/>
              </a:ext>
            </a:extLst>
          </p:cNvPr>
          <p:cNvSpPr txBox="1"/>
          <p:nvPr/>
        </p:nvSpPr>
        <p:spPr>
          <a:xfrm flipH="1">
            <a:off x="6629400" y="1313006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massive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07D46D-A3A7-B0C3-6DC0-94FF2DB49847}"/>
              </a:ext>
            </a:extLst>
          </p:cNvPr>
          <p:cNvSpPr txBox="1"/>
          <p:nvPr/>
        </p:nvSpPr>
        <p:spPr>
          <a:xfrm flipH="1">
            <a:off x="9296400" y="1342303"/>
            <a:ext cx="2054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almost massless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D7EE30-0479-206D-881A-EA8DC94D44D7}"/>
              </a:ext>
            </a:extLst>
          </p:cNvPr>
          <p:cNvSpPr txBox="1"/>
          <p:nvPr/>
        </p:nvSpPr>
        <p:spPr>
          <a:xfrm>
            <a:off x="10006036" y="6183725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hlinkClick r:id="rId3" action="ppaction://hlinksldjump"/>
              </a:rPr>
              <a:t>skip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538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EAEFD-69EB-4C8D-BA2A-0F0D7BAF2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and pion distribution functions in counterpoint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9315AC-C3CF-4A1E-AFF3-860A3D971B0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295400"/>
                <a:ext cx="10972800" cy="4525963"/>
              </a:xfrm>
            </p:spPr>
            <p:txBody>
              <a:bodyPr/>
              <a:lstStyle/>
              <a:p>
                <a:r>
                  <a:rPr lang="en-GB" dirty="0"/>
                  <a:t>Valence-quark domain: there is a scale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GB" dirty="0"/>
                  <a:t> at which</a:t>
                </a:r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𝜁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GB" dirty="0"/>
                  <a:t>: val.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  <m:sup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GB" dirty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b>
                    </m:sSub>
                  </m:oMath>
                </a14:m>
                <a:r>
                  <a:rPr lang="en-GB" dirty="0"/>
                  <a:t> </a:t>
                </a:r>
              </a:p>
              <a:p>
                <a:pPr lvl="1"/>
                <a:r>
                  <a:rPr lang="en-GB" sz="2200" dirty="0"/>
                  <a:t>Gluon DFs: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GB" sz="2200" b="0" i="0" smtClean="0">
                            <a:latin typeface="Cambria Math" panose="02040503050406030204" pitchFamily="18" charset="0"/>
                          </a:rPr>
                          <m:t>glue</m:t>
                        </m:r>
                      </m:sup>
                    </m:sSubSup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GB" sz="22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𝜋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GB" sz="2200" b="0" i="0" smtClean="0">
                            <a:latin typeface="Cambria Math" panose="02040503050406030204" pitchFamily="18" charset="0"/>
                          </a:rPr>
                          <m:t>val</m:t>
                        </m:r>
                      </m:sup>
                    </m:sSubSup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GB" sz="2200" dirty="0"/>
              </a:p>
              <a:p>
                <a:pPr lvl="1"/>
                <a:r>
                  <a:rPr lang="en-GB" sz="2200" dirty="0"/>
                  <a:t>Sea DFs: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GB" sz="2200" b="0" i="0" smtClean="0">
                            <a:latin typeface="Cambria Math" panose="02040503050406030204" pitchFamily="18" charset="0"/>
                          </a:rPr>
                          <m:t>sea</m:t>
                        </m:r>
                      </m:sup>
                    </m:sSubSup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GB" sz="22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𝜋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GB" sz="2200" b="0" i="0" smtClean="0">
                            <a:latin typeface="Cambria Math" panose="02040503050406030204" pitchFamily="18" charset="0"/>
                          </a:rPr>
                          <m:t>val</m:t>
                        </m:r>
                      </m:sup>
                    </m:sSubSup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GB" sz="2200" dirty="0"/>
              </a:p>
              <a:p>
                <a:pPr lvl="1"/>
                <a:endParaRPr lang="en-GB" sz="220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9315AC-C3CF-4A1E-AFF3-860A3D971B0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295400"/>
                <a:ext cx="10972800" cy="4525963"/>
              </a:xfrm>
              <a:blipFill>
                <a:blip r:embed="rId2"/>
                <a:stretch>
                  <a:fillRect l="-611" t="-8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D7B5A4-812C-45C1-A6FC-8D9293CCC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F9131B-A4F3-41E4-A548-28F1665DD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12F9E-9C25-4B7A-8B35-E809B0405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8" name="Picture 7" descr="Text, letter&#10;&#10;Description automatically generated">
            <a:extLst>
              <a:ext uri="{FF2B5EF4-FFF2-40B4-BE49-F238E27FC236}">
                <a16:creationId xmlns:a16="http://schemas.microsoft.com/office/drawing/2014/main" id="{00FD9E33-AD34-4AEF-B796-53685C361F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652" y="987754"/>
            <a:ext cx="3317748" cy="1066800"/>
          </a:xfrm>
          <a:prstGeom prst="rect">
            <a:avLst/>
          </a:prstGeom>
        </p:spPr>
      </p:pic>
      <p:sp>
        <p:nvSpPr>
          <p:cNvPr id="9" name="Right Brace 8">
            <a:extLst>
              <a:ext uri="{FF2B5EF4-FFF2-40B4-BE49-F238E27FC236}">
                <a16:creationId xmlns:a16="http://schemas.microsoft.com/office/drawing/2014/main" id="{CC04E7D2-B027-49C3-99A8-A77E63F5D811}"/>
              </a:ext>
            </a:extLst>
          </p:cNvPr>
          <p:cNvSpPr/>
          <p:nvPr/>
        </p:nvSpPr>
        <p:spPr bwMode="auto">
          <a:xfrm>
            <a:off x="4876800" y="2360778"/>
            <a:ext cx="152400" cy="685800"/>
          </a:xfrm>
          <a:prstGeom prst="rightBrace">
            <a:avLst/>
          </a:prstGeom>
          <a:noFill/>
          <a:ln w="1905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7E63BBB-A330-4BD3-B401-62236B897A70}"/>
              </a:ext>
            </a:extLst>
          </p:cNvPr>
          <p:cNvCxnSpPr>
            <a:cxnSpLocks/>
          </p:cNvCxnSpPr>
          <p:nvPr/>
        </p:nvCxnSpPr>
        <p:spPr bwMode="auto">
          <a:xfrm flipH="1">
            <a:off x="5143500" y="2557505"/>
            <a:ext cx="1257300" cy="146173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093565A-BD68-40C9-98CB-010A41502CEC}"/>
              </a:ext>
            </a:extLst>
          </p:cNvPr>
          <p:cNvSpPr txBox="1"/>
          <p:nvPr/>
        </p:nvSpPr>
        <p:spPr>
          <a:xfrm>
            <a:off x="6362700" y="2286000"/>
            <a:ext cx="54483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dirty="0"/>
              <a:t>These are simple consequences of DGLAP equations. 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dirty="0"/>
              <a:t>Argument can be reversed: 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if large-x glue or sea DF exponent is smaller than that of valence DF at any given scale, then it is smaller at all lower scales.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DF with lowest exponent </a:t>
            </a:r>
          </a:p>
          <a:p>
            <a:pPr>
              <a:spcAft>
                <a:spcPts val="600"/>
              </a:spcAft>
            </a:pPr>
            <a:r>
              <a:rPr lang="en-GB" dirty="0"/>
              <a:t>           defines the valence degree-of-freedom.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C00000"/>
                </a:solidFill>
              </a:rPr>
              <a:t>Proton is supposed to be a stable bound-state of three valence-quarks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indent="-285750">
              <a:spcAft>
                <a:spcPts val="600"/>
              </a:spcAft>
              <a:buFont typeface="Calibri" panose="020F0502020204030204" pitchFamily="34" charset="0"/>
              <a:buChar char="❽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Yet, modern global analyses of proton DIS and related data encompass fits with role of glue and valence-quarks reversed! 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indent="-285750">
              <a:spcAft>
                <a:spcPts val="600"/>
              </a:spcAft>
              <a:buFont typeface="Calibri" panose="020F0502020204030204" pitchFamily="34" charset="0"/>
              <a:buChar char="❽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Proton has valence glue but no valence quarks!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18A6241-F7C1-4DFE-A3C2-E0202B1BD882}"/>
              </a:ext>
            </a:extLst>
          </p:cNvPr>
          <p:cNvSpPr txBox="1">
            <a:spLocks/>
          </p:cNvSpPr>
          <p:nvPr/>
        </p:nvSpPr>
        <p:spPr bwMode="auto">
          <a:xfrm>
            <a:off x="609600" y="3276601"/>
            <a:ext cx="5638800" cy="274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Ø"/>
              <a:defRPr sz="2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2000">
                <a:solidFill>
                  <a:schemeClr val="tx2">
                    <a:lumMod val="75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1200"/>
              </a:spcBef>
            </a:pPr>
            <a:r>
              <a:rPr lang="en-GB" kern="0" dirty="0"/>
              <a:t>Further, no simultaneous global fits to proton and pion data have ever been performed</a:t>
            </a:r>
          </a:p>
          <a:p>
            <a:pPr lvl="1">
              <a:spcBef>
                <a:spcPts val="0"/>
              </a:spcBef>
            </a:pPr>
            <a:r>
              <a:rPr lang="en-GB" sz="2200" kern="0" dirty="0"/>
              <a:t>Largely because pion data are scarce</a:t>
            </a:r>
          </a:p>
          <a:p>
            <a:pPr>
              <a:spcBef>
                <a:spcPts val="1200"/>
              </a:spcBef>
            </a:pPr>
            <a:r>
              <a:rPr lang="en-GB" kern="0" dirty="0"/>
              <a:t>Existing approaches are unlikely to yield definitive answers because fitting practitioners typically overlook QCD constraints</a:t>
            </a:r>
            <a:endParaRPr lang="en-US" kern="0" dirty="0"/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EE5FA3F6-DBA1-498E-93BE-1EA386DDB0D6}"/>
              </a:ext>
            </a:extLst>
          </p:cNvPr>
          <p:cNvSpPr/>
          <p:nvPr/>
        </p:nvSpPr>
        <p:spPr bwMode="auto">
          <a:xfrm flipH="1">
            <a:off x="7696200" y="1214544"/>
            <a:ext cx="152400" cy="685800"/>
          </a:xfrm>
          <a:prstGeom prst="rightBrace">
            <a:avLst/>
          </a:prstGeom>
          <a:noFill/>
          <a:ln w="1905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652AAAB-3913-3F17-0D28-AF26BB3422CB}"/>
              </a:ext>
            </a:extLst>
          </p:cNvPr>
          <p:cNvSpPr txBox="1"/>
          <p:nvPr/>
        </p:nvSpPr>
        <p:spPr>
          <a:xfrm>
            <a:off x="609600" y="622626"/>
            <a:ext cx="5943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solidFill>
                  <a:schemeClr val="accent1">
                    <a:lumMod val="75000"/>
                  </a:schemeClr>
                </a:solidFill>
              </a:rPr>
              <a:t>Proton and pion distribution functions in counterpoint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GB" sz="1400" dirty="0" err="1">
                <a:solidFill>
                  <a:schemeClr val="accent1">
                    <a:lumMod val="75000"/>
                  </a:schemeClr>
                </a:solidFill>
              </a:rPr>
              <a:t>Ya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 Lu (</a:t>
            </a:r>
            <a:r>
              <a:rPr lang="ja-JP" altLang="en-US" sz="1400" dirty="0">
                <a:solidFill>
                  <a:schemeClr val="accent1">
                    <a:lumMod val="75000"/>
                  </a:schemeClr>
                </a:solidFill>
              </a:rPr>
              <a:t>陆亚</a:t>
            </a:r>
            <a:r>
              <a:rPr lang="en-US" altLang="ja-JP" sz="1400" dirty="0">
                <a:solidFill>
                  <a:schemeClr val="accent1">
                    <a:lumMod val="75000"/>
                  </a:schemeClr>
                </a:solidFill>
              </a:rPr>
              <a:t>) </a:t>
            </a:r>
            <a:r>
              <a:rPr lang="en-US" altLang="ja-JP" sz="1400" i="1" dirty="0">
                <a:solidFill>
                  <a:schemeClr val="accent1">
                    <a:lumMod val="75000"/>
                  </a:schemeClr>
                </a:solidFill>
              </a:rPr>
              <a:t>et al</a:t>
            </a:r>
            <a:r>
              <a:rPr lang="en-US" altLang="ja-JP" sz="1400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, </a:t>
            </a:r>
          </a:p>
          <a:p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NJU-INP 056/22, e-Print: 2203.00753 [hep-</a:t>
            </a:r>
            <a:r>
              <a:rPr lang="en-GB" sz="1400" dirty="0" err="1">
                <a:solidFill>
                  <a:schemeClr val="accent1">
                    <a:lumMod val="75000"/>
                  </a:schemeClr>
                </a:solidFill>
              </a:rPr>
              <a:t>ph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], Phys. Lett. B 830 (2022)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137130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97969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9FD1012-1D7B-0DFA-E445-765CD52884F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260228"/>
                <a:ext cx="10972800" cy="4754564"/>
              </a:xfrm>
            </p:spPr>
            <p:txBody>
              <a:bodyPr/>
              <a:lstStyle/>
              <a:p>
                <a:r>
                  <a:rPr lang="en-AU" dirty="0"/>
                  <a:t>Long story … 35+ years … $-billions … </a:t>
                </a:r>
              </a:p>
              <a:p>
                <a:r>
                  <a:rPr lang="en-AU" dirty="0"/>
                  <a:t>Future … Electron Ion Collider </a:t>
                </a:r>
                <a:br>
                  <a:rPr lang="en-AU" dirty="0"/>
                </a:br>
                <a:r>
                  <a:rPr lang="en-AU" dirty="0"/>
                  <a:t>… </a:t>
                </a:r>
                <a:r>
                  <a:rPr lang="en-US" dirty="0"/>
                  <a:t>Total project cost is expected to range from $1.7-2.8 billion</a:t>
                </a:r>
              </a:p>
              <a:p>
                <a:pPr marL="0" indent="0">
                  <a:buNone/>
                </a:pPr>
                <a:r>
                  <a:rPr lang="en-US" dirty="0"/>
                  <a:t>     … First beam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∼2034</m:t>
                    </m:r>
                  </m:oMath>
                </a14:m>
                <a:endParaRPr lang="en-US" dirty="0"/>
              </a:p>
              <a:p>
                <a:endParaRPr lang="en-AU" dirty="0"/>
              </a:p>
              <a:p>
                <a:endParaRPr lang="en-AU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9FD1012-1D7B-0DFA-E445-765CD52884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260228"/>
                <a:ext cx="10972800" cy="4754564"/>
              </a:xfrm>
              <a:blipFill>
                <a:blip r:embed="rId2"/>
                <a:stretch>
                  <a:fillRect l="-611" t="-89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picture containing text, font, screenshot, white&#10;&#10;Description automatically generated">
            <a:extLst>
              <a:ext uri="{FF2B5EF4-FFF2-40B4-BE49-F238E27FC236}">
                <a16:creationId xmlns:a16="http://schemas.microsoft.com/office/drawing/2014/main" id="{EDC508AD-E8C3-7C08-08A6-0F74C3A94C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1" y="3002280"/>
            <a:ext cx="9395460" cy="33223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4A2336-BDFE-C89E-FD09-2EBFF0D20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12AC41-8FF6-B896-E39E-2238F92FC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860ECD-B9AC-AB97-3532-3A6E57E9A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60C5BF-4553-11CF-9D3B-80796138E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EA65D5-ED45-04F9-D2E2-A38804D53E00}"/>
              </a:ext>
            </a:extLst>
          </p:cNvPr>
          <p:cNvSpPr txBox="1"/>
          <p:nvPr/>
        </p:nvSpPr>
        <p:spPr>
          <a:xfrm>
            <a:off x="7622965" y="2545081"/>
            <a:ext cx="1978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USA NAS Report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5C2855-8850-BA67-D77B-193C6D419BDB}"/>
              </a:ext>
            </a:extLst>
          </p:cNvPr>
          <p:cNvSpPr txBox="1"/>
          <p:nvPr/>
        </p:nvSpPr>
        <p:spPr>
          <a:xfrm>
            <a:off x="7175419" y="484344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EHM is the keystone for future experiments in </a:t>
            </a:r>
            <a:r>
              <a:rPr lang="en-AU" i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hadroparticle</a:t>
            </a:r>
            <a:r>
              <a:rPr lang="en-AU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physics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BF0A700-DA01-ED15-E117-7DB805E4B78A}"/>
              </a:ext>
            </a:extLst>
          </p:cNvPr>
          <p:cNvSpPr txBox="1">
            <a:spLocks/>
          </p:cNvSpPr>
          <p:nvPr/>
        </p:nvSpPr>
        <p:spPr bwMode="auto">
          <a:xfrm>
            <a:off x="5056716" y="279485"/>
            <a:ext cx="6680201" cy="1119237"/>
          </a:xfrm>
          <a:prstGeom prst="rect">
            <a:avLst/>
          </a:prstGeom>
          <a:ln w="25400" cap="flat" cmpd="sng" algn="ctr">
            <a:solidFill>
              <a:schemeClr val="accent2"/>
            </a:solidFill>
            <a:prstDash val="solid"/>
            <a:miter lim="800000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6600" b="0" kern="0">
                <a:ln w="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Proton Spin Crisis</a:t>
            </a:r>
            <a:endParaRPr lang="en-US" sz="6600" b="0" i="1" kern="0" dirty="0">
              <a:ln w="0"/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58203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69B602B-53AA-79E4-4B64-20395BD4DE9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010131"/>
                <a:ext cx="10972800" cy="5135565"/>
              </a:xfrm>
            </p:spPr>
            <p:txBody>
              <a:bodyPr/>
              <a:lstStyle/>
              <a:p>
                <a:r>
                  <a:rPr lang="en-US" dirty="0"/>
                  <a:t>CSMs predict</a:t>
                </a:r>
              </a:p>
              <a:p>
                <a:pPr marL="0" indent="0">
                  <a:buNone/>
                </a:pPr>
                <a:r>
                  <a:rPr lang="en-AU" b="0" dirty="0"/>
                  <a:t>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AU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65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% </m:t>
                    </m:r>
                  </m:oMath>
                </a14:m>
                <a:r>
                  <a:rPr lang="en-US" dirty="0"/>
                  <a:t>of proton spin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/>
                  <a:t>            carried by valence quark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/>
                  <a:t>            quasiparticle degrees of freedom at the hadron scale. </a:t>
                </a:r>
              </a:p>
              <a:p>
                <a:r>
                  <a:rPr lang="en-US" dirty="0"/>
                  <a:t>Under </a:t>
                </a:r>
                <a:r>
                  <a:rPr lang="en-US" b="1" dirty="0"/>
                  <a:t>P1 </a:t>
                </a:r>
                <a:r>
                  <a:rPr lang="en-US" dirty="0"/>
                  <a:t>evolution, this value is independent of scale.</a:t>
                </a:r>
              </a:p>
              <a:p>
                <a:r>
                  <a:rPr lang="en-US" dirty="0"/>
                  <a:t>However, measurements of the proton spin are sensitive to </a:t>
                </a:r>
              </a:p>
              <a:p>
                <a:pPr marL="0" indent="0">
                  <a:buNone/>
                </a:pPr>
                <a:r>
                  <a:rPr lang="en-US" dirty="0"/>
                  <a:t>      non-Abelian anomaly corrected combination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</m:d>
                  </m:oMath>
                </a14:m>
                <a:endParaRPr lang="en-AU" b="0" dirty="0"/>
              </a:p>
              <a:p>
                <a:endParaRPr lang="en-AU" dirty="0"/>
              </a:p>
              <a:p>
                <a:endParaRPr lang="en-AU" dirty="0"/>
              </a:p>
              <a:p>
                <a:r>
                  <a:rPr lang="en-AU" dirty="0"/>
                  <a:t>CSM prediction: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p>
                    </m:sSubSup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  <m:r>
                          <m:rPr>
                            <m:sty m:val="p"/>
                          </m:rPr>
                          <a:rPr lang="en-AU" b="0" i="0" smtClean="0">
                            <a:latin typeface="Cambria Math" panose="02040503050406030204" pitchFamily="18" charset="0"/>
                          </a:rPr>
                          <m:t>GeV</m:t>
                        </m:r>
                      </m:e>
                    </m:d>
                    <m:r>
                      <a:rPr lang="en-AU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35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AU" dirty="0"/>
              </a:p>
              <a:p>
                <a:r>
                  <a:rPr lang="en-AU" dirty="0"/>
                  <a:t>COMPASS: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AU" b="0" i="0" smtClean="0">
                            <a:latin typeface="Cambria Math" panose="02040503050406030204" pitchFamily="18" charset="0"/>
                          </a:rPr>
                          <m:t>COMPASS</m:t>
                        </m:r>
                      </m:sup>
                    </m:sSubSup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  <m:r>
                          <m:rPr>
                            <m:sty m:val="p"/>
                          </m:rPr>
                          <a:rPr lang="en-AU" b="0" i="0" smtClean="0">
                            <a:latin typeface="Cambria Math" panose="02040503050406030204" pitchFamily="18" charset="0"/>
                          </a:rPr>
                          <m:t>GeV</m:t>
                        </m:r>
                      </m:e>
                    </m:d>
                    <m:r>
                      <a:rPr lang="en-AU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32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AU" dirty="0"/>
              </a:p>
              <a:p>
                <a:r>
                  <a:rPr lang="en-AU" sz="2400" i="1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Parameter-free explanation </a:t>
                </a:r>
              </a:p>
              <a:p>
                <a:pPr marL="0" indent="0">
                  <a:buNone/>
                </a:pPr>
                <a:r>
                  <a:rPr lang="en-AU" sz="2400" i="1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                       of proton spin measurement</a:t>
                </a:r>
              </a:p>
              <a:p>
                <a:endParaRPr lang="en-AU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69B602B-53AA-79E4-4B64-20395BD4DE9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010131"/>
                <a:ext cx="10972800" cy="5135565"/>
              </a:xfrm>
              <a:blipFill>
                <a:blip r:embed="rId2"/>
                <a:stretch>
                  <a:fillRect l="-889" t="-831" b="-8432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CD643596-355A-D557-C962-D81C1679B6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742" y="3733800"/>
            <a:ext cx="7472516" cy="76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F077BBF-A77A-8C28-4631-6D686A6A7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1143000"/>
          </a:xfrm>
        </p:spPr>
        <p:txBody>
          <a:bodyPr/>
          <a:lstStyle/>
          <a:p>
            <a:r>
              <a:rPr lang="en-AU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Proton Spin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9C4D3B-2575-277F-85AC-075CE48F9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8EBA31-B603-0B32-B0E8-DECE9F65F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480348-8E00-3E6E-3693-FDEACC00E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10" name="Picture 9" descr="Rectangle&#10;&#10;Description automatically generated">
            <a:extLst>
              <a:ext uri="{FF2B5EF4-FFF2-40B4-BE49-F238E27FC236}">
                <a16:creationId xmlns:a16="http://schemas.microsoft.com/office/drawing/2014/main" id="{15E29C4A-227F-A774-1FFF-EE414DDADD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4534894"/>
            <a:ext cx="4572000" cy="20878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54E9586-BBED-F333-A33B-4DB5959CE018}"/>
              </a:ext>
            </a:extLst>
          </p:cNvPr>
          <p:cNvSpPr txBox="1"/>
          <p:nvPr/>
        </p:nvSpPr>
        <p:spPr>
          <a:xfrm>
            <a:off x="6781800" y="228600"/>
            <a:ext cx="529296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b="0" i="1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Polarised parton distribution functions and proton spin, </a:t>
            </a:r>
            <a:r>
              <a:rPr lang="en-AU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Peng Cheng (</a:t>
            </a:r>
            <a:r>
              <a:rPr lang="ja-JP" altLang="en-US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程鹏</a:t>
            </a:r>
            <a:r>
              <a:rPr lang="en-US" altLang="ja-JP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), </a:t>
            </a:r>
            <a:r>
              <a:rPr lang="en-AU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Yang Yu (</a:t>
            </a:r>
            <a:r>
              <a:rPr lang="ja-JP" altLang="en-US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俞杨</a:t>
            </a:r>
            <a:r>
              <a:rPr lang="en-US" altLang="ja-JP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), </a:t>
            </a:r>
            <a:r>
              <a:rPr lang="en-AU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Hui-Yu Xing (</a:t>
            </a:r>
            <a:r>
              <a:rPr lang="ja-JP" altLang="en-US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邢惠瑜</a:t>
            </a:r>
            <a:r>
              <a:rPr lang="en-US" altLang="ja-JP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) </a:t>
            </a:r>
            <a:r>
              <a:rPr lang="en-US" altLang="ja-JP" sz="1100" b="0" i="1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et al</a:t>
            </a:r>
            <a:r>
              <a:rPr lang="en-US" altLang="ja-JP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.</a:t>
            </a:r>
            <a:r>
              <a:rPr lang="en-AU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, </a:t>
            </a:r>
            <a:r>
              <a:rPr lang="en-AU" sz="1100" b="0" i="0" u="sng" strike="noStrike" dirty="0">
                <a:effectLst/>
                <a:latin typeface="Open Sans" panose="020B0606030504020204" pitchFamily="34" charset="0"/>
                <a:hlinkClick r:id="rId5"/>
              </a:rPr>
              <a:t>e-print: 2304.12469 [hep-</a:t>
            </a:r>
            <a:r>
              <a:rPr lang="en-AU" sz="1100" b="0" i="0" u="sng" strike="noStrike" dirty="0" err="1">
                <a:effectLst/>
                <a:latin typeface="Open Sans" panose="020B0606030504020204" pitchFamily="34" charset="0"/>
                <a:hlinkClick r:id="rId5"/>
              </a:rPr>
              <a:t>ph</a:t>
            </a:r>
            <a:r>
              <a:rPr lang="en-AU" sz="1100" b="0" i="0" u="sng" strike="noStrike" dirty="0">
                <a:effectLst/>
                <a:latin typeface="Open Sans" panose="020B0606030504020204" pitchFamily="34" charset="0"/>
                <a:hlinkClick r:id="rId5"/>
              </a:rPr>
              <a:t>]</a:t>
            </a:r>
            <a:r>
              <a:rPr lang="en-AU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, </a:t>
            </a:r>
            <a:r>
              <a:rPr lang="en-AU" sz="1100" b="0" i="0" u="sng" strike="noStrike" dirty="0">
                <a:effectLst/>
                <a:latin typeface="Open Sans" panose="020B0606030504020204" pitchFamily="34" charset="0"/>
                <a:hlinkClick r:id="rId6"/>
              </a:rPr>
              <a:t>Phys. Lett. B </a:t>
            </a:r>
            <a:r>
              <a:rPr lang="en-AU" sz="1100" b="1" i="0" u="sng" strike="noStrike" dirty="0">
                <a:effectLst/>
                <a:latin typeface="Open Sans" panose="020B0606030504020204" pitchFamily="34" charset="0"/>
                <a:hlinkClick r:id="rId6"/>
              </a:rPr>
              <a:t>844</a:t>
            </a:r>
            <a:r>
              <a:rPr lang="en-AU" sz="1100" b="0" i="0" u="sng" strike="noStrike" dirty="0">
                <a:effectLst/>
                <a:latin typeface="Open Sans" panose="020B0606030504020204" pitchFamily="34" charset="0"/>
                <a:hlinkClick r:id="rId6"/>
              </a:rPr>
              <a:t> (2023) 138074/1-7</a:t>
            </a:r>
            <a:endParaRPr lang="en-AU" sz="1100" dirty="0"/>
          </a:p>
        </p:txBody>
      </p:sp>
    </p:spTree>
    <p:extLst>
      <p:ext uri="{BB962C8B-B14F-4D97-AF65-F5344CB8AC3E}">
        <p14:creationId xmlns:p14="http://schemas.microsoft.com/office/powerpoint/2010/main" val="414057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8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9B5832-9BAD-3DFE-80E0-E16FBA0CF0C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884236"/>
                <a:ext cx="10972800" cy="5211764"/>
              </a:xfrm>
            </p:spPr>
            <p:txBody>
              <a:bodyPr/>
              <a:lstStyle/>
              <a:p>
                <a:r>
                  <a:rPr lang="en-AU" dirty="0"/>
                  <a:t>Novel approach to understanding character of proton internal structure has enabled derivation of algebraic formula for the gluon contribution to the proton spin</a:t>
                </a:r>
              </a:p>
              <a:p>
                <a:endParaRPr lang="en-AU" dirty="0"/>
              </a:p>
              <a:p>
                <a:endParaRPr lang="en-AU" dirty="0"/>
              </a:p>
              <a:p>
                <a:endParaRPr lang="en-AU" dirty="0"/>
              </a:p>
              <a:p>
                <a:endParaRPr lang="en-AU" dirty="0"/>
              </a:p>
              <a:p>
                <a:endParaRPr lang="en-AU" dirty="0"/>
              </a:p>
              <a:p>
                <a:endParaRPr lang="en-AU" dirty="0"/>
              </a:p>
              <a:p>
                <a:pPr>
                  <a:spcBef>
                    <a:spcPts val="1200"/>
                  </a:spcBef>
                </a:pPr>
                <a:r>
                  <a:rPr lang="en-AU" dirty="0"/>
                  <a:t>Reveals that gluon contribution is positive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AU" dirty="0"/>
                  <a:t>      and grows as resolving scale of the probe increases,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AU" dirty="0"/>
                  <a:t>      removing measurable spin from the quarks</a:t>
                </a:r>
              </a:p>
              <a:p>
                <a:r>
                  <a:rPr lang="en-AU" dirty="0"/>
                  <a:t>Prediction for valence-quark part of proton spin: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p>
                    </m:sSubSup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  <m:r>
                          <m:rPr>
                            <m:sty m:val="p"/>
                          </m:rPr>
                          <a:rPr lang="en-AU" b="0" i="0" smtClean="0">
                            <a:latin typeface="Cambria Math" panose="02040503050406030204" pitchFamily="18" charset="0"/>
                          </a:rPr>
                          <m:t>GeV</m:t>
                        </m:r>
                      </m:e>
                    </m:d>
                    <m:r>
                      <a:rPr lang="en-AU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32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AU" dirty="0"/>
              </a:p>
              <a:p>
                <a:r>
                  <a:rPr lang="en-AU" dirty="0"/>
                  <a:t>COMPASS (CERN) measurement (2016):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AU" b="0" i="0" smtClean="0">
                            <a:latin typeface="Cambria Math" panose="02040503050406030204" pitchFamily="18" charset="0"/>
                          </a:rPr>
                          <m:t>COMPASS</m:t>
                        </m:r>
                      </m:sup>
                    </m:sSubSup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  <m:r>
                          <m:rPr>
                            <m:sty m:val="p"/>
                          </m:rPr>
                          <a:rPr lang="en-AU" b="0" i="0" smtClean="0">
                            <a:latin typeface="Cambria Math" panose="02040503050406030204" pitchFamily="18" charset="0"/>
                          </a:rPr>
                          <m:t>GeV</m:t>
                        </m:r>
                      </m:e>
                    </m:d>
                    <m:r>
                      <a:rPr lang="en-AU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32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AU" dirty="0"/>
              </a:p>
              <a:p>
                <a:endParaRPr lang="en-AU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9B5832-9BAD-3DFE-80E0-E16FBA0CF0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884236"/>
                <a:ext cx="10972800" cy="5211764"/>
              </a:xfrm>
              <a:blipFill>
                <a:blip r:embed="rId2"/>
                <a:stretch>
                  <a:fillRect l="-611" t="-819" b="-3392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2243B907-6213-871C-F970-6244E9023D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48599" y="2278748"/>
            <a:ext cx="4114801" cy="277749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EEB97E-68BE-A968-8885-34F653A9B17F}"/>
              </a:ext>
            </a:extLst>
          </p:cNvPr>
          <p:cNvSpPr txBox="1"/>
          <p:nvPr/>
        </p:nvSpPr>
        <p:spPr>
          <a:xfrm>
            <a:off x="457200" y="1678789"/>
            <a:ext cx="1143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en-AU" sz="1100" b="0" i="1" dirty="0">
                <a:solidFill>
                  <a:srgbClr val="212121"/>
                </a:solidFill>
                <a:effectLst/>
              </a:rPr>
              <a:t>Symmetry, symmetry breaking, and pion parton distributions, </a:t>
            </a:r>
            <a:r>
              <a:rPr lang="en-AU" sz="1100" b="0" i="0" dirty="0" err="1">
                <a:solidFill>
                  <a:srgbClr val="212121"/>
                </a:solidFill>
                <a:effectLst/>
              </a:rPr>
              <a:t>Minghui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 Ding, Khépani Raya </a:t>
            </a:r>
            <a:r>
              <a:rPr lang="en-AU" sz="1100" b="0" i="1" dirty="0">
                <a:solidFill>
                  <a:srgbClr val="212121"/>
                </a:solidFill>
                <a:effectLst/>
              </a:rPr>
              <a:t>et al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.,  </a:t>
            </a:r>
            <a:r>
              <a:rPr lang="en-AU" sz="1100" b="0" i="0" u="sng" strike="noStrike" dirty="0">
                <a:solidFill>
                  <a:srgbClr val="212121"/>
                </a:solidFill>
                <a:effectLst/>
                <a:hlinkClick r:id="rId4"/>
              </a:rPr>
              <a:t>arXiv:1905.05208 [</a:t>
            </a:r>
            <a:r>
              <a:rPr lang="en-AU" sz="1100" b="0" i="0" u="sng" strike="noStrike" dirty="0" err="1">
                <a:solidFill>
                  <a:srgbClr val="212121"/>
                </a:solidFill>
                <a:effectLst/>
                <a:hlinkClick r:id="rId4"/>
              </a:rPr>
              <a:t>nucl-th</a:t>
            </a:r>
            <a:r>
              <a:rPr lang="en-AU" sz="1100" b="0" i="0" u="sng" strike="noStrike" dirty="0">
                <a:solidFill>
                  <a:srgbClr val="212121"/>
                </a:solidFill>
                <a:effectLst/>
                <a:hlinkClick r:id="rId4"/>
              </a:rPr>
              <a:t>]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, Phys. Rev. D </a:t>
            </a:r>
            <a:r>
              <a:rPr lang="en-AU" sz="1100" b="1" i="0" dirty="0">
                <a:solidFill>
                  <a:srgbClr val="212121"/>
                </a:solidFill>
                <a:effectLst/>
              </a:rPr>
              <a:t>101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 (2020) 054014/1-14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AU" sz="1100" b="0" i="1" dirty="0">
                <a:solidFill>
                  <a:srgbClr val="212121"/>
                </a:solidFill>
                <a:effectLst/>
              </a:rPr>
              <a:t>Parton distributions of light quarks and antiquarks in the proton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, Lei Chang (</a:t>
            </a:r>
            <a:r>
              <a:rPr lang="ja-JP" altLang="en-US" sz="1100" b="0" i="0" dirty="0">
                <a:solidFill>
                  <a:srgbClr val="212121"/>
                </a:solidFill>
                <a:effectLst/>
              </a:rPr>
              <a:t>常雷</a:t>
            </a:r>
            <a:r>
              <a:rPr lang="en-US" altLang="ja-JP" sz="1100" b="0" i="0" dirty="0">
                <a:solidFill>
                  <a:srgbClr val="212121"/>
                </a:solidFill>
                <a:effectLst/>
              </a:rPr>
              <a:t>), 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Fei Gao (</a:t>
            </a:r>
            <a:r>
              <a:rPr lang="ja-JP" altLang="en-US" sz="1100" b="0" i="0" dirty="0">
                <a:solidFill>
                  <a:srgbClr val="212121"/>
                </a:solidFill>
                <a:effectLst/>
              </a:rPr>
              <a:t>高飞</a:t>
            </a:r>
            <a:r>
              <a:rPr lang="en-US" altLang="ja-JP" sz="1100" b="0" i="0" dirty="0">
                <a:solidFill>
                  <a:srgbClr val="212121"/>
                </a:solidFill>
                <a:effectLst/>
              </a:rPr>
              <a:t>) 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and Craig D. Roberts, e-Print: </a:t>
            </a:r>
            <a:r>
              <a:rPr lang="en-AU" sz="1100" b="0" i="0" u="sng" strike="noStrike" dirty="0">
                <a:effectLst/>
                <a:hlinkClick r:id="rId5"/>
              </a:rPr>
              <a:t>2201.07870 [hep-</a:t>
            </a:r>
            <a:r>
              <a:rPr lang="en-AU" sz="1100" b="0" i="0" u="sng" strike="noStrike" dirty="0" err="1">
                <a:effectLst/>
                <a:hlinkClick r:id="rId5"/>
              </a:rPr>
              <a:t>ph</a:t>
            </a:r>
            <a:r>
              <a:rPr lang="en-AU" sz="1100" b="0" i="0" u="sng" strike="noStrike" dirty="0">
                <a:effectLst/>
                <a:hlinkClick r:id="rId5"/>
              </a:rPr>
              <a:t>]</a:t>
            </a:r>
            <a:r>
              <a:rPr lang="en-AU" sz="1100" b="0" i="0" dirty="0">
                <a:solidFill>
                  <a:srgbClr val="000000"/>
                </a:solidFill>
                <a:effectLst/>
              </a:rPr>
              <a:t>, </a:t>
            </a:r>
            <a:r>
              <a:rPr lang="en-AU" sz="1100" b="0" i="0" u="sng" strike="noStrike" dirty="0">
                <a:effectLst/>
                <a:hlinkClick r:id="rId6"/>
              </a:rPr>
              <a:t>Phys. Lett. B 829 (2022) 137078/1-7 </a:t>
            </a:r>
            <a:endParaRPr lang="en-AU" sz="1100" b="0" i="0" u="sng" strike="noStrike" dirty="0">
              <a:effectLst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AU" sz="1100" b="0" i="1" dirty="0">
                <a:solidFill>
                  <a:srgbClr val="212121"/>
                </a:solidFill>
                <a:effectLst/>
              </a:rPr>
              <a:t>All-Orders Evolution of Parton Distributions: Principle, Practice, and Predictions, 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Pei-Lin Yin (</a:t>
            </a:r>
            <a:r>
              <a:rPr lang="ja-JP" altLang="en-US" sz="1100" b="0" i="0" dirty="0">
                <a:solidFill>
                  <a:srgbClr val="212121"/>
                </a:solidFill>
                <a:effectLst/>
              </a:rPr>
              <a:t>尹佩林</a:t>
            </a:r>
            <a:r>
              <a:rPr lang="en-US" altLang="ja-JP" sz="1100" b="0" i="0" dirty="0">
                <a:solidFill>
                  <a:srgbClr val="212121"/>
                </a:solidFill>
                <a:effectLst/>
              </a:rPr>
              <a:t>), 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Yin-Zhen Xu (</a:t>
            </a:r>
            <a:r>
              <a:rPr lang="ja-JP" altLang="en-US" sz="1100" b="0" i="0" dirty="0">
                <a:solidFill>
                  <a:srgbClr val="212121"/>
                </a:solidFill>
                <a:effectLst/>
              </a:rPr>
              <a:t>徐胤禛</a:t>
            </a:r>
            <a:r>
              <a:rPr lang="en-US" altLang="ja-JP" sz="1100" b="0" i="0" dirty="0">
                <a:solidFill>
                  <a:srgbClr val="212121"/>
                </a:solidFill>
                <a:effectLst/>
              </a:rPr>
              <a:t>), 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Zhu-Fang Cui (</a:t>
            </a:r>
            <a:r>
              <a:rPr lang="ja-JP" altLang="en-US" sz="1100" b="0" i="0" dirty="0">
                <a:solidFill>
                  <a:srgbClr val="212121"/>
                </a:solidFill>
                <a:effectLst/>
              </a:rPr>
              <a:t>崔著钫</a:t>
            </a:r>
            <a:r>
              <a:rPr lang="en-US" altLang="ja-JP" sz="1100" b="0" i="0" dirty="0">
                <a:solidFill>
                  <a:srgbClr val="212121"/>
                </a:solidFill>
                <a:effectLst/>
              </a:rPr>
              <a:t>) </a:t>
            </a:r>
            <a:r>
              <a:rPr lang="en-US" altLang="ja-JP" sz="1100" b="0" i="1" dirty="0">
                <a:solidFill>
                  <a:srgbClr val="212121"/>
                </a:solidFill>
                <a:effectLst/>
              </a:rPr>
              <a:t>et al</a:t>
            </a:r>
            <a:r>
              <a:rPr lang="en-US" altLang="ja-JP" sz="1100" b="0" i="0" dirty="0">
                <a:solidFill>
                  <a:srgbClr val="212121"/>
                </a:solidFill>
                <a:effectLst/>
              </a:rPr>
              <a:t>.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, </a:t>
            </a:r>
            <a:r>
              <a:rPr lang="en-AU" sz="1100" b="0" i="0" u="sng" strike="noStrike" dirty="0">
                <a:solidFill>
                  <a:srgbClr val="212121"/>
                </a:solidFill>
                <a:effectLst/>
                <a:hlinkClick r:id="rId7"/>
              </a:rPr>
              <a:t>e-Print: 2306.03274 [hep-</a:t>
            </a:r>
            <a:r>
              <a:rPr lang="en-AU" sz="1100" b="0" i="0" u="sng" strike="noStrike" dirty="0" err="1">
                <a:solidFill>
                  <a:srgbClr val="212121"/>
                </a:solidFill>
                <a:effectLst/>
                <a:hlinkClick r:id="rId7"/>
              </a:rPr>
              <a:t>ph</a:t>
            </a:r>
            <a:r>
              <a:rPr lang="en-AU" sz="1100" b="0" i="0" u="sng" strike="noStrike" dirty="0">
                <a:solidFill>
                  <a:srgbClr val="212121"/>
                </a:solidFill>
                <a:effectLst/>
                <a:hlinkClick r:id="rId7"/>
              </a:rPr>
              <a:t>]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, </a:t>
            </a:r>
            <a:r>
              <a:rPr lang="en-AU" sz="1100" b="0" i="0" u="sng" strike="noStrike" dirty="0">
                <a:effectLst/>
                <a:hlinkClick r:id="rId8"/>
              </a:rPr>
              <a:t>Chin. Phys. Lett. </a:t>
            </a:r>
            <a:r>
              <a:rPr lang="en-AU" sz="1100" b="0" i="1" u="sng" strike="noStrike" dirty="0">
                <a:effectLst/>
                <a:hlinkClick r:id="rId8"/>
              </a:rPr>
              <a:t>Express</a:t>
            </a:r>
            <a:r>
              <a:rPr lang="en-AU" sz="1100" b="0" i="0" u="sng" strike="noStrike" dirty="0">
                <a:effectLst/>
                <a:hlinkClick r:id="rId8"/>
              </a:rPr>
              <a:t> </a:t>
            </a:r>
            <a:r>
              <a:rPr lang="en-AU" sz="1100" b="1" i="0" u="sng" strike="noStrike" dirty="0">
                <a:effectLst/>
                <a:hlinkClick r:id="rId8"/>
              </a:rPr>
              <a:t>40</a:t>
            </a:r>
            <a:r>
              <a:rPr lang="en-AU" sz="1100" b="0" i="0" u="sng" strike="noStrike" dirty="0">
                <a:effectLst/>
                <a:hlinkClick r:id="rId8"/>
              </a:rPr>
              <a:t> (2023) 091201/1-8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. </a:t>
            </a:r>
            <a:r>
              <a:rPr lang="en-AU" sz="1100" b="0" i="0" u="sng" strike="noStrike" dirty="0">
                <a:effectLst/>
                <a:hlinkClick r:id="rId9"/>
              </a:rPr>
              <a:t>Express Letter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. 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5829F0-AD21-5845-5BC9-B919C228A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Theory Predictions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4A7633-4EB9-625D-F992-2D2B08050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4F6C2-5474-4452-3965-174FC2EDD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2573F9-6815-F71A-B061-38A238F5C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8" name="Picture 7" descr="A picture containing text, font, handwriting, white&#10;&#10;Description automatically generated">
            <a:extLst>
              <a:ext uri="{FF2B5EF4-FFF2-40B4-BE49-F238E27FC236}">
                <a16:creationId xmlns:a16="http://schemas.microsoft.com/office/drawing/2014/main" id="{12CF17F8-D3DF-3698-6EC7-9C7C5EEF501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673656"/>
            <a:ext cx="5904555" cy="1200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3BD6F0F-8BF1-311A-89F2-516DDEBE7C81}"/>
              </a:ext>
            </a:extLst>
          </p:cNvPr>
          <p:cNvSpPr txBox="1"/>
          <p:nvPr/>
        </p:nvSpPr>
        <p:spPr>
          <a:xfrm>
            <a:off x="6705600" y="192156"/>
            <a:ext cx="54864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2400" i="1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Viable parameter-free explanation </a:t>
            </a:r>
          </a:p>
          <a:p>
            <a:r>
              <a:rPr lang="en-AU" sz="2400" i="1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of proton spin measurement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B5D9B86-11F9-DEA4-F8A9-03C19413BB36}"/>
                  </a:ext>
                </a:extLst>
              </p:cNvPr>
              <p:cNvSpPr txBox="1"/>
              <p:nvPr/>
            </p:nvSpPr>
            <p:spPr>
              <a:xfrm>
                <a:off x="7457553" y="3720095"/>
                <a:ext cx="122924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400" dirty="0"/>
                  <a:t>“Empirical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AU" sz="1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AU" sz="1400" dirty="0"/>
                  <a:t>”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B5D9B86-11F9-DEA4-F8A9-03C19413BB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7553" y="3720095"/>
                <a:ext cx="1229247" cy="307777"/>
              </a:xfrm>
              <a:prstGeom prst="rect">
                <a:avLst/>
              </a:prstGeom>
              <a:blipFill>
                <a:blip r:embed="rId11"/>
                <a:stretch>
                  <a:fillRect l="-1485" t="-1961" r="-495" b="-19608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468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water, air, riding, man&#10;&#10;Description automatically generated">
            <a:extLst>
              <a:ext uri="{FF2B5EF4-FFF2-40B4-BE49-F238E27FC236}">
                <a16:creationId xmlns:a16="http://schemas.microsoft.com/office/drawing/2014/main" id="{DD6C2846-1BBB-4FCC-8848-FA8F17C9FE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75" b="15125"/>
          <a:stretch/>
        </p:blipFill>
        <p:spPr>
          <a:xfrm>
            <a:off x="20" y="0"/>
            <a:ext cx="12191980" cy="6877664"/>
          </a:xfrm>
          <a:prstGeom prst="rect">
            <a:avLst/>
          </a:prstGeom>
          <a:noFill/>
        </p:spPr>
      </p:pic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4CC5FAA6-07C8-4507-B832-1B440FF9F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Physics at AMBER international Workshop 2024/03/18-20                             (39/44)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2C3562-FC08-410D-BC82-8673B0FEA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Craig Roberts: cdroberts@nju.edu.cn  447 .. 24/03/19 ..."Emergent Hadron Mass and Pion and Kaon Structure"</a:t>
            </a:r>
          </a:p>
        </p:txBody>
      </p:sp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F5D7A84A-2983-459F-82DD-F8F6430D9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87034D8C-3CB4-402A-BC46-2AB14C0FE90A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Subtitle 1">
                <a:extLst>
                  <a:ext uri="{FF2B5EF4-FFF2-40B4-BE49-F238E27FC236}">
                    <a16:creationId xmlns:a16="http://schemas.microsoft.com/office/drawing/2014/main" id="{014C161D-F76A-429A-9225-3AEB32FF6D2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52600" y="0"/>
                <a:ext cx="10439400" cy="16504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0" indent="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Wingdings" pitchFamily="2" charset="2"/>
                  <a:buNone/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16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•"/>
                  <a:defRPr sz="14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14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algn="r"/>
                <a:r>
                  <a:rPr lang="en-US" sz="8800" b="1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latin typeface="Freestyle Script" panose="030804020302050B0404" pitchFamily="66" charset="0"/>
                  </a:rPr>
                  <a:t>The Frontier of Physics:</a:t>
                </a:r>
                <a:endParaRPr lang="en-GB" sz="8800" kern="0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Freestyle Script" panose="030804020302050B0404" pitchFamily="66" charset="0"/>
                </a:endParaRPr>
              </a:p>
              <a:p>
                <a:pPr algn="r">
                  <a:spcBef>
                    <a:spcPts val="0"/>
                  </a:spcBef>
                </a:pPr>
                <a:r>
                  <a:rPr lang="en-US" sz="8800" b="1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latin typeface="Freestyle Script" panose="030804020302050B0404" pitchFamily="66" charset="0"/>
                  </a:rPr>
                  <a:t>Emergence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8000" b="1" i="1" smtClean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8000" b="1" i="1" smtClean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AU" sz="8000" b="1" i="0" smtClean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𝐍𝐚𝐭𝐮𝐫𝐞</m:t>
                        </m:r>
                      </m:sub>
                    </m:sSub>
                  </m:oMath>
                </a14:m>
                <a:r>
                  <a:rPr lang="en-US" sz="8800" b="1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latin typeface="Freestyle Script" panose="030804020302050B0404" pitchFamily="66" charset="0"/>
                  </a:rPr>
                  <a:t> </a:t>
                </a:r>
              </a:p>
            </p:txBody>
          </p:sp>
        </mc:Choice>
        <mc:Fallback xmlns="">
          <p:sp>
            <p:nvSpPr>
              <p:cNvPr id="6" name="Subtitle 1">
                <a:extLst>
                  <a:ext uri="{FF2B5EF4-FFF2-40B4-BE49-F238E27FC236}">
                    <a16:creationId xmlns:a16="http://schemas.microsoft.com/office/drawing/2014/main" id="{014C161D-F76A-429A-9225-3AEB32FF6D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52600" y="0"/>
                <a:ext cx="10439400" cy="1650439"/>
              </a:xfrm>
              <a:prstGeom prst="rect">
                <a:avLst/>
              </a:prstGeom>
              <a:blipFill>
                <a:blip r:embed="rId3"/>
                <a:stretch>
                  <a:fillRect t="-17712" r="-5549" b="-105904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909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B5638-24D7-3FED-EB02-2C31E4BC3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Proton Spin Budget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02C086B-DE8F-8F09-77C7-323B8641284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914400"/>
                <a:ext cx="10972800" cy="4525963"/>
              </a:xfrm>
            </p:spPr>
            <p:txBody>
              <a:bodyPr/>
              <a:lstStyle/>
              <a:p>
                <a:r>
                  <a:rPr lang="en-US" dirty="0"/>
                  <a:t>Consider a light-front separation of the proton spin into contributions from quark and gluon spin and angular momenta:</a:t>
                </a:r>
              </a:p>
              <a:p>
                <a:pPr marL="0" indent="0">
                  <a:buNone/>
                </a:pPr>
                <a:r>
                  <a:rPr lang="en-US" dirty="0"/>
                  <a:t>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AU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AU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  <m:r>
                      <a:rPr lang="en-AU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AU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𝐺</m:t>
                    </m:r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  <m:r>
                      <a:rPr lang="en-AU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AU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𝜁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AU" dirty="0"/>
              </a:p>
              <a:p>
                <a:r>
                  <a:rPr lang="en-AU" dirty="0"/>
                  <a:t>At hadron scale: 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AU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2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AU" sz="2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55</m:t>
                    </m:r>
                  </m:oMath>
                </a14:m>
                <a:r>
                  <a:rPr lang="en-AU" sz="22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2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AU" sz="2200" i="1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d>
                      <m:dPr>
                        <m:ctrlPr>
                          <a:rPr lang="en-AU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200" i="1">
                                <a:latin typeface="Cambria Math" panose="02040503050406030204" pitchFamily="18" charset="0"/>
                              </a:rPr>
                              <m:t>𝜁</m:t>
                            </m:r>
                          </m:e>
                          <m:sub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sub>
                        </m:sSub>
                      </m:e>
                    </m:d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23</m:t>
                    </m:r>
                  </m:oMath>
                </a14:m>
                <a:r>
                  <a:rPr lang="en-AU" sz="2200" dirty="0"/>
                  <a:t> 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AU" sz="220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AU" sz="2200" i="1">
                        <a:latin typeface="Cambria Math" panose="02040503050406030204" pitchFamily="18" charset="0"/>
                      </a:rPr>
                      <m:t>𝐺</m:t>
                    </m:r>
                    <m:d>
                      <m:dPr>
                        <m:ctrlPr>
                          <a:rPr lang="en-AU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200" i="1">
                                <a:latin typeface="Cambria Math" panose="02040503050406030204" pitchFamily="18" charset="0"/>
                              </a:rPr>
                              <m:t>𝜁</m:t>
                            </m:r>
                          </m:e>
                          <m:sub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sub>
                        </m:sSub>
                      </m:e>
                    </m:d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AU" sz="22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2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AU" sz="2200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d>
                      <m:dPr>
                        <m:ctrlPr>
                          <a:rPr lang="en-AU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200" i="1">
                                <a:latin typeface="Cambria Math" panose="02040503050406030204" pitchFamily="18" charset="0"/>
                              </a:rPr>
                              <m:t>𝜁</m:t>
                            </m:r>
                          </m:e>
                          <m:sub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sub>
                        </m:sSub>
                      </m:e>
                    </m:d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AU" sz="2200" dirty="0"/>
              </a:p>
              <a:p>
                <a:pPr marL="0" indent="0">
                  <a:buNone/>
                </a:pPr>
                <a:r>
                  <a:rPr lang="en-AU" dirty="0"/>
                  <a:t>          all proton spin is lodged with valence quark helicity and orbital angular momentum</a:t>
                </a:r>
              </a:p>
              <a:p>
                <a:r>
                  <a:rPr lang="en-AU" dirty="0"/>
                  <a:t>Evolved to COMPASS scale</a:t>
                </a:r>
              </a:p>
              <a:p>
                <a:pPr marL="0" indent="0">
                  <a:buNone/>
                </a:pPr>
                <a:r>
                  <a:rPr lang="en-AU" dirty="0"/>
                  <a:t>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AU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54</m:t>
                    </m:r>
                  </m:oMath>
                </a14:m>
                <a:r>
                  <a:rPr lang="en-AU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AU" i="1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d>
                      <m:dPr>
                        <m:ctrlPr>
                          <a:rPr lang="en-A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  <m:r>
                      <a:rPr lang="en-AU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03</m:t>
                    </m:r>
                  </m:oMath>
                </a14:m>
                <a:r>
                  <a:rPr lang="en-AU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AU">
                        <a:latin typeface="Cambria Math" panose="02040503050406030204" pitchFamily="18" charset="0"/>
                      </a:rPr>
                      <m:t>Δ</m:t>
                    </m:r>
                    <m:r>
                      <a:rPr lang="en-AU" i="1">
                        <a:latin typeface="Cambria Math" panose="02040503050406030204" pitchFamily="18" charset="0"/>
                      </a:rPr>
                      <m:t>𝐺</m:t>
                    </m:r>
                    <m:d>
                      <m:dPr>
                        <m:ctrlPr>
                          <a:rPr lang="en-A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i="1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  <m:r>
                      <a:rPr lang="en-AU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07</m:t>
                    </m:r>
                  </m:oMath>
                </a14:m>
                <a:r>
                  <a:rPr lang="en-AU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AU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d>
                      <m:dPr>
                        <m:ctrlPr>
                          <a:rPr lang="en-A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i="1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  <m:r>
                      <a:rPr lang="en-AU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87</m:t>
                    </m:r>
                  </m:oMath>
                </a14:m>
                <a:endParaRPr lang="en-AU" dirty="0"/>
              </a:p>
              <a:p>
                <a:r>
                  <a:rPr lang="en-AU" dirty="0"/>
                  <a:t>Including calculation uncertainties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AU" sz="2200" dirty="0"/>
                  <a:t>Valence quark helicity: </a:t>
                </a:r>
                <a14:m>
                  <m:oMath xmlns:m="http://schemas.openxmlformats.org/officeDocument/2006/math">
                    <m:r>
                      <a:rPr lang="en-AU" sz="22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50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±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12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AU" sz="2200" dirty="0"/>
                  <a:t>%, 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AU" sz="2200" dirty="0"/>
                  <a:t>glue: </a:t>
                </a:r>
                <a14:m>
                  <m:oMath xmlns:m="http://schemas.openxmlformats.org/officeDocument/2006/math"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40</m:t>
                    </m:r>
                  </m:oMath>
                </a14:m>
                <a:r>
                  <a:rPr lang="en-AU" sz="2200" dirty="0"/>
                  <a:t>%, 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AU" sz="2200" dirty="0"/>
                  <a:t>sign and magnitude of valence quark light-front orbital angular momentum is uncertain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02C086B-DE8F-8F09-77C7-323B864128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914400"/>
                <a:ext cx="10972800" cy="4525963"/>
              </a:xfrm>
              <a:blipFill>
                <a:blip r:embed="rId2"/>
                <a:stretch>
                  <a:fillRect l="-611" t="-943" r="-944" b="-23181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CB89A-CC0B-D44E-06DA-403377F81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FEAE15-602F-13CD-7970-523A37FBA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6A5FB-2D90-FEC1-E28E-6553671EE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736D3F-B861-5A53-16C7-53D2FC82BAF0}"/>
              </a:ext>
            </a:extLst>
          </p:cNvPr>
          <p:cNvSpPr txBox="1"/>
          <p:nvPr/>
        </p:nvSpPr>
        <p:spPr>
          <a:xfrm>
            <a:off x="7848600" y="205152"/>
            <a:ext cx="42995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 rtl="0"/>
            <a:r>
              <a:rPr lang="en-AU" sz="1200" b="0" i="1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Contact interaction study of proton parton distributions</a:t>
            </a:r>
            <a:r>
              <a:rPr lang="en-AU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, Yang Yu (</a:t>
            </a:r>
            <a:r>
              <a:rPr lang="ja-JP" altLang="en-US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俞杨</a:t>
            </a:r>
            <a:r>
              <a:rPr lang="en-US" altLang="ja-JP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), </a:t>
            </a:r>
            <a:r>
              <a:rPr lang="en-AU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Peng Cheng (</a:t>
            </a:r>
            <a:r>
              <a:rPr lang="ja-JP" altLang="en-US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程鹏</a:t>
            </a:r>
            <a:r>
              <a:rPr lang="en-US" altLang="ja-JP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), </a:t>
            </a:r>
            <a:r>
              <a:rPr lang="en-AU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Hui-Yu Xing (</a:t>
            </a:r>
            <a:r>
              <a:rPr lang="ja-JP" altLang="en-US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邢惠瑜</a:t>
            </a:r>
            <a:r>
              <a:rPr lang="en-US" altLang="ja-JP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), </a:t>
            </a:r>
          </a:p>
          <a:p>
            <a:pPr marL="0" indent="0" algn="l" rtl="0"/>
            <a:r>
              <a:rPr lang="en-AU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Fei Gao (</a:t>
            </a:r>
            <a:r>
              <a:rPr lang="ja-JP" altLang="en-US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高飞</a:t>
            </a:r>
            <a:r>
              <a:rPr lang="en-US" altLang="ja-JP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) </a:t>
            </a:r>
            <a:r>
              <a:rPr lang="en-AU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and Craig D. Roberts, </a:t>
            </a:r>
          </a:p>
          <a:p>
            <a:pPr marL="0" indent="0" algn="l" rtl="0"/>
            <a:r>
              <a:rPr lang="en-AU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NJU-INP 083/24, </a:t>
            </a:r>
            <a:r>
              <a:rPr lang="en-AU" sz="1200" b="0" i="0" u="sng" strike="noStrike" dirty="0">
                <a:solidFill>
                  <a:srgbClr val="212121"/>
                </a:solidFill>
                <a:effectLst/>
                <a:latin typeface="Open Sans" panose="020B0606030504020204" pitchFamily="34" charset="0"/>
                <a:hlinkClick r:id="rId3"/>
              </a:rPr>
              <a:t>e-Print: 2402.06095 [hep-</a:t>
            </a:r>
            <a:r>
              <a:rPr lang="en-AU" sz="1200" b="0" i="0" u="sng" strike="noStrike" dirty="0" err="1">
                <a:solidFill>
                  <a:srgbClr val="212121"/>
                </a:solidFill>
                <a:effectLst/>
                <a:latin typeface="Open Sans" panose="020B0606030504020204" pitchFamily="34" charset="0"/>
                <a:hlinkClick r:id="rId3"/>
              </a:rPr>
              <a:t>ph</a:t>
            </a:r>
            <a:r>
              <a:rPr lang="en-AU" sz="1200" b="0" i="0" u="sng" strike="noStrike" dirty="0">
                <a:solidFill>
                  <a:srgbClr val="212121"/>
                </a:solidFill>
                <a:effectLst/>
                <a:latin typeface="Open Sans" panose="020B0606030504020204" pitchFamily="34" charset="0"/>
                <a:hlinkClick r:id="rId3"/>
              </a:rPr>
              <a:t>]</a:t>
            </a:r>
            <a:endParaRPr lang="en-AU" sz="1200" b="0" i="0" dirty="0">
              <a:solidFill>
                <a:srgbClr val="212121"/>
              </a:solidFill>
              <a:effectLst/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747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185AB19-F85B-CE52-ABB5-8FE6E84726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15350" y="609600"/>
            <a:ext cx="3657600" cy="24688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9854CA-351C-4F5C-A983-B54D98050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and pion distribution functions in counterpoint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4F850E4-022D-432A-9254-8223E274D07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711200"/>
                <a:ext cx="10972800" cy="4953000"/>
              </a:xfrm>
            </p:spPr>
            <p:txBody>
              <a:bodyPr/>
              <a:lstStyle/>
              <a:p>
                <a:r>
                  <a:rPr lang="en-US" dirty="0"/>
                  <a:t>CSMs delivered 1</a:t>
                </a:r>
                <a:r>
                  <a:rPr lang="en-US" baseline="30000" dirty="0"/>
                  <a:t>st</a:t>
                </a:r>
                <a:r>
                  <a:rPr lang="en-US" dirty="0"/>
                  <a:t> ever </a:t>
                </a:r>
              </a:p>
              <a:p>
                <a:pPr marL="0" indent="0">
                  <a:buNone/>
                </a:pPr>
                <a:r>
                  <a:rPr lang="en-US" dirty="0"/>
                  <a:t>      unified body of predictions for all proton and pion DFs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/>
                  <a:t>          – valence, glue, and 4-flavour-separated sea, </a:t>
                </a:r>
                <a:r>
                  <a:rPr lang="en-US" dirty="0" err="1"/>
                  <a:t>unpol</a:t>
                </a:r>
                <a:r>
                  <a:rPr lang="en-US" dirty="0"/>
                  <a:t>. and pol.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/>
                  <a:t>          – explain COMPASS measurement of quark helicity </a:t>
                </a:r>
              </a:p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-dependence of DFs is strongly hadron dependent</a:t>
                </a:r>
              </a:p>
              <a:p>
                <a:pPr marL="0" indent="0">
                  <a:buNone/>
                </a:pPr>
                <a:r>
                  <a:rPr lang="en-US" b="1" i="1" dirty="0">
                    <a:ln w="0"/>
                    <a:solidFill>
                      <a:srgbClr val="CC99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        Smoking gun for EHM</a:t>
                </a:r>
                <a:endParaRPr lang="en-US" dirty="0"/>
              </a:p>
              <a:p>
                <a:pPr lvl="1"/>
                <a:r>
                  <a:rPr lang="en-US" sz="2200" dirty="0"/>
                  <a:t>At any resolving scale, ζ, those in the pion are the hardest (most dilated). </a:t>
                </a:r>
              </a:p>
              <a:p>
                <a:r>
                  <a:rPr lang="en-US" dirty="0"/>
                  <a:t>All CSM DFs comply with QCD constraints on endpoint (low- and high-x) scaling </a:t>
                </a:r>
                <a:r>
                  <a:rPr lang="en-US" dirty="0" err="1"/>
                  <a:t>behaviour</a:t>
                </a:r>
                <a:r>
                  <a:rPr lang="en-US" dirty="0"/>
                  <a:t>. </a:t>
                </a:r>
              </a:p>
              <a:p>
                <a:r>
                  <a:rPr lang="en-US" dirty="0"/>
                  <a:t>However, existing global fits ignore QCD constraints, so:</a:t>
                </a:r>
              </a:p>
              <a:p>
                <a:pPr lvl="1"/>
                <a:r>
                  <a:rPr lang="en-US" dirty="0"/>
                  <a:t>Fail to deliver realistic DFs, even from abundant proton data</a:t>
                </a:r>
              </a:p>
              <a:p>
                <a:pPr lvl="1"/>
                <a:r>
                  <a:rPr lang="en-US" dirty="0"/>
                  <a:t>Meson data almost nonexistent and controversial results from fits</a:t>
                </a:r>
              </a:p>
              <a:p>
                <a:r>
                  <a:rPr lang="en-US" i="1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Only after imposing QCD constraints on future phenomenological data fits will it be possible to draw reliable pictures of hadron structure. </a:t>
                </a:r>
              </a:p>
              <a:p>
                <a:r>
                  <a:rPr lang="en-US" i="1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Especially important for attempts to expose and understand differences between Nambu-Goldstone bosons and seemingly less complex hadrons.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4F850E4-022D-432A-9254-8223E274D0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711200"/>
                <a:ext cx="10972800" cy="4953000"/>
              </a:xfrm>
              <a:blipFill>
                <a:blip r:embed="rId3"/>
                <a:stretch>
                  <a:fillRect l="-889" t="-862" r="-389" b="-18596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CAB1BD-734A-4E4B-B2A5-95D78DC67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E22665-AC9D-461F-A80D-02E42609A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B47B5F-7568-451A-AB89-5C5B20DC6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04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230A7848-7D9C-5678-BCCC-171AD7B2E9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913" y="4721261"/>
            <a:ext cx="2156173" cy="1632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59489BF-1885-FACA-F1D3-F17BA819E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Synergy of Experiment, Phenomenology, Theory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3E611B-04B0-2DFA-F045-06F05679A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DCA04A-3E5C-E67C-50F8-42521A022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9BADA8-A0CC-FD7F-640E-1A78C4F9C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6F83790A-A5DE-2FF4-CE80-3BD6F86F989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1" y="4788032"/>
            <a:ext cx="2319676" cy="15229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78DD0C96-612F-0A8D-A987-12EA0D81AD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525" y="4721261"/>
            <a:ext cx="2157633" cy="1632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51F80-079B-D591-60E3-4B67D1A5C6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90600"/>
            <a:ext cx="10972800" cy="4525963"/>
          </a:xfrm>
        </p:spPr>
        <p:txBody>
          <a:bodyPr/>
          <a:lstStyle/>
          <a:p>
            <a:r>
              <a:rPr lang="en-US" sz="18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Drawing detailed map of the proton is important because proton is Nature’s only absolutely stable bound state.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AU" sz="18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However, while QCD is the proton, the proton is not QCD</a:t>
            </a:r>
          </a:p>
          <a:p>
            <a:r>
              <a:rPr lang="en-AU" sz="18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Strong interaction theory is maturing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AU" sz="18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Expanding array of parameter-free predictions for the proton – yes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AU" sz="18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And all the other hadrons whose properties express the full meaning of QCD</a:t>
            </a:r>
          </a:p>
          <a:p>
            <a:r>
              <a:rPr lang="en-US" sz="18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Understanding how QCD’s simplicity explains the emergence of hadron mass and structure requires investment in facilities that can deliver precision data on much more than one of Nature’s hadrons.</a:t>
            </a:r>
            <a:endParaRPr lang="en-AU" sz="180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en-US" sz="18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AMBER@CERN, EIC, </a:t>
            </a:r>
            <a:r>
              <a:rPr lang="en-US" sz="1800" i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EicC</a:t>
            </a:r>
            <a:r>
              <a:rPr lang="en-US" sz="18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STCF, CEPC, JLab22, </a:t>
            </a:r>
            <a:r>
              <a:rPr lang="en-US" sz="1800" i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LHeC</a:t>
            </a:r>
            <a:r>
              <a:rPr lang="en-US" sz="18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could …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Deliver precise structure data on a wide range of hadrons with distinctly different quantum numbers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Thereby move Science into a new realm of understanding. </a:t>
            </a:r>
          </a:p>
          <a:p>
            <a:pPr marL="0" indent="0">
              <a:buNone/>
            </a:pPr>
            <a:r>
              <a:rPr lang="en-AU" sz="2400" i="1" dirty="0">
                <a:ln w="0"/>
                <a:solidFill>
                  <a:srgbClr val="CC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				</a:t>
            </a:r>
            <a:endParaRPr lang="en-AU" sz="1800" b="0" i="0" dirty="0">
              <a:solidFill>
                <a:srgbClr val="212121"/>
              </a:solidFill>
              <a:effectLst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B6B4C4-CDDD-3A4B-84C5-393E168FD8AE}"/>
              </a:ext>
            </a:extLst>
          </p:cNvPr>
          <p:cNvSpPr txBox="1"/>
          <p:nvPr/>
        </p:nvSpPr>
        <p:spPr>
          <a:xfrm>
            <a:off x="666750" y="4252008"/>
            <a:ext cx="1085849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AU" sz="2600" i="1" dirty="0">
                <a:ln w="0"/>
                <a:solidFill>
                  <a:srgbClr val="CC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Gather all pieces of the puzzle … Reveal the source of Nature’s basic mass-scale</a:t>
            </a:r>
            <a:endParaRPr lang="en-AU" sz="2600" i="1" u="none" strike="noStrike" dirty="0">
              <a:ln w="0"/>
              <a:solidFill>
                <a:srgbClr val="CC99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5074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4E8E5-0DE0-4CA6-9BED-FFB571FA1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latin typeface="Lucida Calligraphy" panose="03010101010101010101" pitchFamily="66" charset="0"/>
              </a:rPr>
              <a:t>Emergent Hadron Mass</a:t>
            </a:r>
            <a:endParaRPr lang="en-US" sz="3600" dirty="0">
              <a:latin typeface="Lucida Calligraphy" panose="03010101010101010101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F29C17-0B57-4AE6-AF15-BF19AB789C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12837"/>
            <a:ext cx="10972800" cy="4906963"/>
          </a:xfrm>
        </p:spPr>
        <p:txBody>
          <a:bodyPr/>
          <a:lstStyle/>
          <a:p>
            <a:r>
              <a:rPr lang="en-GB" dirty="0"/>
              <a:t>QCD is unique amongst known fundamental theories of natural phenomena</a:t>
            </a:r>
          </a:p>
          <a:p>
            <a:pPr lvl="1"/>
            <a:r>
              <a:rPr lang="en-GB" dirty="0"/>
              <a:t>The degrees-of-freedom used to express the scale-free Lagrangian are not directly observable</a:t>
            </a:r>
          </a:p>
          <a:p>
            <a:pPr lvl="1"/>
            <a:r>
              <a:rPr lang="en-GB" dirty="0"/>
              <a:t>Massless gauge bosons become massive, with no “human” interference</a:t>
            </a:r>
          </a:p>
          <a:p>
            <a:pPr lvl="1"/>
            <a:r>
              <a:rPr lang="en-GB" dirty="0"/>
              <a:t>Gluon mass ensures a stable, infrared completion of the theory through the appearance of a running coupling that saturates at infrared momenta, being everywhere finite</a:t>
            </a:r>
          </a:p>
          <a:p>
            <a:pPr lvl="1"/>
            <a:r>
              <a:rPr lang="en-GB" dirty="0"/>
              <a:t>Massless fermions become massive, producing</a:t>
            </a:r>
          </a:p>
          <a:p>
            <a:pPr lvl="2"/>
            <a:r>
              <a:rPr lang="en-GB" sz="1800" dirty="0"/>
              <a:t>Massive baryons and simultaneously Massless mesons</a:t>
            </a:r>
            <a:endParaRPr lang="en-GB" dirty="0"/>
          </a:p>
          <a:p>
            <a:r>
              <a:rPr lang="en-GB" dirty="0"/>
              <a:t>These emergent features of QCD are expressed in every strong interaction observable </a:t>
            </a:r>
          </a:p>
          <a:p>
            <a:r>
              <a:rPr lang="en-GB" dirty="0"/>
              <a:t>They can also be revealed via </a:t>
            </a:r>
          </a:p>
          <a:p>
            <a:pPr marL="0" indent="0">
              <a:buNone/>
            </a:pPr>
            <a:r>
              <a:rPr lang="en-GB" dirty="0"/>
              <a:t>	EHM interference with Nature’s other known source of mass = Higgs</a:t>
            </a:r>
          </a:p>
          <a:p>
            <a:r>
              <a:rPr lang="en-GB" dirty="0"/>
              <a:t>We are capable of building facilities that can validate these concepts, proving QCD to be </a:t>
            </a:r>
          </a:p>
          <a:p>
            <a:pPr marL="0" indent="0">
              <a:buNone/>
            </a:pPr>
            <a:r>
              <a:rPr lang="en-GB" dirty="0"/>
              <a:t>	the 1</a:t>
            </a:r>
            <a:r>
              <a:rPr lang="en-GB" baseline="30000" dirty="0"/>
              <a:t>st</a:t>
            </a:r>
            <a:r>
              <a:rPr lang="en-GB" dirty="0"/>
              <a:t> well-defined four-dimensional quantum field theory ever contemplated</a:t>
            </a:r>
          </a:p>
          <a:p>
            <a:r>
              <a:rPr lang="en-GB" sz="2400" i="1" dirty="0">
                <a:ln w="0"/>
                <a:solidFill>
                  <a:srgbClr val="CC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This may open doors that lead far beyond the Standard Model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EFDEE3-DD42-4279-90D5-E4197773D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723D8-7BC2-4A95-86AA-EAEE4597A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D7D389-08F4-43E2-90D3-45707F977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9612A037-A7C6-46CD-8D18-73BDF44530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0" y="-48926"/>
            <a:ext cx="1908200" cy="10813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6BE19F9-0B70-40DB-9819-B8018308456D}"/>
              </a:ext>
            </a:extLst>
          </p:cNvPr>
          <p:cNvSpPr txBox="1"/>
          <p:nvPr/>
        </p:nvSpPr>
        <p:spPr>
          <a:xfrm>
            <a:off x="10299700" y="-54597"/>
            <a:ext cx="1892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Grant no. 12135007</a:t>
            </a:r>
          </a:p>
        </p:txBody>
      </p:sp>
    </p:spTree>
    <p:extLst>
      <p:ext uri="{BB962C8B-B14F-4D97-AF65-F5344CB8AC3E}">
        <p14:creationId xmlns:p14="http://schemas.microsoft.com/office/powerpoint/2010/main" val="82082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4E8E5-0DE0-4CA6-9BED-FFB571FA1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latin typeface="Lucida Calligraphy" panose="03010101010101010101" pitchFamily="66" charset="0"/>
              </a:rPr>
              <a:t>Emergent Hadron Mass</a:t>
            </a:r>
            <a:endParaRPr lang="en-US" sz="3600" dirty="0">
              <a:latin typeface="Lucida Calligraphy" panose="03010101010101010101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F29C17-0B57-4AE6-AF15-BF19AB789C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12837"/>
            <a:ext cx="10972800" cy="4906963"/>
          </a:xfrm>
        </p:spPr>
        <p:txBody>
          <a:bodyPr/>
          <a:lstStyle/>
          <a:p>
            <a:r>
              <a:rPr lang="en-GB" dirty="0"/>
              <a:t>QCD is unique amongst known fundamental theories of natural phenomena</a:t>
            </a:r>
          </a:p>
          <a:p>
            <a:pPr lvl="1"/>
            <a:r>
              <a:rPr lang="en-GB" dirty="0"/>
              <a:t>The degrees-of-freedom used to express the scale-free Lagrangian are not directly observable</a:t>
            </a:r>
          </a:p>
          <a:p>
            <a:pPr lvl="1"/>
            <a:r>
              <a:rPr lang="en-GB" dirty="0"/>
              <a:t>Massless gauge bosons become massive, with no “human” interference</a:t>
            </a:r>
          </a:p>
          <a:p>
            <a:pPr lvl="1"/>
            <a:r>
              <a:rPr lang="en-GB" dirty="0"/>
              <a:t>Gluon mass ensures a stable, infrared completion of the theory through the appearance of a running coupling that saturates at infrared momenta, being everywhere finite</a:t>
            </a:r>
          </a:p>
          <a:p>
            <a:pPr lvl="1"/>
            <a:r>
              <a:rPr lang="en-GB" dirty="0"/>
              <a:t>Massless fermions become massive, producing</a:t>
            </a:r>
          </a:p>
          <a:p>
            <a:pPr lvl="2"/>
            <a:r>
              <a:rPr lang="en-GB" sz="1800" dirty="0"/>
              <a:t>Massive baryons and simultaneously Massless mesons</a:t>
            </a:r>
            <a:endParaRPr lang="en-GB" dirty="0"/>
          </a:p>
          <a:p>
            <a:r>
              <a:rPr lang="en-GB" dirty="0"/>
              <a:t>These emergent features of QCD are expressed in every strong interaction observable </a:t>
            </a:r>
          </a:p>
          <a:p>
            <a:r>
              <a:rPr lang="en-GB" dirty="0"/>
              <a:t>They can also be revealed via </a:t>
            </a:r>
          </a:p>
          <a:p>
            <a:pPr marL="0" indent="0">
              <a:buNone/>
            </a:pPr>
            <a:r>
              <a:rPr lang="en-GB" dirty="0"/>
              <a:t>	EHM interference with Nature’s other known source of mass = Higgs</a:t>
            </a:r>
          </a:p>
          <a:p>
            <a:r>
              <a:rPr lang="en-GB" dirty="0"/>
              <a:t>We are capable of building facilities that can validate these concepts, proving QCD to be </a:t>
            </a:r>
          </a:p>
          <a:p>
            <a:pPr marL="0" indent="0">
              <a:buNone/>
            </a:pPr>
            <a:r>
              <a:rPr lang="en-GB" dirty="0"/>
              <a:t>	the 1</a:t>
            </a:r>
            <a:r>
              <a:rPr lang="en-GB" baseline="30000" dirty="0"/>
              <a:t>st</a:t>
            </a:r>
            <a:r>
              <a:rPr lang="en-GB" dirty="0"/>
              <a:t> well-defined four-dimensional quantum field theory ever contemplated</a:t>
            </a:r>
          </a:p>
          <a:p>
            <a:r>
              <a:rPr lang="en-GB" sz="2400" i="1" dirty="0">
                <a:ln w="0"/>
                <a:solidFill>
                  <a:srgbClr val="CC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This may open doors that lead far beyond the Standard Model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EFDEE3-DD42-4279-90D5-E4197773D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723D8-7BC2-4A95-86AA-EAEE4597A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D7D389-08F4-43E2-90D3-45707F977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9612A037-A7C6-46CD-8D18-73BDF44530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0" y="-48926"/>
            <a:ext cx="1908200" cy="10813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6BE19F9-0B70-40DB-9819-B8018308456D}"/>
              </a:ext>
            </a:extLst>
          </p:cNvPr>
          <p:cNvSpPr txBox="1"/>
          <p:nvPr/>
        </p:nvSpPr>
        <p:spPr>
          <a:xfrm>
            <a:off x="10299700" y="-54597"/>
            <a:ext cx="1892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Grant no. 12135007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8683F26-F9AC-DE83-3E9D-13A45FC8DD99}"/>
                  </a:ext>
                </a:extLst>
              </p:cNvPr>
              <p:cNvSpPr/>
              <p:nvPr/>
            </p:nvSpPr>
            <p:spPr bwMode="auto">
              <a:xfrm>
                <a:off x="7518400" y="908050"/>
                <a:ext cx="3657600" cy="946785"/>
              </a:xfrm>
              <a:prstGeom prst="rect">
                <a:avLst/>
              </a:prstGeom>
              <a:solidFill>
                <a:schemeClr val="bg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4800" i="1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60007" dir="1500000" sy="-30000" kx="800400" algn="bl" rotWithShape="0">
                                  <a:prstClr val="black">
                                    <a:alpha val="2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4800" dirty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60007" dir="1500000" sy="-30000" kx="800400" algn="bl" rotWithShape="0">
                                  <a:prstClr val="black">
                                    <a:alpha val="20000"/>
                                  </a:prstClr>
                                </a:outerShdw>
                              </a:effectLst>
                              <a:latin typeface="Brush Script MT" panose="03060802040406070304" pitchFamily="66" charset="0"/>
                            </a:rPr>
                            <m:t>L</m:t>
                          </m:r>
                        </m:e>
                        <m:sub>
                          <m:r>
                            <a:rPr lang="en-GB" sz="4800" i="1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60007" dir="1500000" sy="-30000" kx="800400" algn="bl" rotWithShape="0">
                                  <a:prstClr val="black">
                                    <a:alpha val="2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𝑁𝑎𝑡𝑢𝑟𝑒</m:t>
                          </m:r>
                        </m:sub>
                      </m:sSub>
                      <m:r>
                        <a:rPr lang="en-GB" sz="4800" i="1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60007" dir="1500000" sy="-30000" kx="800400" algn="bl" rotWithShape="0">
                              <a:prstClr val="black">
                                <a:alpha val="20000"/>
                              </a:prstClr>
                            </a:outerShdw>
                          </a:effectLst>
                          <a:latin typeface="Cambria Math" panose="02040503050406030204" pitchFamily="18" charset="0"/>
                        </a:rPr>
                        <m:t>= ?</m:t>
                      </m:r>
                    </m:oMath>
                  </m:oMathPara>
                </a14:m>
                <a:endParaRPr lang="en-US" dirty="0">
                  <a:ln w="0"/>
                  <a:solidFill>
                    <a:schemeClr val="accent1"/>
                  </a:solidFill>
                  <a:effectLst>
                    <a:outerShdw blurRad="60007" dir="1500000" sy="-30000" kx="800400" algn="bl" rotWithShape="0">
                      <a:prstClr val="black">
                        <a:alpha val="20000"/>
                      </a:prst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8683F26-F9AC-DE83-3E9D-13A45FC8DD9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18400" y="908050"/>
                <a:ext cx="3657600" cy="946785"/>
              </a:xfrm>
              <a:prstGeom prst="rect">
                <a:avLst/>
              </a:prstGeom>
              <a:blipFill>
                <a:blip r:embed="rId3"/>
                <a:stretch>
                  <a:fillRect b="-5161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4D97E5E4-8378-6DFD-4BFB-FA4B59A80BDA}"/>
              </a:ext>
            </a:extLst>
          </p:cNvPr>
          <p:cNvSpPr txBox="1"/>
          <p:nvPr/>
        </p:nvSpPr>
        <p:spPr>
          <a:xfrm>
            <a:off x="2209800" y="1828800"/>
            <a:ext cx="8229600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4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There are theories of many things,</a:t>
            </a:r>
          </a:p>
          <a:p>
            <a:r>
              <a:rPr lang="en-AU" sz="4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But is there a theory of everything?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1591089-1755-FB03-4420-9B15ADDFF93B}"/>
                  </a:ext>
                </a:extLst>
              </p:cNvPr>
              <p:cNvSpPr/>
              <p:nvPr/>
            </p:nvSpPr>
            <p:spPr bwMode="auto">
              <a:xfrm>
                <a:off x="7524136" y="914400"/>
                <a:ext cx="3657600" cy="946785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4800" i="1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60007" dir="1500000" sy="-30000" kx="800400" algn="bl" rotWithShape="0">
                                  <a:prstClr val="black">
                                    <a:alpha val="2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4800" dirty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60007" dir="1500000" sy="-30000" kx="800400" algn="bl" rotWithShape="0">
                                  <a:prstClr val="black">
                                    <a:alpha val="20000"/>
                                  </a:prstClr>
                                </a:outerShdw>
                              </a:effectLst>
                              <a:latin typeface="Brush Script MT" panose="03060802040406070304" pitchFamily="66" charset="0"/>
                            </a:rPr>
                            <m:t>L</m:t>
                          </m:r>
                        </m:e>
                        <m:sub>
                          <m:r>
                            <a:rPr lang="en-GB" sz="4800" i="1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60007" dir="1500000" sy="-30000" kx="800400" algn="bl" rotWithShape="0">
                                  <a:prstClr val="black">
                                    <a:alpha val="2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𝑁𝑎𝑡𝑢𝑟𝑒</m:t>
                          </m:r>
                        </m:sub>
                      </m:sSub>
                      <m:r>
                        <a:rPr lang="en-GB" sz="4800" i="1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60007" dir="1500000" sy="-30000" kx="800400" algn="bl" rotWithShape="0">
                              <a:prstClr val="black">
                                <a:alpha val="20000"/>
                              </a:prstClr>
                            </a:outerShdw>
                          </a:effectLst>
                          <a:latin typeface="Cambria Math" panose="02040503050406030204" pitchFamily="18" charset="0"/>
                        </a:rPr>
                        <m:t>= ?</m:t>
                      </m:r>
                    </m:oMath>
                  </m:oMathPara>
                </a14:m>
                <a:endParaRPr lang="en-US" dirty="0">
                  <a:ln w="0"/>
                  <a:solidFill>
                    <a:schemeClr val="accent1"/>
                  </a:solidFill>
                  <a:effectLst>
                    <a:outerShdw blurRad="60007" dir="1500000" sy="-30000" kx="800400" algn="bl" rotWithShape="0">
                      <a:prstClr val="black">
                        <a:alpha val="20000"/>
                      </a:prst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1591089-1755-FB03-4420-9B15ADDFF93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24136" y="914400"/>
                <a:ext cx="3657600" cy="946785"/>
              </a:xfrm>
              <a:prstGeom prst="rect">
                <a:avLst/>
              </a:prstGeom>
              <a:blipFill>
                <a:blip r:embed="rId4"/>
                <a:stretch>
                  <a:fillRect b="-5161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69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9182C5-1322-44D4-91BC-47473B87CC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" r="7"/>
          <a:stretch/>
        </p:blipFill>
        <p:spPr>
          <a:xfrm>
            <a:off x="20" y="0"/>
            <a:ext cx="12191980" cy="6872748"/>
          </a:xfrm>
          <a:prstGeom prst="rect">
            <a:avLst/>
          </a:prstGeom>
          <a:noFill/>
        </p:spPr>
      </p:pic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410732E4-5BBD-4113-A693-2E1503151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Physics at AMBER international Workshop 2024/03/18-20                             (39/44)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0C0B3A-C260-4769-AA8B-9E4BBF817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34200" y="6580276"/>
            <a:ext cx="5410200" cy="228028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>
                <a:solidFill>
                  <a:schemeClr val="bg1"/>
                </a:solidFill>
              </a:rPr>
              <a:t>Craig Roberts: cdroberts@nju.edu.cn  447 .. 24/03/19 ..."Emergent Hadron Mass and Pion and Kaon Structure"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B64BA72D-9585-437C-8DE2-CD2B3FDC8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87034D8C-3CB4-402A-BC46-2AB14C0FE90A}" type="slidenum">
              <a:rPr lang="en-US" smtClean="0"/>
              <a:pPr>
                <a:spcAft>
                  <a:spcPts val="600"/>
                </a:spcAft>
              </a:pPr>
              <a:t>45</a:t>
            </a:fld>
            <a:endParaRPr lang="en-US"/>
          </a:p>
        </p:txBody>
      </p:sp>
      <p:sp>
        <p:nvSpPr>
          <p:cNvPr id="7" name="Subtitle 1">
            <a:extLst>
              <a:ext uri="{FF2B5EF4-FFF2-40B4-BE49-F238E27FC236}">
                <a16:creationId xmlns:a16="http://schemas.microsoft.com/office/drawing/2014/main" id="{49053BDB-9D74-4523-ABF4-4C7DC5E3548F}"/>
              </a:ext>
            </a:extLst>
          </p:cNvPr>
          <p:cNvSpPr txBox="1">
            <a:spLocks/>
          </p:cNvSpPr>
          <p:nvPr/>
        </p:nvSpPr>
        <p:spPr bwMode="auto">
          <a:xfrm>
            <a:off x="-533400" y="337010"/>
            <a:ext cx="10948441" cy="1650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None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en-US" sz="8800" b="1" dirty="0">
                <a:solidFill>
                  <a:schemeClr val="bg1"/>
                </a:solidFill>
                <a:latin typeface="Freestyle Script" panose="030804020302050B0404" pitchFamily="66" charset="0"/>
              </a:rPr>
              <a:t>Thankyou</a:t>
            </a:r>
            <a:endParaRPr lang="en-GB" sz="8800" kern="0" dirty="0">
              <a:solidFill>
                <a:schemeClr val="bg1"/>
              </a:solidFill>
              <a:latin typeface="Freestyle Script" panose="030804020302050B0404" pitchFamily="66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9F6F65-3EFB-CFCE-403B-560CD6F0DC5A}"/>
              </a:ext>
            </a:extLst>
          </p:cNvPr>
          <p:cNvSpPr txBox="1"/>
          <p:nvPr/>
        </p:nvSpPr>
        <p:spPr>
          <a:xfrm>
            <a:off x="2210841" y="1828800"/>
            <a:ext cx="8229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i="1" dirty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There are theories of many things,</a:t>
            </a:r>
          </a:p>
          <a:p>
            <a:r>
              <a:rPr lang="en-AU" sz="4400" i="1" dirty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But is there a theory of everything?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036E2DF-07C9-59CF-5D81-1950486F5C4A}"/>
                  </a:ext>
                </a:extLst>
              </p:cNvPr>
              <p:cNvSpPr/>
              <p:nvPr/>
            </p:nvSpPr>
            <p:spPr bwMode="auto">
              <a:xfrm>
                <a:off x="7524136" y="914400"/>
                <a:ext cx="3657600" cy="946785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4800" i="1" smtClean="0">
                              <a:ln w="0"/>
                              <a:solidFill>
                                <a:srgbClr val="FFFF00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4800" dirty="0">
                              <a:ln w="0"/>
                              <a:solidFill>
                                <a:srgbClr val="FFFF00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Brush Script MT" panose="03060802040406070304" pitchFamily="66" charset="0"/>
                            </a:rPr>
                            <m:t>L</m:t>
                          </m:r>
                        </m:e>
                        <m:sub>
                          <m:r>
                            <a:rPr lang="en-GB" sz="4800" i="1" smtClean="0">
                              <a:ln w="0"/>
                              <a:solidFill>
                                <a:srgbClr val="FFFF00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𝑁𝑎𝑡𝑢𝑟𝑒</m:t>
                          </m:r>
                        </m:sub>
                      </m:sSub>
                      <m:r>
                        <a:rPr lang="en-GB" sz="4800" i="1" smtClean="0">
                          <a:ln w="0"/>
                          <a:solidFill>
                            <a:srgbClr val="FFFF00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= ?</m:t>
                      </m:r>
                    </m:oMath>
                  </m:oMathPara>
                </a14:m>
                <a:endParaRPr lang="en-US" dirty="0">
                  <a:ln w="0"/>
                  <a:solidFill>
                    <a:srgbClr val="FFFF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036E2DF-07C9-59CF-5D81-1950486F5C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24136" y="914400"/>
                <a:ext cx="3657600" cy="94678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39A3AF9E-38F8-3592-E822-D899972267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731" y="3397689"/>
            <a:ext cx="8580769" cy="23935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08508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EC89E3-43BC-B3C6-5459-36F1762B3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B1F37E-52C5-5579-B619-4CFA1D11A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4F3B47-4CB3-6828-F5F1-0929E2454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807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5F838EA-4951-6EEA-DDC1-2224E4EB2B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71801" y="3399182"/>
            <a:ext cx="3352800" cy="25387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C18E6FD-F92E-8937-B20B-DB40F73C3C6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33400" y="675957"/>
                <a:ext cx="11049000" cy="695643"/>
              </a:xfrm>
            </p:spPr>
            <p:txBody>
              <a:bodyPr/>
              <a:lstStyle/>
              <a:p>
                <a:r>
                  <a:rPr lang="en-AU" sz="3200" b="0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All-orders </a:t>
                </a:r>
                <a14:m>
                  <m:oMath xmlns:m="http://schemas.openxmlformats.org/officeDocument/2006/math">
                    <m:r>
                      <a:rPr lang="en-AU" sz="3200" b="0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𝜁</m:t>
                    </m:r>
                  </m:oMath>
                </a14:m>
                <a:r>
                  <a:rPr lang="en-AU" sz="3200" b="0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-evolution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C18E6FD-F92E-8937-B20B-DB40F73C3C6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33400" y="675957"/>
                <a:ext cx="11049000" cy="695643"/>
              </a:xfrm>
              <a:blipFill>
                <a:blip r:embed="rId3"/>
                <a:stretch>
                  <a:fillRect l="-1656" t="-12281" b="-17544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85E189D-21CE-B974-3198-84ABC8A0C9C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176131"/>
                <a:ext cx="6629400" cy="2938302"/>
              </a:xfrm>
            </p:spPr>
            <p:txBody>
              <a:bodyPr/>
              <a:lstStyle/>
              <a:p>
                <a:r>
                  <a:rPr lang="en-US" b="1" dirty="0"/>
                  <a:t>P1</a:t>
                </a:r>
                <a:r>
                  <a:rPr lang="en-US" dirty="0"/>
                  <a:t> – </a:t>
                </a:r>
                <a:r>
                  <a:rPr lang="en-US" i="1" dirty="0"/>
                  <a:t>In the context of Refs. [73, 74], there exists at least one effective charge,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ℓ</m:t>
                        </m:r>
                      </m:sub>
                    </m:sSub>
                    <m:r>
                      <a:rPr lang="en-AU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A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i="1" dirty="0"/>
                  <a:t>, which, when used to integrate the leading-order perturbative evolution (DGLAP) equations, defines an evolution scheme for parton DFs that is </a:t>
                </a:r>
                <a:r>
                  <a:rPr lang="en-US" i="1" u="sng" dirty="0"/>
                  <a:t>all-orders</a:t>
                </a:r>
                <a:r>
                  <a:rPr lang="en-US" i="1" dirty="0"/>
                  <a:t> exact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CSM Process-Independent charge serves this purpose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85E189D-21CE-B974-3198-84ABC8A0C9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176131"/>
                <a:ext cx="6629400" cy="2938302"/>
              </a:xfrm>
              <a:blipFill>
                <a:blip r:embed="rId4"/>
                <a:stretch>
                  <a:fillRect l="-1011" t="-1452" r="-1930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FC438D-8762-E9FC-C2D4-6FC9B00C2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C565E1-A2DE-384F-3574-F369B116E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9524B1-8E1B-CB2E-87EC-91B8EB696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570EC263-9431-98E2-1E89-9DEB696F08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483" y="4223861"/>
            <a:ext cx="5869517" cy="2169319"/>
          </a:xfrm>
          <a:prstGeom prst="rect">
            <a:avLst/>
          </a:prstGeom>
        </p:spPr>
      </p:pic>
      <p:pic>
        <p:nvPicPr>
          <p:cNvPr id="12" name="Picture 11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F45B03DD-A44E-AA6C-C6B2-BE9B95D751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293005"/>
            <a:ext cx="4495800" cy="39100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2">
                <a:extLst>
                  <a:ext uri="{FF2B5EF4-FFF2-40B4-BE49-F238E27FC236}">
                    <a16:creationId xmlns:a16="http://schemas.microsoft.com/office/drawing/2014/main" id="{B6CA0EA7-71B8-4B33-F8C7-CFCDB026F1D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0" y="4081303"/>
                <a:ext cx="3352800" cy="29383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Wingdings" pitchFamily="2" charset="2"/>
                  <a:buChar char="Ø"/>
                  <a:defRPr sz="220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20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•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i="1" kern="0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Hadron scale,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i="1" kern="0" smtClean="0">
                            <a:ln w="0"/>
                            <a:solidFill>
                              <a:srgbClr val="FF000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i="1" kern="0" smtClean="0">
                            <a:ln w="0"/>
                            <a:solidFill>
                              <a:srgbClr val="FF000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en-AU" i="1" kern="0" smtClean="0">
                            <a:ln w="0"/>
                            <a:solidFill>
                              <a:srgbClr val="FF000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</m:oMath>
                </a14:m>
                <a:endParaRPr lang="en-AU" i="1" kern="0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  <a:p>
                <a:pPr marL="400050" lvl="1" indent="0">
                  <a:buNone/>
                </a:pPr>
                <a:r>
                  <a:rPr lang="en-US" sz="2200" i="1" kern="0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Scale at which all properties of a given hadron are carried by valence degrees-of-freedom</a:t>
                </a:r>
              </a:p>
            </p:txBody>
          </p:sp>
        </mc:Choice>
        <mc:Fallback xmlns="">
          <p:sp>
            <p:nvSpPr>
              <p:cNvPr id="14" name="Content Placeholder 2">
                <a:extLst>
                  <a:ext uri="{FF2B5EF4-FFF2-40B4-BE49-F238E27FC236}">
                    <a16:creationId xmlns:a16="http://schemas.microsoft.com/office/drawing/2014/main" id="{B6CA0EA7-71B8-4B33-F8C7-CFCDB026F1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081303"/>
                <a:ext cx="3352800" cy="2938302"/>
              </a:xfrm>
              <a:prstGeom prst="rect">
                <a:avLst/>
              </a:prstGeom>
              <a:blipFill>
                <a:blip r:embed="rId7"/>
                <a:stretch>
                  <a:fillRect l="-2545" t="-1660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47990E74-EA70-2FB4-A411-06587E1B78E6}"/>
              </a:ext>
            </a:extLst>
          </p:cNvPr>
          <p:cNvSpPr txBox="1"/>
          <p:nvPr/>
        </p:nvSpPr>
        <p:spPr>
          <a:xfrm>
            <a:off x="0" y="0"/>
            <a:ext cx="589703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accent1">
                    <a:lumMod val="75000"/>
                  </a:schemeClr>
                </a:solidFill>
              </a:rPr>
              <a:t>All-Orders Evolution of Parton Distributions: Principle, Practice, and Predictions</a:t>
            </a:r>
          </a:p>
          <a:p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Pei-Lin Yin (</a:t>
            </a:r>
            <a:r>
              <a:rPr lang="en-US" sz="1400" dirty="0" err="1">
                <a:solidFill>
                  <a:schemeClr val="accent1">
                    <a:lumMod val="75000"/>
                  </a:schemeClr>
                </a:solidFill>
              </a:rPr>
              <a:t>尹佩林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) </a:t>
            </a:r>
            <a:r>
              <a:rPr lang="en-US" sz="1400" i="1" dirty="0">
                <a:solidFill>
                  <a:schemeClr val="accent1">
                    <a:lumMod val="75000"/>
                  </a:schemeClr>
                </a:solidFill>
              </a:rPr>
              <a:t>et al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., e-Print: 2306.03274 [hep-</a:t>
            </a:r>
            <a:r>
              <a:rPr lang="en-US" sz="1400" dirty="0" err="1">
                <a:solidFill>
                  <a:schemeClr val="accent1">
                    <a:lumMod val="75000"/>
                  </a:schemeClr>
                </a:solidFill>
              </a:rPr>
              <a:t>ph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] </a:t>
            </a:r>
          </a:p>
          <a:p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Chin. Phys. Lett. Express 40 (2023) 091201/1-8. </a:t>
            </a:r>
            <a:endParaRPr lang="en-A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34D2A9-AD74-9A3C-0013-BF0BC2AE0C48}"/>
              </a:ext>
            </a:extLst>
          </p:cNvPr>
          <p:cNvSpPr txBox="1"/>
          <p:nvPr/>
        </p:nvSpPr>
        <p:spPr>
          <a:xfrm>
            <a:off x="4648200" y="262086"/>
            <a:ext cx="2945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600" i="1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New Paradigm</a:t>
            </a:r>
          </a:p>
        </p:txBody>
      </p:sp>
    </p:spTree>
    <p:extLst>
      <p:ext uri="{BB962C8B-B14F-4D97-AF65-F5344CB8AC3E}">
        <p14:creationId xmlns:p14="http://schemas.microsoft.com/office/powerpoint/2010/main" val="3113708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E78EF-3932-4E67-A2E7-41B49CBCA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and pion distribution functions in counterpoint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7B1343-747A-476C-8DBB-1173C961530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066800"/>
                <a:ext cx="7239000" cy="4906964"/>
              </a:xfrm>
            </p:spPr>
            <p:txBody>
              <a:bodyPr/>
              <a:lstStyle/>
              <a:p>
                <a:r>
                  <a:rPr lang="en-GB" dirty="0"/>
                  <a:t>Symmetry-preserving analyses using continuum Schwinger function methods (CSMs) deliver hadron scale DFs that agree with QCD constraints</a:t>
                </a:r>
              </a:p>
              <a:p>
                <a:r>
                  <a:rPr lang="en-GB" dirty="0"/>
                  <a:t>Valence-quark degrees-of-freedom carry all hadron’s momentum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</m:oMath>
                </a14:m>
                <a:r>
                  <a:rPr lang="en-GB" dirty="0"/>
                  <a:t>:</a:t>
                </a:r>
              </a:p>
              <a:p>
                <a:pPr>
                  <a:spcBef>
                    <a:spcPts val="900"/>
                  </a:spcBef>
                </a:pPr>
                <a:r>
                  <a:rPr lang="en-GB" dirty="0"/>
                  <a:t>Diquark correlations in proton, induced by EHM</a:t>
                </a:r>
              </a:p>
              <a:p>
                <a:pPr marL="800100" lvl="2" indent="0">
                  <a:buNone/>
                </a:pPr>
                <a:r>
                  <a:rPr lang="en-GB" sz="22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⇒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)≠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d>
                      <m:d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en-US" sz="2200" dirty="0"/>
              </a:p>
              <a:p>
                <a:r>
                  <a:rPr lang="en-US" dirty="0"/>
                  <a:t>Proton and pion valence-quark DFs have markedly different </a:t>
                </a:r>
                <a:r>
                  <a:rPr lang="en-US" dirty="0" err="1"/>
                  <a:t>behaviour</a:t>
                </a:r>
                <a:endParaRPr lang="en-US" dirty="0"/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p>
                    </m:sSup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;</m:t>
                    </m:r>
                    <m:sSub>
                      <m:sSub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/>
                  <a:t> is Nature’s most dilated DF</a:t>
                </a:r>
              </a:p>
              <a:p>
                <a:pPr marL="971550" lvl="1" indent="-514350">
                  <a:buFont typeface="+mj-lt"/>
                  <a:buAutoNum type="romanLcPeriod"/>
                </a:pPr>
                <a:r>
                  <a:rPr lang="en-US" sz="2200" dirty="0"/>
                  <a:t>“Obvious” because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  <m:sup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200" dirty="0"/>
                  <a:t> vs.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  <m:sup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200" dirty="0"/>
                  <a:t> </a:t>
                </a:r>
                <a:r>
                  <a:rPr lang="en-US" sz="2200" dirty="0" err="1"/>
                  <a:t>behaviour</a:t>
                </a:r>
                <a:r>
                  <a:rPr lang="en-US" sz="2200" dirty="0"/>
                  <a:t> &amp; preservation of this unit difference under evolution</a:t>
                </a:r>
              </a:p>
              <a:p>
                <a:pPr marL="971550" lvl="1" indent="-514350">
                  <a:spcBef>
                    <a:spcPts val="0"/>
                  </a:spcBef>
                  <a:buFont typeface="+mj-lt"/>
                  <a:buAutoNum type="romanLcPeriod"/>
                </a:pPr>
                <a:r>
                  <a:rPr lang="en-US" sz="2200" dirty="0"/>
                  <a:t>Also “hidden” = strong EHM-induced broadening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7B1343-747A-476C-8DBB-1173C96153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066800"/>
                <a:ext cx="7239000" cy="4906964"/>
              </a:xfrm>
              <a:blipFill>
                <a:blip r:embed="rId2"/>
                <a:stretch>
                  <a:fillRect l="-926" t="-870" r="-1094" b="-2484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293C1A-EDA7-4E21-AA0E-FC5C061F6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D2DD44-39F5-4C04-A784-EF22937A9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B24E5-E491-4FC2-8747-B7E6F662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AC3599-7F5B-4CCE-B597-90B61AEE72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53639" y="809179"/>
            <a:ext cx="4158025" cy="54588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8F01C66-BA3E-42A8-9A74-862DF1BB8C3B}"/>
              </a:ext>
            </a:extLst>
          </p:cNvPr>
          <p:cNvSpPr txBox="1"/>
          <p:nvPr/>
        </p:nvSpPr>
        <p:spPr>
          <a:xfrm>
            <a:off x="10668000" y="3962400"/>
            <a:ext cx="12254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u in proton</a:t>
            </a:r>
          </a:p>
          <a:p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d in proton</a:t>
            </a:r>
          </a:p>
          <a:p>
            <a:r>
              <a:rPr lang="en-GB" dirty="0">
                <a:solidFill>
                  <a:srgbClr val="008000"/>
                </a:solidFill>
              </a:rPr>
              <a:t>u in pion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CB7BF20-1E83-4DF8-ABA2-1E5DB772F5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2514600"/>
            <a:ext cx="4267200" cy="44487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F27DCED-124A-4582-8812-6C73F4E9200F}"/>
              </a:ext>
            </a:extLst>
          </p:cNvPr>
          <p:cNvSpPr txBox="1"/>
          <p:nvPr/>
        </p:nvSpPr>
        <p:spPr>
          <a:xfrm>
            <a:off x="609600" y="622626"/>
            <a:ext cx="5943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solidFill>
                  <a:schemeClr val="accent1">
                    <a:lumMod val="75000"/>
                  </a:schemeClr>
                </a:solidFill>
              </a:rPr>
              <a:t>Proton and pion distribution functions in counterpoint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GB" sz="1400" dirty="0" err="1">
                <a:solidFill>
                  <a:schemeClr val="accent1">
                    <a:lumMod val="75000"/>
                  </a:schemeClr>
                </a:solidFill>
              </a:rPr>
              <a:t>Ya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 Lu (</a:t>
            </a:r>
            <a:r>
              <a:rPr lang="ja-JP" altLang="en-US" sz="1400" dirty="0">
                <a:solidFill>
                  <a:schemeClr val="accent1">
                    <a:lumMod val="75000"/>
                  </a:schemeClr>
                </a:solidFill>
              </a:rPr>
              <a:t>陆亚</a:t>
            </a:r>
            <a:r>
              <a:rPr lang="en-US" altLang="ja-JP" sz="1400" dirty="0">
                <a:solidFill>
                  <a:schemeClr val="accent1">
                    <a:lumMod val="75000"/>
                  </a:schemeClr>
                </a:solidFill>
              </a:rPr>
              <a:t>) </a:t>
            </a:r>
            <a:r>
              <a:rPr lang="en-US" altLang="ja-JP" sz="1400" i="1" dirty="0">
                <a:solidFill>
                  <a:schemeClr val="accent1">
                    <a:lumMod val="75000"/>
                  </a:schemeClr>
                </a:solidFill>
              </a:rPr>
              <a:t>et al</a:t>
            </a:r>
            <a:r>
              <a:rPr lang="en-US" altLang="ja-JP" sz="1400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, </a:t>
            </a:r>
          </a:p>
          <a:p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NJU-INP 056/22, e-Print: 2203.00753 [hep-</a:t>
            </a:r>
            <a:r>
              <a:rPr lang="en-GB" sz="1400" dirty="0" err="1">
                <a:solidFill>
                  <a:schemeClr val="accent1">
                    <a:lumMod val="75000"/>
                  </a:schemeClr>
                </a:solidFill>
              </a:rPr>
              <a:t>ph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], Phys. Lett. B 830 (2022)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137130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B1AA22-F929-4622-8A50-336203DF1A20}"/>
              </a:ext>
            </a:extLst>
          </p:cNvPr>
          <p:cNvSpPr txBox="1"/>
          <p:nvPr/>
        </p:nvSpPr>
        <p:spPr>
          <a:xfrm>
            <a:off x="10909128" y="1851026"/>
            <a:ext cx="98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8000"/>
                </a:solidFill>
              </a:rPr>
              <a:t>dilation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3FA8A5-E840-4859-B4F6-3DE6455B6A35}"/>
              </a:ext>
            </a:extLst>
          </p:cNvPr>
          <p:cNvSpPr txBox="1"/>
          <p:nvPr/>
        </p:nvSpPr>
        <p:spPr>
          <a:xfrm>
            <a:off x="10788564" y="5042439"/>
            <a:ext cx="98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8000"/>
                </a:solidFill>
              </a:rPr>
              <a:t>dilation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608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B5EB4-CE17-4FEF-B393-4EEC6E2E8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and pion distribution functions in counterpoint</a:t>
            </a:r>
            <a:br>
              <a:rPr lang="en-US" dirty="0"/>
            </a:br>
            <a:r>
              <a:rPr lang="en-GB" dirty="0"/>
              <a:t>– </a:t>
            </a:r>
            <a:r>
              <a:rPr lang="en-US" dirty="0"/>
              <a:t>glue and sea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27685D-58C8-48CA-A1E0-2055B1D654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219201"/>
                <a:ext cx="8001000" cy="4906964"/>
              </a:xfrm>
            </p:spPr>
            <p:txBody>
              <a:bodyPr/>
              <a:lstStyle/>
              <a:p>
                <a:r>
                  <a:rPr lang="en-US" dirty="0"/>
                  <a:t>CSM prediction for glue-in-pion DF confirmed by recent </a:t>
                </a:r>
                <a:r>
                  <a:rPr lang="en-US" dirty="0" err="1"/>
                  <a:t>lQCD</a:t>
                </a:r>
                <a:r>
                  <a:rPr lang="en-US" dirty="0"/>
                  <a:t> simulation </a:t>
                </a:r>
              </a:p>
              <a:p>
                <a:pPr marL="800100" lvl="2" indent="0">
                  <a:spcBef>
                    <a:spcPts val="0"/>
                  </a:spcBef>
                  <a:buNone/>
                </a:pPr>
                <a:r>
                  <a:rPr lang="en-US" sz="1400" dirty="0"/>
                  <a:t>[</a:t>
                </a:r>
                <a:r>
                  <a:rPr lang="en-US" sz="1400" i="1" dirty="0"/>
                  <a:t>Regarding the distribution of glue in the pion</a:t>
                </a:r>
                <a:r>
                  <a:rPr lang="en-US" sz="1400" dirty="0"/>
                  <a:t>, Lei Chang (</a:t>
                </a:r>
                <a:r>
                  <a:rPr lang="en-US" sz="1400" dirty="0" err="1"/>
                  <a:t>常雷</a:t>
                </a:r>
                <a:r>
                  <a:rPr lang="en-US" sz="1400" dirty="0"/>
                  <a:t>) and Craig D Roberts, e-Print: 2106.08451 [hep-</a:t>
                </a:r>
                <a:r>
                  <a:rPr lang="en-US" sz="1400" dirty="0" err="1"/>
                  <a:t>ph</a:t>
                </a:r>
                <a:r>
                  <a:rPr lang="en-US" sz="1400" dirty="0"/>
                  <a:t>], Chin. Phys. Lett. 38 (8) (2021) 081101/1-6]</a:t>
                </a:r>
              </a:p>
              <a:p>
                <a:r>
                  <a:rPr lang="en-US" dirty="0"/>
                  <a:t>Glue-in-π DF possess significantly more support on the valence domain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≥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</m:oMath>
                </a14:m>
                <a:r>
                  <a:rPr lang="en-US" dirty="0"/>
                  <a:t> than the glue-in-p DF </a:t>
                </a:r>
              </a:p>
              <a:p>
                <a:r>
                  <a:rPr lang="en-US" dirty="0"/>
                  <a:t>Sea-in-π DF possess significantly more support on the valence domain than sea-in-p DFs.</a:t>
                </a:r>
              </a:p>
              <a:p>
                <a:r>
                  <a:rPr lang="en-US" i="1" dirty="0"/>
                  <a:t>s</a:t>
                </a:r>
                <a:r>
                  <a:rPr lang="en-US" dirty="0"/>
                  <a:t> and </a:t>
                </a:r>
                <a:r>
                  <a:rPr lang="en-US" i="1" dirty="0"/>
                  <a:t>c</a:t>
                </a:r>
                <a:r>
                  <a:rPr lang="en-US" dirty="0"/>
                  <a:t> sea DFs are commensurate in size with those of the light-quark sea DFs</a:t>
                </a:r>
              </a:p>
              <a:p>
                <a:r>
                  <a:rPr lang="en-US" dirty="0"/>
                  <a:t>For s-and c-quarks, too, the pion DFs possess significantly greater support on the valence domain than the kindred proton DFs. </a:t>
                </a:r>
              </a:p>
              <a:p>
                <a:r>
                  <a:rPr lang="en-US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These outcomes are measurable expressions of EHM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227685D-58C8-48CA-A1E0-2055B1D654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219201"/>
                <a:ext cx="8001000" cy="4906964"/>
              </a:xfrm>
              <a:blipFill>
                <a:blip r:embed="rId2"/>
                <a:stretch>
                  <a:fillRect l="-1066" t="-870" r="-762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F80AC8-17A5-4881-9E22-953B66E58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1C64A7-49C7-403F-B94C-9E04EC331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A6E492-6489-4709-BBD5-B822FA3FE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8" name="Picture 7" descr="Chart, line chart, histogram&#10;&#10;Description automatically generated">
            <a:extLst>
              <a:ext uri="{FF2B5EF4-FFF2-40B4-BE49-F238E27FC236}">
                <a16:creationId xmlns:a16="http://schemas.microsoft.com/office/drawing/2014/main" id="{48E632F3-A0A9-4F28-90F9-118E39C1BA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600" y="683872"/>
            <a:ext cx="2924175" cy="5945528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ACA2D86-7EA5-49B2-8F69-22252813D0DD}"/>
              </a:ext>
            </a:extLst>
          </p:cNvPr>
          <p:cNvCxnSpPr>
            <a:cxnSpLocks/>
          </p:cNvCxnSpPr>
          <p:nvPr/>
        </p:nvCxnSpPr>
        <p:spPr bwMode="auto">
          <a:xfrm flipV="1">
            <a:off x="8229600" y="1524000"/>
            <a:ext cx="3124200" cy="1072753"/>
          </a:xfrm>
          <a:prstGeom prst="straightConnector1">
            <a:avLst/>
          </a:prstGeom>
          <a:ln>
            <a:prstDash val="dash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D05BF39-9344-4C52-A00A-57791A162B6E}"/>
              </a:ext>
            </a:extLst>
          </p:cNvPr>
          <p:cNvCxnSpPr>
            <a:cxnSpLocks/>
          </p:cNvCxnSpPr>
          <p:nvPr/>
        </p:nvCxnSpPr>
        <p:spPr bwMode="auto">
          <a:xfrm>
            <a:off x="8153400" y="3341291"/>
            <a:ext cx="3276600" cy="521891"/>
          </a:xfrm>
          <a:prstGeom prst="straightConnector1">
            <a:avLst/>
          </a:prstGeom>
          <a:ln>
            <a:prstDash val="dash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EBAA48F-D431-4862-B101-8ADE5F15E2C3}"/>
              </a:ext>
            </a:extLst>
          </p:cNvPr>
          <p:cNvCxnSpPr>
            <a:cxnSpLocks/>
          </p:cNvCxnSpPr>
          <p:nvPr/>
        </p:nvCxnSpPr>
        <p:spPr bwMode="auto">
          <a:xfrm>
            <a:off x="8001000" y="5158384"/>
            <a:ext cx="3352800" cy="480415"/>
          </a:xfrm>
          <a:prstGeom prst="straightConnector1">
            <a:avLst/>
          </a:prstGeom>
          <a:ln>
            <a:prstDash val="dash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259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12192000" cy="69290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631" y="152400"/>
            <a:ext cx="10972800" cy="114300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effectLst>
                  <a:reflection blurRad="6350" stA="55000" endA="50" endPos="85000" dist="60007" dir="5400000" sy="-100000" algn="bl" rotWithShape="0"/>
                </a:effectLst>
              </a:rPr>
              <a:t>Our Universe</a:t>
            </a:r>
            <a:endParaRPr lang="en-GB" sz="3600" dirty="0">
              <a:solidFill>
                <a:schemeClr val="bg1"/>
              </a:solidFill>
              <a:effectLst>
                <a:reflection blurRad="6350" stA="55000" endA="50" endPos="85000" dist="60007" dir="5400000" sy="-100000" algn="bl" rotWithShape="0"/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640548" y="6651658"/>
            <a:ext cx="4487026" cy="25717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Physics at AMBER international Workshop 2024/03/18-20                             (39/44)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Craig Roberts: cdroberts@nju.edu.cn  447 .. 24/03/19 ..."Emergent Hadron Mass and Pion and Kaon Structure"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81E7DB-C26F-4FE9-AB1F-C26527D5DAF1}"/>
              </a:ext>
            </a:extLst>
          </p:cNvPr>
          <p:cNvSpPr txBox="1"/>
          <p:nvPr/>
        </p:nvSpPr>
        <p:spPr>
          <a:xfrm>
            <a:off x="535350" y="345586"/>
            <a:ext cx="21793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Mass emerged 0.000001 seconds after the Big Bang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AE0CEE-2C41-5DC8-7343-4619255DA570}"/>
              </a:ext>
            </a:extLst>
          </p:cNvPr>
          <p:cNvSpPr txBox="1"/>
          <p:nvPr/>
        </p:nvSpPr>
        <p:spPr>
          <a:xfrm>
            <a:off x="535350" y="4793205"/>
            <a:ext cx="24501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Its appearance was crucial to the formation of the Universe as we know it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67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9FD1012-1D7B-0DFA-E445-765CD52884F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260228"/>
                <a:ext cx="10972800" cy="4754564"/>
              </a:xfrm>
            </p:spPr>
            <p:txBody>
              <a:bodyPr/>
              <a:lstStyle/>
              <a:p>
                <a:r>
                  <a:rPr lang="en-AU" dirty="0"/>
                  <a:t>Long story … 35+ years … $-billions … </a:t>
                </a:r>
              </a:p>
              <a:p>
                <a:r>
                  <a:rPr lang="en-AU" dirty="0"/>
                  <a:t>Future … Electron Ion Collider </a:t>
                </a:r>
                <a:br>
                  <a:rPr lang="en-AU" dirty="0"/>
                </a:br>
                <a:r>
                  <a:rPr lang="en-AU" dirty="0"/>
                  <a:t>… </a:t>
                </a:r>
                <a:r>
                  <a:rPr lang="en-US" dirty="0"/>
                  <a:t>Total project cost is expected to range from $1.7-2.8 billion</a:t>
                </a:r>
              </a:p>
              <a:p>
                <a:pPr marL="0" indent="0">
                  <a:buNone/>
                </a:pPr>
                <a:r>
                  <a:rPr lang="en-US" dirty="0"/>
                  <a:t>     … First beam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∼2034</m:t>
                    </m:r>
                  </m:oMath>
                </a14:m>
                <a:endParaRPr lang="en-US" dirty="0"/>
              </a:p>
              <a:p>
                <a:endParaRPr lang="en-AU" dirty="0"/>
              </a:p>
              <a:p>
                <a:endParaRPr lang="en-AU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9FD1012-1D7B-0DFA-E445-765CD52884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260228"/>
                <a:ext cx="10972800" cy="4754564"/>
              </a:xfrm>
              <a:blipFill>
                <a:blip r:embed="rId2"/>
                <a:stretch>
                  <a:fillRect l="-611" t="-89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picture containing text, font, screenshot, white&#10;&#10;Description automatically generated">
            <a:extLst>
              <a:ext uri="{FF2B5EF4-FFF2-40B4-BE49-F238E27FC236}">
                <a16:creationId xmlns:a16="http://schemas.microsoft.com/office/drawing/2014/main" id="{EDC508AD-E8C3-7C08-08A6-0F74C3A94C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1" y="3002280"/>
            <a:ext cx="9395460" cy="33223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4A2336-BDFE-C89E-FD09-2EBFF0D20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12AC41-8FF6-B896-E39E-2238F92FC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860ECD-B9AC-AB97-3532-3A6E57E9A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60C5BF-4553-11CF-9D3B-80796138E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EA65D5-ED45-04F9-D2E2-A38804D53E00}"/>
              </a:ext>
            </a:extLst>
          </p:cNvPr>
          <p:cNvSpPr txBox="1"/>
          <p:nvPr/>
        </p:nvSpPr>
        <p:spPr>
          <a:xfrm>
            <a:off x="7622965" y="2545081"/>
            <a:ext cx="1978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USA NAS Report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5C2855-8850-BA67-D77B-193C6D419BDB}"/>
              </a:ext>
            </a:extLst>
          </p:cNvPr>
          <p:cNvSpPr txBox="1"/>
          <p:nvPr/>
        </p:nvSpPr>
        <p:spPr>
          <a:xfrm>
            <a:off x="7175419" y="484344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EHM is the keystone for future experiments in </a:t>
            </a:r>
            <a:r>
              <a:rPr lang="en-AU" i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hadroparticle</a:t>
            </a:r>
            <a:r>
              <a:rPr lang="en-AU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physics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BF0A700-DA01-ED15-E117-7DB805E4B78A}"/>
              </a:ext>
            </a:extLst>
          </p:cNvPr>
          <p:cNvSpPr txBox="1">
            <a:spLocks/>
          </p:cNvSpPr>
          <p:nvPr/>
        </p:nvSpPr>
        <p:spPr bwMode="auto">
          <a:xfrm>
            <a:off x="5056716" y="279485"/>
            <a:ext cx="6680201" cy="1119237"/>
          </a:xfrm>
          <a:prstGeom prst="rect">
            <a:avLst/>
          </a:prstGeom>
          <a:ln w="25400" cap="flat" cmpd="sng" algn="ctr">
            <a:solidFill>
              <a:schemeClr val="accent2"/>
            </a:solidFill>
            <a:prstDash val="solid"/>
            <a:miter lim="800000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6600" b="0" kern="0">
                <a:ln w="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Proton Spin Crisis</a:t>
            </a:r>
            <a:endParaRPr lang="en-US" sz="6600" b="0" i="1" kern="0" dirty="0">
              <a:ln w="0"/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0096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E94EE38D-FD35-2AD3-533B-829D49CA0A0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400800" y="1600200"/>
                <a:ext cx="5334000" cy="4525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Wingdings" pitchFamily="2" charset="2"/>
                  <a:buChar char="Ø"/>
                  <a:defRPr sz="220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20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•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>
                  <a:spcBef>
                    <a:spcPts val="600"/>
                  </a:spcBef>
                  <a:spcAft>
                    <a:spcPts val="1200"/>
                  </a:spcAft>
                </a:pPr>
                <a:r>
                  <a:rPr lang="en-AU" kern="0" dirty="0"/>
                  <a:t>In relativistic quantum non-Abelian gauge field theory (QCD), this is the proton</a:t>
                </a:r>
              </a:p>
              <a:p>
                <a:endParaRPr lang="en-AU" kern="0" dirty="0"/>
              </a:p>
              <a:p>
                <a:endParaRPr lang="en-AU" kern="0" dirty="0"/>
              </a:p>
              <a:p>
                <a:endParaRPr lang="en-AU" kern="0" dirty="0"/>
              </a:p>
              <a:p>
                <a:endParaRPr lang="en-AU" kern="0" dirty="0"/>
              </a:p>
              <a:p>
                <a:endParaRPr lang="en-AU" kern="0" dirty="0"/>
              </a:p>
              <a:p>
                <a:endParaRPr lang="en-AU" kern="0" dirty="0"/>
              </a:p>
              <a:p>
                <a:endParaRPr lang="en-AU" kern="0" dirty="0"/>
              </a:p>
              <a:p>
                <a:r>
                  <a:rPr lang="en-AU" kern="0" dirty="0"/>
                  <a:t>2 valence </a:t>
                </a:r>
                <a14:m>
                  <m:oMath xmlns:m="http://schemas.openxmlformats.org/officeDocument/2006/math">
                    <m:r>
                      <a:rPr lang="en-AU" b="0" i="1" kern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AU" kern="0" dirty="0"/>
                  <a:t> quarks + 1 valence </a:t>
                </a:r>
                <a14:m>
                  <m:oMath xmlns:m="http://schemas.openxmlformats.org/officeDocument/2006/math">
                    <m:r>
                      <a:rPr lang="en-AU" b="0" i="1" kern="0" smtClean="0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AU" kern="0" dirty="0"/>
                  <a:t> quark + sea of infinitely many quarks and antiquarks and gluons</a:t>
                </a:r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E94EE38D-FD35-2AD3-533B-829D49CA0A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00800" y="1600200"/>
                <a:ext cx="5334000" cy="4525963"/>
              </a:xfrm>
              <a:prstGeom prst="rect">
                <a:avLst/>
              </a:prstGeom>
              <a:blipFill>
                <a:blip r:embed="rId2"/>
                <a:stretch>
                  <a:fillRect l="-1257" t="-943" r="-1143" b="-8895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picture containing circle, art&#10;&#10;Description automatically generated">
            <a:extLst>
              <a:ext uri="{FF2B5EF4-FFF2-40B4-BE49-F238E27FC236}">
                <a16:creationId xmlns:a16="http://schemas.microsoft.com/office/drawing/2014/main" id="{F9CC3687-9994-F1FD-8418-F2D595A64C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2362200"/>
            <a:ext cx="2946432" cy="29184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410238-A2D9-9D85-5829-1FA40D035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Origin of Proton Spin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57FFC9-372E-C9CD-BAE0-809EE0765D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32452"/>
            <a:ext cx="4953000" cy="4525963"/>
          </a:xfrm>
        </p:spPr>
        <p:txBody>
          <a:bodyPr/>
          <a:lstStyle/>
          <a:p>
            <a:r>
              <a:rPr lang="en-AU" dirty="0"/>
              <a:t>Basic answer</a:t>
            </a:r>
          </a:p>
          <a:p>
            <a:r>
              <a:rPr lang="en-AU" dirty="0"/>
              <a:t>This is </a:t>
            </a:r>
            <a:r>
              <a:rPr lang="en-AU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NOT</a:t>
            </a:r>
            <a:r>
              <a:rPr lang="en-AU" dirty="0"/>
              <a:t> the proton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294B3-2994-B621-B0C5-49D5A4B79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C44DBC-1DFB-D77B-BC23-2EBCAA0AA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808939-0ACC-AF8F-B855-17BF2C891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8" name="Picture 7" descr="A picture containing logo, graphics, font, symbol&#10;&#10;Description automatically generated">
            <a:extLst>
              <a:ext uri="{FF2B5EF4-FFF2-40B4-BE49-F238E27FC236}">
                <a16:creationId xmlns:a16="http://schemas.microsoft.com/office/drawing/2014/main" id="{01D5EBAC-03E1-4A1E-1B85-29CF46727B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209800"/>
            <a:ext cx="3276600" cy="3276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C70AF76-7869-A3FE-6BA0-DCC69975D557}"/>
                  </a:ext>
                </a:extLst>
              </p:cNvPr>
              <p:cNvSpPr txBox="1"/>
              <p:nvPr/>
            </p:nvSpPr>
            <p:spPr>
              <a:xfrm>
                <a:off x="3962400" y="2667268"/>
                <a:ext cx="3505200" cy="27546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+mj-lt"/>
                  <a:buAutoNum type="alphaUcPeriod"/>
                </a:pPr>
                <a14:m>
                  <m:oMath xmlns:m="http://schemas.openxmlformats.org/officeDocument/2006/math">
                    <m:r>
                      <a:rPr lang="en-AU" sz="2400" b="0" i="1" smtClean="0">
                        <a:ln w="0"/>
                        <a:solidFill>
                          <a:srgbClr val="C0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∃</m:t>
                    </m:r>
                  </m:oMath>
                </a14:m>
                <a:r>
                  <a:rPr lang="en-AU" sz="2400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orbital angular momentum in every frame</a:t>
                </a:r>
              </a:p>
              <a:p>
                <a:pPr marL="457200" indent="-457200">
                  <a:spcBef>
                    <a:spcPts val="600"/>
                  </a:spcBef>
                  <a:buFont typeface="+mj-lt"/>
                  <a:buAutoNum type="alphaUcPeriod"/>
                </a:pPr>
                <a:r>
                  <a:rPr lang="en-AU" sz="2400" i="1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Infinitely many spin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AU" sz="2400" i="1" dirty="0" smtClean="0">
                            <a:ln w="0"/>
                            <a:solidFill>
                              <a:srgbClr val="C0000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sz="2400" i="1" dirty="0" smtClean="0">
                            <a:ln w="0"/>
                            <a:solidFill>
                              <a:srgbClr val="C0000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</m:d>
                    <m:r>
                      <a:rPr lang="en-AU" sz="2400" i="1" dirty="0" smtClean="0">
                        <a:ln w="0"/>
                        <a:solidFill>
                          <a:srgbClr val="C0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AU" sz="2400" i="1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gluons can potentially carry a lot of the proton spin 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C70AF76-7869-A3FE-6BA0-DCC69975D5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2667268"/>
                <a:ext cx="3505200" cy="2754600"/>
              </a:xfrm>
              <a:prstGeom prst="rect">
                <a:avLst/>
              </a:prstGeom>
              <a:blipFill>
                <a:blip r:embed="rId5"/>
                <a:stretch>
                  <a:fillRect l="-3304" t="-2217" b="-5322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1262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 uiExpand="1" build="p"/>
      <p:bldP spid="1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2641BC06-841D-103B-4B30-3B51163C8A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460" y="898844"/>
            <a:ext cx="6606540" cy="52349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69EFBAA-F812-A402-FF60-E9B6DBA1431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sz="3200" b="0" dirty="0" err="1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Polarised</a:t>
                </a:r>
                <a:r>
                  <a:rPr lang="en-US" sz="3200" b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quark distribution functions at </a:t>
                </a:r>
                <a14:m>
                  <m:oMath xmlns:m="http://schemas.openxmlformats.org/officeDocument/2006/math">
                    <m:r>
                      <a:rPr lang="en-AU" sz="3200" b="0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𝜁</m:t>
                    </m:r>
                    <m:r>
                      <a:rPr lang="en-AU" sz="3200" b="0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AU" sz="3200" b="0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AU" sz="3200" b="0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sz="3200" b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GeV</a:t>
                </a:r>
                <a:endParaRPr lang="en-AU" sz="28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69EFBAA-F812-A402-FF60-E9B6DBA143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611" t="-4278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24DB66D-12E2-B8F8-B960-411A9BB623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066801"/>
                <a:ext cx="5181600" cy="5059364"/>
              </a:xfrm>
            </p:spPr>
            <p:txBody>
              <a:bodyPr/>
              <a:lstStyle/>
              <a:p>
                <a:r>
                  <a:rPr lang="en-AU" dirty="0"/>
                  <a:t>Continuum predictions for helicity-dependent quark DFs deliver quantitative agreement with all available world data  </a:t>
                </a:r>
              </a:p>
              <a:p>
                <a:r>
                  <a:rPr lang="en-AU" dirty="0"/>
                  <a:t>COMPASS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AU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AU" dirty="0"/>
                  <a:t> lead to underestimate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AU" dirty="0"/>
                  <a:t> by 25%</a:t>
                </a:r>
              </a:p>
              <a:p>
                <a:pPr lvl="1"/>
                <a:r>
                  <a:rPr lang="en-AU" sz="2200" dirty="0"/>
                  <a:t>Explains why COMPASS data lie below prediction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24DB66D-12E2-B8F8-B960-411A9BB623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066801"/>
                <a:ext cx="5181600" cy="5059364"/>
              </a:xfrm>
              <a:blipFill>
                <a:blip r:embed="rId4"/>
                <a:stretch>
                  <a:fillRect l="-1294" t="-843" r="-2471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F98CF-2982-1B11-5968-836E05666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96D9A7-9C8A-153A-38BB-32E3BCD28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9D1A43-72F9-B820-8E72-0E873A986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A1ED92-8073-7857-E958-A2B0518E54E6}"/>
              </a:ext>
            </a:extLst>
          </p:cNvPr>
          <p:cNvSpPr txBox="1"/>
          <p:nvPr/>
        </p:nvSpPr>
        <p:spPr>
          <a:xfrm>
            <a:off x="0" y="5724436"/>
            <a:ext cx="529296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b="0" i="1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Polarised parton distribution functions and proton spin, </a:t>
            </a:r>
            <a:r>
              <a:rPr lang="en-AU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Peng Cheng (</a:t>
            </a:r>
            <a:r>
              <a:rPr lang="ja-JP" altLang="en-US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程鹏</a:t>
            </a:r>
            <a:r>
              <a:rPr lang="en-US" altLang="ja-JP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), </a:t>
            </a:r>
            <a:r>
              <a:rPr lang="en-AU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Yang Yu (</a:t>
            </a:r>
            <a:r>
              <a:rPr lang="ja-JP" altLang="en-US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俞杨</a:t>
            </a:r>
            <a:r>
              <a:rPr lang="en-US" altLang="ja-JP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), </a:t>
            </a:r>
            <a:r>
              <a:rPr lang="en-AU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Hui-Yu Xing (</a:t>
            </a:r>
            <a:r>
              <a:rPr lang="ja-JP" altLang="en-US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邢惠瑜</a:t>
            </a:r>
            <a:r>
              <a:rPr lang="en-US" altLang="ja-JP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) </a:t>
            </a:r>
            <a:r>
              <a:rPr lang="en-US" altLang="ja-JP" sz="1100" b="0" i="1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et al</a:t>
            </a:r>
            <a:r>
              <a:rPr lang="en-US" altLang="ja-JP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.</a:t>
            </a:r>
            <a:r>
              <a:rPr lang="en-AU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, </a:t>
            </a:r>
            <a:r>
              <a:rPr lang="en-AU" sz="1100" b="0" i="0" u="sng" strike="noStrike" dirty="0">
                <a:effectLst/>
                <a:latin typeface="Open Sans" panose="020B0606030504020204" pitchFamily="34" charset="0"/>
                <a:hlinkClick r:id="rId5"/>
              </a:rPr>
              <a:t>e-print: 2304.12469 [hep-</a:t>
            </a:r>
            <a:r>
              <a:rPr lang="en-AU" sz="1100" b="0" i="0" u="sng" strike="noStrike" dirty="0" err="1">
                <a:effectLst/>
                <a:latin typeface="Open Sans" panose="020B0606030504020204" pitchFamily="34" charset="0"/>
                <a:hlinkClick r:id="rId5"/>
              </a:rPr>
              <a:t>ph</a:t>
            </a:r>
            <a:r>
              <a:rPr lang="en-AU" sz="1100" b="0" i="0" u="sng" strike="noStrike" dirty="0">
                <a:effectLst/>
                <a:latin typeface="Open Sans" panose="020B0606030504020204" pitchFamily="34" charset="0"/>
                <a:hlinkClick r:id="rId5"/>
              </a:rPr>
              <a:t>]</a:t>
            </a:r>
            <a:r>
              <a:rPr lang="en-AU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, </a:t>
            </a:r>
            <a:r>
              <a:rPr lang="en-AU" sz="1100" b="0" i="0" u="sng" strike="noStrike" dirty="0">
                <a:effectLst/>
                <a:latin typeface="Open Sans" panose="020B0606030504020204" pitchFamily="34" charset="0"/>
                <a:hlinkClick r:id="rId6"/>
              </a:rPr>
              <a:t>Phys. Lett. B </a:t>
            </a:r>
            <a:r>
              <a:rPr lang="en-AU" sz="1100" b="1" i="0" u="sng" strike="noStrike" dirty="0">
                <a:effectLst/>
                <a:latin typeface="Open Sans" panose="020B0606030504020204" pitchFamily="34" charset="0"/>
                <a:hlinkClick r:id="rId6"/>
              </a:rPr>
              <a:t>844</a:t>
            </a:r>
            <a:r>
              <a:rPr lang="en-AU" sz="1100" b="0" i="0" u="sng" strike="noStrike" dirty="0">
                <a:effectLst/>
                <a:latin typeface="Open Sans" panose="020B0606030504020204" pitchFamily="34" charset="0"/>
                <a:hlinkClick r:id="rId6"/>
              </a:rPr>
              <a:t> (2023) 138074/1-7</a:t>
            </a:r>
            <a:endParaRPr lang="en-AU" sz="1100" dirty="0"/>
          </a:p>
        </p:txBody>
      </p:sp>
    </p:spTree>
    <p:extLst>
      <p:ext uri="{BB962C8B-B14F-4D97-AF65-F5344CB8AC3E}">
        <p14:creationId xmlns:p14="http://schemas.microsoft.com/office/powerpoint/2010/main" val="699169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24DB66D-12E2-B8F8-B960-411A9BB623A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066801"/>
                <a:ext cx="5181600" cy="5059364"/>
              </a:xfrm>
            </p:spPr>
            <p:txBody>
              <a:bodyPr/>
              <a:lstStyle/>
              <a:p>
                <a:r>
                  <a:rPr lang="en-AU" dirty="0"/>
                  <a:t>Continuum predictions for helicity-dependent quark DFs deliver quantitative agreement with all available world data</a:t>
                </a:r>
              </a:p>
              <a:p>
                <a:r>
                  <a:rPr lang="en-AU" dirty="0"/>
                  <a:t>COMPASS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AU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AU" dirty="0"/>
                  <a:t> lead to underestimate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AU" dirty="0"/>
                  <a:t> by 25%</a:t>
                </a:r>
              </a:p>
              <a:p>
                <a:pPr lvl="1"/>
                <a:r>
                  <a:rPr lang="en-AU" sz="2200" dirty="0"/>
                  <a:t>Explains why COMPASS data lie below prediction</a:t>
                </a:r>
              </a:p>
              <a:p>
                <a:r>
                  <a:rPr lang="en-AU" sz="2400" dirty="0"/>
                  <a:t>Predictions for sea are consistent with available data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24DB66D-12E2-B8F8-B960-411A9BB623A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066801"/>
                <a:ext cx="5181600" cy="5059364"/>
              </a:xfrm>
              <a:blipFill>
                <a:blip r:embed="rId2"/>
                <a:stretch>
                  <a:fillRect l="-1529" t="-843" r="-2471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F98CF-2982-1B11-5968-836E056667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96D9A7-9C8A-153A-38BB-32E3BCD28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9D1A43-72F9-B820-8E72-0E873A986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53</a:t>
            </a:fld>
            <a:endParaRPr lang="en-US"/>
          </a:p>
        </p:txBody>
      </p:sp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2641BC06-841D-103B-4B30-3B51163C8A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460" y="898844"/>
            <a:ext cx="6606540" cy="52349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4DBFC66-C5A6-FC3A-4D63-F4BD28C0CD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974" y="685800"/>
            <a:ext cx="5943600" cy="41704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69EFBAA-F812-A402-FF60-E9B6DBA1431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09600" y="232393"/>
                <a:ext cx="10972800" cy="1143000"/>
              </a:xfrm>
            </p:spPr>
            <p:txBody>
              <a:bodyPr/>
              <a:lstStyle/>
              <a:p>
                <a:r>
                  <a:rPr lang="en-US" sz="3200" b="0" dirty="0" err="1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Polarised</a:t>
                </a:r>
                <a:r>
                  <a:rPr lang="en-US" sz="3200" b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quark distribution functions at </a:t>
                </a:r>
                <a14:m>
                  <m:oMath xmlns:m="http://schemas.openxmlformats.org/officeDocument/2006/math">
                    <m:r>
                      <a:rPr lang="en-AU" sz="3200" b="0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𝜁</m:t>
                    </m:r>
                    <m:r>
                      <a:rPr lang="en-AU" sz="3200" b="0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AU" sz="3200" b="0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AU" sz="3200" b="0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sz="3200" b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GeV</a:t>
                </a:r>
                <a:endParaRPr lang="en-AU" sz="28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69EFBAA-F812-A402-FF60-E9B6DBA143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232393"/>
                <a:ext cx="10972800" cy="1143000"/>
              </a:xfrm>
              <a:blipFill>
                <a:blip r:embed="rId5"/>
                <a:stretch>
                  <a:fillRect l="-1611" t="-3723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F87074F0-6497-B195-B59A-D0BC1E42F214}"/>
              </a:ext>
            </a:extLst>
          </p:cNvPr>
          <p:cNvSpPr txBox="1"/>
          <p:nvPr/>
        </p:nvSpPr>
        <p:spPr>
          <a:xfrm>
            <a:off x="0" y="5724436"/>
            <a:ext cx="529296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b="0" i="1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Polarised parton distribution functions and proton spin, </a:t>
            </a:r>
            <a:r>
              <a:rPr lang="en-AU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Peng Cheng (</a:t>
            </a:r>
            <a:r>
              <a:rPr lang="ja-JP" altLang="en-US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程鹏</a:t>
            </a:r>
            <a:r>
              <a:rPr lang="en-US" altLang="ja-JP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), </a:t>
            </a:r>
            <a:r>
              <a:rPr lang="en-AU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Yang Yu (</a:t>
            </a:r>
            <a:r>
              <a:rPr lang="ja-JP" altLang="en-US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俞杨</a:t>
            </a:r>
            <a:r>
              <a:rPr lang="en-US" altLang="ja-JP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), </a:t>
            </a:r>
            <a:r>
              <a:rPr lang="en-AU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Hui-Yu Xing (</a:t>
            </a:r>
            <a:r>
              <a:rPr lang="ja-JP" altLang="en-US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邢惠瑜</a:t>
            </a:r>
            <a:r>
              <a:rPr lang="en-US" altLang="ja-JP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) </a:t>
            </a:r>
            <a:r>
              <a:rPr lang="en-US" altLang="ja-JP" sz="1100" b="0" i="1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et al</a:t>
            </a:r>
            <a:r>
              <a:rPr lang="en-US" altLang="ja-JP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.</a:t>
            </a:r>
            <a:r>
              <a:rPr lang="en-AU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, </a:t>
            </a:r>
            <a:r>
              <a:rPr lang="en-AU" sz="1100" b="0" i="0" u="sng" strike="noStrike" dirty="0">
                <a:effectLst/>
                <a:latin typeface="Open Sans" panose="020B0606030504020204" pitchFamily="34" charset="0"/>
                <a:hlinkClick r:id="rId6"/>
              </a:rPr>
              <a:t>e-print: 2304.12469 [hep-</a:t>
            </a:r>
            <a:r>
              <a:rPr lang="en-AU" sz="1100" b="0" i="0" u="sng" strike="noStrike" dirty="0" err="1">
                <a:effectLst/>
                <a:latin typeface="Open Sans" panose="020B0606030504020204" pitchFamily="34" charset="0"/>
                <a:hlinkClick r:id="rId6"/>
              </a:rPr>
              <a:t>ph</a:t>
            </a:r>
            <a:r>
              <a:rPr lang="en-AU" sz="1100" b="0" i="0" u="sng" strike="noStrike" dirty="0">
                <a:effectLst/>
                <a:latin typeface="Open Sans" panose="020B0606030504020204" pitchFamily="34" charset="0"/>
                <a:hlinkClick r:id="rId6"/>
              </a:rPr>
              <a:t>]</a:t>
            </a:r>
            <a:r>
              <a:rPr lang="en-AU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, </a:t>
            </a:r>
            <a:r>
              <a:rPr lang="en-AU" sz="1100" b="0" i="0" u="sng" strike="noStrike" dirty="0">
                <a:effectLst/>
                <a:latin typeface="Open Sans" panose="020B0606030504020204" pitchFamily="34" charset="0"/>
                <a:hlinkClick r:id="rId7"/>
              </a:rPr>
              <a:t>Phys. Lett. B </a:t>
            </a:r>
            <a:r>
              <a:rPr lang="en-AU" sz="1100" b="1" i="0" u="sng" strike="noStrike" dirty="0">
                <a:effectLst/>
                <a:latin typeface="Open Sans" panose="020B0606030504020204" pitchFamily="34" charset="0"/>
                <a:hlinkClick r:id="rId7"/>
              </a:rPr>
              <a:t>844</a:t>
            </a:r>
            <a:r>
              <a:rPr lang="en-AU" sz="1100" b="0" i="0" u="sng" strike="noStrike" dirty="0">
                <a:effectLst/>
                <a:latin typeface="Open Sans" panose="020B0606030504020204" pitchFamily="34" charset="0"/>
                <a:hlinkClick r:id="rId7"/>
              </a:rPr>
              <a:t> (2023) 138074/1-7</a:t>
            </a:r>
            <a:endParaRPr lang="en-AU" sz="1100" dirty="0"/>
          </a:p>
        </p:txBody>
      </p:sp>
    </p:spTree>
    <p:extLst>
      <p:ext uri="{BB962C8B-B14F-4D97-AF65-F5344CB8AC3E}">
        <p14:creationId xmlns:p14="http://schemas.microsoft.com/office/powerpoint/2010/main" val="360240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4A8816C-299B-AD1E-E32B-A09C3CA5B09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sz="3200" b="0" dirty="0" err="1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Polarised</a:t>
                </a:r>
                <a:r>
                  <a:rPr lang="en-US" sz="3200" b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glue distribution functions at </a:t>
                </a:r>
                <a14:m>
                  <m:oMath xmlns:m="http://schemas.openxmlformats.org/officeDocument/2006/math">
                    <m:r>
                      <a:rPr lang="en-AU" sz="3200" b="0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𝜁</m:t>
                    </m:r>
                    <m:r>
                      <a:rPr lang="en-AU" sz="3200" b="0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AU" sz="3200" b="0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AU" sz="3200" b="0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sz="3200" b="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GeV</a:t>
                </a:r>
                <a:endParaRPr lang="en-AU" sz="28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4A8816C-299B-AD1E-E32B-A09C3CA5B0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611" t="-4278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5A16432-CEE1-0FF7-C5FB-B735A7249EE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600201"/>
                <a:ext cx="5943600" cy="4525963"/>
              </a:xfrm>
            </p:spPr>
            <p:txBody>
              <a:bodyPr/>
              <a:lstStyle/>
              <a:p>
                <a:r>
                  <a:rPr lang="en-AU" dirty="0"/>
                  <a:t>Parameter-free CSM prediction </a:t>
                </a:r>
              </a:p>
              <a:p>
                <a:pPr marL="0" indent="0">
                  <a:buNone/>
                </a:pPr>
                <a:r>
                  <a:rPr lang="en-AU" dirty="0"/>
                  <a:t>      compared with COMPASS data</a:t>
                </a:r>
              </a:p>
              <a:p>
                <a:pPr marL="800100" lvl="2" indent="0">
                  <a:buNone/>
                </a:pPr>
                <a:r>
                  <a:rPr lang="en-US" sz="2000" dirty="0"/>
                  <a:t>C. Adolph, </a:t>
                </a:r>
                <a:r>
                  <a:rPr lang="en-US" sz="2000" i="1" dirty="0"/>
                  <a:t>et al</a:t>
                </a:r>
                <a:r>
                  <a:rPr lang="en-US" sz="2000" dirty="0"/>
                  <a:t>., </a:t>
                </a:r>
                <a:r>
                  <a:rPr lang="en-US" sz="2000" i="1" dirty="0"/>
                  <a:t>Leading-order determination of the gluon polarization from semi-inclusive deep  inelastic scattering data</a:t>
                </a:r>
                <a:r>
                  <a:rPr lang="en-US" sz="2000" dirty="0"/>
                  <a:t>, Eur. Phys. J. C 77 (4) (2017) 209</a:t>
                </a:r>
              </a:p>
              <a:p>
                <a:pPr marL="400050" lvl="1" indent="0">
                  <a:buNone/>
                </a:pPr>
                <a:r>
                  <a:rPr lang="en-US" dirty="0"/>
                  <a:t>e.g. average value over data window</a:t>
                </a:r>
              </a:p>
              <a:p>
                <a:pPr marL="40005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167</m:t>
                    </m:r>
                    <m:sSub>
                      <m:sSubPr>
                        <m:ctrlPr>
                          <a:rPr lang="en-AU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AU" b="0" i="0" dirty="0" smtClean="0">
                            <a:latin typeface="Cambria Math" panose="02040503050406030204" pitchFamily="18" charset="0"/>
                          </a:rPr>
                          <m:t>CSM</m:t>
                        </m:r>
                      </m:sub>
                    </m:sSub>
                  </m:oMath>
                </a14:m>
                <a:r>
                  <a:rPr lang="en-US" dirty="0"/>
                  <a:t>  </a:t>
                </a:r>
                <a:r>
                  <a:rPr lang="en-US" i="1" dirty="0"/>
                  <a:t>cf</a:t>
                </a:r>
                <a:r>
                  <a:rPr lang="en-US" dirty="0"/>
                  <a:t>.  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113</m:t>
                    </m:r>
                    <m:r>
                      <a:rPr lang="en-AU" b="0" i="1" dirty="0" smtClean="0"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038</m:t>
                    </m:r>
                    <m:r>
                      <a:rPr lang="en-AU" b="0" i="1" dirty="0" smtClean="0">
                        <a:latin typeface="Cambria Math" panose="02040503050406030204" pitchFamily="18" charset="0"/>
                      </a:rPr>
                      <m:t>±</m:t>
                    </m:r>
                    <m:sSub>
                      <m:sSubPr>
                        <m:ctrlPr>
                          <a:rPr lang="en-AU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036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AU" b="0" i="0" dirty="0" smtClean="0">
                            <a:latin typeface="Cambria Math" panose="02040503050406030204" pitchFamily="18" charset="0"/>
                          </a:rPr>
                          <m:t>COMPASS</m:t>
                        </m:r>
                      </m:sub>
                    </m:sSub>
                  </m:oMath>
                </a14:m>
                <a:endParaRPr lang="en-AU" dirty="0"/>
              </a:p>
              <a:p>
                <a:pPr>
                  <a:spcBef>
                    <a:spcPts val="1200"/>
                  </a:spcBef>
                </a:pPr>
                <a:r>
                  <a:rPr lang="en-AU" dirty="0"/>
                  <a:t>Comparison with phenomenological global fits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en-AU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AU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05</m:t>
                          </m:r>
                        </m:sub>
                        <m:sup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  <m:e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AU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𝜁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  <m:r>
                            <m:rPr>
                              <m:sty m:val="p"/>
                            </m:rPr>
                            <a:rPr lang="en-AU" b="0" i="0" smtClean="0">
                              <a:latin typeface="Cambria Math" panose="02040503050406030204" pitchFamily="18" charset="0"/>
                            </a:rPr>
                            <m:t>GeV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  <m:r>
                        <a:rPr lang="en-AU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AU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AU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AU" b="0" i="1" smtClean="0">
                          <a:latin typeface="Cambria Math" panose="02040503050406030204" pitchFamily="18" charset="0"/>
                        </a:rPr>
                        <m:t>199</m:t>
                      </m:r>
                      <m:sSub>
                        <m:sSubPr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d>
                        </m:e>
                        <m:sub>
                          <m:r>
                            <m:rPr>
                              <m:sty m:val="p"/>
                            </m:rPr>
                            <a:rPr lang="en-AU" b="0" i="0" smtClean="0">
                              <a:latin typeface="Cambria Math" panose="02040503050406030204" pitchFamily="18" charset="0"/>
                            </a:rPr>
                            <m:t>CSM</m:t>
                          </m:r>
                        </m:sub>
                      </m:sSub>
                    </m:oMath>
                  </m:oMathPara>
                </a14:m>
                <a:endParaRPr lang="en-AU" dirty="0"/>
              </a:p>
              <a:p>
                <a:pPr marL="0" indent="0">
                  <a:buNone/>
                </a:pPr>
                <a:r>
                  <a:rPr lang="en-AU" dirty="0"/>
                  <a:t>                                       </a:t>
                </a:r>
                <a:r>
                  <a:rPr lang="en-AU" i="1" dirty="0"/>
                  <a:t>cf</a:t>
                </a:r>
                <a:r>
                  <a:rPr lang="en-AU" dirty="0"/>
                  <a:t>. DSSV14: </a:t>
                </a:r>
                <a14:m>
                  <m:oMath xmlns:m="http://schemas.openxmlformats.org/officeDocument/2006/math">
                    <m:r>
                      <a:rPr lang="en-AU" i="1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AU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i="1" dirty="0" smtClean="0">
                        <a:latin typeface="Cambria Math" panose="02040503050406030204" pitchFamily="18" charset="0"/>
                      </a:rPr>
                      <m:t>19</m:t>
                    </m:r>
                    <m:r>
                      <a:rPr lang="en-AU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AU" i="1" dirty="0" smtClean="0">
                        <a:latin typeface="Cambria Math" panose="02040503050406030204" pitchFamily="18" charset="0"/>
                      </a:rPr>
                      <m:t>6</m:t>
                    </m:r>
                    <m:r>
                      <a:rPr lang="en-AU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AU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5A16432-CEE1-0FF7-C5FB-B735A7249E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600201"/>
                <a:ext cx="5943600" cy="4525963"/>
              </a:xfrm>
              <a:blipFill>
                <a:blip r:embed="rId3"/>
                <a:stretch>
                  <a:fillRect l="-1333" t="-943" r="-1333" b="-188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747B1D-8F81-6B61-5F40-2CA3C2E75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4465F-EEBF-B34C-E264-DB06825A7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D84DA3-4FE8-B733-EB57-F2A9AA483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54</a:t>
            </a:fld>
            <a:endParaRPr lang="en-US"/>
          </a:p>
        </p:txBody>
      </p:sp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E27F7AB8-06D6-AE11-8820-0511355EB4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582" y="1752600"/>
            <a:ext cx="5715418" cy="38385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9EB80DB-A197-D21C-8271-CB76DFA9EB2E}"/>
                  </a:ext>
                </a:extLst>
              </p:cNvPr>
              <p:cNvSpPr txBox="1"/>
              <p:nvPr/>
            </p:nvSpPr>
            <p:spPr>
              <a:xfrm>
                <a:off x="7848600" y="2286000"/>
                <a:ext cx="320040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AU" b="0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AU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𝐺</m:t>
                    </m:r>
                    <m:r>
                      <a:rPr lang="en-AU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AU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AU" dirty="0">
                    <a:solidFill>
                      <a:schemeClr val="accent1">
                        <a:lumMod val="50000"/>
                      </a:schemeClr>
                    </a:solidFill>
                  </a:rPr>
                  <a:t> is positive definite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AU" dirty="0">
                    <a:solidFill>
                      <a:schemeClr val="accent1">
                        <a:lumMod val="50000"/>
                      </a:schemeClr>
                    </a:solidFill>
                  </a:rPr>
                  <a:t>Phenomenological fits should implement this constraint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9EB80DB-A197-D21C-8271-CB76DFA9EB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8600" y="2286000"/>
                <a:ext cx="3200401" cy="1200329"/>
              </a:xfrm>
              <a:prstGeom prst="rect">
                <a:avLst/>
              </a:prstGeom>
              <a:blipFill>
                <a:blip r:embed="rId5"/>
                <a:stretch>
                  <a:fillRect l="-1333" t="-2538" b="-710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8148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1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69B602B-53AA-79E4-4B64-20395BD4DE9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010131"/>
                <a:ext cx="10972800" cy="5135565"/>
              </a:xfrm>
            </p:spPr>
            <p:txBody>
              <a:bodyPr/>
              <a:lstStyle/>
              <a:p>
                <a:r>
                  <a:rPr lang="en-US" dirty="0"/>
                  <a:t>Recall </a:t>
                </a:r>
                <a:r>
                  <a:rPr lang="en-US" dirty="0">
                    <a:hlinkClick r:id="rId2" action="ppaction://hlinksldjump"/>
                  </a:rPr>
                  <a:t>page 19</a:t>
                </a:r>
                <a:r>
                  <a:rPr lang="en-US" dirty="0"/>
                  <a:t>, which records </a:t>
                </a:r>
              </a:p>
              <a:p>
                <a:pPr marL="0" indent="0">
                  <a:buNone/>
                </a:pPr>
                <a:r>
                  <a:rPr lang="en-AU" b="0" dirty="0"/>
                  <a:t>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AU" b="0" i="1" smtClean="0">
                        <a:latin typeface="Cambria Math" panose="02040503050406030204" pitchFamily="18" charset="0"/>
                      </a:rPr>
                      <m:t>≈65% </m:t>
                    </m:r>
                  </m:oMath>
                </a14:m>
                <a:r>
                  <a:rPr lang="en-US" dirty="0"/>
                  <a:t>of proton spin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/>
                  <a:t>            carried by valence quark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/>
                  <a:t>            quasiparticle degrees of freedom at the hadron scale. </a:t>
                </a:r>
              </a:p>
              <a:p>
                <a:r>
                  <a:rPr lang="en-US" dirty="0"/>
                  <a:t>Under </a:t>
                </a:r>
                <a:r>
                  <a:rPr lang="en-US" b="1" dirty="0"/>
                  <a:t>P1 </a:t>
                </a:r>
                <a:r>
                  <a:rPr lang="en-US" dirty="0"/>
                  <a:t>evolution, this value is independent of scale.</a:t>
                </a:r>
              </a:p>
              <a:p>
                <a:r>
                  <a:rPr lang="en-US" dirty="0"/>
                  <a:t>However, measurements of the proton spin are sensitive to </a:t>
                </a:r>
              </a:p>
              <a:p>
                <a:pPr marL="0" indent="0">
                  <a:buNone/>
                </a:pPr>
                <a:r>
                  <a:rPr lang="en-US" dirty="0"/>
                  <a:t>      non-Abelian anomaly corrected combination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=4</m:t>
                        </m:r>
                      </m:e>
                    </m:d>
                  </m:oMath>
                </a14:m>
                <a:endParaRPr lang="en-AU" b="0" dirty="0"/>
              </a:p>
              <a:p>
                <a:endParaRPr lang="en-AU" dirty="0"/>
              </a:p>
              <a:p>
                <a:endParaRPr lang="en-AU" dirty="0"/>
              </a:p>
              <a:p>
                <a:r>
                  <a:rPr lang="en-AU" dirty="0"/>
                  <a:t>CSM prediction: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p>
                    </m:sSubSup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  <m:r>
                          <m:rPr>
                            <m:sty m:val="p"/>
                          </m:rPr>
                          <a:rPr lang="en-AU" b="0" i="0" smtClean="0">
                            <a:latin typeface="Cambria Math" panose="02040503050406030204" pitchFamily="18" charset="0"/>
                          </a:rPr>
                          <m:t>GeV</m:t>
                        </m:r>
                      </m:e>
                    </m:d>
                    <m:r>
                      <a:rPr lang="en-AU" b="0" i="1" smtClean="0">
                        <a:latin typeface="Cambria Math" panose="02040503050406030204" pitchFamily="18" charset="0"/>
                      </a:rPr>
                      <m:t>=0.35(2)</m:t>
                    </m:r>
                  </m:oMath>
                </a14:m>
                <a:endParaRPr lang="en-AU" dirty="0"/>
              </a:p>
              <a:p>
                <a:r>
                  <a:rPr lang="en-AU" dirty="0"/>
                  <a:t>COMPASS: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AU" b="0" i="0" smtClean="0">
                            <a:latin typeface="Cambria Math" panose="02040503050406030204" pitchFamily="18" charset="0"/>
                          </a:rPr>
                          <m:t>COMPASS</m:t>
                        </m:r>
                      </m:sup>
                    </m:sSubSup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  <m:r>
                          <m:rPr>
                            <m:sty m:val="p"/>
                          </m:rPr>
                          <a:rPr lang="en-AU" b="0" i="0" smtClean="0">
                            <a:latin typeface="Cambria Math" panose="02040503050406030204" pitchFamily="18" charset="0"/>
                          </a:rPr>
                          <m:t>GeV</m:t>
                        </m:r>
                      </m:e>
                    </m:d>
                    <m:r>
                      <a:rPr lang="en-AU" b="0" i="1" smtClean="0">
                        <a:latin typeface="Cambria Math" panose="02040503050406030204" pitchFamily="18" charset="0"/>
                      </a:rPr>
                      <m:t>=0.32(7)</m:t>
                    </m:r>
                  </m:oMath>
                </a14:m>
                <a:endParaRPr lang="en-AU" dirty="0"/>
              </a:p>
              <a:p>
                <a:r>
                  <a:rPr lang="en-AU" sz="2400" i="1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Parameter-free explanation </a:t>
                </a:r>
              </a:p>
              <a:p>
                <a:pPr marL="0" indent="0">
                  <a:buNone/>
                </a:pPr>
                <a:r>
                  <a:rPr lang="en-AU" sz="2400" i="1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                       of proton spin measurement</a:t>
                </a:r>
              </a:p>
              <a:p>
                <a:endParaRPr lang="en-AU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69B602B-53AA-79E4-4B64-20395BD4DE9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010131"/>
                <a:ext cx="10972800" cy="5135565"/>
              </a:xfrm>
              <a:blipFill>
                <a:blip r:embed="rId3"/>
                <a:stretch>
                  <a:fillRect l="-889" t="-831" b="-8432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CD643596-355A-D557-C962-D81C1679B6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742" y="3733800"/>
            <a:ext cx="7472516" cy="76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F077BBF-A77A-8C28-4631-6D686A6A7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1143000"/>
          </a:xfrm>
        </p:spPr>
        <p:txBody>
          <a:bodyPr/>
          <a:lstStyle/>
          <a:p>
            <a:r>
              <a:rPr lang="en-AU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Proton Spin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9C4D3B-2575-277F-85AC-075CE48F9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8EBA31-B603-0B32-B0E8-DECE9F65F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480348-8E00-3E6E-3693-FDEACC00E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55</a:t>
            </a:fld>
            <a:endParaRPr lang="en-US"/>
          </a:p>
        </p:txBody>
      </p:sp>
      <p:pic>
        <p:nvPicPr>
          <p:cNvPr id="10" name="Picture 9" descr="Rectangle&#10;&#10;Description automatically generated">
            <a:extLst>
              <a:ext uri="{FF2B5EF4-FFF2-40B4-BE49-F238E27FC236}">
                <a16:creationId xmlns:a16="http://schemas.microsoft.com/office/drawing/2014/main" id="{15E29C4A-227F-A774-1FFF-EE414DDADD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4534894"/>
            <a:ext cx="4572000" cy="20878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54E9586-BBED-F333-A33B-4DB5959CE018}"/>
              </a:ext>
            </a:extLst>
          </p:cNvPr>
          <p:cNvSpPr txBox="1"/>
          <p:nvPr/>
        </p:nvSpPr>
        <p:spPr>
          <a:xfrm>
            <a:off x="6781800" y="228600"/>
            <a:ext cx="529296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b="0" i="1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Polarised parton distribution functions and proton spin, </a:t>
            </a:r>
            <a:r>
              <a:rPr lang="en-AU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Peng Cheng (</a:t>
            </a:r>
            <a:r>
              <a:rPr lang="ja-JP" altLang="en-US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程鹏</a:t>
            </a:r>
            <a:r>
              <a:rPr lang="en-US" altLang="ja-JP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), </a:t>
            </a:r>
            <a:r>
              <a:rPr lang="en-AU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Yang Yu (</a:t>
            </a:r>
            <a:r>
              <a:rPr lang="ja-JP" altLang="en-US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俞杨</a:t>
            </a:r>
            <a:r>
              <a:rPr lang="en-US" altLang="ja-JP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), </a:t>
            </a:r>
            <a:r>
              <a:rPr lang="en-AU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Hui-Yu Xing (</a:t>
            </a:r>
            <a:r>
              <a:rPr lang="ja-JP" altLang="en-US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邢惠瑜</a:t>
            </a:r>
            <a:r>
              <a:rPr lang="en-US" altLang="ja-JP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) </a:t>
            </a:r>
            <a:r>
              <a:rPr lang="en-US" altLang="ja-JP" sz="1100" b="0" i="1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et al</a:t>
            </a:r>
            <a:r>
              <a:rPr lang="en-US" altLang="ja-JP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.</a:t>
            </a:r>
            <a:r>
              <a:rPr lang="en-AU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, </a:t>
            </a:r>
            <a:r>
              <a:rPr lang="en-AU" sz="1100" b="0" i="0" u="sng" strike="noStrike" dirty="0">
                <a:effectLst/>
                <a:latin typeface="Open Sans" panose="020B0606030504020204" pitchFamily="34" charset="0"/>
                <a:hlinkClick r:id="rId6"/>
              </a:rPr>
              <a:t>e-print: 2304.12469 [hep-</a:t>
            </a:r>
            <a:r>
              <a:rPr lang="en-AU" sz="1100" b="0" i="0" u="sng" strike="noStrike" dirty="0" err="1">
                <a:effectLst/>
                <a:latin typeface="Open Sans" panose="020B0606030504020204" pitchFamily="34" charset="0"/>
                <a:hlinkClick r:id="rId6"/>
              </a:rPr>
              <a:t>ph</a:t>
            </a:r>
            <a:r>
              <a:rPr lang="en-AU" sz="1100" b="0" i="0" u="sng" strike="noStrike" dirty="0">
                <a:effectLst/>
                <a:latin typeface="Open Sans" panose="020B0606030504020204" pitchFamily="34" charset="0"/>
                <a:hlinkClick r:id="rId6"/>
              </a:rPr>
              <a:t>]</a:t>
            </a:r>
            <a:r>
              <a:rPr lang="en-AU" sz="11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, </a:t>
            </a:r>
            <a:r>
              <a:rPr lang="en-AU" sz="1100" b="0" i="0" u="sng" strike="noStrike" dirty="0">
                <a:effectLst/>
                <a:latin typeface="Open Sans" panose="020B0606030504020204" pitchFamily="34" charset="0"/>
                <a:hlinkClick r:id="rId7"/>
              </a:rPr>
              <a:t>Phys. Lett. B </a:t>
            </a:r>
            <a:r>
              <a:rPr lang="en-AU" sz="1100" b="1" i="0" u="sng" strike="noStrike" dirty="0">
                <a:effectLst/>
                <a:latin typeface="Open Sans" panose="020B0606030504020204" pitchFamily="34" charset="0"/>
                <a:hlinkClick r:id="rId7"/>
              </a:rPr>
              <a:t>844</a:t>
            </a:r>
            <a:r>
              <a:rPr lang="en-AU" sz="1100" b="0" i="0" u="sng" strike="noStrike" dirty="0">
                <a:effectLst/>
                <a:latin typeface="Open Sans" panose="020B0606030504020204" pitchFamily="34" charset="0"/>
                <a:hlinkClick r:id="rId7"/>
              </a:rPr>
              <a:t> (2023) 138074/1-7</a:t>
            </a:r>
            <a:endParaRPr lang="en-AU" sz="1100" dirty="0"/>
          </a:p>
        </p:txBody>
      </p:sp>
    </p:spTree>
    <p:extLst>
      <p:ext uri="{BB962C8B-B14F-4D97-AF65-F5344CB8AC3E}">
        <p14:creationId xmlns:p14="http://schemas.microsoft.com/office/powerpoint/2010/main" val="3131237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8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9B5832-9BAD-3DFE-80E0-E16FBA0CF0C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884236"/>
                <a:ext cx="10972800" cy="5211764"/>
              </a:xfrm>
            </p:spPr>
            <p:txBody>
              <a:bodyPr/>
              <a:lstStyle/>
              <a:p>
                <a:r>
                  <a:rPr lang="en-AU" dirty="0"/>
                  <a:t>Novel approach to understanding character of proton internal structure has enabled derivation of algebraic formula for the gluon contribution to the proton spin</a:t>
                </a:r>
              </a:p>
              <a:p>
                <a:endParaRPr lang="en-AU" dirty="0"/>
              </a:p>
              <a:p>
                <a:endParaRPr lang="en-AU" dirty="0"/>
              </a:p>
              <a:p>
                <a:endParaRPr lang="en-AU" dirty="0"/>
              </a:p>
              <a:p>
                <a:endParaRPr lang="en-AU" dirty="0"/>
              </a:p>
              <a:p>
                <a:endParaRPr lang="en-AU" dirty="0"/>
              </a:p>
              <a:p>
                <a:endParaRPr lang="en-AU" dirty="0"/>
              </a:p>
              <a:p>
                <a:pPr>
                  <a:spcBef>
                    <a:spcPts val="1200"/>
                  </a:spcBef>
                </a:pPr>
                <a:r>
                  <a:rPr lang="en-AU" dirty="0"/>
                  <a:t>Reveals that gluon contribution is positive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AU" dirty="0"/>
                  <a:t>      and grows as resolving scale of the probe increases,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AU" dirty="0"/>
                  <a:t>      removing measurable spin from the quarks</a:t>
                </a:r>
              </a:p>
              <a:p>
                <a:r>
                  <a:rPr lang="en-AU" dirty="0"/>
                  <a:t>Prediction for valence-quark part of proton spin: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sup>
                    </m:sSubSup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  <m:r>
                          <m:rPr>
                            <m:sty m:val="p"/>
                          </m:rPr>
                          <a:rPr lang="en-AU" b="0" i="0" smtClean="0">
                            <a:latin typeface="Cambria Math" panose="02040503050406030204" pitchFamily="18" charset="0"/>
                          </a:rPr>
                          <m:t>GeV</m:t>
                        </m:r>
                      </m:e>
                    </m:d>
                    <m:r>
                      <a:rPr lang="en-AU" b="0" i="1" smtClean="0">
                        <a:latin typeface="Cambria Math" panose="02040503050406030204" pitchFamily="18" charset="0"/>
                      </a:rPr>
                      <m:t>=0.32(3)</m:t>
                    </m:r>
                  </m:oMath>
                </a14:m>
                <a:endParaRPr lang="en-AU" dirty="0"/>
              </a:p>
              <a:p>
                <a:r>
                  <a:rPr lang="en-AU" dirty="0"/>
                  <a:t>COMPASS (CERN) measurement (2016):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AU" b="0" i="0" smtClean="0">
                            <a:latin typeface="Cambria Math" panose="02040503050406030204" pitchFamily="18" charset="0"/>
                          </a:rPr>
                          <m:t>COMPASS</m:t>
                        </m:r>
                      </m:sup>
                    </m:sSubSup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  <m:r>
                          <m:rPr>
                            <m:sty m:val="p"/>
                          </m:rPr>
                          <a:rPr lang="en-AU" b="0" i="0" smtClean="0">
                            <a:latin typeface="Cambria Math" panose="02040503050406030204" pitchFamily="18" charset="0"/>
                          </a:rPr>
                          <m:t>GeV</m:t>
                        </m:r>
                      </m:e>
                    </m:d>
                    <m:r>
                      <a:rPr lang="en-AU" b="0" i="1" smtClean="0">
                        <a:latin typeface="Cambria Math" panose="02040503050406030204" pitchFamily="18" charset="0"/>
                      </a:rPr>
                      <m:t>=0.32(7)</m:t>
                    </m:r>
                  </m:oMath>
                </a14:m>
                <a:endParaRPr lang="en-AU" dirty="0"/>
              </a:p>
              <a:p>
                <a:endParaRPr lang="en-AU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9B5832-9BAD-3DFE-80E0-E16FBA0CF0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884236"/>
                <a:ext cx="10972800" cy="5211764"/>
              </a:xfrm>
              <a:blipFill>
                <a:blip r:embed="rId2"/>
                <a:stretch>
                  <a:fillRect l="-611" t="-819" b="-3392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2243B907-6213-871C-F970-6244E9023D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48599" y="2278748"/>
            <a:ext cx="4114801" cy="277749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EEB97E-68BE-A968-8885-34F653A9B17F}"/>
              </a:ext>
            </a:extLst>
          </p:cNvPr>
          <p:cNvSpPr txBox="1"/>
          <p:nvPr/>
        </p:nvSpPr>
        <p:spPr>
          <a:xfrm>
            <a:off x="457200" y="1678789"/>
            <a:ext cx="1143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en-AU" sz="1100" b="0" i="1" dirty="0">
                <a:solidFill>
                  <a:srgbClr val="212121"/>
                </a:solidFill>
                <a:effectLst/>
              </a:rPr>
              <a:t>Symmetry, symmetry breaking, and pion parton distributions, </a:t>
            </a:r>
            <a:r>
              <a:rPr lang="en-AU" sz="1100" b="0" i="0" dirty="0" err="1">
                <a:solidFill>
                  <a:srgbClr val="212121"/>
                </a:solidFill>
                <a:effectLst/>
              </a:rPr>
              <a:t>Minghui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 Ding, Khépani Raya </a:t>
            </a:r>
            <a:r>
              <a:rPr lang="en-AU" sz="1100" b="0" i="1" dirty="0">
                <a:solidFill>
                  <a:srgbClr val="212121"/>
                </a:solidFill>
                <a:effectLst/>
              </a:rPr>
              <a:t>et al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.,  </a:t>
            </a:r>
            <a:r>
              <a:rPr lang="en-AU" sz="1100" b="0" i="0" u="sng" strike="noStrike" dirty="0">
                <a:solidFill>
                  <a:srgbClr val="212121"/>
                </a:solidFill>
                <a:effectLst/>
                <a:hlinkClick r:id="rId4"/>
              </a:rPr>
              <a:t>arXiv:1905.05208 [</a:t>
            </a:r>
            <a:r>
              <a:rPr lang="en-AU" sz="1100" b="0" i="0" u="sng" strike="noStrike" dirty="0" err="1">
                <a:solidFill>
                  <a:srgbClr val="212121"/>
                </a:solidFill>
                <a:effectLst/>
                <a:hlinkClick r:id="rId4"/>
              </a:rPr>
              <a:t>nucl-th</a:t>
            </a:r>
            <a:r>
              <a:rPr lang="en-AU" sz="1100" b="0" i="0" u="sng" strike="noStrike" dirty="0">
                <a:solidFill>
                  <a:srgbClr val="212121"/>
                </a:solidFill>
                <a:effectLst/>
                <a:hlinkClick r:id="rId4"/>
              </a:rPr>
              <a:t>]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, Phys. Rev. D </a:t>
            </a:r>
            <a:r>
              <a:rPr lang="en-AU" sz="1100" b="1" i="0" dirty="0">
                <a:solidFill>
                  <a:srgbClr val="212121"/>
                </a:solidFill>
                <a:effectLst/>
              </a:rPr>
              <a:t>101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 (2020) 054014/1-14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AU" sz="1100" b="0" i="1" dirty="0">
                <a:solidFill>
                  <a:srgbClr val="212121"/>
                </a:solidFill>
                <a:effectLst/>
              </a:rPr>
              <a:t>Parton distributions of light quarks and antiquarks in the proton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, Lei Chang (</a:t>
            </a:r>
            <a:r>
              <a:rPr lang="ja-JP" altLang="en-US" sz="1100" b="0" i="0" dirty="0">
                <a:solidFill>
                  <a:srgbClr val="212121"/>
                </a:solidFill>
                <a:effectLst/>
              </a:rPr>
              <a:t>常雷</a:t>
            </a:r>
            <a:r>
              <a:rPr lang="en-US" altLang="ja-JP" sz="1100" b="0" i="0" dirty="0">
                <a:solidFill>
                  <a:srgbClr val="212121"/>
                </a:solidFill>
                <a:effectLst/>
              </a:rPr>
              <a:t>), 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Fei Gao (</a:t>
            </a:r>
            <a:r>
              <a:rPr lang="ja-JP" altLang="en-US" sz="1100" b="0" i="0" dirty="0">
                <a:solidFill>
                  <a:srgbClr val="212121"/>
                </a:solidFill>
                <a:effectLst/>
              </a:rPr>
              <a:t>高飞</a:t>
            </a:r>
            <a:r>
              <a:rPr lang="en-US" altLang="ja-JP" sz="1100" b="0" i="0" dirty="0">
                <a:solidFill>
                  <a:srgbClr val="212121"/>
                </a:solidFill>
                <a:effectLst/>
              </a:rPr>
              <a:t>) 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and Craig D. Roberts, e-Print: </a:t>
            </a:r>
            <a:r>
              <a:rPr lang="en-AU" sz="1100" b="0" i="0" u="sng" strike="noStrike" dirty="0">
                <a:effectLst/>
                <a:hlinkClick r:id="rId5"/>
              </a:rPr>
              <a:t>2201.07870 [hep-</a:t>
            </a:r>
            <a:r>
              <a:rPr lang="en-AU" sz="1100" b="0" i="0" u="sng" strike="noStrike" dirty="0" err="1">
                <a:effectLst/>
                <a:hlinkClick r:id="rId5"/>
              </a:rPr>
              <a:t>ph</a:t>
            </a:r>
            <a:r>
              <a:rPr lang="en-AU" sz="1100" b="0" i="0" u="sng" strike="noStrike" dirty="0">
                <a:effectLst/>
                <a:hlinkClick r:id="rId5"/>
              </a:rPr>
              <a:t>]</a:t>
            </a:r>
            <a:r>
              <a:rPr lang="en-AU" sz="1100" b="0" i="0" dirty="0">
                <a:solidFill>
                  <a:srgbClr val="000000"/>
                </a:solidFill>
                <a:effectLst/>
              </a:rPr>
              <a:t>, </a:t>
            </a:r>
            <a:r>
              <a:rPr lang="en-AU" sz="1100" b="0" i="0" u="sng" strike="noStrike" dirty="0">
                <a:effectLst/>
                <a:hlinkClick r:id="rId6"/>
              </a:rPr>
              <a:t>Phys. Lett. B 829 (2022) 137078/1-7 </a:t>
            </a:r>
            <a:endParaRPr lang="en-AU" sz="1100" b="0" i="0" u="sng" strike="noStrike" dirty="0">
              <a:effectLst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AU" sz="1100" b="0" i="1" dirty="0">
                <a:solidFill>
                  <a:srgbClr val="212121"/>
                </a:solidFill>
                <a:effectLst/>
              </a:rPr>
              <a:t>All-Orders Evolution of Parton Distributions: Principle, Practice, and Predictions, 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Pei-Lin Yin (</a:t>
            </a:r>
            <a:r>
              <a:rPr lang="ja-JP" altLang="en-US" sz="1100" b="0" i="0" dirty="0">
                <a:solidFill>
                  <a:srgbClr val="212121"/>
                </a:solidFill>
                <a:effectLst/>
              </a:rPr>
              <a:t>尹佩林</a:t>
            </a:r>
            <a:r>
              <a:rPr lang="en-US" altLang="ja-JP" sz="1100" b="0" i="0" dirty="0">
                <a:solidFill>
                  <a:srgbClr val="212121"/>
                </a:solidFill>
                <a:effectLst/>
              </a:rPr>
              <a:t>), 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Yin-Zhen Xu (</a:t>
            </a:r>
            <a:r>
              <a:rPr lang="ja-JP" altLang="en-US" sz="1100" b="0" i="0" dirty="0">
                <a:solidFill>
                  <a:srgbClr val="212121"/>
                </a:solidFill>
                <a:effectLst/>
              </a:rPr>
              <a:t>徐胤禛</a:t>
            </a:r>
            <a:r>
              <a:rPr lang="en-US" altLang="ja-JP" sz="1100" b="0" i="0" dirty="0">
                <a:solidFill>
                  <a:srgbClr val="212121"/>
                </a:solidFill>
                <a:effectLst/>
              </a:rPr>
              <a:t>), 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Zhu-Fang Cui (</a:t>
            </a:r>
            <a:r>
              <a:rPr lang="ja-JP" altLang="en-US" sz="1100" b="0" i="0" dirty="0">
                <a:solidFill>
                  <a:srgbClr val="212121"/>
                </a:solidFill>
                <a:effectLst/>
              </a:rPr>
              <a:t>崔著钫</a:t>
            </a:r>
            <a:r>
              <a:rPr lang="en-US" altLang="ja-JP" sz="1100" b="0" i="0" dirty="0">
                <a:solidFill>
                  <a:srgbClr val="212121"/>
                </a:solidFill>
                <a:effectLst/>
              </a:rPr>
              <a:t>) </a:t>
            </a:r>
            <a:r>
              <a:rPr lang="en-US" altLang="ja-JP" sz="1100" b="0" i="1" dirty="0">
                <a:solidFill>
                  <a:srgbClr val="212121"/>
                </a:solidFill>
                <a:effectLst/>
              </a:rPr>
              <a:t>et al</a:t>
            </a:r>
            <a:r>
              <a:rPr lang="en-US" altLang="ja-JP" sz="1100" b="0" i="0" dirty="0">
                <a:solidFill>
                  <a:srgbClr val="212121"/>
                </a:solidFill>
                <a:effectLst/>
              </a:rPr>
              <a:t>.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, </a:t>
            </a:r>
            <a:r>
              <a:rPr lang="en-AU" sz="1100" b="0" i="0" u="sng" strike="noStrike" dirty="0">
                <a:solidFill>
                  <a:srgbClr val="212121"/>
                </a:solidFill>
                <a:effectLst/>
                <a:hlinkClick r:id="rId7"/>
              </a:rPr>
              <a:t>e-Print: 2306.03274 [hep-</a:t>
            </a:r>
            <a:r>
              <a:rPr lang="en-AU" sz="1100" b="0" i="0" u="sng" strike="noStrike" dirty="0" err="1">
                <a:solidFill>
                  <a:srgbClr val="212121"/>
                </a:solidFill>
                <a:effectLst/>
                <a:hlinkClick r:id="rId7"/>
              </a:rPr>
              <a:t>ph</a:t>
            </a:r>
            <a:r>
              <a:rPr lang="en-AU" sz="1100" b="0" i="0" u="sng" strike="noStrike" dirty="0">
                <a:solidFill>
                  <a:srgbClr val="212121"/>
                </a:solidFill>
                <a:effectLst/>
                <a:hlinkClick r:id="rId7"/>
              </a:rPr>
              <a:t>]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, </a:t>
            </a:r>
            <a:r>
              <a:rPr lang="en-AU" sz="1100" b="0" i="0" u="sng" strike="noStrike" dirty="0">
                <a:effectLst/>
                <a:hlinkClick r:id="rId8"/>
              </a:rPr>
              <a:t>Chin. Phys. Lett. </a:t>
            </a:r>
            <a:r>
              <a:rPr lang="en-AU" sz="1100" b="0" i="1" u="sng" strike="noStrike" dirty="0">
                <a:effectLst/>
                <a:hlinkClick r:id="rId8"/>
              </a:rPr>
              <a:t>Express</a:t>
            </a:r>
            <a:r>
              <a:rPr lang="en-AU" sz="1100" b="0" i="0" u="sng" strike="noStrike" dirty="0">
                <a:effectLst/>
                <a:hlinkClick r:id="rId8"/>
              </a:rPr>
              <a:t> </a:t>
            </a:r>
            <a:r>
              <a:rPr lang="en-AU" sz="1100" b="1" i="0" u="sng" strike="noStrike" dirty="0">
                <a:effectLst/>
                <a:hlinkClick r:id="rId8"/>
              </a:rPr>
              <a:t>40</a:t>
            </a:r>
            <a:r>
              <a:rPr lang="en-AU" sz="1100" b="0" i="0" u="sng" strike="noStrike" dirty="0">
                <a:effectLst/>
                <a:hlinkClick r:id="rId8"/>
              </a:rPr>
              <a:t> (2023) 091201/1-8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. </a:t>
            </a:r>
            <a:r>
              <a:rPr lang="en-AU" sz="1100" b="0" i="0" u="sng" strike="noStrike" dirty="0">
                <a:effectLst/>
                <a:hlinkClick r:id="rId9"/>
              </a:rPr>
              <a:t>Express Letter</a:t>
            </a:r>
            <a:r>
              <a:rPr lang="en-AU" sz="1100" b="0" i="0" dirty="0">
                <a:solidFill>
                  <a:srgbClr val="212121"/>
                </a:solidFill>
                <a:effectLst/>
              </a:rPr>
              <a:t>. 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5829F0-AD21-5845-5BC9-B919C228A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Theory Predictions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4A7633-4EB9-625D-F992-2D2B08050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4F6C2-5474-4452-3965-174FC2EDD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2573F9-6815-F71A-B061-38A238F5C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56</a:t>
            </a:fld>
            <a:endParaRPr lang="en-US"/>
          </a:p>
        </p:txBody>
      </p:sp>
      <p:pic>
        <p:nvPicPr>
          <p:cNvPr id="8" name="Picture 7" descr="A picture containing text, font, handwriting, white&#10;&#10;Description automatically generated">
            <a:extLst>
              <a:ext uri="{FF2B5EF4-FFF2-40B4-BE49-F238E27FC236}">
                <a16:creationId xmlns:a16="http://schemas.microsoft.com/office/drawing/2014/main" id="{12CF17F8-D3DF-3698-6EC7-9C7C5EEF501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673656"/>
            <a:ext cx="5904555" cy="1200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3BD6F0F-8BF1-311A-89F2-516DDEBE7C81}"/>
              </a:ext>
            </a:extLst>
          </p:cNvPr>
          <p:cNvSpPr txBox="1"/>
          <p:nvPr/>
        </p:nvSpPr>
        <p:spPr>
          <a:xfrm>
            <a:off x="6705600" y="192156"/>
            <a:ext cx="54864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2400" i="1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Viable parameter-free explanation </a:t>
            </a:r>
          </a:p>
          <a:p>
            <a:r>
              <a:rPr lang="en-AU" sz="2400" i="1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of proton spin measurement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B5D9B86-11F9-DEA4-F8A9-03C19413BB36}"/>
                  </a:ext>
                </a:extLst>
              </p:cNvPr>
              <p:cNvSpPr txBox="1"/>
              <p:nvPr/>
            </p:nvSpPr>
            <p:spPr>
              <a:xfrm>
                <a:off x="7457553" y="3720095"/>
                <a:ext cx="122924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AU" sz="1400" dirty="0"/>
                  <a:t>“Empirical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AU" sz="1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AU" sz="1400" dirty="0"/>
                  <a:t>”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B5D9B86-11F9-DEA4-F8A9-03C19413BB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7553" y="3720095"/>
                <a:ext cx="1229247" cy="307777"/>
              </a:xfrm>
              <a:prstGeom prst="rect">
                <a:avLst/>
              </a:prstGeom>
              <a:blipFill>
                <a:blip r:embed="rId11"/>
                <a:stretch>
                  <a:fillRect l="-1485" t="-1961" r="-495" b="-19608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1287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B5638-24D7-3FED-EB02-2C31E4BC3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Proton Spin Budget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02C086B-DE8F-8F09-77C7-323B8641284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914400"/>
                <a:ext cx="10972800" cy="4525963"/>
              </a:xfrm>
            </p:spPr>
            <p:txBody>
              <a:bodyPr/>
              <a:lstStyle/>
              <a:p>
                <a:r>
                  <a:rPr lang="en-US" dirty="0"/>
                  <a:t>Consider a light-front separation of the proton spin into contributions from quark and gluon spin and angular momenta:</a:t>
                </a:r>
              </a:p>
              <a:p>
                <a:pPr marL="0" indent="0">
                  <a:buNone/>
                </a:pPr>
                <a:r>
                  <a:rPr lang="en-US" dirty="0"/>
                  <a:t>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AU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AU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  <m:r>
                      <a:rPr lang="en-AU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AU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𝐺</m:t>
                    </m:r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  <m:r>
                      <a:rPr lang="en-AU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AU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𝜁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AU" dirty="0"/>
              </a:p>
              <a:p>
                <a:r>
                  <a:rPr lang="en-AU" dirty="0"/>
                  <a:t>At hadron scale: 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AU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2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AU" sz="2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55</m:t>
                    </m:r>
                  </m:oMath>
                </a14:m>
                <a:r>
                  <a:rPr lang="en-AU" sz="22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2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AU" sz="2200" i="1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d>
                      <m:dPr>
                        <m:ctrlPr>
                          <a:rPr lang="en-AU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200" i="1">
                                <a:latin typeface="Cambria Math" panose="02040503050406030204" pitchFamily="18" charset="0"/>
                              </a:rPr>
                              <m:t>𝜁</m:t>
                            </m:r>
                          </m:e>
                          <m:sub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sub>
                        </m:sSub>
                      </m:e>
                    </m:d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23</m:t>
                    </m:r>
                  </m:oMath>
                </a14:m>
                <a:r>
                  <a:rPr lang="en-AU" sz="2200" dirty="0"/>
                  <a:t> 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AU" sz="220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AU" sz="2200" i="1">
                        <a:latin typeface="Cambria Math" panose="02040503050406030204" pitchFamily="18" charset="0"/>
                      </a:rPr>
                      <m:t>𝐺</m:t>
                    </m:r>
                    <m:d>
                      <m:dPr>
                        <m:ctrlPr>
                          <a:rPr lang="en-AU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200" i="1">
                                <a:latin typeface="Cambria Math" panose="02040503050406030204" pitchFamily="18" charset="0"/>
                              </a:rPr>
                              <m:t>𝜁</m:t>
                            </m:r>
                          </m:e>
                          <m:sub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sub>
                        </m:sSub>
                      </m:e>
                    </m:d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AU" sz="22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2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AU" sz="2200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d>
                      <m:dPr>
                        <m:ctrlPr>
                          <a:rPr lang="en-AU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200" i="1">
                                <a:latin typeface="Cambria Math" panose="02040503050406030204" pitchFamily="18" charset="0"/>
                              </a:rPr>
                              <m:t>𝜁</m:t>
                            </m:r>
                          </m:e>
                          <m:sub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sub>
                        </m:sSub>
                      </m:e>
                    </m:d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AU" sz="2200" dirty="0"/>
              </a:p>
              <a:p>
                <a:pPr marL="0" indent="0">
                  <a:buNone/>
                </a:pPr>
                <a:r>
                  <a:rPr lang="en-AU" dirty="0"/>
                  <a:t>          all proton spin is lodged with valence quark helicity and orbital angular momentum</a:t>
                </a:r>
              </a:p>
              <a:p>
                <a:r>
                  <a:rPr lang="en-AU" dirty="0"/>
                  <a:t>Evolved to COMPASS scale</a:t>
                </a:r>
              </a:p>
              <a:p>
                <a:pPr marL="0" indent="0">
                  <a:buNone/>
                </a:pPr>
                <a:r>
                  <a:rPr lang="en-AU" dirty="0"/>
                  <a:t>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AU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54</m:t>
                    </m:r>
                  </m:oMath>
                </a14:m>
                <a:r>
                  <a:rPr lang="en-AU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AU" i="1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d>
                      <m:dPr>
                        <m:ctrlPr>
                          <a:rPr lang="en-A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  <m:r>
                      <a:rPr lang="en-AU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03</m:t>
                    </m:r>
                  </m:oMath>
                </a14:m>
                <a:r>
                  <a:rPr lang="en-AU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AU">
                        <a:latin typeface="Cambria Math" panose="02040503050406030204" pitchFamily="18" charset="0"/>
                      </a:rPr>
                      <m:t>Δ</m:t>
                    </m:r>
                    <m:r>
                      <a:rPr lang="en-AU" i="1">
                        <a:latin typeface="Cambria Math" panose="02040503050406030204" pitchFamily="18" charset="0"/>
                      </a:rPr>
                      <m:t>𝐺</m:t>
                    </m:r>
                    <m:d>
                      <m:dPr>
                        <m:ctrlPr>
                          <a:rPr lang="en-A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i="1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  <m:r>
                      <a:rPr lang="en-AU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07</m:t>
                    </m:r>
                  </m:oMath>
                </a14:m>
                <a:r>
                  <a:rPr lang="en-AU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AU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d>
                      <m:dPr>
                        <m:ctrlPr>
                          <a:rPr lang="en-A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i="1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  <m:r>
                      <a:rPr lang="en-AU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87</m:t>
                    </m:r>
                  </m:oMath>
                </a14:m>
                <a:endParaRPr lang="en-AU" dirty="0"/>
              </a:p>
              <a:p>
                <a:r>
                  <a:rPr lang="en-AU" dirty="0"/>
                  <a:t>Including calculation uncertainties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AU" sz="2200" dirty="0"/>
                  <a:t>Valence quark helicity: </a:t>
                </a:r>
                <a14:m>
                  <m:oMath xmlns:m="http://schemas.openxmlformats.org/officeDocument/2006/math">
                    <m:r>
                      <a:rPr lang="en-AU" sz="22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50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±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12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AU" sz="2200" dirty="0"/>
                  <a:t>%, 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AU" sz="2200" dirty="0"/>
                  <a:t>glue: </a:t>
                </a:r>
                <a14:m>
                  <m:oMath xmlns:m="http://schemas.openxmlformats.org/officeDocument/2006/math"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40</m:t>
                    </m:r>
                  </m:oMath>
                </a14:m>
                <a:r>
                  <a:rPr lang="en-AU" sz="2200" dirty="0"/>
                  <a:t>%, 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AU" sz="2200" dirty="0"/>
                  <a:t>sign and magnitude of valence quark light-front orbital angular momentum is uncertain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02C086B-DE8F-8F09-77C7-323B8641284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914400"/>
                <a:ext cx="10972800" cy="4525963"/>
              </a:xfrm>
              <a:blipFill>
                <a:blip r:embed="rId2"/>
                <a:stretch>
                  <a:fillRect l="-611" t="-943" r="-944" b="-23181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CB89A-CC0B-D44E-06DA-403377F81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FEAE15-602F-13CD-7970-523A37FBA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6A5FB-2D90-FEC1-E28E-6553671EE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736D3F-B861-5A53-16C7-53D2FC82BAF0}"/>
              </a:ext>
            </a:extLst>
          </p:cNvPr>
          <p:cNvSpPr txBox="1"/>
          <p:nvPr/>
        </p:nvSpPr>
        <p:spPr>
          <a:xfrm>
            <a:off x="7848600" y="205152"/>
            <a:ext cx="42995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 rtl="0"/>
            <a:r>
              <a:rPr lang="en-AU" sz="1200" b="0" i="1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Contact interaction study of proton parton distributions</a:t>
            </a:r>
            <a:r>
              <a:rPr lang="en-AU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, Yang Yu (</a:t>
            </a:r>
            <a:r>
              <a:rPr lang="ja-JP" altLang="en-US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俞杨</a:t>
            </a:r>
            <a:r>
              <a:rPr lang="en-US" altLang="ja-JP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), </a:t>
            </a:r>
            <a:r>
              <a:rPr lang="en-AU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Peng Cheng (</a:t>
            </a:r>
            <a:r>
              <a:rPr lang="ja-JP" altLang="en-US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程鹏</a:t>
            </a:r>
            <a:r>
              <a:rPr lang="en-US" altLang="ja-JP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), </a:t>
            </a:r>
            <a:r>
              <a:rPr lang="en-AU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Hui-Yu Xing (</a:t>
            </a:r>
            <a:r>
              <a:rPr lang="ja-JP" altLang="en-US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邢惠瑜</a:t>
            </a:r>
            <a:r>
              <a:rPr lang="en-US" altLang="ja-JP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), </a:t>
            </a:r>
          </a:p>
          <a:p>
            <a:pPr marL="0" indent="0" algn="l" rtl="0"/>
            <a:r>
              <a:rPr lang="en-AU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Fei Gao (</a:t>
            </a:r>
            <a:r>
              <a:rPr lang="ja-JP" altLang="en-US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高飞</a:t>
            </a:r>
            <a:r>
              <a:rPr lang="en-US" altLang="ja-JP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) </a:t>
            </a:r>
            <a:r>
              <a:rPr lang="en-AU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and Craig D. Roberts, </a:t>
            </a:r>
          </a:p>
          <a:p>
            <a:pPr marL="0" indent="0" algn="l" rtl="0"/>
            <a:r>
              <a:rPr lang="en-AU" sz="1200" b="0" i="0" dirty="0">
                <a:solidFill>
                  <a:srgbClr val="212121"/>
                </a:solidFill>
                <a:effectLst/>
                <a:latin typeface="Open Sans" panose="020B0606030504020204" pitchFamily="34" charset="0"/>
              </a:rPr>
              <a:t>NJU-INP 083/24, </a:t>
            </a:r>
            <a:r>
              <a:rPr lang="en-AU" sz="1200" b="0" i="0" u="sng" strike="noStrike" dirty="0">
                <a:solidFill>
                  <a:srgbClr val="212121"/>
                </a:solidFill>
                <a:effectLst/>
                <a:latin typeface="Open Sans" panose="020B0606030504020204" pitchFamily="34" charset="0"/>
                <a:hlinkClick r:id="rId3"/>
              </a:rPr>
              <a:t>e-Print: 2402.06095 [hep-</a:t>
            </a:r>
            <a:r>
              <a:rPr lang="en-AU" sz="1200" b="0" i="0" u="sng" strike="noStrike" dirty="0" err="1">
                <a:solidFill>
                  <a:srgbClr val="212121"/>
                </a:solidFill>
                <a:effectLst/>
                <a:latin typeface="Open Sans" panose="020B0606030504020204" pitchFamily="34" charset="0"/>
                <a:hlinkClick r:id="rId3"/>
              </a:rPr>
              <a:t>ph</a:t>
            </a:r>
            <a:r>
              <a:rPr lang="en-AU" sz="1200" b="0" i="0" u="sng" strike="noStrike" dirty="0">
                <a:solidFill>
                  <a:srgbClr val="212121"/>
                </a:solidFill>
                <a:effectLst/>
                <a:latin typeface="Open Sans" panose="020B0606030504020204" pitchFamily="34" charset="0"/>
                <a:hlinkClick r:id="rId3"/>
              </a:rPr>
              <a:t>]</a:t>
            </a:r>
            <a:endParaRPr lang="en-AU" sz="1200" b="0" i="0" dirty="0">
              <a:solidFill>
                <a:srgbClr val="212121"/>
              </a:solidFill>
              <a:effectLst/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90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0199A-AAF0-4631-8CD2-395E5D3C9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Quantum Chromodynamics</a:t>
            </a:r>
            <a:endParaRPr lang="en-US" sz="3600" b="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3C43E0-7D22-41DD-8F87-6BF712CCD6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819400"/>
            <a:ext cx="10972800" cy="1298730"/>
          </a:xfrm>
        </p:spPr>
        <p:txBody>
          <a:bodyPr/>
          <a:lstStyle/>
          <a:p>
            <a:r>
              <a:rPr lang="en-GB" sz="2400" dirty="0"/>
              <a:t>One-line Lagrangian – expressed in terms of gluon and quark </a:t>
            </a:r>
            <a:r>
              <a:rPr lang="en-GB" sz="2400" dirty="0" err="1"/>
              <a:t>partons</a:t>
            </a:r>
            <a:endParaRPr lang="en-GB" sz="2400" dirty="0"/>
          </a:p>
          <a:p>
            <a:r>
              <a:rPr lang="en-GB" sz="2400" dirty="0"/>
              <a:t>Which are NOT the degrees-of-freedom measured in detectors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26B03F-AADC-48DA-95DC-C1B86C5AD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92DCD6-022C-4D11-9E22-165645ED8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628AE9-9621-4A65-92B3-83A0E5857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F156142-CF87-4D81-B1EA-69DD5856667B}"/>
                  </a:ext>
                </a:extLst>
              </p:cNvPr>
              <p:cNvSpPr/>
              <p:nvPr/>
            </p:nvSpPr>
            <p:spPr>
              <a:xfrm>
                <a:off x="1897864" y="914400"/>
                <a:ext cx="8049684" cy="16002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den>
                      </m:f>
                      <m:sSubSup>
                        <m:sSubSup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𝜇𝜈</m:t>
                          </m:r>
                        </m:sub>
                        <m:sup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d>
                      <m:sSubSup>
                        <m:sSubSup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𝜇𝜈</m:t>
                          </m:r>
                        </m:sub>
                        <m:sup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𝜓</m:t>
                          </m:r>
                        </m:e>
                      </m:acc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𝛾</m:t>
                          </m:r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sz="2400" i="1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Calibri" panose="020F0502020204030204" pitchFamily="34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2400" i="1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Calibri" panose="020F0502020204030204" pitchFamily="34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𝑖𝑔</m:t>
                          </m:r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en-US" sz="2400" i="1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i="1">
                                      <a:ln w="0"/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19050" dir="2700000" algn="tl" rotWithShape="0">
                                          <a:schemeClr val="dk1">
                                            <a:alpha val="40000"/>
                                          </a:scheme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n w="0"/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19050" dir="2700000" algn="tl" rotWithShape="0">
                                          <a:schemeClr val="dk1">
                                            <a:alpha val="40000"/>
                                          </a:scheme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𝜆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n w="0"/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19050" dir="2700000" algn="tl" rotWithShape="0">
                                          <a:schemeClr val="dk1">
                                            <a:alpha val="40000"/>
                                          </a:scheme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𝑎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400" i="1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𝛾</m:t>
                          </m:r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mbria Math" panose="02040503050406030204" pitchFamily="18" charset="0"/>
                            </a:rPr>
                            <m:t>⋅</m:t>
                          </m:r>
                          <m:sSup>
                            <m:sSupPr>
                              <m:ctrlPr>
                                <a:rPr lang="en-US" sz="2400" i="1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400" i="1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400" i="1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d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𝜓</m:t>
                      </m:r>
                      <m:d>
                        <m:d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US" sz="16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𝜇𝜈</m:t>
                          </m:r>
                        </m:sub>
                        <m:sup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𝜇</m:t>
                          </m:r>
                        </m:sub>
                      </m:sSub>
                      <m:sSubSup>
                        <m:sSubSup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𝜈</m:t>
                          </m:r>
                        </m:sub>
                        <m:sup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sup>
                      </m:sSubSup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)−</m:t>
                      </m:r>
                      <m:sSub>
                        <m:sSub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𝜈</m:t>
                          </m:r>
                        </m:sub>
                      </m:sSub>
                      <m:sSubSup>
                        <m:sSubSup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sup>
                      </m:sSubSup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)−</m:t>
                      </m:r>
                      <m:sSup>
                        <m:sSup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𝑎𝑏𝑐</m:t>
                          </m:r>
                        </m:sup>
                      </m:sSup>
                      <m:sSubSup>
                        <m:sSubSup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p>
                      </m:sSubSup>
                      <m:sSubSup>
                        <m:sSubSup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𝜈</m:t>
                          </m:r>
                        </m:sub>
                        <m:sup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𝑐</m:t>
                          </m:r>
                        </m:sup>
                      </m:sSubSup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US" sz="16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1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F156142-CF87-4D81-B1EA-69DD5856667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7864" y="914400"/>
                <a:ext cx="8049684" cy="16002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7B5EC7D6-0986-49FD-A61A-7F0B0301BBF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09600" y="3657600"/>
                <a:ext cx="10972800" cy="12987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Wingdings" pitchFamily="2" charset="2"/>
                  <a:buChar char="Ø"/>
                  <a:defRPr sz="220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20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•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GB" sz="2800" i="1" kern="0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Questions</a:t>
                </a:r>
              </a:p>
              <a:p>
                <a:r>
                  <a:rPr lang="en-GB" sz="2400" kern="0" dirty="0"/>
                  <a:t>What are the (asymptotic) detectable degrees-of-freedom?</a:t>
                </a:r>
              </a:p>
              <a:p>
                <a:r>
                  <a:rPr lang="en-GB" sz="2400" kern="0" dirty="0"/>
                  <a:t>How are they built from the Lagrangian degrees-of-freedom? </a:t>
                </a:r>
              </a:p>
              <a:p>
                <a:r>
                  <a:rPr lang="en-GB" sz="2400" kern="0" dirty="0"/>
                  <a:t>Is QCD really the theory of strong interactions?</a:t>
                </a:r>
              </a:p>
              <a:p>
                <a:r>
                  <a:rPr lang="en-GB" sz="2400" kern="0" dirty="0"/>
                  <a:t>Is QCD really a theory … or just another EFT?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GB" sz="2400" kern="0" dirty="0"/>
                  <a:t>  	   </a:t>
                </a:r>
                <a14:m>
                  <m:oMath xmlns:m="http://schemas.openxmlformats.org/officeDocument/2006/math">
                    <m:r>
                      <a:rPr lang="en-GB" sz="2400" b="0" i="1" kern="0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GB" sz="2400" kern="0" dirty="0"/>
                  <a:t> Implications far beyond Standard Model</a:t>
                </a:r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7B5EC7D6-0986-49FD-A61A-7F0B0301BB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600" y="3657600"/>
                <a:ext cx="10972800" cy="1298730"/>
              </a:xfrm>
              <a:prstGeom prst="rect">
                <a:avLst/>
              </a:prstGeom>
              <a:blipFill>
                <a:blip r:embed="rId3"/>
                <a:stretch>
                  <a:fillRect l="-1333" t="-5164" b="-114085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9140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black, nature, night sky&#10;&#10;Description automatically generated">
            <a:extLst>
              <a:ext uri="{FF2B5EF4-FFF2-40B4-BE49-F238E27FC236}">
                <a16:creationId xmlns:a16="http://schemas.microsoft.com/office/drawing/2014/main" id="{8CE16D31-D8FA-4842-B2B8-55A9FBB9C4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03" b="4292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7007E2BE-D0CA-4AB3-A6BD-E72B41651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Physics at AMBER international Workshop 2024/03/18-20                             (39/44)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C294E2-EE79-4BA5-A624-5995E4657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Craig Roberts: cdroberts@nju.edu.cn  447 .. 24/03/19 ..."Emergent Hadron Mass and Pion and Kaon Structure"</a:t>
            </a:r>
          </a:p>
        </p:txBody>
      </p:sp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5064C8EE-C2E8-49BE-B22B-7EF314413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87034D8C-3CB4-402A-BC46-2AB14C0FE90A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pic>
        <p:nvPicPr>
          <p:cNvPr id="5" name="Picture 4" descr="A picture containing drawing, food&#10;&#10;Description automatically generated">
            <a:extLst>
              <a:ext uri="{FF2B5EF4-FFF2-40B4-BE49-F238E27FC236}">
                <a16:creationId xmlns:a16="http://schemas.microsoft.com/office/drawing/2014/main" id="{FC6EEE0D-E60F-9812-0F5B-AB2B97F7FC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2362200"/>
            <a:ext cx="5010150" cy="390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506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C03EC-CBF2-41E0-9F83-DE9B30B64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Modern Understanding</a:t>
            </a:r>
            <a:b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Grew Slowly from </a:t>
            </a:r>
            <a:r>
              <a:rPr lang="en-GB" sz="36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French Script MT" panose="03020402040607040605" pitchFamily="66" charset="0"/>
              </a:rPr>
              <a:t>Ancient</a:t>
            </a:r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Origins</a:t>
            </a:r>
            <a:endParaRPr lang="en-US" sz="3200" b="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F1F72F-3358-490B-95EC-44A85623D2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More than 40 years ago </a:t>
                </a:r>
              </a:p>
              <a:p>
                <a:pPr marL="400050" lvl="1" indent="0">
                  <a:buNone/>
                </a:pPr>
                <a:r>
                  <a:rPr lang="en-US" sz="2200" i="1" dirty="0">
                    <a:solidFill>
                      <a:schemeClr val="accent1">
                        <a:lumMod val="50000"/>
                      </a:schemeClr>
                    </a:solidFill>
                  </a:rPr>
                  <a:t>Dynamical mass generation in continuum quantum chromodynamics, </a:t>
                </a:r>
              </a:p>
              <a:p>
                <a:pPr marL="400050" lvl="1" indent="0">
                  <a:spcBef>
                    <a:spcPts val="0"/>
                  </a:spcBef>
                  <a:buNone/>
                </a:pPr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J.M. Cornwall, Phys. Rev. D </a:t>
                </a:r>
                <a:r>
                  <a:rPr lang="en-US" sz="2200" b="1" dirty="0">
                    <a:solidFill>
                      <a:schemeClr val="accent1">
                        <a:lumMod val="50000"/>
                      </a:schemeClr>
                    </a:solidFill>
                  </a:rPr>
                  <a:t>26 (</a:t>
                </a:r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1981) 1453 … </a:t>
                </a:r>
                <a14:m>
                  <m:oMath xmlns:m="http://schemas.openxmlformats.org/officeDocument/2006/math">
                    <m:r>
                      <a:rPr lang="en-AU" sz="22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GB" sz="22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1100</m:t>
                    </m:r>
                  </m:oMath>
                </a14:m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 citations </a:t>
                </a:r>
              </a:p>
              <a:p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Owing to strong self-interactions, gluon </a:t>
                </a:r>
                <a:r>
                  <a:rPr lang="en-US" sz="2400" dirty="0" err="1">
                    <a:solidFill>
                      <a:schemeClr val="accent1">
                        <a:lumMod val="50000"/>
                      </a:schemeClr>
                    </a:solidFill>
                  </a:rPr>
                  <a:t>partons</a:t>
                </a:r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 gluon quasiparticles,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	described by a mass function that is large at infrared momenta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F1F72F-3358-490B-95EC-44A85623D2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22" t="-1078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51D4CE-A8F9-4B06-8C67-BCF7DCD98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AE176-565E-4537-98CA-9812B2D03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01EFA2-3997-479D-8C21-94B4D8B83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 descr="3gluon4gluon.gif">
            <a:extLst>
              <a:ext uri="{FF2B5EF4-FFF2-40B4-BE49-F238E27FC236}">
                <a16:creationId xmlns:a16="http://schemas.microsoft.com/office/drawing/2014/main" id="{DE46E9F2-A2FF-4232-90C8-C5C91296B02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9782909" y="2332892"/>
            <a:ext cx="3294183" cy="12191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8873176-5E4C-4EEF-BC48-8F9E8067F3E7}"/>
              </a:ext>
            </a:extLst>
          </p:cNvPr>
          <p:cNvSpPr txBox="1"/>
          <p:nvPr/>
        </p:nvSpPr>
        <p:spPr>
          <a:xfrm>
            <a:off x="9584812" y="1834072"/>
            <a:ext cx="1535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3-gluon vertex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A01342-9569-4E83-9190-49D1B9C2871F}"/>
              </a:ext>
            </a:extLst>
          </p:cNvPr>
          <p:cNvSpPr txBox="1"/>
          <p:nvPr/>
        </p:nvSpPr>
        <p:spPr>
          <a:xfrm>
            <a:off x="9614164" y="3655175"/>
            <a:ext cx="1535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4-gluon vertex</a:t>
            </a:r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17C094B5-E572-4E68-BB93-B3D343F0F9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61" y="3657600"/>
            <a:ext cx="4034633" cy="26489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375B9A6-F3B7-44A2-8757-5B481C8A3BF0}"/>
              </a:ext>
            </a:extLst>
          </p:cNvPr>
          <p:cNvSpPr txBox="1"/>
          <p:nvPr/>
        </p:nvSpPr>
        <p:spPr>
          <a:xfrm>
            <a:off x="2598585" y="4458809"/>
            <a:ext cx="1697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70C0"/>
                </a:solidFill>
              </a:rPr>
              <a:t>Gluon propagator … </a:t>
            </a:r>
            <a:r>
              <a:rPr lang="en-US" sz="1600" dirty="0">
                <a:solidFill>
                  <a:srgbClr val="0070C0"/>
                </a:solidFill>
              </a:rPr>
              <a:t>c</a:t>
            </a:r>
            <a:r>
              <a:rPr lang="en-GB" sz="1600" dirty="0" err="1">
                <a:solidFill>
                  <a:srgbClr val="0070C0"/>
                </a:solidFill>
              </a:rPr>
              <a:t>ontinuum</a:t>
            </a:r>
            <a:r>
              <a:rPr lang="en-GB" sz="1600" dirty="0">
                <a:solidFill>
                  <a:srgbClr val="0070C0"/>
                </a:solidFill>
              </a:rPr>
              <a:t> and lattice QCD agree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432FE2-BF44-4A81-A5E4-5B9ABE40CC45}"/>
              </a:ext>
            </a:extLst>
          </p:cNvPr>
          <p:cNvSpPr txBox="1"/>
          <p:nvPr/>
        </p:nvSpPr>
        <p:spPr>
          <a:xfrm>
            <a:off x="5213083" y="4009129"/>
            <a:ext cx="36261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008000"/>
                </a:solidFill>
              </a:rPr>
              <a:t>Truly </a:t>
            </a:r>
            <a:r>
              <a:rPr lang="en-GB" u="sng" dirty="0">
                <a:solidFill>
                  <a:srgbClr val="008000"/>
                </a:solidFill>
              </a:rPr>
              <a:t>mass from nothing</a:t>
            </a:r>
            <a:r>
              <a:rPr lang="en-GB" i="1" dirty="0">
                <a:solidFill>
                  <a:srgbClr val="008000"/>
                </a:solidFill>
              </a:rPr>
              <a:t> </a:t>
            </a:r>
          </a:p>
          <a:p>
            <a:r>
              <a:rPr lang="en-GB" i="1" dirty="0">
                <a:solidFill>
                  <a:srgbClr val="008000"/>
                </a:solidFill>
              </a:rPr>
              <a:t>An interacting theory, written in terms of massless gluon fields, produces dressed gluon fields that are characterised by a mass function that is large at infrared momenta </a:t>
            </a:r>
            <a:endParaRPr lang="en-US" i="1" dirty="0">
              <a:solidFill>
                <a:srgbClr val="008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8B8402-6667-4B6D-81E6-D21AB5F5984F}"/>
              </a:ext>
            </a:extLst>
          </p:cNvPr>
          <p:cNvSpPr txBox="1"/>
          <p:nvPr/>
        </p:nvSpPr>
        <p:spPr>
          <a:xfrm>
            <a:off x="8610600" y="4572000"/>
            <a:ext cx="3626117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QCD fact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Continuum theory and lattice simulations agree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24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Empirical verification?</a:t>
            </a:r>
            <a:endParaRPr lang="en-US" sz="240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9C16605-3F79-1189-F485-D504D81D5C84}"/>
                  </a:ext>
                </a:extLst>
              </p:cNvPr>
              <p:cNvSpPr txBox="1"/>
              <p:nvPr/>
            </p:nvSpPr>
            <p:spPr>
              <a:xfrm>
                <a:off x="249565" y="3810000"/>
                <a:ext cx="360035" cy="6088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9C16605-3F79-1189-F485-D504D81D5C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565" y="3810000"/>
                <a:ext cx="360035" cy="60882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E96CA1E-735E-9551-9169-06E6D016EA5C}"/>
              </a:ext>
            </a:extLst>
          </p:cNvPr>
          <p:cNvCxnSpPr>
            <a:cxnSpLocks/>
          </p:cNvCxnSpPr>
          <p:nvPr/>
        </p:nvCxnSpPr>
        <p:spPr bwMode="auto">
          <a:xfrm flipV="1">
            <a:off x="644013" y="3906155"/>
            <a:ext cx="358642" cy="208256"/>
          </a:xfrm>
          <a:prstGeom prst="straightConnector1">
            <a:avLst/>
          </a:prstGeom>
          <a:ln w="19050">
            <a:solidFill>
              <a:srgbClr val="0099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4149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C03EC-CBF2-41E0-9F83-DE9B30B64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Modern Understanding</a:t>
            </a:r>
            <a:b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Grew Slowly from </a:t>
            </a:r>
            <a:r>
              <a:rPr lang="en-GB" sz="36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French Script MT" panose="03020402040607040605" pitchFamily="66" charset="0"/>
              </a:rPr>
              <a:t>Ancient</a:t>
            </a:r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Origins</a:t>
            </a:r>
            <a:endParaRPr lang="en-US" sz="3200" b="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F1F72F-3358-490B-95EC-44A85623D2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More than 40 years ago </a:t>
                </a:r>
              </a:p>
              <a:p>
                <a:pPr marL="400050" lvl="1" indent="0">
                  <a:buNone/>
                </a:pPr>
                <a:r>
                  <a:rPr lang="en-US" sz="2200" i="1" dirty="0">
                    <a:solidFill>
                      <a:schemeClr val="accent1">
                        <a:lumMod val="50000"/>
                      </a:schemeClr>
                    </a:solidFill>
                  </a:rPr>
                  <a:t>Dynamical mass generation in continuum quantum chromodynamics, </a:t>
                </a:r>
              </a:p>
              <a:p>
                <a:pPr marL="400050" lvl="1" indent="0">
                  <a:spcBef>
                    <a:spcPts val="0"/>
                  </a:spcBef>
                  <a:buNone/>
                </a:pPr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J.M. Cornwall, Phys. Rev. D </a:t>
                </a:r>
                <a:r>
                  <a:rPr lang="en-US" sz="2200" b="1" dirty="0">
                    <a:solidFill>
                      <a:schemeClr val="accent1">
                        <a:lumMod val="50000"/>
                      </a:schemeClr>
                    </a:solidFill>
                  </a:rPr>
                  <a:t>26 (</a:t>
                </a:r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1981) 1453 … </a:t>
                </a:r>
                <a14:m>
                  <m:oMath xmlns:m="http://schemas.openxmlformats.org/officeDocument/2006/math">
                    <m:r>
                      <a:rPr lang="en-GB" sz="22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en-GB" sz="22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1050</m:t>
                    </m:r>
                  </m:oMath>
                </a14:m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 citations </a:t>
                </a:r>
              </a:p>
              <a:p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Owing to strong self-interactions, gluon </a:t>
                </a:r>
                <a:r>
                  <a:rPr lang="en-US" sz="2400" dirty="0" err="1">
                    <a:solidFill>
                      <a:schemeClr val="accent1">
                        <a:lumMod val="50000"/>
                      </a:schemeClr>
                    </a:solidFill>
                  </a:rPr>
                  <a:t>partons</a:t>
                </a:r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 gluon quasiparticles,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	described by a mass function that is large at infrared momenta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F1F72F-3358-490B-95EC-44A85623D2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22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51D4CE-A8F9-4B06-8C67-BCF7DCD98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Physics at AMBER international Workshop 2024/03/18-20                             (39/44)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AE176-565E-4537-98CA-9812B2D03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447 .. 24/03/19 ..."Emergent Hadron Mass and Pion and Kaon Structure"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01EFA2-3997-479D-8C21-94B4D8B83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 descr="3gluon4gluon.gif">
            <a:extLst>
              <a:ext uri="{FF2B5EF4-FFF2-40B4-BE49-F238E27FC236}">
                <a16:creationId xmlns:a16="http://schemas.microsoft.com/office/drawing/2014/main" id="{DE46E9F2-A2FF-4232-90C8-C5C91296B02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9782909" y="2332892"/>
            <a:ext cx="3294183" cy="12191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8873176-5E4C-4EEF-BC48-8F9E8067F3E7}"/>
              </a:ext>
            </a:extLst>
          </p:cNvPr>
          <p:cNvSpPr txBox="1"/>
          <p:nvPr/>
        </p:nvSpPr>
        <p:spPr>
          <a:xfrm>
            <a:off x="9584812" y="1834072"/>
            <a:ext cx="1535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3-gluon vertex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A01342-9569-4E83-9190-49D1B9C2871F}"/>
              </a:ext>
            </a:extLst>
          </p:cNvPr>
          <p:cNvSpPr txBox="1"/>
          <p:nvPr/>
        </p:nvSpPr>
        <p:spPr>
          <a:xfrm>
            <a:off x="9614164" y="3655175"/>
            <a:ext cx="1535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4-gluon vertex</a:t>
            </a:r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17C094B5-E572-4E68-BB93-B3D343F0F9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61" y="3657600"/>
            <a:ext cx="4034633" cy="26489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375B9A6-F3B7-44A2-8757-5B481C8A3BF0}"/>
              </a:ext>
            </a:extLst>
          </p:cNvPr>
          <p:cNvSpPr txBox="1"/>
          <p:nvPr/>
        </p:nvSpPr>
        <p:spPr>
          <a:xfrm>
            <a:off x="2598585" y="4458809"/>
            <a:ext cx="1697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70C0"/>
                </a:solidFill>
              </a:rPr>
              <a:t>Gluon propagator … </a:t>
            </a:r>
            <a:r>
              <a:rPr lang="en-US" sz="1600" dirty="0">
                <a:solidFill>
                  <a:srgbClr val="0070C0"/>
                </a:solidFill>
              </a:rPr>
              <a:t>c</a:t>
            </a:r>
            <a:r>
              <a:rPr lang="en-GB" sz="1600" dirty="0" err="1">
                <a:solidFill>
                  <a:srgbClr val="0070C0"/>
                </a:solidFill>
              </a:rPr>
              <a:t>ontinuum</a:t>
            </a:r>
            <a:r>
              <a:rPr lang="en-GB" sz="1600" dirty="0">
                <a:solidFill>
                  <a:srgbClr val="0070C0"/>
                </a:solidFill>
              </a:rPr>
              <a:t> and lattice QCD agree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432FE2-BF44-4A81-A5E4-5B9ABE40CC45}"/>
              </a:ext>
            </a:extLst>
          </p:cNvPr>
          <p:cNvSpPr txBox="1"/>
          <p:nvPr/>
        </p:nvSpPr>
        <p:spPr>
          <a:xfrm>
            <a:off x="5213083" y="4009129"/>
            <a:ext cx="36261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008000"/>
                </a:solidFill>
              </a:rPr>
              <a:t>Truly </a:t>
            </a:r>
            <a:r>
              <a:rPr lang="en-GB" u="sng" dirty="0">
                <a:solidFill>
                  <a:srgbClr val="008000"/>
                </a:solidFill>
              </a:rPr>
              <a:t>mass from nothing</a:t>
            </a:r>
            <a:r>
              <a:rPr lang="en-GB" i="1" dirty="0">
                <a:solidFill>
                  <a:srgbClr val="008000"/>
                </a:solidFill>
              </a:rPr>
              <a:t> </a:t>
            </a:r>
          </a:p>
          <a:p>
            <a:r>
              <a:rPr lang="en-GB" i="1" dirty="0">
                <a:solidFill>
                  <a:srgbClr val="008000"/>
                </a:solidFill>
              </a:rPr>
              <a:t>An interacting theory, written in terms of massless gluon fields, produces dressed gluon fields that are characterised by a mass function that is large at infrared momenta </a:t>
            </a:r>
            <a:endParaRPr lang="en-US" i="1" dirty="0">
              <a:solidFill>
                <a:srgbClr val="008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8B8402-6667-4B6D-81E6-D21AB5F5984F}"/>
              </a:ext>
            </a:extLst>
          </p:cNvPr>
          <p:cNvSpPr txBox="1"/>
          <p:nvPr/>
        </p:nvSpPr>
        <p:spPr>
          <a:xfrm>
            <a:off x="8612773" y="4572000"/>
            <a:ext cx="3626117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QCD fact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Continuum theory and lattice simulations agree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24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Empirical verification?</a:t>
            </a:r>
            <a:endParaRPr lang="en-US" sz="240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37A9E7-EB8D-2B1A-9405-ECF06E752954}"/>
              </a:ext>
            </a:extLst>
          </p:cNvPr>
          <p:cNvSpPr txBox="1"/>
          <p:nvPr/>
        </p:nvSpPr>
        <p:spPr>
          <a:xfrm>
            <a:off x="3559646" y="1289802"/>
            <a:ext cx="5029200" cy="5170646"/>
          </a:xfrm>
          <a:prstGeom prst="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EHM means</a:t>
            </a:r>
          </a:p>
          <a:p>
            <a:pPr algn="ctr"/>
            <a:r>
              <a:rPr lang="en-GB" sz="6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Gluons are massive – Schwinger Mechanism</a:t>
            </a:r>
            <a:endParaRPr lang="en-US" sz="66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F230E93-E9BD-B01B-D084-7B566C129759}"/>
                  </a:ext>
                </a:extLst>
              </p:cNvPr>
              <p:cNvSpPr txBox="1"/>
              <p:nvPr/>
            </p:nvSpPr>
            <p:spPr>
              <a:xfrm>
                <a:off x="249565" y="3849988"/>
                <a:ext cx="360035" cy="6088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F230E93-E9BD-B01B-D084-7B566C1297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565" y="3849988"/>
                <a:ext cx="360035" cy="608821"/>
              </a:xfrm>
              <a:prstGeom prst="rect">
                <a:avLst/>
              </a:prstGeom>
              <a:blipFill>
                <a:blip r:embed="rId5"/>
                <a:stretch>
                  <a:fillRect b="-10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F82EF29-FC6B-B204-76D5-5892A8A575DE}"/>
              </a:ext>
            </a:extLst>
          </p:cNvPr>
          <p:cNvCxnSpPr>
            <a:cxnSpLocks/>
          </p:cNvCxnSpPr>
          <p:nvPr/>
        </p:nvCxnSpPr>
        <p:spPr bwMode="auto">
          <a:xfrm flipV="1">
            <a:off x="644013" y="3946143"/>
            <a:ext cx="358642" cy="208256"/>
          </a:xfrm>
          <a:prstGeom prst="straightConnector1">
            <a:avLst/>
          </a:prstGeom>
          <a:ln w="19050">
            <a:solidFill>
              <a:srgbClr val="0099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3D79ECB-B1CB-4F02-9175-46388628B7C1}"/>
              </a:ext>
            </a:extLst>
          </p:cNvPr>
          <p:cNvSpPr txBox="1"/>
          <p:nvPr/>
        </p:nvSpPr>
        <p:spPr>
          <a:xfrm>
            <a:off x="152400" y="165954"/>
            <a:ext cx="31242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AU" sz="1300" dirty="0">
                <a:solidFill>
                  <a:schemeClr val="accent6">
                    <a:lumMod val="75000"/>
                  </a:schemeClr>
                </a:solidFill>
              </a:rPr>
              <a:t>D. Binosi, </a:t>
            </a:r>
            <a:r>
              <a:rPr lang="en-AU" sz="1300" i="1" dirty="0">
                <a:solidFill>
                  <a:schemeClr val="accent6">
                    <a:lumMod val="75000"/>
                  </a:schemeClr>
                </a:solidFill>
              </a:rPr>
              <a:t>Emergent Hadron Mass in Strong Dynamics</a:t>
            </a:r>
            <a:r>
              <a:rPr lang="en-AU" sz="1300" dirty="0">
                <a:solidFill>
                  <a:schemeClr val="accent6">
                    <a:lumMod val="75000"/>
                  </a:schemeClr>
                </a:solidFill>
              </a:rPr>
              <a:t>, Few Body Syst. </a:t>
            </a:r>
            <a:r>
              <a:rPr lang="en-AU" sz="1300" b="1" dirty="0">
                <a:solidFill>
                  <a:schemeClr val="accent6">
                    <a:lumMod val="75000"/>
                  </a:schemeClr>
                </a:solidFill>
              </a:rPr>
              <a:t>63</a:t>
            </a:r>
            <a:r>
              <a:rPr lang="en-AU" sz="1300" dirty="0">
                <a:solidFill>
                  <a:schemeClr val="accent6">
                    <a:lumMod val="75000"/>
                  </a:schemeClr>
                </a:solidFill>
              </a:rPr>
              <a:t> (2022) 42.</a:t>
            </a:r>
          </a:p>
          <a:p>
            <a:r>
              <a:rPr lang="en-AU" sz="1300" dirty="0">
                <a:solidFill>
                  <a:schemeClr val="accent6">
                    <a:lumMod val="75000"/>
                  </a:schemeClr>
                </a:solidFill>
              </a:rPr>
              <a:t>M. N. Ferreira, J. </a:t>
            </a:r>
            <a:r>
              <a:rPr lang="en-AU" sz="1300" dirty="0" err="1">
                <a:solidFill>
                  <a:schemeClr val="accent6">
                    <a:lumMod val="75000"/>
                  </a:schemeClr>
                </a:solidFill>
              </a:rPr>
              <a:t>Papavassiliou</a:t>
            </a:r>
            <a:r>
              <a:rPr lang="en-AU" sz="13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AU" sz="1300" i="1" dirty="0">
                <a:solidFill>
                  <a:schemeClr val="accent6">
                    <a:lumMod val="75000"/>
                  </a:schemeClr>
                </a:solidFill>
              </a:rPr>
              <a:t>Gauge Sector Dynamics in QCD</a:t>
            </a:r>
            <a:r>
              <a:rPr lang="en-AU" sz="1300" dirty="0">
                <a:solidFill>
                  <a:schemeClr val="accent6">
                    <a:lumMod val="75000"/>
                  </a:schemeClr>
                </a:solidFill>
              </a:rPr>
              <a:t>, Particles </a:t>
            </a:r>
            <a:r>
              <a:rPr lang="en-AU" sz="1300" b="1" dirty="0">
                <a:solidFill>
                  <a:schemeClr val="accent6">
                    <a:lumMod val="75000"/>
                  </a:schemeClr>
                </a:solidFill>
              </a:rPr>
              <a:t>6</a:t>
            </a:r>
            <a:r>
              <a:rPr lang="en-AU" sz="1300" dirty="0">
                <a:solidFill>
                  <a:schemeClr val="accent6">
                    <a:lumMod val="75000"/>
                  </a:schemeClr>
                </a:solidFill>
              </a:rPr>
              <a:t> (1) (2023) 312–363.</a:t>
            </a:r>
          </a:p>
        </p:txBody>
      </p:sp>
    </p:spTree>
    <p:extLst>
      <p:ext uri="{BB962C8B-B14F-4D97-AF65-F5344CB8AC3E}">
        <p14:creationId xmlns:p14="http://schemas.microsoft.com/office/powerpoint/2010/main" val="25065143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CRAIG20ROBERTS@ALLIYGNFUVWYY577" val="3700"/>
</p:tagLst>
</file>

<file path=ppt/theme/theme1.xml><?xml version="1.0" encoding="utf-8"?>
<a:theme xmlns:a="http://schemas.openxmlformats.org/drawingml/2006/main" name="blue_2007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Blue design">
      <a:majorFont>
        <a:latin typeface="Trebuchet MS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Blue design 1">
        <a:dk1>
          <a:srgbClr val="616161"/>
        </a:dk1>
        <a:lt1>
          <a:srgbClr val="FFFFFF"/>
        </a:lt1>
        <a:dk2>
          <a:srgbClr val="1F497D"/>
        </a:dk2>
        <a:lt2>
          <a:srgbClr val="D2D2D2"/>
        </a:lt2>
        <a:accent1>
          <a:srgbClr val="5C0426"/>
        </a:accent1>
        <a:accent2>
          <a:srgbClr val="9D7D9E"/>
        </a:accent2>
        <a:accent3>
          <a:srgbClr val="FFFFFF"/>
        </a:accent3>
        <a:accent4>
          <a:srgbClr val="525252"/>
        </a:accent4>
        <a:accent5>
          <a:srgbClr val="B5AAAC"/>
        </a:accent5>
        <a:accent6>
          <a:srgbClr val="8E718F"/>
        </a:accent6>
        <a:hlink>
          <a:srgbClr val="253D51"/>
        </a:hlink>
        <a:folHlink>
          <a:srgbClr val="0D204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Custom 11">
      <a:dk1>
        <a:srgbClr val="616161"/>
      </a:dk1>
      <a:lt1>
        <a:sysClr val="window" lastClr="FFFFFF"/>
      </a:lt1>
      <a:dk2>
        <a:srgbClr val="1F497D"/>
      </a:dk2>
      <a:lt2>
        <a:srgbClr val="D2D2D2"/>
      </a:lt2>
      <a:accent1>
        <a:srgbClr val="A6C4DE"/>
      </a:accent1>
      <a:accent2>
        <a:srgbClr val="D8AC28"/>
      </a:accent2>
      <a:accent3>
        <a:srgbClr val="A22B38"/>
      </a:accent3>
      <a:accent4>
        <a:srgbClr val="7AB800"/>
      </a:accent4>
      <a:accent5>
        <a:srgbClr val="4B7D9E"/>
      </a:accent5>
      <a:accent6>
        <a:srgbClr val="BF5C28"/>
      </a:accent6>
      <a:hlink>
        <a:srgbClr val="4D8ABE"/>
      </a:hlink>
      <a:folHlink>
        <a:srgbClr val="4D8AB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19335</TotalTime>
  <Words>8104</Words>
  <Application>Microsoft Office PowerPoint</Application>
  <PresentationFormat>Widescreen</PresentationFormat>
  <Paragraphs>821</Paragraphs>
  <Slides>57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75" baseType="lpstr">
      <vt:lpstr>Adobe Hebrew</vt:lpstr>
      <vt:lpstr>Algerian</vt:lpstr>
      <vt:lpstr>-apple-system</vt:lpstr>
      <vt:lpstr>Arial</vt:lpstr>
      <vt:lpstr>Arial</vt:lpstr>
      <vt:lpstr>Brush Script MT</vt:lpstr>
      <vt:lpstr>Calibri</vt:lpstr>
      <vt:lpstr>Cambria Math</vt:lpstr>
      <vt:lpstr>Courier New</vt:lpstr>
      <vt:lpstr>Freestyle Script</vt:lpstr>
      <vt:lpstr>French Script MT</vt:lpstr>
      <vt:lpstr>Lucida Calligraphy</vt:lpstr>
      <vt:lpstr>Lucida Handwriting</vt:lpstr>
      <vt:lpstr>Open Sans</vt:lpstr>
      <vt:lpstr>Times New Roman</vt:lpstr>
      <vt:lpstr>Trebuchet MS</vt:lpstr>
      <vt:lpstr>Wingdings</vt:lpstr>
      <vt:lpstr>blue_2007</vt:lpstr>
      <vt:lpstr> </vt:lpstr>
      <vt:lpstr>Emergence of Hadron Mass</vt:lpstr>
      <vt:lpstr>Emergence of Hadron Mass - Basic Questions</vt:lpstr>
      <vt:lpstr>PowerPoint Presentation</vt:lpstr>
      <vt:lpstr>Our Universe</vt:lpstr>
      <vt:lpstr>Quantum Chromodynamics</vt:lpstr>
      <vt:lpstr>PowerPoint Presentation</vt:lpstr>
      <vt:lpstr>Modern Understanding Grew Slowly from Ancient Origins</vt:lpstr>
      <vt:lpstr>Modern Understanding Grew Slowly from Ancient Origins</vt:lpstr>
      <vt:lpstr>QCD’s Running Coupling</vt:lpstr>
      <vt:lpstr>PowerPoint Presentation</vt:lpstr>
      <vt:lpstr>Process independent  effective charge = running coupling</vt:lpstr>
      <vt:lpstr>EHM Basics</vt:lpstr>
      <vt:lpstr>QCD Fact       Pion (Nambu-Goldstone modes) and mass</vt:lpstr>
      <vt:lpstr>QCD Fact       Pion (Nambu-Goldstone modes) and mass</vt:lpstr>
      <vt:lpstr>PowerPoint Presentation</vt:lpstr>
      <vt:lpstr>Charting EHM using High Intensity, High Luminosity Facilities</vt:lpstr>
      <vt:lpstr>Measuring π &amp; K Wave Functions</vt:lpstr>
      <vt:lpstr>Wave Functions of Nambu Goldstone Bosons</vt:lpstr>
      <vt:lpstr>π &amp; K DAs  cf. asymptotic profile</vt:lpstr>
      <vt:lpstr>Pion Distribution Amplitude</vt:lpstr>
      <vt:lpstr>Pion DA</vt:lpstr>
      <vt:lpstr>Pion DA</vt:lpstr>
      <vt:lpstr>Parton Distribution Functions</vt:lpstr>
      <vt:lpstr>NG Boson Distribution Functions </vt:lpstr>
      <vt:lpstr>NG Boson Distribution Functions </vt:lpstr>
      <vt:lpstr>Controversy over pion valence DF</vt:lpstr>
      <vt:lpstr>π valence-quark distributions 25 Years of Theory Evolution → 2024</vt:lpstr>
      <vt:lpstr>π valence-quark distributions 25 Years of Theory Evolution → 2024</vt:lpstr>
      <vt:lpstr>π DFs … Modern Theory Predictions vs Traditional Phenomenological Fits to Data</vt:lpstr>
      <vt:lpstr>π DFs … Modern Theory Predictions vs Traditional Phenomenological Fits to Data</vt:lpstr>
      <vt:lpstr>Glue in π: Continuum (Eur. Phys. J. C 80 (2020) 1064/1-20)  &amp; Lattice Predictions (arXiv: Phys.Lett.B 823 (2021) 136778)</vt:lpstr>
      <vt:lpstr>Status: Kaon</vt:lpstr>
      <vt:lpstr>Status: Kaon</vt:lpstr>
      <vt:lpstr>Proton and pion distribution functions in counterpoint</vt:lpstr>
      <vt:lpstr>Proton and pion distribution functions in counterpoint</vt:lpstr>
      <vt:lpstr> </vt:lpstr>
      <vt:lpstr>Proton Spin</vt:lpstr>
      <vt:lpstr>Theory Predictions</vt:lpstr>
      <vt:lpstr>Proton Spin Budget</vt:lpstr>
      <vt:lpstr>Proton and pion distribution functions in counterpoint</vt:lpstr>
      <vt:lpstr>Synergy of Experiment, Phenomenology, Theory</vt:lpstr>
      <vt:lpstr>Emergent Hadron Mass</vt:lpstr>
      <vt:lpstr>Emergent Hadron Mass</vt:lpstr>
      <vt:lpstr>PowerPoint Presentation</vt:lpstr>
      <vt:lpstr>PowerPoint Presentation</vt:lpstr>
      <vt:lpstr>All-orders ζ-evolution</vt:lpstr>
      <vt:lpstr>Proton and pion distribution functions in counterpoint</vt:lpstr>
      <vt:lpstr>Proton and pion distribution functions in counterpoint – glue and sea</vt:lpstr>
      <vt:lpstr> </vt:lpstr>
      <vt:lpstr>Origin of Proton Spin</vt:lpstr>
      <vt:lpstr>Polarised quark distribution functions at ζ=√3GeV</vt:lpstr>
      <vt:lpstr>Polarised quark distribution functions at ζ=√3GeV</vt:lpstr>
      <vt:lpstr>Polarised glue distribution functions at ζ=√3GeV</vt:lpstr>
      <vt:lpstr>Proton Spin</vt:lpstr>
      <vt:lpstr>Theory Predictions</vt:lpstr>
      <vt:lpstr>Proton Spin Budget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Craig Roberts</dc:creator>
  <cp:lastModifiedBy>Craig Roberts</cp:lastModifiedBy>
  <cp:revision>847</cp:revision>
  <cp:lastPrinted>2020-11-23T07:46:17Z</cp:lastPrinted>
  <dcterms:created xsi:type="dcterms:W3CDTF">2020-11-23T03:31:27Z</dcterms:created>
  <dcterms:modified xsi:type="dcterms:W3CDTF">2024-03-19T05:15:53Z</dcterms:modified>
</cp:coreProperties>
</file>