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75" r:id="rId3"/>
    <p:sldId id="280" r:id="rId4"/>
    <p:sldId id="281" r:id="rId5"/>
    <p:sldId id="282" r:id="rId6"/>
    <p:sldId id="283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742"/>
    <p:restoredTop sz="95946"/>
  </p:normalViewPr>
  <p:slideViewPr>
    <p:cSldViewPr snapToGrid="0">
      <p:cViewPr varScale="1">
        <p:scale>
          <a:sx n="69" d="100"/>
          <a:sy n="69" d="100"/>
        </p:scale>
        <p:origin x="216" y="1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ACC1C-E3FD-434D-B62F-B2CF30D35D6A}" type="datetimeFigureOut">
              <a:rPr lang="en-GB" smtClean="0"/>
              <a:t>17/03/2024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0340BE-E2F3-E447-BB47-4DD482F48E3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413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F1CDEF-9015-1036-D966-B40A982699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37052CA-B6B1-7190-2460-CB9A086319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659F2E1-42CD-E421-6090-80EDA88E7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13E74B-77CE-0873-CC90-3BFB84D7A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4226633-2BCE-47F9-FB66-F101A648F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‹Nr.›</a:t>
            </a:fld>
            <a:endParaRPr lang="en-GB"/>
          </a:p>
        </p:txBody>
      </p:sp>
      <p:pic>
        <p:nvPicPr>
          <p:cNvPr id="7" name="Immagine 6" descr="cern.jpg">
            <a:extLst>
              <a:ext uri="{FF2B5EF4-FFF2-40B4-BE49-F238E27FC236}">
                <a16:creationId xmlns:a16="http://schemas.microsoft.com/office/drawing/2014/main" id="{9D355C4D-78A5-C418-836E-5783B46855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" y="2"/>
            <a:ext cx="832104" cy="832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820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41FF7A-34F9-8803-82F6-7F347726E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0E1CCD6-CF1B-D3AE-FA8F-9C17FCEF98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0A80755-FD5A-6A29-A433-4BEF885F9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5CE77E-1F09-8A75-ED29-31D440C0E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403FD0-D891-7D83-9091-965FC3B8A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669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D44F621-D4BB-0341-C76E-7E7F8CE401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5EF1765-7462-0A93-231C-9D5E7066B4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621B56-E4BF-A06B-3465-F9446B01F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5914B10-A9DF-1E5E-2F69-A14383CA0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6CA9F70-29AE-90D2-4266-8EF7FAF97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7598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5B5F99-75B6-430A-4514-3FE0DF850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635" y="286008"/>
            <a:ext cx="9441457" cy="546098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8E2C746-B0AB-6E6C-4B4F-0ACDB336F6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B88ECD-271E-BFC2-357A-53ED4AA2C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5CD2304-09C0-7A56-EA09-92359D9D9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F5F064-89EF-4D5E-EAE9-B171AA55F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‹Nr.›</a:t>
            </a:fld>
            <a:endParaRPr lang="en-GB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B473FCF-FEDE-F36A-AA2C-B2BD6E9638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06657" y="80326"/>
            <a:ext cx="1585341" cy="651510"/>
          </a:xfrm>
          <a:prstGeom prst="rect">
            <a:avLst/>
          </a:prstGeom>
        </p:spPr>
      </p:pic>
      <p:pic>
        <p:nvPicPr>
          <p:cNvPr id="8" name="Immagine 6" descr="cern.jpg">
            <a:extLst>
              <a:ext uri="{FF2B5EF4-FFF2-40B4-BE49-F238E27FC236}">
                <a16:creationId xmlns:a16="http://schemas.microsoft.com/office/drawing/2014/main" id="{CF07CF87-83C2-9957-BBDB-EB5EDB1EC36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" y="2"/>
            <a:ext cx="832104" cy="832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344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C48D18-082E-14D2-C077-C5E7E00B5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1FA0B00-C8DC-C913-DC5E-10E890091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A833CA5-5267-7821-5DCC-8F32BF292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200F45-2379-C411-1CB2-95A6C1195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7CD512-E283-93B3-6AD7-BDAD965B4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303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B0B7F0-3395-BE2F-5189-4DDA1418E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93E35DE-342D-C69D-4643-0B60B3A616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A3B5EC0-7665-41CD-E19E-C7F540D26D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D2CCE62-8423-A29C-4A74-E3571E4C2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63B8A34-B156-70CA-5E8E-9AC768FF0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0F3169-0E82-D787-D5B0-9B41BE427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999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9DCF0B-5BE1-EF7E-120B-BC89304B9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1480EBC-A99F-5E38-CCD0-CDCDD56709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2492A3C-9045-4704-2390-F2DA7C71F5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9D4EFCA-7FFC-8D72-9309-29E398D087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4E8BC16-EE2B-C434-5F9E-E58AA7C3BD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68247DB-D11F-C1C5-5FBC-8D7E87A9C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A0DD21D-E54A-10AD-3034-6B581E902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0693508-AABF-AA8C-45FB-0FFDDAA2D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005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F1B3DC-B053-4B05-831D-95DDA1684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4FEF216-08E1-ADC0-B829-57F73C5BA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53410A3-093D-2604-27D2-C916AF142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0CFBD4D-D4F2-4A94-6B2F-FDE3427A2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168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272A3C6-0E58-1F65-FBCE-09FD5F5AB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AF910DB-5A58-E4B8-7106-D80906C05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FA2A9AB-3D30-C243-0D5B-135F0E7E5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190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E257FA-DEF6-C4A2-F1DB-FA6574E7A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50310BB-7A53-DEDA-470F-88630FB78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5897311-7C36-7836-7563-CBA5C8FC2F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DFE20F-FFC8-E79E-BD52-FE9490D83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8D3B0C4-CFA2-BABB-88E0-05FF23E6A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EA5CD70-6D17-01A4-37E8-CECD87B88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635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BD46F9-4125-FAF4-2A4C-5FF57E93B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C7B1187-73B6-6187-5B11-D3E354EA7B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87D662A-F99F-85B8-0B31-F8EB4F264A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13400A6-D554-7F3C-3540-8DE514F07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7571153-EFAB-B7A4-9CA0-0C3915214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65A730B-CBFA-7C1E-7A77-E0F423F74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932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99250D4-4514-183B-0194-EA8F4EB2C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0E4A8E7-225A-3022-EFA6-B454EB63A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A9E98E-99CB-92CB-F37E-FF8DDDCD3F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18.3.2024</a:t>
            </a: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0F59902-5A29-84E5-1315-F58207A6C6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Jan Friedrich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7EE09E-25C7-4AB5-4876-3E16EF42D6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62A88-F467-E646-9431-3516E6AB9CC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63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37342E01-D3BC-519B-BF6F-7720FB66D7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16090" y="4556571"/>
            <a:ext cx="4833327" cy="787446"/>
          </a:xfrm>
        </p:spPr>
        <p:txBody>
          <a:bodyPr>
            <a:normAutofit/>
          </a:bodyPr>
          <a:lstStyle/>
          <a:p>
            <a:r>
              <a:rPr lang="en-GB" sz="2000" dirty="0">
                <a:latin typeface="ArialMT"/>
              </a:rPr>
              <a:t>Jan Friedrich  </a:t>
            </a:r>
          </a:p>
          <a:p>
            <a:r>
              <a:rPr lang="de-DE" sz="2000" i="1" dirty="0">
                <a:latin typeface="ArialMT"/>
              </a:rPr>
              <a:t> Technische Universität München</a:t>
            </a:r>
          </a:p>
        </p:txBody>
      </p:sp>
      <p:pic>
        <p:nvPicPr>
          <p:cNvPr id="4" name="Picture 3" descr="page1image24627232">
            <a:extLst>
              <a:ext uri="{FF2B5EF4-FFF2-40B4-BE49-F238E27FC236}">
                <a16:creationId xmlns:a16="http://schemas.microsoft.com/office/drawing/2014/main" id="{56EFF41A-6133-43BC-CBB4-C5AD432131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383" y="2888307"/>
            <a:ext cx="3059233" cy="126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Bild 9">
            <a:extLst>
              <a:ext uri="{FF2B5EF4-FFF2-40B4-BE49-F238E27FC236}">
                <a16:creationId xmlns:a16="http://schemas.microsoft.com/office/drawing/2014/main" id="{F3253D8A-D308-FFEB-ECF9-323B77CA78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373" y="4451812"/>
            <a:ext cx="1341206" cy="996963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FD9C3D57-7FD6-285F-5300-F98D4941DF57}"/>
              </a:ext>
            </a:extLst>
          </p:cNvPr>
          <p:cNvSpPr txBox="1"/>
          <p:nvPr/>
        </p:nvSpPr>
        <p:spPr>
          <a:xfrm>
            <a:off x="2586815" y="1902371"/>
            <a:ext cx="72918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latin typeface="ArialMT"/>
              </a:rPr>
              <a:t>The Proton Charge Radius Measurement at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36317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08AF94-A1B5-02A0-9B09-5277D41F8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634" y="136525"/>
            <a:ext cx="9441457" cy="714375"/>
          </a:xfrm>
        </p:spPr>
        <p:txBody>
          <a:bodyPr>
            <a:normAutofit/>
          </a:bodyPr>
          <a:lstStyle/>
          <a:p>
            <a:r>
              <a:rPr lang="en-GB" dirty="0"/>
              <a:t>Proton Charge Radius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B3217B-A664-ECD1-2DD1-6248EE6B0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1926E0-BEA3-06E0-B186-6B1E729BC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08AF9F-E8F7-8744-CB98-A6249D0B6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2</a:t>
            </a:fld>
            <a:endParaRPr lang="en-GB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1AD69F3-10DB-B331-400A-713C481155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305" y="1111774"/>
            <a:ext cx="6609025" cy="3069207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DCD25AF7-20B0-B184-2621-11D77E746DB3}"/>
              </a:ext>
            </a:extLst>
          </p:cNvPr>
          <p:cNvSpPr txBox="1"/>
          <p:nvPr/>
        </p:nvSpPr>
        <p:spPr>
          <a:xfrm>
            <a:off x="979734" y="4441855"/>
            <a:ext cx="580206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since the first measurement of the proton charge radius of about 0.8 fm (Hofstadter 1956), a wealth of measurements with different techniques have been done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the charge radius is defined as the slope of the electric form factor at vanishing momentum transfer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the most detailed information about the el-mgn form factors of hadrons can be collected in lepton scattering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6DB57911-21C1-43D7-0F14-2C346249DC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3400" y="2891775"/>
            <a:ext cx="5308600" cy="3267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2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08AF94-A1B5-02A0-9B09-5277D41F8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634" y="136526"/>
            <a:ext cx="9441457" cy="865228"/>
          </a:xfrm>
        </p:spPr>
        <p:txBody>
          <a:bodyPr>
            <a:normAutofit/>
          </a:bodyPr>
          <a:lstStyle/>
          <a:p>
            <a:r>
              <a:rPr lang="en-GB" dirty="0"/>
              <a:t>Proton Radius at AMBER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B3217B-A664-ECD1-2DD1-6248EE6B0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1926E0-BEA3-06E0-B186-6B1E729BC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08AF9F-E8F7-8744-CB98-A6249D0B6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3</a:t>
            </a:fld>
            <a:endParaRPr lang="en-GB"/>
          </a:p>
        </p:txBody>
      </p:sp>
      <p:pic>
        <p:nvPicPr>
          <p:cNvPr id="3" name="Picture 1" descr="page30image1380416">
            <a:extLst>
              <a:ext uri="{FF2B5EF4-FFF2-40B4-BE49-F238E27FC236}">
                <a16:creationId xmlns:a16="http://schemas.microsoft.com/office/drawing/2014/main" id="{215E407B-28A4-9F23-50C4-9079C397CE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961" y="1619167"/>
            <a:ext cx="3929951" cy="2601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page30image1380624">
            <a:extLst>
              <a:ext uri="{FF2B5EF4-FFF2-40B4-BE49-F238E27FC236}">
                <a16:creationId xmlns:a16="http://schemas.microsoft.com/office/drawing/2014/main" id="{6799136C-7747-084E-70EC-1B560B204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319" y="4967547"/>
            <a:ext cx="8287283" cy="138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page30image1386032">
            <a:extLst>
              <a:ext uri="{FF2B5EF4-FFF2-40B4-BE49-F238E27FC236}">
                <a16:creationId xmlns:a16="http://schemas.microsoft.com/office/drawing/2014/main" id="{FDBAB266-CA18-1CD3-E52E-000D81012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71" y="1130008"/>
            <a:ext cx="6808929" cy="1897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981B4F7D-7458-B471-B49F-CB4D0989CCCC}"/>
                  </a:ext>
                </a:extLst>
              </p:cNvPr>
              <p:cNvSpPr txBox="1"/>
              <p:nvPr/>
            </p:nvSpPr>
            <p:spPr>
              <a:xfrm>
                <a:off x="587033" y="3204900"/>
                <a:ext cx="4618856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100 GeV muon beam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Active-target TPC with high-pressure H</a:t>
                </a:r>
                <a:r>
                  <a:rPr lang="en-GB" sz="1800" baseline="-25000" dirty="0"/>
                  <a:t>2</a:t>
                </a:r>
                <a:r>
                  <a:rPr lang="en-GB" sz="1800" dirty="0"/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goal: 70 million elastic scattering events in the 10</a:t>
                </a:r>
                <a:r>
                  <a:rPr lang="en-GB" sz="1800" baseline="30000" dirty="0"/>
                  <a:t>-3 </a:t>
                </a:r>
                <a:r>
                  <a:rPr lang="en-GB" sz="1800" dirty="0"/>
                  <a:t>&lt; Q</a:t>
                </a:r>
                <a:r>
                  <a:rPr lang="en-GB" sz="1800" baseline="30000" dirty="0"/>
                  <a:t>2</a:t>
                </a:r>
                <a:r>
                  <a:rPr lang="en-GB" sz="1800" dirty="0"/>
                  <a:t> &lt; 4</a:t>
                </a:r>
                <a14:m>
                  <m:oMath xmlns:m="http://schemas.openxmlformats.org/officeDocument/2006/math">
                    <m:r>
                      <a:rPr lang="en-GB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GB" sz="1800" dirty="0"/>
                  <a:t>10</a:t>
                </a:r>
                <a:r>
                  <a:rPr lang="en-GB" sz="1800" baseline="30000" dirty="0"/>
                  <a:t>-2</a:t>
                </a:r>
                <a:r>
                  <a:rPr lang="en-GB" sz="1800" dirty="0"/>
                  <a:t> GeV</a:t>
                </a:r>
                <a:r>
                  <a:rPr lang="en-GB" sz="1800" baseline="30000" dirty="0"/>
                  <a:t>2</a:t>
                </a:r>
                <a:r>
                  <a:rPr lang="en-GB" sz="1800" dirty="0"/>
                  <a:t> range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Precision on the proton radius ~0.01 fm</a:t>
                </a:r>
              </a:p>
            </p:txBody>
          </p:sp>
        </mc:Choice>
        <mc:Fallback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981B4F7D-7458-B471-B49F-CB4D0989CC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033" y="3204900"/>
                <a:ext cx="4618856" cy="1477328"/>
              </a:xfrm>
              <a:prstGeom prst="rect">
                <a:avLst/>
              </a:prstGeom>
              <a:blipFill>
                <a:blip r:embed="rId5"/>
                <a:stretch>
                  <a:fillRect l="-824" t="-1709" b="-59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Gerade Verbindung 17">
            <a:extLst>
              <a:ext uri="{FF2B5EF4-FFF2-40B4-BE49-F238E27FC236}">
                <a16:creationId xmlns:a16="http://schemas.microsoft.com/office/drawing/2014/main" id="{3286B725-F3E9-AA34-129F-5F647AD4FAA8}"/>
              </a:ext>
            </a:extLst>
          </p:cNvPr>
          <p:cNvCxnSpPr>
            <a:cxnSpLocks/>
          </p:cNvCxnSpPr>
          <p:nvPr/>
        </p:nvCxnSpPr>
        <p:spPr>
          <a:xfrm flipH="1">
            <a:off x="4335220" y="4220563"/>
            <a:ext cx="3239146" cy="10499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>
            <a:extLst>
              <a:ext uri="{FF2B5EF4-FFF2-40B4-BE49-F238E27FC236}">
                <a16:creationId xmlns:a16="http://schemas.microsoft.com/office/drawing/2014/main" id="{F1312BAF-237E-4A47-471A-552EAB4F460D}"/>
              </a:ext>
            </a:extLst>
          </p:cNvPr>
          <p:cNvCxnSpPr>
            <a:cxnSpLocks/>
          </p:cNvCxnSpPr>
          <p:nvPr/>
        </p:nvCxnSpPr>
        <p:spPr>
          <a:xfrm>
            <a:off x="8559800" y="4220563"/>
            <a:ext cx="2625671" cy="9414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07DDDACD-E0DD-96D3-1D73-1D67134933F7}"/>
              </a:ext>
            </a:extLst>
          </p:cNvPr>
          <p:cNvSpPr/>
          <p:nvPr/>
        </p:nvSpPr>
        <p:spPr>
          <a:xfrm>
            <a:off x="5668075" y="5162040"/>
            <a:ext cx="1146874" cy="94539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ACFA317D-9FC3-6941-5560-030400E4F7FA}"/>
              </a:ext>
            </a:extLst>
          </p:cNvPr>
          <p:cNvSpPr txBox="1"/>
          <p:nvPr/>
        </p:nvSpPr>
        <p:spPr>
          <a:xfrm>
            <a:off x="5661619" y="4745676"/>
            <a:ext cx="38162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New device: Unified Tracking station</a:t>
            </a:r>
            <a:r>
              <a:rPr lang="en-GB" sz="1800" dirty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C29B68CD-A2AF-A67A-A144-763ABDF32842}"/>
              </a:ext>
            </a:extLst>
          </p:cNvPr>
          <p:cNvSpPr txBox="1"/>
          <p:nvPr/>
        </p:nvSpPr>
        <p:spPr>
          <a:xfrm>
            <a:off x="581104" y="4612654"/>
            <a:ext cx="30585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1"/>
                </a:solidFill>
              </a:rPr>
              <a:t>unexp</a:t>
            </a:r>
            <a:r>
              <a:rPr lang="en-GB" dirty="0">
                <a:solidFill>
                  <a:schemeClr val="accent1"/>
                </a:solidFill>
              </a:rPr>
              <a:t>lored and presumably favourable territory of systematics: muon interaction with material and radiative corrections small</a:t>
            </a:r>
            <a:endParaRPr lang="en-GB" sz="1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247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A327190E-BB6A-70FC-D775-86DAAB68B8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7552" y="1108738"/>
            <a:ext cx="4536059" cy="360954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6CE6989-9746-216F-CFAB-5A77A3C6B9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2033" y="1089792"/>
            <a:ext cx="4403575" cy="363990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408AF94-A1B5-02A0-9B09-5277D41F8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634" y="136526"/>
            <a:ext cx="9441457" cy="865228"/>
          </a:xfrm>
        </p:spPr>
        <p:txBody>
          <a:bodyPr>
            <a:normAutofit/>
          </a:bodyPr>
          <a:lstStyle/>
          <a:p>
            <a:r>
              <a:rPr lang="en-GB" dirty="0"/>
              <a:t>The active-target TPC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B3217B-A664-ECD1-2DD1-6248EE6B0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1926E0-BEA3-06E0-B186-6B1E729BC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08AF9F-E8F7-8744-CB98-A6249D0B6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4</a:t>
            </a:fld>
            <a:endParaRPr lang="en-GB"/>
          </a:p>
        </p:txBody>
      </p:sp>
      <p:pic>
        <p:nvPicPr>
          <p:cNvPr id="3" name="Picture 2" descr="Head of HEPD,  prof. Alexey A. Vorobyov, Correspondent Member of Russian Academy of Sciences ">
            <a:extLst>
              <a:ext uri="{FF2B5EF4-FFF2-40B4-BE49-F238E27FC236}">
                <a16:creationId xmlns:a16="http://schemas.microsoft.com/office/drawing/2014/main" id="{7AF05A96-38F8-ADE8-D899-223EBC845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5582" y="3415621"/>
            <a:ext cx="3415072" cy="2433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D8E097B1-BD3B-6F20-4556-C6D3AEA998B7}"/>
              </a:ext>
            </a:extLst>
          </p:cNvPr>
          <p:cNvSpPr txBox="1"/>
          <p:nvPr/>
        </p:nvSpPr>
        <p:spPr>
          <a:xfrm>
            <a:off x="8014946" y="5816636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100000"/>
            </a:pPr>
            <a:r>
              <a:rPr lang="en-GB" sz="1800" dirty="0">
                <a:solidFill>
                  <a:srgbClr val="002060"/>
                </a:solidFill>
              </a:rPr>
              <a:t>Alexey Alexeevich Vorobyov 20.12.1931 – 2.11.2021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C5CE211-DFC0-59ED-D167-8B353F666D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1346" y="3378222"/>
            <a:ext cx="2169866" cy="2438414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1184F6A4-2347-9748-282B-F508D37B6C8A}"/>
              </a:ext>
            </a:extLst>
          </p:cNvPr>
          <p:cNvSpPr txBox="1"/>
          <p:nvPr/>
        </p:nvSpPr>
        <p:spPr>
          <a:xfrm>
            <a:off x="921346" y="5868618"/>
            <a:ext cx="2169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100000"/>
            </a:pPr>
            <a:r>
              <a:rPr lang="en-GB" sz="1800" dirty="0">
                <a:solidFill>
                  <a:srgbClr val="002060"/>
                </a:solidFill>
              </a:rPr>
              <a:t>Stephan Paul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1EA02B9-9727-B97C-F9E8-DA708AAF2C21}"/>
              </a:ext>
            </a:extLst>
          </p:cNvPr>
          <p:cNvSpPr txBox="1"/>
          <p:nvPr/>
        </p:nvSpPr>
        <p:spPr>
          <a:xfrm>
            <a:off x="3812153" y="4822076"/>
            <a:ext cx="3550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100000"/>
            </a:pPr>
            <a:r>
              <a:rPr lang="en-GB" sz="1800" dirty="0">
                <a:solidFill>
                  <a:srgbClr val="002060"/>
                </a:solidFill>
              </a:rPr>
              <a:t>production in cooperation with GSI, coordination: Oleg Kiselev</a:t>
            </a:r>
          </a:p>
        </p:txBody>
      </p:sp>
    </p:spTree>
    <p:extLst>
      <p:ext uri="{BB962C8B-B14F-4D97-AF65-F5344CB8AC3E}">
        <p14:creationId xmlns:p14="http://schemas.microsoft.com/office/powerpoint/2010/main" val="3938183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08AF94-A1B5-02A0-9B09-5277D41F8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634" y="136526"/>
            <a:ext cx="9441457" cy="865228"/>
          </a:xfrm>
        </p:spPr>
        <p:txBody>
          <a:bodyPr>
            <a:normAutofit/>
          </a:bodyPr>
          <a:lstStyle/>
          <a:p>
            <a:r>
              <a:rPr lang="en-GB" dirty="0"/>
              <a:t>Highlights from test beams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B3217B-A664-ECD1-2DD1-6248EE6B0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1926E0-BEA3-06E0-B186-6B1E729BC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08AF9F-E8F7-8744-CB98-A6249D0B6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5</a:t>
            </a:fld>
            <a:endParaRPr lang="en-GB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021EF75-F103-7802-1F17-382297EED3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2402" y="1001754"/>
            <a:ext cx="6567196" cy="2668465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F3327D6-C8AC-21F6-757D-015E5DEFCB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0828" y="1001754"/>
            <a:ext cx="2877177" cy="380275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F8412D6-FBEB-B934-7931-C54CC7E95D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7039" y="3354016"/>
            <a:ext cx="3567806" cy="2900979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2806E069-B041-8486-06B2-6B7174035D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9534" y="4302043"/>
            <a:ext cx="3279764" cy="1840039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6AA963FB-7949-5536-5276-889B78F66487}"/>
              </a:ext>
            </a:extLst>
          </p:cNvPr>
          <p:cNvSpPr txBox="1"/>
          <p:nvPr/>
        </p:nvSpPr>
        <p:spPr>
          <a:xfrm>
            <a:off x="9908153" y="6022369"/>
            <a:ext cx="2283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100000"/>
            </a:pPr>
            <a:r>
              <a:rPr lang="en-GB" sz="1800" dirty="0">
                <a:solidFill>
                  <a:srgbClr val="002060"/>
                </a:solidFill>
              </a:rPr>
              <a:t>results from tests in muon beam 2022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F8071723-E197-FC57-7F70-657FA19FD5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721" y="1263650"/>
            <a:ext cx="3454400" cy="43307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E81A9511-1A34-1E4E-ADE2-4D0262AA982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4792" y="3932115"/>
            <a:ext cx="3454400" cy="2293809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95B69055-6BA8-B643-A73F-AF7543658B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3937318"/>
            <a:ext cx="6337536" cy="229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18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08AF94-A1B5-02A0-9B09-5277D41F8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634" y="136526"/>
            <a:ext cx="9441457" cy="865228"/>
          </a:xfrm>
        </p:spPr>
        <p:txBody>
          <a:bodyPr>
            <a:normAutofit/>
          </a:bodyPr>
          <a:lstStyle/>
          <a:p>
            <a:r>
              <a:rPr lang="en-GB" dirty="0"/>
              <a:t>Highlights from test beams and plans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B3217B-A664-ECD1-2DD1-6248EE6B0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1926E0-BEA3-06E0-B186-6B1E729BC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08AF9F-E8F7-8744-CB98-A6249D0B6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6</a:t>
            </a:fld>
            <a:endParaRPr lang="en-GB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2DC2CC4D-8BA1-CA2D-179E-E52FAC4B7F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070" y="959766"/>
            <a:ext cx="4506105" cy="342562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8DF3A7C5-F69F-57DB-F40F-E79A8EA399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5498" y="886624"/>
            <a:ext cx="2154316" cy="187674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6D7F6202-82B4-D031-3C08-9F8CD47E04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2522" y="3056319"/>
            <a:ext cx="2489712" cy="1678007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E7E03DD0-68F7-3CF7-ABD9-4B31C32C145D}"/>
              </a:ext>
            </a:extLst>
          </p:cNvPr>
          <p:cNvSpPr txBox="1"/>
          <p:nvPr/>
        </p:nvSpPr>
        <p:spPr>
          <a:xfrm>
            <a:off x="487803" y="4672717"/>
            <a:ext cx="3550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00000"/>
            </a:pPr>
            <a:r>
              <a:rPr lang="en-GB" sz="1800" dirty="0">
                <a:solidFill>
                  <a:srgbClr val="002060"/>
                </a:solidFill>
              </a:rPr>
              <a:t>Test of new GEM detectors with VMM readout in the beam 2023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A5279035-806F-0152-9AD7-0B9F4AB1C9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6674" y="959766"/>
            <a:ext cx="5895543" cy="3280490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E462F049-2F99-0645-0454-EDB8E9A3A62F}"/>
              </a:ext>
            </a:extLst>
          </p:cNvPr>
          <p:cNvSpPr txBox="1"/>
          <p:nvPr/>
        </p:nvSpPr>
        <p:spPr>
          <a:xfrm>
            <a:off x="7234617" y="4672717"/>
            <a:ext cx="3929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00000"/>
            </a:pPr>
            <a:r>
              <a:rPr lang="en-GB" sz="1800" dirty="0">
                <a:solidFill>
                  <a:srgbClr val="002060"/>
                </a:solidFill>
              </a:rPr>
              <a:t>Implementation of the new streaming acquisition system FriDAQ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7EBC7840-7EFB-9F97-5F64-6E9BDAA9B456}"/>
              </a:ext>
            </a:extLst>
          </p:cNvPr>
          <p:cNvSpPr txBox="1"/>
          <p:nvPr/>
        </p:nvSpPr>
        <p:spPr>
          <a:xfrm>
            <a:off x="1217123" y="5448462"/>
            <a:ext cx="91211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100000"/>
            </a:pPr>
            <a:r>
              <a:rPr lang="en-GB" sz="2000" i="1" dirty="0">
                <a:solidFill>
                  <a:srgbClr val="002060"/>
                </a:solidFill>
              </a:rPr>
              <a:t>Many new components are planned to be realized in 2024, with challenging timelines,</a:t>
            </a:r>
          </a:p>
          <a:p>
            <a:pPr algn="ctr">
              <a:buSzPct val="100000"/>
            </a:pPr>
            <a:r>
              <a:rPr lang="en-GB" sz="2000" i="1" dirty="0">
                <a:solidFill>
                  <a:srgbClr val="002060"/>
                </a:solidFill>
              </a:rPr>
              <a:t> aiming at PRM physics data taking in 2025</a:t>
            </a:r>
          </a:p>
        </p:txBody>
      </p:sp>
    </p:spTree>
    <p:extLst>
      <p:ext uri="{BB962C8B-B14F-4D97-AF65-F5344CB8AC3E}">
        <p14:creationId xmlns:p14="http://schemas.microsoft.com/office/powerpoint/2010/main" val="2885501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239</Words>
  <Application>Microsoft Macintosh PowerPoint</Application>
  <PresentationFormat>Breitbild</PresentationFormat>
  <Paragraphs>40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2" baseType="lpstr">
      <vt:lpstr>Arial</vt:lpstr>
      <vt:lpstr>ArialMT</vt:lpstr>
      <vt:lpstr>Calibri</vt:lpstr>
      <vt:lpstr>Calibri Light</vt:lpstr>
      <vt:lpstr>Cambria Math</vt:lpstr>
      <vt:lpstr>Office</vt:lpstr>
      <vt:lpstr>PowerPoint-Präsentation</vt:lpstr>
      <vt:lpstr>Proton Charge Radius</vt:lpstr>
      <vt:lpstr>Proton Radius at AMBER</vt:lpstr>
      <vt:lpstr>The active-target TPC</vt:lpstr>
      <vt:lpstr>Highlights from test beams</vt:lpstr>
      <vt:lpstr>Highlights from test beams and plans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 User</dc:creator>
  <cp:lastModifiedBy>Jan Friedrich</cp:lastModifiedBy>
  <cp:revision>22</cp:revision>
  <dcterms:created xsi:type="dcterms:W3CDTF">2022-10-13T06:42:35Z</dcterms:created>
  <dcterms:modified xsi:type="dcterms:W3CDTF">2024-03-18T11:01:25Z</dcterms:modified>
</cp:coreProperties>
</file>