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67" r:id="rId5"/>
    <p:sldId id="266" r:id="rId6"/>
    <p:sldId id="271" r:id="rId7"/>
    <p:sldId id="259" r:id="rId8"/>
    <p:sldId id="260" r:id="rId9"/>
    <p:sldId id="269" r:id="rId10"/>
    <p:sldId id="264" r:id="rId11"/>
    <p:sldId id="275" r:id="rId12"/>
    <p:sldId id="270" r:id="rId13"/>
    <p:sldId id="276" r:id="rId14"/>
    <p:sldId id="277" r:id="rId15"/>
    <p:sldId id="278" r:id="rId16"/>
    <p:sldId id="261" r:id="rId17"/>
    <p:sldId id="263" r:id="rId18"/>
    <p:sldId id="273" r:id="rId19"/>
    <p:sldId id="265" r:id="rId20"/>
    <p:sldId id="272" r:id="rId21"/>
    <p:sldId id="26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8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FAD35-F10D-4A40-867C-00083E26DAAF}" type="datetimeFigureOut">
              <a:rPr lang="en-GB" smtClean="0"/>
              <a:t>17/03/2024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9FFCB-DE9A-4393-8E36-596F8C90FB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28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AEE7-AAF8-4ED8-B634-97D2A3DBF075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28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ADE-250D-4528-B42F-4ADE5231D871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712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83E9-44E9-4EE9-927B-8015E9231EC2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5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26BE-9246-42FF-A5E5-E208168784E6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4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5A17-3533-4906-9EC5-294C4DF74F38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81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9BC13-9D66-47F9-BCCD-6CA0B97615C5}" type="datetime1">
              <a:rPr lang="en-GB" smtClean="0"/>
              <a:t>17/03/2024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6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2F01-9737-41E7-93E1-D040B068B01A}" type="datetime1">
              <a:rPr lang="en-GB" smtClean="0"/>
              <a:t>17/03/2024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13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3AFD-819A-49E7-A4C7-E60CF699226E}" type="datetime1">
              <a:rPr lang="en-GB" smtClean="0"/>
              <a:t>17/03/2024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67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D28C-A8F4-42D5-BEAC-30AAB4BD81DD}" type="datetime1">
              <a:rPr lang="en-GB" smtClean="0"/>
              <a:t>17/03/2024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0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A16183-FE9E-4404-BF57-655DC7C36507}" type="datetime1">
              <a:rPr lang="en-GB" smtClean="0"/>
              <a:t>17/03/2024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029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7F59-1581-41F6-B011-E2490D4412AF}" type="datetime1">
              <a:rPr lang="en-GB" smtClean="0"/>
              <a:t>17/03/2024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447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EEC9D50-EF16-457E-AE35-1C6AB5818018}" type="datetime1">
              <a:rPr lang="en-GB" smtClean="0"/>
              <a:t>17/03/2024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47F8AF9-A412-4F8E-B936-43EF2D9DDF60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4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nima.2019.16287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/PhysRevC.105.055201" TargetMode="External"/><Relationship Id="rId3" Type="http://schemas.openxmlformats.org/officeDocument/2006/relationships/hyperlink" Target="https://doi.org/10.48550/arXiv.1803.00132" TargetMode="External"/><Relationship Id="rId7" Type="http://schemas.openxmlformats.org/officeDocument/2006/relationships/hyperlink" Target="https://doi.org/10.21468/SciPostPhysProc.5" TargetMode="External"/><Relationship Id="rId2" Type="http://schemas.openxmlformats.org/officeDocument/2006/relationships/hyperlink" Target="https://doi.org/10.48550/arXiv.1709.0975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20.164801" TargetMode="External"/><Relationship Id="rId5" Type="http://schemas.openxmlformats.org/officeDocument/2006/relationships/hyperlink" Target="https://doi.org/10.1016/j.nima.2019.162874" TargetMode="External"/><Relationship Id="rId4" Type="http://schemas.openxmlformats.org/officeDocument/2006/relationships/hyperlink" Target="https://doi.org/10.1016/j.nima.2016.01.044" TargetMode="External"/><Relationship Id="rId9" Type="http://schemas.openxmlformats.org/officeDocument/2006/relationships/hyperlink" Target="https://doi.org/10.48550/arXiv.2310.1146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6F1EC-6FBC-3CE2-34F8-4A928A3BD0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364474"/>
          </a:xfrm>
        </p:spPr>
        <p:txBody>
          <a:bodyPr/>
          <a:lstStyle/>
          <a:p>
            <a:r>
              <a:rPr lang="en-GB" dirty="0"/>
              <a:t>MUSE - Status of proton radius measurement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EBF3F-2DC2-17D4-0497-ED6E086E97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992880"/>
            <a:ext cx="10058400" cy="232165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GB" dirty="0"/>
              <a:t>Matt Nicol – University of South Carolina</a:t>
            </a:r>
          </a:p>
          <a:p>
            <a:pPr algn="ctr"/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March 2024</a:t>
            </a: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PAW24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sz="2000" dirty="0"/>
              <a:t>Supported in parts by the U.S. National Science Foundation: NSF PHY-2111050 (USC).</a:t>
            </a:r>
          </a:p>
          <a:p>
            <a:pPr algn="ctr"/>
            <a:r>
              <a:rPr lang="en-GB" sz="2000" dirty="0"/>
              <a:t>The MUSE experiment is supported by the U.S. Department of Energy, the U.S. National Science Foundation, the Paul Scherrer Institute, and the US-Israel Binational Science Foundation</a:t>
            </a:r>
            <a:endParaRPr lang="en-GB" sz="2400" dirty="0"/>
          </a:p>
          <a:p>
            <a:endParaRPr lang="en-GB" dirty="0"/>
          </a:p>
        </p:txBody>
      </p:sp>
      <p:pic>
        <p:nvPicPr>
          <p:cNvPr id="4" name="Picture 3" descr="A logo of a university of south carolina&#10;&#10;Description automatically generated">
            <a:extLst>
              <a:ext uri="{FF2B5EF4-FFF2-40B4-BE49-F238E27FC236}">
                <a16:creationId xmlns:a16="http://schemas.microsoft.com/office/drawing/2014/main" id="{80392CAA-18FF-5D4C-B3CD-D66B9F58D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"/>
            <a:ext cx="2718263" cy="1438561"/>
          </a:xfrm>
          <a:prstGeom prst="rect">
            <a:avLst/>
          </a:prstGeom>
        </p:spPr>
      </p:pic>
      <p:grpSp>
        <p:nvGrpSpPr>
          <p:cNvPr id="5" name="Picture 4">
            <a:extLst>
              <a:ext uri="{FF2B5EF4-FFF2-40B4-BE49-F238E27FC236}">
                <a16:creationId xmlns:a16="http://schemas.microsoft.com/office/drawing/2014/main" id="{79BD845A-6B9A-DB61-4D5B-E2298ED70B9E}"/>
              </a:ext>
            </a:extLst>
          </p:cNvPr>
          <p:cNvGrpSpPr/>
          <p:nvPr/>
        </p:nvGrpSpPr>
        <p:grpSpPr>
          <a:xfrm>
            <a:off x="9875520" y="1524"/>
            <a:ext cx="2316480" cy="1438561"/>
            <a:chOff x="0" y="0"/>
            <a:chExt cx="1811334" cy="1085072"/>
          </a:xfrm>
        </p:grpSpPr>
        <p:sp>
          <p:nvSpPr>
            <p:cNvPr id="6" name="Rectangle">
              <a:extLst>
                <a:ext uri="{FF2B5EF4-FFF2-40B4-BE49-F238E27FC236}">
                  <a16:creationId xmlns:a16="http://schemas.microsoft.com/office/drawing/2014/main" id="{476267A7-D169-DFA1-DB4F-7140BE9FD0AA}"/>
                </a:ext>
              </a:extLst>
            </p:cNvPr>
            <p:cNvSpPr/>
            <p:nvPr/>
          </p:nvSpPr>
          <p:spPr>
            <a:xfrm>
              <a:off x="0" y="0"/>
              <a:ext cx="1811335" cy="1085073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  <p:pic>
          <p:nvPicPr>
            <p:cNvPr id="7" name="image43.png" descr="image43.png">
              <a:extLst>
                <a:ext uri="{FF2B5EF4-FFF2-40B4-BE49-F238E27FC236}">
                  <a16:creationId xmlns:a16="http://schemas.microsoft.com/office/drawing/2014/main" id="{DCA62B85-EA5B-15EA-44E2-FDFEA9A66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811335" cy="10850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8" name="Picture 4" descr="Picture 4">
            <a:extLst>
              <a:ext uri="{FF2B5EF4-FFF2-40B4-BE49-F238E27FC236}">
                <a16:creationId xmlns:a16="http://schemas.microsoft.com/office/drawing/2014/main" id="{3F28B484-D385-3E57-E4B4-4FDAE4B3D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6150" y="170332"/>
            <a:ext cx="1169867" cy="11772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" name="Picture 2">
            <a:extLst>
              <a:ext uri="{FF2B5EF4-FFF2-40B4-BE49-F238E27FC236}">
                <a16:creationId xmlns:a16="http://schemas.microsoft.com/office/drawing/2014/main" id="{76D259DF-2770-1125-EA0A-00D429B267AD}"/>
              </a:ext>
            </a:extLst>
          </p:cNvPr>
          <p:cNvGrpSpPr/>
          <p:nvPr/>
        </p:nvGrpSpPr>
        <p:grpSpPr>
          <a:xfrm>
            <a:off x="6999281" y="397260"/>
            <a:ext cx="1033406" cy="723385"/>
            <a:chOff x="0" y="0"/>
            <a:chExt cx="1033405" cy="723383"/>
          </a:xfrm>
        </p:grpSpPr>
        <p:sp>
          <p:nvSpPr>
            <p:cNvPr id="10" name="Rectangle">
              <a:extLst>
                <a:ext uri="{FF2B5EF4-FFF2-40B4-BE49-F238E27FC236}">
                  <a16:creationId xmlns:a16="http://schemas.microsoft.com/office/drawing/2014/main" id="{ED9F8E15-5886-1328-0146-4015AF0AC2DD}"/>
                </a:ext>
              </a:extLst>
            </p:cNvPr>
            <p:cNvSpPr/>
            <p:nvPr/>
          </p:nvSpPr>
          <p:spPr>
            <a:xfrm>
              <a:off x="0" y="0"/>
              <a:ext cx="1033406" cy="723384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  <p:pic>
          <p:nvPicPr>
            <p:cNvPr id="11" name="image46.png" descr="image46.png">
              <a:extLst>
                <a:ext uri="{FF2B5EF4-FFF2-40B4-BE49-F238E27FC236}">
                  <a16:creationId xmlns:a16="http://schemas.microsoft.com/office/drawing/2014/main" id="{98FEA37F-A86B-CF24-3C91-DD48DAA30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033406" cy="7233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2" name="Picture 8" descr="Picture 8">
            <a:extLst>
              <a:ext uri="{FF2B5EF4-FFF2-40B4-BE49-F238E27FC236}">
                <a16:creationId xmlns:a16="http://schemas.microsoft.com/office/drawing/2014/main" id="{52444F17-9729-9BEA-0A36-2DFA4F58D3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4782" y="336896"/>
            <a:ext cx="2312127" cy="8441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US-Dept-of-Energy.jpeg" descr="US-Dept-of-Energy.jpeg">
            <a:extLst>
              <a:ext uri="{FF2B5EF4-FFF2-40B4-BE49-F238E27FC236}">
                <a16:creationId xmlns:a16="http://schemas.microsoft.com/office/drawing/2014/main" id="{4FA6CF84-7731-BB57-206B-981CEB7E7E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4254" y="211106"/>
            <a:ext cx="1104901" cy="109569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02110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MUSE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3154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Beam particle tracking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bg1">
                    <a:lumMod val="75000"/>
                  </a:schemeClr>
                </a:solidFill>
              </a:rPr>
              <a:t>Liquid hydrogen target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bg1">
                    <a:lumMod val="75000"/>
                  </a:schemeClr>
                </a:solidFill>
              </a:rPr>
              <a:t>Scattered lepton tracking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3.3 MHz total beam flux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/>
              <a:t>≈ 2-15% </a:t>
            </a:r>
            <a:r>
              <a:rPr lang="el-GR" sz="2000" dirty="0"/>
              <a:t>μ’</a:t>
            </a:r>
            <a:r>
              <a:rPr lang="en-GB" sz="2000" dirty="0"/>
              <a:t>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/>
              <a:t>≈ 10-98% e’s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/>
              <a:t>≈ 0-80% </a:t>
            </a:r>
            <a:r>
              <a:rPr lang="el-GR" sz="2000" dirty="0"/>
              <a:t>π’</a:t>
            </a:r>
            <a:r>
              <a:rPr lang="en-GB" sz="2000" dirty="0"/>
              <a:t>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n-NO" sz="2400" dirty="0"/>
              <a:t>p = 115, 160, 210 MeV/c</a:t>
            </a: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0F8F77-D5CA-1CE5-C0BE-B7A206E19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533" y="0"/>
            <a:ext cx="5976467" cy="632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82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MUSE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3154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Beam particle tracking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Liquid hydrogen target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</a:rPr>
              <a:t>Scattered lepton tracking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Q</a:t>
            </a:r>
            <a:r>
              <a:rPr lang="en-GB" sz="2400" baseline="30000" dirty="0"/>
              <a:t>2</a:t>
            </a:r>
            <a:r>
              <a:rPr lang="en-GB" sz="2400" dirty="0"/>
              <a:t> ≈ 0.002 - 0.07 GeV</a:t>
            </a:r>
            <a:r>
              <a:rPr lang="en-GB" sz="2400" baseline="30000" dirty="0"/>
              <a:t>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2400" dirty="0"/>
              <a:t>θ</a:t>
            </a:r>
            <a:r>
              <a:rPr lang="en-GB" sz="2400" dirty="0"/>
              <a:t> ≈ 20° - 100°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180° coverage in Ø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0F8F77-D5CA-1CE5-C0BE-B7A206E19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533" y="0"/>
            <a:ext cx="5976467" cy="632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29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C10956-DF80-FC89-029D-063179A6867F}"/>
              </a:ext>
            </a:extLst>
          </p:cNvPr>
          <p:cNvSpPr/>
          <p:nvPr/>
        </p:nvSpPr>
        <p:spPr>
          <a:xfrm>
            <a:off x="1198880" y="1544922"/>
            <a:ext cx="10190480" cy="4715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486"/>
            <a:ext cx="12192000" cy="787285"/>
          </a:xfrm>
        </p:spPr>
        <p:txBody>
          <a:bodyPr/>
          <a:lstStyle/>
          <a:p>
            <a:pPr algn="ctr"/>
            <a:r>
              <a:rPr lang="en-GB" b="1" dirty="0"/>
              <a:t>MUSE Experiment – Beam Particle Separation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12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19C5CD-FCA4-EA90-F1E4-B999F8E88CDB}"/>
              </a:ext>
            </a:extLst>
          </p:cNvPr>
          <p:cNvSpPr txBox="1">
            <a:spLocks/>
          </p:cNvSpPr>
          <p:nvPr/>
        </p:nvSpPr>
        <p:spPr>
          <a:xfrm>
            <a:off x="1095152" y="711201"/>
            <a:ext cx="10377377" cy="548640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2800" dirty="0">
                <a:solidFill>
                  <a:schemeClr val="tx1"/>
                </a:solidFill>
              </a:rPr>
              <a:t>π</a:t>
            </a:r>
            <a:r>
              <a:rPr lang="en-GB" sz="2800" dirty="0">
                <a:solidFill>
                  <a:schemeClr val="tx1"/>
                </a:solidFill>
              </a:rPr>
              <a:t>,e,</a:t>
            </a:r>
            <a:r>
              <a:rPr lang="el-GR" sz="2800" dirty="0">
                <a:solidFill>
                  <a:schemeClr val="tx1"/>
                </a:solidFill>
              </a:rPr>
              <a:t>µ</a:t>
            </a:r>
            <a:r>
              <a:rPr lang="en-GB" sz="2800" dirty="0">
                <a:solidFill>
                  <a:schemeClr val="tx1"/>
                </a:solidFill>
              </a:rPr>
              <a:t> beam particles separated by RF</a:t>
            </a:r>
            <a:r>
              <a:rPr lang="en-GB" sz="2800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5FECBE-C995-1BD5-294E-9F7B15766B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9"/>
          <a:stretch/>
        </p:blipFill>
        <p:spPr>
          <a:xfrm>
            <a:off x="2675728" y="1544922"/>
            <a:ext cx="6840544" cy="479070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0853BD-DF3A-02ED-B77C-6F6CFC15B1DD}"/>
              </a:ext>
            </a:extLst>
          </p:cNvPr>
          <p:cNvSpPr txBox="1"/>
          <p:nvPr/>
        </p:nvSpPr>
        <p:spPr>
          <a:xfrm>
            <a:off x="4561798" y="1362042"/>
            <a:ext cx="306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RF of all planes, p = 160 MeV/c</a:t>
            </a:r>
          </a:p>
        </p:txBody>
      </p:sp>
    </p:spTree>
    <p:extLst>
      <p:ext uri="{BB962C8B-B14F-4D97-AF65-F5344CB8AC3E}">
        <p14:creationId xmlns:p14="http://schemas.microsoft.com/office/powerpoint/2010/main" val="3955198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1867"/>
            <a:ext cx="12192000" cy="787285"/>
          </a:xfrm>
        </p:spPr>
        <p:txBody>
          <a:bodyPr/>
          <a:lstStyle/>
          <a:p>
            <a:pPr algn="ctr"/>
            <a:r>
              <a:rPr lang="en-GB" b="1" dirty="0"/>
              <a:t>MUSE Experiment – Reaction Identification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13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19C5CD-FCA4-EA90-F1E4-B999F8E88CDB}"/>
              </a:ext>
            </a:extLst>
          </p:cNvPr>
          <p:cNvSpPr txBox="1">
            <a:spLocks/>
          </p:cNvSpPr>
          <p:nvPr/>
        </p:nvSpPr>
        <p:spPr>
          <a:xfrm>
            <a:off x="749713" y="1834385"/>
            <a:ext cx="4289648" cy="4231748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Muons decay after identification in beamline detectors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Time of Flight used for reaction identification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366001-741B-1DB7-0C1C-8E0E50E45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924" y="1999263"/>
            <a:ext cx="6106352" cy="431215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0853BD-DF3A-02ED-B77C-6F6CFC15B1DD}"/>
              </a:ext>
            </a:extLst>
          </p:cNvPr>
          <p:cNvSpPr txBox="1"/>
          <p:nvPr/>
        </p:nvSpPr>
        <p:spPr>
          <a:xfrm>
            <a:off x="5910913" y="1730569"/>
            <a:ext cx="6106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Outgoing beta of particles identified as muons, p = +115 MeV/c</a:t>
            </a:r>
          </a:p>
        </p:txBody>
      </p:sp>
    </p:spTree>
    <p:extLst>
      <p:ext uri="{BB962C8B-B14F-4D97-AF65-F5344CB8AC3E}">
        <p14:creationId xmlns:p14="http://schemas.microsoft.com/office/powerpoint/2010/main" val="2094773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1867"/>
            <a:ext cx="12192000" cy="787285"/>
          </a:xfrm>
        </p:spPr>
        <p:txBody>
          <a:bodyPr/>
          <a:lstStyle/>
          <a:p>
            <a:pPr algn="ctr"/>
            <a:r>
              <a:rPr lang="en-GB" b="1" dirty="0"/>
              <a:t>Muon scattering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14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0853BD-DF3A-02ED-B77C-6F6CFC15B1DD}"/>
              </a:ext>
            </a:extLst>
          </p:cNvPr>
          <p:cNvSpPr txBox="1"/>
          <p:nvPr/>
        </p:nvSpPr>
        <p:spPr>
          <a:xfrm>
            <a:off x="2170801" y="1730569"/>
            <a:ext cx="7773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p = +115 MeV/c, Left: Reconstructed Z vertex, Right: Reconstructed angle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D54A2B-1980-4995-932E-3012AFB38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91" y="2130679"/>
            <a:ext cx="11660618" cy="408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59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5C497C-937C-8E84-54CF-EB00CAA5A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91" y="2154480"/>
            <a:ext cx="11660618" cy="4062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1867"/>
            <a:ext cx="12192000" cy="787285"/>
          </a:xfrm>
        </p:spPr>
        <p:txBody>
          <a:bodyPr/>
          <a:lstStyle/>
          <a:p>
            <a:pPr algn="ctr"/>
            <a:r>
              <a:rPr lang="en-GB" b="1" dirty="0"/>
              <a:t>Muon decay events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15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0853BD-DF3A-02ED-B77C-6F6CFC15B1DD}"/>
              </a:ext>
            </a:extLst>
          </p:cNvPr>
          <p:cNvSpPr txBox="1"/>
          <p:nvPr/>
        </p:nvSpPr>
        <p:spPr>
          <a:xfrm>
            <a:off x="2170801" y="1730569"/>
            <a:ext cx="7773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p = +115 MeV/c, Left: Reconstructed Z vertex, Right: Reconstructed angle</a:t>
            </a:r>
          </a:p>
        </p:txBody>
      </p:sp>
    </p:spTree>
    <p:extLst>
      <p:ext uri="{BB962C8B-B14F-4D97-AF65-F5344CB8AC3E}">
        <p14:creationId xmlns:p14="http://schemas.microsoft.com/office/powerpoint/2010/main" val="18434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2443"/>
            <a:ext cx="10058400" cy="833911"/>
          </a:xfrm>
        </p:spPr>
        <p:txBody>
          <a:bodyPr/>
          <a:lstStyle/>
          <a:p>
            <a:r>
              <a:rPr lang="en-GB" dirty="0"/>
              <a:t>Vertex Reconstruction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69FD11-A5B0-5A24-B8A4-E45B369F8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993"/>
            <a:ext cx="6779512" cy="4958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627F32-13BB-5383-29BC-CC6C694C4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1913" y="1764800"/>
            <a:ext cx="1184297" cy="457691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312E25F-9740-DA22-7992-0DEA0FE890C6}"/>
              </a:ext>
            </a:extLst>
          </p:cNvPr>
          <p:cNvSpPr txBox="1">
            <a:spLocks/>
          </p:cNvSpPr>
          <p:nvPr/>
        </p:nvSpPr>
        <p:spPr>
          <a:xfrm>
            <a:off x="8188960" y="3352294"/>
            <a:ext cx="1825460" cy="23625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     Full cell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400" b="1" dirty="0"/>
              <a:t>Empty cell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5A5FF0-3C8A-9F89-FA4C-6B5F54F2039E}"/>
              </a:ext>
            </a:extLst>
          </p:cNvPr>
          <p:cNvCxnSpPr/>
          <p:nvPr/>
        </p:nvCxnSpPr>
        <p:spPr>
          <a:xfrm>
            <a:off x="9530310" y="3515706"/>
            <a:ext cx="48411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EE55F5-98F7-D3F5-E97C-6C8732E82C80}"/>
              </a:ext>
            </a:extLst>
          </p:cNvPr>
          <p:cNvCxnSpPr/>
          <p:nvPr/>
        </p:nvCxnSpPr>
        <p:spPr>
          <a:xfrm>
            <a:off x="9645410" y="4533550"/>
            <a:ext cx="48411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" y="957954"/>
            <a:ext cx="4907280" cy="70781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400" dirty="0"/>
              <a:t>Luminosity-normalised full and empty cells for 210 MeV/c </a:t>
            </a:r>
            <a:r>
              <a:rPr lang="el-GR" sz="2400" dirty="0"/>
              <a:t>π</a:t>
            </a:r>
            <a:r>
              <a:rPr lang="en-GB" sz="2400" baseline="30000" dirty="0"/>
              <a:t>+</a:t>
            </a:r>
            <a:r>
              <a:rPr lang="en-GB" sz="2400" dirty="0"/>
              <a:t>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905D64-C480-B6C7-6C69-1F0CDE541CB1}"/>
              </a:ext>
            </a:extLst>
          </p:cNvPr>
          <p:cNvSpPr txBox="1"/>
          <p:nvPr/>
        </p:nvSpPr>
        <p:spPr>
          <a:xfrm>
            <a:off x="1568241" y="4846605"/>
            <a:ext cx="181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Entrance window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5DAEC5-FBF5-BFCE-E3B4-72AD05B9A6E2}"/>
              </a:ext>
            </a:extLst>
          </p:cNvPr>
          <p:cNvSpPr txBox="1"/>
          <p:nvPr/>
        </p:nvSpPr>
        <p:spPr>
          <a:xfrm>
            <a:off x="3229263" y="4373592"/>
            <a:ext cx="1352897" cy="655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Aluminized mylar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088442-4904-D519-899C-B1079A36A370}"/>
              </a:ext>
            </a:extLst>
          </p:cNvPr>
          <p:cNvSpPr txBox="1"/>
          <p:nvPr/>
        </p:nvSpPr>
        <p:spPr>
          <a:xfrm>
            <a:off x="3789143" y="2589072"/>
            <a:ext cx="961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Cell wall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7ADCC02-16D1-EB61-E925-0911ABD5D244}"/>
              </a:ext>
            </a:extLst>
          </p:cNvPr>
          <p:cNvCxnSpPr/>
          <p:nvPr/>
        </p:nvCxnSpPr>
        <p:spPr>
          <a:xfrm>
            <a:off x="4416251" y="3019680"/>
            <a:ext cx="334053" cy="18469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AD2E429-43A7-B76B-750F-339B55D0BD5E}"/>
              </a:ext>
            </a:extLst>
          </p:cNvPr>
          <p:cNvSpPr txBox="1"/>
          <p:nvPr/>
        </p:nvSpPr>
        <p:spPr>
          <a:xfrm>
            <a:off x="5454879" y="2550272"/>
            <a:ext cx="961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Cell wall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E5BFD0-1D42-CEE7-FDD1-10B7CC62C6C9}"/>
              </a:ext>
            </a:extLst>
          </p:cNvPr>
          <p:cNvCxnSpPr>
            <a:cxnSpLocks/>
          </p:cNvCxnSpPr>
          <p:nvPr/>
        </p:nvCxnSpPr>
        <p:spPr>
          <a:xfrm>
            <a:off x="5608320" y="2919604"/>
            <a:ext cx="0" cy="18144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0226CB6-2049-8BD8-2D96-EA8FA31A7572}"/>
              </a:ext>
            </a:extLst>
          </p:cNvPr>
          <p:cNvSpPr txBox="1"/>
          <p:nvPr/>
        </p:nvSpPr>
        <p:spPr>
          <a:xfrm>
            <a:off x="5497735" y="4078206"/>
            <a:ext cx="1352897" cy="655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Aluminized mylar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F38645-A3D4-F6A4-2746-9BFC70098051}"/>
              </a:ext>
            </a:extLst>
          </p:cNvPr>
          <p:cNvCxnSpPr>
            <a:cxnSpLocks/>
          </p:cNvCxnSpPr>
          <p:nvPr/>
        </p:nvCxnSpPr>
        <p:spPr>
          <a:xfrm flipH="1">
            <a:off x="5769148" y="4734099"/>
            <a:ext cx="213083" cy="4389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0550AB3-D8D4-EE11-FD65-F89CC7DDED94}"/>
              </a:ext>
            </a:extLst>
          </p:cNvPr>
          <p:cNvCxnSpPr>
            <a:cxnSpLocks/>
          </p:cNvCxnSpPr>
          <p:nvPr/>
        </p:nvCxnSpPr>
        <p:spPr>
          <a:xfrm>
            <a:off x="3976912" y="5029485"/>
            <a:ext cx="143470" cy="2777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A75BE25-CB1E-CAB5-BF36-E714834FE1A2}"/>
              </a:ext>
            </a:extLst>
          </p:cNvPr>
          <p:cNvCxnSpPr>
            <a:cxnSpLocks/>
          </p:cNvCxnSpPr>
          <p:nvPr/>
        </p:nvCxnSpPr>
        <p:spPr>
          <a:xfrm>
            <a:off x="2582371" y="5172055"/>
            <a:ext cx="143470" cy="2777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E956434-F37C-BD5A-28B9-D8286F90911B}"/>
              </a:ext>
            </a:extLst>
          </p:cNvPr>
          <p:cNvSpPr txBox="1"/>
          <p:nvPr/>
        </p:nvSpPr>
        <p:spPr>
          <a:xfrm>
            <a:off x="1" y="6281828"/>
            <a:ext cx="8303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P. Roy et al., A Liquid Hydrogen Target for the MUSE Experiment at PSI, NIM A, 2019, </a:t>
            </a:r>
            <a:r>
              <a:rPr lang="en-GB" sz="1800" dirty="0">
                <a:hlinkClick r:id="rId4"/>
              </a:rPr>
              <a:t>https://doi.org/10.1016/j.nima.2019.162874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59182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Anticipated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4AC3E2-70A4-10AA-6430-5FA0D62EB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1747521"/>
            <a:ext cx="9031906" cy="45911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8222" y="4429760"/>
            <a:ext cx="5279938" cy="1959534"/>
          </a:xfrm>
        </p:spPr>
        <p:txBody>
          <a:bodyPr/>
          <a:lstStyle/>
          <a:p>
            <a:r>
              <a:rPr lang="en-GB" dirty="0"/>
              <a:t>Anticipated form factor uncertainty</a:t>
            </a:r>
          </a:p>
          <a:p>
            <a:r>
              <a:rPr lang="en-GB" dirty="0"/>
              <a:t>E. Cline, et al., </a:t>
            </a:r>
            <a:r>
              <a:rPr lang="en-GB" dirty="0" err="1"/>
              <a:t>SciPost</a:t>
            </a:r>
            <a:r>
              <a:rPr lang="en-GB" dirty="0"/>
              <a:t> Phys. Proc. 5, 023(2021)</a:t>
            </a:r>
          </a:p>
        </p:txBody>
      </p:sp>
    </p:spTree>
    <p:extLst>
      <p:ext uri="{BB962C8B-B14F-4D97-AF65-F5344CB8AC3E}">
        <p14:creationId xmlns:p14="http://schemas.microsoft.com/office/powerpoint/2010/main" val="3061279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10677"/>
          </a:xfrm>
        </p:spPr>
        <p:txBody>
          <a:bodyPr/>
          <a:lstStyle/>
          <a:p>
            <a:r>
              <a:rPr lang="en-GB" dirty="0"/>
              <a:t>Status of MUSE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680" y="1211787"/>
            <a:ext cx="11379200" cy="473181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Currently </a:t>
            </a:r>
            <a:r>
              <a:rPr lang="en-GB" sz="2400" dirty="0"/>
              <a:t>taking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~5 months beamtime allocation received this year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2 years data taking left </a:t>
            </a:r>
          </a:p>
          <a:p>
            <a:pPr marL="0" indent="0">
              <a:buNone/>
            </a:pPr>
            <a:r>
              <a:rPr lang="en-GB" sz="2400" b="1" dirty="0"/>
              <a:t>Ongoing</a:t>
            </a:r>
            <a:r>
              <a:rPr lang="en-GB" sz="2400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Extracting preliminary, blinded cross sections with good agreement to simulation within blinding</a:t>
            </a:r>
          </a:p>
          <a:p>
            <a:pPr marL="0" indent="0">
              <a:buNone/>
            </a:pPr>
            <a:r>
              <a:rPr lang="en-GB" sz="2400" b="1" dirty="0"/>
              <a:t>Future</a:t>
            </a:r>
            <a:r>
              <a:rPr lang="en-GB" sz="2400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Calibrations and alignment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Simulations (radiative corrections, digitization, trigger)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Systematic errors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 descr="A colorful diagram with circles and icons&#10;&#10;Description automatically generated with medium confidence">
            <a:extLst>
              <a:ext uri="{FF2B5EF4-FFF2-40B4-BE49-F238E27FC236}">
                <a16:creationId xmlns:a16="http://schemas.microsoft.com/office/drawing/2014/main" id="{F9E1CF88-9570-BED7-A64D-138AB34BA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324" y="3901440"/>
            <a:ext cx="4887676" cy="244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61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5A167F6-1A03-1EBC-10CF-54B7FAC30E07}"/>
              </a:ext>
            </a:extLst>
          </p:cNvPr>
          <p:cNvSpPr/>
          <p:nvPr/>
        </p:nvSpPr>
        <p:spPr>
          <a:xfrm>
            <a:off x="297712" y="1020726"/>
            <a:ext cx="11817071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34123"/>
          </a:xfrm>
        </p:spPr>
        <p:txBody>
          <a:bodyPr/>
          <a:lstStyle/>
          <a:p>
            <a:r>
              <a:rPr lang="en-GB" dirty="0"/>
              <a:t>MUSE 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7" y="1020726"/>
            <a:ext cx="5823853" cy="528438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R. Gilman, E. J. Downie, G. Ron, et </a:t>
            </a:r>
            <a:r>
              <a:rPr lang="en-GB" sz="1600" dirty="0" err="1"/>
              <a:t>al.,Technical</a:t>
            </a:r>
            <a:r>
              <a:rPr lang="en-GB" sz="1600" dirty="0"/>
              <a:t> Design Report for the Paul Scherrer Institute Experiment, </a:t>
            </a:r>
            <a:r>
              <a:rPr lang="en-GB" sz="1600" dirty="0" err="1"/>
              <a:t>arXiv</a:t>
            </a:r>
            <a:r>
              <a:rPr lang="en-GB" sz="1600" dirty="0"/>
              <a:t>, 2017, </a:t>
            </a:r>
            <a:r>
              <a:rPr lang="en-GB" sz="1600" dirty="0">
                <a:hlinkClick r:id="rId2"/>
              </a:rPr>
              <a:t>https://doi.org/10.48550/arXiv.1709.09753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A. Liyanage, M. Kohl, J. Nazeer, T. Patel, Development of GEM Detectors at Hampton University, </a:t>
            </a:r>
            <a:r>
              <a:rPr lang="en-GB" sz="1600" dirty="0" err="1"/>
              <a:t>arXiv</a:t>
            </a:r>
            <a:r>
              <a:rPr lang="en-GB" sz="1600" dirty="0"/>
              <a:t>, 2018, </a:t>
            </a:r>
            <a:r>
              <a:rPr lang="en-GB" sz="1600" dirty="0">
                <a:hlinkClick r:id="rId3"/>
              </a:rPr>
              <a:t>https://doi.org/10.48550/arXiv.1803.00132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E.O. Cohen et al., Development of a scintillating-</a:t>
            </a:r>
            <a:r>
              <a:rPr lang="en-GB" sz="1600" dirty="0" err="1"/>
              <a:t>fiber</a:t>
            </a:r>
            <a:r>
              <a:rPr lang="en-GB" sz="1600" dirty="0"/>
              <a:t> beam detector for the MUSE experiment, NIM A, 2016, </a:t>
            </a:r>
            <a:r>
              <a:rPr lang="en-GB" sz="1600" dirty="0">
                <a:hlinkClick r:id="rId4"/>
              </a:rPr>
              <a:t>https://doi.org/10.1016/j.nima.2016.01.044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P. Roy et al., A Liquid Hydrogen Target for the MUSE Experiment at PSI, NIM A, 2019, </a:t>
            </a:r>
            <a:r>
              <a:rPr lang="en-GB" sz="1600" dirty="0">
                <a:hlinkClick r:id="rId5"/>
              </a:rPr>
              <a:t>https://doi.org/10.1016/j.nima.2019.162874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T. Rostomyan et al., Timing Detectors with </a:t>
            </a:r>
            <a:r>
              <a:rPr lang="en-GB" sz="1600" dirty="0" err="1"/>
              <a:t>SiPM</a:t>
            </a:r>
            <a:r>
              <a:rPr lang="en-GB" sz="1600" dirty="0"/>
              <a:t> read-out for the MUSE Experiment at PSI, NIM A, 2020, </a:t>
            </a:r>
            <a:r>
              <a:rPr lang="en-GB" sz="1600" dirty="0">
                <a:hlinkClick r:id="rId6"/>
              </a:rPr>
              <a:t>https://doi.org/10.1016/j.nima.2020.164801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E. Cline, J. Bernauer, E.J. Downie, R. Gilman, MUSE: The </a:t>
            </a:r>
            <a:r>
              <a:rPr lang="en-GB" sz="1600" dirty="0" err="1"/>
              <a:t>MUon</a:t>
            </a:r>
            <a:r>
              <a:rPr lang="en-GB" sz="1600" dirty="0"/>
              <a:t> Scattering Experiment, Review of Particle Physics at PSI, 2021, </a:t>
            </a:r>
            <a:r>
              <a:rPr lang="en-GB" sz="1600" dirty="0">
                <a:hlinkClick r:id="rId7"/>
              </a:rPr>
              <a:t>https://doi.org/10.21468/SciPostPhysProc.5</a:t>
            </a:r>
            <a:endParaRPr lang="en-GB" sz="1600" dirty="0"/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19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089577-79D5-BAA1-253F-1F2567E1AD12}"/>
              </a:ext>
            </a:extLst>
          </p:cNvPr>
          <p:cNvSpPr txBox="1">
            <a:spLocks/>
          </p:cNvSpPr>
          <p:nvPr/>
        </p:nvSpPr>
        <p:spPr>
          <a:xfrm>
            <a:off x="6096000" y="1020726"/>
            <a:ext cx="6049263" cy="5284380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E. Cline et al., Characterization of Muon and Electron Beams in the Paul Scherrer Institute PiM1 Channel for the MUSE, Experiment, PRC 105, 055201 (2022); </a:t>
            </a:r>
            <a:r>
              <a:rPr lang="en-GB" sz="1600" dirty="0" err="1"/>
              <a:t>arXiv</a:t>
            </a:r>
            <a:r>
              <a:rPr lang="en-GB" sz="1600" dirty="0"/>
              <a:t>: 2109.09508, </a:t>
            </a:r>
            <a:r>
              <a:rPr lang="en-GB" sz="1600" dirty="0">
                <a:hlinkClick r:id="rId8"/>
              </a:rPr>
              <a:t>https://doi.org/10.1103/PhysRevC.105.055201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J.C. Bernauer et al., Blinding for precision scattering experiments: The MUSE approach as a case study, </a:t>
            </a:r>
            <a:r>
              <a:rPr lang="en-GB" sz="1600" dirty="0" err="1"/>
              <a:t>arXiv</a:t>
            </a:r>
            <a:r>
              <a:rPr lang="en-GB" sz="1600" dirty="0"/>
              <a:t>, 2023, </a:t>
            </a:r>
            <a:r>
              <a:rPr lang="en-GB" sz="1600" dirty="0">
                <a:hlinkClick r:id="rId9"/>
              </a:rPr>
              <a:t>https://doi.org/10.48550/arXiv.2310.11469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47904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BBFA8-B5F3-1150-5628-448B5D773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93A66-420D-71F9-5ED9-FDCA08507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Proton radius puzzle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Overview of current and future experiments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Motivation for MUSE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MUSE experiment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800" dirty="0"/>
              <a:t>Status of MUSE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8393D-0D7D-AD09-D7FA-EB0EA9058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942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433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Proton radius puzzle still unsolved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Large variety of scattering experiments, e and µ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MUSE will play a crucial role in the proton radius puzzle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MUSE will expand our understanding in other areas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Lepton universality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Radiative corrections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Two photon exchange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229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9C32B-28EC-76C1-9A7D-22465896F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F2FD4-DA98-B01A-7036-B1E0EF26C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33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B4F7-4E52-1AF9-0DA2-2BDA0949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artoon character with a wire around its neck&#10;&#10;Description automatically generated">
            <a:extLst>
              <a:ext uri="{FF2B5EF4-FFF2-40B4-BE49-F238E27FC236}">
                <a16:creationId xmlns:a16="http://schemas.microsoft.com/office/drawing/2014/main" id="{9893F5CD-CE55-AF25-5AB8-F1FAD3231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522242"/>
            <a:ext cx="3711968" cy="35419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6214D1-4A59-28CA-05B5-ABB1F981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Radius Puzzle</a:t>
            </a:r>
          </a:p>
        </p:txBody>
      </p:sp>
      <p:pic>
        <p:nvPicPr>
          <p:cNvPr id="9" name="Content Placeholder 8" descr="A magazine cover with a measuring device&#10;&#10;Description automatically generated">
            <a:extLst>
              <a:ext uri="{FF2B5EF4-FFF2-40B4-BE49-F238E27FC236}">
                <a16:creationId xmlns:a16="http://schemas.microsoft.com/office/drawing/2014/main" id="{193457D8-4C97-5AE0-20CB-FAD4FC394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"/>
          <a:stretch/>
        </p:blipFill>
        <p:spPr>
          <a:xfrm>
            <a:off x="7660640" y="-3491"/>
            <a:ext cx="4531359" cy="5999861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F487-537C-0566-BFB1-F3AF375C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3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E0010B-85E8-1B39-5B4F-EF5C3CACCC59}"/>
              </a:ext>
            </a:extLst>
          </p:cNvPr>
          <p:cNvSpPr txBox="1"/>
          <p:nvPr/>
        </p:nvSpPr>
        <p:spPr>
          <a:xfrm>
            <a:off x="8851259" y="5996370"/>
            <a:ext cx="236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Nature 466, 213 (2010)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46A6FC-0DD8-101A-04CF-5B7147591F02}"/>
              </a:ext>
            </a:extLst>
          </p:cNvPr>
          <p:cNvSpPr txBox="1"/>
          <p:nvPr/>
        </p:nvSpPr>
        <p:spPr>
          <a:xfrm>
            <a:off x="1209041" y="1747520"/>
            <a:ext cx="5984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Discrepancy between radius measured by electrons and muons</a:t>
            </a:r>
          </a:p>
        </p:txBody>
      </p:sp>
      <p:pic>
        <p:nvPicPr>
          <p:cNvPr id="15" name="Picture 14" descr="A black and grey text on a black background&#10;&#10;Description automatically generated">
            <a:extLst>
              <a:ext uri="{FF2B5EF4-FFF2-40B4-BE49-F238E27FC236}">
                <a16:creationId xmlns:a16="http://schemas.microsoft.com/office/drawing/2014/main" id="{F622C523-E96C-401B-9E1C-63BD0A6215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1" y="5457314"/>
            <a:ext cx="4855474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8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B4F7-4E52-1AF9-0DA2-2BDA0949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214D1-4A59-28CA-05B5-ABB1F981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Radius Puzzle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F487-537C-0566-BFB1-F3AF375C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AFDC64-24BB-036F-A937-9753EAEAF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92" y="1737360"/>
            <a:ext cx="4357468" cy="456878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9CE7F-2629-19EB-E6BE-730A674E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2560" y="2092960"/>
            <a:ext cx="5913119" cy="37761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Inconsistent </a:t>
            </a:r>
            <a:r>
              <a:rPr lang="en-GB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electron-scattering</a:t>
            </a:r>
            <a:r>
              <a:rPr lang="en-GB" sz="2400" dirty="0"/>
              <a:t> data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Inconsistent </a:t>
            </a:r>
            <a:r>
              <a:rPr lang="en-GB" sz="2400" dirty="0">
                <a:solidFill>
                  <a:srgbClr val="088EB8"/>
                </a:solidFill>
              </a:rPr>
              <a:t>hydrogen-spectroscopy </a:t>
            </a:r>
            <a:r>
              <a:rPr lang="en-GB" sz="2400" dirty="0">
                <a:solidFill>
                  <a:schemeClr val="tx1"/>
                </a:solidFill>
              </a:rPr>
              <a:t>data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No adequate muon-scattering data yet</a:t>
            </a:r>
          </a:p>
        </p:txBody>
      </p:sp>
    </p:spTree>
    <p:extLst>
      <p:ext uri="{BB962C8B-B14F-4D97-AF65-F5344CB8AC3E}">
        <p14:creationId xmlns:p14="http://schemas.microsoft.com/office/powerpoint/2010/main" val="2807481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B4F7-4E52-1AF9-0DA2-2BDA0949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214D1-4A59-28CA-05B5-ABB1F981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on scattering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91C3C-93E8-4E27-08D4-7E020163D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7980" y="1825414"/>
            <a:ext cx="4462809" cy="43926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Why are form factors different for Prad?</a:t>
            </a:r>
          </a:p>
          <a:p>
            <a:pPr marL="0" indent="0">
              <a:buNone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Which result should be favoured and why?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Inaccurate radiative corrections?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Incorrect methodology?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Independent checks needed: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>
                <a:solidFill>
                  <a:srgbClr val="FF0000"/>
                </a:solidFill>
              </a:rPr>
              <a:t>ISR, ULQ2, MUSE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F487-537C-0566-BFB1-F3AF375C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FFF4D6-9A3A-45F3-0CB4-712AC825B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1044"/>
            <a:ext cx="7727980" cy="398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6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B4F7-4E52-1AF9-0DA2-2BDA0949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214D1-4A59-28CA-05B5-ABB1F981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on scattering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91C3C-93E8-4E27-08D4-7E020163D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825414"/>
            <a:ext cx="5924696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Many different scattering experiments underway and to come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MUSE is the only simultaneous electron- and muon-scattering experiment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MUSE is first muon-scattering experiment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/>
              <a:t>AMBER to follow soon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F487-537C-0566-BFB1-F3AF375C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6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E393F1-5EE6-F837-B49D-43DEF00C6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812" y="1663614"/>
            <a:ext cx="3911600" cy="46553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059BDB-9E06-D283-6ADB-2CC65297FC8F}"/>
              </a:ext>
            </a:extLst>
          </p:cNvPr>
          <p:cNvSpPr txBox="1"/>
          <p:nvPr/>
        </p:nvSpPr>
        <p:spPr>
          <a:xfrm>
            <a:off x="10603632" y="2745039"/>
            <a:ext cx="122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/>
              <a:t>Data taken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E35001-A671-936B-E42D-71E1598CB1EF}"/>
              </a:ext>
            </a:extLst>
          </p:cNvPr>
          <p:cNvSpPr txBox="1"/>
          <p:nvPr/>
        </p:nvSpPr>
        <p:spPr>
          <a:xfrm>
            <a:off x="10669008" y="393738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Running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932316-AEB0-7203-3638-0D7716426A8D}"/>
              </a:ext>
            </a:extLst>
          </p:cNvPr>
          <p:cNvSpPr txBox="1"/>
          <p:nvPr/>
        </p:nvSpPr>
        <p:spPr>
          <a:xfrm>
            <a:off x="10808465" y="5082774"/>
            <a:ext cx="81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4033113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B4F7-4E52-1AF9-0DA2-2BDA0949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214D1-4A59-28CA-05B5-ABB1F9819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920" y="286603"/>
            <a:ext cx="11379200" cy="1450757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MUSE – Accessing further physics</a:t>
            </a:r>
            <a:endParaRPr lang="en-GB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91C3C-93E8-4E27-08D4-7E020163D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1727200"/>
            <a:ext cx="10546080" cy="4155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Lepton-universality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/>
              <a:t>Simultaneous electron and muon scattering experiment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/>
              <a:t>Comparison gives direct test of lepton non-universality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Radiative Corrections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/>
              <a:t>Muons have a mass approximately 200 times that of an electron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000" dirty="0"/>
              <a:t>Radiative effects are much smaller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/>
              <a:t>Comparing these results can provide a greater understanding of these effects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Two Photon Exchange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/>
              <a:t>Both polarities provide access to explore two-photon contributions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0F487-537C-0566-BFB1-F3AF375C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7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E0DA50-677D-09DE-A4DD-A110633854A5}"/>
              </a:ext>
            </a:extLst>
          </p:cNvPr>
          <p:cNvSpPr txBox="1"/>
          <p:nvPr/>
        </p:nvSpPr>
        <p:spPr>
          <a:xfrm>
            <a:off x="1097280" y="5729347"/>
            <a:ext cx="9552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W. Xiong and C. Peng, ``Proton Electric Charge Radius from Lepton Scattering,’' Universe 9, no.4, 182</a:t>
            </a:r>
          </a:p>
          <a:p>
            <a:r>
              <a:rPr lang="en-GB" dirty="0"/>
              <a:t>(2023), doi:10.3390/universe9040182, [arXiv:2302.13818 [</a:t>
            </a:r>
            <a:r>
              <a:rPr lang="en-GB" dirty="0" err="1"/>
              <a:t>nucl</a:t>
            </a:r>
            <a:r>
              <a:rPr lang="en-GB" dirty="0"/>
              <a:t>-ex]].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39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486"/>
            <a:ext cx="12192000" cy="787285"/>
          </a:xfrm>
        </p:spPr>
        <p:txBody>
          <a:bodyPr/>
          <a:lstStyle/>
          <a:p>
            <a:pPr algn="ctr"/>
            <a:r>
              <a:rPr lang="en-GB" b="1" dirty="0"/>
              <a:t>MUSE</a:t>
            </a:r>
            <a:r>
              <a:rPr lang="en-GB" dirty="0"/>
              <a:t>: </a:t>
            </a:r>
            <a:r>
              <a:rPr lang="en-GB" b="1" dirty="0" err="1"/>
              <a:t>MU</a:t>
            </a:r>
            <a:r>
              <a:rPr lang="en-GB" dirty="0" err="1"/>
              <a:t>on</a:t>
            </a:r>
            <a:r>
              <a:rPr lang="en-GB" dirty="0"/>
              <a:t> </a:t>
            </a:r>
            <a:r>
              <a:rPr lang="en-GB" b="1" dirty="0"/>
              <a:t>S</a:t>
            </a:r>
            <a:r>
              <a:rPr lang="en-GB" dirty="0"/>
              <a:t>cattering </a:t>
            </a:r>
            <a:r>
              <a:rPr lang="en-GB" b="1" dirty="0"/>
              <a:t>E</a:t>
            </a:r>
            <a:r>
              <a:rPr lang="en-GB" dirty="0"/>
              <a:t>xperiment at PSI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4378960"/>
            <a:ext cx="10058400" cy="194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The world’s most powerful low-energy separated </a:t>
            </a:r>
            <a:r>
              <a:rPr lang="en-GB" sz="2800" dirty="0">
                <a:solidFill>
                  <a:schemeClr val="tx1"/>
                </a:solidFill>
              </a:rPr>
              <a:t>p beam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Simultaneous, separated beam of 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l-GR" sz="2400" dirty="0">
                <a:solidFill>
                  <a:srgbClr val="FF0000"/>
                </a:solidFill>
              </a:rPr>
              <a:t>π</a:t>
            </a:r>
            <a:r>
              <a:rPr lang="en-GB" sz="2400" baseline="30000" dirty="0">
                <a:solidFill>
                  <a:srgbClr val="FF0000"/>
                </a:solidFill>
              </a:rPr>
              <a:t>-</a:t>
            </a:r>
            <a:r>
              <a:rPr lang="en-GB" sz="2400" dirty="0">
                <a:solidFill>
                  <a:srgbClr val="FF0000"/>
                </a:solidFill>
              </a:rPr>
              <a:t>,e</a:t>
            </a:r>
            <a:r>
              <a:rPr lang="en-GB" sz="2400" baseline="30000" dirty="0">
                <a:solidFill>
                  <a:srgbClr val="FF0000"/>
                </a:solidFill>
              </a:rPr>
              <a:t>-</a:t>
            </a:r>
            <a:r>
              <a:rPr lang="en-GB" sz="2400" dirty="0">
                <a:solidFill>
                  <a:srgbClr val="FF0000"/>
                </a:solidFill>
              </a:rPr>
              <a:t>,µ</a:t>
            </a:r>
            <a:r>
              <a:rPr lang="en-GB" sz="2400" baseline="30000" dirty="0">
                <a:solidFill>
                  <a:srgbClr val="FF0000"/>
                </a:solidFill>
              </a:rPr>
              <a:t>-</a:t>
            </a:r>
            <a:r>
              <a:rPr lang="en-GB" sz="2400" dirty="0">
                <a:solidFill>
                  <a:srgbClr val="FF0000"/>
                </a:solidFill>
              </a:rPr>
              <a:t>)</a:t>
            </a:r>
            <a:r>
              <a:rPr lang="en-GB" sz="2400" b="1" dirty="0"/>
              <a:t> </a:t>
            </a:r>
            <a:r>
              <a:rPr lang="en-GB" sz="2400" dirty="0"/>
              <a:t>or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(</a:t>
            </a:r>
            <a:r>
              <a:rPr lang="el-GR" sz="2400" dirty="0">
                <a:solidFill>
                  <a:srgbClr val="FF0000"/>
                </a:solidFill>
              </a:rPr>
              <a:t>π</a:t>
            </a:r>
            <a:r>
              <a:rPr lang="en-GB" sz="2400" baseline="30000" dirty="0">
                <a:solidFill>
                  <a:srgbClr val="FF0000"/>
                </a:solidFill>
              </a:rPr>
              <a:t>+</a:t>
            </a:r>
            <a:r>
              <a:rPr lang="en-GB" sz="2400" dirty="0">
                <a:solidFill>
                  <a:srgbClr val="FF0000"/>
                </a:solidFill>
              </a:rPr>
              <a:t>,e</a:t>
            </a:r>
            <a:r>
              <a:rPr lang="en-GB" sz="2400" baseline="30000" dirty="0">
                <a:solidFill>
                  <a:srgbClr val="FF0000"/>
                </a:solidFill>
              </a:rPr>
              <a:t>+</a:t>
            </a:r>
            <a:r>
              <a:rPr lang="en-GB" sz="2400" dirty="0">
                <a:solidFill>
                  <a:srgbClr val="FF0000"/>
                </a:solidFill>
              </a:rPr>
              <a:t>,µ</a:t>
            </a:r>
            <a:r>
              <a:rPr lang="en-GB" sz="2400" baseline="30000" dirty="0">
                <a:solidFill>
                  <a:srgbClr val="FF0000"/>
                </a:solidFill>
              </a:rPr>
              <a:t>+</a:t>
            </a:r>
            <a:r>
              <a:rPr lang="en-GB" sz="2400" dirty="0">
                <a:solidFill>
                  <a:srgbClr val="FF0000"/>
                </a:solidFill>
              </a:rPr>
              <a:t>)</a:t>
            </a:r>
            <a:r>
              <a:rPr lang="en-GB" sz="2400" b="1" dirty="0"/>
              <a:t> </a:t>
            </a:r>
            <a:r>
              <a:rPr lang="en-GB" sz="2400" dirty="0"/>
              <a:t>on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liquid H</a:t>
            </a:r>
            <a:r>
              <a:rPr lang="en-GB" sz="2400" baseline="-25000" dirty="0">
                <a:solidFill>
                  <a:srgbClr val="FF0000"/>
                </a:solidFill>
              </a:rPr>
              <a:t>2 </a:t>
            </a:r>
            <a:r>
              <a:rPr lang="en-GB" sz="2400" dirty="0">
                <a:solidFill>
                  <a:srgbClr val="FF0000"/>
                </a:solidFill>
              </a:rPr>
              <a:t>target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Beam momentum of 100 – 500 MeV available gives a broad low Q</a:t>
            </a:r>
            <a:r>
              <a:rPr lang="en-GB" sz="2400" baseline="30000" dirty="0">
                <a:solidFill>
                  <a:schemeClr val="tx1"/>
                </a:solidFill>
              </a:rPr>
              <a:t>2 </a:t>
            </a:r>
            <a:r>
              <a:rPr lang="en-GB" sz="2400" dirty="0">
                <a:solidFill>
                  <a:schemeClr val="tx1"/>
                </a:solidFill>
              </a:rPr>
              <a:t>range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 descr="A river with a city in the background&#10;&#10;Description automatically generated">
            <a:extLst>
              <a:ext uri="{FF2B5EF4-FFF2-40B4-BE49-F238E27FC236}">
                <a16:creationId xmlns:a16="http://schemas.microsoft.com/office/drawing/2014/main" id="{AC2619CA-8D18-A2AD-E488-17AC8B5A4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09" y="672053"/>
            <a:ext cx="9959872" cy="34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81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AC560-F907-C3A4-CEF5-E39B4A6C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9359" y="575906"/>
            <a:ext cx="8422641" cy="787285"/>
          </a:xfrm>
        </p:spPr>
        <p:txBody>
          <a:bodyPr/>
          <a:lstStyle/>
          <a:p>
            <a:pPr algn="ctr"/>
            <a:r>
              <a:rPr lang="el-GR" b="1" dirty="0"/>
              <a:t>π</a:t>
            </a:r>
            <a:r>
              <a:rPr lang="en-GB" b="1" dirty="0"/>
              <a:t>M1 MUSE Beamline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EB190-A09E-0CE0-5069-CF46A0008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750" y="2051719"/>
            <a:ext cx="7293938" cy="4274652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Secondary beams of </a:t>
            </a:r>
            <a:r>
              <a:rPr lang="el-GR" sz="2400" dirty="0">
                <a:solidFill>
                  <a:srgbClr val="FF0000"/>
                </a:solidFill>
              </a:rPr>
              <a:t>π</a:t>
            </a:r>
            <a:r>
              <a:rPr lang="en-GB" sz="2400" dirty="0">
                <a:solidFill>
                  <a:srgbClr val="FF0000"/>
                </a:solidFill>
              </a:rPr>
              <a:t>,e,</a:t>
            </a:r>
            <a:r>
              <a:rPr lang="el-GR" sz="2400" dirty="0">
                <a:solidFill>
                  <a:srgbClr val="FF0000"/>
                </a:solidFill>
              </a:rPr>
              <a:t>µ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produced at M-target with  590 MeV protons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Beam properties well understood with TRANSPORT, TURTLE, and G4Beamline</a:t>
            </a:r>
            <a:r>
              <a:rPr lang="en-GB" dirty="0"/>
              <a:t> </a:t>
            </a:r>
            <a:r>
              <a:rPr lang="en-GB" sz="1800" dirty="0"/>
              <a:t>(</a:t>
            </a:r>
            <a:r>
              <a:rPr lang="fr-FR" sz="1800" dirty="0"/>
              <a:t>E. Cline et al., PRC105, 055201 (2022))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9F8F2-B54E-BE68-9BD5-CAE121B9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8AF9-A412-4F8E-B936-43EF2D9DDF60}" type="slidenum">
              <a:rPr lang="en-GB" smtClean="0"/>
              <a:t>9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C0ECD77-42CF-90FB-C0C9-A0A684804FF2}"/>
              </a:ext>
            </a:extLst>
          </p:cNvPr>
          <p:cNvGrpSpPr/>
          <p:nvPr/>
        </p:nvGrpSpPr>
        <p:grpSpPr>
          <a:xfrm>
            <a:off x="86669" y="785959"/>
            <a:ext cx="4666081" cy="5540414"/>
            <a:chOff x="320589" y="785959"/>
            <a:chExt cx="4666081" cy="55404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2AE20A-4BC5-81FE-08E9-E0FD74CCD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589" y="785959"/>
              <a:ext cx="4666081" cy="554041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41712EA-1E63-F130-E580-CB32761E8067}"/>
                </a:ext>
              </a:extLst>
            </p:cNvPr>
            <p:cNvSpPr/>
            <p:nvPr/>
          </p:nvSpPr>
          <p:spPr>
            <a:xfrm>
              <a:off x="3423684" y="785959"/>
              <a:ext cx="1562986" cy="4793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068697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2003</TotalTime>
  <Words>1082</Words>
  <Application>Microsoft Office PowerPoint</Application>
  <PresentationFormat>Widescreen</PresentationFormat>
  <Paragraphs>158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Wingdings</vt:lpstr>
      <vt:lpstr>Retrospect</vt:lpstr>
      <vt:lpstr>MUSE - Status of proton radius measurement</vt:lpstr>
      <vt:lpstr>Contents</vt:lpstr>
      <vt:lpstr>Proton Radius Puzzle</vt:lpstr>
      <vt:lpstr>Proton Radius Puzzle</vt:lpstr>
      <vt:lpstr>Update on scattering experiments</vt:lpstr>
      <vt:lpstr>Update on scattering experiments</vt:lpstr>
      <vt:lpstr>MUSE – Accessing further physics</vt:lpstr>
      <vt:lpstr>MUSE: MUon Scattering Experiment at PSI</vt:lpstr>
      <vt:lpstr>πM1 MUSE Beamline</vt:lpstr>
      <vt:lpstr>MUSE Experiment</vt:lpstr>
      <vt:lpstr>MUSE Experiment</vt:lpstr>
      <vt:lpstr>MUSE Experiment – Beam Particle Separation</vt:lpstr>
      <vt:lpstr>MUSE Experiment – Reaction Identification</vt:lpstr>
      <vt:lpstr>Muon scattering events</vt:lpstr>
      <vt:lpstr>Muon decay events</vt:lpstr>
      <vt:lpstr>Vertex Reconstruction</vt:lpstr>
      <vt:lpstr>Anticipated results</vt:lpstr>
      <vt:lpstr>Status of MUSE</vt:lpstr>
      <vt:lpstr>MUSE Publications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MUSE</dc:title>
  <dc:creator>Nicol, Matthew</dc:creator>
  <cp:lastModifiedBy>Nicol, Matthew</cp:lastModifiedBy>
  <cp:revision>215</cp:revision>
  <dcterms:created xsi:type="dcterms:W3CDTF">2024-03-11T10:28:48Z</dcterms:created>
  <dcterms:modified xsi:type="dcterms:W3CDTF">2024-03-18T10:49:22Z</dcterms:modified>
</cp:coreProperties>
</file>