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9" r:id="rId2"/>
  </p:sldMasterIdLst>
  <p:notesMasterIdLst>
    <p:notesMasterId r:id="rId25"/>
  </p:notesMasterIdLst>
  <p:handoutMasterIdLst>
    <p:handoutMasterId r:id="rId26"/>
  </p:handoutMasterIdLst>
  <p:sldIdLst>
    <p:sldId id="982" r:id="rId3"/>
    <p:sldId id="1672" r:id="rId4"/>
    <p:sldId id="1489" r:id="rId5"/>
    <p:sldId id="1716" r:id="rId6"/>
    <p:sldId id="1699" r:id="rId7"/>
    <p:sldId id="1433" r:id="rId8"/>
    <p:sldId id="1665" r:id="rId9"/>
    <p:sldId id="346" r:id="rId10"/>
    <p:sldId id="1442" r:id="rId11"/>
    <p:sldId id="1713" r:id="rId12"/>
    <p:sldId id="1450" r:id="rId13"/>
    <p:sldId id="1711" r:id="rId14"/>
    <p:sldId id="1479" r:id="rId15"/>
    <p:sldId id="1714" r:id="rId16"/>
    <p:sldId id="1715" r:id="rId17"/>
    <p:sldId id="393" r:id="rId18"/>
    <p:sldId id="1591" r:id="rId19"/>
    <p:sldId id="1595" r:id="rId20"/>
    <p:sldId id="1596" r:id="rId21"/>
    <p:sldId id="1597" r:id="rId22"/>
    <p:sldId id="1697" r:id="rId23"/>
    <p:sldId id="164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64B2BD-D61C-7BE9-CF0D-38FF1CCD1746}" name="Deepti Kandhol" initials="DK" userId="S::deepti.kandhol@cern.ch::a2196146-cc7a-4882-ae64-1b28c0ce67c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E4DF"/>
    <a:srgbClr val="6FCAD9"/>
    <a:srgbClr val="2F2F2F"/>
    <a:srgbClr val="43A6F1"/>
    <a:srgbClr val="5526FF"/>
    <a:srgbClr val="391BA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46" autoAdjust="0"/>
    <p:restoredTop sz="94719"/>
  </p:normalViewPr>
  <p:slideViewPr>
    <p:cSldViewPr snapToGrid="0" snapToObjects="1">
      <p:cViewPr varScale="1">
        <p:scale>
          <a:sx n="166" d="100"/>
          <a:sy n="166" d="100"/>
        </p:scale>
        <p:origin x="224" y="8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brae\Downloads\weekly-availability-by-d%20(1)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Weekly Availability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7.6121726109263557E-2"/>
          <c:y val="0.1391630244393649"/>
          <c:w val="0.90704057054865117"/>
          <c:h val="0.4913535020931481"/>
        </c:manualLayout>
      </c:layout>
      <c:lineChart>
        <c:grouping val="standard"/>
        <c:varyColors val="0"/>
        <c:ser>
          <c:idx val="0"/>
          <c:order val="0"/>
          <c:tx>
            <c:strRef>
              <c:f>'Ark1'!$B$2</c:f>
              <c:strCache>
                <c:ptCount val="1"/>
                <c:pt idx="0">
                  <c:v>H2 Availability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'Ark1'!$B$3:$B$29</c:f>
              <c:numCache>
                <c:formatCode>0.00</c:formatCode>
                <c:ptCount val="27"/>
                <c:pt idx="0">
                  <c:v>87.4</c:v>
                </c:pt>
                <c:pt idx="1">
                  <c:v>97.8</c:v>
                </c:pt>
                <c:pt idx="2">
                  <c:v>81.2</c:v>
                </c:pt>
                <c:pt idx="3">
                  <c:v>86.3</c:v>
                </c:pt>
                <c:pt idx="4">
                  <c:v>88.1</c:v>
                </c:pt>
                <c:pt idx="5">
                  <c:v>77.599999999999994</c:v>
                </c:pt>
                <c:pt idx="6">
                  <c:v>87.6</c:v>
                </c:pt>
                <c:pt idx="7">
                  <c:v>87.4</c:v>
                </c:pt>
                <c:pt idx="8">
                  <c:v>74.3</c:v>
                </c:pt>
                <c:pt idx="9">
                  <c:v>96.1</c:v>
                </c:pt>
                <c:pt idx="10">
                  <c:v>86.4</c:v>
                </c:pt>
                <c:pt idx="11">
                  <c:v>90.6</c:v>
                </c:pt>
                <c:pt idx="12">
                  <c:v>70.400000000000006</c:v>
                </c:pt>
                <c:pt idx="13">
                  <c:v>83.4</c:v>
                </c:pt>
                <c:pt idx="14">
                  <c:v>84.3</c:v>
                </c:pt>
                <c:pt idx="15">
                  <c:v>72.400000000000006</c:v>
                </c:pt>
                <c:pt idx="16">
                  <c:v>91.2</c:v>
                </c:pt>
                <c:pt idx="17">
                  <c:v>92.5</c:v>
                </c:pt>
                <c:pt idx="18">
                  <c:v>75.8</c:v>
                </c:pt>
                <c:pt idx="19">
                  <c:v>76.3</c:v>
                </c:pt>
                <c:pt idx="20">
                  <c:v>86.2</c:v>
                </c:pt>
                <c:pt idx="21">
                  <c:v>94.6</c:v>
                </c:pt>
                <c:pt idx="22">
                  <c:v>88.7</c:v>
                </c:pt>
                <c:pt idx="23">
                  <c:v>90.6</c:v>
                </c:pt>
                <c:pt idx="24">
                  <c:v>79.099999999999994</c:v>
                </c:pt>
                <c:pt idx="25">
                  <c:v>67.5</c:v>
                </c:pt>
                <c:pt idx="2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EE6-BA40-9005-412F93112DFE}"/>
            </c:ext>
          </c:extLst>
        </c:ser>
        <c:ser>
          <c:idx val="1"/>
          <c:order val="1"/>
          <c:tx>
            <c:strRef>
              <c:f>'Ark1'!$C$2</c:f>
              <c:strCache>
                <c:ptCount val="1"/>
                <c:pt idx="0">
                  <c:v>H4 Availability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'Ark1'!$C$3:$C$29</c:f>
              <c:numCache>
                <c:formatCode>0.00</c:formatCode>
                <c:ptCount val="27"/>
                <c:pt idx="0">
                  <c:v>79.7</c:v>
                </c:pt>
                <c:pt idx="1">
                  <c:v>97.8</c:v>
                </c:pt>
                <c:pt idx="2">
                  <c:v>81.2</c:v>
                </c:pt>
                <c:pt idx="3">
                  <c:v>85.5</c:v>
                </c:pt>
                <c:pt idx="4">
                  <c:v>90.8</c:v>
                </c:pt>
                <c:pt idx="5">
                  <c:v>77.599999999999994</c:v>
                </c:pt>
                <c:pt idx="6">
                  <c:v>88.1</c:v>
                </c:pt>
                <c:pt idx="7">
                  <c:v>87.4</c:v>
                </c:pt>
                <c:pt idx="8">
                  <c:v>77.099999999999994</c:v>
                </c:pt>
                <c:pt idx="9">
                  <c:v>96.1</c:v>
                </c:pt>
                <c:pt idx="10">
                  <c:v>86.4</c:v>
                </c:pt>
                <c:pt idx="11">
                  <c:v>90.6</c:v>
                </c:pt>
                <c:pt idx="12">
                  <c:v>81.5</c:v>
                </c:pt>
                <c:pt idx="13">
                  <c:v>83</c:v>
                </c:pt>
                <c:pt idx="14">
                  <c:v>94.7</c:v>
                </c:pt>
                <c:pt idx="15">
                  <c:v>72.400000000000006</c:v>
                </c:pt>
                <c:pt idx="16">
                  <c:v>91.2</c:v>
                </c:pt>
                <c:pt idx="17">
                  <c:v>92.5</c:v>
                </c:pt>
                <c:pt idx="18">
                  <c:v>78.7</c:v>
                </c:pt>
                <c:pt idx="19">
                  <c:v>76.3</c:v>
                </c:pt>
                <c:pt idx="20">
                  <c:v>86.2</c:v>
                </c:pt>
                <c:pt idx="21">
                  <c:v>94.6</c:v>
                </c:pt>
                <c:pt idx="22">
                  <c:v>88.7</c:v>
                </c:pt>
                <c:pt idx="23">
                  <c:v>90.6</c:v>
                </c:pt>
                <c:pt idx="24">
                  <c:v>74.400000000000006</c:v>
                </c:pt>
                <c:pt idx="25">
                  <c:v>67.5</c:v>
                </c:pt>
                <c:pt idx="2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EE6-BA40-9005-412F93112DFE}"/>
            </c:ext>
          </c:extLst>
        </c:ser>
        <c:ser>
          <c:idx val="2"/>
          <c:order val="2"/>
          <c:tx>
            <c:strRef>
              <c:f>'Ark1'!$D$2</c:f>
              <c:strCache>
                <c:ptCount val="1"/>
                <c:pt idx="0">
                  <c:v>H6 Availability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'Ark1'!$D$3:$D$29</c:f>
              <c:numCache>
                <c:formatCode>0.00</c:formatCode>
                <c:ptCount val="27"/>
                <c:pt idx="0">
                  <c:v>87.8</c:v>
                </c:pt>
                <c:pt idx="1">
                  <c:v>97.8</c:v>
                </c:pt>
                <c:pt idx="2">
                  <c:v>81.2</c:v>
                </c:pt>
                <c:pt idx="3">
                  <c:v>86.3</c:v>
                </c:pt>
                <c:pt idx="4">
                  <c:v>90</c:v>
                </c:pt>
                <c:pt idx="5">
                  <c:v>77.599999999999994</c:v>
                </c:pt>
                <c:pt idx="6">
                  <c:v>88</c:v>
                </c:pt>
                <c:pt idx="7">
                  <c:v>87.4</c:v>
                </c:pt>
                <c:pt idx="8">
                  <c:v>77.099999999999994</c:v>
                </c:pt>
                <c:pt idx="9">
                  <c:v>96.1</c:v>
                </c:pt>
                <c:pt idx="10">
                  <c:v>86.4</c:v>
                </c:pt>
                <c:pt idx="11">
                  <c:v>90.6</c:v>
                </c:pt>
                <c:pt idx="12">
                  <c:v>81.5</c:v>
                </c:pt>
                <c:pt idx="13">
                  <c:v>83.4</c:v>
                </c:pt>
                <c:pt idx="14">
                  <c:v>94.7</c:v>
                </c:pt>
                <c:pt idx="15">
                  <c:v>72.400000000000006</c:v>
                </c:pt>
                <c:pt idx="16">
                  <c:v>91.2</c:v>
                </c:pt>
                <c:pt idx="17">
                  <c:v>91.2</c:v>
                </c:pt>
                <c:pt idx="18">
                  <c:v>78.5</c:v>
                </c:pt>
                <c:pt idx="19">
                  <c:v>76.3</c:v>
                </c:pt>
                <c:pt idx="20">
                  <c:v>86.2</c:v>
                </c:pt>
                <c:pt idx="21">
                  <c:v>94.6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EE6-BA40-9005-412F93112DFE}"/>
            </c:ext>
          </c:extLst>
        </c:ser>
        <c:ser>
          <c:idx val="3"/>
          <c:order val="3"/>
          <c:tx>
            <c:strRef>
              <c:f>'Ark1'!$E$2</c:f>
              <c:strCache>
                <c:ptCount val="1"/>
                <c:pt idx="0">
                  <c:v>H8 Availability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'Ark1'!$E$3:$E$29</c:f>
              <c:numCache>
                <c:formatCode>0.00</c:formatCode>
                <c:ptCount val="27"/>
                <c:pt idx="0">
                  <c:v>87.8</c:v>
                </c:pt>
                <c:pt idx="1">
                  <c:v>97.8</c:v>
                </c:pt>
                <c:pt idx="2">
                  <c:v>80.2</c:v>
                </c:pt>
                <c:pt idx="3">
                  <c:v>79.599999999999994</c:v>
                </c:pt>
                <c:pt idx="4">
                  <c:v>90.8</c:v>
                </c:pt>
                <c:pt idx="5">
                  <c:v>77.599999999999994</c:v>
                </c:pt>
                <c:pt idx="6">
                  <c:v>87.4</c:v>
                </c:pt>
                <c:pt idx="7">
                  <c:v>87.4</c:v>
                </c:pt>
                <c:pt idx="8">
                  <c:v>77.099999999999994</c:v>
                </c:pt>
                <c:pt idx="9">
                  <c:v>96.1</c:v>
                </c:pt>
                <c:pt idx="10">
                  <c:v>86.4</c:v>
                </c:pt>
                <c:pt idx="11">
                  <c:v>90.6</c:v>
                </c:pt>
                <c:pt idx="12">
                  <c:v>81.5</c:v>
                </c:pt>
                <c:pt idx="13">
                  <c:v>83.4</c:v>
                </c:pt>
                <c:pt idx="14">
                  <c:v>94.7</c:v>
                </c:pt>
                <c:pt idx="15">
                  <c:v>72.400000000000006</c:v>
                </c:pt>
                <c:pt idx="16">
                  <c:v>90.3</c:v>
                </c:pt>
                <c:pt idx="17">
                  <c:v>92.5</c:v>
                </c:pt>
                <c:pt idx="18">
                  <c:v>78.7</c:v>
                </c:pt>
                <c:pt idx="19">
                  <c:v>76.3</c:v>
                </c:pt>
                <c:pt idx="20">
                  <c:v>86.2</c:v>
                </c:pt>
                <c:pt idx="21">
                  <c:v>94.6</c:v>
                </c:pt>
                <c:pt idx="22">
                  <c:v>88.7</c:v>
                </c:pt>
                <c:pt idx="23">
                  <c:v>90.6</c:v>
                </c:pt>
                <c:pt idx="24">
                  <c:v>79.099999999999994</c:v>
                </c:pt>
                <c:pt idx="25">
                  <c:v>67.5</c:v>
                </c:pt>
                <c:pt idx="2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EE6-BA40-9005-412F93112DFE}"/>
            </c:ext>
          </c:extLst>
        </c:ser>
        <c:ser>
          <c:idx val="4"/>
          <c:order val="4"/>
          <c:tx>
            <c:strRef>
              <c:f>'Ark1'!$F$2</c:f>
              <c:strCache>
                <c:ptCount val="1"/>
                <c:pt idx="0">
                  <c:v>K12 Availability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'Ark1'!$F$3:$F$29</c:f>
              <c:numCache>
                <c:formatCode>0.00</c:formatCode>
                <c:ptCount val="27"/>
                <c:pt idx="0">
                  <c:v>73.400000000000006</c:v>
                </c:pt>
                <c:pt idx="1">
                  <c:v>97.2</c:v>
                </c:pt>
                <c:pt idx="2">
                  <c:v>81.2</c:v>
                </c:pt>
                <c:pt idx="3">
                  <c:v>86.3</c:v>
                </c:pt>
                <c:pt idx="4">
                  <c:v>90.8</c:v>
                </c:pt>
                <c:pt idx="5">
                  <c:v>77.599999999999994</c:v>
                </c:pt>
                <c:pt idx="6">
                  <c:v>88.1</c:v>
                </c:pt>
                <c:pt idx="7">
                  <c:v>87.4</c:v>
                </c:pt>
                <c:pt idx="8">
                  <c:v>77.099999999999994</c:v>
                </c:pt>
                <c:pt idx="9">
                  <c:v>96.1</c:v>
                </c:pt>
                <c:pt idx="10">
                  <c:v>86.4</c:v>
                </c:pt>
                <c:pt idx="11">
                  <c:v>88.7</c:v>
                </c:pt>
                <c:pt idx="12">
                  <c:v>80.7</c:v>
                </c:pt>
                <c:pt idx="13">
                  <c:v>83.4</c:v>
                </c:pt>
                <c:pt idx="14">
                  <c:v>94.7</c:v>
                </c:pt>
                <c:pt idx="15">
                  <c:v>72.400000000000006</c:v>
                </c:pt>
                <c:pt idx="16">
                  <c:v>91.1</c:v>
                </c:pt>
                <c:pt idx="17">
                  <c:v>92.5</c:v>
                </c:pt>
                <c:pt idx="18">
                  <c:v>78.7</c:v>
                </c:pt>
                <c:pt idx="19">
                  <c:v>75.7</c:v>
                </c:pt>
                <c:pt idx="20">
                  <c:v>84.2</c:v>
                </c:pt>
                <c:pt idx="21">
                  <c:v>90.5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EE6-BA40-9005-412F93112DFE}"/>
            </c:ext>
          </c:extLst>
        </c:ser>
        <c:ser>
          <c:idx val="5"/>
          <c:order val="5"/>
          <c:tx>
            <c:strRef>
              <c:f>'Ark1'!$G$2</c:f>
              <c:strCache>
                <c:ptCount val="1"/>
                <c:pt idx="0">
                  <c:v>M2 Availability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'Ark1'!$A$3:$A$29</c:f>
              <c:strCache>
                <c:ptCount val="27"/>
                <c:pt idx="0">
                  <c:v>2023-W18</c:v>
                </c:pt>
                <c:pt idx="1">
                  <c:v>2023-W19</c:v>
                </c:pt>
                <c:pt idx="2">
                  <c:v>2023-W20</c:v>
                </c:pt>
                <c:pt idx="3">
                  <c:v>2023-W21</c:v>
                </c:pt>
                <c:pt idx="4">
                  <c:v>2023-W22</c:v>
                </c:pt>
                <c:pt idx="5">
                  <c:v>2023-W23</c:v>
                </c:pt>
                <c:pt idx="6">
                  <c:v>2023-W24</c:v>
                </c:pt>
                <c:pt idx="7">
                  <c:v>2023-W25</c:v>
                </c:pt>
                <c:pt idx="8">
                  <c:v>2023-W26</c:v>
                </c:pt>
                <c:pt idx="9">
                  <c:v>2023-W27</c:v>
                </c:pt>
                <c:pt idx="10">
                  <c:v>2023-W28</c:v>
                </c:pt>
                <c:pt idx="11">
                  <c:v>2023-W29</c:v>
                </c:pt>
                <c:pt idx="12">
                  <c:v>2023-W30</c:v>
                </c:pt>
                <c:pt idx="13">
                  <c:v>2023-W31</c:v>
                </c:pt>
                <c:pt idx="14">
                  <c:v>2023-W32</c:v>
                </c:pt>
                <c:pt idx="15">
                  <c:v>2023-W33</c:v>
                </c:pt>
                <c:pt idx="16">
                  <c:v>2023-W34</c:v>
                </c:pt>
                <c:pt idx="17">
                  <c:v>2023-W35</c:v>
                </c:pt>
                <c:pt idx="18">
                  <c:v>2023-W36</c:v>
                </c:pt>
                <c:pt idx="19">
                  <c:v>2023-W37</c:v>
                </c:pt>
                <c:pt idx="20">
                  <c:v>2023-W38</c:v>
                </c:pt>
                <c:pt idx="21">
                  <c:v>2023-W39</c:v>
                </c:pt>
                <c:pt idx="22">
                  <c:v>2023-W40</c:v>
                </c:pt>
                <c:pt idx="23">
                  <c:v>2023-W41</c:v>
                </c:pt>
                <c:pt idx="24">
                  <c:v>2023-W42</c:v>
                </c:pt>
                <c:pt idx="25">
                  <c:v>2023-W43</c:v>
                </c:pt>
                <c:pt idx="26">
                  <c:v>2023-W44</c:v>
                </c:pt>
              </c:strCache>
            </c:strRef>
          </c:cat>
          <c:val>
            <c:numRef>
              <c:f>'Ark1'!$G$3:$G$29</c:f>
              <c:numCache>
                <c:formatCode>0.00</c:formatCode>
                <c:ptCount val="27"/>
                <c:pt idx="0">
                  <c:v>87.8</c:v>
                </c:pt>
                <c:pt idx="1">
                  <c:v>97.4</c:v>
                </c:pt>
                <c:pt idx="2">
                  <c:v>81.2</c:v>
                </c:pt>
                <c:pt idx="3">
                  <c:v>86.3</c:v>
                </c:pt>
                <c:pt idx="4">
                  <c:v>82.1</c:v>
                </c:pt>
                <c:pt idx="5">
                  <c:v>77.599999999999994</c:v>
                </c:pt>
                <c:pt idx="6">
                  <c:v>88.1</c:v>
                </c:pt>
                <c:pt idx="7">
                  <c:v>87.4</c:v>
                </c:pt>
                <c:pt idx="8">
                  <c:v>76.7</c:v>
                </c:pt>
                <c:pt idx="9">
                  <c:v>96.1</c:v>
                </c:pt>
                <c:pt idx="10">
                  <c:v>86.4</c:v>
                </c:pt>
                <c:pt idx="11">
                  <c:v>90.6</c:v>
                </c:pt>
                <c:pt idx="12">
                  <c:v>80.900000000000006</c:v>
                </c:pt>
                <c:pt idx="13">
                  <c:v>83.4</c:v>
                </c:pt>
                <c:pt idx="14">
                  <c:v>94.4</c:v>
                </c:pt>
                <c:pt idx="15">
                  <c:v>72.400000000000006</c:v>
                </c:pt>
                <c:pt idx="16">
                  <c:v>89.6</c:v>
                </c:pt>
                <c:pt idx="17">
                  <c:v>92</c:v>
                </c:pt>
                <c:pt idx="18">
                  <c:v>78.599999999999994</c:v>
                </c:pt>
                <c:pt idx="19">
                  <c:v>75.7</c:v>
                </c:pt>
                <c:pt idx="20">
                  <c:v>86.2</c:v>
                </c:pt>
                <c:pt idx="21">
                  <c:v>94.6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EE6-BA40-9005-412F93112D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38978255"/>
        <c:axId val="947703759"/>
      </c:lineChart>
      <c:catAx>
        <c:axId val="9389782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Week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47703759"/>
        <c:crosses val="autoZero"/>
        <c:auto val="1"/>
        <c:lblAlgn val="ctr"/>
        <c:lblOffset val="100"/>
        <c:noMultiLvlLbl val="0"/>
      </c:catAx>
      <c:valAx>
        <c:axId val="947703759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Availability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38978255"/>
        <c:crosses val="autoZero"/>
        <c:crossBetween val="between"/>
        <c:majorUnit val="20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870903387982174E-4"/>
          <c:y val="0.81114096069703834"/>
          <c:w val="0.99959129096612021"/>
          <c:h val="0.166343810498597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Destination Availability [%]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chart!$A$2</c:f>
              <c:strCache>
                <c:ptCount val="1"/>
                <c:pt idx="0">
                  <c:v>% Availability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CF-C343-8411-FCE7117C59B4}"/>
              </c:ext>
            </c:extLst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CF-C343-8411-FCE7117C59B4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DCF-C343-8411-FCE7117C59B4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DCF-C343-8411-FCE7117C59B4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DCF-C343-8411-FCE7117C59B4}"/>
              </c:ext>
            </c:extLst>
          </c:dPt>
          <c:cat>
            <c:strRef>
              <c:f>chart!$B$1:$H$1</c:f>
              <c:strCache>
                <c:ptCount val="6"/>
                <c:pt idx="0">
                  <c:v>H2</c:v>
                </c:pt>
                <c:pt idx="1">
                  <c:v>H4</c:v>
                </c:pt>
                <c:pt idx="2">
                  <c:v>H6</c:v>
                </c:pt>
                <c:pt idx="3">
                  <c:v>H8</c:v>
                </c:pt>
                <c:pt idx="4">
                  <c:v>K12</c:v>
                </c:pt>
                <c:pt idx="5">
                  <c:v>M2</c:v>
                </c:pt>
              </c:strCache>
            </c:strRef>
          </c:cat>
          <c:val>
            <c:numRef>
              <c:f>chart!$B$2:$H$2</c:f>
              <c:numCache>
                <c:formatCode>General</c:formatCode>
                <c:ptCount val="7"/>
                <c:pt idx="0">
                  <c:v>84.5</c:v>
                </c:pt>
                <c:pt idx="1">
                  <c:v>85.2</c:v>
                </c:pt>
                <c:pt idx="2">
                  <c:v>85.6</c:v>
                </c:pt>
                <c:pt idx="3">
                  <c:v>85.4</c:v>
                </c:pt>
                <c:pt idx="4">
                  <c:v>84.8</c:v>
                </c:pt>
                <c:pt idx="5">
                  <c:v>85.2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CF-C343-8411-FCE7117C5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0070511"/>
        <c:axId val="2045873359"/>
      </c:barChart>
      <c:catAx>
        <c:axId val="780070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45873359"/>
        <c:crosses val="autoZero"/>
        <c:auto val="1"/>
        <c:lblAlgn val="ctr"/>
        <c:lblOffset val="100"/>
        <c:noMultiLvlLbl val="0"/>
      </c:catAx>
      <c:valAx>
        <c:axId val="2045873359"/>
        <c:scaling>
          <c:orientation val="minMax"/>
          <c:max val="86"/>
          <c:min val="8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78007051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65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DAD50-7AA2-4AE5-9124-8DD39D6D63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0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5DAD50-7AA2-4AE5-9124-8DD39D6D632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953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3B99C-1BF7-EB49-B030-E28DF0283286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697F3-6011-EF41-80DA-33BB1D0994CD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March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47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7C01-B922-4D8C-A0E4-1A177E181AC6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234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3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5966" y="5536608"/>
            <a:ext cx="5744633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4287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7C01-B922-4D8C-A0E4-1A177E181AC6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8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CC407-AA95-4621-91AE-560F0264F150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776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AE85A-917A-463A-A716-648723429EAB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1631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66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38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7A7C-090E-406F-A0BE-2BBB6F857C52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87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9D739-B87F-D749-A253-E51AC551DEFF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7068" y="3564"/>
            <a:ext cx="1394289" cy="122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21967-41D3-4806-BA26-CD1487675699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952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91E3E-801E-4071-B8A6-16DE9385E474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690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318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6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7442" y="2768601"/>
            <a:ext cx="5744633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59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2" y="536227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5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NA-CONS Project Team meeting#46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5BA8B29-F024-F440-916B-BD15C42314AD}"/>
              </a:ext>
            </a:extLst>
          </p:cNvPr>
          <p:cNvPicPr/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20" y="6403772"/>
            <a:ext cx="571921" cy="3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9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60700" y="635635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E8817BA8-17F3-498B-A285-B7FD4E3B3457}" type="datetime1">
              <a:rPr lang="en-US" smtClean="0"/>
              <a:t>3/20/24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89501" y="6356351"/>
            <a:ext cx="5719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08733" y="6356351"/>
            <a:ext cx="973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1" y="1131888"/>
            <a:ext cx="10968567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1" y="233363"/>
            <a:ext cx="1096856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609601" y="628650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27052" y="6334127"/>
            <a:ext cx="2127249" cy="4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hyperlink" Target="https://plananalytics.web.cern.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plan.cern.ch/app/plan/61/dashboard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3429000"/>
            <a:ext cx="11582400" cy="2153265"/>
          </a:xfrm>
        </p:spPr>
        <p:txBody>
          <a:bodyPr/>
          <a:lstStyle/>
          <a:p>
            <a:pPr algn="ctr"/>
            <a:r>
              <a:rPr lang="en-US" sz="4400" dirty="0">
                <a:effectLst/>
              </a:rPr>
              <a:t>The North-Area Consolidation project and its impact on physics in CERN's North Area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73780"/>
            <a:ext cx="11376026" cy="1454057"/>
          </a:xfrm>
        </p:spPr>
        <p:txBody>
          <a:bodyPr/>
          <a:lstStyle/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ctr"/>
            <a:r>
              <a:rPr lang="en-US" sz="1800" dirty="0"/>
              <a:t>Y. Kadi, Physics at AMBER Int. Workshop, PAW’24, 20 March 2024</a:t>
            </a:r>
          </a:p>
        </p:txBody>
      </p:sp>
    </p:spTree>
    <p:extLst>
      <p:ext uri="{BB962C8B-B14F-4D97-AF65-F5344CB8AC3E}">
        <p14:creationId xmlns:p14="http://schemas.microsoft.com/office/powerpoint/2010/main" val="233919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98DF9-AC9D-CC4E-966A-F351F1952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Project Roadmap until LS4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Scope modification following CSSR’23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Impact of HI-ECN3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/>
              <a:t>Project Status: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EVM KPIs, budget situation, Procurement Plan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2023 Operation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YETS/EYETS Planning &amp; LS3 readiness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Summary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98F020-5EF6-3B49-AC5A-A1C5A3A8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CE5CE-13EA-8846-AAD5-0197E52C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9AE2A-64FA-D849-9663-D4B173ECF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B52BB7-3C2E-BD41-8FB5-DFF0BB7A8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3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EVM Situation – Baseline 3.0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A123F06-2141-96CE-C1DE-918954BD8F24}"/>
              </a:ext>
            </a:extLst>
          </p:cNvPr>
          <p:cNvGraphicFramePr>
            <a:graphicFrameLocks noGrp="1"/>
          </p:cNvGraphicFramePr>
          <p:nvPr/>
        </p:nvGraphicFramePr>
        <p:xfrm>
          <a:off x="9826410" y="1651933"/>
          <a:ext cx="2365591" cy="1122900"/>
        </p:xfrm>
        <a:graphic>
          <a:graphicData uri="http://schemas.openxmlformats.org/drawingml/2006/table">
            <a:tbl>
              <a:tblPr/>
              <a:tblGrid>
                <a:gridCol w="1134527">
                  <a:extLst>
                    <a:ext uri="{9D8B030D-6E8A-4147-A177-3AD203B41FA5}">
                      <a16:colId xmlns:a16="http://schemas.microsoft.com/office/drawing/2014/main" val="255726627"/>
                    </a:ext>
                  </a:extLst>
                </a:gridCol>
                <a:gridCol w="48268">
                  <a:extLst>
                    <a:ext uri="{9D8B030D-6E8A-4147-A177-3AD203B41FA5}">
                      <a16:colId xmlns:a16="http://schemas.microsoft.com/office/drawing/2014/main" val="200695891"/>
                    </a:ext>
                  </a:extLst>
                </a:gridCol>
                <a:gridCol w="591398">
                  <a:extLst>
                    <a:ext uri="{9D8B030D-6E8A-4147-A177-3AD203B41FA5}">
                      <a16:colId xmlns:a16="http://schemas.microsoft.com/office/drawing/2014/main" val="3653521490"/>
                    </a:ext>
                  </a:extLst>
                </a:gridCol>
                <a:gridCol w="591398">
                  <a:extLst>
                    <a:ext uri="{9D8B030D-6E8A-4147-A177-3AD203B41FA5}">
                      <a16:colId xmlns:a16="http://schemas.microsoft.com/office/drawing/2014/main" val="1158985228"/>
                    </a:ext>
                  </a:extLst>
                </a:gridCol>
              </a:tblGrid>
              <a:tr h="20179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 variance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182215"/>
                  </a:ext>
                </a:extLst>
              </a:tr>
              <a:tr h="188881"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kCHF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586782"/>
                  </a:ext>
                </a:extLst>
              </a:tr>
              <a:tr h="3309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-1,171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-1.1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42480"/>
                  </a:ext>
                </a:extLst>
              </a:tr>
              <a:tr h="3309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CSSR 2023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-1,410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-1.7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34278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435DE989-62BE-369A-5FF3-C844FA1D1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73" y="4817713"/>
            <a:ext cx="10908484" cy="1452426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2CA8B330-CCFC-8A05-CD28-CD6CB8EA0596}"/>
              </a:ext>
            </a:extLst>
          </p:cNvPr>
          <p:cNvSpPr/>
          <p:nvPr/>
        </p:nvSpPr>
        <p:spPr>
          <a:xfrm>
            <a:off x="6543413" y="4817713"/>
            <a:ext cx="1166070" cy="1566309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585794-CAB3-72B6-679B-70862D5E9ED3}"/>
              </a:ext>
            </a:extLst>
          </p:cNvPr>
          <p:cNvSpPr txBox="1"/>
          <p:nvPr/>
        </p:nvSpPr>
        <p:spPr>
          <a:xfrm>
            <a:off x="8649942" y="3092464"/>
            <a:ext cx="283574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200" dirty="0"/>
              <a:t>Power </a:t>
            </a:r>
            <a:r>
              <a:rPr lang="fr-CH" sz="1200" dirty="0" err="1"/>
              <a:t>Converters</a:t>
            </a:r>
            <a:r>
              <a:rPr lang="fr-CH" sz="1200" dirty="0"/>
              <a:t> 	7.3 MCHF</a:t>
            </a:r>
          </a:p>
          <a:p>
            <a:pPr algn="l"/>
            <a:r>
              <a:rPr lang="fr-CH" sz="1200" dirty="0"/>
              <a:t>EL 		2.2 MCHF</a:t>
            </a:r>
          </a:p>
          <a:p>
            <a:pPr algn="l"/>
            <a:r>
              <a:rPr lang="fr-CH" sz="1200" dirty="0"/>
              <a:t>Fire </a:t>
            </a:r>
            <a:r>
              <a:rPr lang="fr-CH" sz="1200" dirty="0" err="1"/>
              <a:t>Safety</a:t>
            </a:r>
            <a:r>
              <a:rPr lang="fr-CH" sz="1200" dirty="0"/>
              <a:t> 		2.0 MCHF</a:t>
            </a:r>
          </a:p>
          <a:p>
            <a:r>
              <a:rPr lang="fr-CH" sz="1200" dirty="0" err="1"/>
              <a:t>BIDs</a:t>
            </a:r>
            <a:r>
              <a:rPr lang="fr-CH" sz="1200" dirty="0"/>
              <a:t> 		1.1 MCHF</a:t>
            </a:r>
          </a:p>
          <a:p>
            <a:pPr algn="l"/>
            <a:r>
              <a:rPr lang="fr-CH" sz="1200" dirty="0"/>
              <a:t>Magnets/Interlock 	0.8 MCHF</a:t>
            </a:r>
          </a:p>
          <a:p>
            <a:pPr algn="l"/>
            <a:r>
              <a:rPr lang="fr-CH" sz="1200" dirty="0"/>
              <a:t>Beam Instrumentation 	0.8 MCHF</a:t>
            </a:r>
          </a:p>
          <a:p>
            <a:pPr algn="l"/>
            <a:r>
              <a:rPr lang="fr-CH" sz="1200" dirty="0"/>
              <a:t>CV 		0.5 MCHF</a:t>
            </a:r>
          </a:p>
          <a:p>
            <a:pPr algn="l"/>
            <a:r>
              <a:rPr lang="fr-CH" sz="1200" dirty="0" err="1"/>
              <a:t>Others</a:t>
            </a:r>
            <a:r>
              <a:rPr lang="fr-CH" sz="1200" dirty="0"/>
              <a:t> 		3.4 MCHF	</a:t>
            </a:r>
            <a:endParaRPr lang="fr-FR" sz="1200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B77EC7C-06AD-640C-CB59-F06CE8B7F321}"/>
              </a:ext>
            </a:extLst>
          </p:cNvPr>
          <p:cNvGraphicFramePr>
            <a:graphicFrameLocks noGrp="1"/>
          </p:cNvGraphicFramePr>
          <p:nvPr/>
        </p:nvGraphicFramePr>
        <p:xfrm>
          <a:off x="9362114" y="441265"/>
          <a:ext cx="2597718" cy="1074420"/>
        </p:xfrm>
        <a:graphic>
          <a:graphicData uri="http://schemas.openxmlformats.org/drawingml/2006/table">
            <a:tbl>
              <a:tblPr/>
              <a:tblGrid>
                <a:gridCol w="1577672">
                  <a:extLst>
                    <a:ext uri="{9D8B030D-6E8A-4147-A177-3AD203B41FA5}">
                      <a16:colId xmlns:a16="http://schemas.microsoft.com/office/drawing/2014/main" val="4011092299"/>
                    </a:ext>
                  </a:extLst>
                </a:gridCol>
                <a:gridCol w="1020046">
                  <a:extLst>
                    <a:ext uri="{9D8B030D-6E8A-4147-A177-3AD203B41FA5}">
                      <a16:colId xmlns:a16="http://schemas.microsoft.com/office/drawing/2014/main" val="1742406357"/>
                    </a:ext>
                  </a:extLst>
                </a:gridCol>
              </a:tblGrid>
              <a:tr h="2508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PV CSSR 2023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18,034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152152"/>
                  </a:ext>
                </a:extLst>
              </a:tr>
              <a:tr h="2508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PV active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17,795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949653"/>
                  </a:ext>
                </a:extLst>
              </a:tr>
              <a:tr h="2508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16,624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2265416"/>
                  </a:ext>
                </a:extLst>
              </a:tr>
              <a:tr h="2508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16,381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5764262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63049BF-C3D2-5E10-CF87-333DFACA30F2}"/>
              </a:ext>
            </a:extLst>
          </p:cNvPr>
          <p:cNvGraphicFramePr>
            <a:graphicFrameLocks noGrp="1"/>
          </p:cNvGraphicFramePr>
          <p:nvPr/>
        </p:nvGraphicFramePr>
        <p:xfrm>
          <a:off x="7545372" y="1665206"/>
          <a:ext cx="2194558" cy="906780"/>
        </p:xfrm>
        <a:graphic>
          <a:graphicData uri="http://schemas.openxmlformats.org/drawingml/2006/table">
            <a:tbl>
              <a:tblPr/>
              <a:tblGrid>
                <a:gridCol w="949883">
                  <a:extLst>
                    <a:ext uri="{9D8B030D-6E8A-4147-A177-3AD203B41FA5}">
                      <a16:colId xmlns:a16="http://schemas.microsoft.com/office/drawing/2014/main" val="2644126723"/>
                    </a:ext>
                  </a:extLst>
                </a:gridCol>
                <a:gridCol w="614149">
                  <a:extLst>
                    <a:ext uri="{9D8B030D-6E8A-4147-A177-3AD203B41FA5}">
                      <a16:colId xmlns:a16="http://schemas.microsoft.com/office/drawing/2014/main" val="116895582"/>
                    </a:ext>
                  </a:extLst>
                </a:gridCol>
                <a:gridCol w="630526">
                  <a:extLst>
                    <a:ext uri="{9D8B030D-6E8A-4147-A177-3AD203B41FA5}">
                      <a16:colId xmlns:a16="http://schemas.microsoft.com/office/drawing/2014/main" val="2325875481"/>
                    </a:ext>
                  </a:extLst>
                </a:gridCol>
              </a:tblGrid>
              <a:tr h="18836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variance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437811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kCHF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831789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216014"/>
                  </a:ext>
                </a:extLst>
              </a:tr>
              <a:tr h="176308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531053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D74C1749-6A08-4294-F04C-17881C565B79}"/>
              </a:ext>
            </a:extLst>
          </p:cNvPr>
          <p:cNvSpPr txBox="1"/>
          <p:nvPr/>
        </p:nvSpPr>
        <p:spPr>
          <a:xfrm>
            <a:off x="9992288" y="134426"/>
            <a:ext cx="156949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0070C0"/>
                </a:solidFill>
              </a:rPr>
              <a:t>Data 01.02.2024 :</a:t>
            </a:r>
            <a:endParaRPr lang="fr-FR" sz="1200" dirty="0">
              <a:solidFill>
                <a:srgbClr val="0070C0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8C47ABE-FC13-8909-D709-1D2091727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7989" y="1128404"/>
            <a:ext cx="7644630" cy="3488824"/>
          </a:xfr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BFFEF03E-0649-77E7-B0C8-FD09A17E2D07}"/>
              </a:ext>
            </a:extLst>
          </p:cNvPr>
          <p:cNvSpPr/>
          <p:nvPr/>
        </p:nvSpPr>
        <p:spPr>
          <a:xfrm rot="19194314">
            <a:off x="7301490" y="4331199"/>
            <a:ext cx="1461898" cy="1811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B16B40-753E-43BE-1B7A-ED36DA90ED6A}"/>
              </a:ext>
            </a:extLst>
          </p:cNvPr>
          <p:cNvCxnSpPr>
            <a:cxnSpLocks/>
          </p:cNvCxnSpPr>
          <p:nvPr/>
        </p:nvCxnSpPr>
        <p:spPr>
          <a:xfrm>
            <a:off x="4454013" y="3429000"/>
            <a:ext cx="0" cy="513737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6C359D-23CA-855F-B858-902F04474876}"/>
              </a:ext>
            </a:extLst>
          </p:cNvPr>
          <p:cNvCxnSpPr>
            <a:cxnSpLocks/>
          </p:cNvCxnSpPr>
          <p:nvPr/>
        </p:nvCxnSpPr>
        <p:spPr>
          <a:xfrm>
            <a:off x="5147187" y="2930013"/>
            <a:ext cx="0" cy="1012724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B462102-264D-EFF6-EB9A-E022CB49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88EE50C-A455-09B4-A21D-20FEE3BD04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B4ABFC1-1489-7AB9-48FB-504DBBEB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175974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395024-E8FF-0486-6D0B-70136BD2B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Outlook 2024-26</a:t>
            </a:r>
            <a:endParaRPr lang="en-CH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71C2CA6-2E28-CB78-1FDE-FBE0868EB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37375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14EF1D-574E-8BFF-D3CB-865DCD4E6AD9}"/>
              </a:ext>
            </a:extLst>
          </p:cNvPr>
          <p:cNvSpPr txBox="1"/>
          <p:nvPr/>
        </p:nvSpPr>
        <p:spPr>
          <a:xfrm>
            <a:off x="400302" y="1213838"/>
            <a:ext cx="11380814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Intense procurement activities expected for the next 15 months (in competition with HL-LHC!).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 can slightly shift wrt today’s baseline scenario.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F9A3EA-7435-4A97-843B-40A33CED9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303" y="2551175"/>
            <a:ext cx="5527060" cy="35356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CE2FA0-F494-4000-A9D6-848ACFEA0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664" y="2551175"/>
            <a:ext cx="5590378" cy="3535694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0BFCB99-FAF5-D1D6-C6E7-E929671544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AC2684D-0C3F-181D-ABD9-F774FA81F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2592366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Operation</a:t>
            </a: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5F217A7-7BE7-96E2-356E-01263261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B30988E-9F32-7ECC-44E8-D08B0826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0887" y="6505033"/>
            <a:ext cx="1462543" cy="243939"/>
          </a:xfrm>
        </p:spPr>
        <p:txBody>
          <a:bodyPr/>
          <a:lstStyle/>
          <a:p>
            <a:pPr algn="ctr"/>
            <a:r>
              <a:rPr lang="de-DE" dirty="0"/>
              <a:t>Feb. 6-7,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98E3300-BF3F-C43A-B0DE-45E192D6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/>
              <a:t>Operation 2023 | J. Bernhard</a:t>
            </a:r>
            <a:endParaRPr lang="en-US" sz="1100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40ACD0DB-74B2-D7EA-24B1-D5BB8E5D9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5" y="4210478"/>
            <a:ext cx="11376025" cy="2201897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Helvetica" pitchFamily="2" charset="0"/>
              </a:rPr>
              <a:t>A </a:t>
            </a:r>
            <a:r>
              <a:rPr lang="en-GB" sz="1800" dirty="0">
                <a:effectLst/>
                <a:latin typeface="Helvetica" pitchFamily="2" charset="0"/>
              </a:rPr>
              <a:t>VXSS vacuum chamber</a:t>
            </a:r>
            <a:r>
              <a:rPr lang="en-GB" sz="1800" b="0" dirty="0">
                <a:effectLst/>
                <a:latin typeface="Helvetica" pitchFamily="2" charset="0"/>
              </a:rPr>
              <a:t> </a:t>
            </a:r>
            <a:r>
              <a:rPr lang="en-GB" sz="1800" b="0" dirty="0">
                <a:latin typeface="Helvetica" pitchFamily="2" charset="0"/>
              </a:rPr>
              <a:t>downstream the T4 target was found </a:t>
            </a:r>
            <a:r>
              <a:rPr lang="en-GB" sz="1800" dirty="0">
                <a:latin typeface="Helvetica" pitchFamily="2" charset="0"/>
              </a:rPr>
              <a:t>obstructing the beam </a:t>
            </a:r>
            <a:r>
              <a:rPr lang="en-GB" sz="1800" b="0" dirty="0">
                <a:latin typeface="Helvetica" pitchFamily="2" charset="0"/>
              </a:rPr>
              <a:t>ahead of operation. Its removal had a profoundly positive impact on long standing issues, such as a better beam spot on the T10 target and restoration of electron beam quality in the H8 and H6 lines.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Helvetica" pitchFamily="2" charset="0"/>
              </a:rPr>
              <a:t>The </a:t>
            </a:r>
            <a:r>
              <a:rPr lang="en-GB" sz="1800" dirty="0">
                <a:latin typeface="Helvetica" pitchFamily="2" charset="0"/>
              </a:rPr>
              <a:t>TOP 3</a:t>
            </a:r>
            <a:r>
              <a:rPr lang="en-GB" sz="1800" b="0" dirty="0">
                <a:latin typeface="Helvetica" pitchFamily="2" charset="0"/>
              </a:rPr>
              <a:t> faults of 2023 were issues with the </a:t>
            </a:r>
            <a:r>
              <a:rPr lang="en-GB" sz="1800" dirty="0">
                <a:latin typeface="Helvetica" pitchFamily="2" charset="0"/>
              </a:rPr>
              <a:t>CEDAR beam instrumentation</a:t>
            </a:r>
            <a:r>
              <a:rPr lang="en-GB" sz="1800" b="0" dirty="0">
                <a:latin typeface="Helvetica" pitchFamily="2" charset="0"/>
              </a:rPr>
              <a:t>, </a:t>
            </a:r>
            <a:r>
              <a:rPr lang="en-GB" sz="1800" dirty="0">
                <a:latin typeface="Helvetica" pitchFamily="2" charset="0"/>
              </a:rPr>
              <a:t>cryogenics</a:t>
            </a:r>
            <a:r>
              <a:rPr lang="en-GB" sz="1800" b="0" dirty="0">
                <a:latin typeface="Helvetica" pitchFamily="2" charset="0"/>
              </a:rPr>
              <a:t> operation of the </a:t>
            </a:r>
            <a:r>
              <a:rPr lang="en-GB" sz="1800" dirty="0">
                <a:latin typeface="Helvetica" pitchFamily="2" charset="0"/>
              </a:rPr>
              <a:t>NA61 VTX </a:t>
            </a:r>
            <a:r>
              <a:rPr lang="en-GB" sz="1800" b="0" dirty="0">
                <a:latin typeface="Helvetica" pitchFamily="2" charset="0"/>
              </a:rPr>
              <a:t>magnets, and a </a:t>
            </a:r>
            <a:r>
              <a:rPr lang="en-GB" sz="1800" dirty="0">
                <a:latin typeface="Helvetica" pitchFamily="2" charset="0"/>
              </a:rPr>
              <a:t>fire of an MSN magnet </a:t>
            </a:r>
            <a:r>
              <a:rPr lang="en-GB" sz="1800" b="0" dirty="0">
                <a:latin typeface="Helvetica" pitchFamily="2" charset="0"/>
              </a:rPr>
              <a:t>in TCC2.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Helvetica" pitchFamily="2" charset="0"/>
              </a:rPr>
              <a:t>A control issue with the </a:t>
            </a:r>
            <a:r>
              <a:rPr lang="en-GB" sz="1800" dirty="0">
                <a:effectLst/>
                <a:latin typeface="Helvetica" pitchFamily="2" charset="0"/>
              </a:rPr>
              <a:t>NA power converters </a:t>
            </a:r>
            <a:r>
              <a:rPr lang="en-GB" sz="1800" b="0" dirty="0">
                <a:effectLst/>
                <a:latin typeface="Helvetica" pitchFamily="2" charset="0"/>
              </a:rPr>
              <a:t>did </a:t>
            </a:r>
            <a:r>
              <a:rPr lang="en-GB" sz="1800" b="0" dirty="0">
                <a:latin typeface="Helvetica" pitchFamily="2" charset="0"/>
              </a:rPr>
              <a:t>n</a:t>
            </a:r>
            <a:r>
              <a:rPr lang="en-GB" sz="1800" b="0" dirty="0">
                <a:effectLst/>
                <a:latin typeface="Helvetica" pitchFamily="2" charset="0"/>
              </a:rPr>
              <a:t>ot cause significant downtime, but clearly impacted operation for weeks and is not yet resolved.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D213C1-A7B9-1376-75DB-179886DEB8F4}"/>
              </a:ext>
            </a:extLst>
          </p:cNvPr>
          <p:cNvGrpSpPr/>
          <p:nvPr/>
        </p:nvGrpSpPr>
        <p:grpSpPr>
          <a:xfrm>
            <a:off x="407997" y="949101"/>
            <a:ext cx="11376014" cy="3384376"/>
            <a:chOff x="407987" y="2852936"/>
            <a:chExt cx="11376014" cy="3384376"/>
          </a:xfrm>
        </p:grpSpPr>
        <p:graphicFrame>
          <p:nvGraphicFramePr>
            <p:cNvPr id="13" name="Content Placeholder 12">
              <a:extLst>
                <a:ext uri="{FF2B5EF4-FFF2-40B4-BE49-F238E27FC236}">
                  <a16:creationId xmlns:a16="http://schemas.microsoft.com/office/drawing/2014/main" id="{81DF7B7F-D960-5884-0A19-BB340EB9826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07987" y="2852936"/>
            <a:ext cx="8296856" cy="33843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E6952B-F216-8F51-88CF-AD4E30E517DF}"/>
                </a:ext>
              </a:extLst>
            </p:cNvPr>
            <p:cNvSpPr txBox="1"/>
            <p:nvPr/>
          </p:nvSpPr>
          <p:spPr>
            <a:xfrm>
              <a:off x="7162747" y="4417367"/>
              <a:ext cx="1633254" cy="307777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t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MSN fire in TCC2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AA785A1-A1B2-E4FB-746E-55762790F8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2224" y="3953049"/>
              <a:ext cx="0" cy="46431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01C17E-EAC1-982E-CADB-596D21EA5EB9}"/>
                </a:ext>
              </a:extLst>
            </p:cNvPr>
            <p:cNvSpPr txBox="1"/>
            <p:nvPr/>
          </p:nvSpPr>
          <p:spPr>
            <a:xfrm>
              <a:off x="1381772" y="3913311"/>
              <a:ext cx="2555352" cy="307777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t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CEDAR Issues (AMBER run)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4B38427-1126-B9C6-5E07-078E8C5651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99456" y="3793695"/>
              <a:ext cx="182315" cy="20594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6F0170B-C487-B7BA-506A-D8BD9CEB5F98}"/>
                </a:ext>
              </a:extLst>
            </p:cNvPr>
            <p:cNvSpPr txBox="1"/>
            <p:nvPr/>
          </p:nvSpPr>
          <p:spPr>
            <a:xfrm>
              <a:off x="2613654" y="4345940"/>
              <a:ext cx="2437017" cy="52322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t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Cryogenics issue on NA61 VERTEX spectrometer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25376DE-C01A-DB86-D60A-21C8F0B5C6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1824" y="3798730"/>
              <a:ext cx="0" cy="54721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C8FE57F-158E-C0C6-A38C-FA63537D513C}"/>
                </a:ext>
              </a:extLst>
            </p:cNvPr>
            <p:cNvCxnSpPr>
              <a:cxnSpLocks/>
            </p:cNvCxnSpPr>
            <p:nvPr/>
          </p:nvCxnSpPr>
          <p:spPr>
            <a:xfrm>
              <a:off x="7032104" y="2996952"/>
              <a:ext cx="0" cy="2016224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3E42E1C-A6BE-6226-86D4-312E12F399A9}"/>
                </a:ext>
              </a:extLst>
            </p:cNvPr>
            <p:cNvSpPr txBox="1"/>
            <p:nvPr/>
          </p:nvSpPr>
          <p:spPr>
            <a:xfrm>
              <a:off x="7214421" y="2996952"/>
              <a:ext cx="10511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DE" sz="1400" dirty="0">
                  <a:solidFill>
                    <a:schemeClr val="tx2"/>
                  </a:solidFill>
                </a:rPr>
                <a:t>Ion Run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1E9AD4E-E6BC-49CE-327F-6F86325E2597}"/>
                </a:ext>
              </a:extLst>
            </p:cNvPr>
            <p:cNvSpPr txBox="1"/>
            <p:nvPr/>
          </p:nvSpPr>
          <p:spPr>
            <a:xfrm>
              <a:off x="5981000" y="2996952"/>
              <a:ext cx="10511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DE" sz="1400" dirty="0">
                  <a:solidFill>
                    <a:schemeClr val="tx2"/>
                  </a:solidFill>
                </a:rPr>
                <a:t>Proton Run</a:t>
              </a:r>
            </a:p>
          </p:txBody>
        </p:sp>
        <p:graphicFrame>
          <p:nvGraphicFramePr>
            <p:cNvPr id="31" name="Content Placeholder 20">
              <a:extLst>
                <a:ext uri="{FF2B5EF4-FFF2-40B4-BE49-F238E27FC236}">
                  <a16:creationId xmlns:a16="http://schemas.microsoft.com/office/drawing/2014/main" id="{A74D638A-E586-A83F-5A68-8BF3AA5CAAD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978317" y="2852936"/>
            <a:ext cx="2805684" cy="27896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20514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FB2A1D08-C4A5-D48E-B975-D3F0546E44AB}"/>
              </a:ext>
            </a:extLst>
          </p:cNvPr>
          <p:cNvSpPr txBox="1"/>
          <p:nvPr/>
        </p:nvSpPr>
        <p:spPr>
          <a:xfrm>
            <a:off x="6457170" y="507337"/>
            <a:ext cx="4935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Current status of delayed activities (13.03.24)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324E615-70A2-6050-DCF2-769644C61889}"/>
              </a:ext>
            </a:extLst>
          </p:cNvPr>
          <p:cNvSpPr txBox="1"/>
          <p:nvPr/>
        </p:nvSpPr>
        <p:spPr>
          <a:xfrm>
            <a:off x="6139761" y="829197"/>
            <a:ext cx="641190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On-going activities: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Fire retardant partitions – BA81-EHN1 &amp; EHN2/GHN2  on-going, delayed by 3 weeks for BA81/EHN1, completion foreseen for EHN2/GHN2  Installation is finished wk10. EN-CV &amp; SCE-SAM – Interlock discussion on-going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Fire safety cabling  on-going, WSS will check and revert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Rad-hard proto installation    ongoing, completion foreseen in wk11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Ventilation underground TT83-TT85  ongoing, underground works are finished, completion foreseen wk11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EHN1 Gas extraction EN-CV began on wk12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EHN1 chilled water distribution works  ongoing and progressing well more manpower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Installation of ventilation galleries EHN2/GHN2  ongoing, commissioning next week 11 without lights (supply issues)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Critical Activity: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Fire doors for BA81-EHN1  delay of 3 weeks, door installed with no insulation, impact to be evaluated, informed Filipa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Chilled water distribution EHN1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 ongoing, close monitoring, mitigation measures identified with BE-EA physicists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Completed Activity: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   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Fire detection BA81-TT81-TT85 – partial works (electrical components installation)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    Replacement of manifolds TT84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H6-H8 alignment (to be updated in PLAN)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DC interconnections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De-cabling campaign TT81-TT85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Cabling campaign – BA81—EHN1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Cabling safety trays installation – BA81-TT81-TT82 zone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NA supports inspection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DC cabling  samples collection for aging assessment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Repl. of PLCs &amp; NG18 patch panels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     Fire sprinkler underground BA80 zone – sprinkler is operational now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Consolidation of pumping units TCC2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 XTDV replacement EHN1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      Collimator consolidation 2 block &amp; 4 block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Postponed RUN2024/EYETS24/25: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XTDV 2 tables – EHN1,  - partially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Gas mixing area Jura side EHN1,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Exchange micro-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coll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TT82,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Consolidation of pumping units – BA81-TT83-TT85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Fire Sprinkler underground installation BA80 – partially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Fire detection BA81-TT81-85 – partially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[SURVEY] Failing and non-adapted supporting systems and jacks 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Geodetic and network  measurements  - extended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XCBV replacement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Underground ventilation TT83-TT85 – extended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PLCs &amp; NG18 patch panels replacement – extended 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F9961EF-C493-0A06-8A85-A1926BBE4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99" y="221290"/>
            <a:ext cx="5685743" cy="57989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3E7989-DB68-00CD-0D5E-5B42B3156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42" y="-94296"/>
            <a:ext cx="10968567" cy="461639"/>
          </a:xfrm>
        </p:spPr>
        <p:txBody>
          <a:bodyPr anchor="t"/>
          <a:lstStyle/>
          <a:p>
            <a:r>
              <a:rPr lang="en-US" sz="2400" dirty="0"/>
              <a:t>EYETS23-24 activities – Linear Planning </a:t>
            </a:r>
            <a:r>
              <a:rPr lang="en-US" sz="1100" dirty="0"/>
              <a:t> </a:t>
            </a:r>
            <a:endParaRPr lang="en-GB" sz="11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E4BD7D-6910-EBD2-B149-89348D50E0D8}"/>
              </a:ext>
            </a:extLst>
          </p:cNvPr>
          <p:cNvCxnSpPr>
            <a:cxnSpLocks/>
          </p:cNvCxnSpPr>
          <p:nvPr/>
        </p:nvCxnSpPr>
        <p:spPr>
          <a:xfrm>
            <a:off x="1743206" y="1292269"/>
            <a:ext cx="0" cy="74947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A3A4F2-62A2-8484-AD8A-FC0921D5F1BE}"/>
              </a:ext>
            </a:extLst>
          </p:cNvPr>
          <p:cNvCxnSpPr>
            <a:cxnSpLocks/>
          </p:cNvCxnSpPr>
          <p:nvPr/>
        </p:nvCxnSpPr>
        <p:spPr>
          <a:xfrm>
            <a:off x="1766171" y="2779299"/>
            <a:ext cx="0" cy="338977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91A1EF0-ADEC-F358-2FF1-18BEC7CD6DC5}"/>
              </a:ext>
            </a:extLst>
          </p:cNvPr>
          <p:cNvCxnSpPr>
            <a:cxnSpLocks/>
          </p:cNvCxnSpPr>
          <p:nvPr/>
        </p:nvCxnSpPr>
        <p:spPr>
          <a:xfrm>
            <a:off x="2768253" y="1256779"/>
            <a:ext cx="0" cy="490185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F6385F4-3EEF-D218-7F10-E3FA66A2D3B0}"/>
              </a:ext>
            </a:extLst>
          </p:cNvPr>
          <p:cNvCxnSpPr>
            <a:cxnSpLocks/>
          </p:cNvCxnSpPr>
          <p:nvPr/>
        </p:nvCxnSpPr>
        <p:spPr>
          <a:xfrm>
            <a:off x="3079316" y="2041742"/>
            <a:ext cx="0" cy="41168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31A3314-4409-0FE0-2EA7-4FAC5AC744DA}"/>
              </a:ext>
            </a:extLst>
          </p:cNvPr>
          <p:cNvCxnSpPr>
            <a:cxnSpLocks/>
          </p:cNvCxnSpPr>
          <p:nvPr/>
        </p:nvCxnSpPr>
        <p:spPr>
          <a:xfrm>
            <a:off x="3417518" y="2916999"/>
            <a:ext cx="0" cy="324632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E7DFF59-3153-5F3A-2AA5-F1F19DBB926F}"/>
              </a:ext>
            </a:extLst>
          </p:cNvPr>
          <p:cNvCxnSpPr>
            <a:cxnSpLocks/>
          </p:cNvCxnSpPr>
          <p:nvPr/>
        </p:nvCxnSpPr>
        <p:spPr>
          <a:xfrm>
            <a:off x="3899771" y="2279215"/>
            <a:ext cx="0" cy="388411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B1B7381-B1F1-423D-D2EF-0B4F4DE7013E}"/>
              </a:ext>
            </a:extLst>
          </p:cNvPr>
          <p:cNvCxnSpPr>
            <a:cxnSpLocks/>
          </p:cNvCxnSpPr>
          <p:nvPr/>
        </p:nvCxnSpPr>
        <p:spPr>
          <a:xfrm>
            <a:off x="4369496" y="2924828"/>
            <a:ext cx="0" cy="129644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A741FFC-99E1-3EDD-4642-7B456CFB5F87}"/>
              </a:ext>
            </a:extLst>
          </p:cNvPr>
          <p:cNvCxnSpPr>
            <a:cxnSpLocks/>
          </p:cNvCxnSpPr>
          <p:nvPr/>
        </p:nvCxnSpPr>
        <p:spPr>
          <a:xfrm>
            <a:off x="4747365" y="1033920"/>
            <a:ext cx="0" cy="44571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F1131FD-3EC2-D6BB-935F-00AF80640C81}"/>
              </a:ext>
            </a:extLst>
          </p:cNvPr>
          <p:cNvSpPr txBox="1"/>
          <p:nvPr/>
        </p:nvSpPr>
        <p:spPr>
          <a:xfrm>
            <a:off x="3878401" y="6007086"/>
            <a:ext cx="4041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I. Angulo &amp;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F.Pedrosa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(EN-ACE) 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8C7667D-B9E8-6B49-D3C0-BDB30A2D7848}"/>
              </a:ext>
            </a:extLst>
          </p:cNvPr>
          <p:cNvSpPr txBox="1"/>
          <p:nvPr/>
        </p:nvSpPr>
        <p:spPr>
          <a:xfrm>
            <a:off x="6469378" y="32674"/>
            <a:ext cx="5170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Red arrows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highlight the shift (delays* (welding, scaffolding, resources availability), re-schedule, postponed) in activities from baseline planning: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311C6DF-DBE2-484A-44E4-542236EA2D34}"/>
              </a:ext>
            </a:extLst>
          </p:cNvPr>
          <p:cNvCxnSpPr>
            <a:cxnSpLocks/>
          </p:cNvCxnSpPr>
          <p:nvPr/>
        </p:nvCxnSpPr>
        <p:spPr>
          <a:xfrm>
            <a:off x="6457170" y="88810"/>
            <a:ext cx="0" cy="44571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32D49DE-D9C8-BDC2-42ED-C32FA9882A53}"/>
              </a:ext>
            </a:extLst>
          </p:cNvPr>
          <p:cNvSpPr txBox="1"/>
          <p:nvPr/>
        </p:nvSpPr>
        <p:spPr>
          <a:xfrm>
            <a:off x="9134513" y="3152377"/>
            <a:ext cx="2690991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DSO tests completed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BA80  &amp; BA81 zone close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 15.03.24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1C07A05F-9DB2-FF3A-3AA2-CB6767AADFF3}"/>
              </a:ext>
            </a:extLst>
          </p:cNvPr>
          <p:cNvSpPr txBox="1">
            <a:spLocks/>
          </p:cNvSpPr>
          <p:nvPr/>
        </p:nvSpPr>
        <p:spPr>
          <a:xfrm>
            <a:off x="11107546" y="6437375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0033A0"/>
                </a:solidFill>
                <a:latin typeface="Arial"/>
              </a:rPr>
              <a:pPr>
                <a:defRPr/>
              </a:pPr>
              <a:t>14</a:t>
            </a:fld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C9FDC8F-93E5-0B47-F8C9-5681F6080199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33A0"/>
                </a:solidFill>
                <a:latin typeface="Arial"/>
              </a:rPr>
              <a:t>20</a:t>
            </a:r>
            <a:r>
              <a:rPr lang="en-US" baseline="30000" dirty="0">
                <a:solidFill>
                  <a:srgbClr val="0033A0"/>
                </a:solidFill>
                <a:latin typeface="Arial"/>
              </a:rPr>
              <a:t>th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 March 2024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EB440B-B10D-BA97-65AC-68E25EF8F12F}"/>
              </a:ext>
            </a:extLst>
          </p:cNvPr>
          <p:cNvSpPr txBox="1">
            <a:spLocks/>
          </p:cNvSpPr>
          <p:nvPr/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solidFill>
                  <a:srgbClr val="0033A0"/>
                </a:solidFill>
                <a:latin typeface="Arial"/>
              </a:rPr>
              <a:t>Y. Kadi | NA-CONS Project Status Report | PAW’24</a:t>
            </a:r>
            <a:endParaRPr lang="en-US" sz="110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4618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2C17B1D-D111-A304-D107-FC1624030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1695" y="2242510"/>
            <a:ext cx="3228984" cy="205232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DDB512-0853-EF71-B5AA-A3D23EA0B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255" y="2219342"/>
            <a:ext cx="3208188" cy="1981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5FBAB-9614-D8AE-F398-6FBF8E197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606" y="463464"/>
            <a:ext cx="11423453" cy="15176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1B6162-C96E-4DE4-8E29-ED3C8394F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371" y="49980"/>
            <a:ext cx="10968567" cy="486306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PLAN tool </a:t>
            </a:r>
            <a:r>
              <a:rPr lang="en-US" sz="1400" dirty="0">
                <a:solidFill>
                  <a:schemeClr val="tx1"/>
                </a:solidFill>
              </a:rPr>
              <a:t>(version2)- </a:t>
            </a:r>
            <a:r>
              <a:rPr lang="en-US" sz="2800" dirty="0">
                <a:solidFill>
                  <a:schemeClr val="tx1"/>
                </a:solidFill>
              </a:rPr>
              <a:t>Dashboard </a:t>
            </a:r>
            <a:r>
              <a:rPr lang="en-US" sz="1200" dirty="0">
                <a:solidFill>
                  <a:schemeClr val="tx1"/>
                </a:solidFill>
              </a:rPr>
              <a:t>(13.03.24)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8227FF-5CA8-4156-936F-4B92480261E5}"/>
              </a:ext>
            </a:extLst>
          </p:cNvPr>
          <p:cNvSpPr txBox="1"/>
          <p:nvPr/>
        </p:nvSpPr>
        <p:spPr>
          <a:xfrm>
            <a:off x="355941" y="4294833"/>
            <a:ext cx="10327053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Total number of activities in PLAN: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125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Current activities in PLAN: 94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Finished: 31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2 new activities created :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Awaiting MTP approval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Activity 13869  -  New XCET gas control systems (10 pieces) consolidation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Activity 13868  -  New XCET gas panels (10 pieces) consolidation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2C7190-C349-4992-9C34-C9FB686C969D}"/>
              </a:ext>
            </a:extLst>
          </p:cNvPr>
          <p:cNvSpPr txBox="1"/>
          <p:nvPr/>
        </p:nvSpPr>
        <p:spPr>
          <a:xfrm>
            <a:off x="5838962" y="187163"/>
            <a:ext cx="614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PLAN - RUN3-LS3- Version 2 tool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 the execution phase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45139B-2722-457D-9E01-7F9DD97028F9}"/>
              </a:ext>
            </a:extLst>
          </p:cNvPr>
          <p:cNvSpPr txBox="1"/>
          <p:nvPr/>
        </p:nvSpPr>
        <p:spPr>
          <a:xfrm>
            <a:off x="9119508" y="5765364"/>
            <a:ext cx="110853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hlinkClick r:id="rId6"/>
              </a:rPr>
              <a:t>Plan : Dashboard (cern.ch)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7"/>
              </a:rPr>
              <a:t>https://plananalytics.web.cern.ch/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1FF2DE-2768-B407-DC82-B52FC1C4BDC3}"/>
              </a:ext>
            </a:extLst>
          </p:cNvPr>
          <p:cNvSpPr txBox="1"/>
          <p:nvPr/>
        </p:nvSpPr>
        <p:spPr>
          <a:xfrm>
            <a:off x="355941" y="1926141"/>
            <a:ext cx="5046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NA-CONS activities overview for RUN3-LS3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A8FA6ACC-03CE-24E7-2C8D-4265DAC0B487}"/>
              </a:ext>
            </a:extLst>
          </p:cNvPr>
          <p:cNvSpPr txBox="1"/>
          <p:nvPr/>
        </p:nvSpPr>
        <p:spPr>
          <a:xfrm>
            <a:off x="4073265" y="1944939"/>
            <a:ext cx="5046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Contributions requested for NA-CONS activities RUN3-LS3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DB3DA59D-C3E6-FD90-E77F-23AA8A8FBC84}"/>
              </a:ext>
            </a:extLst>
          </p:cNvPr>
          <p:cNvSpPr txBox="1"/>
          <p:nvPr/>
        </p:nvSpPr>
        <p:spPr>
          <a:xfrm>
            <a:off x="4305419" y="4499910"/>
            <a:ext cx="39512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Total no. of contributions: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849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Validated contributions: 753(89%)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Pending contributions: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95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F90F0E-5356-E654-C26A-BF81C218046F}"/>
              </a:ext>
            </a:extLst>
          </p:cNvPr>
          <p:cNvCxnSpPr>
            <a:cxnSpLocks/>
          </p:cNvCxnSpPr>
          <p:nvPr/>
        </p:nvCxnSpPr>
        <p:spPr>
          <a:xfrm>
            <a:off x="4073265" y="1965141"/>
            <a:ext cx="0" cy="31472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9354F1C-C0D4-475B-9F35-FC4756BEA052}"/>
              </a:ext>
            </a:extLst>
          </p:cNvPr>
          <p:cNvCxnSpPr>
            <a:cxnSpLocks/>
          </p:cNvCxnSpPr>
          <p:nvPr/>
        </p:nvCxnSpPr>
        <p:spPr>
          <a:xfrm flipH="1">
            <a:off x="8695951" y="2003625"/>
            <a:ext cx="127" cy="3220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64AD304-706C-86AA-D6F5-200723167D8E}"/>
              </a:ext>
            </a:extLst>
          </p:cNvPr>
          <p:cNvSpPr txBox="1"/>
          <p:nvPr/>
        </p:nvSpPr>
        <p:spPr>
          <a:xfrm>
            <a:off x="9012816" y="1929317"/>
            <a:ext cx="5046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Activities foreseen for EYETS/LS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70DAE6-4FA6-AB95-2447-4BC0F1DF5CAA}"/>
              </a:ext>
            </a:extLst>
          </p:cNvPr>
          <p:cNvSpPr/>
          <p:nvPr/>
        </p:nvSpPr>
        <p:spPr>
          <a:xfrm>
            <a:off x="7972149" y="544516"/>
            <a:ext cx="1941220" cy="13517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77FF33-736C-EF3A-A3CD-566E9B6E3F8E}"/>
              </a:ext>
            </a:extLst>
          </p:cNvPr>
          <p:cNvSpPr txBox="1"/>
          <p:nvPr/>
        </p:nvSpPr>
        <p:spPr>
          <a:xfrm>
            <a:off x="664493" y="5772999"/>
            <a:ext cx="8148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Groups to update the status of NA-CONS activities in the PLAN tool version-2 for EYETS23-24.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Further to update in PLAN tool version -3 before the end of the “Initialization” stage 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(31</a:t>
            </a:r>
            <a:r>
              <a:rPr kumimoji="0" lang="en-GB" sz="1200" b="1" i="0" u="sng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 March 2024)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BD781B-EF77-8425-98A8-65D56F0A34F5}"/>
              </a:ext>
            </a:extLst>
          </p:cNvPr>
          <p:cNvSpPr txBox="1"/>
          <p:nvPr/>
        </p:nvSpPr>
        <p:spPr>
          <a:xfrm>
            <a:off x="8695951" y="4315243"/>
            <a:ext cx="335628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Plots will evolve with updates in the PLAN tool.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No. of activities postponed/extended: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YETS22/23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YETS23/24 : 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EYETS23/24  EYETS24/25 :12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BE-EA – 7, EN-AA – 1, BE-GM – 2, TE-VSC -1, EN-CV -1 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C63084-F35D-CBBC-61C6-E70B17EFD954}"/>
              </a:ext>
            </a:extLst>
          </p:cNvPr>
          <p:cNvSpPr txBox="1"/>
          <p:nvPr/>
        </p:nvSpPr>
        <p:spPr>
          <a:xfrm>
            <a:off x="1650791" y="2411788"/>
            <a:ext cx="106917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(+2)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D201A2-38E0-C06E-AB04-A1ACFA7BDD73}"/>
              </a:ext>
            </a:extLst>
          </p:cNvPr>
          <p:cNvSpPr txBox="1"/>
          <p:nvPr/>
        </p:nvSpPr>
        <p:spPr>
          <a:xfrm>
            <a:off x="750133" y="3469272"/>
            <a:ext cx="106917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(-4)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35969D-6FEE-6B73-3C19-BC91A0836C05}"/>
              </a:ext>
            </a:extLst>
          </p:cNvPr>
          <p:cNvSpPr txBox="1"/>
          <p:nvPr/>
        </p:nvSpPr>
        <p:spPr>
          <a:xfrm>
            <a:off x="808912" y="2615877"/>
            <a:ext cx="106917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(+4)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70E4F8-9814-C4C6-ECE3-4603C25498D8}"/>
              </a:ext>
            </a:extLst>
          </p:cNvPr>
          <p:cNvSpPr txBox="1"/>
          <p:nvPr/>
        </p:nvSpPr>
        <p:spPr>
          <a:xfrm>
            <a:off x="10358827" y="3335759"/>
            <a:ext cx="386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(-5)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884F37C-8D5F-C762-F78F-B9586B4F38E6}"/>
              </a:ext>
            </a:extLst>
          </p:cNvPr>
          <p:cNvCxnSpPr>
            <a:stCxn id="27" idx="3"/>
          </p:cNvCxnSpPr>
          <p:nvPr/>
        </p:nvCxnSpPr>
        <p:spPr>
          <a:xfrm flipV="1">
            <a:off x="10745471" y="3464269"/>
            <a:ext cx="156652" cy="22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C00D1FF-A9B5-BF00-500D-34E1CA40504B}"/>
              </a:ext>
            </a:extLst>
          </p:cNvPr>
          <p:cNvSpPr txBox="1"/>
          <p:nvPr/>
        </p:nvSpPr>
        <p:spPr>
          <a:xfrm>
            <a:off x="10859858" y="3295878"/>
            <a:ext cx="1096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4 activities declared finished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81BA83-3262-F7AC-BBC0-9C9B1FD1BB93}"/>
              </a:ext>
            </a:extLst>
          </p:cNvPr>
          <p:cNvSpPr txBox="1"/>
          <p:nvPr/>
        </p:nvSpPr>
        <p:spPr>
          <a:xfrm>
            <a:off x="10583019" y="3050992"/>
            <a:ext cx="413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(+3)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F0901DC-56EE-C398-77FC-9EABC3BF4497}"/>
              </a:ext>
            </a:extLst>
          </p:cNvPr>
          <p:cNvSpPr txBox="1"/>
          <p:nvPr/>
        </p:nvSpPr>
        <p:spPr>
          <a:xfrm>
            <a:off x="11358491" y="2630761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(+8)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1B6F31D-3A8F-DCAA-2777-A9F936B414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1915" y="2249540"/>
            <a:ext cx="3085851" cy="2250370"/>
          </a:xfrm>
          <a:prstGeom prst="rect">
            <a:avLst/>
          </a:prstGeom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ADD0799-0C17-A41B-8D1E-51C51D1E86D2}"/>
              </a:ext>
            </a:extLst>
          </p:cNvPr>
          <p:cNvSpPr txBox="1">
            <a:spLocks/>
          </p:cNvSpPr>
          <p:nvPr/>
        </p:nvSpPr>
        <p:spPr>
          <a:xfrm>
            <a:off x="11107546" y="6437375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0033A0"/>
                </a:solidFill>
                <a:latin typeface="Arial"/>
              </a:rPr>
              <a:pPr>
                <a:defRPr/>
              </a:pPr>
              <a:t>15</a:t>
            </a:fld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C98477E-13F4-8EB4-12F0-9DBCC0882DB8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33A0"/>
                </a:solidFill>
                <a:latin typeface="Arial"/>
              </a:rPr>
              <a:t>20</a:t>
            </a:r>
            <a:r>
              <a:rPr lang="en-US" baseline="30000" dirty="0">
                <a:solidFill>
                  <a:srgbClr val="0033A0"/>
                </a:solidFill>
                <a:latin typeface="Arial"/>
              </a:rPr>
              <a:t>th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 March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67C2E9-9DE9-62E6-FEAA-C401233E0400}"/>
              </a:ext>
            </a:extLst>
          </p:cNvPr>
          <p:cNvSpPr txBox="1">
            <a:spLocks/>
          </p:cNvSpPr>
          <p:nvPr/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>
                <a:solidFill>
                  <a:srgbClr val="0033A0"/>
                </a:solidFill>
                <a:latin typeface="Arial"/>
              </a:rPr>
              <a:t>Y. Kadi | NA-CONS Project Status Report | PAW’24</a:t>
            </a:r>
            <a:endParaRPr lang="en-US" sz="110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724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Master Schedule</a:t>
            </a:r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BAB28048-9203-08A3-B2B4-AB4E7B24AD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350"/>
          <a:stretch/>
        </p:blipFill>
        <p:spPr>
          <a:xfrm>
            <a:off x="256493" y="1018818"/>
            <a:ext cx="11681391" cy="18003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7A5D66-D55F-C6AA-2B8D-84DD9D59F501}"/>
              </a:ext>
            </a:extLst>
          </p:cNvPr>
          <p:cNvSpPr txBox="1"/>
          <p:nvPr/>
        </p:nvSpPr>
        <p:spPr>
          <a:xfrm>
            <a:off x="735802" y="3460418"/>
            <a:ext cx="110482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>
                <a:solidFill>
                  <a:srgbClr val="002060"/>
                </a:solidFill>
              </a:rPr>
              <a:t>Key information: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LS3 start date on 17.11.2025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SPS LS3 extended to 30 months </a:t>
            </a:r>
            <a:r>
              <a:rPr lang="en-GB" b="1" i="1" u="sng" dirty="0">
                <a:solidFill>
                  <a:srgbClr val="002060"/>
                </a:solidFill>
              </a:rPr>
              <a:t>for interventions in the SPS i.e. NA-CONS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North Area must be ready to receive beam by Q3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u="sng" dirty="0">
                <a:solidFill>
                  <a:srgbClr val="002060"/>
                </a:solidFill>
              </a:rPr>
              <a:t>Note:</a:t>
            </a:r>
            <a:r>
              <a:rPr lang="en-GB" dirty="0">
                <a:solidFill>
                  <a:srgbClr val="002060"/>
                </a:solidFill>
              </a:rPr>
              <a:t> There is no margin for major surprises, so everything must be prepared carefully and timely by all involved teams (including contractors)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E61D4E3-C0B7-6B86-50AC-FE89AA35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37375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E6FA59-C308-CB7E-85CE-A381640AE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AA63399-FA53-D04F-E582-6F0F94F13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2739161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F972-EFB6-7EC2-D3C7-777DA597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Overview:  Zone-wise per systems 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E1BE330-8F76-928A-B071-AEDE53A3CF2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1817" y="1621717"/>
            <a:ext cx="11904133" cy="4233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1D3AB2-DBB9-E28C-BD28-60710186F97E}"/>
              </a:ext>
            </a:extLst>
          </p:cNvPr>
          <p:cNvSpPr txBox="1"/>
          <p:nvPr/>
        </p:nvSpPr>
        <p:spPr>
          <a:xfrm>
            <a:off x="609600" y="1176867"/>
            <a:ext cx="449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TDC2-TCC2-TT20/BA2-BA80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B544028D-16BD-E937-AD44-9A903808C7A5}"/>
              </a:ext>
            </a:extLst>
          </p:cNvPr>
          <p:cNvSpPr txBox="1">
            <a:spLocks/>
          </p:cNvSpPr>
          <p:nvPr/>
        </p:nvSpPr>
        <p:spPr>
          <a:xfrm>
            <a:off x="11212648" y="6500435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rgbClr val="0033A0"/>
                </a:solidFill>
                <a:latin typeface="Arial"/>
              </a:rPr>
              <a:pPr algn="r">
                <a:defRPr/>
              </a:pPr>
              <a:t>17</a:t>
            </a:fld>
            <a:endParaRPr lang="en-US" sz="10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9EF8CBEB-CA7C-F7A5-9782-E6CD92B4B129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March 2024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747BD397-7C0D-7C14-B9E3-CB147B99FF9A}"/>
              </a:ext>
            </a:extLst>
          </p:cNvPr>
          <p:cNvSpPr txBox="1">
            <a:spLocks/>
          </p:cNvSpPr>
          <p:nvPr/>
        </p:nvSpPr>
        <p:spPr>
          <a:xfrm>
            <a:off x="5930408" y="6510532"/>
            <a:ext cx="4022889" cy="2919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3714254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F972-EFB6-7EC2-D3C7-777DA597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Overview:  Zone-wise per systems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6094EC-0B6A-1D3A-F152-4774A5133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4" y="1964267"/>
            <a:ext cx="11853332" cy="33949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1D2DA4-6A78-71A6-FD7C-A3FC467B9A9E}"/>
              </a:ext>
            </a:extLst>
          </p:cNvPr>
          <p:cNvSpPr txBox="1"/>
          <p:nvPr/>
        </p:nvSpPr>
        <p:spPr>
          <a:xfrm>
            <a:off x="609601" y="1295400"/>
            <a:ext cx="279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TT81-TT85-BA81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6CC1A39-6624-1908-F663-3EDD2117B5CE}"/>
              </a:ext>
            </a:extLst>
          </p:cNvPr>
          <p:cNvSpPr txBox="1">
            <a:spLocks/>
          </p:cNvSpPr>
          <p:nvPr/>
        </p:nvSpPr>
        <p:spPr>
          <a:xfrm>
            <a:off x="11212648" y="6500435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rgbClr val="0033A0"/>
                </a:solidFill>
                <a:latin typeface="Arial"/>
              </a:rPr>
              <a:pPr algn="r">
                <a:defRPr/>
              </a:pPr>
              <a:t>18</a:t>
            </a:fld>
            <a:endParaRPr lang="en-US" sz="10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F9A2101-201E-4B86-D469-6B435C110883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March 2024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733DD75-B1A0-3373-489F-3560284CD0ED}"/>
              </a:ext>
            </a:extLst>
          </p:cNvPr>
          <p:cNvSpPr txBox="1">
            <a:spLocks/>
          </p:cNvSpPr>
          <p:nvPr/>
        </p:nvSpPr>
        <p:spPr>
          <a:xfrm>
            <a:off x="5930408" y="6510532"/>
            <a:ext cx="4022889" cy="2919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520790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F972-EFB6-7EC2-D3C7-777DA597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Overview:  Zone-wise per systems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4E7E9-057F-61B4-F1A7-02727DA77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80" y="1361616"/>
            <a:ext cx="11539007" cy="3074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A958D9-5EEA-097E-ADA9-8364FEBB5264}"/>
              </a:ext>
            </a:extLst>
          </p:cNvPr>
          <p:cNvSpPr txBox="1">
            <a:spLocks/>
          </p:cNvSpPr>
          <p:nvPr/>
        </p:nvSpPr>
        <p:spPr>
          <a:xfrm>
            <a:off x="11212648" y="6500435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rgbClr val="0033A0"/>
                </a:solidFill>
                <a:latin typeface="Arial"/>
              </a:rPr>
              <a:pPr algn="r">
                <a:defRPr/>
              </a:pPr>
              <a:t>19</a:t>
            </a:fld>
            <a:endParaRPr lang="en-US" sz="10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2C7AECA-9031-0ACA-8E6A-5D607BA01724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March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1319100-9612-02FD-2C1C-4564C88E1205}"/>
              </a:ext>
            </a:extLst>
          </p:cNvPr>
          <p:cNvSpPr txBox="1">
            <a:spLocks/>
          </p:cNvSpPr>
          <p:nvPr/>
        </p:nvSpPr>
        <p:spPr>
          <a:xfrm>
            <a:off x="5930408" y="6510532"/>
            <a:ext cx="4022889" cy="2919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1303540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98DF9-AC9D-CC4E-966A-F351F1952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5950"/>
            <a:ext cx="11376024" cy="5304665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/>
              <a:t>Project Roadmap until LS4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Scope modification following CSSR’23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Impact on Physics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/>
              <a:t>Project Status: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EVM KPIs, budget situation, Procurement Plan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2023 Operation</a:t>
            </a:r>
          </a:p>
          <a:p>
            <a:pPr marL="1105200" lvl="2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YETS/EYETS Planning &amp; LS3 readiness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q"/>
            </a:pPr>
            <a:r>
              <a:rPr lang="en-US" dirty="0"/>
              <a:t>Summary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98F020-5EF6-3B49-AC5A-A1C5A3A8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CE5CE-13EA-8846-AAD5-0197E52C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9AE2A-64FA-D849-9663-D4B173ECF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B52BB7-3C2E-BD41-8FB5-DFF0BB7A8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69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F972-EFB6-7EC2-D3C7-777DA597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Overview:  Zone-wise per systems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D2DA4-6A78-71A6-FD7C-A3FC467B9A9E}"/>
              </a:ext>
            </a:extLst>
          </p:cNvPr>
          <p:cNvSpPr txBox="1"/>
          <p:nvPr/>
        </p:nvSpPr>
        <p:spPr>
          <a:xfrm>
            <a:off x="474135" y="1029824"/>
            <a:ext cx="279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459683-1310-6D6A-5CA0-6D49C0873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34" y="1399156"/>
            <a:ext cx="11798300" cy="43690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27926-9EAF-1C36-67AD-E98B0DBFD4B8}"/>
              </a:ext>
            </a:extLst>
          </p:cNvPr>
          <p:cNvSpPr txBox="1">
            <a:spLocks/>
          </p:cNvSpPr>
          <p:nvPr/>
        </p:nvSpPr>
        <p:spPr>
          <a:xfrm>
            <a:off x="11212648" y="6500435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rgbClr val="0033A0"/>
                </a:solidFill>
                <a:latin typeface="Arial"/>
              </a:rPr>
              <a:pPr algn="r">
                <a:defRPr/>
              </a:pPr>
              <a:t>20</a:t>
            </a:fld>
            <a:endParaRPr lang="en-US" sz="10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5B884AB-3288-DD83-3563-BBE4E9AF4F2E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March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F54E321-9EC6-F2F9-00E3-56563C189F5E}"/>
              </a:ext>
            </a:extLst>
          </p:cNvPr>
          <p:cNvSpPr txBox="1">
            <a:spLocks/>
          </p:cNvSpPr>
          <p:nvPr/>
        </p:nvSpPr>
        <p:spPr>
          <a:xfrm>
            <a:off x="5930408" y="6510532"/>
            <a:ext cx="4022889" cy="2919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Y. Kadi | NA-CONS Project Status Report | PAW’24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6F7B78-9391-E902-F040-933E376BA6E4}"/>
              </a:ext>
            </a:extLst>
          </p:cNvPr>
          <p:cNvCxnSpPr>
            <a:cxnSpLocks/>
          </p:cNvCxnSpPr>
          <p:nvPr/>
        </p:nvCxnSpPr>
        <p:spPr>
          <a:xfrm>
            <a:off x="3104350" y="4052666"/>
            <a:ext cx="7322883" cy="14061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69545B-FD1D-9BA4-D2AB-0F423A5EC548}"/>
              </a:ext>
            </a:extLst>
          </p:cNvPr>
          <p:cNvCxnSpPr>
            <a:cxnSpLocks/>
          </p:cNvCxnSpPr>
          <p:nvPr/>
        </p:nvCxnSpPr>
        <p:spPr>
          <a:xfrm flipV="1">
            <a:off x="3104350" y="3811281"/>
            <a:ext cx="7407408" cy="17875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865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98F020-5EF6-3B49-AC5A-A1C5A3A8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DAD1E-186A-0FCB-7452-990B673F56FC}"/>
              </a:ext>
            </a:extLst>
          </p:cNvPr>
          <p:cNvSpPr txBox="1"/>
          <p:nvPr/>
        </p:nvSpPr>
        <p:spPr>
          <a:xfrm>
            <a:off x="407986" y="1213008"/>
            <a:ext cx="11376025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Missing resources (M+P) addressed at MTP 2023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baseline in place following important scope changes resulting from CSSR’23.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 progressing according to Baseline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Almost all recommendations from Review Panel addressed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Limits of scope + impact from HI Facility in ECN3 identified and taken into consideration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technical options validated =&gt; scope refined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Joint Coordination with HI-ECN3 Study Project in place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Phase-1 Schedule v. busy: anticipate in (E)YETS but constrained by M&amp;O and Physics =&gt; Prioritization =&gt; Require detailed coordination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Milestone monitoring in place for all WPs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Procurement is well under way =&gt; 2024 crucial year !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2FF772-5B49-5BC7-8C4C-6365240BC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37375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CB858D2-7DC2-2856-E407-28E239FF62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290210-BAA0-F07A-FBD1-69A76FF66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2675617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B8EA30-CCD6-8447-F2FA-B50451F95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9379" y="11001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603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687031" cy="700825"/>
          </a:xfrm>
        </p:spPr>
        <p:txBody>
          <a:bodyPr/>
          <a:lstStyle/>
          <a:p>
            <a:r>
              <a:rPr lang="en-US" dirty="0"/>
              <a:t>NA-CONS Scope/Roadmap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815EA7-33C0-9D59-2BB2-7EE82AFE0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09" y="1792336"/>
            <a:ext cx="4933272" cy="3876242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E3E53DD0-CEDF-12DC-B458-ADEFE09BF5A9}"/>
              </a:ext>
            </a:extLst>
          </p:cNvPr>
          <p:cNvSpPr txBox="1"/>
          <p:nvPr/>
        </p:nvSpPr>
        <p:spPr>
          <a:xfrm>
            <a:off x="445650" y="1084450"/>
            <a:ext cx="11414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1: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2019 – 2028: primary areas (incl. </a:t>
            </a:r>
            <a:r>
              <a:rPr lang="en-US" sz="2000" b="1" dirty="0">
                <a:solidFill>
                  <a:srgbClr val="0070C0"/>
                </a:solidFill>
                <a:latin typeface="Arial"/>
              </a:rPr>
              <a:t>BA2)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BA80 &amp; beamlines towards EHN1 &amp; TDC8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DE4FBE46-7C26-0A42-A4AC-FD334B7736F9}"/>
              </a:ext>
            </a:extLst>
          </p:cNvPr>
          <p:cNvSpPr txBox="1"/>
          <p:nvPr/>
        </p:nvSpPr>
        <p:spPr>
          <a:xfrm>
            <a:off x="482801" y="5517232"/>
            <a:ext cx="10827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2029 – 2034: BA81, BA82, EHN1, EHN2</a:t>
            </a:r>
            <a:r>
              <a:rPr lang="en-US" sz="2000" b="1" dirty="0">
                <a:solidFill>
                  <a:srgbClr val="E47501"/>
                </a:solidFill>
                <a:latin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associated beamlines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E1C79C-D2BE-5AFA-9697-BD18BD4B2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037" y="1978409"/>
            <a:ext cx="6459162" cy="35040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61524E-A16A-4AF2-46C1-8E0FAC3BBF3F}"/>
              </a:ext>
            </a:extLst>
          </p:cNvPr>
          <p:cNvSpPr txBox="1"/>
          <p:nvPr/>
        </p:nvSpPr>
        <p:spPr>
          <a:xfrm>
            <a:off x="9699502" y="371227"/>
            <a:ext cx="1887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Calibri" panose="020F0502020204030204" pitchFamily="34" charset="0"/>
              </a:rPr>
              <a:t>EDMS 2458866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79BA986C-6F65-BE89-0975-EC32B26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902D2B-F43A-B873-4D13-00FEBDE60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DCB098-0661-23C3-4EE8-5547ACBF1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28131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EF476E-AD19-F937-1EDD-E22671B6D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Timelines</a:t>
            </a:r>
            <a:endParaRPr lang="en-CH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1DBD918-1F4F-6BF4-0754-A15740DD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261707D-C743-A5A1-410C-8E60DEEA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0C2F088-91AE-F097-0434-3C850EA36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BAB08EC-7638-AAD1-F2DA-9440A9C59D92}"/>
              </a:ext>
            </a:extLst>
          </p:cNvPr>
          <p:cNvGrpSpPr/>
          <p:nvPr/>
        </p:nvGrpSpPr>
        <p:grpSpPr>
          <a:xfrm>
            <a:off x="9704539" y="1117137"/>
            <a:ext cx="1550219" cy="5061333"/>
            <a:chOff x="8168769" y="1032612"/>
            <a:chExt cx="1550219" cy="5061333"/>
          </a:xfrm>
        </p:grpSpPr>
        <p:pic>
          <p:nvPicPr>
            <p:cNvPr id="1025" name="Picture 1" descr="page14image32999456">
              <a:extLst>
                <a:ext uri="{FF2B5EF4-FFF2-40B4-BE49-F238E27FC236}">
                  <a16:creationId xmlns:a16="http://schemas.microsoft.com/office/drawing/2014/main" id="{45421D5C-CC77-E6C2-FDFC-D7F4FB1484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95" r="11082"/>
            <a:stretch/>
          </p:blipFill>
          <p:spPr bwMode="auto">
            <a:xfrm>
              <a:off x="8168769" y="1032612"/>
              <a:ext cx="1550219" cy="5061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949C7FF-935B-1428-3D11-D51DB026893E}"/>
                </a:ext>
              </a:extLst>
            </p:cNvPr>
            <p:cNvCxnSpPr>
              <a:cxnSpLocks/>
            </p:cNvCxnSpPr>
            <p:nvPr/>
          </p:nvCxnSpPr>
          <p:spPr>
            <a:xfrm>
              <a:off x="9113519" y="2675966"/>
              <a:ext cx="444137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88A75D-8581-7758-2475-EDCE7AAB63A0}"/>
                </a:ext>
              </a:extLst>
            </p:cNvPr>
            <p:cNvSpPr txBox="1"/>
            <p:nvPr/>
          </p:nvSpPr>
          <p:spPr>
            <a:xfrm>
              <a:off x="8372093" y="2754948"/>
              <a:ext cx="125403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800" b="1" dirty="0">
                  <a:solidFill>
                    <a:schemeClr val="accent6"/>
                  </a:solidFill>
                </a:rPr>
                <a:t>Increase beam intensity</a:t>
              </a:r>
              <a:endParaRPr lang="en-CH" sz="1000" b="1" dirty="0">
                <a:solidFill>
                  <a:schemeClr val="accent6"/>
                </a:solidFill>
              </a:endParaRPr>
            </a:p>
          </p:txBody>
        </p:sp>
      </p:grpSp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F3A307B8-9379-87D9-633D-231F471F4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920" y="1073346"/>
            <a:ext cx="9081539" cy="5105128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F15268-D91B-5D2D-B634-BC520D3BD4F3}"/>
              </a:ext>
            </a:extLst>
          </p:cNvPr>
          <p:cNvCxnSpPr>
            <a:cxnSpLocks/>
          </p:cNvCxnSpPr>
          <p:nvPr/>
        </p:nvCxnSpPr>
        <p:spPr>
          <a:xfrm>
            <a:off x="1749897" y="2690054"/>
            <a:ext cx="739410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E150050-BB1B-B755-0D02-99E9DF8B59C4}"/>
              </a:ext>
            </a:extLst>
          </p:cNvPr>
          <p:cNvCxnSpPr>
            <a:cxnSpLocks/>
          </p:cNvCxnSpPr>
          <p:nvPr/>
        </p:nvCxnSpPr>
        <p:spPr>
          <a:xfrm>
            <a:off x="1719161" y="3281724"/>
            <a:ext cx="742483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AF0C77-D596-A86B-B7E7-EAD0CB0A3824}"/>
              </a:ext>
            </a:extLst>
          </p:cNvPr>
          <p:cNvCxnSpPr>
            <a:cxnSpLocks/>
          </p:cNvCxnSpPr>
          <p:nvPr/>
        </p:nvCxnSpPr>
        <p:spPr>
          <a:xfrm>
            <a:off x="1667435" y="3429000"/>
            <a:ext cx="747656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632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687031" cy="700825"/>
          </a:xfrm>
        </p:spPr>
        <p:txBody>
          <a:bodyPr/>
          <a:lstStyle/>
          <a:p>
            <a:r>
              <a:rPr lang="en-US" dirty="0"/>
              <a:t>NA-CONS -&gt; ECN3 Intensity Upgrade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815EA7-33C0-9D59-2BB2-7EE82AFE0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51" y="1849706"/>
            <a:ext cx="7909498" cy="3876242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E3E53DD0-CEDF-12DC-B458-ADEFE09BF5A9}"/>
              </a:ext>
            </a:extLst>
          </p:cNvPr>
          <p:cNvSpPr txBox="1"/>
          <p:nvPr/>
        </p:nvSpPr>
        <p:spPr>
          <a:xfrm>
            <a:off x="445650" y="1084450"/>
            <a:ext cx="11414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1: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2019 – 2028: primary areas (incl. </a:t>
            </a:r>
            <a:r>
              <a:rPr lang="en-US" sz="2000" b="1" dirty="0">
                <a:solidFill>
                  <a:srgbClr val="0070C0"/>
                </a:solidFill>
                <a:latin typeface="Arial"/>
              </a:rPr>
              <a:t>BA2)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BA80 &amp; beamlines towards EHN1 &amp; TDC8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DE4FBE46-7C26-0A42-A4AC-FD334B7736F9}"/>
              </a:ext>
            </a:extLst>
          </p:cNvPr>
          <p:cNvSpPr txBox="1"/>
          <p:nvPr/>
        </p:nvSpPr>
        <p:spPr>
          <a:xfrm>
            <a:off x="482801" y="5517232"/>
            <a:ext cx="10827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2029 – 2034: BA81, BA82, EHN1, EHN2</a:t>
            </a:r>
            <a:r>
              <a:rPr lang="en-US" sz="2000" b="1" dirty="0">
                <a:solidFill>
                  <a:srgbClr val="E47501"/>
                </a:solidFill>
                <a:latin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associated beamlines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71FA2F-89CE-ABDE-7A6B-E878D322B790}"/>
              </a:ext>
            </a:extLst>
          </p:cNvPr>
          <p:cNvSpPr/>
          <p:nvPr/>
        </p:nvSpPr>
        <p:spPr>
          <a:xfrm>
            <a:off x="8277291" y="3931959"/>
            <a:ext cx="3817726" cy="12259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Areas concerned with the upgrade of ECN3 to a high intensity facility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1" dirty="0" err="1">
                <a:solidFill>
                  <a:srgbClr val="C00000"/>
                </a:solidFill>
                <a:latin typeface="Arial"/>
              </a:rPr>
              <a:t>SHiP</a:t>
            </a:r>
            <a:endParaRPr lang="en-US" b="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7" name="Striped Right Arrow 3">
            <a:extLst>
              <a:ext uri="{FF2B5EF4-FFF2-40B4-BE49-F238E27FC236}">
                <a16:creationId xmlns:a16="http://schemas.microsoft.com/office/drawing/2014/main" id="{0C882474-A80D-F996-60F1-69D4421A3FA9}"/>
              </a:ext>
            </a:extLst>
          </p:cNvPr>
          <p:cNvSpPr/>
          <p:nvPr/>
        </p:nvSpPr>
        <p:spPr>
          <a:xfrm>
            <a:off x="8007551" y="4201606"/>
            <a:ext cx="633857" cy="478971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DA77A0D-AA6F-401F-0B0C-A91DD5977817}"/>
              </a:ext>
            </a:extLst>
          </p:cNvPr>
          <p:cNvSpPr/>
          <p:nvPr/>
        </p:nvSpPr>
        <p:spPr>
          <a:xfrm>
            <a:off x="2086493" y="2234151"/>
            <a:ext cx="5719155" cy="2568633"/>
          </a:xfrm>
          <a:custGeom>
            <a:avLst/>
            <a:gdLst>
              <a:gd name="connsiteX0" fmla="*/ 149629 w 3990109"/>
              <a:gd name="connsiteY0" fmla="*/ 0 h 1537855"/>
              <a:gd name="connsiteX1" fmla="*/ 3990109 w 3990109"/>
              <a:gd name="connsiteY1" fmla="*/ 1072342 h 1537855"/>
              <a:gd name="connsiteX2" fmla="*/ 3275215 w 3990109"/>
              <a:gd name="connsiteY2" fmla="*/ 1537855 h 1537855"/>
              <a:gd name="connsiteX3" fmla="*/ 0 w 3990109"/>
              <a:gd name="connsiteY3" fmla="*/ 166255 h 1537855"/>
              <a:gd name="connsiteX4" fmla="*/ 149629 w 3990109"/>
              <a:gd name="connsiteY4" fmla="*/ 0 h 1537855"/>
              <a:gd name="connsiteX0" fmla="*/ 0 w 4580312"/>
              <a:gd name="connsiteY0" fmla="*/ 0 h 1845426"/>
              <a:gd name="connsiteX1" fmla="*/ 4580312 w 4580312"/>
              <a:gd name="connsiteY1" fmla="*/ 1379913 h 1845426"/>
              <a:gd name="connsiteX2" fmla="*/ 3865418 w 4580312"/>
              <a:gd name="connsiteY2" fmla="*/ 1845426 h 1845426"/>
              <a:gd name="connsiteX3" fmla="*/ 590203 w 4580312"/>
              <a:gd name="connsiteY3" fmla="*/ 473826 h 1845426"/>
              <a:gd name="connsiteX4" fmla="*/ 0 w 4580312"/>
              <a:gd name="connsiteY4" fmla="*/ 0 h 1845426"/>
              <a:gd name="connsiteX0" fmla="*/ 0 w 4580312"/>
              <a:gd name="connsiteY0" fmla="*/ 0 h 1845426"/>
              <a:gd name="connsiteX1" fmla="*/ 108065 w 4580312"/>
              <a:gd name="connsiteY1" fmla="*/ 24938 h 1845426"/>
              <a:gd name="connsiteX2" fmla="*/ 4580312 w 4580312"/>
              <a:gd name="connsiteY2" fmla="*/ 1379913 h 1845426"/>
              <a:gd name="connsiteX3" fmla="*/ 3865418 w 4580312"/>
              <a:gd name="connsiteY3" fmla="*/ 1845426 h 1845426"/>
              <a:gd name="connsiteX4" fmla="*/ 590203 w 4580312"/>
              <a:gd name="connsiteY4" fmla="*/ 473826 h 1845426"/>
              <a:gd name="connsiteX5" fmla="*/ 0 w 4580312"/>
              <a:gd name="connsiteY5" fmla="*/ 0 h 1845426"/>
              <a:gd name="connsiteX0" fmla="*/ 0 w 4580312"/>
              <a:gd name="connsiteY0" fmla="*/ 0 h 1845426"/>
              <a:gd name="connsiteX1" fmla="*/ 814647 w 4580312"/>
              <a:gd name="connsiteY1" fmla="*/ 390698 h 1845426"/>
              <a:gd name="connsiteX2" fmla="*/ 4580312 w 4580312"/>
              <a:gd name="connsiteY2" fmla="*/ 1379913 h 1845426"/>
              <a:gd name="connsiteX3" fmla="*/ 3865418 w 4580312"/>
              <a:gd name="connsiteY3" fmla="*/ 1845426 h 1845426"/>
              <a:gd name="connsiteX4" fmla="*/ 590203 w 4580312"/>
              <a:gd name="connsiteY4" fmla="*/ 473826 h 1845426"/>
              <a:gd name="connsiteX5" fmla="*/ 0 w 4580312"/>
              <a:gd name="connsiteY5" fmla="*/ 0 h 1845426"/>
              <a:gd name="connsiteX0" fmla="*/ 0 w 5328457"/>
              <a:gd name="connsiteY0" fmla="*/ 0 h 2568633"/>
              <a:gd name="connsiteX1" fmla="*/ 1562792 w 5328457"/>
              <a:gd name="connsiteY1" fmla="*/ 1113905 h 2568633"/>
              <a:gd name="connsiteX2" fmla="*/ 5328457 w 5328457"/>
              <a:gd name="connsiteY2" fmla="*/ 2103120 h 2568633"/>
              <a:gd name="connsiteX3" fmla="*/ 4613563 w 5328457"/>
              <a:gd name="connsiteY3" fmla="*/ 2568633 h 2568633"/>
              <a:gd name="connsiteX4" fmla="*/ 1338348 w 5328457"/>
              <a:gd name="connsiteY4" fmla="*/ 1197033 h 2568633"/>
              <a:gd name="connsiteX5" fmla="*/ 0 w 5328457"/>
              <a:gd name="connsiteY5" fmla="*/ 0 h 2568633"/>
              <a:gd name="connsiteX0" fmla="*/ 0 w 5328457"/>
              <a:gd name="connsiteY0" fmla="*/ 0 h 2568633"/>
              <a:gd name="connsiteX1" fmla="*/ 1562792 w 5328457"/>
              <a:gd name="connsiteY1" fmla="*/ 1113905 h 2568633"/>
              <a:gd name="connsiteX2" fmla="*/ 5328457 w 5328457"/>
              <a:gd name="connsiteY2" fmla="*/ 2103120 h 2568633"/>
              <a:gd name="connsiteX3" fmla="*/ 4613563 w 5328457"/>
              <a:gd name="connsiteY3" fmla="*/ 2568633 h 2568633"/>
              <a:gd name="connsiteX4" fmla="*/ 1338348 w 5328457"/>
              <a:gd name="connsiteY4" fmla="*/ 1197033 h 2568633"/>
              <a:gd name="connsiteX5" fmla="*/ 174567 w 5328457"/>
              <a:gd name="connsiteY5" fmla="*/ 157943 h 2568633"/>
              <a:gd name="connsiteX6" fmla="*/ 0 w 5328457"/>
              <a:gd name="connsiteY6" fmla="*/ 0 h 2568633"/>
              <a:gd name="connsiteX0" fmla="*/ 390698 w 5719155"/>
              <a:gd name="connsiteY0" fmla="*/ 0 h 2568633"/>
              <a:gd name="connsiteX1" fmla="*/ 1953490 w 5719155"/>
              <a:gd name="connsiteY1" fmla="*/ 1113905 h 2568633"/>
              <a:gd name="connsiteX2" fmla="*/ 5719155 w 5719155"/>
              <a:gd name="connsiteY2" fmla="*/ 2103120 h 2568633"/>
              <a:gd name="connsiteX3" fmla="*/ 5004261 w 5719155"/>
              <a:gd name="connsiteY3" fmla="*/ 2568633 h 2568633"/>
              <a:gd name="connsiteX4" fmla="*/ 1729046 w 5719155"/>
              <a:gd name="connsiteY4" fmla="*/ 1197033 h 2568633"/>
              <a:gd name="connsiteX5" fmla="*/ 0 w 5719155"/>
              <a:gd name="connsiteY5" fmla="*/ 415637 h 2568633"/>
              <a:gd name="connsiteX6" fmla="*/ 390698 w 5719155"/>
              <a:gd name="connsiteY6" fmla="*/ 0 h 2568633"/>
              <a:gd name="connsiteX0" fmla="*/ 390698 w 5719155"/>
              <a:gd name="connsiteY0" fmla="*/ 0 h 2568633"/>
              <a:gd name="connsiteX1" fmla="*/ 997527 w 5719155"/>
              <a:gd name="connsiteY1" fmla="*/ 440575 h 2568633"/>
              <a:gd name="connsiteX2" fmla="*/ 1953490 w 5719155"/>
              <a:gd name="connsiteY2" fmla="*/ 1113905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953490 w 5719155"/>
              <a:gd name="connsiteY2" fmla="*/ 1113905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903614 w 5719155"/>
              <a:gd name="connsiteY2" fmla="*/ 1122218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413164 w 5719155"/>
              <a:gd name="connsiteY2" fmla="*/ 573579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147157 w 5719155"/>
              <a:gd name="connsiteY2" fmla="*/ 681645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255223 w 5719155"/>
              <a:gd name="connsiteY1" fmla="*/ 307571 h 2568633"/>
              <a:gd name="connsiteX2" fmla="*/ 1147157 w 5719155"/>
              <a:gd name="connsiteY2" fmla="*/ 681645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255223 w 5719155"/>
              <a:gd name="connsiteY1" fmla="*/ 307571 h 2568633"/>
              <a:gd name="connsiteX2" fmla="*/ 1039092 w 5719155"/>
              <a:gd name="connsiteY2" fmla="*/ 640081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19155" h="2568633">
                <a:moveTo>
                  <a:pt x="390698" y="0"/>
                </a:moveTo>
                <a:lnTo>
                  <a:pt x="1255223" y="307571"/>
                </a:lnTo>
                <a:lnTo>
                  <a:pt x="1039092" y="640081"/>
                </a:lnTo>
                <a:lnTo>
                  <a:pt x="1903614" y="1122218"/>
                </a:lnTo>
                <a:lnTo>
                  <a:pt x="5719155" y="2103120"/>
                </a:lnTo>
                <a:lnTo>
                  <a:pt x="5004261" y="2568633"/>
                </a:lnTo>
                <a:lnTo>
                  <a:pt x="1729046" y="1197033"/>
                </a:lnTo>
                <a:lnTo>
                  <a:pt x="0" y="415637"/>
                </a:lnTo>
                <a:lnTo>
                  <a:pt x="390698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Striped Right Arrow 3">
            <a:extLst>
              <a:ext uri="{FF2B5EF4-FFF2-40B4-BE49-F238E27FC236}">
                <a16:creationId xmlns:a16="http://schemas.microsoft.com/office/drawing/2014/main" id="{BFD5FF2E-1069-B83A-AA38-950B61F152E1}"/>
              </a:ext>
            </a:extLst>
          </p:cNvPr>
          <p:cNvSpPr/>
          <p:nvPr/>
        </p:nvSpPr>
        <p:spPr>
          <a:xfrm rot="19340538">
            <a:off x="6502177" y="3109797"/>
            <a:ext cx="1728165" cy="478971"/>
          </a:xfrm>
          <a:prstGeom prst="striped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D1DC645-BC16-D3E9-5A5C-D80ADA9881ED}"/>
              </a:ext>
            </a:extLst>
          </p:cNvPr>
          <p:cNvSpPr/>
          <p:nvPr/>
        </p:nvSpPr>
        <p:spPr>
          <a:xfrm>
            <a:off x="7801568" y="2293955"/>
            <a:ext cx="3817726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TCC8/ECN3: Experiment specific: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Dump Facility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1" dirty="0">
                <a:solidFill>
                  <a:srgbClr val="0033A0">
                    <a:lumMod val="50000"/>
                  </a:srgbClr>
                </a:solidFill>
                <a:latin typeface="Arial"/>
              </a:rPr>
              <a:t>HI Target Complex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Related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lang="en-US" b="1" dirty="0">
                <a:solidFill>
                  <a:srgbClr val="0033A0">
                    <a:lumMod val="50000"/>
                  </a:srgbClr>
                </a:solidFill>
                <a:latin typeface="Arial"/>
              </a:rPr>
              <a:t>&amp; Services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Striped Right Arrow 3">
            <a:extLst>
              <a:ext uri="{FF2B5EF4-FFF2-40B4-BE49-F238E27FC236}">
                <a16:creationId xmlns:a16="http://schemas.microsoft.com/office/drawing/2014/main" id="{D1471A45-0A96-5BFB-0747-263F395E723B}"/>
              </a:ext>
            </a:extLst>
          </p:cNvPr>
          <p:cNvSpPr/>
          <p:nvPr/>
        </p:nvSpPr>
        <p:spPr>
          <a:xfrm rot="20602812">
            <a:off x="3465718" y="2154840"/>
            <a:ext cx="1084855" cy="478971"/>
          </a:xfrm>
          <a:prstGeom prst="striped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E94E6E-FA0E-E93A-469B-E66D3D4B51C2}"/>
              </a:ext>
            </a:extLst>
          </p:cNvPr>
          <p:cNvSpPr/>
          <p:nvPr/>
        </p:nvSpPr>
        <p:spPr>
          <a:xfrm>
            <a:off x="4187136" y="1813220"/>
            <a:ext cx="4009507" cy="94897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TCC2/P42: Intensity upgrade options (for all experiments)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1" dirty="0">
                <a:solidFill>
                  <a:srgbClr val="0033A0">
                    <a:lumMod val="50000"/>
                  </a:srgbClr>
                </a:solidFill>
                <a:latin typeface="Arial"/>
              </a:rPr>
              <a:t>BI, BIDs, Vacuum, shielding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B5F5D7-3F2B-3EDE-E579-34A7A7FBC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A6DC5CB-E4C3-A50F-B1C8-3327187EA62F}"/>
              </a:ext>
            </a:extLst>
          </p:cNvPr>
          <p:cNvSpPr/>
          <p:nvPr/>
        </p:nvSpPr>
        <p:spPr>
          <a:xfrm>
            <a:off x="6535875" y="5015041"/>
            <a:ext cx="1194961" cy="668800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8DCF5E-E6A7-5DCD-EFCC-9DB4432C732F}"/>
              </a:ext>
            </a:extLst>
          </p:cNvPr>
          <p:cNvSpPr/>
          <p:nvPr/>
        </p:nvSpPr>
        <p:spPr>
          <a:xfrm>
            <a:off x="6349980" y="4404610"/>
            <a:ext cx="1194961" cy="376622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68F7855-9F80-7536-F672-7366E1A1E792}"/>
              </a:ext>
            </a:extLst>
          </p:cNvPr>
          <p:cNvSpPr/>
          <p:nvPr/>
        </p:nvSpPr>
        <p:spPr>
          <a:xfrm>
            <a:off x="6218995" y="3445449"/>
            <a:ext cx="1977649" cy="534573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4A7E9DD-8A79-1CE6-B68B-AA9616EF71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B9829F-FB4E-7336-1926-74876C6D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61936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98F020-5EF6-3B49-AC5A-A1C5A3A8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Approved Requests from Modified Scope – MTP 2023</a:t>
            </a:r>
            <a:endParaRPr lang="en-US" sz="3000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BC49A2F-36F0-94FC-F1B9-DCECEAA3F8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fr-FR"/>
              <a:t>27 April 2023</a:t>
            </a:r>
            <a:endParaRPr lang="en-US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A51AA4F5-2A79-E4EA-6E25-B2C2D94C6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GB" sz="1100"/>
              <a:t>NA-CONS Project Board meeting#12</a:t>
            </a:r>
            <a:endParaRPr lang="en-US" sz="1100" dirty="0"/>
          </a:p>
        </p:txBody>
      </p: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4E45DDA6-A54E-4FC2-3E66-66926B76F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F171780-79A4-5AD5-E0EE-9B564643625C}"/>
              </a:ext>
            </a:extLst>
          </p:cNvPr>
          <p:cNvGrpSpPr/>
          <p:nvPr/>
        </p:nvGrpSpPr>
        <p:grpSpPr>
          <a:xfrm>
            <a:off x="3267148" y="679980"/>
            <a:ext cx="8767151" cy="5987506"/>
            <a:chOff x="2571410" y="679980"/>
            <a:chExt cx="8767151" cy="59875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35040D8-EF41-A6ED-1534-94D3930C6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1410" y="679980"/>
              <a:ext cx="8767151" cy="5987506"/>
            </a:xfrm>
            <a:prstGeom prst="rect">
              <a:avLst/>
            </a:prstGeom>
          </p:spPr>
        </p:pic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E6B94CE-E752-90CB-9149-15CD15CE129A}"/>
                </a:ext>
              </a:extLst>
            </p:cNvPr>
            <p:cNvSpPr/>
            <p:nvPr/>
          </p:nvSpPr>
          <p:spPr>
            <a:xfrm>
              <a:off x="10817470" y="6484272"/>
              <a:ext cx="521091" cy="18321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F7EC8FF-5329-F371-7093-EA57CD97D6F0}"/>
              </a:ext>
            </a:extLst>
          </p:cNvPr>
          <p:cNvGrpSpPr/>
          <p:nvPr/>
        </p:nvGrpSpPr>
        <p:grpSpPr>
          <a:xfrm>
            <a:off x="971086" y="4368880"/>
            <a:ext cx="11144250" cy="1466850"/>
            <a:chOff x="455095" y="3921205"/>
            <a:chExt cx="11144250" cy="14668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6280F75-86D1-3FE4-E9E7-007C459C5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095" y="3921205"/>
              <a:ext cx="11144250" cy="1466850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E3ECCA2-D893-5CDE-9475-D719D5622DF8}"/>
                </a:ext>
              </a:extLst>
            </p:cNvPr>
            <p:cNvSpPr/>
            <p:nvPr/>
          </p:nvSpPr>
          <p:spPr>
            <a:xfrm>
              <a:off x="10947862" y="5212079"/>
              <a:ext cx="651483" cy="175975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</p:grp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73CD9848-CD17-9DC9-3520-4CDA7E00F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47" y="1138784"/>
            <a:ext cx="3587544" cy="3333825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400" dirty="0"/>
              <a:t>Beam Delivery:</a:t>
            </a:r>
          </a:p>
          <a:p>
            <a:pPr>
              <a:spcBef>
                <a:spcPts val="600"/>
              </a:spcBef>
            </a:pPr>
            <a:r>
              <a:rPr lang="en-US" sz="1400" b="0" dirty="0"/>
              <a:t>- Power Converters</a:t>
            </a:r>
          </a:p>
          <a:p>
            <a:pPr>
              <a:spcBef>
                <a:spcPts val="600"/>
              </a:spcBef>
            </a:pPr>
            <a:r>
              <a:rPr lang="en-US" sz="1400" b="0" dirty="0"/>
              <a:t>- Magnets &amp; Interlock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Beamline Engineering:</a:t>
            </a:r>
          </a:p>
          <a:p>
            <a:pPr>
              <a:spcBef>
                <a:spcPts val="1200"/>
              </a:spcBef>
            </a:pPr>
            <a:r>
              <a:rPr lang="en-US" sz="1400" b="0" dirty="0"/>
              <a:t>- Beam Instrumentation</a:t>
            </a:r>
          </a:p>
          <a:p>
            <a:pPr>
              <a:spcBef>
                <a:spcPts val="1200"/>
              </a:spcBef>
            </a:pPr>
            <a:r>
              <a:rPr lang="en-US" sz="1400" b="0" dirty="0"/>
              <a:t>- Beam Intercepting Devices</a:t>
            </a:r>
          </a:p>
          <a:p>
            <a:pPr>
              <a:spcBef>
                <a:spcPts val="1200"/>
              </a:spcBef>
            </a:pPr>
            <a:r>
              <a:rPr lang="en-US" sz="1400" b="0" dirty="0"/>
              <a:t>- Survey &amp; Alignment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Infrastructure &amp; Services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Safety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374391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C1DB77-D9C2-CF4D-861A-93A4FFF23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Impact of HI-ECN3 on NA-CONS Systems			1/2</a:t>
            </a:r>
          </a:p>
        </p:txBody>
      </p:sp>
      <p:sp>
        <p:nvSpPr>
          <p:cNvPr id="12" name="Slide Number Placeholder 4" hidden="1">
            <a:extLst>
              <a:ext uri="{FF2B5EF4-FFF2-40B4-BE49-F238E27FC236}">
                <a16:creationId xmlns:a16="http://schemas.microsoft.com/office/drawing/2014/main" id="{CB402069-2DA3-B197-4CCD-573DCC2E6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37375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E3385E-EF91-0D84-1AFB-6C8C93E88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1152481"/>
            <a:ext cx="11235220" cy="4029118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65FEAFE3-DE1D-2231-C1CC-69C7648F749F}"/>
              </a:ext>
            </a:extLst>
          </p:cNvPr>
          <p:cNvSpPr txBox="1">
            <a:spLocks/>
          </p:cNvSpPr>
          <p:nvPr/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Rectangle: Rounded Corners 13">
            <a:extLst>
              <a:ext uri="{FF2B5EF4-FFF2-40B4-BE49-F238E27FC236}">
                <a16:creationId xmlns:a16="http://schemas.microsoft.com/office/drawing/2014/main" id="{F205F36C-ADAB-06A3-44E2-9618F775EDB2}"/>
              </a:ext>
            </a:extLst>
          </p:cNvPr>
          <p:cNvSpPr/>
          <p:nvPr/>
        </p:nvSpPr>
        <p:spPr>
          <a:xfrm>
            <a:off x="10831483" y="5036724"/>
            <a:ext cx="651483" cy="1759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5B946-97BD-D82C-3E22-832BACF7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D5FEF-DA8E-A5D0-030B-71C20F85A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302268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C1DB77-D9C2-CF4D-861A-93A4FFF2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NA-CONS Phase 2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0E22418-A383-6D76-1B75-ED9FC2F0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8F68872-BE91-A022-03CC-AF50F0BA4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60862"/>
              </p:ext>
            </p:extLst>
          </p:nvPr>
        </p:nvGraphicFramePr>
        <p:xfrm>
          <a:off x="176107" y="1104054"/>
          <a:ext cx="11873650" cy="3260584"/>
        </p:xfrm>
        <a:graphic>
          <a:graphicData uri="http://schemas.openxmlformats.org/drawingml/2006/table">
            <a:tbl>
              <a:tblPr/>
              <a:tblGrid>
                <a:gridCol w="167345">
                  <a:extLst>
                    <a:ext uri="{9D8B030D-6E8A-4147-A177-3AD203B41FA5}">
                      <a16:colId xmlns:a16="http://schemas.microsoft.com/office/drawing/2014/main" val="633578402"/>
                    </a:ext>
                  </a:extLst>
                </a:gridCol>
                <a:gridCol w="627288">
                  <a:extLst>
                    <a:ext uri="{9D8B030D-6E8A-4147-A177-3AD203B41FA5}">
                      <a16:colId xmlns:a16="http://schemas.microsoft.com/office/drawing/2014/main" val="761385229"/>
                    </a:ext>
                  </a:extLst>
                </a:gridCol>
                <a:gridCol w="464356">
                  <a:extLst>
                    <a:ext uri="{9D8B030D-6E8A-4147-A177-3AD203B41FA5}">
                      <a16:colId xmlns:a16="http://schemas.microsoft.com/office/drawing/2014/main" val="608021895"/>
                    </a:ext>
                  </a:extLst>
                </a:gridCol>
                <a:gridCol w="482177">
                  <a:extLst>
                    <a:ext uri="{9D8B030D-6E8A-4147-A177-3AD203B41FA5}">
                      <a16:colId xmlns:a16="http://schemas.microsoft.com/office/drawing/2014/main" val="4221312117"/>
                    </a:ext>
                  </a:extLst>
                </a:gridCol>
                <a:gridCol w="205532">
                  <a:extLst>
                    <a:ext uri="{9D8B030D-6E8A-4147-A177-3AD203B41FA5}">
                      <a16:colId xmlns:a16="http://schemas.microsoft.com/office/drawing/2014/main" val="2064094566"/>
                    </a:ext>
                  </a:extLst>
                </a:gridCol>
                <a:gridCol w="559399">
                  <a:extLst>
                    <a:ext uri="{9D8B030D-6E8A-4147-A177-3AD203B41FA5}">
                      <a16:colId xmlns:a16="http://schemas.microsoft.com/office/drawing/2014/main" val="377980387"/>
                    </a:ext>
                  </a:extLst>
                </a:gridCol>
                <a:gridCol w="382890">
                  <a:extLst>
                    <a:ext uri="{9D8B030D-6E8A-4147-A177-3AD203B41FA5}">
                      <a16:colId xmlns:a16="http://schemas.microsoft.com/office/drawing/2014/main" val="4078612578"/>
                    </a:ext>
                  </a:extLst>
                </a:gridCol>
                <a:gridCol w="593343">
                  <a:extLst>
                    <a:ext uri="{9D8B030D-6E8A-4147-A177-3AD203B41FA5}">
                      <a16:colId xmlns:a16="http://schemas.microsoft.com/office/drawing/2014/main" val="1341315343"/>
                    </a:ext>
                  </a:extLst>
                </a:gridCol>
                <a:gridCol w="1659188">
                  <a:extLst>
                    <a:ext uri="{9D8B030D-6E8A-4147-A177-3AD203B41FA5}">
                      <a16:colId xmlns:a16="http://schemas.microsoft.com/office/drawing/2014/main" val="688988148"/>
                    </a:ext>
                  </a:extLst>
                </a:gridCol>
                <a:gridCol w="321790">
                  <a:extLst>
                    <a:ext uri="{9D8B030D-6E8A-4147-A177-3AD203B41FA5}">
                      <a16:colId xmlns:a16="http://schemas.microsoft.com/office/drawing/2014/main" val="3995385852"/>
                    </a:ext>
                  </a:extLst>
                </a:gridCol>
                <a:gridCol w="424471">
                  <a:extLst>
                    <a:ext uri="{9D8B030D-6E8A-4147-A177-3AD203B41FA5}">
                      <a16:colId xmlns:a16="http://schemas.microsoft.com/office/drawing/2014/main" val="380801709"/>
                    </a:ext>
                  </a:extLst>
                </a:gridCol>
                <a:gridCol w="329428">
                  <a:extLst>
                    <a:ext uri="{9D8B030D-6E8A-4147-A177-3AD203B41FA5}">
                      <a16:colId xmlns:a16="http://schemas.microsoft.com/office/drawing/2014/main" val="1399827252"/>
                    </a:ext>
                  </a:extLst>
                </a:gridCol>
                <a:gridCol w="670566">
                  <a:extLst>
                    <a:ext uri="{9D8B030D-6E8A-4147-A177-3AD203B41FA5}">
                      <a16:colId xmlns:a16="http://schemas.microsoft.com/office/drawing/2014/main" val="2420805295"/>
                    </a:ext>
                  </a:extLst>
                </a:gridCol>
                <a:gridCol w="492360">
                  <a:extLst>
                    <a:ext uri="{9D8B030D-6E8A-4147-A177-3AD203B41FA5}">
                      <a16:colId xmlns:a16="http://schemas.microsoft.com/office/drawing/2014/main" val="1494787205"/>
                    </a:ext>
                  </a:extLst>
                </a:gridCol>
                <a:gridCol w="236081">
                  <a:extLst>
                    <a:ext uri="{9D8B030D-6E8A-4147-A177-3AD203B41FA5}">
                      <a16:colId xmlns:a16="http://schemas.microsoft.com/office/drawing/2014/main" val="103402551"/>
                    </a:ext>
                  </a:extLst>
                </a:gridCol>
                <a:gridCol w="253902">
                  <a:extLst>
                    <a:ext uri="{9D8B030D-6E8A-4147-A177-3AD203B41FA5}">
                      <a16:colId xmlns:a16="http://schemas.microsoft.com/office/drawing/2014/main" val="1820981597"/>
                    </a:ext>
                  </a:extLst>
                </a:gridCol>
                <a:gridCol w="253902">
                  <a:extLst>
                    <a:ext uri="{9D8B030D-6E8A-4147-A177-3AD203B41FA5}">
                      <a16:colId xmlns:a16="http://schemas.microsoft.com/office/drawing/2014/main" val="3177500271"/>
                    </a:ext>
                  </a:extLst>
                </a:gridCol>
                <a:gridCol w="253902">
                  <a:extLst>
                    <a:ext uri="{9D8B030D-6E8A-4147-A177-3AD203B41FA5}">
                      <a16:colId xmlns:a16="http://schemas.microsoft.com/office/drawing/2014/main" val="2875231188"/>
                    </a:ext>
                  </a:extLst>
                </a:gridCol>
                <a:gridCol w="253902">
                  <a:extLst>
                    <a:ext uri="{9D8B030D-6E8A-4147-A177-3AD203B41FA5}">
                      <a16:colId xmlns:a16="http://schemas.microsoft.com/office/drawing/2014/main" val="2854556356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1249894668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3803322002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4242364610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2137339865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2486120821"/>
                    </a:ext>
                  </a:extLst>
                </a:gridCol>
                <a:gridCol w="295483">
                  <a:extLst>
                    <a:ext uri="{9D8B030D-6E8A-4147-A177-3AD203B41FA5}">
                      <a16:colId xmlns:a16="http://schemas.microsoft.com/office/drawing/2014/main" val="3044037274"/>
                    </a:ext>
                  </a:extLst>
                </a:gridCol>
                <a:gridCol w="293786">
                  <a:extLst>
                    <a:ext uri="{9D8B030D-6E8A-4147-A177-3AD203B41FA5}">
                      <a16:colId xmlns:a16="http://schemas.microsoft.com/office/drawing/2014/main" val="204667877"/>
                    </a:ext>
                  </a:extLst>
                </a:gridCol>
                <a:gridCol w="293786">
                  <a:extLst>
                    <a:ext uri="{9D8B030D-6E8A-4147-A177-3AD203B41FA5}">
                      <a16:colId xmlns:a16="http://schemas.microsoft.com/office/drawing/2014/main" val="4247411904"/>
                    </a:ext>
                  </a:extLst>
                </a:gridCol>
                <a:gridCol w="293786">
                  <a:extLst>
                    <a:ext uri="{9D8B030D-6E8A-4147-A177-3AD203B41FA5}">
                      <a16:colId xmlns:a16="http://schemas.microsoft.com/office/drawing/2014/main" val="1993041762"/>
                    </a:ext>
                  </a:extLst>
                </a:gridCol>
                <a:gridCol w="293786">
                  <a:extLst>
                    <a:ext uri="{9D8B030D-6E8A-4147-A177-3AD203B41FA5}">
                      <a16:colId xmlns:a16="http://schemas.microsoft.com/office/drawing/2014/main" val="1934743025"/>
                    </a:ext>
                  </a:extLst>
                </a:gridCol>
                <a:gridCol w="293786">
                  <a:extLst>
                    <a:ext uri="{9D8B030D-6E8A-4147-A177-3AD203B41FA5}">
                      <a16:colId xmlns:a16="http://schemas.microsoft.com/office/drawing/2014/main" val="2774670170"/>
                    </a:ext>
                  </a:extLst>
                </a:gridCol>
              </a:tblGrid>
              <a:tr h="744289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Classification for MTP document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Sector/Unit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Department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sub-PPA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 Name/ Operation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 of Budget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Request short description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Request Justification / Comments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Dep's Priority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Internal Request Status (Approved by)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 People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Reference / Documentation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Already requested in MTP 2022 and not approved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2023 - 2033 [kCHF]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2023 - 2028 [kCHF]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2024 - 2033 [kCHF]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2024 - 2028 [kCHF]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2023-2024 [kCHF]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356741"/>
                  </a:ext>
                </a:extLst>
              </a:tr>
              <a:tr h="1311142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MTP Funding Request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ACS-NA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Phase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Bottom up from the CSSR 2023 -&gt; 54.9MCHF. After prioritization and optimization:</a:t>
                      </a:r>
                      <a:r>
                        <a:rPr lang="en-GB" sz="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-15.7MCHF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HI-ECN3 (included in HI-ECN3 MTP request), </a:t>
                      </a:r>
                      <a:r>
                        <a:rPr lang="en-GB" sz="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-20.3MCHF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postponed post LS3 (included in NA-CONS Phase2 MTP request) =</a:t>
                      </a:r>
                      <a:r>
                        <a:rPr lang="en-GB" sz="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17.7 MCHF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(6.3MCHF for EL-CONS + 3.2MCHF for extra cost + 8.2MCHF for new requests)</a:t>
                      </a:r>
                      <a:r>
                        <a:rPr lang="en-GB" sz="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+ 1.2MCHF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included in the NA-CONS Phase 1 Grad MTP request)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Yacine Kadi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CSSR presentation available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876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4'263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2'625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5'954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4'545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18772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18772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17896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17896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5139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513856"/>
                  </a:ext>
                </a:extLst>
              </a:tr>
              <a:tr h="319150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MTP Funding Request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ACS-NA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Grad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Phase 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See comment on MTP request NA-CONS Phase 1 Materials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Yacine Kadi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CSSR presentation available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1228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1228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1214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1214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568329"/>
                  </a:ext>
                </a:extLst>
              </a:tr>
              <a:tr h="88600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MTP Funding Request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ACS-NA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NA-CONS Phase 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Bottom up from the PAR 2021. The NA-CONS Phase 2 extending up to LS4 is mandatory to adress all issues and reap the full benefits of the NA consolidation and ECN3 upgrade program. </a:t>
                      </a:r>
                      <a:r>
                        <a:rPr lang="en-GB" sz="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Including EL-CONS Phase 2 (NA Stable network 10MCHF)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Yacine Kadi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1'600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4'000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8'000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16'800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20'000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29'600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80000</a:t>
                      </a:r>
                      <a:endParaRPr lang="en-CH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H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78" marR="4878" marT="4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076710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28B411-4BD4-8D68-6771-B29C930F4136}"/>
              </a:ext>
            </a:extLst>
          </p:cNvPr>
          <p:cNvSpPr/>
          <p:nvPr/>
        </p:nvSpPr>
        <p:spPr>
          <a:xfrm>
            <a:off x="10560571" y="3816626"/>
            <a:ext cx="378852" cy="19796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21E0655-A5A4-51E1-C5F7-37EA720CA822}"/>
              </a:ext>
            </a:extLst>
          </p:cNvPr>
          <p:cNvSpPr/>
          <p:nvPr/>
        </p:nvSpPr>
        <p:spPr>
          <a:xfrm>
            <a:off x="3059839" y="3816626"/>
            <a:ext cx="587821" cy="19796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565A72-E874-8115-617E-7D74A98EB94C}"/>
              </a:ext>
            </a:extLst>
          </p:cNvPr>
          <p:cNvSpPr txBox="1"/>
          <p:nvPr/>
        </p:nvSpPr>
        <p:spPr>
          <a:xfrm>
            <a:off x="2050403" y="5138530"/>
            <a:ext cx="8091189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2400" dirty="0"/>
              <a:t>Initial budget allocation of 65 MCHF approved at MTP 2023</a:t>
            </a:r>
            <a:br>
              <a:rPr lang="en-CH" sz="2400" dirty="0"/>
            </a:br>
            <a:r>
              <a:rPr lang="en-CH" sz="2400" dirty="0"/>
              <a:t>Scope &amp; Schedule to be reviewed next CSR in 2025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A35454-D97D-32CD-3407-650D8F18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B1C1505-C7E6-8859-3ECD-7E1BB016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130926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9C98D8-7925-DF41-9967-AB2E3F2F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evolution – Phase 1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BE46BB7-86DC-15FC-3D77-66F5A716E2E1}"/>
              </a:ext>
            </a:extLst>
          </p:cNvPr>
          <p:cNvSpPr txBox="1">
            <a:spLocks/>
          </p:cNvSpPr>
          <p:nvPr/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C95A220-1ED3-41AA-5C27-FCC8C182F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6" y="1052624"/>
            <a:ext cx="9012176" cy="426128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44201E-D3D1-9F58-0F08-08C8961C8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734" y="3429000"/>
            <a:ext cx="4791921" cy="2971882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930E9DF-ABAA-4A34-C550-27B81C73D5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6F7DBA8-A55B-6C90-AD4E-50FE189E5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sz="1100" dirty="0"/>
              <a:t>Y. Kadi | NA-CONS Project Status Report | PAW’24</a:t>
            </a:r>
          </a:p>
        </p:txBody>
      </p:sp>
    </p:spTree>
    <p:extLst>
      <p:ext uri="{BB962C8B-B14F-4D97-AF65-F5344CB8AC3E}">
        <p14:creationId xmlns:p14="http://schemas.microsoft.com/office/powerpoint/2010/main" val="412930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12770</TotalTime>
  <Words>1997</Words>
  <Application>Microsoft Macintosh PowerPoint</Application>
  <PresentationFormat>Widescreen</PresentationFormat>
  <Paragraphs>391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Corbel</vt:lpstr>
      <vt:lpstr>Helvetica</vt:lpstr>
      <vt:lpstr>Wingdings</vt:lpstr>
      <vt:lpstr>Office Theme</vt:lpstr>
      <vt:lpstr>CERN_ENdept_Presentation_ArialFont copy</vt:lpstr>
      <vt:lpstr>The North-Area Consolidation project and its impact on physics in CERN's North Area</vt:lpstr>
      <vt:lpstr>Overview</vt:lpstr>
      <vt:lpstr>NA-CONS Scope/Roadmap </vt:lpstr>
      <vt:lpstr>Experimental Timelines</vt:lpstr>
      <vt:lpstr>NA-CONS -&gt; ECN3 Intensity Upgrade</vt:lpstr>
      <vt:lpstr>Approved Requests from Modified Scope – MTP 2023</vt:lpstr>
      <vt:lpstr>Impact of HI-ECN3 on NA-CONS Systems   1/2</vt:lpstr>
      <vt:lpstr>NA-CONS Phase 2</vt:lpstr>
      <vt:lpstr>Baseline evolution – Phase 1 </vt:lpstr>
      <vt:lpstr>Overview</vt:lpstr>
      <vt:lpstr>Project EVM Situation – Baseline 3.0 </vt:lpstr>
      <vt:lpstr>Procurement Outlook 2024-26</vt:lpstr>
      <vt:lpstr>2023 Operation</vt:lpstr>
      <vt:lpstr>EYETS23-24 activities – Linear Planning  </vt:lpstr>
      <vt:lpstr>PLAN tool (version2)- Dashboard (13.03.24)</vt:lpstr>
      <vt:lpstr>LS3 Master Schedule</vt:lpstr>
      <vt:lpstr>LS3 Overview:  Zone-wise per systems </vt:lpstr>
      <vt:lpstr>LS3 Overview:  Zone-wise per systems </vt:lpstr>
      <vt:lpstr>LS3 Overview:  Zone-wise per systems </vt:lpstr>
      <vt:lpstr>LS3 Overview:  Zone-wise per systems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Yacine Kadi</cp:lastModifiedBy>
  <cp:revision>763</cp:revision>
  <cp:lastPrinted>2020-01-30T13:49:18Z</cp:lastPrinted>
  <dcterms:created xsi:type="dcterms:W3CDTF">2021-01-11T13:55:30Z</dcterms:created>
  <dcterms:modified xsi:type="dcterms:W3CDTF">2024-03-20T07:49:53Z</dcterms:modified>
</cp:coreProperties>
</file>