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1"/>
  </p:sldMasterIdLst>
  <p:notesMasterIdLst>
    <p:notesMasterId r:id="rId30"/>
  </p:notesMasterIdLst>
  <p:handoutMasterIdLst>
    <p:handoutMasterId r:id="rId31"/>
  </p:handoutMasterIdLst>
  <p:sldIdLst>
    <p:sldId id="907" r:id="rId2"/>
    <p:sldId id="1150" r:id="rId3"/>
    <p:sldId id="1107" r:id="rId4"/>
    <p:sldId id="1108" r:id="rId5"/>
    <p:sldId id="1082" r:id="rId6"/>
    <p:sldId id="1087" r:id="rId7"/>
    <p:sldId id="1110" r:id="rId8"/>
    <p:sldId id="1137" r:id="rId9"/>
    <p:sldId id="1103" r:id="rId10"/>
    <p:sldId id="1142" r:id="rId11"/>
    <p:sldId id="1136" r:id="rId12"/>
    <p:sldId id="1121" r:id="rId13"/>
    <p:sldId id="1143" r:id="rId14"/>
    <p:sldId id="1145" r:id="rId15"/>
    <p:sldId id="1138" r:id="rId16"/>
    <p:sldId id="1149" r:id="rId17"/>
    <p:sldId id="1139" r:id="rId18"/>
    <p:sldId id="1140" r:id="rId19"/>
    <p:sldId id="1119" r:id="rId20"/>
    <p:sldId id="1120" r:id="rId21"/>
    <p:sldId id="1141" r:id="rId22"/>
    <p:sldId id="1118" r:id="rId23"/>
    <p:sldId id="1147" r:id="rId24"/>
    <p:sldId id="1114" r:id="rId25"/>
    <p:sldId id="1115" r:id="rId26"/>
    <p:sldId id="1146" r:id="rId27"/>
    <p:sldId id="1144" r:id="rId28"/>
    <p:sldId id="1106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bg2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bg2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bg2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bg2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bg2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b="1" kern="1200">
        <a:solidFill>
          <a:schemeClr val="bg2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b="1" kern="1200">
        <a:solidFill>
          <a:schemeClr val="bg2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b="1" kern="1200">
        <a:solidFill>
          <a:schemeClr val="bg2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b="1" kern="1200">
        <a:solidFill>
          <a:schemeClr val="bg2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1D1FF"/>
    <a:srgbClr val="FF0000"/>
    <a:srgbClr val="ECAE14"/>
    <a:srgbClr val="000066"/>
    <a:srgbClr val="FF6700"/>
    <a:srgbClr val="FF6400"/>
    <a:srgbClr val="FF8000"/>
    <a:srgbClr val="456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784" y="48"/>
      </p:cViewPr>
      <p:guideLst>
        <p:guide orient="horz" pos="2160"/>
        <p:guide pos="47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60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22FC91-2A0B-A342-A920-91A8CDD8DAA1}" type="doc">
      <dgm:prSet loTypeId="urn:microsoft.com/office/officeart/2005/8/layout/cycle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E90B66-4849-084B-81E2-E8A892ADB855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Checkout</a:t>
          </a:r>
          <a:endParaRPr lang="en-US" sz="2000" dirty="0"/>
        </a:p>
      </dgm:t>
    </dgm:pt>
    <dgm:pt modelId="{BE621C35-481D-CC4D-8421-3A02789E98F3}" type="parTrans" cxnId="{2A2FE8FB-7FA9-2A4C-B6CF-133B175F72F1}">
      <dgm:prSet/>
      <dgm:spPr/>
      <dgm:t>
        <a:bodyPr/>
        <a:lstStyle/>
        <a:p>
          <a:endParaRPr lang="en-US" sz="1400"/>
        </a:p>
      </dgm:t>
    </dgm:pt>
    <dgm:pt modelId="{E868A019-6E11-EC40-B6E4-3AFB000C3931}" type="sibTrans" cxnId="{2A2FE8FB-7FA9-2A4C-B6CF-133B175F72F1}">
      <dgm:prSet/>
      <dgm:spPr/>
      <dgm:t>
        <a:bodyPr/>
        <a:lstStyle/>
        <a:p>
          <a:endParaRPr lang="en-US" sz="1400"/>
        </a:p>
      </dgm:t>
    </dgm:pt>
    <dgm:pt modelId="{C35B7FFB-2C7E-964C-B100-EA36D8B1B225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Submit to Grid</a:t>
          </a:r>
          <a:endParaRPr lang="en-US" sz="2000" dirty="0"/>
        </a:p>
      </dgm:t>
    </dgm:pt>
    <dgm:pt modelId="{3BE89CC4-B190-F641-8915-5970F3059370}" type="parTrans" cxnId="{70075C7A-E9CF-D245-94F6-70AC3C1D2BF1}">
      <dgm:prSet/>
      <dgm:spPr/>
      <dgm:t>
        <a:bodyPr/>
        <a:lstStyle/>
        <a:p>
          <a:endParaRPr lang="en-US" sz="1400"/>
        </a:p>
      </dgm:t>
    </dgm:pt>
    <dgm:pt modelId="{BFC4C11F-4459-CC47-8801-9309087AC37C}" type="sibTrans" cxnId="{70075C7A-E9CF-D245-94F6-70AC3C1D2BF1}">
      <dgm:prSet/>
      <dgm:spPr/>
      <dgm:t>
        <a:bodyPr/>
        <a:lstStyle/>
        <a:p>
          <a:endParaRPr lang="en-US" sz="1400"/>
        </a:p>
      </dgm:t>
    </dgm:pt>
    <dgm:pt modelId="{7EBA0D6D-BE9E-1A48-9AD6-64891DB31A12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Display results</a:t>
          </a:r>
          <a:endParaRPr lang="en-US" sz="2000" dirty="0"/>
        </a:p>
      </dgm:t>
    </dgm:pt>
    <dgm:pt modelId="{5D2518AE-DFA2-894C-B7B0-1856F0B4120D}" type="parTrans" cxnId="{59BC99DF-080D-0F48-9DED-A2484818EE48}">
      <dgm:prSet/>
      <dgm:spPr/>
      <dgm:t>
        <a:bodyPr/>
        <a:lstStyle/>
        <a:p>
          <a:endParaRPr lang="en-US" sz="1400"/>
        </a:p>
      </dgm:t>
    </dgm:pt>
    <dgm:pt modelId="{8E761454-0AC0-9149-BFF1-DB4B1275B0D8}" type="sibTrans" cxnId="{59BC99DF-080D-0F48-9DED-A2484818EE48}">
      <dgm:prSet/>
      <dgm:spPr/>
      <dgm:t>
        <a:bodyPr/>
        <a:lstStyle/>
        <a:p>
          <a:endParaRPr lang="en-US" sz="1400"/>
        </a:p>
      </dgm:t>
    </dgm:pt>
    <dgm:pt modelId="{9611BE6A-6038-4942-A219-82AEDBAF0BE0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Suspend</a:t>
          </a:r>
          <a:endParaRPr lang="en-US" sz="2000" dirty="0"/>
        </a:p>
      </dgm:t>
    </dgm:pt>
    <dgm:pt modelId="{A65A9925-AD35-7740-A2C2-9D2124450BFE}" type="parTrans" cxnId="{B91405BB-CD30-BE4D-A9E6-4284D37BBBAF}">
      <dgm:prSet/>
      <dgm:spPr/>
      <dgm:t>
        <a:bodyPr/>
        <a:lstStyle/>
        <a:p>
          <a:endParaRPr lang="en-US" sz="1400"/>
        </a:p>
      </dgm:t>
    </dgm:pt>
    <dgm:pt modelId="{494C148A-7E2B-2C43-ACCC-305E746DC795}" type="sibTrans" cxnId="{B91405BB-CD30-BE4D-A9E6-4284D37BBBAF}">
      <dgm:prSet/>
      <dgm:spPr/>
      <dgm:t>
        <a:bodyPr/>
        <a:lstStyle/>
        <a:p>
          <a:endParaRPr lang="en-US" sz="1400"/>
        </a:p>
      </dgm:t>
    </dgm:pt>
    <dgm:pt modelId="{A16613F8-3203-F34F-92D0-0E503EA5BDB4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Test</a:t>
          </a:r>
          <a:endParaRPr lang="en-US" sz="2000" dirty="0"/>
        </a:p>
      </dgm:t>
    </dgm:pt>
    <dgm:pt modelId="{434CC269-273D-904F-9ACF-5803DE40774F}" type="parTrans" cxnId="{2B51335A-D30F-F441-8FF0-E56C437CA3FC}">
      <dgm:prSet/>
      <dgm:spPr/>
      <dgm:t>
        <a:bodyPr/>
        <a:lstStyle/>
        <a:p>
          <a:endParaRPr lang="en-US" sz="1400"/>
        </a:p>
      </dgm:t>
    </dgm:pt>
    <dgm:pt modelId="{A544AB91-6A6B-784B-9306-B570FB623287}" type="sibTrans" cxnId="{2B51335A-D30F-F441-8FF0-E56C437CA3FC}">
      <dgm:prSet/>
      <dgm:spPr/>
      <dgm:t>
        <a:bodyPr/>
        <a:lstStyle/>
        <a:p>
          <a:endParaRPr lang="en-US" sz="1400"/>
        </a:p>
      </dgm:t>
    </dgm:pt>
    <dgm:pt modelId="{4E64FCC0-55D9-9A47-8562-4AE656B84C8B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Compile</a:t>
          </a:r>
          <a:endParaRPr lang="en-US" sz="2000" dirty="0"/>
        </a:p>
      </dgm:t>
    </dgm:pt>
    <dgm:pt modelId="{E83D69E4-7E30-DF44-A60C-7D2E75D4C72B}" type="parTrans" cxnId="{53E72074-1909-234F-A88A-261212895B18}">
      <dgm:prSet/>
      <dgm:spPr/>
      <dgm:t>
        <a:bodyPr/>
        <a:lstStyle/>
        <a:p>
          <a:endParaRPr lang="en-US"/>
        </a:p>
      </dgm:t>
    </dgm:pt>
    <dgm:pt modelId="{3BB68431-DA49-A14C-9FBE-05BC25409A80}" type="sibTrans" cxnId="{53E72074-1909-234F-A88A-261212895B18}">
      <dgm:prSet/>
      <dgm:spPr/>
      <dgm:t>
        <a:bodyPr/>
        <a:lstStyle/>
        <a:p>
          <a:endParaRPr lang="en-US"/>
        </a:p>
      </dgm:t>
    </dgm:pt>
    <dgm:pt modelId="{944FC7B7-9221-2D45-B17E-5F95BD052D69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 Resume </a:t>
          </a:r>
          <a:endParaRPr lang="en-US" sz="2000" dirty="0"/>
        </a:p>
      </dgm:t>
    </dgm:pt>
    <dgm:pt modelId="{A65001AA-531A-8445-9F0C-F6CFC1080B3C}" type="parTrans" cxnId="{5E4EFA7C-97E8-EB41-9840-BB062504EF62}">
      <dgm:prSet/>
      <dgm:spPr/>
      <dgm:t>
        <a:bodyPr/>
        <a:lstStyle/>
        <a:p>
          <a:endParaRPr lang="en-US"/>
        </a:p>
      </dgm:t>
    </dgm:pt>
    <dgm:pt modelId="{C3B4521F-4ABC-AF48-8FBC-3A293C13CAA4}" type="sibTrans" cxnId="{5E4EFA7C-97E8-EB41-9840-BB062504EF62}">
      <dgm:prSet/>
      <dgm:spPr/>
      <dgm:t>
        <a:bodyPr/>
        <a:lstStyle/>
        <a:p>
          <a:endParaRPr lang="en-US"/>
        </a:p>
      </dgm:t>
    </dgm:pt>
    <dgm:pt modelId="{8184E175-004F-A340-8001-92ABB531CABB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Debug</a:t>
          </a:r>
          <a:endParaRPr lang="en-US" sz="2000" dirty="0"/>
        </a:p>
      </dgm:t>
    </dgm:pt>
    <dgm:pt modelId="{E17C3BFB-887A-E84C-9F1D-0365BE0F2A90}" type="parTrans" cxnId="{E8236C69-5CBC-E84A-9BA9-5CBA2CCB2FB2}">
      <dgm:prSet/>
      <dgm:spPr/>
      <dgm:t>
        <a:bodyPr/>
        <a:lstStyle/>
        <a:p>
          <a:endParaRPr lang="en-US"/>
        </a:p>
      </dgm:t>
    </dgm:pt>
    <dgm:pt modelId="{0F1CDA96-9197-9449-8B44-C468148B0F6D}" type="sibTrans" cxnId="{E8236C69-5CBC-E84A-9BA9-5CBA2CCB2FB2}">
      <dgm:prSet/>
      <dgm:spPr/>
      <dgm:t>
        <a:bodyPr/>
        <a:lstStyle/>
        <a:p>
          <a:endParaRPr lang="en-US"/>
        </a:p>
      </dgm:t>
    </dgm:pt>
    <dgm:pt modelId="{8F2AC70C-0B89-5944-B99D-C9E991151228}" type="pres">
      <dgm:prSet presAssocID="{9422FC91-2A0B-A342-A920-91A8CDD8DAA1}" presName="Name0" presStyleCnt="0">
        <dgm:presLayoutVars>
          <dgm:dir/>
          <dgm:resizeHandles val="exact"/>
        </dgm:presLayoutVars>
      </dgm:prSet>
      <dgm:spPr/>
    </dgm:pt>
    <dgm:pt modelId="{A7A06B66-FA7C-FB4A-98E4-C7257ABF5B1F}" type="pres">
      <dgm:prSet presAssocID="{9422FC91-2A0B-A342-A920-91A8CDD8DAA1}" presName="cycle" presStyleCnt="0"/>
      <dgm:spPr/>
    </dgm:pt>
    <dgm:pt modelId="{926F3486-3E98-5A43-881E-A6E798497360}" type="pres">
      <dgm:prSet presAssocID="{84E90B66-4849-084B-81E2-E8A892ADB855}" presName="node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0B1D0E-6893-324E-9562-347061654406}" type="pres">
      <dgm:prSet presAssocID="{E868A019-6E11-EC40-B6E4-3AFB000C3931}" presName="sibTransFirstNode" presStyleLbl="bgShp" presStyleIdx="0" presStyleCnt="1" custLinFactNeighborX="-535" custLinFactNeighborY="2271"/>
      <dgm:spPr/>
    </dgm:pt>
    <dgm:pt modelId="{E53540AC-ED9B-E54D-BBF1-D49759F78281}" type="pres">
      <dgm:prSet presAssocID="{4E64FCC0-55D9-9A47-8562-4AE656B84C8B}" presName="nodeFollowingNodes" presStyleLbl="node1" presStyleIdx="1" presStyleCnt="8">
        <dgm:presLayoutVars>
          <dgm:bulletEnabled val="1"/>
        </dgm:presLayoutVars>
      </dgm:prSet>
      <dgm:spPr/>
    </dgm:pt>
    <dgm:pt modelId="{609BAD07-FC9C-E844-AEC4-2D88F0106CB8}" type="pres">
      <dgm:prSet presAssocID="{A16613F8-3203-F34F-92D0-0E503EA5BDB4}" presName="nodeFollowingNodes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402F38-73D2-BD41-A85C-B4350602FF03}" type="pres">
      <dgm:prSet presAssocID="{8184E175-004F-A340-8001-92ABB531CABB}" presName="nodeFollowingNodes" presStyleLbl="node1" presStyleIdx="3" presStyleCnt="8">
        <dgm:presLayoutVars>
          <dgm:bulletEnabled val="1"/>
        </dgm:presLayoutVars>
      </dgm:prSet>
      <dgm:spPr/>
    </dgm:pt>
    <dgm:pt modelId="{5C2587FF-3C70-9346-B999-4C542FB08FBE}" type="pres">
      <dgm:prSet presAssocID="{C35B7FFB-2C7E-964C-B100-EA36D8B1B225}" presName="nodeFollowingNodes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A8FA6F-DB05-B24D-BC74-489E5C5446B6}" type="pres">
      <dgm:prSet presAssocID="{7EBA0D6D-BE9E-1A48-9AD6-64891DB31A12}" presName="nodeFollowingNodes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21BE0-EAB1-0C4C-B485-6C60CA0EFFFD}" type="pres">
      <dgm:prSet presAssocID="{9611BE6A-6038-4942-A219-82AEDBAF0BE0}" presName="nodeFollowingNodes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3E8846-2E93-8F4A-BF31-0AB7FAA19074}" type="pres">
      <dgm:prSet presAssocID="{944FC7B7-9221-2D45-B17E-5F95BD052D69}" presName="nodeFollowingNodes" presStyleLbl="node1" presStyleIdx="7" presStyleCnt="8">
        <dgm:presLayoutVars>
          <dgm:bulletEnabled val="1"/>
        </dgm:presLayoutVars>
      </dgm:prSet>
      <dgm:spPr/>
    </dgm:pt>
  </dgm:ptLst>
  <dgm:cxnLst>
    <dgm:cxn modelId="{59BC99DF-080D-0F48-9DED-A2484818EE48}" srcId="{9422FC91-2A0B-A342-A920-91A8CDD8DAA1}" destId="{7EBA0D6D-BE9E-1A48-9AD6-64891DB31A12}" srcOrd="5" destOrd="0" parTransId="{5D2518AE-DFA2-894C-B7B0-1856F0B4120D}" sibTransId="{8E761454-0AC0-9149-BFF1-DB4B1275B0D8}"/>
    <dgm:cxn modelId="{1EDEAA4F-6750-E749-A4E3-EEBD8565136C}" type="presOf" srcId="{4E64FCC0-55D9-9A47-8562-4AE656B84C8B}" destId="{E53540AC-ED9B-E54D-BBF1-D49759F78281}" srcOrd="0" destOrd="0" presId="urn:microsoft.com/office/officeart/2005/8/layout/cycle3"/>
    <dgm:cxn modelId="{5E4EFA7C-97E8-EB41-9840-BB062504EF62}" srcId="{9422FC91-2A0B-A342-A920-91A8CDD8DAA1}" destId="{944FC7B7-9221-2D45-B17E-5F95BD052D69}" srcOrd="7" destOrd="0" parTransId="{A65001AA-531A-8445-9F0C-F6CFC1080B3C}" sibTransId="{C3B4521F-4ABC-AF48-8FBC-3A293C13CAA4}"/>
    <dgm:cxn modelId="{59F6EBA2-80DB-AF4F-A5F3-345FC632240B}" type="presOf" srcId="{E868A019-6E11-EC40-B6E4-3AFB000C3931}" destId="{8D0B1D0E-6893-324E-9562-347061654406}" srcOrd="0" destOrd="0" presId="urn:microsoft.com/office/officeart/2005/8/layout/cycle3"/>
    <dgm:cxn modelId="{53E72074-1909-234F-A88A-261212895B18}" srcId="{9422FC91-2A0B-A342-A920-91A8CDD8DAA1}" destId="{4E64FCC0-55D9-9A47-8562-4AE656B84C8B}" srcOrd="1" destOrd="0" parTransId="{E83D69E4-7E30-DF44-A60C-7D2E75D4C72B}" sibTransId="{3BB68431-DA49-A14C-9FBE-05BC25409A80}"/>
    <dgm:cxn modelId="{2B51335A-D30F-F441-8FF0-E56C437CA3FC}" srcId="{9422FC91-2A0B-A342-A920-91A8CDD8DAA1}" destId="{A16613F8-3203-F34F-92D0-0E503EA5BDB4}" srcOrd="2" destOrd="0" parTransId="{434CC269-273D-904F-9ACF-5803DE40774F}" sibTransId="{A544AB91-6A6B-784B-9306-B570FB623287}"/>
    <dgm:cxn modelId="{028BD447-C127-B047-9393-B497B030AD60}" type="presOf" srcId="{84E90B66-4849-084B-81E2-E8A892ADB855}" destId="{926F3486-3E98-5A43-881E-A6E798497360}" srcOrd="0" destOrd="0" presId="urn:microsoft.com/office/officeart/2005/8/layout/cycle3"/>
    <dgm:cxn modelId="{5F19BE98-1131-EE40-88DA-4209EFE17DAE}" type="presOf" srcId="{8184E175-004F-A340-8001-92ABB531CABB}" destId="{02402F38-73D2-BD41-A85C-B4350602FF03}" srcOrd="0" destOrd="0" presId="urn:microsoft.com/office/officeart/2005/8/layout/cycle3"/>
    <dgm:cxn modelId="{70075C7A-E9CF-D245-94F6-70AC3C1D2BF1}" srcId="{9422FC91-2A0B-A342-A920-91A8CDD8DAA1}" destId="{C35B7FFB-2C7E-964C-B100-EA36D8B1B225}" srcOrd="4" destOrd="0" parTransId="{3BE89CC4-B190-F641-8915-5970F3059370}" sibTransId="{BFC4C11F-4459-CC47-8801-9309087AC37C}"/>
    <dgm:cxn modelId="{D1C28367-862D-5443-B86B-5AB540245FDE}" type="presOf" srcId="{944FC7B7-9221-2D45-B17E-5F95BD052D69}" destId="{643E8846-2E93-8F4A-BF31-0AB7FAA19074}" srcOrd="0" destOrd="0" presId="urn:microsoft.com/office/officeart/2005/8/layout/cycle3"/>
    <dgm:cxn modelId="{E8236C69-5CBC-E84A-9BA9-5CBA2CCB2FB2}" srcId="{9422FC91-2A0B-A342-A920-91A8CDD8DAA1}" destId="{8184E175-004F-A340-8001-92ABB531CABB}" srcOrd="3" destOrd="0" parTransId="{E17C3BFB-887A-E84C-9F1D-0365BE0F2A90}" sibTransId="{0F1CDA96-9197-9449-8B44-C468148B0F6D}"/>
    <dgm:cxn modelId="{B91405BB-CD30-BE4D-A9E6-4284D37BBBAF}" srcId="{9422FC91-2A0B-A342-A920-91A8CDD8DAA1}" destId="{9611BE6A-6038-4942-A219-82AEDBAF0BE0}" srcOrd="6" destOrd="0" parTransId="{A65A9925-AD35-7740-A2C2-9D2124450BFE}" sibTransId="{494C148A-7E2B-2C43-ACCC-305E746DC795}"/>
    <dgm:cxn modelId="{0CC12F01-F4E5-AE41-A596-AEFD9B48402F}" type="presOf" srcId="{A16613F8-3203-F34F-92D0-0E503EA5BDB4}" destId="{609BAD07-FC9C-E844-AEC4-2D88F0106CB8}" srcOrd="0" destOrd="0" presId="urn:microsoft.com/office/officeart/2005/8/layout/cycle3"/>
    <dgm:cxn modelId="{2A2FE8FB-7FA9-2A4C-B6CF-133B175F72F1}" srcId="{9422FC91-2A0B-A342-A920-91A8CDD8DAA1}" destId="{84E90B66-4849-084B-81E2-E8A892ADB855}" srcOrd="0" destOrd="0" parTransId="{BE621C35-481D-CC4D-8421-3A02789E98F3}" sibTransId="{E868A019-6E11-EC40-B6E4-3AFB000C3931}"/>
    <dgm:cxn modelId="{5572600F-3D88-BA45-8D13-B9B563D084B5}" type="presOf" srcId="{7EBA0D6D-BE9E-1A48-9AD6-64891DB31A12}" destId="{EDA8FA6F-DB05-B24D-BC74-489E5C5446B6}" srcOrd="0" destOrd="0" presId="urn:microsoft.com/office/officeart/2005/8/layout/cycle3"/>
    <dgm:cxn modelId="{CAA9B0D1-B2FE-B941-A9CE-1C5F1A30504B}" type="presOf" srcId="{C35B7FFB-2C7E-964C-B100-EA36D8B1B225}" destId="{5C2587FF-3C70-9346-B999-4C542FB08FBE}" srcOrd="0" destOrd="0" presId="urn:microsoft.com/office/officeart/2005/8/layout/cycle3"/>
    <dgm:cxn modelId="{4B2052C9-DAF4-4840-88D8-61854E641F2D}" type="presOf" srcId="{9422FC91-2A0B-A342-A920-91A8CDD8DAA1}" destId="{8F2AC70C-0B89-5944-B99D-C9E991151228}" srcOrd="0" destOrd="0" presId="urn:microsoft.com/office/officeart/2005/8/layout/cycle3"/>
    <dgm:cxn modelId="{FDA93043-6A5B-5442-871C-5D7436617BC0}" type="presOf" srcId="{9611BE6A-6038-4942-A219-82AEDBAF0BE0}" destId="{CC721BE0-EAB1-0C4C-B485-6C60CA0EFFFD}" srcOrd="0" destOrd="0" presId="urn:microsoft.com/office/officeart/2005/8/layout/cycle3"/>
    <dgm:cxn modelId="{A3BD34C7-E182-3648-8DCB-4D2E8461EFF2}" type="presParOf" srcId="{8F2AC70C-0B89-5944-B99D-C9E991151228}" destId="{A7A06B66-FA7C-FB4A-98E4-C7257ABF5B1F}" srcOrd="0" destOrd="0" presId="urn:microsoft.com/office/officeart/2005/8/layout/cycle3"/>
    <dgm:cxn modelId="{5C7992B4-FC7E-0648-8170-DDC3D63DFE50}" type="presParOf" srcId="{A7A06B66-FA7C-FB4A-98E4-C7257ABF5B1F}" destId="{926F3486-3E98-5A43-881E-A6E798497360}" srcOrd="0" destOrd="0" presId="urn:microsoft.com/office/officeart/2005/8/layout/cycle3"/>
    <dgm:cxn modelId="{C38F499B-2404-E947-8924-E33DF0FC8E38}" type="presParOf" srcId="{A7A06B66-FA7C-FB4A-98E4-C7257ABF5B1F}" destId="{8D0B1D0E-6893-324E-9562-347061654406}" srcOrd="1" destOrd="0" presId="urn:microsoft.com/office/officeart/2005/8/layout/cycle3"/>
    <dgm:cxn modelId="{7B9DA0AB-93B1-5445-97E8-E965206E24D4}" type="presParOf" srcId="{A7A06B66-FA7C-FB4A-98E4-C7257ABF5B1F}" destId="{E53540AC-ED9B-E54D-BBF1-D49759F78281}" srcOrd="2" destOrd="0" presId="urn:microsoft.com/office/officeart/2005/8/layout/cycle3"/>
    <dgm:cxn modelId="{0FD51AB0-E808-E040-86F0-3068CBD9D62E}" type="presParOf" srcId="{A7A06B66-FA7C-FB4A-98E4-C7257ABF5B1F}" destId="{609BAD07-FC9C-E844-AEC4-2D88F0106CB8}" srcOrd="3" destOrd="0" presId="urn:microsoft.com/office/officeart/2005/8/layout/cycle3"/>
    <dgm:cxn modelId="{37979D54-6AB1-9F49-9970-9433D46908E6}" type="presParOf" srcId="{A7A06B66-FA7C-FB4A-98E4-C7257ABF5B1F}" destId="{02402F38-73D2-BD41-A85C-B4350602FF03}" srcOrd="4" destOrd="0" presId="urn:microsoft.com/office/officeart/2005/8/layout/cycle3"/>
    <dgm:cxn modelId="{EAC46640-08AD-EC4D-9C64-B04D72C04818}" type="presParOf" srcId="{A7A06B66-FA7C-FB4A-98E4-C7257ABF5B1F}" destId="{5C2587FF-3C70-9346-B999-4C542FB08FBE}" srcOrd="5" destOrd="0" presId="urn:microsoft.com/office/officeart/2005/8/layout/cycle3"/>
    <dgm:cxn modelId="{50A006E0-2639-684B-ACBB-CB44CC53CFA7}" type="presParOf" srcId="{A7A06B66-FA7C-FB4A-98E4-C7257ABF5B1F}" destId="{EDA8FA6F-DB05-B24D-BC74-489E5C5446B6}" srcOrd="6" destOrd="0" presId="urn:microsoft.com/office/officeart/2005/8/layout/cycle3"/>
    <dgm:cxn modelId="{35351D5C-5B0A-E947-A2B3-601FDF801212}" type="presParOf" srcId="{A7A06B66-FA7C-FB4A-98E4-C7257ABF5B1F}" destId="{CC721BE0-EAB1-0C4C-B485-6C60CA0EFFFD}" srcOrd="7" destOrd="0" presId="urn:microsoft.com/office/officeart/2005/8/layout/cycle3"/>
    <dgm:cxn modelId="{7349AAEB-93D9-7F44-9AA7-23A639FCA41E}" type="presParOf" srcId="{A7A06B66-FA7C-FB4A-98E4-C7257ABF5B1F}" destId="{643E8846-2E93-8F4A-BF31-0AB7FAA19074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B1D0E-6893-324E-9562-347061654406}">
      <dsp:nvSpPr>
        <dsp:cNvPr id="0" name=""/>
        <dsp:cNvSpPr/>
      </dsp:nvSpPr>
      <dsp:spPr>
        <a:xfrm>
          <a:off x="1800201" y="71992"/>
          <a:ext cx="4987194" cy="4987194"/>
        </a:xfrm>
        <a:prstGeom prst="circularArrow">
          <a:avLst>
            <a:gd name="adj1" fmla="val 5544"/>
            <a:gd name="adj2" fmla="val 330680"/>
            <a:gd name="adj3" fmla="val 14635754"/>
            <a:gd name="adj4" fmla="val 16881890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26F3486-3E98-5A43-881E-A6E798497360}">
      <dsp:nvSpPr>
        <dsp:cNvPr id="0" name=""/>
        <dsp:cNvSpPr/>
      </dsp:nvSpPr>
      <dsp:spPr>
        <a:xfrm>
          <a:off x="3610596" y="2598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Checkout</a:t>
          </a:r>
          <a:endParaRPr lang="en-US" sz="2000" kern="1200" dirty="0"/>
        </a:p>
      </dsp:txBody>
      <dsp:txXfrm>
        <a:off x="3645250" y="37252"/>
        <a:ext cx="1350459" cy="640575"/>
      </dsp:txXfrm>
    </dsp:sp>
    <dsp:sp modelId="{E53540AC-ED9B-E54D-BBF1-D49759F78281}">
      <dsp:nvSpPr>
        <dsp:cNvPr id="0" name=""/>
        <dsp:cNvSpPr/>
      </dsp:nvSpPr>
      <dsp:spPr>
        <a:xfrm>
          <a:off x="5114425" y="625505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Compile</a:t>
          </a:r>
          <a:endParaRPr lang="en-US" sz="2000" kern="1200" dirty="0"/>
        </a:p>
      </dsp:txBody>
      <dsp:txXfrm>
        <a:off x="5149079" y="660159"/>
        <a:ext cx="1350459" cy="640575"/>
      </dsp:txXfrm>
    </dsp:sp>
    <dsp:sp modelId="{609BAD07-FC9C-E844-AEC4-2D88F0106CB8}">
      <dsp:nvSpPr>
        <dsp:cNvPr id="0" name=""/>
        <dsp:cNvSpPr/>
      </dsp:nvSpPr>
      <dsp:spPr>
        <a:xfrm>
          <a:off x="5737331" y="2129334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Test</a:t>
          </a:r>
          <a:endParaRPr lang="en-US" sz="2000" kern="1200" dirty="0"/>
        </a:p>
      </dsp:txBody>
      <dsp:txXfrm>
        <a:off x="5771985" y="2163988"/>
        <a:ext cx="1350459" cy="640575"/>
      </dsp:txXfrm>
    </dsp:sp>
    <dsp:sp modelId="{02402F38-73D2-BD41-A85C-B4350602FF03}">
      <dsp:nvSpPr>
        <dsp:cNvPr id="0" name=""/>
        <dsp:cNvSpPr/>
      </dsp:nvSpPr>
      <dsp:spPr>
        <a:xfrm>
          <a:off x="5114425" y="3633163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Debug</a:t>
          </a:r>
          <a:endParaRPr lang="en-US" sz="2000" kern="1200" dirty="0"/>
        </a:p>
      </dsp:txBody>
      <dsp:txXfrm>
        <a:off x="5149079" y="3667817"/>
        <a:ext cx="1350459" cy="640575"/>
      </dsp:txXfrm>
    </dsp:sp>
    <dsp:sp modelId="{5C2587FF-3C70-9346-B999-4C542FB08FBE}">
      <dsp:nvSpPr>
        <dsp:cNvPr id="0" name=""/>
        <dsp:cNvSpPr/>
      </dsp:nvSpPr>
      <dsp:spPr>
        <a:xfrm>
          <a:off x="3610596" y="4256069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Submit to Grid</a:t>
          </a:r>
          <a:endParaRPr lang="en-US" sz="2000" kern="1200" dirty="0"/>
        </a:p>
      </dsp:txBody>
      <dsp:txXfrm>
        <a:off x="3645250" y="4290723"/>
        <a:ext cx="1350459" cy="640575"/>
      </dsp:txXfrm>
    </dsp:sp>
    <dsp:sp modelId="{EDA8FA6F-DB05-B24D-BC74-489E5C5446B6}">
      <dsp:nvSpPr>
        <dsp:cNvPr id="0" name=""/>
        <dsp:cNvSpPr/>
      </dsp:nvSpPr>
      <dsp:spPr>
        <a:xfrm>
          <a:off x="2106767" y="3633163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Display results</a:t>
          </a:r>
          <a:endParaRPr lang="en-US" sz="2000" kern="1200" dirty="0"/>
        </a:p>
      </dsp:txBody>
      <dsp:txXfrm>
        <a:off x="2141421" y="3667817"/>
        <a:ext cx="1350459" cy="640575"/>
      </dsp:txXfrm>
    </dsp:sp>
    <dsp:sp modelId="{CC721BE0-EAB1-0C4C-B485-6C60CA0EFFFD}">
      <dsp:nvSpPr>
        <dsp:cNvPr id="0" name=""/>
        <dsp:cNvSpPr/>
      </dsp:nvSpPr>
      <dsp:spPr>
        <a:xfrm>
          <a:off x="1483861" y="2129334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Suspend</a:t>
          </a:r>
          <a:endParaRPr lang="en-US" sz="2000" kern="1200" dirty="0"/>
        </a:p>
      </dsp:txBody>
      <dsp:txXfrm>
        <a:off x="1518515" y="2163988"/>
        <a:ext cx="1350459" cy="640575"/>
      </dsp:txXfrm>
    </dsp:sp>
    <dsp:sp modelId="{643E8846-2E93-8F4A-BF31-0AB7FAA19074}">
      <dsp:nvSpPr>
        <dsp:cNvPr id="0" name=""/>
        <dsp:cNvSpPr/>
      </dsp:nvSpPr>
      <dsp:spPr>
        <a:xfrm>
          <a:off x="2106767" y="625505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Resume </a:t>
          </a:r>
          <a:endParaRPr lang="en-US" sz="2000" kern="1200" dirty="0"/>
        </a:p>
      </dsp:txBody>
      <dsp:txXfrm>
        <a:off x="2141421" y="660159"/>
        <a:ext cx="1350459" cy="640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36000" rIns="36000" bIns="3600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64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36000" rIns="36000" bIns="3600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64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64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/>
            </a:lvl1pPr>
          </a:lstStyle>
          <a:p>
            <a:pPr>
              <a:defRPr/>
            </a:pPr>
            <a:fld id="{A35C9B4D-41A5-3E45-80D5-98B00B90D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30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D60D4A-B956-134D-A307-70348C028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545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7CF3CB8-7D9A-1F43-92CD-AF9128A93C17}" type="slidenum">
              <a:rPr lang="en-US" sz="1200" b="0">
                <a:solidFill>
                  <a:schemeClr val="tx1"/>
                </a:solidFill>
              </a:rPr>
              <a:pPr eaLnBrk="1" hangingPunct="1"/>
              <a:t>1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61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endParaRPr lang="en-GB" sz="140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solidFill>
            <a:srgbClr val="FFFFFF"/>
          </a:solidFill>
          <a:ln/>
        </p:spPr>
      </p:sp>
      <p:sp>
        <p:nvSpPr>
          <p:cNvPr id="18434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algn="ctr">
              <a:spcBef>
                <a:spcPct val="0"/>
              </a:spcBef>
            </a:pPr>
            <a:endParaRPr lang="en-US" sz="140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solidFill>
            <a:srgbClr val="FFFFFF"/>
          </a:solidFill>
          <a:ln/>
        </p:spPr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solidFill>
            <a:srgbClr val="FFFFFF"/>
          </a:solidFill>
          <a:ln/>
        </p:spPr>
      </p:sp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09DF2E7-8B56-E545-A3CA-A139B5DF387B}" type="slidenum">
              <a:rPr lang="en-US" sz="1200" b="0">
                <a:solidFill>
                  <a:schemeClr val="tx1"/>
                </a:solidFill>
              </a:rPr>
              <a:pPr algn="r" eaLnBrk="1" hangingPunct="1"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solidFill>
            <a:srgbClr val="FFFFFF"/>
          </a:solidFill>
          <a:ln/>
        </p:spPr>
      </p:sp>
      <p:sp>
        <p:nvSpPr>
          <p:cNvPr id="18434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algn="ctr">
              <a:spcBef>
                <a:spcPct val="0"/>
              </a:spcBef>
            </a:pPr>
            <a:endParaRPr lang="en-US" sz="140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solidFill>
            <a:srgbClr val="FFFFFF"/>
          </a:solidFill>
          <a:ln/>
        </p:spPr>
      </p:sp>
      <p:sp>
        <p:nvSpPr>
          <p:cNvPr id="18434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algn="ctr">
              <a:spcBef>
                <a:spcPct val="0"/>
              </a:spcBef>
            </a:pPr>
            <a:endParaRPr lang="en-US" sz="140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26289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0"/>
          <p:cNvSpPr>
            <a:spLocks noChangeArrowheads="1"/>
          </p:cNvSpPr>
          <p:nvPr/>
        </p:nvSpPr>
        <p:spPr bwMode="auto">
          <a:xfrm>
            <a:off x="228600" y="6553200"/>
            <a:ext cx="29718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rgbClr val="004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ADC3 Workshop 2011</a:t>
            </a:r>
            <a:endParaRPr lang="en-US" sz="1200" dirty="0">
              <a:solidFill>
                <a:srgbClr val="004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2462213" y="6567488"/>
            <a:ext cx="38877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rgbClr val="004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Predrag.Buncic@cern.ch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39323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3124200" y="2286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219200"/>
            <a:ext cx="8610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Footer Placeholder 1"/>
          <p:cNvSpPr>
            <a:spLocks noGrp="1"/>
          </p:cNvSpPr>
          <p:nvPr>
            <p:ph type="ftr" sz="quarter" idx="3"/>
          </p:nvPr>
        </p:nvSpPr>
        <p:spPr bwMode="auto">
          <a:xfrm>
            <a:off x="6265863" y="6524625"/>
            <a:ext cx="2555875" cy="3333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4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r>
              <a:rPr lang="en-US" dirty="0" smtClean="0"/>
              <a:t>CERN </a:t>
            </a:r>
            <a:r>
              <a:rPr lang="en-US" dirty="0"/>
              <a:t>19 </a:t>
            </a:r>
            <a:r>
              <a:rPr lang="en-US" dirty="0" smtClean="0"/>
              <a:t>May 2011  </a:t>
            </a:r>
            <a:r>
              <a:rPr lang="en-US" dirty="0"/>
              <a:t>- </a:t>
            </a:r>
            <a:fld id="{A43CBD07-500D-0949-95FB-FECBB5191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1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1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1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CAE14"/>
        </a:buClr>
        <a:buSzPct val="110000"/>
        <a:buChar char="•"/>
        <a:defRPr sz="2400">
          <a:solidFill>
            <a:schemeClr val="tx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90000"/>
        <a:buFont typeface="Wingdings" charset="0"/>
        <a:buChar char="§"/>
        <a:defRPr sz="2000">
          <a:solidFill>
            <a:schemeClr val="tx2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90000"/>
        <a:buChar char="•"/>
        <a:defRPr>
          <a:solidFill>
            <a:schemeClr val="tx2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2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4" Type="http://schemas.openxmlformats.org/officeDocument/2006/relationships/image" Target="../media/image24.gif"/><Relationship Id="rId5" Type="http://schemas.openxmlformats.org/officeDocument/2006/relationships/image" Target="../media/image25.gif"/><Relationship Id="rId6" Type="http://schemas.openxmlformats.org/officeDocument/2006/relationships/image" Target="../media/image26.gif"/><Relationship Id="rId7" Type="http://schemas.openxmlformats.org/officeDocument/2006/relationships/image" Target="../media/image27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cernvm.cern.ch/project/trac/cernvm/wiki/EC2Contextualiz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CERN, </a:t>
            </a:r>
            <a:r>
              <a:rPr lang="en-US" dirty="0"/>
              <a:t>19 </a:t>
            </a:r>
            <a:r>
              <a:rPr lang="en-US" dirty="0" smtClean="0"/>
              <a:t>May  2011  </a:t>
            </a:r>
            <a:r>
              <a:rPr lang="en-US" dirty="0"/>
              <a:t>- </a:t>
            </a:r>
            <a:fld id="{203C21FF-5CE0-6446-B107-F04A430FF882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343400" y="2286000"/>
            <a:ext cx="3276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buClr>
                <a:srgbClr val="ECAE14"/>
              </a:buClr>
              <a:buSzPct val="110000"/>
            </a:pPr>
            <a:endParaRPr lang="en-GB" b="0">
              <a:solidFill>
                <a:schemeClr val="tx2"/>
              </a:solidFill>
              <a:cs typeface="Times New Roman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14400" y="4648200"/>
            <a:ext cx="7924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>
                <a:solidFill>
                  <a:schemeClr val="tx2"/>
                </a:solidFill>
              </a:rPr>
              <a:t>Predrag </a:t>
            </a:r>
            <a:r>
              <a:rPr lang="en-US" sz="1800" dirty="0" smtClean="0">
                <a:solidFill>
                  <a:schemeClr val="tx2"/>
                </a:solidFill>
              </a:rPr>
              <a:t>Buncic, CERN</a:t>
            </a:r>
            <a:r>
              <a:rPr lang="en-US" sz="1800" dirty="0">
                <a:solidFill>
                  <a:schemeClr val="tx2"/>
                </a:solidFill>
              </a:rPr>
              <a:t>/PH-SFT</a:t>
            </a:r>
          </a:p>
        </p:txBody>
      </p:sp>
      <p:sp>
        <p:nvSpPr>
          <p:cNvPr id="5124" name="timeshape"/>
          <p:cNvSpPr txBox="1">
            <a:spLocks noChangeArrowheads="1"/>
          </p:cNvSpPr>
          <p:nvPr/>
        </p:nvSpPr>
        <p:spPr bwMode="auto">
          <a:xfrm>
            <a:off x="65088" y="6534150"/>
            <a:ext cx="11588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 b="0"/>
              <a:t> </a:t>
            </a:r>
          </a:p>
        </p:txBody>
      </p:sp>
      <p:sp>
        <p:nvSpPr>
          <p:cNvPr id="5125" name="Text Box 5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2420938"/>
            <a:ext cx="8382000" cy="1617662"/>
          </a:xfrm>
        </p:spPr>
        <p:txBody>
          <a:bodyPr/>
          <a:lstStyle/>
          <a:p>
            <a:pPr algn="ctr"/>
            <a:r>
              <a:rPr lang="en-US" sz="3600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US" sz="3600" dirty="0" smtClean="0">
                <a:ea typeface="ＭＳ Ｐゴシック" charset="0"/>
                <a:cs typeface="ＭＳ Ｐゴシック" charset="0"/>
              </a:rPr>
              <a:t> on the Cloud</a:t>
            </a:r>
            <a:endParaRPr lang="en-US" sz="3600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err="1" smtClean="0">
                <a:ea typeface="ＭＳ Ｐゴシック" charset="0"/>
                <a:cs typeface="ＭＳ Ｐゴシック" charset="0"/>
              </a:rPr>
              <a:t>user_data</a:t>
            </a:r>
            <a:r>
              <a:rPr lang="en-US" sz="3200" dirty="0" smtClean="0">
                <a:ea typeface="ＭＳ Ｐゴシック" charset="0"/>
                <a:cs typeface="ＭＳ Ｐゴシック" charset="0"/>
              </a:rPr>
              <a:t> example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844824"/>
            <a:ext cx="8208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en-US" dirty="0" err="1" smtClean="0">
                <a:solidFill>
                  <a:schemeClr val="tx2"/>
                </a:solidFill>
                <a:latin typeface="Courier"/>
                <a:cs typeface="Courier"/>
              </a:rPr>
              <a:t>cernvm</a:t>
            </a:r>
            <a:r>
              <a:rPr lang="en-US" dirty="0">
                <a:solidFill>
                  <a:schemeClr val="tx2"/>
                </a:solidFill>
                <a:latin typeface="Courier"/>
                <a:cs typeface="Courier"/>
              </a:rPr>
              <a:t>]</a:t>
            </a:r>
          </a:p>
          <a:p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# list of ',' </a:t>
            </a:r>
            <a:r>
              <a:rPr lang="en-US" b="0" dirty="0" smtClean="0">
                <a:solidFill>
                  <a:schemeClr val="tx2"/>
                </a:solidFill>
                <a:latin typeface="Courier"/>
                <a:cs typeface="Courier"/>
              </a:rPr>
              <a:t>separated organizations/</a:t>
            </a:r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experiments (lowercase)</a:t>
            </a:r>
          </a:p>
          <a:p>
            <a:r>
              <a:rPr lang="en-US" dirty="0" err="1">
                <a:solidFill>
                  <a:schemeClr val="tx2"/>
                </a:solidFill>
                <a:latin typeface="Courier"/>
                <a:cs typeface="Courier"/>
              </a:rPr>
              <a:t>organisations</a:t>
            </a:r>
            <a:r>
              <a:rPr lang="en-US" dirty="0">
                <a:solidFill>
                  <a:schemeClr val="tx2"/>
                </a:solidFill>
                <a:latin typeface="Courier"/>
                <a:cs typeface="Courier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latin typeface="Courier"/>
                <a:cs typeface="Courier"/>
              </a:rPr>
              <a:t>cms</a:t>
            </a:r>
            <a:r>
              <a:rPr lang="en-US" b="0" dirty="0" smtClean="0">
                <a:solidFill>
                  <a:schemeClr val="tx2"/>
                </a:solidFill>
                <a:latin typeface="Courier"/>
                <a:cs typeface="Courier"/>
              </a:rPr>
              <a:t>	</a:t>
            </a:r>
            <a:endParaRPr lang="en-US" b="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# list of ',' </a:t>
            </a:r>
            <a:r>
              <a:rPr lang="en-US" b="0" dirty="0" smtClean="0">
                <a:solidFill>
                  <a:schemeClr val="tx2"/>
                </a:solidFill>
                <a:latin typeface="Courier"/>
                <a:cs typeface="Courier"/>
              </a:rPr>
              <a:t>separated </a:t>
            </a:r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repositories (lowercase)</a:t>
            </a:r>
          </a:p>
          <a:p>
            <a:r>
              <a:rPr lang="en-US" dirty="0">
                <a:solidFill>
                  <a:schemeClr val="tx2"/>
                </a:solidFill>
                <a:latin typeface="Courier"/>
                <a:cs typeface="Courier"/>
              </a:rPr>
              <a:t>repositories = </a:t>
            </a:r>
            <a:r>
              <a:rPr lang="en-US" dirty="0" err="1" smtClean="0">
                <a:solidFill>
                  <a:schemeClr val="tx2"/>
                </a:solidFill>
                <a:latin typeface="Courier"/>
                <a:cs typeface="Courier"/>
              </a:rPr>
              <a:t>cms,grid</a:t>
            </a:r>
            <a:endParaRPr lang="en-US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# list of ',' </a:t>
            </a:r>
            <a:r>
              <a:rPr lang="en-US" b="0" dirty="0" smtClean="0">
                <a:solidFill>
                  <a:schemeClr val="tx2"/>
                </a:solidFill>
                <a:latin typeface="Courier"/>
                <a:cs typeface="Courier"/>
              </a:rPr>
              <a:t>separated </a:t>
            </a:r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user accounts to create &lt;</a:t>
            </a:r>
            <a:r>
              <a:rPr lang="en-US" b="0" dirty="0" err="1">
                <a:solidFill>
                  <a:schemeClr val="tx2"/>
                </a:solidFill>
                <a:latin typeface="Courier"/>
                <a:cs typeface="Courier"/>
              </a:rPr>
              <a:t>user:group</a:t>
            </a:r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:[password]&gt;</a:t>
            </a:r>
          </a:p>
          <a:p>
            <a:r>
              <a:rPr lang="en-US" dirty="0">
                <a:solidFill>
                  <a:schemeClr val="tx2"/>
                </a:solidFill>
                <a:latin typeface="Courier"/>
                <a:cs typeface="Courier"/>
              </a:rPr>
              <a:t>users = </a:t>
            </a:r>
            <a:r>
              <a:rPr lang="en-US" dirty="0" err="1" smtClean="0">
                <a:solidFill>
                  <a:schemeClr val="tx2"/>
                </a:solidFill>
                <a:latin typeface="Courier"/>
                <a:cs typeface="Courier"/>
              </a:rPr>
              <a:t>cms:cms</a:t>
            </a:r>
            <a:r>
              <a:rPr lang="en-US" dirty="0" smtClean="0">
                <a:solidFill>
                  <a:schemeClr val="tx2"/>
                </a:solidFill>
                <a:latin typeface="Courier"/>
                <a:cs typeface="Courier"/>
              </a:rPr>
              <a:t>:</a:t>
            </a:r>
            <a:endParaRPr lang="en-US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b="0" dirty="0" smtClean="0">
                <a:solidFill>
                  <a:schemeClr val="tx2"/>
                </a:solidFill>
                <a:latin typeface="Courier"/>
                <a:cs typeface="Courier"/>
              </a:rPr>
              <a:t># </a:t>
            </a:r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CVMFS HTTP proxy</a:t>
            </a:r>
          </a:p>
          <a:p>
            <a:r>
              <a:rPr lang="en-US" dirty="0">
                <a:solidFill>
                  <a:schemeClr val="tx2"/>
                </a:solidFill>
                <a:latin typeface="Courier"/>
                <a:cs typeface="Courier"/>
              </a:rPr>
              <a:t>proxy = http://&lt;host&gt;:&lt;port&gt;;DIRECT</a:t>
            </a:r>
          </a:p>
          <a:p>
            <a:r>
              <a:rPr lang="en-US" b="0" dirty="0" smtClean="0">
                <a:solidFill>
                  <a:schemeClr val="tx2"/>
                </a:solidFill>
                <a:latin typeface="Courier"/>
                <a:cs typeface="Courier"/>
              </a:rPr>
              <a:t># </a:t>
            </a:r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install extra </a:t>
            </a:r>
            <a:r>
              <a:rPr lang="en-US" b="0" dirty="0" err="1">
                <a:solidFill>
                  <a:schemeClr val="tx2"/>
                </a:solidFill>
                <a:latin typeface="Courier"/>
                <a:cs typeface="Courier"/>
              </a:rPr>
              <a:t>conary</a:t>
            </a:r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 group</a:t>
            </a:r>
          </a:p>
          <a:p>
            <a:r>
              <a:rPr lang="en-US" dirty="0" err="1">
                <a:solidFill>
                  <a:schemeClr val="tx2"/>
                </a:solidFill>
                <a:latin typeface="Courier"/>
                <a:cs typeface="Courier"/>
              </a:rPr>
              <a:t>group_profile</a:t>
            </a:r>
            <a:r>
              <a:rPr lang="en-US" dirty="0">
                <a:solidFill>
                  <a:schemeClr val="tx2"/>
                </a:solidFill>
                <a:latin typeface="Courier"/>
                <a:cs typeface="Courier"/>
              </a:rPr>
              <a:t> = group</a:t>
            </a:r>
            <a:r>
              <a:rPr lang="en-US" dirty="0" smtClean="0">
                <a:solidFill>
                  <a:schemeClr val="tx2"/>
                </a:solidFill>
                <a:latin typeface="Courier"/>
                <a:cs typeface="Courier"/>
              </a:rPr>
              <a:t>-</a:t>
            </a:r>
            <a:r>
              <a:rPr lang="en-US" dirty="0" err="1" smtClean="0">
                <a:solidFill>
                  <a:schemeClr val="tx2"/>
                </a:solidFill>
                <a:latin typeface="Courier"/>
                <a:cs typeface="Courier"/>
              </a:rPr>
              <a:t>cms</a:t>
            </a:r>
            <a:endParaRPr lang="en-US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# </a:t>
            </a:r>
            <a:r>
              <a:rPr lang="en-US" b="0" dirty="0" smtClean="0">
                <a:solidFill>
                  <a:schemeClr val="tx2"/>
                </a:solidFill>
                <a:latin typeface="Courier"/>
                <a:cs typeface="Courier"/>
              </a:rPr>
              <a:t>script </a:t>
            </a:r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to be executed as given user: &lt;user&gt;:/path/to/</a:t>
            </a:r>
            <a:r>
              <a:rPr lang="en-US" b="0" dirty="0" err="1">
                <a:solidFill>
                  <a:schemeClr val="tx2"/>
                </a:solidFill>
                <a:latin typeface="Courier"/>
                <a:cs typeface="Courier"/>
              </a:rPr>
              <a:t>script.sh</a:t>
            </a:r>
            <a:endParaRPr lang="en-US" b="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dirty="0" err="1">
                <a:solidFill>
                  <a:schemeClr val="tx2"/>
                </a:solidFill>
                <a:latin typeface="Courier"/>
                <a:cs typeface="Courier"/>
              </a:rPr>
              <a:t>contextualization_command</a:t>
            </a:r>
            <a:r>
              <a:rPr lang="en-US" dirty="0">
                <a:solidFill>
                  <a:schemeClr val="tx2"/>
                </a:solidFill>
                <a:latin typeface="Courier"/>
                <a:cs typeface="Courier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latin typeface="Courier"/>
                <a:cs typeface="Courier"/>
              </a:rPr>
              <a:t>cms</a:t>
            </a:r>
            <a:r>
              <a:rPr lang="en-US" dirty="0" smtClean="0">
                <a:solidFill>
                  <a:schemeClr val="tx2"/>
                </a:solidFill>
                <a:latin typeface="Courier"/>
                <a:cs typeface="Courier"/>
              </a:rPr>
              <a:t>:/path/to/</a:t>
            </a:r>
            <a:r>
              <a:rPr lang="en-US" dirty="0" err="1" smtClean="0">
                <a:solidFill>
                  <a:schemeClr val="tx2"/>
                </a:solidFill>
                <a:latin typeface="Courier"/>
                <a:cs typeface="Courier"/>
              </a:rPr>
              <a:t>script.sh</a:t>
            </a:r>
            <a:endParaRPr lang="en-US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# list of ',' </a:t>
            </a:r>
            <a:r>
              <a:rPr lang="en-US" b="0" dirty="0" err="1">
                <a:solidFill>
                  <a:schemeClr val="tx2"/>
                </a:solidFill>
                <a:latin typeface="Courier"/>
                <a:cs typeface="Courier"/>
              </a:rPr>
              <a:t>seperated</a:t>
            </a:r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 services to start</a:t>
            </a:r>
          </a:p>
          <a:p>
            <a:r>
              <a:rPr lang="en-US" dirty="0">
                <a:solidFill>
                  <a:schemeClr val="tx2"/>
                </a:solidFill>
                <a:latin typeface="Courier"/>
                <a:cs typeface="Courier"/>
              </a:rPr>
              <a:t>services = &lt;list&gt;</a:t>
            </a:r>
          </a:p>
          <a:p>
            <a:r>
              <a:rPr lang="en-US" b="0" dirty="0">
                <a:solidFill>
                  <a:schemeClr val="tx2"/>
                </a:solidFill>
                <a:latin typeface="Courier"/>
                <a:cs typeface="Courier"/>
              </a:rPr>
              <a:t># extra environment variables to define</a:t>
            </a:r>
          </a:p>
          <a:p>
            <a:r>
              <a:rPr lang="en-US" dirty="0">
                <a:solidFill>
                  <a:schemeClr val="tx2"/>
                </a:solidFill>
                <a:latin typeface="Courier"/>
                <a:cs typeface="Courier"/>
              </a:rPr>
              <a:t>environment = </a:t>
            </a:r>
            <a:r>
              <a:rPr lang="en-US" dirty="0" smtClean="0">
                <a:solidFill>
                  <a:schemeClr val="tx2"/>
                </a:solidFill>
                <a:latin typeface="Courier"/>
                <a:cs typeface="Courier"/>
              </a:rPr>
              <a:t>CMS_SITECONFIG=EC2,CMS_ROOT=/opt/</a:t>
            </a:r>
            <a:r>
              <a:rPr lang="en-US" dirty="0" err="1" smtClean="0">
                <a:solidFill>
                  <a:schemeClr val="tx2"/>
                </a:solidFill>
                <a:latin typeface="Courier"/>
                <a:cs typeface="Courier"/>
              </a:rPr>
              <a:t>cms</a:t>
            </a:r>
            <a:endParaRPr lang="en-US" dirty="0">
              <a:solidFill>
                <a:schemeClr val="tx2"/>
              </a:solidFill>
              <a:latin typeface="Courier"/>
              <a:cs typeface="Courier"/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1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4699009"/>
            <a:ext cx="792088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~]$ cat </a:t>
            </a:r>
            <a:r>
              <a:rPr lang="en-US" sz="1200" dirty="0" smtClean="0">
                <a:solidFill>
                  <a:schemeClr val="tx2"/>
                </a:solidFill>
                <a:latin typeface="Courier"/>
                <a:cs typeface="Courier"/>
              </a:rPr>
              <a:t>panda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-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wn.tpl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cernvm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]</a:t>
            </a:r>
          </a:p>
          <a:p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organisations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= atlas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repositories  =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atlas,grid,atlas-condb,sft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users =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panda:atlas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:</a:t>
            </a:r>
          </a:p>
          <a:p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-server =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eosatlas.cern.ch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contextualization_command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= panda:'/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cvmfs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sft.cern.ch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lcg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/external/experimental/panda-pilot/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runPanda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-m 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/atlas/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vm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/copilot -t 1'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[[IF X509_CERT]]x509-cert = [[X509_CERT]] [[ENDIF]] </a:t>
            </a:r>
            <a:endParaRPr lang="en-US" sz="1200" dirty="0" smtClean="0">
              <a:solidFill>
                <a:schemeClr val="tx2"/>
              </a:solidFill>
              <a:latin typeface="Courier"/>
              <a:cs typeface="Courier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843808" y="18864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err="1">
                <a:ea typeface="ＭＳ Ｐゴシック" charset="0"/>
                <a:cs typeface="ＭＳ Ｐゴシック" charset="0"/>
              </a:rPr>
              <a:t>c</a:t>
            </a:r>
            <a:r>
              <a:rPr lang="en-US" sz="3200" dirty="0" err="1" smtClean="0">
                <a:ea typeface="ＭＳ Ｐゴシック" charset="0"/>
                <a:cs typeface="ＭＳ Ｐゴシック" charset="0"/>
              </a:rPr>
              <a:t>ernvm</a:t>
            </a:r>
            <a:r>
              <a:rPr lang="en-US" sz="3200" dirty="0" smtClean="0">
                <a:ea typeface="ＭＳ Ｐゴシック" charset="0"/>
                <a:cs typeface="ＭＳ Ｐゴシック" charset="0"/>
              </a:rPr>
              <a:t>-tools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97904" y="1600200"/>
            <a:ext cx="8610600" cy="24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  <a:defRPr sz="2000">
                <a:solidFill>
                  <a:schemeClr val="tx2"/>
                </a:solidFill>
                <a:latin typeface="Arial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Char char="•"/>
              <a:defRPr>
                <a:solidFill>
                  <a:schemeClr val="tx2"/>
                </a:solidFill>
                <a:latin typeface="Arial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2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Arial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en-GB" sz="2000" dirty="0" smtClean="0">
                <a:ea typeface="ＭＳ Ｐゴシック" charset="0"/>
                <a:cs typeface="ＭＳ Ｐゴシック" charset="0"/>
              </a:rPr>
              <a:t>A tool to simplify interaction with multiple clouds supporting minimal EC2 API</a:t>
            </a:r>
          </a:p>
          <a:p>
            <a:pPr lvl="1" eaLnBrk="1" hangingPunct="1"/>
            <a:r>
              <a:rPr lang="en-GB" sz="1800" b="0" dirty="0" smtClean="0">
                <a:ea typeface="ＭＳ Ｐゴシック" charset="0"/>
                <a:cs typeface="ＭＳ Ｐゴシック" charset="0"/>
              </a:rPr>
              <a:t>Aims to simplify instantiation of contextualized </a:t>
            </a:r>
            <a:r>
              <a:rPr lang="en-GB" sz="1800" b="0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GB" sz="1800" b="0" dirty="0" smtClean="0">
                <a:ea typeface="ＭＳ Ｐゴシック" charset="0"/>
                <a:cs typeface="ＭＳ Ｐゴシック" charset="0"/>
              </a:rPr>
              <a:t> images using EC2 </a:t>
            </a:r>
            <a:r>
              <a:rPr lang="en-GB" sz="1800" b="0" dirty="0" err="1" smtClean="0">
                <a:ea typeface="ＭＳ Ｐゴシック" charset="0"/>
                <a:cs typeface="ＭＳ Ｐゴシック" charset="0"/>
              </a:rPr>
              <a:t>user_data</a:t>
            </a:r>
            <a:r>
              <a:rPr lang="en-GB" sz="1800" b="0" dirty="0" smtClean="0">
                <a:ea typeface="ＭＳ Ｐゴシック" charset="0"/>
                <a:cs typeface="ＭＳ Ｐゴシック" charset="0"/>
              </a:rPr>
              <a:t> mechanism</a:t>
            </a:r>
          </a:p>
          <a:p>
            <a:pPr eaLnBrk="1" hangingPunct="1"/>
            <a:r>
              <a:rPr lang="en-GB" sz="2000" dirty="0" smtClean="0">
                <a:ea typeface="ＭＳ Ｐゴシック" charset="0"/>
                <a:cs typeface="ＭＳ Ｐゴシック" charset="0"/>
              </a:rPr>
              <a:t>Supports </a:t>
            </a:r>
          </a:p>
          <a:p>
            <a:pPr lvl="1" eaLnBrk="1" hangingPunct="1"/>
            <a:r>
              <a:rPr lang="en-GB" sz="1800" b="0" dirty="0" err="1" smtClean="0">
                <a:ea typeface="ＭＳ Ｐゴシック" charset="0"/>
                <a:cs typeface="ＭＳ Ｐゴシック" charset="0"/>
              </a:rPr>
              <a:t>user_data</a:t>
            </a:r>
            <a:r>
              <a:rPr lang="en-GB" sz="1800" b="0" dirty="0" smtClean="0">
                <a:ea typeface="ＭＳ Ｐゴシック" charset="0"/>
                <a:cs typeface="ＭＳ Ｐゴシック" charset="0"/>
              </a:rPr>
              <a:t> templates, bulk submission</a:t>
            </a:r>
          </a:p>
          <a:p>
            <a:pPr lvl="1" eaLnBrk="1" hangingPunct="1"/>
            <a:r>
              <a:rPr lang="en-GB" sz="1800" b="0" dirty="0" smtClean="0">
                <a:ea typeface="ＭＳ Ｐゴシック" charset="0"/>
                <a:cs typeface="ＭＳ Ｐゴシック" charset="0"/>
              </a:rPr>
              <a:t>delegation of proxy certificate in </a:t>
            </a:r>
            <a:r>
              <a:rPr lang="en-GB" sz="1800" b="0" dirty="0" err="1" smtClean="0">
                <a:ea typeface="ＭＳ Ｐゴシック" charset="0"/>
                <a:cs typeface="ＭＳ Ｐゴシック" charset="0"/>
              </a:rPr>
              <a:t>user_data</a:t>
            </a:r>
            <a:endParaRPr lang="en-GB" sz="1800" b="0" dirty="0" smtClean="0">
              <a:ea typeface="ＭＳ Ｐゴシック" charset="0"/>
              <a:cs typeface="ＭＳ Ｐゴシック" charset="0"/>
            </a:endParaRPr>
          </a:p>
          <a:p>
            <a:pPr lvl="1" eaLnBrk="1" hangingPunct="1"/>
            <a:endParaRPr lang="en-GB" sz="2000" dirty="0" smtClean="0"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GB" sz="2000" dirty="0" smtClean="0">
                <a:ea typeface="ＭＳ Ｐゴシック" charset="0"/>
                <a:cs typeface="ＭＳ Ｐゴシック" charset="0"/>
              </a:rPr>
              <a:t>Example: </a:t>
            </a:r>
            <a:endParaRPr lang="en-GB" sz="1800" dirty="0" smtClean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59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CERN, </a:t>
            </a:r>
            <a:r>
              <a:rPr lang="en-US" dirty="0"/>
              <a:t>19 </a:t>
            </a:r>
            <a:r>
              <a:rPr lang="en-US" dirty="0" smtClean="0"/>
              <a:t>May 2011  </a:t>
            </a:r>
            <a:r>
              <a:rPr lang="en-US" dirty="0"/>
              <a:t>- </a:t>
            </a:r>
            <a:fld id="{6DC496D3-6E2C-3B49-BD52-508711751731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362200"/>
            <a:ext cx="8382000" cy="2133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GB" sz="2800" dirty="0" smtClean="0">
                <a:ea typeface="ＭＳ Ｐゴシック" charset="0"/>
                <a:cs typeface="ＭＳ Ｐゴシック" charset="0"/>
              </a:rPr>
              <a:t>Now we have </a:t>
            </a:r>
            <a:r>
              <a:rPr lang="en-GB" sz="2800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GB" sz="2800" dirty="0" smtClean="0">
                <a:ea typeface="ＭＳ Ｐゴシック" charset="0"/>
                <a:cs typeface="ＭＳ Ｐゴシック" charset="0"/>
              </a:rPr>
              <a:t> OS, FS, </a:t>
            </a:r>
            <a:r>
              <a:rPr lang="en-GB" sz="2800" dirty="0" err="1" smtClean="0">
                <a:ea typeface="ＭＳ Ｐゴシック" charset="0"/>
                <a:cs typeface="ＭＳ Ｐゴシック" charset="0"/>
              </a:rPr>
              <a:t>Ctx</a:t>
            </a:r>
            <a:r>
              <a:rPr lang="en-GB" sz="2800" dirty="0" smtClean="0">
                <a:ea typeface="ＭＳ Ｐゴシック" charset="0"/>
                <a:cs typeface="ＭＳ Ｐゴシック" charset="0"/>
              </a:rPr>
              <a:t>, API…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GB" sz="2800" dirty="0" smtClean="0"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GB" sz="2800" dirty="0" smtClean="0">
                <a:ea typeface="ＭＳ Ｐゴシック" charset="0"/>
                <a:cs typeface="ＭＳ Ｐゴシック" charset="0"/>
              </a:rPr>
              <a:t>What’s next?</a:t>
            </a:r>
            <a:endParaRPr lang="en-GB" sz="28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342900" y="5812904"/>
            <a:ext cx="8610600" cy="42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 eaLnBrk="0" hangingPunct="0"/>
            <a:r>
              <a:rPr lang="en-GB" sz="1600" b="0" dirty="0" smtClean="0">
                <a:solidFill>
                  <a:schemeClr val="tx2"/>
                </a:solidFill>
              </a:rPr>
              <a:t> </a:t>
            </a:r>
            <a:endParaRPr lang="en-GB" sz="16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35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CERN, </a:t>
            </a:r>
            <a:r>
              <a:rPr lang="en-US" dirty="0"/>
              <a:t>19 </a:t>
            </a:r>
            <a:r>
              <a:rPr lang="en-US" dirty="0" smtClean="0"/>
              <a:t>May 2011  </a:t>
            </a:r>
            <a:r>
              <a:rPr lang="en-US" dirty="0"/>
              <a:t>- </a:t>
            </a:r>
            <a:fld id="{2F4CB464-3759-4143-8757-563CAE68781C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131840" y="332656"/>
            <a:ext cx="5715000" cy="685800"/>
          </a:xfrm>
        </p:spPr>
        <p:txBody>
          <a:bodyPr/>
          <a:lstStyle/>
          <a:p>
            <a:pPr eaLnBrk="1" hangingPunct="1"/>
            <a:r>
              <a:rPr lang="en-GB" dirty="0" smtClean="0">
                <a:ea typeface="ＭＳ Ｐゴシック" charset="0"/>
                <a:cs typeface="ＭＳ Ｐゴシック" charset="0"/>
              </a:rPr>
              <a:t>Run </a:t>
            </a:r>
            <a:r>
              <a:rPr lang="en-GB" dirty="0" err="1" smtClean="0">
                <a:ea typeface="ＭＳ Ｐゴシック" charset="0"/>
                <a:cs typeface="ＭＳ Ｐゴシック" charset="0"/>
              </a:rPr>
              <a:t>PanDA</a:t>
            </a:r>
            <a:r>
              <a:rPr lang="en-GB" dirty="0" smtClean="0">
                <a:ea typeface="ＭＳ Ｐゴシック" charset="0"/>
                <a:cs typeface="ＭＳ Ｐゴシック" charset="0"/>
              </a:rPr>
              <a:t> in </a:t>
            </a:r>
            <a:br>
              <a:rPr lang="en-GB" dirty="0" smtClean="0">
                <a:ea typeface="ＭＳ Ｐゴシック" charset="0"/>
                <a:cs typeface="ＭＳ Ｐゴシック" charset="0"/>
              </a:rPr>
            </a:br>
            <a:r>
              <a:rPr lang="en-GB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GB" dirty="0" smtClean="0">
                <a:ea typeface="ＭＳ Ｐゴシック" charset="0"/>
                <a:cs typeface="ＭＳ Ｐゴシック" charset="0"/>
              </a:rPr>
              <a:t> on the Clouds</a:t>
            </a:r>
            <a:endParaRPr lang="en-GB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Cloud 5"/>
          <p:cNvSpPr/>
          <p:nvPr/>
        </p:nvSpPr>
        <p:spPr>
          <a:xfrm>
            <a:off x="3059113" y="1815182"/>
            <a:ext cx="2449512" cy="1728788"/>
          </a:xfrm>
          <a:prstGeom prst="cloud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037929"/>
            <a:ext cx="1030288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50" y="3110582"/>
            <a:ext cx="1190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loud 8"/>
          <p:cNvSpPr/>
          <p:nvPr/>
        </p:nvSpPr>
        <p:spPr>
          <a:xfrm>
            <a:off x="2986088" y="2031082"/>
            <a:ext cx="2449512" cy="1728788"/>
          </a:xfrm>
          <a:prstGeom prst="cloud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13" y="5314032"/>
            <a:ext cx="863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288" y="2323182"/>
            <a:ext cx="5349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5" y="2323182"/>
            <a:ext cx="534988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2175545"/>
            <a:ext cx="5349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5580063" y="2462882"/>
            <a:ext cx="2305050" cy="0"/>
          </a:xfrm>
          <a:prstGeom prst="straightConnector1">
            <a:avLst/>
          </a:prstGeom>
          <a:ln w="22225">
            <a:solidFill>
              <a:schemeClr val="accent3"/>
            </a:solidFill>
            <a:headEnd type="stealth" w="lg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364163" y="5344195"/>
            <a:ext cx="2520950" cy="0"/>
          </a:xfrm>
          <a:prstGeom prst="straightConnector1">
            <a:avLst/>
          </a:prstGeom>
          <a:ln w="22225">
            <a:solidFill>
              <a:schemeClr val="accent3"/>
            </a:solidFill>
            <a:headEnd type="stealth" w="lg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40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3686845"/>
            <a:ext cx="10620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6409"/>
          <p:cNvSpPr txBox="1">
            <a:spLocks noChangeArrowheads="1"/>
          </p:cNvSpPr>
          <p:nvPr/>
        </p:nvSpPr>
        <p:spPr bwMode="auto">
          <a:xfrm>
            <a:off x="7380312" y="2605881"/>
            <a:ext cx="13773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400" dirty="0" err="1" smtClean="0">
                <a:solidFill>
                  <a:schemeClr val="tx2"/>
                </a:solidFill>
                <a:latin typeface="+mj-lt"/>
              </a:rPr>
              <a:t>PanDA</a:t>
            </a:r>
            <a:r>
              <a:rPr lang="en-US" sz="1400" dirty="0" smtClean="0">
                <a:solidFill>
                  <a:schemeClr val="tx2"/>
                </a:solidFill>
                <a:latin typeface="+mj-lt"/>
              </a:rPr>
              <a:t> Server</a:t>
            </a:r>
          </a:p>
        </p:txBody>
      </p:sp>
      <p:pic>
        <p:nvPicPr>
          <p:cNvPr id="19" name="Picture 164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4263107"/>
            <a:ext cx="7921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loud 19"/>
          <p:cNvSpPr/>
          <p:nvPr/>
        </p:nvSpPr>
        <p:spPr>
          <a:xfrm>
            <a:off x="2914650" y="4191670"/>
            <a:ext cx="2447925" cy="1727200"/>
          </a:xfrm>
          <a:prstGeom prst="cloud">
            <a:avLst/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1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4555207"/>
            <a:ext cx="5349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713" y="4623470"/>
            <a:ext cx="5349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75" y="4336132"/>
            <a:ext cx="534988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>
            <a:off x="1331913" y="4047207"/>
            <a:ext cx="325437" cy="0"/>
          </a:xfrm>
          <a:prstGeom prst="straightConnector1">
            <a:avLst/>
          </a:prstGeom>
          <a:ln w="22225">
            <a:solidFill>
              <a:srgbClr val="0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266950" y="2823245"/>
            <a:ext cx="0" cy="2376487"/>
          </a:xfrm>
          <a:prstGeom prst="straightConnector1">
            <a:avLst/>
          </a:prstGeom>
          <a:ln w="22225">
            <a:solidFill>
              <a:srgbClr val="00000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63713" y="3831307"/>
            <a:ext cx="100965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latin typeface="+mj-lt"/>
              </a:rPr>
              <a:t>EC2 API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266950" y="5199732"/>
            <a:ext cx="576263" cy="0"/>
          </a:xfrm>
          <a:prstGeom prst="straightConnector1">
            <a:avLst/>
          </a:prstGeom>
          <a:ln w="22225">
            <a:solidFill>
              <a:srgbClr val="0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266950" y="2823245"/>
            <a:ext cx="576263" cy="0"/>
          </a:xfrm>
          <a:prstGeom prst="straightConnector1">
            <a:avLst/>
          </a:prstGeom>
          <a:ln w="22225">
            <a:solidFill>
              <a:srgbClr val="0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0" y="3183607"/>
            <a:ext cx="3556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997870"/>
            <a:ext cx="719137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3039145"/>
            <a:ext cx="3651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8" y="3255045"/>
            <a:ext cx="3825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3342015" y="1527845"/>
            <a:ext cx="187805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Private/Academic </a:t>
            </a:r>
            <a:r>
              <a:rPr lang="en-US" sz="1100" dirty="0" smtClean="0">
                <a:solidFill>
                  <a:schemeClr val="tx2"/>
                </a:solidFill>
                <a:latin typeface="+mj-lt"/>
              </a:rPr>
              <a:t>Clouds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7740352" y="2461865"/>
            <a:ext cx="745" cy="495475"/>
          </a:xfrm>
          <a:prstGeom prst="straightConnector1">
            <a:avLst/>
          </a:prstGeom>
          <a:ln w="22225">
            <a:solidFill>
              <a:schemeClr val="accent3"/>
            </a:solidFill>
            <a:headEnd type="none" w="lg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7885113" y="4839370"/>
            <a:ext cx="0" cy="495300"/>
          </a:xfrm>
          <a:prstGeom prst="straightConnector1">
            <a:avLst/>
          </a:prstGeom>
          <a:ln w="22225">
            <a:solidFill>
              <a:schemeClr val="accent3"/>
            </a:solidFill>
            <a:headEnd type="none" w="lg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131840" y="6018093"/>
            <a:ext cx="1971870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dirty="0" smtClean="0">
                <a:solidFill>
                  <a:schemeClr val="tx2"/>
                </a:solidFill>
                <a:latin typeface="+mj-lt"/>
              </a:rPr>
              <a:t>Public/Commercial Clouds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331640" y="1425550"/>
            <a:ext cx="7771285" cy="4955778"/>
            <a:chOff x="1331640" y="1425550"/>
            <a:chExt cx="7771285" cy="4955778"/>
          </a:xfrm>
        </p:grpSpPr>
        <p:sp>
          <p:nvSpPr>
            <p:cNvPr id="3" name="Rectangle 2"/>
            <p:cNvSpPr/>
            <p:nvPr/>
          </p:nvSpPr>
          <p:spPr>
            <a:xfrm>
              <a:off x="5225651" y="1425550"/>
              <a:ext cx="42646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>
                  <a:solidFill>
                    <a:srgbClr val="008000"/>
                  </a:solidFill>
                </a:rPr>
                <a:t> 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331640" y="3543399"/>
              <a:ext cx="426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771800" y="3729806"/>
              <a:ext cx="426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081635" y="5919663"/>
              <a:ext cx="426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676456" y="2535287"/>
              <a:ext cx="426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435600" y="2751807"/>
            <a:ext cx="1728688" cy="2232025"/>
            <a:chOff x="5435600" y="2751807"/>
            <a:chExt cx="1728688" cy="2232025"/>
          </a:xfrm>
        </p:grpSpPr>
        <p:grpSp>
          <p:nvGrpSpPr>
            <p:cNvPr id="48" name="Group 47"/>
            <p:cNvGrpSpPr/>
            <p:nvPr/>
          </p:nvGrpSpPr>
          <p:grpSpPr>
            <a:xfrm>
              <a:off x="5435600" y="2751807"/>
              <a:ext cx="1728688" cy="2232025"/>
              <a:chOff x="5435600" y="2565400"/>
              <a:chExt cx="1728688" cy="2232025"/>
            </a:xfrm>
          </p:grpSpPr>
          <p:sp>
            <p:nvSpPr>
              <p:cNvPr id="13" name="Can 12"/>
              <p:cNvSpPr/>
              <p:nvPr/>
            </p:nvSpPr>
            <p:spPr>
              <a:xfrm>
                <a:off x="6012160" y="3140968"/>
                <a:ext cx="504825" cy="576262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" name="Can 23"/>
              <p:cNvSpPr/>
              <p:nvPr/>
            </p:nvSpPr>
            <p:spPr>
              <a:xfrm>
                <a:off x="6588422" y="3140968"/>
                <a:ext cx="504825" cy="576262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" name="Can 24"/>
              <p:cNvSpPr/>
              <p:nvPr/>
            </p:nvSpPr>
            <p:spPr>
              <a:xfrm>
                <a:off x="6300365" y="3357438"/>
                <a:ext cx="503237" cy="576263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060975" y="3933056"/>
                <a:ext cx="1103313" cy="30797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Store results</a:t>
                </a:r>
              </a:p>
            </p:txBody>
          </p:sp>
          <p:grpSp>
            <p:nvGrpSpPr>
              <p:cNvPr id="41" name="Group 26"/>
              <p:cNvGrpSpPr>
                <a:grpSpLocks/>
              </p:cNvGrpSpPr>
              <p:nvPr/>
            </p:nvGrpSpPr>
            <p:grpSpPr bwMode="auto">
              <a:xfrm>
                <a:off x="5435600" y="4292600"/>
                <a:ext cx="1152525" cy="504825"/>
                <a:chOff x="5436096" y="4293096"/>
                <a:chExt cx="1152128" cy="504056"/>
              </a:xfrm>
            </p:grpSpPr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5436096" y="4797152"/>
                  <a:ext cx="1152128" cy="0"/>
                </a:xfrm>
                <a:prstGeom prst="straightConnector1">
                  <a:avLst/>
                </a:prstGeom>
                <a:ln w="22225">
                  <a:solidFill>
                    <a:schemeClr val="tx2">
                      <a:lumMod val="60000"/>
                      <a:lumOff val="40000"/>
                    </a:schemeClr>
                  </a:solidFill>
                  <a:tailEnd type="none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 flipV="1">
                  <a:off x="6588224" y="4293096"/>
                  <a:ext cx="0" cy="504056"/>
                </a:xfrm>
                <a:prstGeom prst="straightConnector1">
                  <a:avLst/>
                </a:prstGeom>
                <a:ln w="22225">
                  <a:solidFill>
                    <a:schemeClr val="tx2">
                      <a:lumMod val="60000"/>
                      <a:lumOff val="40000"/>
                    </a:schemeClr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Arrow Connector 43"/>
              <p:cNvCxnSpPr/>
              <p:nvPr/>
            </p:nvCxnSpPr>
            <p:spPr>
              <a:xfrm>
                <a:off x="5580063" y="2565400"/>
                <a:ext cx="1008062" cy="0"/>
              </a:xfrm>
              <a:prstGeom prst="straightConnector1">
                <a:avLst/>
              </a:prstGeom>
              <a:ln w="22225">
                <a:solidFill>
                  <a:schemeClr val="tx2">
                    <a:lumMod val="60000"/>
                    <a:lumOff val="40000"/>
                  </a:schemeClr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6588125" y="2565400"/>
                <a:ext cx="0" cy="431800"/>
              </a:xfrm>
              <a:prstGeom prst="straightConnector1">
                <a:avLst/>
              </a:prstGeom>
              <a:ln w="22225">
                <a:solidFill>
                  <a:schemeClr val="tx2">
                    <a:lumMod val="60000"/>
                    <a:lumOff val="40000"/>
                  </a:schemeClr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Rectangle 56"/>
            <p:cNvSpPr/>
            <p:nvPr/>
          </p:nvSpPr>
          <p:spPr>
            <a:xfrm>
              <a:off x="6417731" y="3615407"/>
              <a:ext cx="31450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Lucida Grande"/>
                <a:buChar char="?"/>
              </a:pPr>
              <a:r>
                <a:rPr lang="en-US" sz="2400" dirty="0">
                  <a:solidFill>
                    <a:srgbClr val="FF0000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578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CERN, </a:t>
            </a:r>
            <a:r>
              <a:rPr lang="en-US" dirty="0"/>
              <a:t>19 </a:t>
            </a:r>
            <a:r>
              <a:rPr lang="en-US" dirty="0" smtClean="0"/>
              <a:t>May 2011  </a:t>
            </a:r>
            <a:r>
              <a:rPr lang="en-US" dirty="0"/>
              <a:t>- </a:t>
            </a:r>
            <a:fld id="{2F4CB464-3759-4143-8757-563CAE68781C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131840" y="332656"/>
            <a:ext cx="5715000" cy="685800"/>
          </a:xfrm>
        </p:spPr>
        <p:txBody>
          <a:bodyPr/>
          <a:lstStyle/>
          <a:p>
            <a:pPr eaLnBrk="1" hangingPunct="1"/>
            <a:r>
              <a:rPr lang="en-GB" dirty="0" smtClean="0">
                <a:ea typeface="ＭＳ Ｐゴシック" charset="0"/>
                <a:cs typeface="ＭＳ Ｐゴシック" charset="0"/>
              </a:rPr>
              <a:t>EOS: Scalable Service Architecture</a:t>
            </a:r>
            <a:endParaRPr lang="en-GB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88" name="Rectangle 2"/>
          <p:cNvSpPr>
            <a:spLocks/>
          </p:cNvSpPr>
          <p:nvPr/>
        </p:nvSpPr>
        <p:spPr bwMode="auto">
          <a:xfrm>
            <a:off x="3791520" y="2604889"/>
            <a:ext cx="1518047" cy="625078"/>
          </a:xfrm>
          <a:prstGeom prst="rect">
            <a:avLst/>
          </a:prstGeom>
          <a:solidFill>
            <a:srgbClr val="A3D97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MGM</a:t>
            </a:r>
          </a:p>
        </p:txBody>
      </p:sp>
      <p:sp>
        <p:nvSpPr>
          <p:cNvPr id="89" name="Rectangle 3"/>
          <p:cNvSpPr>
            <a:spLocks/>
          </p:cNvSpPr>
          <p:nvPr/>
        </p:nvSpPr>
        <p:spPr bwMode="auto">
          <a:xfrm>
            <a:off x="3795513" y="5096668"/>
            <a:ext cx="1518047" cy="625078"/>
          </a:xfrm>
          <a:prstGeom prst="rect">
            <a:avLst/>
          </a:prstGeom>
          <a:solidFill>
            <a:srgbClr val="FFA49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FST</a:t>
            </a:r>
          </a:p>
        </p:txBody>
      </p:sp>
      <p:sp>
        <p:nvSpPr>
          <p:cNvPr id="90" name="Oval 4"/>
          <p:cNvSpPr>
            <a:spLocks/>
          </p:cNvSpPr>
          <p:nvPr/>
        </p:nvSpPr>
        <p:spPr bwMode="auto">
          <a:xfrm>
            <a:off x="4059411" y="3578224"/>
            <a:ext cx="892969" cy="892969"/>
          </a:xfrm>
          <a:prstGeom prst="ellipse">
            <a:avLst/>
          </a:prstGeom>
          <a:solidFill>
            <a:srgbClr val="FED198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MQ</a:t>
            </a:r>
          </a:p>
        </p:txBody>
      </p:sp>
      <p:sp>
        <p:nvSpPr>
          <p:cNvPr id="91" name="Line 5"/>
          <p:cNvSpPr>
            <a:spLocks noChangeShapeType="1"/>
          </p:cNvSpPr>
          <p:nvPr/>
        </p:nvSpPr>
        <p:spPr bwMode="auto">
          <a:xfrm flipH="1">
            <a:off x="4514824" y="3238897"/>
            <a:ext cx="8930" cy="321469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Line 6"/>
          <p:cNvSpPr>
            <a:spLocks noChangeShapeType="1"/>
          </p:cNvSpPr>
          <p:nvPr/>
        </p:nvSpPr>
        <p:spPr bwMode="auto">
          <a:xfrm flipH="1">
            <a:off x="4521472" y="4569618"/>
            <a:ext cx="0" cy="465485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Rectangle 7"/>
          <p:cNvSpPr>
            <a:spLocks/>
          </p:cNvSpPr>
          <p:nvPr/>
        </p:nvSpPr>
        <p:spPr bwMode="auto">
          <a:xfrm>
            <a:off x="176361" y="2171228"/>
            <a:ext cx="3250406" cy="1509117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Management Server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Pluggable Namespace, Quota, </a:t>
            </a:r>
            <a:r>
              <a:rPr lang="en-US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ACLs,HA</a:t>
            </a:r>
            <a:endParaRPr lang="en-US" b="0" dirty="0">
              <a:solidFill>
                <a:schemeClr val="tx2"/>
              </a:solidFill>
              <a:ea typeface="Gill Sans" charset="0"/>
              <a:cs typeface="Gill Sans" charset="0"/>
            </a:endParaRP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Strong Authentication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Capability Engine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Placement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Location</a:t>
            </a:r>
          </a:p>
        </p:txBody>
      </p:sp>
      <p:sp>
        <p:nvSpPr>
          <p:cNvPr id="94" name="Rectangle 8"/>
          <p:cNvSpPr>
            <a:spLocks/>
          </p:cNvSpPr>
          <p:nvPr/>
        </p:nvSpPr>
        <p:spPr bwMode="auto">
          <a:xfrm>
            <a:off x="157386" y="3781341"/>
            <a:ext cx="2374180" cy="64633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Message Queue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Service State Messages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Transaction Reports</a:t>
            </a:r>
          </a:p>
        </p:txBody>
      </p:sp>
      <p:sp>
        <p:nvSpPr>
          <p:cNvPr id="95" name="Rectangle 9"/>
          <p:cNvSpPr>
            <a:spLocks/>
          </p:cNvSpPr>
          <p:nvPr/>
        </p:nvSpPr>
        <p:spPr bwMode="auto">
          <a:xfrm>
            <a:off x="160736" y="4699967"/>
            <a:ext cx="3581872" cy="107721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Storage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&amp; File Meta Data Store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Capability Authorization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&amp; Block </a:t>
            </a:r>
            <a:r>
              <a:rPr lang="en-US" b="0" dirty="0" smtClean="0">
                <a:solidFill>
                  <a:schemeClr val="tx2"/>
                </a:solidFill>
                <a:ea typeface="Gill Sans" charset="0"/>
                <a:cs typeface="Gill Sans" charset="0"/>
              </a:rPr>
              <a:t>Disk </a:t>
            </a:r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Error Detection (Scrubbing)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Layout Plugins [ currently Raid-1(n) ]</a:t>
            </a:r>
          </a:p>
        </p:txBody>
      </p:sp>
      <p:sp>
        <p:nvSpPr>
          <p:cNvPr id="96" name="Oval 10"/>
          <p:cNvSpPr>
            <a:spLocks/>
          </p:cNvSpPr>
          <p:nvPr/>
        </p:nvSpPr>
        <p:spPr bwMode="auto">
          <a:xfrm>
            <a:off x="6527602" y="2398936"/>
            <a:ext cx="767953" cy="77688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xrootd</a:t>
            </a:r>
          </a:p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server</a:t>
            </a:r>
          </a:p>
        </p:txBody>
      </p:sp>
      <p:sp>
        <p:nvSpPr>
          <p:cNvPr id="97" name="Oval 11"/>
          <p:cNvSpPr>
            <a:spLocks/>
          </p:cNvSpPr>
          <p:nvPr/>
        </p:nvSpPr>
        <p:spPr bwMode="auto">
          <a:xfrm>
            <a:off x="6527602" y="3559794"/>
            <a:ext cx="767953" cy="77688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xrootd</a:t>
            </a:r>
          </a:p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server</a:t>
            </a:r>
          </a:p>
        </p:txBody>
      </p:sp>
      <p:sp>
        <p:nvSpPr>
          <p:cNvPr id="98" name="Oval 12"/>
          <p:cNvSpPr>
            <a:spLocks/>
          </p:cNvSpPr>
          <p:nvPr/>
        </p:nvSpPr>
        <p:spPr bwMode="auto">
          <a:xfrm>
            <a:off x="6527602" y="4667076"/>
            <a:ext cx="767953" cy="77688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xrootd</a:t>
            </a:r>
          </a:p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server</a:t>
            </a:r>
          </a:p>
        </p:txBody>
      </p:sp>
      <p:sp>
        <p:nvSpPr>
          <p:cNvPr id="99" name="AutoShape 13"/>
          <p:cNvSpPr>
            <a:spLocks/>
          </p:cNvSpPr>
          <p:nvPr/>
        </p:nvSpPr>
        <p:spPr bwMode="auto">
          <a:xfrm>
            <a:off x="7313415" y="2640037"/>
            <a:ext cx="759023" cy="294680"/>
          </a:xfrm>
          <a:prstGeom prst="rightArrow">
            <a:avLst>
              <a:gd name="adj1" fmla="val 32000"/>
              <a:gd name="adj2" fmla="val 13334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utoShape 14"/>
          <p:cNvSpPr>
            <a:spLocks/>
          </p:cNvSpPr>
          <p:nvPr/>
        </p:nvSpPr>
        <p:spPr bwMode="auto">
          <a:xfrm>
            <a:off x="7313415" y="3800896"/>
            <a:ext cx="759023" cy="294680"/>
          </a:xfrm>
          <a:prstGeom prst="rightArrow">
            <a:avLst>
              <a:gd name="adj1" fmla="val 32000"/>
              <a:gd name="adj2" fmla="val 13334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AutoShape 15"/>
          <p:cNvSpPr>
            <a:spLocks/>
          </p:cNvSpPr>
          <p:nvPr/>
        </p:nvSpPr>
        <p:spPr bwMode="auto">
          <a:xfrm>
            <a:off x="7313415" y="4908177"/>
            <a:ext cx="759023" cy="294680"/>
          </a:xfrm>
          <a:prstGeom prst="rightArrow">
            <a:avLst>
              <a:gd name="adj1" fmla="val 32000"/>
              <a:gd name="adj2" fmla="val 13334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AutoShape 16"/>
          <p:cNvSpPr>
            <a:spLocks/>
          </p:cNvSpPr>
          <p:nvPr/>
        </p:nvSpPr>
        <p:spPr bwMode="auto">
          <a:xfrm>
            <a:off x="8099226" y="2523951"/>
            <a:ext cx="892969" cy="517922"/>
          </a:xfrm>
          <a:prstGeom prst="roundRect">
            <a:avLst>
              <a:gd name="adj" fmla="val 25861"/>
            </a:avLst>
          </a:prstGeom>
          <a:solidFill>
            <a:srgbClr val="EFF7A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MGM </a:t>
            </a:r>
          </a:p>
          <a:p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Plugin</a:t>
            </a:r>
          </a:p>
        </p:txBody>
      </p:sp>
      <p:sp>
        <p:nvSpPr>
          <p:cNvPr id="103" name="AutoShape 17"/>
          <p:cNvSpPr>
            <a:spLocks/>
          </p:cNvSpPr>
          <p:nvPr/>
        </p:nvSpPr>
        <p:spPr bwMode="auto">
          <a:xfrm>
            <a:off x="8099226" y="3693740"/>
            <a:ext cx="892969" cy="517922"/>
          </a:xfrm>
          <a:prstGeom prst="roundRect">
            <a:avLst>
              <a:gd name="adj" fmla="val 25861"/>
            </a:avLst>
          </a:prstGeom>
          <a:solidFill>
            <a:srgbClr val="EFF7A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MQ </a:t>
            </a:r>
          </a:p>
          <a:p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Plugin</a:t>
            </a:r>
          </a:p>
        </p:txBody>
      </p:sp>
      <p:sp>
        <p:nvSpPr>
          <p:cNvPr id="104" name="AutoShape 18"/>
          <p:cNvSpPr>
            <a:spLocks/>
          </p:cNvSpPr>
          <p:nvPr/>
        </p:nvSpPr>
        <p:spPr bwMode="auto">
          <a:xfrm>
            <a:off x="8099226" y="4792091"/>
            <a:ext cx="892969" cy="517922"/>
          </a:xfrm>
          <a:prstGeom prst="roundRect">
            <a:avLst>
              <a:gd name="adj" fmla="val 25861"/>
            </a:avLst>
          </a:prstGeom>
          <a:solidFill>
            <a:srgbClr val="EFF7A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FST</a:t>
            </a:r>
          </a:p>
          <a:p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Plugin</a:t>
            </a:r>
          </a:p>
        </p:txBody>
      </p:sp>
      <p:sp>
        <p:nvSpPr>
          <p:cNvPr id="105" name="Rectangle 19"/>
          <p:cNvSpPr>
            <a:spLocks/>
          </p:cNvSpPr>
          <p:nvPr/>
        </p:nvSpPr>
        <p:spPr bwMode="auto">
          <a:xfrm>
            <a:off x="6551279" y="2076901"/>
            <a:ext cx="2634661" cy="21544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Implemented as plugins in </a:t>
            </a:r>
            <a:r>
              <a:rPr lang="en-US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xrootd</a:t>
            </a:r>
            <a:endParaRPr lang="en-US" b="0" dirty="0">
              <a:solidFill>
                <a:schemeClr val="tx2"/>
              </a:solidFill>
              <a:ea typeface="Gill Sans" charset="0"/>
              <a:cs typeface="Gill Sans" charset="0"/>
            </a:endParaRPr>
          </a:p>
        </p:txBody>
      </p:sp>
      <p:sp>
        <p:nvSpPr>
          <p:cNvPr id="106" name="Line 20"/>
          <p:cNvSpPr>
            <a:spLocks noChangeShapeType="1"/>
          </p:cNvSpPr>
          <p:nvPr/>
        </p:nvSpPr>
        <p:spPr bwMode="auto">
          <a:xfrm flipH="1">
            <a:off x="6902648" y="3202608"/>
            <a:ext cx="8930" cy="321469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07" name="Line 21"/>
          <p:cNvSpPr>
            <a:spLocks noChangeShapeType="1"/>
          </p:cNvSpPr>
          <p:nvPr/>
        </p:nvSpPr>
        <p:spPr bwMode="auto">
          <a:xfrm flipH="1">
            <a:off x="6902648" y="4363466"/>
            <a:ext cx="8930" cy="321469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08" name="Oval 22"/>
          <p:cNvSpPr>
            <a:spLocks/>
          </p:cNvSpPr>
          <p:nvPr/>
        </p:nvSpPr>
        <p:spPr bwMode="auto">
          <a:xfrm>
            <a:off x="5059536" y="2667396"/>
            <a:ext cx="589359" cy="517922"/>
          </a:xfrm>
          <a:prstGeom prst="ellipse">
            <a:avLst/>
          </a:prstGeom>
          <a:solidFill>
            <a:srgbClr val="CFBBFE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7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NS</a:t>
            </a:r>
          </a:p>
        </p:txBody>
      </p:sp>
      <p:sp>
        <p:nvSpPr>
          <p:cNvPr id="109" name="Line 23"/>
          <p:cNvSpPr>
            <a:spLocks noChangeShapeType="1"/>
          </p:cNvSpPr>
          <p:nvPr/>
        </p:nvSpPr>
        <p:spPr bwMode="auto">
          <a:xfrm>
            <a:off x="3945408" y="3201466"/>
            <a:ext cx="0" cy="1872208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triangl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Rectangle 24"/>
          <p:cNvSpPr>
            <a:spLocks/>
          </p:cNvSpPr>
          <p:nvPr/>
        </p:nvSpPr>
        <p:spPr bwMode="auto">
          <a:xfrm>
            <a:off x="3708456" y="3963154"/>
            <a:ext cx="233838" cy="12311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800">
                <a:solidFill>
                  <a:schemeClr val="tx1"/>
                </a:solidFill>
                <a:ea typeface="Gill Sans" charset="0"/>
                <a:cs typeface="Gill Sans" charset="0"/>
              </a:rPr>
              <a:t>sync</a:t>
            </a:r>
          </a:p>
        </p:txBody>
      </p:sp>
      <p:sp>
        <p:nvSpPr>
          <p:cNvPr id="111" name="Rectangle 25"/>
          <p:cNvSpPr>
            <a:spLocks/>
          </p:cNvSpPr>
          <p:nvPr/>
        </p:nvSpPr>
        <p:spPr bwMode="auto">
          <a:xfrm>
            <a:off x="4616928" y="4588232"/>
            <a:ext cx="290895" cy="12311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800">
                <a:solidFill>
                  <a:schemeClr val="tx1"/>
                </a:solidFill>
                <a:ea typeface="Gill Sans" charset="0"/>
                <a:cs typeface="Gill Sans" charset="0"/>
              </a:rPr>
              <a:t>async</a:t>
            </a:r>
          </a:p>
        </p:txBody>
      </p:sp>
      <p:sp>
        <p:nvSpPr>
          <p:cNvPr id="112" name="Rectangle 26"/>
          <p:cNvSpPr>
            <a:spLocks/>
          </p:cNvSpPr>
          <p:nvPr/>
        </p:nvSpPr>
        <p:spPr bwMode="auto">
          <a:xfrm>
            <a:off x="4613579" y="3329146"/>
            <a:ext cx="290895" cy="12311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800">
                <a:solidFill>
                  <a:schemeClr val="tx1"/>
                </a:solidFill>
                <a:ea typeface="Gill Sans" charset="0"/>
                <a:cs typeface="Gill Sans" charset="0"/>
              </a:rPr>
              <a:t>async</a:t>
            </a:r>
          </a:p>
        </p:txBody>
      </p:sp>
      <p:sp>
        <p:nvSpPr>
          <p:cNvPr id="113" name="Rectangle 27"/>
          <p:cNvSpPr>
            <a:spLocks/>
          </p:cNvSpPr>
          <p:nvPr/>
        </p:nvSpPr>
        <p:spPr bwMode="auto">
          <a:xfrm>
            <a:off x="4416598" y="1515467"/>
            <a:ext cx="884039" cy="392906"/>
          </a:xfrm>
          <a:prstGeom prst="rect">
            <a:avLst/>
          </a:prstGeom>
          <a:solidFill>
            <a:srgbClr val="CADBFE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FUSE</a:t>
            </a:r>
          </a:p>
        </p:txBody>
      </p:sp>
      <p:sp>
        <p:nvSpPr>
          <p:cNvPr id="114" name="Rectangle 28"/>
          <p:cNvSpPr>
            <a:spLocks/>
          </p:cNvSpPr>
          <p:nvPr/>
        </p:nvSpPr>
        <p:spPr bwMode="auto">
          <a:xfrm>
            <a:off x="3737942" y="1694060"/>
            <a:ext cx="884039" cy="392906"/>
          </a:xfrm>
          <a:prstGeom prst="rect">
            <a:avLst/>
          </a:prstGeom>
          <a:solidFill>
            <a:srgbClr val="CADBFE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XrdClient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sp>
        <p:nvSpPr>
          <p:cNvPr id="115" name="Rectangle 29"/>
          <p:cNvSpPr>
            <a:spLocks/>
          </p:cNvSpPr>
          <p:nvPr/>
        </p:nvSpPr>
        <p:spPr bwMode="auto">
          <a:xfrm>
            <a:off x="196453" y="1340768"/>
            <a:ext cx="3250406" cy="89296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Clients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XROOT client &amp; FUSE</a:t>
            </a:r>
          </a:p>
          <a:p>
            <a:pPr algn="l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KRB5 + X509 authenticated</a:t>
            </a:r>
          </a:p>
        </p:txBody>
      </p:sp>
      <p:sp>
        <p:nvSpPr>
          <p:cNvPr id="116" name="Oval 30"/>
          <p:cNvSpPr>
            <a:spLocks/>
          </p:cNvSpPr>
          <p:nvPr/>
        </p:nvSpPr>
        <p:spPr bwMode="auto">
          <a:xfrm>
            <a:off x="5782841" y="2667396"/>
            <a:ext cx="589359" cy="517922"/>
          </a:xfrm>
          <a:prstGeom prst="ellipse">
            <a:avLst/>
          </a:prstGeom>
          <a:solidFill>
            <a:srgbClr val="E6E6E6"/>
          </a:solidFill>
          <a:ln w="25400" cap="rnd">
            <a:solidFill>
              <a:schemeClr val="tx1"/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7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NS</a:t>
            </a:r>
          </a:p>
        </p:txBody>
      </p:sp>
      <p:sp>
        <p:nvSpPr>
          <p:cNvPr id="117" name="Freeform 31"/>
          <p:cNvSpPr>
            <a:spLocks/>
          </p:cNvSpPr>
          <p:nvPr/>
        </p:nvSpPr>
        <p:spPr bwMode="auto">
          <a:xfrm>
            <a:off x="5577458" y="2685256"/>
            <a:ext cx="258961" cy="53578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5959" y="3600"/>
              </a:cxn>
              <a:cxn ang="0">
                <a:pos x="10428" y="0"/>
              </a:cxn>
              <a:cxn ang="0">
                <a:pos x="15641" y="720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5959" y="3600"/>
                </a:lnTo>
                <a:lnTo>
                  <a:pt x="10428" y="0"/>
                </a:lnTo>
                <a:lnTo>
                  <a:pt x="15641" y="7200"/>
                </a:ln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Rectangle 32"/>
          <p:cNvSpPr>
            <a:spLocks/>
          </p:cNvSpPr>
          <p:nvPr/>
        </p:nvSpPr>
        <p:spPr bwMode="auto">
          <a:xfrm>
            <a:off x="5564900" y="2524238"/>
            <a:ext cx="344257" cy="10772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700">
                <a:solidFill>
                  <a:schemeClr val="tx1"/>
                </a:solidFill>
                <a:ea typeface="Gill Sans" charset="0"/>
                <a:cs typeface="Gill Sans" charset="0"/>
              </a:rPr>
              <a:t>Failover</a:t>
            </a:r>
          </a:p>
        </p:txBody>
      </p:sp>
      <p:sp>
        <p:nvSpPr>
          <p:cNvPr id="119" name="Line 33"/>
          <p:cNvSpPr>
            <a:spLocks noChangeShapeType="1"/>
          </p:cNvSpPr>
          <p:nvPr/>
        </p:nvSpPr>
        <p:spPr bwMode="auto">
          <a:xfrm rot="10800000">
            <a:off x="4175496" y="2078037"/>
            <a:ext cx="348258" cy="491133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miter lim="800000"/>
            <a:headEnd type="stealth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0" name="Group 34"/>
          <p:cNvGrpSpPr>
            <a:grpSpLocks/>
          </p:cNvGrpSpPr>
          <p:nvPr/>
        </p:nvGrpSpPr>
        <p:grpSpPr bwMode="auto">
          <a:xfrm>
            <a:off x="6535613" y="1488108"/>
            <a:ext cx="2428875" cy="375047"/>
            <a:chOff x="0" y="0"/>
            <a:chExt cx="2176" cy="336"/>
          </a:xfrm>
        </p:grpSpPr>
        <p:sp>
          <p:nvSpPr>
            <p:cNvPr id="121" name="Rectangle 35"/>
            <p:cNvSpPr>
              <a:spLocks/>
            </p:cNvSpPr>
            <p:nvPr/>
          </p:nvSpPr>
          <p:spPr bwMode="auto">
            <a:xfrm>
              <a:off x="24" y="24"/>
              <a:ext cx="2128" cy="288"/>
            </a:xfrm>
            <a:prstGeom prst="rect">
              <a:avLst/>
            </a:prstGeom>
            <a:solidFill>
              <a:srgbClr val="CDCDCD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sz="700">
                  <a:solidFill>
                    <a:schemeClr val="tx1"/>
                  </a:solidFill>
                  <a:ea typeface="Gill Sans" charset="0"/>
                  <a:cs typeface="Gill Sans" charset="0"/>
                </a:rPr>
                <a:t>bash# df /eos</a:t>
              </a:r>
            </a:p>
            <a:p>
              <a:pPr algn="l"/>
              <a:r>
                <a:rPr lang="en-US" sz="700">
                  <a:solidFill>
                    <a:schemeClr val="tx1"/>
                  </a:solidFill>
                  <a:ea typeface="Gill Sans" charset="0"/>
                  <a:cs typeface="Gill Sans" charset="0"/>
                </a:rPr>
                <a:t>eosatlas.cern.ch                   3.8P    39G   3.8P   1% /eos</a:t>
              </a:r>
            </a:p>
          </p:txBody>
        </p:sp>
        <p:pic>
          <p:nvPicPr>
            <p:cNvPr id="122" name="Picture 36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2176" cy="336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  <p:sp>
        <p:nvSpPr>
          <p:cNvPr id="123" name="Rectangle 122"/>
          <p:cNvSpPr/>
          <p:nvPr/>
        </p:nvSpPr>
        <p:spPr>
          <a:xfrm>
            <a:off x="5369667" y="1473274"/>
            <a:ext cx="4264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sz="2400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1403648" y="5877272"/>
            <a:ext cx="6408712" cy="646331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[root@vmbsq090700 ~]# </a:t>
            </a:r>
            <a:r>
              <a:rPr lang="en-US" sz="1200" dirty="0" err="1" smtClean="0">
                <a:solidFill>
                  <a:schemeClr val="tx2"/>
                </a:solidFill>
                <a:latin typeface="Courier"/>
                <a:cs typeface="Courier"/>
              </a:rPr>
              <a:t>df</a:t>
            </a:r>
            <a:r>
              <a:rPr lang="en-US" sz="1200" dirty="0" smtClean="0">
                <a:solidFill>
                  <a:schemeClr val="tx2"/>
                </a:solidFill>
                <a:latin typeface="Courier"/>
                <a:cs typeface="Courier"/>
              </a:rPr>
              <a:t> /</a:t>
            </a:r>
            <a:r>
              <a:rPr lang="en-US" sz="1200" dirty="0" err="1" smtClean="0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Filesystem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          1K-blocks      Used Available Use% Mounted on</a:t>
            </a:r>
          </a:p>
          <a:p>
            <a:r>
              <a:rPr lang="en-US" sz="1200" dirty="0" err="1" smtClean="0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r>
              <a:rPr lang="en-US" sz="1200" dirty="0" smtClean="0">
                <a:solidFill>
                  <a:schemeClr val="tx2"/>
                </a:solidFill>
                <a:latin typeface="Courier"/>
                <a:cs typeface="Courier"/>
              </a:rPr>
              <a:t>                  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3413376370848  23790724 3413352580124   1% 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25027" y="5497487"/>
            <a:ext cx="209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Andreas Peters  IT/DM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40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2089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Listing available images:</a:t>
            </a: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fr-F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fr-F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CERN -H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ls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-i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          LOCATION                           STATE     VISIBILITY ARCH TYPE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ami-00000008 hepix_sl55_x86_64_kvm             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ami-00000002 cernvm232_head_slc5_x86_64_kvm    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ami-00000004 cernvm231_slc5_x86_64_kvm         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ami-00000003 cernvm232_batch_slc5_x86_64_kvm   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ami-00000010 lxdev_slc6_quattor_slc6_x86_64_kvm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endParaRPr lang="fr-F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pPr lvl="0"/>
            <a:endParaRPr lang="en-US" sz="2000" dirty="0" smtClean="0">
              <a:solidFill>
                <a:srgbClr val="353A90"/>
              </a:solidFill>
            </a:endParaRPr>
          </a:p>
          <a:p>
            <a:pPr lvl="0"/>
            <a:r>
              <a:rPr lang="en-US" sz="2000" dirty="0" smtClean="0">
                <a:solidFill>
                  <a:srgbClr val="353A90"/>
                </a:solidFill>
              </a:rPr>
              <a:t>Support for multiple regions:</a:t>
            </a:r>
            <a:endParaRPr lang="en-US" sz="2000" dirty="0">
              <a:solidFill>
                <a:srgbClr val="353A90"/>
              </a:solidFill>
            </a:endParaRPr>
          </a:p>
          <a:p>
            <a:endParaRPr lang="fr-F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fr-F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fr-F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EC2 -H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ls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-i ami-5c3ec235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          LOCATION                                                                           STATE     VISIBILITY ARCH   TYPE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ami-5c3ec235 download.cernvm.cern.ch.s3.amazonaws.com/cernvm-2.3.1-x86_64_1899.img.manifest.xml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x86_64 machine</a:t>
            </a: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smtClean="0">
                <a:ea typeface="ＭＳ Ｐゴシック" charset="0"/>
                <a:cs typeface="ＭＳ Ｐゴシック" charset="0"/>
              </a:rPr>
              <a:t>Using </a:t>
            </a:r>
            <a:r>
              <a:rPr lang="en-US" sz="3200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US" sz="3200" dirty="0" smtClean="0">
                <a:ea typeface="ＭＳ Ｐゴシック" charset="0"/>
                <a:cs typeface="ＭＳ Ｐゴシック" charset="0"/>
              </a:rPr>
              <a:t>-tools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25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Proxy certificate</a:t>
            </a:r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lcg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grid-proxy-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init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Your identity: 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cern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/OU=computers/CN=pilot/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copilot.cern.ch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Creating proxy ................................................ Done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Your proxy is valid until: Thu May 19 06:43:50 </a:t>
            </a:r>
            <a:r>
              <a:rPr lang="en-US" sz="1200" dirty="0" smtClean="0">
                <a:solidFill>
                  <a:schemeClr val="tx2"/>
                </a:solidFill>
                <a:latin typeface="Courier"/>
                <a:cs typeface="Courier"/>
              </a:rPr>
              <a:t>2011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lcg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grid-proxy-info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subject  : 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cern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/OU=computers/CN=pilot/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copilot.cern.ch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/CN=1766683191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issuer   : 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cern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/OU=computers/CN=pilot/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copilot.cern.ch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identity : 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cern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/OU=computers/CN=pilot/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copilot.cern.ch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type     : Proxy draft (pre-RFC) compliant impersonation proxy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strength : 512 bits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path     : 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tmp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/x509up_u500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timeleft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: 11:59:56</a:t>
            </a:r>
            <a:endParaRPr lang="en-US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smtClean="0">
                <a:ea typeface="ＭＳ Ｐゴシック" charset="0"/>
                <a:cs typeface="ＭＳ Ｐゴシック" charset="0"/>
              </a:rPr>
              <a:t>Initializin</a:t>
            </a:r>
            <a:r>
              <a:rPr lang="en-US" sz="3200" dirty="0" smtClean="0">
                <a:ea typeface="ＭＳ Ｐゴシック" charset="0"/>
                <a:cs typeface="ＭＳ Ｐゴシック" charset="0"/>
              </a:rPr>
              <a:t>g credentials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4869160"/>
            <a:ext cx="8610600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  <a:defRPr sz="2000">
                <a:solidFill>
                  <a:schemeClr val="tx2"/>
                </a:solidFill>
                <a:latin typeface="Arial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Char char="•"/>
              <a:defRPr>
                <a:solidFill>
                  <a:schemeClr val="tx2"/>
                </a:solidFill>
                <a:latin typeface="Arial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2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Arial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en-GB" sz="2000" dirty="0" smtClean="0">
                <a:ea typeface="ＭＳ Ｐゴシック" charset="0"/>
                <a:cs typeface="ＭＳ Ｐゴシック" charset="0"/>
              </a:rPr>
              <a:t>This proxy certificate is time limited and authorized only to</a:t>
            </a:r>
          </a:p>
          <a:p>
            <a:pPr lvl="1" eaLnBrk="1" hangingPunct="1"/>
            <a:r>
              <a:rPr lang="en-GB" sz="1600" dirty="0" smtClean="0">
                <a:ea typeface="ＭＳ Ｐゴシック" charset="0"/>
              </a:rPr>
              <a:t>Request jobs from dedicated </a:t>
            </a:r>
            <a:r>
              <a:rPr lang="en-GB" sz="1600" dirty="0" err="1" smtClean="0">
                <a:ea typeface="ＭＳ Ｐゴシック" charset="0"/>
              </a:rPr>
              <a:t>PanDA</a:t>
            </a:r>
            <a:r>
              <a:rPr lang="en-GB" sz="1600" dirty="0" smtClean="0">
                <a:ea typeface="ＭＳ Ｐゴシック" charset="0"/>
              </a:rPr>
              <a:t> queue</a:t>
            </a:r>
          </a:p>
          <a:p>
            <a:pPr lvl="1" eaLnBrk="1" hangingPunct="1"/>
            <a:r>
              <a:rPr lang="en-GB" sz="1600" dirty="0" smtClean="0">
                <a:ea typeface="ＭＳ Ｐゴシック" charset="0"/>
                <a:cs typeface="ＭＳ Ｐゴシック" charset="0"/>
              </a:rPr>
              <a:t>Write (but not delete) files </a:t>
            </a:r>
            <a:r>
              <a:rPr lang="en-GB" sz="1600" dirty="0" smtClean="0">
                <a:ea typeface="ＭＳ Ｐゴシック" charset="0"/>
              </a:rPr>
              <a:t>in a given EOS directory</a:t>
            </a:r>
            <a:endParaRPr lang="en-GB" sz="1600" dirty="0" smtClean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64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496944" cy="4647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Starting contextualized </a:t>
            </a:r>
            <a:r>
              <a:rPr lang="en-US" sz="2000" dirty="0" err="1" smtClean="0">
                <a:solidFill>
                  <a:schemeClr val="tx2"/>
                </a:solidFill>
              </a:rPr>
              <a:t>CernVM</a:t>
            </a:r>
            <a:r>
              <a:rPr lang="en-US" sz="2000" dirty="0" smtClean="0">
                <a:solidFill>
                  <a:schemeClr val="tx2"/>
                </a:solidFill>
              </a:rPr>
              <a:t> images on </a:t>
            </a:r>
            <a:r>
              <a:rPr lang="en-US" sz="2000" dirty="0" err="1" smtClean="0">
                <a:solidFill>
                  <a:schemeClr val="tx2"/>
                </a:solidFill>
              </a:rPr>
              <a:t>lxCloud</a:t>
            </a:r>
            <a:r>
              <a:rPr lang="en-US" sz="2000" dirty="0" smtClean="0">
                <a:solidFill>
                  <a:schemeClr val="tx2"/>
                </a:solidFill>
              </a:rPr>
              <a:t>:</a:t>
            </a:r>
          </a:p>
          <a:p>
            <a:endParaRPr lang="en-US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pt-B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CERN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ami-00000003 --proxy --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template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panda-wn:1</a:t>
            </a: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r-47a5402e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 default i-195 ami-00000003 128.142.192.62 128.142.192.62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0 m1.small 1970-01-01T01:00:00+01:00 default</a:t>
            </a:r>
          </a:p>
          <a:p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pt-B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CERN -H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ls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ID    RID     OWNER   GROUP   DNS            STATE   KEY     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TYPE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i-195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128.142.192.62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small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pt-B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CERN -H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ls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ID    RID     OWNER   GROUP   DNS            STATE   KEY     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TYPE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i-195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128.142.192.62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-196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128.142.192.63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small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i-197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128.142.192.64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-198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128.142.192.65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-199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128.142.192.66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-200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128.142.192.67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-201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128.142.192.52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-202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128.142.192.53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-203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128.142.192.54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-204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128.142.192.55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-205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128.142.192.56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-206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128.142.192.57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small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err="1" smtClean="0">
                <a:ea typeface="ＭＳ Ｐゴシック" charset="0"/>
                <a:cs typeface="ＭＳ Ｐゴシック" charset="0"/>
              </a:rPr>
              <a:t>lxCloud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84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496944" cy="427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Starting more contextualized </a:t>
            </a:r>
            <a:r>
              <a:rPr lang="en-US" sz="2000" dirty="0" err="1" smtClean="0">
                <a:solidFill>
                  <a:schemeClr val="tx2"/>
                </a:solidFill>
              </a:rPr>
              <a:t>CernVM</a:t>
            </a:r>
            <a:r>
              <a:rPr lang="en-US" sz="2000" dirty="0" smtClean="0">
                <a:solidFill>
                  <a:schemeClr val="tx2"/>
                </a:solidFill>
              </a:rPr>
              <a:t> images on EC2:</a:t>
            </a:r>
          </a:p>
          <a:p>
            <a:endParaRPr lang="en-US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[pbuncic@localhost ~]$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cvm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 ami-5c3ec235 -g default -t m1.large --kernel aki-9800e5f1 --key ami --proxy --template panda-wn:10</a:t>
            </a: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r-ad962dc1 392941794136  default i-f3b04a9d ami-5c3ec235   pending ami 0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r-ad962dc1 392941794136  default i-f1b04a9f ami-5c3ec235   pending ami 1 m1.large </a:t>
            </a:r>
            <a:endParaRPr lang="hu-HU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r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-ad962dc1 392941794136  default i-cfb04aa1 ami-5c3ec235   pending ami 2 m1.large </a:t>
            </a:r>
            <a:endParaRPr lang="hu-HU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r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-ad962dc1 392941794136  default i-cdb04aa3 ami-5c3ec235   pending ami 3 m1.large </a:t>
            </a:r>
            <a:endParaRPr lang="hu-HU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....</a:t>
            </a:r>
          </a:p>
          <a:p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[pbuncic@localhost ~]$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cvm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--region EC2 -H ls</a:t>
            </a: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ID         RID        OWNER        GROUP   DNS     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          STATE   KEY TYPE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i-f3b04a9d r-ad962dc1 392941794136 default ec2-50-16-144-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41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  running ami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i-f1b04a9f r-ad962dc1 392941794136 default ec2-75-101-214-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247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m1.large </a:t>
            </a:r>
            <a:endParaRPr lang="hu-HU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-cfb04aa1 r-ad962dc1 392941794136 default ec2-184-72-183-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26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i-cdb04aa3 r-ad962dc1 392941794136 default ec2-184-73-56-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72 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i-cbb04aa5 r-ad962dc1 392941794136 default ec2-50-16-32-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51  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i-c9b04aa7 r-ad962dc1 392941794136 default ec2-75-101-184-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46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i-c7b04aa9 r-ad962dc1 392941794136 default ec2-50-19-38-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225 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i-c5b04aab r-ad962dc1 392941794136 default ec2-50-16-105-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241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i-c3b04aad r-ad962dc1 392941794136 default ec2-174-129-86-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61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i-c1b04aaf r-ad962dc1 392941794136 default ec2-50-19-9-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47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  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smtClean="0">
                <a:ea typeface="ＭＳ Ｐゴシック" charset="0"/>
                <a:cs typeface="ＭＳ Ｐゴシック" charset="0"/>
              </a:rPr>
              <a:t>Amazon EC2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3" name="Picture 2" descr="lxclou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56792"/>
            <a:ext cx="7236296" cy="4595915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err="1" smtClean="0">
                <a:ea typeface="ＭＳ Ｐゴシック" charset="0"/>
                <a:cs typeface="ＭＳ Ｐゴシック" charset="0"/>
              </a:rPr>
              <a:t>PanDA</a:t>
            </a:r>
            <a:r>
              <a:rPr lang="en-US" sz="3200" dirty="0" smtClean="0">
                <a:ea typeface="ＭＳ Ｐゴシック" charset="0"/>
                <a:cs typeface="ＭＳ Ｐゴシック" charset="0"/>
              </a:rPr>
              <a:t> Monitor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33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17786785"/>
              </p:ext>
            </p:extLst>
          </p:nvPr>
        </p:nvGraphicFramePr>
        <p:xfrm>
          <a:off x="323528" y="1484784"/>
          <a:ext cx="864096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CERN, </a:t>
            </a:r>
            <a:r>
              <a:rPr lang="en-US" dirty="0"/>
              <a:t>19 </a:t>
            </a:r>
            <a:r>
              <a:rPr lang="en-US" dirty="0" smtClean="0"/>
              <a:t>May, 2011  </a:t>
            </a:r>
            <a:r>
              <a:rPr lang="en-US" dirty="0"/>
              <a:t>- </a:t>
            </a:r>
            <a:fld id="{A65116D0-06C2-094D-8A32-DCC3690317E0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171" name="Rectangle 1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ea typeface="ＭＳ Ｐゴシック" charset="0"/>
                <a:cs typeface="ＭＳ Ｐゴシック" charset="0"/>
              </a:rPr>
              <a:t>CernVM</a:t>
            </a:r>
            <a:r>
              <a:rPr lang="en-US" dirty="0"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Project</a:t>
            </a:r>
            <a:endParaRPr lang="en-US" sz="3200" b="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7172" name="Rectangle 13"/>
          <p:cNvSpPr>
            <a:spLocks noChangeArrowheads="1"/>
          </p:cNvSpPr>
          <p:nvPr/>
        </p:nvSpPr>
        <p:spPr bwMode="auto">
          <a:xfrm>
            <a:off x="1335088" y="6562725"/>
            <a:ext cx="730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 eaLnBrk="0" hangingPunct="0"/>
            <a:endParaRPr lang="en-US" b="0"/>
          </a:p>
        </p:txBody>
      </p:sp>
      <p:sp>
        <p:nvSpPr>
          <p:cNvPr id="7173" name="Rectangle 9"/>
          <p:cNvSpPr>
            <a:spLocks noChangeArrowheads="1"/>
          </p:cNvSpPr>
          <p:nvPr/>
        </p:nvSpPr>
        <p:spPr bwMode="auto">
          <a:xfrm>
            <a:off x="14063663" y="-145097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b="0"/>
          </a:p>
        </p:txBody>
      </p: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3275856" y="3068960"/>
            <a:ext cx="2687960" cy="1584176"/>
            <a:chOff x="685800" y="1219200"/>
            <a:chExt cx="8312704" cy="5246688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1219200"/>
              <a:ext cx="8312704" cy="524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7" descr="CernVM-LHCb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1676400"/>
              <a:ext cx="3886200" cy="3295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100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 descr="Screenshot-Elasticfox - Mozilla Firefox-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35" b="50432"/>
          <a:stretch/>
        </p:blipFill>
        <p:spPr>
          <a:xfrm>
            <a:off x="395536" y="1556792"/>
            <a:ext cx="6700272" cy="2951238"/>
          </a:xfrm>
          <a:prstGeom prst="rect">
            <a:avLst/>
          </a:prstGeom>
        </p:spPr>
      </p:pic>
      <p:pic>
        <p:nvPicPr>
          <p:cNvPr id="5" name="Picture 4" descr="Screenshot-Elasticfox - Mozilla Firefox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4" b="60084"/>
          <a:stretch/>
        </p:blipFill>
        <p:spPr>
          <a:xfrm>
            <a:off x="1835696" y="4005064"/>
            <a:ext cx="6700272" cy="2298095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err="1" smtClean="0">
                <a:ea typeface="ＭＳ Ｐゴシック" charset="0"/>
                <a:cs typeface="ＭＳ Ｐゴシック" charset="0"/>
              </a:rPr>
              <a:t>Elasticfox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59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17524"/>
            <a:ext cx="8496944" cy="5139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No external connectivity to </a:t>
            </a:r>
            <a:r>
              <a:rPr lang="en-US" sz="2000" dirty="0" err="1" smtClean="0">
                <a:solidFill>
                  <a:schemeClr val="tx2"/>
                </a:solidFill>
              </a:rPr>
              <a:t>eosatlas.cern.ch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(had to use local disk):</a:t>
            </a:r>
          </a:p>
          <a:p>
            <a:endParaRPr lang="en-US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18 May 13:33:44|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pilot.py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   | Collecting WN info from: 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tmp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/panda-pilot/3158/WORK/Panda_Pilot_3994_1305725624 (again)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18 May 13:33:44|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pilot.py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   | Job memory set by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queuedata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to: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18 May 13:33:44|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pilot.py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   | Local space limit: 5368709120 B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18 May 13:33:44|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pilot.py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   | !!FAILED!!1999!! Too little space left on local disk to run job: 1967128576 B (need &gt; 5368709120 B)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18 May 13:33:44|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pilot.py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   | Pilot was executed on host: ip-10-212-183-96</a:t>
            </a:r>
          </a:p>
          <a:p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....</a:t>
            </a:r>
          </a:p>
          <a:p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pPr lvl="0"/>
            <a:r>
              <a:rPr lang="en-US" sz="2000" dirty="0" smtClean="0">
                <a:solidFill>
                  <a:srgbClr val="353A90"/>
                </a:solidFill>
              </a:rPr>
              <a:t>EOD storage worked well on </a:t>
            </a:r>
            <a:r>
              <a:rPr lang="en-US" sz="2000" dirty="0" err="1" smtClean="0">
                <a:solidFill>
                  <a:srgbClr val="353A90"/>
                </a:solidFill>
              </a:rPr>
              <a:t>lxCloud</a:t>
            </a:r>
            <a:r>
              <a:rPr lang="en-US" sz="2000" dirty="0" smtClean="0">
                <a:solidFill>
                  <a:srgbClr val="353A90"/>
                </a:solidFill>
              </a:rPr>
              <a:t>: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[root@vmbsq090700 ~]#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df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Filesystem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          1K-blocks      Used Available Use% Mounted on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dev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/hda1             13577676   4131152   8762240  33% /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none                    513176         0    513176   0% 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dev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shm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                 3413376370848  23790724 3413352580124   1% 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pPr lvl="0"/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nl-NL" sz="1200" dirty="0">
                <a:solidFill>
                  <a:schemeClr val="tx2"/>
                </a:solidFill>
                <a:latin typeface="Courier"/>
                <a:cs typeface="Courier"/>
              </a:rPr>
              <a:t>[panda@vmbsq090700 </a:t>
            </a:r>
            <a:r>
              <a:rPr lang="nl-NL" sz="1200" dirty="0" err="1">
                <a:solidFill>
                  <a:schemeClr val="tx2"/>
                </a:solidFill>
                <a:latin typeface="Courier"/>
                <a:cs typeface="Courier"/>
              </a:rPr>
              <a:t>copilot</a:t>
            </a:r>
            <a:r>
              <a:rPr lang="nl-NL" sz="1200" dirty="0">
                <a:solidFill>
                  <a:schemeClr val="tx2"/>
                </a:solidFill>
                <a:latin typeface="Courier"/>
                <a:cs typeface="Courier"/>
              </a:rPr>
              <a:t>]$ </a:t>
            </a:r>
            <a:r>
              <a:rPr lang="nl-NL" sz="1200" dirty="0" err="1">
                <a:solidFill>
                  <a:schemeClr val="tx2"/>
                </a:solidFill>
                <a:latin typeface="Courier"/>
                <a:cs typeface="Courier"/>
              </a:rPr>
              <a:t>ls</a:t>
            </a:r>
            <a:r>
              <a:rPr lang="nl-NL" sz="1200" dirty="0">
                <a:solidFill>
                  <a:schemeClr val="tx2"/>
                </a:solidFill>
                <a:latin typeface="Courier"/>
                <a:cs typeface="Courier"/>
              </a:rPr>
              <a:t> -1 *.root</a:t>
            </a:r>
          </a:p>
          <a:p>
            <a:r>
              <a:rPr lang="nl-NL" sz="1200" dirty="0">
                <a:solidFill>
                  <a:schemeClr val="tx2"/>
                </a:solidFill>
                <a:latin typeface="Courier"/>
                <a:cs typeface="Courier"/>
              </a:rPr>
              <a:t>024653d9-99f6-49e5-8dad-0b826f84fa3b_0.evgen.pool.root</a:t>
            </a:r>
          </a:p>
          <a:p>
            <a:r>
              <a:rPr lang="nl-NL" sz="1200" dirty="0">
                <a:solidFill>
                  <a:schemeClr val="tx2"/>
                </a:solidFill>
                <a:latin typeface="Courier"/>
                <a:cs typeface="Courier"/>
              </a:rPr>
              <a:t>02746a4b-ab5e-48a2-b5ff-4359f22b5da7_0.evgen.pool.root</a:t>
            </a:r>
          </a:p>
          <a:p>
            <a:r>
              <a:rPr lang="nl-NL" sz="1200" dirty="0">
                <a:solidFill>
                  <a:schemeClr val="tx2"/>
                </a:solidFill>
                <a:latin typeface="Courier"/>
                <a:cs typeface="Courier"/>
              </a:rPr>
              <a:t>0665543c-359a-4265-84ec-82ffdab2d8dd_0.evgen.pool.root</a:t>
            </a:r>
          </a:p>
          <a:p>
            <a:r>
              <a:rPr lang="nl-NL" sz="1200" dirty="0">
                <a:solidFill>
                  <a:schemeClr val="tx2"/>
                </a:solidFill>
                <a:latin typeface="Courier"/>
                <a:cs typeface="Courier"/>
              </a:rPr>
              <a:t>09719f1b-ae99-441f-9ee5-7fc265f099b4_0.evgen.pool.root</a:t>
            </a:r>
          </a:p>
          <a:p>
            <a:r>
              <a:rPr lang="nl-NL" sz="1200" dirty="0" smtClean="0">
                <a:solidFill>
                  <a:schemeClr val="tx2"/>
                </a:solidFill>
                <a:latin typeface="Courier"/>
                <a:cs typeface="Courier"/>
              </a:rPr>
              <a:t>107acb02</a:t>
            </a:r>
            <a:r>
              <a:rPr lang="nl-NL" sz="1200" dirty="0">
                <a:solidFill>
                  <a:schemeClr val="tx2"/>
                </a:solidFill>
                <a:latin typeface="Courier"/>
                <a:cs typeface="Courier"/>
              </a:rPr>
              <a:t>-7f9b-4b4d-bdaf-dc9b86c58dca_0.evgen.pool.root</a:t>
            </a:r>
          </a:p>
          <a:p>
            <a:r>
              <a:rPr lang="nl-NL" sz="1200" dirty="0" smtClean="0">
                <a:solidFill>
                  <a:schemeClr val="tx2"/>
                </a:solidFill>
                <a:latin typeface="Courier"/>
                <a:cs typeface="Courier"/>
              </a:rPr>
              <a:t>…………..</a:t>
            </a:r>
            <a:endParaRPr lang="nl-NL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smtClean="0">
                <a:ea typeface="ＭＳ Ｐゴシック" charset="0"/>
                <a:cs typeface="ＭＳ Ｐゴシック" charset="0"/>
              </a:rPr>
              <a:t>Problems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7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6" name="Picture 5" descr="lxbsq0906_0.0.25_0_CPUUTILPERCUSER_CPUUTILPERCSYSTEM_CPUUTILPERCNICE_CPUUTILPERCIDLE_CPUUTILPERCIOWAIT_CPUUTILPERCIRQ_CPUUTILPERCSOFTIRQSTACKEDC_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40" y="1828552"/>
            <a:ext cx="2794000" cy="1549400"/>
          </a:xfrm>
          <a:prstGeom prst="rect">
            <a:avLst/>
          </a:prstGeom>
        </p:spPr>
      </p:pic>
      <p:pic>
        <p:nvPicPr>
          <p:cNvPr id="7" name="Picture 6" descr="lxbsq0906_0.0.25_0_NUMKBREADAVG_NUMKBWRITEAVGOVERLAYN_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40" y="3412728"/>
            <a:ext cx="2794000" cy="1168400"/>
          </a:xfrm>
          <a:prstGeom prst="rect">
            <a:avLst/>
          </a:prstGeom>
        </p:spPr>
      </p:pic>
      <p:pic>
        <p:nvPicPr>
          <p:cNvPr id="8" name="Picture 7" descr="lxbsq0907_0.0.25_0_CPUUTILPERCUSER_CPUUTILPERCSYSTEM_CPUUTILPERCNICE_CPUUTILPERCIDLE_CPUUTILPERCIOWAIT_CPUUTILPERCIRQ_CPUUTILPERCSOFTIRQSTACKEDC_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160" y="1828552"/>
            <a:ext cx="2794000" cy="1549400"/>
          </a:xfrm>
          <a:prstGeom prst="rect">
            <a:avLst/>
          </a:prstGeom>
        </p:spPr>
      </p:pic>
      <p:pic>
        <p:nvPicPr>
          <p:cNvPr id="9" name="Picture 8" descr="lxbsq0907_0.0.25_0_NUMKBREADAVG_NUMKBWRITEAVGOVERLAYN_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160" y="3412728"/>
            <a:ext cx="2794000" cy="1168400"/>
          </a:xfrm>
          <a:prstGeom prst="rect">
            <a:avLst/>
          </a:prstGeom>
        </p:spPr>
      </p:pic>
      <p:pic>
        <p:nvPicPr>
          <p:cNvPr id="10" name="Picture 9" descr="lxbsq0909_0.0.25_0_CPUUTILPERCUSER_CPUUTILPERCSYSTEM_CPUUTILPERCNICE_CPUUTILPERCIDLE_CPUUTILPERCIOWAIT_CPUUTILPERCIRQ_CPUUTILPERCSOFTIRQSTACKEDC_1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480" y="1828552"/>
            <a:ext cx="2794000" cy="1549400"/>
          </a:xfrm>
          <a:prstGeom prst="rect">
            <a:avLst/>
          </a:prstGeom>
        </p:spPr>
      </p:pic>
      <p:pic>
        <p:nvPicPr>
          <p:cNvPr id="11" name="Picture 10" descr="lxbsq0909_0.0.25_0_NUMKBREADAVG_NUMKBWRITEAVGOVERLAYN_1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480" y="3412728"/>
            <a:ext cx="2794000" cy="1168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5445224"/>
            <a:ext cx="14961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SLC5</a:t>
            </a:r>
          </a:p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hypervisor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62033" y="5445224"/>
            <a:ext cx="14961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SLC6</a:t>
            </a:r>
          </a:p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hypervisor</a:t>
            </a:r>
            <a:endParaRPr lang="en-US" sz="2000" dirty="0">
              <a:solidFill>
                <a:schemeClr val="tx2"/>
              </a:solidFill>
            </a:endParaRPr>
          </a:p>
        </p:txBody>
      </p:sp>
      <p:cxnSp>
        <p:nvCxnSpPr>
          <p:cNvPr id="5" name="Straight Arrow Connector 4"/>
          <p:cNvCxnSpPr>
            <a:stCxn id="3" idx="0"/>
            <a:endCxn id="7" idx="2"/>
          </p:cNvCxnSpPr>
          <p:nvPr/>
        </p:nvCxnSpPr>
        <p:spPr bwMode="auto">
          <a:xfrm flipH="1" flipV="1">
            <a:off x="1734840" y="4581128"/>
            <a:ext cx="1496990" cy="864096"/>
          </a:xfrm>
          <a:prstGeom prst="straightConnector1">
            <a:avLst/>
          </a:prstGeom>
          <a:solidFill>
            <a:srgbClr val="FF6600"/>
          </a:solidFill>
          <a:ln w="3175" cap="flat" cmpd="sng" algn="ctr">
            <a:solidFill>
              <a:schemeClr val="tx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3" idx="0"/>
            <a:endCxn id="9" idx="2"/>
          </p:cNvCxnSpPr>
          <p:nvPr/>
        </p:nvCxnSpPr>
        <p:spPr bwMode="auto">
          <a:xfrm flipV="1">
            <a:off x="3231830" y="4581128"/>
            <a:ext cx="1383330" cy="864096"/>
          </a:xfrm>
          <a:prstGeom prst="straightConnector1">
            <a:avLst/>
          </a:prstGeom>
          <a:solidFill>
            <a:srgbClr val="FF6600"/>
          </a:solidFill>
          <a:ln w="3175" cap="flat" cmpd="sng" algn="ctr">
            <a:solidFill>
              <a:schemeClr val="tx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stCxn id="12" idx="0"/>
            <a:endCxn id="11" idx="2"/>
          </p:cNvCxnSpPr>
          <p:nvPr/>
        </p:nvCxnSpPr>
        <p:spPr bwMode="auto">
          <a:xfrm flipH="1" flipV="1">
            <a:off x="7495480" y="4581128"/>
            <a:ext cx="14615" cy="864096"/>
          </a:xfrm>
          <a:prstGeom prst="straightConnector1">
            <a:avLst/>
          </a:prstGeom>
          <a:solidFill>
            <a:srgbClr val="FF6600"/>
          </a:solidFill>
          <a:ln w="3175" cap="flat" cmpd="sng" algn="ctr">
            <a:solidFill>
              <a:schemeClr val="tx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smtClean="0">
                <a:ea typeface="ＭＳ Ｐゴシック" charset="0"/>
                <a:cs typeface="ＭＳ Ｐゴシック" charset="0"/>
              </a:rPr>
              <a:t>SLC5 </a:t>
            </a:r>
            <a:r>
              <a:rPr lang="en-US" sz="3200" dirty="0" err="1" smtClean="0">
                <a:ea typeface="ＭＳ Ｐゴシック" charset="0"/>
                <a:cs typeface="ＭＳ Ｐゴシック" charset="0"/>
              </a:rPr>
              <a:t>vs</a:t>
            </a:r>
            <a:r>
              <a:rPr lang="en-US" sz="3200" dirty="0" smtClean="0">
                <a:ea typeface="ＭＳ Ｐゴシック" charset="0"/>
                <a:cs typeface="ＭＳ Ｐゴシック" charset="0"/>
              </a:rPr>
              <a:t> SLC6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92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CERN, </a:t>
            </a:r>
            <a:r>
              <a:rPr lang="en-US" dirty="0"/>
              <a:t>19 </a:t>
            </a:r>
            <a:r>
              <a:rPr lang="en-US" dirty="0" smtClean="0"/>
              <a:t>May, 2011  </a:t>
            </a:r>
            <a:r>
              <a:rPr lang="en-US" dirty="0"/>
              <a:t>- </a:t>
            </a:r>
            <a:fld id="{6DC496D3-6E2C-3B49-BD52-508711751731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2924944"/>
            <a:ext cx="8382000" cy="922784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GB" sz="2800" dirty="0" smtClean="0">
                <a:ea typeface="ＭＳ Ｐゴシック" charset="0"/>
                <a:cs typeface="ＭＳ Ｐゴシック" charset="0"/>
              </a:rPr>
              <a:t>Work in progress, blue sky ideas…</a:t>
            </a:r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342900" y="5812904"/>
            <a:ext cx="8610600" cy="42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 eaLnBrk="0" hangingPunct="0"/>
            <a:r>
              <a:rPr lang="en-GB" sz="1600" b="0" dirty="0" smtClean="0">
                <a:solidFill>
                  <a:schemeClr val="tx2"/>
                </a:solidFill>
              </a:rPr>
              <a:t> </a:t>
            </a:r>
            <a:endParaRPr lang="en-GB" sz="16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2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CERN</a:t>
            </a:r>
            <a:r>
              <a:rPr lang="en-US" dirty="0" smtClean="0"/>
              <a:t>, 19 May,  2011 </a:t>
            </a:r>
            <a:r>
              <a:rPr lang="en-US" dirty="0"/>
              <a:t>- </a:t>
            </a:r>
            <a:fld id="{7B7E0504-A758-F54E-ACA8-9F51327A9EFD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24200" y="533400"/>
            <a:ext cx="5867400" cy="685800"/>
          </a:xfrm>
        </p:spPr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Computer Center in a Box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0" y="1447800"/>
            <a:ext cx="58293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dirty="0">
                <a:ea typeface="ＭＳ Ｐゴシック" charset="0"/>
                <a:cs typeface="ＭＳ Ｐゴシック" charset="0"/>
              </a:rPr>
              <a:t>Common services hosted by front-end node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ea typeface="ＭＳ Ｐゴシック" charset="0"/>
              </a:rPr>
              <a:t>Batch master, NAT gateway, storage and HTTP proxy</a:t>
            </a:r>
          </a:p>
          <a:p>
            <a:pPr>
              <a:lnSpc>
                <a:spcPct val="20000"/>
              </a:lnSpc>
            </a:pPr>
            <a:endParaRPr lang="en-US" sz="1600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ea typeface="ＭＳ Ｐゴシック" charset="0"/>
                <a:cs typeface="ＭＳ Ｐゴシック" charset="0"/>
              </a:rPr>
              <a:t>Each physical node</a:t>
            </a:r>
            <a:endParaRPr lang="en-US" sz="1800" dirty="0"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1600" dirty="0">
                <a:ea typeface="ＭＳ Ｐゴシック" charset="0"/>
              </a:rPr>
              <a:t>Contributes to common storage  pool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ea typeface="ＭＳ Ｐゴシック" charset="0"/>
              </a:rPr>
              <a:t>Runs hypervisor, batch  worker  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ea typeface="ＭＳ Ｐゴシック" charset="0"/>
              </a:rPr>
              <a:t>Exports storage local storage to common pool</a:t>
            </a:r>
          </a:p>
          <a:p>
            <a:pPr>
              <a:lnSpc>
                <a:spcPct val="10000"/>
              </a:lnSpc>
            </a:pPr>
            <a:endParaRPr lang="en-US" sz="1600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ea typeface="ＭＳ Ｐゴシック" charset="0"/>
                <a:cs typeface="ＭＳ Ｐゴシック" charset="0"/>
              </a:rPr>
              <a:t>Virtual Machines</a:t>
            </a:r>
            <a:endParaRPr lang="en-US" sz="1800" dirty="0"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1600" dirty="0" smtClean="0">
                <a:ea typeface="ＭＳ Ｐゴシック" charset="0"/>
              </a:rPr>
              <a:t>Started by the suitable Cloud middleware</a:t>
            </a:r>
            <a:endParaRPr lang="en-US" sz="1600" dirty="0"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1600" dirty="0">
                <a:ea typeface="ＭＳ Ｐゴシック" charset="0"/>
              </a:rPr>
              <a:t>Only limited outgoing network connectivity via gateway node/HTTP proxy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ea typeface="ＭＳ Ｐゴシック" charset="0"/>
              </a:rPr>
              <a:t>Access to data files via POSIX (file system) layer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ea typeface="ＭＳ Ｐゴシック" charset="0"/>
              </a:rPr>
              <a:t>Software delivered to VMs from Web server repository</a:t>
            </a:r>
            <a:r>
              <a:rPr lang="en-US" sz="1800" dirty="0">
                <a:ea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ea typeface="ＭＳ Ｐゴシック" charset="0"/>
              </a:rPr>
              <a:t>Built form recipes and components stored in strongly versioned repository</a:t>
            </a:r>
          </a:p>
          <a:p>
            <a:pPr>
              <a:lnSpc>
                <a:spcPct val="90000"/>
              </a:lnSpc>
            </a:pPr>
            <a:endParaRPr lang="en-US" sz="900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ea typeface="ＭＳ Ｐゴシック" charset="0"/>
                <a:cs typeface="ＭＳ Ｐゴシック" charset="0"/>
              </a:rPr>
              <a:t>Access to external mass storage via storage proxy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ea typeface="ＭＳ Ｐゴシック" charset="0"/>
                <a:cs typeface="ＭＳ Ｐゴシック" charset="0"/>
              </a:rPr>
              <a:t>End user API to submit jobs</a:t>
            </a:r>
          </a:p>
        </p:txBody>
      </p:sp>
      <p:grpSp>
        <p:nvGrpSpPr>
          <p:cNvPr id="58372" name="Group 81"/>
          <p:cNvGrpSpPr>
            <a:grpSpLocks/>
          </p:cNvGrpSpPr>
          <p:nvPr/>
        </p:nvGrpSpPr>
        <p:grpSpPr bwMode="auto">
          <a:xfrm>
            <a:off x="228600" y="4648200"/>
            <a:ext cx="2743200" cy="1066800"/>
            <a:chOff x="96" y="3024"/>
            <a:chExt cx="1728" cy="672"/>
          </a:xfrm>
        </p:grpSpPr>
        <p:sp>
          <p:nvSpPr>
            <p:cNvPr id="58404" name="Rectangle 6"/>
            <p:cNvSpPr>
              <a:spLocks noChangeArrowheads="1"/>
            </p:cNvSpPr>
            <p:nvPr/>
          </p:nvSpPr>
          <p:spPr bwMode="auto">
            <a:xfrm>
              <a:off x="192" y="3120"/>
              <a:ext cx="1536" cy="384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58405" name="Rectangle 4"/>
            <p:cNvSpPr>
              <a:spLocks noChangeAspect="1" noChangeArrowheads="1"/>
            </p:cNvSpPr>
            <p:nvPr/>
          </p:nvSpPr>
          <p:spPr bwMode="auto">
            <a:xfrm>
              <a:off x="576" y="3120"/>
              <a:ext cx="392" cy="392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HTTP</a:t>
              </a:r>
            </a:p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Proxy</a:t>
              </a:r>
            </a:p>
          </p:txBody>
        </p:sp>
        <p:sp>
          <p:nvSpPr>
            <p:cNvPr id="58406" name="Rectangle 5"/>
            <p:cNvSpPr>
              <a:spLocks noChangeAspect="1" noChangeArrowheads="1"/>
            </p:cNvSpPr>
            <p:nvPr/>
          </p:nvSpPr>
          <p:spPr bwMode="auto">
            <a:xfrm>
              <a:off x="192" y="3120"/>
              <a:ext cx="392" cy="394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Storage</a:t>
              </a:r>
            </a:p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Proxy</a:t>
              </a:r>
            </a:p>
          </p:txBody>
        </p:sp>
        <p:sp>
          <p:nvSpPr>
            <p:cNvPr id="58407" name="Rectangle 7"/>
            <p:cNvSpPr>
              <a:spLocks noChangeAspect="1" noChangeArrowheads="1"/>
            </p:cNvSpPr>
            <p:nvPr/>
          </p:nvSpPr>
          <p:spPr bwMode="auto">
            <a:xfrm>
              <a:off x="960" y="3120"/>
              <a:ext cx="392" cy="392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NAT</a:t>
              </a:r>
            </a:p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Gateway</a:t>
              </a:r>
            </a:p>
          </p:txBody>
        </p:sp>
        <p:sp>
          <p:nvSpPr>
            <p:cNvPr id="58408" name="AutoShape 31"/>
            <p:cNvSpPr>
              <a:spLocks noChangeArrowheads="1"/>
            </p:cNvSpPr>
            <p:nvPr/>
          </p:nvSpPr>
          <p:spPr bwMode="auto">
            <a:xfrm>
              <a:off x="96" y="3408"/>
              <a:ext cx="336" cy="288"/>
            </a:xfrm>
            <a:prstGeom prst="flowChartMagneticDisk">
              <a:avLst/>
            </a:prstGeom>
            <a:solidFill>
              <a:schemeClr val="accent1">
                <a:alpha val="6901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58409" name="Rectangle 7"/>
            <p:cNvSpPr>
              <a:spLocks noChangeAspect="1" noChangeArrowheads="1"/>
            </p:cNvSpPr>
            <p:nvPr/>
          </p:nvSpPr>
          <p:spPr bwMode="auto">
            <a:xfrm>
              <a:off x="1344" y="3120"/>
              <a:ext cx="392" cy="392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Batch</a:t>
              </a:r>
            </a:p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Master</a:t>
              </a:r>
            </a:p>
          </p:txBody>
        </p:sp>
        <p:sp>
          <p:nvSpPr>
            <p:cNvPr id="58410" name="Oval 79"/>
            <p:cNvSpPr>
              <a:spLocks noChangeArrowheads="1"/>
            </p:cNvSpPr>
            <p:nvPr/>
          </p:nvSpPr>
          <p:spPr bwMode="auto">
            <a:xfrm>
              <a:off x="1632" y="3024"/>
              <a:ext cx="192" cy="19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 b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58373" name="Group 52"/>
          <p:cNvGrpSpPr>
            <a:grpSpLocks/>
          </p:cNvGrpSpPr>
          <p:nvPr/>
        </p:nvGrpSpPr>
        <p:grpSpPr bwMode="auto">
          <a:xfrm>
            <a:off x="215900" y="2057400"/>
            <a:ext cx="2603500" cy="2590800"/>
            <a:chOff x="88" y="1056"/>
            <a:chExt cx="1640" cy="1632"/>
          </a:xfrm>
        </p:grpSpPr>
        <p:sp>
          <p:nvSpPr>
            <p:cNvPr id="58385" name="Rectangle 6"/>
            <p:cNvSpPr>
              <a:spLocks noChangeArrowheads="1"/>
            </p:cNvSpPr>
            <p:nvPr/>
          </p:nvSpPr>
          <p:spPr bwMode="auto">
            <a:xfrm>
              <a:off x="192" y="1056"/>
              <a:ext cx="1536" cy="1056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grpSp>
          <p:nvGrpSpPr>
            <p:cNvPr id="58386" name="Group 10"/>
            <p:cNvGrpSpPr>
              <a:grpSpLocks/>
            </p:cNvGrpSpPr>
            <p:nvPr/>
          </p:nvGrpSpPr>
          <p:grpSpPr bwMode="auto">
            <a:xfrm>
              <a:off x="582" y="1117"/>
              <a:ext cx="906" cy="947"/>
              <a:chOff x="726" y="919"/>
              <a:chExt cx="906" cy="947"/>
            </a:xfrm>
          </p:grpSpPr>
          <p:sp>
            <p:nvSpPr>
              <p:cNvPr id="58395" name="Rectangle 11"/>
              <p:cNvSpPr>
                <a:spLocks noChangeArrowheads="1"/>
              </p:cNvSpPr>
              <p:nvPr/>
            </p:nvSpPr>
            <p:spPr bwMode="auto">
              <a:xfrm>
                <a:off x="726" y="919"/>
                <a:ext cx="435" cy="436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38100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b="0">
                    <a:solidFill>
                      <a:schemeClr val="tx1"/>
                    </a:solidFill>
                  </a:rPr>
                  <a:t>CernVM</a:t>
                </a: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396" name="Rectangle 12"/>
              <p:cNvSpPr>
                <a:spLocks noChangeArrowheads="1"/>
              </p:cNvSpPr>
              <p:nvPr/>
            </p:nvSpPr>
            <p:spPr bwMode="auto">
              <a:xfrm>
                <a:off x="857" y="1117"/>
                <a:ext cx="348" cy="317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28575">
                <a:solidFill>
                  <a:srgbClr val="3366FF">
                    <a:alpha val="5999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397" name="Rectangle 13"/>
              <p:cNvSpPr>
                <a:spLocks noChangeArrowheads="1"/>
              </p:cNvSpPr>
              <p:nvPr/>
            </p:nvSpPr>
            <p:spPr bwMode="auto">
              <a:xfrm>
                <a:off x="987" y="998"/>
                <a:ext cx="261" cy="238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19050">
                <a:solidFill>
                  <a:srgbClr val="FF6600">
                    <a:alpha val="6901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398" name="Rectangle 14"/>
              <p:cNvSpPr>
                <a:spLocks noChangeArrowheads="1"/>
              </p:cNvSpPr>
              <p:nvPr/>
            </p:nvSpPr>
            <p:spPr bwMode="auto">
              <a:xfrm>
                <a:off x="918" y="1111"/>
                <a:ext cx="435" cy="435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38100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b="0">
                    <a:solidFill>
                      <a:schemeClr val="tx1"/>
                    </a:solidFill>
                  </a:rPr>
                  <a:t>CernVM</a:t>
                </a: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399" name="Rectangle 15"/>
              <p:cNvSpPr>
                <a:spLocks noChangeArrowheads="1"/>
              </p:cNvSpPr>
              <p:nvPr/>
            </p:nvSpPr>
            <p:spPr bwMode="auto">
              <a:xfrm>
                <a:off x="1049" y="1309"/>
                <a:ext cx="348" cy="316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28575">
                <a:solidFill>
                  <a:srgbClr val="3366FF">
                    <a:alpha val="5999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400" name="Rectangle 16"/>
              <p:cNvSpPr>
                <a:spLocks noChangeArrowheads="1"/>
              </p:cNvSpPr>
              <p:nvPr/>
            </p:nvSpPr>
            <p:spPr bwMode="auto">
              <a:xfrm>
                <a:off x="1179" y="1190"/>
                <a:ext cx="261" cy="237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19050">
                <a:solidFill>
                  <a:srgbClr val="FF6600">
                    <a:alpha val="6901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401" name="Rectangle 17"/>
              <p:cNvSpPr>
                <a:spLocks noChangeArrowheads="1"/>
              </p:cNvSpPr>
              <p:nvPr/>
            </p:nvSpPr>
            <p:spPr bwMode="auto">
              <a:xfrm>
                <a:off x="1110" y="1351"/>
                <a:ext cx="435" cy="436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38100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b="0">
                    <a:solidFill>
                      <a:schemeClr val="tx1"/>
                    </a:solidFill>
                  </a:rPr>
                  <a:t>CernVM</a:t>
                </a: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402" name="Rectangle 18"/>
              <p:cNvSpPr>
                <a:spLocks noChangeArrowheads="1"/>
              </p:cNvSpPr>
              <p:nvPr/>
            </p:nvSpPr>
            <p:spPr bwMode="auto">
              <a:xfrm>
                <a:off x="1241" y="1549"/>
                <a:ext cx="348" cy="317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28575">
                <a:solidFill>
                  <a:srgbClr val="3366FF">
                    <a:alpha val="5999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403" name="Rectangle 19"/>
              <p:cNvSpPr>
                <a:spLocks noChangeArrowheads="1"/>
              </p:cNvSpPr>
              <p:nvPr/>
            </p:nvSpPr>
            <p:spPr bwMode="auto">
              <a:xfrm>
                <a:off x="1371" y="1430"/>
                <a:ext cx="261" cy="238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19050">
                <a:solidFill>
                  <a:srgbClr val="FF6600">
                    <a:alpha val="6901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8387" name="Rectangle 6"/>
            <p:cNvSpPr>
              <a:spLocks noChangeArrowheads="1"/>
            </p:cNvSpPr>
            <p:nvPr/>
          </p:nvSpPr>
          <p:spPr bwMode="auto">
            <a:xfrm>
              <a:off x="184" y="2112"/>
              <a:ext cx="1536" cy="384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58388" name="Rectangle 5"/>
            <p:cNvSpPr>
              <a:spLocks noChangeAspect="1" noChangeArrowheads="1"/>
            </p:cNvSpPr>
            <p:nvPr/>
          </p:nvSpPr>
          <p:spPr bwMode="auto">
            <a:xfrm>
              <a:off x="192" y="2112"/>
              <a:ext cx="384" cy="394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Storage</a:t>
              </a:r>
            </a:p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Server</a:t>
              </a:r>
            </a:p>
          </p:txBody>
        </p:sp>
        <p:sp>
          <p:nvSpPr>
            <p:cNvPr id="58389" name="Rectangle 7"/>
            <p:cNvSpPr>
              <a:spLocks noChangeAspect="1" noChangeArrowheads="1"/>
            </p:cNvSpPr>
            <p:nvPr/>
          </p:nvSpPr>
          <p:spPr bwMode="auto">
            <a:xfrm>
              <a:off x="576" y="2112"/>
              <a:ext cx="392" cy="392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Batch</a:t>
              </a:r>
            </a:p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Worker</a:t>
              </a:r>
            </a:p>
          </p:txBody>
        </p:sp>
        <p:sp>
          <p:nvSpPr>
            <p:cNvPr id="58390" name="AutoShape 31"/>
            <p:cNvSpPr>
              <a:spLocks noChangeArrowheads="1"/>
            </p:cNvSpPr>
            <p:nvPr/>
          </p:nvSpPr>
          <p:spPr bwMode="auto">
            <a:xfrm>
              <a:off x="88" y="2400"/>
              <a:ext cx="336" cy="288"/>
            </a:xfrm>
            <a:prstGeom prst="flowChartMagneticDisk">
              <a:avLst/>
            </a:prstGeom>
            <a:solidFill>
              <a:schemeClr val="accent1">
                <a:alpha val="6901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58391" name="Rectangle 7"/>
            <p:cNvSpPr>
              <a:spLocks noChangeAspect="1" noChangeArrowheads="1"/>
            </p:cNvSpPr>
            <p:nvPr/>
          </p:nvSpPr>
          <p:spPr bwMode="auto">
            <a:xfrm>
              <a:off x="960" y="2112"/>
              <a:ext cx="768" cy="392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Hypervisor</a:t>
              </a:r>
            </a:p>
          </p:txBody>
        </p:sp>
        <p:sp>
          <p:nvSpPr>
            <p:cNvPr id="58392" name="AutoShape 31"/>
            <p:cNvSpPr>
              <a:spLocks noChangeArrowheads="1"/>
            </p:cNvSpPr>
            <p:nvPr/>
          </p:nvSpPr>
          <p:spPr bwMode="auto">
            <a:xfrm>
              <a:off x="864" y="1872"/>
              <a:ext cx="200" cy="192"/>
            </a:xfrm>
            <a:prstGeom prst="flowChartMagneticDisk">
              <a:avLst/>
            </a:prstGeom>
            <a:solidFill>
              <a:schemeClr val="accent1">
                <a:alpha val="6901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58393" name="AutoShape 31"/>
            <p:cNvSpPr>
              <a:spLocks noChangeArrowheads="1"/>
            </p:cNvSpPr>
            <p:nvPr/>
          </p:nvSpPr>
          <p:spPr bwMode="auto">
            <a:xfrm>
              <a:off x="672" y="1632"/>
              <a:ext cx="200" cy="192"/>
            </a:xfrm>
            <a:prstGeom prst="flowChartMagneticDisk">
              <a:avLst/>
            </a:prstGeom>
            <a:solidFill>
              <a:schemeClr val="accent1">
                <a:alpha val="6901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58394" name="AutoShape 31"/>
            <p:cNvSpPr>
              <a:spLocks noChangeArrowheads="1"/>
            </p:cNvSpPr>
            <p:nvPr/>
          </p:nvSpPr>
          <p:spPr bwMode="auto">
            <a:xfrm>
              <a:off x="480" y="1392"/>
              <a:ext cx="200" cy="192"/>
            </a:xfrm>
            <a:prstGeom prst="flowChartMagneticDisk">
              <a:avLst/>
            </a:prstGeom>
            <a:solidFill>
              <a:schemeClr val="accent1">
                <a:alpha val="6901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</p:grpSp>
      <p:sp>
        <p:nvSpPr>
          <p:cNvPr id="58374" name="Oval 80"/>
          <p:cNvSpPr>
            <a:spLocks noChangeArrowheads="1"/>
          </p:cNvSpPr>
          <p:nvPr/>
        </p:nvSpPr>
        <p:spPr bwMode="auto">
          <a:xfrm>
            <a:off x="2590800" y="1905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0">
                <a:solidFill>
                  <a:schemeClr val="tx1"/>
                </a:solidFill>
              </a:rPr>
              <a:t>1..n</a:t>
            </a:r>
          </a:p>
        </p:txBody>
      </p:sp>
      <p:sp>
        <p:nvSpPr>
          <p:cNvPr id="264275" name="Rectangle 83"/>
          <p:cNvSpPr>
            <a:spLocks noChangeArrowheads="1"/>
          </p:cNvSpPr>
          <p:nvPr/>
        </p:nvSpPr>
        <p:spPr bwMode="auto">
          <a:xfrm>
            <a:off x="152400" y="1752600"/>
            <a:ext cx="2819400" cy="419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58376" name="AutoShape 85"/>
          <p:cNvSpPr>
            <a:spLocks noChangeArrowheads="1"/>
          </p:cNvSpPr>
          <p:nvPr/>
        </p:nvSpPr>
        <p:spPr bwMode="auto">
          <a:xfrm>
            <a:off x="609600" y="5791200"/>
            <a:ext cx="228600" cy="304800"/>
          </a:xfrm>
          <a:prstGeom prst="upDownArrow">
            <a:avLst>
              <a:gd name="adj1" fmla="val 50000"/>
              <a:gd name="adj2" fmla="val 2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7" name="Text Box 86"/>
          <p:cNvSpPr txBox="1">
            <a:spLocks noChangeArrowheads="1"/>
          </p:cNvSpPr>
          <p:nvPr/>
        </p:nvSpPr>
        <p:spPr bwMode="auto">
          <a:xfrm>
            <a:off x="381000" y="6096000"/>
            <a:ext cx="5699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MSS</a:t>
            </a:r>
          </a:p>
        </p:txBody>
      </p:sp>
      <p:sp>
        <p:nvSpPr>
          <p:cNvPr id="264279" name="Oval 87"/>
          <p:cNvSpPr>
            <a:spLocks noChangeArrowheads="1"/>
          </p:cNvSpPr>
          <p:nvPr/>
        </p:nvSpPr>
        <p:spPr bwMode="auto">
          <a:xfrm>
            <a:off x="2819400" y="1600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1..n</a:t>
            </a:r>
          </a:p>
        </p:txBody>
      </p:sp>
      <p:sp>
        <p:nvSpPr>
          <p:cNvPr id="58379" name="AutoShape 88"/>
          <p:cNvSpPr>
            <a:spLocks noChangeArrowheads="1"/>
          </p:cNvSpPr>
          <p:nvPr/>
        </p:nvSpPr>
        <p:spPr bwMode="auto">
          <a:xfrm flipV="1">
            <a:off x="1219200" y="5562600"/>
            <a:ext cx="228600" cy="533400"/>
          </a:xfrm>
          <a:prstGeom prst="up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80" name="Text Box 89"/>
          <p:cNvSpPr txBox="1">
            <a:spLocks noChangeArrowheads="1"/>
          </p:cNvSpPr>
          <p:nvPr/>
        </p:nvSpPr>
        <p:spPr bwMode="auto">
          <a:xfrm>
            <a:off x="1066800" y="6096000"/>
            <a:ext cx="520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S/W</a:t>
            </a:r>
          </a:p>
        </p:txBody>
      </p:sp>
      <p:sp>
        <p:nvSpPr>
          <p:cNvPr id="58381" name="AutoShape 90"/>
          <p:cNvSpPr>
            <a:spLocks noChangeArrowheads="1"/>
          </p:cNvSpPr>
          <p:nvPr/>
        </p:nvSpPr>
        <p:spPr bwMode="auto">
          <a:xfrm flipV="1">
            <a:off x="1752600" y="5562600"/>
            <a:ext cx="228600" cy="533400"/>
          </a:xfrm>
          <a:prstGeom prst="up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82" name="Text Box 91"/>
          <p:cNvSpPr txBox="1">
            <a:spLocks noChangeArrowheads="1"/>
          </p:cNvSpPr>
          <p:nvPr/>
        </p:nvSpPr>
        <p:spPr bwMode="auto">
          <a:xfrm>
            <a:off x="1524000" y="6096000"/>
            <a:ext cx="76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TCP/IP</a:t>
            </a:r>
          </a:p>
        </p:txBody>
      </p:sp>
      <p:sp>
        <p:nvSpPr>
          <p:cNvPr id="58383" name="AutoShape 93"/>
          <p:cNvSpPr>
            <a:spLocks noChangeArrowheads="1"/>
          </p:cNvSpPr>
          <p:nvPr/>
        </p:nvSpPr>
        <p:spPr bwMode="auto">
          <a:xfrm>
            <a:off x="2362200" y="5562600"/>
            <a:ext cx="228600" cy="533400"/>
          </a:xfrm>
          <a:prstGeom prst="upArrow">
            <a:avLst>
              <a:gd name="adj1" fmla="val 50000"/>
              <a:gd name="adj2" fmla="val 5833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84" name="Text Box 94"/>
          <p:cNvSpPr txBox="1">
            <a:spLocks noChangeArrowheads="1"/>
          </p:cNvSpPr>
          <p:nvPr/>
        </p:nvSpPr>
        <p:spPr bwMode="auto">
          <a:xfrm>
            <a:off x="2286000" y="60960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>
                <a:solidFill>
                  <a:schemeClr val="folHlink"/>
                </a:solidFill>
              </a:rPr>
              <a:t>API</a:t>
            </a:r>
            <a:endParaRPr lang="en-US" b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CERN, </a:t>
            </a:r>
            <a:r>
              <a:rPr lang="en-US" dirty="0" smtClean="0"/>
              <a:t>19 May,  2011 </a:t>
            </a:r>
            <a:r>
              <a:rPr lang="en-US" dirty="0"/>
              <a:t>- </a:t>
            </a:r>
            <a:fld id="{DB4096E6-4E7C-8545-9A15-E5D78157D6A5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55776" y="533400"/>
            <a:ext cx="6435824" cy="685800"/>
          </a:xfrm>
        </p:spPr>
        <p:txBody>
          <a:bodyPr/>
          <a:lstStyle/>
          <a:p>
            <a:r>
              <a:rPr lang="en-US" b="0" dirty="0" smtClean="0">
                <a:ea typeface="ＭＳ Ｐゴシック" charset="0"/>
                <a:cs typeface="ＭＳ Ｐゴシック" charset="0"/>
              </a:rPr>
              <a:t>NA61 </a:t>
            </a:r>
            <a:r>
              <a:rPr lang="en-US" b="0" dirty="0" err="1" smtClean="0">
                <a:ea typeface="ＭＳ Ｐゴシック" charset="0"/>
                <a:cs typeface="ＭＳ Ｐゴシック" charset="0"/>
              </a:rPr>
              <a:t>Testbed</a:t>
            </a:r>
            <a:r>
              <a:rPr lang="en-US" b="0" dirty="0" smtClean="0">
                <a:ea typeface="ＭＳ Ｐゴシック" charset="0"/>
                <a:cs typeface="ＭＳ Ｐゴシック" charset="0"/>
              </a:rPr>
              <a:t> </a:t>
            </a:r>
            <a:br>
              <a:rPr lang="en-US" b="0" dirty="0" smtClean="0"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ea typeface="ＭＳ Ｐゴシック" charset="0"/>
                <a:cs typeface="ＭＳ Ｐゴシック" charset="0"/>
              </a:rPr>
              <a:t>(long term data preservation use case)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00400" y="1700808"/>
            <a:ext cx="5943600" cy="4699992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Font typeface="+mj-lt"/>
              <a:buAutoNum type="arabicParenR"/>
            </a:pPr>
            <a:r>
              <a:rPr lang="en-US" sz="1800" dirty="0">
                <a:ea typeface="ＭＳ Ｐゴシック" charset="0"/>
                <a:cs typeface="ＭＳ Ｐゴシック" charset="0"/>
              </a:rPr>
              <a:t> </a:t>
            </a:r>
            <a:r>
              <a:rPr lang="en-US" sz="1800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US" sz="180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for NA61</a:t>
            </a: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>
                <a:ea typeface="ＭＳ Ｐゴシック" charset="0"/>
                <a:cs typeface="ＭＳ Ｐゴシック" charset="0"/>
              </a:rPr>
              <a:t>KVM - Linux native hypervisor</a:t>
            </a: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>
                <a:ea typeface="ＭＳ Ｐゴシック" charset="0"/>
                <a:cs typeface="ＭＳ Ｐゴシック" charset="0"/>
              </a:rPr>
              <a:t>Condor - batch system that works well in dynamic environment and supports running jobs in VMs</a:t>
            </a: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 err="1">
                <a:ea typeface="ＭＳ Ｐゴシック" charset="0"/>
                <a:cs typeface="ＭＳ Ｐゴシック" charset="0"/>
              </a:rPr>
              <a:t>Xrootd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 server - high performance  file server, used by LHC experiments and distributed with ROOT</a:t>
            </a: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 err="1">
                <a:ea typeface="ＭＳ Ｐゴシック" charset="0"/>
                <a:cs typeface="ＭＳ Ｐゴシック" charset="0"/>
              </a:rPr>
              <a:t>Xrootd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 redirector - each aggregates up to 64 servers, can cluster up to 64k servers </a:t>
            </a: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 err="1">
                <a:ea typeface="ＭＳ Ｐゴシック" charset="0"/>
                <a:cs typeface="ＭＳ Ｐゴシック" charset="0"/>
              </a:rPr>
              <a:t>Xrootd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 supports access to MSS systems using SRM extension</a:t>
            </a: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>
                <a:ea typeface="ＭＳ Ｐゴシック" charset="0"/>
                <a:cs typeface="ＭＳ Ｐゴシック" charset="0"/>
              </a:rPr>
              <a:t>Standard HTTP proxy (Squid)</a:t>
            </a: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 err="1">
                <a:ea typeface="ＭＳ Ｐゴシック" charset="0"/>
                <a:cs typeface="ＭＳ Ｐゴシック" charset="0"/>
              </a:rPr>
              <a:t>CernVM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-FS repository for software distribution</a:t>
            </a: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 err="1" smtClean="0">
                <a:ea typeface="ＭＳ Ｐゴシック" charset="0"/>
                <a:cs typeface="ＭＳ Ｐゴシック" charset="0"/>
              </a:rPr>
              <a:t>eosfs</a:t>
            </a:r>
            <a:r>
              <a:rPr lang="en-US" sz="180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- POSIX File System for </a:t>
            </a:r>
            <a:r>
              <a:rPr lang="en-US" sz="1800" dirty="0" err="1">
                <a:ea typeface="ＭＳ Ｐゴシック" charset="0"/>
                <a:cs typeface="ＭＳ Ｐゴシック" charset="0"/>
              </a:rPr>
              <a:t>Xrootd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 </a:t>
            </a:r>
            <a:endParaRPr lang="en-US" sz="1800" dirty="0" smtClean="0">
              <a:ea typeface="ＭＳ Ｐゴシック" charset="0"/>
              <a:cs typeface="ＭＳ Ｐゴシック" charset="0"/>
            </a:endParaRP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 smtClean="0">
                <a:ea typeface="ＭＳ Ｐゴシック" charset="0"/>
                <a:cs typeface="ＭＳ Ｐゴシック" charset="0"/>
              </a:rPr>
              <a:t>GANGA </a:t>
            </a:r>
            <a:r>
              <a:rPr lang="en-US" sz="1800" dirty="0">
                <a:ea typeface="ＭＳ Ｐゴシック" charset="0"/>
                <a:cs typeface="ＭＳ Ｐゴシック" charset="0"/>
              </a:rPr>
              <a:t>- user interface and front-end to various batch systems and Grid</a:t>
            </a:r>
          </a:p>
          <a:p>
            <a:pPr marL="457200" indent="-457200">
              <a:lnSpc>
                <a:spcPct val="90000"/>
              </a:lnSpc>
              <a:buClr>
                <a:schemeClr val="tx2"/>
              </a:buClr>
              <a:buFontTx/>
              <a:buAutoNum type="arabicParenR"/>
            </a:pPr>
            <a:r>
              <a:rPr lang="en-US" sz="1800" dirty="0" smtClean="0">
                <a:ea typeface="ＭＳ Ｐゴシック" charset="0"/>
                <a:cs typeface="ＭＳ Ｐゴシック" charset="0"/>
              </a:rPr>
              <a:t>Ganglia - monitoring</a:t>
            </a:r>
            <a:endParaRPr lang="en-US" sz="18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60420" name="Rectangle 6"/>
          <p:cNvSpPr>
            <a:spLocks noChangeArrowheads="1"/>
          </p:cNvSpPr>
          <p:nvPr/>
        </p:nvSpPr>
        <p:spPr bwMode="auto">
          <a:xfrm>
            <a:off x="381000" y="4800600"/>
            <a:ext cx="2438400" cy="609600"/>
          </a:xfrm>
          <a:prstGeom prst="rect">
            <a:avLst/>
          </a:prstGeom>
          <a:solidFill>
            <a:srgbClr val="99CC00">
              <a:alpha val="50195"/>
            </a:srgbClr>
          </a:solidFill>
          <a:ln w="38100">
            <a:solidFill>
              <a:schemeClr val="tx1">
                <a:alpha val="50195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60421" name="Rectangle 4"/>
          <p:cNvSpPr>
            <a:spLocks noChangeAspect="1" noChangeArrowheads="1"/>
          </p:cNvSpPr>
          <p:nvPr/>
        </p:nvSpPr>
        <p:spPr bwMode="auto">
          <a:xfrm>
            <a:off x="990600" y="4800600"/>
            <a:ext cx="622300" cy="622300"/>
          </a:xfrm>
          <a:prstGeom prst="rect">
            <a:avLst/>
          </a:prstGeom>
          <a:solidFill>
            <a:srgbClr val="99CC00">
              <a:alpha val="50195"/>
            </a:srgbClr>
          </a:solidFill>
          <a:ln w="38100">
            <a:solidFill>
              <a:schemeClr val="tx1">
                <a:alpha val="50195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0">
                <a:solidFill>
                  <a:schemeClr val="tx1"/>
                </a:solidFill>
              </a:rPr>
              <a:t>HTTP</a:t>
            </a:r>
          </a:p>
          <a:p>
            <a:pPr algn="ctr" eaLnBrk="0" hangingPunct="0"/>
            <a:r>
              <a:rPr lang="en-US" sz="1200" b="0">
                <a:solidFill>
                  <a:schemeClr val="tx1"/>
                </a:solidFill>
              </a:rPr>
              <a:t>Proxy</a:t>
            </a:r>
          </a:p>
        </p:txBody>
      </p:sp>
      <p:sp>
        <p:nvSpPr>
          <p:cNvPr id="60422" name="Rectangle 5"/>
          <p:cNvSpPr>
            <a:spLocks noChangeAspect="1" noChangeArrowheads="1"/>
          </p:cNvSpPr>
          <p:nvPr/>
        </p:nvSpPr>
        <p:spPr bwMode="auto">
          <a:xfrm>
            <a:off x="381000" y="4800600"/>
            <a:ext cx="622300" cy="625475"/>
          </a:xfrm>
          <a:prstGeom prst="rect">
            <a:avLst/>
          </a:prstGeom>
          <a:solidFill>
            <a:srgbClr val="99CC00">
              <a:alpha val="50195"/>
            </a:srgbClr>
          </a:solidFill>
          <a:ln w="38100">
            <a:solidFill>
              <a:schemeClr val="tx1">
                <a:alpha val="50195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0">
                <a:solidFill>
                  <a:schemeClr val="tx1"/>
                </a:solidFill>
              </a:rPr>
              <a:t>Storage</a:t>
            </a:r>
          </a:p>
          <a:p>
            <a:pPr algn="ctr" eaLnBrk="0" hangingPunct="0"/>
            <a:r>
              <a:rPr lang="en-US" sz="1200" b="0">
                <a:solidFill>
                  <a:schemeClr val="tx1"/>
                </a:solidFill>
              </a:rPr>
              <a:t>Proxy</a:t>
            </a:r>
          </a:p>
        </p:txBody>
      </p:sp>
      <p:sp>
        <p:nvSpPr>
          <p:cNvPr id="60423" name="Rectangle 7"/>
          <p:cNvSpPr>
            <a:spLocks noChangeAspect="1" noChangeArrowheads="1"/>
          </p:cNvSpPr>
          <p:nvPr/>
        </p:nvSpPr>
        <p:spPr bwMode="auto">
          <a:xfrm>
            <a:off x="1600200" y="4800600"/>
            <a:ext cx="622300" cy="622300"/>
          </a:xfrm>
          <a:prstGeom prst="rect">
            <a:avLst/>
          </a:prstGeom>
          <a:solidFill>
            <a:srgbClr val="99CC00">
              <a:alpha val="50195"/>
            </a:srgbClr>
          </a:solidFill>
          <a:ln w="38100">
            <a:solidFill>
              <a:schemeClr val="tx1">
                <a:alpha val="50195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0">
                <a:solidFill>
                  <a:schemeClr val="tx1"/>
                </a:solidFill>
              </a:rPr>
              <a:t>NAT</a:t>
            </a:r>
          </a:p>
          <a:p>
            <a:pPr algn="ctr" eaLnBrk="0" hangingPunct="0"/>
            <a:r>
              <a:rPr lang="en-US" sz="1200" b="0">
                <a:solidFill>
                  <a:schemeClr val="tx1"/>
                </a:solidFill>
              </a:rPr>
              <a:t>Gateway</a:t>
            </a:r>
          </a:p>
        </p:txBody>
      </p:sp>
      <p:sp>
        <p:nvSpPr>
          <p:cNvPr id="60424" name="AutoShape 31"/>
          <p:cNvSpPr>
            <a:spLocks noChangeArrowheads="1"/>
          </p:cNvSpPr>
          <p:nvPr/>
        </p:nvSpPr>
        <p:spPr bwMode="auto">
          <a:xfrm>
            <a:off x="228600" y="5257800"/>
            <a:ext cx="533400" cy="457200"/>
          </a:xfrm>
          <a:prstGeom prst="flowChartMagneticDisk">
            <a:avLst/>
          </a:prstGeom>
          <a:solidFill>
            <a:schemeClr val="accent1">
              <a:alpha val="69019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60425" name="Rectangle 7"/>
          <p:cNvSpPr>
            <a:spLocks noChangeAspect="1" noChangeArrowheads="1"/>
          </p:cNvSpPr>
          <p:nvPr/>
        </p:nvSpPr>
        <p:spPr bwMode="auto">
          <a:xfrm>
            <a:off x="2209800" y="4800600"/>
            <a:ext cx="622300" cy="622300"/>
          </a:xfrm>
          <a:prstGeom prst="rect">
            <a:avLst/>
          </a:prstGeom>
          <a:solidFill>
            <a:srgbClr val="99CC00">
              <a:alpha val="50195"/>
            </a:srgbClr>
          </a:solidFill>
          <a:ln w="38100">
            <a:solidFill>
              <a:schemeClr val="tx1">
                <a:alpha val="50195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0">
                <a:solidFill>
                  <a:schemeClr val="tx1"/>
                </a:solidFill>
              </a:rPr>
              <a:t>Batch</a:t>
            </a:r>
          </a:p>
          <a:p>
            <a:pPr algn="ctr" eaLnBrk="0" hangingPunct="0"/>
            <a:r>
              <a:rPr lang="en-US" sz="1200" b="0">
                <a:solidFill>
                  <a:schemeClr val="tx1"/>
                </a:solidFill>
              </a:rPr>
              <a:t>Master</a:t>
            </a:r>
          </a:p>
        </p:txBody>
      </p:sp>
      <p:grpSp>
        <p:nvGrpSpPr>
          <p:cNvPr id="60426" name="Group 12"/>
          <p:cNvGrpSpPr>
            <a:grpSpLocks/>
          </p:cNvGrpSpPr>
          <p:nvPr/>
        </p:nvGrpSpPr>
        <p:grpSpPr bwMode="auto">
          <a:xfrm>
            <a:off x="215900" y="2057400"/>
            <a:ext cx="2603500" cy="2590800"/>
            <a:chOff x="88" y="1056"/>
            <a:chExt cx="1640" cy="1632"/>
          </a:xfrm>
        </p:grpSpPr>
        <p:sp>
          <p:nvSpPr>
            <p:cNvPr id="60448" name="Rectangle 6"/>
            <p:cNvSpPr>
              <a:spLocks noChangeArrowheads="1"/>
            </p:cNvSpPr>
            <p:nvPr/>
          </p:nvSpPr>
          <p:spPr bwMode="auto">
            <a:xfrm>
              <a:off x="192" y="1056"/>
              <a:ext cx="1536" cy="1056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grpSp>
          <p:nvGrpSpPr>
            <p:cNvPr id="60449" name="Group 10"/>
            <p:cNvGrpSpPr>
              <a:grpSpLocks/>
            </p:cNvGrpSpPr>
            <p:nvPr/>
          </p:nvGrpSpPr>
          <p:grpSpPr bwMode="auto">
            <a:xfrm>
              <a:off x="582" y="1117"/>
              <a:ext cx="906" cy="947"/>
              <a:chOff x="726" y="919"/>
              <a:chExt cx="906" cy="947"/>
            </a:xfrm>
          </p:grpSpPr>
          <p:sp>
            <p:nvSpPr>
              <p:cNvPr id="60458" name="Rectangle 11"/>
              <p:cNvSpPr>
                <a:spLocks noChangeArrowheads="1"/>
              </p:cNvSpPr>
              <p:nvPr/>
            </p:nvSpPr>
            <p:spPr bwMode="auto">
              <a:xfrm>
                <a:off x="726" y="919"/>
                <a:ext cx="435" cy="436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38100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b="0">
                    <a:solidFill>
                      <a:schemeClr val="tx1"/>
                    </a:solidFill>
                  </a:rPr>
                  <a:t>CernVM</a:t>
                </a: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459" name="Rectangle 12"/>
              <p:cNvSpPr>
                <a:spLocks noChangeArrowheads="1"/>
              </p:cNvSpPr>
              <p:nvPr/>
            </p:nvSpPr>
            <p:spPr bwMode="auto">
              <a:xfrm>
                <a:off x="857" y="1117"/>
                <a:ext cx="348" cy="317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28575">
                <a:solidFill>
                  <a:srgbClr val="3366FF">
                    <a:alpha val="5999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460" name="Rectangle 13"/>
              <p:cNvSpPr>
                <a:spLocks noChangeArrowheads="1"/>
              </p:cNvSpPr>
              <p:nvPr/>
            </p:nvSpPr>
            <p:spPr bwMode="auto">
              <a:xfrm>
                <a:off x="987" y="998"/>
                <a:ext cx="261" cy="238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19050">
                <a:solidFill>
                  <a:srgbClr val="FF6600">
                    <a:alpha val="6901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461" name="Rectangle 14"/>
              <p:cNvSpPr>
                <a:spLocks noChangeArrowheads="1"/>
              </p:cNvSpPr>
              <p:nvPr/>
            </p:nvSpPr>
            <p:spPr bwMode="auto">
              <a:xfrm>
                <a:off x="918" y="1111"/>
                <a:ext cx="435" cy="435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38100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b="0">
                    <a:solidFill>
                      <a:schemeClr val="tx1"/>
                    </a:solidFill>
                  </a:rPr>
                  <a:t>CernVM</a:t>
                </a: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462" name="Rectangle 15"/>
              <p:cNvSpPr>
                <a:spLocks noChangeArrowheads="1"/>
              </p:cNvSpPr>
              <p:nvPr/>
            </p:nvSpPr>
            <p:spPr bwMode="auto">
              <a:xfrm>
                <a:off x="1049" y="1309"/>
                <a:ext cx="348" cy="316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28575">
                <a:solidFill>
                  <a:srgbClr val="3366FF">
                    <a:alpha val="5999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463" name="Rectangle 16"/>
              <p:cNvSpPr>
                <a:spLocks noChangeArrowheads="1"/>
              </p:cNvSpPr>
              <p:nvPr/>
            </p:nvSpPr>
            <p:spPr bwMode="auto">
              <a:xfrm>
                <a:off x="1179" y="1190"/>
                <a:ext cx="261" cy="237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19050">
                <a:solidFill>
                  <a:srgbClr val="FF6600">
                    <a:alpha val="6901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464" name="Rectangle 17"/>
              <p:cNvSpPr>
                <a:spLocks noChangeArrowheads="1"/>
              </p:cNvSpPr>
              <p:nvPr/>
            </p:nvSpPr>
            <p:spPr bwMode="auto">
              <a:xfrm>
                <a:off x="1110" y="1351"/>
                <a:ext cx="435" cy="436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38100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b="0">
                    <a:solidFill>
                      <a:schemeClr val="tx1"/>
                    </a:solidFill>
                  </a:rPr>
                  <a:t>CernVM</a:t>
                </a: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465" name="Rectangle 18"/>
              <p:cNvSpPr>
                <a:spLocks noChangeArrowheads="1"/>
              </p:cNvSpPr>
              <p:nvPr/>
            </p:nvSpPr>
            <p:spPr bwMode="auto">
              <a:xfrm>
                <a:off x="1241" y="1549"/>
                <a:ext cx="348" cy="317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28575">
                <a:solidFill>
                  <a:srgbClr val="3366FF">
                    <a:alpha val="5999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466" name="Rectangle 19"/>
              <p:cNvSpPr>
                <a:spLocks noChangeArrowheads="1"/>
              </p:cNvSpPr>
              <p:nvPr/>
            </p:nvSpPr>
            <p:spPr bwMode="auto">
              <a:xfrm>
                <a:off x="1371" y="1430"/>
                <a:ext cx="261" cy="238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19050">
                <a:solidFill>
                  <a:srgbClr val="FF6600">
                    <a:alpha val="69019"/>
                  </a:srgb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0450" name="Rectangle 6"/>
            <p:cNvSpPr>
              <a:spLocks noChangeArrowheads="1"/>
            </p:cNvSpPr>
            <p:nvPr/>
          </p:nvSpPr>
          <p:spPr bwMode="auto">
            <a:xfrm>
              <a:off x="184" y="2112"/>
              <a:ext cx="1536" cy="384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60451" name="Rectangle 5"/>
            <p:cNvSpPr>
              <a:spLocks noChangeAspect="1" noChangeArrowheads="1"/>
            </p:cNvSpPr>
            <p:nvPr/>
          </p:nvSpPr>
          <p:spPr bwMode="auto">
            <a:xfrm>
              <a:off x="192" y="2112"/>
              <a:ext cx="384" cy="394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Storage</a:t>
              </a:r>
            </a:p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Server</a:t>
              </a:r>
            </a:p>
          </p:txBody>
        </p:sp>
        <p:sp>
          <p:nvSpPr>
            <p:cNvPr id="60452" name="Rectangle 7"/>
            <p:cNvSpPr>
              <a:spLocks noChangeAspect="1" noChangeArrowheads="1"/>
            </p:cNvSpPr>
            <p:nvPr/>
          </p:nvSpPr>
          <p:spPr bwMode="auto">
            <a:xfrm>
              <a:off x="576" y="2112"/>
              <a:ext cx="392" cy="392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Batch</a:t>
              </a:r>
            </a:p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Worker</a:t>
              </a:r>
            </a:p>
          </p:txBody>
        </p:sp>
        <p:sp>
          <p:nvSpPr>
            <p:cNvPr id="60453" name="AutoShape 31"/>
            <p:cNvSpPr>
              <a:spLocks noChangeArrowheads="1"/>
            </p:cNvSpPr>
            <p:nvPr/>
          </p:nvSpPr>
          <p:spPr bwMode="auto">
            <a:xfrm>
              <a:off x="88" y="2400"/>
              <a:ext cx="336" cy="288"/>
            </a:xfrm>
            <a:prstGeom prst="flowChartMagneticDisk">
              <a:avLst/>
            </a:prstGeom>
            <a:solidFill>
              <a:schemeClr val="accent1">
                <a:alpha val="6901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60454" name="Rectangle 7"/>
            <p:cNvSpPr>
              <a:spLocks noChangeAspect="1" noChangeArrowheads="1"/>
            </p:cNvSpPr>
            <p:nvPr/>
          </p:nvSpPr>
          <p:spPr bwMode="auto">
            <a:xfrm>
              <a:off x="960" y="2112"/>
              <a:ext cx="768" cy="392"/>
            </a:xfrm>
            <a:prstGeom prst="rect">
              <a:avLst/>
            </a:prstGeom>
            <a:solidFill>
              <a:srgbClr val="99CC00">
                <a:alpha val="50195"/>
              </a:srgbClr>
            </a:solidFill>
            <a:ln w="38100">
              <a:solidFill>
                <a:schemeClr val="tx1">
                  <a:alpha val="50195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 b="0">
                  <a:solidFill>
                    <a:schemeClr val="tx1"/>
                  </a:solidFill>
                </a:rPr>
                <a:t>Hypervisor</a:t>
              </a:r>
            </a:p>
          </p:txBody>
        </p:sp>
        <p:sp>
          <p:nvSpPr>
            <p:cNvPr id="60455" name="AutoShape 31"/>
            <p:cNvSpPr>
              <a:spLocks noChangeArrowheads="1"/>
            </p:cNvSpPr>
            <p:nvPr/>
          </p:nvSpPr>
          <p:spPr bwMode="auto">
            <a:xfrm>
              <a:off x="864" y="1872"/>
              <a:ext cx="200" cy="192"/>
            </a:xfrm>
            <a:prstGeom prst="flowChartMagneticDisk">
              <a:avLst/>
            </a:prstGeom>
            <a:solidFill>
              <a:schemeClr val="accent1">
                <a:alpha val="6901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60456" name="AutoShape 31"/>
            <p:cNvSpPr>
              <a:spLocks noChangeArrowheads="1"/>
            </p:cNvSpPr>
            <p:nvPr/>
          </p:nvSpPr>
          <p:spPr bwMode="auto">
            <a:xfrm>
              <a:off x="672" y="1632"/>
              <a:ext cx="200" cy="192"/>
            </a:xfrm>
            <a:prstGeom prst="flowChartMagneticDisk">
              <a:avLst/>
            </a:prstGeom>
            <a:solidFill>
              <a:schemeClr val="accent1">
                <a:alpha val="6901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60457" name="AutoShape 31"/>
            <p:cNvSpPr>
              <a:spLocks noChangeArrowheads="1"/>
            </p:cNvSpPr>
            <p:nvPr/>
          </p:nvSpPr>
          <p:spPr bwMode="auto">
            <a:xfrm>
              <a:off x="480" y="1392"/>
              <a:ext cx="200" cy="192"/>
            </a:xfrm>
            <a:prstGeom prst="flowChartMagneticDisk">
              <a:avLst/>
            </a:prstGeom>
            <a:solidFill>
              <a:schemeClr val="accent1">
                <a:alpha val="6901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b="0">
                <a:solidFill>
                  <a:schemeClr val="tx1"/>
                </a:solidFill>
              </a:endParaRPr>
            </a:p>
          </p:txBody>
        </p:sp>
      </p:grpSp>
      <p:sp>
        <p:nvSpPr>
          <p:cNvPr id="294945" name="Rectangle 33"/>
          <p:cNvSpPr>
            <a:spLocks noChangeArrowheads="1"/>
          </p:cNvSpPr>
          <p:nvPr/>
        </p:nvSpPr>
        <p:spPr bwMode="auto">
          <a:xfrm>
            <a:off x="152400" y="1752600"/>
            <a:ext cx="2819400" cy="419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60428" name="AutoShape 34"/>
          <p:cNvSpPr>
            <a:spLocks noChangeArrowheads="1"/>
          </p:cNvSpPr>
          <p:nvPr/>
        </p:nvSpPr>
        <p:spPr bwMode="auto">
          <a:xfrm>
            <a:off x="609600" y="5791200"/>
            <a:ext cx="228600" cy="304800"/>
          </a:xfrm>
          <a:prstGeom prst="upDownArrow">
            <a:avLst>
              <a:gd name="adj1" fmla="val 50000"/>
              <a:gd name="adj2" fmla="val 2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9" name="Text Box 35"/>
          <p:cNvSpPr txBox="1">
            <a:spLocks noChangeArrowheads="1"/>
          </p:cNvSpPr>
          <p:nvPr/>
        </p:nvSpPr>
        <p:spPr bwMode="auto">
          <a:xfrm>
            <a:off x="381000" y="6096000"/>
            <a:ext cx="5699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MSS</a:t>
            </a:r>
          </a:p>
        </p:txBody>
      </p:sp>
      <p:sp>
        <p:nvSpPr>
          <p:cNvPr id="294948" name="Oval 36"/>
          <p:cNvSpPr>
            <a:spLocks noChangeArrowheads="1"/>
          </p:cNvSpPr>
          <p:nvPr/>
        </p:nvSpPr>
        <p:spPr bwMode="auto">
          <a:xfrm>
            <a:off x="2514600" y="37338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0431" name="AutoShape 37"/>
          <p:cNvSpPr>
            <a:spLocks noChangeArrowheads="1"/>
          </p:cNvSpPr>
          <p:nvPr/>
        </p:nvSpPr>
        <p:spPr bwMode="auto">
          <a:xfrm flipV="1">
            <a:off x="1219200" y="5562600"/>
            <a:ext cx="228600" cy="533400"/>
          </a:xfrm>
          <a:prstGeom prst="up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32" name="Text Box 38"/>
          <p:cNvSpPr txBox="1">
            <a:spLocks noChangeArrowheads="1"/>
          </p:cNvSpPr>
          <p:nvPr/>
        </p:nvSpPr>
        <p:spPr bwMode="auto">
          <a:xfrm>
            <a:off x="1066800" y="6096000"/>
            <a:ext cx="520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S/W</a:t>
            </a:r>
          </a:p>
        </p:txBody>
      </p:sp>
      <p:sp>
        <p:nvSpPr>
          <p:cNvPr id="60433" name="AutoShape 39"/>
          <p:cNvSpPr>
            <a:spLocks noChangeArrowheads="1"/>
          </p:cNvSpPr>
          <p:nvPr/>
        </p:nvSpPr>
        <p:spPr bwMode="auto">
          <a:xfrm flipV="1">
            <a:off x="1752600" y="5562600"/>
            <a:ext cx="228600" cy="533400"/>
          </a:xfrm>
          <a:prstGeom prst="up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34" name="Text Box 40"/>
          <p:cNvSpPr txBox="1">
            <a:spLocks noChangeArrowheads="1"/>
          </p:cNvSpPr>
          <p:nvPr/>
        </p:nvSpPr>
        <p:spPr bwMode="auto">
          <a:xfrm>
            <a:off x="1524000" y="6096000"/>
            <a:ext cx="76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/>
              <a:t>TCP/IP</a:t>
            </a:r>
          </a:p>
        </p:txBody>
      </p:sp>
      <p:sp>
        <p:nvSpPr>
          <p:cNvPr id="60435" name="AutoShape 41"/>
          <p:cNvSpPr>
            <a:spLocks noChangeArrowheads="1"/>
          </p:cNvSpPr>
          <p:nvPr/>
        </p:nvSpPr>
        <p:spPr bwMode="auto">
          <a:xfrm>
            <a:off x="2362200" y="5562600"/>
            <a:ext cx="228600" cy="533400"/>
          </a:xfrm>
          <a:prstGeom prst="upArrow">
            <a:avLst>
              <a:gd name="adj1" fmla="val 50000"/>
              <a:gd name="adj2" fmla="val 5833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36" name="Text Box 42"/>
          <p:cNvSpPr txBox="1">
            <a:spLocks noChangeArrowheads="1"/>
          </p:cNvSpPr>
          <p:nvPr/>
        </p:nvSpPr>
        <p:spPr bwMode="auto">
          <a:xfrm>
            <a:off x="2286000" y="60960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>
                <a:solidFill>
                  <a:schemeClr val="folHlink"/>
                </a:solidFill>
              </a:rPr>
              <a:t>API</a:t>
            </a:r>
            <a:endParaRPr lang="en-US" b="0"/>
          </a:p>
        </p:txBody>
      </p:sp>
      <p:sp>
        <p:nvSpPr>
          <p:cNvPr id="294955" name="Oval 43"/>
          <p:cNvSpPr>
            <a:spLocks noChangeArrowheads="1"/>
          </p:cNvSpPr>
          <p:nvPr/>
        </p:nvSpPr>
        <p:spPr bwMode="auto">
          <a:xfrm>
            <a:off x="1371600" y="37338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94956" name="Oval 44"/>
          <p:cNvSpPr>
            <a:spLocks noChangeArrowheads="1"/>
          </p:cNvSpPr>
          <p:nvPr/>
        </p:nvSpPr>
        <p:spPr bwMode="auto">
          <a:xfrm>
            <a:off x="1371600" y="48006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94957" name="Oval 45"/>
          <p:cNvSpPr>
            <a:spLocks noChangeArrowheads="1"/>
          </p:cNvSpPr>
          <p:nvPr/>
        </p:nvSpPr>
        <p:spPr bwMode="auto">
          <a:xfrm>
            <a:off x="762000" y="37338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94958" name="Oval 46"/>
          <p:cNvSpPr>
            <a:spLocks noChangeArrowheads="1"/>
          </p:cNvSpPr>
          <p:nvPr/>
        </p:nvSpPr>
        <p:spPr bwMode="auto">
          <a:xfrm>
            <a:off x="762000" y="48006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94959" name="Oval 47"/>
          <p:cNvSpPr>
            <a:spLocks noChangeArrowheads="1"/>
          </p:cNvSpPr>
          <p:nvPr/>
        </p:nvSpPr>
        <p:spPr bwMode="auto">
          <a:xfrm>
            <a:off x="2590800" y="48006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94961" name="Oval 49"/>
          <p:cNvSpPr>
            <a:spLocks noChangeArrowheads="1"/>
          </p:cNvSpPr>
          <p:nvPr/>
        </p:nvSpPr>
        <p:spPr bwMode="auto">
          <a:xfrm>
            <a:off x="1371600" y="3276600"/>
            <a:ext cx="304800" cy="304800"/>
          </a:xfrm>
          <a:prstGeom prst="ellipse">
            <a:avLst/>
          </a:prstGeom>
          <a:solidFill>
            <a:srgbClr val="FF67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94962" name="Oval 50"/>
          <p:cNvSpPr>
            <a:spLocks noChangeArrowheads="1"/>
          </p:cNvSpPr>
          <p:nvPr/>
        </p:nvSpPr>
        <p:spPr bwMode="auto">
          <a:xfrm>
            <a:off x="1981200" y="28956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94964" name="Oval 52"/>
          <p:cNvSpPr>
            <a:spLocks noChangeArrowheads="1"/>
          </p:cNvSpPr>
          <p:nvPr/>
        </p:nvSpPr>
        <p:spPr bwMode="auto">
          <a:xfrm>
            <a:off x="1371600" y="57150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94965" name="Oval 53"/>
          <p:cNvSpPr>
            <a:spLocks noChangeArrowheads="1"/>
          </p:cNvSpPr>
          <p:nvPr/>
        </p:nvSpPr>
        <p:spPr bwMode="auto">
          <a:xfrm>
            <a:off x="838200" y="5715000"/>
            <a:ext cx="304800" cy="304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94966" name="Oval 54"/>
          <p:cNvSpPr>
            <a:spLocks noChangeArrowheads="1"/>
          </p:cNvSpPr>
          <p:nvPr/>
        </p:nvSpPr>
        <p:spPr bwMode="auto">
          <a:xfrm>
            <a:off x="2590800" y="5715000"/>
            <a:ext cx="304800" cy="304800"/>
          </a:xfrm>
          <a:prstGeom prst="ellipse">
            <a:avLst/>
          </a:prstGeom>
          <a:solidFill>
            <a:srgbClr val="FF67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200" b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94967" name="Oval 55"/>
          <p:cNvSpPr>
            <a:spLocks noChangeArrowheads="1"/>
          </p:cNvSpPr>
          <p:nvPr/>
        </p:nvSpPr>
        <p:spPr bwMode="auto">
          <a:xfrm>
            <a:off x="2438400" y="2133600"/>
            <a:ext cx="304800" cy="304800"/>
          </a:xfrm>
          <a:prstGeom prst="ellipse">
            <a:avLst/>
          </a:prstGeom>
          <a:solidFill>
            <a:srgbClr val="FF67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0">
                <a:solidFill>
                  <a:schemeClr val="tx1"/>
                </a:solidFill>
              </a:rPr>
              <a:t>11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CERN, </a:t>
            </a:r>
            <a:r>
              <a:rPr lang="en-US" dirty="0"/>
              <a:t>19 </a:t>
            </a:r>
            <a:r>
              <a:rPr lang="en-US" dirty="0" smtClean="0"/>
              <a:t>May 2011  </a:t>
            </a:r>
            <a:r>
              <a:rPr lang="en-US" dirty="0"/>
              <a:t>- </a:t>
            </a:r>
            <a:fld id="{2F4CB464-3759-4143-8757-563CAE68781C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131840" y="332656"/>
            <a:ext cx="5832648" cy="792088"/>
          </a:xfrm>
        </p:spPr>
        <p:txBody>
          <a:bodyPr/>
          <a:lstStyle/>
          <a:p>
            <a:pPr eaLnBrk="1" hangingPunct="1"/>
            <a:r>
              <a:rPr lang="en-GB" dirty="0" smtClean="0">
                <a:ea typeface="ＭＳ Ｐゴシック" charset="0"/>
                <a:cs typeface="ＭＳ Ｐゴシック" charset="0"/>
              </a:rPr>
              <a:t>Scaling EOS across the sites:  Storage Cloud?</a:t>
            </a:r>
            <a:endParaRPr lang="en-GB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0" name="AutoShape 2"/>
          <p:cNvSpPr>
            <a:spLocks/>
          </p:cNvSpPr>
          <p:nvPr/>
        </p:nvSpPr>
        <p:spPr bwMode="auto">
          <a:xfrm>
            <a:off x="1358552" y="2663631"/>
            <a:ext cx="1151930" cy="830461"/>
          </a:xfrm>
          <a:prstGeom prst="roundRect">
            <a:avLst>
              <a:gd name="adj" fmla="val 16125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b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Site A</a:t>
            </a:r>
          </a:p>
        </p:txBody>
      </p:sp>
      <p:sp>
        <p:nvSpPr>
          <p:cNvPr id="41" name="AutoShape 3"/>
          <p:cNvSpPr>
            <a:spLocks/>
          </p:cNvSpPr>
          <p:nvPr/>
        </p:nvSpPr>
        <p:spPr bwMode="auto">
          <a:xfrm>
            <a:off x="6618138" y="2663631"/>
            <a:ext cx="1151930" cy="830461"/>
          </a:xfrm>
          <a:prstGeom prst="roundRect">
            <a:avLst>
              <a:gd name="adj" fmla="val 16125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b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Site B</a:t>
            </a:r>
          </a:p>
        </p:txBody>
      </p:sp>
      <p:sp>
        <p:nvSpPr>
          <p:cNvPr id="42" name="AutoShape 4"/>
          <p:cNvSpPr>
            <a:spLocks/>
          </p:cNvSpPr>
          <p:nvPr/>
        </p:nvSpPr>
        <p:spPr bwMode="auto">
          <a:xfrm>
            <a:off x="3948161" y="4351342"/>
            <a:ext cx="1214438" cy="901898"/>
          </a:xfrm>
          <a:prstGeom prst="roundRect">
            <a:avLst>
              <a:gd name="adj" fmla="val 1484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b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Site C</a:t>
            </a:r>
          </a:p>
        </p:txBody>
      </p:sp>
      <p:sp>
        <p:nvSpPr>
          <p:cNvPr id="43" name="Oval 5"/>
          <p:cNvSpPr>
            <a:spLocks/>
          </p:cNvSpPr>
          <p:nvPr/>
        </p:nvSpPr>
        <p:spPr bwMode="auto">
          <a:xfrm>
            <a:off x="4314278" y="3851280"/>
            <a:ext cx="482203" cy="446484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/>
            <a:endParaRPr lang="en-US" b="0"/>
          </a:p>
        </p:txBody>
      </p:sp>
      <p:sp>
        <p:nvSpPr>
          <p:cNvPr id="44" name="Oval 6"/>
          <p:cNvSpPr>
            <a:spLocks/>
          </p:cNvSpPr>
          <p:nvPr/>
        </p:nvSpPr>
        <p:spPr bwMode="auto">
          <a:xfrm>
            <a:off x="4314278" y="1913538"/>
            <a:ext cx="482203" cy="446484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/>
            <a:endParaRPr lang="en-US" b="0"/>
          </a:p>
        </p:txBody>
      </p:sp>
      <p:sp>
        <p:nvSpPr>
          <p:cNvPr id="45" name="Oval 7"/>
          <p:cNvSpPr>
            <a:spLocks/>
          </p:cNvSpPr>
          <p:nvPr/>
        </p:nvSpPr>
        <p:spPr bwMode="auto">
          <a:xfrm>
            <a:off x="2581919" y="2860085"/>
            <a:ext cx="482203" cy="446484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/>
            <a:endParaRPr lang="en-US" b="0"/>
          </a:p>
        </p:txBody>
      </p:sp>
      <p:sp>
        <p:nvSpPr>
          <p:cNvPr id="46" name="Oval 8"/>
          <p:cNvSpPr>
            <a:spLocks/>
          </p:cNvSpPr>
          <p:nvPr/>
        </p:nvSpPr>
        <p:spPr bwMode="auto">
          <a:xfrm>
            <a:off x="6073427" y="2860085"/>
            <a:ext cx="482203" cy="446484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/>
            <a:endParaRPr lang="en-US" b="0"/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flipH="1">
            <a:off x="3064122" y="2368952"/>
            <a:ext cx="1500188" cy="68647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/>
            <a:endParaRPr lang="en-US" b="0"/>
          </a:p>
        </p:txBody>
      </p:sp>
      <p:sp>
        <p:nvSpPr>
          <p:cNvPr id="48" name="Line 10"/>
          <p:cNvSpPr>
            <a:spLocks noChangeShapeType="1"/>
          </p:cNvSpPr>
          <p:nvPr/>
        </p:nvSpPr>
        <p:spPr bwMode="auto">
          <a:xfrm>
            <a:off x="4510732" y="2368952"/>
            <a:ext cx="1535906" cy="678656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/>
            <a:endParaRPr lang="en-US" b="0"/>
          </a:p>
        </p:txBody>
      </p:sp>
      <p:sp>
        <p:nvSpPr>
          <p:cNvPr id="49" name="Line 11"/>
          <p:cNvSpPr>
            <a:spLocks noChangeShapeType="1"/>
          </p:cNvSpPr>
          <p:nvPr/>
        </p:nvSpPr>
        <p:spPr bwMode="auto">
          <a:xfrm>
            <a:off x="4546450" y="2377881"/>
            <a:ext cx="26789" cy="1455539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/>
            <a:endParaRPr lang="en-US" b="0"/>
          </a:p>
        </p:txBody>
      </p:sp>
      <p:sp>
        <p:nvSpPr>
          <p:cNvPr id="50" name="Rectangle 12"/>
          <p:cNvSpPr>
            <a:spLocks/>
          </p:cNvSpPr>
          <p:nvPr/>
        </p:nvSpPr>
        <p:spPr bwMode="auto">
          <a:xfrm>
            <a:off x="3779405" y="1628800"/>
            <a:ext cx="1410643" cy="21544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0" dirty="0" err="1" smtClean="0">
                <a:solidFill>
                  <a:schemeClr val="tx2"/>
                </a:solidFill>
                <a:ea typeface="Gill Sans" charset="0"/>
                <a:cs typeface="Gill Sans" charset="0"/>
              </a:rPr>
              <a:t>Xrootd</a:t>
            </a:r>
            <a:r>
              <a:rPr lang="en-US" b="0" dirty="0" smtClean="0">
                <a:solidFill>
                  <a:schemeClr val="tx2"/>
                </a:solidFill>
                <a:ea typeface="Gill Sans" charset="0"/>
                <a:cs typeface="Gill Sans" charset="0"/>
              </a:rPr>
              <a:t> Redirector</a:t>
            </a:r>
            <a:endParaRPr lang="en-US" b="0" dirty="0">
              <a:solidFill>
                <a:schemeClr val="tx2"/>
              </a:solidFill>
              <a:ea typeface="Gill Sans" charset="0"/>
              <a:cs typeface="Gill Sans" charset="0"/>
            </a:endParaRPr>
          </a:p>
        </p:txBody>
      </p:sp>
      <p:sp>
        <p:nvSpPr>
          <p:cNvPr id="51" name="Rectangle 13"/>
          <p:cNvSpPr>
            <a:spLocks/>
          </p:cNvSpPr>
          <p:nvPr/>
        </p:nvSpPr>
        <p:spPr bwMode="auto">
          <a:xfrm>
            <a:off x="1337494" y="3573894"/>
            <a:ext cx="1218282" cy="21544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/</a:t>
            </a:r>
            <a:r>
              <a:rPr lang="en-US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eos</a:t>
            </a:r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/atlas/</a:t>
            </a:r>
            <a:r>
              <a:rPr lang="en-US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siteA</a:t>
            </a:r>
            <a:endParaRPr lang="en-US" b="0" dirty="0">
              <a:solidFill>
                <a:schemeClr val="tx2"/>
              </a:solidFill>
              <a:ea typeface="Gill Sans" charset="0"/>
              <a:cs typeface="Gill Sans" charset="0"/>
            </a:endParaRPr>
          </a:p>
        </p:txBody>
      </p:sp>
      <p:sp>
        <p:nvSpPr>
          <p:cNvPr id="52" name="Rectangle 14"/>
          <p:cNvSpPr>
            <a:spLocks/>
          </p:cNvSpPr>
          <p:nvPr/>
        </p:nvSpPr>
        <p:spPr bwMode="auto">
          <a:xfrm>
            <a:off x="6656981" y="3578359"/>
            <a:ext cx="1227387" cy="21544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/</a:t>
            </a:r>
            <a:r>
              <a:rPr lang="en-US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eos</a:t>
            </a:r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/atlas/</a:t>
            </a:r>
            <a:r>
              <a:rPr lang="en-US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siteC</a:t>
            </a:r>
            <a:endParaRPr lang="en-US" b="0" dirty="0">
              <a:solidFill>
                <a:schemeClr val="tx2"/>
              </a:solidFill>
              <a:ea typeface="Gill Sans" charset="0"/>
              <a:cs typeface="Gill Sans" charset="0"/>
            </a:endParaRPr>
          </a:p>
        </p:txBody>
      </p:sp>
      <p:sp>
        <p:nvSpPr>
          <p:cNvPr id="53" name="Rectangle 15"/>
          <p:cNvSpPr>
            <a:spLocks/>
          </p:cNvSpPr>
          <p:nvPr/>
        </p:nvSpPr>
        <p:spPr bwMode="auto">
          <a:xfrm>
            <a:off x="3923928" y="5301788"/>
            <a:ext cx="1227387" cy="21544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/</a:t>
            </a:r>
            <a:r>
              <a:rPr lang="en-US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eos</a:t>
            </a:r>
            <a:r>
              <a:rPr lang="en-US" b="0" dirty="0">
                <a:solidFill>
                  <a:schemeClr val="tx2"/>
                </a:solidFill>
                <a:ea typeface="Gill Sans" charset="0"/>
                <a:cs typeface="Gill Sans" charset="0"/>
              </a:rPr>
              <a:t>/atlas/</a:t>
            </a:r>
            <a:r>
              <a:rPr lang="en-US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siteC</a:t>
            </a:r>
            <a:endParaRPr lang="en-US" b="0" dirty="0">
              <a:solidFill>
                <a:schemeClr val="tx2"/>
              </a:solidFill>
              <a:ea typeface="Gill Sans" charset="0"/>
              <a:cs typeface="Gill San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571409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rgbClr val="ECAE14"/>
              </a:buClr>
              <a:buSzPct val="110000"/>
              <a:buFont typeface="Lucida Grande"/>
              <a:buChar char="☞"/>
            </a:pPr>
            <a:r>
              <a:rPr lang="en-GB" sz="1800" b="0" dirty="0">
                <a:solidFill>
                  <a:schemeClr val="tx2"/>
                </a:solidFill>
              </a:rPr>
              <a:t>Storage Cloud plays fundamental role in Cloud concept, cannot be factored out </a:t>
            </a:r>
            <a:r>
              <a:rPr lang="en-GB" sz="1800" b="0" dirty="0" smtClean="0">
                <a:solidFill>
                  <a:schemeClr val="tx2"/>
                </a:solidFill>
              </a:rPr>
              <a:t>as separate problem and </a:t>
            </a:r>
            <a:r>
              <a:rPr lang="en-GB" sz="1800" b="0" dirty="0">
                <a:solidFill>
                  <a:schemeClr val="tx2"/>
                </a:solidFill>
              </a:rPr>
              <a:t>solved </a:t>
            </a:r>
            <a:r>
              <a:rPr lang="en-GB" sz="1800" b="0" dirty="0" smtClean="0">
                <a:solidFill>
                  <a:schemeClr val="tx2"/>
                </a:solidFill>
              </a:rPr>
              <a:t>later…</a:t>
            </a:r>
            <a:endParaRPr lang="en-GB" sz="1800" b="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6216" y="5085184"/>
            <a:ext cx="209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Andreas Peters  IT/DM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80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Taipei, 19 </a:t>
            </a:r>
            <a:r>
              <a:rPr lang="en-US" dirty="0" smtClean="0"/>
              <a:t>May 2011  </a:t>
            </a:r>
            <a:r>
              <a:rPr lang="en-US" dirty="0"/>
              <a:t>- </a:t>
            </a:r>
            <a:fld id="{9A2DC7CB-7487-A047-9334-FEE0BAC07C68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24200" y="457200"/>
            <a:ext cx="5715000" cy="685800"/>
          </a:xfrm>
        </p:spPr>
        <p:txBody>
          <a:bodyPr/>
          <a:lstStyle/>
          <a:p>
            <a:r>
              <a:rPr lang="en-US" sz="3200" dirty="0" smtClean="0">
                <a:ea typeface="ＭＳ Ｐゴシック" charset="0"/>
                <a:cs typeface="ＭＳ Ｐゴシック" charset="0"/>
              </a:rPr>
              <a:t>In the pipeline…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342900" y="1340768"/>
            <a:ext cx="8610600" cy="467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ECAE14"/>
              </a:buClr>
              <a:buSzPct val="110000"/>
            </a:pPr>
            <a:r>
              <a:rPr lang="en-GB" sz="1600" b="0" dirty="0">
                <a:solidFill>
                  <a:schemeClr val="tx2"/>
                </a:solidFill>
              </a:rPr>
              <a:t>	</a:t>
            </a:r>
          </a:p>
          <a:p>
            <a:pPr marL="342900" indent="-342900">
              <a:lnSpc>
                <a:spcPct val="30000"/>
              </a:lnSpc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endParaRPr lang="en-GB" sz="1600" b="0" dirty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 smtClean="0">
                <a:solidFill>
                  <a:schemeClr val="tx2"/>
                </a:solidFill>
              </a:rPr>
              <a:t>DIRAC Pilot for </a:t>
            </a:r>
            <a:r>
              <a:rPr lang="en-GB" sz="2000" b="0" dirty="0" err="1" smtClean="0">
                <a:solidFill>
                  <a:schemeClr val="tx2"/>
                </a:solidFill>
              </a:rPr>
              <a:t>LHCb</a:t>
            </a:r>
            <a:r>
              <a:rPr lang="en-GB" sz="2000" b="0" dirty="0" smtClean="0">
                <a:solidFill>
                  <a:schemeClr val="tx2"/>
                </a:solidFill>
              </a:rPr>
              <a:t>… </a:t>
            </a:r>
          </a:p>
          <a:p>
            <a:pPr marL="800100" lvl="1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 smtClean="0">
                <a:solidFill>
                  <a:schemeClr val="tx2"/>
                </a:solidFill>
              </a:rPr>
              <a:t>and other experiments that use pilot job frameworks</a:t>
            </a: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 smtClean="0">
                <a:solidFill>
                  <a:schemeClr val="tx2"/>
                </a:solidFill>
              </a:rPr>
              <a:t>On demand Condor cluster</a:t>
            </a:r>
          </a:p>
          <a:p>
            <a:pPr marL="800100" lvl="1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>
                <a:solidFill>
                  <a:schemeClr val="tx2"/>
                </a:solidFill>
              </a:rPr>
              <a:t>c</a:t>
            </a:r>
            <a:r>
              <a:rPr lang="en-GB" sz="2000" b="0" dirty="0" smtClean="0">
                <a:solidFill>
                  <a:schemeClr val="tx2"/>
                </a:solidFill>
              </a:rPr>
              <a:t>ontextualization templates currently under testing</a:t>
            </a: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 smtClean="0">
                <a:solidFill>
                  <a:schemeClr val="tx2"/>
                </a:solidFill>
              </a:rPr>
              <a:t>PROOF on demand</a:t>
            </a: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 err="1" smtClean="0">
                <a:solidFill>
                  <a:schemeClr val="tx2"/>
                </a:solidFill>
              </a:rPr>
              <a:t>GridFactory</a:t>
            </a:r>
            <a:r>
              <a:rPr lang="en-GB" sz="2000" b="0" dirty="0" smtClean="0">
                <a:solidFill>
                  <a:schemeClr val="tx2"/>
                </a:solidFill>
              </a:rPr>
              <a:t> scheduler </a:t>
            </a:r>
          </a:p>
          <a:p>
            <a:pPr marL="800100" lvl="1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 smtClean="0">
                <a:solidFill>
                  <a:schemeClr val="tx2"/>
                </a:solidFill>
              </a:rPr>
              <a:t>Ad-hoc cloud for small workgroups</a:t>
            </a: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 smtClean="0">
                <a:solidFill>
                  <a:schemeClr val="tx2"/>
                </a:solidFill>
              </a:rPr>
              <a:t>Volunteer  computing using  BOINC adapted to run jobs in </a:t>
            </a:r>
            <a:r>
              <a:rPr lang="en-GB" sz="2000" b="0" dirty="0" err="1" smtClean="0">
                <a:solidFill>
                  <a:schemeClr val="tx2"/>
                </a:solidFill>
              </a:rPr>
              <a:t>CernVM</a:t>
            </a:r>
            <a:endParaRPr lang="en-GB" sz="2000" b="0" dirty="0">
              <a:solidFill>
                <a:schemeClr val="tx2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 err="1" smtClean="0">
                <a:solidFill>
                  <a:schemeClr val="tx2"/>
                </a:solidFill>
              </a:rPr>
              <a:t>Ongoing</a:t>
            </a:r>
            <a:r>
              <a:rPr lang="en-GB" sz="2000" b="0" dirty="0" smtClean="0">
                <a:solidFill>
                  <a:schemeClr val="tx2"/>
                </a:solidFill>
              </a:rPr>
              <a:t> activity with Theory Group at CERN</a:t>
            </a:r>
          </a:p>
          <a:p>
            <a:pPr marL="800100" lvl="1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2000" b="0" dirty="0" err="1" smtClean="0">
                <a:solidFill>
                  <a:schemeClr val="tx2"/>
                </a:solidFill>
              </a:rPr>
              <a:t>MonteCarlo</a:t>
            </a:r>
            <a:r>
              <a:rPr lang="en-GB" sz="2000" b="0" dirty="0" smtClean="0">
                <a:solidFill>
                  <a:schemeClr val="tx2"/>
                </a:solidFill>
              </a:rPr>
              <a:t> validation project</a:t>
            </a:r>
          </a:p>
          <a:p>
            <a:pPr marL="800100" lvl="1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endParaRPr lang="en-GB" sz="2000" b="0" dirty="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  <a:buClr>
                <a:srgbClr val="ECAE14"/>
              </a:buClr>
              <a:buSzPct val="110000"/>
            </a:pPr>
            <a:endParaRPr lang="en-GB" sz="1800" b="0" dirty="0">
              <a:solidFill>
                <a:schemeClr val="tx2"/>
              </a:solidFill>
            </a:endParaRPr>
          </a:p>
          <a:p>
            <a:pPr marL="742950" lvl="1" indent="-285750">
              <a:lnSpc>
                <a:spcPct val="20000"/>
              </a:lnSpc>
              <a:spcBef>
                <a:spcPct val="20000"/>
              </a:spcBef>
              <a:buClr>
                <a:srgbClr val="000066"/>
              </a:buClr>
              <a:buSzPct val="90000"/>
              <a:buFont typeface="Wingdings" charset="0"/>
              <a:buNone/>
            </a:pPr>
            <a:r>
              <a:rPr lang="en-GB" b="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791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Taipei, 19 </a:t>
            </a:r>
            <a:r>
              <a:rPr lang="en-US" dirty="0" smtClean="0"/>
              <a:t>May 2011  </a:t>
            </a:r>
            <a:r>
              <a:rPr lang="en-US" dirty="0"/>
              <a:t>- </a:t>
            </a:r>
            <a:fld id="{9A2DC7CB-7487-A047-9334-FEE0BAC07C68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24200" y="457200"/>
            <a:ext cx="5715000" cy="685800"/>
          </a:xfrm>
        </p:spPr>
        <p:txBody>
          <a:bodyPr/>
          <a:lstStyle/>
          <a:p>
            <a:r>
              <a:rPr lang="en-US" sz="3200" dirty="0">
                <a:ea typeface="ＭＳ Ｐゴシック" charset="0"/>
                <a:cs typeface="ＭＳ Ｐゴシック" charset="0"/>
              </a:rPr>
              <a:t>Conclusions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342900" y="1066800"/>
            <a:ext cx="8610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ECAE14"/>
              </a:buClr>
              <a:buSzPct val="110000"/>
            </a:pPr>
            <a:r>
              <a:rPr lang="en-GB" sz="1600" b="0" dirty="0">
                <a:solidFill>
                  <a:schemeClr val="tx2"/>
                </a:solidFill>
              </a:rPr>
              <a:t>	</a:t>
            </a:r>
          </a:p>
          <a:p>
            <a:pPr marL="342900" indent="-342900">
              <a:lnSpc>
                <a:spcPct val="30000"/>
              </a:lnSpc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endParaRPr lang="en-GB" sz="1600" b="0" dirty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In combination with various </a:t>
            </a:r>
            <a:r>
              <a:rPr lang="en-GB" sz="1800" dirty="0">
                <a:solidFill>
                  <a:schemeClr val="tx2"/>
                </a:solidFill>
              </a:rPr>
              <a:t>contextualization</a:t>
            </a:r>
            <a:r>
              <a:rPr lang="en-GB" sz="1800" b="0" dirty="0">
                <a:solidFill>
                  <a:schemeClr val="tx2"/>
                </a:solidFill>
              </a:rPr>
              <a:t> options and </a:t>
            </a:r>
            <a:r>
              <a:rPr lang="en-GB" sz="1800" dirty="0" err="1">
                <a:solidFill>
                  <a:schemeClr val="tx2"/>
                </a:solidFill>
              </a:rPr>
              <a:t>CernVM</a:t>
            </a:r>
            <a:r>
              <a:rPr lang="en-GB" sz="1800" dirty="0">
                <a:solidFill>
                  <a:schemeClr val="tx2"/>
                </a:solidFill>
              </a:rPr>
              <a:t>-FS</a:t>
            </a:r>
            <a:r>
              <a:rPr lang="en-GB" sz="1800" b="0" dirty="0">
                <a:solidFill>
                  <a:schemeClr val="tx2"/>
                </a:solidFill>
              </a:rPr>
              <a:t>, just</a:t>
            </a:r>
            <a:r>
              <a:rPr lang="en-GB" sz="1800" dirty="0">
                <a:solidFill>
                  <a:schemeClr val="tx2"/>
                </a:solidFill>
              </a:rPr>
              <a:t> one small image</a:t>
            </a:r>
            <a:r>
              <a:rPr lang="en-GB" sz="1800" b="0" dirty="0">
                <a:solidFill>
                  <a:schemeClr val="tx2"/>
                </a:solidFill>
              </a:rPr>
              <a:t> can run frameworks of all LHC experiments and be </a:t>
            </a:r>
            <a:r>
              <a:rPr lang="en-GB" sz="1800" dirty="0">
                <a:solidFill>
                  <a:schemeClr val="tx2"/>
                </a:solidFill>
              </a:rPr>
              <a:t>easily moved around</a:t>
            </a:r>
            <a:r>
              <a:rPr lang="en-GB" sz="1800" b="0" dirty="0">
                <a:solidFill>
                  <a:schemeClr val="tx2"/>
                </a:solidFill>
              </a:rPr>
              <a:t> requiring far less </a:t>
            </a:r>
            <a:r>
              <a:rPr lang="en-GB" sz="1800" b="0" dirty="0" smtClean="0">
                <a:solidFill>
                  <a:schemeClr val="tx2"/>
                </a:solidFill>
              </a:rPr>
              <a:t>frequent updates </a:t>
            </a:r>
            <a:r>
              <a:rPr lang="en-GB" sz="1800" b="0" dirty="0">
                <a:solidFill>
                  <a:schemeClr val="tx2"/>
                </a:solidFill>
              </a:rPr>
              <a:t>than traditional </a:t>
            </a:r>
            <a:r>
              <a:rPr lang="en-GB" sz="1800" b="0" dirty="0" smtClean="0">
                <a:solidFill>
                  <a:schemeClr val="tx2"/>
                </a:solidFill>
              </a:rPr>
              <a:t>worker </a:t>
            </a:r>
            <a:r>
              <a:rPr lang="en-GB" sz="1800" b="0" dirty="0">
                <a:solidFill>
                  <a:schemeClr val="tx2"/>
                </a:solidFill>
              </a:rPr>
              <a:t>node   </a:t>
            </a:r>
          </a:p>
          <a:p>
            <a:pPr marL="342900" indent="-342900">
              <a:lnSpc>
                <a:spcPct val="30000"/>
              </a:lnSpc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30000"/>
              </a:lnSpc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1800" dirty="0" err="1">
                <a:solidFill>
                  <a:schemeClr val="tx2"/>
                </a:solidFill>
              </a:rPr>
              <a:t>CernVM</a:t>
            </a:r>
            <a:r>
              <a:rPr lang="en-GB" sz="1800" dirty="0">
                <a:solidFill>
                  <a:schemeClr val="tx2"/>
                </a:solidFill>
              </a:rPr>
              <a:t>-FS</a:t>
            </a:r>
            <a:r>
              <a:rPr lang="en-GB" sz="1800" b="0" dirty="0">
                <a:solidFill>
                  <a:schemeClr val="tx2"/>
                </a:solidFill>
              </a:rPr>
              <a:t>  provides efficient, scalable, </a:t>
            </a:r>
            <a:r>
              <a:rPr lang="en-GB" sz="1800" b="0" dirty="0" smtClean="0">
                <a:solidFill>
                  <a:schemeClr val="tx2"/>
                </a:solidFill>
              </a:rPr>
              <a:t>secure</a:t>
            </a:r>
            <a:r>
              <a:rPr lang="en-GB" sz="1800" b="0" dirty="0">
                <a:solidFill>
                  <a:schemeClr val="tx2"/>
                </a:solidFill>
              </a:rPr>
              <a:t> </a:t>
            </a:r>
            <a:r>
              <a:rPr lang="en-GB" sz="1800" b="0" dirty="0" smtClean="0">
                <a:solidFill>
                  <a:schemeClr val="tx2"/>
                </a:solidFill>
              </a:rPr>
              <a:t>and </a:t>
            </a:r>
            <a:r>
              <a:rPr lang="en-GB" sz="1800" b="0" dirty="0">
                <a:solidFill>
                  <a:schemeClr val="tx2"/>
                </a:solidFill>
              </a:rPr>
              <a:t>maintenance free way do distribute software in </a:t>
            </a:r>
            <a:r>
              <a:rPr lang="en-GB" sz="1800" b="0" dirty="0" err="1">
                <a:solidFill>
                  <a:schemeClr val="tx2"/>
                </a:solidFill>
              </a:rPr>
              <a:t>CernVM</a:t>
            </a:r>
            <a:r>
              <a:rPr lang="en-GB" sz="1800" b="0" dirty="0">
                <a:solidFill>
                  <a:schemeClr val="tx2"/>
                </a:solidFill>
              </a:rPr>
              <a:t> and physical nodes alike</a:t>
            </a:r>
          </a:p>
          <a:p>
            <a:pPr marL="342900" indent="-342900">
              <a:lnSpc>
                <a:spcPct val="30000"/>
              </a:lnSpc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Flexible contextualization options</a:t>
            </a:r>
            <a:r>
              <a:rPr lang="en-GB" sz="1800" b="0" dirty="0">
                <a:solidFill>
                  <a:schemeClr val="tx2"/>
                </a:solidFill>
              </a:rPr>
              <a:t> allow the same </a:t>
            </a:r>
            <a:r>
              <a:rPr lang="en-GB" sz="1800" b="0" dirty="0" smtClean="0">
                <a:solidFill>
                  <a:schemeClr val="tx2"/>
                </a:solidFill>
              </a:rPr>
              <a:t>image </a:t>
            </a:r>
            <a:r>
              <a:rPr lang="en-GB" sz="1800" b="0" dirty="0">
                <a:solidFill>
                  <a:schemeClr val="tx2"/>
                </a:solidFill>
              </a:rPr>
              <a:t>to play different roles reducing the need for creation and certification of specialized </a:t>
            </a:r>
            <a:r>
              <a:rPr lang="en-GB" sz="1800" b="0" dirty="0" smtClean="0">
                <a:solidFill>
                  <a:schemeClr val="tx2"/>
                </a:solidFill>
              </a:rPr>
              <a:t>images</a:t>
            </a:r>
          </a:p>
          <a:p>
            <a:pPr>
              <a:lnSpc>
                <a:spcPct val="50000"/>
              </a:lnSpc>
              <a:spcBef>
                <a:spcPct val="20000"/>
              </a:spcBef>
              <a:buClr>
                <a:srgbClr val="ECAE14"/>
              </a:buClr>
              <a:buSzPct val="110000"/>
            </a:pPr>
            <a:endParaRPr lang="en-GB" sz="1800" b="0" dirty="0" smtClean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Storage Cloud </a:t>
            </a:r>
            <a:r>
              <a:rPr lang="en-GB" sz="1800" b="0" dirty="0" smtClean="0">
                <a:solidFill>
                  <a:schemeClr val="tx2"/>
                </a:solidFill>
              </a:rPr>
              <a:t>plays fundamental role in Cloud concept, cannot be factored out as separate problem and solved later</a:t>
            </a:r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endParaRPr lang="en-GB" sz="1800" b="0" dirty="0" smtClean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1800" dirty="0" err="1" smtClean="0">
                <a:solidFill>
                  <a:schemeClr val="tx2"/>
                </a:solidFill>
              </a:rPr>
              <a:t>lxCloud</a:t>
            </a:r>
            <a:r>
              <a:rPr lang="en-GB" sz="1800" b="0" dirty="0" smtClean="0">
                <a:solidFill>
                  <a:schemeClr val="tx2"/>
                </a:solidFill>
              </a:rPr>
              <a:t> is operational and usable, can run </a:t>
            </a:r>
            <a:r>
              <a:rPr lang="en-GB" sz="1800" b="0" dirty="0" err="1" smtClean="0">
                <a:solidFill>
                  <a:schemeClr val="tx2"/>
                </a:solidFill>
              </a:rPr>
              <a:t>PanDA</a:t>
            </a:r>
            <a:r>
              <a:rPr lang="en-GB" sz="1800" b="0" dirty="0" smtClean="0">
                <a:solidFill>
                  <a:schemeClr val="tx2"/>
                </a:solidFill>
              </a:rPr>
              <a:t> in </a:t>
            </a:r>
            <a:r>
              <a:rPr lang="en-GB" sz="1800" b="0" dirty="0" err="1" smtClean="0">
                <a:solidFill>
                  <a:schemeClr val="tx2"/>
                </a:solidFill>
              </a:rPr>
              <a:t>CernVM</a:t>
            </a:r>
            <a:r>
              <a:rPr lang="en-GB" sz="1800" b="0" dirty="0" smtClean="0">
                <a:solidFill>
                  <a:schemeClr val="tx2"/>
                </a:solidFill>
              </a:rPr>
              <a:t> with EOS as storage </a:t>
            </a:r>
            <a:r>
              <a:rPr lang="en-GB" sz="1800" b="0" dirty="0" smtClean="0">
                <a:solidFill>
                  <a:schemeClr val="tx2"/>
                </a:solidFill>
              </a:rPr>
              <a:t>backend (thanks </a:t>
            </a:r>
            <a:r>
              <a:rPr lang="en-GB" sz="1800" b="0" dirty="0">
                <a:solidFill>
                  <a:schemeClr val="tx2"/>
                </a:solidFill>
              </a:rPr>
              <a:t>to Sebastian </a:t>
            </a:r>
            <a:r>
              <a:rPr lang="en-GB" sz="1800" b="0" dirty="0" err="1" smtClean="0">
                <a:solidFill>
                  <a:schemeClr val="tx2"/>
                </a:solidFill>
              </a:rPr>
              <a:t>Goasguen</a:t>
            </a:r>
            <a:r>
              <a:rPr lang="en-GB" sz="1800" b="0" dirty="0">
                <a:solidFill>
                  <a:schemeClr val="tx2"/>
                </a:solidFill>
              </a:rPr>
              <a:t> and </a:t>
            </a:r>
            <a:r>
              <a:rPr lang="en-GB" sz="1800" b="0" dirty="0" smtClean="0">
                <a:solidFill>
                  <a:schemeClr val="tx2"/>
                </a:solidFill>
              </a:rPr>
              <a:t>Ulrich </a:t>
            </a:r>
            <a:r>
              <a:rPr lang="en-GB" sz="1800" b="0" dirty="0" err="1" smtClean="0">
                <a:solidFill>
                  <a:schemeClr val="tx2"/>
                </a:solidFill>
              </a:rPr>
              <a:t>Schwickerath</a:t>
            </a:r>
            <a:r>
              <a:rPr lang="en-GB" sz="1800" b="0" dirty="0">
                <a:solidFill>
                  <a:schemeClr val="tx2"/>
                </a:solidFill>
              </a:rPr>
              <a:t>)</a:t>
            </a:r>
            <a:endParaRPr lang="en-GB" sz="1800" b="0" dirty="0" smtClean="0">
              <a:solidFill>
                <a:schemeClr val="tx2"/>
              </a:solidFill>
            </a:endParaRPr>
          </a:p>
          <a:p>
            <a:pPr marL="800100" lvl="1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r>
              <a:rPr lang="en-GB" sz="1800" b="0" dirty="0" smtClean="0">
                <a:solidFill>
                  <a:schemeClr val="tx2"/>
                </a:solidFill>
              </a:rPr>
              <a:t>Time to do some stress testing…</a:t>
            </a:r>
          </a:p>
          <a:p>
            <a:pPr marL="342900" indent="-342900">
              <a:spcBef>
                <a:spcPct val="20000"/>
              </a:spcBef>
              <a:buClr>
                <a:srgbClr val="ECAE14"/>
              </a:buClr>
              <a:buSzPct val="110000"/>
              <a:buFontTx/>
              <a:buChar char="•"/>
            </a:pPr>
            <a:endParaRPr lang="en-GB" sz="1800" b="0" dirty="0">
              <a:solidFill>
                <a:schemeClr val="tx2"/>
              </a:solidFill>
            </a:endParaRPr>
          </a:p>
          <a:p>
            <a:pPr marL="742950" lvl="1" indent="-285750">
              <a:lnSpc>
                <a:spcPct val="20000"/>
              </a:lnSpc>
              <a:spcBef>
                <a:spcPct val="20000"/>
              </a:spcBef>
              <a:buClr>
                <a:srgbClr val="000066"/>
              </a:buClr>
              <a:buSzPct val="90000"/>
              <a:buFont typeface="Wingdings" charset="0"/>
              <a:buNone/>
            </a:pPr>
            <a:r>
              <a:rPr lang="en-GB" b="0" dirty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Taipei, 19 October 2010  - </a:t>
            </a:r>
            <a:fld id="{6DC496D3-6E2C-3B49-BD52-50871175173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362200"/>
            <a:ext cx="8382000" cy="2133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GB" sz="2800" dirty="0">
                <a:ea typeface="ＭＳ Ｐゴシック" charset="0"/>
                <a:cs typeface="ＭＳ Ｐゴシック" charset="0"/>
              </a:rPr>
              <a:t>Is </a:t>
            </a:r>
            <a:r>
              <a:rPr lang="en-GB" sz="2800" dirty="0" err="1">
                <a:ea typeface="ＭＳ Ｐゴシック" charset="0"/>
                <a:cs typeface="ＭＳ Ｐゴシック" charset="0"/>
              </a:rPr>
              <a:t>CernVM</a:t>
            </a:r>
            <a:r>
              <a:rPr lang="en-GB" sz="2800" dirty="0">
                <a:ea typeface="ＭＳ Ｐゴシック" charset="0"/>
                <a:cs typeface="ＭＳ Ｐゴシック" charset="0"/>
              </a:rPr>
              <a:t> suitable for deployment on </a:t>
            </a:r>
            <a:r>
              <a:rPr lang="en-GB" sz="2800" dirty="0" smtClean="0">
                <a:ea typeface="ＭＳ Ｐゴシック" charset="0"/>
                <a:cs typeface="ＭＳ Ｐゴシック" charset="0"/>
              </a:rPr>
              <a:t>Grid and Cloud </a:t>
            </a:r>
            <a:r>
              <a:rPr lang="en-GB" sz="2800" dirty="0">
                <a:ea typeface="ＭＳ Ｐゴシック" charset="0"/>
                <a:cs typeface="ＭＳ Ｐゴシック" charset="0"/>
              </a:rPr>
              <a:t>infrastructure?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GB" sz="2800" dirty="0" smtClean="0">
                <a:ea typeface="ＭＳ Ｐゴシック" charset="0"/>
                <a:cs typeface="ＭＳ Ｐゴシック" charset="0"/>
              </a:rPr>
              <a:t>What are the benefits of going </a:t>
            </a:r>
            <a:r>
              <a:rPr lang="en-GB" sz="2800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GB" sz="2800" dirty="0" smtClean="0">
                <a:ea typeface="ＭＳ Ｐゴシック" charset="0"/>
                <a:cs typeface="ＭＳ Ｐゴシック" charset="0"/>
              </a:rPr>
              <a:t> way comparing to more traditional</a:t>
            </a:r>
            <a:r>
              <a:rPr lang="en-GB" sz="2800" baseline="30000" dirty="0" smtClean="0">
                <a:ea typeface="ＭＳ Ｐゴシック" charset="0"/>
                <a:cs typeface="ＭＳ Ｐゴシック" charset="0"/>
              </a:rPr>
              <a:t>1)</a:t>
            </a:r>
            <a:r>
              <a:rPr lang="en-GB" sz="2800" dirty="0" smtClean="0">
                <a:ea typeface="ＭＳ Ｐゴシック" charset="0"/>
                <a:cs typeface="ＭＳ Ｐゴシック" charset="0"/>
              </a:rPr>
              <a:t> approach to batch node virtualization?</a:t>
            </a:r>
            <a:endParaRPr lang="en-GB" sz="28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/>
        </p:nvSpPr>
        <p:spPr bwMode="auto">
          <a:xfrm>
            <a:off x="342900" y="4876800"/>
            <a:ext cx="8610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 eaLnBrk="0" hangingPunct="0">
              <a:buFont typeface="Arial" charset="0"/>
              <a:buAutoNum type="arabicParenR"/>
            </a:pPr>
            <a:r>
              <a:rPr lang="en-GB" b="0" dirty="0">
                <a:solidFill>
                  <a:schemeClr val="tx2"/>
                </a:solidFill>
              </a:rPr>
              <a:t>Traditional approach: </a:t>
            </a:r>
          </a:p>
          <a:p>
            <a:pPr marL="647700" lvl="1" indent="-266700" eaLnBrk="0" hangingPunct="0">
              <a:buFont typeface="Arial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Take “standard” batch node [2GB] and add experiment software [10GB] and generate VM image. Have experiment and security team certify the image, deploy it to all sites and worker nodes. Repeat this procedure 1-2 times per week and per experiment.     </a:t>
            </a:r>
          </a:p>
          <a:p>
            <a:pPr marL="266700" indent="-266700" eaLnBrk="0" hangingPunct="0"/>
            <a:r>
              <a:rPr lang="en-GB" sz="1600" b="0" dirty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Taipei, 19 October 2010  - </a:t>
            </a:r>
            <a:fld id="{B06FFE00-6299-D040-A0DA-ECAB3D63E175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19458" name="Picture 5" descr="part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8001000" cy="43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7"/>
          <p:cNvSpPr>
            <a:spLocks noChangeArrowheads="1"/>
          </p:cNvSpPr>
          <p:nvPr/>
        </p:nvSpPr>
        <p:spPr bwMode="auto">
          <a:xfrm>
            <a:off x="342900" y="5181600"/>
            <a:ext cx="8621588" cy="1199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000066"/>
              </a:buClr>
              <a:buSzPct val="90000"/>
              <a:buFont typeface="Arial" charset="0"/>
              <a:buAutoNum type="arabicPeriod"/>
            </a:pPr>
            <a:r>
              <a:rPr lang="en-GB" sz="1800" b="0" dirty="0">
                <a:solidFill>
                  <a:schemeClr val="tx2"/>
                </a:solidFill>
              </a:rPr>
              <a:t>Minimal Linux OS (SL5)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000066"/>
              </a:buClr>
              <a:buSzPct val="90000"/>
              <a:buFont typeface="Arial" charset="0"/>
              <a:buAutoNum type="arabicPeriod"/>
            </a:pPr>
            <a:r>
              <a:rPr lang="en-GB" sz="1800" b="0" dirty="0" err="1">
                <a:solidFill>
                  <a:schemeClr val="tx2"/>
                </a:solidFill>
              </a:rPr>
              <a:t>CernVM</a:t>
            </a:r>
            <a:r>
              <a:rPr lang="en-GB" sz="1800" b="0" dirty="0">
                <a:solidFill>
                  <a:schemeClr val="tx2"/>
                </a:solidFill>
              </a:rPr>
              <a:t>-FS - HTTP network file system optimized for jus in time delivery of experiment software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000066"/>
              </a:buClr>
              <a:buSzPct val="90000"/>
              <a:buFont typeface="Arial" charset="0"/>
              <a:buAutoNum type="arabicPeriod"/>
            </a:pPr>
            <a:r>
              <a:rPr lang="en-GB" sz="1800" b="0" dirty="0" smtClean="0">
                <a:solidFill>
                  <a:schemeClr val="tx2"/>
                </a:solidFill>
              </a:rPr>
              <a:t>Flexible configuration </a:t>
            </a:r>
            <a:r>
              <a:rPr lang="en-GB" sz="1800" b="0" dirty="0">
                <a:solidFill>
                  <a:schemeClr val="tx2"/>
                </a:solidFill>
              </a:rPr>
              <a:t>and contextualization </a:t>
            </a:r>
            <a:r>
              <a:rPr lang="en-GB" sz="1800" b="0" dirty="0" smtClean="0">
                <a:solidFill>
                  <a:schemeClr val="tx2"/>
                </a:solidFill>
              </a:rPr>
              <a:t>mechanism based on public Cloud  API</a:t>
            </a:r>
            <a:endParaRPr lang="en-GB" sz="1800" b="0" dirty="0">
              <a:solidFill>
                <a:schemeClr val="tx2"/>
              </a:solidFill>
            </a:endParaRPr>
          </a:p>
        </p:txBody>
      </p:sp>
      <p:sp>
        <p:nvSpPr>
          <p:cNvPr id="19460" name="Rectangle 10"/>
          <p:cNvSpPr>
            <a:spLocks noGrp="1" noChangeArrowheads="1"/>
          </p:cNvSpPr>
          <p:nvPr>
            <p:ph type="ctrTitle" idx="4294967295"/>
          </p:nvPr>
        </p:nvSpPr>
        <p:spPr>
          <a:xfrm>
            <a:off x="3347864" y="304800"/>
            <a:ext cx="5453236" cy="838200"/>
          </a:xfrm>
        </p:spPr>
        <p:txBody>
          <a:bodyPr/>
          <a:lstStyle/>
          <a:p>
            <a:r>
              <a:rPr lang="en-US" sz="3200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US" sz="320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en-US" sz="3200" dirty="0">
                <a:ea typeface="ＭＳ Ｐゴシック" charset="0"/>
                <a:cs typeface="ＭＳ Ｐゴシック" charset="0"/>
              </a:rPr>
              <a:t>Way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Taipei, 19 October 2010  - </a:t>
            </a:r>
            <a:fld id="{3B82D9BC-908E-1546-9903-1537F21DBFE3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200" dirty="0">
                <a:ea typeface="ＭＳ Ｐゴシック" charset="0"/>
                <a:cs typeface="ＭＳ Ｐゴシック" charset="0"/>
              </a:rPr>
              <a:t>Part #1: Minimal OS image</a:t>
            </a:r>
          </a:p>
        </p:txBody>
      </p:sp>
      <p:pic>
        <p:nvPicPr>
          <p:cNvPr id="21507" name="Picture 8" descr="par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06488"/>
            <a:ext cx="7924800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5029200"/>
            <a:ext cx="7696200" cy="106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1800">
                <a:ea typeface="ＭＳ Ｐゴシック" charset="0"/>
                <a:cs typeface="ＭＳ Ｐゴシック" charset="0"/>
              </a:rPr>
              <a:t>Just enough OS to run LHC applications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>
                <a:ea typeface="ＭＳ Ｐゴシック" charset="0"/>
                <a:cs typeface="ＭＳ Ｐゴシック" charset="0"/>
              </a:rPr>
              <a:t>Built using commercial tool (rBuilder by rPath)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>
                <a:ea typeface="ＭＳ Ｐゴシック" charset="0"/>
              </a:rPr>
              <a:t>Top-down approach - starting from application and automatically discovering dependencies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>
                <a:ea typeface="ＭＳ Ｐゴシック" charset="0"/>
                <a:cs typeface="ＭＳ Ｐゴシック" charset="0"/>
              </a:rPr>
              <a:t>Small images (250MB), easy to move around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800">
                <a:ea typeface="ＭＳ Ｐゴシック" charset="0"/>
                <a:cs typeface="ＭＳ Ｐゴシック" charset="0"/>
              </a:rPr>
              <a:t> </a:t>
            </a:r>
          </a:p>
        </p:txBody>
      </p:sp>
      <p:pic>
        <p:nvPicPr>
          <p:cNvPr id="21509" name="Picture 9" descr="part1"/>
          <p:cNvPicPr>
            <a:picLocks noChangeAspect="1" noChangeArrowheads="1"/>
          </p:cNvPicPr>
          <p:nvPr/>
        </p:nvPicPr>
        <p:blipFill>
          <a:blip r:embed="rId4">
            <a:alphaModFix am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924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215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Taipei, 19 October 2010  - </a:t>
            </a:r>
            <a:fld id="{13D46E54-DF9F-BA4B-B7AC-9A3C85964770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29698" name="Picture 12" descr="par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924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4876800"/>
            <a:ext cx="8610600" cy="16764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GB" sz="1800" dirty="0">
                <a:ea typeface="ＭＳ Ｐゴシック" charset="0"/>
              </a:rPr>
              <a:t>Experiment software is changing frequently and we want to avoid need to frequently update, certify and redistribute VM images with every release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>
                <a:ea typeface="ＭＳ Ｐゴシック" charset="0"/>
              </a:rPr>
              <a:t>Only a small fraction of software release is really </a:t>
            </a:r>
            <a:r>
              <a:rPr lang="en-GB" sz="1800" dirty="0" smtClean="0">
                <a:ea typeface="ＭＳ Ｐゴシック" charset="0"/>
              </a:rPr>
              <a:t>used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 smtClean="0">
                <a:ea typeface="ＭＳ Ｐゴシック" charset="0"/>
              </a:rPr>
              <a:t>Demonstrated scalability and reliability</a:t>
            </a:r>
            <a:endParaRPr lang="en-GB" sz="1800" dirty="0"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ea typeface="ＭＳ Ｐゴシック" charset="0"/>
              </a:rPr>
              <a:t>Now being deployed on across all Grid sites as the channel for software distributions</a:t>
            </a:r>
            <a:endParaRPr lang="en-US" sz="1800" dirty="0"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endParaRPr lang="en-GB" sz="1800" dirty="0">
              <a:ea typeface="ＭＳ Ｐゴシック" charset="0"/>
            </a:endParaRP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200" dirty="0">
                <a:ea typeface="ＭＳ Ｐゴシック" charset="0"/>
                <a:cs typeface="ＭＳ Ｐゴシック" charset="0"/>
              </a:rPr>
              <a:t>Part #2: </a:t>
            </a:r>
            <a:r>
              <a:rPr lang="en-GB" sz="3200" dirty="0" err="1">
                <a:ea typeface="ＭＳ Ｐゴシック" charset="0"/>
                <a:cs typeface="ＭＳ Ｐゴシック" charset="0"/>
              </a:rPr>
              <a:t>CernVM</a:t>
            </a:r>
            <a:r>
              <a:rPr lang="en-GB" sz="3200" dirty="0">
                <a:ea typeface="ＭＳ Ｐゴシック" charset="0"/>
                <a:cs typeface="ＭＳ Ｐゴシック" charset="0"/>
              </a:rPr>
              <a:t>-FS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CERN, </a:t>
            </a:r>
            <a:r>
              <a:rPr lang="en-US" dirty="0"/>
              <a:t>19 </a:t>
            </a:r>
            <a:r>
              <a:rPr lang="en-US" dirty="0" smtClean="0"/>
              <a:t>May, 2011  </a:t>
            </a:r>
            <a:r>
              <a:rPr lang="en-US" dirty="0"/>
              <a:t>- </a:t>
            </a:r>
            <a:fld id="{2F4CB464-3759-4143-8757-563CAE68781C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39938" name="Picture 6" descr="part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7848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4876800"/>
            <a:ext cx="86106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>
                <a:ea typeface="ＭＳ Ｐゴシック" charset="0"/>
                <a:cs typeface="ＭＳ Ｐゴシック" charset="0"/>
              </a:rPr>
              <a:t>There are several ways to contextualize </a:t>
            </a:r>
            <a:r>
              <a:rPr lang="en-US" sz="2000" dirty="0" err="1">
                <a:ea typeface="ＭＳ Ｐゴシック" charset="0"/>
                <a:cs typeface="ＭＳ Ｐゴシック" charset="0"/>
              </a:rPr>
              <a:t>CernVM</a:t>
            </a:r>
            <a:endParaRPr lang="en-US" sz="2000" dirty="0"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sz="1800" dirty="0">
                <a:ea typeface="ＭＳ Ｐゴシック" charset="0"/>
              </a:rPr>
              <a:t>Web UI (for individual user)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sz="1800" dirty="0" err="1" smtClean="0">
                <a:ea typeface="ＭＳ Ｐゴシック" charset="0"/>
              </a:rPr>
              <a:t>CernVM</a:t>
            </a:r>
            <a:r>
              <a:rPr lang="en-US" sz="1800" dirty="0" smtClean="0">
                <a:ea typeface="ＭＳ Ｐゴシック" charset="0"/>
              </a:rPr>
              <a:t> </a:t>
            </a:r>
            <a:r>
              <a:rPr lang="en-US" sz="1800" dirty="0">
                <a:ea typeface="ＭＳ Ｐゴシック" charset="0"/>
              </a:rPr>
              <a:t>Contextualization Agent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sz="1800" dirty="0" err="1">
                <a:ea typeface="ＭＳ Ｐゴシック" charset="0"/>
              </a:rPr>
              <a:t>Hepix</a:t>
            </a:r>
            <a:r>
              <a:rPr lang="en-US" sz="1800" dirty="0">
                <a:ea typeface="ＭＳ Ｐゴシック" charset="0"/>
              </a:rPr>
              <a:t> CDROM </a:t>
            </a:r>
            <a:r>
              <a:rPr lang="en-US" sz="1800" dirty="0" smtClean="0">
                <a:ea typeface="ＭＳ Ｐゴシック" charset="0"/>
              </a:rPr>
              <a:t>method</a:t>
            </a:r>
          </a:p>
          <a:p>
            <a:pPr lvl="1">
              <a:lnSpc>
                <a:spcPct val="90000"/>
              </a:lnSpc>
              <a:buFont typeface="Lucida Grande"/>
              <a:buChar char="☞"/>
            </a:pPr>
            <a:r>
              <a:rPr lang="en-US" sz="1800" dirty="0" smtClean="0">
                <a:ea typeface="ＭＳ Ｐゴシック" charset="0"/>
              </a:rPr>
              <a:t>Amazon </a:t>
            </a:r>
            <a:r>
              <a:rPr lang="en-US" sz="1800" dirty="0">
                <a:ea typeface="ＭＳ Ｐゴシック" charset="0"/>
              </a:rPr>
              <a:t>EC2 </a:t>
            </a:r>
            <a:r>
              <a:rPr lang="en-US" sz="1800" dirty="0" smtClean="0">
                <a:ea typeface="ＭＳ Ｐゴシック" charset="0"/>
              </a:rPr>
              <a:t>API </a:t>
            </a:r>
            <a:r>
              <a:rPr lang="en-US" sz="1800" dirty="0" err="1" smtClean="0">
                <a:ea typeface="ＭＳ Ｐゴシック" charset="0"/>
              </a:rPr>
              <a:t>user_data</a:t>
            </a:r>
            <a:r>
              <a:rPr lang="en-US" sz="1800" dirty="0" smtClean="0">
                <a:ea typeface="ＭＳ Ｐゴシック" charset="0"/>
              </a:rPr>
              <a:t> method</a:t>
            </a:r>
            <a:endParaRPr lang="en-US" sz="1800" dirty="0"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ea typeface="ＭＳ Ｐゴシック" charset="0"/>
            </a:endParaRP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200" dirty="0">
                <a:ea typeface="ＭＳ Ｐゴシック" charset="0"/>
                <a:cs typeface="ＭＳ Ｐゴシック" charset="0"/>
              </a:rPr>
              <a:t>Part #3: Contextualization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CERN, 19 May, 2011  - </a:t>
            </a:r>
            <a:fld id="{65FB3729-E11A-E14D-8781-CD98E317DED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2089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Syntax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0" dirty="0">
                <a:solidFill>
                  <a:schemeClr val="tx2"/>
                </a:solidFill>
              </a:rPr>
              <a:t>ec2-run-instances </a:t>
            </a:r>
            <a:r>
              <a:rPr lang="en-US" sz="1600" b="0" i="1" dirty="0" err="1">
                <a:solidFill>
                  <a:schemeClr val="tx2"/>
                </a:solidFill>
              </a:rPr>
              <a:t>ami_id</a:t>
            </a:r>
            <a:r>
              <a:rPr lang="en-US" sz="1600" b="0" dirty="0">
                <a:solidFill>
                  <a:schemeClr val="tx2"/>
                </a:solidFill>
              </a:rPr>
              <a:t> [-n </a:t>
            </a:r>
            <a:r>
              <a:rPr lang="en-US" sz="1600" b="0" i="1" dirty="0" err="1">
                <a:solidFill>
                  <a:schemeClr val="tx2"/>
                </a:solidFill>
              </a:rPr>
              <a:t>instance_count</a:t>
            </a:r>
            <a:r>
              <a:rPr lang="en-US" sz="1600" b="0" dirty="0">
                <a:solidFill>
                  <a:schemeClr val="tx2"/>
                </a:solidFill>
              </a:rPr>
              <a:t>] [-g </a:t>
            </a:r>
            <a:r>
              <a:rPr lang="en-US" sz="1600" b="0" i="1" dirty="0">
                <a:solidFill>
                  <a:schemeClr val="tx2"/>
                </a:solidFill>
              </a:rPr>
              <a:t>group</a:t>
            </a:r>
            <a:r>
              <a:rPr lang="en-US" sz="1600" b="0" dirty="0">
                <a:solidFill>
                  <a:schemeClr val="tx2"/>
                </a:solidFill>
              </a:rPr>
              <a:t> [-g </a:t>
            </a:r>
            <a:r>
              <a:rPr lang="en-US" sz="1600" b="0" i="1" dirty="0">
                <a:solidFill>
                  <a:schemeClr val="tx2"/>
                </a:solidFill>
              </a:rPr>
              <a:t>group</a:t>
            </a:r>
            <a:r>
              <a:rPr lang="en-US" sz="1600" b="0" dirty="0">
                <a:solidFill>
                  <a:schemeClr val="tx2"/>
                </a:solidFill>
              </a:rPr>
              <a:t> ...]] [-k </a:t>
            </a:r>
            <a:r>
              <a:rPr lang="en-US" sz="1600" b="0" i="1" dirty="0" err="1">
                <a:solidFill>
                  <a:schemeClr val="tx2"/>
                </a:solidFill>
              </a:rPr>
              <a:t>keypair</a:t>
            </a:r>
            <a:r>
              <a:rPr lang="en-US" sz="1600" b="0" dirty="0">
                <a:solidFill>
                  <a:schemeClr val="tx2"/>
                </a:solidFill>
              </a:rPr>
              <a:t>] </a:t>
            </a:r>
            <a:endParaRPr lang="en-US" sz="1600" b="0" dirty="0" smtClean="0">
              <a:solidFill>
                <a:schemeClr val="tx2"/>
              </a:solidFill>
            </a:endParaRPr>
          </a:p>
          <a:p>
            <a:r>
              <a:rPr lang="en-US" sz="1600" b="0" dirty="0" smtClean="0">
                <a:solidFill>
                  <a:schemeClr val="tx2"/>
                </a:solidFill>
              </a:rPr>
              <a:t>[</a:t>
            </a:r>
            <a:r>
              <a:rPr lang="en-US" sz="1600" b="0" dirty="0">
                <a:solidFill>
                  <a:schemeClr val="tx2"/>
                </a:solidFill>
              </a:rPr>
              <a:t>-d </a:t>
            </a:r>
            <a:r>
              <a:rPr lang="en-US" sz="1600" b="0" i="1" dirty="0" err="1">
                <a:solidFill>
                  <a:schemeClr val="tx2"/>
                </a:solidFill>
              </a:rPr>
              <a:t>user_data</a:t>
            </a:r>
            <a:r>
              <a:rPr lang="en-US" sz="1600" b="0" dirty="0">
                <a:solidFill>
                  <a:schemeClr val="tx2"/>
                </a:solidFill>
              </a:rPr>
              <a:t> |-f </a:t>
            </a:r>
            <a:r>
              <a:rPr lang="en-US" sz="1600" b="0" i="1" dirty="0" err="1">
                <a:solidFill>
                  <a:schemeClr val="tx2"/>
                </a:solidFill>
              </a:rPr>
              <a:t>user_data_file</a:t>
            </a:r>
            <a:r>
              <a:rPr lang="en-US" sz="1600" b="0" dirty="0">
                <a:solidFill>
                  <a:schemeClr val="tx2"/>
                </a:solidFill>
              </a:rPr>
              <a:t>] [--addressing </a:t>
            </a:r>
            <a:r>
              <a:rPr lang="en-US" sz="1600" b="0" i="1" dirty="0" err="1">
                <a:solidFill>
                  <a:schemeClr val="tx2"/>
                </a:solidFill>
              </a:rPr>
              <a:t>addressing_type</a:t>
            </a:r>
            <a:r>
              <a:rPr lang="en-US" sz="1600" b="0" dirty="0">
                <a:solidFill>
                  <a:schemeClr val="tx2"/>
                </a:solidFill>
              </a:rPr>
              <a:t>] [--instance-type </a:t>
            </a:r>
            <a:r>
              <a:rPr lang="en-US" sz="1600" b="0" i="1" dirty="0" err="1">
                <a:solidFill>
                  <a:schemeClr val="tx2"/>
                </a:solidFill>
              </a:rPr>
              <a:t>instance_type</a:t>
            </a:r>
            <a:r>
              <a:rPr lang="en-US" sz="1600" b="0" dirty="0">
                <a:solidFill>
                  <a:schemeClr val="tx2"/>
                </a:solidFill>
              </a:rPr>
              <a:t>] [--availability-zone </a:t>
            </a:r>
            <a:r>
              <a:rPr lang="en-US" sz="1600" b="0" i="1" dirty="0">
                <a:solidFill>
                  <a:schemeClr val="tx2"/>
                </a:solidFill>
              </a:rPr>
              <a:t>zone</a:t>
            </a:r>
            <a:r>
              <a:rPr lang="en-US" sz="1600" b="0" dirty="0">
                <a:solidFill>
                  <a:schemeClr val="tx2"/>
                </a:solidFill>
              </a:rPr>
              <a:t>] [--kernel </a:t>
            </a:r>
            <a:r>
              <a:rPr lang="en-US" sz="1600" b="0" i="1" dirty="0" err="1">
                <a:solidFill>
                  <a:schemeClr val="tx2"/>
                </a:solidFill>
              </a:rPr>
              <a:t>kernel_id</a:t>
            </a:r>
            <a:r>
              <a:rPr lang="en-US" sz="1600" b="0" dirty="0">
                <a:solidFill>
                  <a:schemeClr val="tx2"/>
                </a:solidFill>
              </a:rPr>
              <a:t>] [--</a:t>
            </a:r>
            <a:r>
              <a:rPr lang="en-US" sz="1600" b="0" dirty="0" err="1">
                <a:solidFill>
                  <a:schemeClr val="tx2"/>
                </a:solidFill>
              </a:rPr>
              <a:t>ramdisk</a:t>
            </a:r>
            <a:r>
              <a:rPr lang="en-US" sz="1600" b="0" dirty="0">
                <a:solidFill>
                  <a:schemeClr val="tx2"/>
                </a:solidFill>
              </a:rPr>
              <a:t> </a:t>
            </a:r>
            <a:r>
              <a:rPr lang="en-US" sz="1600" b="0" i="1" dirty="0" err="1">
                <a:solidFill>
                  <a:schemeClr val="tx2"/>
                </a:solidFill>
              </a:rPr>
              <a:t>ramdisk_id</a:t>
            </a:r>
            <a:r>
              <a:rPr lang="en-US" sz="1600" b="0" dirty="0">
                <a:solidFill>
                  <a:schemeClr val="tx2"/>
                </a:solidFill>
              </a:rPr>
              <a:t>] [--block-device-mapping </a:t>
            </a:r>
            <a:r>
              <a:rPr lang="en-US" sz="1600" b="0" i="1" dirty="0" err="1">
                <a:solidFill>
                  <a:schemeClr val="tx2"/>
                </a:solidFill>
              </a:rPr>
              <a:t>block_device_mapping</a:t>
            </a:r>
            <a:r>
              <a:rPr lang="en-US" sz="1600" b="0" dirty="0">
                <a:solidFill>
                  <a:schemeClr val="tx2"/>
                </a:solidFill>
              </a:rPr>
              <a:t>] [--monitor] [--disable-</a:t>
            </a:r>
            <a:r>
              <a:rPr lang="en-US" sz="1600" b="0" dirty="0" err="1">
                <a:solidFill>
                  <a:schemeClr val="tx2"/>
                </a:solidFill>
              </a:rPr>
              <a:t>api</a:t>
            </a:r>
            <a:r>
              <a:rPr lang="en-US" sz="1600" b="0" dirty="0">
                <a:solidFill>
                  <a:schemeClr val="tx2"/>
                </a:solidFill>
              </a:rPr>
              <a:t>-termination] [--instance-initiated-shutdown-behavior </a:t>
            </a:r>
            <a:r>
              <a:rPr lang="en-US" sz="1600" b="0" i="1" dirty="0">
                <a:solidFill>
                  <a:schemeClr val="tx2"/>
                </a:solidFill>
              </a:rPr>
              <a:t>behavior</a:t>
            </a:r>
            <a:r>
              <a:rPr lang="en-US" sz="1600" b="0" dirty="0">
                <a:solidFill>
                  <a:schemeClr val="tx2"/>
                </a:solidFill>
              </a:rPr>
              <a:t>] [--placement-group </a:t>
            </a:r>
            <a:r>
              <a:rPr lang="en-US" sz="1600" b="0" i="1" dirty="0">
                <a:solidFill>
                  <a:schemeClr val="tx2"/>
                </a:solidFill>
              </a:rPr>
              <a:t>placement-group</a:t>
            </a:r>
            <a:r>
              <a:rPr lang="en-US" sz="1600" b="0" dirty="0">
                <a:solidFill>
                  <a:schemeClr val="tx2"/>
                </a:solidFill>
              </a:rPr>
              <a:t>] [--tenancy </a:t>
            </a:r>
            <a:r>
              <a:rPr lang="en-US" sz="1600" b="0" i="1" dirty="0">
                <a:solidFill>
                  <a:schemeClr val="tx2"/>
                </a:solidFill>
              </a:rPr>
              <a:t>tenancy</a:t>
            </a:r>
            <a:r>
              <a:rPr lang="en-US" sz="1600" b="0" dirty="0">
                <a:solidFill>
                  <a:schemeClr val="tx2"/>
                </a:solidFill>
              </a:rPr>
              <a:t>] [--subnet </a:t>
            </a:r>
            <a:r>
              <a:rPr lang="en-US" sz="1600" b="0" i="1" dirty="0">
                <a:solidFill>
                  <a:schemeClr val="tx2"/>
                </a:solidFill>
              </a:rPr>
              <a:t>subnet</a:t>
            </a:r>
            <a:r>
              <a:rPr lang="en-US" sz="1600" b="0" dirty="0">
                <a:solidFill>
                  <a:schemeClr val="tx2"/>
                </a:solidFill>
              </a:rPr>
              <a:t>] [--private-</a:t>
            </a:r>
            <a:r>
              <a:rPr lang="en-US" sz="1600" b="0" dirty="0" err="1">
                <a:solidFill>
                  <a:schemeClr val="tx2"/>
                </a:solidFill>
              </a:rPr>
              <a:t>ip</a:t>
            </a:r>
            <a:r>
              <a:rPr lang="en-US" sz="1600" b="0" dirty="0">
                <a:solidFill>
                  <a:schemeClr val="tx2"/>
                </a:solidFill>
              </a:rPr>
              <a:t>-address </a:t>
            </a:r>
            <a:r>
              <a:rPr lang="en-US" sz="1600" b="0" i="1" dirty="0" err="1">
                <a:solidFill>
                  <a:schemeClr val="tx2"/>
                </a:solidFill>
              </a:rPr>
              <a:t>ip_address</a:t>
            </a:r>
            <a:r>
              <a:rPr lang="en-US" sz="1600" b="0" dirty="0">
                <a:solidFill>
                  <a:schemeClr val="tx2"/>
                </a:solidFill>
              </a:rPr>
              <a:t>] [--client-token </a:t>
            </a:r>
            <a:r>
              <a:rPr lang="en-US" sz="1600" b="0" i="1" dirty="0">
                <a:solidFill>
                  <a:schemeClr val="tx2"/>
                </a:solidFill>
              </a:rPr>
              <a:t>token</a:t>
            </a:r>
            <a:r>
              <a:rPr lang="en-US" sz="1600" b="0" dirty="0">
                <a:solidFill>
                  <a:schemeClr val="tx2"/>
                </a:solidFill>
              </a:rPr>
              <a:t>] </a:t>
            </a:r>
            <a:endParaRPr lang="en-US" sz="1600" b="0" dirty="0" smtClean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600" i="1" dirty="0" err="1">
                <a:solidFill>
                  <a:schemeClr val="tx2"/>
                </a:solidFill>
              </a:rPr>
              <a:t>u</a:t>
            </a:r>
            <a:r>
              <a:rPr lang="en-US" sz="1600" i="1" dirty="0" err="1" smtClean="0">
                <a:solidFill>
                  <a:schemeClr val="tx2"/>
                </a:solidFill>
              </a:rPr>
              <a:t>ser_data</a:t>
            </a:r>
            <a:r>
              <a:rPr lang="en-US" sz="1600" dirty="0" smtClean="0">
                <a:solidFill>
                  <a:schemeClr val="tx2"/>
                </a:solidFill>
              </a:rPr>
              <a:t> specifies Base64-encoded MIME user data to be made available to the instance(s) in this reservation.</a:t>
            </a:r>
          </a:p>
          <a:p>
            <a:endParaRPr lang="en-US" sz="1600" b="0" dirty="0" smtClean="0">
              <a:solidFill>
                <a:schemeClr val="tx2"/>
              </a:solidFill>
            </a:endParaRPr>
          </a:p>
          <a:p>
            <a:r>
              <a:rPr lang="en-US" sz="1600" b="0" dirty="0" smtClean="0">
                <a:solidFill>
                  <a:schemeClr val="tx2"/>
                </a:solidFill>
              </a:rPr>
              <a:t>Type: String</a:t>
            </a:r>
          </a:p>
          <a:p>
            <a:r>
              <a:rPr lang="en-US" sz="1600" b="0" dirty="0" smtClean="0">
                <a:solidFill>
                  <a:schemeClr val="tx2"/>
                </a:solidFill>
              </a:rPr>
              <a:t>Default: None</a:t>
            </a:r>
          </a:p>
          <a:p>
            <a:endParaRPr lang="en-US" sz="16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smtClean="0">
                <a:ea typeface="ＭＳ Ｐゴシック" charset="0"/>
                <a:cs typeface="ＭＳ Ｐゴシック" charset="0"/>
              </a:rPr>
              <a:t>EC2 API – user data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73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CERN, </a:t>
            </a:r>
            <a:r>
              <a:rPr lang="en-US" dirty="0"/>
              <a:t>19 </a:t>
            </a:r>
            <a:r>
              <a:rPr lang="en-US" dirty="0" smtClean="0"/>
              <a:t>May 2011  </a:t>
            </a:r>
            <a:r>
              <a:rPr lang="en-US" dirty="0"/>
              <a:t>- </a:t>
            </a:r>
            <a:fld id="{A5CAA8F0-7A28-4744-B8B3-9C4701E2E298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00200"/>
            <a:ext cx="8610600" cy="4953000"/>
          </a:xfrm>
        </p:spPr>
        <p:txBody>
          <a:bodyPr/>
          <a:lstStyle/>
          <a:p>
            <a:pPr eaLnBrk="1" hangingPunct="1"/>
            <a:r>
              <a:rPr lang="en-GB" sz="2000" dirty="0">
                <a:ea typeface="ＭＳ Ｐゴシック" charset="0"/>
                <a:cs typeface="ＭＳ Ｐゴシック" charset="0"/>
              </a:rPr>
              <a:t>Basic principles:</a:t>
            </a:r>
          </a:p>
          <a:p>
            <a:pPr lvl="1" eaLnBrk="1" hangingPunct="1"/>
            <a:r>
              <a:rPr lang="en-GB" sz="1800" dirty="0">
                <a:ea typeface="ＭＳ Ｐゴシック" charset="0"/>
              </a:rPr>
              <a:t>Owner of </a:t>
            </a:r>
            <a:r>
              <a:rPr lang="en-GB" sz="1800" dirty="0" err="1" smtClean="0">
                <a:ea typeface="ＭＳ Ｐゴシック" charset="0"/>
              </a:rPr>
              <a:t>CernVM</a:t>
            </a:r>
            <a:r>
              <a:rPr lang="en-GB" sz="1800" dirty="0" smtClean="0">
                <a:ea typeface="ＭＳ Ｐゴシック" charset="0"/>
              </a:rPr>
              <a:t> </a:t>
            </a:r>
            <a:r>
              <a:rPr lang="en-GB" sz="1800" dirty="0">
                <a:ea typeface="ＭＳ Ｐゴシック" charset="0"/>
              </a:rPr>
              <a:t>instance can contextualize and configure it to run arbitrary service as unprivileged user</a:t>
            </a:r>
          </a:p>
          <a:p>
            <a:pPr lvl="1" eaLnBrk="1" hangingPunct="1"/>
            <a:r>
              <a:rPr lang="en-GB" sz="1800" dirty="0">
                <a:ea typeface="ＭＳ Ｐゴシック" charset="0"/>
              </a:rPr>
              <a:t>Site can use HEPIX  method to inject monitoring and accounting hooks w/o functionally modifying the </a:t>
            </a:r>
            <a:r>
              <a:rPr lang="en-GB" sz="1800" dirty="0" smtClean="0">
                <a:ea typeface="ＭＳ Ｐゴシック" charset="0"/>
              </a:rPr>
              <a:t>image</a:t>
            </a:r>
          </a:p>
          <a:p>
            <a:pPr eaLnBrk="1" hangingPunct="1"/>
            <a:endParaRPr lang="en-GB" sz="2000" dirty="0" smtClean="0"/>
          </a:p>
          <a:p>
            <a:pPr eaLnBrk="1" hangingPunct="1"/>
            <a:r>
              <a:rPr lang="en-GB" sz="2000" dirty="0" smtClean="0"/>
              <a:t>The contextualization is </a:t>
            </a:r>
            <a:r>
              <a:rPr lang="en-GB" sz="2000" dirty="0"/>
              <a:t>based on </a:t>
            </a:r>
            <a:r>
              <a:rPr lang="en-GB" sz="2000" dirty="0" err="1"/>
              <a:t>rPath</a:t>
            </a:r>
            <a:r>
              <a:rPr lang="en-GB" sz="2000" dirty="0"/>
              <a:t> </a:t>
            </a:r>
            <a:r>
              <a:rPr lang="en-GB" sz="2000" i="1" dirty="0" err="1"/>
              <a:t>amiconfig</a:t>
            </a:r>
            <a:r>
              <a:rPr lang="en-GB" sz="2000" dirty="0"/>
              <a:t> package extended with </a:t>
            </a:r>
            <a:r>
              <a:rPr lang="en-GB" sz="2000" dirty="0" err="1"/>
              <a:t>CernVM</a:t>
            </a:r>
            <a:r>
              <a:rPr lang="en-GB" sz="2000" dirty="0"/>
              <a:t> </a:t>
            </a:r>
            <a:r>
              <a:rPr lang="en-GB" sz="2000" dirty="0" smtClean="0"/>
              <a:t>plugin</a:t>
            </a:r>
          </a:p>
          <a:p>
            <a:pPr lvl="1" eaLnBrk="1" hangingPunct="1"/>
            <a:r>
              <a:rPr lang="en-GB" sz="1800" dirty="0" smtClean="0"/>
              <a:t>This </a:t>
            </a:r>
            <a:r>
              <a:rPr lang="en-GB" sz="1800" dirty="0"/>
              <a:t>tool will execute on boot time (before network services are available), parse user data and look for python style configuration blocks</a:t>
            </a:r>
            <a:r>
              <a:rPr lang="en-GB" sz="1400" dirty="0"/>
              <a:t>. </a:t>
            </a:r>
            <a:endParaRPr lang="en-GB" sz="1400" dirty="0" smtClean="0"/>
          </a:p>
          <a:p>
            <a:pPr lvl="1" eaLnBrk="1" hangingPunct="1"/>
            <a:r>
              <a:rPr lang="en-GB" sz="1800" dirty="0" smtClean="0"/>
              <a:t>If </a:t>
            </a:r>
            <a:r>
              <a:rPr lang="en-GB" sz="1800" dirty="0"/>
              <a:t>match is found the corresponding plugin will process the options and execute configuration steps if needed. </a:t>
            </a:r>
            <a:endParaRPr lang="en-GB" sz="2400" dirty="0">
              <a:ea typeface="ＭＳ Ｐゴシック" charset="0"/>
            </a:endParaRPr>
          </a:p>
          <a:p>
            <a:pPr lvl="1" eaLnBrk="1" hangingPunct="1"/>
            <a:endParaRPr lang="en-GB" sz="1800" dirty="0">
              <a:ea typeface="ＭＳ Ｐゴシック" charset="0"/>
            </a:endParaRPr>
          </a:p>
          <a:p>
            <a:pPr eaLnBrk="1" hangingPunct="1"/>
            <a:r>
              <a:rPr lang="en-GB" sz="2000" dirty="0">
                <a:ea typeface="ＭＳ Ｐゴシック" charset="0"/>
              </a:rPr>
              <a:t>For more info on </a:t>
            </a:r>
            <a:r>
              <a:rPr lang="en-GB" sz="2000" dirty="0" err="1">
                <a:ea typeface="ＭＳ Ｐゴシック" charset="0"/>
              </a:rPr>
              <a:t>CernVM</a:t>
            </a:r>
            <a:r>
              <a:rPr lang="en-GB" sz="2000" dirty="0">
                <a:ea typeface="ＭＳ Ｐゴシック" charset="0"/>
              </a:rPr>
              <a:t> </a:t>
            </a:r>
            <a:r>
              <a:rPr lang="en-GB" sz="2000" dirty="0" smtClean="0">
                <a:ea typeface="ＭＳ Ｐゴシック" charset="0"/>
              </a:rPr>
              <a:t>contextualization using EC2 API, see:</a:t>
            </a:r>
            <a:r>
              <a:rPr lang="en-US" sz="2000" dirty="0" smtClean="0">
                <a:ea typeface="ＭＳ Ｐゴシック" charset="0"/>
                <a:hlinkClick r:id="rId3"/>
              </a:rPr>
              <a:t>https</a:t>
            </a:r>
            <a:r>
              <a:rPr lang="en-US" sz="2000" dirty="0">
                <a:ea typeface="ＭＳ Ｐゴシック" charset="0"/>
                <a:hlinkClick r:id="rId3"/>
              </a:rPr>
              <a:t>://cernvm.cern.ch/project/trac/cernvm/wiki/EC2Contextualization</a:t>
            </a:r>
            <a:endParaRPr lang="en-GB" sz="2000" dirty="0">
              <a:ea typeface="ＭＳ Ｐゴシック" charset="0"/>
            </a:endParaRPr>
          </a:p>
          <a:p>
            <a:pPr eaLnBrk="1" hangingPunct="1">
              <a:buFontTx/>
              <a:buNone/>
            </a:pPr>
            <a:endParaRPr lang="en-GB" sz="20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124200" y="457200"/>
            <a:ext cx="5715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-111" charset="0"/>
              </a:defRPr>
            </a:lvl9pPr>
          </a:lstStyle>
          <a:p>
            <a:r>
              <a:rPr lang="en-US" sz="3200" dirty="0" smtClean="0">
                <a:ea typeface="ＭＳ Ｐゴシック" charset="0"/>
                <a:cs typeface="ＭＳ Ｐゴシック" charset="0"/>
              </a:rPr>
              <a:t>EC2 Contextualization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Default Design 9">
      <a:dk1>
        <a:srgbClr val="000000"/>
      </a:dk1>
      <a:lt1>
        <a:srgbClr val="FFFFFF"/>
      </a:lt1>
      <a:dk2>
        <a:srgbClr val="353A90"/>
      </a:dk2>
      <a:lt2>
        <a:srgbClr val="FFCC00"/>
      </a:lt2>
      <a:accent1>
        <a:srgbClr val="FFCC00"/>
      </a:accent1>
      <a:accent2>
        <a:srgbClr val="9D9DFF"/>
      </a:accent2>
      <a:accent3>
        <a:srgbClr val="FFFFFF"/>
      </a:accent3>
      <a:accent4>
        <a:srgbClr val="000000"/>
      </a:accent4>
      <a:accent5>
        <a:srgbClr val="FFE2AA"/>
      </a:accent5>
      <a:accent6>
        <a:srgbClr val="8E8EE7"/>
      </a:accent6>
      <a:hlink>
        <a:srgbClr val="0000FE"/>
      </a:hlink>
      <a:folHlink>
        <a:srgbClr val="B2B2B2"/>
      </a:folHlink>
    </a:clrScheme>
    <a:fontScheme name="2_Default Design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36000" tIns="36000" rIns="36000" bIns="360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36000" tIns="36000" rIns="36000" bIns="360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bg2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CC00"/>
        </a:accent1>
        <a:accent2>
          <a:srgbClr val="9D9DFF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8E8E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353A90"/>
        </a:dk2>
        <a:lt2>
          <a:srgbClr val="FFCC00"/>
        </a:lt2>
        <a:accent1>
          <a:srgbClr val="FFCC00"/>
        </a:accent1>
        <a:accent2>
          <a:srgbClr val="9D9DFF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8E8EE7"/>
        </a:accent6>
        <a:hlink>
          <a:srgbClr val="0000FE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2570</Words>
  <Application>Microsoft Macintosh PowerPoint</Application>
  <PresentationFormat>On-screen Show (4:3)</PresentationFormat>
  <Paragraphs>418</Paragraphs>
  <Slides>28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2_Default Design</vt:lpstr>
      <vt:lpstr>CernVM on the Cloud</vt:lpstr>
      <vt:lpstr>CernVM Project</vt:lpstr>
      <vt:lpstr>PowerPoint Presentation</vt:lpstr>
      <vt:lpstr>CernVM Way</vt:lpstr>
      <vt:lpstr>Part #1: Minimal OS image</vt:lpstr>
      <vt:lpstr>Part #2: CernVM-FS</vt:lpstr>
      <vt:lpstr>Part #3: Contextualization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Run PanDA in  CernVM on the Clouds</vt:lpstr>
      <vt:lpstr>EOS: Scalable Service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Computer Center in a Box</vt:lpstr>
      <vt:lpstr>NA61 Testbed  (long term data preservation use case)</vt:lpstr>
      <vt:lpstr>Scaling EOS across the sites:  Storage Cloud?</vt:lpstr>
      <vt:lpstr>In the pipeline…</vt:lpstr>
      <vt:lpstr>Conclusions</vt:lpstr>
    </vt:vector>
  </TitlesOfParts>
  <Manager/>
  <Company>Predrag Buncic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CernVM: Minimal Maintenance Approach to the Virtualization </dc:title>
  <dc:subject>CernVM</dc:subject>
  <dc:creator>Predrag Buncic</dc:creator>
  <cp:keywords/>
  <dc:description/>
  <cp:lastModifiedBy>Predrag Buncic</cp:lastModifiedBy>
  <cp:revision>88</cp:revision>
  <cp:lastPrinted>2011-05-18T17:45:46Z</cp:lastPrinted>
  <dcterms:created xsi:type="dcterms:W3CDTF">2010-10-18T09:29:41Z</dcterms:created>
  <dcterms:modified xsi:type="dcterms:W3CDTF">2011-05-19T08:57:52Z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1351719907</vt:i4>
  </property>
  <property fmtid="{D5CDD505-2E9C-101B-9397-08002B2CF9AE}" pid="3" name="_EmailSubject">
    <vt:lpwstr>Reminder: SFT Group Meeting - March 30th</vt:lpwstr>
  </property>
  <property fmtid="{D5CDD505-2E9C-101B-9397-08002B2CF9AE}" pid="4" name="_AuthorEmailDisplayName">
    <vt:lpwstr>Predrag Buncic</vt:lpwstr>
  </property>
  <property fmtid="{D5CDD505-2E9C-101B-9397-08002B2CF9AE}" pid="5" name="_AuthorEmail">
    <vt:lpwstr>Predrag.Buncic@cern.ch</vt:lpwstr>
  </property>
  <property fmtid="{D5CDD505-2E9C-101B-9397-08002B2CF9AE}" pid="6" name="_PreviousAdHocReviewCycleID">
    <vt:i4>971458044</vt:i4>
  </property>
  <property fmtid="{D5CDD505-2E9C-101B-9397-08002B2CF9AE}" pid="7" name="_ReviewingToolsShownOnce">
    <vt:lpwstr/>
  </property>
</Properties>
</file>