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sldIdLst>
    <p:sldId id="256" r:id="rId2"/>
    <p:sldId id="258" r:id="rId3"/>
    <p:sldId id="274" r:id="rId4"/>
    <p:sldId id="264" r:id="rId5"/>
    <p:sldId id="259" r:id="rId6"/>
    <p:sldId id="260" r:id="rId7"/>
    <p:sldId id="276" r:id="rId8"/>
    <p:sldId id="272" r:id="rId9"/>
    <p:sldId id="271" r:id="rId10"/>
    <p:sldId id="270" r:id="rId11"/>
    <p:sldId id="269" r:id="rId12"/>
    <p:sldId id="261" r:id="rId13"/>
    <p:sldId id="262" r:id="rId14"/>
    <p:sldId id="275" r:id="rId15"/>
    <p:sldId id="263" r:id="rId16"/>
    <p:sldId id="285" r:id="rId17"/>
    <p:sldId id="286" r:id="rId18"/>
    <p:sldId id="277" r:id="rId19"/>
    <p:sldId id="273" r:id="rId20"/>
    <p:sldId id="278" r:id="rId21"/>
    <p:sldId id="279" r:id="rId22"/>
    <p:sldId id="280" r:id="rId23"/>
    <p:sldId id="281" r:id="rId24"/>
    <p:sldId id="282" r:id="rId25"/>
    <p:sldId id="283" r:id="rId26"/>
    <p:sldId id="284"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508"/>
    <p:restoredTop sz="87532"/>
  </p:normalViewPr>
  <p:slideViewPr>
    <p:cSldViewPr snapToGrid="0">
      <p:cViewPr varScale="1">
        <p:scale>
          <a:sx n="117" d="100"/>
          <a:sy n="117" d="100"/>
        </p:scale>
        <p:origin x="792" y="1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86DED1C-4311-F24A-A76C-8BA63B286717}" type="datetimeFigureOut">
              <a:rPr lang="en-US" smtClean="0"/>
              <a:t>3/15/24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DD7E47A-7DD4-8848-829F-8AA7FD38BB97}" type="slidenum">
              <a:rPr lang="en-US" smtClean="0"/>
              <a:t>‹#›</a:t>
            </a:fld>
            <a:endParaRPr lang="en-US"/>
          </a:p>
        </p:txBody>
      </p:sp>
    </p:spTree>
    <p:extLst>
      <p:ext uri="{BB962C8B-B14F-4D97-AF65-F5344CB8AC3E}">
        <p14:creationId xmlns:p14="http://schemas.microsoft.com/office/powerpoint/2010/main" val="34885512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D7E47A-7DD4-8848-829F-8AA7FD38BB97}" type="slidenum">
              <a:rPr lang="en-US" smtClean="0"/>
              <a:t>1</a:t>
            </a:fld>
            <a:endParaRPr lang="en-US"/>
          </a:p>
        </p:txBody>
      </p:sp>
    </p:spTree>
    <p:extLst>
      <p:ext uri="{BB962C8B-B14F-4D97-AF65-F5344CB8AC3E}">
        <p14:creationId xmlns:p14="http://schemas.microsoft.com/office/powerpoint/2010/main" val="173900566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But dark photons are not all there is to see along LOS, forward hadrons produce a large high energy and highly collimated neutrino flux.</a:t>
            </a:r>
          </a:p>
          <a:p>
            <a:r>
              <a:rPr lang="en-US" dirty="0"/>
              <a:t>To look for Charged Current muon neutrinos, we use </a:t>
            </a:r>
            <a:r>
              <a:rPr lang="en-US" dirty="0" err="1"/>
              <a:t>FASERnu</a:t>
            </a:r>
            <a:r>
              <a:rPr lang="en-US" dirty="0"/>
              <a:t> as a tungsten target, which means only the second veto scintillator triggers.</a:t>
            </a:r>
          </a:p>
          <a:p>
            <a:r>
              <a:rPr lang="en-US" dirty="0"/>
              <a:t>The vertex is recorded in the emulsion detector, however this can only be read out after the films are taken out of the detector and developed in the lab. Instead, we use the Interface tracker to relate the vertex to the muon track reconstructed using the rest of the trackers.</a:t>
            </a:r>
          </a:p>
          <a:p>
            <a:r>
              <a:rPr lang="en-US" dirty="0"/>
              <a:t>So we look for bunch consistent timing, no signal in the frontmost veto and a single high momentum track.</a:t>
            </a:r>
          </a:p>
          <a:p>
            <a:endParaRPr lang="en-US" dirty="0"/>
          </a:p>
        </p:txBody>
      </p:sp>
      <p:sp>
        <p:nvSpPr>
          <p:cNvPr id="4" name="Slide Number Placeholder 3"/>
          <p:cNvSpPr>
            <a:spLocks noGrp="1"/>
          </p:cNvSpPr>
          <p:nvPr>
            <p:ph type="sldNum" sz="quarter" idx="5"/>
          </p:nvPr>
        </p:nvSpPr>
        <p:spPr/>
        <p:txBody>
          <a:bodyPr/>
          <a:lstStyle/>
          <a:p>
            <a:fld id="{6DD7E47A-7DD4-8848-829F-8AA7FD38BB97}" type="slidenum">
              <a:rPr lang="en-US" smtClean="0"/>
              <a:t>10</a:t>
            </a:fld>
            <a:endParaRPr lang="en-US"/>
          </a:p>
        </p:txBody>
      </p:sp>
    </p:spTree>
    <p:extLst>
      <p:ext uri="{BB962C8B-B14F-4D97-AF65-F5344CB8AC3E}">
        <p14:creationId xmlns:p14="http://schemas.microsoft.com/office/powerpoint/2010/main" val="20077033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In terms of background, we expect muons to very rarely produce neutral hadrons in the concrete, which then pass the veto and decay in the emulsion detector. To estimate this, we simulate many muons starting 8 m inside the concrete in front of FASER and count how many produce a high momentum muon. We found that most often muons enter the emulsion detector alongside the neutral hadron, which would trigger the veto.</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Muons may also enter the detector from the side as is the case with geometric muons, which are estimated in the control region by selecting track with a low amount of hits on the trackers, then scaling this to the signal region. Zero tracks met the momentum requirement (the error is the 3 sigma upper limit of the expectation value of a </a:t>
                </a:r>
                <a:r>
                  <a:rPr lang="en-US" baseline="0" dirty="0" err="1"/>
                  <a:t>poisson</a:t>
                </a:r>
                <a:r>
                  <a:rPr lang="en-US" baseline="0" dirty="0"/>
                  <a:t> process with zero observed events).</a:t>
                </a:r>
              </a:p>
              <a:p>
                <a:endParaRPr lang="en-US" dirty="0"/>
              </a:p>
              <a:p>
                <a:r>
                  <a:rPr lang="en-US" dirty="0"/>
                  <a:t>The remaining two backgrounds can be dealt with in the same way as for the dark photon.</a:t>
                </a: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Neutral Hadrons: simulation used energy spectrum from FLUKA and propagation from GEANT4, starting 9 m into the concrete. </a:t>
                </a:r>
                <a:r>
                  <a:rPr lang="en-US" dirty="0"/>
                  <a:t>Parent muon must miss veto scintillators and the hadrons must traverse FASER</a:t>
                </a:r>
                <a:r>
                  <a:rPr lang="en-US" i="0">
                    <a:latin typeface="Cambria Math" panose="02040503050406030204" pitchFamily="18" charset="0"/>
                    <a:ea typeface="Cambria Math" panose="02040503050406030204" pitchFamily="18" charset="0"/>
                  </a:rPr>
                  <a:t>𝜈</a:t>
                </a:r>
                <a:r>
                  <a:rPr lang="en-US" dirty="0"/>
                  <a:t> (8 interaction lengths) entirely.</a:t>
                </a:r>
              </a:p>
              <a:p>
                <a:endParaRPr lang="en-US" dirty="0"/>
              </a:p>
            </p:txBody>
          </p:sp>
        </mc:Fallback>
      </mc:AlternateContent>
      <p:sp>
        <p:nvSpPr>
          <p:cNvPr id="4" name="Slide Number Placeholder 3"/>
          <p:cNvSpPr>
            <a:spLocks noGrp="1"/>
          </p:cNvSpPr>
          <p:nvPr>
            <p:ph type="sldNum" sz="quarter" idx="5"/>
          </p:nvPr>
        </p:nvSpPr>
        <p:spPr/>
        <p:txBody>
          <a:bodyPr/>
          <a:lstStyle/>
          <a:p>
            <a:fld id="{6DD7E47A-7DD4-8848-829F-8AA7FD38BB97}" type="slidenum">
              <a:rPr lang="en-US" smtClean="0"/>
              <a:t>11</a:t>
            </a:fld>
            <a:endParaRPr lang="en-US"/>
          </a:p>
        </p:txBody>
      </p:sp>
    </p:spTree>
    <p:extLst>
      <p:ext uri="{BB962C8B-B14F-4D97-AF65-F5344CB8AC3E}">
        <p14:creationId xmlns:p14="http://schemas.microsoft.com/office/powerpoint/2010/main" val="39470670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analyzing 35.4 inv fb, about 150 neutrinos were observed with a 16 sigma significance, which is comparable to the number predicted from the GENIE simulation of muons interacting in the emulsion volume. The uncertainty comes from using an average of the not so well understood forward hadron fluxes as predicted by DPMJET and SYBILL (discrepancy from the mean is about 27%). However, this does not include experimental systematics.</a:t>
            </a:r>
          </a:p>
          <a:p>
            <a:r>
              <a:rPr lang="en-US" dirty="0"/>
              <a:t>The bottom plots show that neutrino-like events match the genie prediction much better than muon-like events, and also noteworthy is the third graph showing the q/p distribution, having both negative and positive values, which indicates we are seeing </a:t>
            </a:r>
            <a:r>
              <a:rPr lang="en-US" dirty="0" err="1"/>
              <a:t>anit</a:t>
            </a:r>
            <a:r>
              <a:rPr lang="en-US" dirty="0"/>
              <a:t>-neutrinos.</a:t>
            </a:r>
          </a:p>
          <a:p>
            <a:endParaRPr lang="en-US" dirty="0"/>
          </a:p>
        </p:txBody>
      </p:sp>
      <p:sp>
        <p:nvSpPr>
          <p:cNvPr id="4" name="Slide Number Placeholder 3"/>
          <p:cNvSpPr>
            <a:spLocks noGrp="1"/>
          </p:cNvSpPr>
          <p:nvPr>
            <p:ph type="sldNum" sz="quarter" idx="5"/>
          </p:nvPr>
        </p:nvSpPr>
        <p:spPr/>
        <p:txBody>
          <a:bodyPr/>
          <a:lstStyle/>
          <a:p>
            <a:fld id="{6DD7E47A-7DD4-8848-829F-8AA7FD38BB97}" type="slidenum">
              <a:rPr lang="en-US" smtClean="0"/>
              <a:t>12</a:t>
            </a:fld>
            <a:endParaRPr lang="en-US"/>
          </a:p>
        </p:txBody>
      </p:sp>
    </p:spTree>
    <p:extLst>
      <p:ext uri="{BB962C8B-B14F-4D97-AF65-F5344CB8AC3E}">
        <p14:creationId xmlns:p14="http://schemas.microsoft.com/office/powerpoint/2010/main" val="16317003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 kept mentioning emulsion in pervious slides but I’m aware that not everyone knows this technique, so before I continue with neutrinos, let me introduce </a:t>
            </a:r>
            <a:r>
              <a:rPr lang="en-US" dirty="0" err="1"/>
              <a:t>FASERnu</a:t>
            </a:r>
            <a:r>
              <a:rPr lang="en-US" dirty="0"/>
              <a:t>.</a:t>
            </a:r>
          </a:p>
          <a:p>
            <a:r>
              <a:rPr lang="en-US" dirty="0" err="1"/>
              <a:t>FASERnu</a:t>
            </a:r>
            <a:r>
              <a:rPr lang="en-US" dirty="0"/>
              <a:t> is a 1 ton box filled with 730 alternating layers of tungsten sheet and emulsion films.</a:t>
            </a:r>
          </a:p>
          <a:p>
            <a:r>
              <a:rPr lang="en-US" dirty="0"/>
              <a:t>These films contain microscopic crystals which record ionization quasi-permanently, but need to be chemically developed a little like </a:t>
            </a:r>
            <a:r>
              <a:rPr lang="en-US" dirty="0" err="1"/>
              <a:t>polaroids</a:t>
            </a:r>
            <a:r>
              <a:rPr lang="en-US" dirty="0"/>
              <a:t> in the past.</a:t>
            </a:r>
          </a:p>
          <a:p>
            <a:r>
              <a:rPr lang="en-US" dirty="0"/>
              <a:t>While this gives us a stunning 10^14 detection channels per cm^3, it also means that if we collect more than 10^6 tracks we may no longer be able to tell them apart, which is why the films are replaced during technical stops.</a:t>
            </a:r>
          </a:p>
          <a:p>
            <a:r>
              <a:rPr lang="en-US" dirty="0"/>
              <a:t>What’s more, the films take time to develop and because of this, only 150 films were used for last year’s analysis.</a:t>
            </a:r>
          </a:p>
          <a:p>
            <a:endParaRPr lang="en-US" dirty="0"/>
          </a:p>
          <a:p>
            <a:r>
              <a:rPr lang="en-US" dirty="0"/>
              <a:t>!!! The picture is a scanned neutrino vertex from the </a:t>
            </a:r>
            <a:r>
              <a:rPr lang="en-US" dirty="0" err="1"/>
              <a:t>FASERnu</a:t>
            </a:r>
            <a:r>
              <a:rPr lang="en-US" dirty="0"/>
              <a:t> pilot study. Energy deposition is proportional to the denseness of the track. The image is 150x120x50 microns.</a:t>
            </a:r>
          </a:p>
        </p:txBody>
      </p:sp>
      <p:sp>
        <p:nvSpPr>
          <p:cNvPr id="4" name="Slide Number Placeholder 3"/>
          <p:cNvSpPr>
            <a:spLocks noGrp="1"/>
          </p:cNvSpPr>
          <p:nvPr>
            <p:ph type="sldNum" sz="quarter" idx="5"/>
          </p:nvPr>
        </p:nvSpPr>
        <p:spPr/>
        <p:txBody>
          <a:bodyPr/>
          <a:lstStyle/>
          <a:p>
            <a:fld id="{6DD7E47A-7DD4-8848-829F-8AA7FD38BB97}" type="slidenum">
              <a:rPr lang="en-US" smtClean="0"/>
              <a:t>13</a:t>
            </a:fld>
            <a:endParaRPr lang="en-US"/>
          </a:p>
        </p:txBody>
      </p:sp>
    </p:spTree>
    <p:extLst>
      <p:ext uri="{BB962C8B-B14F-4D97-AF65-F5344CB8AC3E}">
        <p14:creationId xmlns:p14="http://schemas.microsoft.com/office/powerpoint/2010/main" val="61652225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However, the results are stunningly detailed images of Charge-Current neutrino interactions.</a:t>
            </a:r>
          </a:p>
          <a:p>
            <a:r>
              <a:rPr lang="en-US" dirty="0" err="1"/>
              <a:t>FASERnu</a:t>
            </a:r>
            <a:r>
              <a:rPr lang="en-US" dirty="0"/>
              <a:t> identified 3 electron neutrinos by their shorter tracks and electromagnetic shower, and 4 muon neutrinos by the absence of those traits.</a:t>
            </a:r>
          </a:p>
          <a:p>
            <a:r>
              <a:rPr lang="en-US" dirty="0"/>
              <a:t>In the case of electrons, these are the first up to 1.5 </a:t>
            </a:r>
            <a:r>
              <a:rPr lang="en-US" dirty="0" err="1"/>
              <a:t>TeV</a:t>
            </a:r>
            <a:r>
              <a:rPr lang="en-US" dirty="0"/>
              <a:t> energy collider neutrinos ever observed.</a:t>
            </a:r>
          </a:p>
          <a:p>
            <a:r>
              <a:rPr lang="en-US" dirty="0"/>
              <a:t>Track reconstruction inefficiency is negligible (10^-5) and so one can easily distinguish between events with a charged parent, whose track was recorded upstream, and those with a neutral parent.</a:t>
            </a:r>
          </a:p>
          <a:p>
            <a:r>
              <a:rPr lang="en-US" dirty="0"/>
              <a:t>To distinguish neutrinos from neutral hadrons tracks are required to be highly boosted in the lab frame (&gt;=3 tracks with tan(theta) &lt; 0.1), as the energy distribution of neutral hadrons reaching the detector drops off much faster than that of neutrinos.</a:t>
            </a:r>
          </a:p>
        </p:txBody>
      </p:sp>
      <p:sp>
        <p:nvSpPr>
          <p:cNvPr id="4" name="Slide Number Placeholder 3"/>
          <p:cNvSpPr>
            <a:spLocks noGrp="1"/>
          </p:cNvSpPr>
          <p:nvPr>
            <p:ph type="sldNum" sz="quarter" idx="5"/>
          </p:nvPr>
        </p:nvSpPr>
        <p:spPr/>
        <p:txBody>
          <a:bodyPr/>
          <a:lstStyle/>
          <a:p>
            <a:fld id="{6DD7E47A-7DD4-8848-829F-8AA7FD38BB97}" type="slidenum">
              <a:rPr lang="en-US" smtClean="0"/>
              <a:t>14</a:t>
            </a:fld>
            <a:endParaRPr lang="en-US"/>
          </a:p>
        </p:txBody>
      </p:sp>
    </p:spTree>
    <p:extLst>
      <p:ext uri="{BB962C8B-B14F-4D97-AF65-F5344CB8AC3E}">
        <p14:creationId xmlns:p14="http://schemas.microsoft.com/office/powerpoint/2010/main" val="345483997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Run 4 approved running of FASER without emulsion sheets, for minimal extra runtime costs. 250 inv fb (Run 3) + 680 inv fb (Run 4) of data.</a:t>
            </a:r>
          </a:p>
        </p:txBody>
      </p:sp>
      <p:sp>
        <p:nvSpPr>
          <p:cNvPr id="4" name="Slide Number Placeholder 3"/>
          <p:cNvSpPr>
            <a:spLocks noGrp="1"/>
          </p:cNvSpPr>
          <p:nvPr>
            <p:ph type="sldNum" sz="quarter" idx="5"/>
          </p:nvPr>
        </p:nvSpPr>
        <p:spPr/>
        <p:txBody>
          <a:bodyPr/>
          <a:lstStyle/>
          <a:p>
            <a:fld id="{6DD7E47A-7DD4-8848-829F-8AA7FD38BB97}" type="slidenum">
              <a:rPr lang="en-US" smtClean="0"/>
              <a:t>15</a:t>
            </a:fld>
            <a:endParaRPr lang="en-US"/>
          </a:p>
        </p:txBody>
      </p:sp>
    </p:spTree>
    <p:extLst>
      <p:ext uri="{BB962C8B-B14F-4D97-AF65-F5344CB8AC3E}">
        <p14:creationId xmlns:p14="http://schemas.microsoft.com/office/powerpoint/2010/main" val="288517740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D7E47A-7DD4-8848-829F-8AA7FD38BB97}" type="slidenum">
              <a:rPr lang="en-US" smtClean="0"/>
              <a:t>16</a:t>
            </a:fld>
            <a:endParaRPr lang="en-US"/>
          </a:p>
        </p:txBody>
      </p:sp>
    </p:spTree>
    <p:extLst>
      <p:ext uri="{BB962C8B-B14F-4D97-AF65-F5344CB8AC3E}">
        <p14:creationId xmlns:p14="http://schemas.microsoft.com/office/powerpoint/2010/main" val="41156574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D7E47A-7DD4-8848-829F-8AA7FD38BB97}" type="slidenum">
              <a:rPr lang="en-US" smtClean="0"/>
              <a:t>20</a:t>
            </a:fld>
            <a:endParaRPr lang="en-US"/>
          </a:p>
        </p:txBody>
      </p:sp>
    </p:spTree>
    <p:extLst>
      <p:ext uri="{BB962C8B-B14F-4D97-AF65-F5344CB8AC3E}">
        <p14:creationId xmlns:p14="http://schemas.microsoft.com/office/powerpoint/2010/main" val="226530670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D7E47A-7DD4-8848-829F-8AA7FD38BB97}" type="slidenum">
              <a:rPr lang="en-US" smtClean="0"/>
              <a:t>22</a:t>
            </a:fld>
            <a:endParaRPr lang="en-US"/>
          </a:p>
        </p:txBody>
      </p:sp>
    </p:spTree>
    <p:extLst>
      <p:ext uri="{BB962C8B-B14F-4D97-AF65-F5344CB8AC3E}">
        <p14:creationId xmlns:p14="http://schemas.microsoft.com/office/powerpoint/2010/main" val="43579536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D7E47A-7DD4-8848-829F-8AA7FD38BB97}" type="slidenum">
              <a:rPr lang="en-US" smtClean="0"/>
              <a:t>23</a:t>
            </a:fld>
            <a:endParaRPr lang="en-US"/>
          </a:p>
        </p:txBody>
      </p:sp>
    </p:spTree>
    <p:extLst>
      <p:ext uri="{BB962C8B-B14F-4D97-AF65-F5344CB8AC3E}">
        <p14:creationId xmlns:p14="http://schemas.microsoft.com/office/powerpoint/2010/main" val="3803952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FASER is a small detector searching for new physics and neutrinos in the very forward physics region.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detector is only about 7m long with a decay volume of 1.5 m and a diameter of 20 cm.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corresponds to an angular acceptance of &lt; 0.21 </a:t>
                </a:r>
                <a:r>
                  <a:rPr lang="en-US" dirty="0" err="1"/>
                  <a:t>mrad</a:t>
                </a:r>
                <a:r>
                  <a:rPr lang="en-US" dirty="0"/>
                  <a:t> or</a:t>
                </a:r>
                <a:r>
                  <a:rPr lang="en-US" baseline="0" dirty="0"/>
                  <a:t> a pseudorapidity of </a:t>
                </a:r>
                <a14:m>
                  <m:oMath xmlns:m="http://schemas.openxmlformats.org/officeDocument/2006/math">
                    <m:r>
                      <a:rPr lang="en-US" i="1" smtClean="0">
                        <a:latin typeface="Cambria Math" panose="02040503050406030204" pitchFamily="18" charset="0"/>
                        <a:ea typeface="Cambria Math" panose="02040503050406030204" pitchFamily="18" charset="0"/>
                      </a:rPr>
                      <m:t>𝜂</m:t>
                    </m:r>
                  </m:oMath>
                </a14:m>
                <a:r>
                  <a:rPr lang="en-US" dirty="0"/>
                  <a:t> &gt; 9.2,</a:t>
                </a:r>
                <a:r>
                  <a:rPr lang="en-US" baseline="0" dirty="0"/>
                  <a:t> </a:t>
                </a:r>
                <a:r>
                  <a:rPr lang="en-US" dirty="0"/>
                  <a:t>for particles produced</a:t>
                </a:r>
                <a:r>
                  <a:rPr lang="en-US" baseline="0" dirty="0"/>
                  <a:t> in ATLAS collisions</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detector was installed in maintenance tunnel TI12, 480 m away from IP1.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idea is to use the long distance, the magnets along the way and 100 m of concrete between the tunnels to do background free searches for weakly interacting LLPs.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Despite this distance, FASER is transversely displaced from the collision axis line of sight by only  6.3 cm (and this will vary if the bunch crossing angle or other settings near ATLAS change).</a:t>
                </a:r>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FASER is a small detector searching for new physics and neutrinos in the very forward physics region.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detector is only about 7m long with a decay volume of 1.5 m and a diameter of 20 cm.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corresponds to an angular acceptance of &lt; 0.21 </a:t>
                </a:r>
                <a:r>
                  <a:rPr lang="en-US" dirty="0" err="1"/>
                  <a:t>mrad</a:t>
                </a:r>
                <a:r>
                  <a:rPr lang="en-US" dirty="0"/>
                  <a:t> or</a:t>
                </a:r>
                <a:r>
                  <a:rPr lang="en-US" baseline="0" dirty="0"/>
                  <a:t> a pseudorapidity of </a:t>
                </a:r>
                <a:r>
                  <a:rPr lang="en-US" i="0">
                    <a:latin typeface="Cambria Math" panose="02040503050406030204" pitchFamily="18" charset="0"/>
                    <a:ea typeface="Cambria Math" panose="02040503050406030204" pitchFamily="18" charset="0"/>
                  </a:rPr>
                  <a:t>𝜂</a:t>
                </a:r>
                <a:r>
                  <a:rPr lang="en-US" dirty="0"/>
                  <a:t> &gt; 9.2,</a:t>
                </a:r>
                <a:r>
                  <a:rPr lang="en-US" baseline="0" dirty="0"/>
                  <a:t> </a:t>
                </a:r>
                <a:r>
                  <a:rPr lang="en-US" dirty="0"/>
                  <a:t>for particles produced</a:t>
                </a:r>
                <a:r>
                  <a:rPr lang="en-US" baseline="0" dirty="0"/>
                  <a:t> in ATLAS collisions</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detector was installed in maintenance tunnel TI12, 480 m away from IP1.</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idea is to use the long distance, the magnets along the way and 100 m of concrete between the tunnels to do background free searches for weakly interacting LLPs.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Despite this distance, FASER is transversely displaced from the collision axis line of sight by only  6.3 cm (and this will vary if the bunch crossing angle or other settings near ATLAS change).</a:t>
                </a:r>
              </a:p>
            </p:txBody>
          </p:sp>
        </mc:Fallback>
      </mc:AlternateContent>
      <p:sp>
        <p:nvSpPr>
          <p:cNvPr id="4" name="Slide Number Placeholder 3"/>
          <p:cNvSpPr>
            <a:spLocks noGrp="1"/>
          </p:cNvSpPr>
          <p:nvPr>
            <p:ph type="sldNum" sz="quarter" idx="5"/>
          </p:nvPr>
        </p:nvSpPr>
        <p:spPr/>
        <p:txBody>
          <a:bodyPr/>
          <a:lstStyle/>
          <a:p>
            <a:fld id="{6DD7E47A-7DD4-8848-829F-8AA7FD38BB97}" type="slidenum">
              <a:rPr lang="en-US" smtClean="0"/>
              <a:t>2</a:t>
            </a:fld>
            <a:endParaRPr lang="en-US"/>
          </a:p>
        </p:txBody>
      </p:sp>
    </p:spTree>
    <p:extLst>
      <p:ext uri="{BB962C8B-B14F-4D97-AF65-F5344CB8AC3E}">
        <p14:creationId xmlns:p14="http://schemas.microsoft.com/office/powerpoint/2010/main" val="339494724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6DD7E47A-7DD4-8848-829F-8AA7FD38BB97}" type="slidenum">
              <a:rPr lang="en-US" smtClean="0"/>
              <a:t>25</a:t>
            </a:fld>
            <a:endParaRPr lang="en-US"/>
          </a:p>
        </p:txBody>
      </p:sp>
    </p:spTree>
    <p:extLst>
      <p:ext uri="{BB962C8B-B14F-4D97-AF65-F5344CB8AC3E}">
        <p14:creationId xmlns:p14="http://schemas.microsoft.com/office/powerpoint/2010/main" val="48139216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So the detector a bit camera shy, you can see them hiding in their trench in the left picture. For reference, the left-most metal box on the left is also the left-most red box in the diagram.</a:t>
            </a:r>
          </a:p>
          <a:p>
            <a:r>
              <a:rPr lang="en-US" dirty="0"/>
              <a:t>It is the EM calorimeter, which consists of 4 </a:t>
            </a:r>
            <a:r>
              <a:rPr lang="en-US" dirty="0" err="1"/>
              <a:t>indefinetly</a:t>
            </a:r>
            <a:r>
              <a:rPr lang="en-US" dirty="0"/>
              <a:t> borrowed spare </a:t>
            </a:r>
            <a:r>
              <a:rPr lang="en-US" dirty="0" err="1"/>
              <a:t>LHCb</a:t>
            </a:r>
            <a:r>
              <a:rPr lang="en-US" dirty="0"/>
              <a:t> modules, 25 radiation lengths long (alternating lead and plastic). (4G antenna in tunnel produced considerable noise, so needed a faraday cage)</a:t>
            </a:r>
          </a:p>
          <a:p>
            <a:r>
              <a:rPr lang="en-US" dirty="0"/>
              <a:t>While FASER has 3 0.5 T permanent dipole magnets, only the first seen by IP1 surrounds the decay volume, while the others are part of the tracking spectrometer system.</a:t>
            </a:r>
          </a:p>
          <a:p>
            <a:r>
              <a:rPr lang="en-US" dirty="0"/>
              <a:t>These 3 stations are different to the interface tracker or IFT, which matches tracks between </a:t>
            </a:r>
            <a:r>
              <a:rPr lang="en-US" dirty="0" err="1"/>
              <a:t>FASERnu</a:t>
            </a:r>
            <a:r>
              <a:rPr lang="en-US" dirty="0"/>
              <a:t> and FASER.</a:t>
            </a:r>
          </a:p>
          <a:p>
            <a:r>
              <a:rPr lang="en-US" dirty="0"/>
              <a:t>Each tracker is made of 3 double-layer silicon microstrip detectors, graciously donated to us by ATLAS. They have better resolution in the magnet bending plane to identify separated charged tracks.</a:t>
            </a:r>
          </a:p>
          <a:p>
            <a:r>
              <a:rPr lang="en-US" dirty="0"/>
              <a:t>Finally, there’s the 4 scintillators, 2 of them surround </a:t>
            </a:r>
            <a:r>
              <a:rPr lang="en-US" dirty="0" err="1"/>
              <a:t>FASERnu</a:t>
            </a:r>
            <a:r>
              <a:rPr lang="en-US" dirty="0"/>
              <a:t> on either side to veto charged particles. The front-most has the largest transverse size (at least 30 cm), to rule-out particles scattering in from the side.</a:t>
            </a:r>
          </a:p>
          <a:p>
            <a:r>
              <a:rPr lang="en-US" dirty="0"/>
              <a:t>The timing scintillator has a resolution sub ns resolution, acting as a trigger for particles exiting the decay volume. Finally, the pre-shower scintillator distinguishes photon showers in the ECAL from neutrino interactions.</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6DD7E47A-7DD4-8848-829F-8AA7FD38BB97}" type="slidenum">
              <a:rPr lang="en-US" smtClean="0"/>
              <a:t>3</a:t>
            </a:fld>
            <a:endParaRPr lang="en-US"/>
          </a:p>
        </p:txBody>
      </p:sp>
    </p:spTree>
    <p:extLst>
      <p:ext uri="{BB962C8B-B14F-4D97-AF65-F5344CB8AC3E}">
        <p14:creationId xmlns:p14="http://schemas.microsoft.com/office/powerpoint/2010/main" val="220363113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That being said, what would an event actually look like? Well imagine a muon from an ATLAS collision enters FASER.</a:t>
            </a:r>
          </a:p>
          <a:p>
            <a:r>
              <a:rPr lang="en-US" dirty="0"/>
              <a:t>It leaves a signal in the veto counters in front and behind the </a:t>
            </a:r>
            <a:r>
              <a:rPr lang="en-US" dirty="0" err="1"/>
              <a:t>FASERnu</a:t>
            </a:r>
            <a:r>
              <a:rPr lang="en-US" dirty="0"/>
              <a:t> emulsion detector, ruling out the possibility of being a dark photon or interacting neutrino.</a:t>
            </a:r>
          </a:p>
          <a:p>
            <a:r>
              <a:rPr lang="en-US" dirty="0"/>
              <a:t>The decay volume is air so nothing of interest happens and then satisfied with its job, the muon clocks out at the trigger station which attributes it to a particular atlas bunch crossing.</a:t>
            </a:r>
          </a:p>
          <a:p>
            <a:r>
              <a:rPr lang="en-US" dirty="0"/>
              <a:t>The spectrometers along the way give us track information, whilst the calorimeter records its energy.</a:t>
            </a:r>
          </a:p>
          <a:p>
            <a:endParaRPr lang="en-US" dirty="0"/>
          </a:p>
          <a:p>
            <a:r>
              <a:rPr lang="en-US" dirty="0"/>
              <a:t> </a:t>
            </a:r>
          </a:p>
          <a:p>
            <a:endParaRPr lang="en-US" dirty="0"/>
          </a:p>
        </p:txBody>
      </p:sp>
      <p:sp>
        <p:nvSpPr>
          <p:cNvPr id="4" name="Slide Number Placeholder 3"/>
          <p:cNvSpPr>
            <a:spLocks noGrp="1"/>
          </p:cNvSpPr>
          <p:nvPr>
            <p:ph type="sldNum" sz="quarter" idx="5"/>
          </p:nvPr>
        </p:nvSpPr>
        <p:spPr/>
        <p:txBody>
          <a:bodyPr/>
          <a:lstStyle/>
          <a:p>
            <a:fld id="{6DD7E47A-7DD4-8848-829F-8AA7FD38BB97}" type="slidenum">
              <a:rPr lang="en-US" smtClean="0"/>
              <a:t>4</a:t>
            </a:fld>
            <a:endParaRPr lang="en-US"/>
          </a:p>
        </p:txBody>
      </p:sp>
    </p:spTree>
    <p:extLst>
      <p:ext uri="{BB962C8B-B14F-4D97-AF65-F5344CB8AC3E}">
        <p14:creationId xmlns:p14="http://schemas.microsoft.com/office/powerpoint/2010/main" val="7373245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FASER has been recording events since it’s installation in 2022.</a:t>
            </a:r>
          </a:p>
          <a:p>
            <a:r>
              <a:rPr lang="en-US" dirty="0"/>
              <a:t>This plot shows the cumulative integrated luminosity of ATLAS collisions since then in yellow, whereas blue is the amount of that luminosity that FASER recorded.</a:t>
            </a:r>
          </a:p>
          <a:p>
            <a:r>
              <a:rPr lang="en-US" dirty="0"/>
              <a:t>You can see we only missed out on  2 out of 70 inv fb.</a:t>
            </a:r>
          </a:p>
          <a:p>
            <a:r>
              <a:rPr lang="en-US" dirty="0"/>
              <a:t>I have a slide on emulsion later in case someone hasn’t heard of it before, but essentially </a:t>
            </a:r>
            <a:r>
              <a:rPr lang="en-US" dirty="0" err="1"/>
              <a:t>FASERnu</a:t>
            </a:r>
            <a:r>
              <a:rPr lang="en-US" dirty="0"/>
              <a:t> boxes need to be replaced during LHC technical stops, to prevent the track-recording films from saturating.</a:t>
            </a:r>
          </a:p>
        </p:txBody>
      </p:sp>
      <p:sp>
        <p:nvSpPr>
          <p:cNvPr id="4" name="Slide Number Placeholder 3"/>
          <p:cNvSpPr>
            <a:spLocks noGrp="1"/>
          </p:cNvSpPr>
          <p:nvPr>
            <p:ph type="sldNum" sz="quarter" idx="5"/>
          </p:nvPr>
        </p:nvSpPr>
        <p:spPr/>
        <p:txBody>
          <a:bodyPr/>
          <a:lstStyle/>
          <a:p>
            <a:fld id="{6DD7E47A-7DD4-8848-829F-8AA7FD38BB97}" type="slidenum">
              <a:rPr lang="en-US" smtClean="0"/>
              <a:t>5</a:t>
            </a:fld>
            <a:endParaRPr lang="en-US"/>
          </a:p>
        </p:txBody>
      </p:sp>
    </p:spTree>
    <p:extLst>
      <p:ext uri="{BB962C8B-B14F-4D97-AF65-F5344CB8AC3E}">
        <p14:creationId xmlns:p14="http://schemas.microsoft.com/office/powerpoint/2010/main" val="336633787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Now that I’ve summarized the detector functionality, let’s talk about the first results, starting with the search for Dark Photons: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Dark photons emerge from the consideration that there is a dark matter equivalent of the EM force. One possible detection channel would then be kinematic mixing with the SM photon.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Dark photons that reach FASER would be produced by </a:t>
                </a:r>
                <a14:m>
                  <m:oMath xmlns:m="http://schemas.openxmlformats.org/officeDocument/2006/math">
                    <m:sSup>
                      <m:sSupPr>
                        <m:ctrlPr>
                          <a:rPr lang="en-GB" i="1" smtClean="0">
                            <a:latin typeface="Cambria Math" panose="02040503050406030204" pitchFamily="18" charset="0"/>
                          </a:rPr>
                        </m:ctrlPr>
                      </m:sSupPr>
                      <m:e>
                        <m:r>
                          <a:rPr lang="en-GB" i="1" smtClean="0">
                            <a:latin typeface="Cambria Math" panose="02040503050406030204" pitchFamily="18" charset="0"/>
                            <a:ea typeface="Cambria Math" panose="02040503050406030204" pitchFamily="18" charset="0"/>
                          </a:rPr>
                          <m:t>𝜋</m:t>
                        </m:r>
                      </m:e>
                      <m:sup>
                        <m:r>
                          <a:rPr lang="en-GB" b="0" i="1" smtClean="0">
                            <a:latin typeface="Cambria Math" panose="02040503050406030204" pitchFamily="18" charset="0"/>
                          </a:rPr>
                          <m:t>0</m:t>
                        </m:r>
                      </m:sup>
                    </m:sSup>
                    <m:r>
                      <a:rPr lang="en-GB" b="0" i="0" smtClean="0">
                        <a:latin typeface="Cambria Math" panose="02040503050406030204" pitchFamily="18" charset="0"/>
                      </a:rPr>
                      <m:t> </m:t>
                    </m:r>
                  </m:oMath>
                </a14:m>
                <a:r>
                  <a:rPr lang="en-US" dirty="0"/>
                  <a:t>(as long as</a:t>
                </a:r>
                <a:r>
                  <a:rPr lang="en-US" baseline="0" dirty="0"/>
                  <a:t> their mass is below that of the pion, 135 MeV</a:t>
                </a:r>
                <a:r>
                  <a:rPr lang="en-US" dirty="0"/>
                  <a:t>), etas</a:t>
                </a:r>
                <a:r>
                  <a:rPr lang="en-US" baseline="0" dirty="0"/>
                  <a:t> (again for a mass under 548 MeV) </a:t>
                </a:r>
                <a:r>
                  <a:rPr lang="en-GB" dirty="0"/>
                  <a:t>and dark bremsstrahlung for</a:t>
                </a:r>
                <a:r>
                  <a:rPr lang="en-GB" baseline="0" dirty="0"/>
                  <a:t> masses up to </a:t>
                </a:r>
                <a14:m>
                  <m:oMath xmlns:m="http://schemas.openxmlformats.org/officeDocument/2006/math">
                    <m:r>
                      <a:rPr lang="en-US" i="1" smtClean="0">
                        <a:latin typeface="Cambria Math" panose="02040503050406030204" pitchFamily="18" charset="0"/>
                        <a:ea typeface="Cambria Math" panose="02040503050406030204" pitchFamily="18" charset="0"/>
                      </a:rPr>
                      <m:t>𝒪</m:t>
                    </m:r>
                    <m:d>
                      <m:dPr>
                        <m:ctrlPr>
                          <a:rPr lang="en-GB" i="1">
                            <a:latin typeface="Cambria Math" panose="02040503050406030204" pitchFamily="18" charset="0"/>
                            <a:ea typeface="Cambria Math" panose="02040503050406030204" pitchFamily="18" charset="0"/>
                          </a:rPr>
                        </m:ctrlPr>
                      </m:dPr>
                      <m:e>
                        <m:r>
                          <m:rPr>
                            <m:nor/>
                          </m:rPr>
                          <a:rPr lang="en-GB" b="0" i="0" smtClean="0">
                            <a:latin typeface="Cambria Math" panose="02040503050406030204" pitchFamily="18" charset="0"/>
                            <a:ea typeface="Cambria Math" panose="02040503050406030204" pitchFamily="18" charset="0"/>
                          </a:rPr>
                          <m:t>2 </m:t>
                        </m:r>
                        <m:r>
                          <m:rPr>
                            <m:nor/>
                          </m:rPr>
                          <a:rPr lang="en-GB" b="0" i="0" smtClean="0">
                            <a:latin typeface="Cambria Math" panose="02040503050406030204" pitchFamily="18" charset="0"/>
                            <a:ea typeface="Cambria Math" panose="02040503050406030204" pitchFamily="18" charset="0"/>
                          </a:rPr>
                          <m:t>GeV</m:t>
                        </m:r>
                      </m:e>
                    </m:d>
                  </m:oMath>
                </a14:m>
                <a:r>
                  <a:rPr lang="en-GB" dirty="0"/>
                  <a:t>.</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Should the dark photon have a mass between those of electron and muon pairs (~211 MeV), they would decay to the electron pair exclusively.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It’s worth noting that besides this benchmark model, we also consider a model that predicts a B-L gauge boson originating from the U(1) baryon and lepton number conserving gauge symmetry.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BL signal is very similar if the boson has mass in the MeV to GeV range and the gauge coupling is small (~10^-5).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difference is that this boson would couple to SM neutrinos or even sterile neutrinos, only decaying to electrons 40% to 25% of the time.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any case, the high energy dark photon denoted A’ would leave no signal in the veto stations, then decay within the first magnet leading to a highly collimated electron-positron pair separated by the magnets.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These then leave a large energy deposit in the calorimeter.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Following analysis assumes </a:t>
                </a:r>
                <a14:m>
                  <m:oMath xmlns:m="http://schemas.openxmlformats.org/officeDocument/2006/math">
                    <m:r>
                      <a:rPr lang="en-GB" b="0" i="1" smtClean="0">
                        <a:latin typeface="Cambria Math" panose="02040503050406030204" pitchFamily="18" charset="0"/>
                      </a:rPr>
                      <m:t>𝐴</m:t>
                    </m:r>
                    <m:r>
                      <a:rPr lang="en-GB" b="0" i="1" smtClean="0">
                        <a:latin typeface="Cambria Math" panose="02040503050406030204" pitchFamily="18" charset="0"/>
                      </a:rPr>
                      <m:t>′</m:t>
                    </m:r>
                  </m:oMath>
                </a14:m>
                <a:r>
                  <a:rPr lang="en-US" dirty="0"/>
                  <a:t> decays visibly to SM particles and that </a:t>
                </a:r>
                <a14:m>
                  <m:oMath xmlns:m="http://schemas.openxmlformats.org/officeDocument/2006/math">
                    <m:sSub>
                      <m:sSubPr>
                        <m:ctrlPr>
                          <a:rPr lang="en-US"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rPr>
                          <m:t>𝐴</m:t>
                        </m:r>
                        <m:r>
                          <a:rPr lang="en-GB" b="0" i="1" smtClean="0">
                            <a:latin typeface="Cambria Math" panose="02040503050406030204" pitchFamily="18" charset="0"/>
                          </a:rPr>
                          <m:t>′</m:t>
                        </m:r>
                      </m:sub>
                    </m:sSub>
                    <m:r>
                      <a:rPr lang="en-GB" b="0" i="1" smtClean="0">
                        <a:latin typeface="Cambria Math" panose="02040503050406030204" pitchFamily="18" charset="0"/>
                      </a:rPr>
                      <m:t>&lt;2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𝜒</m:t>
                        </m:r>
                      </m:sub>
                    </m:sSub>
                  </m:oMath>
                </a14:m>
                <a:r>
                  <a:rPr lang="en-US" dirty="0"/>
                  <a:t> for a dark matter particle </a:t>
                </a:r>
                <a14:m>
                  <m:oMath xmlns:m="http://schemas.openxmlformats.org/officeDocument/2006/math">
                    <m:r>
                      <a:rPr lang="en-US" i="1" smtClean="0">
                        <a:latin typeface="Cambria Math" panose="02040503050406030204" pitchFamily="18" charset="0"/>
                        <a:ea typeface="Cambria Math" panose="02040503050406030204" pitchFamily="18" charset="0"/>
                      </a:rPr>
                      <m:t>𝜒</m:t>
                    </m:r>
                  </m:oMath>
                </a14:m>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For cosmologically favored values of </a:t>
                </a:r>
                <a:r>
                  <a:rPr lang="en-GB" b="0" i="0">
                    <a:latin typeface="Cambria Math" panose="02040503050406030204" pitchFamily="18" charset="0"/>
                  </a:rPr>
                  <a:t>𝐴′</a:t>
                </a:r>
                <a:r>
                  <a:rPr lang="en-US" dirty="0"/>
                  <a:t> mass and mixing constants, the dark photon decays within </a:t>
                </a:r>
                <a:r>
                  <a:rPr lang="en-US" i="0">
                    <a:latin typeface="Cambria Math" panose="02040503050406030204" pitchFamily="18" charset="0"/>
                    <a:ea typeface="Cambria Math" panose="02040503050406030204" pitchFamily="18" charset="0"/>
                  </a:rPr>
                  <a:t>𝒪</a:t>
                </a:r>
                <a:r>
                  <a:rPr lang="en-GB" b="0" i="0">
                    <a:latin typeface="Cambria Math" panose="02040503050406030204" pitchFamily="18" charset="0"/>
                    <a:ea typeface="Cambria Math" panose="02040503050406030204" pitchFamily="18" charset="0"/>
                  </a:rPr>
                  <a:t>(100)</a:t>
                </a:r>
                <a:r>
                  <a:rPr lang="en-US" dirty="0"/>
                  <a:t> m.</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Following analysis assumes </a:t>
                </a:r>
                <a:r>
                  <a:rPr lang="en-GB" b="0" i="0">
                    <a:latin typeface="Cambria Math" panose="02040503050406030204" pitchFamily="18" charset="0"/>
                  </a:rPr>
                  <a:t>𝐴′</a:t>
                </a:r>
                <a:r>
                  <a:rPr lang="en-US" dirty="0"/>
                  <a:t> decays visibly to SM particles and that </a:t>
                </a:r>
                <a:r>
                  <a:rPr lang="en-GB" b="0" i="0">
                    <a:latin typeface="Cambria Math" panose="02040503050406030204" pitchFamily="18" charset="0"/>
                  </a:rPr>
                  <a:t>𝑚</a:t>
                </a:r>
                <a:r>
                  <a:rPr lang="en-US" b="0" i="0">
                    <a:latin typeface="Cambria Math" panose="02040503050406030204" pitchFamily="18" charset="0"/>
                  </a:rPr>
                  <a:t>_</a:t>
                </a:r>
                <a:r>
                  <a:rPr lang="en-GB" b="0" i="0">
                    <a:latin typeface="Cambria Math" panose="02040503050406030204" pitchFamily="18" charset="0"/>
                  </a:rPr>
                  <a:t>𝐴′&lt;2𝑚_</a:t>
                </a:r>
                <a:r>
                  <a:rPr lang="en-GB" b="0" i="0">
                    <a:latin typeface="Cambria Math" panose="02040503050406030204" pitchFamily="18" charset="0"/>
                    <a:ea typeface="Cambria Math" panose="02040503050406030204" pitchFamily="18" charset="0"/>
                  </a:rPr>
                  <a:t>𝜒</a:t>
                </a:r>
                <a:r>
                  <a:rPr lang="en-US" dirty="0"/>
                  <a:t> for a dark matter particle </a:t>
                </a:r>
                <a:r>
                  <a:rPr lang="en-US" i="0">
                    <a:latin typeface="Cambria Math" panose="02040503050406030204" pitchFamily="18" charset="0"/>
                    <a:ea typeface="Cambria Math" panose="02040503050406030204" pitchFamily="18" charset="0"/>
                  </a:rPr>
                  <a:t>𝜒</a:t>
                </a:r>
                <a:r>
                  <a:rPr lang="en-US" dirty="0"/>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mc:Fallback>
      </mc:AlternateContent>
      <p:sp>
        <p:nvSpPr>
          <p:cNvPr id="4" name="Slide Number Placeholder 3"/>
          <p:cNvSpPr>
            <a:spLocks noGrp="1"/>
          </p:cNvSpPr>
          <p:nvPr>
            <p:ph type="sldNum" sz="quarter" idx="5"/>
          </p:nvPr>
        </p:nvSpPr>
        <p:spPr/>
        <p:txBody>
          <a:bodyPr/>
          <a:lstStyle/>
          <a:p>
            <a:fld id="{6DD7E47A-7DD4-8848-829F-8AA7FD38BB97}" type="slidenum">
              <a:rPr lang="en-US" smtClean="0"/>
              <a:t>6</a:t>
            </a:fld>
            <a:endParaRPr lang="en-US"/>
          </a:p>
        </p:txBody>
      </p:sp>
    </p:spTree>
    <p:extLst>
      <p:ext uri="{BB962C8B-B14F-4D97-AF65-F5344CB8AC3E}">
        <p14:creationId xmlns:p14="http://schemas.microsoft.com/office/powerpoint/2010/main" val="1824108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For this study, the following backgrounds were considered: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Neutrinos interacting in the decay volume which is why the material in the decay volume was minimized. These were estimated by a very large (300 inv ab) MC sample.</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Only 0.0015 events passed the</a:t>
                </a:r>
                <a:r>
                  <a:rPr lang="en-US" dirty="0"/>
                  <a:t> &gt;500 GeV calo cut as shown in the figure and this is the background.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Neutral Hadrons are a background if the generate within the concrete in front of FASER, then pass </a:t>
                </a:r>
                <a:r>
                  <a:rPr lang="en-US" baseline="0" dirty="0" err="1"/>
                  <a:t>FASERnu</a:t>
                </a:r>
                <a:r>
                  <a:rPr lang="en-US" baseline="0" dirty="0"/>
                  <a:t> without interacting and finally decay into two charged particles within the decay volume producing two charged tracks.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To estimate this background, we used a three-track control region where the parent muon is reconstructed alongside the final state charged tracks, taking the ratio of high (&gt;500 GeV) to low (&lt;100GeV) energy depositing events. This ratio is then used to scale low energy two-track events, where the muon is not present, to the higher energy signal region.</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 Ks decays must be separated from photon conversion in the three-track sample, by requiring that the invariant mass of the non-muon tracks is &gt;200 MeV (verified with MC). Additionally, muon background contribution to the sample is conservatively neglected.</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a:t>
                </a:r>
                <a:r>
                  <a:rPr lang="en-US" baseline="0" dirty="0"/>
                  <a:t> v</a:t>
                </a:r>
                <a:r>
                  <a:rPr lang="en-US" dirty="0"/>
                  <a:t>eto inefficiency</a:t>
                </a:r>
                <a:r>
                  <a:rPr lang="en-US" baseline="0" dirty="0"/>
                  <a:t> is e</a:t>
                </a:r>
                <a:r>
                  <a:rPr lang="en-US" dirty="0"/>
                  <a:t>stimated as the fraction of good fiducial tracks with scintillator charge lower than that of Minimum</a:t>
                </a:r>
                <a:r>
                  <a:rPr lang="en-US" baseline="0" dirty="0"/>
                  <a:t> </a:t>
                </a:r>
                <a:r>
                  <a:rPr lang="en-US" dirty="0"/>
                  <a:t>Ionizing</a:t>
                </a:r>
                <a:r>
                  <a:rPr lang="en-US" baseline="0" dirty="0"/>
                  <a:t> </a:t>
                </a:r>
                <a:r>
                  <a:rPr lang="en-US" dirty="0"/>
                  <a:t>Particles</a:t>
                </a:r>
                <a:r>
                  <a:rPr lang="en-US" baseline="0" dirty="0"/>
                  <a:t> and as the combined </a:t>
                </a:r>
                <a:r>
                  <a:rPr lang="en-US" dirty="0"/>
                  <a:t>inefficiency of all 5 planes is </a:t>
                </a:r>
                <a14:m>
                  <m:oMath xmlns:m="http://schemas.openxmlformats.org/officeDocument/2006/math">
                    <m:sSup>
                      <m:sSupPr>
                        <m:ctrlPr>
                          <a:rPr lang="en-US" i="1" dirty="0">
                            <a:latin typeface="Cambria Math" panose="02040503050406030204" pitchFamily="18" charset="0"/>
                          </a:rPr>
                        </m:ctrlPr>
                      </m:sSupPr>
                      <m:e>
                        <m:r>
                          <a:rPr lang="en-US" i="1" dirty="0" smtClean="0">
                            <a:latin typeface="Cambria Math" panose="02040503050406030204" pitchFamily="18" charset="0"/>
                            <a:ea typeface="Cambria Math" panose="02040503050406030204" pitchFamily="18" charset="0"/>
                          </a:rPr>
                          <m:t>≤</m:t>
                        </m:r>
                        <m:r>
                          <a:rPr lang="en-GB" i="1" dirty="0">
                            <a:latin typeface="Cambria Math" panose="02040503050406030204" pitchFamily="18" charset="0"/>
                          </a:rPr>
                          <m:t>10</m:t>
                        </m:r>
                      </m:e>
                      <m:sup>
                        <m:r>
                          <a:rPr lang="en-GB" i="1" dirty="0">
                            <a:latin typeface="Cambria Math" panose="02040503050406030204" pitchFamily="18" charset="0"/>
                          </a:rPr>
                          <m:t>−20</m:t>
                        </m:r>
                      </m:sup>
                    </m:sSup>
                  </m:oMath>
                </a14:m>
                <a:r>
                  <a:rPr lang="en-US" dirty="0"/>
                  <a:t>, this background is negligible </a:t>
                </a:r>
                <a:r>
                  <a:rPr lang="en-GB" dirty="0"/>
                  <a:t>as we only</a:t>
                </a:r>
                <a:r>
                  <a:rPr lang="en-GB" baseline="0" dirty="0"/>
                  <a:t> observe 10^8 </a:t>
                </a:r>
                <a:r>
                  <a:rPr lang="en-US" dirty="0"/>
                  <a:t>muons.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there are g</a:t>
                </a:r>
                <a:r>
                  <a:rPr lang="en-US" dirty="0"/>
                  <a:t>eometric muons, which scatter into the detector beyond the veto plane. As you can imagine, this background turns out to be negligible as well, as seen in a MC sample of these muons, where none pass the selection criteria.</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Similarly, we see no events pass the selection in data recorder at times when the beams were off which accounts for the cosmic non–collision background. Finally, there’s events reaching FASER from clockwise circulating beam 1, for which we use timing info.</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mc:Choice>
        <mc:Fallback xmlns="">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Neutrinos: </a:t>
                </a:r>
                <a:r>
                  <a:rPr lang="en-US" dirty="0"/>
                  <a:t>Suppressed by &gt;500 GeV calo cut.</a:t>
                </a: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Neutral Hadrons: </a:t>
                </a:r>
                <a:r>
                  <a:rPr lang="en-US" dirty="0"/>
                  <a:t>3-track control region study conservatively estimated </a:t>
                </a:r>
                <a:r>
                  <a:rPr lang="en-GB" b="0" i="0">
                    <a:latin typeface="Cambria Math" panose="02040503050406030204" pitchFamily="18" charset="0"/>
                  </a:rPr>
                  <a:t>8.4</a:t>
                </a:r>
                <a:r>
                  <a:rPr lang="en-GB" b="0" i="0">
                    <a:latin typeface="Cambria Math" panose="02040503050406030204" pitchFamily="18" charset="0"/>
                    <a:ea typeface="Cambria Math" panose="02040503050406030204" pitchFamily="18" charset="0"/>
                  </a:rPr>
                  <a:t>±11.9×10^(−4)</a:t>
                </a:r>
                <a:r>
                  <a:rPr lang="en-US" dirty="0"/>
                  <a:t>. Mitigated by &gt;500 GeV calo requirement.</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Geometric Muons: Estimated to be negligible with a MC sample and validated by a data driven method.</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Veto inefficiency: Estimated as the fraction of good fiducial tracks with scintillator charge lower than MIPs. Negligible for the observed </a:t>
                </a:r>
                <a:r>
                  <a:rPr lang="en-US" i="0">
                    <a:latin typeface="Cambria Math" panose="02040503050406030204" pitchFamily="18" charset="0"/>
                    <a:ea typeface="Cambria Math" panose="02040503050406030204" pitchFamily="18" charset="0"/>
                  </a:rPr>
                  <a:t>𝒪</a:t>
                </a:r>
                <a:r>
                  <a:rPr lang="en-GB" i="0">
                    <a:latin typeface="Cambria Math" panose="02040503050406030204" pitchFamily="18" charset="0"/>
                    <a:ea typeface="Cambria Math" panose="02040503050406030204" pitchFamily="18" charset="0"/>
                  </a:rPr>
                  <a:t>(10^8)</a:t>
                </a:r>
                <a:r>
                  <a:rPr lang="en-US" dirty="0"/>
                  <a:t> muons.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p:txBody>
          </p:sp>
        </mc:Fallback>
      </mc:AlternateContent>
      <p:sp>
        <p:nvSpPr>
          <p:cNvPr id="4" name="Slide Number Placeholder 3"/>
          <p:cNvSpPr>
            <a:spLocks noGrp="1"/>
          </p:cNvSpPr>
          <p:nvPr>
            <p:ph type="sldNum" sz="quarter" idx="5"/>
          </p:nvPr>
        </p:nvSpPr>
        <p:spPr/>
        <p:txBody>
          <a:bodyPr/>
          <a:lstStyle/>
          <a:p>
            <a:fld id="{6DD7E47A-7DD4-8848-829F-8AA7FD38BB97}" type="slidenum">
              <a:rPr lang="en-US" smtClean="0"/>
              <a:t>7</a:t>
            </a:fld>
            <a:endParaRPr lang="en-US"/>
          </a:p>
        </p:txBody>
      </p:sp>
    </p:spTree>
    <p:extLst>
      <p:ext uri="{BB962C8B-B14F-4D97-AF65-F5344CB8AC3E}">
        <p14:creationId xmlns:p14="http://schemas.microsoft.com/office/powerpoint/2010/main" val="145232732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summary, here’s a list of the most important selections applied to data as. Event time matching colliding bunch to rule out non-collision background, no veto signal to rule out charged particles interacting in the detector, good quality fiducial tracks as determined by the chi squared (&gt;= 12 hits along the trackers) and at least 500 GeV deposited in the calorimeter.</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Top plot shows all events with at least 1 good track, with several bins in the signal region, whilst the bottom plot shows no events are left after the no veto signal and 2 track requirements.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In other words, given the 27 fb</a:t>
            </a:r>
            <a:r>
              <a:rPr lang="en-US" baseline="30000" dirty="0"/>
              <a:t>-1 </a:t>
            </a:r>
            <a:r>
              <a:rPr lang="en-US" baseline="0" dirty="0"/>
              <a:t>of 2022 data that this study was performed on</a:t>
            </a:r>
            <a:r>
              <a:rPr lang="en-US" dirty="0"/>
              <a:t>, no dark photons were seen…</a:t>
            </a:r>
          </a:p>
          <a:p>
            <a:endParaRPr lang="en-US" dirty="0"/>
          </a:p>
        </p:txBody>
      </p:sp>
      <p:sp>
        <p:nvSpPr>
          <p:cNvPr id="4" name="Slide Number Placeholder 3"/>
          <p:cNvSpPr>
            <a:spLocks noGrp="1"/>
          </p:cNvSpPr>
          <p:nvPr>
            <p:ph type="sldNum" sz="quarter" idx="5"/>
          </p:nvPr>
        </p:nvSpPr>
        <p:spPr/>
        <p:txBody>
          <a:bodyPr/>
          <a:lstStyle/>
          <a:p>
            <a:fld id="{6DD7E47A-7DD4-8848-829F-8AA7FD38BB97}" type="slidenum">
              <a:rPr lang="en-US" smtClean="0"/>
              <a:t>8</a:t>
            </a:fld>
            <a:endParaRPr lang="en-US"/>
          </a:p>
        </p:txBody>
      </p:sp>
    </p:spTree>
    <p:extLst>
      <p:ext uri="{BB962C8B-B14F-4D97-AF65-F5344CB8AC3E}">
        <p14:creationId xmlns:p14="http://schemas.microsoft.com/office/powerpoint/2010/main" val="17221651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Which means we can use the data to set 90% confidence exclusion regions for the two models analyzed. Green and blue mark the border of the exclusion region set by FASER, whilst the grey bands are existing exclusion regions from previous experiments.</a:t>
            </a:r>
          </a:p>
          <a:p>
            <a:r>
              <a:rPr lang="en-US" dirty="0"/>
              <a:t>The red line on the benchmark model plot is relevant because it would yield the cosmologically favored dark matter relic density for a given coupling constant and mass ratio between the dark photon and a light complex scalar field for DM particle denoted by chi. Since these two parameters are model dependent, the line may shift left or right diagonally.</a:t>
            </a:r>
          </a:p>
        </p:txBody>
      </p:sp>
      <p:sp>
        <p:nvSpPr>
          <p:cNvPr id="4" name="Slide Number Placeholder 3"/>
          <p:cNvSpPr>
            <a:spLocks noGrp="1"/>
          </p:cNvSpPr>
          <p:nvPr>
            <p:ph type="sldNum" sz="quarter" idx="5"/>
          </p:nvPr>
        </p:nvSpPr>
        <p:spPr/>
        <p:txBody>
          <a:bodyPr/>
          <a:lstStyle/>
          <a:p>
            <a:fld id="{6DD7E47A-7DD4-8848-829F-8AA7FD38BB97}" type="slidenum">
              <a:rPr lang="en-US" smtClean="0"/>
              <a:t>9</a:t>
            </a:fld>
            <a:endParaRPr lang="en-US"/>
          </a:p>
        </p:txBody>
      </p:sp>
    </p:spTree>
    <p:extLst>
      <p:ext uri="{BB962C8B-B14F-4D97-AF65-F5344CB8AC3E}">
        <p14:creationId xmlns:p14="http://schemas.microsoft.com/office/powerpoint/2010/main" val="19809803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58C579-EDC1-4229-8859-234D60382513}"/>
              </a:ext>
            </a:extLst>
          </p:cNvPr>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endParaRPr lang="en-US"/>
          </a:p>
        </p:txBody>
      </p:sp>
      <p:sp>
        <p:nvSpPr>
          <p:cNvPr id="3" name="Subtitle 2">
            <a:extLst>
              <a:ext uri="{FF2B5EF4-FFF2-40B4-BE49-F238E27FC236}">
                <a16:creationId xmlns:a16="http://schemas.microsoft.com/office/drawing/2014/main" id="{3D91F756-ED2A-16A1-5C19-F736876B148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endParaRPr lang="en-US"/>
          </a:p>
        </p:txBody>
      </p:sp>
      <p:sp>
        <p:nvSpPr>
          <p:cNvPr id="4" name="Date Placeholder 3">
            <a:extLst>
              <a:ext uri="{FF2B5EF4-FFF2-40B4-BE49-F238E27FC236}">
                <a16:creationId xmlns:a16="http://schemas.microsoft.com/office/drawing/2014/main" id="{1DE9BE5D-6E46-5B01-320F-48060320CF97}"/>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0CA6349B-FB47-7C34-CBE1-2703506BE147}"/>
              </a:ext>
            </a:extLst>
          </p:cNvPr>
          <p:cNvSpPr>
            <a:spLocks noGrp="1"/>
          </p:cNvSpPr>
          <p:nvPr>
            <p:ph type="ftr" sz="quarter" idx="11"/>
          </p:nvPr>
        </p:nvSpPr>
        <p:spPr>
          <a:xfrm>
            <a:off x="4038600" y="6356350"/>
            <a:ext cx="4114800" cy="365125"/>
          </a:xfrm>
          <a:prstGeom prst="rect">
            <a:avLst/>
          </a:prstGeom>
        </p:spPr>
        <p:txBody>
          <a:bodyPr/>
          <a:lstStyle/>
          <a:p>
            <a:endParaRPr lang="en-US" dirty="0"/>
          </a:p>
        </p:txBody>
      </p:sp>
      <p:sp>
        <p:nvSpPr>
          <p:cNvPr id="6" name="Slide Number Placeholder 5">
            <a:extLst>
              <a:ext uri="{FF2B5EF4-FFF2-40B4-BE49-F238E27FC236}">
                <a16:creationId xmlns:a16="http://schemas.microsoft.com/office/drawing/2014/main" id="{7BE59281-7262-C003-065F-FA2AB12AB181}"/>
              </a:ext>
            </a:extLst>
          </p:cNvPr>
          <p:cNvSpPr>
            <a:spLocks noGrp="1"/>
          </p:cNvSpPr>
          <p:nvPr>
            <p:ph type="sldNum" sz="quarter" idx="12"/>
          </p:nvPr>
        </p:nvSpPr>
        <p:spPr/>
        <p:txBody>
          <a:bodyPr/>
          <a:lstStyle/>
          <a:p>
            <a:fld id="{83FFC4F1-7360-0949-8F22-D5D978ED1558}" type="slidenum">
              <a:rPr lang="en-US" smtClean="0"/>
              <a:t>‹#›</a:t>
            </a:fld>
            <a:endParaRPr lang="en-US"/>
          </a:p>
        </p:txBody>
      </p:sp>
    </p:spTree>
    <p:extLst>
      <p:ext uri="{BB962C8B-B14F-4D97-AF65-F5344CB8AC3E}">
        <p14:creationId xmlns:p14="http://schemas.microsoft.com/office/powerpoint/2010/main" val="21942503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BE81CB-5650-8EBE-8B49-596373D862EF}"/>
              </a:ext>
            </a:extLst>
          </p:cNvPr>
          <p:cNvSpPr>
            <a:spLocks noGrp="1"/>
          </p:cNvSpPr>
          <p:nvPr>
            <p:ph type="title"/>
          </p:nvPr>
        </p:nvSpPr>
        <p:spPr/>
        <p:txBody>
          <a:bodyPr/>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8FBCBACF-DA01-B15D-01EF-CAACEE63B29A}"/>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59F1B26B-86E9-F1E6-4DDC-49AA56451DBB}"/>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8F4D9AC9-FCC4-4F13-8C2E-85C546A339A5}"/>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5AAFF7FC-99D5-007F-9B19-603035880747}"/>
              </a:ext>
            </a:extLst>
          </p:cNvPr>
          <p:cNvSpPr>
            <a:spLocks noGrp="1"/>
          </p:cNvSpPr>
          <p:nvPr>
            <p:ph type="sldNum" sz="quarter" idx="12"/>
          </p:nvPr>
        </p:nvSpPr>
        <p:spPr/>
        <p:txBody>
          <a:bodyPr/>
          <a:lstStyle/>
          <a:p>
            <a:fld id="{83FFC4F1-7360-0949-8F22-D5D978ED1558}" type="slidenum">
              <a:rPr lang="en-US" smtClean="0"/>
              <a:t>‹#›</a:t>
            </a:fld>
            <a:endParaRPr lang="en-US"/>
          </a:p>
        </p:txBody>
      </p:sp>
    </p:spTree>
    <p:extLst>
      <p:ext uri="{BB962C8B-B14F-4D97-AF65-F5344CB8AC3E}">
        <p14:creationId xmlns:p14="http://schemas.microsoft.com/office/powerpoint/2010/main" val="38696498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262B307-BE70-347C-3413-A9CE6A7CF1E5}"/>
              </a:ext>
            </a:extLst>
          </p:cNvPr>
          <p:cNvSpPr>
            <a:spLocks noGrp="1"/>
          </p:cNvSpPr>
          <p:nvPr>
            <p:ph type="title" orient="vert"/>
          </p:nvPr>
        </p:nvSpPr>
        <p:spPr>
          <a:xfrm>
            <a:off x="8724900" y="365125"/>
            <a:ext cx="2628900" cy="5811838"/>
          </a:xfrm>
        </p:spPr>
        <p:txBody>
          <a:bodyPr vert="eaVert"/>
          <a:lstStyle/>
          <a:p>
            <a:r>
              <a:rPr lang="en-GB"/>
              <a:t>Click to edit Master title style</a:t>
            </a:r>
            <a:endParaRPr lang="en-US"/>
          </a:p>
        </p:txBody>
      </p:sp>
      <p:sp>
        <p:nvSpPr>
          <p:cNvPr id="3" name="Vertical Text Placeholder 2">
            <a:extLst>
              <a:ext uri="{FF2B5EF4-FFF2-40B4-BE49-F238E27FC236}">
                <a16:creationId xmlns:a16="http://schemas.microsoft.com/office/drawing/2014/main" id="{C0D0981C-D121-457F-C22C-308311C629E8}"/>
              </a:ext>
            </a:extLst>
          </p:cNvPr>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86A9C592-BD20-D446-0D50-D4C091146D89}"/>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5004C409-B826-4289-9126-818ED59F7442}"/>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BF4A668A-ABC0-2D48-AC5A-60687EF3DF68}"/>
              </a:ext>
            </a:extLst>
          </p:cNvPr>
          <p:cNvSpPr>
            <a:spLocks noGrp="1"/>
          </p:cNvSpPr>
          <p:nvPr>
            <p:ph type="sldNum" sz="quarter" idx="12"/>
          </p:nvPr>
        </p:nvSpPr>
        <p:spPr/>
        <p:txBody>
          <a:bodyPr/>
          <a:lstStyle/>
          <a:p>
            <a:fld id="{83FFC4F1-7360-0949-8F22-D5D978ED1558}" type="slidenum">
              <a:rPr lang="en-US" smtClean="0"/>
              <a:t>‹#›</a:t>
            </a:fld>
            <a:endParaRPr lang="en-US"/>
          </a:p>
        </p:txBody>
      </p:sp>
    </p:spTree>
    <p:extLst>
      <p:ext uri="{BB962C8B-B14F-4D97-AF65-F5344CB8AC3E}">
        <p14:creationId xmlns:p14="http://schemas.microsoft.com/office/powerpoint/2010/main" val="730251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405E41-42E4-1E12-5F98-1C6D2AB0016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879D2EC2-F40D-7827-006F-C61A1B604F49}"/>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A47747EF-39D6-6958-B6E2-E80A4420858C}"/>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E5170883-5E98-9EFE-0C1F-0DE18DBDBD93}"/>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733823D9-E545-0B89-A54E-5EC0498E19FC}"/>
              </a:ext>
            </a:extLst>
          </p:cNvPr>
          <p:cNvSpPr>
            <a:spLocks noGrp="1"/>
          </p:cNvSpPr>
          <p:nvPr>
            <p:ph type="sldNum" sz="quarter" idx="12"/>
          </p:nvPr>
        </p:nvSpPr>
        <p:spPr>
          <a:xfrm>
            <a:off x="5867943" y="6370069"/>
            <a:ext cx="418011" cy="365125"/>
          </a:xfrm>
        </p:spPr>
        <p:txBody>
          <a:bodyPr/>
          <a:lstStyle/>
          <a:p>
            <a:fld id="{83FFC4F1-7360-0949-8F22-D5D978ED1558}" type="slidenum">
              <a:rPr lang="en-US" smtClean="0"/>
              <a:t>‹#›</a:t>
            </a:fld>
            <a:endParaRPr lang="en-US"/>
          </a:p>
        </p:txBody>
      </p:sp>
    </p:spTree>
    <p:extLst>
      <p:ext uri="{BB962C8B-B14F-4D97-AF65-F5344CB8AC3E}">
        <p14:creationId xmlns:p14="http://schemas.microsoft.com/office/powerpoint/2010/main" val="14863740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855F00-7AA4-36C4-DE7C-78B40F42DD9E}"/>
              </a:ext>
            </a:extLst>
          </p:cNvPr>
          <p:cNvSpPr>
            <a:spLocks noGrp="1"/>
          </p:cNvSpPr>
          <p:nvPr>
            <p:ph type="title"/>
          </p:nvPr>
        </p:nvSpPr>
        <p:spPr>
          <a:xfrm>
            <a:off x="831850" y="1709738"/>
            <a:ext cx="10515600" cy="2852737"/>
          </a:xfrm>
        </p:spPr>
        <p:txBody>
          <a:bodyPr anchor="b"/>
          <a:lstStyle>
            <a:lvl1pPr>
              <a:defRPr sz="6000"/>
            </a:lvl1pPr>
          </a:lstStyle>
          <a:p>
            <a:r>
              <a:rPr lang="en-GB"/>
              <a:t>Click to edit Master title style</a:t>
            </a:r>
            <a:endParaRPr lang="en-US"/>
          </a:p>
        </p:txBody>
      </p:sp>
      <p:sp>
        <p:nvSpPr>
          <p:cNvPr id="3" name="Text Placeholder 2">
            <a:extLst>
              <a:ext uri="{FF2B5EF4-FFF2-40B4-BE49-F238E27FC236}">
                <a16:creationId xmlns:a16="http://schemas.microsoft.com/office/drawing/2014/main" id="{2E8435E0-C0E8-AE5D-7E58-23CFA757D54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736E4871-71CE-066E-6957-189BA6387ED4}"/>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5" name="Footer Placeholder 4">
            <a:extLst>
              <a:ext uri="{FF2B5EF4-FFF2-40B4-BE49-F238E27FC236}">
                <a16:creationId xmlns:a16="http://schemas.microsoft.com/office/drawing/2014/main" id="{9BCE148A-E305-FF10-4B61-9354F4F9B268}"/>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a:extLst>
              <a:ext uri="{FF2B5EF4-FFF2-40B4-BE49-F238E27FC236}">
                <a16:creationId xmlns:a16="http://schemas.microsoft.com/office/drawing/2014/main" id="{FB0CBF0E-4AD9-FE40-9479-225D4795D8A9}"/>
              </a:ext>
            </a:extLst>
          </p:cNvPr>
          <p:cNvSpPr>
            <a:spLocks noGrp="1"/>
          </p:cNvSpPr>
          <p:nvPr>
            <p:ph type="sldNum" sz="quarter" idx="12"/>
          </p:nvPr>
        </p:nvSpPr>
        <p:spPr/>
        <p:txBody>
          <a:bodyPr/>
          <a:lstStyle/>
          <a:p>
            <a:fld id="{83FFC4F1-7360-0949-8F22-D5D978ED1558}" type="slidenum">
              <a:rPr lang="en-US" smtClean="0"/>
              <a:t>‹#›</a:t>
            </a:fld>
            <a:endParaRPr lang="en-US"/>
          </a:p>
        </p:txBody>
      </p:sp>
    </p:spTree>
    <p:extLst>
      <p:ext uri="{BB962C8B-B14F-4D97-AF65-F5344CB8AC3E}">
        <p14:creationId xmlns:p14="http://schemas.microsoft.com/office/powerpoint/2010/main" val="29119135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B99AD0-3DEC-344A-BDB0-612D7397A4E3}"/>
              </a:ext>
            </a:extLst>
          </p:cNvPr>
          <p:cNvSpPr>
            <a:spLocks noGrp="1"/>
          </p:cNvSpPr>
          <p:nvPr>
            <p:ph type="title"/>
          </p:nvPr>
        </p:nvSpPr>
        <p:spPr/>
        <p:txBody>
          <a:bodyPr/>
          <a:lstStyle/>
          <a:p>
            <a:r>
              <a:rPr lang="en-GB"/>
              <a:t>Click to edit Master title style</a:t>
            </a:r>
            <a:endParaRPr lang="en-US"/>
          </a:p>
        </p:txBody>
      </p:sp>
      <p:sp>
        <p:nvSpPr>
          <p:cNvPr id="3" name="Content Placeholder 2">
            <a:extLst>
              <a:ext uri="{FF2B5EF4-FFF2-40B4-BE49-F238E27FC236}">
                <a16:creationId xmlns:a16="http://schemas.microsoft.com/office/drawing/2014/main" id="{C28E0631-F8FA-9542-1AE6-E596C2DBEE6B}"/>
              </a:ext>
            </a:extLst>
          </p:cNvPr>
          <p:cNvSpPr>
            <a:spLocks noGrp="1"/>
          </p:cNvSpPr>
          <p:nvPr>
            <p:ph sz="half" idx="1"/>
          </p:nvPr>
        </p:nvSpPr>
        <p:spPr>
          <a:xfrm>
            <a:off x="838200" y="1825625"/>
            <a:ext cx="5181600" cy="4351338"/>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4" name="Content Placeholder 3">
            <a:extLst>
              <a:ext uri="{FF2B5EF4-FFF2-40B4-BE49-F238E27FC236}">
                <a16:creationId xmlns:a16="http://schemas.microsoft.com/office/drawing/2014/main" id="{3D2C0554-2F4B-3BBE-0738-4BF8C5E0F39E}"/>
              </a:ext>
            </a:extLst>
          </p:cNvPr>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Date Placeholder 4">
            <a:extLst>
              <a:ext uri="{FF2B5EF4-FFF2-40B4-BE49-F238E27FC236}">
                <a16:creationId xmlns:a16="http://schemas.microsoft.com/office/drawing/2014/main" id="{C6426DB2-FFFA-96AF-93BA-A36858B9047C}"/>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5D804BF4-6C6D-D1A4-6059-6235254FBC50}"/>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BD80C9BE-2F1B-2E61-8813-D826B19D905E}"/>
              </a:ext>
            </a:extLst>
          </p:cNvPr>
          <p:cNvSpPr>
            <a:spLocks noGrp="1"/>
          </p:cNvSpPr>
          <p:nvPr>
            <p:ph type="sldNum" sz="quarter" idx="12"/>
          </p:nvPr>
        </p:nvSpPr>
        <p:spPr/>
        <p:txBody>
          <a:bodyPr/>
          <a:lstStyle>
            <a:lvl1pPr>
              <a:defRPr>
                <a:solidFill>
                  <a:schemeClr val="tx1"/>
                </a:solidFill>
              </a:defRPr>
            </a:lvl1pPr>
          </a:lstStyle>
          <a:p>
            <a:fld id="{83FFC4F1-7360-0949-8F22-D5D978ED1558}" type="slidenum">
              <a:rPr lang="en-US" smtClean="0"/>
              <a:pPr/>
              <a:t>‹#›</a:t>
            </a:fld>
            <a:endParaRPr lang="en-US" dirty="0"/>
          </a:p>
        </p:txBody>
      </p:sp>
    </p:spTree>
    <p:extLst>
      <p:ext uri="{BB962C8B-B14F-4D97-AF65-F5344CB8AC3E}">
        <p14:creationId xmlns:p14="http://schemas.microsoft.com/office/powerpoint/2010/main" val="281981526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76BFB-8CB5-0DBB-0EA4-27B977784FCF}"/>
              </a:ext>
            </a:extLst>
          </p:cNvPr>
          <p:cNvSpPr>
            <a:spLocks noGrp="1"/>
          </p:cNvSpPr>
          <p:nvPr>
            <p:ph type="title"/>
          </p:nvPr>
        </p:nvSpPr>
        <p:spPr>
          <a:xfrm>
            <a:off x="839788" y="365125"/>
            <a:ext cx="10515600" cy="1325563"/>
          </a:xfrm>
        </p:spPr>
        <p:txBody>
          <a:bodyPr/>
          <a:lstStyle/>
          <a:p>
            <a:r>
              <a:rPr lang="en-GB"/>
              <a:t>Click to edit Master title style</a:t>
            </a:r>
            <a:endParaRPr lang="en-US"/>
          </a:p>
        </p:txBody>
      </p:sp>
      <p:sp>
        <p:nvSpPr>
          <p:cNvPr id="3" name="Text Placeholder 2">
            <a:extLst>
              <a:ext uri="{FF2B5EF4-FFF2-40B4-BE49-F238E27FC236}">
                <a16:creationId xmlns:a16="http://schemas.microsoft.com/office/drawing/2014/main" id="{07577CD3-1865-3397-7584-477A76B5F64F}"/>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6FF2B4E6-250C-46FB-1E5E-23F456E93D29}"/>
              </a:ext>
            </a:extLst>
          </p:cNvPr>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Text Placeholder 4">
            <a:extLst>
              <a:ext uri="{FF2B5EF4-FFF2-40B4-BE49-F238E27FC236}">
                <a16:creationId xmlns:a16="http://schemas.microsoft.com/office/drawing/2014/main" id="{C28F2826-4343-5204-6E79-CE512BD22DB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a:extLst>
              <a:ext uri="{FF2B5EF4-FFF2-40B4-BE49-F238E27FC236}">
                <a16:creationId xmlns:a16="http://schemas.microsoft.com/office/drawing/2014/main" id="{26B9AB40-2674-2982-D711-DC766B76E11B}"/>
              </a:ext>
            </a:extLst>
          </p:cNvPr>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Date Placeholder 6">
            <a:extLst>
              <a:ext uri="{FF2B5EF4-FFF2-40B4-BE49-F238E27FC236}">
                <a16:creationId xmlns:a16="http://schemas.microsoft.com/office/drawing/2014/main" id="{DB639B99-8EDD-0187-1F2F-F81DD1AE5442}"/>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8" name="Footer Placeholder 7">
            <a:extLst>
              <a:ext uri="{FF2B5EF4-FFF2-40B4-BE49-F238E27FC236}">
                <a16:creationId xmlns:a16="http://schemas.microsoft.com/office/drawing/2014/main" id="{2AD2E2F7-85CF-92F8-34A5-8B384E1872C4}"/>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a:extLst>
              <a:ext uri="{FF2B5EF4-FFF2-40B4-BE49-F238E27FC236}">
                <a16:creationId xmlns:a16="http://schemas.microsoft.com/office/drawing/2014/main" id="{F8DE0128-11A7-1AE7-ADE8-5476CE59C2E7}"/>
              </a:ext>
            </a:extLst>
          </p:cNvPr>
          <p:cNvSpPr>
            <a:spLocks noGrp="1"/>
          </p:cNvSpPr>
          <p:nvPr>
            <p:ph type="sldNum" sz="quarter" idx="12"/>
          </p:nvPr>
        </p:nvSpPr>
        <p:spPr/>
        <p:txBody>
          <a:bodyPr/>
          <a:lstStyle/>
          <a:p>
            <a:fld id="{83FFC4F1-7360-0949-8F22-D5D978ED1558}" type="slidenum">
              <a:rPr lang="en-US" smtClean="0"/>
              <a:t>‹#›</a:t>
            </a:fld>
            <a:endParaRPr lang="en-US"/>
          </a:p>
        </p:txBody>
      </p:sp>
    </p:spTree>
    <p:extLst>
      <p:ext uri="{BB962C8B-B14F-4D97-AF65-F5344CB8AC3E}">
        <p14:creationId xmlns:p14="http://schemas.microsoft.com/office/powerpoint/2010/main" val="38837428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A1724F-C643-6167-C8C4-284F123214A8}"/>
              </a:ext>
            </a:extLst>
          </p:cNvPr>
          <p:cNvSpPr>
            <a:spLocks noGrp="1"/>
          </p:cNvSpPr>
          <p:nvPr>
            <p:ph type="title"/>
          </p:nvPr>
        </p:nvSpPr>
        <p:spPr/>
        <p:txBody>
          <a:bodyPr/>
          <a:lstStyle/>
          <a:p>
            <a:r>
              <a:rPr lang="en-GB"/>
              <a:t>Click to edit Master title style</a:t>
            </a:r>
            <a:endParaRPr lang="en-US"/>
          </a:p>
        </p:txBody>
      </p:sp>
      <p:sp>
        <p:nvSpPr>
          <p:cNvPr id="3" name="Date Placeholder 2">
            <a:extLst>
              <a:ext uri="{FF2B5EF4-FFF2-40B4-BE49-F238E27FC236}">
                <a16:creationId xmlns:a16="http://schemas.microsoft.com/office/drawing/2014/main" id="{61A5359E-7687-972A-DEDF-29474A9E6676}"/>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4" name="Footer Placeholder 3">
            <a:extLst>
              <a:ext uri="{FF2B5EF4-FFF2-40B4-BE49-F238E27FC236}">
                <a16:creationId xmlns:a16="http://schemas.microsoft.com/office/drawing/2014/main" id="{0ABD556C-75D2-CF65-F0F8-D4A2A1B2370D}"/>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5" name="Slide Number Placeholder 4">
            <a:extLst>
              <a:ext uri="{FF2B5EF4-FFF2-40B4-BE49-F238E27FC236}">
                <a16:creationId xmlns:a16="http://schemas.microsoft.com/office/drawing/2014/main" id="{F782005F-1A8A-2FB1-6D11-87E3E1823F93}"/>
              </a:ext>
            </a:extLst>
          </p:cNvPr>
          <p:cNvSpPr>
            <a:spLocks noGrp="1"/>
          </p:cNvSpPr>
          <p:nvPr>
            <p:ph type="sldNum" sz="quarter" idx="12"/>
          </p:nvPr>
        </p:nvSpPr>
        <p:spPr/>
        <p:txBody>
          <a:bodyPr/>
          <a:lstStyle/>
          <a:p>
            <a:fld id="{83FFC4F1-7360-0949-8F22-D5D978ED1558}" type="slidenum">
              <a:rPr lang="en-US" smtClean="0"/>
              <a:t>‹#›</a:t>
            </a:fld>
            <a:endParaRPr lang="en-US"/>
          </a:p>
        </p:txBody>
      </p:sp>
    </p:spTree>
    <p:extLst>
      <p:ext uri="{BB962C8B-B14F-4D97-AF65-F5344CB8AC3E}">
        <p14:creationId xmlns:p14="http://schemas.microsoft.com/office/powerpoint/2010/main" val="23160603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84A3FD0-EA6A-7344-8CCC-849A30F84A9E}"/>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3" name="Footer Placeholder 2">
            <a:extLst>
              <a:ext uri="{FF2B5EF4-FFF2-40B4-BE49-F238E27FC236}">
                <a16:creationId xmlns:a16="http://schemas.microsoft.com/office/drawing/2014/main" id="{2C30BA9A-41F9-4490-64F9-80225C907277}"/>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a:extLst>
              <a:ext uri="{FF2B5EF4-FFF2-40B4-BE49-F238E27FC236}">
                <a16:creationId xmlns:a16="http://schemas.microsoft.com/office/drawing/2014/main" id="{BA6DA8D0-809F-64BB-334D-716F7E13E7B3}"/>
              </a:ext>
            </a:extLst>
          </p:cNvPr>
          <p:cNvSpPr>
            <a:spLocks noGrp="1"/>
          </p:cNvSpPr>
          <p:nvPr>
            <p:ph type="sldNum" sz="quarter" idx="12"/>
          </p:nvPr>
        </p:nvSpPr>
        <p:spPr/>
        <p:txBody>
          <a:bodyPr/>
          <a:lstStyle/>
          <a:p>
            <a:fld id="{83FFC4F1-7360-0949-8F22-D5D978ED1558}" type="slidenum">
              <a:rPr lang="en-US" smtClean="0"/>
              <a:t>‹#›</a:t>
            </a:fld>
            <a:endParaRPr lang="en-US"/>
          </a:p>
        </p:txBody>
      </p:sp>
    </p:spTree>
    <p:extLst>
      <p:ext uri="{BB962C8B-B14F-4D97-AF65-F5344CB8AC3E}">
        <p14:creationId xmlns:p14="http://schemas.microsoft.com/office/powerpoint/2010/main" val="1784400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52216-EFD3-D84A-981E-101382E31B69}"/>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Content Placeholder 2">
            <a:extLst>
              <a:ext uri="{FF2B5EF4-FFF2-40B4-BE49-F238E27FC236}">
                <a16:creationId xmlns:a16="http://schemas.microsoft.com/office/drawing/2014/main" id="{88A1E0A8-2B44-A56C-450F-9B32E19F0CD5}"/>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195AFCC8-45B6-FAEF-B59A-7517A604A84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88EC4998-1B54-F1CA-BE32-193E79C53226}"/>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45C5BEA7-43D8-E71C-EEEF-EE57C7A1A5E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3868D822-1525-8ACA-1A50-8E8C48AF7714}"/>
              </a:ext>
            </a:extLst>
          </p:cNvPr>
          <p:cNvSpPr>
            <a:spLocks noGrp="1"/>
          </p:cNvSpPr>
          <p:nvPr>
            <p:ph type="sldNum" sz="quarter" idx="12"/>
          </p:nvPr>
        </p:nvSpPr>
        <p:spPr/>
        <p:txBody>
          <a:bodyPr/>
          <a:lstStyle/>
          <a:p>
            <a:fld id="{83FFC4F1-7360-0949-8F22-D5D978ED1558}" type="slidenum">
              <a:rPr lang="en-US" smtClean="0"/>
              <a:t>‹#›</a:t>
            </a:fld>
            <a:endParaRPr lang="en-US"/>
          </a:p>
        </p:txBody>
      </p:sp>
    </p:spTree>
    <p:extLst>
      <p:ext uri="{BB962C8B-B14F-4D97-AF65-F5344CB8AC3E}">
        <p14:creationId xmlns:p14="http://schemas.microsoft.com/office/powerpoint/2010/main" val="33335587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30514A-8EBE-61B5-5152-0D67D19CA8D1}"/>
              </a:ext>
            </a:extLst>
          </p:cNvPr>
          <p:cNvSpPr>
            <a:spLocks noGrp="1"/>
          </p:cNvSpPr>
          <p:nvPr>
            <p:ph type="title"/>
          </p:nvPr>
        </p:nvSpPr>
        <p:spPr>
          <a:xfrm>
            <a:off x="839788" y="457200"/>
            <a:ext cx="3932237" cy="1600200"/>
          </a:xfrm>
        </p:spPr>
        <p:txBody>
          <a:bodyPr anchor="b"/>
          <a:lstStyle>
            <a:lvl1pPr>
              <a:defRPr sz="3200"/>
            </a:lvl1pPr>
          </a:lstStyle>
          <a:p>
            <a:r>
              <a:rPr lang="en-GB"/>
              <a:t>Click to edit Master title style</a:t>
            </a:r>
            <a:endParaRPr lang="en-US"/>
          </a:p>
        </p:txBody>
      </p:sp>
      <p:sp>
        <p:nvSpPr>
          <p:cNvPr id="3" name="Picture Placeholder 2">
            <a:extLst>
              <a:ext uri="{FF2B5EF4-FFF2-40B4-BE49-F238E27FC236}">
                <a16:creationId xmlns:a16="http://schemas.microsoft.com/office/drawing/2014/main" id="{4AFDDB6B-7C0E-9EF4-8214-BB2279F90DE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712E88A-4657-80DF-6AEC-41F5BF397AA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67ED00BD-8F56-BF60-9D77-835E25F21D9C}"/>
              </a:ext>
            </a:extLst>
          </p:cNvPr>
          <p:cNvSpPr>
            <a:spLocks noGrp="1"/>
          </p:cNvSpPr>
          <p:nvPr>
            <p:ph type="dt" sz="half" idx="10"/>
          </p:nvPr>
        </p:nvSpPr>
        <p:spPr>
          <a:xfrm>
            <a:off x="838200" y="6356350"/>
            <a:ext cx="2743200" cy="365125"/>
          </a:xfrm>
          <a:prstGeom prst="rect">
            <a:avLst/>
          </a:prstGeom>
        </p:spPr>
        <p:txBody>
          <a:bodyPr/>
          <a:lstStyle/>
          <a:p>
            <a:endParaRPr lang="en-US"/>
          </a:p>
        </p:txBody>
      </p:sp>
      <p:sp>
        <p:nvSpPr>
          <p:cNvPr id="6" name="Footer Placeholder 5">
            <a:extLst>
              <a:ext uri="{FF2B5EF4-FFF2-40B4-BE49-F238E27FC236}">
                <a16:creationId xmlns:a16="http://schemas.microsoft.com/office/drawing/2014/main" id="{4459CFB4-8362-002A-5C74-E0AE1D37D6CE}"/>
              </a:ext>
            </a:extLst>
          </p:cNvPr>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a:extLst>
              <a:ext uri="{FF2B5EF4-FFF2-40B4-BE49-F238E27FC236}">
                <a16:creationId xmlns:a16="http://schemas.microsoft.com/office/drawing/2014/main" id="{FD6F1E63-5CA6-82D8-D488-02091434E32C}"/>
              </a:ext>
            </a:extLst>
          </p:cNvPr>
          <p:cNvSpPr>
            <a:spLocks noGrp="1"/>
          </p:cNvSpPr>
          <p:nvPr>
            <p:ph type="sldNum" sz="quarter" idx="12"/>
          </p:nvPr>
        </p:nvSpPr>
        <p:spPr/>
        <p:txBody>
          <a:bodyPr/>
          <a:lstStyle/>
          <a:p>
            <a:fld id="{83FFC4F1-7360-0949-8F22-D5D978ED1558}" type="slidenum">
              <a:rPr lang="en-US" smtClean="0"/>
              <a:t>‹#›</a:t>
            </a:fld>
            <a:endParaRPr lang="en-US"/>
          </a:p>
        </p:txBody>
      </p:sp>
    </p:spTree>
    <p:extLst>
      <p:ext uri="{BB962C8B-B14F-4D97-AF65-F5344CB8AC3E}">
        <p14:creationId xmlns:p14="http://schemas.microsoft.com/office/powerpoint/2010/main" val="28115897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A9949C5-4799-EA3A-0CE3-5CD842472B8A}"/>
              </a:ext>
            </a:extLst>
          </p:cNvPr>
          <p:cNvSpPr>
            <a:spLocks noGrp="1"/>
          </p:cNvSpPr>
          <p:nvPr>
            <p:ph type="title"/>
          </p:nvPr>
        </p:nvSpPr>
        <p:spPr>
          <a:xfrm>
            <a:off x="838200" y="365125"/>
            <a:ext cx="10477500" cy="1325563"/>
          </a:xfrm>
          <a:prstGeom prst="rect">
            <a:avLst/>
          </a:prstGeom>
        </p:spPr>
        <p:txBody>
          <a:bodyPr vert="horz" lIns="91440" tIns="45720" rIns="91440" bIns="45720" rtlCol="0" anchor="ctr">
            <a:normAutofit/>
          </a:bodyPr>
          <a:lstStyle/>
          <a:p>
            <a:r>
              <a:rPr lang="en-GB" dirty="0"/>
              <a:t>Click to edit Master title style</a:t>
            </a:r>
            <a:endParaRPr lang="en-US" dirty="0"/>
          </a:p>
        </p:txBody>
      </p:sp>
      <p:sp>
        <p:nvSpPr>
          <p:cNvPr id="3" name="Text Placeholder 2">
            <a:extLst>
              <a:ext uri="{FF2B5EF4-FFF2-40B4-BE49-F238E27FC236}">
                <a16:creationId xmlns:a16="http://schemas.microsoft.com/office/drawing/2014/main" id="{8195EC35-82EA-8D75-B19E-A877BCA21842}"/>
              </a:ext>
            </a:extLst>
          </p:cNvPr>
          <p:cNvSpPr>
            <a:spLocks noGrp="1"/>
          </p:cNvSpPr>
          <p:nvPr>
            <p:ph type="body" idx="1"/>
          </p:nvPr>
        </p:nvSpPr>
        <p:spPr>
          <a:xfrm>
            <a:off x="838199" y="1825625"/>
            <a:ext cx="10477500" cy="4351338"/>
          </a:xfrm>
          <a:prstGeom prst="rect">
            <a:avLst/>
          </a:prstGeom>
        </p:spPr>
        <p:txBody>
          <a:bodyPr vert="horz" lIns="91440" tIns="45720" rIns="91440" bIns="45720" rtlCol="0">
            <a:normAutofit/>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
        <p:nvSpPr>
          <p:cNvPr id="6" name="Slide Number Placeholder 5">
            <a:extLst>
              <a:ext uri="{FF2B5EF4-FFF2-40B4-BE49-F238E27FC236}">
                <a16:creationId xmlns:a16="http://schemas.microsoft.com/office/drawing/2014/main" id="{90745940-21A3-6B62-6DA6-EE4B6AFAE48D}"/>
              </a:ext>
            </a:extLst>
          </p:cNvPr>
          <p:cNvSpPr>
            <a:spLocks noGrp="1"/>
          </p:cNvSpPr>
          <p:nvPr>
            <p:ph type="sldNum" sz="quarter" idx="4"/>
          </p:nvPr>
        </p:nvSpPr>
        <p:spPr>
          <a:xfrm>
            <a:off x="5826034" y="6427582"/>
            <a:ext cx="400003" cy="365125"/>
          </a:xfrm>
          <a:prstGeom prst="rect">
            <a:avLst/>
          </a:prstGeom>
          <a:ln w="19050">
            <a:solidFill>
              <a:schemeClr val="accent2"/>
            </a:solidFill>
          </a:ln>
        </p:spPr>
        <p:txBody>
          <a:bodyPr vert="horz" lIns="91440" tIns="45720" rIns="91440" bIns="45720" rtlCol="0" anchor="ctr"/>
          <a:lstStyle>
            <a:lvl1pPr algn="r">
              <a:defRPr sz="1200">
                <a:solidFill>
                  <a:schemeClr val="tx1"/>
                </a:solidFill>
              </a:defRPr>
            </a:lvl1pPr>
          </a:lstStyle>
          <a:p>
            <a:fld id="{83FFC4F1-7360-0949-8F22-D5D978ED1558}" type="slidenum">
              <a:rPr lang="en-US" smtClean="0"/>
              <a:pPr/>
              <a:t>‹#›</a:t>
            </a:fld>
            <a:endParaRPr lang="en-US" dirty="0"/>
          </a:p>
        </p:txBody>
      </p:sp>
      <p:pic>
        <p:nvPicPr>
          <p:cNvPr id="10" name="Picture 9" descr="A black logo with a arrow&#10;&#10;Description automatically generated">
            <a:extLst>
              <a:ext uri="{FF2B5EF4-FFF2-40B4-BE49-F238E27FC236}">
                <a16:creationId xmlns:a16="http://schemas.microsoft.com/office/drawing/2014/main" id="{BD79EE3A-114B-DB26-DC6E-792AB08ADCDB}"/>
              </a:ext>
            </a:extLst>
          </p:cNvPr>
          <p:cNvPicPr>
            <a:picLocks noChangeAspect="1"/>
          </p:cNvPicPr>
          <p:nvPr userDrawn="1"/>
        </p:nvPicPr>
        <p:blipFill>
          <a:blip r:embed="rId13"/>
          <a:stretch>
            <a:fillRect/>
          </a:stretch>
        </p:blipFill>
        <p:spPr>
          <a:xfrm>
            <a:off x="10505633" y="6254350"/>
            <a:ext cx="1620131" cy="538357"/>
          </a:xfrm>
          <a:prstGeom prst="rect">
            <a:avLst/>
          </a:prstGeom>
        </p:spPr>
      </p:pic>
    </p:spTree>
    <p:extLst>
      <p:ext uri="{BB962C8B-B14F-4D97-AF65-F5344CB8AC3E}">
        <p14:creationId xmlns:p14="http://schemas.microsoft.com/office/powerpoint/2010/main" val="53359599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13" Type="http://schemas.openxmlformats.org/officeDocument/2006/relationships/image" Target="../media/image1.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jp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sv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0.xml"/><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hyperlink" Target="https://journals.aps.org/prl/abstract/10.1103/PhysRevLett.131.031801" TargetMode="External"/></Relationships>
</file>

<file path=ppt/slides/_rels/slide11.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image" Target="../media/image300.png"/><Relationship Id="rId7"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4.xml"/><Relationship Id="rId6" Type="http://schemas.openxmlformats.org/officeDocument/2006/relationships/image" Target="../media/image33.png"/><Relationship Id="rId11" Type="http://schemas.openxmlformats.org/officeDocument/2006/relationships/image" Target="../media/image38.png"/><Relationship Id="rId5" Type="http://schemas.openxmlformats.org/officeDocument/2006/relationships/image" Target="../media/image32.png"/><Relationship Id="rId10" Type="http://schemas.openxmlformats.org/officeDocument/2006/relationships/image" Target="../media/image37.png"/><Relationship Id="rId4" Type="http://schemas.openxmlformats.org/officeDocument/2006/relationships/image" Target="../media/image31.png"/><Relationship Id="rId9" Type="http://schemas.openxmlformats.org/officeDocument/2006/relationships/image" Target="../media/image36.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3.png"/><Relationship Id="rId2" Type="http://schemas.openxmlformats.org/officeDocument/2006/relationships/notesSlide" Target="../notesSlides/notesSlide12.xml"/><Relationship Id="rId1" Type="http://schemas.openxmlformats.org/officeDocument/2006/relationships/slideLayout" Target="../slideLayouts/slideLayout4.xml"/><Relationship Id="rId6" Type="http://schemas.openxmlformats.org/officeDocument/2006/relationships/image" Target="../media/image42.png"/><Relationship Id="rId5" Type="http://schemas.openxmlformats.org/officeDocument/2006/relationships/image" Target="../media/image41.png"/><Relationship Id="rId4" Type="http://schemas.openxmlformats.org/officeDocument/2006/relationships/image" Target="../media/image40.png"/></Relationships>
</file>

<file path=ppt/slides/_rels/slide13.xml.rels><?xml version="1.0" encoding="UTF-8" standalone="yes"?>
<Relationships xmlns="http://schemas.openxmlformats.org/package/2006/relationships"><Relationship Id="rId3" Type="http://schemas.openxmlformats.org/officeDocument/2006/relationships/image" Target="../media/image42.gif"/><Relationship Id="rId2" Type="http://schemas.openxmlformats.org/officeDocument/2006/relationships/notesSlide" Target="../notesSlides/notesSlide13.xml"/><Relationship Id="rId1" Type="http://schemas.openxmlformats.org/officeDocument/2006/relationships/slideLayout" Target="../slideLayouts/slideLayout4.xml"/><Relationship Id="rId5" Type="http://schemas.openxmlformats.org/officeDocument/2006/relationships/image" Target="../media/image44.png"/><Relationship Id="rId4" Type="http://schemas.openxmlformats.org/officeDocument/2006/relationships/image" Target="../media/image430.png"/></Relationships>
</file>

<file path=ppt/slides/_rels/slide14.xml.rels><?xml version="1.0" encoding="UTF-8" standalone="yes"?>
<Relationships xmlns="http://schemas.openxmlformats.org/package/2006/relationships"><Relationship Id="rId3" Type="http://schemas.openxmlformats.org/officeDocument/2006/relationships/image" Target="../media/image45.png"/><Relationship Id="rId7" Type="http://schemas.openxmlformats.org/officeDocument/2006/relationships/hyperlink" Target="https://fasergen.web.cern.ch/fasergen/PUBLICATIONS/CERN-FASER-CONF-2023-002/" TargetMode="External"/><Relationship Id="rId2" Type="http://schemas.openxmlformats.org/officeDocument/2006/relationships/notesSlide" Target="../notesSlides/notesSlide14.xml"/><Relationship Id="rId1" Type="http://schemas.openxmlformats.org/officeDocument/2006/relationships/slideLayout" Target="../slideLayouts/slideLayout4.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5.xml.rels><?xml version="1.0" encoding="UTF-8" standalone="yes"?>
<Relationships xmlns="http://schemas.openxmlformats.org/package/2006/relationships"><Relationship Id="rId8" Type="http://schemas.openxmlformats.org/officeDocument/2006/relationships/hyperlink" Target="https://cds.cern.ch/record/2882503?ln=en" TargetMode="External"/><Relationship Id="rId3" Type="http://schemas.openxmlformats.org/officeDocument/2006/relationships/image" Target="../media/image46.png"/><Relationship Id="rId7" Type="http://schemas.openxmlformats.org/officeDocument/2006/relationships/image" Target="../media/image52.png"/><Relationship Id="rId12" Type="http://schemas.openxmlformats.org/officeDocument/2006/relationships/hyperlink" Target="https://cds.cern.ch/record/2803084/" TargetMode="External"/><Relationship Id="rId2" Type="http://schemas.openxmlformats.org/officeDocument/2006/relationships/notesSlide" Target="../notesSlides/notesSlide15.xml"/><Relationship Id="rId1" Type="http://schemas.openxmlformats.org/officeDocument/2006/relationships/slideLayout" Target="../slideLayouts/slideLayout4.xml"/><Relationship Id="rId6" Type="http://schemas.openxmlformats.org/officeDocument/2006/relationships/image" Target="../media/image520.png"/><Relationship Id="rId11" Type="http://schemas.openxmlformats.org/officeDocument/2006/relationships/image" Target="../media/image54.png"/><Relationship Id="rId5" Type="http://schemas.openxmlformats.org/officeDocument/2006/relationships/image" Target="../media/image50.png"/><Relationship Id="rId10" Type="http://schemas.openxmlformats.org/officeDocument/2006/relationships/image" Target="../media/image53.png"/><Relationship Id="rId4" Type="http://schemas.openxmlformats.org/officeDocument/2006/relationships/image" Target="../media/image51.png"/><Relationship Id="rId9" Type="http://schemas.openxmlformats.org/officeDocument/2006/relationships/hyperlink" Target="https://arxiv.org/pdf/2203.05090.pdf"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6.xml"/><Relationship Id="rId1" Type="http://schemas.openxmlformats.org/officeDocument/2006/relationships/slideLayout" Target="../slideLayouts/slideLayout4.xml"/><Relationship Id="rId5" Type="http://schemas.openxmlformats.org/officeDocument/2006/relationships/image" Target="../media/image57.png"/><Relationship Id="rId4" Type="http://schemas.openxmlformats.org/officeDocument/2006/relationships/image" Target="../media/image56.png"/></Relationships>
</file>

<file path=ppt/slides/_rels/slide17.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20.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7.xml"/><Relationship Id="rId1" Type="http://schemas.openxmlformats.org/officeDocument/2006/relationships/slideLayout" Target="../slideLayouts/slideLayout4.xml"/><Relationship Id="rId5" Type="http://schemas.openxmlformats.org/officeDocument/2006/relationships/image" Target="../media/image64.png"/><Relationship Id="rId4" Type="http://schemas.openxmlformats.org/officeDocument/2006/relationships/image" Target="../media/image63.png"/></Relationships>
</file>

<file path=ppt/slides/_rels/slide21.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18.xml"/><Relationship Id="rId1" Type="http://schemas.openxmlformats.org/officeDocument/2006/relationships/slideLayout" Target="../slideLayouts/slideLayout4.xml"/><Relationship Id="rId4" Type="http://schemas.openxmlformats.org/officeDocument/2006/relationships/image" Target="../media/image69.png"/></Relationships>
</file>

<file path=ppt/slides/_rels/slide23.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9.xml"/><Relationship Id="rId1" Type="http://schemas.openxmlformats.org/officeDocument/2006/relationships/slideLayout" Target="../slideLayouts/slideLayout4.xml"/><Relationship Id="rId4" Type="http://schemas.openxmlformats.org/officeDocument/2006/relationships/image" Target="../media/image70.png"/></Relationships>
</file>

<file path=ppt/slides/_rels/slide24.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20.xml"/><Relationship Id="rId1" Type="http://schemas.openxmlformats.org/officeDocument/2006/relationships/slideLayout" Target="../slideLayouts/slideLayout4.xml"/><Relationship Id="rId4" Type="http://schemas.openxmlformats.org/officeDocument/2006/relationships/image" Target="../media/image74.png"/></Relationships>
</file>

<file path=ppt/slides/_rels/slide26.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3.png"/><Relationship Id="rId1" Type="http://schemas.openxmlformats.org/officeDocument/2006/relationships/slideLayout" Target="../slideLayouts/slideLayout4.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150.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8.png"/></Relationships>
</file>

<file path=ppt/slides/_rels/slide6.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4.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hyperlink" Target="https://www.sciencedirect.com/science/article/pii/S0370269323007128?via=ihub"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24.png"/></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4.xml"/><Relationship Id="rId4" Type="http://schemas.openxmlformats.org/officeDocument/2006/relationships/image" Target="../media/image26.png"/></Relationships>
</file>

<file path=ppt/slides/_rels/slide9.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9.xml"/><Relationship Id="rId1" Type="http://schemas.openxmlformats.org/officeDocument/2006/relationships/slideLayout" Target="../slideLayouts/slideLayout4.xml"/><Relationship Id="rId4"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E08D983A-75BB-31EF-5676-7F653BA0DF88}"/>
              </a:ext>
            </a:extLst>
          </p:cNvPr>
          <p:cNvSpPr/>
          <p:nvPr/>
        </p:nvSpPr>
        <p:spPr>
          <a:xfrm>
            <a:off x="9169399" y="6194728"/>
            <a:ext cx="3022601" cy="741238"/>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itle 1">
            <a:extLst>
              <a:ext uri="{FF2B5EF4-FFF2-40B4-BE49-F238E27FC236}">
                <a16:creationId xmlns:a16="http://schemas.microsoft.com/office/drawing/2014/main" id="{456F1AD6-0CD0-6388-9CE6-AB447ECA0748}"/>
              </a:ext>
            </a:extLst>
          </p:cNvPr>
          <p:cNvSpPr>
            <a:spLocks noGrp="1"/>
          </p:cNvSpPr>
          <p:nvPr>
            <p:ph type="ctrTitle"/>
          </p:nvPr>
        </p:nvSpPr>
        <p:spPr>
          <a:xfrm>
            <a:off x="-309712" y="178180"/>
            <a:ext cx="9144000" cy="945667"/>
          </a:xfrm>
        </p:spPr>
        <p:txBody>
          <a:bodyPr/>
          <a:lstStyle/>
          <a:p>
            <a:r>
              <a:rPr lang="en-US" dirty="0">
                <a:latin typeface="Arial" panose="020B0604020202020204" pitchFamily="34" charset="0"/>
                <a:cs typeface="Arial" panose="020B0604020202020204" pitchFamily="34" charset="0"/>
              </a:rPr>
              <a:t>FASER 2023 Overview</a:t>
            </a:r>
          </a:p>
        </p:txBody>
      </p:sp>
      <p:sp>
        <p:nvSpPr>
          <p:cNvPr id="3" name="Subtitle 2">
            <a:extLst>
              <a:ext uri="{FF2B5EF4-FFF2-40B4-BE49-F238E27FC236}">
                <a16:creationId xmlns:a16="http://schemas.microsoft.com/office/drawing/2014/main" id="{D5DF43DB-AC10-11FB-A385-03582497C4EA}"/>
              </a:ext>
            </a:extLst>
          </p:cNvPr>
          <p:cNvSpPr>
            <a:spLocks noGrp="1"/>
          </p:cNvSpPr>
          <p:nvPr>
            <p:ph type="subTitle" idx="1"/>
          </p:nvPr>
        </p:nvSpPr>
        <p:spPr>
          <a:xfrm>
            <a:off x="180277" y="1248487"/>
            <a:ext cx="7726698" cy="409996"/>
          </a:xfrm>
        </p:spPr>
        <p:txBody>
          <a:bodyPr>
            <a:normAutofit/>
          </a:bodyPr>
          <a:lstStyle/>
          <a:p>
            <a:r>
              <a:rPr lang="en-US" sz="2000" dirty="0"/>
              <a:t>Presented by Alex </a:t>
            </a:r>
            <a:r>
              <a:rPr lang="en-US" sz="2000" dirty="0" err="1"/>
              <a:t>Keyken</a:t>
            </a:r>
            <a:r>
              <a:rPr lang="en-US" sz="2000" dirty="0"/>
              <a:t>, on behalf of the FASER Collaboration</a:t>
            </a:r>
          </a:p>
        </p:txBody>
      </p:sp>
      <p:pic>
        <p:nvPicPr>
          <p:cNvPr id="5" name="Picture 4" descr="A blue logo with black background&#10;&#10;Description automatically generated">
            <a:extLst>
              <a:ext uri="{FF2B5EF4-FFF2-40B4-BE49-F238E27FC236}">
                <a16:creationId xmlns:a16="http://schemas.microsoft.com/office/drawing/2014/main" id="{1D23898E-01AF-5266-7BF0-6793841A2C25}"/>
              </a:ext>
            </a:extLst>
          </p:cNvPr>
          <p:cNvPicPr>
            <a:picLocks noChangeAspect="1"/>
          </p:cNvPicPr>
          <p:nvPr/>
        </p:nvPicPr>
        <p:blipFill>
          <a:blip r:embed="rId3"/>
          <a:stretch>
            <a:fillRect/>
          </a:stretch>
        </p:blipFill>
        <p:spPr>
          <a:xfrm>
            <a:off x="34844" y="5861809"/>
            <a:ext cx="1179842" cy="998146"/>
          </a:xfrm>
          <a:prstGeom prst="rect">
            <a:avLst/>
          </a:prstGeom>
        </p:spPr>
      </p:pic>
      <p:pic>
        <p:nvPicPr>
          <p:cNvPr id="7" name="Graphic 6">
            <a:extLst>
              <a:ext uri="{FF2B5EF4-FFF2-40B4-BE49-F238E27FC236}">
                <a16:creationId xmlns:a16="http://schemas.microsoft.com/office/drawing/2014/main" id="{83156211-E3DC-D78B-500E-31E608478963}"/>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238447" y="5835259"/>
            <a:ext cx="998146" cy="998146"/>
          </a:xfrm>
          <a:prstGeom prst="rect">
            <a:avLst/>
          </a:prstGeom>
        </p:spPr>
      </p:pic>
      <p:pic>
        <p:nvPicPr>
          <p:cNvPr id="11" name="Picture 10" descr="A blue and green text&#10;&#10;Description automatically generated">
            <a:extLst>
              <a:ext uri="{FF2B5EF4-FFF2-40B4-BE49-F238E27FC236}">
                <a16:creationId xmlns:a16="http://schemas.microsoft.com/office/drawing/2014/main" id="{52CF5F41-DC60-9EFB-09C7-58485C77632D}"/>
              </a:ext>
            </a:extLst>
          </p:cNvPr>
          <p:cNvPicPr>
            <a:picLocks noChangeAspect="1"/>
          </p:cNvPicPr>
          <p:nvPr/>
        </p:nvPicPr>
        <p:blipFill>
          <a:blip r:embed="rId6"/>
          <a:stretch>
            <a:fillRect/>
          </a:stretch>
        </p:blipFill>
        <p:spPr>
          <a:xfrm>
            <a:off x="2582360" y="6132884"/>
            <a:ext cx="2127218" cy="402896"/>
          </a:xfrm>
          <a:prstGeom prst="rect">
            <a:avLst/>
          </a:prstGeom>
        </p:spPr>
      </p:pic>
      <p:pic>
        <p:nvPicPr>
          <p:cNvPr id="13" name="Picture 12" descr="A purple sign with white text&#10;&#10;Description automatically generated">
            <a:extLst>
              <a:ext uri="{FF2B5EF4-FFF2-40B4-BE49-F238E27FC236}">
                <a16:creationId xmlns:a16="http://schemas.microsoft.com/office/drawing/2014/main" id="{2C4D768F-1E8A-6947-38FF-5A6C6CFA9C73}"/>
              </a:ext>
            </a:extLst>
          </p:cNvPr>
          <p:cNvPicPr>
            <a:picLocks noChangeAspect="1"/>
          </p:cNvPicPr>
          <p:nvPr/>
        </p:nvPicPr>
        <p:blipFill>
          <a:blip r:embed="rId7"/>
          <a:stretch>
            <a:fillRect/>
          </a:stretch>
        </p:blipFill>
        <p:spPr>
          <a:xfrm>
            <a:off x="4954601" y="6005911"/>
            <a:ext cx="1611348" cy="717816"/>
          </a:xfrm>
          <a:prstGeom prst="rect">
            <a:avLst/>
          </a:prstGeom>
        </p:spPr>
      </p:pic>
      <p:pic>
        <p:nvPicPr>
          <p:cNvPr id="15" name="Picture 14" descr="A logo of a globe and a gold circle&#10;&#10;Description automatically generated with medium confidence">
            <a:extLst>
              <a:ext uri="{FF2B5EF4-FFF2-40B4-BE49-F238E27FC236}">
                <a16:creationId xmlns:a16="http://schemas.microsoft.com/office/drawing/2014/main" id="{3D0B22D2-A900-E81D-2846-5C2410C852CF}"/>
              </a:ext>
            </a:extLst>
          </p:cNvPr>
          <p:cNvPicPr>
            <a:picLocks noChangeAspect="1"/>
          </p:cNvPicPr>
          <p:nvPr/>
        </p:nvPicPr>
        <p:blipFill>
          <a:blip r:embed="rId8"/>
          <a:stretch>
            <a:fillRect/>
          </a:stretch>
        </p:blipFill>
        <p:spPr>
          <a:xfrm>
            <a:off x="6728552" y="5864980"/>
            <a:ext cx="998146" cy="998146"/>
          </a:xfrm>
          <a:prstGeom prst="rect">
            <a:avLst/>
          </a:prstGeom>
        </p:spPr>
      </p:pic>
      <p:pic>
        <p:nvPicPr>
          <p:cNvPr id="19" name="Picture 18" descr="A blue and black logo&#10;&#10;Description automatically generated">
            <a:extLst>
              <a:ext uri="{FF2B5EF4-FFF2-40B4-BE49-F238E27FC236}">
                <a16:creationId xmlns:a16="http://schemas.microsoft.com/office/drawing/2014/main" id="{D705E077-D1E1-4929-5C25-46C3108B5BAB}"/>
              </a:ext>
            </a:extLst>
          </p:cNvPr>
          <p:cNvPicPr>
            <a:picLocks noChangeAspect="1"/>
          </p:cNvPicPr>
          <p:nvPr/>
        </p:nvPicPr>
        <p:blipFill>
          <a:blip r:embed="rId9"/>
          <a:stretch>
            <a:fillRect/>
          </a:stretch>
        </p:blipFill>
        <p:spPr>
          <a:xfrm>
            <a:off x="7906975" y="6080585"/>
            <a:ext cx="1854627" cy="622101"/>
          </a:xfrm>
          <a:prstGeom prst="rect">
            <a:avLst/>
          </a:prstGeom>
        </p:spPr>
      </p:pic>
      <p:pic>
        <p:nvPicPr>
          <p:cNvPr id="21" name="Picture 20" descr="A close-up of a logo&#10;&#10;Description automatically generated">
            <a:extLst>
              <a:ext uri="{FF2B5EF4-FFF2-40B4-BE49-F238E27FC236}">
                <a16:creationId xmlns:a16="http://schemas.microsoft.com/office/drawing/2014/main" id="{C7511A20-198E-9B6C-B9EA-C53A5B7A7DED}"/>
              </a:ext>
            </a:extLst>
          </p:cNvPr>
          <p:cNvPicPr>
            <a:picLocks noChangeAspect="1"/>
          </p:cNvPicPr>
          <p:nvPr/>
        </p:nvPicPr>
        <p:blipFill>
          <a:blip r:embed="rId10"/>
          <a:stretch>
            <a:fillRect/>
          </a:stretch>
        </p:blipFill>
        <p:spPr>
          <a:xfrm>
            <a:off x="9876393" y="5965979"/>
            <a:ext cx="2307055" cy="736707"/>
          </a:xfrm>
          <a:prstGeom prst="rect">
            <a:avLst/>
          </a:prstGeom>
        </p:spPr>
      </p:pic>
      <p:pic>
        <p:nvPicPr>
          <p:cNvPr id="25" name="Picture 24">
            <a:extLst>
              <a:ext uri="{FF2B5EF4-FFF2-40B4-BE49-F238E27FC236}">
                <a16:creationId xmlns:a16="http://schemas.microsoft.com/office/drawing/2014/main" id="{4D48F849-5F97-F9B5-8AB1-985B4E934709}"/>
              </a:ext>
            </a:extLst>
          </p:cNvPr>
          <p:cNvPicPr>
            <a:picLocks noChangeAspect="1"/>
          </p:cNvPicPr>
          <p:nvPr/>
        </p:nvPicPr>
        <p:blipFill>
          <a:blip r:embed="rId11"/>
          <a:stretch>
            <a:fillRect/>
          </a:stretch>
        </p:blipFill>
        <p:spPr>
          <a:xfrm>
            <a:off x="-169209" y="1710542"/>
            <a:ext cx="12530417" cy="4067645"/>
          </a:xfrm>
          <a:prstGeom prst="rect">
            <a:avLst/>
          </a:prstGeom>
          <a:solidFill>
            <a:srgbClr val="FFFFFF">
              <a:shade val="85000"/>
            </a:srgbClr>
          </a:solidFill>
          <a:ln w="190500" cap="sq">
            <a:noFill/>
            <a:miter lim="800000"/>
          </a:ln>
          <a:effectLst>
            <a:outerShdw blurRad="55000" dist="18000" dir="5400000" algn="tl" rotWithShape="0">
              <a:srgbClr val="000000">
                <a:alpha val="40000"/>
              </a:srgbClr>
            </a:outerShdw>
          </a:effectLst>
        </p:spPr>
      </p:pic>
      <p:pic>
        <p:nvPicPr>
          <p:cNvPr id="6" name="Picture 5" descr="A logo of a university of london&#10;&#10;Description automatically generated">
            <a:extLst>
              <a:ext uri="{FF2B5EF4-FFF2-40B4-BE49-F238E27FC236}">
                <a16:creationId xmlns:a16="http://schemas.microsoft.com/office/drawing/2014/main" id="{0E34F8EA-5122-BF10-A8AF-C26A5B03D33B}"/>
              </a:ext>
            </a:extLst>
          </p:cNvPr>
          <p:cNvPicPr>
            <a:picLocks noChangeAspect="1"/>
          </p:cNvPicPr>
          <p:nvPr/>
        </p:nvPicPr>
        <p:blipFill>
          <a:blip r:embed="rId12"/>
          <a:stretch>
            <a:fillRect/>
          </a:stretch>
        </p:blipFill>
        <p:spPr>
          <a:xfrm>
            <a:off x="10680699" y="-15137"/>
            <a:ext cx="1577320" cy="781681"/>
          </a:xfrm>
          <a:prstGeom prst="rect">
            <a:avLst/>
          </a:prstGeom>
        </p:spPr>
      </p:pic>
      <p:sp>
        <p:nvSpPr>
          <p:cNvPr id="8" name="Subtitle 2">
            <a:extLst>
              <a:ext uri="{FF2B5EF4-FFF2-40B4-BE49-F238E27FC236}">
                <a16:creationId xmlns:a16="http://schemas.microsoft.com/office/drawing/2014/main" id="{1EE144B0-9272-EAE1-CDFF-3394E16E24F6}"/>
              </a:ext>
            </a:extLst>
          </p:cNvPr>
          <p:cNvSpPr txBox="1">
            <a:spLocks/>
          </p:cNvSpPr>
          <p:nvPr/>
        </p:nvSpPr>
        <p:spPr>
          <a:xfrm>
            <a:off x="9230290" y="879591"/>
            <a:ext cx="2674540" cy="704147"/>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Arial" panose="020B0604020202020204" pitchFamily="34" charset="0"/>
              <a:buNone/>
              <a:defRPr sz="2400" kern="1200">
                <a:solidFill>
                  <a:schemeClr val="tx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r>
              <a:rPr lang="en-US" sz="2000" dirty="0"/>
              <a:t>LHC Forward Physics Meeting,</a:t>
            </a:r>
            <a:r>
              <a:rPr lang="en-US" sz="2000" dirty="0">
                <a:latin typeface="Arial" panose="020B0604020202020204" pitchFamily="34" charset="0"/>
                <a:cs typeface="Arial" panose="020B0604020202020204" pitchFamily="34" charset="0"/>
              </a:rPr>
              <a:t> 15/03/2024</a:t>
            </a:r>
            <a:r>
              <a:rPr lang="en-US" sz="2000" dirty="0"/>
              <a:t> </a:t>
            </a:r>
          </a:p>
        </p:txBody>
      </p:sp>
      <p:pic>
        <p:nvPicPr>
          <p:cNvPr id="9" name="Picture 8" descr="A black logo with a arrow&#10;&#10;Description automatically generated">
            <a:extLst>
              <a:ext uri="{FF2B5EF4-FFF2-40B4-BE49-F238E27FC236}">
                <a16:creationId xmlns:a16="http://schemas.microsoft.com/office/drawing/2014/main" id="{18F802AF-8AFD-4B1E-C0B5-AC64AAE2041C}"/>
              </a:ext>
            </a:extLst>
          </p:cNvPr>
          <p:cNvPicPr>
            <a:picLocks noChangeAspect="1"/>
          </p:cNvPicPr>
          <p:nvPr/>
        </p:nvPicPr>
        <p:blipFill>
          <a:blip r:embed="rId13"/>
          <a:stretch>
            <a:fillRect/>
          </a:stretch>
        </p:blipFill>
        <p:spPr>
          <a:xfrm>
            <a:off x="8625186" y="58792"/>
            <a:ext cx="1942374" cy="645436"/>
          </a:xfrm>
          <a:prstGeom prst="rect">
            <a:avLst/>
          </a:prstGeom>
        </p:spPr>
      </p:pic>
    </p:spTree>
    <p:extLst>
      <p:ext uri="{BB962C8B-B14F-4D97-AF65-F5344CB8AC3E}">
        <p14:creationId xmlns:p14="http://schemas.microsoft.com/office/powerpoint/2010/main" val="1453707323"/>
      </p:ext>
    </p:extLst>
  </p:cSld>
  <p:clrMapOvr>
    <a:masterClrMapping/>
  </p:clrMapOvr>
  <mc:AlternateContent xmlns:mc="http://schemas.openxmlformats.org/markup-compatibility/2006">
    <mc:Choice xmlns:p14="http://schemas.microsoft.com/office/powerpoint/2010/main" Requires="p14">
      <p:transition spd="slow" p14:dur="2000" advTm="15182"/>
    </mc:Choice>
    <mc:Fallback>
      <p:transition spd="slow" advTm="15182"/>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9818F69-48B3-8798-F823-0D7CF11B123D}"/>
              </a:ext>
            </a:extLst>
          </p:cNvPr>
          <p:cNvSpPr/>
          <p:nvPr/>
        </p:nvSpPr>
        <p:spPr>
          <a:xfrm>
            <a:off x="10421355" y="558976"/>
            <a:ext cx="3396601" cy="83636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itle 1">
            <a:extLst>
              <a:ext uri="{FF2B5EF4-FFF2-40B4-BE49-F238E27FC236}">
                <a16:creationId xmlns:a16="http://schemas.microsoft.com/office/drawing/2014/main" id="{30239EFB-18F7-01A3-0EC1-52F8CA201BBD}"/>
              </a:ext>
            </a:extLst>
          </p:cNvPr>
          <p:cNvSpPr>
            <a:spLocks noGrp="1"/>
          </p:cNvSpPr>
          <p:nvPr>
            <p:ph type="title"/>
          </p:nvPr>
        </p:nvSpPr>
        <p:spPr>
          <a:xfrm>
            <a:off x="141200" y="-65256"/>
            <a:ext cx="10477500" cy="1325563"/>
          </a:xfrm>
        </p:spPr>
        <p:txBody>
          <a:bodyPr/>
          <a:lstStyle/>
          <a:p>
            <a:r>
              <a:rPr lang="en-US" dirty="0"/>
              <a:t>Collider Neutrinos at FASER</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F83C84D2-35AF-5053-10BB-D712D39F33F8}"/>
                  </a:ext>
                </a:extLst>
              </p:cNvPr>
              <p:cNvSpPr>
                <a:spLocks noGrp="1"/>
              </p:cNvSpPr>
              <p:nvPr>
                <p:ph sz="half" idx="2"/>
              </p:nvPr>
            </p:nvSpPr>
            <p:spPr>
              <a:xfrm>
                <a:off x="338545" y="1190534"/>
                <a:ext cx="11514909" cy="2775801"/>
              </a:xfrm>
            </p:spPr>
            <p:txBody>
              <a:bodyPr>
                <a:normAutofit fontScale="92500"/>
              </a:bodyPr>
              <a:lstStyle/>
              <a:p>
                <a:r>
                  <a:rPr lang="en-US" dirty="0"/>
                  <a:t>Forward hadron decays lead to collimated beams of high energy neutrinos along LOS which had never been observed directly.</a:t>
                </a:r>
              </a:p>
              <a:p>
                <a:r>
                  <a:rPr lang="en-US" dirty="0"/>
                  <a:t>Using the tungsten in FASER</a:t>
                </a:r>
                <a14:m>
                  <m:oMath xmlns:m="http://schemas.openxmlformats.org/officeDocument/2006/math">
                    <m:r>
                      <a:rPr lang="en-US" i="1" smtClean="0">
                        <a:latin typeface="Cambria Math" panose="02040503050406030204" pitchFamily="18" charset="0"/>
                        <a:ea typeface="Cambria Math" panose="02040503050406030204" pitchFamily="18" charset="0"/>
                      </a:rPr>
                      <m:t>𝜈</m:t>
                    </m:r>
                  </m:oMath>
                </a14:m>
                <a:r>
                  <a:rPr lang="en-US" dirty="0"/>
                  <a:t> as target, Charged-Current-interacting muon neutrino candidates leave tracks along all scintillators int the detector.</a:t>
                </a:r>
              </a:p>
              <a:p>
                <a:r>
                  <a:rPr lang="en-US" dirty="0"/>
                  <a:t>Good tracks must leave n</a:t>
                </a:r>
                <a:r>
                  <a:rPr lang="en-GB" dirty="0"/>
                  <a:t>o signal in the FASER</a:t>
                </a:r>
                <a14:m>
                  <m:oMath xmlns:m="http://schemas.openxmlformats.org/officeDocument/2006/math">
                    <m:r>
                      <a:rPr lang="en-US" i="1">
                        <a:latin typeface="Cambria Math" panose="02040503050406030204" pitchFamily="18" charset="0"/>
                        <a:ea typeface="Cambria Math" panose="02040503050406030204" pitchFamily="18" charset="0"/>
                      </a:rPr>
                      <m:t>𝜈</m:t>
                    </m:r>
                  </m:oMath>
                </a14:m>
                <a:r>
                  <a:rPr lang="en-GB" dirty="0"/>
                  <a:t> scintillator, have </a:t>
                </a:r>
                <a:r>
                  <a:rPr lang="en-US" dirty="0"/>
                  <a:t>timing consistent with colliding bunches and </a:t>
                </a:r>
                <a14:m>
                  <m:oMath xmlns:m="http://schemas.openxmlformats.org/officeDocument/2006/math">
                    <m:sSub>
                      <m:sSubPr>
                        <m:ctrlPr>
                          <a:rPr lang="en-US" i="1" smtClean="0">
                            <a:latin typeface="Cambria Math" panose="02040503050406030204" pitchFamily="18" charset="0"/>
                          </a:rPr>
                        </m:ctrlPr>
                      </m:sSubPr>
                      <m:e>
                        <m:r>
                          <m:rPr>
                            <m:nor/>
                          </m:rPr>
                          <a:rPr lang="en-GB" b="0" i="0" smtClean="0">
                            <a:latin typeface="Cambria Math" panose="02040503050406030204" pitchFamily="18" charset="0"/>
                          </a:rPr>
                          <m:t>p</m:t>
                        </m:r>
                      </m:e>
                      <m:sub>
                        <m:r>
                          <a:rPr lang="en-US" i="1" smtClean="0">
                            <a:latin typeface="Cambria Math" panose="02040503050406030204" pitchFamily="18" charset="0"/>
                            <a:ea typeface="Cambria Math" panose="02040503050406030204" pitchFamily="18" charset="0"/>
                          </a:rPr>
                          <m:t>𝜇</m:t>
                        </m:r>
                      </m:sub>
                    </m:sSub>
                  </m:oMath>
                </a14:m>
                <a:r>
                  <a:rPr lang="en-US" dirty="0"/>
                  <a:t> &gt;100 GeV.</a:t>
                </a:r>
              </a:p>
            </p:txBody>
          </p:sp>
        </mc:Choice>
        <mc:Fallback xmlns="">
          <p:sp>
            <p:nvSpPr>
              <p:cNvPr id="4" name="Content Placeholder 3">
                <a:extLst>
                  <a:ext uri="{FF2B5EF4-FFF2-40B4-BE49-F238E27FC236}">
                    <a16:creationId xmlns:a16="http://schemas.microsoft.com/office/drawing/2014/main" id="{F83C84D2-35AF-5053-10BB-D712D39F33F8}"/>
                  </a:ext>
                </a:extLst>
              </p:cNvPr>
              <p:cNvSpPr>
                <a:spLocks noGrp="1" noRot="1" noChangeAspect="1" noMove="1" noResize="1" noEditPoints="1" noAdjustHandles="1" noChangeArrowheads="1" noChangeShapeType="1" noTextEdit="1"/>
              </p:cNvSpPr>
              <p:nvPr>
                <p:ph sz="half" idx="2"/>
              </p:nvPr>
            </p:nvSpPr>
            <p:spPr>
              <a:xfrm>
                <a:off x="338545" y="1190534"/>
                <a:ext cx="11514909" cy="2775801"/>
              </a:xfrm>
              <a:blipFill>
                <a:blip r:embed="rId3"/>
                <a:stretch>
                  <a:fillRect l="-771" t="-3182" r="-1322"/>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EDEFC78E-4F30-A5F6-4DC5-5AB804FDB362}"/>
              </a:ext>
            </a:extLst>
          </p:cNvPr>
          <p:cNvSpPr>
            <a:spLocks noGrp="1"/>
          </p:cNvSpPr>
          <p:nvPr>
            <p:ph type="sldNum" sz="quarter" idx="12"/>
          </p:nvPr>
        </p:nvSpPr>
        <p:spPr/>
        <p:txBody>
          <a:bodyPr/>
          <a:lstStyle/>
          <a:p>
            <a:fld id="{83FFC4F1-7360-0949-8F22-D5D978ED1558}" type="slidenum">
              <a:rPr lang="en-US" smtClean="0"/>
              <a:pPr/>
              <a:t>10</a:t>
            </a:fld>
            <a:endParaRPr lang="en-US" dirty="0"/>
          </a:p>
        </p:txBody>
      </p:sp>
      <p:sp>
        <p:nvSpPr>
          <p:cNvPr id="9" name="TextBox 8">
            <a:extLst>
              <a:ext uri="{FF2B5EF4-FFF2-40B4-BE49-F238E27FC236}">
                <a16:creationId xmlns:a16="http://schemas.microsoft.com/office/drawing/2014/main" id="{7F78C64D-B7CF-7E4A-A3DC-ADB1C8AFAAD6}"/>
              </a:ext>
            </a:extLst>
          </p:cNvPr>
          <p:cNvSpPr txBox="1"/>
          <p:nvPr/>
        </p:nvSpPr>
        <p:spPr>
          <a:xfrm>
            <a:off x="824509" y="6242916"/>
            <a:ext cx="3455754" cy="369332"/>
          </a:xfrm>
          <a:prstGeom prst="rect">
            <a:avLst/>
          </a:prstGeom>
          <a:noFill/>
          <a:ln w="28575">
            <a:solidFill>
              <a:schemeClr val="tx1"/>
            </a:solidFill>
          </a:ln>
        </p:spPr>
        <p:txBody>
          <a:bodyPr wrap="none" rtlCol="0">
            <a:spAutoFit/>
          </a:bodyPr>
          <a:lstStyle/>
          <a:p>
            <a:r>
              <a:rPr lang="en-GB" dirty="0">
                <a:hlinkClick r:id="rId4"/>
              </a:rPr>
              <a:t>Phys. Rev. Lett. 131, 031801 (2023)</a:t>
            </a:r>
            <a:endParaRPr lang="en-US" dirty="0"/>
          </a:p>
        </p:txBody>
      </p:sp>
      <p:pic>
        <p:nvPicPr>
          <p:cNvPr id="14" name="Content Placeholder 13" descr="Diagram of a diagram of a magnetic field&#10;&#10;Description automatically generated">
            <a:extLst>
              <a:ext uri="{FF2B5EF4-FFF2-40B4-BE49-F238E27FC236}">
                <a16:creationId xmlns:a16="http://schemas.microsoft.com/office/drawing/2014/main" id="{90D63BAD-DFA3-E5AF-4F30-DBE17A4CF26F}"/>
              </a:ext>
            </a:extLst>
          </p:cNvPr>
          <p:cNvPicPr>
            <a:picLocks noGrp="1" noChangeAspect="1"/>
          </p:cNvPicPr>
          <p:nvPr>
            <p:ph sz="half" idx="1"/>
          </p:nvPr>
        </p:nvPicPr>
        <p:blipFill>
          <a:blip r:embed="rId5"/>
          <a:stretch>
            <a:fillRect/>
          </a:stretch>
        </p:blipFill>
        <p:spPr>
          <a:xfrm>
            <a:off x="141200" y="4101364"/>
            <a:ext cx="11944120" cy="2011041"/>
          </a:xfrm>
        </p:spPr>
      </p:pic>
    </p:spTree>
    <p:extLst>
      <p:ext uri="{BB962C8B-B14F-4D97-AF65-F5344CB8AC3E}">
        <p14:creationId xmlns:p14="http://schemas.microsoft.com/office/powerpoint/2010/main" val="1312454781"/>
      </p:ext>
    </p:extLst>
  </p:cSld>
  <p:clrMapOvr>
    <a:masterClrMapping/>
  </p:clrMapOvr>
  <mc:AlternateContent xmlns:mc="http://schemas.openxmlformats.org/markup-compatibility/2006">
    <mc:Choice xmlns:p14="http://schemas.microsoft.com/office/powerpoint/2010/main" Requires="p14">
      <p:transition spd="slow" p14:dur="2000" advTm="37195"/>
    </mc:Choice>
    <mc:Fallback>
      <p:transition spd="slow" advTm="37195"/>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C9992-9E8A-D97E-E484-D6C5D2055379}"/>
              </a:ext>
            </a:extLst>
          </p:cNvPr>
          <p:cNvSpPr>
            <a:spLocks noGrp="1"/>
          </p:cNvSpPr>
          <p:nvPr>
            <p:ph type="title"/>
          </p:nvPr>
        </p:nvSpPr>
        <p:spPr>
          <a:xfrm>
            <a:off x="155246" y="-132798"/>
            <a:ext cx="10477500" cy="1325563"/>
          </a:xfrm>
        </p:spPr>
        <p:txBody>
          <a:bodyPr/>
          <a:lstStyle/>
          <a:p>
            <a:r>
              <a:rPr lang="en-US" dirty="0"/>
              <a:t>Collider Neutrino Backgrounds</a:t>
            </a:r>
          </a:p>
        </p:txBody>
      </p:sp>
      <p:sp>
        <p:nvSpPr>
          <p:cNvPr id="5" name="Slide Number Placeholder 4">
            <a:extLst>
              <a:ext uri="{FF2B5EF4-FFF2-40B4-BE49-F238E27FC236}">
                <a16:creationId xmlns:a16="http://schemas.microsoft.com/office/drawing/2014/main" id="{4C405133-BF36-E074-5EFE-750959BFD637}"/>
              </a:ext>
            </a:extLst>
          </p:cNvPr>
          <p:cNvSpPr>
            <a:spLocks noGrp="1"/>
          </p:cNvSpPr>
          <p:nvPr>
            <p:ph type="sldNum" sz="quarter" idx="12"/>
          </p:nvPr>
        </p:nvSpPr>
        <p:spPr/>
        <p:txBody>
          <a:bodyPr/>
          <a:lstStyle/>
          <a:p>
            <a:fld id="{83FFC4F1-7360-0949-8F22-D5D978ED1558}" type="slidenum">
              <a:rPr lang="en-US" smtClean="0"/>
              <a:pPr/>
              <a:t>11</a:t>
            </a:fld>
            <a:endParaRPr lang="en-US" dirty="0"/>
          </a:p>
        </p:txBody>
      </p:sp>
      <mc:AlternateContent xmlns:mc="http://schemas.openxmlformats.org/markup-compatibility/2006" xmlns:a14="http://schemas.microsoft.com/office/drawing/2010/main">
        <mc:Choice Requires="a14">
          <p:sp>
            <p:nvSpPr>
              <p:cNvPr id="6" name="Content Placeholder 3">
                <a:extLst>
                  <a:ext uri="{FF2B5EF4-FFF2-40B4-BE49-F238E27FC236}">
                    <a16:creationId xmlns:a16="http://schemas.microsoft.com/office/drawing/2014/main" id="{5BC7DAE9-2B4E-69B3-3A2E-68F91E2CB3D7}"/>
                  </a:ext>
                </a:extLst>
              </p:cNvPr>
              <p:cNvSpPr txBox="1">
                <a:spLocks/>
              </p:cNvSpPr>
              <p:nvPr/>
            </p:nvSpPr>
            <p:spPr>
              <a:xfrm>
                <a:off x="238518" y="946688"/>
                <a:ext cx="8217148" cy="555205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itchFamily="2" charset="2"/>
                  <a:buChar char="Ø"/>
                </a:pPr>
                <a:r>
                  <a:rPr lang="en-US" dirty="0"/>
                  <a:t> Neutral Hadrons:</a:t>
                </a:r>
              </a:p>
              <a:p>
                <a:pPr lvl="1"/>
                <a:r>
                  <a:rPr lang="en-US" dirty="0"/>
                  <a:t>Neutral hadrons that interact past the veto.</a:t>
                </a:r>
              </a:p>
              <a:p>
                <a:pPr lvl="1"/>
                <a:r>
                  <a:rPr lang="en-US" dirty="0"/>
                  <a:t>Expected </a:t>
                </a:r>
                <a14:m>
                  <m:oMath xmlns:m="http://schemas.openxmlformats.org/officeDocument/2006/math">
                    <m:r>
                      <a:rPr lang="en-GB" b="0" i="1" smtClean="0">
                        <a:latin typeface="Cambria Math" panose="02040503050406030204" pitchFamily="18" charset="0"/>
                      </a:rPr>
                      <m:t>0.11</m:t>
                    </m:r>
                    <m:r>
                      <a:rPr lang="en-GB" b="0" i="1" smtClean="0">
                        <a:latin typeface="Cambria Math" panose="02040503050406030204" pitchFamily="18" charset="0"/>
                        <a:ea typeface="Cambria Math" panose="02040503050406030204" pitchFamily="18" charset="0"/>
                      </a:rPr>
                      <m:t>±0.06</m:t>
                    </m:r>
                  </m:oMath>
                </a14:m>
                <a:r>
                  <a:rPr lang="en-US" dirty="0"/>
                  <a:t> neutral hadrons from </a:t>
                </a:r>
                <a14:m>
                  <m:oMath xmlns:m="http://schemas.openxmlformats.org/officeDocument/2006/math">
                    <m:r>
                      <a:rPr lang="en-US" i="1">
                        <a:latin typeface="Cambria Math" panose="02040503050406030204" pitchFamily="18" charset="0"/>
                        <a:ea typeface="Cambria Math" panose="02040503050406030204" pitchFamily="18" charset="0"/>
                      </a:rPr>
                      <m:t>𝒪</m:t>
                    </m:r>
                    <m:r>
                      <a:rPr lang="en-GB" i="1">
                        <a:latin typeface="Cambria Math" panose="02040503050406030204" pitchFamily="18" charset="0"/>
                        <a:ea typeface="Cambria Math" panose="02040503050406030204" pitchFamily="18" charset="0"/>
                      </a:rPr>
                      <m:t>(</m:t>
                    </m:r>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9</m:t>
                        </m:r>
                      </m:sup>
                    </m:sSup>
                    <m:r>
                      <a:rPr lang="en-GB" i="1">
                        <a:latin typeface="Cambria Math" panose="02040503050406030204" pitchFamily="18" charset="0"/>
                        <a:ea typeface="Cambria Math" panose="02040503050406030204" pitchFamily="18" charset="0"/>
                      </a:rPr>
                      <m:t>)</m:t>
                    </m:r>
                  </m:oMath>
                </a14:m>
                <a:r>
                  <a:rPr lang="en-US" dirty="0"/>
                  <a:t> muons simulated using </a:t>
                </a:r>
                <a:r>
                  <a:rPr lang="en-US" dirty="0">
                    <a:latin typeface="Courier" pitchFamily="2" charset="0"/>
                    <a:cs typeface="Courier New" panose="02070309020205020404" pitchFamily="49" charset="0"/>
                  </a:rPr>
                  <a:t>FLUKA</a:t>
                </a:r>
                <a:r>
                  <a:rPr lang="en-US" dirty="0"/>
                  <a:t> and </a:t>
                </a:r>
                <a:r>
                  <a:rPr lang="en-US" dirty="0">
                    <a:latin typeface="Courier" pitchFamily="2" charset="0"/>
                    <a:cs typeface="Courier New" panose="02070309020205020404" pitchFamily="49" charset="0"/>
                  </a:rPr>
                  <a:t>GEANT4</a:t>
                </a:r>
                <a:r>
                  <a:rPr lang="en-US" dirty="0"/>
                  <a:t>.</a:t>
                </a:r>
              </a:p>
              <a:p>
                <a:pPr>
                  <a:buFont typeface="Wingdings" pitchFamily="2" charset="2"/>
                  <a:buChar char="Ø"/>
                </a:pPr>
                <a:r>
                  <a:rPr lang="en-US" dirty="0"/>
                  <a:t> Geometric Muons:</a:t>
                </a:r>
              </a:p>
              <a:p>
                <a:pPr lvl="1"/>
                <a:r>
                  <a:rPr lang="en-US" b="0" dirty="0"/>
                  <a:t>Large incidence-angle muons that miss the veto.</a:t>
                </a:r>
              </a:p>
              <a:p>
                <a:pPr lvl="1"/>
                <a:r>
                  <a:rPr lang="en-US" b="0" dirty="0"/>
                  <a:t>Expected </a:t>
                </a:r>
                <a14:m>
                  <m:oMath xmlns:m="http://schemas.openxmlformats.org/officeDocument/2006/math">
                    <m:r>
                      <a:rPr lang="en-GB" b="0" i="1" smtClean="0">
                        <a:latin typeface="Cambria Math" panose="02040503050406030204" pitchFamily="18" charset="0"/>
                      </a:rPr>
                      <m:t>0.01</m:t>
                    </m:r>
                    <m:r>
                      <a:rPr lang="en-GB" b="0" i="1" smtClean="0">
                        <a:latin typeface="Cambria Math" panose="02040503050406030204" pitchFamily="18" charset="0"/>
                        <a:ea typeface="Cambria Math" panose="02040503050406030204" pitchFamily="18" charset="0"/>
                      </a:rPr>
                      <m:t>±0.23</m:t>
                    </m:r>
                  </m:oMath>
                </a14:m>
                <a:r>
                  <a:rPr lang="en-US" dirty="0"/>
                  <a:t> geometric muons from control region extrapolation.</a:t>
                </a:r>
              </a:p>
              <a:p>
                <a:pPr>
                  <a:buFont typeface="Wingdings" pitchFamily="2" charset="2"/>
                  <a:buChar char="Ø"/>
                </a:pPr>
                <a:r>
                  <a:rPr lang="en-US" dirty="0"/>
                  <a:t> Veto Inefficiency:</a:t>
                </a:r>
              </a:p>
              <a:p>
                <a:pPr lvl="1"/>
                <a:r>
                  <a:rPr lang="en-US" dirty="0"/>
                  <a:t>Estimated to be smaller than </a:t>
                </a:r>
                <a14:m>
                  <m:oMath xmlns:m="http://schemas.openxmlformats.org/officeDocument/2006/math">
                    <m:r>
                      <a:rPr lang="en-US" i="1" smtClean="0">
                        <a:latin typeface="Cambria Math" panose="02040503050406030204" pitchFamily="18" charset="0"/>
                        <a:ea typeface="Cambria Math" panose="02040503050406030204" pitchFamily="18" charset="0"/>
                      </a:rPr>
                      <m:t>𝒪</m:t>
                    </m:r>
                    <m:d>
                      <m:dPr>
                        <m:ctrlPr>
                          <a:rPr lang="en-GB" i="1">
                            <a:latin typeface="Cambria Math" panose="02040503050406030204" pitchFamily="18" charset="0"/>
                            <a:ea typeface="Cambria Math" panose="02040503050406030204" pitchFamily="18" charset="0"/>
                          </a:rPr>
                        </m:ctrlPr>
                      </m:dPr>
                      <m:e>
                        <m:sSup>
                          <m:sSupPr>
                            <m:ctrlPr>
                              <a:rPr lang="en-GB" i="1">
                                <a:latin typeface="Cambria Math" panose="02040503050406030204" pitchFamily="18" charset="0"/>
                                <a:ea typeface="Cambria Math" panose="02040503050406030204" pitchFamily="18" charset="0"/>
                              </a:rPr>
                            </m:ctrlPr>
                          </m:sSupPr>
                          <m:e>
                            <m:r>
                              <a:rPr lang="en-GB" i="1">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−7</m:t>
                            </m:r>
                          </m:sup>
                        </m:sSup>
                      </m:e>
                    </m:d>
                  </m:oMath>
                </a14:m>
                <a:r>
                  <a:rPr lang="en-US" dirty="0"/>
                  <a:t> events.</a:t>
                </a:r>
              </a:p>
              <a:p>
                <a:pPr>
                  <a:buFont typeface="Wingdings" pitchFamily="2" charset="2"/>
                  <a:buChar char="Ø"/>
                </a:pPr>
                <a:r>
                  <a:rPr lang="en-US" dirty="0"/>
                  <a:t> Non-collision Background:</a:t>
                </a:r>
              </a:p>
              <a:p>
                <a:pPr lvl="1"/>
                <a:r>
                  <a:rPr lang="en-US" dirty="0"/>
                  <a:t>Cosmic events and Beam-1 background.</a:t>
                </a:r>
              </a:p>
              <a:p>
                <a:pPr lvl="1"/>
                <a:r>
                  <a:rPr lang="en-US" dirty="0"/>
                  <a:t>Expected negligible from non-collision data taking.</a:t>
                </a:r>
              </a:p>
            </p:txBody>
          </p:sp>
        </mc:Choice>
        <mc:Fallback xmlns="">
          <p:sp>
            <p:nvSpPr>
              <p:cNvPr id="6" name="Content Placeholder 3">
                <a:extLst>
                  <a:ext uri="{FF2B5EF4-FFF2-40B4-BE49-F238E27FC236}">
                    <a16:creationId xmlns:a16="http://schemas.microsoft.com/office/drawing/2014/main" id="{5BC7DAE9-2B4E-69B3-3A2E-68F91E2CB3D7}"/>
                  </a:ext>
                </a:extLst>
              </p:cNvPr>
              <p:cNvSpPr txBox="1">
                <a:spLocks noRot="1" noChangeAspect="1" noMove="1" noResize="1" noEditPoints="1" noAdjustHandles="1" noChangeArrowheads="1" noChangeShapeType="1" noTextEdit="1"/>
              </p:cNvSpPr>
              <p:nvPr/>
            </p:nvSpPr>
            <p:spPr>
              <a:xfrm>
                <a:off x="238518" y="946688"/>
                <a:ext cx="8217148" cy="5552053"/>
              </a:xfrm>
              <a:prstGeom prst="rect">
                <a:avLst/>
              </a:prstGeom>
              <a:blipFill>
                <a:blip r:embed="rId3"/>
                <a:stretch>
                  <a:fillRect l="-1235" t="-1826"/>
                </a:stretch>
              </a:blipFill>
            </p:spPr>
            <p:txBody>
              <a:bodyPr/>
              <a:lstStyle/>
              <a:p>
                <a:r>
                  <a:rPr lang="en-US">
                    <a:noFill/>
                  </a:rPr>
                  <a:t> </a:t>
                </a:r>
              </a:p>
            </p:txBody>
          </p:sp>
        </mc:Fallback>
      </mc:AlternateContent>
      <p:sp>
        <p:nvSpPr>
          <p:cNvPr id="9" name="Rectangle 8">
            <a:extLst>
              <a:ext uri="{FF2B5EF4-FFF2-40B4-BE49-F238E27FC236}">
                <a16:creationId xmlns:a16="http://schemas.microsoft.com/office/drawing/2014/main" id="{A070A7F4-F0D8-C061-DF19-5D864E809F37}"/>
              </a:ext>
            </a:extLst>
          </p:cNvPr>
          <p:cNvSpPr/>
          <p:nvPr/>
        </p:nvSpPr>
        <p:spPr>
          <a:xfrm>
            <a:off x="8936988" y="5093563"/>
            <a:ext cx="2394179" cy="948011"/>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3" name="Rectangle 12">
            <a:extLst>
              <a:ext uri="{FF2B5EF4-FFF2-40B4-BE49-F238E27FC236}">
                <a16:creationId xmlns:a16="http://schemas.microsoft.com/office/drawing/2014/main" id="{AFB2987F-A8F9-5999-CC01-09A66D54742D}"/>
              </a:ext>
            </a:extLst>
          </p:cNvPr>
          <p:cNvSpPr/>
          <p:nvPr/>
        </p:nvSpPr>
        <p:spPr>
          <a:xfrm>
            <a:off x="8936989" y="3113751"/>
            <a:ext cx="2394178" cy="948011"/>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sp>
        <p:nvSpPr>
          <p:cNvPr id="15" name="Rectangle 14">
            <a:extLst>
              <a:ext uri="{FF2B5EF4-FFF2-40B4-BE49-F238E27FC236}">
                <a16:creationId xmlns:a16="http://schemas.microsoft.com/office/drawing/2014/main" id="{9F97DFE4-A324-A525-6E97-3D9B3CD7ED95}"/>
              </a:ext>
            </a:extLst>
          </p:cNvPr>
          <p:cNvSpPr/>
          <p:nvPr/>
        </p:nvSpPr>
        <p:spPr>
          <a:xfrm>
            <a:off x="8936989" y="1133083"/>
            <a:ext cx="2394178" cy="948011"/>
          </a:xfrm>
          <a:prstGeom prst="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endParaRPr lang="en-US"/>
          </a:p>
        </p:txBody>
      </p:sp>
      <p:cxnSp>
        <p:nvCxnSpPr>
          <p:cNvPr id="18" name="Straight Arrow Connector 17">
            <a:extLst>
              <a:ext uri="{FF2B5EF4-FFF2-40B4-BE49-F238E27FC236}">
                <a16:creationId xmlns:a16="http://schemas.microsoft.com/office/drawing/2014/main" id="{ED9FBFE0-9CA3-CF35-E32A-ADC864BA3196}"/>
              </a:ext>
            </a:extLst>
          </p:cNvPr>
          <p:cNvCxnSpPr>
            <a:cxnSpLocks/>
          </p:cNvCxnSpPr>
          <p:nvPr/>
        </p:nvCxnSpPr>
        <p:spPr>
          <a:xfrm>
            <a:off x="8435791" y="5567568"/>
            <a:ext cx="3149148" cy="0"/>
          </a:xfrm>
          <a:prstGeom prst="straightConnector1">
            <a:avLst/>
          </a:prstGeom>
          <a:ln w="44450">
            <a:tailEnd type="triangle"/>
          </a:ln>
        </p:spPr>
        <p:style>
          <a:lnRef idx="3">
            <a:schemeClr val="dk1"/>
          </a:lnRef>
          <a:fillRef idx="0">
            <a:schemeClr val="dk1"/>
          </a:fillRef>
          <a:effectRef idx="2">
            <a:schemeClr val="dk1"/>
          </a:effectRef>
          <a:fontRef idx="minor">
            <a:schemeClr val="tx1"/>
          </a:fontRef>
        </p:style>
      </p:cxnSp>
      <p:cxnSp>
        <p:nvCxnSpPr>
          <p:cNvPr id="19" name="Straight Arrow Connector 18">
            <a:extLst>
              <a:ext uri="{FF2B5EF4-FFF2-40B4-BE49-F238E27FC236}">
                <a16:creationId xmlns:a16="http://schemas.microsoft.com/office/drawing/2014/main" id="{27E4BF31-7C64-8BCA-4D8F-2A6CCB201B06}"/>
              </a:ext>
            </a:extLst>
          </p:cNvPr>
          <p:cNvCxnSpPr>
            <a:cxnSpLocks/>
          </p:cNvCxnSpPr>
          <p:nvPr/>
        </p:nvCxnSpPr>
        <p:spPr>
          <a:xfrm>
            <a:off x="6893923" y="1177031"/>
            <a:ext cx="1051561" cy="0"/>
          </a:xfrm>
          <a:prstGeom prst="straightConnector1">
            <a:avLst/>
          </a:prstGeom>
          <a:ln w="44450">
            <a:tailEnd type="triangle"/>
          </a:ln>
        </p:spPr>
        <p:style>
          <a:lnRef idx="3">
            <a:schemeClr val="dk1"/>
          </a:lnRef>
          <a:fillRef idx="0">
            <a:schemeClr val="dk1"/>
          </a:fillRef>
          <a:effectRef idx="2">
            <a:schemeClr val="dk1"/>
          </a:effectRef>
          <a:fontRef idx="minor">
            <a:schemeClr val="tx1"/>
          </a:fontRef>
        </p:style>
      </p:cxnSp>
      <p:cxnSp>
        <p:nvCxnSpPr>
          <p:cNvPr id="21" name="Straight Arrow Connector 20">
            <a:extLst>
              <a:ext uri="{FF2B5EF4-FFF2-40B4-BE49-F238E27FC236}">
                <a16:creationId xmlns:a16="http://schemas.microsoft.com/office/drawing/2014/main" id="{96D22A20-3456-4887-2915-396BCB07A7F6}"/>
              </a:ext>
            </a:extLst>
          </p:cNvPr>
          <p:cNvCxnSpPr>
            <a:cxnSpLocks/>
          </p:cNvCxnSpPr>
          <p:nvPr/>
        </p:nvCxnSpPr>
        <p:spPr>
          <a:xfrm flipV="1">
            <a:off x="7909765" y="287056"/>
            <a:ext cx="1182255" cy="881572"/>
          </a:xfrm>
          <a:prstGeom prst="straightConnector1">
            <a:avLst/>
          </a:prstGeom>
          <a:ln w="44450">
            <a:tailEnd type="triangle"/>
          </a:ln>
        </p:spPr>
        <p:style>
          <a:lnRef idx="3">
            <a:schemeClr val="dk1"/>
          </a:lnRef>
          <a:fillRef idx="0">
            <a:schemeClr val="dk1"/>
          </a:fillRef>
          <a:effectRef idx="2">
            <a:schemeClr val="dk1"/>
          </a:effectRef>
          <a:fontRef idx="minor">
            <a:schemeClr val="tx1"/>
          </a:fontRef>
        </p:style>
      </p:cxnSp>
      <p:cxnSp>
        <p:nvCxnSpPr>
          <p:cNvPr id="24" name="Straight Arrow Connector 23">
            <a:extLst>
              <a:ext uri="{FF2B5EF4-FFF2-40B4-BE49-F238E27FC236}">
                <a16:creationId xmlns:a16="http://schemas.microsoft.com/office/drawing/2014/main" id="{74DA510D-257E-0C2C-AFE6-03A2D260BDE8}"/>
              </a:ext>
            </a:extLst>
          </p:cNvPr>
          <p:cNvCxnSpPr>
            <a:cxnSpLocks/>
          </p:cNvCxnSpPr>
          <p:nvPr/>
        </p:nvCxnSpPr>
        <p:spPr>
          <a:xfrm>
            <a:off x="7897446" y="1187113"/>
            <a:ext cx="1808257" cy="314692"/>
          </a:xfrm>
          <a:prstGeom prst="straightConnector1">
            <a:avLst/>
          </a:prstGeom>
          <a:ln w="44450">
            <a:prstDash val="dash"/>
            <a:tailEnd type="triangle"/>
          </a:ln>
        </p:spPr>
        <p:style>
          <a:lnRef idx="3">
            <a:schemeClr val="dk1"/>
          </a:lnRef>
          <a:fillRef idx="0">
            <a:schemeClr val="dk1"/>
          </a:fillRef>
          <a:effectRef idx="2">
            <a:schemeClr val="dk1"/>
          </a:effectRef>
          <a:fontRef idx="minor">
            <a:schemeClr val="tx1"/>
          </a:fontRef>
        </p:style>
      </p:cxnSp>
      <p:cxnSp>
        <p:nvCxnSpPr>
          <p:cNvPr id="27" name="Straight Arrow Connector 26">
            <a:extLst>
              <a:ext uri="{FF2B5EF4-FFF2-40B4-BE49-F238E27FC236}">
                <a16:creationId xmlns:a16="http://schemas.microsoft.com/office/drawing/2014/main" id="{D895D9F9-5704-9EBF-485B-D87F081726F1}"/>
              </a:ext>
            </a:extLst>
          </p:cNvPr>
          <p:cNvCxnSpPr>
            <a:cxnSpLocks/>
          </p:cNvCxnSpPr>
          <p:nvPr/>
        </p:nvCxnSpPr>
        <p:spPr>
          <a:xfrm>
            <a:off x="9696448" y="1503085"/>
            <a:ext cx="771797" cy="254621"/>
          </a:xfrm>
          <a:prstGeom prst="straightConnector1">
            <a:avLst/>
          </a:prstGeom>
          <a:ln w="44450">
            <a:prstDash val="dash"/>
            <a:tailEnd type="triangle"/>
          </a:ln>
        </p:spPr>
        <p:style>
          <a:lnRef idx="3">
            <a:schemeClr val="dk1"/>
          </a:lnRef>
          <a:fillRef idx="0">
            <a:schemeClr val="dk1"/>
          </a:fillRef>
          <a:effectRef idx="2">
            <a:schemeClr val="dk1"/>
          </a:effectRef>
          <a:fontRef idx="minor">
            <a:schemeClr val="tx1"/>
          </a:fontRef>
        </p:style>
      </p:cxnSp>
      <p:cxnSp>
        <p:nvCxnSpPr>
          <p:cNvPr id="33" name="Straight Arrow Connector 32">
            <a:extLst>
              <a:ext uri="{FF2B5EF4-FFF2-40B4-BE49-F238E27FC236}">
                <a16:creationId xmlns:a16="http://schemas.microsoft.com/office/drawing/2014/main" id="{24B2437A-D002-5E7E-4A93-3C35608EB55F}"/>
              </a:ext>
            </a:extLst>
          </p:cNvPr>
          <p:cNvCxnSpPr>
            <a:cxnSpLocks/>
            <a:endCxn id="49" idx="1"/>
          </p:cNvCxnSpPr>
          <p:nvPr/>
        </p:nvCxnSpPr>
        <p:spPr>
          <a:xfrm flipV="1">
            <a:off x="9696448" y="1491896"/>
            <a:ext cx="1888491" cy="11189"/>
          </a:xfrm>
          <a:prstGeom prst="straightConnector1">
            <a:avLst/>
          </a:prstGeom>
          <a:ln w="44450">
            <a:prstDash val="solid"/>
            <a:tailEnd type="triangle"/>
          </a:ln>
        </p:spPr>
        <p:style>
          <a:lnRef idx="3">
            <a:schemeClr val="dk1"/>
          </a:lnRef>
          <a:fillRef idx="0">
            <a:schemeClr val="dk1"/>
          </a:fillRef>
          <a:effectRef idx="2">
            <a:schemeClr val="dk1"/>
          </a:effectRef>
          <a:fontRef idx="minor">
            <a:schemeClr val="tx1"/>
          </a:fontRef>
        </p:style>
      </p:cxnSp>
      <p:cxnSp>
        <p:nvCxnSpPr>
          <p:cNvPr id="39" name="Straight Arrow Connector 38">
            <a:extLst>
              <a:ext uri="{FF2B5EF4-FFF2-40B4-BE49-F238E27FC236}">
                <a16:creationId xmlns:a16="http://schemas.microsoft.com/office/drawing/2014/main" id="{57D006FA-2EA1-DB6D-F8AE-BA97E33B2D08}"/>
              </a:ext>
            </a:extLst>
          </p:cNvPr>
          <p:cNvCxnSpPr>
            <a:cxnSpLocks/>
          </p:cNvCxnSpPr>
          <p:nvPr/>
        </p:nvCxnSpPr>
        <p:spPr>
          <a:xfrm>
            <a:off x="9696448" y="1503084"/>
            <a:ext cx="263027" cy="314785"/>
          </a:xfrm>
          <a:prstGeom prst="straightConnector1">
            <a:avLst/>
          </a:prstGeom>
          <a:ln w="44450">
            <a:prstDash val="solid"/>
            <a:tailEnd type="triangle"/>
          </a:ln>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46" name="TextBox 45">
                <a:extLst>
                  <a:ext uri="{FF2B5EF4-FFF2-40B4-BE49-F238E27FC236}">
                    <a16:creationId xmlns:a16="http://schemas.microsoft.com/office/drawing/2014/main" id="{3B08B225-6385-5857-EC58-BC7C0C3219A4}"/>
                  </a:ext>
                </a:extLst>
              </p:cNvPr>
              <p:cNvSpPr txBox="1"/>
              <p:nvPr/>
            </p:nvSpPr>
            <p:spPr>
              <a:xfrm>
                <a:off x="6641235" y="1032613"/>
                <a:ext cx="31713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𝜇</m:t>
                          </m:r>
                        </m:e>
                        <m:sup>
                          <m:r>
                            <a:rPr lang="en-GB" b="0" i="1" smtClean="0">
                              <a:latin typeface="Cambria Math" panose="02040503050406030204" pitchFamily="18" charset="0"/>
                            </a:rPr>
                            <m:t>−</m:t>
                          </m:r>
                        </m:sup>
                      </m:sSup>
                    </m:oMath>
                  </m:oMathPara>
                </a14:m>
                <a:endParaRPr lang="en-US" dirty="0"/>
              </a:p>
            </p:txBody>
          </p:sp>
        </mc:Choice>
        <mc:Fallback xmlns="">
          <p:sp>
            <p:nvSpPr>
              <p:cNvPr id="46" name="TextBox 45">
                <a:extLst>
                  <a:ext uri="{FF2B5EF4-FFF2-40B4-BE49-F238E27FC236}">
                    <a16:creationId xmlns:a16="http://schemas.microsoft.com/office/drawing/2014/main" id="{3B08B225-6385-5857-EC58-BC7C0C3219A4}"/>
                  </a:ext>
                </a:extLst>
              </p:cNvPr>
              <p:cNvSpPr txBox="1">
                <a:spLocks noRot="1" noChangeAspect="1" noMove="1" noResize="1" noEditPoints="1" noAdjustHandles="1" noChangeArrowheads="1" noChangeShapeType="1" noTextEdit="1"/>
              </p:cNvSpPr>
              <p:nvPr/>
            </p:nvSpPr>
            <p:spPr>
              <a:xfrm>
                <a:off x="6641235" y="1032613"/>
                <a:ext cx="317138" cy="276999"/>
              </a:xfrm>
              <a:prstGeom prst="rect">
                <a:avLst/>
              </a:prstGeom>
              <a:blipFill>
                <a:blip r:embed="rId4"/>
                <a:stretch>
                  <a:fillRect l="-15385" b="-217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7" name="TextBox 46">
                <a:extLst>
                  <a:ext uri="{FF2B5EF4-FFF2-40B4-BE49-F238E27FC236}">
                    <a16:creationId xmlns:a16="http://schemas.microsoft.com/office/drawing/2014/main" id="{F277B4C3-BFBC-FF1A-DB6D-6BA346113B0D}"/>
                  </a:ext>
                </a:extLst>
              </p:cNvPr>
              <p:cNvSpPr txBox="1"/>
              <p:nvPr/>
            </p:nvSpPr>
            <p:spPr>
              <a:xfrm>
                <a:off x="9092020" y="82468"/>
                <a:ext cx="31713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𝜇</m:t>
                          </m:r>
                        </m:e>
                        <m:sup>
                          <m:r>
                            <a:rPr lang="en-GB" b="0" i="1" smtClean="0">
                              <a:latin typeface="Cambria Math" panose="02040503050406030204" pitchFamily="18" charset="0"/>
                            </a:rPr>
                            <m:t>−</m:t>
                          </m:r>
                        </m:sup>
                      </m:sSup>
                    </m:oMath>
                  </m:oMathPara>
                </a14:m>
                <a:endParaRPr lang="en-US" dirty="0"/>
              </a:p>
            </p:txBody>
          </p:sp>
        </mc:Choice>
        <mc:Fallback xmlns="">
          <p:sp>
            <p:nvSpPr>
              <p:cNvPr id="47" name="TextBox 46">
                <a:extLst>
                  <a:ext uri="{FF2B5EF4-FFF2-40B4-BE49-F238E27FC236}">
                    <a16:creationId xmlns:a16="http://schemas.microsoft.com/office/drawing/2014/main" id="{F277B4C3-BFBC-FF1A-DB6D-6BA346113B0D}"/>
                  </a:ext>
                </a:extLst>
              </p:cNvPr>
              <p:cNvSpPr txBox="1">
                <a:spLocks noRot="1" noChangeAspect="1" noMove="1" noResize="1" noEditPoints="1" noAdjustHandles="1" noChangeArrowheads="1" noChangeShapeType="1" noTextEdit="1"/>
              </p:cNvSpPr>
              <p:nvPr/>
            </p:nvSpPr>
            <p:spPr>
              <a:xfrm>
                <a:off x="9092020" y="82468"/>
                <a:ext cx="317138" cy="276999"/>
              </a:xfrm>
              <a:prstGeom prst="rect">
                <a:avLst/>
              </a:prstGeom>
              <a:blipFill>
                <a:blip r:embed="rId5"/>
                <a:stretch>
                  <a:fillRect l="-15385" b="-217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8" name="TextBox 47">
                <a:extLst>
                  <a:ext uri="{FF2B5EF4-FFF2-40B4-BE49-F238E27FC236}">
                    <a16:creationId xmlns:a16="http://schemas.microsoft.com/office/drawing/2014/main" id="{14D06286-2EAD-5014-B4AB-16AD5FFAEC49}"/>
                  </a:ext>
                </a:extLst>
              </p:cNvPr>
              <p:cNvSpPr txBox="1"/>
              <p:nvPr/>
            </p:nvSpPr>
            <p:spPr>
              <a:xfrm>
                <a:off x="9896722" y="1777004"/>
                <a:ext cx="333361"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𝜋</m:t>
                          </m:r>
                        </m:e>
                        <m:sup>
                          <m:r>
                            <a:rPr lang="en-GB" b="0" i="1" smtClean="0">
                              <a:latin typeface="Cambria Math" panose="02040503050406030204" pitchFamily="18" charset="0"/>
                            </a:rPr>
                            <m:t>+</m:t>
                          </m:r>
                        </m:sup>
                      </m:sSup>
                    </m:oMath>
                  </m:oMathPara>
                </a14:m>
                <a:endParaRPr lang="en-US" dirty="0"/>
              </a:p>
            </p:txBody>
          </p:sp>
        </mc:Choice>
        <mc:Fallback xmlns="">
          <p:sp>
            <p:nvSpPr>
              <p:cNvPr id="48" name="TextBox 47">
                <a:extLst>
                  <a:ext uri="{FF2B5EF4-FFF2-40B4-BE49-F238E27FC236}">
                    <a16:creationId xmlns:a16="http://schemas.microsoft.com/office/drawing/2014/main" id="{14D06286-2EAD-5014-B4AB-16AD5FFAEC49}"/>
                  </a:ext>
                </a:extLst>
              </p:cNvPr>
              <p:cNvSpPr txBox="1">
                <a:spLocks noRot="1" noChangeAspect="1" noMove="1" noResize="1" noEditPoints="1" noAdjustHandles="1" noChangeArrowheads="1" noChangeShapeType="1" noTextEdit="1"/>
              </p:cNvSpPr>
              <p:nvPr/>
            </p:nvSpPr>
            <p:spPr>
              <a:xfrm>
                <a:off x="9896722" y="1777004"/>
                <a:ext cx="333361" cy="276999"/>
              </a:xfrm>
              <a:prstGeom prst="rect">
                <a:avLst/>
              </a:prstGeom>
              <a:blipFill>
                <a:blip r:embed="rId6"/>
                <a:stretch>
                  <a:fillRect l="-7407" r="-37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9" name="TextBox 48">
                <a:extLst>
                  <a:ext uri="{FF2B5EF4-FFF2-40B4-BE49-F238E27FC236}">
                    <a16:creationId xmlns:a16="http://schemas.microsoft.com/office/drawing/2014/main" id="{1F69307A-1E5D-7306-B727-A014D403180B}"/>
                  </a:ext>
                </a:extLst>
              </p:cNvPr>
              <p:cNvSpPr txBox="1"/>
              <p:nvPr/>
            </p:nvSpPr>
            <p:spPr>
              <a:xfrm>
                <a:off x="11584939" y="1353396"/>
                <a:ext cx="31713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𝜇</m:t>
                          </m:r>
                        </m:e>
                        <m:sup>
                          <m:r>
                            <a:rPr lang="en-GB" b="0" i="1" smtClean="0">
                              <a:latin typeface="Cambria Math" panose="02040503050406030204" pitchFamily="18" charset="0"/>
                            </a:rPr>
                            <m:t>−</m:t>
                          </m:r>
                        </m:sup>
                      </m:sSup>
                    </m:oMath>
                  </m:oMathPara>
                </a14:m>
                <a:endParaRPr lang="en-US" dirty="0"/>
              </a:p>
            </p:txBody>
          </p:sp>
        </mc:Choice>
        <mc:Fallback xmlns="">
          <p:sp>
            <p:nvSpPr>
              <p:cNvPr id="49" name="TextBox 48">
                <a:extLst>
                  <a:ext uri="{FF2B5EF4-FFF2-40B4-BE49-F238E27FC236}">
                    <a16:creationId xmlns:a16="http://schemas.microsoft.com/office/drawing/2014/main" id="{1F69307A-1E5D-7306-B727-A014D403180B}"/>
                  </a:ext>
                </a:extLst>
              </p:cNvPr>
              <p:cNvSpPr txBox="1">
                <a:spLocks noRot="1" noChangeAspect="1" noMove="1" noResize="1" noEditPoints="1" noAdjustHandles="1" noChangeArrowheads="1" noChangeShapeType="1" noTextEdit="1"/>
              </p:cNvSpPr>
              <p:nvPr/>
            </p:nvSpPr>
            <p:spPr>
              <a:xfrm>
                <a:off x="11584939" y="1353396"/>
                <a:ext cx="317138" cy="276999"/>
              </a:xfrm>
              <a:prstGeom prst="rect">
                <a:avLst/>
              </a:prstGeom>
              <a:blipFill>
                <a:blip r:embed="rId7"/>
                <a:stretch>
                  <a:fillRect l="-16000" b="-21739"/>
                </a:stretch>
              </a:blipFill>
            </p:spPr>
            <p:txBody>
              <a:bodyPr/>
              <a:lstStyle/>
              <a:p>
                <a:r>
                  <a:rPr lang="en-US">
                    <a:noFill/>
                  </a:rPr>
                  <a:t> </a:t>
                </a:r>
              </a:p>
            </p:txBody>
          </p:sp>
        </mc:Fallback>
      </mc:AlternateContent>
      <p:sp>
        <p:nvSpPr>
          <p:cNvPr id="51" name="TextBox 50">
            <a:extLst>
              <a:ext uri="{FF2B5EF4-FFF2-40B4-BE49-F238E27FC236}">
                <a16:creationId xmlns:a16="http://schemas.microsoft.com/office/drawing/2014/main" id="{F33F8484-2A65-31AB-A36C-45BEA927458F}"/>
              </a:ext>
            </a:extLst>
          </p:cNvPr>
          <p:cNvSpPr txBox="1"/>
          <p:nvPr/>
        </p:nvSpPr>
        <p:spPr>
          <a:xfrm>
            <a:off x="9244474" y="762022"/>
            <a:ext cx="1779205" cy="369332"/>
          </a:xfrm>
          <a:prstGeom prst="rect">
            <a:avLst/>
          </a:prstGeom>
          <a:noFill/>
        </p:spPr>
        <p:txBody>
          <a:bodyPr wrap="none" rtlCol="0">
            <a:spAutoFit/>
          </a:bodyPr>
          <a:lstStyle/>
          <a:p>
            <a:r>
              <a:rPr lang="en-US" dirty="0"/>
              <a:t>Neutral Hadrons</a:t>
            </a:r>
          </a:p>
        </p:txBody>
      </p:sp>
      <p:sp>
        <p:nvSpPr>
          <p:cNvPr id="52" name="TextBox 51">
            <a:extLst>
              <a:ext uri="{FF2B5EF4-FFF2-40B4-BE49-F238E27FC236}">
                <a16:creationId xmlns:a16="http://schemas.microsoft.com/office/drawing/2014/main" id="{E3C08471-FACD-94CE-68D6-65C82BCDEFEB}"/>
              </a:ext>
            </a:extLst>
          </p:cNvPr>
          <p:cNvSpPr txBox="1"/>
          <p:nvPr/>
        </p:nvSpPr>
        <p:spPr>
          <a:xfrm>
            <a:off x="9167914" y="2743045"/>
            <a:ext cx="1932324" cy="369332"/>
          </a:xfrm>
          <a:prstGeom prst="rect">
            <a:avLst/>
          </a:prstGeom>
          <a:noFill/>
        </p:spPr>
        <p:txBody>
          <a:bodyPr wrap="none" rtlCol="0">
            <a:spAutoFit/>
          </a:bodyPr>
          <a:lstStyle/>
          <a:p>
            <a:r>
              <a:rPr lang="en-US" dirty="0"/>
              <a:t>Geometric Muons</a:t>
            </a:r>
          </a:p>
        </p:txBody>
      </p:sp>
      <p:sp>
        <p:nvSpPr>
          <p:cNvPr id="53" name="TextBox 52">
            <a:extLst>
              <a:ext uri="{FF2B5EF4-FFF2-40B4-BE49-F238E27FC236}">
                <a16:creationId xmlns:a16="http://schemas.microsoft.com/office/drawing/2014/main" id="{4DDC2188-2AC3-FD88-A7B7-9D45F0387680}"/>
              </a:ext>
            </a:extLst>
          </p:cNvPr>
          <p:cNvSpPr txBox="1"/>
          <p:nvPr/>
        </p:nvSpPr>
        <p:spPr>
          <a:xfrm>
            <a:off x="9262683" y="4724231"/>
            <a:ext cx="1742785" cy="369332"/>
          </a:xfrm>
          <a:prstGeom prst="rect">
            <a:avLst/>
          </a:prstGeom>
          <a:noFill/>
        </p:spPr>
        <p:txBody>
          <a:bodyPr wrap="none" rtlCol="0">
            <a:spAutoFit/>
          </a:bodyPr>
          <a:lstStyle/>
          <a:p>
            <a:r>
              <a:rPr lang="en-US" dirty="0"/>
              <a:t>Veto Inefficiency</a:t>
            </a:r>
          </a:p>
        </p:txBody>
      </p:sp>
      <mc:AlternateContent xmlns:mc="http://schemas.openxmlformats.org/markup-compatibility/2006" xmlns:a14="http://schemas.microsoft.com/office/drawing/2010/main">
        <mc:Choice Requires="a14">
          <p:sp>
            <p:nvSpPr>
              <p:cNvPr id="54" name="TextBox 53">
                <a:extLst>
                  <a:ext uri="{FF2B5EF4-FFF2-40B4-BE49-F238E27FC236}">
                    <a16:creationId xmlns:a16="http://schemas.microsoft.com/office/drawing/2014/main" id="{D9D48ACF-A1AD-F10B-395B-8F58A4F4548F}"/>
                  </a:ext>
                </a:extLst>
              </p:cNvPr>
              <p:cNvSpPr txBox="1"/>
              <p:nvPr/>
            </p:nvSpPr>
            <p:spPr>
              <a:xfrm>
                <a:off x="8290239" y="1363305"/>
                <a:ext cx="291105"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GB" b="0" i="1" smtClean="0">
                              <a:latin typeface="Cambria Math" panose="02040503050406030204" pitchFamily="18" charset="0"/>
                            </a:rPr>
                            <m:t>𝐾</m:t>
                          </m:r>
                        </m:e>
                        <m:sub>
                          <m:r>
                            <a:rPr lang="en-GB" b="0" i="1" smtClean="0">
                              <a:latin typeface="Cambria Math" panose="02040503050406030204" pitchFamily="18" charset="0"/>
                            </a:rPr>
                            <m:t>𝑠</m:t>
                          </m:r>
                        </m:sub>
                      </m:sSub>
                    </m:oMath>
                  </m:oMathPara>
                </a14:m>
                <a:endParaRPr lang="en-US" dirty="0"/>
              </a:p>
            </p:txBody>
          </p:sp>
        </mc:Choice>
        <mc:Fallback xmlns="">
          <p:sp>
            <p:nvSpPr>
              <p:cNvPr id="54" name="TextBox 53">
                <a:extLst>
                  <a:ext uri="{FF2B5EF4-FFF2-40B4-BE49-F238E27FC236}">
                    <a16:creationId xmlns:a16="http://schemas.microsoft.com/office/drawing/2014/main" id="{D9D48ACF-A1AD-F10B-395B-8F58A4F4548F}"/>
                  </a:ext>
                </a:extLst>
              </p:cNvPr>
              <p:cNvSpPr txBox="1">
                <a:spLocks noRot="1" noChangeAspect="1" noMove="1" noResize="1" noEditPoints="1" noAdjustHandles="1" noChangeArrowheads="1" noChangeShapeType="1" noTextEdit="1"/>
              </p:cNvSpPr>
              <p:nvPr/>
            </p:nvSpPr>
            <p:spPr>
              <a:xfrm>
                <a:off x="8290239" y="1363305"/>
                <a:ext cx="291105" cy="276999"/>
              </a:xfrm>
              <a:prstGeom prst="rect">
                <a:avLst/>
              </a:prstGeom>
              <a:blipFill>
                <a:blip r:embed="rId8"/>
                <a:stretch>
                  <a:fillRect l="-16667" b="-869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5" name="TextBox 54">
                <a:extLst>
                  <a:ext uri="{FF2B5EF4-FFF2-40B4-BE49-F238E27FC236}">
                    <a16:creationId xmlns:a16="http://schemas.microsoft.com/office/drawing/2014/main" id="{FC7997B8-48B6-3A9C-AC9C-03B8436ECD32}"/>
                  </a:ext>
                </a:extLst>
              </p:cNvPr>
              <p:cNvSpPr txBox="1"/>
              <p:nvPr/>
            </p:nvSpPr>
            <p:spPr>
              <a:xfrm>
                <a:off x="10495529" y="1631888"/>
                <a:ext cx="274434" cy="299313"/>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𝜈</m:t>
                          </m:r>
                        </m:e>
                        <m:sub>
                          <m:r>
                            <a:rPr lang="en-US" i="1" smtClean="0">
                              <a:latin typeface="Cambria Math" panose="02040503050406030204" pitchFamily="18" charset="0"/>
                              <a:ea typeface="Cambria Math" panose="02040503050406030204" pitchFamily="18" charset="0"/>
                            </a:rPr>
                            <m:t>𝜇</m:t>
                          </m:r>
                        </m:sub>
                      </m:sSub>
                    </m:oMath>
                  </m:oMathPara>
                </a14:m>
                <a:endParaRPr lang="en-US" dirty="0"/>
              </a:p>
            </p:txBody>
          </p:sp>
        </mc:Choice>
        <mc:Fallback xmlns="">
          <p:sp>
            <p:nvSpPr>
              <p:cNvPr id="55" name="TextBox 54">
                <a:extLst>
                  <a:ext uri="{FF2B5EF4-FFF2-40B4-BE49-F238E27FC236}">
                    <a16:creationId xmlns:a16="http://schemas.microsoft.com/office/drawing/2014/main" id="{FC7997B8-48B6-3A9C-AC9C-03B8436ECD32}"/>
                  </a:ext>
                </a:extLst>
              </p:cNvPr>
              <p:cNvSpPr txBox="1">
                <a:spLocks noRot="1" noChangeAspect="1" noMove="1" noResize="1" noEditPoints="1" noAdjustHandles="1" noChangeArrowheads="1" noChangeShapeType="1" noTextEdit="1"/>
              </p:cNvSpPr>
              <p:nvPr/>
            </p:nvSpPr>
            <p:spPr>
              <a:xfrm>
                <a:off x="10495529" y="1631888"/>
                <a:ext cx="274434" cy="299313"/>
              </a:xfrm>
              <a:prstGeom prst="rect">
                <a:avLst/>
              </a:prstGeom>
              <a:blipFill>
                <a:blip r:embed="rId9"/>
                <a:stretch>
                  <a:fillRect l="-13043" r="-4348" b="-16000"/>
                </a:stretch>
              </a:blipFill>
            </p:spPr>
            <p:txBody>
              <a:bodyPr/>
              <a:lstStyle/>
              <a:p>
                <a:r>
                  <a:rPr lang="en-US">
                    <a:noFill/>
                  </a:rPr>
                  <a:t> </a:t>
                </a:r>
              </a:p>
            </p:txBody>
          </p:sp>
        </mc:Fallback>
      </mc:AlternateContent>
      <p:sp>
        <p:nvSpPr>
          <p:cNvPr id="10" name="Rectangle 9">
            <a:extLst>
              <a:ext uri="{FF2B5EF4-FFF2-40B4-BE49-F238E27FC236}">
                <a16:creationId xmlns:a16="http://schemas.microsoft.com/office/drawing/2014/main" id="{CB8A29D5-CE42-A383-3B8A-407919695DDE}"/>
              </a:ext>
            </a:extLst>
          </p:cNvPr>
          <p:cNvSpPr/>
          <p:nvPr/>
        </p:nvSpPr>
        <p:spPr>
          <a:xfrm>
            <a:off x="8686595" y="4904787"/>
            <a:ext cx="131174" cy="1325562"/>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58" name="TextBox 57">
                <a:extLst>
                  <a:ext uri="{FF2B5EF4-FFF2-40B4-BE49-F238E27FC236}">
                    <a16:creationId xmlns:a16="http://schemas.microsoft.com/office/drawing/2014/main" id="{0FAB139B-1220-B5C3-7003-66F7675841AE}"/>
                  </a:ext>
                </a:extLst>
              </p:cNvPr>
              <p:cNvSpPr txBox="1"/>
              <p:nvPr/>
            </p:nvSpPr>
            <p:spPr>
              <a:xfrm>
                <a:off x="11584939" y="5411377"/>
                <a:ext cx="31713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𝜇</m:t>
                          </m:r>
                        </m:e>
                        <m:sup>
                          <m:r>
                            <a:rPr lang="en-GB" b="0" i="1" smtClean="0">
                              <a:latin typeface="Cambria Math" panose="02040503050406030204" pitchFamily="18" charset="0"/>
                            </a:rPr>
                            <m:t>−</m:t>
                          </m:r>
                        </m:sup>
                      </m:sSup>
                    </m:oMath>
                  </m:oMathPara>
                </a14:m>
                <a:endParaRPr lang="en-US" dirty="0"/>
              </a:p>
            </p:txBody>
          </p:sp>
        </mc:Choice>
        <mc:Fallback xmlns="">
          <p:sp>
            <p:nvSpPr>
              <p:cNvPr id="58" name="TextBox 57">
                <a:extLst>
                  <a:ext uri="{FF2B5EF4-FFF2-40B4-BE49-F238E27FC236}">
                    <a16:creationId xmlns:a16="http://schemas.microsoft.com/office/drawing/2014/main" id="{0FAB139B-1220-B5C3-7003-66F7675841AE}"/>
                  </a:ext>
                </a:extLst>
              </p:cNvPr>
              <p:cNvSpPr txBox="1">
                <a:spLocks noRot="1" noChangeAspect="1" noMove="1" noResize="1" noEditPoints="1" noAdjustHandles="1" noChangeArrowheads="1" noChangeShapeType="1" noTextEdit="1"/>
              </p:cNvSpPr>
              <p:nvPr/>
            </p:nvSpPr>
            <p:spPr>
              <a:xfrm>
                <a:off x="11584939" y="5411377"/>
                <a:ext cx="317138" cy="276999"/>
              </a:xfrm>
              <a:prstGeom prst="rect">
                <a:avLst/>
              </a:prstGeom>
              <a:blipFill>
                <a:blip r:embed="rId10"/>
                <a:stretch>
                  <a:fillRect l="-16000" b="-27273"/>
                </a:stretch>
              </a:blipFill>
            </p:spPr>
            <p:txBody>
              <a:bodyPr/>
              <a:lstStyle/>
              <a:p>
                <a:r>
                  <a:rPr lang="en-US">
                    <a:noFill/>
                  </a:rPr>
                  <a:t> </a:t>
                </a:r>
              </a:p>
            </p:txBody>
          </p:sp>
        </mc:Fallback>
      </mc:AlternateContent>
      <p:cxnSp>
        <p:nvCxnSpPr>
          <p:cNvPr id="59" name="Straight Arrow Connector 58">
            <a:extLst>
              <a:ext uri="{FF2B5EF4-FFF2-40B4-BE49-F238E27FC236}">
                <a16:creationId xmlns:a16="http://schemas.microsoft.com/office/drawing/2014/main" id="{ED146DD0-9CAD-D31C-F835-C17C73D18DD5}"/>
              </a:ext>
            </a:extLst>
          </p:cNvPr>
          <p:cNvCxnSpPr>
            <a:cxnSpLocks/>
          </p:cNvCxnSpPr>
          <p:nvPr/>
        </p:nvCxnSpPr>
        <p:spPr>
          <a:xfrm flipV="1">
            <a:off x="8455666" y="3667074"/>
            <a:ext cx="1250037" cy="958778"/>
          </a:xfrm>
          <a:prstGeom prst="straightConnector1">
            <a:avLst/>
          </a:prstGeom>
          <a:ln w="44450">
            <a:tailEnd type="triangle"/>
          </a:ln>
        </p:spPr>
        <p:style>
          <a:lnRef idx="3">
            <a:schemeClr val="dk1"/>
          </a:lnRef>
          <a:fillRef idx="0">
            <a:schemeClr val="dk1"/>
          </a:fillRef>
          <a:effectRef idx="2">
            <a:schemeClr val="dk1"/>
          </a:effectRef>
          <a:fontRef idx="minor">
            <a:schemeClr val="tx1"/>
          </a:fontRef>
        </p:style>
      </p:cxnSp>
      <p:cxnSp>
        <p:nvCxnSpPr>
          <p:cNvPr id="64" name="Straight Arrow Connector 63">
            <a:extLst>
              <a:ext uri="{FF2B5EF4-FFF2-40B4-BE49-F238E27FC236}">
                <a16:creationId xmlns:a16="http://schemas.microsoft.com/office/drawing/2014/main" id="{628E9C0A-A808-DD33-5F70-55F1BD8E6CCD}"/>
              </a:ext>
            </a:extLst>
          </p:cNvPr>
          <p:cNvCxnSpPr>
            <a:cxnSpLocks/>
            <a:endCxn id="71" idx="1"/>
          </p:cNvCxnSpPr>
          <p:nvPr/>
        </p:nvCxnSpPr>
        <p:spPr>
          <a:xfrm flipV="1">
            <a:off x="9696448" y="3639055"/>
            <a:ext cx="1888491" cy="12642"/>
          </a:xfrm>
          <a:prstGeom prst="straightConnector1">
            <a:avLst/>
          </a:prstGeom>
          <a:ln w="44450">
            <a:tailEnd type="triangle"/>
          </a:ln>
        </p:spPr>
        <p:style>
          <a:lnRef idx="3">
            <a:schemeClr val="dk1"/>
          </a:lnRef>
          <a:fillRef idx="0">
            <a:schemeClr val="dk1"/>
          </a:fillRef>
          <a:effectRef idx="2">
            <a:schemeClr val="dk1"/>
          </a:effectRef>
          <a:fontRef idx="minor">
            <a:schemeClr val="tx1"/>
          </a:fontRef>
        </p:style>
      </p:cxnSp>
      <p:cxnSp>
        <p:nvCxnSpPr>
          <p:cNvPr id="68" name="Straight Arrow Connector 67">
            <a:extLst>
              <a:ext uri="{FF2B5EF4-FFF2-40B4-BE49-F238E27FC236}">
                <a16:creationId xmlns:a16="http://schemas.microsoft.com/office/drawing/2014/main" id="{73241D14-38C3-F52C-6AAF-E80B7CC62A05}"/>
              </a:ext>
            </a:extLst>
          </p:cNvPr>
          <p:cNvCxnSpPr>
            <a:cxnSpLocks/>
          </p:cNvCxnSpPr>
          <p:nvPr/>
        </p:nvCxnSpPr>
        <p:spPr>
          <a:xfrm>
            <a:off x="8290239" y="3279965"/>
            <a:ext cx="1425680" cy="359090"/>
          </a:xfrm>
          <a:prstGeom prst="straightConnector1">
            <a:avLst/>
          </a:prstGeom>
          <a:ln w="44450">
            <a:prstDash val="dash"/>
            <a:tailEnd type="triangle"/>
          </a:ln>
        </p:spPr>
        <p:style>
          <a:lnRef idx="3">
            <a:schemeClr val="dk1"/>
          </a:lnRef>
          <a:fillRef idx="0">
            <a:schemeClr val="dk1"/>
          </a:fillRef>
          <a:effectRef idx="2">
            <a:schemeClr val="dk1"/>
          </a:effectRef>
          <a:fontRef idx="minor">
            <a:schemeClr val="tx1"/>
          </a:fontRef>
        </p:style>
      </p:cxnSp>
      <p:sp>
        <p:nvSpPr>
          <p:cNvPr id="14" name="Rectangle 13">
            <a:extLst>
              <a:ext uri="{FF2B5EF4-FFF2-40B4-BE49-F238E27FC236}">
                <a16:creationId xmlns:a16="http://schemas.microsoft.com/office/drawing/2014/main" id="{3D35AD4C-DDEF-F64C-A039-4D99977A22A7}"/>
              </a:ext>
            </a:extLst>
          </p:cNvPr>
          <p:cNvSpPr/>
          <p:nvPr/>
        </p:nvSpPr>
        <p:spPr>
          <a:xfrm>
            <a:off x="8686595" y="2930958"/>
            <a:ext cx="131174" cy="1325562"/>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E116263-E03E-3D24-76A9-8DE6A05977FE}"/>
              </a:ext>
            </a:extLst>
          </p:cNvPr>
          <p:cNvSpPr/>
          <p:nvPr/>
        </p:nvSpPr>
        <p:spPr>
          <a:xfrm>
            <a:off x="8686595" y="963355"/>
            <a:ext cx="131174" cy="1325562"/>
          </a:xfrm>
          <a:prstGeom prst="rect">
            <a:avLst/>
          </a:prstGeom>
        </p:spPr>
        <p:style>
          <a:lnRef idx="2">
            <a:schemeClr val="accent6">
              <a:shade val="15000"/>
            </a:schemeClr>
          </a:lnRef>
          <a:fillRef idx="1">
            <a:schemeClr val="accent6"/>
          </a:fillRef>
          <a:effectRef idx="0">
            <a:schemeClr val="accent6"/>
          </a:effectRef>
          <a:fontRef idx="minor">
            <a:schemeClr val="lt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71" name="TextBox 70">
                <a:extLst>
                  <a:ext uri="{FF2B5EF4-FFF2-40B4-BE49-F238E27FC236}">
                    <a16:creationId xmlns:a16="http://schemas.microsoft.com/office/drawing/2014/main" id="{6CEA56FE-6FCA-CAE3-F9EA-2D7A8BE17CF4}"/>
                  </a:ext>
                </a:extLst>
              </p:cNvPr>
              <p:cNvSpPr txBox="1"/>
              <p:nvPr/>
            </p:nvSpPr>
            <p:spPr>
              <a:xfrm>
                <a:off x="11584939" y="3500555"/>
                <a:ext cx="31713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𝜇</m:t>
                          </m:r>
                        </m:e>
                        <m:sup>
                          <m:r>
                            <a:rPr lang="en-GB" b="0" i="1" smtClean="0">
                              <a:latin typeface="Cambria Math" panose="02040503050406030204" pitchFamily="18" charset="0"/>
                            </a:rPr>
                            <m:t>−</m:t>
                          </m:r>
                        </m:sup>
                      </m:sSup>
                    </m:oMath>
                  </m:oMathPara>
                </a14:m>
                <a:endParaRPr lang="en-US" dirty="0"/>
              </a:p>
            </p:txBody>
          </p:sp>
        </mc:Choice>
        <mc:Fallback xmlns="">
          <p:sp>
            <p:nvSpPr>
              <p:cNvPr id="71" name="TextBox 70">
                <a:extLst>
                  <a:ext uri="{FF2B5EF4-FFF2-40B4-BE49-F238E27FC236}">
                    <a16:creationId xmlns:a16="http://schemas.microsoft.com/office/drawing/2014/main" id="{6CEA56FE-6FCA-CAE3-F9EA-2D7A8BE17CF4}"/>
                  </a:ext>
                </a:extLst>
              </p:cNvPr>
              <p:cNvSpPr txBox="1">
                <a:spLocks noRot="1" noChangeAspect="1" noMove="1" noResize="1" noEditPoints="1" noAdjustHandles="1" noChangeArrowheads="1" noChangeShapeType="1" noTextEdit="1"/>
              </p:cNvSpPr>
              <p:nvPr/>
            </p:nvSpPr>
            <p:spPr>
              <a:xfrm>
                <a:off x="11584939" y="3500555"/>
                <a:ext cx="317138" cy="276999"/>
              </a:xfrm>
              <a:prstGeom prst="rect">
                <a:avLst/>
              </a:prstGeom>
              <a:blipFill>
                <a:blip r:embed="rId7"/>
                <a:stretch>
                  <a:fillRect l="-16000" b="-217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7" name="TextBox 76">
                <a:extLst>
                  <a:ext uri="{FF2B5EF4-FFF2-40B4-BE49-F238E27FC236}">
                    <a16:creationId xmlns:a16="http://schemas.microsoft.com/office/drawing/2014/main" id="{595698B0-D3A4-C5A1-1CC5-29ADEA0898F9}"/>
                  </a:ext>
                </a:extLst>
              </p:cNvPr>
              <p:cNvSpPr txBox="1"/>
              <p:nvPr/>
            </p:nvSpPr>
            <p:spPr>
              <a:xfrm>
                <a:off x="8131670" y="4479196"/>
                <a:ext cx="317138"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p>
                        <m:sSupPr>
                          <m:ctrlPr>
                            <a:rPr lang="en-US" i="1" smtClean="0">
                              <a:latin typeface="Cambria Math" panose="02040503050406030204" pitchFamily="18" charset="0"/>
                            </a:rPr>
                          </m:ctrlPr>
                        </m:sSupPr>
                        <m:e>
                          <m:r>
                            <a:rPr lang="en-US" i="1" smtClean="0">
                              <a:latin typeface="Cambria Math" panose="02040503050406030204" pitchFamily="18" charset="0"/>
                              <a:ea typeface="Cambria Math" panose="02040503050406030204" pitchFamily="18" charset="0"/>
                            </a:rPr>
                            <m:t>𝜇</m:t>
                          </m:r>
                        </m:e>
                        <m:sup>
                          <m:r>
                            <a:rPr lang="en-GB" b="0" i="1" smtClean="0">
                              <a:latin typeface="Cambria Math" panose="02040503050406030204" pitchFamily="18" charset="0"/>
                            </a:rPr>
                            <m:t>−</m:t>
                          </m:r>
                        </m:sup>
                      </m:sSup>
                    </m:oMath>
                  </m:oMathPara>
                </a14:m>
                <a:endParaRPr lang="en-US" dirty="0"/>
              </a:p>
            </p:txBody>
          </p:sp>
        </mc:Choice>
        <mc:Fallback xmlns="">
          <p:sp>
            <p:nvSpPr>
              <p:cNvPr id="77" name="TextBox 76">
                <a:extLst>
                  <a:ext uri="{FF2B5EF4-FFF2-40B4-BE49-F238E27FC236}">
                    <a16:creationId xmlns:a16="http://schemas.microsoft.com/office/drawing/2014/main" id="{595698B0-D3A4-C5A1-1CC5-29ADEA0898F9}"/>
                  </a:ext>
                </a:extLst>
              </p:cNvPr>
              <p:cNvSpPr txBox="1">
                <a:spLocks noRot="1" noChangeAspect="1" noMove="1" noResize="1" noEditPoints="1" noAdjustHandles="1" noChangeArrowheads="1" noChangeShapeType="1" noTextEdit="1"/>
              </p:cNvSpPr>
              <p:nvPr/>
            </p:nvSpPr>
            <p:spPr>
              <a:xfrm>
                <a:off x="8131670" y="4479196"/>
                <a:ext cx="317138" cy="276999"/>
              </a:xfrm>
              <a:prstGeom prst="rect">
                <a:avLst/>
              </a:prstGeom>
              <a:blipFill>
                <a:blip r:embed="rId11"/>
                <a:stretch>
                  <a:fillRect l="-15385" b="-26087"/>
                </a:stretch>
              </a:blipFill>
            </p:spPr>
            <p:txBody>
              <a:bodyPr/>
              <a:lstStyle/>
              <a:p>
                <a:r>
                  <a:rPr lang="en-US">
                    <a:noFill/>
                  </a:rPr>
                  <a:t> </a:t>
                </a:r>
              </a:p>
            </p:txBody>
          </p:sp>
        </mc:Fallback>
      </mc:AlternateContent>
    </p:spTree>
    <p:extLst>
      <p:ext uri="{BB962C8B-B14F-4D97-AF65-F5344CB8AC3E}">
        <p14:creationId xmlns:p14="http://schemas.microsoft.com/office/powerpoint/2010/main" val="2532649782"/>
      </p:ext>
    </p:extLst>
  </p:cSld>
  <p:clrMapOvr>
    <a:masterClrMapping/>
  </p:clrMapOvr>
  <mc:AlternateContent xmlns:mc="http://schemas.openxmlformats.org/markup-compatibility/2006">
    <mc:Choice xmlns:p14="http://schemas.microsoft.com/office/powerpoint/2010/main" Requires="p14">
      <p:transition spd="slow" p14:dur="2000" advTm="46228"/>
    </mc:Choice>
    <mc:Fallback>
      <p:transition spd="slow" advTm="46228"/>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CAA38C01-2499-5E33-DAB3-D17ADCB316A0}"/>
              </a:ext>
            </a:extLst>
          </p:cNvPr>
          <p:cNvSpPr/>
          <p:nvPr/>
        </p:nvSpPr>
        <p:spPr>
          <a:xfrm>
            <a:off x="9036692" y="6074695"/>
            <a:ext cx="3396601" cy="83636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itle 1">
            <a:extLst>
              <a:ext uri="{FF2B5EF4-FFF2-40B4-BE49-F238E27FC236}">
                <a16:creationId xmlns:a16="http://schemas.microsoft.com/office/drawing/2014/main" id="{3C322F8E-0B23-D57E-D3AE-53F8D0C2DE70}"/>
              </a:ext>
            </a:extLst>
          </p:cNvPr>
          <p:cNvSpPr>
            <a:spLocks noGrp="1"/>
          </p:cNvSpPr>
          <p:nvPr>
            <p:ph type="title"/>
          </p:nvPr>
        </p:nvSpPr>
        <p:spPr>
          <a:xfrm>
            <a:off x="0" y="-173326"/>
            <a:ext cx="10477500" cy="1325563"/>
          </a:xfrm>
        </p:spPr>
        <p:txBody>
          <a:bodyPr/>
          <a:lstStyle/>
          <a:p>
            <a:r>
              <a:rPr lang="en-US" dirty="0"/>
              <a:t>Collider Neutrino Results</a:t>
            </a:r>
          </a:p>
        </p:txBody>
      </p:sp>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036E975C-B19C-76D3-0D8F-9D1A9297592C}"/>
                  </a:ext>
                </a:extLst>
              </p:cNvPr>
              <p:cNvSpPr>
                <a:spLocks noGrp="1"/>
              </p:cNvSpPr>
              <p:nvPr>
                <p:ph sz="half" idx="2"/>
              </p:nvPr>
            </p:nvSpPr>
            <p:spPr>
              <a:xfrm>
                <a:off x="236765" y="872654"/>
                <a:ext cx="7426934" cy="2389425"/>
              </a:xfrm>
            </p:spPr>
            <p:txBody>
              <a:bodyPr>
                <a:normAutofit/>
              </a:bodyPr>
              <a:lstStyle/>
              <a:p>
                <a14:m>
                  <m:oMath xmlns:m="http://schemas.openxmlformats.org/officeDocument/2006/math">
                    <m:sSubSup>
                      <m:sSubSupPr>
                        <m:ctrlPr>
                          <a:rPr lang="en-US" i="1" smtClean="0">
                            <a:latin typeface="Cambria Math" panose="02040503050406030204" pitchFamily="18" charset="0"/>
                          </a:rPr>
                        </m:ctrlPr>
                      </m:sSubSupPr>
                      <m:e>
                        <m:r>
                          <a:rPr lang="en-GB" b="0" i="1" smtClean="0">
                            <a:latin typeface="Cambria Math" panose="02040503050406030204" pitchFamily="18" charset="0"/>
                          </a:rPr>
                          <m:t>153</m:t>
                        </m:r>
                      </m:e>
                      <m:sub>
                        <m:r>
                          <a:rPr lang="en-GB" b="0" i="1" smtClean="0">
                            <a:latin typeface="Cambria Math" panose="02040503050406030204" pitchFamily="18" charset="0"/>
                          </a:rPr>
                          <m:t>−13</m:t>
                        </m:r>
                      </m:sub>
                      <m:sup>
                        <m:r>
                          <a:rPr lang="en-GB" b="0" i="1" smtClean="0">
                            <a:latin typeface="Cambria Math" panose="02040503050406030204" pitchFamily="18" charset="0"/>
                          </a:rPr>
                          <m:t>+12</m:t>
                        </m:r>
                      </m:sup>
                    </m:sSubSup>
                  </m:oMath>
                </a14:m>
                <a:r>
                  <a:rPr lang="en-US" dirty="0"/>
                  <a:t> events observed with a significance of 16</a:t>
                </a:r>
                <a14:m>
                  <m:oMath xmlns:m="http://schemas.openxmlformats.org/officeDocument/2006/math">
                    <m:r>
                      <a:rPr lang="en-US" i="1" smtClean="0">
                        <a:latin typeface="Cambria Math" panose="02040503050406030204" pitchFamily="18" charset="0"/>
                        <a:ea typeface="Cambria Math" panose="02040503050406030204" pitchFamily="18" charset="0"/>
                      </a:rPr>
                      <m:t>𝜎</m:t>
                    </m:r>
                  </m:oMath>
                </a14:m>
                <a:r>
                  <a:rPr lang="en-US" dirty="0"/>
                  <a:t> (35.4 fb</a:t>
                </a:r>
                <a:r>
                  <a:rPr lang="en-US" baseline="30000" dirty="0"/>
                  <a:t>-1</a:t>
                </a:r>
                <a:r>
                  <a:rPr lang="en-US" dirty="0"/>
                  <a:t> </a:t>
                </a:r>
                <a:r>
                  <a:rPr lang="en-US" dirty="0" err="1"/>
                  <a:t>analysed</a:t>
                </a:r>
                <a:r>
                  <a:rPr lang="en-US" dirty="0"/>
                  <a:t>).</a:t>
                </a:r>
              </a:p>
              <a:p>
                <a:r>
                  <a:rPr lang="en-US" dirty="0"/>
                  <a:t>Comparable to the simulation expected </a:t>
                </a:r>
                <a14:m>
                  <m:oMath xmlns:m="http://schemas.openxmlformats.org/officeDocument/2006/math">
                    <m:r>
                      <a:rPr lang="en-GB" b="0" i="1" smtClean="0">
                        <a:latin typeface="Cambria Math" panose="02040503050406030204" pitchFamily="18" charset="0"/>
                      </a:rPr>
                      <m:t>151</m:t>
                    </m:r>
                    <m:r>
                      <a:rPr lang="en-GB" b="0" i="1" smtClean="0">
                        <a:latin typeface="Cambria Math" panose="02040503050406030204" pitchFamily="18" charset="0"/>
                        <a:ea typeface="Cambria Math" panose="02040503050406030204" pitchFamily="18" charset="0"/>
                      </a:rPr>
                      <m:t>±41</m:t>
                    </m:r>
                  </m:oMath>
                </a14:m>
                <a:r>
                  <a:rPr lang="en-US" dirty="0"/>
                  <a:t> events*.</a:t>
                </a:r>
              </a:p>
              <a:p>
                <a:r>
                  <a:rPr lang="en-US" dirty="0"/>
                  <a:t>Signal contains 40 anti-neutrinos.</a:t>
                </a:r>
              </a:p>
            </p:txBody>
          </p:sp>
        </mc:Choice>
        <mc:Fallback xmlns="">
          <p:sp>
            <p:nvSpPr>
              <p:cNvPr id="4" name="Content Placeholder 3">
                <a:extLst>
                  <a:ext uri="{FF2B5EF4-FFF2-40B4-BE49-F238E27FC236}">
                    <a16:creationId xmlns:a16="http://schemas.microsoft.com/office/drawing/2014/main" id="{036E975C-B19C-76D3-0D8F-9D1A9297592C}"/>
                  </a:ext>
                </a:extLst>
              </p:cNvPr>
              <p:cNvSpPr>
                <a:spLocks noGrp="1" noRot="1" noChangeAspect="1" noMove="1" noResize="1" noEditPoints="1" noAdjustHandles="1" noChangeArrowheads="1" noChangeShapeType="1" noTextEdit="1"/>
              </p:cNvSpPr>
              <p:nvPr>
                <p:ph sz="half" idx="2"/>
              </p:nvPr>
            </p:nvSpPr>
            <p:spPr>
              <a:xfrm>
                <a:off x="236765" y="872654"/>
                <a:ext cx="7426934" cy="2389425"/>
              </a:xfrm>
              <a:blipFill>
                <a:blip r:embed="rId3"/>
                <a:stretch>
                  <a:fillRect l="-1365" t="-4233" r="-171" b="-2646"/>
                </a:stretch>
              </a:blipFill>
            </p:spPr>
            <p:txBody>
              <a:bodyPr/>
              <a:lstStyle/>
              <a:p>
                <a:r>
                  <a:rPr lang="en-US">
                    <a:noFill/>
                  </a:rPr>
                  <a:t> </a:t>
                </a:r>
              </a:p>
            </p:txBody>
          </p:sp>
        </mc:Fallback>
      </mc:AlternateContent>
      <p:pic>
        <p:nvPicPr>
          <p:cNvPr id="11" name="Content Placeholder 10" descr="A graph of a graph of a graph&#10;&#10;Description automatically generated with medium confidence">
            <a:extLst>
              <a:ext uri="{FF2B5EF4-FFF2-40B4-BE49-F238E27FC236}">
                <a16:creationId xmlns:a16="http://schemas.microsoft.com/office/drawing/2014/main" id="{B92C3B68-63DC-77D5-B95F-E46BD034FDC5}"/>
              </a:ext>
            </a:extLst>
          </p:cNvPr>
          <p:cNvPicPr>
            <a:picLocks noGrp="1" noChangeAspect="1"/>
          </p:cNvPicPr>
          <p:nvPr>
            <p:ph sz="half" idx="1"/>
          </p:nvPr>
        </p:nvPicPr>
        <p:blipFill>
          <a:blip r:embed="rId4"/>
          <a:stretch>
            <a:fillRect/>
          </a:stretch>
        </p:blipFill>
        <p:spPr>
          <a:xfrm>
            <a:off x="113976" y="3585258"/>
            <a:ext cx="11964048" cy="2860787"/>
          </a:xfrm>
        </p:spPr>
      </p:pic>
      <p:sp>
        <p:nvSpPr>
          <p:cNvPr id="5" name="Slide Number Placeholder 4">
            <a:extLst>
              <a:ext uri="{FF2B5EF4-FFF2-40B4-BE49-F238E27FC236}">
                <a16:creationId xmlns:a16="http://schemas.microsoft.com/office/drawing/2014/main" id="{46703E87-7B35-2FFC-9109-85D283927B13}"/>
              </a:ext>
            </a:extLst>
          </p:cNvPr>
          <p:cNvSpPr>
            <a:spLocks noGrp="1"/>
          </p:cNvSpPr>
          <p:nvPr>
            <p:ph type="sldNum" sz="quarter" idx="12"/>
          </p:nvPr>
        </p:nvSpPr>
        <p:spPr>
          <a:xfrm>
            <a:off x="11646129" y="6353009"/>
            <a:ext cx="400003" cy="365125"/>
          </a:xfrm>
        </p:spPr>
        <p:txBody>
          <a:bodyPr/>
          <a:lstStyle/>
          <a:p>
            <a:fld id="{83FFC4F1-7360-0949-8F22-D5D978ED1558}" type="slidenum">
              <a:rPr lang="en-US" smtClean="0"/>
              <a:pPr/>
              <a:t>12</a:t>
            </a:fld>
            <a:endParaRPr lang="en-US" dirty="0"/>
          </a:p>
        </p:txBody>
      </p:sp>
      <p:pic>
        <p:nvPicPr>
          <p:cNvPr id="14" name="Picture 13" descr="A diagram of a signal region&#10;&#10;Description automatically generated">
            <a:extLst>
              <a:ext uri="{FF2B5EF4-FFF2-40B4-BE49-F238E27FC236}">
                <a16:creationId xmlns:a16="http://schemas.microsoft.com/office/drawing/2014/main" id="{6C07B3AA-7FDF-83D4-4BC3-35F655F9F96E}"/>
              </a:ext>
            </a:extLst>
          </p:cNvPr>
          <p:cNvPicPr>
            <a:picLocks noChangeAspect="1"/>
          </p:cNvPicPr>
          <p:nvPr/>
        </p:nvPicPr>
        <p:blipFill>
          <a:blip r:embed="rId5"/>
          <a:stretch>
            <a:fillRect/>
          </a:stretch>
        </p:blipFill>
        <p:spPr>
          <a:xfrm>
            <a:off x="8160807" y="83983"/>
            <a:ext cx="3917217" cy="3501275"/>
          </a:xfrm>
          <a:prstGeom prst="rect">
            <a:avLst/>
          </a:prstGeom>
        </p:spPr>
      </p:pic>
      <p:sp>
        <p:nvSpPr>
          <p:cNvPr id="3" name="TextBox 2">
            <a:extLst>
              <a:ext uri="{FF2B5EF4-FFF2-40B4-BE49-F238E27FC236}">
                <a16:creationId xmlns:a16="http://schemas.microsoft.com/office/drawing/2014/main" id="{724DD14A-DEE3-8AFD-5206-4D717B5BCD41}"/>
              </a:ext>
            </a:extLst>
          </p:cNvPr>
          <p:cNvSpPr txBox="1"/>
          <p:nvPr/>
        </p:nvSpPr>
        <p:spPr>
          <a:xfrm>
            <a:off x="275037" y="3193572"/>
            <a:ext cx="8052534"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*Uncertainty due to the generator discrepancy for forward hadron production.</a:t>
            </a:r>
          </a:p>
        </p:txBody>
      </p:sp>
      <p:sp>
        <p:nvSpPr>
          <p:cNvPr id="6" name="TextBox 5">
            <a:extLst>
              <a:ext uri="{FF2B5EF4-FFF2-40B4-BE49-F238E27FC236}">
                <a16:creationId xmlns:a16="http://schemas.microsoft.com/office/drawing/2014/main" id="{894C1A91-A5AF-ED62-163A-141B1BC16D4E}"/>
              </a:ext>
            </a:extLst>
          </p:cNvPr>
          <p:cNvSpPr txBox="1"/>
          <p:nvPr/>
        </p:nvSpPr>
        <p:spPr>
          <a:xfrm>
            <a:off x="265829" y="6446045"/>
            <a:ext cx="10469163" cy="369332"/>
          </a:xfrm>
          <a:prstGeom prst="rect">
            <a:avLst/>
          </a:prstGeom>
          <a:noFill/>
        </p:spPr>
        <p:txBody>
          <a:bodyPr wrap="square" rtlCol="0">
            <a:spAutoFit/>
          </a:bodyPr>
          <a:lstStyle/>
          <a:p>
            <a:r>
              <a:rPr lang="en-US" dirty="0">
                <a:latin typeface="Courier" pitchFamily="2" charset="0"/>
                <a:cs typeface="Arial" panose="020B0604020202020204" pitchFamily="34" charset="0"/>
              </a:rPr>
              <a:t>GENIE</a:t>
            </a:r>
            <a:r>
              <a:rPr lang="en-US" dirty="0">
                <a:latin typeface="Arial" panose="020B0604020202020204" pitchFamily="34" charset="0"/>
                <a:cs typeface="Arial" panose="020B0604020202020204" pitchFamily="34" charset="0"/>
              </a:rPr>
              <a:t> does not include experimental systematic uncertainties such as that on momentum resolution.</a:t>
            </a:r>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30D734EA-D1A4-6B76-C944-1759265A65FC}"/>
                  </a:ext>
                </a:extLst>
              </p:cNvPr>
              <p:cNvSpPr txBox="1"/>
              <p:nvPr/>
            </p:nvSpPr>
            <p:spPr>
              <a:xfrm>
                <a:off x="6621235" y="4635845"/>
                <a:ext cx="604157" cy="299313"/>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i="1" smtClean="0">
                              <a:latin typeface="Cambria Math" panose="02040503050406030204" pitchFamily="18" charset="0"/>
                            </a:rPr>
                          </m:ctrlPr>
                        </m:sSubPr>
                        <m:e>
                          <m:r>
                            <a:rPr lang="en-US" i="1" smtClean="0">
                              <a:latin typeface="Cambria Math" panose="02040503050406030204" pitchFamily="18" charset="0"/>
                              <a:ea typeface="Cambria Math" panose="02040503050406030204" pitchFamily="18" charset="0"/>
                            </a:rPr>
                            <m:t>𝜈</m:t>
                          </m:r>
                        </m:e>
                        <m:sub>
                          <m:r>
                            <a:rPr lang="en-US" i="1" smtClean="0">
                              <a:latin typeface="Cambria Math" panose="02040503050406030204" pitchFamily="18" charset="0"/>
                              <a:ea typeface="Cambria Math" panose="02040503050406030204" pitchFamily="18" charset="0"/>
                            </a:rPr>
                            <m:t>𝜇</m:t>
                          </m:r>
                        </m:sub>
                      </m:sSub>
                    </m:oMath>
                  </m:oMathPara>
                </a14:m>
                <a:endParaRPr lang="en-US" dirty="0"/>
              </a:p>
            </p:txBody>
          </p:sp>
        </mc:Choice>
        <mc:Fallback xmlns="">
          <p:sp>
            <p:nvSpPr>
              <p:cNvPr id="7" name="TextBox 6">
                <a:extLst>
                  <a:ext uri="{FF2B5EF4-FFF2-40B4-BE49-F238E27FC236}">
                    <a16:creationId xmlns:a16="http://schemas.microsoft.com/office/drawing/2014/main" id="{30D734EA-D1A4-6B76-C944-1759265A65FC}"/>
                  </a:ext>
                </a:extLst>
              </p:cNvPr>
              <p:cNvSpPr txBox="1">
                <a:spLocks noRot="1" noChangeAspect="1" noMove="1" noResize="1" noEditPoints="1" noAdjustHandles="1" noChangeArrowheads="1" noChangeShapeType="1" noTextEdit="1"/>
              </p:cNvSpPr>
              <p:nvPr/>
            </p:nvSpPr>
            <p:spPr>
              <a:xfrm>
                <a:off x="6621235" y="4635845"/>
                <a:ext cx="604157" cy="299313"/>
              </a:xfrm>
              <a:prstGeom prst="rect">
                <a:avLst/>
              </a:prstGeom>
              <a:blipFill>
                <a:blip r:embed="rId6"/>
                <a:stretch>
                  <a:fillRect b="-20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482C0FB-BF5D-7F82-3757-EE685FF7183E}"/>
                  </a:ext>
                </a:extLst>
              </p:cNvPr>
              <p:cNvSpPr txBox="1"/>
              <p:nvPr/>
            </p:nvSpPr>
            <p:spPr>
              <a:xfrm>
                <a:off x="8025492" y="4636383"/>
                <a:ext cx="604157" cy="30142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acc>
                        <m:accPr>
                          <m:chr m:val="̅"/>
                          <m:ctrlPr>
                            <a:rPr lang="en-US" i="1" smtClean="0">
                              <a:latin typeface="Cambria Math" panose="02040503050406030204" pitchFamily="18" charset="0"/>
                            </a:rPr>
                          </m:ctrlPr>
                        </m:accPr>
                        <m:e>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𝜈</m:t>
                              </m:r>
                            </m:e>
                            <m:sub>
                              <m:r>
                                <a:rPr lang="en-US" i="1">
                                  <a:latin typeface="Cambria Math" panose="02040503050406030204" pitchFamily="18" charset="0"/>
                                  <a:ea typeface="Cambria Math" panose="02040503050406030204" pitchFamily="18" charset="0"/>
                                </a:rPr>
                                <m:t>𝜇</m:t>
                              </m:r>
                            </m:sub>
                          </m:sSub>
                        </m:e>
                      </m:acc>
                    </m:oMath>
                  </m:oMathPara>
                </a14:m>
                <a:endParaRPr lang="en-US" dirty="0"/>
              </a:p>
            </p:txBody>
          </p:sp>
        </mc:Choice>
        <mc:Fallback xmlns="">
          <p:sp>
            <p:nvSpPr>
              <p:cNvPr id="9" name="TextBox 8">
                <a:extLst>
                  <a:ext uri="{FF2B5EF4-FFF2-40B4-BE49-F238E27FC236}">
                    <a16:creationId xmlns:a16="http://schemas.microsoft.com/office/drawing/2014/main" id="{7482C0FB-BF5D-7F82-3757-EE685FF7183E}"/>
                  </a:ext>
                </a:extLst>
              </p:cNvPr>
              <p:cNvSpPr txBox="1">
                <a:spLocks noRot="1" noChangeAspect="1" noMove="1" noResize="1" noEditPoints="1" noAdjustHandles="1" noChangeArrowheads="1" noChangeShapeType="1" noTextEdit="1"/>
              </p:cNvSpPr>
              <p:nvPr/>
            </p:nvSpPr>
            <p:spPr>
              <a:xfrm>
                <a:off x="8025492" y="4636383"/>
                <a:ext cx="604157" cy="301429"/>
              </a:xfrm>
              <a:prstGeom prst="rect">
                <a:avLst/>
              </a:prstGeom>
              <a:blipFill>
                <a:blip r:embed="rId7"/>
                <a:stretch>
                  <a:fillRect b="-20833"/>
                </a:stretch>
              </a:blipFill>
            </p:spPr>
            <p:txBody>
              <a:bodyPr/>
              <a:lstStyle/>
              <a:p>
                <a:r>
                  <a:rPr lang="en-US">
                    <a:noFill/>
                  </a:rPr>
                  <a:t> </a:t>
                </a:r>
              </a:p>
            </p:txBody>
          </p:sp>
        </mc:Fallback>
      </mc:AlternateContent>
    </p:spTree>
    <p:extLst>
      <p:ext uri="{BB962C8B-B14F-4D97-AF65-F5344CB8AC3E}">
        <p14:creationId xmlns:p14="http://schemas.microsoft.com/office/powerpoint/2010/main" val="1050291201"/>
      </p:ext>
    </p:extLst>
  </p:cSld>
  <p:clrMapOvr>
    <a:masterClrMapping/>
  </p:clrMapOvr>
  <mc:AlternateContent xmlns:mc="http://schemas.openxmlformats.org/markup-compatibility/2006">
    <mc:Choice xmlns:p14="http://schemas.microsoft.com/office/powerpoint/2010/main" Requires="p14">
      <p:transition spd="slow" p14:dur="2000" advTm="63981"/>
    </mc:Choice>
    <mc:Fallback>
      <p:transition spd="slow" advTm="63981"/>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94DB56B5-BE6A-3993-94E4-02924602C03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10399" y="2179408"/>
            <a:ext cx="5373189" cy="3969955"/>
          </a:xfrm>
          <a:prstGeom prst="rect">
            <a:avLst/>
          </a:prstGeom>
        </p:spPr>
      </p:pic>
      <mc:AlternateContent xmlns:mc="http://schemas.openxmlformats.org/markup-compatibility/2006" xmlns:a14="http://schemas.microsoft.com/office/drawing/2010/main">
        <mc:Choice Requires="a14">
          <p:sp>
            <p:nvSpPr>
              <p:cNvPr id="2" name="Title 1">
                <a:extLst>
                  <a:ext uri="{FF2B5EF4-FFF2-40B4-BE49-F238E27FC236}">
                    <a16:creationId xmlns:a16="http://schemas.microsoft.com/office/drawing/2014/main" id="{85AFAC01-651B-EA0C-033D-83C7592AB482}"/>
                  </a:ext>
                </a:extLst>
              </p:cNvPr>
              <p:cNvSpPr>
                <a:spLocks noGrp="1"/>
              </p:cNvSpPr>
              <p:nvPr>
                <p:ph type="title"/>
              </p:nvPr>
            </p:nvSpPr>
            <p:spPr>
              <a:xfrm>
                <a:off x="352153" y="65293"/>
                <a:ext cx="10477500" cy="1325563"/>
              </a:xfrm>
            </p:spPr>
            <p:txBody>
              <a:bodyPr/>
              <a:lstStyle/>
              <a:p>
                <a:r>
                  <a:rPr lang="en-US" dirty="0"/>
                  <a:t>FASER</a:t>
                </a:r>
                <a14:m>
                  <m:oMath xmlns:m="http://schemas.openxmlformats.org/officeDocument/2006/math">
                    <m:r>
                      <a:rPr lang="en-US" i="1" smtClean="0">
                        <a:latin typeface="Cambria Math" panose="02040503050406030204" pitchFamily="18" charset="0"/>
                        <a:ea typeface="Cambria Math" panose="02040503050406030204" pitchFamily="18" charset="0"/>
                      </a:rPr>
                      <m:t>𝜈</m:t>
                    </m:r>
                  </m:oMath>
                </a14:m>
                <a:endParaRPr lang="en-US" dirty="0"/>
              </a:p>
            </p:txBody>
          </p:sp>
        </mc:Choice>
        <mc:Fallback xmlns="">
          <p:sp>
            <p:nvSpPr>
              <p:cNvPr id="2" name="Title 1">
                <a:extLst>
                  <a:ext uri="{FF2B5EF4-FFF2-40B4-BE49-F238E27FC236}">
                    <a16:creationId xmlns:a16="http://schemas.microsoft.com/office/drawing/2014/main" id="{85AFAC01-651B-EA0C-033D-83C7592AB482}"/>
                  </a:ext>
                </a:extLst>
              </p:cNvPr>
              <p:cNvSpPr>
                <a:spLocks noGrp="1" noRot="1" noChangeAspect="1" noMove="1" noResize="1" noEditPoints="1" noAdjustHandles="1" noChangeArrowheads="1" noChangeShapeType="1" noTextEdit="1"/>
              </p:cNvSpPr>
              <p:nvPr>
                <p:ph type="title"/>
              </p:nvPr>
            </p:nvSpPr>
            <p:spPr>
              <a:xfrm>
                <a:off x="352153" y="65293"/>
                <a:ext cx="10477500" cy="1325563"/>
              </a:xfrm>
              <a:blipFill>
                <a:blip r:embed="rId4"/>
                <a:stretch>
                  <a:fillRect l="-2300"/>
                </a:stretch>
              </a:blipFill>
            </p:spPr>
            <p:txBody>
              <a:bodyPr/>
              <a:lstStyle/>
              <a:p>
                <a:r>
                  <a:rPr lang="en-US">
                    <a:noFill/>
                  </a:rPr>
                  <a:t> </a:t>
                </a:r>
              </a:p>
            </p:txBody>
          </p:sp>
        </mc:Fallback>
      </mc:AlternateContent>
      <p:sp>
        <p:nvSpPr>
          <p:cNvPr id="3" name="Content Placeholder 2">
            <a:extLst>
              <a:ext uri="{FF2B5EF4-FFF2-40B4-BE49-F238E27FC236}">
                <a16:creationId xmlns:a16="http://schemas.microsoft.com/office/drawing/2014/main" id="{C30153EF-F08C-3DD5-32AD-9AA4B8719B0E}"/>
              </a:ext>
            </a:extLst>
          </p:cNvPr>
          <p:cNvSpPr>
            <a:spLocks noGrp="1"/>
          </p:cNvSpPr>
          <p:nvPr>
            <p:ph sz="half" idx="1"/>
          </p:nvPr>
        </p:nvSpPr>
        <p:spPr>
          <a:xfrm>
            <a:off x="529130" y="1262149"/>
            <a:ext cx="7009229" cy="5530558"/>
          </a:xfrm>
        </p:spPr>
        <p:txBody>
          <a:bodyPr>
            <a:normAutofit/>
          </a:bodyPr>
          <a:lstStyle/>
          <a:p>
            <a:r>
              <a:rPr lang="en-US" dirty="0"/>
              <a:t>1.1 ton, 1m long target mass: 730 layers of interleaved tungsten and emulsion films.</a:t>
            </a:r>
          </a:p>
          <a:p>
            <a:r>
              <a:rPr lang="en-US" dirty="0"/>
              <a:t>Emulsion film contains silver bromide crystals (</a:t>
            </a:r>
            <a:r>
              <a:rPr lang="en-US" dirty="0" err="1"/>
              <a:t>AgBr</a:t>
            </a:r>
            <a:r>
              <a:rPr lang="en-US" dirty="0"/>
              <a:t>) which, after chemical development, record ionization quasi-permanently.</a:t>
            </a:r>
          </a:p>
          <a:p>
            <a:r>
              <a:rPr lang="en-US" dirty="0"/>
              <a:t>Spatial resolution of 50 nm.</a:t>
            </a:r>
          </a:p>
          <a:p>
            <a:r>
              <a:rPr lang="en-US" dirty="0"/>
              <a:t>Films saturate at ~ 5x10</a:t>
            </a:r>
            <a:r>
              <a:rPr lang="en-US" baseline="30000" dirty="0"/>
              <a:t>5 </a:t>
            </a:r>
            <a:r>
              <a:rPr lang="en-US" dirty="0"/>
              <a:t>tracks/cm</a:t>
            </a:r>
            <a:r>
              <a:rPr lang="en-US" baseline="30000" dirty="0"/>
              <a:t>2</a:t>
            </a:r>
            <a:r>
              <a:rPr lang="en-US" dirty="0"/>
              <a:t> and must be replaced periodically.</a:t>
            </a:r>
          </a:p>
          <a:p>
            <a:r>
              <a:rPr lang="en-US" dirty="0"/>
              <a:t>First neutrino analysis uses 150 films or 68 Kg (9.5 fb</a:t>
            </a:r>
            <a:r>
              <a:rPr lang="en-US" baseline="30000" dirty="0"/>
              <a:t>-1 </a:t>
            </a:r>
            <a:r>
              <a:rPr lang="en-US" dirty="0"/>
              <a:t>in 2022).</a:t>
            </a:r>
          </a:p>
        </p:txBody>
      </p:sp>
      <p:sp>
        <p:nvSpPr>
          <p:cNvPr id="5" name="Slide Number Placeholder 4">
            <a:extLst>
              <a:ext uri="{FF2B5EF4-FFF2-40B4-BE49-F238E27FC236}">
                <a16:creationId xmlns:a16="http://schemas.microsoft.com/office/drawing/2014/main" id="{ACE6AA28-2950-558D-B7CB-54ED4F70347A}"/>
              </a:ext>
            </a:extLst>
          </p:cNvPr>
          <p:cNvSpPr>
            <a:spLocks noGrp="1"/>
          </p:cNvSpPr>
          <p:nvPr>
            <p:ph type="sldNum" sz="quarter" idx="12"/>
          </p:nvPr>
        </p:nvSpPr>
        <p:spPr/>
        <p:txBody>
          <a:bodyPr/>
          <a:lstStyle/>
          <a:p>
            <a:fld id="{83FFC4F1-7360-0949-8F22-D5D978ED1558}" type="slidenum">
              <a:rPr lang="en-US" smtClean="0"/>
              <a:pPr/>
              <a:t>13</a:t>
            </a:fld>
            <a:endParaRPr lang="en-US" dirty="0"/>
          </a:p>
        </p:txBody>
      </p:sp>
      <p:pic>
        <p:nvPicPr>
          <p:cNvPr id="13" name="Content Placeholder 12" descr="A group of small objects&#10;&#10;Description automatically generated with medium confidence">
            <a:extLst>
              <a:ext uri="{FF2B5EF4-FFF2-40B4-BE49-F238E27FC236}">
                <a16:creationId xmlns:a16="http://schemas.microsoft.com/office/drawing/2014/main" id="{5D0F8EDD-2C0F-C64B-DA64-C8E6B232BA12}"/>
              </a:ext>
            </a:extLst>
          </p:cNvPr>
          <p:cNvPicPr>
            <a:picLocks noGrp="1" noChangeAspect="1"/>
          </p:cNvPicPr>
          <p:nvPr>
            <p:ph sz="half" idx="2"/>
          </p:nvPr>
        </p:nvPicPr>
        <p:blipFill rotWithShape="1">
          <a:blip r:embed="rId5"/>
          <a:srcRect t="46966"/>
          <a:stretch/>
        </p:blipFill>
        <p:spPr>
          <a:xfrm>
            <a:off x="8051346" y="390810"/>
            <a:ext cx="3291293" cy="1788598"/>
          </a:xfrm>
          <a:prstGeom prst="rect">
            <a:avLst/>
          </a:prstGeom>
          <a:ln>
            <a:noFill/>
          </a:ln>
          <a:effectLst>
            <a:softEdge rad="112500"/>
          </a:effectLst>
        </p:spPr>
      </p:pic>
    </p:spTree>
    <p:extLst>
      <p:ext uri="{BB962C8B-B14F-4D97-AF65-F5344CB8AC3E}">
        <p14:creationId xmlns:p14="http://schemas.microsoft.com/office/powerpoint/2010/main" val="1648261745"/>
      </p:ext>
    </p:extLst>
  </p:cSld>
  <p:clrMapOvr>
    <a:masterClrMapping/>
  </p:clrMapOvr>
  <mc:AlternateContent xmlns:mc="http://schemas.openxmlformats.org/markup-compatibility/2006">
    <mc:Choice xmlns:p14="http://schemas.microsoft.com/office/powerpoint/2010/main" Requires="p14">
      <p:transition spd="slow" p14:dur="2000" advTm="62736"/>
    </mc:Choice>
    <mc:Fallback>
      <p:transition spd="slow" advTm="62736"/>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3345025-21B9-9788-9B0A-4D2E64C36F00}"/>
              </a:ext>
            </a:extLst>
          </p:cNvPr>
          <p:cNvSpPr>
            <a:spLocks noGrp="1"/>
          </p:cNvSpPr>
          <p:nvPr>
            <p:ph type="sldNum" sz="quarter" idx="12"/>
          </p:nvPr>
        </p:nvSpPr>
        <p:spPr/>
        <p:txBody>
          <a:bodyPr/>
          <a:lstStyle/>
          <a:p>
            <a:fld id="{83FFC4F1-7360-0949-8F22-D5D978ED1558}" type="slidenum">
              <a:rPr lang="en-US" smtClean="0"/>
              <a:pPr/>
              <a:t>14</a:t>
            </a:fld>
            <a:endParaRPr lang="en-US" dirty="0"/>
          </a:p>
        </p:txBody>
      </p:sp>
      <p:sp>
        <p:nvSpPr>
          <p:cNvPr id="10" name="Rectangle 9">
            <a:extLst>
              <a:ext uri="{FF2B5EF4-FFF2-40B4-BE49-F238E27FC236}">
                <a16:creationId xmlns:a16="http://schemas.microsoft.com/office/drawing/2014/main" id="{FDC5174F-C063-73EF-EF5A-F73883B8AC52}"/>
              </a:ext>
            </a:extLst>
          </p:cNvPr>
          <p:cNvSpPr/>
          <p:nvPr/>
        </p:nvSpPr>
        <p:spPr>
          <a:xfrm>
            <a:off x="9036692" y="6074695"/>
            <a:ext cx="3396601" cy="83636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11" name="Content Placeholder 6" descr="A collage of images of different colors&#10;&#10;Description automatically generated">
            <a:extLst>
              <a:ext uri="{FF2B5EF4-FFF2-40B4-BE49-F238E27FC236}">
                <a16:creationId xmlns:a16="http://schemas.microsoft.com/office/drawing/2014/main" id="{CD853E1E-512E-ED26-4764-CBFE3C9538DB}"/>
              </a:ext>
            </a:extLst>
          </p:cNvPr>
          <p:cNvPicPr>
            <a:picLocks noChangeAspect="1"/>
          </p:cNvPicPr>
          <p:nvPr/>
        </p:nvPicPr>
        <p:blipFill rotWithShape="1">
          <a:blip r:embed="rId3"/>
          <a:srcRect l="50506" t="51474" r="1037" b="1134"/>
          <a:stretch/>
        </p:blipFill>
        <p:spPr>
          <a:xfrm>
            <a:off x="6047299" y="-27670"/>
            <a:ext cx="6192057" cy="4294867"/>
          </a:xfrm>
          <a:prstGeom prst="rect">
            <a:avLst/>
          </a:prstGeom>
        </p:spPr>
      </p:pic>
      <p:pic>
        <p:nvPicPr>
          <p:cNvPr id="15" name="Content Placeholder 6" descr="A collage of images of different colors&#10;&#10;Description automatically generated">
            <a:extLst>
              <a:ext uri="{FF2B5EF4-FFF2-40B4-BE49-F238E27FC236}">
                <a16:creationId xmlns:a16="http://schemas.microsoft.com/office/drawing/2014/main" id="{7FA1E50F-F69A-092F-1641-A298C358AE94}"/>
              </a:ext>
            </a:extLst>
          </p:cNvPr>
          <p:cNvPicPr>
            <a:picLocks noChangeAspect="1"/>
          </p:cNvPicPr>
          <p:nvPr/>
        </p:nvPicPr>
        <p:blipFill rotWithShape="1">
          <a:blip r:embed="rId3"/>
          <a:srcRect l="50355" t="1182" r="1188" b="51426"/>
          <a:stretch/>
        </p:blipFill>
        <p:spPr>
          <a:xfrm>
            <a:off x="-203196" y="-36238"/>
            <a:ext cx="6204409" cy="4303435"/>
          </a:xfrm>
          <a:prstGeom prst="rect">
            <a:avLst/>
          </a:prstGeom>
        </p:spPr>
      </p:pic>
      <mc:AlternateContent xmlns:mc="http://schemas.openxmlformats.org/markup-compatibility/2006" xmlns:a14="http://schemas.microsoft.com/office/drawing/2010/main">
        <mc:Choice Requires="a14">
          <p:sp>
            <p:nvSpPr>
              <p:cNvPr id="18" name="Content Placeholder 2">
                <a:extLst>
                  <a:ext uri="{FF2B5EF4-FFF2-40B4-BE49-F238E27FC236}">
                    <a16:creationId xmlns:a16="http://schemas.microsoft.com/office/drawing/2014/main" id="{F4780584-600C-84D8-F30A-038B96F5A061}"/>
                  </a:ext>
                </a:extLst>
              </p:cNvPr>
              <p:cNvSpPr>
                <a:spLocks noGrp="1"/>
              </p:cNvSpPr>
              <p:nvPr>
                <p:ph sz="half" idx="1"/>
              </p:nvPr>
            </p:nvSpPr>
            <p:spPr>
              <a:xfrm>
                <a:off x="0" y="4291479"/>
                <a:ext cx="6014938" cy="1807498"/>
              </a:xfrm>
            </p:spPr>
            <p:txBody>
              <a:bodyPr>
                <a:normAutofit/>
              </a:bodyPr>
              <a:lstStyle/>
              <a:p>
                <a:pPr marL="0" indent="0">
                  <a:buNone/>
                </a:pPr>
                <a14:m>
                  <m:oMath xmlns:m="http://schemas.openxmlformats.org/officeDocument/2006/math">
                    <m:sSub>
                      <m:sSubPr>
                        <m:ctrlPr>
                          <a:rPr lang="en-US" sz="2400" i="1" smtClean="0">
                            <a:latin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𝜈</m:t>
                        </m:r>
                      </m:e>
                      <m:sub>
                        <m:r>
                          <a:rPr lang="en-GB" sz="2400" b="0" i="1" smtClean="0">
                            <a:latin typeface="Cambria Math" panose="02040503050406030204" pitchFamily="18" charset="0"/>
                          </a:rPr>
                          <m:t>𝑒</m:t>
                        </m:r>
                      </m:sub>
                    </m:sSub>
                  </m:oMath>
                </a14:m>
                <a:r>
                  <a:rPr lang="en-US" sz="2400" dirty="0"/>
                  <a:t> leave short tracks + EM shower.</a:t>
                </a:r>
              </a:p>
              <a:p>
                <a:pPr marL="0" indent="0">
                  <a:buNone/>
                </a:pPr>
                <a:r>
                  <a:rPr lang="en-US" sz="2400" dirty="0"/>
                  <a:t>Expected 0.6-5.2 CC </a:t>
                </a:r>
                <a14:m>
                  <m:oMath xmlns:m="http://schemas.openxmlformats.org/officeDocument/2006/math">
                    <m:sSub>
                      <m:sSubPr>
                        <m:ctrlPr>
                          <a:rPr lang="en-US" sz="2400" i="1" smtClean="0">
                            <a:latin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𝜈</m:t>
                        </m:r>
                      </m:e>
                      <m:sub>
                        <m:r>
                          <a:rPr lang="en-GB" sz="2400" b="0" i="1" smtClean="0">
                            <a:latin typeface="Cambria Math" panose="02040503050406030204" pitchFamily="18" charset="0"/>
                          </a:rPr>
                          <m:t>𝑒</m:t>
                        </m:r>
                      </m:sub>
                    </m:sSub>
                  </m:oMath>
                </a14:m>
                <a:r>
                  <a:rPr lang="en-US" sz="2400" dirty="0"/>
                  <a:t> interactions.</a:t>
                </a:r>
              </a:p>
              <a:p>
                <a:pPr marL="0" indent="0">
                  <a:buNone/>
                </a:pPr>
                <a:r>
                  <a:rPr lang="en-US" sz="2400" dirty="0"/>
                  <a:t>Observed 3 </a:t>
                </a:r>
                <a14:m>
                  <m:oMath xmlns:m="http://schemas.openxmlformats.org/officeDocument/2006/math">
                    <m:sSub>
                      <m:sSubPr>
                        <m:ctrlPr>
                          <a:rPr lang="en-US" sz="2400" i="1" smtClean="0">
                            <a:latin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𝜈</m:t>
                        </m:r>
                      </m:e>
                      <m:sub>
                        <m:r>
                          <a:rPr lang="en-GB" sz="2400" b="0" i="1" smtClean="0">
                            <a:latin typeface="Cambria Math" panose="02040503050406030204" pitchFamily="18" charset="0"/>
                          </a:rPr>
                          <m:t>𝑒</m:t>
                        </m:r>
                      </m:sub>
                    </m:sSub>
                    <m:r>
                      <a:rPr lang="en-GB" sz="2400" b="0" i="1" smtClean="0">
                        <a:latin typeface="Cambria Math" panose="02040503050406030204" pitchFamily="18" charset="0"/>
                      </a:rPr>
                      <m:t> </m:t>
                    </m:r>
                  </m:oMath>
                </a14:m>
                <a:r>
                  <a:rPr lang="en-US" sz="2400" dirty="0"/>
                  <a:t>events with a background of </a:t>
                </a:r>
                <a14:m>
                  <m:oMath xmlns:m="http://schemas.openxmlformats.org/officeDocument/2006/math">
                    <m:r>
                      <a:rPr lang="en-GB" sz="2400" b="0" i="1" smtClean="0">
                        <a:latin typeface="Cambria Math" panose="02040503050406030204" pitchFamily="18" charset="0"/>
                      </a:rPr>
                      <m:t>0.002</m:t>
                    </m:r>
                    <m:r>
                      <a:rPr lang="en-GB" sz="2400" b="0" i="1" smtClean="0">
                        <a:latin typeface="Cambria Math" panose="02040503050406030204" pitchFamily="18" charset="0"/>
                        <a:ea typeface="Cambria Math" panose="02040503050406030204" pitchFamily="18" charset="0"/>
                      </a:rPr>
                      <m:t>±0.003</m:t>
                    </m:r>
                  </m:oMath>
                </a14:m>
                <a:r>
                  <a:rPr lang="en-US" sz="2400" dirty="0"/>
                  <a:t> neutral hadrons (5</a:t>
                </a:r>
                <a14:m>
                  <m:oMath xmlns:m="http://schemas.openxmlformats.org/officeDocument/2006/math">
                    <m:r>
                      <a:rPr lang="en-US" sz="2400" i="1">
                        <a:latin typeface="Cambria Math" panose="02040503050406030204" pitchFamily="18" charset="0"/>
                        <a:ea typeface="Cambria Math" panose="02040503050406030204" pitchFamily="18" charset="0"/>
                      </a:rPr>
                      <m:t>𝜎</m:t>
                    </m:r>
                  </m:oMath>
                </a14:m>
                <a:r>
                  <a:rPr lang="en-US" sz="2400" dirty="0"/>
                  <a:t>).</a:t>
                </a:r>
              </a:p>
              <a:p>
                <a:pPr marL="0" indent="0">
                  <a:buNone/>
                </a:pPr>
                <a:endParaRPr lang="en-US" sz="2400" dirty="0"/>
              </a:p>
              <a:p>
                <a:pPr marL="0" indent="0">
                  <a:buNone/>
                </a:pPr>
                <a:endParaRPr lang="en-US" sz="2400" dirty="0"/>
              </a:p>
            </p:txBody>
          </p:sp>
        </mc:Choice>
        <mc:Fallback xmlns="">
          <p:sp>
            <p:nvSpPr>
              <p:cNvPr id="18" name="Content Placeholder 2">
                <a:extLst>
                  <a:ext uri="{FF2B5EF4-FFF2-40B4-BE49-F238E27FC236}">
                    <a16:creationId xmlns:a16="http://schemas.microsoft.com/office/drawing/2014/main" id="{F4780584-600C-84D8-F30A-038B96F5A061}"/>
                  </a:ext>
                </a:extLst>
              </p:cNvPr>
              <p:cNvSpPr>
                <a:spLocks noGrp="1" noRot="1" noChangeAspect="1" noMove="1" noResize="1" noEditPoints="1" noAdjustHandles="1" noChangeArrowheads="1" noChangeShapeType="1" noTextEdit="1"/>
              </p:cNvSpPr>
              <p:nvPr>
                <p:ph sz="half" idx="1"/>
              </p:nvPr>
            </p:nvSpPr>
            <p:spPr>
              <a:xfrm>
                <a:off x="0" y="4291479"/>
                <a:ext cx="6014938" cy="1807498"/>
              </a:xfrm>
              <a:blipFill>
                <a:blip r:embed="rId4"/>
                <a:stretch>
                  <a:fillRect l="-1688" t="-4167" r="-2532"/>
                </a:stretch>
              </a:blipFill>
            </p:spPr>
            <p:txBody>
              <a:bodyPr/>
              <a:lstStyle/>
              <a:p>
                <a:r>
                  <a:rPr lang="en-US">
                    <a:noFill/>
                  </a:rPr>
                  <a:t> </a:t>
                </a:r>
              </a:p>
            </p:txBody>
          </p:sp>
        </mc:Fallback>
      </mc:AlternateContent>
      <p:pic>
        <p:nvPicPr>
          <p:cNvPr id="19" name="Content Placeholder 6" descr="A collage of images of different colors&#10;&#10;Description automatically generated">
            <a:extLst>
              <a:ext uri="{FF2B5EF4-FFF2-40B4-BE49-F238E27FC236}">
                <a16:creationId xmlns:a16="http://schemas.microsoft.com/office/drawing/2014/main" id="{B3567FDC-AEA9-390F-2EFD-04DEF6A3BE08}"/>
              </a:ext>
            </a:extLst>
          </p:cNvPr>
          <p:cNvPicPr>
            <a:picLocks noChangeAspect="1"/>
          </p:cNvPicPr>
          <p:nvPr/>
        </p:nvPicPr>
        <p:blipFill rotWithShape="1">
          <a:blip r:embed="rId3"/>
          <a:srcRect l="4485" t="65197" r="50185" b="2283"/>
          <a:stretch/>
        </p:blipFill>
        <p:spPr>
          <a:xfrm>
            <a:off x="8531745" y="116345"/>
            <a:ext cx="3562581" cy="1812555"/>
          </a:xfrm>
          <a:prstGeom prst="rect">
            <a:avLst/>
          </a:prstGeom>
          <a:ln w="28575">
            <a:solidFill>
              <a:schemeClr val="bg1"/>
            </a:solidFill>
          </a:ln>
        </p:spPr>
      </p:pic>
      <p:pic>
        <p:nvPicPr>
          <p:cNvPr id="20" name="Content Placeholder 6" descr="A collage of images of different colors&#10;&#10;Description automatically generated">
            <a:extLst>
              <a:ext uri="{FF2B5EF4-FFF2-40B4-BE49-F238E27FC236}">
                <a16:creationId xmlns:a16="http://schemas.microsoft.com/office/drawing/2014/main" id="{5F981B37-5FBD-BC14-B88F-5EB399DA10C3}"/>
              </a:ext>
            </a:extLst>
          </p:cNvPr>
          <p:cNvPicPr>
            <a:picLocks noChangeAspect="1"/>
          </p:cNvPicPr>
          <p:nvPr/>
        </p:nvPicPr>
        <p:blipFill rotWithShape="1">
          <a:blip r:embed="rId3"/>
          <a:srcRect l="5369" t="12375" r="50303" b="52821"/>
          <a:stretch/>
        </p:blipFill>
        <p:spPr>
          <a:xfrm>
            <a:off x="2931287" y="84784"/>
            <a:ext cx="2928089" cy="1630418"/>
          </a:xfrm>
          <a:prstGeom prst="rect">
            <a:avLst/>
          </a:prstGeom>
          <a:ln w="28575">
            <a:solidFill>
              <a:schemeClr val="bg1"/>
            </a:solidFill>
          </a:ln>
          <a:effectLst>
            <a:outerShdw blurRad="190500" algn="tl" rotWithShape="0">
              <a:srgbClr val="000000">
                <a:alpha val="70000"/>
              </a:srgbClr>
            </a:outerShdw>
          </a:effectLst>
        </p:spPr>
      </p:pic>
      <p:sp>
        <p:nvSpPr>
          <p:cNvPr id="21" name="TextBox 20">
            <a:extLst>
              <a:ext uri="{FF2B5EF4-FFF2-40B4-BE49-F238E27FC236}">
                <a16:creationId xmlns:a16="http://schemas.microsoft.com/office/drawing/2014/main" id="{832522BB-B18B-6B2C-27AA-A1167DA00BB1}"/>
              </a:ext>
            </a:extLst>
          </p:cNvPr>
          <p:cNvSpPr txBox="1"/>
          <p:nvPr/>
        </p:nvSpPr>
        <p:spPr>
          <a:xfrm>
            <a:off x="613129" y="84784"/>
            <a:ext cx="2151871" cy="400110"/>
          </a:xfrm>
          <a:prstGeom prst="rect">
            <a:avLst/>
          </a:prstGeom>
          <a:noFill/>
        </p:spPr>
        <p:txBody>
          <a:bodyPr wrap="none" rtlCol="0">
            <a:spAutoFit/>
          </a:bodyPr>
          <a:lstStyle/>
          <a:p>
            <a:r>
              <a:rPr lang="en-US" sz="2000" dirty="0">
                <a:solidFill>
                  <a:schemeClr val="bg1"/>
                </a:solidFill>
                <a:latin typeface="Arial" panose="020B0604020202020204" pitchFamily="34" charset="0"/>
                <a:cs typeface="Arial" panose="020B0604020202020204" pitchFamily="34" charset="0"/>
              </a:rPr>
              <a:t>Transverse View</a:t>
            </a:r>
          </a:p>
        </p:txBody>
      </p:sp>
      <p:sp>
        <p:nvSpPr>
          <p:cNvPr id="22" name="TextBox 21">
            <a:extLst>
              <a:ext uri="{FF2B5EF4-FFF2-40B4-BE49-F238E27FC236}">
                <a16:creationId xmlns:a16="http://schemas.microsoft.com/office/drawing/2014/main" id="{1931E1E7-CDAB-C196-1F87-40EA32BFA995}"/>
              </a:ext>
            </a:extLst>
          </p:cNvPr>
          <p:cNvSpPr txBox="1"/>
          <p:nvPr/>
        </p:nvSpPr>
        <p:spPr>
          <a:xfrm>
            <a:off x="6146241" y="84784"/>
            <a:ext cx="2141722" cy="400110"/>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Transverse View</a:t>
            </a:r>
          </a:p>
        </p:txBody>
      </p:sp>
      <p:sp>
        <p:nvSpPr>
          <p:cNvPr id="23" name="TextBox 22">
            <a:extLst>
              <a:ext uri="{FF2B5EF4-FFF2-40B4-BE49-F238E27FC236}">
                <a16:creationId xmlns:a16="http://schemas.microsoft.com/office/drawing/2014/main" id="{2ADAF14F-EFD4-AB66-A0DA-8687FB0A913B}"/>
              </a:ext>
            </a:extLst>
          </p:cNvPr>
          <p:cNvSpPr txBox="1"/>
          <p:nvPr/>
        </p:nvSpPr>
        <p:spPr>
          <a:xfrm>
            <a:off x="2933511" y="196155"/>
            <a:ext cx="1423788" cy="400110"/>
          </a:xfrm>
          <a:prstGeom prst="rect">
            <a:avLst/>
          </a:prstGeom>
          <a:noFill/>
        </p:spPr>
        <p:txBody>
          <a:bodyPr wrap="none" rtlCol="0">
            <a:spAutoFit/>
          </a:bodyPr>
          <a:lstStyle/>
          <a:p>
            <a:r>
              <a:rPr lang="en-US" sz="2000" dirty="0">
                <a:solidFill>
                  <a:schemeClr val="bg1"/>
                </a:solidFill>
                <a:latin typeface="Arial" panose="020B0604020202020204" pitchFamily="34" charset="0"/>
                <a:cs typeface="Arial" panose="020B0604020202020204" pitchFamily="34" charset="0"/>
              </a:rPr>
              <a:t>Lab Frame</a:t>
            </a:r>
          </a:p>
        </p:txBody>
      </p:sp>
      <p:sp>
        <p:nvSpPr>
          <p:cNvPr id="24" name="TextBox 23">
            <a:extLst>
              <a:ext uri="{FF2B5EF4-FFF2-40B4-BE49-F238E27FC236}">
                <a16:creationId xmlns:a16="http://schemas.microsoft.com/office/drawing/2014/main" id="{1E1186CD-69AD-8882-3CC0-79ED46B01D91}"/>
              </a:ext>
            </a:extLst>
          </p:cNvPr>
          <p:cNvSpPr txBox="1"/>
          <p:nvPr/>
        </p:nvSpPr>
        <p:spPr>
          <a:xfrm>
            <a:off x="8602060" y="196155"/>
            <a:ext cx="1472106" cy="400110"/>
          </a:xfrm>
          <a:prstGeom prst="rect">
            <a:avLst/>
          </a:prstGeom>
          <a:noFill/>
        </p:spPr>
        <p:txBody>
          <a:bodyPr wrap="square" rtlCol="0">
            <a:spAutoFit/>
          </a:bodyPr>
          <a:lstStyle/>
          <a:p>
            <a:r>
              <a:rPr lang="en-US" sz="2000" dirty="0">
                <a:solidFill>
                  <a:schemeClr val="bg1"/>
                </a:solidFill>
                <a:latin typeface="Arial" panose="020B0604020202020204" pitchFamily="34" charset="0"/>
                <a:cs typeface="Arial" panose="020B0604020202020204" pitchFamily="34" charset="0"/>
              </a:rPr>
              <a:t>Lab Frame</a:t>
            </a:r>
          </a:p>
        </p:txBody>
      </p:sp>
      <mc:AlternateContent xmlns:mc="http://schemas.openxmlformats.org/markup-compatibility/2006" xmlns:a14="http://schemas.microsoft.com/office/drawing/2010/main">
        <mc:Choice Requires="a14">
          <p:sp>
            <p:nvSpPr>
              <p:cNvPr id="25" name="Content Placeholder 2">
                <a:extLst>
                  <a:ext uri="{FF2B5EF4-FFF2-40B4-BE49-F238E27FC236}">
                    <a16:creationId xmlns:a16="http://schemas.microsoft.com/office/drawing/2014/main" id="{6C7EB1C9-92E2-2A6A-946B-7430AB3F1F5D}"/>
                  </a:ext>
                </a:extLst>
              </p:cNvPr>
              <p:cNvSpPr txBox="1">
                <a:spLocks/>
              </p:cNvSpPr>
              <p:nvPr/>
            </p:nvSpPr>
            <p:spPr>
              <a:xfrm>
                <a:off x="6030626" y="4232565"/>
                <a:ext cx="6096000" cy="211913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14:m>
                  <m:oMath xmlns:m="http://schemas.openxmlformats.org/officeDocument/2006/math">
                    <m:sSub>
                      <m:sSubPr>
                        <m:ctrlPr>
                          <a:rPr lang="en-US" sz="2400" i="1" smtClean="0">
                            <a:latin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𝜈</m:t>
                        </m:r>
                      </m:e>
                      <m:sub>
                        <m:r>
                          <a:rPr lang="en-US" sz="2400" i="1" smtClean="0">
                            <a:latin typeface="Cambria Math" panose="02040503050406030204" pitchFamily="18" charset="0"/>
                            <a:ea typeface="Cambria Math" panose="02040503050406030204" pitchFamily="18" charset="0"/>
                          </a:rPr>
                          <m:t>𝜇</m:t>
                        </m:r>
                      </m:sub>
                    </m:sSub>
                  </m:oMath>
                </a14:m>
                <a:r>
                  <a:rPr lang="en-US" sz="2400" dirty="0"/>
                  <a:t> leave long tracks + no shower.</a:t>
                </a:r>
              </a:p>
              <a:p>
                <a:pPr marL="0" indent="0">
                  <a:buNone/>
                </a:pPr>
                <a:r>
                  <a:rPr lang="en-US" sz="2400" dirty="0"/>
                  <a:t>Expected 3.0-8.6 CC </a:t>
                </a:r>
                <a14:m>
                  <m:oMath xmlns:m="http://schemas.openxmlformats.org/officeDocument/2006/math">
                    <m:sSub>
                      <m:sSubPr>
                        <m:ctrlPr>
                          <a:rPr lang="en-US" sz="2400" i="1" smtClean="0">
                            <a:latin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𝜈</m:t>
                        </m:r>
                      </m:e>
                      <m:sub>
                        <m:r>
                          <a:rPr lang="en-US" sz="2400" i="1" smtClean="0">
                            <a:latin typeface="Cambria Math" panose="02040503050406030204" pitchFamily="18" charset="0"/>
                            <a:ea typeface="Cambria Math" panose="02040503050406030204" pitchFamily="18" charset="0"/>
                          </a:rPr>
                          <m:t>𝜇</m:t>
                        </m:r>
                      </m:sub>
                    </m:sSub>
                  </m:oMath>
                </a14:m>
                <a:r>
                  <a:rPr lang="en-US" sz="2400" dirty="0"/>
                  <a:t> interactions.</a:t>
                </a:r>
              </a:p>
              <a:p>
                <a:pPr marL="0" indent="0">
                  <a:buNone/>
                </a:pPr>
                <a:r>
                  <a:rPr lang="en-US" sz="2400" dirty="0"/>
                  <a:t>Observed 4 </a:t>
                </a:r>
                <a14:m>
                  <m:oMath xmlns:m="http://schemas.openxmlformats.org/officeDocument/2006/math">
                    <m:sSub>
                      <m:sSubPr>
                        <m:ctrlPr>
                          <a:rPr lang="en-US" sz="2400" i="1" smtClean="0">
                            <a:latin typeface="Cambria Math" panose="02040503050406030204" pitchFamily="18" charset="0"/>
                          </a:rPr>
                        </m:ctrlPr>
                      </m:sSubPr>
                      <m:e>
                        <m:r>
                          <a:rPr lang="en-US" sz="2400" i="1" smtClean="0">
                            <a:latin typeface="Cambria Math" panose="02040503050406030204" pitchFamily="18" charset="0"/>
                            <a:ea typeface="Cambria Math" panose="02040503050406030204" pitchFamily="18" charset="0"/>
                          </a:rPr>
                          <m:t>𝜈</m:t>
                        </m:r>
                      </m:e>
                      <m:sub>
                        <m:r>
                          <a:rPr lang="en-US" sz="2400" i="1" smtClean="0">
                            <a:latin typeface="Cambria Math" panose="02040503050406030204" pitchFamily="18" charset="0"/>
                            <a:ea typeface="Cambria Math" panose="02040503050406030204" pitchFamily="18" charset="0"/>
                          </a:rPr>
                          <m:t>𝜇</m:t>
                        </m:r>
                      </m:sub>
                    </m:sSub>
                    <m:r>
                      <a:rPr lang="en-GB" sz="2400" b="0" i="1" smtClean="0">
                        <a:latin typeface="Cambria Math" panose="02040503050406030204" pitchFamily="18" charset="0"/>
                      </a:rPr>
                      <m:t> </m:t>
                    </m:r>
                  </m:oMath>
                </a14:m>
                <a:r>
                  <a:rPr lang="en-US" sz="2400" dirty="0"/>
                  <a:t>events with a combined background of </a:t>
                </a:r>
                <a14:m>
                  <m:oMath xmlns:m="http://schemas.openxmlformats.org/officeDocument/2006/math">
                    <m:r>
                      <a:rPr lang="en-GB" sz="2400" i="1">
                        <a:latin typeface="Cambria Math" panose="02040503050406030204" pitchFamily="18" charset="0"/>
                      </a:rPr>
                      <m:t>0.</m:t>
                    </m:r>
                    <m:r>
                      <a:rPr lang="en-GB" sz="2400" b="0" i="1" smtClean="0">
                        <a:latin typeface="Cambria Math" panose="02040503050406030204" pitchFamily="18" charset="0"/>
                      </a:rPr>
                      <m:t>51</m:t>
                    </m:r>
                    <m:r>
                      <a:rPr lang="en-GB" sz="2400" i="1">
                        <a:latin typeface="Cambria Math" panose="02040503050406030204" pitchFamily="18" charset="0"/>
                        <a:ea typeface="Cambria Math" panose="02040503050406030204" pitchFamily="18" charset="0"/>
                      </a:rPr>
                      <m:t>±0.</m:t>
                    </m:r>
                    <m:r>
                      <a:rPr lang="en-GB" sz="2400" b="0" i="1" smtClean="0">
                        <a:latin typeface="Cambria Math" panose="02040503050406030204" pitchFamily="18" charset="0"/>
                        <a:ea typeface="Cambria Math" panose="02040503050406030204" pitchFamily="18" charset="0"/>
                      </a:rPr>
                      <m:t>27</m:t>
                    </m:r>
                    <m:r>
                      <a:rPr lang="en-GB" sz="2400" i="1">
                        <a:latin typeface="Cambria Math" panose="02040503050406030204" pitchFamily="18" charset="0"/>
                        <a:ea typeface="Cambria Math" panose="02040503050406030204" pitchFamily="18" charset="0"/>
                      </a:rPr>
                      <m:t> </m:t>
                    </m:r>
                  </m:oMath>
                </a14:m>
                <a:r>
                  <a:rPr lang="en-US" sz="2400" dirty="0"/>
                  <a:t>neutral hadrons and Neutral-Current </a:t>
                </a:r>
                <a14:m>
                  <m:oMath xmlns:m="http://schemas.openxmlformats.org/officeDocument/2006/math">
                    <m:r>
                      <a:rPr lang="en-US" sz="2400" i="1">
                        <a:latin typeface="Cambria Math" panose="02040503050406030204" pitchFamily="18" charset="0"/>
                        <a:ea typeface="Cambria Math" panose="02040503050406030204" pitchFamily="18" charset="0"/>
                      </a:rPr>
                      <m:t>𝜈</m:t>
                    </m:r>
                  </m:oMath>
                </a14:m>
                <a:r>
                  <a:rPr lang="en-US" sz="2400" dirty="0"/>
                  <a:t> interactions (2.5</a:t>
                </a:r>
                <a14:m>
                  <m:oMath xmlns:m="http://schemas.openxmlformats.org/officeDocument/2006/math">
                    <m:r>
                      <a:rPr lang="en-US" sz="2400" i="1" smtClean="0">
                        <a:latin typeface="Cambria Math" panose="02040503050406030204" pitchFamily="18" charset="0"/>
                        <a:ea typeface="Cambria Math" panose="02040503050406030204" pitchFamily="18" charset="0"/>
                      </a:rPr>
                      <m:t>𝜎</m:t>
                    </m:r>
                  </m:oMath>
                </a14:m>
                <a:r>
                  <a:rPr lang="en-US" sz="2400" dirty="0"/>
                  <a:t>).</a:t>
                </a:r>
              </a:p>
              <a:p>
                <a:pPr marL="0" indent="0">
                  <a:buNone/>
                </a:pPr>
                <a:endParaRPr lang="en-US" sz="2400" dirty="0"/>
              </a:p>
            </p:txBody>
          </p:sp>
        </mc:Choice>
        <mc:Fallback xmlns="">
          <p:sp>
            <p:nvSpPr>
              <p:cNvPr id="25" name="Content Placeholder 2">
                <a:extLst>
                  <a:ext uri="{FF2B5EF4-FFF2-40B4-BE49-F238E27FC236}">
                    <a16:creationId xmlns:a16="http://schemas.microsoft.com/office/drawing/2014/main" id="{6C7EB1C9-92E2-2A6A-946B-7430AB3F1F5D}"/>
                  </a:ext>
                </a:extLst>
              </p:cNvPr>
              <p:cNvSpPr txBox="1">
                <a:spLocks noRot="1" noChangeAspect="1" noMove="1" noResize="1" noEditPoints="1" noAdjustHandles="1" noChangeArrowheads="1" noChangeShapeType="1" noTextEdit="1"/>
              </p:cNvSpPr>
              <p:nvPr/>
            </p:nvSpPr>
            <p:spPr>
              <a:xfrm>
                <a:off x="6030626" y="4232565"/>
                <a:ext cx="6096000" cy="2119132"/>
              </a:xfrm>
              <a:prstGeom prst="rect">
                <a:avLst/>
              </a:prstGeom>
              <a:blipFill>
                <a:blip r:embed="rId5"/>
                <a:stretch>
                  <a:fillRect l="-1455" t="-3571" b="-3571"/>
                </a:stretch>
              </a:blipFill>
            </p:spPr>
            <p:txBody>
              <a:bodyPr/>
              <a:lstStyle/>
              <a:p>
                <a:r>
                  <a:rPr lang="en-US">
                    <a:noFill/>
                  </a:rPr>
                  <a:t> </a:t>
                </a:r>
              </a:p>
            </p:txBody>
          </p:sp>
        </mc:Fallback>
      </mc:AlternateContent>
      <p:cxnSp>
        <p:nvCxnSpPr>
          <p:cNvPr id="27" name="Straight Connector 26">
            <a:extLst>
              <a:ext uri="{FF2B5EF4-FFF2-40B4-BE49-F238E27FC236}">
                <a16:creationId xmlns:a16="http://schemas.microsoft.com/office/drawing/2014/main" id="{4706A1D8-45CB-2B2E-82F9-6C3B5278231D}"/>
              </a:ext>
            </a:extLst>
          </p:cNvPr>
          <p:cNvCxnSpPr>
            <a:cxnSpLocks/>
            <a:endCxn id="5" idx="0"/>
          </p:cNvCxnSpPr>
          <p:nvPr/>
        </p:nvCxnSpPr>
        <p:spPr>
          <a:xfrm>
            <a:off x="6026036" y="-203200"/>
            <a:ext cx="0" cy="6630782"/>
          </a:xfrm>
          <a:prstGeom prst="line">
            <a:avLst/>
          </a:prstGeom>
          <a:ln w="635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9D7D66E9-4D02-A401-EDCC-4F3241E344C7}"/>
              </a:ext>
            </a:extLst>
          </p:cNvPr>
          <p:cNvCxnSpPr>
            <a:cxnSpLocks/>
          </p:cNvCxnSpPr>
          <p:nvPr/>
        </p:nvCxnSpPr>
        <p:spPr>
          <a:xfrm>
            <a:off x="6026633" y="6792707"/>
            <a:ext cx="3993" cy="6427582"/>
          </a:xfrm>
          <a:prstGeom prst="line">
            <a:avLst/>
          </a:prstGeom>
          <a:ln w="63500">
            <a:solidFill>
              <a:schemeClr val="accent2"/>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0" name="Content Placeholder 2">
                <a:extLst>
                  <a:ext uri="{FF2B5EF4-FFF2-40B4-BE49-F238E27FC236}">
                    <a16:creationId xmlns:a16="http://schemas.microsoft.com/office/drawing/2014/main" id="{1BE7D754-3C8B-FE8F-9913-E0452F83B2DA}"/>
                  </a:ext>
                </a:extLst>
              </p:cNvPr>
              <p:cNvSpPr txBox="1">
                <a:spLocks/>
              </p:cNvSpPr>
              <p:nvPr/>
            </p:nvSpPr>
            <p:spPr>
              <a:xfrm>
                <a:off x="399158" y="6165219"/>
                <a:ext cx="5064258" cy="52472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US" b="1" dirty="0">
                    <a:solidFill>
                      <a:schemeClr val="tx1"/>
                    </a:solidFill>
                  </a:rPr>
                  <a:t>First collider </a:t>
                </a:r>
                <a14:m>
                  <m:oMath xmlns:m="http://schemas.openxmlformats.org/officeDocument/2006/math">
                    <m:sSub>
                      <m:sSubPr>
                        <m:ctrlPr>
                          <a:rPr lang="en-US" b="1" i="1" smtClean="0">
                            <a:solidFill>
                              <a:schemeClr val="tx1"/>
                            </a:solidFill>
                            <a:latin typeface="Cambria Math" panose="02040503050406030204" pitchFamily="18" charset="0"/>
                          </a:rPr>
                        </m:ctrlPr>
                      </m:sSubPr>
                      <m:e>
                        <m:r>
                          <a:rPr lang="en-US" b="1" i="1" smtClean="0">
                            <a:solidFill>
                              <a:schemeClr val="tx1"/>
                            </a:solidFill>
                            <a:latin typeface="Cambria Math" panose="02040503050406030204" pitchFamily="18" charset="0"/>
                            <a:ea typeface="Cambria Math" panose="02040503050406030204" pitchFamily="18" charset="0"/>
                          </a:rPr>
                          <m:t>𝝂</m:t>
                        </m:r>
                      </m:e>
                      <m:sub>
                        <m:r>
                          <a:rPr lang="en-GB" b="1" i="1" smtClean="0">
                            <a:solidFill>
                              <a:schemeClr val="tx1"/>
                            </a:solidFill>
                            <a:latin typeface="Cambria Math" panose="02040503050406030204" pitchFamily="18" charset="0"/>
                          </a:rPr>
                          <m:t>𝒆</m:t>
                        </m:r>
                      </m:sub>
                    </m:sSub>
                  </m:oMath>
                </a14:m>
                <a:r>
                  <a:rPr lang="en-US" b="1" dirty="0">
                    <a:solidFill>
                      <a:schemeClr val="tx1"/>
                    </a:solidFill>
                  </a:rPr>
                  <a:t> observation!</a:t>
                </a:r>
              </a:p>
            </p:txBody>
          </p:sp>
        </mc:Choice>
        <mc:Fallback xmlns="">
          <p:sp>
            <p:nvSpPr>
              <p:cNvPr id="40" name="Content Placeholder 2">
                <a:extLst>
                  <a:ext uri="{FF2B5EF4-FFF2-40B4-BE49-F238E27FC236}">
                    <a16:creationId xmlns:a16="http://schemas.microsoft.com/office/drawing/2014/main" id="{1BE7D754-3C8B-FE8F-9913-E0452F83B2DA}"/>
                  </a:ext>
                </a:extLst>
              </p:cNvPr>
              <p:cNvSpPr txBox="1">
                <a:spLocks noRot="1" noChangeAspect="1" noMove="1" noResize="1" noEditPoints="1" noAdjustHandles="1" noChangeArrowheads="1" noChangeShapeType="1" noTextEdit="1"/>
              </p:cNvSpPr>
              <p:nvPr/>
            </p:nvSpPr>
            <p:spPr>
              <a:xfrm>
                <a:off x="399158" y="6165219"/>
                <a:ext cx="5064258" cy="524726"/>
              </a:xfrm>
              <a:prstGeom prst="rect">
                <a:avLst/>
              </a:prstGeom>
              <a:blipFill>
                <a:blip r:embed="rId6"/>
                <a:stretch>
                  <a:fillRect l="-2500" t="-19048" r="-1500" b="-23810"/>
                </a:stretch>
              </a:blipFill>
            </p:spPr>
            <p:txBody>
              <a:bodyPr/>
              <a:lstStyle/>
              <a:p>
                <a:r>
                  <a:rPr lang="en-US">
                    <a:noFill/>
                  </a:rPr>
                  <a:t> </a:t>
                </a:r>
              </a:p>
            </p:txBody>
          </p:sp>
        </mc:Fallback>
      </mc:AlternateContent>
      <p:sp>
        <p:nvSpPr>
          <p:cNvPr id="42" name="TextBox 41">
            <a:extLst>
              <a:ext uri="{FF2B5EF4-FFF2-40B4-BE49-F238E27FC236}">
                <a16:creationId xmlns:a16="http://schemas.microsoft.com/office/drawing/2014/main" id="{5284BBE9-7D31-C571-4684-7087DFC46557}"/>
              </a:ext>
            </a:extLst>
          </p:cNvPr>
          <p:cNvSpPr txBox="1"/>
          <p:nvPr/>
        </p:nvSpPr>
        <p:spPr>
          <a:xfrm>
            <a:off x="7273980" y="6344209"/>
            <a:ext cx="3516245" cy="369332"/>
          </a:xfrm>
          <a:prstGeom prst="rect">
            <a:avLst/>
          </a:prstGeom>
          <a:noFill/>
          <a:ln w="28575">
            <a:solidFill>
              <a:schemeClr val="tx1"/>
            </a:solidFill>
          </a:ln>
        </p:spPr>
        <p:txBody>
          <a:bodyPr wrap="square">
            <a:spAutoFit/>
          </a:bodyPr>
          <a:lstStyle/>
          <a:p>
            <a:r>
              <a:rPr lang="en-GB" sz="1800" dirty="0">
                <a:ln w="28575">
                  <a:noFill/>
                </a:ln>
                <a:effectLst/>
                <a:latin typeface="Arial" panose="020B0604020202020204" pitchFamily="34" charset="0"/>
                <a:cs typeface="Arial" panose="020B0604020202020204" pitchFamily="34" charset="0"/>
                <a:hlinkClick r:id="rId7"/>
              </a:rPr>
              <a:t>CERN-FASER-CONF-2023-002</a:t>
            </a:r>
            <a:r>
              <a:rPr lang="en-GB" sz="1800" dirty="0">
                <a:ln w="28575">
                  <a:solidFill>
                    <a:schemeClr val="tx1"/>
                  </a:solidFill>
                </a:ln>
                <a:effectLst/>
                <a:latin typeface="Arial" panose="020B0604020202020204" pitchFamily="34" charset="0"/>
                <a:cs typeface="Arial" panose="020B0604020202020204" pitchFamily="34" charset="0"/>
              </a:rPr>
              <a:t> </a:t>
            </a:r>
            <a:endParaRPr lang="en-GB" dirty="0">
              <a:ln w="28575">
                <a:solidFill>
                  <a:schemeClr val="tx1"/>
                </a:solidFill>
              </a:ln>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79950283"/>
      </p:ext>
    </p:extLst>
  </p:cSld>
  <p:clrMapOvr>
    <a:masterClrMapping/>
  </p:clrMapOvr>
  <mc:AlternateContent xmlns:mc="http://schemas.openxmlformats.org/markup-compatibility/2006">
    <mc:Choice xmlns:p14="http://schemas.microsoft.com/office/powerpoint/2010/main" Requires="p14">
      <p:transition spd="slow" p14:dur="2000" advTm="49390"/>
    </mc:Choice>
    <mc:Fallback>
      <p:transition spd="slow" advTm="4939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 name="Picture 97" descr="A hexagon with colorful text&#10;&#10;Description automatically generated">
            <a:extLst>
              <a:ext uri="{FF2B5EF4-FFF2-40B4-BE49-F238E27FC236}">
                <a16:creationId xmlns:a16="http://schemas.microsoft.com/office/drawing/2014/main" id="{7453D169-C105-5C72-12F7-D6A9621B220F}"/>
              </a:ext>
            </a:extLst>
          </p:cNvPr>
          <p:cNvPicPr>
            <a:picLocks noChangeAspect="1"/>
          </p:cNvPicPr>
          <p:nvPr/>
        </p:nvPicPr>
        <p:blipFill rotWithShape="1">
          <a:blip r:embed="rId3"/>
          <a:srcRect t="1913"/>
          <a:stretch/>
        </p:blipFill>
        <p:spPr>
          <a:xfrm>
            <a:off x="10355237" y="2211794"/>
            <a:ext cx="1836763" cy="1695647"/>
          </a:xfrm>
          <a:prstGeom prst="rect">
            <a:avLst/>
          </a:prstGeom>
        </p:spPr>
      </p:pic>
      <p:sp>
        <p:nvSpPr>
          <p:cNvPr id="38" name="Rectangle 37">
            <a:extLst>
              <a:ext uri="{FF2B5EF4-FFF2-40B4-BE49-F238E27FC236}">
                <a16:creationId xmlns:a16="http://schemas.microsoft.com/office/drawing/2014/main" id="{27DF1342-4E13-D622-37B9-515A45221BB6}"/>
              </a:ext>
            </a:extLst>
          </p:cNvPr>
          <p:cNvSpPr/>
          <p:nvPr/>
        </p:nvSpPr>
        <p:spPr>
          <a:xfrm>
            <a:off x="9049399" y="6038348"/>
            <a:ext cx="3396601" cy="83636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Title 1">
            <a:extLst>
              <a:ext uri="{FF2B5EF4-FFF2-40B4-BE49-F238E27FC236}">
                <a16:creationId xmlns:a16="http://schemas.microsoft.com/office/drawing/2014/main" id="{42BE6EE8-515C-87ED-9807-2E755920B553}"/>
              </a:ext>
            </a:extLst>
          </p:cNvPr>
          <p:cNvSpPr>
            <a:spLocks noGrp="1"/>
          </p:cNvSpPr>
          <p:nvPr>
            <p:ph type="title"/>
          </p:nvPr>
        </p:nvSpPr>
        <p:spPr>
          <a:xfrm>
            <a:off x="132646" y="-74974"/>
            <a:ext cx="5963354" cy="1134358"/>
          </a:xfrm>
        </p:spPr>
        <p:txBody>
          <a:bodyPr>
            <a:normAutofit fontScale="90000"/>
          </a:bodyPr>
          <a:lstStyle/>
          <a:p>
            <a:r>
              <a:rPr lang="en-US" dirty="0"/>
              <a:t>What to Look Forward To</a:t>
            </a:r>
          </a:p>
        </p:txBody>
      </p:sp>
      <p:sp>
        <p:nvSpPr>
          <p:cNvPr id="5" name="Slide Number Placeholder 4">
            <a:extLst>
              <a:ext uri="{FF2B5EF4-FFF2-40B4-BE49-F238E27FC236}">
                <a16:creationId xmlns:a16="http://schemas.microsoft.com/office/drawing/2014/main" id="{1E029CB7-E185-6C69-734B-0A04E07794AF}"/>
              </a:ext>
            </a:extLst>
          </p:cNvPr>
          <p:cNvSpPr>
            <a:spLocks noGrp="1"/>
          </p:cNvSpPr>
          <p:nvPr>
            <p:ph type="sldNum" sz="quarter" idx="12"/>
          </p:nvPr>
        </p:nvSpPr>
        <p:spPr>
          <a:xfrm>
            <a:off x="5895998" y="6379436"/>
            <a:ext cx="400003" cy="365125"/>
          </a:xfrm>
        </p:spPr>
        <p:txBody>
          <a:bodyPr/>
          <a:lstStyle/>
          <a:p>
            <a:fld id="{83FFC4F1-7360-0949-8F22-D5D978ED1558}" type="slidenum">
              <a:rPr lang="en-US" smtClean="0"/>
              <a:pPr/>
              <a:t>15</a:t>
            </a:fld>
            <a:endParaRPr lang="en-US" dirty="0"/>
          </a:p>
        </p:txBody>
      </p:sp>
      <p:cxnSp>
        <p:nvCxnSpPr>
          <p:cNvPr id="7" name="Straight Arrow Connector 6">
            <a:extLst>
              <a:ext uri="{FF2B5EF4-FFF2-40B4-BE49-F238E27FC236}">
                <a16:creationId xmlns:a16="http://schemas.microsoft.com/office/drawing/2014/main" id="{B51EFD7D-74F9-BD6B-0E51-380FCCF8D14B}"/>
              </a:ext>
            </a:extLst>
          </p:cNvPr>
          <p:cNvCxnSpPr>
            <a:cxnSpLocks/>
          </p:cNvCxnSpPr>
          <p:nvPr/>
        </p:nvCxnSpPr>
        <p:spPr>
          <a:xfrm>
            <a:off x="-254000" y="1706258"/>
            <a:ext cx="12700000" cy="0"/>
          </a:xfrm>
          <a:prstGeom prst="straightConnector1">
            <a:avLst/>
          </a:prstGeom>
          <a:ln w="254000">
            <a:tailEnd type="none"/>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B1FEC615-4CAF-9FFB-85F7-8A6B4DFC7748}"/>
              </a:ext>
            </a:extLst>
          </p:cNvPr>
          <p:cNvCxnSpPr>
            <a:cxnSpLocks/>
          </p:cNvCxnSpPr>
          <p:nvPr/>
        </p:nvCxnSpPr>
        <p:spPr>
          <a:xfrm>
            <a:off x="363617" y="1701598"/>
            <a:ext cx="0" cy="3487972"/>
          </a:xfrm>
          <a:prstGeom prst="line">
            <a:avLst/>
          </a:prstGeom>
          <a:ln w="63500">
            <a:solidFill>
              <a:schemeClr val="tx1"/>
            </a:solidFill>
            <a:headEnd type="oval"/>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1D9E1796-E63C-6C6B-E55E-266788A4CBC0}"/>
              </a:ext>
            </a:extLst>
          </p:cNvPr>
          <p:cNvSpPr txBox="1"/>
          <p:nvPr/>
        </p:nvSpPr>
        <p:spPr>
          <a:xfrm>
            <a:off x="392129" y="4707590"/>
            <a:ext cx="5086649" cy="523220"/>
          </a:xfrm>
          <a:prstGeom prst="rect">
            <a:avLst/>
          </a:prstGeom>
          <a:noFill/>
        </p:spPr>
        <p:txBody>
          <a:bodyPr wrap="none" rtlCol="0">
            <a:spAutoFit/>
          </a:bodyPr>
          <a:lstStyle/>
          <a:p>
            <a:r>
              <a:rPr lang="en-US" sz="2800" dirty="0">
                <a:latin typeface="Arial" panose="020B0604020202020204" pitchFamily="34" charset="0"/>
                <a:cs typeface="Arial" panose="020B0604020202020204" pitchFamily="34" charset="0"/>
              </a:rPr>
              <a:t>Calorimeter Readout Upgrade</a:t>
            </a:r>
          </a:p>
        </p:txBody>
      </p:sp>
      <p:cxnSp>
        <p:nvCxnSpPr>
          <p:cNvPr id="17" name="Straight Connector 16">
            <a:extLst>
              <a:ext uri="{FF2B5EF4-FFF2-40B4-BE49-F238E27FC236}">
                <a16:creationId xmlns:a16="http://schemas.microsoft.com/office/drawing/2014/main" id="{23A6A633-1965-F61A-E42C-24D187BE65FC}"/>
              </a:ext>
            </a:extLst>
          </p:cNvPr>
          <p:cNvCxnSpPr>
            <a:cxnSpLocks/>
          </p:cNvCxnSpPr>
          <p:nvPr/>
        </p:nvCxnSpPr>
        <p:spPr>
          <a:xfrm>
            <a:off x="1136692" y="1701597"/>
            <a:ext cx="0" cy="2586818"/>
          </a:xfrm>
          <a:prstGeom prst="line">
            <a:avLst/>
          </a:prstGeom>
          <a:ln w="63500">
            <a:solidFill>
              <a:schemeClr val="tx1"/>
            </a:solidFill>
            <a:headEnd type="oval"/>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7C086F5B-6ECD-8B49-3448-23773196ECDB}"/>
              </a:ext>
            </a:extLst>
          </p:cNvPr>
          <p:cNvSpPr txBox="1"/>
          <p:nvPr/>
        </p:nvSpPr>
        <p:spPr>
          <a:xfrm>
            <a:off x="826534" y="4277252"/>
            <a:ext cx="2232406" cy="523220"/>
          </a:xfrm>
          <a:prstGeom prst="rect">
            <a:avLst/>
          </a:prstGeom>
          <a:noFill/>
        </p:spPr>
        <p:txBody>
          <a:bodyPr wrap="none" rtlCol="0">
            <a:spAutoFit/>
          </a:bodyPr>
          <a:lstStyle/>
          <a:p>
            <a:r>
              <a:rPr lang="en-US" sz="2800" dirty="0">
                <a:solidFill>
                  <a:srgbClr val="FF0000"/>
                </a:solidFill>
                <a:latin typeface="Arial" panose="020B0604020202020204" pitchFamily="34" charset="0"/>
                <a:cs typeface="Arial" panose="020B0604020202020204" pitchFamily="34" charset="0"/>
              </a:rPr>
              <a:t>You are here</a:t>
            </a:r>
          </a:p>
        </p:txBody>
      </p:sp>
      <p:sp>
        <p:nvSpPr>
          <p:cNvPr id="22" name="TextBox 21">
            <a:extLst>
              <a:ext uri="{FF2B5EF4-FFF2-40B4-BE49-F238E27FC236}">
                <a16:creationId xmlns:a16="http://schemas.microsoft.com/office/drawing/2014/main" id="{A9B23E9D-6C06-DCF8-1A61-4189D143286F}"/>
              </a:ext>
            </a:extLst>
          </p:cNvPr>
          <p:cNvSpPr txBox="1"/>
          <p:nvPr/>
        </p:nvSpPr>
        <p:spPr>
          <a:xfrm>
            <a:off x="1145957" y="3820429"/>
            <a:ext cx="2780607" cy="523220"/>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1</a:t>
            </a:r>
            <a:r>
              <a:rPr lang="en-US" sz="2800" baseline="30000" dirty="0">
                <a:latin typeface="Arial" panose="020B0604020202020204" pitchFamily="34" charset="0"/>
                <a:cs typeface="Arial" panose="020B0604020202020204" pitchFamily="34" charset="0"/>
              </a:rPr>
              <a:t>st</a:t>
            </a:r>
            <a:r>
              <a:rPr lang="en-US" sz="2800" dirty="0">
                <a:latin typeface="Arial" panose="020B0604020202020204" pitchFamily="34" charset="0"/>
                <a:cs typeface="Arial" panose="020B0604020202020204" pitchFamily="34" charset="0"/>
              </a:rPr>
              <a:t> ALPs Results</a:t>
            </a:r>
          </a:p>
        </p:txBody>
      </p:sp>
      <p:sp>
        <p:nvSpPr>
          <p:cNvPr id="23" name="TextBox 22">
            <a:extLst>
              <a:ext uri="{FF2B5EF4-FFF2-40B4-BE49-F238E27FC236}">
                <a16:creationId xmlns:a16="http://schemas.microsoft.com/office/drawing/2014/main" id="{661F60ED-2A36-255D-3030-8932A5AA0E1E}"/>
              </a:ext>
            </a:extLst>
          </p:cNvPr>
          <p:cNvSpPr txBox="1"/>
          <p:nvPr/>
        </p:nvSpPr>
        <p:spPr>
          <a:xfrm>
            <a:off x="5966687" y="5857976"/>
            <a:ext cx="4640438" cy="523220"/>
          </a:xfrm>
          <a:prstGeom prst="rect">
            <a:avLst/>
          </a:prstGeom>
          <a:noFill/>
        </p:spPr>
        <p:txBody>
          <a:bodyPr wrap="none" rtlCol="0">
            <a:spAutoFit/>
          </a:bodyPr>
          <a:lstStyle/>
          <a:p>
            <a:r>
              <a:rPr lang="en-US" sz="2800" dirty="0">
                <a:latin typeface="Arial" panose="020B0604020202020204" pitchFamily="34" charset="0"/>
                <a:cs typeface="Arial" panose="020B0604020202020204" pitchFamily="34" charset="0"/>
              </a:rPr>
              <a:t>FASER approved for Run 4!</a:t>
            </a:r>
          </a:p>
        </p:txBody>
      </p:sp>
      <p:sp>
        <p:nvSpPr>
          <p:cNvPr id="26" name="TextBox 25">
            <a:extLst>
              <a:ext uri="{FF2B5EF4-FFF2-40B4-BE49-F238E27FC236}">
                <a16:creationId xmlns:a16="http://schemas.microsoft.com/office/drawing/2014/main" id="{281C8EE2-B3D6-FA74-F879-95A583AAA60A}"/>
              </a:ext>
            </a:extLst>
          </p:cNvPr>
          <p:cNvSpPr txBox="1"/>
          <p:nvPr/>
        </p:nvSpPr>
        <p:spPr>
          <a:xfrm>
            <a:off x="1491600" y="1851523"/>
            <a:ext cx="3482338" cy="523220"/>
          </a:xfrm>
          <a:prstGeom prst="rect">
            <a:avLst/>
          </a:prstGeom>
          <a:noFill/>
        </p:spPr>
        <p:txBody>
          <a:bodyPr wrap="square" rtlCol="0">
            <a:spAutoFit/>
          </a:bodyPr>
          <a:lstStyle/>
          <a:p>
            <a:r>
              <a:rPr lang="en-US" sz="2800" dirty="0" err="1">
                <a:latin typeface="Arial" panose="020B0604020202020204" pitchFamily="34" charset="0"/>
                <a:cs typeface="Arial" panose="020B0604020202020204" pitchFamily="34" charset="0"/>
              </a:rPr>
              <a:t>Preshower</a:t>
            </a:r>
            <a:r>
              <a:rPr lang="en-US" sz="2800" dirty="0">
                <a:latin typeface="Arial" panose="020B0604020202020204" pitchFamily="34" charset="0"/>
                <a:cs typeface="Arial" panose="020B0604020202020204" pitchFamily="34" charset="0"/>
              </a:rPr>
              <a:t> Upgrade</a:t>
            </a:r>
          </a:p>
        </p:txBody>
      </p:sp>
      <mc:AlternateContent xmlns:mc="http://schemas.openxmlformats.org/markup-compatibility/2006" xmlns:a14="http://schemas.microsoft.com/office/drawing/2010/main">
        <mc:Choice Requires="a14">
          <p:sp>
            <p:nvSpPr>
              <p:cNvPr id="27" name="TextBox 26">
                <a:extLst>
                  <a:ext uri="{FF2B5EF4-FFF2-40B4-BE49-F238E27FC236}">
                    <a16:creationId xmlns:a16="http://schemas.microsoft.com/office/drawing/2014/main" id="{FA07DABB-0B1A-4667-1E41-CB5CC5800FDA}"/>
                  </a:ext>
                </a:extLst>
              </p:cNvPr>
              <p:cNvSpPr txBox="1"/>
              <p:nvPr/>
            </p:nvSpPr>
            <p:spPr>
              <a:xfrm>
                <a:off x="6224611" y="1829318"/>
                <a:ext cx="5066660" cy="954107"/>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FASER2 and FASER</a:t>
                </a:r>
                <a14:m>
                  <m:oMath xmlns:m="http://schemas.openxmlformats.org/officeDocument/2006/math">
                    <m:r>
                      <a:rPr lang="en-US" sz="2800" i="1" smtClean="0">
                        <a:latin typeface="Cambria Math" panose="02040503050406030204" pitchFamily="18" charset="0"/>
                        <a:ea typeface="Cambria Math" panose="02040503050406030204" pitchFamily="18" charset="0"/>
                        <a:cs typeface="Arial" panose="020B0604020202020204" pitchFamily="34" charset="0"/>
                      </a:rPr>
                      <m:t>𝜈</m:t>
                    </m:r>
                  </m:oMath>
                </a14:m>
                <a:r>
                  <a:rPr lang="en-US" sz="2800" dirty="0">
                    <a:latin typeface="Arial" panose="020B0604020202020204" pitchFamily="34" charset="0"/>
                    <a:cs typeface="Arial" panose="020B0604020202020204" pitchFamily="34" charset="0"/>
                  </a:rPr>
                  <a:t>2 at the FPF (awaiting approval)</a:t>
                </a:r>
              </a:p>
            </p:txBody>
          </p:sp>
        </mc:Choice>
        <mc:Fallback xmlns="">
          <p:sp>
            <p:nvSpPr>
              <p:cNvPr id="27" name="TextBox 26">
                <a:extLst>
                  <a:ext uri="{FF2B5EF4-FFF2-40B4-BE49-F238E27FC236}">
                    <a16:creationId xmlns:a16="http://schemas.microsoft.com/office/drawing/2014/main" id="{FA07DABB-0B1A-4667-1E41-CB5CC5800FDA}"/>
                  </a:ext>
                </a:extLst>
              </p:cNvPr>
              <p:cNvSpPr txBox="1">
                <a:spLocks noRot="1" noChangeAspect="1" noMove="1" noResize="1" noEditPoints="1" noAdjustHandles="1" noChangeArrowheads="1" noChangeShapeType="1" noTextEdit="1"/>
              </p:cNvSpPr>
              <p:nvPr/>
            </p:nvSpPr>
            <p:spPr>
              <a:xfrm>
                <a:off x="6224611" y="1829318"/>
                <a:ext cx="5066660" cy="954107"/>
              </a:xfrm>
              <a:prstGeom prst="rect">
                <a:avLst/>
              </a:prstGeom>
              <a:blipFill>
                <a:blip r:embed="rId4"/>
                <a:stretch>
                  <a:fillRect l="-2506" t="-7895" r="-1003" b="-15789"/>
                </a:stretch>
              </a:blipFill>
            </p:spPr>
            <p:txBody>
              <a:bodyPr/>
              <a:lstStyle/>
              <a:p>
                <a:r>
                  <a:rPr lang="en-US">
                    <a:noFill/>
                  </a:rPr>
                  <a:t> </a:t>
                </a:r>
              </a:p>
            </p:txBody>
          </p:sp>
        </mc:Fallback>
      </mc:AlternateContent>
      <p:sp>
        <p:nvSpPr>
          <p:cNvPr id="28" name="TextBox 27">
            <a:extLst>
              <a:ext uri="{FF2B5EF4-FFF2-40B4-BE49-F238E27FC236}">
                <a16:creationId xmlns:a16="http://schemas.microsoft.com/office/drawing/2014/main" id="{DED927DF-F224-4E15-F231-758DD9D75E69}"/>
              </a:ext>
            </a:extLst>
          </p:cNvPr>
          <p:cNvSpPr txBox="1"/>
          <p:nvPr/>
        </p:nvSpPr>
        <p:spPr>
          <a:xfrm rot="20400000">
            <a:off x="164780" y="987015"/>
            <a:ext cx="1497526" cy="400110"/>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YETS 2023</a:t>
            </a:r>
          </a:p>
        </p:txBody>
      </p:sp>
      <p:sp>
        <p:nvSpPr>
          <p:cNvPr id="30" name="TextBox 29">
            <a:extLst>
              <a:ext uri="{FF2B5EF4-FFF2-40B4-BE49-F238E27FC236}">
                <a16:creationId xmlns:a16="http://schemas.microsoft.com/office/drawing/2014/main" id="{06215601-C582-ED42-A493-62AB0F9E9E61}"/>
              </a:ext>
            </a:extLst>
          </p:cNvPr>
          <p:cNvSpPr txBox="1"/>
          <p:nvPr/>
        </p:nvSpPr>
        <p:spPr>
          <a:xfrm rot="20400000">
            <a:off x="1320979" y="1024223"/>
            <a:ext cx="1497526" cy="400110"/>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YETS 2024</a:t>
            </a:r>
          </a:p>
        </p:txBody>
      </p:sp>
      <p:cxnSp>
        <p:nvCxnSpPr>
          <p:cNvPr id="31" name="Straight Connector 30">
            <a:extLst>
              <a:ext uri="{FF2B5EF4-FFF2-40B4-BE49-F238E27FC236}">
                <a16:creationId xmlns:a16="http://schemas.microsoft.com/office/drawing/2014/main" id="{13CA9F23-4CC6-7EF5-2553-B2FB9A0F650E}"/>
              </a:ext>
            </a:extLst>
          </p:cNvPr>
          <p:cNvCxnSpPr>
            <a:cxnSpLocks/>
          </p:cNvCxnSpPr>
          <p:nvPr/>
        </p:nvCxnSpPr>
        <p:spPr>
          <a:xfrm>
            <a:off x="835722" y="1701599"/>
            <a:ext cx="0" cy="3005991"/>
          </a:xfrm>
          <a:prstGeom prst="line">
            <a:avLst/>
          </a:prstGeom>
          <a:ln w="63500">
            <a:solidFill>
              <a:srgbClr val="FF0000"/>
            </a:solidFill>
            <a:headEnd type="diamond"/>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6DCBD45D-BE9F-EE8E-65E0-5F80A09A6516}"/>
              </a:ext>
            </a:extLst>
          </p:cNvPr>
          <p:cNvSpPr txBox="1"/>
          <p:nvPr/>
        </p:nvSpPr>
        <p:spPr>
          <a:xfrm rot="20400000">
            <a:off x="5845099" y="1054413"/>
            <a:ext cx="1112805" cy="400110"/>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HL-LHC</a:t>
            </a:r>
          </a:p>
        </p:txBody>
      </p:sp>
      <p:cxnSp>
        <p:nvCxnSpPr>
          <p:cNvPr id="35" name="Straight Connector 34">
            <a:extLst>
              <a:ext uri="{FF2B5EF4-FFF2-40B4-BE49-F238E27FC236}">
                <a16:creationId xmlns:a16="http://schemas.microsoft.com/office/drawing/2014/main" id="{34982ACB-F93C-B685-F09A-D800E875860F}"/>
              </a:ext>
            </a:extLst>
          </p:cNvPr>
          <p:cNvCxnSpPr>
            <a:cxnSpLocks/>
          </p:cNvCxnSpPr>
          <p:nvPr/>
        </p:nvCxnSpPr>
        <p:spPr>
          <a:xfrm>
            <a:off x="5967390" y="1701597"/>
            <a:ext cx="0" cy="4618069"/>
          </a:xfrm>
          <a:prstGeom prst="line">
            <a:avLst/>
          </a:prstGeom>
          <a:ln w="63500">
            <a:solidFill>
              <a:schemeClr val="tx1"/>
            </a:solidFill>
            <a:headEnd type="oval"/>
          </a:ln>
        </p:spPr>
        <p:style>
          <a:lnRef idx="1">
            <a:schemeClr val="accent1"/>
          </a:lnRef>
          <a:fillRef idx="0">
            <a:schemeClr val="accent1"/>
          </a:fillRef>
          <a:effectRef idx="0">
            <a:schemeClr val="accent1"/>
          </a:effectRef>
          <a:fontRef idx="minor">
            <a:schemeClr val="tx1"/>
          </a:fontRef>
        </p:style>
      </p:cxnSp>
      <p:cxnSp>
        <p:nvCxnSpPr>
          <p:cNvPr id="39" name="Straight Connector 38">
            <a:extLst>
              <a:ext uri="{FF2B5EF4-FFF2-40B4-BE49-F238E27FC236}">
                <a16:creationId xmlns:a16="http://schemas.microsoft.com/office/drawing/2014/main" id="{CFA9B0F1-7840-83EA-238F-5F80646068DA}"/>
              </a:ext>
            </a:extLst>
          </p:cNvPr>
          <p:cNvCxnSpPr>
            <a:cxnSpLocks/>
          </p:cNvCxnSpPr>
          <p:nvPr/>
        </p:nvCxnSpPr>
        <p:spPr>
          <a:xfrm>
            <a:off x="6177718" y="1701597"/>
            <a:ext cx="0" cy="1079497"/>
          </a:xfrm>
          <a:prstGeom prst="line">
            <a:avLst/>
          </a:prstGeom>
          <a:ln w="63500">
            <a:solidFill>
              <a:schemeClr val="tx1"/>
            </a:solidFill>
            <a:headEnd type="oval"/>
          </a:ln>
        </p:spPr>
        <p:style>
          <a:lnRef idx="1">
            <a:schemeClr val="accent1"/>
          </a:lnRef>
          <a:fillRef idx="0">
            <a:schemeClr val="accent1"/>
          </a:fillRef>
          <a:effectRef idx="0">
            <a:schemeClr val="accent1"/>
          </a:effectRef>
          <a:fontRef idx="minor">
            <a:schemeClr val="tx1"/>
          </a:fontRef>
        </p:style>
      </p:cxnSp>
      <p:pic>
        <p:nvPicPr>
          <p:cNvPr id="45" name="Picture 44" descr="A diagram of a machine&#10;&#10;Description automatically generated">
            <a:extLst>
              <a:ext uri="{FF2B5EF4-FFF2-40B4-BE49-F238E27FC236}">
                <a16:creationId xmlns:a16="http://schemas.microsoft.com/office/drawing/2014/main" id="{B2B59F02-0117-4772-0B20-484259B90E8A}"/>
              </a:ext>
            </a:extLst>
          </p:cNvPr>
          <p:cNvPicPr>
            <a:picLocks noChangeAspect="1"/>
          </p:cNvPicPr>
          <p:nvPr/>
        </p:nvPicPr>
        <p:blipFill rotWithShape="1">
          <a:blip r:embed="rId5"/>
          <a:srcRect t="36773" r="41763" b="16810"/>
          <a:stretch/>
        </p:blipFill>
        <p:spPr>
          <a:xfrm>
            <a:off x="723113" y="6038348"/>
            <a:ext cx="2646110" cy="625929"/>
          </a:xfrm>
          <a:prstGeom prst="rect">
            <a:avLst/>
          </a:prstGeom>
        </p:spPr>
      </p:pic>
      <p:sp>
        <p:nvSpPr>
          <p:cNvPr id="48" name="TextBox 47">
            <a:extLst>
              <a:ext uri="{FF2B5EF4-FFF2-40B4-BE49-F238E27FC236}">
                <a16:creationId xmlns:a16="http://schemas.microsoft.com/office/drawing/2014/main" id="{9E97F21C-C598-4CD2-B25B-5750727E19AA}"/>
              </a:ext>
            </a:extLst>
          </p:cNvPr>
          <p:cNvSpPr txBox="1"/>
          <p:nvPr/>
        </p:nvSpPr>
        <p:spPr>
          <a:xfrm>
            <a:off x="363617" y="5189570"/>
            <a:ext cx="5603070"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Previously operated at reduced light output.</a:t>
            </a:r>
          </a:p>
          <a:p>
            <a:r>
              <a:rPr lang="en-US" sz="2000" dirty="0">
                <a:latin typeface="Arial" panose="020B0604020202020204" pitchFamily="34" charset="0"/>
                <a:cs typeface="Arial" panose="020B0604020202020204" pitchFamily="34" charset="0"/>
              </a:rPr>
              <a:t>New readout uses 2 PMTs (high and low gain).</a:t>
            </a:r>
          </a:p>
        </p:txBody>
      </p:sp>
      <p:cxnSp>
        <p:nvCxnSpPr>
          <p:cNvPr id="51" name="Straight Connector 50">
            <a:extLst>
              <a:ext uri="{FF2B5EF4-FFF2-40B4-BE49-F238E27FC236}">
                <a16:creationId xmlns:a16="http://schemas.microsoft.com/office/drawing/2014/main" id="{FC9BFCE3-B40F-636D-EACC-487BA15CA6DB}"/>
              </a:ext>
            </a:extLst>
          </p:cNvPr>
          <p:cNvCxnSpPr>
            <a:cxnSpLocks/>
            <a:stCxn id="45" idx="3"/>
          </p:cNvCxnSpPr>
          <p:nvPr/>
        </p:nvCxnSpPr>
        <p:spPr>
          <a:xfrm>
            <a:off x="3369223" y="6351313"/>
            <a:ext cx="513332" cy="167535"/>
          </a:xfrm>
          <a:prstGeom prst="line">
            <a:avLst/>
          </a:prstGeom>
          <a:ln w="381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67F95398-CDBC-BB89-D40B-459B019A1533}"/>
              </a:ext>
            </a:extLst>
          </p:cNvPr>
          <p:cNvCxnSpPr>
            <a:cxnSpLocks/>
          </p:cNvCxnSpPr>
          <p:nvPr/>
        </p:nvCxnSpPr>
        <p:spPr>
          <a:xfrm flipV="1">
            <a:off x="3358254" y="6167122"/>
            <a:ext cx="598702" cy="155628"/>
          </a:xfrm>
          <a:prstGeom prst="line">
            <a:avLst/>
          </a:prstGeom>
          <a:ln w="76200">
            <a:solidFill>
              <a:schemeClr val="bg2">
                <a:lumMod val="75000"/>
              </a:schemeClr>
            </a:solidFill>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6E591802-EB43-5F43-52E5-16C42CDA485B}"/>
              </a:ext>
            </a:extLst>
          </p:cNvPr>
          <p:cNvSpPr/>
          <p:nvPr/>
        </p:nvSpPr>
        <p:spPr>
          <a:xfrm>
            <a:off x="3750144" y="5965763"/>
            <a:ext cx="903642" cy="353903"/>
          </a:xfrm>
          <a:prstGeom prst="rect">
            <a:avLst/>
          </a:prstGeom>
          <a:solidFill>
            <a:schemeClr val="bg2">
              <a:lumMod val="75000"/>
            </a:schemeClr>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dirty="0"/>
              <a:t>PMT</a:t>
            </a:r>
          </a:p>
        </p:txBody>
      </p:sp>
      <p:sp>
        <p:nvSpPr>
          <p:cNvPr id="47" name="Rectangle 46">
            <a:extLst>
              <a:ext uri="{FF2B5EF4-FFF2-40B4-BE49-F238E27FC236}">
                <a16:creationId xmlns:a16="http://schemas.microsoft.com/office/drawing/2014/main" id="{94C7D67A-40E4-A358-8EF7-A7FD51B4B1BC}"/>
              </a:ext>
            </a:extLst>
          </p:cNvPr>
          <p:cNvSpPr/>
          <p:nvPr/>
        </p:nvSpPr>
        <p:spPr>
          <a:xfrm>
            <a:off x="3750144" y="6351312"/>
            <a:ext cx="903642" cy="353903"/>
          </a:xfrm>
          <a:prstGeom prst="rect">
            <a:avLst/>
          </a:prstGeom>
          <a:solidFill>
            <a:schemeClr val="bg2">
              <a:lumMod val="75000"/>
            </a:schemeClr>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r>
              <a:rPr lang="en-US" dirty="0"/>
              <a:t>PMT</a:t>
            </a:r>
          </a:p>
        </p:txBody>
      </p:sp>
      <p:cxnSp>
        <p:nvCxnSpPr>
          <p:cNvPr id="68" name="Straight Connector 67">
            <a:extLst>
              <a:ext uri="{FF2B5EF4-FFF2-40B4-BE49-F238E27FC236}">
                <a16:creationId xmlns:a16="http://schemas.microsoft.com/office/drawing/2014/main" id="{2EA91656-000D-449F-2423-C07FD297055A}"/>
              </a:ext>
            </a:extLst>
          </p:cNvPr>
          <p:cNvCxnSpPr>
            <a:cxnSpLocks/>
          </p:cNvCxnSpPr>
          <p:nvPr/>
        </p:nvCxnSpPr>
        <p:spPr>
          <a:xfrm>
            <a:off x="1497902" y="1702239"/>
            <a:ext cx="0" cy="672504"/>
          </a:xfrm>
          <a:prstGeom prst="line">
            <a:avLst/>
          </a:prstGeom>
          <a:ln w="63500">
            <a:solidFill>
              <a:schemeClr val="tx1"/>
            </a:solidFill>
            <a:headEnd type="oval"/>
          </a:ln>
        </p:spPr>
        <p:style>
          <a:lnRef idx="1">
            <a:schemeClr val="accent1"/>
          </a:lnRef>
          <a:fillRef idx="0">
            <a:schemeClr val="accent1"/>
          </a:fillRef>
          <a:effectRef idx="0">
            <a:schemeClr val="accent1"/>
          </a:effectRef>
          <a:fontRef idx="minor">
            <a:schemeClr val="tx1"/>
          </a:fontRef>
        </p:style>
      </p:cxnSp>
      <p:sp>
        <p:nvSpPr>
          <p:cNvPr id="82" name="Rectangle 81">
            <a:extLst>
              <a:ext uri="{FF2B5EF4-FFF2-40B4-BE49-F238E27FC236}">
                <a16:creationId xmlns:a16="http://schemas.microsoft.com/office/drawing/2014/main" id="{42EB87A3-BE25-82C4-5CB3-44BBEBCFE569}"/>
              </a:ext>
            </a:extLst>
          </p:cNvPr>
          <p:cNvSpPr/>
          <p:nvPr/>
        </p:nvSpPr>
        <p:spPr>
          <a:xfrm>
            <a:off x="11092104" y="1438149"/>
            <a:ext cx="199170" cy="52689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3" name="Rectangle 82">
            <a:extLst>
              <a:ext uri="{FF2B5EF4-FFF2-40B4-BE49-F238E27FC236}">
                <a16:creationId xmlns:a16="http://schemas.microsoft.com/office/drawing/2014/main" id="{20AA9AB5-BE30-0519-F559-E71BB2031B98}"/>
              </a:ext>
            </a:extLst>
          </p:cNvPr>
          <p:cNvSpPr/>
          <p:nvPr/>
        </p:nvSpPr>
        <p:spPr>
          <a:xfrm>
            <a:off x="11561474" y="1517194"/>
            <a:ext cx="199170" cy="52689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4" name="Rectangle 83">
            <a:extLst>
              <a:ext uri="{FF2B5EF4-FFF2-40B4-BE49-F238E27FC236}">
                <a16:creationId xmlns:a16="http://schemas.microsoft.com/office/drawing/2014/main" id="{C4585345-B204-5CCA-4B49-8973851E4E01}"/>
              </a:ext>
            </a:extLst>
          </p:cNvPr>
          <p:cNvSpPr/>
          <p:nvPr/>
        </p:nvSpPr>
        <p:spPr>
          <a:xfrm>
            <a:off x="10604533" y="1367705"/>
            <a:ext cx="199170" cy="52689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85" name="Rectangle 84">
            <a:extLst>
              <a:ext uri="{FF2B5EF4-FFF2-40B4-BE49-F238E27FC236}">
                <a16:creationId xmlns:a16="http://schemas.microsoft.com/office/drawing/2014/main" id="{78083C25-A541-AA5F-77E0-C21594DEB0CF}"/>
              </a:ext>
            </a:extLst>
          </p:cNvPr>
          <p:cNvSpPr/>
          <p:nvPr/>
        </p:nvSpPr>
        <p:spPr>
          <a:xfrm>
            <a:off x="12030844" y="1485770"/>
            <a:ext cx="526301" cy="526896"/>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mc:AlternateContent xmlns:mc="http://schemas.openxmlformats.org/markup-compatibility/2006" xmlns:a14="http://schemas.microsoft.com/office/drawing/2010/main">
        <mc:Choice Requires="a14">
          <p:sp>
            <p:nvSpPr>
              <p:cNvPr id="88" name="TextBox 87">
                <a:extLst>
                  <a:ext uri="{FF2B5EF4-FFF2-40B4-BE49-F238E27FC236}">
                    <a16:creationId xmlns:a16="http://schemas.microsoft.com/office/drawing/2014/main" id="{CDD38B5B-0BC6-0DB1-EDE1-AB572F5C441D}"/>
                  </a:ext>
                </a:extLst>
              </p:cNvPr>
              <p:cNvSpPr txBox="1"/>
              <p:nvPr/>
            </p:nvSpPr>
            <p:spPr>
              <a:xfrm>
                <a:off x="1480821" y="2343580"/>
                <a:ext cx="4446042" cy="707886"/>
              </a:xfrm>
              <a:prstGeom prst="rect">
                <a:avLst/>
              </a:prstGeom>
              <a:noFill/>
            </p:spPr>
            <p:txBody>
              <a:bodyPr wrap="square" rtlCol="0">
                <a:spAutoFit/>
              </a:bodyPr>
              <a:lstStyle/>
              <a:p>
                <a:r>
                  <a:rPr lang="en-US" sz="2000" dirty="0">
                    <a:latin typeface="Arial" panose="020B0604020202020204" pitchFamily="34" charset="0"/>
                    <a:cs typeface="Arial" panose="020B0604020202020204" pitchFamily="34" charset="0"/>
                  </a:rPr>
                  <a:t>6 </a:t>
                </a:r>
                <a:r>
                  <a:rPr lang="en-US" sz="2000" dirty="0" err="1">
                    <a:latin typeface="Arial" panose="020B0604020202020204" pitchFamily="34" charset="0"/>
                    <a:cs typeface="Arial" panose="020B0604020202020204" pitchFamily="34" charset="0"/>
                  </a:rPr>
                  <a:t>SiGe</a:t>
                </a:r>
                <a:r>
                  <a:rPr lang="en-US" sz="2000" dirty="0">
                    <a:latin typeface="Arial" panose="020B0604020202020204" pitchFamily="34" charset="0"/>
                    <a:cs typeface="Arial" panose="020B0604020202020204" pitchFamily="34" charset="0"/>
                  </a:rPr>
                  <a:t> pixel sensor layers to allow multi-</a:t>
                </a:r>
                <a14:m>
                  <m:oMath xmlns:m="http://schemas.openxmlformats.org/officeDocument/2006/math">
                    <m:r>
                      <a:rPr lang="en-US" sz="2000" i="1" smtClean="0">
                        <a:latin typeface="Cambria Math" panose="02040503050406030204" pitchFamily="18" charset="0"/>
                        <a:ea typeface="Cambria Math" panose="02040503050406030204" pitchFamily="18" charset="0"/>
                        <a:cs typeface="Arial" panose="020B0604020202020204" pitchFamily="34" charset="0"/>
                      </a:rPr>
                      <m:t>𝛾</m:t>
                    </m:r>
                  </m:oMath>
                </a14:m>
                <a:r>
                  <a:rPr lang="en-US" sz="2000" dirty="0">
                    <a:latin typeface="Arial" panose="020B0604020202020204" pitchFamily="34" charset="0"/>
                    <a:cs typeface="Arial" panose="020B0604020202020204" pitchFamily="34" charset="0"/>
                  </a:rPr>
                  <a:t> tracking (~100 </a:t>
                </a:r>
                <a14:m>
                  <m:oMath xmlns:m="http://schemas.openxmlformats.org/officeDocument/2006/math">
                    <m:r>
                      <a:rPr lang="en-US" sz="2000" i="1" smtClean="0">
                        <a:latin typeface="Cambria Math" panose="02040503050406030204" pitchFamily="18" charset="0"/>
                        <a:ea typeface="Cambria Math" panose="02040503050406030204" pitchFamily="18" charset="0"/>
                        <a:cs typeface="Arial" panose="020B0604020202020204" pitchFamily="34" charset="0"/>
                      </a:rPr>
                      <m:t>𝜇</m:t>
                    </m:r>
                  </m:oMath>
                </a14:m>
                <a:r>
                  <a:rPr lang="en-US" sz="2000" dirty="0">
                    <a:latin typeface="Arial" panose="020B0604020202020204" pitchFamily="34" charset="0"/>
                    <a:cs typeface="Arial" panose="020B0604020202020204" pitchFamily="34" charset="0"/>
                  </a:rPr>
                  <a:t>m resolution).</a:t>
                </a:r>
              </a:p>
            </p:txBody>
          </p:sp>
        </mc:Choice>
        <mc:Fallback xmlns="">
          <p:sp>
            <p:nvSpPr>
              <p:cNvPr id="88" name="TextBox 87">
                <a:extLst>
                  <a:ext uri="{FF2B5EF4-FFF2-40B4-BE49-F238E27FC236}">
                    <a16:creationId xmlns:a16="http://schemas.microsoft.com/office/drawing/2014/main" id="{CDD38B5B-0BC6-0DB1-EDE1-AB572F5C441D}"/>
                  </a:ext>
                </a:extLst>
              </p:cNvPr>
              <p:cNvSpPr txBox="1">
                <a:spLocks noRot="1" noChangeAspect="1" noMove="1" noResize="1" noEditPoints="1" noAdjustHandles="1" noChangeArrowheads="1" noChangeShapeType="1" noTextEdit="1"/>
              </p:cNvSpPr>
              <p:nvPr/>
            </p:nvSpPr>
            <p:spPr>
              <a:xfrm>
                <a:off x="1480821" y="2343580"/>
                <a:ext cx="4446042" cy="707886"/>
              </a:xfrm>
              <a:prstGeom prst="rect">
                <a:avLst/>
              </a:prstGeom>
              <a:blipFill>
                <a:blip r:embed="rId6"/>
                <a:stretch>
                  <a:fillRect l="-1425" t="-5263" b="-14035"/>
                </a:stretch>
              </a:blipFill>
            </p:spPr>
            <p:txBody>
              <a:bodyPr/>
              <a:lstStyle/>
              <a:p>
                <a:r>
                  <a:rPr lang="en-US">
                    <a:noFill/>
                  </a:rPr>
                  <a:t> </a:t>
                </a:r>
              </a:p>
            </p:txBody>
          </p:sp>
        </mc:Fallback>
      </mc:AlternateContent>
      <p:pic>
        <p:nvPicPr>
          <p:cNvPr id="93" name="Picture 92" descr="A diagram of a layer of matter&#10;&#10;Description automatically generated with medium confidence">
            <a:extLst>
              <a:ext uri="{FF2B5EF4-FFF2-40B4-BE49-F238E27FC236}">
                <a16:creationId xmlns:a16="http://schemas.microsoft.com/office/drawing/2014/main" id="{06A7706E-2DE1-D0DA-6320-2201D4B2CC2A}"/>
              </a:ext>
            </a:extLst>
          </p:cNvPr>
          <p:cNvPicPr>
            <a:picLocks noChangeAspect="1"/>
          </p:cNvPicPr>
          <p:nvPr/>
        </p:nvPicPr>
        <p:blipFill rotWithShape="1">
          <a:blip r:embed="rId7"/>
          <a:srcRect l="1980"/>
          <a:stretch/>
        </p:blipFill>
        <p:spPr>
          <a:xfrm>
            <a:off x="3828921" y="3006304"/>
            <a:ext cx="1881249" cy="1818139"/>
          </a:xfrm>
          <a:prstGeom prst="rect">
            <a:avLst/>
          </a:prstGeom>
        </p:spPr>
      </p:pic>
      <p:sp>
        <p:nvSpPr>
          <p:cNvPr id="95" name="TextBox 94">
            <a:extLst>
              <a:ext uri="{FF2B5EF4-FFF2-40B4-BE49-F238E27FC236}">
                <a16:creationId xmlns:a16="http://schemas.microsoft.com/office/drawing/2014/main" id="{5F4FE9B4-98EC-A322-E035-2E7ECF0779AB}"/>
              </a:ext>
            </a:extLst>
          </p:cNvPr>
          <p:cNvSpPr txBox="1"/>
          <p:nvPr/>
        </p:nvSpPr>
        <p:spPr>
          <a:xfrm>
            <a:off x="6538921" y="6344451"/>
            <a:ext cx="4312655" cy="400110"/>
          </a:xfrm>
          <a:prstGeom prst="rect">
            <a:avLst/>
          </a:prstGeom>
          <a:noFill/>
          <a:ln w="28575">
            <a:solidFill>
              <a:schemeClr val="tx1"/>
            </a:solidFill>
          </a:ln>
        </p:spPr>
        <p:txBody>
          <a:bodyPr wrap="none" rtlCol="0">
            <a:spAutoFit/>
          </a:bodyPr>
          <a:lstStyle/>
          <a:p>
            <a:r>
              <a:rPr lang="en-US" sz="2000" dirty="0">
                <a:latin typeface="Arial" panose="020B0604020202020204" pitchFamily="34" charset="0"/>
                <a:cs typeface="Arial" panose="020B0604020202020204" pitchFamily="34" charset="0"/>
                <a:hlinkClick r:id="rId8"/>
              </a:rPr>
              <a:t>FASER Run 4 Letter of Intent (2023)</a:t>
            </a:r>
            <a:endParaRPr lang="en-US" sz="2000" dirty="0">
              <a:latin typeface="Arial" panose="020B0604020202020204" pitchFamily="34" charset="0"/>
              <a:cs typeface="Arial" panose="020B0604020202020204" pitchFamily="34" charset="0"/>
            </a:endParaRPr>
          </a:p>
        </p:txBody>
      </p:sp>
      <p:sp>
        <p:nvSpPr>
          <p:cNvPr id="96" name="TextBox 95">
            <a:extLst>
              <a:ext uri="{FF2B5EF4-FFF2-40B4-BE49-F238E27FC236}">
                <a16:creationId xmlns:a16="http://schemas.microsoft.com/office/drawing/2014/main" id="{76CAA1C8-2857-F25B-E480-38B9EC9CDCA3}"/>
              </a:ext>
            </a:extLst>
          </p:cNvPr>
          <p:cNvSpPr txBox="1"/>
          <p:nvPr/>
        </p:nvSpPr>
        <p:spPr>
          <a:xfrm>
            <a:off x="7356676" y="865844"/>
            <a:ext cx="4304383" cy="400110"/>
          </a:xfrm>
          <a:prstGeom prst="rect">
            <a:avLst/>
          </a:prstGeom>
          <a:noFill/>
          <a:ln w="28575">
            <a:solidFill>
              <a:schemeClr val="tx1"/>
            </a:solidFill>
          </a:ln>
        </p:spPr>
        <p:txBody>
          <a:bodyPr wrap="none" rtlCol="0">
            <a:spAutoFit/>
          </a:bodyPr>
          <a:lstStyle/>
          <a:p>
            <a:r>
              <a:rPr lang="en-US" sz="2000" dirty="0">
                <a:latin typeface="Arial" panose="020B0604020202020204" pitchFamily="34" charset="0"/>
                <a:cs typeface="Arial" panose="020B0604020202020204" pitchFamily="34" charset="0"/>
                <a:hlinkClick r:id="rId9"/>
              </a:rPr>
              <a:t>FPF Facility Project Proposal (2022)</a:t>
            </a:r>
            <a:endParaRPr lang="en-US" sz="2000" dirty="0">
              <a:latin typeface="Arial" panose="020B0604020202020204" pitchFamily="34" charset="0"/>
              <a:cs typeface="Arial" panose="020B0604020202020204" pitchFamily="34" charset="0"/>
            </a:endParaRPr>
          </a:p>
        </p:txBody>
      </p:sp>
      <p:pic>
        <p:nvPicPr>
          <p:cNvPr id="100" name="Picture 99" descr="A blue rectangular object with black text&#10;&#10;Description automatically generated">
            <a:extLst>
              <a:ext uri="{FF2B5EF4-FFF2-40B4-BE49-F238E27FC236}">
                <a16:creationId xmlns:a16="http://schemas.microsoft.com/office/drawing/2014/main" id="{A1EA5F3C-ED19-9C4B-951E-147E8C9AE8BD}"/>
              </a:ext>
            </a:extLst>
          </p:cNvPr>
          <p:cNvPicPr>
            <a:picLocks noChangeAspect="1"/>
          </p:cNvPicPr>
          <p:nvPr/>
        </p:nvPicPr>
        <p:blipFill>
          <a:blip r:embed="rId10"/>
          <a:stretch>
            <a:fillRect/>
          </a:stretch>
        </p:blipFill>
        <p:spPr>
          <a:xfrm>
            <a:off x="6130071" y="4484106"/>
            <a:ext cx="5900773" cy="1456786"/>
          </a:xfrm>
          <a:prstGeom prst="rect">
            <a:avLst/>
          </a:prstGeom>
        </p:spPr>
      </p:pic>
      <p:pic>
        <p:nvPicPr>
          <p:cNvPr id="103" name="Picture 102" descr="A diagram of a bar&#10;&#10;Description automatically generated">
            <a:extLst>
              <a:ext uri="{FF2B5EF4-FFF2-40B4-BE49-F238E27FC236}">
                <a16:creationId xmlns:a16="http://schemas.microsoft.com/office/drawing/2014/main" id="{740D3DB0-18BF-AA00-4B1D-CA5C0A88B6D4}"/>
              </a:ext>
            </a:extLst>
          </p:cNvPr>
          <p:cNvPicPr>
            <a:picLocks noChangeAspect="1"/>
          </p:cNvPicPr>
          <p:nvPr/>
        </p:nvPicPr>
        <p:blipFill>
          <a:blip r:embed="rId11"/>
          <a:stretch>
            <a:fillRect/>
          </a:stretch>
        </p:blipFill>
        <p:spPr>
          <a:xfrm>
            <a:off x="6362127" y="2781094"/>
            <a:ext cx="3756859" cy="1641841"/>
          </a:xfrm>
          <a:prstGeom prst="rect">
            <a:avLst/>
          </a:prstGeom>
          <a:ln>
            <a:noFill/>
          </a:ln>
          <a:effectLst>
            <a:softEdge rad="112500"/>
          </a:effectLst>
        </p:spPr>
      </p:pic>
      <p:sp>
        <p:nvSpPr>
          <p:cNvPr id="106" name="TextBox 105">
            <a:extLst>
              <a:ext uri="{FF2B5EF4-FFF2-40B4-BE49-F238E27FC236}">
                <a16:creationId xmlns:a16="http://schemas.microsoft.com/office/drawing/2014/main" id="{1F3C837A-F4D4-47C2-D34C-0FFE6FE9FC8D}"/>
              </a:ext>
            </a:extLst>
          </p:cNvPr>
          <p:cNvSpPr txBox="1"/>
          <p:nvPr/>
        </p:nvSpPr>
        <p:spPr>
          <a:xfrm>
            <a:off x="7356676" y="327902"/>
            <a:ext cx="4442883" cy="400110"/>
          </a:xfrm>
          <a:prstGeom prst="rect">
            <a:avLst/>
          </a:prstGeom>
          <a:noFill/>
          <a:ln w="28575">
            <a:solidFill>
              <a:schemeClr val="tx1"/>
            </a:solidFill>
          </a:ln>
        </p:spPr>
        <p:txBody>
          <a:bodyPr wrap="none" rtlCol="0">
            <a:spAutoFit/>
          </a:bodyPr>
          <a:lstStyle/>
          <a:p>
            <a:r>
              <a:rPr lang="en-US" sz="2000" dirty="0">
                <a:latin typeface="Arial" panose="020B0604020202020204" pitchFamily="34" charset="0"/>
                <a:cs typeface="Arial" panose="020B0604020202020204" pitchFamily="34" charset="0"/>
                <a:hlinkClick r:id="rId12"/>
              </a:rPr>
              <a:t>Preshower Technical Proposal (2022)</a:t>
            </a:r>
            <a:endParaRPr 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56257900"/>
      </p:ext>
    </p:extLst>
  </p:cSld>
  <p:clrMapOvr>
    <a:masterClrMapping/>
  </p:clrMapOvr>
  <mc:AlternateContent xmlns:mc="http://schemas.openxmlformats.org/markup-compatibility/2006">
    <mc:Choice xmlns:p14="http://schemas.microsoft.com/office/powerpoint/2010/main" Requires="p14">
      <p:transition spd="slow" p14:dur="2000" advTm="55912"/>
    </mc:Choice>
    <mc:Fallback>
      <p:transition spd="slow" advTm="55912"/>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4962A84-37DF-E66D-855F-9B685E846CE8}"/>
              </a:ext>
            </a:extLst>
          </p:cNvPr>
          <p:cNvSpPr>
            <a:spLocks noGrp="1"/>
          </p:cNvSpPr>
          <p:nvPr>
            <p:ph type="sldNum" sz="quarter" idx="12"/>
          </p:nvPr>
        </p:nvSpPr>
        <p:spPr/>
        <p:txBody>
          <a:bodyPr/>
          <a:lstStyle/>
          <a:p>
            <a:fld id="{83FFC4F1-7360-0949-8F22-D5D978ED1558}" type="slidenum">
              <a:rPr lang="en-US" smtClean="0"/>
              <a:pPr/>
              <a:t>16</a:t>
            </a:fld>
            <a:endParaRPr lang="en-US" dirty="0"/>
          </a:p>
        </p:txBody>
      </p:sp>
      <p:pic>
        <p:nvPicPr>
          <p:cNvPr id="7" name="Picture 6" descr="A diagram of a graph&#10;&#10;Description automatically generated with medium confidence">
            <a:extLst>
              <a:ext uri="{FF2B5EF4-FFF2-40B4-BE49-F238E27FC236}">
                <a16:creationId xmlns:a16="http://schemas.microsoft.com/office/drawing/2014/main" id="{EFD9F9E1-26A2-AD5A-53E0-0C68A72603CE}"/>
              </a:ext>
            </a:extLst>
          </p:cNvPr>
          <p:cNvPicPr>
            <a:picLocks noChangeAspect="1"/>
          </p:cNvPicPr>
          <p:nvPr/>
        </p:nvPicPr>
        <p:blipFill>
          <a:blip r:embed="rId3"/>
          <a:stretch>
            <a:fillRect/>
          </a:stretch>
        </p:blipFill>
        <p:spPr>
          <a:xfrm>
            <a:off x="8056752" y="2044763"/>
            <a:ext cx="4135248" cy="4026138"/>
          </a:xfrm>
          <a:prstGeom prst="rect">
            <a:avLst/>
          </a:prstGeom>
        </p:spPr>
      </p:pic>
      <p:pic>
        <p:nvPicPr>
          <p:cNvPr id="9" name="Picture 8" descr="A diagram of a weather forecast&#10;&#10;Description automatically generated with medium confidence">
            <a:extLst>
              <a:ext uri="{FF2B5EF4-FFF2-40B4-BE49-F238E27FC236}">
                <a16:creationId xmlns:a16="http://schemas.microsoft.com/office/drawing/2014/main" id="{48543D14-FF59-572D-DE33-19934DBBFD32}"/>
              </a:ext>
            </a:extLst>
          </p:cNvPr>
          <p:cNvPicPr>
            <a:picLocks noChangeAspect="1"/>
          </p:cNvPicPr>
          <p:nvPr/>
        </p:nvPicPr>
        <p:blipFill>
          <a:blip r:embed="rId4"/>
          <a:stretch>
            <a:fillRect/>
          </a:stretch>
        </p:blipFill>
        <p:spPr>
          <a:xfrm>
            <a:off x="3963928" y="2031848"/>
            <a:ext cx="4135248" cy="3945557"/>
          </a:xfrm>
          <a:prstGeom prst="rect">
            <a:avLst/>
          </a:prstGeom>
        </p:spPr>
      </p:pic>
      <p:pic>
        <p:nvPicPr>
          <p:cNvPr id="11" name="Picture 10" descr="A diagram of a dark phase&#10;&#10;Description automatically generated with medium confidence">
            <a:extLst>
              <a:ext uri="{FF2B5EF4-FFF2-40B4-BE49-F238E27FC236}">
                <a16:creationId xmlns:a16="http://schemas.microsoft.com/office/drawing/2014/main" id="{F844CF5D-F05D-353C-0051-338864B507A3}"/>
              </a:ext>
            </a:extLst>
          </p:cNvPr>
          <p:cNvPicPr>
            <a:picLocks noChangeAspect="1"/>
          </p:cNvPicPr>
          <p:nvPr/>
        </p:nvPicPr>
        <p:blipFill>
          <a:blip r:embed="rId5"/>
          <a:stretch>
            <a:fillRect/>
          </a:stretch>
        </p:blipFill>
        <p:spPr>
          <a:xfrm>
            <a:off x="0" y="2044763"/>
            <a:ext cx="4006352" cy="3919728"/>
          </a:xfrm>
          <a:prstGeom prst="rect">
            <a:avLst/>
          </a:prstGeom>
        </p:spPr>
      </p:pic>
      <p:sp>
        <p:nvSpPr>
          <p:cNvPr id="12" name="Title 1">
            <a:extLst>
              <a:ext uri="{FF2B5EF4-FFF2-40B4-BE49-F238E27FC236}">
                <a16:creationId xmlns:a16="http://schemas.microsoft.com/office/drawing/2014/main" id="{0E23FAFA-0DED-9641-5257-EFB99BC42198}"/>
              </a:ext>
            </a:extLst>
          </p:cNvPr>
          <p:cNvSpPr>
            <a:spLocks noGrp="1"/>
          </p:cNvSpPr>
          <p:nvPr>
            <p:ph type="title"/>
          </p:nvPr>
        </p:nvSpPr>
        <p:spPr>
          <a:xfrm>
            <a:off x="355288" y="213415"/>
            <a:ext cx="8971592" cy="1134358"/>
          </a:xfrm>
        </p:spPr>
        <p:txBody>
          <a:bodyPr>
            <a:normAutofit fontScale="90000"/>
          </a:bodyPr>
          <a:lstStyle/>
          <a:p>
            <a:r>
              <a:rPr lang="en-US" dirty="0"/>
              <a:t>What to Look Forward To… For Run 4</a:t>
            </a:r>
          </a:p>
        </p:txBody>
      </p:sp>
      <p:sp>
        <p:nvSpPr>
          <p:cNvPr id="14" name="TextBox 13">
            <a:extLst>
              <a:ext uri="{FF2B5EF4-FFF2-40B4-BE49-F238E27FC236}">
                <a16:creationId xmlns:a16="http://schemas.microsoft.com/office/drawing/2014/main" id="{657CE4E7-AFEB-96B3-6289-8269254C121E}"/>
              </a:ext>
            </a:extLst>
          </p:cNvPr>
          <p:cNvSpPr txBox="1"/>
          <p:nvPr/>
        </p:nvSpPr>
        <p:spPr>
          <a:xfrm>
            <a:off x="1996138" y="1261921"/>
            <a:ext cx="8059794" cy="523220"/>
          </a:xfrm>
          <a:prstGeom prst="rect">
            <a:avLst/>
          </a:prstGeom>
          <a:noFill/>
        </p:spPr>
        <p:txBody>
          <a:bodyPr wrap="square">
            <a:spAutoFit/>
          </a:bodyPr>
          <a:lstStyle/>
          <a:p>
            <a:r>
              <a:rPr lang="en-US" sz="2800" dirty="0">
                <a:latin typeface="Arial" panose="020B0604020202020204" pitchFamily="34" charset="0"/>
                <a:cs typeface="Arial" panose="020B0604020202020204" pitchFamily="34" charset="0"/>
              </a:rPr>
              <a:t>(assuming 250 fb</a:t>
            </a:r>
            <a:r>
              <a:rPr lang="en-US" sz="2800" baseline="30000" dirty="0">
                <a:latin typeface="Arial" panose="020B0604020202020204" pitchFamily="34" charset="0"/>
                <a:cs typeface="Arial" panose="020B0604020202020204" pitchFamily="34" charset="0"/>
              </a:rPr>
              <a:t>-1</a:t>
            </a:r>
            <a:r>
              <a:rPr lang="en-US" sz="2800" dirty="0">
                <a:latin typeface="Arial" panose="020B0604020202020204" pitchFamily="34" charset="0"/>
                <a:cs typeface="Arial" panose="020B0604020202020204" pitchFamily="34" charset="0"/>
              </a:rPr>
              <a:t> in Run 3 and 680 fb</a:t>
            </a:r>
            <a:r>
              <a:rPr lang="en-US" sz="2800" baseline="30000" dirty="0">
                <a:latin typeface="Arial" panose="020B0604020202020204" pitchFamily="34" charset="0"/>
                <a:cs typeface="Arial" panose="020B0604020202020204" pitchFamily="34" charset="0"/>
              </a:rPr>
              <a:t>-1 </a:t>
            </a:r>
            <a:r>
              <a:rPr lang="en-US" sz="2800" dirty="0">
                <a:latin typeface="Arial" panose="020B0604020202020204" pitchFamily="34" charset="0"/>
                <a:cs typeface="Arial" panose="020B0604020202020204" pitchFamily="34" charset="0"/>
              </a:rPr>
              <a:t>in Run 4)</a:t>
            </a:r>
          </a:p>
        </p:txBody>
      </p:sp>
    </p:spTree>
    <p:extLst>
      <p:ext uri="{BB962C8B-B14F-4D97-AF65-F5344CB8AC3E}">
        <p14:creationId xmlns:p14="http://schemas.microsoft.com/office/powerpoint/2010/main" val="3376746523"/>
      </p:ext>
    </p:extLst>
  </p:cSld>
  <p:clrMapOvr>
    <a:masterClrMapping/>
  </p:clrMapOvr>
  <mc:AlternateContent xmlns:mc="http://schemas.openxmlformats.org/markup-compatibility/2006">
    <mc:Choice xmlns:p14="http://schemas.microsoft.com/office/powerpoint/2010/main" Requires="p14">
      <p:transition spd="slow" p14:dur="2000" advTm="21073"/>
    </mc:Choice>
    <mc:Fallback>
      <p:transition spd="slow" advTm="21073"/>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AD0EC64-81C5-69FB-01C8-474E5570DE88}"/>
              </a:ext>
            </a:extLst>
          </p:cNvPr>
          <p:cNvSpPr/>
          <p:nvPr/>
        </p:nvSpPr>
        <p:spPr>
          <a:xfrm>
            <a:off x="9049399" y="6038348"/>
            <a:ext cx="3396601" cy="83636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2" name="Slide Number Placeholder 1">
            <a:extLst>
              <a:ext uri="{FF2B5EF4-FFF2-40B4-BE49-F238E27FC236}">
                <a16:creationId xmlns:a16="http://schemas.microsoft.com/office/drawing/2014/main" id="{17FAB075-CEDC-D3BF-5F4E-D756709BA360}"/>
              </a:ext>
            </a:extLst>
          </p:cNvPr>
          <p:cNvSpPr>
            <a:spLocks noGrp="1"/>
          </p:cNvSpPr>
          <p:nvPr>
            <p:ph type="sldNum" sz="quarter" idx="12"/>
          </p:nvPr>
        </p:nvSpPr>
        <p:spPr>
          <a:xfrm>
            <a:off x="11564390" y="6276324"/>
            <a:ext cx="400003" cy="365125"/>
          </a:xfrm>
        </p:spPr>
        <p:txBody>
          <a:bodyPr/>
          <a:lstStyle/>
          <a:p>
            <a:fld id="{83FFC4F1-7360-0949-8F22-D5D978ED1558}" type="slidenum">
              <a:rPr lang="en-US" smtClean="0"/>
              <a:t>17</a:t>
            </a:fld>
            <a:endParaRPr lang="en-US"/>
          </a:p>
        </p:txBody>
      </p:sp>
      <p:sp>
        <p:nvSpPr>
          <p:cNvPr id="3" name="Title 1">
            <a:extLst>
              <a:ext uri="{FF2B5EF4-FFF2-40B4-BE49-F238E27FC236}">
                <a16:creationId xmlns:a16="http://schemas.microsoft.com/office/drawing/2014/main" id="{3463FD97-9271-5B8A-6013-19C3CEBE70F3}"/>
              </a:ext>
            </a:extLst>
          </p:cNvPr>
          <p:cNvSpPr txBox="1">
            <a:spLocks/>
          </p:cNvSpPr>
          <p:nvPr/>
        </p:nvSpPr>
        <p:spPr>
          <a:xfrm>
            <a:off x="213915" y="261852"/>
            <a:ext cx="10067982" cy="737892"/>
          </a:xfrm>
          <a:prstGeom prst="rect">
            <a:avLst/>
          </a:prstGeom>
        </p:spPr>
        <p:txBody>
          <a:bodyPr>
            <a:normAutofit fontScale="97500"/>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r>
              <a:rPr lang="en-US" dirty="0"/>
              <a:t>FASER2 at the Forward Physics Facility</a:t>
            </a:r>
          </a:p>
        </p:txBody>
      </p:sp>
      <p:pic>
        <p:nvPicPr>
          <p:cNvPr id="5" name="Picture 4" descr="A graph of a graph of a graph of a graph of a graph of a graph of a graph of a graph of a graph of a graph of a graph of a graph of a graph of&#10;&#10;Description automatically generated">
            <a:extLst>
              <a:ext uri="{FF2B5EF4-FFF2-40B4-BE49-F238E27FC236}">
                <a16:creationId xmlns:a16="http://schemas.microsoft.com/office/drawing/2014/main" id="{40134C74-D8E1-821C-A4A5-070629C1CB14}"/>
              </a:ext>
            </a:extLst>
          </p:cNvPr>
          <p:cNvPicPr>
            <a:picLocks noChangeAspect="1"/>
          </p:cNvPicPr>
          <p:nvPr/>
        </p:nvPicPr>
        <p:blipFill>
          <a:blip r:embed="rId2"/>
          <a:stretch>
            <a:fillRect/>
          </a:stretch>
        </p:blipFill>
        <p:spPr>
          <a:xfrm>
            <a:off x="372393" y="999744"/>
            <a:ext cx="11447214" cy="4369414"/>
          </a:xfrm>
          <a:prstGeom prst="rect">
            <a:avLst/>
          </a:prstGeom>
        </p:spPr>
      </p:pic>
      <p:pic>
        <p:nvPicPr>
          <p:cNvPr id="7" name="Picture 6" descr="A white rectangular box with black text&#10;&#10;Description automatically generated">
            <a:extLst>
              <a:ext uri="{FF2B5EF4-FFF2-40B4-BE49-F238E27FC236}">
                <a16:creationId xmlns:a16="http://schemas.microsoft.com/office/drawing/2014/main" id="{63A05C65-F93C-8130-4C37-8F3C11C15EE5}"/>
              </a:ext>
            </a:extLst>
          </p:cNvPr>
          <p:cNvPicPr>
            <a:picLocks noChangeAspect="1"/>
          </p:cNvPicPr>
          <p:nvPr/>
        </p:nvPicPr>
        <p:blipFill>
          <a:blip r:embed="rId3"/>
          <a:stretch>
            <a:fillRect/>
          </a:stretch>
        </p:blipFill>
        <p:spPr>
          <a:xfrm>
            <a:off x="2263140" y="5475438"/>
            <a:ext cx="7665720" cy="1263223"/>
          </a:xfrm>
          <a:prstGeom prst="rect">
            <a:avLst/>
          </a:prstGeom>
        </p:spPr>
      </p:pic>
      <p:sp>
        <p:nvSpPr>
          <p:cNvPr id="9" name="TextBox 8">
            <a:extLst>
              <a:ext uri="{FF2B5EF4-FFF2-40B4-BE49-F238E27FC236}">
                <a16:creationId xmlns:a16="http://schemas.microsoft.com/office/drawing/2014/main" id="{8BF82A14-C463-23DE-B049-A5F2F2A5F522}"/>
              </a:ext>
            </a:extLst>
          </p:cNvPr>
          <p:cNvSpPr txBox="1"/>
          <p:nvPr/>
        </p:nvSpPr>
        <p:spPr>
          <a:xfrm>
            <a:off x="10602042" y="260253"/>
            <a:ext cx="1162349" cy="707886"/>
          </a:xfrm>
          <a:prstGeom prst="rect">
            <a:avLst/>
          </a:prstGeom>
          <a:noFill/>
          <a:ln w="28575">
            <a:solidFill>
              <a:srgbClr val="FF0000"/>
            </a:solidFill>
          </a:ln>
        </p:spPr>
        <p:txBody>
          <a:bodyPr wrap="square">
            <a:spAutoFit/>
          </a:bodyPr>
          <a:lstStyle/>
          <a:p>
            <a:pPr algn="ctr"/>
            <a:r>
              <a:rPr lang="en-US" sz="2000" dirty="0">
                <a:latin typeface="Arial" panose="020B0604020202020204" pitchFamily="34" charset="0"/>
                <a:cs typeface="Arial" panose="020B0604020202020204" pitchFamily="34" charset="0"/>
              </a:rPr>
              <a:t>awaiting</a:t>
            </a:r>
          </a:p>
          <a:p>
            <a:pPr algn="ctr"/>
            <a:r>
              <a:rPr lang="en-US" sz="2000" dirty="0">
                <a:latin typeface="Arial" panose="020B0604020202020204" pitchFamily="34" charset="0"/>
                <a:cs typeface="Arial" panose="020B0604020202020204" pitchFamily="34" charset="0"/>
              </a:rPr>
              <a:t>approval</a:t>
            </a:r>
          </a:p>
        </p:txBody>
      </p:sp>
    </p:spTree>
    <p:extLst>
      <p:ext uri="{BB962C8B-B14F-4D97-AF65-F5344CB8AC3E}">
        <p14:creationId xmlns:p14="http://schemas.microsoft.com/office/powerpoint/2010/main" val="2063042617"/>
      </p:ext>
    </p:extLst>
  </p:cSld>
  <p:clrMapOvr>
    <a:masterClrMapping/>
  </p:clrMapOvr>
  <mc:AlternateContent xmlns:mc="http://schemas.openxmlformats.org/markup-compatibility/2006">
    <mc:Choice xmlns:p14="http://schemas.microsoft.com/office/powerpoint/2010/main" Requires="p14">
      <p:transition spd="slow" p14:dur="2000" advTm="24173"/>
    </mc:Choice>
    <mc:Fallback>
      <p:transition spd="slow" advTm="24173"/>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EB37E1-05B1-671F-9C77-F516EC7EB300}"/>
              </a:ext>
            </a:extLst>
          </p:cNvPr>
          <p:cNvSpPr>
            <a:spLocks noGrp="1"/>
          </p:cNvSpPr>
          <p:nvPr>
            <p:ph type="title"/>
          </p:nvPr>
        </p:nvSpPr>
        <p:spPr>
          <a:xfrm>
            <a:off x="153420" y="-141514"/>
            <a:ext cx="2705100" cy="1325563"/>
          </a:xfrm>
        </p:spPr>
        <p:txBody>
          <a:bodyPr/>
          <a:lstStyle/>
          <a:p>
            <a:r>
              <a:rPr lang="en-US" dirty="0"/>
              <a:t>Summary</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AFE87BF7-4EF3-905E-1012-B8D47DDC7D76}"/>
                  </a:ext>
                </a:extLst>
              </p:cNvPr>
              <p:cNvSpPr>
                <a:spLocks noGrp="1"/>
              </p:cNvSpPr>
              <p:nvPr>
                <p:ph sz="half" idx="1"/>
              </p:nvPr>
            </p:nvSpPr>
            <p:spPr>
              <a:xfrm>
                <a:off x="929283" y="1134403"/>
                <a:ext cx="10333434" cy="5658304"/>
              </a:xfrm>
            </p:spPr>
            <p:txBody>
              <a:bodyPr>
                <a:normAutofit/>
              </a:bodyPr>
              <a:lstStyle/>
              <a:p>
                <a:r>
                  <a:rPr lang="en-US" dirty="0"/>
                  <a:t>Smooth data taking since detector start-up with 98% efficiency.</a:t>
                </a:r>
              </a:p>
              <a:p>
                <a:r>
                  <a:rPr lang="en-US" dirty="0"/>
                  <a:t>Dark photon search produces </a:t>
                </a:r>
                <a:r>
                  <a:rPr lang="en-US" sz="2800" dirty="0"/>
                  <a:t>90% confidence exclusion regions for the Benchmark Dark Photon and B-L Gauge Boson models.</a:t>
                </a:r>
              </a:p>
              <a:p>
                <a:r>
                  <a:rPr lang="en-US" sz="2800" dirty="0"/>
                  <a:t>FASER and FASER</a:t>
                </a:r>
                <a14:m>
                  <m:oMath xmlns:m="http://schemas.openxmlformats.org/officeDocument/2006/math">
                    <m:r>
                      <a:rPr lang="en-US" i="1">
                        <a:latin typeface="Cambria Math" panose="02040503050406030204" pitchFamily="18" charset="0"/>
                        <a:ea typeface="Cambria Math" panose="02040503050406030204" pitchFamily="18" charset="0"/>
                      </a:rPr>
                      <m:t>𝜈</m:t>
                    </m:r>
                  </m:oMath>
                </a14:m>
                <a:r>
                  <a:rPr lang="en-US" sz="2800" dirty="0"/>
                  <a:t> observe ~150 </a:t>
                </a:r>
                <a:r>
                  <a:rPr lang="en-US" dirty="0"/>
                  <a:t>collider </a:t>
                </a:r>
                <a:r>
                  <a:rPr lang="en-US" sz="2800" dirty="0"/>
                  <a:t>neutrinos, including:</a:t>
                </a:r>
              </a:p>
              <a:p>
                <a:pPr lvl="1"/>
                <a:r>
                  <a:rPr lang="en-US" dirty="0"/>
                  <a:t>the first direct observation of collider </a:t>
                </a:r>
                <a14:m>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ea typeface="Cambria Math" panose="02040503050406030204" pitchFamily="18" charset="0"/>
                          </a:rPr>
                          <m:t>𝜈</m:t>
                        </m:r>
                      </m:e>
                      <m:sub>
                        <m:r>
                          <a:rPr lang="en-GB" i="1">
                            <a:latin typeface="Cambria Math" panose="02040503050406030204" pitchFamily="18" charset="0"/>
                          </a:rPr>
                          <m:t>𝑒</m:t>
                        </m:r>
                      </m:sub>
                    </m:sSub>
                  </m:oMath>
                </a14:m>
                <a:r>
                  <a:rPr lang="en-GB" dirty="0"/>
                  <a:t>,</a:t>
                </a:r>
              </a:p>
              <a:p>
                <a:pPr lvl="1"/>
                <a:r>
                  <a:rPr lang="en-US" dirty="0"/>
                  <a:t>the highest energy neutrinos detected from an artificial source.</a:t>
                </a:r>
              </a:p>
              <a:p>
                <a:r>
                  <a:rPr lang="en-US" sz="2800" dirty="0"/>
                  <a:t>Various analysis on-going, including ALPs and </a:t>
                </a:r>
                <a14:m>
                  <m:oMath xmlns:m="http://schemas.openxmlformats.org/officeDocument/2006/math">
                    <m:r>
                      <a:rPr lang="en-US" sz="2800" i="1" smtClean="0">
                        <a:latin typeface="Cambria Math" panose="02040503050406030204" pitchFamily="18" charset="0"/>
                        <a:ea typeface="Cambria Math" panose="02040503050406030204" pitchFamily="18" charset="0"/>
                      </a:rPr>
                      <m:t>𝜈</m:t>
                    </m:r>
                  </m:oMath>
                </a14:m>
                <a:r>
                  <a:rPr lang="en-US" sz="2800" dirty="0"/>
                  <a:t> flux measurements.</a:t>
                </a:r>
              </a:p>
              <a:p>
                <a:r>
                  <a:rPr lang="en-US" dirty="0"/>
                  <a:t>Calorimeter and </a:t>
                </a:r>
                <a:r>
                  <a:rPr lang="en-US" dirty="0" err="1"/>
                  <a:t>preshower</a:t>
                </a:r>
                <a:r>
                  <a:rPr lang="en-US" dirty="0"/>
                  <a:t> upgrades will improve data taking in Runs 3 and 4.</a:t>
                </a:r>
              </a:p>
            </p:txBody>
          </p:sp>
        </mc:Choice>
        <mc:Fallback xmlns="">
          <p:sp>
            <p:nvSpPr>
              <p:cNvPr id="3" name="Content Placeholder 2">
                <a:extLst>
                  <a:ext uri="{FF2B5EF4-FFF2-40B4-BE49-F238E27FC236}">
                    <a16:creationId xmlns:a16="http://schemas.microsoft.com/office/drawing/2014/main" id="{AFE87BF7-4EF3-905E-1012-B8D47DDC7D76}"/>
                  </a:ext>
                </a:extLst>
              </p:cNvPr>
              <p:cNvSpPr>
                <a:spLocks noGrp="1" noRot="1" noChangeAspect="1" noMove="1" noResize="1" noEditPoints="1" noAdjustHandles="1" noChangeArrowheads="1" noChangeShapeType="1" noTextEdit="1"/>
              </p:cNvSpPr>
              <p:nvPr>
                <p:ph sz="half" idx="1"/>
              </p:nvPr>
            </p:nvSpPr>
            <p:spPr>
              <a:xfrm>
                <a:off x="929283" y="1134403"/>
                <a:ext cx="10333434" cy="5658304"/>
              </a:xfrm>
              <a:blipFill>
                <a:blip r:embed="rId2"/>
                <a:stretch>
                  <a:fillRect l="-980" t="-1794" r="-1593"/>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428ADA67-44AC-0F17-CC84-00BC48479675}"/>
              </a:ext>
            </a:extLst>
          </p:cNvPr>
          <p:cNvSpPr>
            <a:spLocks noGrp="1"/>
          </p:cNvSpPr>
          <p:nvPr>
            <p:ph type="sldNum" sz="quarter" idx="12"/>
          </p:nvPr>
        </p:nvSpPr>
        <p:spPr/>
        <p:txBody>
          <a:bodyPr/>
          <a:lstStyle/>
          <a:p>
            <a:fld id="{83FFC4F1-7360-0949-8F22-D5D978ED1558}" type="slidenum">
              <a:rPr lang="en-US" smtClean="0"/>
              <a:pPr/>
              <a:t>18</a:t>
            </a:fld>
            <a:endParaRPr lang="en-US" dirty="0"/>
          </a:p>
        </p:txBody>
      </p:sp>
    </p:spTree>
    <p:extLst>
      <p:ext uri="{BB962C8B-B14F-4D97-AF65-F5344CB8AC3E}">
        <p14:creationId xmlns:p14="http://schemas.microsoft.com/office/powerpoint/2010/main" val="1712542981"/>
      </p:ext>
    </p:extLst>
  </p:cSld>
  <p:clrMapOvr>
    <a:masterClrMapping/>
  </p:clrMapOvr>
  <mc:AlternateContent xmlns:mc="http://schemas.openxmlformats.org/markup-compatibility/2006">
    <mc:Choice xmlns:p14="http://schemas.microsoft.com/office/powerpoint/2010/main" Requires="p14">
      <p:transition spd="slow" p14:dur="2000" advTm="5360"/>
    </mc:Choice>
    <mc:Fallback>
      <p:transition spd="slow" advTm="536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100EF9FB-8C2C-A40B-14F5-59BB022AEDA4}"/>
              </a:ext>
            </a:extLst>
          </p:cNvPr>
          <p:cNvSpPr/>
          <p:nvPr/>
        </p:nvSpPr>
        <p:spPr>
          <a:xfrm>
            <a:off x="9005750" y="5809706"/>
            <a:ext cx="3403964" cy="125403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6" name="Picture 5">
            <a:extLst>
              <a:ext uri="{FF2B5EF4-FFF2-40B4-BE49-F238E27FC236}">
                <a16:creationId xmlns:a16="http://schemas.microsoft.com/office/drawing/2014/main" id="{DDA738F0-3FF9-A4EB-B6AC-2F7D443001B0}"/>
              </a:ext>
            </a:extLst>
          </p:cNvPr>
          <p:cNvPicPr>
            <a:picLocks noChangeAspect="1"/>
          </p:cNvPicPr>
          <p:nvPr/>
        </p:nvPicPr>
        <p:blipFill>
          <a:blip r:embed="rId2"/>
          <a:stretch>
            <a:fillRect/>
          </a:stretch>
        </p:blipFill>
        <p:spPr>
          <a:xfrm>
            <a:off x="2303413" y="201318"/>
            <a:ext cx="7677696" cy="5758272"/>
          </a:xfrm>
          <a:prstGeom prst="rect">
            <a:avLst/>
          </a:prstGeom>
          <a:ln>
            <a:noFill/>
          </a:ln>
          <a:effectLst>
            <a:softEdge rad="112500"/>
          </a:effectLst>
        </p:spPr>
      </p:pic>
      <p:sp>
        <p:nvSpPr>
          <p:cNvPr id="9" name="Title 1">
            <a:extLst>
              <a:ext uri="{FF2B5EF4-FFF2-40B4-BE49-F238E27FC236}">
                <a16:creationId xmlns:a16="http://schemas.microsoft.com/office/drawing/2014/main" id="{B32B1471-4F77-34C0-984A-9F65DFB47A46}"/>
              </a:ext>
            </a:extLst>
          </p:cNvPr>
          <p:cNvSpPr>
            <a:spLocks noGrp="1"/>
          </p:cNvSpPr>
          <p:nvPr>
            <p:ph type="title"/>
          </p:nvPr>
        </p:nvSpPr>
        <p:spPr>
          <a:xfrm>
            <a:off x="2210886" y="5738178"/>
            <a:ext cx="7770223" cy="1325563"/>
          </a:xfrm>
        </p:spPr>
        <p:txBody>
          <a:bodyPr>
            <a:normAutofit/>
          </a:bodyPr>
          <a:lstStyle/>
          <a:p>
            <a:pPr algn="ctr"/>
            <a:r>
              <a:rPr lang="en-US" dirty="0"/>
              <a:t>Thank you for your attention </a:t>
            </a:r>
            <a:r>
              <a:rPr lang="en-US" dirty="0">
                <a:sym typeface="Wingdings" pitchFamily="2" charset="2"/>
              </a:rPr>
              <a:t>:)</a:t>
            </a:r>
            <a:endParaRPr lang="en-US" dirty="0"/>
          </a:p>
        </p:txBody>
      </p:sp>
    </p:spTree>
    <p:extLst>
      <p:ext uri="{BB962C8B-B14F-4D97-AF65-F5344CB8AC3E}">
        <p14:creationId xmlns:p14="http://schemas.microsoft.com/office/powerpoint/2010/main" val="4050124459"/>
      </p:ext>
    </p:extLst>
  </p:cSld>
  <p:clrMapOvr>
    <a:masterClrMapping/>
  </p:clrMapOvr>
  <mc:AlternateContent xmlns:mc="http://schemas.openxmlformats.org/markup-compatibility/2006">
    <mc:Choice xmlns:p14="http://schemas.microsoft.com/office/powerpoint/2010/main" Requires="p14">
      <p:transition spd="slow" p14:dur="2000" advTm="27197"/>
    </mc:Choice>
    <mc:Fallback>
      <p:transition spd="slow" advTm="27197"/>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4" name="Content Placeholder 3">
                <a:extLst>
                  <a:ext uri="{FF2B5EF4-FFF2-40B4-BE49-F238E27FC236}">
                    <a16:creationId xmlns:a16="http://schemas.microsoft.com/office/drawing/2014/main" id="{C9F4D7C1-2B22-6B78-5F81-8080EBC6E11E}"/>
                  </a:ext>
                </a:extLst>
              </p:cNvPr>
              <p:cNvSpPr>
                <a:spLocks noGrp="1"/>
              </p:cNvSpPr>
              <p:nvPr>
                <p:ph sz="half" idx="2"/>
              </p:nvPr>
            </p:nvSpPr>
            <p:spPr>
              <a:xfrm>
                <a:off x="104746" y="1102464"/>
                <a:ext cx="5873990" cy="3842960"/>
              </a:xfrm>
            </p:spPr>
            <p:txBody>
              <a:bodyPr>
                <a:normAutofit/>
              </a:bodyPr>
              <a:lstStyle/>
              <a:p>
                <a:r>
                  <a:rPr lang="en-US" dirty="0"/>
                  <a:t>Search for new physics and neutrinos in the very forward physics region.</a:t>
                </a:r>
              </a:p>
              <a:p>
                <a:r>
                  <a:rPr lang="en-US" dirty="0"/>
                  <a:t>The detector location allows near background-free searches.</a:t>
                </a:r>
              </a:p>
              <a:p>
                <a:r>
                  <a:rPr lang="en-US" dirty="0"/>
                  <a:t>~ 7 m long detector with a </a:t>
                </a:r>
                <a:br>
                  <a:rPr lang="en-US" dirty="0"/>
                </a:br>
                <a:r>
                  <a:rPr lang="en-US" dirty="0"/>
                  <a:t>&lt; 0.21 </a:t>
                </a:r>
                <a:r>
                  <a:rPr lang="en-US" dirty="0" err="1"/>
                  <a:t>mrad</a:t>
                </a:r>
                <a:r>
                  <a:rPr lang="en-US" dirty="0"/>
                  <a:t> (</a:t>
                </a:r>
                <a14:m>
                  <m:oMath xmlns:m="http://schemas.openxmlformats.org/officeDocument/2006/math">
                    <m:r>
                      <a:rPr lang="en-US" i="1" smtClean="0">
                        <a:latin typeface="Cambria Math" panose="02040503050406030204" pitchFamily="18" charset="0"/>
                        <a:ea typeface="Cambria Math" panose="02040503050406030204" pitchFamily="18" charset="0"/>
                      </a:rPr>
                      <m:t>𝜂</m:t>
                    </m:r>
                  </m:oMath>
                </a14:m>
                <a:r>
                  <a:rPr lang="en-US" dirty="0"/>
                  <a:t> &gt; 9.2) acceptance for particles originating at IP1.</a:t>
                </a:r>
              </a:p>
            </p:txBody>
          </p:sp>
        </mc:Choice>
        <mc:Fallback xmlns="">
          <p:sp>
            <p:nvSpPr>
              <p:cNvPr id="4" name="Content Placeholder 3">
                <a:extLst>
                  <a:ext uri="{FF2B5EF4-FFF2-40B4-BE49-F238E27FC236}">
                    <a16:creationId xmlns:a16="http://schemas.microsoft.com/office/drawing/2014/main" id="{C9F4D7C1-2B22-6B78-5F81-8080EBC6E11E}"/>
                  </a:ext>
                </a:extLst>
              </p:cNvPr>
              <p:cNvSpPr>
                <a:spLocks noGrp="1" noRot="1" noChangeAspect="1" noMove="1" noResize="1" noEditPoints="1" noAdjustHandles="1" noChangeArrowheads="1" noChangeShapeType="1" noTextEdit="1"/>
              </p:cNvSpPr>
              <p:nvPr>
                <p:ph sz="half" idx="2"/>
              </p:nvPr>
            </p:nvSpPr>
            <p:spPr>
              <a:xfrm>
                <a:off x="104746" y="1102464"/>
                <a:ext cx="5873990" cy="3842960"/>
              </a:xfrm>
              <a:blipFill>
                <a:blip r:embed="rId3"/>
                <a:stretch>
                  <a:fillRect l="-1944" t="-2632" r="-432"/>
                </a:stretch>
              </a:blipFill>
            </p:spPr>
            <p:txBody>
              <a:bodyPr/>
              <a:lstStyle/>
              <a:p>
                <a:r>
                  <a:rPr lang="en-US">
                    <a:noFill/>
                  </a:rPr>
                  <a:t> </a:t>
                </a:r>
              </a:p>
            </p:txBody>
          </p:sp>
        </mc:Fallback>
      </mc:AlternateContent>
      <p:pic>
        <p:nvPicPr>
          <p:cNvPr id="5" name="Picture 4">
            <a:extLst>
              <a:ext uri="{FF2B5EF4-FFF2-40B4-BE49-F238E27FC236}">
                <a16:creationId xmlns:a16="http://schemas.microsoft.com/office/drawing/2014/main" id="{CCD21096-9B14-74E1-5D2F-3746966596DB}"/>
              </a:ext>
            </a:extLst>
          </p:cNvPr>
          <p:cNvPicPr>
            <a:picLocks noChangeAspect="1"/>
          </p:cNvPicPr>
          <p:nvPr/>
        </p:nvPicPr>
        <p:blipFill>
          <a:blip r:embed="rId4"/>
          <a:stretch>
            <a:fillRect/>
          </a:stretch>
        </p:blipFill>
        <p:spPr>
          <a:xfrm>
            <a:off x="6147671" y="1102463"/>
            <a:ext cx="5856634" cy="3294356"/>
          </a:xfrm>
          <a:prstGeom prst="rect">
            <a:avLst/>
          </a:prstGeom>
          <a:ln w="38100">
            <a:solidFill>
              <a:schemeClr val="tx1"/>
            </a:solidFill>
          </a:ln>
        </p:spPr>
      </p:pic>
      <p:sp>
        <p:nvSpPr>
          <p:cNvPr id="6" name="Title 1">
            <a:extLst>
              <a:ext uri="{FF2B5EF4-FFF2-40B4-BE49-F238E27FC236}">
                <a16:creationId xmlns:a16="http://schemas.microsoft.com/office/drawing/2014/main" id="{93AD1379-0AF9-959A-F1B2-7AF6EC7DAE69}"/>
              </a:ext>
            </a:extLst>
          </p:cNvPr>
          <p:cNvSpPr txBox="1">
            <a:spLocks/>
          </p:cNvSpPr>
          <p:nvPr/>
        </p:nvSpPr>
        <p:spPr>
          <a:xfrm>
            <a:off x="104746" y="-29206"/>
            <a:ext cx="7484167" cy="119863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Arial" panose="020B0604020202020204" pitchFamily="34" charset="0"/>
                <a:ea typeface="+mj-ea"/>
                <a:cs typeface="Arial" panose="020B0604020202020204" pitchFamily="34" charset="0"/>
              </a:defRPr>
            </a:lvl1pPr>
          </a:lstStyle>
          <a:p>
            <a:pPr algn="ctr"/>
            <a:r>
              <a:rPr lang="en-US" b="1" dirty="0" err="1"/>
              <a:t>F</a:t>
            </a:r>
            <a:r>
              <a:rPr lang="en-US" dirty="0" err="1"/>
              <a:t>orw</a:t>
            </a:r>
            <a:r>
              <a:rPr lang="en-US" b="1" dirty="0" err="1"/>
              <a:t>A</a:t>
            </a:r>
            <a:r>
              <a:rPr lang="en-US" dirty="0" err="1"/>
              <a:t>rd</a:t>
            </a:r>
            <a:r>
              <a:rPr lang="en-US" dirty="0"/>
              <a:t> </a:t>
            </a:r>
            <a:r>
              <a:rPr lang="en-US" b="1" dirty="0"/>
              <a:t>S</a:t>
            </a:r>
            <a:r>
              <a:rPr lang="en-US" dirty="0"/>
              <a:t>earch </a:t>
            </a:r>
            <a:r>
              <a:rPr lang="en-US" b="1" dirty="0" err="1"/>
              <a:t>E</a:t>
            </a:r>
            <a:r>
              <a:rPr lang="en-US" dirty="0" err="1"/>
              <a:t>xpe</a:t>
            </a:r>
            <a:r>
              <a:rPr lang="en-US" b="1" dirty="0" err="1"/>
              <a:t>R</a:t>
            </a:r>
            <a:r>
              <a:rPr lang="en-US" dirty="0" err="1"/>
              <a:t>iment</a:t>
            </a:r>
            <a:endParaRPr lang="en-US" dirty="0"/>
          </a:p>
        </p:txBody>
      </p:sp>
      <p:sp>
        <p:nvSpPr>
          <p:cNvPr id="7" name="Slide Number Placeholder 6">
            <a:extLst>
              <a:ext uri="{FF2B5EF4-FFF2-40B4-BE49-F238E27FC236}">
                <a16:creationId xmlns:a16="http://schemas.microsoft.com/office/drawing/2014/main" id="{35D06C56-0CED-E8D4-E6A5-9E13FA479819}"/>
              </a:ext>
            </a:extLst>
          </p:cNvPr>
          <p:cNvSpPr>
            <a:spLocks noGrp="1"/>
          </p:cNvSpPr>
          <p:nvPr>
            <p:ph type="sldNum" sz="quarter" idx="12"/>
          </p:nvPr>
        </p:nvSpPr>
        <p:spPr/>
        <p:txBody>
          <a:bodyPr/>
          <a:lstStyle/>
          <a:p>
            <a:fld id="{83FFC4F1-7360-0949-8F22-D5D978ED1558}" type="slidenum">
              <a:rPr lang="en-US" smtClean="0"/>
              <a:t>2</a:t>
            </a:fld>
            <a:endParaRPr lang="en-US"/>
          </a:p>
        </p:txBody>
      </p:sp>
      <p:cxnSp>
        <p:nvCxnSpPr>
          <p:cNvPr id="37" name="Straight Connector 36">
            <a:extLst>
              <a:ext uri="{FF2B5EF4-FFF2-40B4-BE49-F238E27FC236}">
                <a16:creationId xmlns:a16="http://schemas.microsoft.com/office/drawing/2014/main" id="{9CEA8683-D03B-807B-03FA-8B0050822B2D}"/>
              </a:ext>
            </a:extLst>
          </p:cNvPr>
          <p:cNvCxnSpPr>
            <a:cxnSpLocks/>
          </p:cNvCxnSpPr>
          <p:nvPr/>
        </p:nvCxnSpPr>
        <p:spPr>
          <a:xfrm flipH="1">
            <a:off x="6521824" y="4815179"/>
            <a:ext cx="4074458" cy="2200825"/>
          </a:xfrm>
          <a:prstGeom prst="line">
            <a:avLst/>
          </a:prstGeom>
          <a:ln w="2286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Freeform 25">
            <a:extLst>
              <a:ext uri="{FF2B5EF4-FFF2-40B4-BE49-F238E27FC236}">
                <a16:creationId xmlns:a16="http://schemas.microsoft.com/office/drawing/2014/main" id="{AF6C8F97-9B80-70FD-BD6A-F474397F165D}"/>
              </a:ext>
            </a:extLst>
          </p:cNvPr>
          <p:cNvSpPr/>
          <p:nvPr/>
        </p:nvSpPr>
        <p:spPr>
          <a:xfrm rot="21540000">
            <a:off x="1433260" y="4745383"/>
            <a:ext cx="10055113" cy="600173"/>
          </a:xfrm>
          <a:custGeom>
            <a:avLst/>
            <a:gdLst>
              <a:gd name="connsiteX0" fmla="*/ 0 w 6468035"/>
              <a:gd name="connsiteY0" fmla="*/ 537882 h 600173"/>
              <a:gd name="connsiteX1" fmla="*/ 3765176 w 6468035"/>
              <a:gd name="connsiteY1" fmla="*/ 551329 h 600173"/>
              <a:gd name="connsiteX2" fmla="*/ 6468035 w 6468035"/>
              <a:gd name="connsiteY2" fmla="*/ 0 h 600173"/>
            </a:gdLst>
            <a:ahLst/>
            <a:cxnLst>
              <a:cxn ang="0">
                <a:pos x="connsiteX0" y="connsiteY0"/>
              </a:cxn>
              <a:cxn ang="0">
                <a:pos x="connsiteX1" y="connsiteY1"/>
              </a:cxn>
              <a:cxn ang="0">
                <a:pos x="connsiteX2" y="connsiteY2"/>
              </a:cxn>
            </a:cxnLst>
            <a:rect l="l" t="t" r="r" b="b"/>
            <a:pathLst>
              <a:path w="6468035" h="600173">
                <a:moveTo>
                  <a:pt x="0" y="537882"/>
                </a:moveTo>
                <a:cubicBezTo>
                  <a:pt x="1343585" y="589429"/>
                  <a:pt x="2687170" y="640976"/>
                  <a:pt x="3765176" y="551329"/>
                </a:cubicBezTo>
                <a:cubicBezTo>
                  <a:pt x="4843182" y="461682"/>
                  <a:pt x="5655608" y="230841"/>
                  <a:pt x="6468035" y="0"/>
                </a:cubicBezTo>
              </a:path>
            </a:pathLst>
          </a:custGeom>
          <a:noFill/>
          <a:ln w="254000">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AC111875-65A2-FEC9-1A3A-09F3B9193460}"/>
              </a:ext>
            </a:extLst>
          </p:cNvPr>
          <p:cNvSpPr/>
          <p:nvPr/>
        </p:nvSpPr>
        <p:spPr>
          <a:xfrm>
            <a:off x="109329" y="5057139"/>
            <a:ext cx="1319460" cy="846291"/>
          </a:xfrm>
          <a:prstGeom prst="rect">
            <a:avLst/>
          </a:prstGeom>
          <a:solidFill>
            <a:schemeClr val="accent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TextBox 50">
            <a:extLst>
              <a:ext uri="{FF2B5EF4-FFF2-40B4-BE49-F238E27FC236}">
                <a16:creationId xmlns:a16="http://schemas.microsoft.com/office/drawing/2014/main" id="{8E2B4B7E-843F-A749-E281-197F6ADE8554}"/>
              </a:ext>
            </a:extLst>
          </p:cNvPr>
          <p:cNvSpPr txBox="1"/>
          <p:nvPr/>
        </p:nvSpPr>
        <p:spPr>
          <a:xfrm rot="19859594">
            <a:off x="6977225" y="6234081"/>
            <a:ext cx="1273234" cy="369332"/>
          </a:xfrm>
          <a:prstGeom prst="rect">
            <a:avLst/>
          </a:prstGeom>
          <a:noFill/>
        </p:spPr>
        <p:txBody>
          <a:bodyPr wrap="none" rtlCol="0">
            <a:spAutoFit/>
          </a:bodyPr>
          <a:lstStyle/>
          <a:p>
            <a:r>
              <a:rPr lang="en-US" dirty="0">
                <a:solidFill>
                  <a:schemeClr val="bg1"/>
                </a:solidFill>
              </a:rPr>
              <a:t>TI12 Tunnel</a:t>
            </a:r>
          </a:p>
        </p:txBody>
      </p:sp>
      <p:sp>
        <p:nvSpPr>
          <p:cNvPr id="54" name="TextBox 53">
            <a:extLst>
              <a:ext uri="{FF2B5EF4-FFF2-40B4-BE49-F238E27FC236}">
                <a16:creationId xmlns:a16="http://schemas.microsoft.com/office/drawing/2014/main" id="{A449AB9A-CF94-C196-C7E6-A1C38F57F975}"/>
              </a:ext>
            </a:extLst>
          </p:cNvPr>
          <p:cNvSpPr txBox="1"/>
          <p:nvPr/>
        </p:nvSpPr>
        <p:spPr>
          <a:xfrm rot="21105042">
            <a:off x="8280908" y="4929082"/>
            <a:ext cx="1234762" cy="369332"/>
          </a:xfrm>
          <a:prstGeom prst="rect">
            <a:avLst/>
          </a:prstGeom>
          <a:noFill/>
        </p:spPr>
        <p:txBody>
          <a:bodyPr wrap="none" rtlCol="0">
            <a:spAutoFit/>
          </a:bodyPr>
          <a:lstStyle/>
          <a:p>
            <a:r>
              <a:rPr lang="en-US" dirty="0">
                <a:solidFill>
                  <a:schemeClr val="bg1"/>
                </a:solidFill>
              </a:rPr>
              <a:t>LHC Tunnel</a:t>
            </a:r>
          </a:p>
        </p:txBody>
      </p:sp>
      <p:sp>
        <p:nvSpPr>
          <p:cNvPr id="59" name="TextBox 58">
            <a:extLst>
              <a:ext uri="{FF2B5EF4-FFF2-40B4-BE49-F238E27FC236}">
                <a16:creationId xmlns:a16="http://schemas.microsoft.com/office/drawing/2014/main" id="{1528F81F-68C2-00BB-4BB2-D3F47FCE6434}"/>
              </a:ext>
            </a:extLst>
          </p:cNvPr>
          <p:cNvSpPr txBox="1"/>
          <p:nvPr/>
        </p:nvSpPr>
        <p:spPr>
          <a:xfrm>
            <a:off x="221665" y="5551772"/>
            <a:ext cx="1094787" cy="369332"/>
          </a:xfrm>
          <a:prstGeom prst="rect">
            <a:avLst/>
          </a:prstGeom>
          <a:noFill/>
        </p:spPr>
        <p:txBody>
          <a:bodyPr wrap="none" rtlCol="0">
            <a:spAutoFit/>
          </a:bodyPr>
          <a:lstStyle/>
          <a:p>
            <a:r>
              <a:rPr lang="en-US" dirty="0">
                <a:solidFill>
                  <a:schemeClr val="bg1"/>
                </a:solidFill>
              </a:rPr>
              <a:t>ATLAS IP1</a:t>
            </a:r>
          </a:p>
        </p:txBody>
      </p:sp>
      <p:cxnSp>
        <p:nvCxnSpPr>
          <p:cNvPr id="66" name="Straight Connector 65">
            <a:extLst>
              <a:ext uri="{FF2B5EF4-FFF2-40B4-BE49-F238E27FC236}">
                <a16:creationId xmlns:a16="http://schemas.microsoft.com/office/drawing/2014/main" id="{EDC3C4E6-1A95-A66D-8A23-70FCCC4426EE}"/>
              </a:ext>
            </a:extLst>
          </p:cNvPr>
          <p:cNvCxnSpPr>
            <a:cxnSpLocks/>
          </p:cNvCxnSpPr>
          <p:nvPr/>
        </p:nvCxnSpPr>
        <p:spPr>
          <a:xfrm flipV="1">
            <a:off x="769058" y="6025363"/>
            <a:ext cx="8695822" cy="2374"/>
          </a:xfrm>
          <a:prstGeom prst="line">
            <a:avLst/>
          </a:prstGeom>
          <a:ln w="25400">
            <a:solidFill>
              <a:schemeClr val="tx1"/>
            </a:solidFill>
            <a:headEnd type="diamond"/>
            <a:tailEnd type="diamond"/>
          </a:ln>
        </p:spPr>
        <p:style>
          <a:lnRef idx="1">
            <a:schemeClr val="accent1"/>
          </a:lnRef>
          <a:fillRef idx="0">
            <a:schemeClr val="accent1"/>
          </a:fillRef>
          <a:effectRef idx="0">
            <a:schemeClr val="accent1"/>
          </a:effectRef>
          <a:fontRef idx="minor">
            <a:schemeClr val="tx1"/>
          </a:fontRef>
        </p:style>
      </p:cxnSp>
      <p:cxnSp>
        <p:nvCxnSpPr>
          <p:cNvPr id="71" name="Straight Connector 70">
            <a:extLst>
              <a:ext uri="{FF2B5EF4-FFF2-40B4-BE49-F238E27FC236}">
                <a16:creationId xmlns:a16="http://schemas.microsoft.com/office/drawing/2014/main" id="{DF1AF4D7-C6B0-CAD1-5AEE-73C14241E856}"/>
              </a:ext>
            </a:extLst>
          </p:cNvPr>
          <p:cNvCxnSpPr>
            <a:cxnSpLocks/>
          </p:cNvCxnSpPr>
          <p:nvPr/>
        </p:nvCxnSpPr>
        <p:spPr>
          <a:xfrm>
            <a:off x="7427706" y="5624342"/>
            <a:ext cx="1864212" cy="4455"/>
          </a:xfrm>
          <a:prstGeom prst="line">
            <a:avLst/>
          </a:prstGeom>
          <a:ln w="25400">
            <a:solidFill>
              <a:schemeClr val="tx1"/>
            </a:solidFill>
            <a:headEnd type="diamond"/>
            <a:tailEnd type="diamond"/>
          </a:ln>
        </p:spPr>
        <p:style>
          <a:lnRef idx="1">
            <a:schemeClr val="accent1"/>
          </a:lnRef>
          <a:fillRef idx="0">
            <a:schemeClr val="accent1"/>
          </a:fillRef>
          <a:effectRef idx="0">
            <a:schemeClr val="accent1"/>
          </a:effectRef>
          <a:fontRef idx="minor">
            <a:schemeClr val="tx1"/>
          </a:fontRef>
        </p:style>
      </p:cxnSp>
      <p:sp>
        <p:nvSpPr>
          <p:cNvPr id="77" name="TextBox 76">
            <a:extLst>
              <a:ext uri="{FF2B5EF4-FFF2-40B4-BE49-F238E27FC236}">
                <a16:creationId xmlns:a16="http://schemas.microsoft.com/office/drawing/2014/main" id="{F10F8B3D-1666-8C1F-1A3F-E4BD319F89CD}"/>
              </a:ext>
            </a:extLst>
          </p:cNvPr>
          <p:cNvSpPr txBox="1"/>
          <p:nvPr/>
        </p:nvSpPr>
        <p:spPr>
          <a:xfrm>
            <a:off x="7476773" y="5618941"/>
            <a:ext cx="1759777" cy="369332"/>
          </a:xfrm>
          <a:prstGeom prst="rect">
            <a:avLst/>
          </a:prstGeom>
          <a:noFill/>
        </p:spPr>
        <p:txBody>
          <a:bodyPr wrap="none" rtlCol="0">
            <a:spAutoFit/>
          </a:bodyPr>
          <a:lstStyle/>
          <a:p>
            <a:r>
              <a:rPr lang="en-US" dirty="0"/>
              <a:t>~100 m concrete</a:t>
            </a:r>
          </a:p>
        </p:txBody>
      </p:sp>
      <p:sp>
        <p:nvSpPr>
          <p:cNvPr id="79" name="TextBox 78">
            <a:extLst>
              <a:ext uri="{FF2B5EF4-FFF2-40B4-BE49-F238E27FC236}">
                <a16:creationId xmlns:a16="http://schemas.microsoft.com/office/drawing/2014/main" id="{70C98E4B-0F59-1C80-0D66-1B8EBEB621D3}"/>
              </a:ext>
            </a:extLst>
          </p:cNvPr>
          <p:cNvSpPr txBox="1"/>
          <p:nvPr/>
        </p:nvSpPr>
        <p:spPr>
          <a:xfrm>
            <a:off x="3544359" y="6049415"/>
            <a:ext cx="3145220" cy="369332"/>
          </a:xfrm>
          <a:prstGeom prst="rect">
            <a:avLst/>
          </a:prstGeom>
          <a:noFill/>
        </p:spPr>
        <p:txBody>
          <a:bodyPr wrap="none" rtlCol="0">
            <a:spAutoFit/>
          </a:bodyPr>
          <a:lstStyle/>
          <a:p>
            <a:r>
              <a:rPr lang="en-US" dirty="0"/>
              <a:t>~480 m between IP1 and FASER</a:t>
            </a:r>
          </a:p>
        </p:txBody>
      </p:sp>
      <p:sp>
        <p:nvSpPr>
          <p:cNvPr id="81" name="Rectangle 80">
            <a:extLst>
              <a:ext uri="{FF2B5EF4-FFF2-40B4-BE49-F238E27FC236}">
                <a16:creationId xmlns:a16="http://schemas.microsoft.com/office/drawing/2014/main" id="{BA689846-729A-584A-5174-FAC0649E22ED}"/>
              </a:ext>
            </a:extLst>
          </p:cNvPr>
          <p:cNvSpPr/>
          <p:nvPr/>
        </p:nvSpPr>
        <p:spPr>
          <a:xfrm>
            <a:off x="4028467" y="5122658"/>
            <a:ext cx="530900" cy="498208"/>
          </a:xfrm>
          <a:prstGeom prst="rect">
            <a:avLst/>
          </a:prstGeom>
          <a:solidFill>
            <a:schemeClr val="bg2">
              <a:lumMod val="50000"/>
            </a:schemeClr>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84" name="TextBox 83">
            <a:extLst>
              <a:ext uri="{FF2B5EF4-FFF2-40B4-BE49-F238E27FC236}">
                <a16:creationId xmlns:a16="http://schemas.microsoft.com/office/drawing/2014/main" id="{8E177A32-896D-B07F-1E30-4AB307B667D9}"/>
              </a:ext>
            </a:extLst>
          </p:cNvPr>
          <p:cNvSpPr txBox="1"/>
          <p:nvPr/>
        </p:nvSpPr>
        <p:spPr>
          <a:xfrm>
            <a:off x="3791824" y="4685432"/>
            <a:ext cx="1004186" cy="369332"/>
          </a:xfrm>
          <a:prstGeom prst="rect">
            <a:avLst/>
          </a:prstGeom>
          <a:noFill/>
        </p:spPr>
        <p:txBody>
          <a:bodyPr wrap="none" rtlCol="0">
            <a:spAutoFit/>
          </a:bodyPr>
          <a:lstStyle/>
          <a:p>
            <a:r>
              <a:rPr lang="en-US" dirty="0"/>
              <a:t>Magnets</a:t>
            </a:r>
          </a:p>
        </p:txBody>
      </p:sp>
      <p:sp>
        <p:nvSpPr>
          <p:cNvPr id="85" name="Rectangle 84">
            <a:extLst>
              <a:ext uri="{FF2B5EF4-FFF2-40B4-BE49-F238E27FC236}">
                <a16:creationId xmlns:a16="http://schemas.microsoft.com/office/drawing/2014/main" id="{A2816A50-A50F-9B25-F254-0D2340E48E47}"/>
              </a:ext>
            </a:extLst>
          </p:cNvPr>
          <p:cNvSpPr/>
          <p:nvPr/>
        </p:nvSpPr>
        <p:spPr>
          <a:xfrm>
            <a:off x="4707771" y="5128571"/>
            <a:ext cx="530900" cy="498208"/>
          </a:xfrm>
          <a:prstGeom prst="rect">
            <a:avLst/>
          </a:prstGeom>
          <a:solidFill>
            <a:schemeClr val="bg2">
              <a:lumMod val="50000"/>
            </a:schemeClr>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sp>
        <p:nvSpPr>
          <p:cNvPr id="86" name="Rectangle 85">
            <a:extLst>
              <a:ext uri="{FF2B5EF4-FFF2-40B4-BE49-F238E27FC236}">
                <a16:creationId xmlns:a16="http://schemas.microsoft.com/office/drawing/2014/main" id="{6AB90DA7-6D2B-2F99-84E9-A9583BD8B816}"/>
              </a:ext>
            </a:extLst>
          </p:cNvPr>
          <p:cNvSpPr/>
          <p:nvPr/>
        </p:nvSpPr>
        <p:spPr>
          <a:xfrm>
            <a:off x="3348668" y="5125896"/>
            <a:ext cx="530900" cy="498208"/>
          </a:xfrm>
          <a:prstGeom prst="rect">
            <a:avLst/>
          </a:prstGeom>
          <a:solidFill>
            <a:schemeClr val="bg2">
              <a:lumMod val="50000"/>
            </a:schemeClr>
          </a:solidFill>
        </p:spPr>
        <p:style>
          <a:lnRef idx="2">
            <a:schemeClr val="dk1">
              <a:shade val="15000"/>
            </a:schemeClr>
          </a:lnRef>
          <a:fillRef idx="1">
            <a:schemeClr val="dk1"/>
          </a:fillRef>
          <a:effectRef idx="0">
            <a:schemeClr val="dk1"/>
          </a:effectRef>
          <a:fontRef idx="minor">
            <a:schemeClr val="lt1"/>
          </a:fontRef>
        </p:style>
        <p:txBody>
          <a:bodyPr rtlCol="0" anchor="ctr"/>
          <a:lstStyle/>
          <a:p>
            <a:pPr algn="ctr"/>
            <a:endParaRPr lang="en-US"/>
          </a:p>
        </p:txBody>
      </p:sp>
      <p:cxnSp>
        <p:nvCxnSpPr>
          <p:cNvPr id="28" name="Straight Connector 27">
            <a:extLst>
              <a:ext uri="{FF2B5EF4-FFF2-40B4-BE49-F238E27FC236}">
                <a16:creationId xmlns:a16="http://schemas.microsoft.com/office/drawing/2014/main" id="{494C44C6-193D-51AE-0EEF-4F69C44F6C5C}"/>
              </a:ext>
            </a:extLst>
          </p:cNvPr>
          <p:cNvCxnSpPr>
            <a:cxnSpLocks/>
          </p:cNvCxnSpPr>
          <p:nvPr/>
        </p:nvCxnSpPr>
        <p:spPr>
          <a:xfrm>
            <a:off x="769059" y="5385086"/>
            <a:ext cx="8766720" cy="0"/>
          </a:xfrm>
          <a:prstGeom prst="line">
            <a:avLst/>
          </a:prstGeom>
          <a:ln w="63500">
            <a:solidFill>
              <a:srgbClr val="C0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88" name="Straight Arrow Connector 87">
            <a:extLst>
              <a:ext uri="{FF2B5EF4-FFF2-40B4-BE49-F238E27FC236}">
                <a16:creationId xmlns:a16="http://schemas.microsoft.com/office/drawing/2014/main" id="{4DB156AB-0BEF-34CC-0576-09C2D969A2A6}"/>
              </a:ext>
            </a:extLst>
          </p:cNvPr>
          <p:cNvCxnSpPr>
            <a:cxnSpLocks/>
          </p:cNvCxnSpPr>
          <p:nvPr/>
        </p:nvCxnSpPr>
        <p:spPr>
          <a:xfrm flipV="1">
            <a:off x="788106" y="5196016"/>
            <a:ext cx="1319459" cy="189070"/>
          </a:xfrm>
          <a:prstGeom prst="straightConnector1">
            <a:avLst/>
          </a:prstGeom>
          <a:ln w="508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3" name="Straight Arrow Connector 92">
            <a:extLst>
              <a:ext uri="{FF2B5EF4-FFF2-40B4-BE49-F238E27FC236}">
                <a16:creationId xmlns:a16="http://schemas.microsoft.com/office/drawing/2014/main" id="{77886998-315D-2E4E-8C1E-2F32702516FD}"/>
              </a:ext>
            </a:extLst>
          </p:cNvPr>
          <p:cNvCxnSpPr>
            <a:cxnSpLocks/>
          </p:cNvCxnSpPr>
          <p:nvPr/>
        </p:nvCxnSpPr>
        <p:spPr>
          <a:xfrm flipV="1">
            <a:off x="788105" y="4898331"/>
            <a:ext cx="458455" cy="486755"/>
          </a:xfrm>
          <a:prstGeom prst="straightConnector1">
            <a:avLst/>
          </a:prstGeom>
          <a:ln w="190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8" name="Straight Arrow Connector 97">
            <a:extLst>
              <a:ext uri="{FF2B5EF4-FFF2-40B4-BE49-F238E27FC236}">
                <a16:creationId xmlns:a16="http://schemas.microsoft.com/office/drawing/2014/main" id="{2A2D93BF-AC70-E666-4876-70B38AC07AE9}"/>
              </a:ext>
            </a:extLst>
          </p:cNvPr>
          <p:cNvCxnSpPr>
            <a:cxnSpLocks/>
          </p:cNvCxnSpPr>
          <p:nvPr/>
        </p:nvCxnSpPr>
        <p:spPr>
          <a:xfrm>
            <a:off x="788105" y="5433254"/>
            <a:ext cx="961918" cy="239256"/>
          </a:xfrm>
          <a:prstGeom prst="straightConnector1">
            <a:avLst/>
          </a:prstGeom>
          <a:ln w="317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06" name="Freeform 105">
            <a:extLst>
              <a:ext uri="{FF2B5EF4-FFF2-40B4-BE49-F238E27FC236}">
                <a16:creationId xmlns:a16="http://schemas.microsoft.com/office/drawing/2014/main" id="{582A0ED7-79F2-C086-3094-0AEDABE1DFFE}"/>
              </a:ext>
            </a:extLst>
          </p:cNvPr>
          <p:cNvSpPr/>
          <p:nvPr/>
        </p:nvSpPr>
        <p:spPr>
          <a:xfrm>
            <a:off x="788105" y="4850691"/>
            <a:ext cx="4450566" cy="523556"/>
          </a:xfrm>
          <a:custGeom>
            <a:avLst/>
            <a:gdLst>
              <a:gd name="connsiteX0" fmla="*/ 0 w 1169894"/>
              <a:gd name="connsiteY0" fmla="*/ 215153 h 226088"/>
              <a:gd name="connsiteX1" fmla="*/ 833718 w 1169894"/>
              <a:gd name="connsiteY1" fmla="*/ 201706 h 226088"/>
              <a:gd name="connsiteX2" fmla="*/ 1169894 w 1169894"/>
              <a:gd name="connsiteY2" fmla="*/ 0 h 226088"/>
            </a:gdLst>
            <a:ahLst/>
            <a:cxnLst>
              <a:cxn ang="0">
                <a:pos x="connsiteX0" y="connsiteY0"/>
              </a:cxn>
              <a:cxn ang="0">
                <a:pos x="connsiteX1" y="connsiteY1"/>
              </a:cxn>
              <a:cxn ang="0">
                <a:pos x="connsiteX2" y="connsiteY2"/>
              </a:cxn>
            </a:cxnLst>
            <a:rect l="l" t="t" r="r" b="b"/>
            <a:pathLst>
              <a:path w="1169894" h="226088">
                <a:moveTo>
                  <a:pt x="0" y="215153"/>
                </a:moveTo>
                <a:cubicBezTo>
                  <a:pt x="319368" y="226359"/>
                  <a:pt x="638736" y="237565"/>
                  <a:pt x="833718" y="201706"/>
                </a:cubicBezTo>
                <a:cubicBezTo>
                  <a:pt x="1028700" y="165847"/>
                  <a:pt x="1104900" y="51547"/>
                  <a:pt x="1169894" y="0"/>
                </a:cubicBezTo>
              </a:path>
            </a:pathLst>
          </a:custGeom>
          <a:noFill/>
          <a:ln w="31750">
            <a:solidFill>
              <a:srgbClr val="C00000"/>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7" name="Freeform 106">
            <a:extLst>
              <a:ext uri="{FF2B5EF4-FFF2-40B4-BE49-F238E27FC236}">
                <a16:creationId xmlns:a16="http://schemas.microsoft.com/office/drawing/2014/main" id="{C79BFBB5-A274-9EF8-8030-6CBF575EB69B}"/>
              </a:ext>
            </a:extLst>
          </p:cNvPr>
          <p:cNvSpPr/>
          <p:nvPr/>
        </p:nvSpPr>
        <p:spPr>
          <a:xfrm flipV="1">
            <a:off x="807893" y="5378683"/>
            <a:ext cx="4906450" cy="336785"/>
          </a:xfrm>
          <a:custGeom>
            <a:avLst/>
            <a:gdLst>
              <a:gd name="connsiteX0" fmla="*/ 0 w 1169894"/>
              <a:gd name="connsiteY0" fmla="*/ 215153 h 226088"/>
              <a:gd name="connsiteX1" fmla="*/ 833718 w 1169894"/>
              <a:gd name="connsiteY1" fmla="*/ 201706 h 226088"/>
              <a:gd name="connsiteX2" fmla="*/ 1169894 w 1169894"/>
              <a:gd name="connsiteY2" fmla="*/ 0 h 226088"/>
            </a:gdLst>
            <a:ahLst/>
            <a:cxnLst>
              <a:cxn ang="0">
                <a:pos x="connsiteX0" y="connsiteY0"/>
              </a:cxn>
              <a:cxn ang="0">
                <a:pos x="connsiteX1" y="connsiteY1"/>
              </a:cxn>
              <a:cxn ang="0">
                <a:pos x="connsiteX2" y="connsiteY2"/>
              </a:cxn>
            </a:cxnLst>
            <a:rect l="l" t="t" r="r" b="b"/>
            <a:pathLst>
              <a:path w="1169894" h="226088">
                <a:moveTo>
                  <a:pt x="0" y="215153"/>
                </a:moveTo>
                <a:cubicBezTo>
                  <a:pt x="319368" y="226359"/>
                  <a:pt x="638736" y="237565"/>
                  <a:pt x="833718" y="201706"/>
                </a:cubicBezTo>
                <a:cubicBezTo>
                  <a:pt x="1028700" y="165847"/>
                  <a:pt x="1104900" y="51547"/>
                  <a:pt x="1169894" y="0"/>
                </a:cubicBezTo>
              </a:path>
            </a:pathLst>
          </a:custGeom>
          <a:noFill/>
          <a:ln w="31750">
            <a:solidFill>
              <a:srgbClr val="C00000"/>
            </a:solidFill>
            <a:tailEnd type="triangle"/>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5-point Star 107">
            <a:extLst>
              <a:ext uri="{FF2B5EF4-FFF2-40B4-BE49-F238E27FC236}">
                <a16:creationId xmlns:a16="http://schemas.microsoft.com/office/drawing/2014/main" id="{05F43007-3455-EEDD-B5F3-563DA78D69E7}"/>
              </a:ext>
            </a:extLst>
          </p:cNvPr>
          <p:cNvSpPr/>
          <p:nvPr/>
        </p:nvSpPr>
        <p:spPr>
          <a:xfrm>
            <a:off x="9535779" y="5141375"/>
            <a:ext cx="537560" cy="449373"/>
          </a:xfrm>
          <a:prstGeom prst="star5">
            <a:avLst/>
          </a:prstGeom>
          <a:solidFill>
            <a:srgbClr val="FFFF00"/>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TextBox 108">
            <a:extLst>
              <a:ext uri="{FF2B5EF4-FFF2-40B4-BE49-F238E27FC236}">
                <a16:creationId xmlns:a16="http://schemas.microsoft.com/office/drawing/2014/main" id="{6D218BB5-EFDE-D96A-3BFE-635C178CD459}"/>
              </a:ext>
            </a:extLst>
          </p:cNvPr>
          <p:cNvSpPr txBox="1"/>
          <p:nvPr/>
        </p:nvSpPr>
        <p:spPr>
          <a:xfrm>
            <a:off x="10023278" y="5238958"/>
            <a:ext cx="753604" cy="369332"/>
          </a:xfrm>
          <a:prstGeom prst="rect">
            <a:avLst/>
          </a:prstGeom>
          <a:noFill/>
        </p:spPr>
        <p:txBody>
          <a:bodyPr wrap="none" rtlCol="0">
            <a:spAutoFit/>
          </a:bodyPr>
          <a:lstStyle/>
          <a:p>
            <a:r>
              <a:rPr lang="en-US" dirty="0"/>
              <a:t>FASER</a:t>
            </a:r>
          </a:p>
        </p:txBody>
      </p:sp>
      <p:sp>
        <p:nvSpPr>
          <p:cNvPr id="58" name="Explosion 1 57">
            <a:extLst>
              <a:ext uri="{FF2B5EF4-FFF2-40B4-BE49-F238E27FC236}">
                <a16:creationId xmlns:a16="http://schemas.microsoft.com/office/drawing/2014/main" id="{208B234C-8A88-877F-425D-2B5ADBF01608}"/>
              </a:ext>
            </a:extLst>
          </p:cNvPr>
          <p:cNvSpPr/>
          <p:nvPr/>
        </p:nvSpPr>
        <p:spPr>
          <a:xfrm>
            <a:off x="525683" y="5145830"/>
            <a:ext cx="416859" cy="462460"/>
          </a:xfrm>
          <a:prstGeom prst="irregularSeal1">
            <a:avLst/>
          </a:prstGeom>
          <a:solidFill>
            <a:srgbClr val="C00000"/>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2" name="Straight Arrow Connector 111">
            <a:extLst>
              <a:ext uri="{FF2B5EF4-FFF2-40B4-BE49-F238E27FC236}">
                <a16:creationId xmlns:a16="http://schemas.microsoft.com/office/drawing/2014/main" id="{D9989CDB-6908-0EC6-57D4-17C2B6F9159A}"/>
              </a:ext>
            </a:extLst>
          </p:cNvPr>
          <p:cNvCxnSpPr>
            <a:cxnSpLocks/>
          </p:cNvCxnSpPr>
          <p:nvPr/>
        </p:nvCxnSpPr>
        <p:spPr>
          <a:xfrm>
            <a:off x="788105" y="5392904"/>
            <a:ext cx="7389267" cy="79199"/>
          </a:xfrm>
          <a:prstGeom prst="straightConnector1">
            <a:avLst/>
          </a:prstGeom>
          <a:ln w="3175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16" name="Rectangle 115">
            <a:extLst>
              <a:ext uri="{FF2B5EF4-FFF2-40B4-BE49-F238E27FC236}">
                <a16:creationId xmlns:a16="http://schemas.microsoft.com/office/drawing/2014/main" id="{E330C44D-FE3E-F1D0-EF39-F30FADA12ED7}"/>
              </a:ext>
            </a:extLst>
          </p:cNvPr>
          <p:cNvSpPr/>
          <p:nvPr/>
        </p:nvSpPr>
        <p:spPr>
          <a:xfrm>
            <a:off x="9673743" y="4799903"/>
            <a:ext cx="753604" cy="369332"/>
          </a:xfrm>
          <a:prstGeom prst="rect">
            <a:avLst/>
          </a:prstGeom>
          <a:noFill/>
          <a:ln w="41275">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18" name="Straight Connector 117">
            <a:extLst>
              <a:ext uri="{FF2B5EF4-FFF2-40B4-BE49-F238E27FC236}">
                <a16:creationId xmlns:a16="http://schemas.microsoft.com/office/drawing/2014/main" id="{EDB56549-D8DA-D49F-7C04-15B309E70528}"/>
              </a:ext>
            </a:extLst>
          </p:cNvPr>
          <p:cNvCxnSpPr>
            <a:cxnSpLocks/>
          </p:cNvCxnSpPr>
          <p:nvPr/>
        </p:nvCxnSpPr>
        <p:spPr>
          <a:xfrm>
            <a:off x="6147671" y="4412095"/>
            <a:ext cx="3526072" cy="388700"/>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a:extLst>
              <a:ext uri="{FF2B5EF4-FFF2-40B4-BE49-F238E27FC236}">
                <a16:creationId xmlns:a16="http://schemas.microsoft.com/office/drawing/2014/main" id="{02F18A50-4552-20F5-ADAA-CEBBDB85D783}"/>
              </a:ext>
            </a:extLst>
          </p:cNvPr>
          <p:cNvCxnSpPr>
            <a:cxnSpLocks/>
          </p:cNvCxnSpPr>
          <p:nvPr/>
        </p:nvCxnSpPr>
        <p:spPr>
          <a:xfrm flipH="1">
            <a:off x="10427347" y="4411203"/>
            <a:ext cx="1576958" cy="389592"/>
          </a:xfrm>
          <a:prstGeom prst="line">
            <a:avLst/>
          </a:prstGeom>
          <a:ln w="4127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648948592"/>
      </p:ext>
    </p:extLst>
  </p:cSld>
  <p:clrMapOvr>
    <a:masterClrMapping/>
  </p:clrMapOvr>
  <mc:AlternateContent xmlns:mc="http://schemas.openxmlformats.org/markup-compatibility/2006">
    <mc:Choice xmlns:p14="http://schemas.microsoft.com/office/powerpoint/2010/main" Requires="p14">
      <p:transition spd="slow" p14:dur="2000" advTm="42047"/>
    </mc:Choice>
    <mc:Fallback>
      <p:transition spd="slow" advTm="42047"/>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graph of different colored lines&#10;&#10;Description automatically generated">
            <a:extLst>
              <a:ext uri="{FF2B5EF4-FFF2-40B4-BE49-F238E27FC236}">
                <a16:creationId xmlns:a16="http://schemas.microsoft.com/office/drawing/2014/main" id="{B2AF7773-7A2B-295C-FFB8-F0EF44CC1414}"/>
              </a:ext>
            </a:extLst>
          </p:cNvPr>
          <p:cNvPicPr>
            <a:picLocks noChangeAspect="1"/>
          </p:cNvPicPr>
          <p:nvPr/>
        </p:nvPicPr>
        <p:blipFill>
          <a:blip r:embed="rId3"/>
          <a:stretch>
            <a:fillRect/>
          </a:stretch>
        </p:blipFill>
        <p:spPr>
          <a:xfrm>
            <a:off x="355412" y="1019400"/>
            <a:ext cx="5470621" cy="5652218"/>
          </a:xfrm>
          <a:prstGeom prst="rect">
            <a:avLst/>
          </a:prstGeom>
        </p:spPr>
      </p:pic>
      <p:sp>
        <p:nvSpPr>
          <p:cNvPr id="22" name="Rectangle 21">
            <a:extLst>
              <a:ext uri="{FF2B5EF4-FFF2-40B4-BE49-F238E27FC236}">
                <a16:creationId xmlns:a16="http://schemas.microsoft.com/office/drawing/2014/main" id="{F4E0830D-EAE9-5CEA-8BA7-EDC6C2EA8F28}"/>
              </a:ext>
            </a:extLst>
          </p:cNvPr>
          <p:cNvSpPr/>
          <p:nvPr/>
        </p:nvSpPr>
        <p:spPr>
          <a:xfrm>
            <a:off x="9036692" y="6074695"/>
            <a:ext cx="3396601" cy="83636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B902D544-EFFB-D0B7-0375-17E12E4F3729}"/>
              </a:ext>
            </a:extLst>
          </p:cNvPr>
          <p:cNvSpPr>
            <a:spLocks noGrp="1"/>
          </p:cNvSpPr>
          <p:nvPr>
            <p:ph type="sldNum" sz="quarter" idx="12"/>
          </p:nvPr>
        </p:nvSpPr>
        <p:spPr/>
        <p:txBody>
          <a:bodyPr/>
          <a:lstStyle/>
          <a:p>
            <a:fld id="{83FFC4F1-7360-0949-8F22-D5D978ED1558}" type="slidenum">
              <a:rPr lang="en-US" smtClean="0"/>
              <a:pPr/>
              <a:t>20</a:t>
            </a:fld>
            <a:endParaRPr lang="en-US" dirty="0"/>
          </a:p>
        </p:txBody>
      </p:sp>
      <p:pic>
        <p:nvPicPr>
          <p:cNvPr id="13" name="Picture 12" descr="A graph with numbers and lines&#10;&#10;Description automatically generated">
            <a:extLst>
              <a:ext uri="{FF2B5EF4-FFF2-40B4-BE49-F238E27FC236}">
                <a16:creationId xmlns:a16="http://schemas.microsoft.com/office/drawing/2014/main" id="{66ED0DD8-8AC4-69D7-5F82-A7F28CC4A482}"/>
              </a:ext>
            </a:extLst>
          </p:cNvPr>
          <p:cNvPicPr>
            <a:picLocks noChangeAspect="1"/>
          </p:cNvPicPr>
          <p:nvPr/>
        </p:nvPicPr>
        <p:blipFill>
          <a:blip r:embed="rId4"/>
          <a:stretch>
            <a:fillRect/>
          </a:stretch>
        </p:blipFill>
        <p:spPr>
          <a:xfrm>
            <a:off x="6539841" y="1005531"/>
            <a:ext cx="5426166" cy="2926234"/>
          </a:xfrm>
          <a:prstGeom prst="rect">
            <a:avLst/>
          </a:prstGeom>
        </p:spPr>
      </p:pic>
      <p:pic>
        <p:nvPicPr>
          <p:cNvPr id="15" name="Picture 14" descr="A graph with numbers and lines&#10;&#10;Description automatically generated">
            <a:extLst>
              <a:ext uri="{FF2B5EF4-FFF2-40B4-BE49-F238E27FC236}">
                <a16:creationId xmlns:a16="http://schemas.microsoft.com/office/drawing/2014/main" id="{0F9C0D4F-5588-1B6A-3D77-1A218321DFB2}"/>
              </a:ext>
            </a:extLst>
          </p:cNvPr>
          <p:cNvPicPr>
            <a:picLocks noChangeAspect="1"/>
          </p:cNvPicPr>
          <p:nvPr/>
        </p:nvPicPr>
        <p:blipFill>
          <a:blip r:embed="rId5"/>
          <a:stretch>
            <a:fillRect/>
          </a:stretch>
        </p:blipFill>
        <p:spPr>
          <a:xfrm>
            <a:off x="6539842" y="3931765"/>
            <a:ext cx="5426166" cy="2926235"/>
          </a:xfrm>
          <a:prstGeom prst="rect">
            <a:avLst/>
          </a:prstGeom>
        </p:spPr>
      </p:pic>
      <p:sp>
        <p:nvSpPr>
          <p:cNvPr id="21" name="TextBox 20">
            <a:extLst>
              <a:ext uri="{FF2B5EF4-FFF2-40B4-BE49-F238E27FC236}">
                <a16:creationId xmlns:a16="http://schemas.microsoft.com/office/drawing/2014/main" id="{BC941119-1A46-69B3-2C99-E01962C16CD3}"/>
              </a:ext>
            </a:extLst>
          </p:cNvPr>
          <p:cNvSpPr txBox="1"/>
          <p:nvPr/>
        </p:nvSpPr>
        <p:spPr>
          <a:xfrm>
            <a:off x="225993" y="65293"/>
            <a:ext cx="11600084" cy="954107"/>
          </a:xfrm>
          <a:prstGeom prst="rect">
            <a:avLst/>
          </a:prstGeom>
          <a:noFill/>
        </p:spPr>
        <p:txBody>
          <a:bodyPr wrap="square" rtlCol="0">
            <a:spAutoFit/>
          </a:bodyPr>
          <a:lstStyle/>
          <a:p>
            <a:r>
              <a:rPr lang="en-US" sz="2800" dirty="0"/>
              <a:t>Dark Photons: energy-dependent generator model uncertainty estimation (left) and non-collision background control samples after various selections (right).</a:t>
            </a:r>
          </a:p>
        </p:txBody>
      </p:sp>
      <p:sp>
        <p:nvSpPr>
          <p:cNvPr id="23" name="TextBox 22">
            <a:extLst>
              <a:ext uri="{FF2B5EF4-FFF2-40B4-BE49-F238E27FC236}">
                <a16:creationId xmlns:a16="http://schemas.microsoft.com/office/drawing/2014/main" id="{53B165BB-2D93-872B-089A-68BF92B01D72}"/>
              </a:ext>
            </a:extLst>
          </p:cNvPr>
          <p:cNvSpPr txBox="1"/>
          <p:nvPr/>
        </p:nvSpPr>
        <p:spPr>
          <a:xfrm>
            <a:off x="7479157" y="1175993"/>
            <a:ext cx="2610775" cy="954107"/>
          </a:xfrm>
          <a:prstGeom prst="rect">
            <a:avLst/>
          </a:prstGeom>
          <a:noFill/>
        </p:spPr>
        <p:txBody>
          <a:bodyPr wrap="square" rtlCol="0">
            <a:spAutoFit/>
          </a:bodyPr>
          <a:lstStyle/>
          <a:p>
            <a:r>
              <a:rPr lang="en-US" sz="2800" dirty="0"/>
              <a:t>Beam-1 Control Sample</a:t>
            </a:r>
          </a:p>
        </p:txBody>
      </p:sp>
      <p:sp>
        <p:nvSpPr>
          <p:cNvPr id="24" name="TextBox 23">
            <a:extLst>
              <a:ext uri="{FF2B5EF4-FFF2-40B4-BE49-F238E27FC236}">
                <a16:creationId xmlns:a16="http://schemas.microsoft.com/office/drawing/2014/main" id="{1522FADB-3646-6529-C5BD-FFBA68AB0D46}"/>
              </a:ext>
            </a:extLst>
          </p:cNvPr>
          <p:cNvSpPr txBox="1"/>
          <p:nvPr/>
        </p:nvSpPr>
        <p:spPr>
          <a:xfrm>
            <a:off x="7479157" y="4102227"/>
            <a:ext cx="2610774" cy="954107"/>
          </a:xfrm>
          <a:prstGeom prst="rect">
            <a:avLst/>
          </a:prstGeom>
          <a:noFill/>
        </p:spPr>
        <p:txBody>
          <a:bodyPr wrap="square" rtlCol="0">
            <a:spAutoFit/>
          </a:bodyPr>
          <a:lstStyle/>
          <a:p>
            <a:r>
              <a:rPr lang="en-US" sz="2800" dirty="0"/>
              <a:t>Cosmic Control Sample</a:t>
            </a:r>
          </a:p>
        </p:txBody>
      </p:sp>
    </p:spTree>
    <p:extLst>
      <p:ext uri="{BB962C8B-B14F-4D97-AF65-F5344CB8AC3E}">
        <p14:creationId xmlns:p14="http://schemas.microsoft.com/office/powerpoint/2010/main" val="2479088136"/>
      </p:ext>
    </p:extLst>
  </p:cSld>
  <p:clrMapOvr>
    <a:masterClrMapping/>
  </p:clrMapOvr>
  <mc:AlternateContent xmlns:mc="http://schemas.openxmlformats.org/markup-compatibility/2006">
    <mc:Choice xmlns:p14="http://schemas.microsoft.com/office/powerpoint/2010/main" Requires="p14">
      <p:transition spd="slow" p14:dur="2000" advTm="3823"/>
    </mc:Choice>
    <mc:Fallback>
      <p:transition spd="slow" advTm="3823"/>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A6D3220-AB22-5999-7C2B-2AACAB62350A}"/>
              </a:ext>
            </a:extLst>
          </p:cNvPr>
          <p:cNvSpPr>
            <a:spLocks noGrp="1"/>
          </p:cNvSpPr>
          <p:nvPr>
            <p:ph type="sldNum" sz="quarter" idx="12"/>
          </p:nvPr>
        </p:nvSpPr>
        <p:spPr/>
        <p:txBody>
          <a:bodyPr/>
          <a:lstStyle/>
          <a:p>
            <a:fld id="{83FFC4F1-7360-0949-8F22-D5D978ED1558}" type="slidenum">
              <a:rPr lang="en-US" smtClean="0"/>
              <a:pPr/>
              <a:t>21</a:t>
            </a:fld>
            <a:endParaRPr lang="en-US" dirty="0"/>
          </a:p>
        </p:txBody>
      </p:sp>
      <p:pic>
        <p:nvPicPr>
          <p:cNvPr id="7" name="Picture 6" descr="A white paper with black text&#10;&#10;Description automatically generated">
            <a:extLst>
              <a:ext uri="{FF2B5EF4-FFF2-40B4-BE49-F238E27FC236}">
                <a16:creationId xmlns:a16="http://schemas.microsoft.com/office/drawing/2014/main" id="{DE9F4D35-BF16-A2B4-960E-A4E4117BD0A2}"/>
              </a:ext>
            </a:extLst>
          </p:cNvPr>
          <p:cNvPicPr>
            <a:picLocks noChangeAspect="1"/>
          </p:cNvPicPr>
          <p:nvPr/>
        </p:nvPicPr>
        <p:blipFill>
          <a:blip r:embed="rId2"/>
          <a:stretch>
            <a:fillRect/>
          </a:stretch>
        </p:blipFill>
        <p:spPr>
          <a:xfrm>
            <a:off x="225993" y="3247819"/>
            <a:ext cx="5391862" cy="2445146"/>
          </a:xfrm>
          <a:prstGeom prst="rect">
            <a:avLst/>
          </a:prstGeom>
        </p:spPr>
      </p:pic>
      <p:sp>
        <p:nvSpPr>
          <p:cNvPr id="8" name="TextBox 7">
            <a:extLst>
              <a:ext uri="{FF2B5EF4-FFF2-40B4-BE49-F238E27FC236}">
                <a16:creationId xmlns:a16="http://schemas.microsoft.com/office/drawing/2014/main" id="{CEA56ADD-4F2C-3918-2756-3F1DD39833C8}"/>
              </a:ext>
            </a:extLst>
          </p:cNvPr>
          <p:cNvSpPr txBox="1"/>
          <p:nvPr/>
        </p:nvSpPr>
        <p:spPr>
          <a:xfrm>
            <a:off x="225993" y="1015233"/>
            <a:ext cx="5391862" cy="1815882"/>
          </a:xfrm>
          <a:prstGeom prst="rect">
            <a:avLst/>
          </a:prstGeom>
          <a:noFill/>
        </p:spPr>
        <p:txBody>
          <a:bodyPr wrap="square" rtlCol="0">
            <a:spAutoFit/>
          </a:bodyPr>
          <a:lstStyle/>
          <a:p>
            <a:r>
              <a:rPr lang="en-US" sz="2800" dirty="0"/>
              <a:t>Dark Photons: events remaining after applying different selection criteria (bottom) and all selection criteria applied(right).</a:t>
            </a:r>
          </a:p>
        </p:txBody>
      </p:sp>
      <p:pic>
        <p:nvPicPr>
          <p:cNvPr id="12" name="Picture 11" descr="A white sheet with black text&#10;&#10;Description automatically generated">
            <a:extLst>
              <a:ext uri="{FF2B5EF4-FFF2-40B4-BE49-F238E27FC236}">
                <a16:creationId xmlns:a16="http://schemas.microsoft.com/office/drawing/2014/main" id="{D61D05E8-95B4-4348-623B-1EA1FED4E3DD}"/>
              </a:ext>
            </a:extLst>
          </p:cNvPr>
          <p:cNvPicPr>
            <a:picLocks noChangeAspect="1"/>
          </p:cNvPicPr>
          <p:nvPr/>
        </p:nvPicPr>
        <p:blipFill>
          <a:blip r:embed="rId3"/>
          <a:stretch>
            <a:fillRect/>
          </a:stretch>
        </p:blipFill>
        <p:spPr>
          <a:xfrm>
            <a:off x="5826034" y="478091"/>
            <a:ext cx="6139973" cy="5539457"/>
          </a:xfrm>
          <a:prstGeom prst="rect">
            <a:avLst/>
          </a:prstGeom>
        </p:spPr>
      </p:pic>
    </p:spTree>
    <p:extLst>
      <p:ext uri="{BB962C8B-B14F-4D97-AF65-F5344CB8AC3E}">
        <p14:creationId xmlns:p14="http://schemas.microsoft.com/office/powerpoint/2010/main" val="1075940040"/>
      </p:ext>
    </p:extLst>
  </p:cSld>
  <p:clrMapOvr>
    <a:masterClrMapping/>
  </p:clrMapOvr>
  <mc:AlternateContent xmlns:mc="http://schemas.openxmlformats.org/markup-compatibility/2006">
    <mc:Choice xmlns:p14="http://schemas.microsoft.com/office/powerpoint/2010/main" Requires="p14">
      <p:transition spd="slow" p14:dur="2000" advTm="626"/>
    </mc:Choice>
    <mc:Fallback>
      <p:transition spd="slow" advTm="626"/>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6" descr="A diagram of a graph&#10;&#10;Description automatically generated">
            <a:extLst>
              <a:ext uri="{FF2B5EF4-FFF2-40B4-BE49-F238E27FC236}">
                <a16:creationId xmlns:a16="http://schemas.microsoft.com/office/drawing/2014/main" id="{A10026E3-C8CA-A0BF-6D48-9218682799B4}"/>
              </a:ext>
            </a:extLst>
          </p:cNvPr>
          <p:cNvPicPr>
            <a:picLocks noChangeAspect="1"/>
          </p:cNvPicPr>
          <p:nvPr/>
        </p:nvPicPr>
        <p:blipFill rotWithShape="1">
          <a:blip r:embed="rId3"/>
          <a:srcRect t="6739" r="7143"/>
          <a:stretch/>
        </p:blipFill>
        <p:spPr>
          <a:xfrm>
            <a:off x="1890046" y="1007355"/>
            <a:ext cx="7871975" cy="5805805"/>
          </a:xfrm>
          <a:prstGeom prst="rect">
            <a:avLst/>
          </a:prstGeom>
        </p:spPr>
      </p:pic>
      <p:sp>
        <p:nvSpPr>
          <p:cNvPr id="5" name="Slide Number Placeholder 4">
            <a:extLst>
              <a:ext uri="{FF2B5EF4-FFF2-40B4-BE49-F238E27FC236}">
                <a16:creationId xmlns:a16="http://schemas.microsoft.com/office/drawing/2014/main" id="{A8BB772B-9C7E-8687-669C-1D5C9B2C0336}"/>
              </a:ext>
            </a:extLst>
          </p:cNvPr>
          <p:cNvSpPr>
            <a:spLocks noGrp="1"/>
          </p:cNvSpPr>
          <p:nvPr>
            <p:ph type="sldNum" sz="quarter" idx="12"/>
          </p:nvPr>
        </p:nvSpPr>
        <p:spPr/>
        <p:txBody>
          <a:bodyPr/>
          <a:lstStyle/>
          <a:p>
            <a:fld id="{83FFC4F1-7360-0949-8F22-D5D978ED1558}" type="slidenum">
              <a:rPr lang="en-US" smtClean="0"/>
              <a:pPr/>
              <a:t>22</a:t>
            </a:fld>
            <a:endParaRPr lang="en-US" dirty="0"/>
          </a:p>
        </p:txBody>
      </p:sp>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CFD1EDE2-E9BA-DDB7-EC72-8A3D56725D08}"/>
                  </a:ext>
                </a:extLst>
              </p:cNvPr>
              <p:cNvSpPr txBox="1"/>
              <p:nvPr/>
            </p:nvSpPr>
            <p:spPr>
              <a:xfrm>
                <a:off x="63061" y="67524"/>
                <a:ext cx="12065877" cy="992195"/>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Dark Photons: exclusion plot with a cosmic relic target band, corresponding to different values of the model-dependent parameters </a:t>
                </a:r>
                <a14:m>
                  <m:oMath xmlns:m="http://schemas.openxmlformats.org/officeDocument/2006/math">
                    <m:sSub>
                      <m:sSubPr>
                        <m:ctrlPr>
                          <a:rPr lang="en-US" sz="2800" i="1" smtClean="0">
                            <a:latin typeface="Cambria Math" panose="02040503050406030204" pitchFamily="18" charset="0"/>
                          </a:rPr>
                        </m:ctrlPr>
                      </m:sSubPr>
                      <m:e>
                        <m:r>
                          <a:rPr lang="en-GB" sz="2800" b="0" i="1" smtClean="0">
                            <a:latin typeface="Cambria Math" panose="02040503050406030204" pitchFamily="18" charset="0"/>
                          </a:rPr>
                          <m:t>𝑚</m:t>
                        </m:r>
                      </m:e>
                      <m:sub>
                        <m:r>
                          <a:rPr lang="en-US" sz="2800" i="1" smtClean="0">
                            <a:latin typeface="Cambria Math" panose="02040503050406030204" pitchFamily="18" charset="0"/>
                            <a:ea typeface="Cambria Math" panose="02040503050406030204" pitchFamily="18" charset="0"/>
                          </a:rPr>
                          <m:t>𝜒</m:t>
                        </m:r>
                      </m:sub>
                    </m:sSub>
                  </m:oMath>
                </a14:m>
                <a:r>
                  <a:rPr lang="en-US" sz="2800" dirty="0">
                    <a:latin typeface="Arial" panose="020B0604020202020204" pitchFamily="34" charset="0"/>
                    <a:cs typeface="Arial" panose="020B0604020202020204" pitchFamily="34" charset="0"/>
                  </a:rPr>
                  <a:t> and </a:t>
                </a:r>
                <a14:m>
                  <m:oMath xmlns:m="http://schemas.openxmlformats.org/officeDocument/2006/math">
                    <m:sSub>
                      <m:sSubPr>
                        <m:ctrlPr>
                          <a:rPr lang="en-US" sz="2800" i="1" smtClean="0">
                            <a:latin typeface="Cambria Math" panose="02040503050406030204" pitchFamily="18" charset="0"/>
                            <a:cs typeface="Arial" panose="020B0604020202020204" pitchFamily="34" charset="0"/>
                          </a:rPr>
                        </m:ctrlPr>
                      </m:sSubPr>
                      <m:e>
                        <m:r>
                          <a:rPr lang="en-US" sz="2800" i="1" smtClean="0">
                            <a:latin typeface="Cambria Math" panose="02040503050406030204" pitchFamily="18" charset="0"/>
                            <a:ea typeface="Cambria Math" panose="02040503050406030204" pitchFamily="18" charset="0"/>
                            <a:cs typeface="Arial" panose="020B0604020202020204" pitchFamily="34" charset="0"/>
                          </a:rPr>
                          <m:t>𝛼</m:t>
                        </m:r>
                      </m:e>
                      <m:sub>
                        <m:r>
                          <a:rPr lang="en-GB" sz="2800" b="0" i="1" smtClean="0">
                            <a:latin typeface="Cambria Math" panose="02040503050406030204" pitchFamily="18" charset="0"/>
                            <a:cs typeface="Arial" panose="020B0604020202020204" pitchFamily="34" charset="0"/>
                          </a:rPr>
                          <m:t>𝐷</m:t>
                        </m:r>
                      </m:sub>
                    </m:sSub>
                  </m:oMath>
                </a14:m>
                <a:r>
                  <a:rPr lang="en-US" sz="2800" dirty="0"/>
                  <a:t>.</a:t>
                </a:r>
              </a:p>
            </p:txBody>
          </p:sp>
        </mc:Choice>
        <mc:Fallback xmlns="">
          <p:sp>
            <p:nvSpPr>
              <p:cNvPr id="7" name="TextBox 6">
                <a:extLst>
                  <a:ext uri="{FF2B5EF4-FFF2-40B4-BE49-F238E27FC236}">
                    <a16:creationId xmlns:a16="http://schemas.microsoft.com/office/drawing/2014/main" id="{CFD1EDE2-E9BA-DDB7-EC72-8A3D56725D08}"/>
                  </a:ext>
                </a:extLst>
              </p:cNvPr>
              <p:cNvSpPr txBox="1">
                <a:spLocks noRot="1" noChangeAspect="1" noMove="1" noResize="1" noEditPoints="1" noAdjustHandles="1" noChangeArrowheads="1" noChangeShapeType="1" noTextEdit="1"/>
              </p:cNvSpPr>
              <p:nvPr/>
            </p:nvSpPr>
            <p:spPr>
              <a:xfrm>
                <a:off x="63061" y="67524"/>
                <a:ext cx="12065877" cy="992195"/>
              </a:xfrm>
              <a:prstGeom prst="rect">
                <a:avLst/>
              </a:prstGeom>
              <a:blipFill>
                <a:blip r:embed="rId4"/>
                <a:stretch>
                  <a:fillRect l="-1050" t="-6329" r="-1681" b="-12658"/>
                </a:stretch>
              </a:blipFill>
            </p:spPr>
            <p:txBody>
              <a:bodyPr/>
              <a:lstStyle/>
              <a:p>
                <a:r>
                  <a:rPr lang="en-US">
                    <a:noFill/>
                  </a:rPr>
                  <a:t> </a:t>
                </a:r>
              </a:p>
            </p:txBody>
          </p:sp>
        </mc:Fallback>
      </mc:AlternateContent>
    </p:spTree>
    <p:extLst>
      <p:ext uri="{BB962C8B-B14F-4D97-AF65-F5344CB8AC3E}">
        <p14:creationId xmlns:p14="http://schemas.microsoft.com/office/powerpoint/2010/main" val="1926690924"/>
      </p:ext>
    </p:extLst>
  </p:cSld>
  <p:clrMapOvr>
    <a:masterClrMapping/>
  </p:clrMapOvr>
  <mc:AlternateContent xmlns:mc="http://schemas.openxmlformats.org/markup-compatibility/2006">
    <mc:Choice xmlns:p14="http://schemas.microsoft.com/office/powerpoint/2010/main" Requires="p14">
      <p:transition spd="slow" p14:dur="2000" advTm="693"/>
    </mc:Choice>
    <mc:Fallback>
      <p:transition spd="slow" advTm="693"/>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A graph of a graph&#10;&#10;Description automatically generated with medium confidence">
            <a:extLst>
              <a:ext uri="{FF2B5EF4-FFF2-40B4-BE49-F238E27FC236}">
                <a16:creationId xmlns:a16="http://schemas.microsoft.com/office/drawing/2014/main" id="{41897375-69D7-8346-87E7-0B088CD1E78C}"/>
              </a:ext>
            </a:extLst>
          </p:cNvPr>
          <p:cNvPicPr>
            <a:picLocks noChangeAspect="1"/>
          </p:cNvPicPr>
          <p:nvPr/>
        </p:nvPicPr>
        <p:blipFill rotWithShape="1">
          <a:blip r:embed="rId3"/>
          <a:srcRect t="3699" r="2948"/>
          <a:stretch/>
        </p:blipFill>
        <p:spPr>
          <a:xfrm>
            <a:off x="63061" y="1275547"/>
            <a:ext cx="5910727" cy="4306905"/>
          </a:xfrm>
          <a:prstGeom prst="rect">
            <a:avLst/>
          </a:prstGeom>
        </p:spPr>
      </p:pic>
      <p:sp>
        <p:nvSpPr>
          <p:cNvPr id="5" name="Slide Number Placeholder 4">
            <a:extLst>
              <a:ext uri="{FF2B5EF4-FFF2-40B4-BE49-F238E27FC236}">
                <a16:creationId xmlns:a16="http://schemas.microsoft.com/office/drawing/2014/main" id="{63F1805D-A280-1F9E-D4CC-BDFAE8E15685}"/>
              </a:ext>
            </a:extLst>
          </p:cNvPr>
          <p:cNvSpPr>
            <a:spLocks noGrp="1"/>
          </p:cNvSpPr>
          <p:nvPr>
            <p:ph type="sldNum" sz="quarter" idx="12"/>
          </p:nvPr>
        </p:nvSpPr>
        <p:spPr/>
        <p:txBody>
          <a:bodyPr/>
          <a:lstStyle/>
          <a:p>
            <a:fld id="{83FFC4F1-7360-0949-8F22-D5D978ED1558}" type="slidenum">
              <a:rPr lang="en-US" smtClean="0"/>
              <a:pPr/>
              <a:t>23</a:t>
            </a:fld>
            <a:endParaRPr lang="en-US" dirty="0"/>
          </a:p>
        </p:txBody>
      </p:sp>
      <p:sp>
        <p:nvSpPr>
          <p:cNvPr id="8" name="TextBox 7">
            <a:extLst>
              <a:ext uri="{FF2B5EF4-FFF2-40B4-BE49-F238E27FC236}">
                <a16:creationId xmlns:a16="http://schemas.microsoft.com/office/drawing/2014/main" id="{CF1E97AA-CBE9-72AC-F171-854AAAE95D98}"/>
              </a:ext>
            </a:extLst>
          </p:cNvPr>
          <p:cNvSpPr txBox="1"/>
          <p:nvPr/>
        </p:nvSpPr>
        <p:spPr>
          <a:xfrm>
            <a:off x="828364" y="303544"/>
            <a:ext cx="9995339" cy="954107"/>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Dark Photons: FASER comparison with exclusion regions set by other experiments.</a:t>
            </a:r>
            <a:endParaRPr lang="en-US" sz="2800" dirty="0"/>
          </a:p>
        </p:txBody>
      </p:sp>
      <p:pic>
        <p:nvPicPr>
          <p:cNvPr id="12" name="Picture 11" descr="A diagram of a plane&#10;&#10;Description automatically generated with medium confidence">
            <a:extLst>
              <a:ext uri="{FF2B5EF4-FFF2-40B4-BE49-F238E27FC236}">
                <a16:creationId xmlns:a16="http://schemas.microsoft.com/office/drawing/2014/main" id="{86C7E8B4-7391-6F30-18E0-212E5E5854F6}"/>
              </a:ext>
            </a:extLst>
          </p:cNvPr>
          <p:cNvPicPr>
            <a:picLocks noChangeAspect="1"/>
          </p:cNvPicPr>
          <p:nvPr/>
        </p:nvPicPr>
        <p:blipFill rotWithShape="1">
          <a:blip r:embed="rId4"/>
          <a:srcRect t="4374"/>
          <a:stretch/>
        </p:blipFill>
        <p:spPr>
          <a:xfrm>
            <a:off x="6050386" y="1353705"/>
            <a:ext cx="5910727" cy="4150588"/>
          </a:xfrm>
          <a:prstGeom prst="rect">
            <a:avLst/>
          </a:prstGeom>
        </p:spPr>
      </p:pic>
      <p:sp>
        <p:nvSpPr>
          <p:cNvPr id="13" name="Rectangle 12">
            <a:extLst>
              <a:ext uri="{FF2B5EF4-FFF2-40B4-BE49-F238E27FC236}">
                <a16:creationId xmlns:a16="http://schemas.microsoft.com/office/drawing/2014/main" id="{CCC7D88F-6918-2116-A2ED-0405ADBC694B}"/>
              </a:ext>
            </a:extLst>
          </p:cNvPr>
          <p:cNvSpPr/>
          <p:nvPr/>
        </p:nvSpPr>
        <p:spPr>
          <a:xfrm>
            <a:off x="4310105" y="984779"/>
            <a:ext cx="1701982" cy="73785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Rectangle 13">
            <a:extLst>
              <a:ext uri="{FF2B5EF4-FFF2-40B4-BE49-F238E27FC236}">
                <a16:creationId xmlns:a16="http://schemas.microsoft.com/office/drawing/2014/main" id="{788B7B02-7979-A8AD-617A-FAEE14FEE8DE}"/>
              </a:ext>
            </a:extLst>
          </p:cNvPr>
          <p:cNvSpPr/>
          <p:nvPr/>
        </p:nvSpPr>
        <p:spPr>
          <a:xfrm>
            <a:off x="10297430" y="1257651"/>
            <a:ext cx="1701982" cy="737851"/>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319135622"/>
      </p:ext>
    </p:extLst>
  </p:cSld>
  <p:clrMapOvr>
    <a:masterClrMapping/>
  </p:clrMapOvr>
  <mc:AlternateContent xmlns:mc="http://schemas.openxmlformats.org/markup-compatibility/2006">
    <mc:Choice xmlns:p14="http://schemas.microsoft.com/office/powerpoint/2010/main" Requires="p14">
      <p:transition spd="slow" p14:dur="2000" advTm="306"/>
    </mc:Choice>
    <mc:Fallback>
      <p:transition spd="slow" advTm="306"/>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8284B58E-1C08-6300-7EFD-FE3249A4A4A7}"/>
              </a:ext>
            </a:extLst>
          </p:cNvPr>
          <p:cNvSpPr>
            <a:spLocks noGrp="1"/>
          </p:cNvSpPr>
          <p:nvPr>
            <p:ph type="sldNum" sz="quarter" idx="12"/>
          </p:nvPr>
        </p:nvSpPr>
        <p:spPr/>
        <p:txBody>
          <a:bodyPr/>
          <a:lstStyle/>
          <a:p>
            <a:fld id="{83FFC4F1-7360-0949-8F22-D5D978ED1558}" type="slidenum">
              <a:rPr lang="en-US" smtClean="0"/>
              <a:pPr/>
              <a:t>24</a:t>
            </a:fld>
            <a:endParaRPr lang="en-US" dirty="0"/>
          </a:p>
        </p:txBody>
      </p:sp>
      <p:pic>
        <p:nvPicPr>
          <p:cNvPr id="11" name="Picture 10" descr="A graph of a function&#10;&#10;Description automatically generated">
            <a:extLst>
              <a:ext uri="{FF2B5EF4-FFF2-40B4-BE49-F238E27FC236}">
                <a16:creationId xmlns:a16="http://schemas.microsoft.com/office/drawing/2014/main" id="{8ED76564-8BBF-1460-9F5C-6AF6ED98DB44}"/>
              </a:ext>
            </a:extLst>
          </p:cNvPr>
          <p:cNvPicPr>
            <a:picLocks noChangeAspect="1"/>
          </p:cNvPicPr>
          <p:nvPr/>
        </p:nvPicPr>
        <p:blipFill>
          <a:blip r:embed="rId2"/>
          <a:stretch>
            <a:fillRect/>
          </a:stretch>
        </p:blipFill>
        <p:spPr>
          <a:xfrm>
            <a:off x="1590365" y="1132996"/>
            <a:ext cx="8471338" cy="5294586"/>
          </a:xfrm>
          <a:prstGeom prst="rect">
            <a:avLst/>
          </a:prstGeom>
        </p:spPr>
      </p:pic>
      <p:sp>
        <p:nvSpPr>
          <p:cNvPr id="12" name="TextBox 11">
            <a:extLst>
              <a:ext uri="{FF2B5EF4-FFF2-40B4-BE49-F238E27FC236}">
                <a16:creationId xmlns:a16="http://schemas.microsoft.com/office/drawing/2014/main" id="{72F60069-9847-9C12-3EE2-96C345BB86B9}"/>
              </a:ext>
            </a:extLst>
          </p:cNvPr>
          <p:cNvSpPr txBox="1"/>
          <p:nvPr/>
        </p:nvSpPr>
        <p:spPr>
          <a:xfrm>
            <a:off x="688919" y="178889"/>
            <a:ext cx="10674231" cy="954107"/>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Collider Neutrinos: geometric muon background estimation using control region data.</a:t>
            </a:r>
            <a:endParaRPr lang="en-US" sz="2800" dirty="0"/>
          </a:p>
        </p:txBody>
      </p:sp>
    </p:spTree>
    <p:extLst>
      <p:ext uri="{BB962C8B-B14F-4D97-AF65-F5344CB8AC3E}">
        <p14:creationId xmlns:p14="http://schemas.microsoft.com/office/powerpoint/2010/main" val="1541741571"/>
      </p:ext>
    </p:extLst>
  </p:cSld>
  <p:clrMapOvr>
    <a:masterClrMapping/>
  </p:clrMapOvr>
  <mc:AlternateContent xmlns:mc="http://schemas.openxmlformats.org/markup-compatibility/2006">
    <mc:Choice xmlns:p14="http://schemas.microsoft.com/office/powerpoint/2010/main" Requires="p14">
      <p:transition spd="slow" p14:dur="2000" advTm="231"/>
    </mc:Choice>
    <mc:Fallback>
      <p:transition spd="slow" advTm="231"/>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graph of energy and energy&#10;&#10;Description automatically generated">
            <a:extLst>
              <a:ext uri="{FF2B5EF4-FFF2-40B4-BE49-F238E27FC236}">
                <a16:creationId xmlns:a16="http://schemas.microsoft.com/office/drawing/2014/main" id="{56C1B3F5-32C6-142C-C211-ACEE29067B7D}"/>
              </a:ext>
            </a:extLst>
          </p:cNvPr>
          <p:cNvPicPr>
            <a:picLocks noGrp="1" noChangeAspect="1"/>
          </p:cNvPicPr>
          <p:nvPr>
            <p:ph sz="half" idx="1"/>
          </p:nvPr>
        </p:nvPicPr>
        <p:blipFill>
          <a:blip r:embed="rId3"/>
          <a:stretch>
            <a:fillRect/>
          </a:stretch>
        </p:blipFill>
        <p:spPr>
          <a:xfrm>
            <a:off x="3270992" y="1095167"/>
            <a:ext cx="5650015" cy="5510237"/>
          </a:xfrm>
          <a:ln w="28575">
            <a:noFill/>
          </a:ln>
        </p:spPr>
      </p:pic>
      <p:sp>
        <p:nvSpPr>
          <p:cNvPr id="5" name="Slide Number Placeholder 4">
            <a:extLst>
              <a:ext uri="{FF2B5EF4-FFF2-40B4-BE49-F238E27FC236}">
                <a16:creationId xmlns:a16="http://schemas.microsoft.com/office/drawing/2014/main" id="{A85CC81F-DFB7-96E9-ECC3-DBD63E5F4A64}"/>
              </a:ext>
            </a:extLst>
          </p:cNvPr>
          <p:cNvSpPr>
            <a:spLocks noGrp="1"/>
          </p:cNvSpPr>
          <p:nvPr>
            <p:ph type="sldNum" sz="quarter" idx="12"/>
          </p:nvPr>
        </p:nvSpPr>
        <p:spPr>
          <a:xfrm>
            <a:off x="5895997" y="6422841"/>
            <a:ext cx="400003" cy="365125"/>
          </a:xfrm>
        </p:spPr>
        <p:txBody>
          <a:bodyPr/>
          <a:lstStyle/>
          <a:p>
            <a:fld id="{83FFC4F1-7360-0949-8F22-D5D978ED1558}" type="slidenum">
              <a:rPr lang="en-US" smtClean="0"/>
              <a:pPr/>
              <a:t>25</a:t>
            </a:fld>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36A872AD-C6ED-9D03-E8ED-8949C32600DD}"/>
                  </a:ext>
                </a:extLst>
              </p:cNvPr>
              <p:cNvSpPr txBox="1"/>
              <p:nvPr/>
            </p:nvSpPr>
            <p:spPr>
              <a:xfrm>
                <a:off x="1649636" y="141060"/>
                <a:ext cx="8892728" cy="954107"/>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FASER</a:t>
                </a:r>
                <a14:m>
                  <m:oMath xmlns:m="http://schemas.openxmlformats.org/officeDocument/2006/math">
                    <m:r>
                      <a:rPr lang="en-US" sz="2800" i="1" smtClean="0">
                        <a:latin typeface="Cambria Math" panose="02040503050406030204" pitchFamily="18" charset="0"/>
                        <a:ea typeface="Cambria Math" panose="02040503050406030204" pitchFamily="18" charset="0"/>
                        <a:cs typeface="Arial" panose="020B0604020202020204" pitchFamily="34" charset="0"/>
                      </a:rPr>
                      <m:t>𝜈</m:t>
                    </m:r>
                  </m:oMath>
                </a14:m>
                <a:r>
                  <a:rPr lang="en-US" sz="2800" dirty="0">
                    <a:latin typeface="Arial" panose="020B0604020202020204" pitchFamily="34" charset="0"/>
                    <a:cs typeface="Arial" panose="020B0604020202020204" pitchFamily="34" charset="0"/>
                  </a:rPr>
                  <a:t>: 2 fb</a:t>
                </a:r>
                <a:r>
                  <a:rPr lang="en-US" sz="2800" baseline="30000" dirty="0">
                    <a:latin typeface="Arial" panose="020B0604020202020204" pitchFamily="34" charset="0"/>
                    <a:cs typeface="Arial" panose="020B0604020202020204" pitchFamily="34" charset="0"/>
                  </a:rPr>
                  <a:t>-1</a:t>
                </a:r>
                <a:r>
                  <a:rPr lang="en-US" sz="2800" dirty="0">
                    <a:latin typeface="Arial" panose="020B0604020202020204" pitchFamily="34" charset="0"/>
                    <a:cs typeface="Arial" panose="020B0604020202020204" pitchFamily="34" charset="0"/>
                  </a:rPr>
                  <a:t> MC energy spectra of neutral hadrons and neutrinos entering the detector.</a:t>
                </a:r>
                <a:endParaRPr lang="en-US" sz="2800" dirty="0"/>
              </a:p>
            </p:txBody>
          </p:sp>
        </mc:Choice>
        <mc:Fallback xmlns="">
          <p:sp>
            <p:nvSpPr>
              <p:cNvPr id="8" name="TextBox 7">
                <a:extLst>
                  <a:ext uri="{FF2B5EF4-FFF2-40B4-BE49-F238E27FC236}">
                    <a16:creationId xmlns:a16="http://schemas.microsoft.com/office/drawing/2014/main" id="{36A872AD-C6ED-9D03-E8ED-8949C32600DD}"/>
                  </a:ext>
                </a:extLst>
              </p:cNvPr>
              <p:cNvSpPr txBox="1">
                <a:spLocks noRot="1" noChangeAspect="1" noMove="1" noResize="1" noEditPoints="1" noAdjustHandles="1" noChangeArrowheads="1" noChangeShapeType="1" noTextEdit="1"/>
              </p:cNvSpPr>
              <p:nvPr/>
            </p:nvSpPr>
            <p:spPr>
              <a:xfrm>
                <a:off x="1649636" y="141060"/>
                <a:ext cx="8892728" cy="954107"/>
              </a:xfrm>
              <a:prstGeom prst="rect">
                <a:avLst/>
              </a:prstGeom>
              <a:blipFill>
                <a:blip r:embed="rId4"/>
                <a:stretch>
                  <a:fillRect l="-1429" t="-7895" b="-14474"/>
                </a:stretch>
              </a:blipFill>
            </p:spPr>
            <p:txBody>
              <a:bodyPr/>
              <a:lstStyle/>
              <a:p>
                <a:r>
                  <a:rPr lang="en-US">
                    <a:noFill/>
                  </a:rPr>
                  <a:t> </a:t>
                </a:r>
              </a:p>
            </p:txBody>
          </p:sp>
        </mc:Fallback>
      </mc:AlternateContent>
    </p:spTree>
    <p:extLst>
      <p:ext uri="{BB962C8B-B14F-4D97-AF65-F5344CB8AC3E}">
        <p14:creationId xmlns:p14="http://schemas.microsoft.com/office/powerpoint/2010/main" val="3007497489"/>
      </p:ext>
    </p:extLst>
  </p:cSld>
  <p:clrMapOvr>
    <a:masterClrMapping/>
  </p:clrMapOvr>
  <mc:AlternateContent xmlns:mc="http://schemas.openxmlformats.org/markup-compatibility/2006">
    <mc:Choice xmlns:p14="http://schemas.microsoft.com/office/powerpoint/2010/main" Requires="p14">
      <p:transition spd="slow" p14:dur="2000" advTm="202"/>
    </mc:Choice>
    <mc:Fallback>
      <p:transition spd="slow" advTm="202"/>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B97652D7-F191-B293-97E9-7A794F16AE9C}"/>
              </a:ext>
            </a:extLst>
          </p:cNvPr>
          <p:cNvSpPr/>
          <p:nvPr/>
        </p:nvSpPr>
        <p:spPr>
          <a:xfrm>
            <a:off x="9005750" y="5809706"/>
            <a:ext cx="3403964" cy="125403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5" name="Slide Number Placeholder 4">
            <a:extLst>
              <a:ext uri="{FF2B5EF4-FFF2-40B4-BE49-F238E27FC236}">
                <a16:creationId xmlns:a16="http://schemas.microsoft.com/office/drawing/2014/main" id="{DC9B4C3E-3D0E-DF26-2C13-B416072E9235}"/>
              </a:ext>
            </a:extLst>
          </p:cNvPr>
          <p:cNvSpPr>
            <a:spLocks noGrp="1"/>
          </p:cNvSpPr>
          <p:nvPr>
            <p:ph type="sldNum" sz="quarter" idx="12"/>
          </p:nvPr>
        </p:nvSpPr>
        <p:spPr/>
        <p:txBody>
          <a:bodyPr/>
          <a:lstStyle/>
          <a:p>
            <a:fld id="{83FFC4F1-7360-0949-8F22-D5D978ED1558}" type="slidenum">
              <a:rPr lang="en-US" smtClean="0"/>
              <a:pPr/>
              <a:t>26</a:t>
            </a:fld>
            <a:endParaRPr lang="en-US" dirty="0"/>
          </a:p>
        </p:txBody>
      </p:sp>
      <p:pic>
        <p:nvPicPr>
          <p:cNvPr id="6" name="Picture 5" descr="A graph of a graph of a graph&#10;&#10;Description automatically generated with medium confidence">
            <a:extLst>
              <a:ext uri="{FF2B5EF4-FFF2-40B4-BE49-F238E27FC236}">
                <a16:creationId xmlns:a16="http://schemas.microsoft.com/office/drawing/2014/main" id="{5F04E216-BFF4-9E79-F90B-953A24C0D35C}"/>
              </a:ext>
            </a:extLst>
          </p:cNvPr>
          <p:cNvPicPr>
            <a:picLocks noChangeAspect="1"/>
          </p:cNvPicPr>
          <p:nvPr/>
        </p:nvPicPr>
        <p:blipFill>
          <a:blip r:embed="rId2"/>
          <a:stretch>
            <a:fillRect/>
          </a:stretch>
        </p:blipFill>
        <p:spPr>
          <a:xfrm>
            <a:off x="624568" y="1131980"/>
            <a:ext cx="10942864" cy="2561096"/>
          </a:xfrm>
          <a:prstGeom prst="rect">
            <a:avLst/>
          </a:prstGeom>
          <a:ln w="28575">
            <a:solidFill>
              <a:schemeClr val="tx1"/>
            </a:solidFill>
          </a:ln>
        </p:spPr>
      </p:pic>
      <p:pic>
        <p:nvPicPr>
          <p:cNvPr id="7" name="Picture 6" descr="A comparison of a graph&#10;&#10;Description automatically generated">
            <a:extLst>
              <a:ext uri="{FF2B5EF4-FFF2-40B4-BE49-F238E27FC236}">
                <a16:creationId xmlns:a16="http://schemas.microsoft.com/office/drawing/2014/main" id="{B084C90E-4661-B8BD-CC77-3F44E6967771}"/>
              </a:ext>
            </a:extLst>
          </p:cNvPr>
          <p:cNvPicPr>
            <a:picLocks noChangeAspect="1"/>
          </p:cNvPicPr>
          <p:nvPr/>
        </p:nvPicPr>
        <p:blipFill>
          <a:blip r:embed="rId3"/>
          <a:stretch>
            <a:fillRect/>
          </a:stretch>
        </p:blipFill>
        <p:spPr>
          <a:xfrm>
            <a:off x="624568" y="3716595"/>
            <a:ext cx="10942864" cy="2561095"/>
          </a:xfrm>
          <a:prstGeom prst="rect">
            <a:avLst/>
          </a:prstGeom>
          <a:ln w="28575">
            <a:solidFill>
              <a:schemeClr val="tx1"/>
            </a:solidFill>
          </a:ln>
        </p:spPr>
      </p:pic>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2A3911D4-D81C-6FB7-D17D-9844628B5BD8}"/>
                  </a:ext>
                </a:extLst>
              </p:cNvPr>
              <p:cNvSpPr txBox="1"/>
              <p:nvPr/>
            </p:nvSpPr>
            <p:spPr>
              <a:xfrm>
                <a:off x="624568" y="56477"/>
                <a:ext cx="12044546" cy="988797"/>
              </a:xfrm>
              <a:prstGeom prst="rect">
                <a:avLst/>
              </a:prstGeom>
              <a:noFill/>
            </p:spPr>
            <p:txBody>
              <a:bodyPr wrap="square" rtlCol="0">
                <a:spAutoFit/>
              </a:bodyPr>
              <a:lstStyle/>
              <a:p>
                <a:r>
                  <a:rPr lang="en-US" sz="2800" dirty="0">
                    <a:latin typeface="Arial" panose="020B0604020202020204" pitchFamily="34" charset="0"/>
                    <a:cs typeface="Arial" panose="020B0604020202020204" pitchFamily="34" charset="0"/>
                  </a:rPr>
                  <a:t>FASER</a:t>
                </a:r>
                <a14:m>
                  <m:oMath xmlns:m="http://schemas.openxmlformats.org/officeDocument/2006/math">
                    <m:r>
                      <a:rPr lang="en-US" sz="2800" i="1" smtClean="0">
                        <a:latin typeface="Cambria Math" panose="02040503050406030204" pitchFamily="18" charset="0"/>
                        <a:ea typeface="Cambria Math" panose="02040503050406030204" pitchFamily="18" charset="0"/>
                        <a:cs typeface="Arial" panose="020B0604020202020204" pitchFamily="34" charset="0"/>
                      </a:rPr>
                      <m:t>𝜈</m:t>
                    </m:r>
                  </m:oMath>
                </a14:m>
                <a:r>
                  <a:rPr lang="en-US" sz="2800" dirty="0">
                    <a:latin typeface="Arial" panose="020B0604020202020204" pitchFamily="34" charset="0"/>
                    <a:cs typeface="Arial" panose="020B0604020202020204" pitchFamily="34" charset="0"/>
                  </a:rPr>
                  <a:t>: </a:t>
                </a:r>
                <a14:m>
                  <m:oMath xmlns:m="http://schemas.openxmlformats.org/officeDocument/2006/math">
                    <m:sSub>
                      <m:sSubPr>
                        <m:ctrlPr>
                          <a:rPr lang="en-US" sz="2800" i="1" smtClean="0">
                            <a:latin typeface="Cambria Math" panose="02040503050406030204" pitchFamily="18" charset="0"/>
                            <a:cs typeface="Arial" panose="020B0604020202020204" pitchFamily="34" charset="0"/>
                          </a:rPr>
                        </m:ctrlPr>
                      </m:sSubPr>
                      <m:e>
                        <m:r>
                          <a:rPr lang="en-GB" sz="2800" b="0" i="1" smtClean="0">
                            <a:latin typeface="Cambria Math" panose="02040503050406030204" pitchFamily="18" charset="0"/>
                            <a:cs typeface="Arial" panose="020B0604020202020204" pitchFamily="34" charset="0"/>
                          </a:rPr>
                          <m:t>𝑣</m:t>
                        </m:r>
                      </m:e>
                      <m:sub>
                        <m:r>
                          <a:rPr lang="en-GB" sz="2800" b="0" i="1" smtClean="0">
                            <a:latin typeface="Cambria Math" panose="02040503050406030204" pitchFamily="18" charset="0"/>
                            <a:cs typeface="Arial" panose="020B0604020202020204" pitchFamily="34" charset="0"/>
                          </a:rPr>
                          <m:t>𝑒</m:t>
                        </m:r>
                      </m:sub>
                    </m:sSub>
                  </m:oMath>
                </a14:m>
                <a:r>
                  <a:rPr lang="en-US" sz="2800" dirty="0">
                    <a:latin typeface="Arial" panose="020B0604020202020204" pitchFamily="34" charset="0"/>
                    <a:cs typeface="Arial" panose="020B0604020202020204" pitchFamily="34" charset="0"/>
                  </a:rPr>
                  <a:t> (top) and </a:t>
                </a:r>
                <a14:m>
                  <m:oMath xmlns:m="http://schemas.openxmlformats.org/officeDocument/2006/math">
                    <m:sSub>
                      <m:sSubPr>
                        <m:ctrlPr>
                          <a:rPr lang="en-US" sz="2800" i="1">
                            <a:latin typeface="Cambria Math" panose="02040503050406030204" pitchFamily="18" charset="0"/>
                            <a:cs typeface="Arial" panose="020B0604020202020204" pitchFamily="34" charset="0"/>
                          </a:rPr>
                        </m:ctrlPr>
                      </m:sSubPr>
                      <m:e>
                        <m:r>
                          <a:rPr lang="en-GB" sz="2800" i="1">
                            <a:latin typeface="Cambria Math" panose="02040503050406030204" pitchFamily="18" charset="0"/>
                            <a:cs typeface="Arial" panose="020B0604020202020204" pitchFamily="34" charset="0"/>
                          </a:rPr>
                          <m:t>𝑣</m:t>
                        </m:r>
                      </m:e>
                      <m:sub>
                        <m:r>
                          <a:rPr lang="en-GB" sz="2800" i="1" smtClean="0">
                            <a:latin typeface="Cambria Math" panose="02040503050406030204" pitchFamily="18" charset="0"/>
                            <a:ea typeface="Cambria Math" panose="02040503050406030204" pitchFamily="18" charset="0"/>
                            <a:cs typeface="Arial" panose="020B0604020202020204" pitchFamily="34" charset="0"/>
                          </a:rPr>
                          <m:t>𝜇</m:t>
                        </m:r>
                      </m:sub>
                    </m:sSub>
                  </m:oMath>
                </a14:m>
                <a:r>
                  <a:rPr lang="en-US" sz="2800" dirty="0">
                    <a:latin typeface="Arial" panose="020B0604020202020204" pitchFamily="34" charset="0"/>
                    <a:cs typeface="Arial" panose="020B0604020202020204" pitchFamily="34" charset="0"/>
                  </a:rPr>
                  <a:t> (bottom) MC and data comparison of track multiplicity, collision axis angle, momentum and azimuthal angle.</a:t>
                </a:r>
                <a:endParaRPr lang="en-US" sz="2800" dirty="0"/>
              </a:p>
            </p:txBody>
          </p:sp>
        </mc:Choice>
        <mc:Fallback xmlns="">
          <p:sp>
            <p:nvSpPr>
              <p:cNvPr id="8" name="TextBox 7">
                <a:extLst>
                  <a:ext uri="{FF2B5EF4-FFF2-40B4-BE49-F238E27FC236}">
                    <a16:creationId xmlns:a16="http://schemas.microsoft.com/office/drawing/2014/main" id="{2A3911D4-D81C-6FB7-D17D-9844628B5BD8}"/>
                  </a:ext>
                </a:extLst>
              </p:cNvPr>
              <p:cNvSpPr txBox="1">
                <a:spLocks noRot="1" noChangeAspect="1" noMove="1" noResize="1" noEditPoints="1" noAdjustHandles="1" noChangeArrowheads="1" noChangeShapeType="1" noTextEdit="1"/>
              </p:cNvSpPr>
              <p:nvPr/>
            </p:nvSpPr>
            <p:spPr>
              <a:xfrm>
                <a:off x="624568" y="56477"/>
                <a:ext cx="12044546" cy="988797"/>
              </a:xfrm>
              <a:prstGeom prst="rect">
                <a:avLst/>
              </a:prstGeom>
              <a:blipFill>
                <a:blip r:embed="rId4"/>
                <a:stretch>
                  <a:fillRect l="-947" t="-6329" b="-1519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id="{F4A33CD1-E46F-3962-154A-624D245369FE}"/>
                  </a:ext>
                </a:extLst>
              </p:cNvPr>
              <p:cNvSpPr txBox="1"/>
              <p:nvPr/>
            </p:nvSpPr>
            <p:spPr>
              <a:xfrm>
                <a:off x="585751" y="3193375"/>
                <a:ext cx="699914" cy="523220"/>
              </a:xfrm>
              <a:prstGeom prst="rect">
                <a:avLst/>
              </a:prstGeom>
              <a:noFill/>
              <a:ln w="28575">
                <a:no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solidFill>
                                <a:sysClr val="windowText" lastClr="000000"/>
                              </a:solidFill>
                              <a:latin typeface="Cambria Math" panose="02040503050406030204" pitchFamily="18" charset="0"/>
                            </a:rPr>
                          </m:ctrlPr>
                        </m:sSubPr>
                        <m:e>
                          <m:r>
                            <a:rPr lang="en-US" sz="2800" i="1" smtClean="0">
                              <a:solidFill>
                                <a:sysClr val="windowText" lastClr="000000"/>
                              </a:solidFill>
                              <a:latin typeface="Cambria Math" panose="02040503050406030204" pitchFamily="18" charset="0"/>
                              <a:ea typeface="Cambria Math" panose="02040503050406030204" pitchFamily="18" charset="0"/>
                            </a:rPr>
                            <m:t>𝜈</m:t>
                          </m:r>
                        </m:e>
                        <m:sub>
                          <m:r>
                            <a:rPr lang="en-GB" sz="2800" b="0" i="1" smtClean="0">
                              <a:solidFill>
                                <a:sysClr val="windowText" lastClr="000000"/>
                              </a:solidFill>
                              <a:latin typeface="Cambria Math" panose="02040503050406030204" pitchFamily="18" charset="0"/>
                            </a:rPr>
                            <m:t>𝑒</m:t>
                          </m:r>
                        </m:sub>
                      </m:sSub>
                    </m:oMath>
                  </m:oMathPara>
                </a14:m>
                <a:endParaRPr lang="en-US" sz="2800" dirty="0">
                  <a:solidFill>
                    <a:sysClr val="windowText" lastClr="000000"/>
                  </a:solidFill>
                </a:endParaRPr>
              </a:p>
            </p:txBody>
          </p:sp>
        </mc:Choice>
        <mc:Fallback xmlns="">
          <p:sp>
            <p:nvSpPr>
              <p:cNvPr id="10" name="TextBox 9">
                <a:extLst>
                  <a:ext uri="{FF2B5EF4-FFF2-40B4-BE49-F238E27FC236}">
                    <a16:creationId xmlns:a16="http://schemas.microsoft.com/office/drawing/2014/main" id="{F4A33CD1-E46F-3962-154A-624D245369FE}"/>
                  </a:ext>
                </a:extLst>
              </p:cNvPr>
              <p:cNvSpPr txBox="1">
                <a:spLocks noRot="1" noChangeAspect="1" noMove="1" noResize="1" noEditPoints="1" noAdjustHandles="1" noChangeArrowheads="1" noChangeShapeType="1" noTextEdit="1"/>
              </p:cNvSpPr>
              <p:nvPr/>
            </p:nvSpPr>
            <p:spPr>
              <a:xfrm>
                <a:off x="585751" y="3193375"/>
                <a:ext cx="699914" cy="523220"/>
              </a:xfrm>
              <a:prstGeom prst="rect">
                <a:avLst/>
              </a:prstGeom>
              <a:blipFill>
                <a:blip r:embed="rId5"/>
                <a:stretch>
                  <a:fillRect/>
                </a:stretch>
              </a:blipFill>
              <a:ln w="28575">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B6D07B3B-3173-91AD-9F20-050854B3BF1B}"/>
                  </a:ext>
                </a:extLst>
              </p:cNvPr>
              <p:cNvSpPr txBox="1"/>
              <p:nvPr/>
            </p:nvSpPr>
            <p:spPr>
              <a:xfrm>
                <a:off x="585751" y="5778039"/>
                <a:ext cx="699914" cy="55791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solidFill>
                                <a:schemeClr val="tx1"/>
                              </a:solidFill>
                              <a:latin typeface="Cambria Math" panose="02040503050406030204" pitchFamily="18" charset="0"/>
                            </a:rPr>
                          </m:ctrlPr>
                        </m:sSubPr>
                        <m:e>
                          <m:r>
                            <a:rPr lang="en-US" sz="2800" i="1" smtClean="0">
                              <a:solidFill>
                                <a:schemeClr val="tx1"/>
                              </a:solidFill>
                              <a:latin typeface="Cambria Math" panose="02040503050406030204" pitchFamily="18" charset="0"/>
                              <a:ea typeface="Cambria Math" panose="02040503050406030204" pitchFamily="18" charset="0"/>
                            </a:rPr>
                            <m:t>𝜈</m:t>
                          </m:r>
                        </m:e>
                        <m:sub>
                          <m:r>
                            <a:rPr lang="en-US" sz="2800" i="1" smtClean="0">
                              <a:solidFill>
                                <a:schemeClr val="tx1"/>
                              </a:solidFill>
                              <a:latin typeface="Cambria Math" panose="02040503050406030204" pitchFamily="18" charset="0"/>
                              <a:ea typeface="Cambria Math" panose="02040503050406030204" pitchFamily="18" charset="0"/>
                            </a:rPr>
                            <m:t>𝜇</m:t>
                          </m:r>
                        </m:sub>
                      </m:sSub>
                    </m:oMath>
                  </m:oMathPara>
                </a14:m>
                <a:endParaRPr lang="en-US" sz="2800" dirty="0">
                  <a:solidFill>
                    <a:schemeClr val="tx1"/>
                  </a:solidFill>
                </a:endParaRPr>
              </a:p>
            </p:txBody>
          </p:sp>
        </mc:Choice>
        <mc:Fallback xmlns="">
          <p:sp>
            <p:nvSpPr>
              <p:cNvPr id="11" name="TextBox 10">
                <a:extLst>
                  <a:ext uri="{FF2B5EF4-FFF2-40B4-BE49-F238E27FC236}">
                    <a16:creationId xmlns:a16="http://schemas.microsoft.com/office/drawing/2014/main" id="{B6D07B3B-3173-91AD-9F20-050854B3BF1B}"/>
                  </a:ext>
                </a:extLst>
              </p:cNvPr>
              <p:cNvSpPr txBox="1">
                <a:spLocks noRot="1" noChangeAspect="1" noMove="1" noResize="1" noEditPoints="1" noAdjustHandles="1" noChangeArrowheads="1" noChangeShapeType="1" noTextEdit="1"/>
              </p:cNvSpPr>
              <p:nvPr/>
            </p:nvSpPr>
            <p:spPr>
              <a:xfrm>
                <a:off x="585751" y="5778039"/>
                <a:ext cx="699914" cy="557910"/>
              </a:xfrm>
              <a:prstGeom prst="rect">
                <a:avLst/>
              </a:prstGeom>
              <a:blipFill>
                <a:blip r:embed="rId6"/>
                <a:stretch>
                  <a:fillRect b="-9091"/>
                </a:stretch>
              </a:blipFill>
            </p:spPr>
            <p:txBody>
              <a:bodyPr/>
              <a:lstStyle/>
              <a:p>
                <a:r>
                  <a:rPr lang="en-US">
                    <a:noFill/>
                  </a:rPr>
                  <a:t> </a:t>
                </a:r>
              </a:p>
            </p:txBody>
          </p:sp>
        </mc:Fallback>
      </mc:AlternateContent>
    </p:spTree>
    <p:extLst>
      <p:ext uri="{BB962C8B-B14F-4D97-AF65-F5344CB8AC3E}">
        <p14:creationId xmlns:p14="http://schemas.microsoft.com/office/powerpoint/2010/main" val="1940506684"/>
      </p:ext>
    </p:extLst>
  </p:cSld>
  <p:clrMapOvr>
    <a:masterClrMapping/>
  </p:clrMapOvr>
  <mc:AlternateContent xmlns:mc="http://schemas.openxmlformats.org/markup-compatibility/2006">
    <mc:Choice xmlns:p14="http://schemas.microsoft.com/office/powerpoint/2010/main" Requires="p14">
      <p:transition spd="slow" p14:dur="2000" advTm="255"/>
    </mc:Choice>
    <mc:Fallback>
      <p:transition spd="slow" advTm="255"/>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1E203217-8C0F-0A3B-BAB2-6961AD68502F}"/>
              </a:ext>
            </a:extLst>
          </p:cNvPr>
          <p:cNvPicPr>
            <a:picLocks noChangeAspect="1"/>
          </p:cNvPicPr>
          <p:nvPr/>
        </p:nvPicPr>
        <p:blipFill>
          <a:blip r:embed="rId3"/>
          <a:stretch>
            <a:fillRect/>
          </a:stretch>
        </p:blipFill>
        <p:spPr>
          <a:xfrm>
            <a:off x="5704114" y="3241982"/>
            <a:ext cx="6487886" cy="3649436"/>
          </a:xfrm>
          <a:prstGeom prst="rect">
            <a:avLst/>
          </a:prstGeom>
        </p:spPr>
      </p:pic>
      <p:pic>
        <p:nvPicPr>
          <p:cNvPr id="9" name="Content Placeholder 8" descr="A machine in a factory&#10;&#10;Description automatically generated">
            <a:extLst>
              <a:ext uri="{FF2B5EF4-FFF2-40B4-BE49-F238E27FC236}">
                <a16:creationId xmlns:a16="http://schemas.microsoft.com/office/drawing/2014/main" id="{D64E7936-7DB7-3A97-7E6A-A485F8CC1E8E}"/>
              </a:ext>
            </a:extLst>
          </p:cNvPr>
          <p:cNvPicPr>
            <a:picLocks noGrp="1" noChangeAspect="1"/>
          </p:cNvPicPr>
          <p:nvPr>
            <p:ph sz="half" idx="2"/>
          </p:nvPr>
        </p:nvPicPr>
        <p:blipFill rotWithShape="1">
          <a:blip r:embed="rId4"/>
          <a:srcRect t="24299"/>
          <a:stretch/>
        </p:blipFill>
        <p:spPr>
          <a:xfrm rot="21445236">
            <a:off x="317153" y="306154"/>
            <a:ext cx="6750189" cy="3832501"/>
          </a:xfrm>
          <a:prstGeom prst="rect">
            <a:avLst/>
          </a:prstGeom>
          <a:ln>
            <a:noFill/>
          </a:ln>
          <a:effectLst>
            <a:softEdge rad="112500"/>
          </a:effectLst>
        </p:spPr>
      </p:pic>
      <p:sp>
        <p:nvSpPr>
          <p:cNvPr id="5" name="Slide Number Placeholder 4">
            <a:extLst>
              <a:ext uri="{FF2B5EF4-FFF2-40B4-BE49-F238E27FC236}">
                <a16:creationId xmlns:a16="http://schemas.microsoft.com/office/drawing/2014/main" id="{88EEE2BC-1916-D8F9-8286-BAA774403E28}"/>
              </a:ext>
            </a:extLst>
          </p:cNvPr>
          <p:cNvSpPr>
            <a:spLocks noGrp="1"/>
          </p:cNvSpPr>
          <p:nvPr>
            <p:ph type="sldNum" sz="quarter" idx="12"/>
          </p:nvPr>
        </p:nvSpPr>
        <p:spPr/>
        <p:txBody>
          <a:bodyPr/>
          <a:lstStyle/>
          <a:p>
            <a:fld id="{83FFC4F1-7360-0949-8F22-D5D978ED1558}" type="slidenum">
              <a:rPr lang="en-US" smtClean="0"/>
              <a:pPr/>
              <a:t>3</a:t>
            </a:fld>
            <a:endParaRPr lang="en-US" dirty="0"/>
          </a:p>
        </p:txBody>
      </p:sp>
      <p:sp>
        <p:nvSpPr>
          <p:cNvPr id="10" name="Right Arrow 9">
            <a:extLst>
              <a:ext uri="{FF2B5EF4-FFF2-40B4-BE49-F238E27FC236}">
                <a16:creationId xmlns:a16="http://schemas.microsoft.com/office/drawing/2014/main" id="{448126B6-2A40-5E96-2E38-612B8FA22F48}"/>
              </a:ext>
            </a:extLst>
          </p:cNvPr>
          <p:cNvSpPr/>
          <p:nvPr/>
        </p:nvSpPr>
        <p:spPr>
          <a:xfrm rot="20170196">
            <a:off x="4960370" y="2926120"/>
            <a:ext cx="712629" cy="304390"/>
          </a:xfrm>
          <a:prstGeom prst="rightArrow">
            <a:avLst/>
          </a:prstGeom>
          <a:ln>
            <a:solidFill>
              <a:schemeClr val="tx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1" name="TextBox 10">
            <a:extLst>
              <a:ext uri="{FF2B5EF4-FFF2-40B4-BE49-F238E27FC236}">
                <a16:creationId xmlns:a16="http://schemas.microsoft.com/office/drawing/2014/main" id="{2F41527C-9704-5182-92E9-16529C58F8B6}"/>
              </a:ext>
            </a:extLst>
          </p:cNvPr>
          <p:cNvSpPr txBox="1"/>
          <p:nvPr/>
        </p:nvSpPr>
        <p:spPr>
          <a:xfrm rot="20177675">
            <a:off x="4791241" y="3176829"/>
            <a:ext cx="1681668" cy="369332"/>
          </a:xfrm>
          <a:prstGeom prst="rect">
            <a:avLst/>
          </a:prstGeom>
          <a:noFill/>
        </p:spPr>
        <p:txBody>
          <a:bodyPr wrap="square" rtlCol="0">
            <a:spAutoFit/>
          </a:bodyPr>
          <a:lstStyle/>
          <a:p>
            <a:r>
              <a:rPr lang="en-US" dirty="0">
                <a:solidFill>
                  <a:schemeClr val="bg1"/>
                </a:solidFill>
              </a:rPr>
              <a:t>To ATLAS IP1</a:t>
            </a:r>
          </a:p>
        </p:txBody>
      </p:sp>
      <mc:AlternateContent xmlns:mc="http://schemas.openxmlformats.org/markup-compatibility/2006" xmlns:a14="http://schemas.microsoft.com/office/drawing/2010/main">
        <mc:Choice Requires="a14">
          <p:sp>
            <p:nvSpPr>
              <p:cNvPr id="13" name="Content Placeholder 2">
                <a:extLst>
                  <a:ext uri="{FF2B5EF4-FFF2-40B4-BE49-F238E27FC236}">
                    <a16:creationId xmlns:a16="http://schemas.microsoft.com/office/drawing/2014/main" id="{4D0BF5F4-FBAF-772D-CD31-983CA5B3E2CD}"/>
                  </a:ext>
                </a:extLst>
              </p:cNvPr>
              <p:cNvSpPr>
                <a:spLocks noGrp="1"/>
              </p:cNvSpPr>
              <p:nvPr>
                <p:ph sz="half" idx="1"/>
              </p:nvPr>
            </p:nvSpPr>
            <p:spPr>
              <a:xfrm>
                <a:off x="6949057" y="503192"/>
                <a:ext cx="5242943" cy="3052301"/>
              </a:xfrm>
            </p:spPr>
            <p:txBody>
              <a:bodyPr>
                <a:normAutofit/>
              </a:bodyPr>
              <a:lstStyle/>
              <a:p>
                <a:r>
                  <a:rPr lang="en-US" dirty="0"/>
                  <a:t>3 Magnets: 0.57 T permanent dipoles bending in y-plane.</a:t>
                </a:r>
              </a:p>
              <a:p>
                <a:r>
                  <a:rPr lang="en-US" dirty="0"/>
                  <a:t>4 Trackers (from ATLAS):</a:t>
                </a:r>
              </a:p>
              <a:p>
                <a:pPr lvl="1"/>
                <a:r>
                  <a:rPr lang="en-US" dirty="0"/>
                  <a:t>Spatial resolutions of 20 </a:t>
                </a:r>
                <a14:m>
                  <m:oMath xmlns:m="http://schemas.openxmlformats.org/officeDocument/2006/math">
                    <m:r>
                      <a:rPr lang="en-US" i="1" dirty="0" smtClean="0">
                        <a:latin typeface="Cambria Math" panose="02040503050406030204" pitchFamily="18" charset="0"/>
                        <a:ea typeface="Cambria Math" panose="02040503050406030204" pitchFamily="18" charset="0"/>
                      </a:rPr>
                      <m:t>𝜇</m:t>
                    </m:r>
                  </m:oMath>
                </a14:m>
                <a:r>
                  <a:rPr lang="en-US" dirty="0"/>
                  <a:t>m (y) and 800 </a:t>
                </a:r>
                <a14:m>
                  <m:oMath xmlns:m="http://schemas.openxmlformats.org/officeDocument/2006/math">
                    <m:r>
                      <a:rPr lang="en-US" i="1" dirty="0">
                        <a:latin typeface="Cambria Math" panose="02040503050406030204" pitchFamily="18" charset="0"/>
                        <a:ea typeface="Cambria Math" panose="02040503050406030204" pitchFamily="18" charset="0"/>
                      </a:rPr>
                      <m:t>𝜇</m:t>
                    </m:r>
                  </m:oMath>
                </a14:m>
                <a:r>
                  <a:rPr lang="en-US" dirty="0"/>
                  <a:t>m (x).</a:t>
                </a:r>
              </a:p>
              <a:p>
                <a:pPr lvl="1"/>
                <a:r>
                  <a:rPr lang="en-US" dirty="0"/>
                  <a:t>Angular resolutions of 250 </a:t>
                </a:r>
                <a14:m>
                  <m:oMath xmlns:m="http://schemas.openxmlformats.org/officeDocument/2006/math">
                    <m:r>
                      <a:rPr lang="en-US" i="1" dirty="0">
                        <a:latin typeface="Cambria Math" panose="02040503050406030204" pitchFamily="18" charset="0"/>
                        <a:ea typeface="Cambria Math" panose="02040503050406030204" pitchFamily="18" charset="0"/>
                      </a:rPr>
                      <m:t>𝜇</m:t>
                    </m:r>
                  </m:oMath>
                </a14:m>
                <a:r>
                  <a:rPr lang="en-US" dirty="0"/>
                  <a:t>rad (y) and 13 </a:t>
                </a:r>
                <a:r>
                  <a:rPr lang="en-US" dirty="0" err="1"/>
                  <a:t>mrad</a:t>
                </a:r>
                <a:r>
                  <a:rPr lang="en-US" dirty="0"/>
                  <a:t> (x).</a:t>
                </a:r>
              </a:p>
            </p:txBody>
          </p:sp>
        </mc:Choice>
        <mc:Fallback xmlns="">
          <p:sp>
            <p:nvSpPr>
              <p:cNvPr id="13" name="Content Placeholder 2">
                <a:extLst>
                  <a:ext uri="{FF2B5EF4-FFF2-40B4-BE49-F238E27FC236}">
                    <a16:creationId xmlns:a16="http://schemas.microsoft.com/office/drawing/2014/main" id="{4D0BF5F4-FBAF-772D-CD31-983CA5B3E2CD}"/>
                  </a:ext>
                </a:extLst>
              </p:cNvPr>
              <p:cNvSpPr>
                <a:spLocks noGrp="1" noRot="1" noChangeAspect="1" noMove="1" noResize="1" noEditPoints="1" noAdjustHandles="1" noChangeArrowheads="1" noChangeShapeType="1" noTextEdit="1"/>
              </p:cNvSpPr>
              <p:nvPr>
                <p:ph sz="half" idx="1"/>
              </p:nvPr>
            </p:nvSpPr>
            <p:spPr>
              <a:xfrm>
                <a:off x="6949057" y="503192"/>
                <a:ext cx="5242943" cy="3052301"/>
              </a:xfrm>
              <a:blipFill>
                <a:blip r:embed="rId5"/>
                <a:stretch>
                  <a:fillRect l="-2174" t="-3320" r="-966"/>
                </a:stretch>
              </a:blipFill>
            </p:spPr>
            <p:txBody>
              <a:bodyPr/>
              <a:lstStyle/>
              <a:p>
                <a:r>
                  <a:rPr lang="en-US">
                    <a:noFill/>
                  </a:rPr>
                  <a:t> </a:t>
                </a:r>
              </a:p>
            </p:txBody>
          </p:sp>
        </mc:Fallback>
      </mc:AlternateContent>
      <p:sp>
        <p:nvSpPr>
          <p:cNvPr id="15" name="Content Placeholder 2">
            <a:extLst>
              <a:ext uri="{FF2B5EF4-FFF2-40B4-BE49-F238E27FC236}">
                <a16:creationId xmlns:a16="http://schemas.microsoft.com/office/drawing/2014/main" id="{8DCC7F4D-A249-332A-C245-09BE6DED6664}"/>
              </a:ext>
            </a:extLst>
          </p:cNvPr>
          <p:cNvSpPr txBox="1">
            <a:spLocks/>
          </p:cNvSpPr>
          <p:nvPr/>
        </p:nvSpPr>
        <p:spPr>
          <a:xfrm>
            <a:off x="38392" y="4474276"/>
            <a:ext cx="5861665" cy="305230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dirty="0"/>
              <a:t>Calorimeter (from </a:t>
            </a:r>
            <a:r>
              <a:rPr lang="en-US" dirty="0" err="1"/>
              <a:t>LHCb</a:t>
            </a:r>
            <a:r>
              <a:rPr lang="en-US" dirty="0"/>
              <a:t>): 25 radiation lengths of alternating lead and plastic.</a:t>
            </a:r>
          </a:p>
          <a:p>
            <a:r>
              <a:rPr lang="en-US" dirty="0"/>
              <a:t>4 Scintillators: </a:t>
            </a:r>
            <a:r>
              <a:rPr lang="en-US"/>
              <a:t>veto (~30 </a:t>
            </a:r>
            <a:r>
              <a:rPr lang="en-US" dirty="0"/>
              <a:t>cm diameter), timing and pre-shower.</a:t>
            </a:r>
          </a:p>
        </p:txBody>
      </p:sp>
    </p:spTree>
    <p:extLst>
      <p:ext uri="{BB962C8B-B14F-4D97-AF65-F5344CB8AC3E}">
        <p14:creationId xmlns:p14="http://schemas.microsoft.com/office/powerpoint/2010/main" val="594036983"/>
      </p:ext>
    </p:extLst>
  </p:cSld>
  <p:clrMapOvr>
    <a:masterClrMapping/>
  </p:clrMapOvr>
  <mc:AlternateContent xmlns:mc="http://schemas.openxmlformats.org/markup-compatibility/2006">
    <mc:Choice xmlns:p14="http://schemas.microsoft.com/office/powerpoint/2010/main" Requires="p14">
      <p:transition spd="slow" p14:dur="2000" advTm="63665"/>
    </mc:Choice>
    <mc:Fallback>
      <p:transition spd="slow" advTm="63665"/>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146E03D-5CD7-22CE-1059-D73A979CCB95}"/>
              </a:ext>
            </a:extLst>
          </p:cNvPr>
          <p:cNvSpPr>
            <a:spLocks noGrp="1"/>
          </p:cNvSpPr>
          <p:nvPr>
            <p:ph type="sldNum" sz="quarter" idx="12"/>
          </p:nvPr>
        </p:nvSpPr>
        <p:spPr/>
        <p:txBody>
          <a:bodyPr/>
          <a:lstStyle/>
          <a:p>
            <a:fld id="{83FFC4F1-7360-0949-8F22-D5D978ED1558}" type="slidenum">
              <a:rPr lang="en-US" smtClean="0"/>
              <a:pPr/>
              <a:t>4</a:t>
            </a:fld>
            <a:endParaRPr lang="en-US" dirty="0"/>
          </a:p>
        </p:txBody>
      </p:sp>
      <p:pic>
        <p:nvPicPr>
          <p:cNvPr id="19" name="Picture 18" descr="A diagram of a diagram of a collision event&#10;&#10;Description automatically generated">
            <a:extLst>
              <a:ext uri="{FF2B5EF4-FFF2-40B4-BE49-F238E27FC236}">
                <a16:creationId xmlns:a16="http://schemas.microsoft.com/office/drawing/2014/main" id="{0E4A2654-E801-86E5-887A-0ED7FC317D21}"/>
              </a:ext>
            </a:extLst>
          </p:cNvPr>
          <p:cNvPicPr>
            <a:picLocks noChangeAspect="1"/>
          </p:cNvPicPr>
          <p:nvPr/>
        </p:nvPicPr>
        <p:blipFill>
          <a:blip r:embed="rId3"/>
          <a:stretch>
            <a:fillRect/>
          </a:stretch>
        </p:blipFill>
        <p:spPr>
          <a:xfrm>
            <a:off x="80689" y="706920"/>
            <a:ext cx="12030622" cy="5444160"/>
          </a:xfrm>
          <a:prstGeom prst="rect">
            <a:avLst/>
          </a:prstGeom>
        </p:spPr>
      </p:pic>
    </p:spTree>
    <p:extLst>
      <p:ext uri="{BB962C8B-B14F-4D97-AF65-F5344CB8AC3E}">
        <p14:creationId xmlns:p14="http://schemas.microsoft.com/office/powerpoint/2010/main" val="3682204346"/>
      </p:ext>
    </p:extLst>
  </p:cSld>
  <p:clrMapOvr>
    <a:masterClrMapping/>
  </p:clrMapOvr>
  <mc:AlternateContent xmlns:mc="http://schemas.openxmlformats.org/markup-compatibility/2006">
    <mc:Choice xmlns:p14="http://schemas.microsoft.com/office/powerpoint/2010/main" Requires="p14">
      <p:transition spd="slow" p14:dur="2000" advTm="19567"/>
    </mc:Choice>
    <mc:Fallback>
      <p:transition spd="slow" advTm="19567"/>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8F44A-4CC8-64A1-22F2-89D1430FBACB}"/>
              </a:ext>
            </a:extLst>
          </p:cNvPr>
          <p:cNvSpPr>
            <a:spLocks noGrp="1"/>
          </p:cNvSpPr>
          <p:nvPr>
            <p:ph type="title"/>
          </p:nvPr>
        </p:nvSpPr>
        <p:spPr>
          <a:xfrm>
            <a:off x="311019" y="318377"/>
            <a:ext cx="10477500" cy="1325563"/>
          </a:xfrm>
        </p:spPr>
        <p:txBody>
          <a:bodyPr/>
          <a:lstStyle/>
          <a:p>
            <a:r>
              <a:rPr lang="en-US" dirty="0"/>
              <a:t>Data Taking</a:t>
            </a:r>
          </a:p>
        </p:txBody>
      </p:sp>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9055E513-D357-6967-9A8E-13B08BC402AE}"/>
                  </a:ext>
                </a:extLst>
              </p:cNvPr>
              <p:cNvSpPr>
                <a:spLocks noGrp="1"/>
              </p:cNvSpPr>
              <p:nvPr>
                <p:ph sz="half" idx="1"/>
              </p:nvPr>
            </p:nvSpPr>
            <p:spPr>
              <a:xfrm>
                <a:off x="311019" y="1924968"/>
                <a:ext cx="4715805" cy="4351338"/>
              </a:xfrm>
            </p:spPr>
            <p:txBody>
              <a:bodyPr/>
              <a:lstStyle/>
              <a:p>
                <a:r>
                  <a:rPr lang="en-US" dirty="0"/>
                  <a:t>98% data taking efficiency since startup.</a:t>
                </a:r>
              </a:p>
              <a:p>
                <a:r>
                  <a:rPr lang="en-US" dirty="0"/>
                  <a:t>Physics trigger rates are on average 1 kHz.</a:t>
                </a:r>
              </a:p>
              <a:p>
                <a:r>
                  <a:rPr lang="en-US" dirty="0"/>
                  <a:t>35 fb</a:t>
                </a:r>
                <a:r>
                  <a:rPr lang="en-US" baseline="30000" dirty="0"/>
                  <a:t>-1</a:t>
                </a:r>
                <a:r>
                  <a:rPr lang="en-US" dirty="0"/>
                  <a:t> collected in 2022 and 33 fb</a:t>
                </a:r>
                <a:r>
                  <a:rPr lang="en-US" baseline="30000" dirty="0"/>
                  <a:t>-1</a:t>
                </a:r>
                <a:r>
                  <a:rPr lang="en-US" dirty="0"/>
                  <a:t> in 2023.</a:t>
                </a:r>
              </a:p>
              <a:p>
                <a:r>
                  <a:rPr lang="en-US" dirty="0"/>
                  <a:t>FASER</a:t>
                </a:r>
                <a14:m>
                  <m:oMath xmlns:m="http://schemas.openxmlformats.org/officeDocument/2006/math">
                    <m:r>
                      <a:rPr lang="en-US" i="1" smtClean="0">
                        <a:latin typeface="Cambria Math" panose="02040503050406030204" pitchFamily="18" charset="0"/>
                        <a:ea typeface="Cambria Math" panose="02040503050406030204" pitchFamily="18" charset="0"/>
                      </a:rPr>
                      <m:t>𝜐</m:t>
                    </m:r>
                  </m:oMath>
                </a14:m>
                <a:r>
                  <a:rPr lang="en-US" dirty="0"/>
                  <a:t> emulsion box has been replaced 4 times.</a:t>
                </a:r>
              </a:p>
            </p:txBody>
          </p:sp>
        </mc:Choice>
        <mc:Fallback xmlns="">
          <p:sp>
            <p:nvSpPr>
              <p:cNvPr id="3" name="Content Placeholder 2">
                <a:extLst>
                  <a:ext uri="{FF2B5EF4-FFF2-40B4-BE49-F238E27FC236}">
                    <a16:creationId xmlns:a16="http://schemas.microsoft.com/office/drawing/2014/main" id="{9055E513-D357-6967-9A8E-13B08BC402AE}"/>
                  </a:ext>
                </a:extLst>
              </p:cNvPr>
              <p:cNvSpPr>
                <a:spLocks noGrp="1" noRot="1" noChangeAspect="1" noMove="1" noResize="1" noEditPoints="1" noAdjustHandles="1" noChangeArrowheads="1" noChangeShapeType="1" noTextEdit="1"/>
              </p:cNvSpPr>
              <p:nvPr>
                <p:ph sz="half" idx="1"/>
              </p:nvPr>
            </p:nvSpPr>
            <p:spPr>
              <a:xfrm>
                <a:off x="311019" y="1924968"/>
                <a:ext cx="4715805" cy="4351338"/>
              </a:xfrm>
              <a:blipFill>
                <a:blip r:embed="rId3"/>
                <a:stretch>
                  <a:fillRect l="-2419" t="-2326" r="-3226"/>
                </a:stretch>
              </a:blipFill>
            </p:spPr>
            <p:txBody>
              <a:bodyPr/>
              <a:lstStyle/>
              <a:p>
                <a:r>
                  <a:rPr lang="en-US">
                    <a:noFill/>
                  </a:rPr>
                  <a:t> </a:t>
                </a:r>
              </a:p>
            </p:txBody>
          </p:sp>
        </mc:Fallback>
      </mc:AlternateContent>
      <p:sp>
        <p:nvSpPr>
          <p:cNvPr id="5" name="Slide Number Placeholder 4">
            <a:extLst>
              <a:ext uri="{FF2B5EF4-FFF2-40B4-BE49-F238E27FC236}">
                <a16:creationId xmlns:a16="http://schemas.microsoft.com/office/drawing/2014/main" id="{E44BDA2C-97EB-E304-B24E-EC8473BCADFF}"/>
              </a:ext>
            </a:extLst>
          </p:cNvPr>
          <p:cNvSpPr>
            <a:spLocks noGrp="1"/>
          </p:cNvSpPr>
          <p:nvPr>
            <p:ph type="sldNum" sz="quarter" idx="12"/>
          </p:nvPr>
        </p:nvSpPr>
        <p:spPr/>
        <p:txBody>
          <a:bodyPr/>
          <a:lstStyle/>
          <a:p>
            <a:fld id="{83FFC4F1-7360-0949-8F22-D5D978ED1558}" type="slidenum">
              <a:rPr lang="en-US" smtClean="0"/>
              <a:pPr/>
              <a:t>5</a:t>
            </a:fld>
            <a:endParaRPr lang="en-US" dirty="0"/>
          </a:p>
        </p:txBody>
      </p:sp>
      <p:pic>
        <p:nvPicPr>
          <p:cNvPr id="11" name="Content Placeholder 10" descr="A graph of a blue and white line&#10;&#10;Description automatically generated with medium confidence">
            <a:extLst>
              <a:ext uri="{FF2B5EF4-FFF2-40B4-BE49-F238E27FC236}">
                <a16:creationId xmlns:a16="http://schemas.microsoft.com/office/drawing/2014/main" id="{612D53AE-8293-4295-9480-2E670981DCA1}"/>
              </a:ext>
            </a:extLst>
          </p:cNvPr>
          <p:cNvPicPr>
            <a:picLocks noGrp="1" noChangeAspect="1"/>
          </p:cNvPicPr>
          <p:nvPr>
            <p:ph sz="half" idx="2"/>
          </p:nvPr>
        </p:nvPicPr>
        <p:blipFill>
          <a:blip r:embed="rId4"/>
          <a:stretch>
            <a:fillRect/>
          </a:stretch>
        </p:blipFill>
        <p:spPr>
          <a:xfrm>
            <a:off x="5186795" y="981159"/>
            <a:ext cx="7005205" cy="5033890"/>
          </a:xfrm>
        </p:spPr>
      </p:pic>
    </p:spTree>
    <p:extLst>
      <p:ext uri="{BB962C8B-B14F-4D97-AF65-F5344CB8AC3E}">
        <p14:creationId xmlns:p14="http://schemas.microsoft.com/office/powerpoint/2010/main" val="1346596033"/>
      </p:ext>
    </p:extLst>
  </p:cSld>
  <p:clrMapOvr>
    <a:masterClrMapping/>
  </p:clrMapOvr>
  <mc:AlternateContent xmlns:mc="http://schemas.openxmlformats.org/markup-compatibility/2006">
    <mc:Choice xmlns:p14="http://schemas.microsoft.com/office/powerpoint/2010/main" Requires="p14">
      <p:transition spd="slow" p14:dur="2000" advTm="23959"/>
    </mc:Choice>
    <mc:Fallback>
      <p:transition spd="slow" advTm="23959"/>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AA67CBB1-E78D-77AD-51C2-06B34A0F80FF}"/>
              </a:ext>
            </a:extLst>
          </p:cNvPr>
          <p:cNvSpPr/>
          <p:nvPr/>
        </p:nvSpPr>
        <p:spPr>
          <a:xfrm>
            <a:off x="9012736" y="6081475"/>
            <a:ext cx="3775164" cy="842747"/>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7" name="Content Placeholder 6" descr="Diagram of a diagram of a magnetic field&#10;&#10;Description automatically generated">
            <a:extLst>
              <a:ext uri="{FF2B5EF4-FFF2-40B4-BE49-F238E27FC236}">
                <a16:creationId xmlns:a16="http://schemas.microsoft.com/office/drawing/2014/main" id="{E27147EA-5C81-F72B-64C6-FBC68ECCCA5B}"/>
              </a:ext>
            </a:extLst>
          </p:cNvPr>
          <p:cNvPicPr>
            <a:picLocks noGrp="1" noChangeAspect="1"/>
          </p:cNvPicPr>
          <p:nvPr>
            <p:ph sz="half" idx="2"/>
          </p:nvPr>
        </p:nvPicPr>
        <p:blipFill>
          <a:blip r:embed="rId3"/>
          <a:stretch>
            <a:fillRect/>
          </a:stretch>
        </p:blipFill>
        <p:spPr>
          <a:xfrm>
            <a:off x="290789" y="4269021"/>
            <a:ext cx="11610422" cy="2397122"/>
          </a:xfrm>
        </p:spPr>
      </p:pic>
      <p:sp>
        <p:nvSpPr>
          <p:cNvPr id="2" name="Title 1">
            <a:extLst>
              <a:ext uri="{FF2B5EF4-FFF2-40B4-BE49-F238E27FC236}">
                <a16:creationId xmlns:a16="http://schemas.microsoft.com/office/drawing/2014/main" id="{CB5FBFF0-46DB-F62B-141D-A6A4EDE71D8F}"/>
              </a:ext>
            </a:extLst>
          </p:cNvPr>
          <p:cNvSpPr>
            <a:spLocks noGrp="1"/>
          </p:cNvSpPr>
          <p:nvPr>
            <p:ph type="title"/>
          </p:nvPr>
        </p:nvSpPr>
        <p:spPr>
          <a:xfrm>
            <a:off x="155169" y="-127640"/>
            <a:ext cx="10477500" cy="1325563"/>
          </a:xfrm>
        </p:spPr>
        <p:txBody>
          <a:bodyPr/>
          <a:lstStyle/>
          <a:p>
            <a:r>
              <a:rPr lang="en-US" dirty="0"/>
              <a:t>Dark Photons at FASER</a:t>
            </a:r>
          </a:p>
        </p:txBody>
      </p:sp>
      <p:sp>
        <p:nvSpPr>
          <p:cNvPr id="5" name="Slide Number Placeholder 4">
            <a:extLst>
              <a:ext uri="{FF2B5EF4-FFF2-40B4-BE49-F238E27FC236}">
                <a16:creationId xmlns:a16="http://schemas.microsoft.com/office/drawing/2014/main" id="{53EC4C76-71BF-ABB9-E467-11965A431890}"/>
              </a:ext>
            </a:extLst>
          </p:cNvPr>
          <p:cNvSpPr>
            <a:spLocks noGrp="1"/>
          </p:cNvSpPr>
          <p:nvPr>
            <p:ph type="sldNum" sz="quarter" idx="12"/>
          </p:nvPr>
        </p:nvSpPr>
        <p:spPr/>
        <p:txBody>
          <a:bodyPr/>
          <a:lstStyle/>
          <a:p>
            <a:fld id="{83FFC4F1-7360-0949-8F22-D5D978ED1558}" type="slidenum">
              <a:rPr lang="en-US" smtClean="0"/>
              <a:pPr/>
              <a:t>6</a:t>
            </a:fld>
            <a:endParaRPr lang="en-US" dirty="0"/>
          </a:p>
        </p:txBody>
      </p:sp>
      <p:sp>
        <p:nvSpPr>
          <p:cNvPr id="9" name="TextBox 8">
            <a:extLst>
              <a:ext uri="{FF2B5EF4-FFF2-40B4-BE49-F238E27FC236}">
                <a16:creationId xmlns:a16="http://schemas.microsoft.com/office/drawing/2014/main" id="{7792023C-771E-32E0-85A9-EC062A57B6CC}"/>
              </a:ext>
            </a:extLst>
          </p:cNvPr>
          <p:cNvSpPr txBox="1"/>
          <p:nvPr/>
        </p:nvSpPr>
        <p:spPr>
          <a:xfrm>
            <a:off x="9012736" y="212456"/>
            <a:ext cx="3024095" cy="369332"/>
          </a:xfrm>
          <a:prstGeom prst="rect">
            <a:avLst/>
          </a:prstGeom>
          <a:noFill/>
          <a:ln w="28575">
            <a:solidFill>
              <a:schemeClr val="tx1"/>
            </a:solidFill>
          </a:ln>
        </p:spPr>
        <p:txBody>
          <a:bodyPr wrap="square">
            <a:spAutoFit/>
          </a:bodyPr>
          <a:lstStyle/>
          <a:p>
            <a:r>
              <a:rPr lang="en-US" dirty="0">
                <a:hlinkClick r:id="rId4"/>
              </a:rPr>
              <a:t>Phys. Lett. B 848 (2024) 13837 </a:t>
            </a:r>
            <a:endParaRPr lang="en-US" dirty="0"/>
          </a:p>
        </p:txBody>
      </p:sp>
      <mc:AlternateContent xmlns:mc="http://schemas.openxmlformats.org/markup-compatibility/2006" xmlns:a14="http://schemas.microsoft.com/office/drawing/2010/main">
        <mc:Choice Requires="a14">
          <p:sp>
            <p:nvSpPr>
              <p:cNvPr id="12" name="Content Placeholder 2">
                <a:extLst>
                  <a:ext uri="{FF2B5EF4-FFF2-40B4-BE49-F238E27FC236}">
                    <a16:creationId xmlns:a16="http://schemas.microsoft.com/office/drawing/2014/main" id="{261B903D-4A4A-51BD-09B6-B7075EDEF66B}"/>
                  </a:ext>
                </a:extLst>
              </p:cNvPr>
              <p:cNvSpPr txBox="1">
                <a:spLocks/>
              </p:cNvSpPr>
              <p:nvPr/>
            </p:nvSpPr>
            <p:spPr>
              <a:xfrm>
                <a:off x="155169" y="890224"/>
                <a:ext cx="11784282" cy="2639349"/>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dirty="0"/>
                  <a:t>Cosmologically favoured dark photons in FASER’s angular acceptance are:</a:t>
                </a:r>
              </a:p>
              <a:p>
                <a:pPr lvl="1"/>
                <a:r>
                  <a:rPr lang="en-GB" dirty="0"/>
                  <a:t>rarely produced in </a:t>
                </a:r>
                <a14:m>
                  <m:oMath xmlns:m="http://schemas.openxmlformats.org/officeDocument/2006/math">
                    <m:sSup>
                      <m:sSupPr>
                        <m:ctrlPr>
                          <a:rPr lang="en-GB" i="1" smtClean="0">
                            <a:latin typeface="Cambria Math" panose="02040503050406030204" pitchFamily="18" charset="0"/>
                          </a:rPr>
                        </m:ctrlPr>
                      </m:sSupPr>
                      <m:e>
                        <m:r>
                          <a:rPr lang="en-GB" i="1" smtClean="0">
                            <a:latin typeface="Cambria Math" panose="02040503050406030204" pitchFamily="18" charset="0"/>
                            <a:ea typeface="Cambria Math" panose="02040503050406030204" pitchFamily="18" charset="0"/>
                          </a:rPr>
                          <m:t>𝜋</m:t>
                        </m:r>
                      </m:e>
                      <m:sup>
                        <m:r>
                          <a:rPr lang="en-GB" b="0" i="1" smtClean="0">
                            <a:latin typeface="Cambria Math" panose="02040503050406030204" pitchFamily="18" charset="0"/>
                          </a:rPr>
                          <m:t>0</m:t>
                        </m:r>
                      </m:sup>
                    </m:sSup>
                  </m:oMath>
                </a14:m>
                <a:r>
                  <a:rPr lang="en-GB" dirty="0"/>
                  <a:t> decays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𝑚</m:t>
                        </m:r>
                      </m:e>
                      <m:sub>
                        <m:r>
                          <a:rPr lang="en-GB" i="1">
                            <a:latin typeface="Cambria Math" panose="02040503050406030204" pitchFamily="18" charset="0"/>
                          </a:rPr>
                          <m:t>𝐴</m:t>
                        </m:r>
                        <m:r>
                          <a:rPr lang="en-GB" i="1">
                            <a:latin typeface="Cambria Math" panose="02040503050406030204" pitchFamily="18" charset="0"/>
                          </a:rPr>
                          <m:t>′</m:t>
                        </m:r>
                      </m:sub>
                    </m:sSub>
                    <m:r>
                      <a:rPr lang="en-GB" b="0" i="1" smtClean="0">
                        <a:latin typeface="Cambria Math" panose="02040503050406030204" pitchFamily="18" charset="0"/>
                      </a:rPr>
                      <m:t>&lt;135</m:t>
                    </m:r>
                  </m:oMath>
                </a14:m>
                <a:r>
                  <a:rPr lang="en-GB" dirty="0"/>
                  <a:t> MeV), </a:t>
                </a:r>
                <a14:m>
                  <m:oMath xmlns:m="http://schemas.openxmlformats.org/officeDocument/2006/math">
                    <m:r>
                      <a:rPr lang="en-GB" i="1" smtClean="0">
                        <a:latin typeface="Cambria Math" panose="02040503050406030204" pitchFamily="18" charset="0"/>
                        <a:ea typeface="Cambria Math" panose="02040503050406030204" pitchFamily="18" charset="0"/>
                      </a:rPr>
                      <m:t>𝜂</m:t>
                    </m:r>
                  </m:oMath>
                </a14:m>
                <a:r>
                  <a:rPr lang="en-GB" dirty="0"/>
                  <a:t> decays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𝑚</m:t>
                        </m:r>
                      </m:e>
                      <m:sub>
                        <m:r>
                          <a:rPr lang="en-GB" i="1">
                            <a:latin typeface="Cambria Math" panose="02040503050406030204" pitchFamily="18" charset="0"/>
                          </a:rPr>
                          <m:t>𝐴</m:t>
                        </m:r>
                        <m:r>
                          <a:rPr lang="en-GB" i="1">
                            <a:latin typeface="Cambria Math" panose="02040503050406030204" pitchFamily="18" charset="0"/>
                          </a:rPr>
                          <m:t>′</m:t>
                        </m:r>
                      </m:sub>
                    </m:sSub>
                    <m:r>
                      <a:rPr lang="en-GB" i="1">
                        <a:latin typeface="Cambria Math" panose="02040503050406030204" pitchFamily="18" charset="0"/>
                      </a:rPr>
                      <m:t>&lt;</m:t>
                    </m:r>
                    <m:r>
                      <a:rPr lang="en-GB" b="0" i="1" smtClean="0">
                        <a:latin typeface="Cambria Math" panose="02040503050406030204" pitchFamily="18" charset="0"/>
                      </a:rPr>
                      <m:t>548</m:t>
                    </m:r>
                  </m:oMath>
                </a14:m>
                <a:r>
                  <a:rPr lang="en-GB" dirty="0"/>
                  <a:t> MeV) and dark bremsstrahlung (</a:t>
                </a:r>
                <a14:m>
                  <m:oMath xmlns:m="http://schemas.openxmlformats.org/officeDocument/2006/math">
                    <m:sSub>
                      <m:sSubPr>
                        <m:ctrlPr>
                          <a:rPr lang="en-GB" i="1">
                            <a:latin typeface="Cambria Math" panose="02040503050406030204" pitchFamily="18" charset="0"/>
                          </a:rPr>
                        </m:ctrlPr>
                      </m:sSubPr>
                      <m:e>
                        <m:r>
                          <a:rPr lang="en-GB" i="1">
                            <a:latin typeface="Cambria Math" panose="02040503050406030204" pitchFamily="18" charset="0"/>
                          </a:rPr>
                          <m:t>𝑚</m:t>
                        </m:r>
                      </m:e>
                      <m:sub>
                        <m:r>
                          <a:rPr lang="en-GB" i="1">
                            <a:latin typeface="Cambria Math" panose="02040503050406030204" pitchFamily="18" charset="0"/>
                          </a:rPr>
                          <m:t>𝐴</m:t>
                        </m:r>
                        <m:r>
                          <a:rPr lang="en-GB" i="1">
                            <a:latin typeface="Cambria Math" panose="02040503050406030204" pitchFamily="18" charset="0"/>
                          </a:rPr>
                          <m:t>′</m:t>
                        </m:r>
                      </m:sub>
                    </m:sSub>
                    <m:r>
                      <a:rPr lang="en-GB" b="0" i="1" smtClean="0">
                        <a:latin typeface="Cambria Math" panose="02040503050406030204" pitchFamily="18" charset="0"/>
                      </a:rPr>
                      <m:t> </m:t>
                    </m:r>
                    <m:r>
                      <m:rPr>
                        <m:nor/>
                      </m:rPr>
                      <a:rPr lang="en-GB" b="0" i="0" smtClean="0">
                        <a:latin typeface="Cambria Math" panose="02040503050406030204" pitchFamily="18" charset="0"/>
                      </a:rPr>
                      <m:t>up</m:t>
                    </m:r>
                    <m:r>
                      <m:rPr>
                        <m:nor/>
                      </m:rPr>
                      <a:rPr lang="en-GB" b="0" i="0" smtClean="0">
                        <a:latin typeface="Cambria Math" panose="02040503050406030204" pitchFamily="18" charset="0"/>
                      </a:rPr>
                      <m:t> </m:t>
                    </m:r>
                    <m:r>
                      <m:rPr>
                        <m:nor/>
                      </m:rPr>
                      <a:rPr lang="en-GB" b="0" i="0" smtClean="0">
                        <a:latin typeface="Cambria Math" panose="02040503050406030204" pitchFamily="18" charset="0"/>
                      </a:rPr>
                      <m:t>to</m:t>
                    </m:r>
                    <m:r>
                      <m:rPr>
                        <m:nor/>
                      </m:rPr>
                      <a:rPr lang="en-GB" b="0" i="0" smtClean="0">
                        <a:latin typeface="Cambria Math" panose="02040503050406030204" pitchFamily="18" charset="0"/>
                      </a:rPr>
                      <m:t> </m:t>
                    </m:r>
                    <m:r>
                      <a:rPr lang="en-US" i="1">
                        <a:latin typeface="Cambria Math" panose="02040503050406030204" pitchFamily="18" charset="0"/>
                        <a:ea typeface="Cambria Math" panose="02040503050406030204" pitchFamily="18" charset="0"/>
                      </a:rPr>
                      <m:t>𝒪</m:t>
                    </m:r>
                    <m:d>
                      <m:dPr>
                        <m:ctrlPr>
                          <a:rPr lang="en-GB" i="1">
                            <a:latin typeface="Cambria Math" panose="02040503050406030204" pitchFamily="18" charset="0"/>
                            <a:ea typeface="Cambria Math" panose="02040503050406030204" pitchFamily="18" charset="0"/>
                          </a:rPr>
                        </m:ctrlPr>
                      </m:dPr>
                      <m:e>
                        <m:r>
                          <m:rPr>
                            <m:nor/>
                          </m:rPr>
                          <a:rPr lang="en-GB" b="0" i="0" smtClean="0">
                            <a:latin typeface="Cambria Math" panose="02040503050406030204" pitchFamily="18" charset="0"/>
                            <a:ea typeface="Cambria Math" panose="02040503050406030204" pitchFamily="18" charset="0"/>
                          </a:rPr>
                          <m:t>2 </m:t>
                        </m:r>
                        <m:r>
                          <m:rPr>
                            <m:nor/>
                          </m:rPr>
                          <a:rPr lang="en-GB" b="0" i="0" smtClean="0">
                            <a:latin typeface="Cambria Math" panose="02040503050406030204" pitchFamily="18" charset="0"/>
                            <a:ea typeface="Cambria Math" panose="02040503050406030204" pitchFamily="18" charset="0"/>
                          </a:rPr>
                          <m:t>GeV</m:t>
                        </m:r>
                      </m:e>
                    </m:d>
                  </m:oMath>
                </a14:m>
                <a:r>
                  <a:rPr lang="en-GB" dirty="0"/>
                  <a:t>),</a:t>
                </a:r>
              </a:p>
              <a:p>
                <a:pPr lvl="1"/>
                <a:r>
                  <a:rPr lang="en-GB" dirty="0"/>
                  <a:t>long-lived, traveling </a:t>
                </a:r>
                <a14:m>
                  <m:oMath xmlns:m="http://schemas.openxmlformats.org/officeDocument/2006/math">
                    <m:r>
                      <a:rPr lang="en-US" i="1" smtClean="0">
                        <a:latin typeface="Cambria Math" panose="02040503050406030204" pitchFamily="18" charset="0"/>
                        <a:ea typeface="Cambria Math" panose="02040503050406030204" pitchFamily="18" charset="0"/>
                      </a:rPr>
                      <m:t>𝒪</m:t>
                    </m:r>
                    <m:r>
                      <a:rPr lang="en-GB" i="1">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100</m:t>
                    </m:r>
                    <m:r>
                      <a:rPr lang="en-GB" i="1">
                        <a:latin typeface="Cambria Math" panose="02040503050406030204" pitchFamily="18" charset="0"/>
                        <a:ea typeface="Cambria Math" panose="02040503050406030204" pitchFamily="18" charset="0"/>
                      </a:rPr>
                      <m:t>)</m:t>
                    </m:r>
                  </m:oMath>
                </a14:m>
                <a:r>
                  <a:rPr lang="en-US" dirty="0"/>
                  <a:t> m before decaying.</a:t>
                </a:r>
                <a:endParaRPr lang="en-GB" dirty="0"/>
              </a:p>
              <a:p>
                <a:r>
                  <a:rPr lang="en-GB" dirty="0"/>
                  <a:t>For </a:t>
                </a:r>
                <a14:m>
                  <m:oMath xmlns:m="http://schemas.openxmlformats.org/officeDocument/2006/math">
                    <m:sSub>
                      <m:sSubPr>
                        <m:ctrlPr>
                          <a:rPr lang="en-GB" i="1" smtClean="0">
                            <a:latin typeface="Cambria Math" panose="02040503050406030204" pitchFamily="18" charset="0"/>
                          </a:rPr>
                        </m:ctrlPr>
                      </m:sSubPr>
                      <m:e>
                        <m:sSub>
                          <m:sSubPr>
                            <m:ctrlPr>
                              <a:rPr lang="en-GB" i="1" smtClean="0">
                                <a:latin typeface="Cambria Math" panose="02040503050406030204" pitchFamily="18" charset="0"/>
                              </a:rPr>
                            </m:ctrlPr>
                          </m:sSubPr>
                          <m:e>
                            <m:r>
                              <a:rPr lang="en-GB" b="0" i="1" smtClean="0">
                                <a:latin typeface="Cambria Math" panose="02040503050406030204" pitchFamily="18" charset="0"/>
                              </a:rPr>
                              <m:t>2</m:t>
                            </m:r>
                            <m:r>
                              <a:rPr lang="en-GB" b="0" i="1" smtClean="0">
                                <a:latin typeface="Cambria Math" panose="02040503050406030204" pitchFamily="18" charset="0"/>
                              </a:rPr>
                              <m:t>𝑚</m:t>
                            </m:r>
                          </m:e>
                          <m:sub>
                            <m:r>
                              <a:rPr lang="en-GB" b="0" i="1" smtClean="0">
                                <a:latin typeface="Cambria Math" panose="02040503050406030204" pitchFamily="18" charset="0"/>
                              </a:rPr>
                              <m:t>𝑒</m:t>
                            </m:r>
                          </m:sub>
                        </m:sSub>
                        <m:r>
                          <a:rPr lang="en-GB" b="0" i="1" smtClean="0">
                            <a:latin typeface="Cambria Math" panose="02040503050406030204" pitchFamily="18" charset="0"/>
                          </a:rPr>
                          <m:t>&lt;</m:t>
                        </m:r>
                        <m:r>
                          <a:rPr lang="en-GB" b="0" i="1" smtClean="0">
                            <a:latin typeface="Cambria Math" panose="02040503050406030204" pitchFamily="18" charset="0"/>
                          </a:rPr>
                          <m:t>𝑚</m:t>
                        </m:r>
                      </m:e>
                      <m:sub>
                        <m:r>
                          <a:rPr lang="en-GB" b="0" i="1" smtClean="0">
                            <a:latin typeface="Cambria Math" panose="02040503050406030204" pitchFamily="18" charset="0"/>
                          </a:rPr>
                          <m:t>𝐴</m:t>
                        </m:r>
                        <m:r>
                          <a:rPr lang="en-GB" b="0" i="1" smtClean="0">
                            <a:latin typeface="Cambria Math" panose="02040503050406030204" pitchFamily="18" charset="0"/>
                          </a:rPr>
                          <m:t>′</m:t>
                        </m:r>
                      </m:sub>
                    </m:sSub>
                    <m:r>
                      <a:rPr lang="en-GB" b="0" i="1" smtClean="0">
                        <a:latin typeface="Cambria Math" panose="02040503050406030204" pitchFamily="18" charset="0"/>
                      </a:rPr>
                      <m:t>&lt;2</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𝑚</m:t>
                        </m:r>
                      </m:e>
                      <m:sub>
                        <m:r>
                          <a:rPr lang="en-GB" b="0" i="1" smtClean="0">
                            <a:latin typeface="Cambria Math" panose="02040503050406030204" pitchFamily="18" charset="0"/>
                            <a:ea typeface="Cambria Math" panose="02040503050406030204" pitchFamily="18" charset="0"/>
                          </a:rPr>
                          <m:t>𝜇</m:t>
                        </m:r>
                      </m:sub>
                    </m:sSub>
                  </m:oMath>
                </a14:m>
                <a:r>
                  <a:rPr lang="en-US" dirty="0"/>
                  <a:t>, the dark photons then decay almost exclusively to a highly collimated </a:t>
                </a:r>
                <a14:m>
                  <m:oMath xmlns:m="http://schemas.openxmlformats.org/officeDocument/2006/math">
                    <m:sSup>
                      <m:sSupPr>
                        <m:ctrlPr>
                          <a:rPr lang="en-US" i="1" smtClean="0">
                            <a:latin typeface="Cambria Math" panose="02040503050406030204" pitchFamily="18" charset="0"/>
                          </a:rPr>
                        </m:ctrlPr>
                      </m:sSupPr>
                      <m:e>
                        <m:r>
                          <a:rPr lang="en-GB" b="0" i="1" smtClean="0">
                            <a:latin typeface="Cambria Math" panose="02040503050406030204" pitchFamily="18" charset="0"/>
                          </a:rPr>
                          <m:t>𝑒</m:t>
                        </m:r>
                      </m:e>
                      <m:sup>
                        <m:r>
                          <a:rPr lang="en-GB" b="0" i="1" smtClean="0">
                            <a:latin typeface="Cambria Math" panose="02040503050406030204" pitchFamily="18" charset="0"/>
                          </a:rPr>
                          <m:t>+</m:t>
                        </m:r>
                      </m:sup>
                    </m:sSup>
                    <m:sSup>
                      <m:sSupPr>
                        <m:ctrlPr>
                          <a:rPr lang="en-US" i="1" smtClean="0">
                            <a:latin typeface="Cambria Math" panose="02040503050406030204" pitchFamily="18" charset="0"/>
                          </a:rPr>
                        </m:ctrlPr>
                      </m:sSupPr>
                      <m:e>
                        <m:r>
                          <a:rPr lang="en-GB" b="0" i="1" smtClean="0">
                            <a:latin typeface="Cambria Math" panose="02040503050406030204" pitchFamily="18" charset="0"/>
                          </a:rPr>
                          <m:t>𝑒</m:t>
                        </m:r>
                      </m:e>
                      <m:sup>
                        <m:r>
                          <a:rPr lang="en-GB" b="0" i="1" smtClean="0">
                            <a:latin typeface="Cambria Math" panose="02040503050406030204" pitchFamily="18" charset="0"/>
                          </a:rPr>
                          <m:t>−</m:t>
                        </m:r>
                      </m:sup>
                    </m:sSup>
                  </m:oMath>
                </a14:m>
                <a:r>
                  <a:rPr lang="en-US" dirty="0"/>
                  <a:t> pair.</a:t>
                </a:r>
              </a:p>
              <a:p>
                <a:r>
                  <a:rPr lang="en-US" dirty="0"/>
                  <a:t>B-L gauge bosons are produced similarly but may decay to SM neutrinos.</a:t>
                </a:r>
              </a:p>
            </p:txBody>
          </p:sp>
        </mc:Choice>
        <mc:Fallback xmlns="">
          <p:sp>
            <p:nvSpPr>
              <p:cNvPr id="12" name="Content Placeholder 2">
                <a:extLst>
                  <a:ext uri="{FF2B5EF4-FFF2-40B4-BE49-F238E27FC236}">
                    <a16:creationId xmlns:a16="http://schemas.microsoft.com/office/drawing/2014/main" id="{261B903D-4A4A-51BD-09B6-B7075EDEF66B}"/>
                  </a:ext>
                </a:extLst>
              </p:cNvPr>
              <p:cNvSpPr txBox="1">
                <a:spLocks noRot="1" noChangeAspect="1" noMove="1" noResize="1" noEditPoints="1" noAdjustHandles="1" noChangeArrowheads="1" noChangeShapeType="1" noTextEdit="1"/>
              </p:cNvSpPr>
              <p:nvPr/>
            </p:nvSpPr>
            <p:spPr>
              <a:xfrm>
                <a:off x="155169" y="890224"/>
                <a:ext cx="11784282" cy="2639349"/>
              </a:xfrm>
              <a:prstGeom prst="rect">
                <a:avLst/>
              </a:prstGeom>
              <a:blipFill>
                <a:blip r:embed="rId5"/>
                <a:stretch>
                  <a:fillRect l="-861" t="-5288" b="-3365"/>
                </a:stretch>
              </a:blipFill>
            </p:spPr>
            <p:txBody>
              <a:bodyPr/>
              <a:lstStyle/>
              <a:p>
                <a:r>
                  <a:rPr lang="en-US">
                    <a:noFill/>
                  </a:rPr>
                  <a:t> </a:t>
                </a:r>
              </a:p>
            </p:txBody>
          </p:sp>
        </mc:Fallback>
      </mc:AlternateContent>
      <p:pic>
        <p:nvPicPr>
          <p:cNvPr id="15" name="Content Placeholder 10" descr="A black and white math equation&#10;&#10;Description automatically generated with medium confidence">
            <a:extLst>
              <a:ext uri="{FF2B5EF4-FFF2-40B4-BE49-F238E27FC236}">
                <a16:creationId xmlns:a16="http://schemas.microsoft.com/office/drawing/2014/main" id="{7EE5FF34-9C0C-B0C7-85FB-0BEDD9ADB515}"/>
              </a:ext>
            </a:extLst>
          </p:cNvPr>
          <p:cNvPicPr>
            <a:picLocks noChangeAspect="1"/>
          </p:cNvPicPr>
          <p:nvPr/>
        </p:nvPicPr>
        <p:blipFill>
          <a:blip r:embed="rId6"/>
          <a:stretch>
            <a:fillRect/>
          </a:stretch>
        </p:blipFill>
        <p:spPr>
          <a:xfrm>
            <a:off x="1835437" y="3563729"/>
            <a:ext cx="3428894" cy="671136"/>
          </a:xfrm>
          <a:prstGeom prst="rect">
            <a:avLst/>
          </a:prstGeom>
        </p:spPr>
      </p:pic>
      <p:sp>
        <p:nvSpPr>
          <p:cNvPr id="16" name="TextBox 15">
            <a:extLst>
              <a:ext uri="{FF2B5EF4-FFF2-40B4-BE49-F238E27FC236}">
                <a16:creationId xmlns:a16="http://schemas.microsoft.com/office/drawing/2014/main" id="{5750B457-423D-5CE0-0D11-D7AEC91C6474}"/>
              </a:ext>
            </a:extLst>
          </p:cNvPr>
          <p:cNvSpPr txBox="1"/>
          <p:nvPr/>
        </p:nvSpPr>
        <p:spPr>
          <a:xfrm>
            <a:off x="155169" y="3429000"/>
            <a:ext cx="1680268" cy="707886"/>
          </a:xfrm>
          <a:prstGeom prst="rect">
            <a:avLst/>
          </a:prstGeom>
          <a:noFill/>
        </p:spPr>
        <p:txBody>
          <a:bodyPr wrap="none" rtlCol="0">
            <a:spAutoFit/>
          </a:bodyPr>
          <a:lstStyle/>
          <a:p>
            <a:pPr algn="ctr"/>
            <a:r>
              <a:rPr lang="en-US" sz="2000" dirty="0">
                <a:latin typeface="Arial" panose="020B0604020202020204" pitchFamily="34" charset="0"/>
                <a:cs typeface="Arial" panose="020B0604020202020204" pitchFamily="34" charset="0"/>
              </a:rPr>
              <a:t>Benchmark</a:t>
            </a:r>
          </a:p>
          <a:p>
            <a:pPr algn="ctr"/>
            <a:r>
              <a:rPr lang="en-US" sz="2000" dirty="0">
                <a:latin typeface="Arial" panose="020B0604020202020204" pitchFamily="34" charset="0"/>
                <a:cs typeface="Arial" panose="020B0604020202020204" pitchFamily="34" charset="0"/>
              </a:rPr>
              <a:t>Dark Photon:</a:t>
            </a:r>
          </a:p>
        </p:txBody>
      </p:sp>
      <p:sp>
        <p:nvSpPr>
          <p:cNvPr id="17" name="TextBox 16">
            <a:extLst>
              <a:ext uri="{FF2B5EF4-FFF2-40B4-BE49-F238E27FC236}">
                <a16:creationId xmlns:a16="http://schemas.microsoft.com/office/drawing/2014/main" id="{F3B36640-1014-772E-A87D-91B83B480D09}"/>
              </a:ext>
            </a:extLst>
          </p:cNvPr>
          <p:cNvSpPr txBox="1"/>
          <p:nvPr/>
        </p:nvSpPr>
        <p:spPr>
          <a:xfrm>
            <a:off x="5393919" y="3426406"/>
            <a:ext cx="1414298" cy="707886"/>
          </a:xfrm>
          <a:prstGeom prst="rect">
            <a:avLst/>
          </a:prstGeom>
          <a:noFill/>
        </p:spPr>
        <p:txBody>
          <a:bodyPr wrap="none" rtlCol="0">
            <a:spAutoFit/>
          </a:bodyPr>
          <a:lstStyle/>
          <a:p>
            <a:pPr algn="ctr"/>
            <a:r>
              <a:rPr lang="en-US" sz="2000" dirty="0">
                <a:latin typeface="Arial" panose="020B0604020202020204" pitchFamily="34" charset="0"/>
                <a:cs typeface="Arial" panose="020B0604020202020204" pitchFamily="34" charset="0"/>
              </a:rPr>
              <a:t>B-L Gauge</a:t>
            </a:r>
          </a:p>
          <a:p>
            <a:pPr algn="ctr"/>
            <a:r>
              <a:rPr lang="en-US" sz="2000" dirty="0">
                <a:latin typeface="Arial" panose="020B0604020202020204" pitchFamily="34" charset="0"/>
                <a:cs typeface="Arial" panose="020B0604020202020204" pitchFamily="34" charset="0"/>
              </a:rPr>
              <a:t>Boson:</a:t>
            </a:r>
          </a:p>
        </p:txBody>
      </p:sp>
      <p:pic>
        <p:nvPicPr>
          <p:cNvPr id="21" name="Picture 20" descr="A black text on a white background&#10;&#10;Description automatically generated">
            <a:extLst>
              <a:ext uri="{FF2B5EF4-FFF2-40B4-BE49-F238E27FC236}">
                <a16:creationId xmlns:a16="http://schemas.microsoft.com/office/drawing/2014/main" id="{5253A7BE-234F-9D67-5C48-F2A52552541B}"/>
              </a:ext>
            </a:extLst>
          </p:cNvPr>
          <p:cNvPicPr>
            <a:picLocks noChangeAspect="1"/>
          </p:cNvPicPr>
          <p:nvPr/>
        </p:nvPicPr>
        <p:blipFill>
          <a:blip r:embed="rId7"/>
          <a:stretch>
            <a:fillRect/>
          </a:stretch>
        </p:blipFill>
        <p:spPr>
          <a:xfrm>
            <a:off x="6937805" y="3426406"/>
            <a:ext cx="4818416" cy="707886"/>
          </a:xfrm>
          <a:prstGeom prst="rect">
            <a:avLst/>
          </a:prstGeom>
        </p:spPr>
      </p:pic>
    </p:spTree>
    <p:extLst>
      <p:ext uri="{BB962C8B-B14F-4D97-AF65-F5344CB8AC3E}">
        <p14:creationId xmlns:p14="http://schemas.microsoft.com/office/powerpoint/2010/main" val="1809544616"/>
      </p:ext>
    </p:extLst>
  </p:cSld>
  <p:clrMapOvr>
    <a:masterClrMapping/>
  </p:clrMapOvr>
  <mc:AlternateContent xmlns:mc="http://schemas.openxmlformats.org/markup-compatibility/2006">
    <mc:Choice xmlns:p14="http://schemas.microsoft.com/office/powerpoint/2010/main" Requires="p14">
      <p:transition spd="slow" p14:dur="2000" advTm="73133"/>
    </mc:Choice>
    <mc:Fallback>
      <p:transition spd="slow" advTm="73133"/>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A620D38B-AD9C-698C-F2B8-96804C076BE3}"/>
              </a:ext>
            </a:extLst>
          </p:cNvPr>
          <p:cNvSpPr/>
          <p:nvPr/>
        </p:nvSpPr>
        <p:spPr>
          <a:xfrm>
            <a:off x="9036692" y="6074695"/>
            <a:ext cx="3396601" cy="836360"/>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pic>
        <p:nvPicPr>
          <p:cNvPr id="4" name="Picture 3" descr="A graph of a graph showing the number of events&#10;&#10;Description automatically generated">
            <a:extLst>
              <a:ext uri="{FF2B5EF4-FFF2-40B4-BE49-F238E27FC236}">
                <a16:creationId xmlns:a16="http://schemas.microsoft.com/office/drawing/2014/main" id="{590695AF-DC1F-E750-5041-E1BB23B0770D}"/>
              </a:ext>
            </a:extLst>
          </p:cNvPr>
          <p:cNvPicPr>
            <a:picLocks noChangeAspect="1"/>
          </p:cNvPicPr>
          <p:nvPr/>
        </p:nvPicPr>
        <p:blipFill>
          <a:blip r:embed="rId3"/>
          <a:stretch>
            <a:fillRect/>
          </a:stretch>
        </p:blipFill>
        <p:spPr>
          <a:xfrm>
            <a:off x="6981371" y="103075"/>
            <a:ext cx="5491710" cy="4061482"/>
          </a:xfrm>
          <a:prstGeom prst="rect">
            <a:avLst/>
          </a:prstGeom>
        </p:spPr>
      </p:pic>
      <p:sp>
        <p:nvSpPr>
          <p:cNvPr id="2" name="Title 1">
            <a:extLst>
              <a:ext uri="{FF2B5EF4-FFF2-40B4-BE49-F238E27FC236}">
                <a16:creationId xmlns:a16="http://schemas.microsoft.com/office/drawing/2014/main" id="{D89C9992-9E8A-D97E-E484-D6C5D2055379}"/>
              </a:ext>
            </a:extLst>
          </p:cNvPr>
          <p:cNvSpPr>
            <a:spLocks noGrp="1"/>
          </p:cNvSpPr>
          <p:nvPr>
            <p:ph type="title"/>
          </p:nvPr>
        </p:nvSpPr>
        <p:spPr>
          <a:xfrm>
            <a:off x="155246" y="-176368"/>
            <a:ext cx="10477500" cy="1325563"/>
          </a:xfrm>
        </p:spPr>
        <p:txBody>
          <a:bodyPr/>
          <a:lstStyle/>
          <a:p>
            <a:r>
              <a:rPr lang="en-US" dirty="0"/>
              <a:t>Dark Photon Backgrounds</a:t>
            </a:r>
          </a:p>
        </p:txBody>
      </p:sp>
      <p:sp>
        <p:nvSpPr>
          <p:cNvPr id="5" name="Slide Number Placeholder 4">
            <a:extLst>
              <a:ext uri="{FF2B5EF4-FFF2-40B4-BE49-F238E27FC236}">
                <a16:creationId xmlns:a16="http://schemas.microsoft.com/office/drawing/2014/main" id="{4C405133-BF36-E074-5EFE-750959BFD637}"/>
              </a:ext>
            </a:extLst>
          </p:cNvPr>
          <p:cNvSpPr>
            <a:spLocks noGrp="1"/>
          </p:cNvSpPr>
          <p:nvPr>
            <p:ph type="sldNum" sz="quarter" idx="12"/>
          </p:nvPr>
        </p:nvSpPr>
        <p:spPr>
          <a:xfrm>
            <a:off x="11661253" y="6310312"/>
            <a:ext cx="333830" cy="365125"/>
          </a:xfrm>
        </p:spPr>
        <p:txBody>
          <a:bodyPr/>
          <a:lstStyle/>
          <a:p>
            <a:fld id="{83FFC4F1-7360-0949-8F22-D5D978ED1558}" type="slidenum">
              <a:rPr lang="en-US" smtClean="0"/>
              <a:pPr/>
              <a:t>7</a:t>
            </a:fld>
            <a:endParaRPr lang="en-US" dirty="0"/>
          </a:p>
        </p:txBody>
      </p:sp>
      <mc:AlternateContent xmlns:mc="http://schemas.openxmlformats.org/markup-compatibility/2006" xmlns:a14="http://schemas.microsoft.com/office/drawing/2010/main">
        <mc:Choice Requires="a14">
          <p:sp>
            <p:nvSpPr>
              <p:cNvPr id="6" name="Content Placeholder 3">
                <a:extLst>
                  <a:ext uri="{FF2B5EF4-FFF2-40B4-BE49-F238E27FC236}">
                    <a16:creationId xmlns:a16="http://schemas.microsoft.com/office/drawing/2014/main" id="{5BC7DAE9-2B4E-69B3-3A2E-68F91E2CB3D7}"/>
                  </a:ext>
                </a:extLst>
              </p:cNvPr>
              <p:cNvSpPr txBox="1">
                <a:spLocks/>
              </p:cNvSpPr>
              <p:nvPr/>
            </p:nvSpPr>
            <p:spPr>
              <a:xfrm>
                <a:off x="155246" y="922806"/>
                <a:ext cx="11615840" cy="5988249"/>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itchFamily="2" charset="2"/>
                  <a:buChar char="Ø"/>
                </a:pPr>
                <a:r>
                  <a:rPr lang="en-US" dirty="0"/>
                  <a:t> Neutrinos Interacting In Decay Volume:</a:t>
                </a:r>
              </a:p>
              <a:p>
                <a:pPr lvl="1"/>
                <a14:m>
                  <m:oMath xmlns:m="http://schemas.openxmlformats.org/officeDocument/2006/math">
                    <m:r>
                      <a:rPr lang="en-GB" b="0" i="0" smtClean="0">
                        <a:latin typeface="Cambria Math" panose="02040503050406030204" pitchFamily="18" charset="0"/>
                      </a:rPr>
                      <m:t>(</m:t>
                    </m:r>
                    <m:r>
                      <a:rPr lang="en-GB" b="0" i="1" smtClean="0">
                        <a:latin typeface="Cambria Math" panose="02040503050406030204" pitchFamily="18" charset="0"/>
                      </a:rPr>
                      <m:t>1.5</m:t>
                    </m:r>
                    <m:r>
                      <a:rPr lang="en-GB" b="0" i="1" smtClean="0">
                        <a:latin typeface="Cambria Math" panose="02040503050406030204" pitchFamily="18" charset="0"/>
                        <a:ea typeface="Cambria Math" panose="02040503050406030204" pitchFamily="18" charset="0"/>
                      </a:rPr>
                      <m:t>±0.5 </m:t>
                    </m:r>
                    <m:r>
                      <m:rPr>
                        <m:nor/>
                      </m:rPr>
                      <a:rPr lang="en-GB" b="0" i="0" smtClean="0">
                        <a:latin typeface="Cambria Math" panose="02040503050406030204" pitchFamily="18" charset="0"/>
                        <a:ea typeface="Cambria Math" panose="02040503050406030204" pitchFamily="18" charset="0"/>
                      </a:rPr>
                      <m:t>(</m:t>
                    </m:r>
                    <m:r>
                      <m:rPr>
                        <m:nor/>
                      </m:rPr>
                      <a:rPr lang="en-GB" b="0" i="0" smtClean="0">
                        <a:latin typeface="Cambria Math" panose="02040503050406030204" pitchFamily="18" charset="0"/>
                        <a:ea typeface="Cambria Math" panose="02040503050406030204" pitchFamily="18" charset="0"/>
                      </a:rPr>
                      <m:t>stat</m:t>
                    </m:r>
                    <m:r>
                      <m:rPr>
                        <m:nor/>
                      </m:rPr>
                      <a:rPr lang="en-GB" b="0" i="0" smtClean="0">
                        <a:latin typeface="Cambria Math" panose="02040503050406030204" pitchFamily="18" charset="0"/>
                        <a:ea typeface="Cambria Math" panose="02040503050406030204" pitchFamily="18" charset="0"/>
                      </a:rPr>
                      <m:t>.)</m:t>
                    </m:r>
                    <m:r>
                      <a:rPr lang="en-GB" b="0" i="1" smtClean="0">
                        <a:latin typeface="Cambria Math" panose="02040503050406030204" pitchFamily="18" charset="0"/>
                        <a:ea typeface="Cambria Math" panose="02040503050406030204" pitchFamily="18" charset="0"/>
                      </a:rPr>
                      <m:t>±1.9</m:t>
                    </m:r>
                    <m:d>
                      <m:dPr>
                        <m:ctrlPr>
                          <a:rPr lang="en-GB" b="0" i="1" smtClean="0">
                            <a:latin typeface="Cambria Math" panose="02040503050406030204" pitchFamily="18" charset="0"/>
                            <a:ea typeface="Cambria Math" panose="02040503050406030204" pitchFamily="18" charset="0"/>
                          </a:rPr>
                        </m:ctrlPr>
                      </m:dPr>
                      <m:e>
                        <m:r>
                          <m:rPr>
                            <m:nor/>
                          </m:rPr>
                          <a:rPr lang="en-GB" b="0" i="0" smtClean="0">
                            <a:latin typeface="Cambria Math" panose="02040503050406030204" pitchFamily="18" charset="0"/>
                            <a:ea typeface="Cambria Math" panose="02040503050406030204" pitchFamily="18" charset="0"/>
                          </a:rPr>
                          <m:t>syst</m:t>
                        </m:r>
                        <m:r>
                          <m:rPr>
                            <m:nor/>
                          </m:rPr>
                          <a:rPr lang="en-GB" b="0" i="0" smtClean="0">
                            <a:latin typeface="Cambria Math" panose="02040503050406030204" pitchFamily="18" charset="0"/>
                            <a:ea typeface="Cambria Math" panose="02040503050406030204" pitchFamily="18" charset="0"/>
                          </a:rPr>
                          <m:t>.</m:t>
                        </m:r>
                      </m:e>
                    </m:d>
                    <m:r>
                      <m:rPr>
                        <m:nor/>
                      </m:rPr>
                      <a:rPr lang="en-GB" b="0" i="0" smtClean="0">
                        <a:latin typeface="Cambria Math" panose="02040503050406030204" pitchFamily="18" charset="0"/>
                        <a:ea typeface="Cambria Math" panose="02040503050406030204" pitchFamily="18" charset="0"/>
                      </a:rPr>
                      <m:t>) </m:t>
                    </m:r>
                    <m:r>
                      <a:rPr lang="en-GB" b="0" i="1" smtClean="0">
                        <a:latin typeface="Cambria Math" panose="02040503050406030204" pitchFamily="18" charset="0"/>
                        <a:ea typeface="Cambria Math" panose="02040503050406030204" pitchFamily="18" charset="0"/>
                      </a:rPr>
                      <m:t>×</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−3</m:t>
                        </m:r>
                      </m:sup>
                    </m:sSup>
                  </m:oMath>
                </a14:m>
                <a:r>
                  <a:rPr lang="en-US" dirty="0"/>
                  <a:t> events</a:t>
                </a:r>
              </a:p>
              <a:p>
                <a:pPr marL="457200" lvl="1" indent="0">
                  <a:buNone/>
                </a:pPr>
                <a:r>
                  <a:rPr lang="en-US" dirty="0"/>
                  <a:t>estimated by MC.</a:t>
                </a:r>
              </a:p>
              <a:p>
                <a:pPr>
                  <a:buFont typeface="Wingdings" pitchFamily="2" charset="2"/>
                  <a:buChar char="Ø"/>
                </a:pPr>
                <a:r>
                  <a:rPr lang="en-US" dirty="0"/>
                  <a:t> Neutral Hadrons:</a:t>
                </a:r>
              </a:p>
              <a:p>
                <a:pPr lvl="1"/>
                <a:r>
                  <a:rPr lang="en-US" dirty="0"/>
                  <a:t>Parent muon misses veto and hadrons traverse</a:t>
                </a:r>
              </a:p>
              <a:p>
                <a:pPr marL="457200" lvl="1" indent="0">
                  <a:buNone/>
                </a:pPr>
                <a:r>
                  <a:rPr lang="en-US" dirty="0"/>
                  <a:t>all 8 interaction lengths of FASER</a:t>
                </a:r>
                <a14:m>
                  <m:oMath xmlns:m="http://schemas.openxmlformats.org/officeDocument/2006/math">
                    <m:r>
                      <a:rPr lang="en-US" i="1" smtClean="0">
                        <a:latin typeface="Cambria Math" panose="02040503050406030204" pitchFamily="18" charset="0"/>
                        <a:ea typeface="Cambria Math" panose="02040503050406030204" pitchFamily="18" charset="0"/>
                      </a:rPr>
                      <m:t>𝜈</m:t>
                    </m:r>
                  </m:oMath>
                </a14:m>
                <a:r>
                  <a:rPr lang="en-US" dirty="0"/>
                  <a:t>.</a:t>
                </a:r>
              </a:p>
              <a:p>
                <a:pPr lvl="1"/>
                <a:r>
                  <a:rPr lang="en-GB" dirty="0"/>
                  <a:t>Estimated to be </a:t>
                </a:r>
                <a14:m>
                  <m:oMath xmlns:m="http://schemas.openxmlformats.org/officeDocument/2006/math">
                    <m:r>
                      <a:rPr lang="en-GB" b="0" i="0" smtClean="0">
                        <a:latin typeface="Cambria Math" panose="02040503050406030204" pitchFamily="18" charset="0"/>
                      </a:rPr>
                      <m:t>(</m:t>
                    </m:r>
                    <m:r>
                      <a:rPr lang="en-GB" b="0" i="1" smtClean="0">
                        <a:latin typeface="Cambria Math" panose="02040503050406030204" pitchFamily="18" charset="0"/>
                      </a:rPr>
                      <m:t>8.4</m:t>
                    </m:r>
                    <m:r>
                      <a:rPr lang="en-GB" b="0" i="1" smtClean="0">
                        <a:latin typeface="Cambria Math" panose="02040503050406030204" pitchFamily="18" charset="0"/>
                        <a:ea typeface="Cambria Math" panose="02040503050406030204" pitchFamily="18" charset="0"/>
                      </a:rPr>
                      <m:t>±11.9)×</m:t>
                    </m:r>
                    <m:sSup>
                      <m:sSupPr>
                        <m:ctrlPr>
                          <a:rPr lang="en-GB" b="0" i="1" smtClean="0">
                            <a:latin typeface="Cambria Math" panose="02040503050406030204" pitchFamily="18" charset="0"/>
                            <a:ea typeface="Cambria Math" panose="02040503050406030204" pitchFamily="18" charset="0"/>
                          </a:rPr>
                        </m:ctrlPr>
                      </m:sSupPr>
                      <m:e>
                        <m:r>
                          <a:rPr lang="en-GB" b="0" i="1" smtClean="0">
                            <a:latin typeface="Cambria Math" panose="02040503050406030204" pitchFamily="18" charset="0"/>
                            <a:ea typeface="Cambria Math" panose="02040503050406030204" pitchFamily="18" charset="0"/>
                          </a:rPr>
                          <m:t>10</m:t>
                        </m:r>
                      </m:e>
                      <m:sup>
                        <m:r>
                          <a:rPr lang="en-GB" b="0" i="1" smtClean="0">
                            <a:latin typeface="Cambria Math" panose="02040503050406030204" pitchFamily="18" charset="0"/>
                            <a:ea typeface="Cambria Math" panose="02040503050406030204" pitchFamily="18" charset="0"/>
                          </a:rPr>
                          <m:t>−4</m:t>
                        </m:r>
                      </m:sup>
                    </m:sSup>
                  </m:oMath>
                </a14:m>
                <a:r>
                  <a:rPr lang="en-US" dirty="0"/>
                  <a:t> events.</a:t>
                </a:r>
              </a:p>
              <a:p>
                <a:pPr>
                  <a:buFont typeface="Wingdings" pitchFamily="2" charset="2"/>
                  <a:buChar char="Ø"/>
                </a:pPr>
                <a:r>
                  <a:rPr lang="en-US" dirty="0"/>
                  <a:t>Veto Inefficiency:</a:t>
                </a:r>
              </a:p>
              <a:p>
                <a:pPr lvl="1"/>
                <a:r>
                  <a:rPr lang="en-US" dirty="0"/>
                  <a:t>The combined inefficiency of all 5 planes is </a:t>
                </a:r>
                <a14:m>
                  <m:oMath xmlns:m="http://schemas.openxmlformats.org/officeDocument/2006/math">
                    <m:sSup>
                      <m:sSupPr>
                        <m:ctrlPr>
                          <a:rPr lang="en-US" i="1" dirty="0">
                            <a:latin typeface="Cambria Math" panose="02040503050406030204" pitchFamily="18" charset="0"/>
                          </a:rPr>
                        </m:ctrlPr>
                      </m:sSupPr>
                      <m:e>
                        <m:r>
                          <a:rPr lang="en-US" i="1" dirty="0" smtClean="0">
                            <a:latin typeface="Cambria Math" panose="02040503050406030204" pitchFamily="18" charset="0"/>
                            <a:ea typeface="Cambria Math" panose="02040503050406030204" pitchFamily="18" charset="0"/>
                          </a:rPr>
                          <m:t>≤</m:t>
                        </m:r>
                        <m:r>
                          <a:rPr lang="en-GB" i="1" dirty="0">
                            <a:latin typeface="Cambria Math" panose="02040503050406030204" pitchFamily="18" charset="0"/>
                          </a:rPr>
                          <m:t>10</m:t>
                        </m:r>
                      </m:e>
                      <m:sup>
                        <m:r>
                          <a:rPr lang="en-GB" i="1" dirty="0">
                            <a:latin typeface="Cambria Math" panose="02040503050406030204" pitchFamily="18" charset="0"/>
                          </a:rPr>
                          <m:t>−20</m:t>
                        </m:r>
                      </m:sup>
                    </m:sSup>
                  </m:oMath>
                </a14:m>
                <a:r>
                  <a:rPr lang="en-US" dirty="0"/>
                  <a:t>.</a:t>
                </a:r>
              </a:p>
              <a:p>
                <a:pPr>
                  <a:buFont typeface="Wingdings" pitchFamily="2" charset="2"/>
                  <a:buChar char="Ø"/>
                </a:pPr>
                <a:r>
                  <a:rPr lang="en-US" dirty="0"/>
                  <a:t>Geometric Muons:</a:t>
                </a:r>
              </a:p>
              <a:p>
                <a:pPr lvl="1"/>
                <a:r>
                  <a:rPr lang="en-US" b="0" dirty="0"/>
                  <a:t>Large incidence-angle muons that miss the veto.</a:t>
                </a:r>
              </a:p>
              <a:p>
                <a:pPr lvl="1"/>
                <a:r>
                  <a:rPr lang="en-US" b="0" dirty="0"/>
                  <a:t>Negligible as scintillator tracks must be within fiducial volume (validated by data-driven method).</a:t>
                </a:r>
              </a:p>
              <a:p>
                <a:pPr>
                  <a:buFont typeface="Wingdings" pitchFamily="2" charset="2"/>
                  <a:buChar char="Ø"/>
                </a:pPr>
                <a:r>
                  <a:rPr lang="en-US" dirty="0"/>
                  <a:t>Non-collision Background:</a:t>
                </a:r>
              </a:p>
              <a:p>
                <a:pPr lvl="1"/>
                <a:r>
                  <a:rPr lang="en-US" dirty="0"/>
                  <a:t>Bunch timing info distinguishes Beam-1 background, while no cosmic events satisfy a &gt;100 GeV calo deposit or </a:t>
                </a:r>
                <a14:m>
                  <m:oMath xmlns:m="http://schemas.openxmlformats.org/officeDocument/2006/math">
                    <m:r>
                      <a:rPr lang="en-US" i="1" smtClean="0">
                        <a:latin typeface="Cambria Math" panose="02040503050406030204" pitchFamily="18" charset="0"/>
                        <a:ea typeface="Cambria Math" panose="02040503050406030204" pitchFamily="18" charset="0"/>
                      </a:rPr>
                      <m:t>≥</m:t>
                    </m:r>
                  </m:oMath>
                </a14:m>
                <a:r>
                  <a:rPr lang="en-US" dirty="0"/>
                  <a:t>1 good track.</a:t>
                </a:r>
              </a:p>
            </p:txBody>
          </p:sp>
        </mc:Choice>
        <mc:Fallback xmlns="">
          <p:sp>
            <p:nvSpPr>
              <p:cNvPr id="6" name="Content Placeholder 3">
                <a:extLst>
                  <a:ext uri="{FF2B5EF4-FFF2-40B4-BE49-F238E27FC236}">
                    <a16:creationId xmlns:a16="http://schemas.microsoft.com/office/drawing/2014/main" id="{5BC7DAE9-2B4E-69B3-3A2E-68F91E2CB3D7}"/>
                  </a:ext>
                </a:extLst>
              </p:cNvPr>
              <p:cNvSpPr txBox="1">
                <a:spLocks noRot="1" noChangeAspect="1" noMove="1" noResize="1" noEditPoints="1" noAdjustHandles="1" noChangeArrowheads="1" noChangeShapeType="1" noTextEdit="1"/>
              </p:cNvSpPr>
              <p:nvPr/>
            </p:nvSpPr>
            <p:spPr>
              <a:xfrm>
                <a:off x="155246" y="922806"/>
                <a:ext cx="11615840" cy="5988249"/>
              </a:xfrm>
              <a:prstGeom prst="rect">
                <a:avLst/>
              </a:prstGeom>
              <a:blipFill>
                <a:blip r:embed="rId4"/>
                <a:stretch>
                  <a:fillRect l="-874" t="-2114" r="-765"/>
                </a:stretch>
              </a:blipFill>
            </p:spPr>
            <p:txBody>
              <a:bodyPr/>
              <a:lstStyle/>
              <a:p>
                <a:r>
                  <a:rPr lang="en-US">
                    <a:noFill/>
                  </a:rPr>
                  <a:t> </a:t>
                </a:r>
              </a:p>
            </p:txBody>
          </p:sp>
        </mc:Fallback>
      </mc:AlternateContent>
    </p:spTree>
    <p:extLst>
      <p:ext uri="{BB962C8B-B14F-4D97-AF65-F5344CB8AC3E}">
        <p14:creationId xmlns:p14="http://schemas.microsoft.com/office/powerpoint/2010/main" val="934038049"/>
      </p:ext>
    </p:extLst>
  </p:cSld>
  <p:clrMapOvr>
    <a:masterClrMapping/>
  </p:clrMapOvr>
  <mc:AlternateContent xmlns:mc="http://schemas.openxmlformats.org/markup-compatibility/2006">
    <mc:Choice xmlns:p14="http://schemas.microsoft.com/office/powerpoint/2010/main" Requires="p14">
      <p:transition spd="slow" p14:dur="2000" advTm="96120"/>
    </mc:Choice>
    <mc:Fallback>
      <p:transition spd="slow" advTm="9612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16" descr="A graph of a calorimeter&#10;&#10;Description automatically generated">
            <a:extLst>
              <a:ext uri="{FF2B5EF4-FFF2-40B4-BE49-F238E27FC236}">
                <a16:creationId xmlns:a16="http://schemas.microsoft.com/office/drawing/2014/main" id="{49F9DD9E-275E-D5E5-5512-DC3A289E6329}"/>
              </a:ext>
            </a:extLst>
          </p:cNvPr>
          <p:cNvPicPr>
            <a:picLocks noGrp="1" noChangeAspect="1"/>
          </p:cNvPicPr>
          <p:nvPr>
            <p:ph sz="half" idx="2"/>
          </p:nvPr>
        </p:nvPicPr>
        <p:blipFill>
          <a:blip r:embed="rId3"/>
          <a:stretch>
            <a:fillRect/>
          </a:stretch>
        </p:blipFill>
        <p:spPr>
          <a:xfrm>
            <a:off x="5603966" y="65293"/>
            <a:ext cx="6424004" cy="3772008"/>
          </a:xfrm>
        </p:spPr>
      </p:pic>
      <p:pic>
        <p:nvPicPr>
          <p:cNvPr id="6" name="Picture 5" descr="A graph of a calorimeter&#10;&#10;Description automatically generated">
            <a:extLst>
              <a:ext uri="{FF2B5EF4-FFF2-40B4-BE49-F238E27FC236}">
                <a16:creationId xmlns:a16="http://schemas.microsoft.com/office/drawing/2014/main" id="{079C4B97-B699-04C7-D659-404219604CEA}"/>
              </a:ext>
            </a:extLst>
          </p:cNvPr>
          <p:cNvPicPr>
            <a:picLocks noChangeAspect="1"/>
          </p:cNvPicPr>
          <p:nvPr/>
        </p:nvPicPr>
        <p:blipFill>
          <a:blip r:embed="rId4"/>
          <a:stretch>
            <a:fillRect/>
          </a:stretch>
        </p:blipFill>
        <p:spPr>
          <a:xfrm>
            <a:off x="5603966" y="3193692"/>
            <a:ext cx="6424004" cy="3772010"/>
          </a:xfrm>
          <a:prstGeom prst="rect">
            <a:avLst/>
          </a:prstGeom>
        </p:spPr>
      </p:pic>
      <p:sp>
        <p:nvSpPr>
          <p:cNvPr id="2" name="Title 1">
            <a:extLst>
              <a:ext uri="{FF2B5EF4-FFF2-40B4-BE49-F238E27FC236}">
                <a16:creationId xmlns:a16="http://schemas.microsoft.com/office/drawing/2014/main" id="{95A9C69E-C1E9-5C0D-CBD3-EA96B26CC4D1}"/>
              </a:ext>
            </a:extLst>
          </p:cNvPr>
          <p:cNvSpPr>
            <a:spLocks noGrp="1"/>
          </p:cNvSpPr>
          <p:nvPr>
            <p:ph type="title"/>
          </p:nvPr>
        </p:nvSpPr>
        <p:spPr>
          <a:xfrm>
            <a:off x="267099" y="403543"/>
            <a:ext cx="5336866" cy="866261"/>
          </a:xfrm>
        </p:spPr>
        <p:txBody>
          <a:bodyPr>
            <a:normAutofit/>
          </a:bodyPr>
          <a:lstStyle/>
          <a:p>
            <a:r>
              <a:rPr lang="en-US" dirty="0"/>
              <a:t>Dark Photon Results</a:t>
            </a:r>
          </a:p>
        </p:txBody>
      </p:sp>
      <p:sp>
        <p:nvSpPr>
          <p:cNvPr id="5" name="Slide Number Placeholder 4">
            <a:extLst>
              <a:ext uri="{FF2B5EF4-FFF2-40B4-BE49-F238E27FC236}">
                <a16:creationId xmlns:a16="http://schemas.microsoft.com/office/drawing/2014/main" id="{0CEADBEC-3DD9-2EAF-D551-7BABEDB82EBA}"/>
              </a:ext>
            </a:extLst>
          </p:cNvPr>
          <p:cNvSpPr>
            <a:spLocks noGrp="1"/>
          </p:cNvSpPr>
          <p:nvPr>
            <p:ph type="sldNum" sz="quarter" idx="12"/>
          </p:nvPr>
        </p:nvSpPr>
        <p:spPr/>
        <p:txBody>
          <a:bodyPr/>
          <a:lstStyle/>
          <a:p>
            <a:fld id="{83FFC4F1-7360-0949-8F22-D5D978ED1558}" type="slidenum">
              <a:rPr lang="en-US" smtClean="0"/>
              <a:pPr/>
              <a:t>8</a:t>
            </a:fld>
            <a:endParaRPr lang="en-US" dirty="0"/>
          </a:p>
        </p:txBody>
      </p:sp>
      <p:sp>
        <p:nvSpPr>
          <p:cNvPr id="13" name="Content Placeholder 12">
            <a:extLst>
              <a:ext uri="{FF2B5EF4-FFF2-40B4-BE49-F238E27FC236}">
                <a16:creationId xmlns:a16="http://schemas.microsoft.com/office/drawing/2014/main" id="{2F3C846C-9007-A449-E216-7C72F3F8E740}"/>
              </a:ext>
            </a:extLst>
          </p:cNvPr>
          <p:cNvSpPr>
            <a:spLocks noGrp="1"/>
          </p:cNvSpPr>
          <p:nvPr>
            <p:ph sz="half" idx="1"/>
          </p:nvPr>
        </p:nvSpPr>
        <p:spPr>
          <a:xfrm>
            <a:off x="267098" y="1629820"/>
            <a:ext cx="5828902" cy="3449877"/>
          </a:xfrm>
        </p:spPr>
        <p:txBody>
          <a:bodyPr>
            <a:normAutofit/>
          </a:bodyPr>
          <a:lstStyle/>
          <a:p>
            <a:pPr marL="0" indent="0">
              <a:buNone/>
            </a:pPr>
            <a:r>
              <a:rPr lang="en-US" dirty="0"/>
              <a:t>Selection Cuts:</a:t>
            </a:r>
          </a:p>
          <a:p>
            <a:r>
              <a:rPr lang="en-US" dirty="0"/>
              <a:t>Event time consistent with colliding bunch.</a:t>
            </a:r>
          </a:p>
          <a:p>
            <a:r>
              <a:rPr lang="en-US" dirty="0"/>
              <a:t>No veto scintillator signal.</a:t>
            </a:r>
          </a:p>
          <a:p>
            <a:r>
              <a:rPr lang="en-US" dirty="0"/>
              <a:t>Two fiducial tracks</a:t>
            </a:r>
          </a:p>
          <a:p>
            <a:pPr marL="0" indent="0">
              <a:buNone/>
            </a:pPr>
            <a:r>
              <a:rPr lang="en-US" dirty="0"/>
              <a:t>  (p &gt;20 GeV).</a:t>
            </a:r>
          </a:p>
          <a:p>
            <a:r>
              <a:rPr lang="en-US" dirty="0"/>
              <a:t>E &gt;500 GeV deposited in calo.</a:t>
            </a:r>
          </a:p>
        </p:txBody>
      </p:sp>
      <p:sp>
        <p:nvSpPr>
          <p:cNvPr id="8" name="TextBox 7">
            <a:extLst>
              <a:ext uri="{FF2B5EF4-FFF2-40B4-BE49-F238E27FC236}">
                <a16:creationId xmlns:a16="http://schemas.microsoft.com/office/drawing/2014/main" id="{3D1AABF9-4F29-37CD-CA88-12EFAD6DA20C}"/>
              </a:ext>
            </a:extLst>
          </p:cNvPr>
          <p:cNvSpPr txBox="1"/>
          <p:nvPr/>
        </p:nvSpPr>
        <p:spPr>
          <a:xfrm>
            <a:off x="325139" y="5401173"/>
            <a:ext cx="5500895" cy="954107"/>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2800" dirty="0">
                <a:latin typeface="Arial" panose="020B0604020202020204" pitchFamily="34" charset="0"/>
                <a:cs typeface="Arial" panose="020B0604020202020204" pitchFamily="34" charset="0"/>
              </a:rPr>
              <a:t>For 27 fb</a:t>
            </a:r>
            <a:r>
              <a:rPr lang="en-US" sz="2800" baseline="30000" dirty="0">
                <a:latin typeface="Arial" panose="020B0604020202020204" pitchFamily="34" charset="0"/>
                <a:cs typeface="Arial" panose="020B0604020202020204" pitchFamily="34" charset="0"/>
              </a:rPr>
              <a:t>-1</a:t>
            </a:r>
            <a:r>
              <a:rPr lang="en-US" sz="2800" dirty="0">
                <a:latin typeface="Arial" panose="020B0604020202020204" pitchFamily="34" charset="0"/>
                <a:cs typeface="Arial" panose="020B0604020202020204" pitchFamily="34" charset="0"/>
              </a:rPr>
              <a:t>, no events are found in the signal region…</a:t>
            </a:r>
          </a:p>
        </p:txBody>
      </p:sp>
      <p:sp>
        <p:nvSpPr>
          <p:cNvPr id="9" name="Rectangle 8">
            <a:extLst>
              <a:ext uri="{FF2B5EF4-FFF2-40B4-BE49-F238E27FC236}">
                <a16:creationId xmlns:a16="http://schemas.microsoft.com/office/drawing/2014/main" id="{6118B039-0E74-612B-C507-EA9FFBF86DC3}"/>
              </a:ext>
            </a:extLst>
          </p:cNvPr>
          <p:cNvSpPr/>
          <p:nvPr/>
        </p:nvSpPr>
        <p:spPr>
          <a:xfrm>
            <a:off x="11924901" y="6188622"/>
            <a:ext cx="1041266" cy="728412"/>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0" name="Rectangle 9">
            <a:extLst>
              <a:ext uri="{FF2B5EF4-FFF2-40B4-BE49-F238E27FC236}">
                <a16:creationId xmlns:a16="http://schemas.microsoft.com/office/drawing/2014/main" id="{98160C37-1C9C-8952-00F1-1785653970CF}"/>
              </a:ext>
            </a:extLst>
          </p:cNvPr>
          <p:cNvSpPr/>
          <p:nvPr/>
        </p:nvSpPr>
        <p:spPr>
          <a:xfrm>
            <a:off x="7761639" y="3095897"/>
            <a:ext cx="4163261" cy="97795"/>
          </a:xfrm>
          <a:prstGeom prst="rect">
            <a:avLst/>
          </a:prstGeom>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596549667"/>
      </p:ext>
    </p:extLst>
  </p:cSld>
  <p:clrMapOvr>
    <a:masterClrMapping/>
  </p:clrMapOvr>
  <mc:AlternateContent xmlns:mc="http://schemas.openxmlformats.org/markup-compatibility/2006">
    <mc:Choice xmlns:p14="http://schemas.microsoft.com/office/powerpoint/2010/main" Requires="p14">
      <p:transition spd="slow" p14:dur="2000" advTm="31334"/>
    </mc:Choice>
    <mc:Fallback>
      <p:transition spd="slow" advTm="31334"/>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diagram of a mountain&#10;&#10;Description automatically generated">
            <a:extLst>
              <a:ext uri="{FF2B5EF4-FFF2-40B4-BE49-F238E27FC236}">
                <a16:creationId xmlns:a16="http://schemas.microsoft.com/office/drawing/2014/main" id="{B7D667C3-53CA-970B-88E1-F06075269E23}"/>
              </a:ext>
            </a:extLst>
          </p:cNvPr>
          <p:cNvPicPr>
            <a:picLocks noGrp="1" noChangeAspect="1"/>
          </p:cNvPicPr>
          <p:nvPr>
            <p:ph sz="half" idx="1"/>
          </p:nvPr>
        </p:nvPicPr>
        <p:blipFill>
          <a:blip r:embed="rId3"/>
          <a:stretch>
            <a:fillRect/>
          </a:stretch>
        </p:blipFill>
        <p:spPr>
          <a:xfrm>
            <a:off x="125903" y="221554"/>
            <a:ext cx="6379028" cy="4684348"/>
          </a:xfrm>
        </p:spPr>
      </p:pic>
      <p:pic>
        <p:nvPicPr>
          <p:cNvPr id="9" name="Content Placeholder 8" descr="A graph of a graph showing a line&#10;&#10;Description automatically generated with medium confidence">
            <a:extLst>
              <a:ext uri="{FF2B5EF4-FFF2-40B4-BE49-F238E27FC236}">
                <a16:creationId xmlns:a16="http://schemas.microsoft.com/office/drawing/2014/main" id="{9860AF2E-02C3-5634-E2FD-863ADB3EEAFE}"/>
              </a:ext>
            </a:extLst>
          </p:cNvPr>
          <p:cNvPicPr>
            <a:picLocks noGrp="1" noChangeAspect="1"/>
          </p:cNvPicPr>
          <p:nvPr>
            <p:ph sz="half" idx="2"/>
          </p:nvPr>
        </p:nvPicPr>
        <p:blipFill>
          <a:blip r:embed="rId4"/>
          <a:stretch>
            <a:fillRect/>
          </a:stretch>
        </p:blipFill>
        <p:spPr>
          <a:xfrm>
            <a:off x="6096000" y="221553"/>
            <a:ext cx="6379029" cy="4684349"/>
          </a:xfrm>
        </p:spPr>
      </p:pic>
      <p:sp>
        <p:nvSpPr>
          <p:cNvPr id="5" name="Slide Number Placeholder 4">
            <a:extLst>
              <a:ext uri="{FF2B5EF4-FFF2-40B4-BE49-F238E27FC236}">
                <a16:creationId xmlns:a16="http://schemas.microsoft.com/office/drawing/2014/main" id="{D559A94C-C6CC-6BE5-24B2-5D5840E68A3D}"/>
              </a:ext>
            </a:extLst>
          </p:cNvPr>
          <p:cNvSpPr>
            <a:spLocks noGrp="1"/>
          </p:cNvSpPr>
          <p:nvPr>
            <p:ph type="sldNum" sz="quarter" idx="12"/>
          </p:nvPr>
        </p:nvSpPr>
        <p:spPr/>
        <p:txBody>
          <a:bodyPr/>
          <a:lstStyle/>
          <a:p>
            <a:fld id="{83FFC4F1-7360-0949-8F22-D5D978ED1558}" type="slidenum">
              <a:rPr lang="en-US" smtClean="0"/>
              <a:pPr/>
              <a:t>9</a:t>
            </a:fld>
            <a:endParaRPr lang="en-US" dirty="0"/>
          </a:p>
        </p:txBody>
      </p:sp>
      <p:sp>
        <p:nvSpPr>
          <p:cNvPr id="10" name="Content Placeholder 2">
            <a:extLst>
              <a:ext uri="{FF2B5EF4-FFF2-40B4-BE49-F238E27FC236}">
                <a16:creationId xmlns:a16="http://schemas.microsoft.com/office/drawing/2014/main" id="{79AC8166-E890-5976-4AA1-F86946FBC8F0}"/>
              </a:ext>
            </a:extLst>
          </p:cNvPr>
          <p:cNvSpPr txBox="1">
            <a:spLocks/>
          </p:cNvSpPr>
          <p:nvPr/>
        </p:nvSpPr>
        <p:spPr>
          <a:xfrm>
            <a:off x="255617" y="5127456"/>
            <a:ext cx="11680766" cy="129392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t>90% confidence exclusion regions for dark photons (left) and B-L gauge bosons (right). Red line represents the relic target density region that is cosmologically favored.</a:t>
            </a:r>
          </a:p>
          <a:p>
            <a:endParaRPr lang="en-US" dirty="0"/>
          </a:p>
        </p:txBody>
      </p:sp>
    </p:spTree>
    <p:extLst>
      <p:ext uri="{BB962C8B-B14F-4D97-AF65-F5344CB8AC3E}">
        <p14:creationId xmlns:p14="http://schemas.microsoft.com/office/powerpoint/2010/main" val="3730506421"/>
      </p:ext>
    </p:extLst>
  </p:cSld>
  <p:clrMapOvr>
    <a:masterClrMapping/>
  </p:clrMapOvr>
  <mc:AlternateContent xmlns:mc="http://schemas.openxmlformats.org/markup-compatibility/2006">
    <mc:Choice xmlns:p14="http://schemas.microsoft.com/office/powerpoint/2010/main" Requires="p14">
      <p:transition spd="slow" p14:dur="2000" advTm="41174"/>
    </mc:Choice>
    <mc:Fallback>
      <p:transition spd="slow" advTm="41174"/>
    </mc:Fallback>
  </mc:AlternateContent>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6684</TotalTime>
  <Words>3548</Words>
  <Application>Microsoft Macintosh PowerPoint</Application>
  <PresentationFormat>Widescreen</PresentationFormat>
  <Paragraphs>278</Paragraphs>
  <Slides>26</Slides>
  <Notes>20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Aptos</vt:lpstr>
      <vt:lpstr>Arial</vt:lpstr>
      <vt:lpstr>Calibri</vt:lpstr>
      <vt:lpstr>Cambria Math</vt:lpstr>
      <vt:lpstr>Courier</vt:lpstr>
      <vt:lpstr>Wingdings</vt:lpstr>
      <vt:lpstr>Office Theme</vt:lpstr>
      <vt:lpstr>FASER 2023 Overview</vt:lpstr>
      <vt:lpstr>PowerPoint Presentation</vt:lpstr>
      <vt:lpstr>PowerPoint Presentation</vt:lpstr>
      <vt:lpstr>PowerPoint Presentation</vt:lpstr>
      <vt:lpstr>Data Taking</vt:lpstr>
      <vt:lpstr>Dark Photons at FASER</vt:lpstr>
      <vt:lpstr>Dark Photon Backgrounds</vt:lpstr>
      <vt:lpstr>Dark Photon Results</vt:lpstr>
      <vt:lpstr>PowerPoint Presentation</vt:lpstr>
      <vt:lpstr>Collider Neutrinos at FASER</vt:lpstr>
      <vt:lpstr>Collider Neutrino Backgrounds</vt:lpstr>
      <vt:lpstr>Collider Neutrino Results</vt:lpstr>
      <vt:lpstr>FASERν</vt:lpstr>
      <vt:lpstr>PowerPoint Presentation</vt:lpstr>
      <vt:lpstr>What to Look Forward To</vt:lpstr>
      <vt:lpstr>What to Look Forward To… For Run 4</vt:lpstr>
      <vt:lpstr>PowerPoint Presentation</vt:lpstr>
      <vt:lpstr>Summary</vt:lpstr>
      <vt:lpstr>Thank you for your attention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Keyken, Alex (2022)</dc:creator>
  <cp:lastModifiedBy>Keyken, Alex (2022)</cp:lastModifiedBy>
  <cp:revision>20</cp:revision>
  <dcterms:created xsi:type="dcterms:W3CDTF">2024-03-06T10:56:55Z</dcterms:created>
  <dcterms:modified xsi:type="dcterms:W3CDTF">2024-03-15T14:15:32Z</dcterms:modified>
</cp:coreProperties>
</file>