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60" r:id="rId3"/>
    <p:sldId id="261" r:id="rId4"/>
    <p:sldId id="299" r:id="rId5"/>
    <p:sldId id="289" r:id="rId6"/>
    <p:sldId id="287" r:id="rId7"/>
    <p:sldId id="291" r:id="rId8"/>
    <p:sldId id="292" r:id="rId9"/>
    <p:sldId id="293" r:id="rId10"/>
    <p:sldId id="294" r:id="rId11"/>
    <p:sldId id="295" r:id="rId12"/>
    <p:sldId id="297" r:id="rId13"/>
    <p:sldId id="296" r:id="rId14"/>
    <p:sldId id="29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A50E29-8858-D0FA-B379-86ADDCE366B1}" name="Nicholas Pinto" initials="" userId="S::npinto7@jh.edu::e3d7ff9f-bfbd-41e7-aed8-11ee860ce5b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D7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0"/>
    <p:restoredTop sz="94590"/>
  </p:normalViewPr>
  <p:slideViewPr>
    <p:cSldViewPr snapToGrid="0">
      <p:cViewPr>
        <p:scale>
          <a:sx n="94" d="100"/>
          <a:sy n="94" d="100"/>
        </p:scale>
        <p:origin x="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7889-2167-420F-B6A5-3B6C49DF3835}" type="datetimeFigureOut">
              <a:t>1/12/24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F94CD-2542-468A-92B0-E410B75A71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69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03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Note to self, do I need these?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174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4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212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080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62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28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52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9F94CD-2542-468A-92B0-E410B75A719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815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0FAA1-28C2-374C-94F1-FC55A07FE565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9B27A-F150-D941-9DE3-35B55142950C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148DF-26EA-BD45-9534-7C4AD2FF7F69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3F5AA-C291-F74B-A699-2E058FE4E88E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3813C-BE38-7B45-826D-E4B045E21ABA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47D52-108F-2046-AFA9-3721A796817E}" type="datetime1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B3BAF-46A6-6841-B404-3DF113EFBB31}" type="datetime1">
              <a:rPr lang="en-US" smtClean="0"/>
              <a:t>1/12/24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6C9CD-38D1-1F42-91BD-7AFF7CC68C71}" type="datetime1">
              <a:rPr lang="en-US" smtClean="0"/>
              <a:t>1/12/24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DC2FC-44F0-0940-8005-203FA820E60B}" type="datetime1">
              <a:rPr lang="en-US" smtClean="0"/>
              <a:t>1/12/24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0932B-399B-EE4A-8E6E-D811125D470B}" type="datetime1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66E80-139D-6E4F-8DAD-97096C4B91E3}" type="datetime1">
              <a:rPr lang="en-US" smtClean="0"/>
              <a:t>1/12/24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Nicholas Pinto - Johns Hopkins University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B6268-9F30-F345-8A91-1170E5C0E61A}" type="datetime1">
              <a:rPr lang="en-US" smtClean="0"/>
              <a:t>1/12/24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Nicholas Pinto - Johns Hopkins University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7652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6.png"/><Relationship Id="rId7" Type="http://schemas.openxmlformats.org/officeDocument/2006/relationships/image" Target="../media/image6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jpeg"/><Relationship Id="rId10" Type="http://schemas.openxmlformats.org/officeDocument/2006/relationships/image" Target="../media/image72.jpeg"/><Relationship Id="rId4" Type="http://schemas.openxmlformats.org/officeDocument/2006/relationships/image" Target="../media/image1.png"/><Relationship Id="rId9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png"/><Relationship Id="rId3" Type="http://schemas.openxmlformats.org/officeDocument/2006/relationships/hyperlink" Target="https://arxiv.org/pdf/1309.4819.pdf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19" Type="http://schemas.openxmlformats.org/officeDocument/2006/relationships/image" Target="../media/image19.png"/><Relationship Id="rId4" Type="http://schemas.openxmlformats.org/officeDocument/2006/relationships/image" Target="../media/image1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hyperlink" Target="https://arxiv.org/pdf/2205.07715.pdf" TargetMode="External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9.png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1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Relationship Id="rId9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7042" y="2486576"/>
            <a:ext cx="9144000" cy="119184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ea typeface="+mj-lt"/>
                <a:cs typeface="+mj-lt"/>
              </a:rPr>
              <a:t>Updating cuts for the FCC-</a:t>
            </a:r>
            <a:r>
              <a:rPr lang="en-US" dirty="0" err="1">
                <a:latin typeface="Times New Roman"/>
                <a:ea typeface="+mj-lt"/>
                <a:cs typeface="+mj-lt"/>
              </a:rPr>
              <a:t>ee</a:t>
            </a:r>
            <a:r>
              <a:rPr lang="en-US" dirty="0">
                <a:latin typeface="Times New Roman"/>
                <a:ea typeface="+mj-lt"/>
                <a:cs typeface="+mj-lt"/>
              </a:rPr>
              <a:t> Higgs CP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3861" y="3658348"/>
            <a:ext cx="10590362" cy="2347423"/>
          </a:xfrm>
        </p:spPr>
        <p:txBody>
          <a:bodyPr vert="horz" lIns="91440" tIns="45720" rIns="91440" bIns="45720" rtlCol="0" anchor="t">
            <a:normAutofit/>
          </a:bodyPr>
          <a:lstStyle/>
          <a:p>
            <a:endParaRPr lang="en-US" sz="2000" dirty="0">
              <a:latin typeface="Times New Roman"/>
              <a:ea typeface="Calibri"/>
              <a:cs typeface="Calibri"/>
            </a:endParaRPr>
          </a:p>
          <a:p>
            <a:r>
              <a:rPr lang="en-US" sz="2000" b="1" dirty="0">
                <a:latin typeface="Times New Roman"/>
                <a:ea typeface="Calibri"/>
                <a:cs typeface="Calibri"/>
              </a:rPr>
              <a:t>Nicholas Pinto 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(JHU), Andrei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Gritsan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(JHU), Jan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Eysermans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(MIT), Valdis </a:t>
            </a:r>
            <a:r>
              <a:rPr lang="en-US" sz="2000" dirty="0" err="1">
                <a:latin typeface="Times New Roman"/>
                <a:ea typeface="Calibri"/>
                <a:cs typeface="Calibri"/>
              </a:rPr>
              <a:t>Slokenbergs</a:t>
            </a:r>
            <a:r>
              <a:rPr lang="en-US" sz="2000" dirty="0">
                <a:latin typeface="Times New Roman"/>
                <a:ea typeface="Calibri"/>
                <a:cs typeface="Calibri"/>
              </a:rPr>
              <a:t> (JHU)</a:t>
            </a:r>
          </a:p>
          <a:p>
            <a:r>
              <a:rPr lang="en-US" sz="2800" dirty="0">
                <a:latin typeface="Times New Roman"/>
                <a:ea typeface="Calibri"/>
                <a:cs typeface="Calibri"/>
                <a:hlinkClick r:id="rId3"/>
              </a:rPr>
              <a:t>Higgs/Top Performance Meeting</a:t>
            </a:r>
            <a:endParaRPr lang="en-US" sz="2800" dirty="0">
              <a:latin typeface="Times New Roman"/>
              <a:ea typeface="Calibri"/>
              <a:cs typeface="Calibri"/>
            </a:endParaRPr>
          </a:p>
          <a:p>
            <a:r>
              <a:rPr lang="en-US" sz="2800" b="1" dirty="0">
                <a:latin typeface="Times New Roman"/>
                <a:ea typeface="Calibri"/>
                <a:cs typeface="Calibri"/>
              </a:rPr>
              <a:t>23 January 2024</a:t>
            </a: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372E7C04-307A-DA58-8CB4-A748B9310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540387"/>
            <a:ext cx="1827723" cy="2347424"/>
          </a:xfrm>
          <a:prstGeom prst="rect">
            <a:avLst/>
          </a:prstGeom>
        </p:spPr>
      </p:pic>
      <p:pic>
        <p:nvPicPr>
          <p:cNvPr id="1026" name="Picture 2" descr="MIT Logo and symbol, meaning, history, PNG, brand">
            <a:extLst>
              <a:ext uri="{FF2B5EF4-FFF2-40B4-BE49-F238E27FC236}">
                <a16:creationId xmlns:a16="http://schemas.microsoft.com/office/drawing/2014/main" id="{29F038DE-F98D-8A73-BBDE-ECBFEA290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985" y="5001561"/>
            <a:ext cx="3765015" cy="211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RN Logo and symbol, meaning, history, PNG, brand">
            <a:extLst>
              <a:ext uri="{FF2B5EF4-FFF2-40B4-BE49-F238E27FC236}">
                <a16:creationId xmlns:a16="http://schemas.microsoft.com/office/drawing/2014/main" id="{937B8065-B6CF-643C-237F-E451CDD21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43" y="37417"/>
            <a:ext cx="2598438" cy="2199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ogoDesign &lt; FCC &lt; TWiki">
            <a:extLst>
              <a:ext uri="{FF2B5EF4-FFF2-40B4-BE49-F238E27FC236}">
                <a16:creationId xmlns:a16="http://schemas.microsoft.com/office/drawing/2014/main" id="{AE3FE27B-6903-2EFC-EF90-FB7826DF1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362" y="24478"/>
            <a:ext cx="1455729" cy="2347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8194" y="-386972"/>
            <a:ext cx="14040501" cy="170070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/>
                <a:ea typeface="Calibri Light"/>
                <a:cs typeface="Calibri Light"/>
              </a:rPr>
              <a:t>All Cuts Made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10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B9E45D-7695-CB8E-82B2-9D0C8F0A1D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3311" y="845563"/>
            <a:ext cx="2689675" cy="26085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4F192B1-B220-5065-579E-5844AC8AA2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0925" y="858812"/>
            <a:ext cx="2689675" cy="2608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C8C91A-AC57-FAE4-C3A0-5BA5BD5646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8136" y="3440893"/>
            <a:ext cx="2689675" cy="26085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99EC701-5867-EE12-626B-11736DBA6C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8161" y="3426265"/>
            <a:ext cx="2689674" cy="260857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3D41F6A-C3B1-CE9B-DB27-7CA32CDA8A0F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48226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8194" y="-386972"/>
            <a:ext cx="14040501" cy="170070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/>
                <a:ea typeface="Calibri Light"/>
                <a:cs typeface="Calibri Light"/>
              </a:rPr>
              <a:t>All Cuts Made: Angular Distributions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11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9C0FE6-60E4-0DA7-9EA4-0C06AA542B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9590" y="1647596"/>
            <a:ext cx="3781643" cy="3667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4834BD-CAD9-1808-1F3B-904A4B7439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947" y="1595188"/>
            <a:ext cx="3781643" cy="36676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F0F1213-6368-B0DD-0112-39ABA63EEB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304" y="1595187"/>
            <a:ext cx="3781643" cy="36676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C76638-C4CC-4B3E-2F85-B78E93D6BA9C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21" name="Picture 20" descr="A graph of a graph with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C5CCFC2D-4B6D-6F65-9E4B-C0DB1E5805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590" y="1647087"/>
            <a:ext cx="3781643" cy="3667624"/>
          </a:xfrm>
          <a:prstGeom prst="rect">
            <a:avLst/>
          </a:prstGeom>
        </p:spPr>
      </p:pic>
      <p:pic>
        <p:nvPicPr>
          <p:cNvPr id="23" name="Picture 2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E1978843-39E3-8D5F-54D7-03E15479ACC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372" y="1621138"/>
            <a:ext cx="3781643" cy="3667624"/>
          </a:xfrm>
          <a:prstGeom prst="rect">
            <a:avLst/>
          </a:prstGeom>
        </p:spPr>
      </p:pic>
      <p:pic>
        <p:nvPicPr>
          <p:cNvPr id="25" name="Picture 2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1EE1844-5503-B232-4AE0-853437C52FE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08" y="1647087"/>
            <a:ext cx="3781643" cy="366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7080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8194" y="-386972"/>
            <a:ext cx="14040501" cy="170070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/>
                <a:ea typeface="Calibri Light"/>
                <a:cs typeface="Calibri Light"/>
              </a:rPr>
              <a:t>Comparing Cut Flows: Old vs New Cuts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12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CBAD40-EEE3-701A-786B-406803EA42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4141" y="1638561"/>
            <a:ext cx="4499968" cy="43642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5E24CE-82B9-5A1D-48CC-57DEC48A3786}"/>
              </a:ext>
            </a:extLst>
          </p:cNvPr>
          <p:cNvSpPr txBox="1"/>
          <p:nvPr/>
        </p:nvSpPr>
        <p:spPr>
          <a:xfrm>
            <a:off x="8597739" y="1331658"/>
            <a:ext cx="394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Updated Selection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7E669C-DAAF-09BE-6564-6ED96A588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530" y="1606293"/>
            <a:ext cx="4499968" cy="436429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59483F4-AE72-2B04-55AF-F4E79028CB1B}"/>
              </a:ext>
            </a:extLst>
          </p:cNvPr>
          <p:cNvSpPr txBox="1"/>
          <p:nvPr/>
        </p:nvSpPr>
        <p:spPr>
          <a:xfrm>
            <a:off x="2774528" y="1331658"/>
            <a:ext cx="3942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Original Selection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899FC1-4504-4C32-C731-3741870C8149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95152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738194" y="-386972"/>
                <a:ext cx="14040501" cy="1700701"/>
              </a:xfrm>
            </p:spPr>
            <p:txBody>
              <a:bodyPr>
                <a:normAutofit/>
              </a:bodyPr>
              <a:lstStyle/>
              <a:p>
                <a:pPr algn="ctr"/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Progression of fits with Reconstructed Signal H</a:t>
                </a:r>
                <a:r>
                  <a:rPr lang="en-US" sz="2800" dirty="0">
                    <a:ea typeface="Cambria Math" panose="02040503050406030204" pitchFamily="18" charset="0"/>
                    <a:cs typeface="Calibri Light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⟶ 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X, Z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⟶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𝜇𝜇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: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738194" y="-386972"/>
                <a:ext cx="14040501" cy="1700701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13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8196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0B487A77-8DD4-69A8-8EF4-1421A5A342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85" y="1803005"/>
            <a:ext cx="2649200" cy="256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6F8888-2E5B-631F-13F8-B111F6FBF93B}"/>
                  </a:ext>
                </a:extLst>
              </p:cNvPr>
              <p:cNvSpPr txBox="1"/>
              <p:nvPr/>
            </p:nvSpPr>
            <p:spPr>
              <a:xfrm>
                <a:off x="191685" y="4410044"/>
                <a:ext cx="2649200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Adjusted Snowmass yields for final state. Snowmass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Gen-Level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</a:t>
                </a:r>
                <a:r>
                  <a:rPr lang="en-US" sz="1800" dirty="0">
                    <a:ea typeface="Cambria Math" panose="02040503050406030204" pitchFamily="18" charset="0"/>
                    <a:cs typeface="Calibri Ligh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⟶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 background (~10% of signal). </a:t>
                </a:r>
              </a:p>
              <a:p>
                <a:r>
                  <a:rPr lang="en-US" sz="1800" i="0" u="none" strike="noStrike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68% CL ≈ +/- 4.1 E-4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6F8888-2E5B-631F-13F8-B111F6FBF9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685" y="4410044"/>
                <a:ext cx="2649200" cy="1754326"/>
              </a:xfrm>
              <a:prstGeom prst="rect">
                <a:avLst/>
              </a:prstGeom>
              <a:blipFill>
                <a:blip r:embed="rId6"/>
                <a:stretch>
                  <a:fillRect l="-1429" t="-1439" r="-3810" b="-4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8" name="Picture 6">
            <a:extLst>
              <a:ext uri="{FF2B5EF4-FFF2-40B4-BE49-F238E27FC236}">
                <a16:creationId xmlns:a16="http://schemas.microsoft.com/office/drawing/2014/main" id="{F3708A3E-921B-A40A-ECC3-2ABE5D1F7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202" y="1803005"/>
            <a:ext cx="2649200" cy="2568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E77039-FABF-84EF-B28A-A3D8BA6AF12C}"/>
                  </a:ext>
                </a:extLst>
              </p:cNvPr>
              <p:cNvSpPr txBox="1"/>
              <p:nvPr/>
            </p:nvSpPr>
            <p:spPr>
              <a:xfrm>
                <a:off x="2973258" y="4443441"/>
                <a:ext cx="2637532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FCC yield (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Uses reported x-sec from recoil-mass analysis note</a:t>
                </a:r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 and FCC </a:t>
                </a:r>
                <a:r>
                  <a:rPr lang="en-US" sz="1800" b="0" i="0" u="none" strike="noStrike" dirty="0" err="1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lumi</a:t>
                </a:r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 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Gen-Level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ee</a:t>
                </a:r>
                <a:r>
                  <a:rPr lang="en-US" sz="1800" dirty="0">
                    <a:ea typeface="Cambria Math" panose="02040503050406030204" pitchFamily="18" charset="0"/>
                    <a:cs typeface="Calibri Light"/>
                  </a:rPr>
                  <a:t>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⟶ 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ZZ background. </a:t>
                </a:r>
                <a:endParaRPr lang="en-US" sz="1800" b="0" i="0" u="none" strike="noStrike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b="0" i="0" u="none" strike="noStrike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68% CL ≈ +/- 3.8 E-5 </a:t>
                </a:r>
                <a:r>
                  <a:rPr lang="en-US" sz="1800" b="0" i="0" dirty="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​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1E77039-FABF-84EF-B28A-A3D8BA6AF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3258" y="4443441"/>
                <a:ext cx="2637532" cy="1754326"/>
              </a:xfrm>
              <a:prstGeom prst="rect">
                <a:avLst/>
              </a:prstGeom>
              <a:blipFill>
                <a:blip r:embed="rId8"/>
                <a:stretch>
                  <a:fillRect l="-2404" t="-1429" r="-2885"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CF7C61B-B2F0-EA7F-1D21-388DBD8E5EFD}"/>
              </a:ext>
            </a:extLst>
          </p:cNvPr>
          <p:cNvSpPr txBox="1"/>
          <p:nvPr/>
        </p:nvSpPr>
        <p:spPr>
          <a:xfrm>
            <a:off x="8799071" y="4512323"/>
            <a:ext cx="2814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Updated selection, FCC yields, FCC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full backgrounds, </a:t>
            </a: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68% CL ≈ +/- 5.4 E-5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2" name="Picture 10" descr="A graph of a function&#10;&#10;Description automatically generated">
            <a:extLst>
              <a:ext uri="{FF2B5EF4-FFF2-40B4-BE49-F238E27FC236}">
                <a16:creationId xmlns:a16="http://schemas.microsoft.com/office/drawing/2014/main" id="{74C21220-C03C-56BC-C427-0CBC1B8D5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011" y="1803005"/>
            <a:ext cx="2648785" cy="25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>
            <a:extLst>
              <a:ext uri="{FF2B5EF4-FFF2-40B4-BE49-F238E27FC236}">
                <a16:creationId xmlns:a16="http://schemas.microsoft.com/office/drawing/2014/main" id="{26FD0F68-CE8E-6194-AEF4-D775C28FB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3363" y="1793538"/>
            <a:ext cx="2648786" cy="256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C91A826-1F4B-641A-0A66-8A73B00F9ED5}"/>
              </a:ext>
            </a:extLst>
          </p:cNvPr>
          <p:cNvSpPr txBox="1"/>
          <p:nvPr/>
        </p:nvSpPr>
        <p:spPr>
          <a:xfrm>
            <a:off x="5713011" y="4531812"/>
            <a:ext cx="316117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FCC yield, FCC </a:t>
            </a:r>
            <a:r>
              <a:rPr lang="en-US" sz="1800" b="0" i="0" u="none" strike="noStrike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full background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samples. </a:t>
            </a:r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Original selection from analysis note</a:t>
            </a:r>
            <a:r>
              <a:rPr lang="en-US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b="0" i="0" u="none" strike="noStrike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68% CL ≈ +/-8.8E-5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​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6F39F2-2B4A-FD23-C98B-566F52DA6170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6F571F3-2313-98AD-FAC0-6D4C0296D3AE}"/>
              </a:ext>
            </a:extLst>
          </p:cNvPr>
          <p:cNvSpPr txBox="1"/>
          <p:nvPr/>
        </p:nvSpPr>
        <p:spPr>
          <a:xfrm>
            <a:off x="986646" y="1538965"/>
            <a:ext cx="188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Snowmass</a:t>
            </a:r>
          </a:p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9EC0A3-FED8-D088-D8DC-730C8B6E91A4}"/>
              </a:ext>
            </a:extLst>
          </p:cNvPr>
          <p:cNvSpPr txBox="1"/>
          <p:nvPr/>
        </p:nvSpPr>
        <p:spPr>
          <a:xfrm>
            <a:off x="3618486" y="1504813"/>
            <a:ext cx="18865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Intermediate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75788B-54F7-E3D0-400D-770F58BC9452}"/>
              </a:ext>
            </a:extLst>
          </p:cNvPr>
          <p:cNvSpPr txBox="1"/>
          <p:nvPr/>
        </p:nvSpPr>
        <p:spPr>
          <a:xfrm>
            <a:off x="6346783" y="1479839"/>
            <a:ext cx="188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Original Selection</a:t>
            </a: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1924AF-67A7-08AC-E7E1-D5A10A42FCF6}"/>
              </a:ext>
            </a:extLst>
          </p:cNvPr>
          <p:cNvSpPr txBox="1"/>
          <p:nvPr/>
        </p:nvSpPr>
        <p:spPr>
          <a:xfrm>
            <a:off x="9126906" y="1470372"/>
            <a:ext cx="1886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Selection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35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8194" y="-386972"/>
            <a:ext cx="14040501" cy="170070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/>
                <a:ea typeface="Calibri Light"/>
                <a:cs typeface="Calibri Light"/>
              </a:rPr>
              <a:t>Conclusions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14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E7DFAD-0FC0-37D3-3391-0368F27FD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7804" y="6356350"/>
            <a:ext cx="7796391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FCC Internal Meeting 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A2546A9-4970-6974-F5EF-2707067287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2122" y="1655671"/>
                <a:ext cx="10847753" cy="4351338"/>
              </a:xfrm>
            </p:spPr>
            <p:txBody>
              <a:bodyPr vert="horz" lIns="91440" tIns="45720" rIns="91440" bIns="45720" rtlCol="0" anchor="t">
                <a:normAutofit lnSpcReduction="10000"/>
              </a:bodyPr>
              <a:lstStyle/>
              <a:p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Extra cut 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US" sz="2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os</m:t>
                        </m:r>
                      </m:fName>
                      <m:e>
                        <m:sSub>
                          <m:sSubPr>
                            <m:ctrlPr>
                              <a:rPr lang="en-US" sz="2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removes majority of Z/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𝛾</m:t>
                    </m:r>
                  </m:oMath>
                </a14:m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* 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𝜏𝜏</m:t>
                    </m:r>
                  </m:oMath>
                </a14:m>
                <a:r>
                  <a:rPr lang="en-US" sz="2400" dirty="0">
                    <a:latin typeface="Times New Roman"/>
                    <a:ea typeface="Calibri Light"/>
                    <a:cs typeface="Calibri Light"/>
                  </a:rPr>
                  <a:t> </a:t>
                </a:r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events. </a:t>
                </a:r>
              </a:p>
              <a:p>
                <a:endParaRPr lang="en-US" sz="2400" dirty="0">
                  <a:latin typeface="Times New Roman" panose="02020603050405020304" pitchFamily="18" charset="0"/>
                  <a:ea typeface="Calibri"/>
                  <a:cs typeface="Times New Roman" panose="02020603050405020304" pitchFamily="18" charset="0"/>
                </a:endParaRPr>
              </a:p>
              <a:p>
                <a:r>
                  <a:rPr lang="en-US" sz="2400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Updated cuts reduce background to below signal. 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2400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Updated likelihood fits incorporate all backgrounds considered in the cross-sectional study and now represent more realistic constraints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Calibri"/>
                          </a:rPr>
                          <m:t>𝐻𝑧𝑧</m:t>
                        </m:r>
                      </m:sup>
                    </m:sSubSup>
                  </m:oMath>
                </a14:m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. </a:t>
                </a:r>
              </a:p>
              <a:p>
                <a:endParaRPr lang="en-US" sz="2400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MELA calculations are now incorporated into the FCC framework. Reweighting can be done within an analysis job.</a:t>
                </a:r>
              </a:p>
              <a:p>
                <a:endParaRPr lang="en-US" sz="2400" dirty="0">
                  <a:latin typeface="Times New Roman"/>
                  <a:ea typeface="Calibri"/>
                  <a:cs typeface="Calibri"/>
                </a:endParaRPr>
              </a:p>
              <a:p>
                <a:r>
                  <a:rPr lang="en-US" sz="2400" dirty="0">
                    <a:latin typeface="Times New Roman"/>
                    <a:ea typeface="Calibri"/>
                    <a:cs typeface="Calibri"/>
                  </a:rPr>
                  <a:t>The techniques of this analysis can be extended to other channels. </a:t>
                </a:r>
              </a:p>
              <a:p>
                <a:pPr marL="0" indent="0">
                  <a:buNone/>
                </a:pPr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endParaRPr lang="en-US" dirty="0">
                  <a:latin typeface="Times New Roman"/>
                  <a:ea typeface="Calibri"/>
                  <a:cs typeface="Calibri"/>
                </a:endParaRPr>
              </a:p>
              <a:p>
                <a:pPr marL="457200" lvl="1" indent="0">
                  <a:buNone/>
                </a:pPr>
                <a:endParaRPr lang="en-US" dirty="0">
                  <a:latin typeface="Times New Roman"/>
                  <a:ea typeface="Calibri"/>
                  <a:cs typeface="Calibri"/>
                </a:endParaRPr>
              </a:p>
            </p:txBody>
          </p:sp>
        </mc:Choice>
        <mc:Fallback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2A2546A9-4970-6974-F5EF-2707067287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2122" y="1655671"/>
                <a:ext cx="10847753" cy="4351338"/>
              </a:xfrm>
              <a:blipFill>
                <a:blip r:embed="rId4"/>
                <a:stretch>
                  <a:fillRect l="-701" t="-2915" r="-467" b="-29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1502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Past Studies: Snowmass 2013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218" y="1171911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</a:t>
            </a:r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1309.4819</a:t>
            </a:r>
            <a:endParaRPr lang="en-US" dirty="0">
              <a:solidFill>
                <a:srgbClr val="0070C0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0" name="1309.4819 (dragged).pdf" descr="1309.4819 (dragged).pdf">
            <a:extLst>
              <a:ext uri="{FF2B5EF4-FFF2-40B4-BE49-F238E27FC236}">
                <a16:creationId xmlns:a16="http://schemas.microsoft.com/office/drawing/2014/main" id="{CAC645A4-5196-2C8A-E3C8-9CF0CFEA0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976" y="2074363"/>
            <a:ext cx="6861121" cy="2253481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779FE-046F-DD2D-8EB7-5C4312D3C0D6}"/>
                  </a:ext>
                </a:extLst>
              </p:cNvPr>
              <p:cNvSpPr txBox="1"/>
              <p:nvPr/>
            </p:nvSpPr>
            <p:spPr>
              <a:xfrm>
                <a:off x="1369863" y="2385539"/>
                <a:ext cx="40112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ar-AE" sz="1800" i="1" smtClean="0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ar-AE" sz="18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lang="ar-AE" sz="1800" i="1">
                              <a:solidFill>
                                <a:srgbClr val="C82505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ar-AE" sz="1800" dirty="0">
                  <a:solidFill>
                    <a:srgbClr val="C82506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77779FE-046F-DD2D-8EB7-5C4312D3C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863" y="2385539"/>
                <a:ext cx="40112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6F13AE17-F870-289C-BD1F-AA9FBD72F46C}"/>
                  </a:ext>
                </a:extLst>
              </p:cNvPr>
              <p:cNvSpPr txBox="1"/>
              <p:nvPr/>
            </p:nvSpPr>
            <p:spPr>
              <a:xfrm>
                <a:off x="2840350" y="3291388"/>
                <a:ext cx="2028696" cy="418448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squar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  <m:sup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𝑉𝐻</m:t>
                          </m:r>
                        </m:sup>
                      </m:sSubSup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=0.5,</m:t>
                      </m:r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sz="1600" i="1">
                          <a:solidFill>
                            <a:srgbClr val="93209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sz="1600" i="1">
                              <a:solidFill>
                                <a:srgbClr val="93209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sz="1600">
                  <a:solidFill>
                    <a:srgbClr val="942192"/>
                  </a:solidFill>
                </a:endParaRPr>
              </a:p>
            </p:txBody>
          </p:sp>
        </mc:Choice>
        <mc:Fallback xmlns="">
          <p:sp>
            <p:nvSpPr>
              <p:cNvPr id="17" name="Equation">
                <a:extLst>
                  <a:ext uri="{FF2B5EF4-FFF2-40B4-BE49-F238E27FC236}">
                    <a16:creationId xmlns:a16="http://schemas.microsoft.com/office/drawing/2014/main" id="{6F13AE17-F870-289C-BD1F-AA9FBD72F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0350" y="3291388"/>
                <a:ext cx="2028696" cy="418448"/>
              </a:xfrm>
              <a:prstGeom prst="rect">
                <a:avLst/>
              </a:prstGeom>
              <a:blipFill>
                <a:blip r:embed="rId7"/>
                <a:stretch>
                  <a:fillRect b="-1449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Equation">
                <a:extLst>
                  <a:ext uri="{FF2B5EF4-FFF2-40B4-BE49-F238E27FC236}">
                    <a16:creationId xmlns:a16="http://schemas.microsoft.com/office/drawing/2014/main" id="{DEAEA607-7972-6489-317F-C4D46B8A4831}"/>
                  </a:ext>
                </a:extLst>
              </p:cNvPr>
              <p:cNvSpPr txBox="1"/>
              <p:nvPr/>
            </p:nvSpPr>
            <p:spPr>
              <a:xfrm>
                <a:off x="1413242" y="3247236"/>
                <a:ext cx="312521" cy="276999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  <m:sup>
                          <m:r>
                            <a:rPr i="1">
                              <a:solidFill>
                                <a:srgbClr val="0264C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dirty="0">
                  <a:solidFill>
                    <a:srgbClr val="0365C0"/>
                  </a:solidFill>
                </a:endParaRPr>
              </a:p>
            </p:txBody>
          </p:sp>
        </mc:Choice>
        <mc:Fallback xmlns="">
          <p:sp>
            <p:nvSpPr>
              <p:cNvPr id="18" name="Equation">
                <a:extLst>
                  <a:ext uri="{FF2B5EF4-FFF2-40B4-BE49-F238E27FC236}">
                    <a16:creationId xmlns:a16="http://schemas.microsoft.com/office/drawing/2014/main" id="{DEAEA607-7972-6489-317F-C4D46B8A48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3242" y="3247236"/>
                <a:ext cx="312521" cy="276999"/>
              </a:xfrm>
              <a:prstGeom prst="rect">
                <a:avLst/>
              </a:prstGeom>
              <a:blipFill>
                <a:blip r:embed="rId8"/>
                <a:stretch>
                  <a:fillRect l="-19608" b="-6667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E1E81ED-39A8-7ADC-BBEC-D2872D1A4614}"/>
                  </a:ext>
                </a:extLst>
              </p:cNvPr>
              <p:cNvSpPr txBox="1"/>
              <p:nvPr/>
            </p:nvSpPr>
            <p:spPr>
              <a:xfrm>
                <a:off x="5562293" y="3320479"/>
                <a:ext cx="1050800" cy="285976"/>
              </a:xfrm>
              <a:prstGeom prst="rect">
                <a:avLst/>
              </a:prstGeom>
              <a:ln w="12700">
                <a:miter lim="400000"/>
              </a:ln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  <m:sup>
                          <m:r>
                            <a:rPr i="1">
                              <a:solidFill>
                                <a:srgbClr val="00872A"/>
                              </a:solidFill>
                              <a:latin typeface="Cambria Math" panose="02040503050406030204" pitchFamily="18" charset="0"/>
                            </a:rPr>
                            <m:t>𝑉𝐻</m:t>
                          </m:r>
                        </m:sup>
                      </m:sSubSup>
                      <m:r>
                        <a:rPr i="1">
                          <a:solidFill>
                            <a:srgbClr val="00872A"/>
                          </a:solidFill>
                          <a:latin typeface="Cambria Math" panose="02040503050406030204" pitchFamily="18" charset="0"/>
                        </a:rPr>
                        <m:t>=0.5</m:t>
                      </m:r>
                    </m:oMath>
                  </m:oMathPara>
                </a14:m>
                <a:endParaRPr>
                  <a:solidFill>
                    <a:srgbClr val="00882B"/>
                  </a:solidFill>
                </a:endParaRPr>
              </a:p>
            </p:txBody>
          </p:sp>
        </mc:Choice>
        <mc:Fallback xmlns="">
          <p:sp>
            <p:nvSpPr>
              <p:cNvPr id="19" name="Equation">
                <a:extLst>
                  <a:ext uri="{FF2B5EF4-FFF2-40B4-BE49-F238E27FC236}">
                    <a16:creationId xmlns:a16="http://schemas.microsoft.com/office/drawing/2014/main" id="{FE1E81ED-39A8-7ADC-BBEC-D2872D1A46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2293" y="3320479"/>
                <a:ext cx="1050800" cy="285976"/>
              </a:xfrm>
              <a:prstGeom prst="rect">
                <a:avLst/>
              </a:prstGeom>
              <a:blipFill>
                <a:blip r:embed="rId9"/>
                <a:stretch>
                  <a:fillRect l="-7514" t="-2128" r="-5202" b="-34043"/>
                </a:stretch>
              </a:blipFill>
              <a:ln w="12700">
                <a:miter lim="4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1309.4819 (dragged) 3.pdf" descr="1309.4819 (dragged) 3.pdf">
            <a:extLst>
              <a:ext uri="{FF2B5EF4-FFF2-40B4-BE49-F238E27FC236}">
                <a16:creationId xmlns:a16="http://schemas.microsoft.com/office/drawing/2014/main" id="{EF8FB86D-02F0-7028-170E-AB5DF94546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87754" y="557922"/>
            <a:ext cx="3426050" cy="3323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 descr="A black and white math equation&#10;&#10;Description automatically generated with medium confidence">
            <a:extLst>
              <a:ext uri="{FF2B5EF4-FFF2-40B4-BE49-F238E27FC236}">
                <a16:creationId xmlns:a16="http://schemas.microsoft.com/office/drawing/2014/main" id="{DC047768-403E-C4EA-13A8-65B085342A5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87" y="4818431"/>
            <a:ext cx="3325826" cy="1254000"/>
          </a:xfrm>
          <a:prstGeom prst="rect">
            <a:avLst/>
          </a:prstGeom>
        </p:spPr>
      </p:pic>
      <p:pic>
        <p:nvPicPr>
          <p:cNvPr id="22" name="Picture 21" descr="A black and white image of a spiral&#10;&#10;Description automatically generated with medium confidence">
            <a:extLst>
              <a:ext uri="{FF2B5EF4-FFF2-40B4-BE49-F238E27FC236}">
                <a16:creationId xmlns:a16="http://schemas.microsoft.com/office/drawing/2014/main" id="{819179FC-95FD-B9BF-B531-5BD687ECE409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9" t="6678" r="31838" b="67459"/>
          <a:stretch/>
        </p:blipFill>
        <p:spPr>
          <a:xfrm>
            <a:off x="8071989" y="4315913"/>
            <a:ext cx="3426050" cy="1642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8E15EF-D977-4351-0FDF-D2D557799C15}"/>
                  </a:ext>
                </a:extLst>
              </p:cNvPr>
              <p:cNvSpPr txBox="1"/>
              <p:nvPr/>
            </p:nvSpPr>
            <p:spPr>
              <a:xfrm>
                <a:off x="8187754" y="5755269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78E15EF-D977-4351-0FDF-D2D557799C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7754" y="5755269"/>
                <a:ext cx="310470" cy="276999"/>
              </a:xfrm>
              <a:prstGeom prst="rect">
                <a:avLst/>
              </a:prstGeom>
              <a:blipFill>
                <a:blip r:embed="rId13"/>
                <a:stretch>
                  <a:fillRect l="-11765"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A33CC77-622A-3C2A-F698-2323E7B1A0BB}"/>
                  </a:ext>
                </a:extLst>
              </p:cNvPr>
              <p:cNvSpPr txBox="1"/>
              <p:nvPr/>
            </p:nvSpPr>
            <p:spPr>
              <a:xfrm>
                <a:off x="8254112" y="4244411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A33CC77-622A-3C2A-F698-2323E7B1A0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4112" y="4244411"/>
                <a:ext cx="310470" cy="276999"/>
              </a:xfrm>
              <a:prstGeom prst="rect">
                <a:avLst/>
              </a:prstGeom>
              <a:blipFill>
                <a:blip r:embed="rId14"/>
                <a:stretch>
                  <a:fillRect l="-117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EFCCFB-BB0C-6A95-24E1-81EBEE55FB09}"/>
                  </a:ext>
                </a:extLst>
              </p:cNvPr>
              <p:cNvSpPr txBox="1"/>
              <p:nvPr/>
            </p:nvSpPr>
            <p:spPr>
              <a:xfrm>
                <a:off x="9610700" y="4673067"/>
                <a:ext cx="290079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EEFCCFB-BB0C-6A95-24E1-81EBEE55FB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0700" y="4673067"/>
                <a:ext cx="290079" cy="276999"/>
              </a:xfrm>
              <a:prstGeom prst="rect">
                <a:avLst/>
              </a:prstGeom>
              <a:blipFill>
                <a:blip r:embed="rId15"/>
                <a:stretch>
                  <a:fillRect l="-21277" r="-4255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3A4ABB2-4297-F4A3-41C0-5F0C1A0F1EA2}"/>
                  </a:ext>
                </a:extLst>
              </p:cNvPr>
              <p:cNvSpPr txBox="1"/>
              <p:nvPr/>
            </p:nvSpPr>
            <p:spPr>
              <a:xfrm>
                <a:off x="11008024" y="4313114"/>
                <a:ext cx="22794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3A4ABB2-4297-F4A3-41C0-5F0C1A0F1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08024" y="4313114"/>
                <a:ext cx="227947" cy="276999"/>
              </a:xfrm>
              <a:prstGeom prst="rect">
                <a:avLst/>
              </a:prstGeom>
              <a:blipFill>
                <a:blip r:embed="rId16"/>
                <a:stretch>
                  <a:fillRect l="-27027" r="-21622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D4703D-55D3-48CA-03E9-B3DC549A57B1}"/>
                  </a:ext>
                </a:extLst>
              </p:cNvPr>
              <p:cNvSpPr txBox="1"/>
              <p:nvPr/>
            </p:nvSpPr>
            <p:spPr>
              <a:xfrm>
                <a:off x="11072002" y="5681152"/>
                <a:ext cx="1947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ED4703D-55D3-48CA-03E9-B3DC549A57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72002" y="5681152"/>
                <a:ext cx="194797" cy="276999"/>
              </a:xfrm>
              <a:prstGeom prst="rect">
                <a:avLst/>
              </a:prstGeom>
              <a:blipFill>
                <a:blip r:embed="rId17"/>
                <a:stretch>
                  <a:fillRect l="-28125" r="-28125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F1F36616-CAB8-90D4-9E0B-CB87ABFE3DBD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59" y="4381835"/>
            <a:ext cx="5956300" cy="469900"/>
          </a:xfrm>
          <a:prstGeom prst="rect">
            <a:avLst/>
          </a:prstGeom>
        </p:spPr>
      </p:pic>
      <p:pic>
        <p:nvPicPr>
          <p:cNvPr id="32" name="Picture 31" descr="A math equation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46CE18DA-6D4A-079A-80FC-43821CBDA03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318" y="4907555"/>
            <a:ext cx="4070562" cy="1042461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07555F8-EC69-F8E7-E9B2-07B05FADD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68609" y="6378568"/>
            <a:ext cx="9038167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2738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r>
              <a:rPr lang="en-US" dirty="0">
                <a:latin typeface="Times New Roman"/>
                <a:ea typeface="Calibri Light"/>
                <a:cs typeface="Calibri Light"/>
              </a:rPr>
              <a:t>Past Studies: Snowmass 2022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F91B4-C8E6-C479-51C4-A1F432058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390" y="1036020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Times New Roman"/>
                <a:ea typeface="Calibri"/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</a:t>
            </a:r>
            <a:r>
              <a:rPr lang="en-US" dirty="0">
                <a:solidFill>
                  <a:srgbClr val="0070C0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2205.07715</a:t>
            </a:r>
            <a:endParaRPr lang="en-US" dirty="0">
              <a:solidFill>
                <a:srgbClr val="0070C0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ea typeface="+mn-lt"/>
              <a:cs typeface="+mn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7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fld>
            <a:endParaRPr lang="en-US" sz="16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4EF630-83F4-36BD-77B9-57E87693D59A}"/>
                  </a:ext>
                </a:extLst>
              </p:cNvPr>
              <p:cNvSpPr txBox="1"/>
              <p:nvPr/>
            </p:nvSpPr>
            <p:spPr>
              <a:xfrm>
                <a:off x="119472" y="5237767"/>
                <a:ext cx="10324188" cy="95487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Signal</a:t>
                </a:r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𝑍𝐻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𝑙𝑙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𝑏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.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Background:</a:t>
                </a:r>
                <a:r>
                  <a:rPr lang="en-US" dirty="0">
                    <a:ea typeface="Cambria Math" panose="02040503050406030204" pitchFamily="18" charset="0"/>
                    <a:cs typeface="Calibri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𝑍𝑍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𝑙𝑙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cs typeface="Calibri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𝑟𝑒𝑐𝑜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𝐵𝑎𝑐𝑘𝑔𝑟𝑜𝑢𝑛𝑑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 </a:t>
                </a:r>
                <a:r>
                  <a:rPr lang="en-US" dirty="0">
                    <a:latin typeface="Times New Roman"/>
                    <a:cs typeface="Calibri"/>
                  </a:rPr>
                  <a:t>~ 1/10</a:t>
                </a:r>
                <a:r>
                  <a:rPr lang="en-US" baseline="30000" dirty="0">
                    <a:latin typeface="Times New Roman"/>
                    <a:cs typeface="Calibri"/>
                  </a:rPr>
                  <a:t>th</a:t>
                </a:r>
                <a:r>
                  <a:rPr lang="en-US" dirty="0">
                    <a:latin typeface="Times New Roman"/>
                    <a:cs typeface="Calibri"/>
                  </a:rPr>
                  <a:t> of </a:t>
                </a:r>
                <a:r>
                  <a:rPr lang="en-US" dirty="0">
                    <a:solidFill>
                      <a:srgbClr val="FF0000"/>
                    </a:solidFill>
                    <a:latin typeface="Times New Roman"/>
                    <a:cs typeface="Calibri"/>
                  </a:rPr>
                  <a:t>signal</a:t>
                </a:r>
                <a:r>
                  <a:rPr lang="en-US" dirty="0">
                    <a:latin typeface="Times New Roman"/>
                    <a:cs typeface="Calibri"/>
                  </a:rPr>
                  <a:t>,</a:t>
                </a:r>
                <a:endParaRPr lang="en-US" dirty="0">
                  <a:solidFill>
                    <a:schemeClr val="tx1"/>
                  </a:solidFill>
                  <a:latin typeface="Times New Roman"/>
                  <a:cs typeface="Calibri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Z mass, angles input to combine, 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Calibri"/>
                          </a:rPr>
                          <m:t>𝐻𝑉𝑉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 returned at 68% CL. </a:t>
                </a:r>
              </a:p>
              <a:p>
                <a:r>
                  <a:rPr lang="en-US" dirty="0">
                    <a:solidFill>
                      <a:schemeClr val="tx1"/>
                    </a:solidFill>
                    <a:latin typeface="Times New Roman"/>
                    <a:cs typeface="Calibri"/>
                  </a:rPr>
                  <a:t>4+ different samples (SM Signal, BSM Signal, Background, SM/BSM Interference) used to produce fits.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34EF630-83F4-36BD-77B9-57E87693D5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472" y="5237767"/>
                <a:ext cx="10324188" cy="954877"/>
              </a:xfrm>
              <a:prstGeom prst="rect">
                <a:avLst/>
              </a:prstGeom>
              <a:blipFill>
                <a:blip r:embed="rId5"/>
                <a:stretch>
                  <a:fillRect l="-532" t="-3185" b="-8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975FF192-9A20-9A47-31A3-1F63235F7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472" y="1939337"/>
            <a:ext cx="3279230" cy="3284152"/>
          </a:xfrm>
          <a:prstGeom prst="rect">
            <a:avLst/>
          </a:prstGeom>
        </p:spPr>
      </p:pic>
      <p:pic>
        <p:nvPicPr>
          <p:cNvPr id="14" name="Picture 13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ECDFA724-E2D4-219C-6D7C-9583E54F95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8702" y="2120921"/>
            <a:ext cx="3030609" cy="3074594"/>
          </a:xfrm>
          <a:prstGeom prst="rect">
            <a:avLst/>
          </a:prstGeom>
        </p:spPr>
      </p:pic>
      <p:pic>
        <p:nvPicPr>
          <p:cNvPr id="15" name="Picture 14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094692C7-1D11-023F-E1BE-8B923EACCDF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"/>
          <a:stretch/>
        </p:blipFill>
        <p:spPr>
          <a:xfrm>
            <a:off x="6447501" y="2120921"/>
            <a:ext cx="5530943" cy="302721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8019D7C-78B5-99A3-7D09-A9A6263C4AA1}"/>
              </a:ext>
            </a:extLst>
          </p:cNvPr>
          <p:cNvSpPr/>
          <p:nvPr/>
        </p:nvSpPr>
        <p:spPr>
          <a:xfrm>
            <a:off x="6416528" y="3646311"/>
            <a:ext cx="5551068" cy="203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BE20971-954A-87C7-3E13-F65C0608B49F}"/>
              </a:ext>
            </a:extLst>
          </p:cNvPr>
          <p:cNvSpPr/>
          <p:nvPr/>
        </p:nvSpPr>
        <p:spPr>
          <a:xfrm>
            <a:off x="2020824" y="4352401"/>
            <a:ext cx="155448" cy="183023"/>
          </a:xfrm>
          <a:prstGeom prst="ellipse">
            <a:avLst/>
          </a:prstGeom>
          <a:noFill/>
          <a:ln>
            <a:solidFill>
              <a:srgbClr val="002D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BC025C-1F73-068D-5368-FAF78AFFB76E}"/>
              </a:ext>
            </a:extLst>
          </p:cNvPr>
          <p:cNvCxnSpPr/>
          <p:nvPr/>
        </p:nvCxnSpPr>
        <p:spPr>
          <a:xfrm flipV="1">
            <a:off x="2176272" y="2788596"/>
            <a:ext cx="3193396" cy="1655316"/>
          </a:xfrm>
          <a:prstGeom prst="straightConnector1">
            <a:avLst/>
          </a:prstGeom>
          <a:ln>
            <a:solidFill>
              <a:srgbClr val="002D7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>
            <a:extLst>
              <a:ext uri="{FF2B5EF4-FFF2-40B4-BE49-F238E27FC236}">
                <a16:creationId xmlns:a16="http://schemas.microsoft.com/office/drawing/2014/main" id="{7C87A984-794B-225F-A8B1-FB22AA189E32}"/>
              </a:ext>
            </a:extLst>
          </p:cNvPr>
          <p:cNvSpPr/>
          <p:nvPr/>
        </p:nvSpPr>
        <p:spPr>
          <a:xfrm>
            <a:off x="5281566" y="2505599"/>
            <a:ext cx="1116772" cy="393244"/>
          </a:xfrm>
          <a:prstGeom prst="ellipse">
            <a:avLst/>
          </a:prstGeom>
          <a:noFill/>
          <a:ln>
            <a:solidFill>
              <a:srgbClr val="002D7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7DD8E2C5-03B8-8FFE-B1BF-A9227804F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540668" y="6321813"/>
            <a:ext cx="9110662" cy="423740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8425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0063" y="29372"/>
            <a:ext cx="9495694" cy="1700701"/>
          </a:xfrm>
        </p:spPr>
        <p:txBody>
          <a:bodyPr/>
          <a:lstStyle/>
          <a:p>
            <a:pPr algn="ctr"/>
            <a:r>
              <a:rPr lang="en-US" dirty="0">
                <a:latin typeface="Times New Roman"/>
                <a:ea typeface="Calibri Light"/>
                <a:cs typeface="Calibri Light"/>
              </a:rPr>
              <a:t>Previous Results: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9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4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F18B1BE-144E-3774-9A0F-D1601A2950B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29309" y="1812550"/>
                <a:ext cx="7803323" cy="4351338"/>
              </a:xfrm>
            </p:spPr>
            <p:txBody>
              <a:bodyPr/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Borrows selection and samples from the Higgs recoil analysis.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Log-likelihood fit made from angular distributions.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Uses </a:t>
                </a:r>
                <a:r>
                  <a:rPr lang="en-US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Reco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data, FCC signal yield and luminosity.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Considers Snowmass background (Gen-Level ZZ samples, ~10% of signal, rescaled to match final states of recoil-mass study.)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68% CL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+mj-lt"/>
                            <a:cs typeface="Calibri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+mj-lt"/>
                            <a:cs typeface="Calibri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+mj-lt"/>
                            <a:cs typeface="Calibri"/>
                          </a:rPr>
                          <m:t>𝐶𝑃</m:t>
                        </m:r>
                      </m:sub>
                      <m:sup>
                        <m:r>
                          <a:rPr lang="en-US" b="0" i="1" smtClean="0">
                            <a:latin typeface="+mj-lt"/>
                            <a:cs typeface="Calibri"/>
                          </a:rPr>
                          <m:t>𝐻𝑍𝑍</m:t>
                        </m:r>
                      </m:sup>
                    </m:sSubSup>
                  </m:oMath>
                </a14:m>
                <a:r>
                  <a:rPr lang="en-US" dirty="0"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+mj-lt"/>
                        <a:ea typeface="Cambria Math" panose="02040503050406030204" pitchFamily="18" charset="0"/>
                        <a:cs typeface="Calibri"/>
                      </a:rPr>
                      <m:t>≈±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/>
                      </a:rPr>
                      <m:t>3.7</m:t>
                    </m:r>
                    <m:r>
                      <a:rPr lang="en-US" b="0" i="1" smtClean="0">
                        <a:latin typeface="+mj-lt"/>
                        <a:ea typeface="Cambria Math" panose="02040503050406030204" pitchFamily="18" charset="0"/>
                        <a:cs typeface="Calibri"/>
                      </a:rPr>
                      <m:t>∗</m:t>
                    </m:r>
                    <m:sSup>
                      <m:sSupPr>
                        <m:ctrlPr>
                          <a:rPr lang="en-US" b="0" i="1" smtClean="0">
                            <a:latin typeface="+mj-lt"/>
                            <a:ea typeface="Cambria Math" panose="02040503050406030204" pitchFamily="18" charset="0"/>
                            <a:cs typeface="Calibri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+mj-lt"/>
                            <a:ea typeface="Cambria Math" panose="02040503050406030204" pitchFamily="18" charset="0"/>
                            <a:cs typeface="Calibri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+mj-lt"/>
                            <a:ea typeface="Cambria Math" panose="02040503050406030204" pitchFamily="18" charset="0"/>
                            <a:cs typeface="Calibri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/>
                          </a:rPr>
                          <m:t>5</m:t>
                        </m:r>
                      </m:sup>
                    </m:sSup>
                  </m:oMath>
                </a14:m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2F18B1BE-144E-3774-9A0F-D1601A2950B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29309" y="1812550"/>
                <a:ext cx="7803323" cy="4351338"/>
              </a:xfrm>
              <a:blipFill>
                <a:blip r:embed="rId3"/>
                <a:stretch>
                  <a:fillRect l="-1463" t="-2326" r="-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7426121E-6BFB-5A1D-E631-662A5692B1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4013" y="1671987"/>
            <a:ext cx="4224555" cy="42968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880DBDB-55C4-A97C-01D4-0EE33E4C31C7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668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1953" y="13433"/>
            <a:ext cx="9495694" cy="1700701"/>
          </a:xfrm>
        </p:spPr>
        <p:txBody>
          <a:bodyPr/>
          <a:lstStyle/>
          <a:p>
            <a:pPr algn="ctr"/>
            <a:r>
              <a:rPr lang="en-US" dirty="0">
                <a:latin typeface="Times New Roman"/>
                <a:ea typeface="Calibri Light"/>
                <a:cs typeface="Calibri Light"/>
              </a:rPr>
              <a:t>Goals of Study: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9" y="6304451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5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5C58C-8435-C977-783F-64CA3ACEC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4717" y="1665525"/>
            <a:ext cx="10847753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u="sng" dirty="0">
                <a:latin typeface="Times New Roman"/>
                <a:cs typeface="Calibri"/>
              </a:rPr>
              <a:t>Physics Goals: </a:t>
            </a:r>
            <a:endParaRPr lang="en-US" sz="2400" u="sng" dirty="0">
              <a:cs typeface="Calibri" panose="020F0502020204030204"/>
            </a:endParaRPr>
          </a:p>
          <a:p>
            <a:r>
              <a:rPr lang="en-US" sz="2400" dirty="0">
                <a:latin typeface="Times New Roman"/>
                <a:ea typeface="Calibri"/>
                <a:cs typeface="Calibri"/>
              </a:rPr>
              <a:t>Examine behavior of spikes at the extrema of the cosine plots. </a:t>
            </a:r>
            <a:endParaRPr lang="en-US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Update cuts to reduce background. Include a new cut on the cosine parameter. </a:t>
            </a:r>
            <a:endParaRPr lang="en-US" sz="2400" dirty="0">
              <a:latin typeface="Times New Roman"/>
              <a:ea typeface="Calibri"/>
              <a:cs typeface="Calibri"/>
            </a:endParaRPr>
          </a:p>
          <a:p>
            <a:r>
              <a:rPr lang="en-US" sz="2400" dirty="0">
                <a:latin typeface="Times New Roman"/>
                <a:ea typeface="Calibri"/>
                <a:cs typeface="Calibri"/>
              </a:rPr>
              <a:t>Produce updated likelihood fits with all background samples and yields reflective of updated cuts. </a:t>
            </a:r>
          </a:p>
          <a:p>
            <a:pPr marL="0" indent="0">
              <a:buNone/>
            </a:pPr>
            <a:endParaRPr lang="en-US" sz="2400" dirty="0">
              <a:latin typeface="Times New Roman"/>
              <a:ea typeface="Calibri"/>
              <a:cs typeface="Calibri"/>
            </a:endParaRPr>
          </a:p>
          <a:p>
            <a:pPr marL="0" indent="0">
              <a:buNone/>
            </a:pPr>
            <a:r>
              <a:rPr lang="en-US" sz="2400" u="sng" dirty="0">
                <a:latin typeface="Times New Roman"/>
                <a:ea typeface="Calibri"/>
                <a:cs typeface="Calibri"/>
              </a:rPr>
              <a:t>Technical Goal: </a:t>
            </a:r>
          </a:p>
          <a:p>
            <a:r>
              <a:rPr lang="en-US" sz="2400" dirty="0">
                <a:latin typeface="Times New Roman"/>
                <a:ea typeface="Calibri"/>
                <a:cs typeface="Calibri"/>
              </a:rPr>
              <a:t>Incorporate Matrix Element Likelihood Approach (MELA) into the FCC framework directly, rather than reweighting separately.</a:t>
            </a:r>
            <a:endParaRPr lang="en-US" dirty="0">
              <a:latin typeface="Times New Roman"/>
              <a:ea typeface="Calibri"/>
              <a:cs typeface="Calibri"/>
            </a:endParaRPr>
          </a:p>
          <a:p>
            <a:pPr marL="457200" lvl="1" indent="0">
              <a:buNone/>
            </a:pPr>
            <a:endParaRPr lang="en-US" dirty="0">
              <a:latin typeface="Times New Roman"/>
              <a:ea typeface="Calibri"/>
              <a:cs typeface="Calibri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6CAE26-17F7-DB8E-0424-B4DE6921807C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2849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74391" y="1516"/>
                <a:ext cx="9495694" cy="1700701"/>
              </a:xfrm>
            </p:spPr>
            <p:txBody>
              <a:bodyPr/>
              <a:lstStyle/>
              <a:p>
                <a:pPr algn="ctr"/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Behavior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4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4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US" sz="44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os</m:t>
                        </m:r>
                      </m:fName>
                      <m:e>
                        <m:sSub>
                          <m:sSubPr>
                            <m:ctrlPr>
                              <a:rPr lang="en-US" sz="44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sz="4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dirty="0">
                    <a:latin typeface="Times New Roman"/>
                    <a:ea typeface="Calibri Light"/>
                    <a:cs typeface="Calibri Light"/>
                  </a:rPr>
                  <a:t> Endpoints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74391" y="1516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6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6" name="1309.4819 (dragged) 3.pdf" descr="1309.4819 (dragged) 3.pdf">
            <a:extLst>
              <a:ext uri="{FF2B5EF4-FFF2-40B4-BE49-F238E27FC236}">
                <a16:creationId xmlns:a16="http://schemas.microsoft.com/office/drawing/2014/main" id="{42DA04BF-1040-F68D-E26A-BF4C4B6223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089" y="1412502"/>
            <a:ext cx="4011305" cy="389075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2A0563-5831-C666-C8D5-B07E7D82E938}"/>
                  </a:ext>
                </a:extLst>
              </p:cNvPr>
              <p:cNvSpPr txBox="1"/>
              <p:nvPr/>
            </p:nvSpPr>
            <p:spPr>
              <a:xfrm>
                <a:off x="1623048" y="4981490"/>
                <a:ext cx="365760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unc>
                      <m:funcPr>
                        <m:ctrlPr>
                          <a:rPr lang="en-US" i="1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 </m:t>
                        </m:r>
                      </m:e>
                    </m:fun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is the angle between muon and recoil direction. </a:t>
                </a:r>
                <a:r>
                  <a:rPr lang="en-US" dirty="0">
                    <a:latin typeface="Times New Roman" panose="02020603050405020304" pitchFamily="18" charset="0"/>
                    <a:ea typeface="Calibri Light"/>
                    <a:cs typeface="Times New Roman" panose="02020603050405020304" pitchFamily="18" charset="0"/>
                  </a:rPr>
                  <a:t>A cut on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 Light"/>
                          </a:rPr>
                          <m:t> </m:t>
                        </m:r>
                      </m:e>
                    </m:func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will not be biasing as it is independent of other observables. </a:t>
                </a:r>
              </a:p>
              <a:p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92A0563-5831-C666-C8D5-B07E7D82E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48" y="4981490"/>
                <a:ext cx="3657600" cy="1477328"/>
              </a:xfrm>
              <a:prstGeom prst="rect">
                <a:avLst/>
              </a:prstGeom>
              <a:blipFill>
                <a:blip r:embed="rId5"/>
                <a:stretch>
                  <a:fillRect l="-1384" t="-17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4FB1CB40-AAFB-38E1-E501-E3659FC513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7816" y="1092798"/>
            <a:ext cx="4011711" cy="3890756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22CF1E3A-8E97-C761-3BC9-89877DB262C7}"/>
              </a:ext>
            </a:extLst>
          </p:cNvPr>
          <p:cNvSpPr/>
          <p:nvPr/>
        </p:nvSpPr>
        <p:spPr>
          <a:xfrm>
            <a:off x="8981954" y="1804849"/>
            <a:ext cx="688131" cy="1726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125E594-5E5F-FA3C-4BEE-3BDB6F33A959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83404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30921" y="-566081"/>
                <a:ext cx="10152695" cy="1700701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Events</m:t>
                        </m:r>
                        <m: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at</m:t>
                        </m:r>
                        <m: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US" sz="2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os</m:t>
                        </m:r>
                      </m:fName>
                      <m:e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Endpoints and Correlations to Other Observables: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30921" y="-566081"/>
                <a:ext cx="10152695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0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7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F52B09-1203-DF79-5FB4-DEBFAFC5E7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197" y="626421"/>
            <a:ext cx="2911477" cy="28236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1BA940D-BF0E-40C1-7B0B-60496AEAF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1725" y="626421"/>
            <a:ext cx="2911477" cy="282369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BDC7DA-D19D-9391-7F4D-196AF44372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6197" y="3435788"/>
            <a:ext cx="2911478" cy="282369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93CC41D-4E34-CB81-6EB5-788637A14C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80424" y="3401970"/>
            <a:ext cx="2911478" cy="28236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382E54-925A-7844-5692-EDEE522A94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31970" y="639041"/>
            <a:ext cx="2911477" cy="28236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C07C36-34AB-A2CF-D61F-F1E1FFD69ED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36152" y="639041"/>
            <a:ext cx="2911479" cy="28236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E0EC8C6-7C26-8F2E-2AA3-DA63E120D0C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96703" y="643330"/>
            <a:ext cx="2911477" cy="282369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1B2F24A-D06E-10C4-CCDD-78281943539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89048" y="3425839"/>
            <a:ext cx="2911477" cy="282369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8BDC2F9-3050-2BF1-0173-5E74CE1320E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33318" y="3418878"/>
            <a:ext cx="2911479" cy="28236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2A37F00-791A-C36E-3A49-C9BD1039E9F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300939" y="3445736"/>
            <a:ext cx="2890963" cy="28037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C7BA8D7-7C0C-A5FA-A3E1-9DEC4B8FA1D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989047" y="648840"/>
            <a:ext cx="2911477" cy="282369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299BAEF-5E3A-F235-2AA2-C5967A323A1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47839" y="639041"/>
            <a:ext cx="2911477" cy="282369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955EEAE-7879-272B-F5C7-D8911D8083CD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CD760FE-6284-6F94-34AF-5017D88E4C18}"/>
              </a:ext>
            </a:extLst>
          </p:cNvPr>
          <p:cNvSpPr/>
          <p:nvPr/>
        </p:nvSpPr>
        <p:spPr>
          <a:xfrm>
            <a:off x="5095998" y="1476350"/>
            <a:ext cx="688131" cy="1726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7BE9106-7048-07B4-423E-F7006A1F193C}"/>
              </a:ext>
            </a:extLst>
          </p:cNvPr>
          <p:cNvSpPr/>
          <p:nvPr/>
        </p:nvSpPr>
        <p:spPr>
          <a:xfrm>
            <a:off x="3125977" y="1428976"/>
            <a:ext cx="688131" cy="1726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28D303-63AB-6FBB-3672-2864BE13CBEB}"/>
                  </a:ext>
                </a:extLst>
              </p:cNvPr>
              <p:cNvSpPr txBox="1"/>
              <p:nvPr/>
            </p:nvSpPr>
            <p:spPr>
              <a:xfrm>
                <a:off x="423512" y="1780674"/>
                <a:ext cx="229081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The plots on this slide only contain events at the endpoints of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sz="1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F128D303-63AB-6FBB-3672-2864BE13CB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512" y="1780674"/>
                <a:ext cx="2290812" cy="1200329"/>
              </a:xfrm>
              <a:prstGeom prst="rect">
                <a:avLst/>
              </a:prstGeom>
              <a:blipFill>
                <a:blip r:embed="rId16"/>
                <a:stretch>
                  <a:fillRect l="-2210" t="-2105" r="-16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62918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30922" y="-566081"/>
                <a:ext cx="9495694" cy="1700701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C</m:t>
                        </m:r>
                        <m:r>
                          <m:rPr>
                            <m:sty m:val="p"/>
                          </m:rPr>
                          <a:rPr lang="en-US" sz="2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 Light"/>
                            <a:cs typeface="Calibri Light"/>
                          </a:rPr>
                          <m:t>os</m:t>
                        </m:r>
                      </m:fName>
                      <m:e>
                        <m:sSub>
                          <m:sSubPr>
                            <m:ctrlPr>
                              <a:rPr lang="en-US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Calibri Light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𝜃</m:t>
                            </m:r>
                          </m:e>
                          <m:sub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Calibri Light"/>
                              </a:rPr>
                              <m:t>2</m:t>
                            </m:r>
                          </m:sub>
                        </m:sSub>
                      </m:e>
                    </m:func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 of Z/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𝛾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*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⟶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𝜇𝜇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 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𝜏𝜏</m:t>
                    </m:r>
                  </m:oMath>
                </a14:m>
                <a:r>
                  <a:rPr lang="en-US" sz="2800" dirty="0">
                    <a:latin typeface="Times New Roman"/>
                    <a:ea typeface="Calibri Light"/>
                    <a:cs typeface="Calibri Light"/>
                  </a:rPr>
                  <a:t>: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8600773-7AE9-C752-D4EF-AAC98E7FD25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30922" y="-566081"/>
                <a:ext cx="9495694" cy="1700701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8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410791-4359-613A-E5E2-4304FE984222}"/>
                  </a:ext>
                </a:extLst>
              </p:cNvPr>
              <p:cNvSpPr txBox="1"/>
              <p:nvPr/>
            </p:nvSpPr>
            <p:spPr>
              <a:xfrm>
                <a:off x="1623048" y="5243582"/>
                <a:ext cx="294724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Horns are nearly all from </a:t>
                </a:r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𝜏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𝜏</m:t>
                    </m:r>
                  </m:oMath>
                </a14:m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events. There are no events in the bins below 0.98. 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7410791-4359-613A-E5E2-4304FE9842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3048" y="5243582"/>
                <a:ext cx="2947240" cy="923330"/>
              </a:xfrm>
              <a:prstGeom prst="rect">
                <a:avLst/>
              </a:prstGeom>
              <a:blipFill>
                <a:blip r:embed="rId4"/>
                <a:stretch>
                  <a:fillRect l="-1717" t="-2703" r="-2575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24E99D03-F73A-16C3-7426-1C29D9542CAD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DD968D45-13E4-2AD7-089C-AC78A999D2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7816" y="568015"/>
            <a:ext cx="4904057" cy="475619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8F4E34C-6725-17D3-5EEB-60309819FF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69660" y="665100"/>
            <a:ext cx="4703850" cy="4562026"/>
          </a:xfrm>
          <a:prstGeom prst="rect">
            <a:avLst/>
          </a:prstGeom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7EF45DEF-6243-28A7-7A24-A8B97374ACFE}"/>
              </a:ext>
            </a:extLst>
          </p:cNvPr>
          <p:cNvSpPr/>
          <p:nvPr/>
        </p:nvSpPr>
        <p:spPr>
          <a:xfrm>
            <a:off x="6375309" y="4336947"/>
            <a:ext cx="688131" cy="6463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81960D-ED0D-273D-4907-E47294231F3B}"/>
                  </a:ext>
                </a:extLst>
              </p:cNvPr>
              <p:cNvSpPr txBox="1"/>
              <p:nvPr/>
            </p:nvSpPr>
            <p:spPr>
              <a:xfrm>
                <a:off x="7256875" y="2833141"/>
                <a:ext cx="238718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 Light"/>
                      </a:rPr>
                      <m:t>𝜇𝜇</m:t>
                    </m:r>
                  </m:oMath>
                </a14:m>
                <a:r>
                  <a:rPr lang="en-US" dirty="0"/>
                  <a:t> events are clustered  near 0 missing energy. </a:t>
                </a:r>
              </a:p>
            </p:txBody>
          </p:sp>
        </mc:Choice>
        <mc:Fallback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981960D-ED0D-273D-4907-E47294231F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6875" y="2833141"/>
                <a:ext cx="2387187" cy="646331"/>
              </a:xfrm>
              <a:prstGeom prst="rect">
                <a:avLst/>
              </a:prstGeom>
              <a:blipFill>
                <a:blip r:embed="rId7"/>
                <a:stretch>
                  <a:fillRect l="-2116" t="-5769" r="-5291" b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 descr="A graph with a red line&#10;&#10;Description automatically generated">
            <a:extLst>
              <a:ext uri="{FF2B5EF4-FFF2-40B4-BE49-F238E27FC236}">
                <a16:creationId xmlns:a16="http://schemas.microsoft.com/office/drawing/2014/main" id="{78603514-9E6F-4C00-FC73-2F2D8193B2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291" y="3588278"/>
            <a:ext cx="1257565" cy="676110"/>
          </a:xfrm>
          <a:prstGeom prst="rect">
            <a:avLst/>
          </a:prstGeom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A8648C66-5B38-9842-EB0D-32618E2BFC84}"/>
              </a:ext>
            </a:extLst>
          </p:cNvPr>
          <p:cNvSpPr/>
          <p:nvPr/>
        </p:nvSpPr>
        <p:spPr>
          <a:xfrm>
            <a:off x="7277939" y="3487236"/>
            <a:ext cx="1463040" cy="7867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11ED774-2387-066A-6847-01FA02579D6E}"/>
              </a:ext>
            </a:extLst>
          </p:cNvPr>
          <p:cNvCxnSpPr>
            <a:cxnSpLocks/>
            <a:stCxn id="39" idx="2"/>
            <a:endCxn id="31" idx="0"/>
          </p:cNvCxnSpPr>
          <p:nvPr/>
        </p:nvCxnSpPr>
        <p:spPr>
          <a:xfrm flipH="1">
            <a:off x="6719375" y="3880612"/>
            <a:ext cx="558564" cy="4563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2CE8AE3-D9F0-57B4-3A1F-C13EDEBD0218}"/>
              </a:ext>
            </a:extLst>
          </p:cNvPr>
          <p:cNvCxnSpPr>
            <a:cxnSpLocks/>
            <a:stCxn id="39" idx="4"/>
          </p:cNvCxnSpPr>
          <p:nvPr/>
        </p:nvCxnSpPr>
        <p:spPr>
          <a:xfrm flipH="1">
            <a:off x="7063440" y="4273987"/>
            <a:ext cx="946019" cy="3993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7578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00773-7AE9-C752-D4EF-AAC98E7FD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38194" y="-386972"/>
            <a:ext cx="14040501" cy="1700701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Times New Roman"/>
                <a:ea typeface="Calibri Light"/>
                <a:cs typeface="Calibri Light"/>
              </a:rPr>
              <a:t>New Cuts Being Made: N-1 Plots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37AD34-A08E-9666-6F79-DC714DBBADD7}"/>
              </a:ext>
            </a:extLst>
          </p:cNvPr>
          <p:cNvSpPr/>
          <p:nvPr/>
        </p:nvSpPr>
        <p:spPr>
          <a:xfrm>
            <a:off x="-29308" y="6269282"/>
            <a:ext cx="12250613" cy="597876"/>
          </a:xfrm>
          <a:prstGeom prst="rect">
            <a:avLst/>
          </a:prstGeom>
          <a:solidFill>
            <a:srgbClr val="002D7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en-US">
              <a:latin typeface="Times New Roman"/>
              <a:cs typeface="Times New Roman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5C765-E57C-7772-8ED4-8C4E606C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3387969" cy="494078"/>
          </a:xfrm>
        </p:spPr>
        <p:txBody>
          <a:bodyPr/>
          <a:lstStyle/>
          <a:p>
            <a:fld id="{330EA680-D336-4FF7-8B7A-9848BB0A1C32}" type="slidenum">
              <a:rPr lang="en-US" sz="1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9</a:t>
            </a:fld>
            <a:endParaRPr lang="en-US" sz="160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9" name="Picture 9" descr="Arrow&#10;&#10;Description automatically generated">
            <a:extLst>
              <a:ext uri="{FF2B5EF4-FFF2-40B4-BE49-F238E27FC236}">
                <a16:creationId xmlns:a16="http://schemas.microsoft.com/office/drawing/2014/main" id="{52361DE9-458F-6130-0EBA-5FCCDEC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58"/>
            <a:ext cx="1277816" cy="16422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FC0DA23-E4C3-6099-CDC4-74280F09E8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1212" y="870851"/>
            <a:ext cx="2611005" cy="253228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7681B4-ACAC-F8E8-51D7-A711A2F65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5687" y="870851"/>
            <a:ext cx="2611006" cy="2532283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EB0C23-7B6F-FBEE-1CF4-6C7CF49BF02B}"/>
              </a:ext>
            </a:extLst>
          </p:cNvPr>
          <p:cNvCxnSpPr>
            <a:cxnSpLocks/>
          </p:cNvCxnSpPr>
          <p:nvPr/>
        </p:nvCxnSpPr>
        <p:spPr>
          <a:xfrm flipV="1">
            <a:off x="4499309" y="1117244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D5650EC1-5228-8E89-E0A6-80FC6CEA02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1127" y="3403132"/>
            <a:ext cx="2611007" cy="253228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8FCD9227-4122-128F-122A-7108E79D4C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97804" y="3403133"/>
            <a:ext cx="2611006" cy="2532282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0C49242F-622B-F7A9-55B3-E2EC7F03B0C9}"/>
              </a:ext>
            </a:extLst>
          </p:cNvPr>
          <p:cNvCxnSpPr>
            <a:cxnSpLocks/>
          </p:cNvCxnSpPr>
          <p:nvPr/>
        </p:nvCxnSpPr>
        <p:spPr>
          <a:xfrm flipV="1">
            <a:off x="2688812" y="1117244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91FE56-B026-6D7A-6032-84A99CE011D9}"/>
              </a:ext>
            </a:extLst>
          </p:cNvPr>
          <p:cNvCxnSpPr>
            <a:cxnSpLocks/>
          </p:cNvCxnSpPr>
          <p:nvPr/>
        </p:nvCxnSpPr>
        <p:spPr>
          <a:xfrm flipV="1">
            <a:off x="3374612" y="3656178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01133F-E7B6-3731-B119-09C84CC4D993}"/>
              </a:ext>
            </a:extLst>
          </p:cNvPr>
          <p:cNvCxnSpPr>
            <a:cxnSpLocks/>
          </p:cNvCxnSpPr>
          <p:nvPr/>
        </p:nvCxnSpPr>
        <p:spPr>
          <a:xfrm flipV="1">
            <a:off x="3989628" y="3656178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4772BA5-ADEA-C949-24F2-6B90D462CB1B}"/>
              </a:ext>
            </a:extLst>
          </p:cNvPr>
          <p:cNvCxnSpPr>
            <a:cxnSpLocks/>
          </p:cNvCxnSpPr>
          <p:nvPr/>
        </p:nvCxnSpPr>
        <p:spPr>
          <a:xfrm flipV="1">
            <a:off x="5989692" y="1117244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95B830-A825-D2BB-3514-4A6E000C5687}"/>
              </a:ext>
            </a:extLst>
          </p:cNvPr>
          <p:cNvCxnSpPr>
            <a:cxnSpLocks/>
          </p:cNvCxnSpPr>
          <p:nvPr/>
        </p:nvCxnSpPr>
        <p:spPr>
          <a:xfrm flipV="1">
            <a:off x="7011668" y="1117244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F490FD9-9B8F-5795-E3D0-3C222A43A87A}"/>
              </a:ext>
            </a:extLst>
          </p:cNvPr>
          <p:cNvCxnSpPr>
            <a:cxnSpLocks/>
          </p:cNvCxnSpPr>
          <p:nvPr/>
        </p:nvCxnSpPr>
        <p:spPr>
          <a:xfrm flipV="1">
            <a:off x="4492959" y="1105159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77E6DA7-F7D9-08D4-94DF-BF294F8D50B3}"/>
              </a:ext>
            </a:extLst>
          </p:cNvPr>
          <p:cNvCxnSpPr>
            <a:cxnSpLocks/>
          </p:cNvCxnSpPr>
          <p:nvPr/>
        </p:nvCxnSpPr>
        <p:spPr>
          <a:xfrm flipV="1">
            <a:off x="6004249" y="3656178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2F95F27-6F95-D98F-1D4C-4DF9423D3B12}"/>
              </a:ext>
            </a:extLst>
          </p:cNvPr>
          <p:cNvCxnSpPr>
            <a:cxnSpLocks/>
          </p:cNvCxnSpPr>
          <p:nvPr/>
        </p:nvCxnSpPr>
        <p:spPr>
          <a:xfrm flipV="1">
            <a:off x="7024730" y="3647470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E55B3C3E-9195-2481-E97A-271480E23F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97804" y="853888"/>
            <a:ext cx="2611005" cy="2532282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D53A69FD-85F6-CA03-CC8B-AB1DF4BFAD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6693" y="853887"/>
            <a:ext cx="2611007" cy="2532283"/>
          </a:xfrm>
          <a:prstGeom prst="rect">
            <a:avLst/>
          </a:pr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206098D-8444-CB6D-4785-A6E128020A54}"/>
              </a:ext>
            </a:extLst>
          </p:cNvPr>
          <p:cNvCxnSpPr>
            <a:cxnSpLocks/>
          </p:cNvCxnSpPr>
          <p:nvPr/>
        </p:nvCxnSpPr>
        <p:spPr>
          <a:xfrm flipV="1">
            <a:off x="9984670" y="1104315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A645A23-25CE-A9B6-9D89-9DE1E42835A2}"/>
              </a:ext>
            </a:extLst>
          </p:cNvPr>
          <p:cNvCxnSpPr>
            <a:cxnSpLocks/>
          </p:cNvCxnSpPr>
          <p:nvPr/>
        </p:nvCxnSpPr>
        <p:spPr>
          <a:xfrm flipV="1">
            <a:off x="4489784" y="1101369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19A246C-4BA5-7C7C-BBEE-12538EC65EB8}"/>
              </a:ext>
            </a:extLst>
          </p:cNvPr>
          <p:cNvCxnSpPr>
            <a:cxnSpLocks/>
          </p:cNvCxnSpPr>
          <p:nvPr/>
        </p:nvCxnSpPr>
        <p:spPr>
          <a:xfrm flipV="1">
            <a:off x="2678167" y="1101369"/>
            <a:ext cx="0" cy="20297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F0695EB7-7DEE-8C76-FFD8-36D43A32F441}"/>
              </a:ext>
            </a:extLst>
          </p:cNvPr>
          <p:cNvSpPr txBox="1"/>
          <p:nvPr/>
        </p:nvSpPr>
        <p:spPr>
          <a:xfrm>
            <a:off x="1623048" y="6374279"/>
            <a:ext cx="89458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  <a:latin typeface="Times New Roman"/>
                <a:cs typeface="Times New Roman"/>
              </a:rPr>
              <a:t>Nicholas Pinto – Johns Hopkins University – Higgs/Top Performance Meeting– 23 Jan. 2024 </a:t>
            </a:r>
            <a:endParaRPr lang="en-US" sz="1800" dirty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A4DA28C-D96A-7DD9-B031-7A8AB74B1459}"/>
              </a:ext>
            </a:extLst>
          </p:cNvPr>
          <p:cNvSpPr txBox="1"/>
          <p:nvPr/>
        </p:nvSpPr>
        <p:spPr>
          <a:xfrm>
            <a:off x="7874758" y="3647470"/>
            <a:ext cx="25657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these plots, every cut is made using values from the updated selection criteria, except the cut on the observable being plotted.</a:t>
            </a:r>
          </a:p>
        </p:txBody>
      </p:sp>
    </p:spTree>
    <p:extLst>
      <p:ext uri="{BB962C8B-B14F-4D97-AF65-F5344CB8AC3E}">
        <p14:creationId xmlns:p14="http://schemas.microsoft.com/office/powerpoint/2010/main" val="1696787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16137</TotalTime>
  <Words>852</Words>
  <Application>Microsoft Macintosh PowerPoint</Application>
  <PresentationFormat>Widescreen</PresentationFormat>
  <Paragraphs>120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office theme</vt:lpstr>
      <vt:lpstr>Updating cuts for the FCC-ee Higgs CP Study</vt:lpstr>
      <vt:lpstr>Past Studies: Snowmass 2013 </vt:lpstr>
      <vt:lpstr>Past Studies: Snowmass 2022 </vt:lpstr>
      <vt:lpstr>Previous Results:</vt:lpstr>
      <vt:lpstr>Goals of Study:</vt:lpstr>
      <vt:lpstr>Behavior of Cos⁡〖θ_2 〗 Endpoints</vt:lpstr>
      <vt:lpstr>〖Events at Cos〗⁡〖θ_2 〗  Endpoints and Correlations to Other Observables:</vt:lpstr>
      <vt:lpstr>Cos⁡〖θ_2 〗 of Z/γ* ⟶μμ and ττ:</vt:lpstr>
      <vt:lpstr>New Cuts Being Made: N-1 Plots</vt:lpstr>
      <vt:lpstr>All Cuts Made</vt:lpstr>
      <vt:lpstr>All Cuts Made: Angular Distributions</vt:lpstr>
      <vt:lpstr>Comparing Cut Flows: Old vs New Cuts</vt:lpstr>
      <vt:lpstr>Progression of fits with Reconstructed Signal H ⟶ X, Z ⟶μμ: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Nicholas Pinto</cp:lastModifiedBy>
  <cp:revision>5</cp:revision>
  <dcterms:created xsi:type="dcterms:W3CDTF">2023-06-22T13:29:00Z</dcterms:created>
  <dcterms:modified xsi:type="dcterms:W3CDTF">2024-01-23T05:21:55Z</dcterms:modified>
</cp:coreProperties>
</file>