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1073" r:id="rId3"/>
    <p:sldId id="1091" r:id="rId4"/>
    <p:sldId id="1070" r:id="rId5"/>
    <p:sldId id="374" r:id="rId6"/>
    <p:sldId id="1072" r:id="rId7"/>
    <p:sldId id="1071" r:id="rId8"/>
    <p:sldId id="1087" r:id="rId9"/>
    <p:sldId id="1080" r:id="rId10"/>
    <p:sldId id="1074" r:id="rId11"/>
    <p:sldId id="1081" r:id="rId12"/>
    <p:sldId id="1075" r:id="rId13"/>
    <p:sldId id="1076" r:id="rId14"/>
    <p:sldId id="1083" r:id="rId15"/>
    <p:sldId id="1078" r:id="rId16"/>
    <p:sldId id="109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7F7F7F"/>
    <a:srgbClr val="3333CC"/>
    <a:srgbClr val="A6A6A6"/>
    <a:srgbClr val="000000"/>
    <a:srgbClr val="FF66FF"/>
    <a:srgbClr val="FF99FF"/>
    <a:srgbClr val="FFFF00"/>
    <a:srgbClr val="E226D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56" autoAdjust="0"/>
    <p:restoredTop sz="94660"/>
  </p:normalViewPr>
  <p:slideViewPr>
    <p:cSldViewPr snapToGrid="0">
      <p:cViewPr varScale="1">
        <p:scale>
          <a:sx n="89" d="100"/>
          <a:sy n="89" d="100"/>
        </p:scale>
        <p:origin x="734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43C4E-EBC2-45A3-A53C-4C358F7A24AA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CAF59-54C3-491F-A7EE-F725DA01B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62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75255-2BE4-451F-BD8B-5F628D0FA5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751513-3180-45BE-92A2-19BFD99D49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3AF65-BF99-4D43-A94A-CF4ED616C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4E37E-618A-4839-AD2E-4160EFD1B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F54D3-9CAB-4136-9486-1BBFC3485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7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31F6B-006F-46B6-84E4-207C4870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C45E1C-6B7D-4D4C-B149-29839D22C8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961A5-A01F-4C1F-AA7C-16C64B107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EF3961-8AC9-4C50-8BEC-3039F936F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2402A-4687-44EF-8541-5FB1ED1D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4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794A4B-1694-433C-AA56-FD5CD0D7C1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14283-2C6C-4EBF-A307-192F2056A6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4B4B2-776F-4DEA-AD3A-2FDBB37F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92D5A-9B0B-4C00-AE94-20B1C26DE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22593-937B-4802-90A0-A89DADCC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48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898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1DF07-ED72-452E-90D8-536376457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0651C-823F-49FE-966B-6A05DE099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D3C4C-4E9D-4390-BCEB-7524EEF88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99073-897B-4B36-8C9C-06CF089A5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4C165-0B1E-4D4D-9897-BF516FBA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2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27364-BCF5-49AE-B1E2-BFB174D6B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C5F5D-8F53-4272-9974-9BA58BDE4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930C3-9C2A-4489-8E7A-227DF99D2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0116D-F4B1-442B-9F2B-172A0258A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C0F7E-BBA9-42FA-8C12-C4763A3CF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57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CE1D4-F3E7-409F-BB29-DA8DE537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B20D9-3CD1-4701-83EE-207A832B9F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BC7B5A-2998-4613-8101-3C3ADC7F7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17011B-2EA6-4E7C-826B-9A2BEC15D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8EE752-7982-4948-9930-0256BDF5D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E04AE-365A-4648-9705-034FF373F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0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B347A-7A5B-4DF7-B037-C800E8116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259C2-3865-4EE8-8FF1-D7892FBF9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FB0E5-6262-49A6-83C8-8CB76F58CB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E0D3AC-B4F4-4479-90E2-439A8F1F61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874F6D-D6D9-4D27-925F-58869011C4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5D2439-01D0-4E61-A1EF-E41CDE1E0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02FFA5-E9AA-453B-867B-02E611EF5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FE3DD4-6A19-44F4-B51D-8D90E4271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3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4B359-C9A1-4131-9820-E345D231C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DC9E4F-4BD8-45A8-9A06-48B99132C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372A47-096A-45D6-B542-AD2BA23C8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3E43B6-DC38-459E-A5B5-5A9B2F347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3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9E0F73-B972-49D0-96BA-0AE3B5F4C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6C6804-7E82-4E35-9F77-F065442F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842D0-565D-48AD-B91E-233802928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9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86989-BB65-4469-8912-569E2DE1B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02977-36C8-4296-B58A-4850D3EF5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2E8E8-83FE-461D-8D9A-020739E33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C0EFD6-ABCF-4BA5-9455-292852210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CC0B9-4D71-4D3A-9CA7-382A82C8C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10A26-CF41-49F7-80E8-24C2F0909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77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1DB9-FDAA-4991-8A7B-D1D9E9BA4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C54418-3759-4908-BA3A-EA045B853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804940-AB30-4716-99A9-FD5B0D42EE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61CF2B-2BFB-4191-84A8-E4365E7FE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7C6FA-BEBD-45C6-89DD-326B13EF5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A9F2B-D024-4B66-8CDD-B35B2BD03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48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9A4895-60EC-4BC3-AA2F-11F43F3EF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E9C07-AB98-48FF-89B2-9203FB955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E003E-5A7C-4237-8D2E-7AA9A1125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1AB49-8141-4EC7-8B5D-F8E777FB541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DE7CB-F80F-490E-BC6E-78E497CE59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79625-E073-43FF-AC09-9175CD3A7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5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B093-891A-4595-89CB-9F7CA63F86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9299"/>
            <a:ext cx="9144000" cy="206057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Терапия с частици (адрони) или лъчетерапия с ускорени частици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8293D-7D5D-46BD-B46A-D193834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7705" y="4621156"/>
            <a:ext cx="9785498" cy="2161437"/>
          </a:xfrm>
        </p:spPr>
        <p:txBody>
          <a:bodyPr>
            <a:noAutofit/>
          </a:bodyPr>
          <a:lstStyle/>
          <a:p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903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A31F4-B66D-425F-81A2-99206B618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0" y="-110724"/>
            <a:ext cx="11519065" cy="6669744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ru-RU" sz="4000" dirty="0">
                <a:latin typeface="Comic Sans MS" panose="030F0702030302020204" pitchFamily="66" charset="0"/>
              </a:rPr>
              <a:t>Един ден Смайли се разболя от рак. Цялото му лице беше засегнато.</a:t>
            </a:r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mk-MK" sz="4000" dirty="0">
                <a:latin typeface="Comic Sans MS" panose="030F0702030302020204" pitchFamily="66" charset="0"/>
              </a:rPr>
              <a:t>Неговите очи и </a:t>
            </a:r>
            <a:r>
              <a:rPr lang="mk-MK" sz="4000" dirty="0" smtClean="0">
                <a:latin typeface="Comic Sans MS" panose="030F0702030302020204" pitchFamily="66" charset="0"/>
              </a:rPr>
              <a:t>уста </a:t>
            </a:r>
            <a:r>
              <a:rPr lang="ru-RU" sz="4000" dirty="0" smtClean="0">
                <a:latin typeface="Comic Sans MS" panose="030F0702030302020204" pitchFamily="66" charset="0"/>
              </a:rPr>
              <a:t>бяха чувствителни органи и трябваше </a:t>
            </a:r>
            <a:r>
              <a:rPr lang="ru-RU" sz="4000" dirty="0">
                <a:latin typeface="Comic Sans MS" panose="030F0702030302020204" pitchFamily="66" charset="0"/>
              </a:rPr>
              <a:t>да бъдат пощадени и да получат минимална доза радиация</a:t>
            </a:r>
            <a:r>
              <a:rPr lang="ru-RU" sz="4000" dirty="0" smtClean="0">
                <a:latin typeface="Comic Sans MS" panose="030F0702030302020204" pitchFamily="66" charset="0"/>
              </a:rPr>
              <a:t>.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6FCAA9-C634-4031-8E6B-28FD7FB51EBD}"/>
              </a:ext>
            </a:extLst>
          </p:cNvPr>
          <p:cNvGrpSpPr/>
          <p:nvPr/>
        </p:nvGrpSpPr>
        <p:grpSpPr>
          <a:xfrm>
            <a:off x="3686727" y="1428395"/>
            <a:ext cx="3253840" cy="3384472"/>
            <a:chOff x="3669474" y="1531912"/>
            <a:chExt cx="3443846" cy="34438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7D9CD8C-9A38-4119-82C1-C961C1408557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Moon 4">
              <a:extLst>
                <a:ext uri="{FF2B5EF4-FFF2-40B4-BE49-F238E27FC236}">
                  <a16:creationId xmlns:a16="http://schemas.microsoft.com/office/drawing/2014/main" id="{0E6B022A-548E-4C87-8198-D83109309969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49CDE5-9B0E-40A4-9418-06C4E54D9C4E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E87BBF-BD1E-43EB-80CC-0967B048ECF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4798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D90B0-85D2-4CF1-90A0-A68D3489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Трима известни лекари бяха извикани да предложат терапия за Смайли.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45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832263" y="1912751"/>
            <a:ext cx="2988625" cy="2988624"/>
            <a:chOff x="3669474" y="1531911"/>
            <a:chExt cx="3443846" cy="344384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1"/>
              <a:ext cx="3443846" cy="3443844"/>
            </a:xfrm>
            <a:prstGeom prst="ellipse">
              <a:avLst/>
            </a:prstGeom>
            <a:solidFill>
              <a:srgbClr val="FF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C596B0-89A6-48D1-8BA1-A6940F9B3F6E}"/>
              </a:ext>
            </a:extLst>
          </p:cNvPr>
          <p:cNvGrpSpPr/>
          <p:nvPr/>
        </p:nvGrpSpPr>
        <p:grpSpPr>
          <a:xfrm rot="17907824">
            <a:off x="1373429" y="808344"/>
            <a:ext cx="2751178" cy="4803012"/>
            <a:chOff x="1885250" y="343840"/>
            <a:chExt cx="2751178" cy="4803012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FB8F335-1B26-4F77-8C64-86A67A53A017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B610770-4E7E-4021-A8B0-85696F4353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7ED5FF6-C5B5-4B2E-8D83-66893077B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648F050-E75C-416D-8C08-E52AE92E9CB1}"/>
                  </a:ext>
                </a:extLst>
              </p:cNvPr>
              <p:cNvCxnSpPr>
                <a:cxnSpLocks/>
                <a:stCxn id="10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B7E1DC8B-52A9-43B8-B9FD-7F818C614F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B530E9F-7934-4B87-A0F1-7DACC61657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829B931-305B-4C00-AB39-AD2D83BA97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FE9E7AD-5246-4677-9B05-163D6EFA3A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748C732-5A11-4E17-A83C-75D0CA4576CC}"/>
              </a:ext>
            </a:extLst>
          </p:cNvPr>
          <p:cNvGrpSpPr/>
          <p:nvPr/>
        </p:nvGrpSpPr>
        <p:grpSpPr>
          <a:xfrm>
            <a:off x="1942503" y="396612"/>
            <a:ext cx="2751178" cy="4803012"/>
            <a:chOff x="1885250" y="343840"/>
            <a:chExt cx="2751178" cy="4803012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25472997-B65B-482A-AA88-85CBBEC5CDA9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214B738D-1A46-4650-B329-4DC4B024B2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F79CA61-E886-4CDC-BDD4-1F2DC8F84B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EA9636D-44FD-440F-9CFF-B140D45730DD}"/>
                  </a:ext>
                </a:extLst>
              </p:cNvPr>
              <p:cNvCxnSpPr>
                <a:cxnSpLocks/>
                <a:stCxn id="55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2A8E617F-156B-4EED-8834-CBC586C96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4F35731F-B0F1-4C7F-8123-5EAD243023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5F23EAE-037B-4551-82FD-5CB6F6F0C9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10665BE-6003-4A8C-89E9-F26F6E2732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F753FDB-63E6-4B86-B642-5A626A30FC6E}"/>
              </a:ext>
            </a:extLst>
          </p:cNvPr>
          <p:cNvGrpSpPr/>
          <p:nvPr/>
        </p:nvGrpSpPr>
        <p:grpSpPr>
          <a:xfrm rot="14089573">
            <a:off x="1329638" y="1233306"/>
            <a:ext cx="2751178" cy="4803012"/>
            <a:chOff x="1885250" y="343840"/>
            <a:chExt cx="2751178" cy="4803012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27B6D6B1-9B63-42FA-B338-CD792BC8158F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0262736-23F0-4A2E-9092-68F6C7AA9C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ECF49D4-9869-4DD6-8567-5BE1A9C8B9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511A670-851E-4205-B646-C5F0D05A24B1}"/>
                  </a:ext>
                </a:extLst>
              </p:cNvPr>
              <p:cNvCxnSpPr>
                <a:cxnSpLocks/>
                <a:stCxn id="6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70418FD9-0022-4454-BF10-431D08C655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4CD77256-BA68-41E8-9841-72E0CEF1A0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6DAF66-F3C5-4FAC-A901-F5923EB3E7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3ACAD416-59BC-42FD-B838-9A348A87BE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A46DBD9-8110-4FC6-A5A4-F39C54164170}"/>
              </a:ext>
            </a:extLst>
          </p:cNvPr>
          <p:cNvGrpSpPr/>
          <p:nvPr/>
        </p:nvGrpSpPr>
        <p:grpSpPr>
          <a:xfrm rot="7351595">
            <a:off x="2469464" y="1150303"/>
            <a:ext cx="2751178" cy="4803012"/>
            <a:chOff x="1885250" y="343840"/>
            <a:chExt cx="2751178" cy="4803012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9837FBB-FA64-40A1-832A-DAABCF918210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6503F70D-B3B9-4E61-A1C7-148404C307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BADC29CA-E1FB-45EE-8C50-574F2E4F37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BE32D76-3837-4B00-B12B-BBEDE90014E3}"/>
                  </a:ext>
                </a:extLst>
              </p:cNvPr>
              <p:cNvCxnSpPr>
                <a:cxnSpLocks/>
                <a:stCxn id="7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DBC5FDCC-3F31-4229-91F2-9A63462A26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A228EA3-0202-4450-BBF5-C53DA3D9FE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7196C967-0F89-4766-A14F-61886CCD9D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4028E394-00D7-4264-B050-B7C097290B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4BF0D57-DDB8-4F73-9AF3-8BA7C4E72350}"/>
              </a:ext>
            </a:extLst>
          </p:cNvPr>
          <p:cNvGrpSpPr/>
          <p:nvPr/>
        </p:nvGrpSpPr>
        <p:grpSpPr>
          <a:xfrm rot="3900485">
            <a:off x="2424676" y="668545"/>
            <a:ext cx="2751178" cy="4803012"/>
            <a:chOff x="1885250" y="343840"/>
            <a:chExt cx="2751178" cy="4803012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EA2F752-A591-4802-A435-7ED6D3E629F7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3732E964-FA59-4085-BEEB-1239342677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C51F3833-C808-49EF-AE21-650286A225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01BB7B48-61EB-4BA8-91FC-580A8B047373}"/>
                  </a:ext>
                </a:extLst>
              </p:cNvPr>
              <p:cNvCxnSpPr>
                <a:cxnSpLocks/>
                <a:stCxn id="8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D4C3C38-009A-42C5-AC6C-92FA3A8DA4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BF8A8FD-4D35-412D-989E-A90D13C6D5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93E34B37-97B3-42DB-9353-58D740B4DB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54C1D201-895D-49B8-87BB-DDFBC146DC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ED3B68C-1184-46AE-8F0C-BA96765FA3BF}"/>
              </a:ext>
            </a:extLst>
          </p:cNvPr>
          <p:cNvGrpSpPr/>
          <p:nvPr/>
        </p:nvGrpSpPr>
        <p:grpSpPr>
          <a:xfrm rot="10800000">
            <a:off x="2035359" y="1479476"/>
            <a:ext cx="2751178" cy="4803012"/>
            <a:chOff x="1885250" y="343840"/>
            <a:chExt cx="2751178" cy="4803012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00887680-C97F-435A-8D09-4FFB531D7C04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9629586A-43F0-42D5-81FB-60D5D0578D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68D4202-450A-45F1-954F-869D7FDFF7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B2D337AA-1944-4ABA-A579-E06C9717065E}"/>
                  </a:ext>
                </a:extLst>
              </p:cNvPr>
              <p:cNvCxnSpPr>
                <a:cxnSpLocks/>
                <a:stCxn id="9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B365C699-C702-49AD-A06B-CA328CF526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435B594A-955F-4094-B6FE-8091A5EF48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F6C6C17F-F343-40A1-A7EC-225D2011C8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073BEE2-CB39-46F0-8234-2E5F608DD0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4E035-9A6E-44DC-ADCA-14DFA6CEDBF5}"/>
              </a:ext>
            </a:extLst>
          </p:cNvPr>
          <p:cNvSpPr txBox="1"/>
          <p:nvPr/>
        </p:nvSpPr>
        <p:spPr>
          <a:xfrm>
            <a:off x="6242300" y="771656"/>
            <a:ext cx="587579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latin typeface="Comic Sans MS" panose="030F0702030302020204" pitchFamily="66" charset="0"/>
            </a:endParaRPr>
          </a:p>
          <a:p>
            <a:r>
              <a:rPr lang="ru-RU" sz="2800" dirty="0">
                <a:latin typeface="Comic Sans MS" panose="030F0702030302020204" pitchFamily="66" charset="0"/>
              </a:rPr>
              <a:t>С този вид радиация ракът на Смайли ще бъде унищожен. Но очите и устата на Смайли ще изгорят. След това </a:t>
            </a:r>
            <a:r>
              <a:rPr lang="ru-RU" sz="2800" dirty="0" smtClean="0">
                <a:latin typeface="Comic Sans MS" panose="030F0702030302020204" pitchFamily="66" charset="0"/>
              </a:rPr>
              <a:t>Смайли </a:t>
            </a:r>
            <a:r>
              <a:rPr lang="ru-RU" sz="2800" dirty="0">
                <a:latin typeface="Comic Sans MS" panose="030F0702030302020204" pitchFamily="66" charset="0"/>
              </a:rPr>
              <a:t>няма да може </a:t>
            </a:r>
            <a:r>
              <a:rPr lang="ru-RU" sz="2800" dirty="0" smtClean="0">
                <a:latin typeface="Comic Sans MS" panose="030F0702030302020204" pitchFamily="66" charset="0"/>
              </a:rPr>
              <a:t>нито да </a:t>
            </a:r>
            <a:r>
              <a:rPr lang="ru-RU" sz="2800" dirty="0">
                <a:latin typeface="Comic Sans MS" panose="030F0702030302020204" pitchFamily="66" charset="0"/>
              </a:rPr>
              <a:t>яде </a:t>
            </a:r>
            <a:r>
              <a:rPr lang="ru-RU" sz="2800" dirty="0" smtClean="0">
                <a:latin typeface="Comic Sans MS" panose="030F0702030302020204" pitchFamily="66" charset="0"/>
              </a:rPr>
              <a:t>нито </a:t>
            </a:r>
            <a:r>
              <a:rPr lang="ru-RU" sz="2800" dirty="0">
                <a:latin typeface="Comic Sans MS" panose="030F0702030302020204" pitchFamily="66" charset="0"/>
              </a:rPr>
              <a:t>да вижда.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DC6EDC3-37B1-4D00-8A88-505C026C8D35}"/>
              </a:ext>
            </a:extLst>
          </p:cNvPr>
          <p:cNvGrpSpPr/>
          <p:nvPr/>
        </p:nvGrpSpPr>
        <p:grpSpPr>
          <a:xfrm>
            <a:off x="8927793" y="3506070"/>
            <a:ext cx="3031144" cy="3198100"/>
            <a:chOff x="7692760" y="3506070"/>
            <a:chExt cx="3031144" cy="3198100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B3CE7AE8-5062-4C2E-BC4D-C16E08035A99}"/>
                </a:ext>
              </a:extLst>
            </p:cNvPr>
            <p:cNvSpPr/>
            <p:nvPr/>
          </p:nvSpPr>
          <p:spPr>
            <a:xfrm>
              <a:off x="7692760" y="3506070"/>
              <a:ext cx="3031144" cy="3198100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Moon 107">
              <a:extLst>
                <a:ext uri="{FF2B5EF4-FFF2-40B4-BE49-F238E27FC236}">
                  <a16:creationId xmlns:a16="http://schemas.microsoft.com/office/drawing/2014/main" id="{D555CC0C-EF2B-4790-A759-87EA35214344}"/>
                </a:ext>
              </a:extLst>
            </p:cNvPr>
            <p:cNvSpPr/>
            <p:nvPr/>
          </p:nvSpPr>
          <p:spPr>
            <a:xfrm rot="16200000">
              <a:off x="9171180" y="5184873"/>
              <a:ext cx="74304" cy="1429269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5F23EA1-9C8F-4D34-A523-C6B7676FB76E}"/>
                </a:ext>
              </a:extLst>
            </p:cNvPr>
            <p:cNvSpPr/>
            <p:nvPr/>
          </p:nvSpPr>
          <p:spPr>
            <a:xfrm rot="20583979">
              <a:off x="8312727" y="4916384"/>
              <a:ext cx="688769" cy="130754"/>
            </a:xfrm>
            <a:custGeom>
              <a:avLst/>
              <a:gdLst>
                <a:gd name="connsiteX0" fmla="*/ 0 w 688769"/>
                <a:gd name="connsiteY0" fmla="*/ 0 h 130754"/>
                <a:gd name="connsiteX1" fmla="*/ 332509 w 688769"/>
                <a:gd name="connsiteY1" fmla="*/ 130629 h 130754"/>
                <a:gd name="connsiteX2" fmla="*/ 688769 w 688769"/>
                <a:gd name="connsiteY2" fmla="*/ 23751 h 130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769" h="130754">
                  <a:moveTo>
                    <a:pt x="0" y="0"/>
                  </a:moveTo>
                  <a:cubicBezTo>
                    <a:pt x="108857" y="63335"/>
                    <a:pt x="217714" y="126671"/>
                    <a:pt x="332509" y="130629"/>
                  </a:cubicBezTo>
                  <a:cubicBezTo>
                    <a:pt x="447304" y="134587"/>
                    <a:pt x="617517" y="43543"/>
                    <a:pt x="688769" y="23751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ABBA15DB-050F-4395-B1EB-AE67FF6AC3D8}"/>
                </a:ext>
              </a:extLst>
            </p:cNvPr>
            <p:cNvSpPr/>
            <p:nvPr/>
          </p:nvSpPr>
          <p:spPr>
            <a:xfrm rot="769211">
              <a:off x="9427527" y="4914530"/>
              <a:ext cx="688769" cy="130754"/>
            </a:xfrm>
            <a:custGeom>
              <a:avLst/>
              <a:gdLst>
                <a:gd name="connsiteX0" fmla="*/ 0 w 688769"/>
                <a:gd name="connsiteY0" fmla="*/ 0 h 130754"/>
                <a:gd name="connsiteX1" fmla="*/ 332509 w 688769"/>
                <a:gd name="connsiteY1" fmla="*/ 130629 h 130754"/>
                <a:gd name="connsiteX2" fmla="*/ 688769 w 688769"/>
                <a:gd name="connsiteY2" fmla="*/ 23751 h 130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769" h="130754">
                  <a:moveTo>
                    <a:pt x="0" y="0"/>
                  </a:moveTo>
                  <a:cubicBezTo>
                    <a:pt x="108857" y="63335"/>
                    <a:pt x="217714" y="126671"/>
                    <a:pt x="332509" y="130629"/>
                  </a:cubicBezTo>
                  <a:cubicBezTo>
                    <a:pt x="447304" y="134587"/>
                    <a:pt x="617517" y="43543"/>
                    <a:pt x="688769" y="23751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Arc 112">
              <a:extLst>
                <a:ext uri="{FF2B5EF4-FFF2-40B4-BE49-F238E27FC236}">
                  <a16:creationId xmlns:a16="http://schemas.microsoft.com/office/drawing/2014/main" id="{4C9BEDF9-112B-4A9B-94EE-C29CEB7B1340}"/>
                </a:ext>
              </a:extLst>
            </p:cNvPr>
            <p:cNvSpPr/>
            <p:nvPr/>
          </p:nvSpPr>
          <p:spPr>
            <a:xfrm>
              <a:off x="8657111" y="5854706"/>
              <a:ext cx="45719" cy="166084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19C54DA-F7B4-49CE-A748-34FB4F4A3E9E}"/>
                </a:ext>
              </a:extLst>
            </p:cNvPr>
            <p:cNvSpPr/>
            <p:nvPr/>
          </p:nvSpPr>
          <p:spPr>
            <a:xfrm>
              <a:off x="8832603" y="5783283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0ECCBFCE-0B6C-4AA7-9601-60306293DC79}"/>
                </a:ext>
              </a:extLst>
            </p:cNvPr>
            <p:cNvSpPr/>
            <p:nvPr/>
          </p:nvSpPr>
          <p:spPr>
            <a:xfrm>
              <a:off x="9353137" y="5805058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7AF4482-9694-4A81-B554-56CFBAB8B123}"/>
                </a:ext>
              </a:extLst>
            </p:cNvPr>
            <p:cNvSpPr/>
            <p:nvPr/>
          </p:nvSpPr>
          <p:spPr>
            <a:xfrm rot="10093715">
              <a:off x="9644743" y="5839364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E55FA67-E2BE-4B78-B075-75389682F045}"/>
                </a:ext>
              </a:extLst>
            </p:cNvPr>
            <p:cNvSpPr/>
            <p:nvPr/>
          </p:nvSpPr>
          <p:spPr>
            <a:xfrm rot="340443">
              <a:off x="9083430" y="5838548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A1FC70A-D8B8-44A1-9206-CC7ED5A5B259}"/>
                </a:ext>
              </a:extLst>
            </p:cNvPr>
            <p:cNvSpPr/>
            <p:nvPr/>
          </p:nvSpPr>
          <p:spPr>
            <a:xfrm rot="11718384">
              <a:off x="9868995" y="4934946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EB21DE0-598D-4D43-AE30-3EB47E7A5F9F}"/>
                </a:ext>
              </a:extLst>
            </p:cNvPr>
            <p:cNvSpPr/>
            <p:nvPr/>
          </p:nvSpPr>
          <p:spPr>
            <a:xfrm rot="11718384">
              <a:off x="9677744" y="4908177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5CBA425-7396-44A5-B902-CD2AD05A5098}"/>
                </a:ext>
              </a:extLst>
            </p:cNvPr>
            <p:cNvSpPr/>
            <p:nvPr/>
          </p:nvSpPr>
          <p:spPr>
            <a:xfrm rot="11718384">
              <a:off x="9555830" y="4836133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5F93D2F-B658-48C2-A37C-D86B7E11896A}"/>
                </a:ext>
              </a:extLst>
            </p:cNvPr>
            <p:cNvSpPr/>
            <p:nvPr/>
          </p:nvSpPr>
          <p:spPr>
            <a:xfrm rot="10245849">
              <a:off x="8798234" y="4861720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379C9AE-6105-429A-9E98-CB7B29959BDA}"/>
                </a:ext>
              </a:extLst>
            </p:cNvPr>
            <p:cNvSpPr/>
            <p:nvPr/>
          </p:nvSpPr>
          <p:spPr>
            <a:xfrm rot="10245849">
              <a:off x="8595108" y="4882451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61BC0B6-E9CD-4ABB-A752-D03303B6D756}"/>
                </a:ext>
              </a:extLst>
            </p:cNvPr>
            <p:cNvSpPr/>
            <p:nvPr/>
          </p:nvSpPr>
          <p:spPr>
            <a:xfrm rot="11663503">
              <a:off x="8424981" y="4910734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35173C8F-2CBD-48CF-B0BE-74DFA2967491}"/>
              </a:ext>
            </a:extLst>
          </p:cNvPr>
          <p:cNvSpPr txBox="1"/>
          <p:nvPr/>
        </p:nvSpPr>
        <p:spPr>
          <a:xfrm>
            <a:off x="4031186" y="44948"/>
            <a:ext cx="7927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u="sng" dirty="0" smtClean="0">
                <a:latin typeface="Comic Sans MS" panose="030F0702030302020204" pitchFamily="66" charset="0"/>
              </a:rPr>
              <a:t>Първият лекар препоръчал</a:t>
            </a:r>
            <a:r>
              <a:rPr lang="en-US" sz="3200" b="1" u="sng" dirty="0">
                <a:latin typeface="Comic Sans MS" panose="030F0702030302020204" pitchFamily="66" charset="0"/>
              </a:rPr>
              <a:t>: </a:t>
            </a:r>
            <a:r>
              <a:rPr lang="mk-MK" sz="32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радиотерапия с Х-лъчи 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(</a:t>
            </a:r>
            <a:r>
              <a:rPr lang="en-US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RT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  <a:endParaRPr lang="en-US" sz="3200" b="1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66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09290" y="1952480"/>
            <a:ext cx="2988625" cy="2988625"/>
            <a:chOff x="3669474" y="1531912"/>
            <a:chExt cx="3443846" cy="344384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3B5431C6-A409-4F7A-9180-89DDAD5EAFD3}"/>
              </a:ext>
            </a:extLst>
          </p:cNvPr>
          <p:cNvGrpSpPr/>
          <p:nvPr/>
        </p:nvGrpSpPr>
        <p:grpSpPr>
          <a:xfrm>
            <a:off x="6260259" y="1621994"/>
            <a:ext cx="2751178" cy="4803012"/>
            <a:chOff x="1885250" y="343840"/>
            <a:chExt cx="2751178" cy="4803012"/>
          </a:xfrm>
        </p:grpSpPr>
        <p:sp>
          <p:nvSpPr>
            <p:cNvPr id="106" name="Trapezoid 105">
              <a:extLst>
                <a:ext uri="{FF2B5EF4-FFF2-40B4-BE49-F238E27FC236}">
                  <a16:creationId xmlns:a16="http://schemas.microsoft.com/office/drawing/2014/main" id="{351E871E-AB33-44FF-A139-4C5636202D36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5C53DCCE-5A44-4279-8EF8-C2DA56870D58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C6F13B3D-0EDF-4B40-8C81-E130C5B321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D4A4B24B-8CC2-4C05-8D02-F80CBE018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0C677B14-D290-4DAA-9D05-DE70B32F2203}"/>
                  </a:ext>
                </a:extLst>
              </p:cNvPr>
              <p:cNvCxnSpPr>
                <a:cxnSpLocks/>
                <a:stCxn id="10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693DBA01-6AC4-4797-BECE-3FF817F671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78F3E8A4-AFF0-4C87-B242-27A45061F0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F8F953C5-0DF5-462D-AF18-42F2FD1F14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D0C52530-D1D4-4DC3-B84C-A9C2ABF06F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B75F4EC-9409-4E01-B7B7-C51EE65E51E3}"/>
              </a:ext>
            </a:extLst>
          </p:cNvPr>
          <p:cNvSpPr/>
          <p:nvPr/>
        </p:nvSpPr>
        <p:spPr>
          <a:xfrm>
            <a:off x="7172504" y="2638038"/>
            <a:ext cx="911132" cy="351718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8E7D8E2-D0CF-4180-931A-B5B64908D714}"/>
              </a:ext>
            </a:extLst>
          </p:cNvPr>
          <p:cNvSpPr txBox="1"/>
          <p:nvPr/>
        </p:nvSpPr>
        <p:spPr>
          <a:xfrm>
            <a:off x="8981600" y="114207"/>
            <a:ext cx="3210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u="sng" dirty="0" smtClean="0">
                <a:latin typeface="Comic Sans MS" panose="030F0702030302020204" pitchFamily="66" charset="0"/>
              </a:rPr>
              <a:t>Вторият лекар препоръчал</a:t>
            </a:r>
            <a:r>
              <a:rPr lang="en-US" sz="3200" b="1" u="sng" dirty="0">
                <a:latin typeface="Comic Sans MS" panose="030F0702030302020204" pitchFamily="66" charset="0"/>
              </a:rPr>
              <a:t>: </a:t>
            </a:r>
            <a:r>
              <a:rPr lang="mk-MK" sz="32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радиотерапия с Х-лъчи с 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модулиран интензитет </a:t>
            </a: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(IMRT)</a:t>
            </a:r>
          </a:p>
        </p:txBody>
      </p:sp>
    </p:spTree>
    <p:extLst>
      <p:ext uri="{BB962C8B-B14F-4D97-AF65-F5344CB8AC3E}">
        <p14:creationId xmlns:p14="http://schemas.microsoft.com/office/powerpoint/2010/main" val="349925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09290" y="1952480"/>
            <a:ext cx="2988625" cy="2988625"/>
            <a:chOff x="3669474" y="1531912"/>
            <a:chExt cx="3443846" cy="344384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376997-1E5B-4CBD-B626-EC2160151D5F}"/>
              </a:ext>
            </a:extLst>
          </p:cNvPr>
          <p:cNvGrpSpPr/>
          <p:nvPr/>
        </p:nvGrpSpPr>
        <p:grpSpPr>
          <a:xfrm>
            <a:off x="578988" y="1766697"/>
            <a:ext cx="4427813" cy="2693100"/>
            <a:chOff x="578988" y="1766697"/>
            <a:chExt cx="4427813" cy="2693100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 rot="17907824">
              <a:off x="491183" y="1854502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7ED5FF6-C5B5-4B2E-8D83-66893077B0F3}"/>
                </a:ext>
              </a:extLst>
            </p:cNvPr>
            <p:cNvCxnSpPr>
              <a:cxnSpLocks/>
            </p:cNvCxnSpPr>
            <p:nvPr/>
          </p:nvCxnSpPr>
          <p:spPr>
            <a:xfrm rot="17907824">
              <a:off x="2920855" y="991787"/>
              <a:ext cx="606324" cy="35655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829B931-305B-4C00-AB39-AD2D83BA9746}"/>
                </a:ext>
              </a:extLst>
            </p:cNvPr>
            <p:cNvCxnSpPr>
              <a:cxnSpLocks/>
            </p:cNvCxnSpPr>
            <p:nvPr/>
          </p:nvCxnSpPr>
          <p:spPr>
            <a:xfrm rot="17907824" flipH="1">
              <a:off x="1841230" y="2501442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FE9E7AD-5246-4677-9B05-163D6EFA3AE8}"/>
                </a:ext>
              </a:extLst>
            </p:cNvPr>
            <p:cNvCxnSpPr>
              <a:cxnSpLocks/>
            </p:cNvCxnSpPr>
            <p:nvPr/>
          </p:nvCxnSpPr>
          <p:spPr>
            <a:xfrm rot="17907824">
              <a:off x="2734648" y="853484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8FC94EF-B311-4466-82F4-5AF8EA7E6AA0}"/>
              </a:ext>
            </a:extLst>
          </p:cNvPr>
          <p:cNvGrpSpPr/>
          <p:nvPr/>
        </p:nvGrpSpPr>
        <p:grpSpPr>
          <a:xfrm>
            <a:off x="6262958" y="1600700"/>
            <a:ext cx="2751178" cy="4157400"/>
            <a:chOff x="1859107" y="490410"/>
            <a:chExt cx="2751178" cy="3895651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04191" y="49041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5F23EAE-037B-4551-82FD-5CB6F6F0C9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9107" y="1334098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10665BE-6003-4A8C-89E9-F26F6E27329A}"/>
                </a:ext>
              </a:extLst>
            </p:cNvPr>
            <p:cNvCxnSpPr>
              <a:cxnSpLocks/>
            </p:cNvCxnSpPr>
            <p:nvPr/>
          </p:nvCxnSpPr>
          <p:spPr>
            <a:xfrm>
              <a:off x="3733663" y="1345973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E9D2992-F252-4C35-9B4E-A365E3DEE6AF}"/>
              </a:ext>
            </a:extLst>
          </p:cNvPr>
          <p:cNvGrpSpPr/>
          <p:nvPr/>
        </p:nvGrpSpPr>
        <p:grpSpPr>
          <a:xfrm>
            <a:off x="624086" y="2445281"/>
            <a:ext cx="4393351" cy="2854292"/>
            <a:chOff x="624086" y="2445281"/>
            <a:chExt cx="4393351" cy="2854292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 rot="14089573">
              <a:off x="584896" y="4356205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ECF49D4-9869-4DD6-8567-5BE1A9C8B916}"/>
                </a:ext>
              </a:extLst>
            </p:cNvPr>
            <p:cNvCxnSpPr>
              <a:cxnSpLocks/>
            </p:cNvCxnSpPr>
            <p:nvPr/>
          </p:nvCxnSpPr>
          <p:spPr>
            <a:xfrm rot="14089573">
              <a:off x="2222975" y="1233142"/>
              <a:ext cx="606324" cy="35655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511A670-851E-4205-B646-C5F0D05A24B1}"/>
                </a:ext>
              </a:extLst>
            </p:cNvPr>
            <p:cNvCxnSpPr>
              <a:cxnSpLocks/>
              <a:stCxn id="66" idx="2"/>
            </p:cNvCxnSpPr>
            <p:nvPr/>
          </p:nvCxnSpPr>
          <p:spPr>
            <a:xfrm rot="14089573">
              <a:off x="3009374" y="1398786"/>
              <a:ext cx="68677" cy="39474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66DAF66-F3C5-4FAC-A901-F5923EB3E729}"/>
                </a:ext>
              </a:extLst>
            </p:cNvPr>
            <p:cNvCxnSpPr>
              <a:cxnSpLocks/>
            </p:cNvCxnSpPr>
            <p:nvPr/>
          </p:nvCxnSpPr>
          <p:spPr>
            <a:xfrm rot="14089573" flipH="1">
              <a:off x="2785672" y="2895826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ACAD416-59BC-42FD-B838-9A348A87BEBC}"/>
                </a:ext>
              </a:extLst>
            </p:cNvPr>
            <p:cNvCxnSpPr>
              <a:cxnSpLocks/>
            </p:cNvCxnSpPr>
            <p:nvPr/>
          </p:nvCxnSpPr>
          <p:spPr>
            <a:xfrm rot="14089573">
              <a:off x="1705819" y="1363548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C95341-E3A2-43AC-AE25-A20AD253B4B3}"/>
              </a:ext>
            </a:extLst>
          </p:cNvPr>
          <p:cNvGrpSpPr/>
          <p:nvPr/>
        </p:nvGrpSpPr>
        <p:grpSpPr>
          <a:xfrm>
            <a:off x="1395658" y="2406555"/>
            <a:ext cx="4444781" cy="2778905"/>
            <a:chOff x="1395658" y="2406555"/>
            <a:chExt cx="4444781" cy="2778905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 rot="7351595">
              <a:off x="4897070" y="4242092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6503F70D-B3B9-4E61-A1C7-148404C3076B}"/>
                </a:ext>
              </a:extLst>
            </p:cNvPr>
            <p:cNvCxnSpPr>
              <a:cxnSpLocks/>
            </p:cNvCxnSpPr>
            <p:nvPr/>
          </p:nvCxnSpPr>
          <p:spPr>
            <a:xfrm rot="7351595" flipH="1">
              <a:off x="3569480" y="1205526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BE32D76-3837-4B00-B12B-BBEDE90014E3}"/>
                </a:ext>
              </a:extLst>
            </p:cNvPr>
            <p:cNvCxnSpPr>
              <a:cxnSpLocks/>
              <a:stCxn id="76" idx="2"/>
            </p:cNvCxnSpPr>
            <p:nvPr/>
          </p:nvCxnSpPr>
          <p:spPr>
            <a:xfrm rot="7351595">
              <a:off x="3335043" y="1433835"/>
              <a:ext cx="68677" cy="39474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196C967-0F89-4766-A14F-61886CCD9D63}"/>
                </a:ext>
              </a:extLst>
            </p:cNvPr>
            <p:cNvCxnSpPr>
              <a:cxnSpLocks/>
            </p:cNvCxnSpPr>
            <p:nvPr/>
          </p:nvCxnSpPr>
          <p:spPr>
            <a:xfrm rot="7351595" flipH="1">
              <a:off x="3827996" y="1324822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4028E394-00D7-4264-B050-B7C097290BF4}"/>
                </a:ext>
              </a:extLst>
            </p:cNvPr>
            <p:cNvCxnSpPr>
              <a:cxnSpLocks/>
            </p:cNvCxnSpPr>
            <p:nvPr/>
          </p:nvCxnSpPr>
          <p:spPr>
            <a:xfrm rot="7351595">
              <a:off x="2820065" y="2905339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813F707-C6CE-4E43-9F2C-8FF93F4932A4}"/>
              </a:ext>
            </a:extLst>
          </p:cNvPr>
          <p:cNvGrpSpPr/>
          <p:nvPr/>
        </p:nvGrpSpPr>
        <p:grpSpPr>
          <a:xfrm>
            <a:off x="1564667" y="1707063"/>
            <a:ext cx="4445997" cy="2639875"/>
            <a:chOff x="1564667" y="1707063"/>
            <a:chExt cx="4445997" cy="2639875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 rot="3900485">
              <a:off x="5067295" y="1794868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732E964-FA59-4085-BEEB-123934267779}"/>
                </a:ext>
              </a:extLst>
            </p:cNvPr>
            <p:cNvCxnSpPr>
              <a:cxnSpLocks/>
            </p:cNvCxnSpPr>
            <p:nvPr/>
          </p:nvCxnSpPr>
          <p:spPr>
            <a:xfrm rot="3900485" flipH="1">
              <a:off x="3016001" y="829513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3E34B37-97B3-42DB-9353-58D740B4DBC6}"/>
                </a:ext>
              </a:extLst>
            </p:cNvPr>
            <p:cNvCxnSpPr>
              <a:cxnSpLocks/>
            </p:cNvCxnSpPr>
            <p:nvPr/>
          </p:nvCxnSpPr>
          <p:spPr>
            <a:xfrm rot="3900485" flipH="1">
              <a:off x="2989437" y="689546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54C1D201-895D-49B8-87BB-DDFBC146DC38}"/>
                </a:ext>
              </a:extLst>
            </p:cNvPr>
            <p:cNvCxnSpPr>
              <a:cxnSpLocks/>
            </p:cNvCxnSpPr>
            <p:nvPr/>
          </p:nvCxnSpPr>
          <p:spPr>
            <a:xfrm rot="3900485">
              <a:off x="3781419" y="2388583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C9A90DD-2ADA-479F-921E-F99AF21BAE4A}"/>
              </a:ext>
            </a:extLst>
          </p:cNvPr>
          <p:cNvGrpSpPr/>
          <p:nvPr/>
        </p:nvGrpSpPr>
        <p:grpSpPr>
          <a:xfrm>
            <a:off x="2035359" y="1888073"/>
            <a:ext cx="2751178" cy="4394415"/>
            <a:chOff x="2035359" y="1888073"/>
            <a:chExt cx="2751178" cy="4394415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 rot="10800000">
              <a:off x="2910280" y="5426924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629586A-43F0-42D5-81FB-60D5D0578DFD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716811" y="1888073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6C6C17F-F343-40A1-A7EC-225D2011C800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909915" y="2386837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4073BEE2-CB39-46F0-8234-2E5F608DD02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035359" y="2386837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39FE290-CDCB-4C57-A634-6B94A96A5F06}"/>
              </a:ext>
            </a:extLst>
          </p:cNvPr>
          <p:cNvSpPr/>
          <p:nvPr/>
        </p:nvSpPr>
        <p:spPr>
          <a:xfrm>
            <a:off x="2549654" y="3298779"/>
            <a:ext cx="1365662" cy="783771"/>
          </a:xfrm>
          <a:custGeom>
            <a:avLst/>
            <a:gdLst>
              <a:gd name="connsiteX0" fmla="*/ 59377 w 1365662"/>
              <a:gd name="connsiteY0" fmla="*/ 451262 h 783771"/>
              <a:gd name="connsiteX1" fmla="*/ 593766 w 1365662"/>
              <a:gd name="connsiteY1" fmla="*/ 0 h 783771"/>
              <a:gd name="connsiteX2" fmla="*/ 1365662 w 1365662"/>
              <a:gd name="connsiteY2" fmla="*/ 522514 h 783771"/>
              <a:gd name="connsiteX3" fmla="*/ 973777 w 1365662"/>
              <a:gd name="connsiteY3" fmla="*/ 736270 h 783771"/>
              <a:gd name="connsiteX4" fmla="*/ 546265 w 1365662"/>
              <a:gd name="connsiteY4" fmla="*/ 783771 h 783771"/>
              <a:gd name="connsiteX5" fmla="*/ 166255 w 1365662"/>
              <a:gd name="connsiteY5" fmla="*/ 653142 h 783771"/>
              <a:gd name="connsiteX6" fmla="*/ 0 w 1365662"/>
              <a:gd name="connsiteY6" fmla="*/ 522514 h 783771"/>
              <a:gd name="connsiteX7" fmla="*/ 201881 w 1365662"/>
              <a:gd name="connsiteY7" fmla="*/ 308758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5662" h="783771">
                <a:moveTo>
                  <a:pt x="59377" y="451262"/>
                </a:moveTo>
                <a:lnTo>
                  <a:pt x="593766" y="0"/>
                </a:lnTo>
                <a:lnTo>
                  <a:pt x="1365662" y="522514"/>
                </a:lnTo>
                <a:lnTo>
                  <a:pt x="973777" y="736270"/>
                </a:lnTo>
                <a:lnTo>
                  <a:pt x="546265" y="783771"/>
                </a:lnTo>
                <a:lnTo>
                  <a:pt x="166255" y="653142"/>
                </a:lnTo>
                <a:lnTo>
                  <a:pt x="0" y="522514"/>
                </a:lnTo>
                <a:lnTo>
                  <a:pt x="201881" y="308758"/>
                </a:lnTo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F42F06B-1506-4CFC-AA04-9B7FFC632E3F}"/>
              </a:ext>
            </a:extLst>
          </p:cNvPr>
          <p:cNvSpPr txBox="1"/>
          <p:nvPr/>
        </p:nvSpPr>
        <p:spPr>
          <a:xfrm>
            <a:off x="8189014" y="1276323"/>
            <a:ext cx="40831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k-MK" sz="2800" dirty="0" smtClean="0">
                <a:latin typeface="Comic Sans MS" panose="030F0702030302020204" pitchFamily="66" charset="0"/>
              </a:rPr>
              <a:t>Ракът</a:t>
            </a:r>
            <a:r>
              <a:rPr lang="mk-MK" sz="2800" dirty="0" smtClean="0">
                <a:latin typeface="Comic Sans MS" panose="030F0702030302020204" pitchFamily="66" charset="0"/>
              </a:rPr>
              <a:t> </a:t>
            </a:r>
            <a:r>
              <a:rPr lang="mk-MK" sz="2800" dirty="0">
                <a:latin typeface="Comic Sans MS" panose="030F0702030302020204" pitchFamily="66" charset="0"/>
              </a:rPr>
              <a:t>на </a:t>
            </a:r>
            <a:r>
              <a:rPr lang="mk-MK" sz="2800" dirty="0" smtClean="0">
                <a:latin typeface="Comic Sans MS" panose="030F0702030302020204" pitchFamily="66" charset="0"/>
              </a:rPr>
              <a:t>Смайли няма да бъде унищожен напълно </a:t>
            </a:r>
            <a:r>
              <a:rPr lang="mk-MK" sz="2800" dirty="0">
                <a:latin typeface="Comic Sans MS" panose="030F0702030302020204" pitchFamily="66" charset="0"/>
              </a:rPr>
              <a:t>– </a:t>
            </a:r>
            <a:r>
              <a:rPr lang="mk-MK" sz="2800" dirty="0" smtClean="0">
                <a:latin typeface="Comic Sans MS" panose="030F0702030302020204" pitchFamily="66" charset="0"/>
              </a:rPr>
              <a:t>ще </a:t>
            </a:r>
            <a:r>
              <a:rPr lang="mk-MK" sz="2800" dirty="0">
                <a:latin typeface="Comic Sans MS" panose="030F0702030302020204" pitchFamily="66" charset="0"/>
              </a:rPr>
              <a:t>има рецидиви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B6C127-D90D-42D7-A1D6-F990CF2F4A73}"/>
              </a:ext>
            </a:extLst>
          </p:cNvPr>
          <p:cNvGrpSpPr/>
          <p:nvPr/>
        </p:nvGrpSpPr>
        <p:grpSpPr>
          <a:xfrm>
            <a:off x="8425850" y="3181956"/>
            <a:ext cx="3253840" cy="3384472"/>
            <a:chOff x="8878292" y="3372510"/>
            <a:chExt cx="3253840" cy="338447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7BB4E30-0A0A-4E01-8D46-7023A4B825B1}"/>
                </a:ext>
              </a:extLst>
            </p:cNvPr>
            <p:cNvGrpSpPr/>
            <p:nvPr/>
          </p:nvGrpSpPr>
          <p:grpSpPr>
            <a:xfrm>
              <a:off x="8878292" y="3372510"/>
              <a:ext cx="3253840" cy="3384472"/>
              <a:chOff x="3669474" y="1531912"/>
              <a:chExt cx="3443846" cy="3443846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91EC189-FC67-4E51-B874-95765183235A}"/>
                  </a:ext>
                </a:extLst>
              </p:cNvPr>
              <p:cNvSpPr/>
              <p:nvPr/>
            </p:nvSpPr>
            <p:spPr>
              <a:xfrm>
                <a:off x="3669474" y="1531912"/>
                <a:ext cx="3443846" cy="3443846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Moon 53">
                <a:extLst>
                  <a:ext uri="{FF2B5EF4-FFF2-40B4-BE49-F238E27FC236}">
                    <a16:creationId xmlns:a16="http://schemas.microsoft.com/office/drawing/2014/main" id="{47AAFFCC-617B-4306-83E4-60E8F18E74F9}"/>
                  </a:ext>
                </a:extLst>
              </p:cNvPr>
              <p:cNvSpPr/>
              <p:nvPr/>
            </p:nvSpPr>
            <p:spPr>
              <a:xfrm rot="16200000">
                <a:off x="5076701" y="3231612"/>
                <a:ext cx="629392" cy="1623870"/>
              </a:xfrm>
              <a:prstGeom prst="mo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E27D6910-B1AD-463D-BDCB-AE8603B76A34}"/>
                  </a:ext>
                </a:extLst>
              </p:cNvPr>
              <p:cNvSpPr/>
              <p:nvPr/>
            </p:nvSpPr>
            <p:spPr>
              <a:xfrm>
                <a:off x="4482594" y="2802570"/>
                <a:ext cx="475012" cy="4750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F29F263-5AFB-423C-ACB8-2076EC7A2F8B}"/>
                  </a:ext>
                </a:extLst>
              </p:cNvPr>
              <p:cNvSpPr/>
              <p:nvPr/>
            </p:nvSpPr>
            <p:spPr>
              <a:xfrm>
                <a:off x="5770725" y="2819516"/>
                <a:ext cx="475012" cy="4750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EE51A00-50B2-4BB9-93E4-BCC5A53E4555}"/>
                </a:ext>
              </a:extLst>
            </p:cNvPr>
            <p:cNvSpPr/>
            <p:nvPr/>
          </p:nvSpPr>
          <p:spPr>
            <a:xfrm>
              <a:off x="9842414" y="4999633"/>
              <a:ext cx="1365662" cy="783771"/>
            </a:xfrm>
            <a:custGeom>
              <a:avLst/>
              <a:gdLst>
                <a:gd name="connsiteX0" fmla="*/ 59377 w 1365662"/>
                <a:gd name="connsiteY0" fmla="*/ 451262 h 783771"/>
                <a:gd name="connsiteX1" fmla="*/ 593766 w 1365662"/>
                <a:gd name="connsiteY1" fmla="*/ 0 h 783771"/>
                <a:gd name="connsiteX2" fmla="*/ 1365662 w 1365662"/>
                <a:gd name="connsiteY2" fmla="*/ 522514 h 783771"/>
                <a:gd name="connsiteX3" fmla="*/ 973777 w 1365662"/>
                <a:gd name="connsiteY3" fmla="*/ 736270 h 783771"/>
                <a:gd name="connsiteX4" fmla="*/ 546265 w 1365662"/>
                <a:gd name="connsiteY4" fmla="*/ 783771 h 783771"/>
                <a:gd name="connsiteX5" fmla="*/ 166255 w 1365662"/>
                <a:gd name="connsiteY5" fmla="*/ 653142 h 783771"/>
                <a:gd name="connsiteX6" fmla="*/ 0 w 1365662"/>
                <a:gd name="connsiteY6" fmla="*/ 522514 h 783771"/>
                <a:gd name="connsiteX7" fmla="*/ 201881 w 1365662"/>
                <a:gd name="connsiteY7" fmla="*/ 308758 h 78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5662" h="783771">
                  <a:moveTo>
                    <a:pt x="59377" y="451262"/>
                  </a:moveTo>
                  <a:lnTo>
                    <a:pt x="593766" y="0"/>
                  </a:lnTo>
                  <a:lnTo>
                    <a:pt x="1365662" y="522514"/>
                  </a:lnTo>
                  <a:lnTo>
                    <a:pt x="973777" y="736270"/>
                  </a:lnTo>
                  <a:lnTo>
                    <a:pt x="546265" y="783771"/>
                  </a:lnTo>
                  <a:lnTo>
                    <a:pt x="166255" y="653142"/>
                  </a:lnTo>
                  <a:lnTo>
                    <a:pt x="0" y="522514"/>
                  </a:lnTo>
                  <a:lnTo>
                    <a:pt x="201881" y="308758"/>
                  </a:lnTo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17364600-DB1D-4AC5-99D5-8DB575D0F183}"/>
              </a:ext>
            </a:extLst>
          </p:cNvPr>
          <p:cNvSpPr txBox="1"/>
          <p:nvPr/>
        </p:nvSpPr>
        <p:spPr>
          <a:xfrm>
            <a:off x="33497" y="-28860"/>
            <a:ext cx="99106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u="sng" dirty="0">
                <a:latin typeface="Comic Sans MS" panose="030F0702030302020204" pitchFamily="66" charset="0"/>
              </a:rPr>
              <a:t>Вторият лекар препоръчал</a:t>
            </a:r>
            <a:r>
              <a:rPr lang="en-US" sz="3200" b="1" u="sng" dirty="0">
                <a:latin typeface="Comic Sans MS" panose="030F0702030302020204" pitchFamily="66" charset="0"/>
              </a:rPr>
              <a:t>: 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радиотерапия с Х-лъчи с модулиран интензитет </a:t>
            </a: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(IMRT)</a:t>
            </a:r>
          </a:p>
          <a:p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28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17 -0.09305 L 0.02617 -0.09282 C 0.01849 -0.09398 0.01081 -0.09352 0.00339 -0.0956 C 0.00209 -0.09583 0.0017 -0.09884 0.00065 -0.10023 C -0.00247 -0.10486 -0.00612 -0.10787 -0.01002 -0.10995 C -0.01263 -0.11111 -0.01536 -0.11134 -0.0181 -0.11227 C -0.01992 -0.11296 -0.02161 -0.11412 -0.02344 -0.11458 C -0.03073 -0.1169 -0.03906 -0.11805 -0.04622 -0.11944 C -0.05924 -0.12523 -0.04297 -0.11805 -0.0582 -0.1243 C -0.06002 -0.125 -0.06185 -0.12639 -0.06367 -0.12662 C -0.07435 -0.12801 -0.08502 -0.12824 -0.0957 -0.12893 C -0.09844 -0.12986 -0.10117 -0.13032 -0.10377 -0.13125 C -0.10521 -0.13194 -0.10651 -0.1331 -0.10781 -0.13379 C -0.10963 -0.13472 -0.11146 -0.13518 -0.11315 -0.13611 C -0.11588 -0.1375 -0.11836 -0.14074 -0.12122 -0.14097 L -0.15469 -0.14328 L -0.19752 -0.14815 C -0.22604 -0.15532 -0.19166 -0.14722 -0.25781 -0.15278 C -0.25963 -0.15301 -0.26146 -0.1544 -0.26315 -0.15532 C -0.26732 -0.1574 -0.26901 -0.15972 -0.27383 -0.15995 C -0.29127 -0.16134 -0.30872 -0.16157 -0.32617 -0.1625 C -0.33906 -0.17014 -0.32877 -0.16481 -0.3582 -0.16481 " pathEditMode="relative" rAng="0" ptsTypes="AAAAA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19" y="-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37753" y="1917371"/>
            <a:ext cx="2988625" cy="2988625"/>
            <a:chOff x="3669474" y="1531913"/>
            <a:chExt cx="3443846" cy="344384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3"/>
              <a:ext cx="3443846" cy="3443848"/>
            </a:xfrm>
            <a:prstGeom prst="ellipse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4"/>
              <a:ext cx="629393" cy="1623871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5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4" y="2819515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C596B0-89A6-48D1-8BA1-A6940F9B3F6E}"/>
              </a:ext>
            </a:extLst>
          </p:cNvPr>
          <p:cNvGrpSpPr/>
          <p:nvPr/>
        </p:nvGrpSpPr>
        <p:grpSpPr>
          <a:xfrm rot="17907824">
            <a:off x="1251135" y="676182"/>
            <a:ext cx="2751178" cy="4705474"/>
            <a:chOff x="1885250" y="343841"/>
            <a:chExt cx="2751178" cy="4705474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>
              <a:off x="2730334" y="343841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FB8F335-1B26-4F77-8C64-86A67A53A017}"/>
                </a:ext>
              </a:extLst>
            </p:cNvPr>
            <p:cNvGrpSpPr/>
            <p:nvPr/>
          </p:nvGrpSpPr>
          <p:grpSpPr>
            <a:xfrm>
              <a:off x="1885250" y="1172688"/>
              <a:ext cx="2751178" cy="3876627"/>
              <a:chOff x="1885250" y="1172687"/>
              <a:chExt cx="2751178" cy="3876627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B610770-4E7E-4021-A8B0-85696F435308}"/>
                  </a:ext>
                </a:extLst>
              </p:cNvPr>
              <p:cNvCxnSpPr>
                <a:cxnSpLocks/>
              </p:cNvCxnSpPr>
              <p:nvPr/>
            </p:nvCxnSpPr>
            <p:spPr>
              <a:xfrm rot="3692176">
                <a:off x="1789792" y="1657276"/>
                <a:ext cx="1934244" cy="14992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7ED5FF6-C5B5-4B2E-8D83-66893077B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648F050-E75C-416D-8C08-E52AE92E9CB1}"/>
                  </a:ext>
                </a:extLst>
              </p:cNvPr>
              <p:cNvCxnSpPr>
                <a:cxnSpLocks/>
                <a:stCxn id="10" idx="2"/>
              </p:cNvCxnSpPr>
              <p:nvPr/>
            </p:nvCxnSpPr>
            <p:spPr>
              <a:xfrm rot="3692176">
                <a:off x="1490485" y="2317422"/>
                <a:ext cx="3633304" cy="183047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B7E1DC8B-52A9-43B8-B9FD-7F818C614FA1}"/>
                  </a:ext>
                </a:extLst>
              </p:cNvPr>
              <p:cNvCxnSpPr>
                <a:cxnSpLocks/>
                <a:endCxn id="8" idx="1"/>
              </p:cNvCxnSpPr>
              <p:nvPr/>
            </p:nvCxnSpPr>
            <p:spPr>
              <a:xfrm rot="3692176">
                <a:off x="2427148" y="1951181"/>
                <a:ext cx="2232946" cy="90759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B530E9F-7934-4B87-A0F1-7DACC6165791}"/>
                  </a:ext>
                </a:extLst>
              </p:cNvPr>
              <p:cNvCxnSpPr>
                <a:cxnSpLocks/>
                <a:endCxn id="7" idx="2"/>
              </p:cNvCxnSpPr>
              <p:nvPr/>
            </p:nvCxnSpPr>
            <p:spPr>
              <a:xfrm rot="3692176">
                <a:off x="2432766" y="1544928"/>
                <a:ext cx="1212953" cy="74675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829B931-305B-4C00-AB39-AD2D83BA97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FE9E7AD-5246-4677-9B05-163D6EFA3A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7B87701-9670-47FF-99B6-B2075A23896C}"/>
              </a:ext>
            </a:extLst>
          </p:cNvPr>
          <p:cNvGrpSpPr/>
          <p:nvPr/>
        </p:nvGrpSpPr>
        <p:grpSpPr>
          <a:xfrm>
            <a:off x="1866317" y="508733"/>
            <a:ext cx="2763053" cy="3895651"/>
            <a:chOff x="1847232" y="490410"/>
            <a:chExt cx="2763053" cy="3895651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04191" y="490410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60B2AC-922D-44EC-978E-FF7A074B1EDD}"/>
                </a:ext>
              </a:extLst>
            </p:cNvPr>
            <p:cNvGrpSpPr/>
            <p:nvPr/>
          </p:nvGrpSpPr>
          <p:grpSpPr>
            <a:xfrm>
              <a:off x="1847232" y="1335586"/>
              <a:ext cx="2763053" cy="3050475"/>
              <a:chOff x="1847232" y="1335586"/>
              <a:chExt cx="2763053" cy="3050475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214B738D-1A46-4650-B329-4DC4B024B2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25754" y="1345974"/>
                <a:ext cx="279330" cy="1657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F79CA61-E886-4CDC-BDD4-1F2DC8F84B66}"/>
                  </a:ext>
                </a:extLst>
              </p:cNvPr>
              <p:cNvCxnSpPr>
                <a:cxnSpLocks/>
                <a:endCxn id="8" idx="7"/>
              </p:cNvCxnSpPr>
              <p:nvPr/>
            </p:nvCxnSpPr>
            <p:spPr>
              <a:xfrm>
                <a:off x="3540582" y="1335586"/>
                <a:ext cx="372524" cy="175955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EA9636D-44FD-440F-9CFF-B140D45730DD}"/>
                  </a:ext>
                </a:extLst>
              </p:cNvPr>
              <p:cNvCxnSpPr>
                <a:cxnSpLocks/>
                <a:stCxn id="55" idx="2"/>
                <a:endCxn id="6" idx="3"/>
              </p:cNvCxnSpPr>
              <p:nvPr/>
            </p:nvCxnSpPr>
            <p:spPr>
              <a:xfrm flipH="1">
                <a:off x="3149183" y="1345974"/>
                <a:ext cx="70595" cy="27490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2A8E617F-156B-4EED-8834-CBC586C96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8657" y="1345974"/>
                <a:ext cx="202784" cy="271178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4F35731F-B0F1-4C7F-8123-5EAD243023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7653" y="1345973"/>
                <a:ext cx="178996" cy="271178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5F23EAE-037B-4551-82FD-5CB6F6F0C9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47232" y="134597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10665BE-6003-4A8C-89E9-F26F6E2732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3663" y="134597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578DA930-A562-487B-9473-38C6E6D80CDB}"/>
              </a:ext>
            </a:extLst>
          </p:cNvPr>
          <p:cNvGrpSpPr/>
          <p:nvPr/>
        </p:nvGrpSpPr>
        <p:grpSpPr>
          <a:xfrm>
            <a:off x="719053" y="1746974"/>
            <a:ext cx="4046273" cy="3649895"/>
            <a:chOff x="719053" y="1746974"/>
            <a:chExt cx="4046273" cy="3649895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 rot="14089573">
              <a:off x="631248" y="4453501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0262736-23F0-4A2E-9092-68F6C7AA9C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5982" y="4334934"/>
              <a:ext cx="1298020" cy="53774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ECF49D4-9869-4DD6-8567-5BE1A9C8B916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V="1">
              <a:off x="1301740" y="3226179"/>
              <a:ext cx="1141652" cy="116183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511A670-851E-4205-B646-C5F0D05A24B1}"/>
                </a:ext>
              </a:extLst>
            </p:cNvPr>
            <p:cNvCxnSpPr>
              <a:cxnSpLocks/>
              <a:stCxn id="66" idx="2"/>
            </p:cNvCxnSpPr>
            <p:nvPr/>
          </p:nvCxnSpPr>
          <p:spPr>
            <a:xfrm flipV="1">
              <a:off x="1496507" y="2385277"/>
              <a:ext cx="3007976" cy="22495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0418FD9-0022-4454-BF10-431D08C655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5336" y="2154422"/>
              <a:ext cx="2878914" cy="23342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CD77256-BA68-41E8-9841-72E0CEF1A0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96592" y="4074087"/>
              <a:ext cx="1026936" cy="68593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66DAF66-F3C5-4FAC-A901-F5923EB3E7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5346" y="3995810"/>
              <a:ext cx="2989980" cy="103471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ACAD416-59BC-42FD-B838-9A348A87BE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2353" y="1746974"/>
              <a:ext cx="1980008" cy="24678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97AA1F5F-93FA-440A-9E09-A2C2B270F868}"/>
              </a:ext>
            </a:extLst>
          </p:cNvPr>
          <p:cNvGrpSpPr/>
          <p:nvPr/>
        </p:nvGrpSpPr>
        <p:grpSpPr>
          <a:xfrm>
            <a:off x="1553808" y="2133719"/>
            <a:ext cx="4434340" cy="3169863"/>
            <a:chOff x="1553808" y="2117390"/>
            <a:chExt cx="4434340" cy="3169863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 rot="7351595">
              <a:off x="5044779" y="4343885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9837FBB-FA64-40A1-832A-DAABCF918210}"/>
                </a:ext>
              </a:extLst>
            </p:cNvPr>
            <p:cNvGrpSpPr/>
            <p:nvPr/>
          </p:nvGrpSpPr>
          <p:grpSpPr>
            <a:xfrm rot="7351595">
              <a:off x="2151944" y="1519254"/>
              <a:ext cx="2751178" cy="3947449"/>
              <a:chOff x="1885250" y="1199403"/>
              <a:chExt cx="2751178" cy="3947449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6503F70D-B3B9-4E61-A1C7-148404C307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BADC29CA-E1FB-45EE-8C50-574F2E4F3761}"/>
                  </a:ext>
                </a:extLst>
              </p:cNvPr>
              <p:cNvCxnSpPr>
                <a:cxnSpLocks/>
              </p:cNvCxnSpPr>
              <p:nvPr/>
            </p:nvCxnSpPr>
            <p:spPr>
              <a:xfrm rot="14248405" flipH="1" flipV="1">
                <a:off x="3003556" y="1614934"/>
                <a:ext cx="1369723" cy="5848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BE32D76-3837-4B00-B12B-BBEDE90014E3}"/>
                  </a:ext>
                </a:extLst>
              </p:cNvPr>
              <p:cNvCxnSpPr>
                <a:cxnSpLocks/>
                <a:stCxn id="7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DBC5FDCC-3F31-4229-91F2-9A63462A2649}"/>
                  </a:ext>
                </a:extLst>
              </p:cNvPr>
              <p:cNvCxnSpPr>
                <a:cxnSpLocks/>
              </p:cNvCxnSpPr>
              <p:nvPr/>
            </p:nvCxnSpPr>
            <p:spPr>
              <a:xfrm rot="14248405" flipH="1" flipV="1">
                <a:off x="2864040" y="1540977"/>
                <a:ext cx="1183710" cy="6811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A228EA3-0202-4450-BBF5-C53DA3D9FE54}"/>
                  </a:ext>
                </a:extLst>
              </p:cNvPr>
              <p:cNvCxnSpPr>
                <a:cxnSpLocks/>
                <a:endCxn id="8" idx="5"/>
              </p:cNvCxnSpPr>
              <p:nvPr/>
            </p:nvCxnSpPr>
            <p:spPr>
              <a:xfrm rot="14248405" flipH="1" flipV="1">
                <a:off x="2350746" y="1526797"/>
                <a:ext cx="1368916" cy="104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7196C967-0F89-4766-A14F-61886CCD9D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4028E394-00D7-4264-B050-B7C097290B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DB5CEC0-1110-4332-869D-06BC0C55AE48}"/>
              </a:ext>
            </a:extLst>
          </p:cNvPr>
          <p:cNvGrpSpPr/>
          <p:nvPr/>
        </p:nvGrpSpPr>
        <p:grpSpPr>
          <a:xfrm>
            <a:off x="2017379" y="1731191"/>
            <a:ext cx="4182383" cy="2832997"/>
            <a:chOff x="2005494" y="1714862"/>
            <a:chExt cx="4182383" cy="2832997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 rot="3900485">
              <a:off x="5244508" y="1802667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EA2F752-A591-4802-A435-7ED6D3E629F7}"/>
                </a:ext>
              </a:extLst>
            </p:cNvPr>
            <p:cNvGrpSpPr/>
            <p:nvPr/>
          </p:nvGrpSpPr>
          <p:grpSpPr>
            <a:xfrm rot="3900485">
              <a:off x="2399331" y="1402844"/>
              <a:ext cx="2751178" cy="3538852"/>
              <a:chOff x="1885250" y="1199403"/>
              <a:chExt cx="2751178" cy="3538852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3732E964-FA59-4085-BEEB-1239342677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C51F3833-C808-49EF-AE21-650286A225CB}"/>
                  </a:ext>
                </a:extLst>
              </p:cNvPr>
              <p:cNvCxnSpPr>
                <a:cxnSpLocks/>
              </p:cNvCxnSpPr>
              <p:nvPr/>
            </p:nvCxnSpPr>
            <p:spPr>
              <a:xfrm rot="17699515" flipH="1">
                <a:off x="2763842" y="1684260"/>
                <a:ext cx="1995008" cy="135939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01BB7B48-61EB-4BA8-91FC-580A8B047373}"/>
                  </a:ext>
                </a:extLst>
              </p:cNvPr>
              <p:cNvCxnSpPr>
                <a:cxnSpLocks/>
                <a:stCxn id="86" idx="2"/>
                <a:endCxn id="8" idx="7"/>
              </p:cNvCxnSpPr>
              <p:nvPr/>
            </p:nvCxnSpPr>
            <p:spPr>
              <a:xfrm rot="17699515" flipH="1">
                <a:off x="2509534" y="1668606"/>
                <a:ext cx="1471146" cy="68395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D4C3C38-009A-42C5-AC6C-92FA3A8DA480}"/>
                  </a:ext>
                </a:extLst>
              </p:cNvPr>
              <p:cNvCxnSpPr>
                <a:cxnSpLocks/>
              </p:cNvCxnSpPr>
              <p:nvPr/>
            </p:nvCxnSpPr>
            <p:spPr>
              <a:xfrm rot="17699515" flipH="1">
                <a:off x="2311036" y="1909059"/>
                <a:ext cx="2499557" cy="146526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BF8A8FD-4D35-412D-989E-A90D13C6D505}"/>
                  </a:ext>
                </a:extLst>
              </p:cNvPr>
              <p:cNvCxnSpPr>
                <a:cxnSpLocks/>
                <a:endCxn id="7" idx="7"/>
              </p:cNvCxnSpPr>
              <p:nvPr/>
            </p:nvCxnSpPr>
            <p:spPr>
              <a:xfrm rot="17699515" flipH="1">
                <a:off x="1679432" y="2116279"/>
                <a:ext cx="2512428" cy="79171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93E34B37-97B3-42DB-9353-58D740B4DB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54C1D201-895D-49B8-87BB-DDFBC146DC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3AB7F365-54C2-424C-9C9F-A977ED53D6BF}"/>
              </a:ext>
            </a:extLst>
          </p:cNvPr>
          <p:cNvGrpSpPr/>
          <p:nvPr/>
        </p:nvGrpSpPr>
        <p:grpSpPr>
          <a:xfrm>
            <a:off x="1894210" y="2456560"/>
            <a:ext cx="2751178" cy="3895651"/>
            <a:chOff x="1894210" y="2440231"/>
            <a:chExt cx="2751178" cy="3895651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 rot="10800000">
              <a:off x="2769131" y="5480318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1059DD87-397C-4262-9ECE-3C087DC8871F}"/>
                </a:ext>
              </a:extLst>
            </p:cNvPr>
            <p:cNvGrpSpPr/>
            <p:nvPr/>
          </p:nvGrpSpPr>
          <p:grpSpPr>
            <a:xfrm>
              <a:off x="1894210" y="2440231"/>
              <a:ext cx="2751178" cy="3066804"/>
              <a:chOff x="1894210" y="2440231"/>
              <a:chExt cx="2751178" cy="3066804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9629586A-43F0-42D5-81FB-60D5D0578D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75662" y="4128052"/>
                <a:ext cx="222121" cy="13522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68D4202-450A-45F1-954F-869D7FDFF7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696778" y="4128052"/>
                <a:ext cx="267135" cy="13789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B2D337AA-1944-4ABA-A579-E06C9717065E}"/>
                  </a:ext>
                </a:extLst>
              </p:cNvPr>
              <p:cNvCxnSpPr>
                <a:cxnSpLocks/>
                <a:stCxn id="96" idx="2"/>
              </p:cNvCxnSpPr>
              <p:nvPr/>
            </p:nvCxnSpPr>
            <p:spPr>
              <a:xfrm flipH="1" flipV="1">
                <a:off x="3272931" y="4384000"/>
                <a:ext cx="11786" cy="10963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B365C699-C702-49AD-A06B-CA328CF526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92749" y="4318606"/>
                <a:ext cx="113090" cy="11617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435B594A-955F-4094-B6FE-8091A5EF48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37847" y="4318606"/>
                <a:ext cx="68211" cy="11617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F6C6C17F-F343-40A1-A7EC-225D2011C8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68766" y="2440231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073BEE2-CB39-46F0-8234-2E5F608DD0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894210" y="2440231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8BA88A-D6A8-4183-B5FD-013B1D95ED1A}"/>
              </a:ext>
            </a:extLst>
          </p:cNvPr>
          <p:cNvGrpSpPr/>
          <p:nvPr/>
        </p:nvGrpSpPr>
        <p:grpSpPr>
          <a:xfrm>
            <a:off x="7855049" y="2960441"/>
            <a:ext cx="3253840" cy="3384472"/>
            <a:chOff x="3669474" y="1531912"/>
            <a:chExt cx="3443846" cy="3443846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7D60565-EC92-4D7A-B4F1-EE51924F5E7F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7" name="Moon 146">
              <a:extLst>
                <a:ext uri="{FF2B5EF4-FFF2-40B4-BE49-F238E27FC236}">
                  <a16:creationId xmlns:a16="http://schemas.microsoft.com/office/drawing/2014/main" id="{54E66B28-39B5-4749-AFAB-A5D3404BD3A0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11DDE83-EB60-488B-8963-CB05C4ACCE62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CCA856C-D212-4B1C-ACBA-70757C6D3B83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71898623-400B-4D8C-9D5B-C05AD358A025}"/>
              </a:ext>
            </a:extLst>
          </p:cNvPr>
          <p:cNvSpPr txBox="1"/>
          <p:nvPr/>
        </p:nvSpPr>
        <p:spPr>
          <a:xfrm>
            <a:off x="4417811" y="-5749"/>
            <a:ext cx="70026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dirty="0" smtClean="0">
                <a:latin typeface="Comic Sans MS" panose="030F0702030302020204" pitchFamily="66" charset="0"/>
              </a:rPr>
              <a:t>Третият лекар препоръчал</a:t>
            </a:r>
            <a:r>
              <a:rPr lang="mk-MK" sz="3200" b="1" dirty="0">
                <a:latin typeface="Comic Sans MS" panose="030F0702030302020204" pitchFamily="66" charset="0"/>
              </a:rPr>
              <a:t>: </a:t>
            </a:r>
            <a:r>
              <a:rPr lang="mk-MK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Терапия с частици</a:t>
            </a:r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151551D-756C-4CB5-9AFD-563CFECDFD71}"/>
              </a:ext>
            </a:extLst>
          </p:cNvPr>
          <p:cNvSpPr txBox="1"/>
          <p:nvPr/>
        </p:nvSpPr>
        <p:spPr>
          <a:xfrm>
            <a:off x="7263080" y="1456229"/>
            <a:ext cx="4306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dirty="0" smtClean="0">
                <a:latin typeface="Comic Sans MS" panose="030F0702030302020204" pitchFamily="66" charset="0"/>
              </a:rPr>
              <a:t>Ракът </a:t>
            </a:r>
            <a:r>
              <a:rPr lang="mk-MK" sz="3200" dirty="0">
                <a:latin typeface="Comic Sans MS" panose="030F0702030302020204" pitchFamily="66" charset="0"/>
              </a:rPr>
              <a:t>на </a:t>
            </a:r>
            <a:r>
              <a:rPr lang="mk-MK" sz="3200" dirty="0" smtClean="0">
                <a:latin typeface="Comic Sans MS" panose="030F0702030302020204" pitchFamily="66" charset="0"/>
              </a:rPr>
              <a:t>Смайли </a:t>
            </a:r>
            <a:r>
              <a:rPr lang="mk-MK" sz="3200" dirty="0">
                <a:latin typeface="Comic Sans MS" panose="030F0702030302020204" pitchFamily="66" charset="0"/>
              </a:rPr>
              <a:t>е </a:t>
            </a:r>
            <a:r>
              <a:rPr lang="mk-MK" sz="3200" dirty="0" smtClean="0">
                <a:latin typeface="Comic Sans MS" panose="030F0702030302020204" pitchFamily="66" charset="0"/>
              </a:rPr>
              <a:t>излекуван, </a:t>
            </a:r>
            <a:r>
              <a:rPr lang="mk-MK" sz="3200" dirty="0">
                <a:latin typeface="Comic Sans MS" panose="030F0702030302020204" pitchFamily="66" charset="0"/>
              </a:rPr>
              <a:t>а очите и устата </a:t>
            </a:r>
            <a:r>
              <a:rPr lang="mk-MK" sz="3200" dirty="0" smtClean="0">
                <a:latin typeface="Comic Sans MS" panose="030F0702030302020204" pitchFamily="66" charset="0"/>
              </a:rPr>
              <a:t>са пощадени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72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7AC87-40EB-46A2-8C05-991E1FEA373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Смайли е все още жив и здрав днес, 10 години </a:t>
            </a:r>
            <a:r>
              <a:rPr lang="ru-RU"/>
              <a:t>след </a:t>
            </a:r>
            <a:r>
              <a:rPr lang="ru-RU" smtClean="0"/>
              <a:t>лечението!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867081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D11AF9-E0C7-4622-A756-F4CC5A7543AB}"/>
              </a:ext>
            </a:extLst>
          </p:cNvPr>
          <p:cNvSpPr txBox="1"/>
          <p:nvPr/>
        </p:nvSpPr>
        <p:spPr>
          <a:xfrm>
            <a:off x="1199408" y="2565070"/>
            <a:ext cx="93221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Защо трябва да вярваме в терапията с частици</a:t>
            </a:r>
            <a:r>
              <a:rPr lang="ru-RU" sz="3600" b="1" dirty="0" smtClean="0"/>
              <a:t>?</a:t>
            </a:r>
          </a:p>
          <a:p>
            <a:r>
              <a:rPr lang="ru-RU" sz="3600" b="1" dirty="0" smtClean="0"/>
              <a:t>УРОК </a:t>
            </a:r>
            <a:r>
              <a:rPr lang="ru-RU" sz="3600" b="1" dirty="0"/>
              <a:t>1: </a:t>
            </a:r>
            <a:r>
              <a:rPr lang="ru-RU" sz="3600" b="1" dirty="0" smtClean="0"/>
              <a:t>Адронна </a:t>
            </a:r>
            <a:r>
              <a:rPr lang="ru-RU" sz="3600" b="1" dirty="0"/>
              <a:t>терапия за начинаещи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072058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32E7-F88D-4B69-99A0-34E2BC3F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67"/>
            <a:ext cx="6978502" cy="4953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mk-MK" sz="3600" dirty="0"/>
              <a:t>Модел на </a:t>
            </a:r>
            <a:r>
              <a:rPr lang="mk-MK" sz="3600" dirty="0" smtClean="0"/>
              <a:t>човешко тяло с </a:t>
            </a:r>
            <a:r>
              <a:rPr lang="mk-MK" sz="3600" dirty="0"/>
              <a:t>тумор</a:t>
            </a:r>
            <a:endParaRPr lang="en-US" sz="36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00D924-3FB8-48D7-9BC5-21D7AD41ED19}"/>
              </a:ext>
            </a:extLst>
          </p:cNvPr>
          <p:cNvSpPr/>
          <p:nvPr/>
        </p:nvSpPr>
        <p:spPr>
          <a:xfrm>
            <a:off x="3982660" y="2643336"/>
            <a:ext cx="6220773" cy="4241959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84733-2CAD-4D60-B713-7670B49221FE}"/>
              </a:ext>
            </a:extLst>
          </p:cNvPr>
          <p:cNvSpPr txBox="1"/>
          <p:nvPr/>
        </p:nvSpPr>
        <p:spPr>
          <a:xfrm>
            <a:off x="6720483" y="4826442"/>
            <a:ext cx="1100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mk-MK" sz="2000" b="1" dirty="0">
                <a:solidFill>
                  <a:srgbClr val="FF0000"/>
                </a:solidFill>
              </a:rPr>
              <a:t>умор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BF2516-C72F-4B56-9053-E3D806D76A9A}"/>
              </a:ext>
            </a:extLst>
          </p:cNvPr>
          <p:cNvSpPr/>
          <p:nvPr/>
        </p:nvSpPr>
        <p:spPr>
          <a:xfrm>
            <a:off x="6953250" y="4550142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52E943-472E-4AAF-A7DA-41D8B05914B4}"/>
              </a:ext>
            </a:extLst>
          </p:cNvPr>
          <p:cNvGrpSpPr/>
          <p:nvPr/>
        </p:nvGrpSpPr>
        <p:grpSpPr>
          <a:xfrm>
            <a:off x="1582522" y="4412102"/>
            <a:ext cx="2319163" cy="727957"/>
            <a:chOff x="1582522" y="4412102"/>
            <a:chExt cx="2319163" cy="727957"/>
          </a:xfrm>
        </p:grpSpPr>
        <p:sp>
          <p:nvSpPr>
            <p:cNvPr id="3" name="Arrow: Pentagon 2">
              <a:extLst>
                <a:ext uri="{FF2B5EF4-FFF2-40B4-BE49-F238E27FC236}">
                  <a16:creationId xmlns:a16="http://schemas.microsoft.com/office/drawing/2014/main" id="{EDDF0060-18A5-4D6A-ADEB-920AC2064EE4}"/>
                </a:ext>
              </a:extLst>
            </p:cNvPr>
            <p:cNvSpPr/>
            <p:nvPr/>
          </p:nvSpPr>
          <p:spPr>
            <a:xfrm>
              <a:off x="1582522" y="4412102"/>
              <a:ext cx="2319163" cy="727957"/>
            </a:xfrm>
            <a:prstGeom prst="homePlat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1F576-E010-4B0F-A159-DFFA1424C5AC}"/>
                </a:ext>
              </a:extLst>
            </p:cNvPr>
            <p:cNvSpPr txBox="1"/>
            <p:nvPr/>
          </p:nvSpPr>
          <p:spPr>
            <a:xfrm>
              <a:off x="1795926" y="4591647"/>
              <a:ext cx="2098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mk-MK" b="1" dirty="0"/>
                <a:t>радиация</a:t>
              </a:r>
              <a:endParaRPr lang="en-US" b="1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5808652-C2D3-474E-B22A-C611F4FE9AE9}"/>
              </a:ext>
            </a:extLst>
          </p:cNvPr>
          <p:cNvSpPr txBox="1"/>
          <p:nvPr/>
        </p:nvSpPr>
        <p:spPr>
          <a:xfrm>
            <a:off x="6356398" y="3028890"/>
            <a:ext cx="1955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 smtClean="0"/>
              <a:t>Здрава тъкан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760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3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32E7-F88D-4B69-99A0-34E2BC3F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67"/>
            <a:ext cx="6978502" cy="4953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dirty="0"/>
              <a:t>Класическа RT с рентгенови лъчи</a:t>
            </a:r>
            <a:endParaRPr lang="en-US" sz="36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00D924-3FB8-48D7-9BC5-21D7AD41ED19}"/>
              </a:ext>
            </a:extLst>
          </p:cNvPr>
          <p:cNvSpPr/>
          <p:nvPr/>
        </p:nvSpPr>
        <p:spPr>
          <a:xfrm>
            <a:off x="3982660" y="2605236"/>
            <a:ext cx="6220773" cy="4241959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52358CF-F61F-4A1F-98F0-E721E48B0102}"/>
              </a:ext>
            </a:extLst>
          </p:cNvPr>
          <p:cNvCxnSpPr>
            <a:cxnSpLocks/>
          </p:cNvCxnSpPr>
          <p:nvPr/>
        </p:nvCxnSpPr>
        <p:spPr>
          <a:xfrm flipV="1">
            <a:off x="3983667" y="1097220"/>
            <a:ext cx="17723" cy="36558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5E06B3-4B0E-4508-A60B-CA5858A30DFF}"/>
              </a:ext>
            </a:extLst>
          </p:cNvPr>
          <p:cNvCxnSpPr>
            <a:cxnSpLocks/>
          </p:cNvCxnSpPr>
          <p:nvPr/>
        </p:nvCxnSpPr>
        <p:spPr>
          <a:xfrm>
            <a:off x="3983668" y="4753044"/>
            <a:ext cx="646459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DE1DD5-5C76-4B3F-9985-3FD2C37E0348}"/>
              </a:ext>
            </a:extLst>
          </p:cNvPr>
          <p:cNvSpPr txBox="1"/>
          <p:nvPr/>
        </p:nvSpPr>
        <p:spPr>
          <a:xfrm rot="16200000">
            <a:off x="3180295" y="2420570"/>
            <a:ext cx="102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b="1" dirty="0"/>
              <a:t>Доза</a:t>
            </a:r>
            <a:r>
              <a:rPr lang="en-US" b="1" dirty="0"/>
              <a:t> 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84733-2CAD-4D60-B713-7670B49221FE}"/>
              </a:ext>
            </a:extLst>
          </p:cNvPr>
          <p:cNvSpPr txBox="1"/>
          <p:nvPr/>
        </p:nvSpPr>
        <p:spPr>
          <a:xfrm>
            <a:off x="6720483" y="4826442"/>
            <a:ext cx="1100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mk-MK" sz="2000" b="1" dirty="0">
                <a:solidFill>
                  <a:srgbClr val="FF0000"/>
                </a:solidFill>
              </a:rPr>
              <a:t>умор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F4D659-17C1-49B3-8C95-37DBC2FAAC4A}"/>
              </a:ext>
            </a:extLst>
          </p:cNvPr>
          <p:cNvSpPr txBox="1"/>
          <p:nvPr/>
        </p:nvSpPr>
        <p:spPr>
          <a:xfrm>
            <a:off x="4526085" y="3712825"/>
            <a:ext cx="2067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 smtClean="0"/>
              <a:t>Увреждане на входните тъкани</a:t>
            </a:r>
            <a:endParaRPr lang="en-US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F8E988-3966-42B3-9171-AA78D8C6AAB3}"/>
              </a:ext>
            </a:extLst>
          </p:cNvPr>
          <p:cNvSpPr txBox="1"/>
          <p:nvPr/>
        </p:nvSpPr>
        <p:spPr>
          <a:xfrm>
            <a:off x="8021420" y="3790709"/>
            <a:ext cx="20676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/>
              <a:t>Увреждане на изходните тъкани</a:t>
            </a:r>
            <a:endParaRPr lang="en-US" sz="2000" b="1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79A0EEF-1CF0-45A1-B34D-5E3924418254}"/>
              </a:ext>
            </a:extLst>
          </p:cNvPr>
          <p:cNvSpPr/>
          <p:nvPr/>
        </p:nvSpPr>
        <p:spPr>
          <a:xfrm>
            <a:off x="4001390" y="1497649"/>
            <a:ext cx="6411433" cy="2215176"/>
          </a:xfrm>
          <a:custGeom>
            <a:avLst/>
            <a:gdLst>
              <a:gd name="connsiteX0" fmla="*/ 0 w 6411433"/>
              <a:gd name="connsiteY0" fmla="*/ 545865 h 2215176"/>
              <a:gd name="connsiteX1" fmla="*/ 148856 w 6411433"/>
              <a:gd name="connsiteY1" fmla="*/ 152460 h 2215176"/>
              <a:gd name="connsiteX2" fmla="*/ 287079 w 6411433"/>
              <a:gd name="connsiteY2" fmla="*/ 14237 h 2215176"/>
              <a:gd name="connsiteX3" fmla="*/ 372140 w 6411433"/>
              <a:gd name="connsiteY3" fmla="*/ 24869 h 2215176"/>
              <a:gd name="connsiteX4" fmla="*/ 520996 w 6411433"/>
              <a:gd name="connsiteY4" fmla="*/ 194990 h 2215176"/>
              <a:gd name="connsiteX5" fmla="*/ 1105786 w 6411433"/>
              <a:gd name="connsiteY5" fmla="*/ 673455 h 2215176"/>
              <a:gd name="connsiteX6" fmla="*/ 1605517 w 6411433"/>
              <a:gd name="connsiteY6" fmla="*/ 1003065 h 2215176"/>
              <a:gd name="connsiteX7" fmla="*/ 2083982 w 6411433"/>
              <a:gd name="connsiteY7" fmla="*/ 1247614 h 2215176"/>
              <a:gd name="connsiteX8" fmla="*/ 2594345 w 6411433"/>
              <a:gd name="connsiteY8" fmla="*/ 1439000 h 2215176"/>
              <a:gd name="connsiteX9" fmla="*/ 3221665 w 6411433"/>
              <a:gd name="connsiteY9" fmla="*/ 1630386 h 2215176"/>
              <a:gd name="connsiteX10" fmla="*/ 3965945 w 6411433"/>
              <a:gd name="connsiteY10" fmla="*/ 1832404 h 2215176"/>
              <a:gd name="connsiteX11" fmla="*/ 4912242 w 6411433"/>
              <a:gd name="connsiteY11" fmla="*/ 2013158 h 2215176"/>
              <a:gd name="connsiteX12" fmla="*/ 5762847 w 6411433"/>
              <a:gd name="connsiteY12" fmla="*/ 2162014 h 2215176"/>
              <a:gd name="connsiteX13" fmla="*/ 6411433 w 6411433"/>
              <a:gd name="connsiteY13" fmla="*/ 2215176 h 221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11433" h="2215176">
                <a:moveTo>
                  <a:pt x="0" y="545865"/>
                </a:moveTo>
                <a:cubicBezTo>
                  <a:pt x="50505" y="393465"/>
                  <a:pt x="101010" y="241065"/>
                  <a:pt x="148856" y="152460"/>
                </a:cubicBezTo>
                <a:cubicBezTo>
                  <a:pt x="196702" y="63855"/>
                  <a:pt x="249865" y="35502"/>
                  <a:pt x="287079" y="14237"/>
                </a:cubicBezTo>
                <a:cubicBezTo>
                  <a:pt x="324293" y="-7028"/>
                  <a:pt x="333154" y="-5257"/>
                  <a:pt x="372140" y="24869"/>
                </a:cubicBezTo>
                <a:cubicBezTo>
                  <a:pt x="411126" y="54994"/>
                  <a:pt x="398722" y="86892"/>
                  <a:pt x="520996" y="194990"/>
                </a:cubicBezTo>
                <a:cubicBezTo>
                  <a:pt x="643270" y="303088"/>
                  <a:pt x="925033" y="538776"/>
                  <a:pt x="1105786" y="673455"/>
                </a:cubicBezTo>
                <a:cubicBezTo>
                  <a:pt x="1286539" y="808134"/>
                  <a:pt x="1442484" y="907372"/>
                  <a:pt x="1605517" y="1003065"/>
                </a:cubicBezTo>
                <a:cubicBezTo>
                  <a:pt x="1768550" y="1098758"/>
                  <a:pt x="1919177" y="1174958"/>
                  <a:pt x="2083982" y="1247614"/>
                </a:cubicBezTo>
                <a:cubicBezTo>
                  <a:pt x="2248787" y="1320270"/>
                  <a:pt x="2404731" y="1375205"/>
                  <a:pt x="2594345" y="1439000"/>
                </a:cubicBezTo>
                <a:cubicBezTo>
                  <a:pt x="2783959" y="1502795"/>
                  <a:pt x="2993065" y="1564819"/>
                  <a:pt x="3221665" y="1630386"/>
                </a:cubicBezTo>
                <a:cubicBezTo>
                  <a:pt x="3450265" y="1695953"/>
                  <a:pt x="3684182" y="1768609"/>
                  <a:pt x="3965945" y="1832404"/>
                </a:cubicBezTo>
                <a:cubicBezTo>
                  <a:pt x="4247708" y="1896199"/>
                  <a:pt x="4912242" y="2013158"/>
                  <a:pt x="4912242" y="2013158"/>
                </a:cubicBezTo>
                <a:cubicBezTo>
                  <a:pt x="5211726" y="2068093"/>
                  <a:pt x="5512982" y="2128344"/>
                  <a:pt x="5762847" y="2162014"/>
                </a:cubicBezTo>
                <a:cubicBezTo>
                  <a:pt x="6012712" y="2195684"/>
                  <a:pt x="6294475" y="2202771"/>
                  <a:pt x="6411433" y="2215176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D9ABE6-8155-48FE-9813-08FACC7FEE4F}"/>
              </a:ext>
            </a:extLst>
          </p:cNvPr>
          <p:cNvSpPr txBox="1"/>
          <p:nvPr/>
        </p:nvSpPr>
        <p:spPr>
          <a:xfrm>
            <a:off x="10499011" y="4560708"/>
            <a:ext cx="1328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b="1" dirty="0" smtClean="0"/>
              <a:t>Дълбочина</a:t>
            </a:r>
            <a:r>
              <a:rPr lang="en-US" b="1" dirty="0" smtClean="0"/>
              <a:t> </a:t>
            </a:r>
            <a:r>
              <a:rPr lang="en-US" b="1" dirty="0"/>
              <a:t>[cm]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BF2516-C72F-4B56-9053-E3D806D76A9A}"/>
              </a:ext>
            </a:extLst>
          </p:cNvPr>
          <p:cNvSpPr/>
          <p:nvPr/>
        </p:nvSpPr>
        <p:spPr>
          <a:xfrm>
            <a:off x="6953250" y="4550142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96784CD-D3F2-47AF-85C5-5544AAEF7E8C}"/>
              </a:ext>
            </a:extLst>
          </p:cNvPr>
          <p:cNvCxnSpPr/>
          <p:nvPr/>
        </p:nvCxnSpPr>
        <p:spPr>
          <a:xfrm>
            <a:off x="3907468" y="1476383"/>
            <a:ext cx="6616995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CAE6522-31B0-490E-8799-E3957D1075A1}"/>
              </a:ext>
            </a:extLst>
          </p:cNvPr>
          <p:cNvSpPr txBox="1"/>
          <p:nvPr/>
        </p:nvSpPr>
        <p:spPr>
          <a:xfrm>
            <a:off x="3237442" y="1288983"/>
            <a:ext cx="91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100%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B4909C-1854-4A81-B9BC-B7D58CADF5E1}"/>
              </a:ext>
            </a:extLst>
          </p:cNvPr>
          <p:cNvCxnSpPr/>
          <p:nvPr/>
        </p:nvCxnSpPr>
        <p:spPr>
          <a:xfrm>
            <a:off x="6963883" y="2755350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E43B2EA-4989-4308-8416-B3C94E7780E7}"/>
              </a:ext>
            </a:extLst>
          </p:cNvPr>
          <p:cNvCxnSpPr/>
          <p:nvPr/>
        </p:nvCxnSpPr>
        <p:spPr>
          <a:xfrm>
            <a:off x="7339566" y="2812053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4D05C67-D20F-40F7-B9BD-A128AA5B7AFC}"/>
              </a:ext>
            </a:extLst>
          </p:cNvPr>
          <p:cNvSpPr/>
          <p:nvPr/>
        </p:nvSpPr>
        <p:spPr>
          <a:xfrm>
            <a:off x="3963569" y="1478217"/>
            <a:ext cx="3012549" cy="3274828"/>
          </a:xfrm>
          <a:custGeom>
            <a:avLst/>
            <a:gdLst>
              <a:gd name="connsiteX0" fmla="*/ 0 w 2966484"/>
              <a:gd name="connsiteY0" fmla="*/ 3274828 h 3274828"/>
              <a:gd name="connsiteX1" fmla="*/ 21265 w 2966484"/>
              <a:gd name="connsiteY1" fmla="*/ 574158 h 3274828"/>
              <a:gd name="connsiteX2" fmla="*/ 148856 w 2966484"/>
              <a:gd name="connsiteY2" fmla="*/ 244549 h 3274828"/>
              <a:gd name="connsiteX3" fmla="*/ 244549 w 2966484"/>
              <a:gd name="connsiteY3" fmla="*/ 85061 h 3274828"/>
              <a:gd name="connsiteX4" fmla="*/ 340242 w 2966484"/>
              <a:gd name="connsiteY4" fmla="*/ 0 h 3274828"/>
              <a:gd name="connsiteX5" fmla="*/ 499731 w 2966484"/>
              <a:gd name="connsiteY5" fmla="*/ 159489 h 3274828"/>
              <a:gd name="connsiteX6" fmla="*/ 839972 w 2966484"/>
              <a:gd name="connsiteY6" fmla="*/ 478465 h 3274828"/>
              <a:gd name="connsiteX7" fmla="*/ 1254642 w 2966484"/>
              <a:gd name="connsiteY7" fmla="*/ 808075 h 3274828"/>
              <a:gd name="connsiteX8" fmla="*/ 1967024 w 2966484"/>
              <a:gd name="connsiteY8" fmla="*/ 1212112 h 3274828"/>
              <a:gd name="connsiteX9" fmla="*/ 2583712 w 2966484"/>
              <a:gd name="connsiteY9" fmla="*/ 1456661 h 3274828"/>
              <a:gd name="connsiteX10" fmla="*/ 2955851 w 2966484"/>
              <a:gd name="connsiteY10" fmla="*/ 1573619 h 3274828"/>
              <a:gd name="connsiteX11" fmla="*/ 2966484 w 2966484"/>
              <a:gd name="connsiteY11" fmla="*/ 3274828 h 3274828"/>
              <a:gd name="connsiteX12" fmla="*/ 0 w 2966484"/>
              <a:gd name="connsiteY12" fmla="*/ 3274828 h 327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66484" h="3274828">
                <a:moveTo>
                  <a:pt x="0" y="3274828"/>
                </a:moveTo>
                <a:lnTo>
                  <a:pt x="21265" y="574158"/>
                </a:lnTo>
                <a:lnTo>
                  <a:pt x="148856" y="244549"/>
                </a:lnTo>
                <a:lnTo>
                  <a:pt x="244549" y="85061"/>
                </a:lnTo>
                <a:lnTo>
                  <a:pt x="340242" y="0"/>
                </a:lnTo>
                <a:lnTo>
                  <a:pt x="499731" y="159489"/>
                </a:lnTo>
                <a:lnTo>
                  <a:pt x="839972" y="478465"/>
                </a:lnTo>
                <a:lnTo>
                  <a:pt x="1254642" y="808075"/>
                </a:lnTo>
                <a:lnTo>
                  <a:pt x="1967024" y="1212112"/>
                </a:lnTo>
                <a:lnTo>
                  <a:pt x="2583712" y="1456661"/>
                </a:lnTo>
                <a:lnTo>
                  <a:pt x="2955851" y="1573619"/>
                </a:lnTo>
                <a:cubicBezTo>
                  <a:pt x="2959395" y="2140689"/>
                  <a:pt x="2962940" y="2707758"/>
                  <a:pt x="2966484" y="3274828"/>
                </a:cubicBezTo>
                <a:lnTo>
                  <a:pt x="0" y="3274828"/>
                </a:lnTo>
                <a:close/>
              </a:path>
            </a:pathLst>
          </a:custGeom>
          <a:solidFill>
            <a:srgbClr val="E226D9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EDBCD18-7601-41EC-A426-DA4592A0CAB7}"/>
              </a:ext>
            </a:extLst>
          </p:cNvPr>
          <p:cNvSpPr/>
          <p:nvPr/>
        </p:nvSpPr>
        <p:spPr>
          <a:xfrm>
            <a:off x="7325116" y="3169838"/>
            <a:ext cx="2922170" cy="1594884"/>
          </a:xfrm>
          <a:custGeom>
            <a:avLst/>
            <a:gdLst>
              <a:gd name="connsiteX0" fmla="*/ 0 w 2892056"/>
              <a:gd name="connsiteY0" fmla="*/ 1584252 h 1594884"/>
              <a:gd name="connsiteX1" fmla="*/ 31898 w 2892056"/>
              <a:gd name="connsiteY1" fmla="*/ 0 h 1594884"/>
              <a:gd name="connsiteX2" fmla="*/ 1020726 w 2892056"/>
              <a:gd name="connsiteY2" fmla="*/ 233917 h 1594884"/>
              <a:gd name="connsiteX3" fmla="*/ 2243470 w 2892056"/>
              <a:gd name="connsiteY3" fmla="*/ 457200 h 1594884"/>
              <a:gd name="connsiteX4" fmla="*/ 2892056 w 2892056"/>
              <a:gd name="connsiteY4" fmla="*/ 520996 h 1594884"/>
              <a:gd name="connsiteX5" fmla="*/ 2892056 w 2892056"/>
              <a:gd name="connsiteY5" fmla="*/ 1594884 h 1594884"/>
              <a:gd name="connsiteX6" fmla="*/ 0 w 2892056"/>
              <a:gd name="connsiteY6" fmla="*/ 1584252 h 159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056" h="1594884">
                <a:moveTo>
                  <a:pt x="0" y="1584252"/>
                </a:moveTo>
                <a:lnTo>
                  <a:pt x="31898" y="0"/>
                </a:lnTo>
                <a:lnTo>
                  <a:pt x="1020726" y="233917"/>
                </a:lnTo>
                <a:lnTo>
                  <a:pt x="2243470" y="457200"/>
                </a:lnTo>
                <a:lnTo>
                  <a:pt x="2892056" y="520996"/>
                </a:lnTo>
                <a:lnTo>
                  <a:pt x="2892056" y="1594884"/>
                </a:lnTo>
                <a:lnTo>
                  <a:pt x="0" y="1584252"/>
                </a:lnTo>
                <a:close/>
              </a:path>
            </a:pathLst>
          </a:custGeom>
          <a:solidFill>
            <a:srgbClr val="FF00FF">
              <a:alpha val="2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642019-355C-420B-AD10-A1BE7060C5E3}"/>
              </a:ext>
            </a:extLst>
          </p:cNvPr>
          <p:cNvSpPr/>
          <p:nvPr/>
        </p:nvSpPr>
        <p:spPr>
          <a:xfrm>
            <a:off x="6944303" y="3042973"/>
            <a:ext cx="424665" cy="1701210"/>
          </a:xfrm>
          <a:custGeom>
            <a:avLst/>
            <a:gdLst>
              <a:gd name="connsiteX0" fmla="*/ 0 w 382772"/>
              <a:gd name="connsiteY0" fmla="*/ 1690577 h 1701210"/>
              <a:gd name="connsiteX1" fmla="*/ 382772 w 382772"/>
              <a:gd name="connsiteY1" fmla="*/ 1701210 h 1701210"/>
              <a:gd name="connsiteX2" fmla="*/ 372139 w 382772"/>
              <a:gd name="connsiteY2" fmla="*/ 116958 h 1701210"/>
              <a:gd name="connsiteX3" fmla="*/ 10632 w 382772"/>
              <a:gd name="connsiteY3" fmla="*/ 0 h 1701210"/>
              <a:gd name="connsiteX4" fmla="*/ 0 w 382772"/>
              <a:gd name="connsiteY4" fmla="*/ 1690577 h 170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772" h="1701210">
                <a:moveTo>
                  <a:pt x="0" y="1690577"/>
                </a:moveTo>
                <a:lnTo>
                  <a:pt x="382772" y="1701210"/>
                </a:lnTo>
                <a:cubicBezTo>
                  <a:pt x="379228" y="1173126"/>
                  <a:pt x="375683" y="645042"/>
                  <a:pt x="372139" y="116958"/>
                </a:cubicBezTo>
                <a:lnTo>
                  <a:pt x="10632" y="0"/>
                </a:lnTo>
                <a:lnTo>
                  <a:pt x="0" y="1690577"/>
                </a:lnTo>
                <a:close/>
              </a:path>
            </a:pathLst>
          </a:custGeom>
          <a:solidFill>
            <a:srgbClr val="FFFF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52E943-472E-4AAF-A7DA-41D8B05914B4}"/>
              </a:ext>
            </a:extLst>
          </p:cNvPr>
          <p:cNvGrpSpPr/>
          <p:nvPr/>
        </p:nvGrpSpPr>
        <p:grpSpPr>
          <a:xfrm>
            <a:off x="1582522" y="4412102"/>
            <a:ext cx="2319163" cy="727957"/>
            <a:chOff x="1582522" y="4412102"/>
            <a:chExt cx="2319163" cy="727957"/>
          </a:xfrm>
        </p:grpSpPr>
        <p:sp>
          <p:nvSpPr>
            <p:cNvPr id="3" name="Arrow: Pentagon 2">
              <a:extLst>
                <a:ext uri="{FF2B5EF4-FFF2-40B4-BE49-F238E27FC236}">
                  <a16:creationId xmlns:a16="http://schemas.microsoft.com/office/drawing/2014/main" id="{EDDF0060-18A5-4D6A-ADEB-920AC2064EE4}"/>
                </a:ext>
              </a:extLst>
            </p:cNvPr>
            <p:cNvSpPr/>
            <p:nvPr/>
          </p:nvSpPr>
          <p:spPr>
            <a:xfrm>
              <a:off x="1582522" y="4412102"/>
              <a:ext cx="2319163" cy="727957"/>
            </a:xfrm>
            <a:prstGeom prst="homePlat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1F576-E010-4B0F-A159-DFFA1424C5AC}"/>
                </a:ext>
              </a:extLst>
            </p:cNvPr>
            <p:cNvSpPr txBox="1"/>
            <p:nvPr/>
          </p:nvSpPr>
          <p:spPr>
            <a:xfrm>
              <a:off x="1795926" y="4591647"/>
              <a:ext cx="2098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X-</a:t>
              </a:r>
              <a:r>
                <a:rPr lang="mk-MK" b="1" dirty="0" smtClean="0"/>
                <a:t>лъчи</a:t>
              </a:r>
              <a:endParaRPr lang="en-US" b="1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6F159F1-3327-44EB-9F71-0100772612F0}"/>
              </a:ext>
            </a:extLst>
          </p:cNvPr>
          <p:cNvSpPr txBox="1"/>
          <p:nvPr/>
        </p:nvSpPr>
        <p:spPr>
          <a:xfrm rot="16200000">
            <a:off x="5980151" y="1445833"/>
            <a:ext cx="2326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 smtClean="0"/>
              <a:t>Увреждане на туморната тъкан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1005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1" grpId="0"/>
      <p:bldP spid="22" grpId="0"/>
      <p:bldP spid="24" grpId="0" animBg="1"/>
      <p:bldP spid="23" grpId="0" animBg="1"/>
      <p:bldP spid="6" grpId="0" animBg="1"/>
      <p:bldP spid="10" grpId="0" animBg="1"/>
      <p:bldP spid="11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32E7-F88D-4B69-99A0-34E2BC3F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66" y="165658"/>
            <a:ext cx="7832225" cy="686269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mk-MK" sz="3600" dirty="0" smtClean="0"/>
              <a:t>Адрони </a:t>
            </a:r>
            <a:r>
              <a:rPr lang="en-US" sz="3600" dirty="0"/>
              <a:t>(</a:t>
            </a:r>
            <a:r>
              <a:rPr lang="mk-MK" sz="3600" dirty="0"/>
              <a:t>протони</a:t>
            </a:r>
            <a:r>
              <a:rPr lang="en-US" sz="3600" dirty="0"/>
              <a:t>, C-12 </a:t>
            </a:r>
            <a:r>
              <a:rPr lang="mk-MK" sz="3600" dirty="0" smtClean="0"/>
              <a:t>йони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00D924-3FB8-48D7-9BC5-21D7AD41ED19}"/>
              </a:ext>
            </a:extLst>
          </p:cNvPr>
          <p:cNvSpPr/>
          <p:nvPr/>
        </p:nvSpPr>
        <p:spPr>
          <a:xfrm>
            <a:off x="4042873" y="2494318"/>
            <a:ext cx="6220773" cy="4241959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C5ADEEC-9BC2-460C-8974-FF405AE82222}"/>
              </a:ext>
            </a:extLst>
          </p:cNvPr>
          <p:cNvSpPr/>
          <p:nvPr/>
        </p:nvSpPr>
        <p:spPr>
          <a:xfrm>
            <a:off x="4012407" y="1435222"/>
            <a:ext cx="6464595" cy="3179639"/>
          </a:xfrm>
          <a:custGeom>
            <a:avLst/>
            <a:gdLst>
              <a:gd name="connsiteX0" fmla="*/ 0 w 6464595"/>
              <a:gd name="connsiteY0" fmla="*/ 2736567 h 3219124"/>
              <a:gd name="connsiteX1" fmla="*/ 691116 w 6464595"/>
              <a:gd name="connsiteY1" fmla="*/ 2715302 h 3219124"/>
              <a:gd name="connsiteX2" fmla="*/ 1573619 w 6464595"/>
              <a:gd name="connsiteY2" fmla="*/ 2704669 h 3219124"/>
              <a:gd name="connsiteX3" fmla="*/ 2307265 w 6464595"/>
              <a:gd name="connsiteY3" fmla="*/ 2715302 h 3219124"/>
              <a:gd name="connsiteX4" fmla="*/ 2615609 w 6464595"/>
              <a:gd name="connsiteY4" fmla="*/ 2577078 h 3219124"/>
              <a:gd name="connsiteX5" fmla="*/ 2849526 w 6464595"/>
              <a:gd name="connsiteY5" fmla="*/ 2226204 h 3219124"/>
              <a:gd name="connsiteX6" fmla="*/ 3009014 w 6464595"/>
              <a:gd name="connsiteY6" fmla="*/ 1758371 h 3219124"/>
              <a:gd name="connsiteX7" fmla="*/ 3094075 w 6464595"/>
              <a:gd name="connsiteY7" fmla="*/ 1354334 h 3219124"/>
              <a:gd name="connsiteX8" fmla="*/ 3189768 w 6464595"/>
              <a:gd name="connsiteY8" fmla="*/ 439934 h 3219124"/>
              <a:gd name="connsiteX9" fmla="*/ 3253563 w 6464595"/>
              <a:gd name="connsiteY9" fmla="*/ 57162 h 3219124"/>
              <a:gd name="connsiteX10" fmla="*/ 3285461 w 6464595"/>
              <a:gd name="connsiteY10" fmla="*/ 14632 h 3219124"/>
              <a:gd name="connsiteX11" fmla="*/ 3306726 w 6464595"/>
              <a:gd name="connsiteY11" fmla="*/ 184753 h 3219124"/>
              <a:gd name="connsiteX12" fmla="*/ 3349256 w 6464595"/>
              <a:gd name="connsiteY12" fmla="*/ 716381 h 3219124"/>
              <a:gd name="connsiteX13" fmla="*/ 3423684 w 6464595"/>
              <a:gd name="connsiteY13" fmla="*/ 1598883 h 3219124"/>
              <a:gd name="connsiteX14" fmla="*/ 3508744 w 6464595"/>
              <a:gd name="connsiteY14" fmla="*/ 2608976 h 3219124"/>
              <a:gd name="connsiteX15" fmla="*/ 3593805 w 6464595"/>
              <a:gd name="connsiteY15" fmla="*/ 2949218 h 3219124"/>
              <a:gd name="connsiteX16" fmla="*/ 3646968 w 6464595"/>
              <a:gd name="connsiteY16" fmla="*/ 3087441 h 3219124"/>
              <a:gd name="connsiteX17" fmla="*/ 3678865 w 6464595"/>
              <a:gd name="connsiteY17" fmla="*/ 3172502 h 3219124"/>
              <a:gd name="connsiteX18" fmla="*/ 3742661 w 6464595"/>
              <a:gd name="connsiteY18" fmla="*/ 3215032 h 3219124"/>
              <a:gd name="connsiteX19" fmla="*/ 6464595 w 6464595"/>
              <a:gd name="connsiteY19" fmla="*/ 3215032 h 3219124"/>
              <a:gd name="connsiteX0" fmla="*/ 0 w 6464595"/>
              <a:gd name="connsiteY0" fmla="*/ 2736567 h 3219124"/>
              <a:gd name="connsiteX1" fmla="*/ 691116 w 6464595"/>
              <a:gd name="connsiteY1" fmla="*/ 2715302 h 3219124"/>
              <a:gd name="connsiteX2" fmla="*/ 1573619 w 6464595"/>
              <a:gd name="connsiteY2" fmla="*/ 2704669 h 3219124"/>
              <a:gd name="connsiteX3" fmla="*/ 2307265 w 6464595"/>
              <a:gd name="connsiteY3" fmla="*/ 2715302 h 3219124"/>
              <a:gd name="connsiteX4" fmla="*/ 2615609 w 6464595"/>
              <a:gd name="connsiteY4" fmla="*/ 2577078 h 3219124"/>
              <a:gd name="connsiteX5" fmla="*/ 2849526 w 6464595"/>
              <a:gd name="connsiteY5" fmla="*/ 2226204 h 3219124"/>
              <a:gd name="connsiteX6" fmla="*/ 3009014 w 6464595"/>
              <a:gd name="connsiteY6" fmla="*/ 1758371 h 3219124"/>
              <a:gd name="connsiteX7" fmla="*/ 3094075 w 6464595"/>
              <a:gd name="connsiteY7" fmla="*/ 1354334 h 3219124"/>
              <a:gd name="connsiteX8" fmla="*/ 3189768 w 6464595"/>
              <a:gd name="connsiteY8" fmla="*/ 439934 h 3219124"/>
              <a:gd name="connsiteX9" fmla="*/ 3253563 w 6464595"/>
              <a:gd name="connsiteY9" fmla="*/ 57162 h 3219124"/>
              <a:gd name="connsiteX10" fmla="*/ 3285461 w 6464595"/>
              <a:gd name="connsiteY10" fmla="*/ 14632 h 3219124"/>
              <a:gd name="connsiteX11" fmla="*/ 3306726 w 6464595"/>
              <a:gd name="connsiteY11" fmla="*/ 184753 h 3219124"/>
              <a:gd name="connsiteX12" fmla="*/ 3349256 w 6464595"/>
              <a:gd name="connsiteY12" fmla="*/ 716381 h 3219124"/>
              <a:gd name="connsiteX13" fmla="*/ 3423684 w 6464595"/>
              <a:gd name="connsiteY13" fmla="*/ 1598883 h 3219124"/>
              <a:gd name="connsiteX14" fmla="*/ 3508744 w 6464595"/>
              <a:gd name="connsiteY14" fmla="*/ 2608976 h 3219124"/>
              <a:gd name="connsiteX15" fmla="*/ 3593805 w 6464595"/>
              <a:gd name="connsiteY15" fmla="*/ 2949218 h 3219124"/>
              <a:gd name="connsiteX16" fmla="*/ 3646968 w 6464595"/>
              <a:gd name="connsiteY16" fmla="*/ 3087441 h 3219124"/>
              <a:gd name="connsiteX17" fmla="*/ 3678865 w 6464595"/>
              <a:gd name="connsiteY17" fmla="*/ 3172502 h 3219124"/>
              <a:gd name="connsiteX18" fmla="*/ 3785191 w 6464595"/>
              <a:gd name="connsiteY18" fmla="*/ 3215032 h 3219124"/>
              <a:gd name="connsiteX19" fmla="*/ 6464595 w 6464595"/>
              <a:gd name="connsiteY19" fmla="*/ 3215032 h 3219124"/>
              <a:gd name="connsiteX0" fmla="*/ 0 w 6464595"/>
              <a:gd name="connsiteY0" fmla="*/ 2736567 h 3216054"/>
              <a:gd name="connsiteX1" fmla="*/ 691116 w 6464595"/>
              <a:gd name="connsiteY1" fmla="*/ 2715302 h 3216054"/>
              <a:gd name="connsiteX2" fmla="*/ 1573619 w 6464595"/>
              <a:gd name="connsiteY2" fmla="*/ 2704669 h 3216054"/>
              <a:gd name="connsiteX3" fmla="*/ 2307265 w 6464595"/>
              <a:gd name="connsiteY3" fmla="*/ 2715302 h 3216054"/>
              <a:gd name="connsiteX4" fmla="*/ 2615609 w 6464595"/>
              <a:gd name="connsiteY4" fmla="*/ 2577078 h 3216054"/>
              <a:gd name="connsiteX5" fmla="*/ 2849526 w 6464595"/>
              <a:gd name="connsiteY5" fmla="*/ 2226204 h 3216054"/>
              <a:gd name="connsiteX6" fmla="*/ 3009014 w 6464595"/>
              <a:gd name="connsiteY6" fmla="*/ 1758371 h 3216054"/>
              <a:gd name="connsiteX7" fmla="*/ 3094075 w 6464595"/>
              <a:gd name="connsiteY7" fmla="*/ 1354334 h 3216054"/>
              <a:gd name="connsiteX8" fmla="*/ 3189768 w 6464595"/>
              <a:gd name="connsiteY8" fmla="*/ 439934 h 3216054"/>
              <a:gd name="connsiteX9" fmla="*/ 3253563 w 6464595"/>
              <a:gd name="connsiteY9" fmla="*/ 57162 h 3216054"/>
              <a:gd name="connsiteX10" fmla="*/ 3285461 w 6464595"/>
              <a:gd name="connsiteY10" fmla="*/ 14632 h 3216054"/>
              <a:gd name="connsiteX11" fmla="*/ 3306726 w 6464595"/>
              <a:gd name="connsiteY11" fmla="*/ 184753 h 3216054"/>
              <a:gd name="connsiteX12" fmla="*/ 3349256 w 6464595"/>
              <a:gd name="connsiteY12" fmla="*/ 716381 h 3216054"/>
              <a:gd name="connsiteX13" fmla="*/ 3423684 w 6464595"/>
              <a:gd name="connsiteY13" fmla="*/ 1598883 h 3216054"/>
              <a:gd name="connsiteX14" fmla="*/ 3508744 w 6464595"/>
              <a:gd name="connsiteY14" fmla="*/ 2608976 h 3216054"/>
              <a:gd name="connsiteX15" fmla="*/ 3593805 w 6464595"/>
              <a:gd name="connsiteY15" fmla="*/ 2949218 h 3216054"/>
              <a:gd name="connsiteX16" fmla="*/ 3646968 w 6464595"/>
              <a:gd name="connsiteY16" fmla="*/ 3087441 h 3216054"/>
              <a:gd name="connsiteX17" fmla="*/ 3678865 w 6464595"/>
              <a:gd name="connsiteY17" fmla="*/ 3172502 h 3216054"/>
              <a:gd name="connsiteX18" fmla="*/ 3785191 w 6464595"/>
              <a:gd name="connsiteY18" fmla="*/ 3215032 h 3216054"/>
              <a:gd name="connsiteX19" fmla="*/ 6464595 w 6464595"/>
              <a:gd name="connsiteY19" fmla="*/ 3215032 h 3216054"/>
              <a:gd name="connsiteX0" fmla="*/ 0 w 6464595"/>
              <a:gd name="connsiteY0" fmla="*/ 2736567 h 3216054"/>
              <a:gd name="connsiteX1" fmla="*/ 691116 w 6464595"/>
              <a:gd name="connsiteY1" fmla="*/ 2715302 h 3216054"/>
              <a:gd name="connsiteX2" fmla="*/ 1573619 w 6464595"/>
              <a:gd name="connsiteY2" fmla="*/ 2704669 h 3216054"/>
              <a:gd name="connsiteX3" fmla="*/ 2307265 w 6464595"/>
              <a:gd name="connsiteY3" fmla="*/ 2715302 h 3216054"/>
              <a:gd name="connsiteX4" fmla="*/ 2615609 w 6464595"/>
              <a:gd name="connsiteY4" fmla="*/ 2577078 h 3216054"/>
              <a:gd name="connsiteX5" fmla="*/ 2849526 w 6464595"/>
              <a:gd name="connsiteY5" fmla="*/ 2226204 h 3216054"/>
              <a:gd name="connsiteX6" fmla="*/ 3009014 w 6464595"/>
              <a:gd name="connsiteY6" fmla="*/ 1758371 h 3216054"/>
              <a:gd name="connsiteX7" fmla="*/ 3094075 w 6464595"/>
              <a:gd name="connsiteY7" fmla="*/ 1354334 h 3216054"/>
              <a:gd name="connsiteX8" fmla="*/ 3189768 w 6464595"/>
              <a:gd name="connsiteY8" fmla="*/ 439934 h 3216054"/>
              <a:gd name="connsiteX9" fmla="*/ 3253563 w 6464595"/>
              <a:gd name="connsiteY9" fmla="*/ 57162 h 3216054"/>
              <a:gd name="connsiteX10" fmla="*/ 3285461 w 6464595"/>
              <a:gd name="connsiteY10" fmla="*/ 14632 h 3216054"/>
              <a:gd name="connsiteX11" fmla="*/ 3306726 w 6464595"/>
              <a:gd name="connsiteY11" fmla="*/ 184753 h 3216054"/>
              <a:gd name="connsiteX12" fmla="*/ 3349256 w 6464595"/>
              <a:gd name="connsiteY12" fmla="*/ 716381 h 3216054"/>
              <a:gd name="connsiteX13" fmla="*/ 3423684 w 6464595"/>
              <a:gd name="connsiteY13" fmla="*/ 1598883 h 3216054"/>
              <a:gd name="connsiteX14" fmla="*/ 3508744 w 6464595"/>
              <a:gd name="connsiteY14" fmla="*/ 2608976 h 3216054"/>
              <a:gd name="connsiteX15" fmla="*/ 3593805 w 6464595"/>
              <a:gd name="connsiteY15" fmla="*/ 2949218 h 3216054"/>
              <a:gd name="connsiteX16" fmla="*/ 3646968 w 6464595"/>
              <a:gd name="connsiteY16" fmla="*/ 3119339 h 3216054"/>
              <a:gd name="connsiteX17" fmla="*/ 3678865 w 6464595"/>
              <a:gd name="connsiteY17" fmla="*/ 3172502 h 3216054"/>
              <a:gd name="connsiteX18" fmla="*/ 3785191 w 6464595"/>
              <a:gd name="connsiteY18" fmla="*/ 3215032 h 3216054"/>
              <a:gd name="connsiteX19" fmla="*/ 6464595 w 6464595"/>
              <a:gd name="connsiteY19" fmla="*/ 3215032 h 3216054"/>
              <a:gd name="connsiteX0" fmla="*/ 0 w 6464595"/>
              <a:gd name="connsiteY0" fmla="*/ 2702376 h 3181863"/>
              <a:gd name="connsiteX1" fmla="*/ 691116 w 6464595"/>
              <a:gd name="connsiteY1" fmla="*/ 2681111 h 3181863"/>
              <a:gd name="connsiteX2" fmla="*/ 1573619 w 6464595"/>
              <a:gd name="connsiteY2" fmla="*/ 2670478 h 3181863"/>
              <a:gd name="connsiteX3" fmla="*/ 2307265 w 6464595"/>
              <a:gd name="connsiteY3" fmla="*/ 2681111 h 3181863"/>
              <a:gd name="connsiteX4" fmla="*/ 2615609 w 6464595"/>
              <a:gd name="connsiteY4" fmla="*/ 2542887 h 3181863"/>
              <a:gd name="connsiteX5" fmla="*/ 2849526 w 6464595"/>
              <a:gd name="connsiteY5" fmla="*/ 2192013 h 3181863"/>
              <a:gd name="connsiteX6" fmla="*/ 3009014 w 6464595"/>
              <a:gd name="connsiteY6" fmla="*/ 1724180 h 3181863"/>
              <a:gd name="connsiteX7" fmla="*/ 3094075 w 6464595"/>
              <a:gd name="connsiteY7" fmla="*/ 1320143 h 3181863"/>
              <a:gd name="connsiteX8" fmla="*/ 3189768 w 6464595"/>
              <a:gd name="connsiteY8" fmla="*/ 405743 h 3181863"/>
              <a:gd name="connsiteX9" fmla="*/ 3253563 w 6464595"/>
              <a:gd name="connsiteY9" fmla="*/ 22971 h 3181863"/>
              <a:gd name="connsiteX10" fmla="*/ 3264196 w 6464595"/>
              <a:gd name="connsiteY10" fmla="*/ 54869 h 3181863"/>
              <a:gd name="connsiteX11" fmla="*/ 3306726 w 6464595"/>
              <a:gd name="connsiteY11" fmla="*/ 150562 h 3181863"/>
              <a:gd name="connsiteX12" fmla="*/ 3349256 w 6464595"/>
              <a:gd name="connsiteY12" fmla="*/ 682190 h 3181863"/>
              <a:gd name="connsiteX13" fmla="*/ 3423684 w 6464595"/>
              <a:gd name="connsiteY13" fmla="*/ 1564692 h 3181863"/>
              <a:gd name="connsiteX14" fmla="*/ 3508744 w 6464595"/>
              <a:gd name="connsiteY14" fmla="*/ 2574785 h 3181863"/>
              <a:gd name="connsiteX15" fmla="*/ 3593805 w 6464595"/>
              <a:gd name="connsiteY15" fmla="*/ 2915027 h 3181863"/>
              <a:gd name="connsiteX16" fmla="*/ 3646968 w 6464595"/>
              <a:gd name="connsiteY16" fmla="*/ 3085148 h 3181863"/>
              <a:gd name="connsiteX17" fmla="*/ 3678865 w 6464595"/>
              <a:gd name="connsiteY17" fmla="*/ 3138311 h 3181863"/>
              <a:gd name="connsiteX18" fmla="*/ 3785191 w 6464595"/>
              <a:gd name="connsiteY18" fmla="*/ 3180841 h 3181863"/>
              <a:gd name="connsiteX19" fmla="*/ 6464595 w 6464595"/>
              <a:gd name="connsiteY19" fmla="*/ 3180841 h 3181863"/>
              <a:gd name="connsiteX0" fmla="*/ 0 w 6464595"/>
              <a:gd name="connsiteY0" fmla="*/ 2682813 h 3162300"/>
              <a:gd name="connsiteX1" fmla="*/ 691116 w 6464595"/>
              <a:gd name="connsiteY1" fmla="*/ 2661548 h 3162300"/>
              <a:gd name="connsiteX2" fmla="*/ 1573619 w 6464595"/>
              <a:gd name="connsiteY2" fmla="*/ 2650915 h 3162300"/>
              <a:gd name="connsiteX3" fmla="*/ 2307265 w 6464595"/>
              <a:gd name="connsiteY3" fmla="*/ 2661548 h 3162300"/>
              <a:gd name="connsiteX4" fmla="*/ 2615609 w 6464595"/>
              <a:gd name="connsiteY4" fmla="*/ 2523324 h 3162300"/>
              <a:gd name="connsiteX5" fmla="*/ 2849526 w 6464595"/>
              <a:gd name="connsiteY5" fmla="*/ 2172450 h 3162300"/>
              <a:gd name="connsiteX6" fmla="*/ 3009014 w 6464595"/>
              <a:gd name="connsiteY6" fmla="*/ 1704617 h 3162300"/>
              <a:gd name="connsiteX7" fmla="*/ 3094075 w 6464595"/>
              <a:gd name="connsiteY7" fmla="*/ 1300580 h 3162300"/>
              <a:gd name="connsiteX8" fmla="*/ 3189768 w 6464595"/>
              <a:gd name="connsiteY8" fmla="*/ 386180 h 3162300"/>
              <a:gd name="connsiteX9" fmla="*/ 3253563 w 6464595"/>
              <a:gd name="connsiteY9" fmla="*/ 3408 h 3162300"/>
              <a:gd name="connsiteX10" fmla="*/ 3232298 w 6464595"/>
              <a:gd name="connsiteY10" fmla="*/ 194794 h 3162300"/>
              <a:gd name="connsiteX11" fmla="*/ 3306726 w 6464595"/>
              <a:gd name="connsiteY11" fmla="*/ 130999 h 3162300"/>
              <a:gd name="connsiteX12" fmla="*/ 3349256 w 6464595"/>
              <a:gd name="connsiteY12" fmla="*/ 662627 h 3162300"/>
              <a:gd name="connsiteX13" fmla="*/ 3423684 w 6464595"/>
              <a:gd name="connsiteY13" fmla="*/ 1545129 h 3162300"/>
              <a:gd name="connsiteX14" fmla="*/ 3508744 w 6464595"/>
              <a:gd name="connsiteY14" fmla="*/ 2555222 h 3162300"/>
              <a:gd name="connsiteX15" fmla="*/ 3593805 w 6464595"/>
              <a:gd name="connsiteY15" fmla="*/ 2895464 h 3162300"/>
              <a:gd name="connsiteX16" fmla="*/ 3646968 w 6464595"/>
              <a:gd name="connsiteY16" fmla="*/ 3065585 h 3162300"/>
              <a:gd name="connsiteX17" fmla="*/ 3678865 w 6464595"/>
              <a:gd name="connsiteY17" fmla="*/ 3118748 h 3162300"/>
              <a:gd name="connsiteX18" fmla="*/ 3785191 w 6464595"/>
              <a:gd name="connsiteY18" fmla="*/ 3161278 h 3162300"/>
              <a:gd name="connsiteX19" fmla="*/ 6464595 w 6464595"/>
              <a:gd name="connsiteY19" fmla="*/ 3161278 h 3162300"/>
              <a:gd name="connsiteX0" fmla="*/ 0 w 6464595"/>
              <a:gd name="connsiteY0" fmla="*/ 2697338 h 3176825"/>
              <a:gd name="connsiteX1" fmla="*/ 691116 w 6464595"/>
              <a:gd name="connsiteY1" fmla="*/ 2676073 h 3176825"/>
              <a:gd name="connsiteX2" fmla="*/ 1573619 w 6464595"/>
              <a:gd name="connsiteY2" fmla="*/ 2665440 h 3176825"/>
              <a:gd name="connsiteX3" fmla="*/ 2307265 w 6464595"/>
              <a:gd name="connsiteY3" fmla="*/ 2676073 h 3176825"/>
              <a:gd name="connsiteX4" fmla="*/ 2615609 w 6464595"/>
              <a:gd name="connsiteY4" fmla="*/ 2537849 h 3176825"/>
              <a:gd name="connsiteX5" fmla="*/ 2849526 w 6464595"/>
              <a:gd name="connsiteY5" fmla="*/ 2186975 h 3176825"/>
              <a:gd name="connsiteX6" fmla="*/ 3009014 w 6464595"/>
              <a:gd name="connsiteY6" fmla="*/ 1719142 h 3176825"/>
              <a:gd name="connsiteX7" fmla="*/ 3094075 w 6464595"/>
              <a:gd name="connsiteY7" fmla="*/ 1315105 h 3176825"/>
              <a:gd name="connsiteX8" fmla="*/ 3189768 w 6464595"/>
              <a:gd name="connsiteY8" fmla="*/ 400705 h 3176825"/>
              <a:gd name="connsiteX9" fmla="*/ 3253563 w 6464595"/>
              <a:gd name="connsiteY9" fmla="*/ 17933 h 3176825"/>
              <a:gd name="connsiteX10" fmla="*/ 3306726 w 6464595"/>
              <a:gd name="connsiteY10" fmla="*/ 71096 h 3176825"/>
              <a:gd name="connsiteX11" fmla="*/ 3306726 w 6464595"/>
              <a:gd name="connsiteY11" fmla="*/ 145524 h 3176825"/>
              <a:gd name="connsiteX12" fmla="*/ 3349256 w 6464595"/>
              <a:gd name="connsiteY12" fmla="*/ 677152 h 3176825"/>
              <a:gd name="connsiteX13" fmla="*/ 3423684 w 6464595"/>
              <a:gd name="connsiteY13" fmla="*/ 1559654 h 3176825"/>
              <a:gd name="connsiteX14" fmla="*/ 3508744 w 6464595"/>
              <a:gd name="connsiteY14" fmla="*/ 2569747 h 3176825"/>
              <a:gd name="connsiteX15" fmla="*/ 3593805 w 6464595"/>
              <a:gd name="connsiteY15" fmla="*/ 2909989 h 3176825"/>
              <a:gd name="connsiteX16" fmla="*/ 3646968 w 6464595"/>
              <a:gd name="connsiteY16" fmla="*/ 3080110 h 3176825"/>
              <a:gd name="connsiteX17" fmla="*/ 3678865 w 6464595"/>
              <a:gd name="connsiteY17" fmla="*/ 3133273 h 3176825"/>
              <a:gd name="connsiteX18" fmla="*/ 3785191 w 6464595"/>
              <a:gd name="connsiteY18" fmla="*/ 3175803 h 3176825"/>
              <a:gd name="connsiteX19" fmla="*/ 6464595 w 6464595"/>
              <a:gd name="connsiteY19" fmla="*/ 3175803 h 3176825"/>
              <a:gd name="connsiteX0" fmla="*/ 0 w 6464595"/>
              <a:gd name="connsiteY0" fmla="*/ 2700152 h 3179639"/>
              <a:gd name="connsiteX1" fmla="*/ 691116 w 6464595"/>
              <a:gd name="connsiteY1" fmla="*/ 2678887 h 3179639"/>
              <a:gd name="connsiteX2" fmla="*/ 1573619 w 6464595"/>
              <a:gd name="connsiteY2" fmla="*/ 266825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78887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81590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490191 w 6464595"/>
              <a:gd name="connsiteY14" fmla="*/ 2661351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713543 h 3179639"/>
              <a:gd name="connsiteX14" fmla="*/ 3490191 w 6464595"/>
              <a:gd name="connsiteY14" fmla="*/ 2661351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464595" h="3179639">
                <a:moveTo>
                  <a:pt x="0" y="2700152"/>
                </a:moveTo>
                <a:lnTo>
                  <a:pt x="691116" y="2698765"/>
                </a:lnTo>
                <a:lnTo>
                  <a:pt x="1573619" y="2701384"/>
                </a:lnTo>
                <a:cubicBezTo>
                  <a:pt x="1842977" y="2701384"/>
                  <a:pt x="2133600" y="2705674"/>
                  <a:pt x="2307265" y="2678887"/>
                </a:cubicBezTo>
                <a:cubicBezTo>
                  <a:pt x="2480930" y="2652100"/>
                  <a:pt x="2525232" y="2622179"/>
                  <a:pt x="2615609" y="2540663"/>
                </a:cubicBezTo>
                <a:cubicBezTo>
                  <a:pt x="2705986" y="2459147"/>
                  <a:pt x="2786167" y="2317406"/>
                  <a:pt x="2849526" y="2189789"/>
                </a:cubicBezTo>
                <a:cubicBezTo>
                  <a:pt x="2912885" y="2062173"/>
                  <a:pt x="2957212" y="1922484"/>
                  <a:pt x="2995761" y="1774964"/>
                </a:cubicBezTo>
                <a:cubicBezTo>
                  <a:pt x="3034310" y="1627444"/>
                  <a:pt x="3048489" y="1533241"/>
                  <a:pt x="3080823" y="1304667"/>
                </a:cubicBezTo>
                <a:cubicBezTo>
                  <a:pt x="3113158" y="1076093"/>
                  <a:pt x="3160978" y="617506"/>
                  <a:pt x="3189768" y="403519"/>
                </a:cubicBezTo>
                <a:cubicBezTo>
                  <a:pt x="3218558" y="189532"/>
                  <a:pt x="3234070" y="75682"/>
                  <a:pt x="3253563" y="20747"/>
                </a:cubicBezTo>
                <a:cubicBezTo>
                  <a:pt x="3273056" y="-34188"/>
                  <a:pt x="3293448" y="32767"/>
                  <a:pt x="3306726" y="73910"/>
                </a:cubicBezTo>
                <a:cubicBezTo>
                  <a:pt x="3320004" y="115053"/>
                  <a:pt x="3321724" y="140093"/>
                  <a:pt x="3333230" y="267607"/>
                </a:cubicBezTo>
                <a:cubicBezTo>
                  <a:pt x="3344736" y="395121"/>
                  <a:pt x="3360685" y="598003"/>
                  <a:pt x="3375761" y="838992"/>
                </a:cubicBezTo>
                <a:cubicBezTo>
                  <a:pt x="3390837" y="1079981"/>
                  <a:pt x="3404612" y="1409817"/>
                  <a:pt x="3423684" y="1713543"/>
                </a:cubicBezTo>
                <a:cubicBezTo>
                  <a:pt x="3442756" y="2017269"/>
                  <a:pt x="3464488" y="2449547"/>
                  <a:pt x="3490191" y="2661351"/>
                </a:cubicBezTo>
                <a:cubicBezTo>
                  <a:pt x="3515894" y="2873155"/>
                  <a:pt x="3551773" y="2914104"/>
                  <a:pt x="3577902" y="2984366"/>
                </a:cubicBezTo>
                <a:cubicBezTo>
                  <a:pt x="3604031" y="3054628"/>
                  <a:pt x="3620202" y="3056533"/>
                  <a:pt x="3646968" y="3082924"/>
                </a:cubicBezTo>
                <a:cubicBezTo>
                  <a:pt x="3673734" y="3109315"/>
                  <a:pt x="3695585" y="3126764"/>
                  <a:pt x="3738500" y="3142713"/>
                </a:cubicBezTo>
                <a:cubicBezTo>
                  <a:pt x="3781415" y="3158662"/>
                  <a:pt x="3908005" y="3182162"/>
                  <a:pt x="3904461" y="3178617"/>
                </a:cubicBezTo>
                <a:cubicBezTo>
                  <a:pt x="3900917" y="3175072"/>
                  <a:pt x="5335772" y="3182161"/>
                  <a:pt x="6464595" y="3178617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52358CF-F61F-4A1F-98F0-E721E48B0102}"/>
              </a:ext>
            </a:extLst>
          </p:cNvPr>
          <p:cNvCxnSpPr>
            <a:cxnSpLocks/>
          </p:cNvCxnSpPr>
          <p:nvPr/>
        </p:nvCxnSpPr>
        <p:spPr>
          <a:xfrm flipV="1">
            <a:off x="4029232" y="1045029"/>
            <a:ext cx="1" cy="35992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5E06B3-4B0E-4508-A60B-CA5858A30DFF}"/>
              </a:ext>
            </a:extLst>
          </p:cNvPr>
          <p:cNvCxnSpPr>
            <a:cxnSpLocks/>
          </p:cNvCxnSpPr>
          <p:nvPr/>
        </p:nvCxnSpPr>
        <p:spPr>
          <a:xfrm>
            <a:off x="4029233" y="4644233"/>
            <a:ext cx="646459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DE1DD5-5C76-4B3F-9985-3FD2C37E0348}"/>
              </a:ext>
            </a:extLst>
          </p:cNvPr>
          <p:cNvSpPr txBox="1"/>
          <p:nvPr/>
        </p:nvSpPr>
        <p:spPr>
          <a:xfrm rot="16200000">
            <a:off x="3225860" y="2311759"/>
            <a:ext cx="102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dirty="0"/>
              <a:t>Доза</a:t>
            </a:r>
            <a:r>
              <a:rPr lang="en-US" dirty="0"/>
              <a:t> 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505415-D01B-46C3-93F4-333568704A4C}"/>
              </a:ext>
            </a:extLst>
          </p:cNvPr>
          <p:cNvSpPr txBox="1"/>
          <p:nvPr/>
        </p:nvSpPr>
        <p:spPr>
          <a:xfrm>
            <a:off x="6606845" y="926007"/>
            <a:ext cx="1387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Bragg</a:t>
            </a:r>
            <a:r>
              <a:rPr lang="mk-MK" sz="2000" b="1" dirty="0"/>
              <a:t>-пик</a:t>
            </a:r>
            <a:endParaRPr lang="en-US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84733-2CAD-4D60-B713-7670B49221FE}"/>
              </a:ext>
            </a:extLst>
          </p:cNvPr>
          <p:cNvSpPr txBox="1"/>
          <p:nvPr/>
        </p:nvSpPr>
        <p:spPr>
          <a:xfrm>
            <a:off x="6766049" y="4668644"/>
            <a:ext cx="1038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mk-MK" sz="2000" b="1" dirty="0">
                <a:solidFill>
                  <a:srgbClr val="FF0000"/>
                </a:solidFill>
              </a:rPr>
              <a:t>умор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F4D659-17C1-49B3-8C95-37DBC2FAAC4A}"/>
              </a:ext>
            </a:extLst>
          </p:cNvPr>
          <p:cNvSpPr txBox="1"/>
          <p:nvPr/>
        </p:nvSpPr>
        <p:spPr>
          <a:xfrm>
            <a:off x="4638513" y="4030235"/>
            <a:ext cx="1884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b="1" dirty="0" smtClean="0"/>
              <a:t>Увреждане на входните тъкани</a:t>
            </a:r>
            <a:endParaRPr lang="en-US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F8E988-3966-42B3-9171-AA78D8C6AAB3}"/>
              </a:ext>
            </a:extLst>
          </p:cNvPr>
          <p:cNvSpPr txBox="1"/>
          <p:nvPr/>
        </p:nvSpPr>
        <p:spPr>
          <a:xfrm>
            <a:off x="8066984" y="3541163"/>
            <a:ext cx="20676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/>
              <a:t>Увреждане на изходните тъкани</a:t>
            </a:r>
            <a:endParaRPr lang="en-US" sz="2000" b="1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BF2516-C72F-4B56-9053-E3D806D76A9A}"/>
              </a:ext>
            </a:extLst>
          </p:cNvPr>
          <p:cNvSpPr/>
          <p:nvPr/>
        </p:nvSpPr>
        <p:spPr>
          <a:xfrm>
            <a:off x="7045073" y="4413158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D9ABE6-8155-48FE-9813-08FACC7FEE4F}"/>
              </a:ext>
            </a:extLst>
          </p:cNvPr>
          <p:cNvSpPr txBox="1"/>
          <p:nvPr/>
        </p:nvSpPr>
        <p:spPr>
          <a:xfrm>
            <a:off x="10544576" y="4451897"/>
            <a:ext cx="1328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dirty="0" smtClean="0"/>
              <a:t>Дълбочина</a:t>
            </a:r>
            <a:r>
              <a:rPr lang="en-US" dirty="0" smtClean="0"/>
              <a:t> </a:t>
            </a:r>
            <a:r>
              <a:rPr lang="en-US" dirty="0"/>
              <a:t>[cm]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96784CD-D3F2-47AF-85C5-5544AAEF7E8C}"/>
              </a:ext>
            </a:extLst>
          </p:cNvPr>
          <p:cNvCxnSpPr/>
          <p:nvPr/>
        </p:nvCxnSpPr>
        <p:spPr>
          <a:xfrm>
            <a:off x="3953033" y="1367572"/>
            <a:ext cx="6616995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CAE6522-31B0-490E-8799-E3957D1075A1}"/>
              </a:ext>
            </a:extLst>
          </p:cNvPr>
          <p:cNvSpPr txBox="1"/>
          <p:nvPr/>
        </p:nvSpPr>
        <p:spPr>
          <a:xfrm>
            <a:off x="3283007" y="1180172"/>
            <a:ext cx="91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100%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B4909C-1854-4A81-B9BC-B7D58CADF5E1}"/>
              </a:ext>
            </a:extLst>
          </p:cNvPr>
          <p:cNvCxnSpPr>
            <a:cxnSpLocks/>
          </p:cNvCxnSpPr>
          <p:nvPr/>
        </p:nvCxnSpPr>
        <p:spPr>
          <a:xfrm>
            <a:off x="7056948" y="3010771"/>
            <a:ext cx="0" cy="1619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E43B2EA-4989-4308-8416-B3C94E7780E7}"/>
              </a:ext>
            </a:extLst>
          </p:cNvPr>
          <p:cNvCxnSpPr/>
          <p:nvPr/>
        </p:nvCxnSpPr>
        <p:spPr>
          <a:xfrm>
            <a:off x="7420756" y="2703242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9424BBC-6D08-42DB-9153-F4DCFB3D8DB0}"/>
              </a:ext>
            </a:extLst>
          </p:cNvPr>
          <p:cNvSpPr/>
          <p:nvPr/>
        </p:nvSpPr>
        <p:spPr>
          <a:xfrm>
            <a:off x="4016376" y="3243683"/>
            <a:ext cx="3063834" cy="1383831"/>
          </a:xfrm>
          <a:custGeom>
            <a:avLst/>
            <a:gdLst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458192 w 3063834"/>
              <a:gd name="connsiteY2" fmla="*/ 973777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3834" h="1591294">
                <a:moveTo>
                  <a:pt x="11875" y="1579419"/>
                </a:moveTo>
                <a:lnTo>
                  <a:pt x="0" y="1021278"/>
                </a:lnTo>
                <a:lnTo>
                  <a:pt x="2458192" y="973777"/>
                </a:lnTo>
                <a:lnTo>
                  <a:pt x="2671948" y="795647"/>
                </a:lnTo>
                <a:lnTo>
                  <a:pt x="2873828" y="451263"/>
                </a:lnTo>
                <a:lnTo>
                  <a:pt x="3028208" y="0"/>
                </a:lnTo>
                <a:lnTo>
                  <a:pt x="3063834" y="1591294"/>
                </a:lnTo>
                <a:lnTo>
                  <a:pt x="11875" y="1579419"/>
                </a:lnTo>
                <a:close/>
              </a:path>
            </a:pathLst>
          </a:custGeom>
          <a:solidFill>
            <a:srgbClr val="FF00FF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1B149E-2601-4FBC-A1E0-3073925114D3}"/>
              </a:ext>
            </a:extLst>
          </p:cNvPr>
          <p:cNvSpPr/>
          <p:nvPr/>
        </p:nvSpPr>
        <p:spPr>
          <a:xfrm>
            <a:off x="7053712" y="1420789"/>
            <a:ext cx="415636" cy="3265714"/>
          </a:xfrm>
          <a:custGeom>
            <a:avLst/>
            <a:gdLst>
              <a:gd name="connsiteX0" fmla="*/ 35626 w 415636"/>
              <a:gd name="connsiteY0" fmla="*/ 3265714 h 3265714"/>
              <a:gd name="connsiteX1" fmla="*/ 35626 w 415636"/>
              <a:gd name="connsiteY1" fmla="*/ 3265714 h 3265714"/>
              <a:gd name="connsiteX2" fmla="*/ 391885 w 415636"/>
              <a:gd name="connsiteY2" fmla="*/ 3265714 h 3265714"/>
              <a:gd name="connsiteX3" fmla="*/ 415636 w 415636"/>
              <a:gd name="connsiteY3" fmla="*/ 1650670 h 3265714"/>
              <a:gd name="connsiteX4" fmla="*/ 320633 w 415636"/>
              <a:gd name="connsiteY4" fmla="*/ 285007 h 3265714"/>
              <a:gd name="connsiteX5" fmla="*/ 296883 w 415636"/>
              <a:gd name="connsiteY5" fmla="*/ 83127 h 3265714"/>
              <a:gd name="connsiteX6" fmla="*/ 237506 w 415636"/>
              <a:gd name="connsiteY6" fmla="*/ 0 h 3265714"/>
              <a:gd name="connsiteX7" fmla="*/ 213755 w 415636"/>
              <a:gd name="connsiteY7" fmla="*/ 130628 h 3265714"/>
              <a:gd name="connsiteX8" fmla="*/ 118753 w 415636"/>
              <a:gd name="connsiteY8" fmla="*/ 997527 h 3265714"/>
              <a:gd name="connsiteX9" fmla="*/ 0 w 415636"/>
              <a:gd name="connsiteY9" fmla="*/ 1674420 h 3265714"/>
              <a:gd name="connsiteX10" fmla="*/ 35626 w 415636"/>
              <a:gd name="connsiteY10" fmla="*/ 3265714 h 326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36" h="3265714">
                <a:moveTo>
                  <a:pt x="35626" y="3265714"/>
                </a:moveTo>
                <a:lnTo>
                  <a:pt x="35626" y="3265714"/>
                </a:lnTo>
                <a:lnTo>
                  <a:pt x="391885" y="3265714"/>
                </a:lnTo>
                <a:lnTo>
                  <a:pt x="415636" y="1650670"/>
                </a:lnTo>
                <a:lnTo>
                  <a:pt x="320633" y="285007"/>
                </a:lnTo>
                <a:lnTo>
                  <a:pt x="296883" y="83127"/>
                </a:lnTo>
                <a:lnTo>
                  <a:pt x="237506" y="0"/>
                </a:lnTo>
                <a:lnTo>
                  <a:pt x="213755" y="130628"/>
                </a:lnTo>
                <a:lnTo>
                  <a:pt x="118753" y="997527"/>
                </a:lnTo>
                <a:lnTo>
                  <a:pt x="0" y="1674420"/>
                </a:lnTo>
                <a:lnTo>
                  <a:pt x="35626" y="3265714"/>
                </a:lnTo>
                <a:close/>
              </a:path>
            </a:pathLst>
          </a:cu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0C599E3-A745-47F8-B1DF-2EB60AC354E9}"/>
              </a:ext>
            </a:extLst>
          </p:cNvPr>
          <p:cNvCxnSpPr>
            <a:cxnSpLocks/>
            <a:endCxn id="3" idx="6"/>
          </p:cNvCxnSpPr>
          <p:nvPr/>
        </p:nvCxnSpPr>
        <p:spPr>
          <a:xfrm flipH="1">
            <a:off x="7638531" y="4030235"/>
            <a:ext cx="511626" cy="478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1283325-0033-4319-868B-1A7832764B77}"/>
              </a:ext>
            </a:extLst>
          </p:cNvPr>
          <p:cNvSpPr/>
          <p:nvPr/>
        </p:nvSpPr>
        <p:spPr>
          <a:xfrm>
            <a:off x="7431797" y="3768918"/>
            <a:ext cx="532737" cy="882595"/>
          </a:xfrm>
          <a:custGeom>
            <a:avLst/>
            <a:gdLst>
              <a:gd name="connsiteX0" fmla="*/ 15902 w 532737"/>
              <a:gd name="connsiteY0" fmla="*/ 0 h 882595"/>
              <a:gd name="connsiteX1" fmla="*/ 0 w 532737"/>
              <a:gd name="connsiteY1" fmla="*/ 882595 h 882595"/>
              <a:gd name="connsiteX2" fmla="*/ 532737 w 532737"/>
              <a:gd name="connsiteY2" fmla="*/ 874644 h 882595"/>
              <a:gd name="connsiteX3" fmla="*/ 373711 w 532737"/>
              <a:gd name="connsiteY3" fmla="*/ 842839 h 882595"/>
              <a:gd name="connsiteX4" fmla="*/ 294198 w 532737"/>
              <a:gd name="connsiteY4" fmla="*/ 803082 h 882595"/>
              <a:gd name="connsiteX5" fmla="*/ 262393 w 532737"/>
              <a:gd name="connsiteY5" fmla="*/ 771277 h 882595"/>
              <a:gd name="connsiteX6" fmla="*/ 206734 w 532737"/>
              <a:gd name="connsiteY6" fmla="*/ 739472 h 882595"/>
              <a:gd name="connsiteX7" fmla="*/ 159026 w 532737"/>
              <a:gd name="connsiteY7" fmla="*/ 644056 h 882595"/>
              <a:gd name="connsiteX8" fmla="*/ 127221 w 532737"/>
              <a:gd name="connsiteY8" fmla="*/ 572494 h 882595"/>
              <a:gd name="connsiteX9" fmla="*/ 87464 w 532737"/>
              <a:gd name="connsiteY9" fmla="*/ 437322 h 882595"/>
              <a:gd name="connsiteX10" fmla="*/ 79513 w 532737"/>
              <a:gd name="connsiteY10" fmla="*/ 326004 h 882595"/>
              <a:gd name="connsiteX11" fmla="*/ 31805 w 532737"/>
              <a:gd name="connsiteY11" fmla="*/ 127221 h 882595"/>
              <a:gd name="connsiteX12" fmla="*/ 15902 w 532737"/>
              <a:gd name="connsiteY12" fmla="*/ 95416 h 882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2737" h="882595">
                <a:moveTo>
                  <a:pt x="15902" y="0"/>
                </a:moveTo>
                <a:lnTo>
                  <a:pt x="0" y="882595"/>
                </a:lnTo>
                <a:lnTo>
                  <a:pt x="532737" y="874644"/>
                </a:lnTo>
                <a:lnTo>
                  <a:pt x="373711" y="842839"/>
                </a:lnTo>
                <a:lnTo>
                  <a:pt x="294198" y="803082"/>
                </a:lnTo>
                <a:lnTo>
                  <a:pt x="262393" y="771277"/>
                </a:lnTo>
                <a:lnTo>
                  <a:pt x="206734" y="739472"/>
                </a:lnTo>
                <a:lnTo>
                  <a:pt x="159026" y="644056"/>
                </a:lnTo>
                <a:lnTo>
                  <a:pt x="127221" y="572494"/>
                </a:lnTo>
                <a:lnTo>
                  <a:pt x="87464" y="437322"/>
                </a:lnTo>
                <a:lnTo>
                  <a:pt x="79513" y="326004"/>
                </a:lnTo>
                <a:lnTo>
                  <a:pt x="31805" y="127221"/>
                </a:lnTo>
                <a:lnTo>
                  <a:pt x="15902" y="95416"/>
                </a:lnTo>
              </a:path>
            </a:pathLst>
          </a:custGeom>
          <a:solidFill>
            <a:srgbClr val="FF00FF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91529BC-0534-4C51-BD7A-967D4E62CED9}"/>
              </a:ext>
            </a:extLst>
          </p:cNvPr>
          <p:cNvGrpSpPr/>
          <p:nvPr/>
        </p:nvGrpSpPr>
        <p:grpSpPr>
          <a:xfrm>
            <a:off x="2034594" y="4372545"/>
            <a:ext cx="1945685" cy="484632"/>
            <a:chOff x="2034594" y="4372545"/>
            <a:chExt cx="1945685" cy="484632"/>
          </a:xfrm>
        </p:grpSpPr>
        <p:sp>
          <p:nvSpPr>
            <p:cNvPr id="10" name="Arrow: Pentagon 9">
              <a:extLst>
                <a:ext uri="{FF2B5EF4-FFF2-40B4-BE49-F238E27FC236}">
                  <a16:creationId xmlns:a16="http://schemas.microsoft.com/office/drawing/2014/main" id="{C39E0966-5DC5-4293-BF20-9A5451D5A9CE}"/>
                </a:ext>
              </a:extLst>
            </p:cNvPr>
            <p:cNvSpPr/>
            <p:nvPr/>
          </p:nvSpPr>
          <p:spPr>
            <a:xfrm>
              <a:off x="2034594" y="4372545"/>
              <a:ext cx="1945685" cy="484632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4B3CC18-E867-443B-878E-702A67F8122D}"/>
                </a:ext>
              </a:extLst>
            </p:cNvPr>
            <p:cNvSpPr txBox="1"/>
            <p:nvPr/>
          </p:nvSpPr>
          <p:spPr>
            <a:xfrm>
              <a:off x="2186557" y="4451897"/>
              <a:ext cx="1560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mk-MK" b="1" dirty="0" smtClean="0">
                  <a:solidFill>
                    <a:schemeClr val="bg1"/>
                  </a:solidFill>
                </a:rPr>
                <a:t>адрони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475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7" grpId="0"/>
      <p:bldP spid="20" grpId="0"/>
      <p:bldP spid="21" grpId="0"/>
      <p:bldP spid="22" grpId="0"/>
      <p:bldP spid="23" grpId="0" animBg="1"/>
      <p:bldP spid="11" grpId="0" animBg="1"/>
      <p:bldP spid="15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C0C48C2-99B1-4E47-AE4C-D32B7F9C97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703395"/>
              </p:ext>
            </p:extLst>
          </p:nvPr>
        </p:nvGraphicFramePr>
        <p:xfrm>
          <a:off x="380010" y="273131"/>
          <a:ext cx="11352810" cy="6472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309">
                  <a:extLst>
                    <a:ext uri="{9D8B030D-6E8A-4147-A177-3AD203B41FA5}">
                      <a16:colId xmlns:a16="http://schemas.microsoft.com/office/drawing/2014/main" val="1403571004"/>
                    </a:ext>
                  </a:extLst>
                </a:gridCol>
                <a:gridCol w="2802577">
                  <a:extLst>
                    <a:ext uri="{9D8B030D-6E8A-4147-A177-3AD203B41FA5}">
                      <a16:colId xmlns:a16="http://schemas.microsoft.com/office/drawing/2014/main" val="2167175505"/>
                    </a:ext>
                  </a:extLst>
                </a:gridCol>
                <a:gridCol w="6388924">
                  <a:extLst>
                    <a:ext uri="{9D8B030D-6E8A-4147-A177-3AD203B41FA5}">
                      <a16:colId xmlns:a16="http://schemas.microsoft.com/office/drawing/2014/main" val="3718313822"/>
                    </a:ext>
                  </a:extLst>
                </a:gridCol>
              </a:tblGrid>
              <a:tr h="593402">
                <a:tc>
                  <a:txBody>
                    <a:bodyPr/>
                    <a:lstStyle/>
                    <a:p>
                      <a:pPr algn="ctr"/>
                      <a:r>
                        <a:rPr lang="mk-MK" sz="2800" dirty="0" smtClean="0"/>
                        <a:t>Радиация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mk-MK" sz="2800" dirty="0"/>
                        <a:t>Доза на </a:t>
                      </a:r>
                      <a:r>
                        <a:rPr lang="mk-MK" sz="2800" dirty="0" smtClean="0"/>
                        <a:t>тумора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k-MK" sz="2800" dirty="0"/>
                        <a:t>Доза на здравите </a:t>
                      </a:r>
                      <a:r>
                        <a:rPr lang="mk-MK" sz="2800" dirty="0" smtClean="0"/>
                        <a:t>тъкани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160446"/>
                  </a:ext>
                </a:extLst>
              </a:tr>
              <a:tr h="3304429">
                <a:tc>
                  <a:txBody>
                    <a:bodyPr/>
                    <a:lstStyle/>
                    <a:p>
                      <a:endParaRPr lang="en-US" sz="3200" dirty="0"/>
                    </a:p>
                    <a:p>
                      <a:endParaRPr lang="en-US" sz="3200" dirty="0"/>
                    </a:p>
                    <a:p>
                      <a:pPr algn="ctr"/>
                      <a:r>
                        <a:rPr lang="en-US" sz="3200" dirty="0"/>
                        <a:t>X-ray (RT)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843502"/>
                  </a:ext>
                </a:extLst>
              </a:tr>
              <a:tr h="2574222">
                <a:tc>
                  <a:txBody>
                    <a:bodyPr/>
                    <a:lstStyle/>
                    <a:p>
                      <a:endParaRPr lang="en-US" sz="3200" dirty="0"/>
                    </a:p>
                    <a:p>
                      <a:pPr algn="ctr"/>
                      <a:r>
                        <a:rPr lang="mk-MK" sz="3200" dirty="0" smtClean="0"/>
                        <a:t>Частици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59176"/>
                  </a:ext>
                </a:extLst>
              </a:tr>
            </a:tbl>
          </a:graphicData>
        </a:graphic>
      </p:graphicFrame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EC3EECD-52C0-4034-A645-E277DDA0B2B7}"/>
              </a:ext>
            </a:extLst>
          </p:cNvPr>
          <p:cNvSpPr/>
          <p:nvPr/>
        </p:nvSpPr>
        <p:spPr>
          <a:xfrm>
            <a:off x="5593276" y="833332"/>
            <a:ext cx="2966484" cy="3274828"/>
          </a:xfrm>
          <a:custGeom>
            <a:avLst/>
            <a:gdLst>
              <a:gd name="connsiteX0" fmla="*/ 0 w 2966484"/>
              <a:gd name="connsiteY0" fmla="*/ 3274828 h 3274828"/>
              <a:gd name="connsiteX1" fmla="*/ 21265 w 2966484"/>
              <a:gd name="connsiteY1" fmla="*/ 574158 h 3274828"/>
              <a:gd name="connsiteX2" fmla="*/ 148856 w 2966484"/>
              <a:gd name="connsiteY2" fmla="*/ 244549 h 3274828"/>
              <a:gd name="connsiteX3" fmla="*/ 244549 w 2966484"/>
              <a:gd name="connsiteY3" fmla="*/ 85061 h 3274828"/>
              <a:gd name="connsiteX4" fmla="*/ 340242 w 2966484"/>
              <a:gd name="connsiteY4" fmla="*/ 0 h 3274828"/>
              <a:gd name="connsiteX5" fmla="*/ 499731 w 2966484"/>
              <a:gd name="connsiteY5" fmla="*/ 159489 h 3274828"/>
              <a:gd name="connsiteX6" fmla="*/ 839972 w 2966484"/>
              <a:gd name="connsiteY6" fmla="*/ 478465 h 3274828"/>
              <a:gd name="connsiteX7" fmla="*/ 1254642 w 2966484"/>
              <a:gd name="connsiteY7" fmla="*/ 808075 h 3274828"/>
              <a:gd name="connsiteX8" fmla="*/ 1967024 w 2966484"/>
              <a:gd name="connsiteY8" fmla="*/ 1212112 h 3274828"/>
              <a:gd name="connsiteX9" fmla="*/ 2583712 w 2966484"/>
              <a:gd name="connsiteY9" fmla="*/ 1456661 h 3274828"/>
              <a:gd name="connsiteX10" fmla="*/ 2955851 w 2966484"/>
              <a:gd name="connsiteY10" fmla="*/ 1573619 h 3274828"/>
              <a:gd name="connsiteX11" fmla="*/ 2966484 w 2966484"/>
              <a:gd name="connsiteY11" fmla="*/ 3274828 h 3274828"/>
              <a:gd name="connsiteX12" fmla="*/ 0 w 2966484"/>
              <a:gd name="connsiteY12" fmla="*/ 3274828 h 327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66484" h="3274828">
                <a:moveTo>
                  <a:pt x="0" y="3274828"/>
                </a:moveTo>
                <a:lnTo>
                  <a:pt x="21265" y="574158"/>
                </a:lnTo>
                <a:lnTo>
                  <a:pt x="148856" y="244549"/>
                </a:lnTo>
                <a:lnTo>
                  <a:pt x="244549" y="85061"/>
                </a:lnTo>
                <a:lnTo>
                  <a:pt x="340242" y="0"/>
                </a:lnTo>
                <a:lnTo>
                  <a:pt x="499731" y="159489"/>
                </a:lnTo>
                <a:lnTo>
                  <a:pt x="839972" y="478465"/>
                </a:lnTo>
                <a:lnTo>
                  <a:pt x="1254642" y="808075"/>
                </a:lnTo>
                <a:lnTo>
                  <a:pt x="1967024" y="1212112"/>
                </a:lnTo>
                <a:lnTo>
                  <a:pt x="2583712" y="1456661"/>
                </a:lnTo>
                <a:lnTo>
                  <a:pt x="2955851" y="1573619"/>
                </a:lnTo>
                <a:cubicBezTo>
                  <a:pt x="2959395" y="2140689"/>
                  <a:pt x="2962940" y="2707758"/>
                  <a:pt x="2966484" y="3274828"/>
                </a:cubicBezTo>
                <a:lnTo>
                  <a:pt x="0" y="3274828"/>
                </a:lnTo>
                <a:close/>
              </a:path>
            </a:pathLst>
          </a:custGeom>
          <a:solidFill>
            <a:srgbClr val="E226D9">
              <a:alpha val="3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79BF2EF-8A54-4251-9DCF-D91CD504CAA3}"/>
              </a:ext>
            </a:extLst>
          </p:cNvPr>
          <p:cNvSpPr/>
          <p:nvPr/>
        </p:nvSpPr>
        <p:spPr>
          <a:xfrm>
            <a:off x="8670574" y="2513276"/>
            <a:ext cx="2892056" cy="1594884"/>
          </a:xfrm>
          <a:custGeom>
            <a:avLst/>
            <a:gdLst>
              <a:gd name="connsiteX0" fmla="*/ 0 w 2892056"/>
              <a:gd name="connsiteY0" fmla="*/ 1584252 h 1594884"/>
              <a:gd name="connsiteX1" fmla="*/ 31898 w 2892056"/>
              <a:gd name="connsiteY1" fmla="*/ 0 h 1594884"/>
              <a:gd name="connsiteX2" fmla="*/ 1020726 w 2892056"/>
              <a:gd name="connsiteY2" fmla="*/ 233917 h 1594884"/>
              <a:gd name="connsiteX3" fmla="*/ 2243470 w 2892056"/>
              <a:gd name="connsiteY3" fmla="*/ 457200 h 1594884"/>
              <a:gd name="connsiteX4" fmla="*/ 2892056 w 2892056"/>
              <a:gd name="connsiteY4" fmla="*/ 520996 h 1594884"/>
              <a:gd name="connsiteX5" fmla="*/ 2892056 w 2892056"/>
              <a:gd name="connsiteY5" fmla="*/ 1594884 h 1594884"/>
              <a:gd name="connsiteX6" fmla="*/ 0 w 2892056"/>
              <a:gd name="connsiteY6" fmla="*/ 1584252 h 159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056" h="1594884">
                <a:moveTo>
                  <a:pt x="0" y="1584252"/>
                </a:moveTo>
                <a:lnTo>
                  <a:pt x="31898" y="0"/>
                </a:lnTo>
                <a:lnTo>
                  <a:pt x="1020726" y="233917"/>
                </a:lnTo>
                <a:lnTo>
                  <a:pt x="2243470" y="457200"/>
                </a:lnTo>
                <a:lnTo>
                  <a:pt x="2892056" y="520996"/>
                </a:lnTo>
                <a:lnTo>
                  <a:pt x="2892056" y="1594884"/>
                </a:lnTo>
                <a:lnTo>
                  <a:pt x="0" y="1584252"/>
                </a:lnTo>
                <a:close/>
              </a:path>
            </a:pathLst>
          </a:custGeom>
          <a:solidFill>
            <a:srgbClr val="FF00FF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3B696E3-B73C-4761-95F9-BF4A9C3E19AB}"/>
              </a:ext>
            </a:extLst>
          </p:cNvPr>
          <p:cNvSpPr/>
          <p:nvPr/>
        </p:nvSpPr>
        <p:spPr>
          <a:xfrm rot="2562309">
            <a:off x="3654838" y="1926697"/>
            <a:ext cx="424665" cy="1701210"/>
          </a:xfrm>
          <a:custGeom>
            <a:avLst/>
            <a:gdLst>
              <a:gd name="connsiteX0" fmla="*/ 0 w 382772"/>
              <a:gd name="connsiteY0" fmla="*/ 1690577 h 1701210"/>
              <a:gd name="connsiteX1" fmla="*/ 382772 w 382772"/>
              <a:gd name="connsiteY1" fmla="*/ 1701210 h 1701210"/>
              <a:gd name="connsiteX2" fmla="*/ 372139 w 382772"/>
              <a:gd name="connsiteY2" fmla="*/ 116958 h 1701210"/>
              <a:gd name="connsiteX3" fmla="*/ 10632 w 382772"/>
              <a:gd name="connsiteY3" fmla="*/ 0 h 1701210"/>
              <a:gd name="connsiteX4" fmla="*/ 0 w 382772"/>
              <a:gd name="connsiteY4" fmla="*/ 1690577 h 170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772" h="1701210">
                <a:moveTo>
                  <a:pt x="0" y="1690577"/>
                </a:moveTo>
                <a:lnTo>
                  <a:pt x="382772" y="1701210"/>
                </a:lnTo>
                <a:cubicBezTo>
                  <a:pt x="379228" y="1173126"/>
                  <a:pt x="375683" y="645042"/>
                  <a:pt x="372139" y="116958"/>
                </a:cubicBezTo>
                <a:lnTo>
                  <a:pt x="10632" y="0"/>
                </a:lnTo>
                <a:lnTo>
                  <a:pt x="0" y="1690577"/>
                </a:lnTo>
                <a:close/>
              </a:path>
            </a:pathLst>
          </a:custGeom>
          <a:solidFill>
            <a:srgbClr val="FFFF00">
              <a:alpha val="3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2C77B03-4B84-4662-B9E4-42183C5A0A3D}"/>
              </a:ext>
            </a:extLst>
          </p:cNvPr>
          <p:cNvSpPr/>
          <p:nvPr/>
        </p:nvSpPr>
        <p:spPr>
          <a:xfrm rot="3066504">
            <a:off x="3752934" y="3645697"/>
            <a:ext cx="415636" cy="3265714"/>
          </a:xfrm>
          <a:custGeom>
            <a:avLst/>
            <a:gdLst>
              <a:gd name="connsiteX0" fmla="*/ 35626 w 415636"/>
              <a:gd name="connsiteY0" fmla="*/ 3265714 h 3265714"/>
              <a:gd name="connsiteX1" fmla="*/ 35626 w 415636"/>
              <a:gd name="connsiteY1" fmla="*/ 3265714 h 3265714"/>
              <a:gd name="connsiteX2" fmla="*/ 391885 w 415636"/>
              <a:gd name="connsiteY2" fmla="*/ 3265714 h 3265714"/>
              <a:gd name="connsiteX3" fmla="*/ 415636 w 415636"/>
              <a:gd name="connsiteY3" fmla="*/ 1650670 h 3265714"/>
              <a:gd name="connsiteX4" fmla="*/ 320633 w 415636"/>
              <a:gd name="connsiteY4" fmla="*/ 285007 h 3265714"/>
              <a:gd name="connsiteX5" fmla="*/ 296883 w 415636"/>
              <a:gd name="connsiteY5" fmla="*/ 83127 h 3265714"/>
              <a:gd name="connsiteX6" fmla="*/ 237506 w 415636"/>
              <a:gd name="connsiteY6" fmla="*/ 0 h 3265714"/>
              <a:gd name="connsiteX7" fmla="*/ 213755 w 415636"/>
              <a:gd name="connsiteY7" fmla="*/ 130628 h 3265714"/>
              <a:gd name="connsiteX8" fmla="*/ 118753 w 415636"/>
              <a:gd name="connsiteY8" fmla="*/ 997527 h 3265714"/>
              <a:gd name="connsiteX9" fmla="*/ 0 w 415636"/>
              <a:gd name="connsiteY9" fmla="*/ 1674420 h 3265714"/>
              <a:gd name="connsiteX10" fmla="*/ 35626 w 415636"/>
              <a:gd name="connsiteY10" fmla="*/ 3265714 h 326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36" h="3265714">
                <a:moveTo>
                  <a:pt x="35626" y="3265714"/>
                </a:moveTo>
                <a:lnTo>
                  <a:pt x="35626" y="3265714"/>
                </a:lnTo>
                <a:lnTo>
                  <a:pt x="391885" y="3265714"/>
                </a:lnTo>
                <a:lnTo>
                  <a:pt x="415636" y="1650670"/>
                </a:lnTo>
                <a:lnTo>
                  <a:pt x="320633" y="285007"/>
                </a:lnTo>
                <a:lnTo>
                  <a:pt x="296883" y="83127"/>
                </a:lnTo>
                <a:lnTo>
                  <a:pt x="237506" y="0"/>
                </a:lnTo>
                <a:lnTo>
                  <a:pt x="213755" y="130628"/>
                </a:lnTo>
                <a:lnTo>
                  <a:pt x="118753" y="997527"/>
                </a:lnTo>
                <a:lnTo>
                  <a:pt x="0" y="1674420"/>
                </a:lnTo>
                <a:lnTo>
                  <a:pt x="35626" y="3265714"/>
                </a:lnTo>
                <a:close/>
              </a:path>
            </a:pathLst>
          </a:cu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5F66DBA-7703-405F-B911-F6EBAB4A1D51}"/>
              </a:ext>
            </a:extLst>
          </p:cNvPr>
          <p:cNvSpPr/>
          <p:nvPr/>
        </p:nvSpPr>
        <p:spPr>
          <a:xfrm>
            <a:off x="5564620" y="4912242"/>
            <a:ext cx="3063834" cy="1417306"/>
          </a:xfrm>
          <a:custGeom>
            <a:avLst/>
            <a:gdLst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458192 w 3063834"/>
              <a:gd name="connsiteY2" fmla="*/ 973777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341234 w 3063834"/>
              <a:gd name="connsiteY2" fmla="*/ 997653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3834" h="1591294">
                <a:moveTo>
                  <a:pt x="11875" y="1579419"/>
                </a:moveTo>
                <a:lnTo>
                  <a:pt x="0" y="1021278"/>
                </a:lnTo>
                <a:lnTo>
                  <a:pt x="2341234" y="997653"/>
                </a:lnTo>
                <a:lnTo>
                  <a:pt x="2671948" y="795647"/>
                </a:lnTo>
                <a:lnTo>
                  <a:pt x="2873828" y="451263"/>
                </a:lnTo>
                <a:lnTo>
                  <a:pt x="3028208" y="0"/>
                </a:lnTo>
                <a:lnTo>
                  <a:pt x="3063834" y="1591294"/>
                </a:lnTo>
                <a:lnTo>
                  <a:pt x="11875" y="1579419"/>
                </a:lnTo>
                <a:close/>
              </a:path>
            </a:pathLst>
          </a:custGeom>
          <a:solidFill>
            <a:srgbClr val="FF00FF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AFB4591-1013-460F-9791-6C0B9C7A56E5}"/>
              </a:ext>
            </a:extLst>
          </p:cNvPr>
          <p:cNvSpPr/>
          <p:nvPr/>
        </p:nvSpPr>
        <p:spPr>
          <a:xfrm>
            <a:off x="8909714" y="5446953"/>
            <a:ext cx="532737" cy="882595"/>
          </a:xfrm>
          <a:custGeom>
            <a:avLst/>
            <a:gdLst>
              <a:gd name="connsiteX0" fmla="*/ 15902 w 532737"/>
              <a:gd name="connsiteY0" fmla="*/ 0 h 882595"/>
              <a:gd name="connsiteX1" fmla="*/ 0 w 532737"/>
              <a:gd name="connsiteY1" fmla="*/ 882595 h 882595"/>
              <a:gd name="connsiteX2" fmla="*/ 532737 w 532737"/>
              <a:gd name="connsiteY2" fmla="*/ 874644 h 882595"/>
              <a:gd name="connsiteX3" fmla="*/ 373711 w 532737"/>
              <a:gd name="connsiteY3" fmla="*/ 842839 h 882595"/>
              <a:gd name="connsiteX4" fmla="*/ 294198 w 532737"/>
              <a:gd name="connsiteY4" fmla="*/ 803082 h 882595"/>
              <a:gd name="connsiteX5" fmla="*/ 262393 w 532737"/>
              <a:gd name="connsiteY5" fmla="*/ 771277 h 882595"/>
              <a:gd name="connsiteX6" fmla="*/ 206734 w 532737"/>
              <a:gd name="connsiteY6" fmla="*/ 739472 h 882595"/>
              <a:gd name="connsiteX7" fmla="*/ 159026 w 532737"/>
              <a:gd name="connsiteY7" fmla="*/ 644056 h 882595"/>
              <a:gd name="connsiteX8" fmla="*/ 127221 w 532737"/>
              <a:gd name="connsiteY8" fmla="*/ 572494 h 882595"/>
              <a:gd name="connsiteX9" fmla="*/ 87464 w 532737"/>
              <a:gd name="connsiteY9" fmla="*/ 437322 h 882595"/>
              <a:gd name="connsiteX10" fmla="*/ 79513 w 532737"/>
              <a:gd name="connsiteY10" fmla="*/ 326004 h 882595"/>
              <a:gd name="connsiteX11" fmla="*/ 31805 w 532737"/>
              <a:gd name="connsiteY11" fmla="*/ 127221 h 882595"/>
              <a:gd name="connsiteX12" fmla="*/ 15902 w 532737"/>
              <a:gd name="connsiteY12" fmla="*/ 95416 h 882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2737" h="882595">
                <a:moveTo>
                  <a:pt x="15902" y="0"/>
                </a:moveTo>
                <a:lnTo>
                  <a:pt x="0" y="882595"/>
                </a:lnTo>
                <a:lnTo>
                  <a:pt x="532737" y="874644"/>
                </a:lnTo>
                <a:lnTo>
                  <a:pt x="373711" y="842839"/>
                </a:lnTo>
                <a:lnTo>
                  <a:pt x="294198" y="803082"/>
                </a:lnTo>
                <a:lnTo>
                  <a:pt x="262393" y="771277"/>
                </a:lnTo>
                <a:lnTo>
                  <a:pt x="206734" y="739472"/>
                </a:lnTo>
                <a:lnTo>
                  <a:pt x="159026" y="644056"/>
                </a:lnTo>
                <a:lnTo>
                  <a:pt x="127221" y="572494"/>
                </a:lnTo>
                <a:lnTo>
                  <a:pt x="87464" y="437322"/>
                </a:lnTo>
                <a:lnTo>
                  <a:pt x="79513" y="326004"/>
                </a:lnTo>
                <a:lnTo>
                  <a:pt x="31805" y="127221"/>
                </a:lnTo>
                <a:lnTo>
                  <a:pt x="15902" y="95416"/>
                </a:lnTo>
              </a:path>
            </a:pathLst>
          </a:custGeom>
          <a:solidFill>
            <a:srgbClr val="FF00FF">
              <a:alpha val="2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24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A9603-939D-4DEA-917A-BD4E88AFE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4677" y="81888"/>
            <a:ext cx="11120746" cy="74711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mk-MK" sz="3200" dirty="0" smtClean="0"/>
              <a:t>Адроните са като бомбандировачи самоубийци</a:t>
            </a:r>
            <a:r>
              <a:rPr lang="en-US" sz="3200" dirty="0" smtClean="0"/>
              <a:t> </a:t>
            </a:r>
            <a:r>
              <a:rPr lang="en-US" sz="3200" dirty="0"/>
              <a:t>(KAMIKAZE</a:t>
            </a:r>
            <a:r>
              <a:rPr lang="en-US" sz="3200" dirty="0" smtClean="0"/>
              <a:t>)</a:t>
            </a:r>
            <a:endParaRPr lang="bg-BG" sz="3200" dirty="0" smtClean="0"/>
          </a:p>
          <a:p>
            <a:pPr algn="ctr"/>
            <a:r>
              <a:rPr lang="en-US" sz="3200" dirty="0" smtClean="0"/>
              <a:t> </a:t>
            </a:r>
            <a:r>
              <a:rPr lang="mk-MK" sz="3200" b="1" dirty="0" smtClean="0">
                <a:solidFill>
                  <a:srgbClr val="FF0000"/>
                </a:solidFill>
              </a:rPr>
              <a:t>умират </a:t>
            </a:r>
            <a:r>
              <a:rPr lang="mk-MK" sz="3200" b="1" dirty="0">
                <a:solidFill>
                  <a:srgbClr val="FF0000"/>
                </a:solidFill>
              </a:rPr>
              <a:t>за да </a:t>
            </a:r>
            <a:r>
              <a:rPr lang="mk-MK" sz="3200" b="1" dirty="0" smtClean="0">
                <a:solidFill>
                  <a:srgbClr val="FF0000"/>
                </a:solidFill>
              </a:rPr>
              <a:t>убият туморната </a:t>
            </a:r>
            <a:r>
              <a:rPr lang="mk-MK" sz="3200" b="1" dirty="0">
                <a:solidFill>
                  <a:srgbClr val="FF0000"/>
                </a:solidFill>
              </a:rPr>
              <a:t>клетка</a:t>
            </a:r>
            <a:r>
              <a:rPr lang="en-US" sz="3200" dirty="0"/>
              <a:t>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A3741D-5489-448F-8C4D-94FECEF6B6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97" y="1031743"/>
            <a:ext cx="7476005" cy="577833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A262118-F8FE-4322-8BA3-3D35BF9D970F}"/>
              </a:ext>
            </a:extLst>
          </p:cNvPr>
          <p:cNvGrpSpPr/>
          <p:nvPr/>
        </p:nvGrpSpPr>
        <p:grpSpPr>
          <a:xfrm>
            <a:off x="4419600" y="4239491"/>
            <a:ext cx="1475716" cy="1475716"/>
            <a:chOff x="1879207" y="4085112"/>
            <a:chExt cx="1475716" cy="14757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9E979F-C9DA-4ADF-A7F5-10612697D8E3}"/>
                </a:ext>
              </a:extLst>
            </p:cNvPr>
            <p:cNvSpPr/>
            <p:nvPr/>
          </p:nvSpPr>
          <p:spPr>
            <a:xfrm>
              <a:off x="1879207" y="4085112"/>
              <a:ext cx="1475716" cy="1475716"/>
            </a:xfrm>
            <a:prstGeom prst="ellipse">
              <a:avLst/>
            </a:pr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rapezoid 1">
              <a:extLst>
                <a:ext uri="{FF2B5EF4-FFF2-40B4-BE49-F238E27FC236}">
                  <a16:creationId xmlns:a16="http://schemas.microsoft.com/office/drawing/2014/main" id="{B259E828-A4E1-448D-8D9D-34B9A7236CE6}"/>
                </a:ext>
              </a:extLst>
            </p:cNvPr>
            <p:cNvSpPr/>
            <p:nvPr/>
          </p:nvSpPr>
          <p:spPr>
            <a:xfrm rot="10296923">
              <a:off x="2226578" y="4246849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apezoid 10">
              <a:extLst>
                <a:ext uri="{FF2B5EF4-FFF2-40B4-BE49-F238E27FC236}">
                  <a16:creationId xmlns:a16="http://schemas.microsoft.com/office/drawing/2014/main" id="{27CD544D-1550-4BB2-A692-872C9DC26473}"/>
                </a:ext>
              </a:extLst>
            </p:cNvPr>
            <p:cNvSpPr/>
            <p:nvPr/>
          </p:nvSpPr>
          <p:spPr>
            <a:xfrm rot="17520612">
              <a:off x="2592732" y="4684257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11">
              <a:extLst>
                <a:ext uri="{FF2B5EF4-FFF2-40B4-BE49-F238E27FC236}">
                  <a16:creationId xmlns:a16="http://schemas.microsoft.com/office/drawing/2014/main" id="{5CA8DC25-E155-40E7-935F-45024767256B}"/>
                </a:ext>
              </a:extLst>
            </p:cNvPr>
            <p:cNvSpPr/>
            <p:nvPr/>
          </p:nvSpPr>
          <p:spPr>
            <a:xfrm rot="2679174">
              <a:off x="2060242" y="4789697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1FFA708-236A-43A0-BE05-EB721085A5D0}"/>
                </a:ext>
              </a:extLst>
            </p:cNvPr>
            <p:cNvSpPr/>
            <p:nvPr/>
          </p:nvSpPr>
          <p:spPr>
            <a:xfrm>
              <a:off x="2434253" y="4608570"/>
              <a:ext cx="375483" cy="375483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B7309D3-B0FC-43B0-8751-34FC4B750466}"/>
              </a:ext>
            </a:extLst>
          </p:cNvPr>
          <p:cNvSpPr txBox="1"/>
          <p:nvPr/>
        </p:nvSpPr>
        <p:spPr>
          <a:xfrm rot="758091">
            <a:off x="8182100" y="4191991"/>
            <a:ext cx="710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C-12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F7EB9F-29E1-4F57-995B-92DFB7950B8C}"/>
              </a:ext>
            </a:extLst>
          </p:cNvPr>
          <p:cNvSpPr txBox="1"/>
          <p:nvPr/>
        </p:nvSpPr>
        <p:spPr>
          <a:xfrm rot="1102370">
            <a:off x="4681000" y="3523737"/>
            <a:ext cx="71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C-12</a:t>
            </a:r>
          </a:p>
        </p:txBody>
      </p:sp>
    </p:spTree>
    <p:extLst>
      <p:ext uri="{BB962C8B-B14F-4D97-AF65-F5344CB8AC3E}">
        <p14:creationId xmlns:p14="http://schemas.microsoft.com/office/powerpoint/2010/main" val="418104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4C6FA4-1C27-4972-B7E7-C282ED4337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6263" y="2516188"/>
            <a:ext cx="11020425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Защо трябва да вярваме в терапията с частици</a:t>
            </a:r>
            <a:r>
              <a:rPr lang="ru-RU" sz="3600" dirty="0" smtClean="0"/>
              <a:t>?</a:t>
            </a:r>
            <a:br>
              <a:rPr lang="ru-RU" sz="3600" dirty="0" smtClean="0"/>
            </a:br>
            <a:r>
              <a:rPr lang="ru-RU" sz="3600" dirty="0" smtClean="0"/>
              <a:t>УРОК </a:t>
            </a:r>
            <a:r>
              <a:rPr lang="ru-RU" sz="3600" dirty="0"/>
              <a:t>2: Сравнение на радиация и терапия с частици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84192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A31F4-B66D-425F-81A2-99206B618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60" y="188256"/>
            <a:ext cx="11519065" cy="6669744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ru-RU" sz="4000" dirty="0">
                <a:latin typeface="Comic Sans MS" panose="030F0702030302020204" pitchFamily="66" charset="0"/>
              </a:rPr>
              <a:t>Имало едно време едно усмихнато лице: здраво, право и винаги усмихнато.</a:t>
            </a:r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endParaRPr lang="en-US" sz="4000" dirty="0">
              <a:latin typeface="Comic Sans MS" panose="030F0702030302020204" pitchFamily="66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6FCAA9-C634-4031-8E6B-28FD7FB51EBD}"/>
              </a:ext>
            </a:extLst>
          </p:cNvPr>
          <p:cNvGrpSpPr/>
          <p:nvPr/>
        </p:nvGrpSpPr>
        <p:grpSpPr>
          <a:xfrm>
            <a:off x="3918856" y="2636317"/>
            <a:ext cx="3253840" cy="3384472"/>
            <a:chOff x="3669474" y="1531912"/>
            <a:chExt cx="3443846" cy="34438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7D9CD8C-9A38-4119-82C1-C961C1408557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Moon 4">
              <a:extLst>
                <a:ext uri="{FF2B5EF4-FFF2-40B4-BE49-F238E27FC236}">
                  <a16:creationId xmlns:a16="http://schemas.microsoft.com/office/drawing/2014/main" id="{0E6B022A-548E-4C87-8198-D83109309969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49CDE5-9B0E-40A4-9418-06C4E54D9C4E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E87BBF-BD1E-43EB-80CC-0967B048ECF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306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3926</TotalTime>
  <Words>260</Words>
  <Application>Microsoft Office PowerPoint</Application>
  <PresentationFormat>Widescreen</PresentationFormat>
  <Paragraphs>50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Comic Sans MS</vt:lpstr>
      <vt:lpstr>Office Theme</vt:lpstr>
      <vt:lpstr>Терапия с частици (адрони) или лъчетерапия с ускорени частици</vt:lpstr>
      <vt:lpstr>PowerPoint Presentation</vt:lpstr>
      <vt:lpstr>Модел на човешко тяло с тумор</vt:lpstr>
      <vt:lpstr>Класическа RT с рентгенови лъчи</vt:lpstr>
      <vt:lpstr>Адрони (протони, C-12 йони)</vt:lpstr>
      <vt:lpstr>PowerPoint Presentation</vt:lpstr>
      <vt:lpstr>PowerPoint Presentation</vt:lpstr>
      <vt:lpstr>Защо трябва да вярваме в терапията с частици? УРОК 2: Сравнение на радиация и терапия с частици</vt:lpstr>
      <vt:lpstr>  Имало едно време едно усмихнато лице: здраво, право и винаги усмихнато.         </vt:lpstr>
      <vt:lpstr> Един ден Смайли се разболя от рак. Цялото му лице беше засегнато.        Неговите очи и уста бяха чувствителни органи и трябваше да бъдат пощадени и да получат минимална доза радиация.</vt:lpstr>
      <vt:lpstr>Трима известни лекари бяха извикани да предложат терапия за Смайли.</vt:lpstr>
      <vt:lpstr>PowerPoint Presentation</vt:lpstr>
      <vt:lpstr>PowerPoint Presentation</vt:lpstr>
      <vt:lpstr>PowerPoint Presentation</vt:lpstr>
      <vt:lpstr>PowerPoint Presentation</vt:lpstr>
      <vt:lpstr>Смайли е все още жив и здрав днес, 10 години след лечението!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and CAPACITIES in the SEE</dc:title>
  <dc:creator>Mimoza</dc:creator>
  <cp:lastModifiedBy>NAOP</cp:lastModifiedBy>
  <cp:revision>146</cp:revision>
  <dcterms:created xsi:type="dcterms:W3CDTF">2019-09-08T15:41:02Z</dcterms:created>
  <dcterms:modified xsi:type="dcterms:W3CDTF">2024-02-14T22:35:00Z</dcterms:modified>
</cp:coreProperties>
</file>