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83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240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04/02/2024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782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04/02/2024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407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04/02/2024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387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04/02/2024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21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04/02/2024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124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04/02/2024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639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04/02/2024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56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04/02/2024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175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04/02/2024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836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04/02/2024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039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04/02/2024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815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4B595-3889-422E-A45F-ECE000E179C5}" type="datetimeFigureOut">
              <a:rPr lang="en-GB" smtClean="0"/>
              <a:t>04/02/2024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28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k.mavrokoridis@liverpool.ac.uk" TargetMode="External"/><Relationship Id="rId2" Type="http://schemas.openxmlformats.org/officeDocument/2006/relationships/hyperlink" Target="mailto:diego.gonzalez.diaz@usc.es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7468" y="2091522"/>
            <a:ext cx="5004560" cy="646331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imes" pitchFamily="2" charset="0"/>
              </a:rPr>
              <a:t>DRD1 and DRD2 overlap</a:t>
            </a:r>
            <a:endParaRPr lang="en-GB" sz="3200" b="1" dirty="0">
              <a:latin typeface="Times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3387C9-971B-914A-A0DF-6A7E12DC8B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90" t="14149" r="79426" b="79377"/>
          <a:stretch/>
        </p:blipFill>
        <p:spPr>
          <a:xfrm>
            <a:off x="4788225" y="6004863"/>
            <a:ext cx="1857409" cy="5832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6A7323-E58D-DF41-9B3D-0F6C9C213F1B}"/>
              </a:ext>
            </a:extLst>
          </p:cNvPr>
          <p:cNvSpPr txBox="1"/>
          <p:nvPr/>
        </p:nvSpPr>
        <p:spPr>
          <a:xfrm>
            <a:off x="2381659" y="4610040"/>
            <a:ext cx="6878945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D. González-Díaz</a:t>
            </a:r>
          </a:p>
          <a:p>
            <a:pPr algn="ctr"/>
            <a:r>
              <a:rPr lang="en-US" dirty="0">
                <a:latin typeface="Times" pitchFamily="2" charset="0"/>
              </a:rPr>
              <a:t> (5-2-2024)</a:t>
            </a:r>
          </a:p>
          <a:p>
            <a:pPr algn="ctr">
              <a:spcBef>
                <a:spcPts val="600"/>
              </a:spcBef>
            </a:pPr>
            <a:r>
              <a:rPr lang="en-US" dirty="0">
                <a:latin typeface="Times" pitchFamily="2" charset="0"/>
              </a:rPr>
              <a:t>DRD2 meeting</a:t>
            </a:r>
          </a:p>
        </p:txBody>
      </p:sp>
    </p:spTree>
    <p:extLst>
      <p:ext uri="{BB962C8B-B14F-4D97-AF65-F5344CB8AC3E}">
        <p14:creationId xmlns:p14="http://schemas.microsoft.com/office/powerpoint/2010/main" val="4234478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3300549" y="1355981"/>
            <a:ext cx="87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31228" y="727315"/>
            <a:ext cx="11814998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1" i="0" dirty="0">
                <a:effectLst/>
                <a:latin typeface="Times" pitchFamily="2" charset="0"/>
                <a:cs typeface="Arial" panose="020B0604020202020204" pitchFamily="34" charset="0"/>
              </a:rPr>
              <a:t>DRD2-DRD1 Overlap (executive summary):</a:t>
            </a:r>
            <a:endParaRPr lang="en-GB" sz="1600" i="0" dirty="0">
              <a:effectLst/>
              <a:latin typeface="Times" pitchFamily="2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i="0" dirty="0">
                <a:effectLst/>
                <a:latin typeface="Times" pitchFamily="2" charset="0"/>
                <a:cs typeface="Arial" panose="020B0604020202020204" pitchFamily="34" charset="0"/>
              </a:rPr>
              <a:t>Stable amplification of the ionization signal </a:t>
            </a:r>
            <a:r>
              <a:rPr lang="en-GB" sz="1600" i="1" dirty="0">
                <a:solidFill>
                  <a:srgbClr val="FF0000"/>
                </a:solidFill>
                <a:latin typeface="Times" pitchFamily="2" charset="0"/>
                <a:cs typeface="Arial" panose="020B0604020202020204" pitchFamily="34" charset="0"/>
              </a:rPr>
              <a:t>in pure noble gases </a:t>
            </a:r>
            <a:r>
              <a:rPr lang="en-GB" sz="1600" i="1" dirty="0">
                <a:latin typeface="Times" pitchFamily="2" charset="0"/>
                <a:cs typeface="Arial" panose="020B0604020202020204" pitchFamily="34" charset="0"/>
              </a:rPr>
              <a:t>is </a:t>
            </a:r>
            <a:r>
              <a:rPr lang="en-GB" sz="1600" b="0" i="0" dirty="0">
                <a:effectLst/>
                <a:latin typeface="Times" pitchFamily="2" charset="0"/>
                <a:cs typeface="Arial" panose="020B0604020202020204" pitchFamily="34" charset="0"/>
              </a:rPr>
              <a:t>achieved regularly through wires and meshes and, more recently: THGEM, M-THGEM, glass-THGEM, FAT-GEM, </a:t>
            </a:r>
            <a:r>
              <a:rPr lang="en-GB" sz="1600" dirty="0">
                <a:latin typeface="Times" pitchFamily="2" charset="0"/>
                <a:cs typeface="Arial" panose="020B0604020202020204" pitchFamily="34" charset="0"/>
              </a:rPr>
              <a:t>and RWELL/RPWELL structures. Those offer attractive possibilities for customization and scalability. Future R&amp;D towards dual-phase operation </a:t>
            </a:r>
            <a:r>
              <a:rPr lang="en-GB" sz="1600" b="0" i="0" dirty="0">
                <a:effectLst/>
                <a:latin typeface="Times" pitchFamily="2" charset="0"/>
                <a:cs typeface="Arial" panose="020B0604020202020204" pitchFamily="34" charset="0"/>
              </a:rPr>
              <a:t>will involve studies at room temperature and/or in small cryogenic setups.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effectLst/>
                <a:latin typeface="Times" pitchFamily="2" charset="0"/>
              </a:rPr>
              <a:t>Operation of wires and MPGD-like structures </a:t>
            </a:r>
            <a:r>
              <a:rPr lang="en-GB" sz="1600" i="1" dirty="0">
                <a:solidFill>
                  <a:srgbClr val="FF0000"/>
                </a:solidFill>
                <a:effectLst/>
                <a:latin typeface="Times" pitchFamily="2" charset="0"/>
              </a:rPr>
              <a:t>directly in liquid phase </a:t>
            </a:r>
            <a:r>
              <a:rPr lang="en-GB" sz="1600" dirty="0">
                <a:solidFill>
                  <a:srgbClr val="000000"/>
                </a:solidFill>
                <a:effectLst/>
                <a:latin typeface="Times" pitchFamily="2" charset="0"/>
              </a:rPr>
              <a:t>for signal induction and even light amplification has been demonstrated/revisited recently and future R&amp;D </a:t>
            </a:r>
            <a:r>
              <a:rPr lang="en-GB" sz="1600" dirty="0">
                <a:solidFill>
                  <a:srgbClr val="000000"/>
                </a:solidFill>
                <a:latin typeface="Times" pitchFamily="2" charset="0"/>
              </a:rPr>
              <a:t>is planned.</a:t>
            </a:r>
            <a:r>
              <a:rPr lang="en-GB" sz="1600" dirty="0">
                <a:solidFill>
                  <a:srgbClr val="000000"/>
                </a:solidFill>
                <a:effectLst/>
                <a:latin typeface="Times" pitchFamily="2" charset="0"/>
              </a:rPr>
              <a:t> (</a:t>
            </a:r>
            <a:r>
              <a:rPr lang="en-GB" sz="1600" dirty="0">
                <a:solidFill>
                  <a:srgbClr val="000000"/>
                </a:solidFill>
                <a:latin typeface="Times" pitchFamily="2" charset="0"/>
              </a:rPr>
              <a:t>C</a:t>
            </a:r>
            <a:r>
              <a:rPr lang="en-GB" sz="1600" dirty="0">
                <a:solidFill>
                  <a:srgbClr val="000000"/>
                </a:solidFill>
                <a:effectLst/>
                <a:latin typeface="Times" pitchFamily="2" charset="0"/>
              </a:rPr>
              <a:t>harge amplification is still pursued by some groups). It seems a given that new structures will be designed and implemented in the framework of both DRD1 and DRD2.</a:t>
            </a:r>
          </a:p>
          <a:p>
            <a:pPr algn="just"/>
            <a:endParaRPr lang="en-GB" sz="1600" b="0" i="0" dirty="0">
              <a:effectLst/>
              <a:latin typeface="Times" pitchFamily="2" charset="0"/>
              <a:cs typeface="Arial" panose="020B0604020202020204" pitchFamily="34" charset="0"/>
            </a:endParaRPr>
          </a:p>
          <a:p>
            <a:pPr algn="just"/>
            <a:r>
              <a:rPr lang="en-GB" sz="1600" b="1" i="0" dirty="0">
                <a:effectLst/>
                <a:latin typeface="Times" pitchFamily="2" charset="0"/>
                <a:cs typeface="Arial" panose="020B0604020202020204" pitchFamily="34" charset="0"/>
              </a:rPr>
              <a:t>Technological Overlap: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0" i="0" dirty="0">
                <a:effectLst/>
                <a:latin typeface="Times" pitchFamily="2" charset="0"/>
                <a:cs typeface="Arial" panose="020B0604020202020204" pitchFamily="34" charset="0"/>
              </a:rPr>
              <a:t>Possibility of </a:t>
            </a:r>
            <a:r>
              <a:rPr lang="en-GB" sz="1600" b="0" i="0" dirty="0" err="1">
                <a:effectLst/>
                <a:latin typeface="Times" pitchFamily="2" charset="0"/>
                <a:cs typeface="Arial" panose="020B0604020202020204" pitchFamily="34" charset="0"/>
              </a:rPr>
              <a:t>i</a:t>
            </a:r>
            <a:r>
              <a:rPr lang="en-GB" sz="1600" b="0" i="0" dirty="0">
                <a:effectLst/>
                <a:latin typeface="Times" pitchFamily="2" charset="0"/>
                <a:cs typeface="Arial" panose="020B0604020202020204" pitchFamily="34" charset="0"/>
              </a:rPr>
              <a:t>) sharing manufacturing techniques, or ii) sharing facilities between DRD1 and DRD2 communities.</a:t>
            </a:r>
          </a:p>
          <a:p>
            <a:pPr lvl="1" algn="just"/>
            <a:endParaRPr lang="en-US" sz="1600" b="1" dirty="0">
              <a:latin typeface="Times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GB" sz="1600" b="1" i="0" dirty="0">
                <a:effectLst/>
                <a:latin typeface="Times" pitchFamily="2" charset="0"/>
                <a:cs typeface="Arial" panose="020B0604020202020204" pitchFamily="34" charset="0"/>
              </a:rPr>
              <a:t>Simulations and Transport: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Times" pitchFamily="2" charset="0"/>
                <a:cs typeface="Arial" panose="020B0604020202020204" pitchFamily="34" charset="0"/>
              </a:rPr>
              <a:t>S</a:t>
            </a:r>
            <a:r>
              <a:rPr lang="en-GB" sz="1600" b="0" i="0" dirty="0">
                <a:effectLst/>
                <a:latin typeface="Times" pitchFamily="2" charset="0"/>
                <a:cs typeface="Arial" panose="020B0604020202020204" pitchFamily="34" charset="0"/>
              </a:rPr>
              <a:t>imulations of electron &amp; ion transport either in MC or through Boltzmann-based techniques should be beneficial to both communities: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Times" pitchFamily="2" charset="0"/>
                <a:cs typeface="Arial" panose="020B0604020202020204" pitchFamily="34" charset="0"/>
              </a:rPr>
              <a:t>A powerful transport code (and know-how) exists in gas (</a:t>
            </a:r>
            <a:r>
              <a:rPr lang="en-GB" sz="1600" b="0" i="0" dirty="0">
                <a:effectLst/>
                <a:latin typeface="Times" pitchFamily="2" charset="0"/>
                <a:cs typeface="Arial" panose="020B0604020202020204" pitchFamily="34" charset="0"/>
              </a:rPr>
              <a:t>Garfield++/</a:t>
            </a:r>
            <a:r>
              <a:rPr lang="en-GB" sz="1600" b="0" i="0" dirty="0" err="1">
                <a:effectLst/>
                <a:latin typeface="Times" pitchFamily="2" charset="0"/>
                <a:cs typeface="Arial" panose="020B0604020202020204" pitchFamily="34" charset="0"/>
              </a:rPr>
              <a:t>Magboltz</a:t>
            </a:r>
            <a:r>
              <a:rPr lang="en-GB" sz="1600" b="0" i="0" dirty="0">
                <a:effectLst/>
                <a:latin typeface="Times" pitchFamily="2" charset="0"/>
                <a:cs typeface="Arial" panose="020B0604020202020204" pitchFamily="34" charset="0"/>
              </a:rPr>
              <a:t>) and extension to liquid seems natural.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Times" pitchFamily="2" charset="0"/>
                <a:cs typeface="Arial" panose="020B0604020202020204" pitchFamily="34" charset="0"/>
              </a:rPr>
              <a:t>Charge recombination and Space-Charge are difficult areas (numerically and technically), of common interest to gas and liquid.</a:t>
            </a:r>
            <a:endParaRPr lang="en-GB" sz="1600" b="0" i="0" dirty="0">
              <a:effectLst/>
              <a:latin typeface="Times" pitchFamily="2" charset="0"/>
              <a:cs typeface="Arial" panose="020B060402020202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1600" b="1" dirty="0">
              <a:latin typeface="Times" pitchFamily="2" charset="0"/>
              <a:cs typeface="Arial" panose="020B0604020202020204" pitchFamily="34" charset="0"/>
            </a:endParaRPr>
          </a:p>
          <a:p>
            <a:pPr algn="just"/>
            <a:r>
              <a:rPr lang="en-GB" sz="1600" b="1" i="0" dirty="0">
                <a:effectLst/>
                <a:latin typeface="Times" pitchFamily="2" charset="0"/>
                <a:cs typeface="Arial" panose="020B0604020202020204" pitchFamily="34" charset="0"/>
              </a:rPr>
              <a:t>Areas of Cross-Fertilization: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500" b="0" i="0" dirty="0">
                <a:effectLst/>
                <a:latin typeface="Times" pitchFamily="2" charset="0"/>
                <a:cs typeface="Arial" panose="020B0604020202020204" pitchFamily="34" charset="0"/>
              </a:rPr>
              <a:t>Gas/liquid recirculation.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b="0" i="0" dirty="0">
                <a:effectLst/>
                <a:latin typeface="Times" pitchFamily="2" charset="0"/>
                <a:cs typeface="Arial" panose="020B0604020202020204" pitchFamily="34" charset="0"/>
              </a:rPr>
              <a:t>System purification.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b="0" i="0" dirty="0">
                <a:effectLst/>
                <a:latin typeface="Times" pitchFamily="2" charset="0"/>
                <a:cs typeface="Arial" panose="020B0604020202020204" pitchFamily="34" charset="0"/>
              </a:rPr>
              <a:t>Fluid-dynamics simulations.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b="0" i="0" dirty="0">
                <a:effectLst/>
                <a:latin typeface="Times" pitchFamily="2" charset="0"/>
                <a:cs typeface="Arial" panose="020B0604020202020204" pitchFamily="34" charset="0"/>
              </a:rPr>
              <a:t>UV-photon detection.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b="0" i="0" dirty="0">
                <a:effectLst/>
                <a:latin typeface="Times" pitchFamily="2" charset="0"/>
                <a:cs typeface="Arial" panose="020B0604020202020204" pitchFamily="34" charset="0"/>
              </a:rPr>
              <a:t>Radiopurity and material selection.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b="0" i="0" dirty="0">
                <a:effectLst/>
                <a:latin typeface="Times" pitchFamily="2" charset="0"/>
                <a:cs typeface="Arial" panose="020B0604020202020204" pitchFamily="34" charset="0"/>
              </a:rPr>
              <a:t>Barium tagging.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6990" y="30902"/>
            <a:ext cx="10515600" cy="646331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imes" pitchFamily="2" charset="0"/>
              </a:rPr>
              <a:t>DRD1-DRD2 synergies</a:t>
            </a:r>
            <a:endParaRPr lang="en-GB" sz="2800" b="1" dirty="0">
              <a:latin typeface="Times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89983" y="62641"/>
            <a:ext cx="6114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" pitchFamily="2" charset="0"/>
              </a:rPr>
              <a:t>DRD1 side (Diego Gonzalez Diaz, </a:t>
            </a:r>
            <a:r>
              <a:rPr lang="en-US" sz="1600" u="sng" dirty="0">
                <a:solidFill>
                  <a:srgbClr val="FF0000"/>
                </a:solidFill>
                <a:latin typeface="Times" pitchFamily="2" charset="0"/>
                <a:hlinkClick r:id="rId2"/>
              </a:rPr>
              <a:t>diego.gonzalez.diaz@usc.es</a:t>
            </a:r>
            <a:r>
              <a:rPr lang="en-US" sz="1600" u="sng" dirty="0">
                <a:latin typeface="Times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" pitchFamily="2" charset="0"/>
              </a:rPr>
              <a:t>DRD2 side (Kostas </a:t>
            </a:r>
            <a:r>
              <a:rPr lang="en-US" sz="1600" dirty="0" err="1">
                <a:latin typeface="Times" pitchFamily="2" charset="0"/>
              </a:rPr>
              <a:t>Mavrokoridis</a:t>
            </a:r>
            <a:r>
              <a:rPr lang="en-US" sz="1600" dirty="0">
                <a:latin typeface="Times" pitchFamily="2" charset="0"/>
              </a:rPr>
              <a:t>, </a:t>
            </a:r>
            <a:r>
              <a:rPr lang="en-US" sz="1600" dirty="0">
                <a:solidFill>
                  <a:srgbClr val="FF0000"/>
                </a:solidFill>
                <a:latin typeface="Times" pitchFamily="2" charset="0"/>
                <a:hlinkClick r:id="rId3"/>
              </a:rPr>
              <a:t>k.mavrokoridis@liverpool.ac.uk</a:t>
            </a:r>
            <a:r>
              <a:rPr lang="en-US" sz="1600" dirty="0">
                <a:latin typeface="Times" pitchFamily="2" charset="0"/>
              </a:rPr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57D5BA-6933-8748-A882-062A8823B997}"/>
              </a:ext>
            </a:extLst>
          </p:cNvPr>
          <p:cNvSpPr txBox="1"/>
          <p:nvPr/>
        </p:nvSpPr>
        <p:spPr>
          <a:xfrm>
            <a:off x="4741354" y="185751"/>
            <a:ext cx="14486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Times" pitchFamily="2" charset="0"/>
              </a:rPr>
              <a:t>Link persons:</a:t>
            </a:r>
          </a:p>
        </p:txBody>
      </p:sp>
    </p:spTree>
    <p:extLst>
      <p:ext uri="{BB962C8B-B14F-4D97-AF65-F5344CB8AC3E}">
        <p14:creationId xmlns:p14="http://schemas.microsoft.com/office/powerpoint/2010/main" val="2057570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8B4BE9E-C0C1-9D45-8040-74F0C69B699A}"/>
              </a:ext>
            </a:extLst>
          </p:cNvPr>
          <p:cNvSpPr txBox="1"/>
          <p:nvPr/>
        </p:nvSpPr>
        <p:spPr>
          <a:xfrm>
            <a:off x="3036716" y="1831156"/>
            <a:ext cx="6098146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800" b="0" i="0" dirty="0">
                <a:effectLst/>
                <a:latin typeface="Times" pitchFamily="2" charset="0"/>
                <a:cs typeface="Arial" panose="020B0604020202020204" pitchFamily="34" charset="0"/>
              </a:rPr>
              <a:t>In general, </a:t>
            </a:r>
            <a:r>
              <a:rPr lang="en-GB" sz="1800" dirty="0">
                <a:latin typeface="Times" pitchFamily="2" charset="0"/>
                <a:cs typeface="Arial" panose="020B0604020202020204" pitchFamily="34" charset="0"/>
              </a:rPr>
              <a:t>DRD1 assumes that </a:t>
            </a:r>
            <a:r>
              <a:rPr lang="en-GB" sz="1800" b="1" i="1" dirty="0">
                <a:latin typeface="Times" pitchFamily="2" charset="0"/>
                <a:cs typeface="Arial" panose="020B0604020202020204" pitchFamily="34" charset="0"/>
              </a:rPr>
              <a:t>detectors</a:t>
            </a:r>
            <a:r>
              <a:rPr lang="en-GB" sz="1800" b="1" i="1" dirty="0">
                <a:effectLst/>
                <a:latin typeface="Times" pitchFamily="2" charset="0"/>
                <a:cs typeface="Arial" panose="020B0604020202020204" pitchFamily="34" charset="0"/>
              </a:rPr>
              <a:t> that require operation in cryogenic infrastructures are primarily associated with DRD2</a:t>
            </a:r>
            <a:r>
              <a:rPr lang="en-GB" sz="1800" b="0" i="1" dirty="0">
                <a:effectLst/>
                <a:latin typeface="Times" pitchFamily="2" charset="0"/>
                <a:cs typeface="Arial" panose="020B0604020202020204" pitchFamily="34" charset="0"/>
              </a:rPr>
              <a:t>. </a:t>
            </a:r>
          </a:p>
          <a:p>
            <a:pPr algn="just"/>
            <a:endParaRPr lang="en-GB" i="1" dirty="0">
              <a:latin typeface="Times" pitchFamily="2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b="0" dirty="0">
                <a:effectLst/>
                <a:latin typeface="Times" pitchFamily="2" charset="0"/>
                <a:cs typeface="Arial" panose="020B0604020202020204" pitchFamily="34" charset="0"/>
              </a:rPr>
              <a:t>Therefore: DRD1 </a:t>
            </a:r>
            <a:r>
              <a:rPr lang="en-GB" dirty="0">
                <a:latin typeface="Times" pitchFamily="2" charset="0"/>
                <a:cs typeface="Arial" panose="020B0604020202020204" pitchFamily="34" charset="0"/>
              </a:rPr>
              <a:t>does not plan to offer support for cryogenic operation.</a:t>
            </a:r>
          </a:p>
          <a:p>
            <a:pPr algn="just"/>
            <a:endParaRPr lang="en-GB" i="1" dirty="0">
              <a:latin typeface="Times" pitchFamily="2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Times" pitchFamily="2" charset="0"/>
                <a:cs typeface="Arial" panose="020B0604020202020204" pitchFamily="34" charset="0"/>
              </a:rPr>
              <a:t>However: groups already having cryogenics labs, doing work in gas phase and feeling comfortable within DRD1, will transition from RD51 to DRD1 in a seamless way.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800" b="0" dirty="0">
              <a:effectLst/>
              <a:latin typeface="Times" pitchFamily="2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Times" pitchFamily="2" charset="0"/>
                <a:cs typeface="Arial" panose="020B0604020202020204" pitchFamily="34" charset="0"/>
              </a:rPr>
              <a:t>In fact: many groups with interest in dual-phase operation belong to both DRD1 and DRD2.</a:t>
            </a:r>
            <a:endParaRPr lang="en-GB" sz="1800" b="0" dirty="0">
              <a:effectLst/>
              <a:latin typeface="Times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770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7B97344-0AE1-9745-BDDB-4A3FAF2DBC7F}"/>
              </a:ext>
            </a:extLst>
          </p:cNvPr>
          <p:cNvSpPr txBox="1"/>
          <p:nvPr/>
        </p:nvSpPr>
        <p:spPr>
          <a:xfrm>
            <a:off x="7301344" y="2798092"/>
            <a:ext cx="27671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" pitchFamily="2" charset="0"/>
              </a:rPr>
              <a:t>From DRD1 proposal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A86AF77-E37B-3C4C-A71C-81CBDFF67A50}"/>
              </a:ext>
            </a:extLst>
          </p:cNvPr>
          <p:cNvGrpSpPr>
            <a:grpSpLocks noChangeAspect="1"/>
          </p:cNvGrpSpPr>
          <p:nvPr/>
        </p:nvGrpSpPr>
        <p:grpSpPr>
          <a:xfrm>
            <a:off x="97789" y="58029"/>
            <a:ext cx="5890887" cy="6719691"/>
            <a:chOff x="97789" y="138941"/>
            <a:chExt cx="5692463" cy="670317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E5C3BB3-A62D-C444-A649-E6E9ACB8B47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7789" y="494149"/>
              <a:ext cx="5692463" cy="6347966"/>
              <a:chOff x="97790" y="0"/>
              <a:chExt cx="5300980" cy="5911403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424CE39D-7C7A-2142-94E6-AFA19BB8CE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8270" y="0"/>
                <a:ext cx="5270500" cy="5422900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B768327C-F47B-E34B-AF84-99616C39F3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296" t="64890" r="20393" b="27988"/>
              <a:stretch/>
            </p:blipFill>
            <p:spPr>
              <a:xfrm>
                <a:off x="97790" y="5422900"/>
                <a:ext cx="5300980" cy="488503"/>
              </a:xfrm>
              <a:prstGeom prst="rect">
                <a:avLst/>
              </a:prstGeom>
            </p:spPr>
          </p:pic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4A7EB73-B995-C543-92AD-31EF0AEC19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566" t="87468" r="8490" b="8291"/>
            <a:stretch/>
          </p:blipFill>
          <p:spPr>
            <a:xfrm>
              <a:off x="143399" y="138941"/>
              <a:ext cx="5370490" cy="290813"/>
            </a:xfrm>
            <a:prstGeom prst="rect">
              <a:avLst/>
            </a:prstGeom>
          </p:spPr>
        </p:pic>
      </p:grpSp>
      <p:sp>
        <p:nvSpPr>
          <p:cNvPr id="18" name="Right Arrow 17">
            <a:extLst>
              <a:ext uri="{FF2B5EF4-FFF2-40B4-BE49-F238E27FC236}">
                <a16:creationId xmlns:a16="http://schemas.microsoft.com/office/drawing/2014/main" id="{07BE7CE1-7C06-C440-8E54-E52C4DEE5C76}"/>
              </a:ext>
            </a:extLst>
          </p:cNvPr>
          <p:cNvSpPr/>
          <p:nvPr/>
        </p:nvSpPr>
        <p:spPr>
          <a:xfrm>
            <a:off x="6347026" y="2748202"/>
            <a:ext cx="634546" cy="461665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058C11-C8AC-BC43-BC1C-BFC8A35446AA}"/>
              </a:ext>
            </a:extLst>
          </p:cNvPr>
          <p:cNvSpPr txBox="1"/>
          <p:nvPr/>
        </p:nvSpPr>
        <p:spPr>
          <a:xfrm>
            <a:off x="7301344" y="4440427"/>
            <a:ext cx="3583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" pitchFamily="2" charset="0"/>
              </a:rPr>
              <a:t>Important to have a matching text on DRD2 side</a:t>
            </a:r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F50C57BF-FD5D-184A-B555-287A579A3E81}"/>
              </a:ext>
            </a:extLst>
          </p:cNvPr>
          <p:cNvSpPr/>
          <p:nvPr/>
        </p:nvSpPr>
        <p:spPr>
          <a:xfrm rot="10800000">
            <a:off x="11176201" y="4563537"/>
            <a:ext cx="634546" cy="461665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990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391</Words>
  <Application>Microsoft Macintosh PowerPoint</Application>
  <PresentationFormat>Widescreen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</vt:lpstr>
      <vt:lpstr>Office Theme</vt:lpstr>
      <vt:lpstr>DRD1 and DRD2 overlap</vt:lpstr>
      <vt:lpstr>DRD1-DRD2 synergies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DRD1-DRD7 Interplay</dc:title>
  <dc:creator>Eraldo Oliveri</dc:creator>
  <cp:lastModifiedBy>GONZALEZ DIAZ DIEGO</cp:lastModifiedBy>
  <cp:revision>82</cp:revision>
  <dcterms:created xsi:type="dcterms:W3CDTF">2023-06-06T11:00:33Z</dcterms:created>
  <dcterms:modified xsi:type="dcterms:W3CDTF">2024-02-04T12:24:58Z</dcterms:modified>
</cp:coreProperties>
</file>