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5" r:id="rId3"/>
  </p:sldMasterIdLst>
  <p:notesMasterIdLst>
    <p:notesMasterId r:id="rId12"/>
  </p:notesMasterIdLst>
  <p:sldIdLst>
    <p:sldId id="261" r:id="rId4"/>
    <p:sldId id="256" r:id="rId5"/>
    <p:sldId id="272" r:id="rId6"/>
    <p:sldId id="284" r:id="rId7"/>
    <p:sldId id="287" r:id="rId8"/>
    <p:sldId id="283" r:id="rId9"/>
    <p:sldId id="285" r:id="rId10"/>
    <p:sldId id="28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15FB"/>
    <a:srgbClr val="FF993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46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480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F8A760-050F-476A-9992-0B30C519BACF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DEF7C-13E0-42BF-850D-6D6931E67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687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332916407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332916407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3935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7670-7742-4842-A360-17C539671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41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7670-7742-4842-A360-17C539671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597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7670-7742-4842-A360-17C539671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027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072" indent="0" algn="ctr">
              <a:buNone/>
              <a:defRPr sz="2000"/>
            </a:lvl2pPr>
            <a:lvl3pPr marL="914143" indent="0" algn="ctr">
              <a:buNone/>
              <a:defRPr sz="1800"/>
            </a:lvl3pPr>
            <a:lvl4pPr marL="1371215" indent="0" algn="ctr">
              <a:buNone/>
              <a:defRPr sz="1600"/>
            </a:lvl4pPr>
            <a:lvl5pPr marL="1828289" indent="0" algn="ctr">
              <a:buNone/>
              <a:defRPr sz="1600"/>
            </a:lvl5pPr>
            <a:lvl6pPr marL="2285362" indent="0" algn="ctr">
              <a:buNone/>
              <a:defRPr sz="1600"/>
            </a:lvl6pPr>
            <a:lvl7pPr marL="2742430" indent="0" algn="ctr">
              <a:buNone/>
              <a:defRPr sz="1600"/>
            </a:lvl7pPr>
            <a:lvl8pPr marL="3199504" indent="0" algn="ctr">
              <a:buNone/>
              <a:defRPr sz="1600"/>
            </a:lvl8pPr>
            <a:lvl9pPr marL="365657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1456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185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07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14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2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4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50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7702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9108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1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72" indent="0">
              <a:buNone/>
              <a:defRPr sz="2000" b="1"/>
            </a:lvl2pPr>
            <a:lvl3pPr marL="914143" indent="0">
              <a:buNone/>
              <a:defRPr sz="1800" b="1"/>
            </a:lvl3pPr>
            <a:lvl4pPr marL="1371215" indent="0">
              <a:buNone/>
              <a:defRPr sz="1600" b="1"/>
            </a:lvl4pPr>
            <a:lvl5pPr marL="1828289" indent="0">
              <a:buNone/>
              <a:defRPr sz="1600" b="1"/>
            </a:lvl5pPr>
            <a:lvl6pPr marL="2285362" indent="0">
              <a:buNone/>
              <a:defRPr sz="1600" b="1"/>
            </a:lvl6pPr>
            <a:lvl7pPr marL="2742430" indent="0">
              <a:buNone/>
              <a:defRPr sz="1600" b="1"/>
            </a:lvl7pPr>
            <a:lvl8pPr marL="3199504" indent="0">
              <a:buNone/>
              <a:defRPr sz="1600" b="1"/>
            </a:lvl8pPr>
            <a:lvl9pPr marL="3656577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1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72" indent="0">
              <a:buNone/>
              <a:defRPr sz="2000" b="1"/>
            </a:lvl2pPr>
            <a:lvl3pPr marL="914143" indent="0">
              <a:buNone/>
              <a:defRPr sz="1800" b="1"/>
            </a:lvl3pPr>
            <a:lvl4pPr marL="1371215" indent="0">
              <a:buNone/>
              <a:defRPr sz="1600" b="1"/>
            </a:lvl4pPr>
            <a:lvl5pPr marL="1828289" indent="0">
              <a:buNone/>
              <a:defRPr sz="1600" b="1"/>
            </a:lvl5pPr>
            <a:lvl6pPr marL="2285362" indent="0">
              <a:buNone/>
              <a:defRPr sz="1600" b="1"/>
            </a:lvl6pPr>
            <a:lvl7pPr marL="2742430" indent="0">
              <a:buNone/>
              <a:defRPr sz="1600" b="1"/>
            </a:lvl7pPr>
            <a:lvl8pPr marL="3199504" indent="0">
              <a:buNone/>
              <a:defRPr sz="1600" b="1"/>
            </a:lvl8pPr>
            <a:lvl9pPr marL="3656577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2051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547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2543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72" indent="0">
              <a:buNone/>
              <a:defRPr sz="1400"/>
            </a:lvl2pPr>
            <a:lvl3pPr marL="914143" indent="0">
              <a:buNone/>
              <a:defRPr sz="1200"/>
            </a:lvl3pPr>
            <a:lvl4pPr marL="1371215" indent="0">
              <a:buNone/>
              <a:defRPr sz="1000"/>
            </a:lvl4pPr>
            <a:lvl5pPr marL="1828289" indent="0">
              <a:buNone/>
              <a:defRPr sz="1000"/>
            </a:lvl5pPr>
            <a:lvl6pPr marL="2285362" indent="0">
              <a:buNone/>
              <a:defRPr sz="1000"/>
            </a:lvl6pPr>
            <a:lvl7pPr marL="2742430" indent="0">
              <a:buNone/>
              <a:defRPr sz="1000"/>
            </a:lvl7pPr>
            <a:lvl8pPr marL="3199504" indent="0">
              <a:buNone/>
              <a:defRPr sz="1000"/>
            </a:lvl8pPr>
            <a:lvl9pPr marL="3656577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902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7670-7742-4842-A360-17C539671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2819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072" indent="0">
              <a:buNone/>
              <a:defRPr sz="2800"/>
            </a:lvl2pPr>
            <a:lvl3pPr marL="914143" indent="0">
              <a:buNone/>
              <a:defRPr sz="2400"/>
            </a:lvl3pPr>
            <a:lvl4pPr marL="1371215" indent="0">
              <a:buNone/>
              <a:defRPr sz="2000"/>
            </a:lvl4pPr>
            <a:lvl5pPr marL="1828289" indent="0">
              <a:buNone/>
              <a:defRPr sz="2000"/>
            </a:lvl5pPr>
            <a:lvl6pPr marL="2285362" indent="0">
              <a:buNone/>
              <a:defRPr sz="2000"/>
            </a:lvl6pPr>
            <a:lvl7pPr marL="2742430" indent="0">
              <a:buNone/>
              <a:defRPr sz="2000"/>
            </a:lvl7pPr>
            <a:lvl8pPr marL="3199504" indent="0">
              <a:buNone/>
              <a:defRPr sz="2000"/>
            </a:lvl8pPr>
            <a:lvl9pPr marL="3656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72" indent="0">
              <a:buNone/>
              <a:defRPr sz="1400"/>
            </a:lvl2pPr>
            <a:lvl3pPr marL="914143" indent="0">
              <a:buNone/>
              <a:defRPr sz="1200"/>
            </a:lvl3pPr>
            <a:lvl4pPr marL="1371215" indent="0">
              <a:buNone/>
              <a:defRPr sz="1000"/>
            </a:lvl4pPr>
            <a:lvl5pPr marL="1828289" indent="0">
              <a:buNone/>
              <a:defRPr sz="1000"/>
            </a:lvl5pPr>
            <a:lvl6pPr marL="2285362" indent="0">
              <a:buNone/>
              <a:defRPr sz="1000"/>
            </a:lvl6pPr>
            <a:lvl7pPr marL="2742430" indent="0">
              <a:buNone/>
              <a:defRPr sz="1000"/>
            </a:lvl7pPr>
            <a:lvl8pPr marL="3199504" indent="0">
              <a:buNone/>
              <a:defRPr sz="1000"/>
            </a:lvl8pPr>
            <a:lvl9pPr marL="3656577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0729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9003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5518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072" indent="0" algn="ctr">
              <a:buNone/>
              <a:defRPr sz="2000"/>
            </a:lvl2pPr>
            <a:lvl3pPr marL="914143" indent="0" algn="ctr">
              <a:buNone/>
              <a:defRPr sz="1800"/>
            </a:lvl3pPr>
            <a:lvl4pPr marL="1371215" indent="0" algn="ctr">
              <a:buNone/>
              <a:defRPr sz="1600"/>
            </a:lvl4pPr>
            <a:lvl5pPr marL="1828289" indent="0" algn="ctr">
              <a:buNone/>
              <a:defRPr sz="1600"/>
            </a:lvl5pPr>
            <a:lvl6pPr marL="2285362" indent="0" algn="ctr">
              <a:buNone/>
              <a:defRPr sz="1600"/>
            </a:lvl6pPr>
            <a:lvl7pPr marL="2742430" indent="0" algn="ctr">
              <a:buNone/>
              <a:defRPr sz="1600"/>
            </a:lvl7pPr>
            <a:lvl8pPr marL="3199504" indent="0" algn="ctr">
              <a:buNone/>
              <a:defRPr sz="1600"/>
            </a:lvl8pPr>
            <a:lvl9pPr marL="365657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1611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3781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07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14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2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4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50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9037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8657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1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72" indent="0">
              <a:buNone/>
              <a:defRPr sz="2000" b="1"/>
            </a:lvl2pPr>
            <a:lvl3pPr marL="914143" indent="0">
              <a:buNone/>
              <a:defRPr sz="1800" b="1"/>
            </a:lvl3pPr>
            <a:lvl4pPr marL="1371215" indent="0">
              <a:buNone/>
              <a:defRPr sz="1600" b="1"/>
            </a:lvl4pPr>
            <a:lvl5pPr marL="1828289" indent="0">
              <a:buNone/>
              <a:defRPr sz="1600" b="1"/>
            </a:lvl5pPr>
            <a:lvl6pPr marL="2285362" indent="0">
              <a:buNone/>
              <a:defRPr sz="1600" b="1"/>
            </a:lvl6pPr>
            <a:lvl7pPr marL="2742430" indent="0">
              <a:buNone/>
              <a:defRPr sz="1600" b="1"/>
            </a:lvl7pPr>
            <a:lvl8pPr marL="3199504" indent="0">
              <a:buNone/>
              <a:defRPr sz="1600" b="1"/>
            </a:lvl8pPr>
            <a:lvl9pPr marL="3656577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1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72" indent="0">
              <a:buNone/>
              <a:defRPr sz="2000" b="1"/>
            </a:lvl2pPr>
            <a:lvl3pPr marL="914143" indent="0">
              <a:buNone/>
              <a:defRPr sz="1800" b="1"/>
            </a:lvl3pPr>
            <a:lvl4pPr marL="1371215" indent="0">
              <a:buNone/>
              <a:defRPr sz="1600" b="1"/>
            </a:lvl4pPr>
            <a:lvl5pPr marL="1828289" indent="0">
              <a:buNone/>
              <a:defRPr sz="1600" b="1"/>
            </a:lvl5pPr>
            <a:lvl6pPr marL="2285362" indent="0">
              <a:buNone/>
              <a:defRPr sz="1600" b="1"/>
            </a:lvl6pPr>
            <a:lvl7pPr marL="2742430" indent="0">
              <a:buNone/>
              <a:defRPr sz="1600" b="1"/>
            </a:lvl7pPr>
            <a:lvl8pPr marL="3199504" indent="0">
              <a:buNone/>
              <a:defRPr sz="1600" b="1"/>
            </a:lvl8pPr>
            <a:lvl9pPr marL="3656577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281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908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38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7670-7742-4842-A360-17C539671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5388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72" indent="0">
              <a:buNone/>
              <a:defRPr sz="1400"/>
            </a:lvl2pPr>
            <a:lvl3pPr marL="914143" indent="0">
              <a:buNone/>
              <a:defRPr sz="1200"/>
            </a:lvl3pPr>
            <a:lvl4pPr marL="1371215" indent="0">
              <a:buNone/>
              <a:defRPr sz="1000"/>
            </a:lvl4pPr>
            <a:lvl5pPr marL="1828289" indent="0">
              <a:buNone/>
              <a:defRPr sz="1000"/>
            </a:lvl5pPr>
            <a:lvl6pPr marL="2285362" indent="0">
              <a:buNone/>
              <a:defRPr sz="1000"/>
            </a:lvl6pPr>
            <a:lvl7pPr marL="2742430" indent="0">
              <a:buNone/>
              <a:defRPr sz="1000"/>
            </a:lvl7pPr>
            <a:lvl8pPr marL="3199504" indent="0">
              <a:buNone/>
              <a:defRPr sz="1000"/>
            </a:lvl8pPr>
            <a:lvl9pPr marL="3656577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0169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072" indent="0">
              <a:buNone/>
              <a:defRPr sz="2800"/>
            </a:lvl2pPr>
            <a:lvl3pPr marL="914143" indent="0">
              <a:buNone/>
              <a:defRPr sz="2400"/>
            </a:lvl3pPr>
            <a:lvl4pPr marL="1371215" indent="0">
              <a:buNone/>
              <a:defRPr sz="2000"/>
            </a:lvl4pPr>
            <a:lvl5pPr marL="1828289" indent="0">
              <a:buNone/>
              <a:defRPr sz="2000"/>
            </a:lvl5pPr>
            <a:lvl6pPr marL="2285362" indent="0">
              <a:buNone/>
              <a:defRPr sz="2000"/>
            </a:lvl6pPr>
            <a:lvl7pPr marL="2742430" indent="0">
              <a:buNone/>
              <a:defRPr sz="2000"/>
            </a:lvl7pPr>
            <a:lvl8pPr marL="3199504" indent="0">
              <a:buNone/>
              <a:defRPr sz="2000"/>
            </a:lvl8pPr>
            <a:lvl9pPr marL="3656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72" indent="0">
              <a:buNone/>
              <a:defRPr sz="1400"/>
            </a:lvl2pPr>
            <a:lvl3pPr marL="914143" indent="0">
              <a:buNone/>
              <a:defRPr sz="1200"/>
            </a:lvl3pPr>
            <a:lvl4pPr marL="1371215" indent="0">
              <a:buNone/>
              <a:defRPr sz="1000"/>
            </a:lvl4pPr>
            <a:lvl5pPr marL="1828289" indent="0">
              <a:buNone/>
              <a:defRPr sz="1000"/>
            </a:lvl5pPr>
            <a:lvl6pPr marL="2285362" indent="0">
              <a:buNone/>
              <a:defRPr sz="1000"/>
            </a:lvl6pPr>
            <a:lvl7pPr marL="2742430" indent="0">
              <a:buNone/>
              <a:defRPr sz="1000"/>
            </a:lvl7pPr>
            <a:lvl8pPr marL="3199504" indent="0">
              <a:buNone/>
              <a:defRPr sz="1000"/>
            </a:lvl8pPr>
            <a:lvl9pPr marL="3656577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714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0782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0501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398" tIns="91398" rIns="91398" bIns="91398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398" tIns="91398" rIns="91398" bIns="91398" anchor="t" anchorCtr="0">
            <a:normAutofit/>
          </a:bodyPr>
          <a:lstStyle>
            <a:lvl1pPr marL="609411" lvl="0" indent="-457062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8828" lvl="1" indent="-42320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243" lvl="2" indent="-423204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7657" lvl="3" indent="-423204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070" lvl="4" indent="-42320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6485" lvl="5" indent="-423204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5903" lvl="6" indent="-423204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5313" lvl="7" indent="-42320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4726" lvl="8" indent="-423204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398" tIns="91398" rIns="91398" bIns="91398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gl" smtClean="0"/>
              <a:pPr/>
              <a:t>‹#›</a:t>
            </a:fld>
            <a:endParaRPr lang="gl"/>
          </a:p>
        </p:txBody>
      </p:sp>
    </p:spTree>
    <p:extLst>
      <p:ext uri="{BB962C8B-B14F-4D97-AF65-F5344CB8AC3E}">
        <p14:creationId xmlns:p14="http://schemas.microsoft.com/office/powerpoint/2010/main" val="1911535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7670-7742-4842-A360-17C539671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294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7670-7742-4842-A360-17C539671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621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7670-7742-4842-A360-17C539671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963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7670-7742-4842-A360-17C539671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954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7670-7742-4842-A360-17C539671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891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Breskin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7670-7742-4842-A360-17C539671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879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 Breskin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07670-7742-4842-A360-17C539671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795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13" tIns="45708" rIns="91413" bIns="4570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 Breskin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235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14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7" indent="-228537" algn="l" defTabSz="9141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608" indent="-228537" algn="l" defTabSz="9141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83" indent="-228537" algn="l" defTabSz="9141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52" indent="-228537" algn="l" defTabSz="9141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24" indent="-228537" algn="l" defTabSz="9141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99" indent="-228537" algn="l" defTabSz="9141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967" indent="-228537" algn="l" defTabSz="9141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041" indent="-228537" algn="l" defTabSz="9141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115" indent="-228537" algn="l" defTabSz="9141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72" algn="l" defTabSz="9141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43" algn="l" defTabSz="9141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15" algn="l" defTabSz="9141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89" algn="l" defTabSz="9141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2" algn="l" defTabSz="9141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30" algn="l" defTabSz="9141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04" algn="l" defTabSz="9141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77" algn="l" defTabSz="9141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13" tIns="45708" rIns="91413" bIns="4570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 Breskin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48D10-3385-49B7-80AB-EB4ABB990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38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hf hdr="0" dt="0"/>
  <p:txStyles>
    <p:titleStyle>
      <a:lvl1pPr algn="l" defTabSz="91414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7" indent="-228537" algn="l" defTabSz="9141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608" indent="-228537" algn="l" defTabSz="9141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83" indent="-228537" algn="l" defTabSz="9141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52" indent="-228537" algn="l" defTabSz="9141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24" indent="-228537" algn="l" defTabSz="9141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99" indent="-228537" algn="l" defTabSz="9141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967" indent="-228537" algn="l" defTabSz="9141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041" indent="-228537" algn="l" defTabSz="9141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115" indent="-228537" algn="l" defTabSz="9141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72" algn="l" defTabSz="9141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43" algn="l" defTabSz="9141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15" algn="l" defTabSz="9141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89" algn="l" defTabSz="9141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2" algn="l" defTabSz="9141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30" algn="l" defTabSz="9141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04" algn="l" defTabSz="9141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77" algn="l" defTabSz="9141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308.08314" TargetMode="External"/><Relationship Id="rId2" Type="http://schemas.openxmlformats.org/officeDocument/2006/relationships/hyperlink" Target="https://doi.org/10.1088/1748-0221/17/08/P08002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Relationship Id="rId6" Type="http://schemas.openxmlformats.org/officeDocument/2006/relationships/hyperlink" Target="https://arxiv.org/abs/2308.08314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308.08314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jinst.sissa.it/jinst/theses/2021_JINST_TH_002.jsp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088/1748-0221/19/01/P01030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896A0D-6736-4E4E-9BD2-2C1D24A334E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1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82445" y="88843"/>
            <a:ext cx="7293481" cy="646307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NOVEL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SINGLE-PHASE TPC CONCEPTS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99907" y="4717549"/>
            <a:ext cx="10253893" cy="861750"/>
          </a:xfrm>
          <a:prstGeom prst="rect">
            <a:avLst/>
          </a:prstGeom>
          <a:noFill/>
        </p:spPr>
        <p:txBody>
          <a:bodyPr wrap="squar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Various multiplier configurations for </a:t>
            </a:r>
            <a:r>
              <a:rPr kumimoji="0" lang="en-US" sz="2800" i="0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S2</a:t>
            </a:r>
            <a:r>
              <a:rPr kumimoji="0" lang="en-US" sz="280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 &amp; combined </a:t>
            </a:r>
            <a:r>
              <a:rPr kumimoji="0" lang="en-US" sz="2800" i="0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S1&amp;S2 </a:t>
            </a:r>
            <a:r>
              <a:rPr kumimoji="0" lang="en-US" sz="280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detection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599" y="6479458"/>
            <a:ext cx="4672781" cy="314465"/>
          </a:xfrm>
        </p:spPr>
        <p:txBody>
          <a:bodyPr/>
          <a:lstStyle/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Amos Breskin - Novel Single-phase TPC Concepts DRD2-CERN 5.2.2024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49602" y="793546"/>
            <a:ext cx="7990970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Amos Breskin</a:t>
            </a:r>
          </a:p>
          <a:p>
            <a:pPr algn="ctr"/>
            <a:r>
              <a:rPr lang="en-US" sz="2400" i="1" dirty="0"/>
              <a:t>Weizmann Institute of Science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In cooperation with</a:t>
            </a:r>
          </a:p>
          <a:p>
            <a:pPr algn="ctr"/>
            <a:r>
              <a:rPr lang="en-US" sz="2400" b="1" dirty="0"/>
              <a:t>Vitaly Chepel </a:t>
            </a:r>
            <a:r>
              <a:rPr lang="en-US" sz="2400" i="1" dirty="0"/>
              <a:t>(Coimbra) &amp; </a:t>
            </a:r>
            <a:r>
              <a:rPr lang="en-US" sz="2400" b="1" dirty="0"/>
              <a:t>Gonzalo Martinez-Lema </a:t>
            </a:r>
            <a:r>
              <a:rPr lang="en-US" sz="2400" i="1" dirty="0"/>
              <a:t>(WIS/BGU)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26155" y="5757917"/>
            <a:ext cx="5024138" cy="629203"/>
            <a:chOff x="646388" y="1439117"/>
            <a:chExt cx="5024138" cy="629203"/>
          </a:xfrm>
        </p:grpSpPr>
        <p:grpSp>
          <p:nvGrpSpPr>
            <p:cNvPr id="8" name="Group 7"/>
            <p:cNvGrpSpPr/>
            <p:nvPr/>
          </p:nvGrpSpPr>
          <p:grpSpPr>
            <a:xfrm>
              <a:off x="646388" y="1439117"/>
              <a:ext cx="5024138" cy="338554"/>
              <a:chOff x="4514547" y="482408"/>
              <a:chExt cx="4934516" cy="256863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5611474" y="485653"/>
                <a:ext cx="3837589" cy="2335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  <a:hlinkClick r:id="rId2"/>
                  </a:rPr>
                  <a:t>https://doi.org/10.1088/1748-0221/17/08/P08002</a:t>
                </a: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514547" y="482408"/>
                <a:ext cx="1225708" cy="2568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Breskin</a:t>
                </a:r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2022</a:t>
                </a: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646388" y="1729767"/>
              <a:ext cx="4382264" cy="338553"/>
              <a:chOff x="2128345" y="3837484"/>
              <a:chExt cx="4240184" cy="270644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128345" y="3837484"/>
                <a:ext cx="3258996" cy="2706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14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ea typeface="+mn-ea"/>
                    <a:cs typeface="Arial" panose="020B0604020202020204" pitchFamily="34" charset="0"/>
                  </a:rPr>
                  <a:t>Martinez Lema 2023</a:t>
                </a: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830050" y="3841253"/>
                <a:ext cx="2538479" cy="2460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14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ea typeface="Times New Roman" panose="02020603050405020304" pitchFamily="18" charset="0"/>
                    <a:cs typeface="+mn-cs"/>
                    <a:hlinkClick r:id="rId3" tooltip="https://arxiv.org/abs/2308.08314"/>
                  </a:rPr>
                  <a:t>https://arxiv.org/abs/2308.08314</a:t>
                </a: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cs"/>
                </a:endParaRPr>
              </a:p>
            </p:txBody>
          </p:sp>
        </p:grpSp>
      </p:grpSp>
      <p:sp>
        <p:nvSpPr>
          <p:cNvPr id="4" name="Rectangle 3"/>
          <p:cNvSpPr/>
          <p:nvPr/>
        </p:nvSpPr>
        <p:spPr>
          <a:xfrm>
            <a:off x="748065" y="3349489"/>
            <a:ext cx="10784072" cy="1346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A15FB"/>
                </a:solidFill>
              </a:rPr>
              <a:t>Goal</a:t>
            </a:r>
            <a:r>
              <a:rPr lang="en-US" sz="2400" dirty="0">
                <a:solidFill>
                  <a:srgbClr val="1A15FB"/>
                </a:solidFill>
              </a:rPr>
              <a:t> - </a:t>
            </a:r>
            <a:r>
              <a:rPr lang="en-US" sz="2400" u="sng" dirty="0">
                <a:solidFill>
                  <a:srgbClr val="1A15FB"/>
                </a:solidFill>
              </a:rPr>
              <a:t>combined</a:t>
            </a:r>
            <a:r>
              <a:rPr lang="en-US" sz="2400" dirty="0">
                <a:solidFill>
                  <a:srgbClr val="1A15FB"/>
                </a:solidFill>
              </a:rPr>
              <a:t> high-sensitivity S1 &amp; S2 detection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A15FB"/>
                </a:solidFill>
              </a:rPr>
              <a:t>Aims</a:t>
            </a:r>
            <a:r>
              <a:rPr lang="en-US" sz="2400" dirty="0">
                <a:solidFill>
                  <a:srgbClr val="1A15FB"/>
                </a:solidFill>
              </a:rPr>
              <a:t> - overcome physical/technical 2-phase issues; lowering detection thresholds.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A15FB"/>
                </a:solidFill>
              </a:rPr>
              <a:t>Potential applications - </a:t>
            </a:r>
            <a:r>
              <a:rPr lang="en-US" sz="2400" dirty="0">
                <a:solidFill>
                  <a:srgbClr val="1A15FB"/>
                </a:solidFill>
              </a:rPr>
              <a:t> large-volume DM experiments &amp; more.</a:t>
            </a:r>
          </a:p>
        </p:txBody>
      </p:sp>
    </p:spTree>
    <p:extLst>
      <p:ext uri="{BB962C8B-B14F-4D97-AF65-F5344CB8AC3E}">
        <p14:creationId xmlns:p14="http://schemas.microsoft.com/office/powerpoint/2010/main" val="4080987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41904"/>
            <a:ext cx="4810432" cy="379571"/>
          </a:xfrm>
        </p:spPr>
        <p:txBody>
          <a:bodyPr/>
          <a:lstStyle/>
          <a:p>
            <a:r>
              <a:rPr lang="en-US" dirty="0"/>
              <a:t>Amos Breskin - Novel Single-phase TPC Concepts DRD2-CERN 5.2.2024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7670-7742-4842-A360-17C539671760}" type="slidenum">
              <a:rPr lang="en-US" smtClean="0"/>
              <a:t>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368921" y="2088281"/>
            <a:ext cx="2508261" cy="7078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Microstructure:</a:t>
            </a:r>
          </a:p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E.g. Micro Strip Plates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01478" y="1511694"/>
            <a:ext cx="3209588" cy="3146863"/>
          </a:xfrm>
          <a:prstGeom prst="rect">
            <a:avLst/>
          </a:prstGeom>
          <a:solidFill>
            <a:srgbClr val="CEE1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8" rIns="91413" bIns="45708" rtlCol="0" anchor="ctr"/>
          <a:lstStyle/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01478" y="2705283"/>
            <a:ext cx="3209588" cy="1198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8" rIns="91413" bIns="45708" rtlCol="0" anchor="ctr"/>
          <a:lstStyle/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901478" y="2835736"/>
            <a:ext cx="3209588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71312" y="3456265"/>
            <a:ext cx="1472931" cy="8602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2142497" y="3456263"/>
            <a:ext cx="41773" cy="37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8" rIns="91413" bIns="45708" rtlCol="0" anchor="ctr"/>
          <a:lstStyle/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2147717" y="3339030"/>
            <a:ext cx="41773" cy="37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8" rIns="91413" bIns="45708" rtlCol="0" anchor="ctr"/>
          <a:lstStyle/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2172087" y="3364593"/>
            <a:ext cx="41773" cy="37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8" rIns="91413" bIns="45708" rtlCol="0" anchor="ctr"/>
          <a:lstStyle/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2213858" y="3343440"/>
            <a:ext cx="41773" cy="37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8" rIns="91413" bIns="45708" rtlCol="0" anchor="ctr"/>
          <a:lstStyle/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2123352" y="3398967"/>
            <a:ext cx="41773" cy="37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8" rIns="91413" bIns="45708" rtlCol="0" anchor="ctr"/>
          <a:lstStyle/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2182532" y="3426294"/>
            <a:ext cx="41773" cy="37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8" rIns="91413" bIns="45708" rtlCol="0" anchor="ctr"/>
          <a:lstStyle/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2182528" y="2842787"/>
            <a:ext cx="0" cy="496251"/>
          </a:xfrm>
          <a:prstGeom prst="line">
            <a:avLst/>
          </a:prstGeom>
          <a:ln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60729" y="4346174"/>
            <a:ext cx="957954" cy="374462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cathode</a:t>
            </a: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894522" y="4662394"/>
            <a:ext cx="3216551" cy="286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2194714" y="2261696"/>
            <a:ext cx="174769" cy="563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1934050" y="2300578"/>
            <a:ext cx="246735" cy="5244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2067858" y="2130464"/>
            <a:ext cx="105963" cy="5928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2180790" y="2130459"/>
            <a:ext cx="66141" cy="754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451915" y="2026467"/>
            <a:ext cx="469199" cy="374462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UV</a:t>
            </a:r>
          </a:p>
        </p:txBody>
      </p:sp>
      <p:sp>
        <p:nvSpPr>
          <p:cNvPr id="29" name="Rectangle 28"/>
          <p:cNvSpPr/>
          <p:nvPr/>
        </p:nvSpPr>
        <p:spPr>
          <a:xfrm>
            <a:off x="891806" y="1796609"/>
            <a:ext cx="3209588" cy="15198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8" rIns="91413" bIns="45708" rtlCol="0" anchor="ctr"/>
          <a:lstStyle/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3521" y="5655043"/>
            <a:ext cx="2422670" cy="615553"/>
          </a:xfrm>
          <a:prstGeom prst="rect">
            <a:avLst/>
          </a:prstGeom>
        </p:spPr>
        <p:txBody>
          <a:bodyPr wrap="square" lIns="91413" tIns="45708" rIns="91413" bIns="45708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MSP LXe: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gain 10</a:t>
            </a:r>
          </a:p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Policarpo et al. NIMA 1995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711611" y="2461192"/>
            <a:ext cx="1483035" cy="276999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UV transparent plate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282098" y="2793716"/>
            <a:ext cx="1860381" cy="338554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Printed anode strips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2207243" y="2042471"/>
            <a:ext cx="494693" cy="1318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7" idx="1"/>
          </p:cNvCxnSpPr>
          <p:nvPr/>
        </p:nvCxnSpPr>
        <p:spPr>
          <a:xfrm flipH="1" flipV="1">
            <a:off x="1085133" y="2009521"/>
            <a:ext cx="1093079" cy="13604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666533" y="1884536"/>
            <a:ext cx="411758" cy="374462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724038" y="2415016"/>
            <a:ext cx="411758" cy="374462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500159" y="2804713"/>
            <a:ext cx="841898" cy="374462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EL+CM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4CFEE40-5FD6-407A-9A51-89A363677BD7}"/>
              </a:ext>
            </a:extLst>
          </p:cNvPr>
          <p:cNvSpPr txBox="1"/>
          <p:nvPr/>
        </p:nvSpPr>
        <p:spPr>
          <a:xfrm>
            <a:off x="2184989" y="3323531"/>
            <a:ext cx="559184" cy="374462"/>
          </a:xfrm>
          <a:prstGeom prst="rect">
            <a:avLst/>
          </a:prstGeom>
          <a:noFill/>
        </p:spPr>
        <p:txBody>
          <a:bodyPr wrap="squar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A631F72-C209-4007-9972-B220797FD6B7}"/>
              </a:ext>
            </a:extLst>
          </p:cNvPr>
          <p:cNvSpPr txBox="1"/>
          <p:nvPr/>
        </p:nvSpPr>
        <p:spPr>
          <a:xfrm>
            <a:off x="2627338" y="2100462"/>
            <a:ext cx="540532" cy="338554"/>
          </a:xfrm>
          <a:prstGeom prst="rect">
            <a:avLst/>
          </a:prstGeom>
          <a:noFill/>
        </p:spPr>
        <p:txBody>
          <a:bodyPr wrap="squar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n</a:t>
            </a:r>
          </a:p>
        </p:txBody>
      </p:sp>
      <p:sp>
        <p:nvSpPr>
          <p:cNvPr id="41" name="Rectangle 40"/>
          <p:cNvSpPr/>
          <p:nvPr/>
        </p:nvSpPr>
        <p:spPr>
          <a:xfrm>
            <a:off x="901478" y="4659799"/>
            <a:ext cx="3209588" cy="15198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8" rIns="91413" bIns="45708" rtlCol="0" anchor="ctr"/>
          <a:lstStyle/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60743" y="4810981"/>
            <a:ext cx="2261143" cy="656590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PMT, SiPM, SPAD etc. </a:t>
            </a:r>
          </a:p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reflective cathode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2222561" y="3453126"/>
            <a:ext cx="638088" cy="11582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39" idx="1"/>
          </p:cNvCxnSpPr>
          <p:nvPr/>
        </p:nvCxnSpPr>
        <p:spPr>
          <a:xfrm flipH="1">
            <a:off x="1451910" y="3510762"/>
            <a:ext cx="733077" cy="9134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9" idx="1"/>
          </p:cNvCxnSpPr>
          <p:nvPr/>
        </p:nvCxnSpPr>
        <p:spPr>
          <a:xfrm flipH="1">
            <a:off x="1818450" y="3510764"/>
            <a:ext cx="366537" cy="10206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2057416" y="2332054"/>
            <a:ext cx="123367" cy="4616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2189490" y="2149711"/>
            <a:ext cx="141344" cy="6440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2175646" y="2294098"/>
            <a:ext cx="8708" cy="493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Explosion 1 48"/>
          <p:cNvSpPr/>
          <p:nvPr/>
        </p:nvSpPr>
        <p:spPr>
          <a:xfrm>
            <a:off x="2115112" y="2738892"/>
            <a:ext cx="143603" cy="158797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8" rIns="91413" bIns="45708" rtlCol="0" anchor="ctr"/>
          <a:lstStyle/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0B042F6-9230-4345-8F14-9225DDD8A5A8}"/>
              </a:ext>
            </a:extLst>
          </p:cNvPr>
          <p:cNvCxnSpPr/>
          <p:nvPr/>
        </p:nvCxnSpPr>
        <p:spPr>
          <a:xfrm flipH="1">
            <a:off x="4133326" y="2772162"/>
            <a:ext cx="235605" cy="114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746" y="4619821"/>
            <a:ext cx="1339305" cy="1432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Rectangle 51"/>
          <p:cNvSpPr/>
          <p:nvPr/>
        </p:nvSpPr>
        <p:spPr>
          <a:xfrm>
            <a:off x="5511515" y="5073065"/>
            <a:ext cx="1651478" cy="76944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Robust</a:t>
            </a:r>
          </a:p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Modular</a:t>
            </a:r>
          </a:p>
        </p:txBody>
      </p:sp>
      <p:sp>
        <p:nvSpPr>
          <p:cNvPr id="53" name="Rectangle 52"/>
          <p:cNvSpPr/>
          <p:nvPr/>
        </p:nvSpPr>
        <p:spPr>
          <a:xfrm>
            <a:off x="7051457" y="1222347"/>
            <a:ext cx="4950545" cy="3888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03" marR="0" lvl="0" indent="-342803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MSP formed on VUV-transparent substrate, with </a:t>
            </a: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semi-transparent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Ni or Cr electrodes.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803" marR="0" lvl="0" indent="-342803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Deposited charges  drift in liquid; undergo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&amp; small charge multiplication (CM)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near thin (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m) anode strips. </a:t>
            </a:r>
          </a:p>
          <a:p>
            <a:pPr marL="342803" marR="0" lvl="0" indent="-342803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EL photo-yield depends on </a:t>
            </a: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MSP type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342803" marR="0" lvl="0" indent="-342803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EL+CM S2 Photons recorded above.</a:t>
            </a:r>
          </a:p>
          <a:p>
            <a:pPr marL="342803" marR="0" lvl="0" indent="-342803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S1 scintillation photons: with top &amp; bottom photo-sensors (or reflective cathode)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818448" y="138044"/>
            <a:ext cx="83293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+mj-lt"/>
              </a:rPr>
              <a:t>Charge &amp; Light multiplication with microstructures</a:t>
            </a: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1498" y="2890930"/>
            <a:ext cx="1709072" cy="1274799"/>
          </a:xfrm>
          <a:prstGeom prst="rect">
            <a:avLst/>
          </a:prstGeom>
        </p:spPr>
      </p:pic>
      <p:sp>
        <p:nvSpPr>
          <p:cNvPr id="57" name="Rectangle 56"/>
          <p:cNvSpPr/>
          <p:nvPr/>
        </p:nvSpPr>
        <p:spPr>
          <a:xfrm>
            <a:off x="4251128" y="5915222"/>
            <a:ext cx="1371923" cy="18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1521325" y="851061"/>
            <a:ext cx="20405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1A15FB"/>
                </a:solidFill>
              </a:rPr>
              <a:t>S2 detection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157798" y="1734590"/>
            <a:ext cx="2467031" cy="276975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Photosensors: PMT, SiPM, SPAD etc. </a:t>
            </a:r>
          </a:p>
        </p:txBody>
      </p:sp>
    </p:spTree>
    <p:extLst>
      <p:ext uri="{BB962C8B-B14F-4D97-AF65-F5344CB8AC3E}">
        <p14:creationId xmlns:p14="http://schemas.microsoft.com/office/powerpoint/2010/main" val="862979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104;p18"/>
          <p:cNvSpPr txBox="1"/>
          <p:nvPr/>
        </p:nvSpPr>
        <p:spPr>
          <a:xfrm>
            <a:off x="7162290" y="4432408"/>
            <a:ext cx="4948194" cy="861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865" tIns="121865" rIns="121865" bIns="121865" anchor="t" anchorCtr="0">
            <a:spAutoFit/>
          </a:bodyPr>
          <a:lstStyle/>
          <a:p>
            <a:pPr marL="0" marR="0" lvl="0" indent="0" algn="l" defTabSz="12188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Photo-yield </a:t>
            </a:r>
            <a:r>
              <a:rPr kumimoji="0" lang="gl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@ </a:t>
            </a:r>
            <a:r>
              <a:rPr kumimoji="0" lang="gl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2.0 kV</a:t>
            </a:r>
            <a:r>
              <a:rPr kumimoji="0" lang="gl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~ 33 photons/e-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12188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gl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(</a:t>
            </a:r>
            <a:r>
              <a:rPr kumimoji="0" lang="gl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MSP discharge limit</a:t>
            </a:r>
            <a:r>
              <a:rPr kumimoji="0" lang="gl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)</a:t>
            </a:r>
          </a:p>
        </p:txBody>
      </p:sp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36136" y="811574"/>
            <a:ext cx="1280771" cy="546972"/>
          </a:xfrm>
          <a:prstGeom prst="rect">
            <a:avLst/>
          </a:prstGeom>
        </p:spPr>
        <p:txBody>
          <a:bodyPr spcFirstLastPara="1" wrap="square" lIns="121865" tIns="121865" rIns="121865" bIns="121865" anchor="t" anchorCtr="0">
            <a:normAutofit fontScale="90000"/>
          </a:bodyPr>
          <a:lstStyle/>
          <a:p>
            <a:r>
              <a:rPr lang="gl" sz="2400" b="1" dirty="0">
                <a:solidFill>
                  <a:srgbClr val="0000FF"/>
                </a:solidFill>
              </a:rPr>
              <a:t>Setup</a:t>
            </a:r>
            <a:endParaRPr sz="2400" b="1" dirty="0">
              <a:solidFill>
                <a:srgbClr val="0000FF"/>
              </a:solidFill>
            </a:endParaRPr>
          </a:p>
        </p:txBody>
      </p:sp>
      <p:sp>
        <p:nvSpPr>
          <p:cNvPr id="11" name="Google Shape;54;p13"/>
          <p:cNvSpPr txBox="1">
            <a:spLocks/>
          </p:cNvSpPr>
          <p:nvPr/>
        </p:nvSpPr>
        <p:spPr>
          <a:xfrm>
            <a:off x="921235" y="1821"/>
            <a:ext cx="9619162" cy="687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65" tIns="121865" rIns="121865" bIns="12186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uLnTx/>
                <a:uFillTx/>
                <a:latin typeface="Calibri Light" panose="020F0302020204030204"/>
                <a:cs typeface="Arial"/>
                <a:sym typeface="Arial"/>
              </a:rPr>
              <a:t>Microstrip Plate - Preliminary results in LXe</a:t>
            </a:r>
          </a:p>
        </p:txBody>
      </p:sp>
      <p:grpSp>
        <p:nvGrpSpPr>
          <p:cNvPr id="75" name="Group 74"/>
          <p:cNvGrpSpPr/>
          <p:nvPr/>
        </p:nvGrpSpPr>
        <p:grpSpPr>
          <a:xfrm>
            <a:off x="4919969" y="4515855"/>
            <a:ext cx="1878372" cy="1897365"/>
            <a:chOff x="4919969" y="4705411"/>
            <a:chExt cx="1878372" cy="189736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43082" y="4705411"/>
              <a:ext cx="1855259" cy="1876916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4919969" y="6325775"/>
              <a:ext cx="17125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1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From: Bruno Guerard ILL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10811" y="1409993"/>
            <a:ext cx="5088461" cy="3358687"/>
            <a:chOff x="1251643" y="1226686"/>
            <a:chExt cx="5137726" cy="3558647"/>
          </a:xfrm>
        </p:grpSpPr>
        <p:pic>
          <p:nvPicPr>
            <p:cNvPr id="61" name="Google Shape;61;p1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251643" y="1226686"/>
              <a:ext cx="2853698" cy="336436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2" name="Google Shape;62;p14"/>
            <p:cNvSpPr txBox="1"/>
            <p:nvPr/>
          </p:nvSpPr>
          <p:spPr>
            <a:xfrm>
              <a:off x="4045987" y="2141045"/>
              <a:ext cx="2276800" cy="5543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 marL="0" marR="0" lvl="0" indent="0" algn="l" defTabSz="121882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gl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Mesh + α source</a:t>
              </a: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63" name="Google Shape;63;p14"/>
            <p:cNvSpPr txBox="1"/>
            <p:nvPr/>
          </p:nvSpPr>
          <p:spPr>
            <a:xfrm>
              <a:off x="4045987" y="2716930"/>
              <a:ext cx="2276800" cy="5543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 marL="0" marR="0" lvl="0" indent="0" algn="l" defTabSz="121882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gl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grid</a:t>
              </a: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64" name="Google Shape;64;p14"/>
            <p:cNvSpPr txBox="1"/>
            <p:nvPr/>
          </p:nvSpPr>
          <p:spPr>
            <a:xfrm>
              <a:off x="4105341" y="3964253"/>
              <a:ext cx="2276800" cy="5543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 marL="0" marR="0" lvl="0" indent="0" algn="l" defTabSz="121882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gl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Microstrips plate</a:t>
              </a: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65" name="Google Shape;65;p14"/>
            <p:cNvSpPr txBox="1"/>
            <p:nvPr/>
          </p:nvSpPr>
          <p:spPr>
            <a:xfrm>
              <a:off x="4112569" y="4231005"/>
              <a:ext cx="2276800" cy="5543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 marL="0" marR="0" lvl="0" indent="0" algn="l" defTabSz="121882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gl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Back plane</a:t>
              </a: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931581" y="2191051"/>
            <a:ext cx="439811" cy="374462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a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anose="05050102010706020507" pitchFamily="18" charset="2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1237" y="2831762"/>
            <a:ext cx="601447" cy="374462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grid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1237" y="4504070"/>
            <a:ext cx="672247" cy="374462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back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72620" y="4863240"/>
            <a:ext cx="757633" cy="374462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anode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75239" y="5281186"/>
            <a:ext cx="898003" cy="374462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cathode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28939" y="2199584"/>
            <a:ext cx="394660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13" tIns="45708" rIns="91413" bIns="45708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a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1252415" y="4018412"/>
            <a:ext cx="0" cy="2417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1504887" y="4018412"/>
            <a:ext cx="0" cy="2417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1675239" y="4003735"/>
            <a:ext cx="0" cy="2417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V="1">
            <a:off x="2288171" y="4003735"/>
            <a:ext cx="0" cy="2417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686205" y="3755412"/>
            <a:ext cx="568051" cy="310342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1mm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054295" y="3758852"/>
            <a:ext cx="705642" cy="310342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4mm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733693" y="3556480"/>
            <a:ext cx="749725" cy="374462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</a:t>
            </a:r>
          </a:p>
        </p:txBody>
      </p:sp>
      <p:cxnSp>
        <p:nvCxnSpPr>
          <p:cNvPr id="71" name="Straight Arrow Connector 70"/>
          <p:cNvCxnSpPr/>
          <p:nvPr/>
        </p:nvCxnSpPr>
        <p:spPr>
          <a:xfrm flipH="1">
            <a:off x="2887750" y="3839636"/>
            <a:ext cx="176096" cy="407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3887726" y="559156"/>
            <a:ext cx="1218539" cy="338554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555E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Single event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886347" y="1682949"/>
            <a:ext cx="632172" cy="374462"/>
          </a:xfrm>
          <a:prstGeom prst="rect">
            <a:avLst/>
          </a:prstGeom>
          <a:solidFill>
            <a:schemeClr val="bg1"/>
          </a:solidFill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PMT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idx="12"/>
          </p:nvPr>
        </p:nvSpPr>
        <p:spPr>
          <a:xfrm>
            <a:off x="11296611" y="6028051"/>
            <a:ext cx="731600" cy="524800"/>
          </a:xfrm>
        </p:spPr>
        <p:txBody>
          <a:bodyPr/>
          <a:lstStyle/>
          <a:p>
            <a:pPr marL="0" marR="0" lvl="0" indent="0" algn="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gl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1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g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22460" y="3252538"/>
            <a:ext cx="689612" cy="528350"/>
          </a:xfrm>
          <a:prstGeom prst="rect">
            <a:avLst/>
          </a:prstGeom>
        </p:spPr>
        <p:txBody>
          <a:bodyPr wrap="none" lIns="91413" tIns="45708" rIns="91413" bIns="45708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/>
                <a:sym typeface="Arial"/>
              </a:rPr>
              <a:t>LXe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27F4C5-F296-E143-92CE-34B5FC651B94}"/>
              </a:ext>
            </a:extLst>
          </p:cNvPr>
          <p:cNvGrpSpPr/>
          <p:nvPr/>
        </p:nvGrpSpPr>
        <p:grpSpPr>
          <a:xfrm>
            <a:off x="2010765" y="2327712"/>
            <a:ext cx="346569" cy="434357"/>
            <a:chOff x="1437547" y="807036"/>
            <a:chExt cx="346568" cy="434357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8451974-313F-BC46-8A09-06D453DF5F66}"/>
                </a:ext>
              </a:extLst>
            </p:cNvPr>
            <p:cNvSpPr txBox="1"/>
            <p:nvPr/>
          </p:nvSpPr>
          <p:spPr>
            <a:xfrm>
              <a:off x="1538536" y="807036"/>
              <a:ext cx="245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1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.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82E2998-306B-CA44-9CAF-FE766BDB98F4}"/>
                </a:ext>
              </a:extLst>
            </p:cNvPr>
            <p:cNvGrpSpPr/>
            <p:nvPr/>
          </p:nvGrpSpPr>
          <p:grpSpPr>
            <a:xfrm>
              <a:off x="1437547" y="808229"/>
              <a:ext cx="327161" cy="433164"/>
              <a:chOff x="1496633" y="894269"/>
              <a:chExt cx="327161" cy="433164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829320E-0646-EC4A-86E5-FDE13D7741AA}"/>
                  </a:ext>
                </a:extLst>
              </p:cNvPr>
              <p:cNvSpPr txBox="1"/>
              <p:nvPr/>
            </p:nvSpPr>
            <p:spPr>
              <a:xfrm>
                <a:off x="1514667" y="897709"/>
                <a:ext cx="2455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14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F06940D-B5E6-5547-949D-BC5DA17B004F}"/>
                  </a:ext>
                </a:extLst>
              </p:cNvPr>
              <p:cNvSpPr txBox="1"/>
              <p:nvPr/>
            </p:nvSpPr>
            <p:spPr>
              <a:xfrm>
                <a:off x="1496633" y="943095"/>
                <a:ext cx="2455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14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228D461-883F-CD49-A4F0-E47C2D3ED393}"/>
                  </a:ext>
                </a:extLst>
              </p:cNvPr>
              <p:cNvSpPr txBox="1"/>
              <p:nvPr/>
            </p:nvSpPr>
            <p:spPr>
              <a:xfrm>
                <a:off x="1544277" y="958101"/>
                <a:ext cx="2455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14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90C8035C-F401-3B47-8E96-031EC797494A}"/>
                  </a:ext>
                </a:extLst>
              </p:cNvPr>
              <p:cNvSpPr txBox="1"/>
              <p:nvPr/>
            </p:nvSpPr>
            <p:spPr>
              <a:xfrm>
                <a:off x="1578215" y="931836"/>
                <a:ext cx="2455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14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0F68955-D138-9141-AB95-7673D7651E05}"/>
                  </a:ext>
                </a:extLst>
              </p:cNvPr>
              <p:cNvSpPr txBox="1"/>
              <p:nvPr/>
            </p:nvSpPr>
            <p:spPr>
              <a:xfrm>
                <a:off x="1541407" y="894269"/>
                <a:ext cx="2455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14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</a:t>
                </a:r>
              </a:p>
            </p:txBody>
          </p:sp>
        </p:grpSp>
      </p:grpSp>
      <p:sp>
        <p:nvSpPr>
          <p:cNvPr id="15" name="TextBox 14"/>
          <p:cNvSpPr txBox="1"/>
          <p:nvPr/>
        </p:nvSpPr>
        <p:spPr>
          <a:xfrm>
            <a:off x="347891" y="3386141"/>
            <a:ext cx="615874" cy="338554"/>
          </a:xfrm>
          <a:prstGeom prst="rect">
            <a:avLst/>
          </a:prstGeom>
          <a:solidFill>
            <a:schemeClr val="bg1"/>
          </a:solidFill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8mm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89468" y="2714271"/>
            <a:ext cx="771365" cy="338554"/>
          </a:xfrm>
          <a:prstGeom prst="rect">
            <a:avLst/>
          </a:prstGeom>
          <a:solidFill>
            <a:schemeClr val="bg1"/>
          </a:solidFill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2.6mm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18011" y="2245791"/>
            <a:ext cx="615874" cy="338554"/>
          </a:xfrm>
          <a:prstGeom prst="rect">
            <a:avLst/>
          </a:prstGeom>
          <a:solidFill>
            <a:schemeClr val="bg1"/>
          </a:solidFill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1mm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22467" y="2878976"/>
            <a:ext cx="2865259" cy="3735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8" rIns="91413" bIns="45708" rtlCol="0" anchor="ctr"/>
          <a:lstStyle/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Hh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29F83AD-3FF3-7743-87C5-2E0171012223}"/>
              </a:ext>
            </a:extLst>
          </p:cNvPr>
          <p:cNvCxnSpPr/>
          <p:nvPr/>
        </p:nvCxnSpPr>
        <p:spPr>
          <a:xfrm>
            <a:off x="2198291" y="2678928"/>
            <a:ext cx="27978" cy="8775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149641" y="2895604"/>
            <a:ext cx="351646" cy="374462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18011" y="2553982"/>
            <a:ext cx="425908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8" rIns="91413" bIns="45708" rtlCol="0" anchor="ctr"/>
          <a:lstStyle/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6493" y="2199584"/>
            <a:ext cx="973895" cy="20469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8" rIns="91413" bIns="45708" rtlCol="0" anchor="ctr"/>
          <a:lstStyle/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5833" y="2167023"/>
            <a:ext cx="970138" cy="374462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3.6 mm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214453" y="3344832"/>
            <a:ext cx="773770" cy="374462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8 mm</a:t>
            </a:r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984752" y="2645120"/>
            <a:ext cx="0" cy="1615054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H="1">
            <a:off x="984754" y="2148031"/>
            <a:ext cx="3153" cy="45449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259527" y="4251781"/>
            <a:ext cx="69762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0.6 mm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054296" y="4286766"/>
            <a:ext cx="2282844" cy="21731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8" rIns="91413" bIns="45708" rtlCol="0" anchor="ctr"/>
          <a:lstStyle/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1260171" y="4050758"/>
            <a:ext cx="238982" cy="293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1673031" y="4050756"/>
            <a:ext cx="622162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675246" y="4286762"/>
            <a:ext cx="2631" cy="685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983785" y="4286759"/>
            <a:ext cx="12854" cy="1080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2255738" y="4104324"/>
            <a:ext cx="78915" cy="144743"/>
          </a:xfrm>
          <a:prstGeom prst="ellipse">
            <a:avLst/>
          </a:prstGeom>
          <a:solidFill>
            <a:srgbClr val="F169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8" rIns="91413" bIns="45708" rtlCol="0" anchor="ctr"/>
          <a:lstStyle/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2303051" y="2280261"/>
            <a:ext cx="193160" cy="18128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1977341" y="2199584"/>
            <a:ext cx="301951" cy="18815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44" idx="0"/>
          </p:cNvCxnSpPr>
          <p:nvPr/>
        </p:nvCxnSpPr>
        <p:spPr>
          <a:xfrm flipV="1">
            <a:off x="2295193" y="2245791"/>
            <a:ext cx="76425" cy="18585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2370693" y="2730207"/>
            <a:ext cx="430460" cy="374462"/>
          </a:xfrm>
          <a:prstGeom prst="rect">
            <a:avLst/>
          </a:prstGeom>
          <a:noFill/>
        </p:spPr>
        <p:txBody>
          <a:bodyPr wrap="non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n</a:t>
            </a:r>
          </a:p>
        </p:txBody>
      </p:sp>
      <p:sp>
        <p:nvSpPr>
          <p:cNvPr id="90" name="Rectangle 89"/>
          <p:cNvSpPr/>
          <p:nvPr/>
        </p:nvSpPr>
        <p:spPr>
          <a:xfrm>
            <a:off x="2273933" y="3727156"/>
            <a:ext cx="360997" cy="374462"/>
          </a:xfrm>
          <a:prstGeom prst="rect">
            <a:avLst/>
          </a:prstGeom>
        </p:spPr>
        <p:txBody>
          <a:bodyPr wrap="none" lIns="91413" tIns="45708" rIns="91413" bIns="45708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gl" sz="1800" b="0" i="0" u="none" strike="noStrike" kern="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Ω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1" name="Group 100"/>
          <p:cNvGrpSpPr/>
          <p:nvPr/>
        </p:nvGrpSpPr>
        <p:grpSpPr>
          <a:xfrm>
            <a:off x="3267407" y="2957226"/>
            <a:ext cx="559577" cy="615424"/>
            <a:chOff x="2849718" y="2802746"/>
            <a:chExt cx="559577" cy="615424"/>
          </a:xfrm>
        </p:grpSpPr>
        <p:cxnSp>
          <p:nvCxnSpPr>
            <p:cNvPr id="98" name="Straight Arrow Connector 97"/>
            <p:cNvCxnSpPr/>
            <p:nvPr/>
          </p:nvCxnSpPr>
          <p:spPr>
            <a:xfrm flipV="1">
              <a:off x="2887748" y="2802746"/>
              <a:ext cx="0" cy="61542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99"/>
            <p:cNvSpPr txBox="1"/>
            <p:nvPr/>
          </p:nvSpPr>
          <p:spPr>
            <a:xfrm>
              <a:off x="2849718" y="2927977"/>
              <a:ext cx="5595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1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</a:t>
              </a:r>
              <a:r>
                <a:rPr kumimoji="0" lang="en-US" sz="1800" b="0" i="0" u="none" strike="noStrike" kern="1200" cap="none" spc="0" normalizeH="0" baseline="-2500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drift</a:t>
              </a:r>
              <a:endPara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7162290" y="5495196"/>
            <a:ext cx="4948194" cy="6463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91413" tIns="45708" rIns="91413" bIns="45708" rtlCol="0">
            <a:spAutoFit/>
          </a:bodyPr>
          <a:lstStyle/>
          <a:p>
            <a:pPr marL="0" marR="0" lvl="0" indent="0" algn="l" defTabSz="12188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gl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Much higher Q-gains/photoyields expected with other multipliers @ higher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V</a:t>
            </a:r>
            <a:r>
              <a:rPr kumimoji="0" lang="en-US" sz="1800" b="1" i="0" u="none" strike="noStrike" kern="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anode</a:t>
            </a:r>
            <a:endParaRPr kumimoji="0" lang="gl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7255329" y="607254"/>
            <a:ext cx="4421215" cy="3746391"/>
            <a:chOff x="7156065" y="160445"/>
            <a:chExt cx="4426737" cy="3833286"/>
          </a:xfrm>
        </p:grpSpPr>
        <p:sp>
          <p:nvSpPr>
            <p:cNvPr id="2" name="TextBox 1"/>
            <p:cNvSpPr txBox="1"/>
            <p:nvPr/>
          </p:nvSpPr>
          <p:spPr>
            <a:xfrm>
              <a:off x="7698621" y="3310973"/>
              <a:ext cx="805290" cy="378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1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378E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MSGC</a:t>
              </a:r>
            </a:p>
          </p:txBody>
        </p:sp>
        <p:grpSp>
          <p:nvGrpSpPr>
            <p:cNvPr id="91" name="Group 90"/>
            <p:cNvGrpSpPr/>
            <p:nvPr/>
          </p:nvGrpSpPr>
          <p:grpSpPr>
            <a:xfrm>
              <a:off x="7156065" y="165760"/>
              <a:ext cx="4219821" cy="3827971"/>
              <a:chOff x="6856299" y="1169886"/>
              <a:chExt cx="4526153" cy="4322572"/>
            </a:xfrm>
          </p:grpSpPr>
          <p:pic>
            <p:nvPicPr>
              <p:cNvPr id="92" name="Picture 4" descr="https://lh4.googleusercontent.com/GdJEDPH4JU2f6R9j1OMKgV9VATD5tSsPe9LABmStYyMS3hBr-9iTrVAMWl0L9YypMkF3KhzY0b5oPdSbQW-GE1ePSBhILEUKq2dMfEd7ZG6EUp1-ek-TaMrd0eWIzTUwQ7dEewl89KHkEZqb2hLlmZsbgw=s204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6299" y="1814657"/>
                <a:ext cx="4526153" cy="36778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3" name="Rectangle 92"/>
              <p:cNvSpPr/>
              <p:nvPr/>
            </p:nvSpPr>
            <p:spPr>
              <a:xfrm>
                <a:off x="7620000" y="2238869"/>
                <a:ext cx="2021434" cy="9862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14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V</a:t>
                </a:r>
                <a:r>
                  <a:rPr kumimoji="0" lang="en-US" sz="1800" b="0" i="0" u="none" strike="noStrike" kern="1200" cap="none" spc="0" normalizeH="0" baseline="-2500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source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= -2.0 kV</a:t>
                </a:r>
              </a:p>
              <a:p>
                <a:pPr marL="0" marR="0" lvl="0" indent="0" algn="l" defTabSz="91414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V</a:t>
                </a:r>
                <a:r>
                  <a:rPr kumimoji="0" lang="en-US" sz="1800" b="0" i="0" u="none" strike="noStrike" kern="1200" cap="none" spc="0" normalizeH="0" baseline="-2500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cathode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= ground</a:t>
                </a:r>
              </a:p>
              <a:p>
                <a:pPr marL="0" marR="0" lvl="0" indent="0" algn="l" defTabSz="91414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V</a:t>
                </a:r>
                <a:r>
                  <a:rPr kumimoji="0" lang="en-US" sz="1800" b="0" i="0" u="none" strike="noStrike" kern="1200" cap="none" spc="0" normalizeH="0" baseline="-2500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back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= -2.0 kV</a:t>
                </a: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7586495" y="1169886"/>
                <a:ext cx="3499944" cy="355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14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Martinez Lema</a:t>
                </a: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9962656" y="4642475"/>
                <a:ext cx="1387064" cy="4273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14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378E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MSGC; LXe</a:t>
                </a:r>
              </a:p>
            </p:txBody>
          </p:sp>
        </p:grpSp>
        <p:sp>
          <p:nvSpPr>
            <p:cNvPr id="102" name="TextBox 101"/>
            <p:cNvSpPr txBox="1"/>
            <p:nvPr/>
          </p:nvSpPr>
          <p:spPr>
            <a:xfrm>
              <a:off x="8191103" y="605127"/>
              <a:ext cx="3162476" cy="320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1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Electroluminescence vs strip voltage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066346" y="160445"/>
              <a:ext cx="2516456" cy="314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1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sng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  <a:hlinkClick r:id="rId6" tooltip="https://arxiv.org/abs/2308.08314"/>
                </a:rPr>
                <a:t>https://arxiv.org/abs/2308.08314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3270604" y="890554"/>
            <a:ext cx="3577084" cy="1477935"/>
            <a:chOff x="1157138" y="1737360"/>
            <a:chExt cx="6866722" cy="2925859"/>
          </a:xfrm>
        </p:grpSpPr>
        <p:pic>
          <p:nvPicPr>
            <p:cNvPr id="97" name="Google Shape;112;p18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157138" y="1737360"/>
              <a:ext cx="6866722" cy="292585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9" name="Google Shape;114;p18"/>
            <p:cNvSpPr txBox="1"/>
            <p:nvPr/>
          </p:nvSpPr>
          <p:spPr>
            <a:xfrm>
              <a:off x="2780299" y="3000545"/>
              <a:ext cx="1951885" cy="10625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gl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S1</a:t>
              </a:r>
              <a:endParaRPr kumimoji="0" sz="14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03" name="Google Shape;115;p18"/>
            <p:cNvSpPr txBox="1"/>
            <p:nvPr/>
          </p:nvSpPr>
          <p:spPr>
            <a:xfrm>
              <a:off x="4921624" y="2598097"/>
              <a:ext cx="2184309" cy="8111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gl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S2</a:t>
              </a:r>
              <a:endParaRPr kumimoji="0" sz="14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95" name="Footer Placeholder 2"/>
          <p:cNvSpPr txBox="1">
            <a:spLocks/>
          </p:cNvSpPr>
          <p:nvPr/>
        </p:nvSpPr>
        <p:spPr>
          <a:xfrm>
            <a:off x="4038599" y="6479458"/>
            <a:ext cx="4672781" cy="31446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143">
              <a:defRPr/>
            </a:pPr>
            <a:r>
              <a:rPr lang="en-US" sz="120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Amos Breskin - Novel Single-phase TPC Concepts DRD2-CERN 5.2.2024</a:t>
            </a:r>
            <a:endParaRPr lang="en-US" sz="1200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56691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538472"/>
            <a:ext cx="4924199" cy="274836"/>
          </a:xfrm>
        </p:spPr>
        <p:txBody>
          <a:bodyPr/>
          <a:lstStyle/>
          <a:p>
            <a:r>
              <a:rPr lang="en-US"/>
              <a:t>Amos Breskin - Novel Single-phase TPC Concepts DRD2-CERN 5.2.2024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7670-7742-4842-A360-17C539671760}" type="slidenum">
              <a:rPr lang="en-US" smtClean="0"/>
              <a:t>4</a:t>
            </a:fld>
            <a:endParaRPr lang="en-US" dirty="0"/>
          </a:p>
        </p:txBody>
      </p:sp>
      <p:grpSp>
        <p:nvGrpSpPr>
          <p:cNvPr id="39" name="Group 38"/>
          <p:cNvGrpSpPr/>
          <p:nvPr/>
        </p:nvGrpSpPr>
        <p:grpSpPr>
          <a:xfrm>
            <a:off x="1003636" y="617842"/>
            <a:ext cx="10266999" cy="3266781"/>
            <a:chOff x="1003636" y="870091"/>
            <a:chExt cx="10461047" cy="3499709"/>
          </a:xfrm>
        </p:grpSpPr>
        <p:grpSp>
          <p:nvGrpSpPr>
            <p:cNvPr id="33" name="Group 32"/>
            <p:cNvGrpSpPr/>
            <p:nvPr/>
          </p:nvGrpSpPr>
          <p:grpSpPr>
            <a:xfrm>
              <a:off x="1003636" y="870091"/>
              <a:ext cx="10461047" cy="3499709"/>
              <a:chOff x="1003636" y="870091"/>
              <a:chExt cx="10461047" cy="3499709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1003636" y="870091"/>
                <a:ext cx="10461047" cy="3499709"/>
                <a:chOff x="547925" y="2567098"/>
                <a:chExt cx="8063512" cy="2460537"/>
              </a:xfrm>
            </p:grpSpPr>
            <p:pic>
              <p:nvPicPr>
                <p:cNvPr id="6" name="Google Shape;184;p24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547925" y="2743200"/>
                  <a:ext cx="2656654" cy="19917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7" name="Google Shape;185;p24"/>
                <p:cNvPicPr preferRelativeResize="0"/>
                <p:nvPr/>
              </p:nvPicPr>
              <p:blipFill>
                <a:blip r:embed="rId3">
                  <a:alphaModFix/>
                </a:blip>
                <a:stretch>
                  <a:fillRect/>
                </a:stretch>
              </p:blipFill>
              <p:spPr>
                <a:xfrm>
                  <a:off x="5954783" y="2743200"/>
                  <a:ext cx="2656654" cy="19917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8" name="Google Shape;186;p24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3251345" y="2743200"/>
                  <a:ext cx="2656654" cy="19917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cxnSp>
              <p:nvCxnSpPr>
                <p:cNvPr id="9" name="Google Shape;187;p24"/>
                <p:cNvCxnSpPr/>
                <p:nvPr/>
              </p:nvCxnSpPr>
              <p:spPr>
                <a:xfrm flipH="1" flipV="1">
                  <a:off x="6798905" y="4531583"/>
                  <a:ext cx="295931" cy="241106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  <p:cxnSp>
              <p:nvCxnSpPr>
                <p:cNvPr id="10" name="Google Shape;189;p24"/>
                <p:cNvCxnSpPr/>
                <p:nvPr/>
              </p:nvCxnSpPr>
              <p:spPr>
                <a:xfrm flipV="1">
                  <a:off x="3980482" y="4531583"/>
                  <a:ext cx="256870" cy="225795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  <p:sp>
              <p:nvSpPr>
                <p:cNvPr id="11" name="Google Shape;190;p24"/>
                <p:cNvSpPr txBox="1"/>
                <p:nvPr/>
              </p:nvSpPr>
              <p:spPr>
                <a:xfrm>
                  <a:off x="3511060" y="4699608"/>
                  <a:ext cx="1452584" cy="32802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r>
                    <a:rPr lang="gl" sz="1400" kern="0" dirty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Cathode strips</a:t>
                  </a: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" name="Google Shape;191;p24"/>
                <p:cNvSpPr txBox="1"/>
                <p:nvPr/>
              </p:nvSpPr>
              <p:spPr>
                <a:xfrm>
                  <a:off x="3991200" y="2567098"/>
                  <a:ext cx="1321628" cy="32802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r>
                    <a:rPr lang="gl" sz="1600" b="1" kern="0" dirty="0">
                      <a:solidFill>
                        <a:srgbClr val="1A15FB"/>
                      </a:solidFill>
                      <a:latin typeface="Arial"/>
                      <a:cs typeface="Arial"/>
                      <a:sym typeface="Arial"/>
                    </a:rPr>
                    <a:t>COCA-COLA</a:t>
                  </a:r>
                  <a:endParaRPr sz="1600" b="1" kern="0" dirty="0">
                    <a:solidFill>
                      <a:srgbClr val="1A15FB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" name="Google Shape;192;p24"/>
                <p:cNvSpPr txBox="1"/>
                <p:nvPr/>
              </p:nvSpPr>
              <p:spPr>
                <a:xfrm>
                  <a:off x="7020287" y="2567098"/>
                  <a:ext cx="666547" cy="32802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r>
                    <a:rPr lang="gl" sz="1600" b="1" kern="0" dirty="0">
                      <a:solidFill>
                        <a:srgbClr val="1A15FB"/>
                      </a:solidFill>
                      <a:latin typeface="Arial"/>
                      <a:cs typeface="Arial"/>
                      <a:sym typeface="Arial"/>
                    </a:rPr>
                    <a:t>VCC</a:t>
                  </a:r>
                  <a:endParaRPr sz="1600" b="1" kern="0" dirty="0">
                    <a:solidFill>
                      <a:srgbClr val="1A15FB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" name="Google Shape;193;p24"/>
                <p:cNvSpPr txBox="1"/>
                <p:nvPr/>
              </p:nvSpPr>
              <p:spPr>
                <a:xfrm>
                  <a:off x="1504083" y="2567098"/>
                  <a:ext cx="733232" cy="32802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r>
                    <a:rPr lang="gl" sz="1600" b="1" kern="0" dirty="0">
                      <a:solidFill>
                        <a:srgbClr val="1A15FB"/>
                      </a:solidFill>
                      <a:latin typeface="Arial"/>
                      <a:cs typeface="Arial"/>
                      <a:sym typeface="Arial"/>
                    </a:rPr>
                    <a:t>MSGC</a:t>
                  </a:r>
                  <a:endParaRPr sz="1600" b="1" kern="0" dirty="0">
                    <a:solidFill>
                      <a:srgbClr val="1A15FB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" name="Google Shape;195;p24"/>
                <p:cNvSpPr txBox="1"/>
                <p:nvPr/>
              </p:nvSpPr>
              <p:spPr>
                <a:xfrm>
                  <a:off x="742306" y="4686448"/>
                  <a:ext cx="1828856" cy="32802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r>
                    <a:rPr lang="gl" sz="1400" kern="0" dirty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Conductive surface/grid</a:t>
                  </a: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cxnSp>
              <p:nvCxnSpPr>
                <p:cNvPr id="16" name="Google Shape;196;p24"/>
                <p:cNvCxnSpPr/>
                <p:nvPr/>
              </p:nvCxnSpPr>
              <p:spPr>
                <a:xfrm flipV="1">
                  <a:off x="2175597" y="4513491"/>
                  <a:ext cx="257628" cy="22141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</p:grpSp>
          <p:sp>
            <p:nvSpPr>
              <p:cNvPr id="22" name="Google Shape;195;p24"/>
              <p:cNvSpPr txBox="1"/>
              <p:nvPr/>
            </p:nvSpPr>
            <p:spPr>
              <a:xfrm>
                <a:off x="8362044" y="3895571"/>
                <a:ext cx="2372632" cy="4665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r>
                  <a:rPr lang="gl"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Conductive surface/grid</a:t>
                </a:r>
                <a:endParaRPr sz="1400"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791770" y="2497259"/>
                <a:ext cx="30809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a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9828151" y="2537000"/>
                <a:ext cx="30809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a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8893854" y="2537000"/>
                <a:ext cx="30809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a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325929" y="2537000"/>
                <a:ext cx="30809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a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260226" y="2537000"/>
                <a:ext cx="30809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a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2175245" y="2484646"/>
                <a:ext cx="2936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c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2670985" y="2484646"/>
                <a:ext cx="30809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a</a:t>
                </a:r>
              </a:p>
            </p:txBody>
          </p:sp>
        </p:grpSp>
        <p:sp>
          <p:nvSpPr>
            <p:cNvPr id="34" name="5-Point Star 33"/>
            <p:cNvSpPr/>
            <p:nvPr/>
          </p:nvSpPr>
          <p:spPr>
            <a:xfrm>
              <a:off x="1876269" y="2743815"/>
              <a:ext cx="387186" cy="193295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3" tIns="45708" rIns="91413" bIns="45708" rtlCol="0" anchor="ctr"/>
            <a:lstStyle/>
            <a:p>
              <a:pPr marL="0" marR="0" lvl="0" indent="0" algn="ctr" defTabSz="9141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081898" y="1120567"/>
              <a:ext cx="1367596" cy="296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63827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95959"/>
                </a:buClr>
                <a:buSzPct val="100000"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rPr>
                <a:t>Oed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rPr>
                <a:t>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rPr>
                <a:t>1988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Arial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830392" y="1097502"/>
              <a:ext cx="2209272" cy="3709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63827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95959"/>
                </a:buClr>
                <a:buSzPct val="100000"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             Capeans 1997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Arial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483254" y="1080585"/>
              <a:ext cx="1908140" cy="3148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616903" marR="0" lvl="1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95959"/>
                </a:buClr>
                <a:buSzPct val="100000"/>
                <a:buFontTx/>
                <a:buNone/>
                <a:tabLst/>
                <a:defRPr/>
              </a:pPr>
              <a:r>
                <a:rPr kumimoji="0" lang="en-US" sz="1100" b="0" i="0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Bouclier 1991</a:t>
              </a:r>
            </a:p>
          </p:txBody>
        </p:sp>
      </p:grpSp>
      <p:sp>
        <p:nvSpPr>
          <p:cNvPr id="38" name="Google Shape;213;p26"/>
          <p:cNvSpPr txBox="1">
            <a:spLocks noGrp="1"/>
          </p:cNvSpPr>
          <p:nvPr>
            <p:ph type="title"/>
          </p:nvPr>
        </p:nvSpPr>
        <p:spPr>
          <a:xfrm>
            <a:off x="415600" y="-30116"/>
            <a:ext cx="11360800" cy="763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algn="ctr">
              <a:buSzPct val="39285"/>
            </a:pPr>
            <a:r>
              <a:rPr lang="gl" sz="32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Prospects: MSGC vs COCA-COLA vs VCC</a:t>
            </a:r>
            <a:endParaRPr sz="32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dirty="0"/>
          </a:p>
        </p:txBody>
      </p:sp>
      <p:sp>
        <p:nvSpPr>
          <p:cNvPr id="40" name="Google Shape;214;p26"/>
          <p:cNvSpPr txBox="1">
            <a:spLocks/>
          </p:cNvSpPr>
          <p:nvPr/>
        </p:nvSpPr>
        <p:spPr>
          <a:xfrm>
            <a:off x="98158" y="3854313"/>
            <a:ext cx="10358515" cy="20906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marR="0" lvl="0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609585" marR="0" lvl="0" indent="-44575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-"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MSGC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Arial"/>
              </a:rPr>
              <a:t> has the best field configuration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kumimoji="0" lang="en-US" sz="1800" b="0" i="0" u="none" strike="noStrike" kern="0" cap="none" spc="0" normalizeH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</a:p>
          <a:p>
            <a:pPr marL="163827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tabLst/>
              <a:defRPr/>
            </a:pPr>
            <a:r>
              <a:rPr lang="en-US" kern="0" baseline="0" dirty="0">
                <a:solidFill>
                  <a:srgbClr val="00B050"/>
                </a:solidFill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        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Arial"/>
              </a:rPr>
              <a:t>But operation (discharge limit) is limited to ~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Arial"/>
              </a:rPr>
              <a:t>2kV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Arial"/>
              </a:rPr>
              <a:t>a-to-c (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  <a:sym typeface="Arial"/>
              </a:rPr>
              <a:t>~33photons/e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Arial"/>
              </a:rPr>
              <a:t>)</a:t>
            </a:r>
          </a:p>
          <a:p>
            <a:pPr marL="804738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  <a:p>
            <a:pPr marL="609585" marR="0" lvl="0" indent="-44575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-"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COCA-COLA &amp; VCC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Arial"/>
              </a:rPr>
              <a:t>can operate at higher V without discharges</a:t>
            </a:r>
            <a:r>
              <a:rPr kumimoji="0" lang="en-US" sz="1800" b="1" i="0" u="none" strike="noStrike" kern="0" cap="none" spc="0" normalizeH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Arial"/>
              </a:rPr>
              <a:t> </a:t>
            </a:r>
          </a:p>
          <a:p>
            <a:pPr marL="163827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tabLst/>
              <a:defRPr/>
            </a:pPr>
            <a:r>
              <a:rPr lang="en-US" b="1" kern="0" dirty="0">
                <a:solidFill>
                  <a:srgbClr val="595959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        </a:t>
            </a:r>
            <a:r>
              <a:rPr kumimoji="0" lang="en-IL" sz="1800" b="1" i="0" u="none" strike="noStrike" kern="0" cap="none" spc="0" normalizeH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</a:t>
            </a:r>
            <a:r>
              <a:rPr kumimoji="0" lang="en-US" sz="1800" b="1" i="0" u="none" strike="noStrike" kern="0" cap="none" spc="0" normalizeH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Arial"/>
              </a:rPr>
              <a:t>higher e</a:t>
            </a:r>
            <a:r>
              <a:rPr kumimoji="0" lang="en-US" sz="1800" b="1" i="0" u="none" strike="noStrike" kern="0" cap="none" spc="0" normalizeH="0" baseline="3000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Arial"/>
              </a:rPr>
              <a:t>-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Arial"/>
              </a:rPr>
              <a:t> multiplication and light yields</a:t>
            </a:r>
          </a:p>
          <a:p>
            <a:pPr marL="609585" marR="0" lvl="0" indent="-44575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-"/>
              <a:tabLst/>
              <a:defRPr/>
            </a:pPr>
            <a:endParaRPr lang="en-US" b="1" kern="0" dirty="0">
              <a:solidFill>
                <a:srgbClr val="0033CC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63827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  <a:sym typeface="Arial"/>
              </a:rPr>
              <a:t>         @ 5kV; 8</a:t>
            </a:r>
            <a:r>
              <a:rPr kumimoji="0" lang="el-GR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  <a:sym typeface="Arial"/>
              </a:rPr>
              <a:t>μ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  <a:sym typeface="Arial"/>
              </a:rPr>
              <a:t>m strips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Arial"/>
              </a:rPr>
              <a:t>: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  <a:p>
            <a:pPr marL="609585" marR="0" lvl="0" indent="-44575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-"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COCA-COLA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Arial"/>
              </a:rPr>
              <a:t>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COated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CAthode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-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COnductive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LAyer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IL" sz="12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Wingdings" panose="05000000000000000000" pitchFamily="2" charset="2"/>
              </a:rPr>
              <a:t>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Wingdings" panose="05000000000000000000" pitchFamily="2" charset="2"/>
              </a:rPr>
              <a:t>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Arial"/>
              </a:rPr>
              <a:t>Model-predicted: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Arial"/>
              </a:rPr>
              <a:t>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  <a:sym typeface="Arial"/>
              </a:rPr>
              <a:t>&gt; 200 photons /e</a:t>
            </a:r>
          </a:p>
          <a:p>
            <a:pPr marL="609585" marR="0" lvl="0" indent="-44575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-"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VCC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Virtual Cathode Chamber </a:t>
            </a:r>
            <a:r>
              <a:rPr kumimoji="0" lang="en-IL" sz="12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Wingdings" panose="05000000000000000000" pitchFamily="2" charset="2"/>
              </a:rPr>
              <a:t>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Wingdings" panose="05000000000000000000" pitchFamily="2" charset="2"/>
              </a:rPr>
              <a:t>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Arial"/>
              </a:rPr>
              <a:t>Model predicted: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  <a:sym typeface="Arial"/>
              </a:rPr>
              <a:t>&gt; 800 photons /e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Arial"/>
              </a:rPr>
              <a:t>         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30187" y="2851252"/>
            <a:ext cx="288223" cy="3734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174269" y="2851293"/>
            <a:ext cx="288223" cy="3734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8461889" y="4338831"/>
            <a:ext cx="2707523" cy="1813225"/>
            <a:chOff x="4573646" y="4256041"/>
            <a:chExt cx="2707523" cy="1813225"/>
          </a:xfrm>
        </p:grpSpPr>
        <p:sp>
          <p:nvSpPr>
            <p:cNvPr id="44" name="Rectangle 43"/>
            <p:cNvSpPr/>
            <p:nvPr/>
          </p:nvSpPr>
          <p:spPr>
            <a:xfrm>
              <a:off x="4573646" y="4273808"/>
              <a:ext cx="2707523" cy="179545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1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4661241" y="4256041"/>
              <a:ext cx="2547116" cy="1800401"/>
              <a:chOff x="4860768" y="2106451"/>
              <a:chExt cx="2068521" cy="1640666"/>
            </a:xfrm>
          </p:grpSpPr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5A261F3A-F441-1B46-AFDA-D2B2A27C99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076385" y="3093336"/>
                <a:ext cx="787704" cy="1525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FF0000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49" name="Rectangle 48"/>
              <p:cNvSpPr/>
              <p:nvPr/>
            </p:nvSpPr>
            <p:spPr>
              <a:xfrm rot="5400000">
                <a:off x="5226502" y="2860075"/>
                <a:ext cx="831221" cy="57552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50" name="Straight Arrow Connector 49"/>
              <p:cNvCxnSpPr/>
              <p:nvPr/>
            </p:nvCxnSpPr>
            <p:spPr>
              <a:xfrm rot="5400000" flipV="1">
                <a:off x="6138955" y="2819909"/>
                <a:ext cx="0" cy="979469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51" name="Rectangle 50"/>
              <p:cNvSpPr/>
              <p:nvPr/>
            </p:nvSpPr>
            <p:spPr>
              <a:xfrm>
                <a:off x="6285236" y="3257803"/>
                <a:ext cx="4074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D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</a:t>
                </a: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5204290" y="2106451"/>
                <a:ext cx="101303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anode strip</a:t>
                </a:r>
              </a:p>
            </p:txBody>
          </p:sp>
          <p:sp>
            <p:nvSpPr>
              <p:cNvPr id="53" name="Teardrop 52">
                <a:extLst>
                  <a:ext uri="{FF2B5EF4-FFF2-40B4-BE49-F238E27FC236}">
                    <a16:creationId xmlns:a16="http://schemas.microsoft.com/office/drawing/2014/main" id="{2430930B-5603-D349-97F7-82C0F19496EA}"/>
                  </a:ext>
                </a:extLst>
              </p:cNvPr>
              <p:cNvSpPr/>
              <p:nvPr/>
            </p:nvSpPr>
            <p:spPr>
              <a:xfrm rot="2997869">
                <a:off x="5704343" y="2955801"/>
                <a:ext cx="238837" cy="261129"/>
              </a:xfrm>
              <a:prstGeom prst="teardrop">
                <a:avLst>
                  <a:gd name="adj" fmla="val 148983"/>
                </a:avLst>
              </a:prstGeom>
              <a:solidFill>
                <a:srgbClr val="FFC000"/>
              </a:solidFill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D5BE3389-BC43-F046-802E-C7666F20F00C}"/>
                  </a:ext>
                </a:extLst>
              </p:cNvPr>
              <p:cNvCxnSpPr>
                <a:cxnSpLocks/>
                <a:stCxn id="53" idx="3"/>
              </p:cNvCxnSpPr>
              <p:nvPr/>
            </p:nvCxnSpPr>
            <p:spPr>
              <a:xfrm flipH="1" flipV="1">
                <a:off x="5160861" y="3065613"/>
                <a:ext cx="537895" cy="15488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273830D6-A9E6-2943-8AD3-648B8B90FE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366101" y="2679804"/>
                <a:ext cx="862194" cy="41367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4F6C37D4-BA5A-0E42-87A1-4928B136BE0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492519" y="3102899"/>
                <a:ext cx="744251" cy="192353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C2EDD562-7A3A-7249-B615-19425CC0917F}"/>
                  </a:ext>
                </a:extLst>
              </p:cNvPr>
              <p:cNvCxnSpPr/>
              <p:nvPr/>
            </p:nvCxnSpPr>
            <p:spPr>
              <a:xfrm flipH="1" flipV="1">
                <a:off x="5209072" y="2837096"/>
                <a:ext cx="668337" cy="245862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273830D6-A9E6-2943-8AD3-648B8B90FE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032026" y="2511792"/>
                <a:ext cx="596664" cy="589169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273830D6-A9E6-2943-8AD3-648B8B90FE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60768" y="3081101"/>
                <a:ext cx="1016641" cy="338294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273830D6-A9E6-2943-8AD3-648B8B90FE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64263" y="3100962"/>
                <a:ext cx="805974" cy="384881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273830D6-A9E6-2943-8AD3-648B8B90FE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710807" y="2584530"/>
                <a:ext cx="778171" cy="516432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273830D6-A9E6-2943-8AD3-648B8B90FE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045249" y="2676136"/>
                <a:ext cx="862194" cy="41367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273830D6-A9E6-2943-8AD3-648B8B90FE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026746" y="2912153"/>
                <a:ext cx="880697" cy="167046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273830D6-A9E6-2943-8AD3-648B8B90FE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115078" y="3079428"/>
                <a:ext cx="726776" cy="161547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273830D6-A9E6-2943-8AD3-648B8B90FE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90582" y="3064553"/>
                <a:ext cx="786827" cy="352844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66" name="TextBox 65"/>
              <p:cNvSpPr txBox="1"/>
              <p:nvPr/>
            </p:nvSpPr>
            <p:spPr>
              <a:xfrm>
                <a:off x="6330171" y="2565501"/>
                <a:ext cx="37221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EL</a:t>
                </a: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5526695" y="3408563"/>
                <a:ext cx="7585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EL+CM</a:t>
                </a: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5115078" y="2682809"/>
                <a:ext cx="455519" cy="400085"/>
              </a:xfrm>
              <a:prstGeom prst="rect">
                <a:avLst/>
              </a:prstGeom>
              <a:noFill/>
            </p:spPr>
            <p:txBody>
              <a:bodyPr wrap="none" lIns="91413" tIns="45708" rIns="91413" bIns="45708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B9BD5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</a:t>
                </a:r>
                <a: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B9BD5">
                        <a:lumMod val="75000"/>
                      </a:srgbClr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n</a:t>
                </a: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6558675" y="2821975"/>
                <a:ext cx="3706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e-</a:t>
                </a:r>
              </a:p>
            </p:txBody>
          </p:sp>
        </p:grpSp>
      </p:grpSp>
      <p:sp>
        <p:nvSpPr>
          <p:cNvPr id="71" name="Oval 70"/>
          <p:cNvSpPr/>
          <p:nvPr/>
        </p:nvSpPr>
        <p:spPr>
          <a:xfrm>
            <a:off x="10726451" y="1236921"/>
            <a:ext cx="45719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10726451" y="1343906"/>
            <a:ext cx="45719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10725199" y="1468833"/>
            <a:ext cx="45719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10725199" y="1607316"/>
            <a:ext cx="45719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10702339" y="1764632"/>
            <a:ext cx="45719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10680965" y="1905654"/>
            <a:ext cx="45719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10638590" y="2027089"/>
            <a:ext cx="45719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10581426" y="2150948"/>
            <a:ext cx="45719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10531337" y="2265959"/>
            <a:ext cx="45719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10477104" y="114522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</a:t>
            </a:r>
          </a:p>
        </p:txBody>
      </p:sp>
      <p:cxnSp>
        <p:nvCxnSpPr>
          <p:cNvPr id="83" name="Straight Arrow Connector 82"/>
          <p:cNvCxnSpPr/>
          <p:nvPr/>
        </p:nvCxnSpPr>
        <p:spPr>
          <a:xfrm flipH="1">
            <a:off x="10243853" y="2547288"/>
            <a:ext cx="211838" cy="9988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81" idx="3"/>
          </p:cNvCxnSpPr>
          <p:nvPr/>
        </p:nvCxnSpPr>
        <p:spPr>
          <a:xfrm>
            <a:off x="10485227" y="2477536"/>
            <a:ext cx="46110" cy="9868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81" idx="0"/>
          </p:cNvCxnSpPr>
          <p:nvPr/>
        </p:nvCxnSpPr>
        <p:spPr>
          <a:xfrm flipH="1">
            <a:off x="10349772" y="2291497"/>
            <a:ext cx="201364" cy="11364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stCxn id="81" idx="0"/>
          </p:cNvCxnSpPr>
          <p:nvPr/>
        </p:nvCxnSpPr>
        <p:spPr>
          <a:xfrm>
            <a:off x="10551136" y="2291497"/>
            <a:ext cx="85489" cy="1188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81" idx="3"/>
          </p:cNvCxnSpPr>
          <p:nvPr/>
        </p:nvCxnSpPr>
        <p:spPr>
          <a:xfrm>
            <a:off x="10485227" y="2477536"/>
            <a:ext cx="239971" cy="9644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ardrop 80">
            <a:extLst>
              <a:ext uri="{FF2B5EF4-FFF2-40B4-BE49-F238E27FC236}">
                <a16:creationId xmlns:a16="http://schemas.microsoft.com/office/drawing/2014/main" id="{A2582323-DF97-844B-8145-A1CF444AC777}"/>
              </a:ext>
            </a:extLst>
          </p:cNvPr>
          <p:cNvSpPr/>
          <p:nvPr/>
        </p:nvSpPr>
        <p:spPr>
          <a:xfrm rot="18921757">
            <a:off x="10373058" y="2242876"/>
            <a:ext cx="208087" cy="243447"/>
          </a:xfrm>
          <a:prstGeom prst="teardrop">
            <a:avLst>
              <a:gd name="adj" fmla="val 148983"/>
            </a:avLst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0604285" y="3374617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h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Symbol" panose="05050102010706020507" pitchFamily="18" charset="2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979686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766441" cy="365125"/>
          </a:xfrm>
        </p:spPr>
        <p:txBody>
          <a:bodyPr/>
          <a:lstStyle/>
          <a:p>
            <a:r>
              <a:rPr lang="en-US" dirty="0"/>
              <a:t>Amos Breskin - Novel Single-phase TPC Concepts DRD2-CERN 5.2.2024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7670-7742-4842-A360-17C539671760}" type="slidenum">
              <a:rPr lang="en-US" smtClean="0"/>
              <a:t>5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418210" y="-28331"/>
            <a:ext cx="32217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Model Predictions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051415" y="794086"/>
            <a:ext cx="9625242" cy="5612145"/>
            <a:chOff x="2111918" y="674386"/>
            <a:chExt cx="9451468" cy="568196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11918" y="674386"/>
              <a:ext cx="7968163" cy="5681964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 flipH="1" flipV="1">
              <a:off x="8153400" y="2623382"/>
              <a:ext cx="2326991" cy="6306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 flipV="1">
              <a:off x="8162469" y="2460472"/>
              <a:ext cx="2326991" cy="6306"/>
            </a:xfrm>
            <a:prstGeom prst="straightConnector1">
              <a:avLst/>
            </a:prstGeom>
            <a:ln>
              <a:solidFill>
                <a:srgbClr val="FF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9880057" y="1875697"/>
              <a:ext cx="1668947" cy="6289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FF"/>
                  </a:solidFill>
                </a:rPr>
                <a:t>VCC: </a:t>
              </a:r>
            </a:p>
            <a:p>
              <a:r>
                <a:rPr lang="en-US" b="1" dirty="0">
                  <a:solidFill>
                    <a:srgbClr val="FF00FF"/>
                  </a:solidFill>
                </a:rPr>
                <a:t>&gt;800 photons/e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894439" y="2655586"/>
              <a:ext cx="1668947" cy="6289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B050"/>
                  </a:solidFill>
                </a:rPr>
                <a:t>COCA-COLA: </a:t>
              </a:r>
            </a:p>
            <a:p>
              <a:r>
                <a:rPr lang="en-US" b="1" dirty="0">
                  <a:solidFill>
                    <a:srgbClr val="00B050"/>
                  </a:solidFill>
                </a:rPr>
                <a:t>&gt;200 photons/e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>
              <a:off x="7271057" y="2068436"/>
              <a:ext cx="170267" cy="7567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ctangle 15"/>
          <p:cNvSpPr/>
          <p:nvPr/>
        </p:nvSpPr>
        <p:spPr>
          <a:xfrm>
            <a:off x="9427238" y="1487447"/>
            <a:ext cx="2446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indent="-414432">
              <a:lnSpc>
                <a:spcPct val="100000"/>
              </a:lnSpc>
              <a:buSzPct val="100000"/>
              <a:buFont typeface="Arial"/>
              <a:buChar char="-"/>
            </a:pPr>
            <a:r>
              <a:rPr lang="en-US" dirty="0"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@ 5kV; </a:t>
            </a:r>
            <a:r>
              <a:rPr lang="el-GR" dirty="0"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8μ</a:t>
            </a:r>
            <a:r>
              <a:rPr lang="en-US" dirty="0"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m strips</a:t>
            </a:r>
            <a:r>
              <a:rPr lang="en-US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4300833" y="1802122"/>
            <a:ext cx="0" cy="162845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8211016" y="1802122"/>
            <a:ext cx="0" cy="162845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5-Point Star 19"/>
          <p:cNvSpPr/>
          <p:nvPr/>
        </p:nvSpPr>
        <p:spPr>
          <a:xfrm>
            <a:off x="6897740" y="2909278"/>
            <a:ext cx="311169" cy="152260"/>
          </a:xfrm>
          <a:prstGeom prst="star5">
            <a:avLst/>
          </a:prstGeom>
          <a:solidFill>
            <a:srgbClr val="FF9933"/>
          </a:solidFill>
          <a:ln w="25400" cap="flat" cmpd="sng" algn="ctr">
            <a:noFill/>
            <a:prstDash val="solid"/>
          </a:ln>
          <a:effectLst/>
        </p:spPr>
        <p:txBody>
          <a:bodyPr lIns="91413" tIns="45708" rIns="91413" bIns="45708" rtlCol="0" anchor="ctr"/>
          <a:lstStyle/>
          <a:p>
            <a:pPr marL="0" marR="0" lvl="0" indent="0" algn="ctr" defTabSz="91414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95269" y="807139"/>
            <a:ext cx="1933076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u="sng" dirty="0"/>
              <a:t>Range for:</a:t>
            </a:r>
          </a:p>
          <a:p>
            <a:r>
              <a:rPr lang="en-US" dirty="0"/>
              <a:t>CM &amp; EL</a:t>
            </a:r>
          </a:p>
          <a:p>
            <a:r>
              <a:rPr lang="en-US" dirty="0"/>
              <a:t>&gt; </a:t>
            </a:r>
            <a:r>
              <a:rPr lang="en-US" b="1" dirty="0"/>
              <a:t>threshold fields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95269" y="1771949"/>
            <a:ext cx="1957252" cy="830972"/>
          </a:xfrm>
          <a:prstGeom prst="rect">
            <a:avLst/>
          </a:prstGeom>
          <a:noFill/>
        </p:spPr>
        <p:txBody>
          <a:bodyPr wrap="squar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Aprile JINST 2014 </a:t>
            </a:r>
          </a:p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</a:rPr>
              <a:t>EL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</a:rPr>
              <a:t>, ~400KV/cm; </a:t>
            </a:r>
          </a:p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</a:rPr>
              <a:t>CM, ~700KV/cm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7993118" y="556444"/>
            <a:ext cx="3880174" cy="385005"/>
            <a:chOff x="2128345" y="3837483"/>
            <a:chExt cx="3754372" cy="307778"/>
          </a:xfrm>
        </p:grpSpPr>
        <p:sp>
          <p:nvSpPr>
            <p:cNvPr id="50" name="TextBox 49"/>
            <p:cNvSpPr txBox="1"/>
            <p:nvPr/>
          </p:nvSpPr>
          <p:spPr>
            <a:xfrm>
              <a:off x="2128345" y="3837484"/>
              <a:ext cx="32589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1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Martinez Lema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369400" y="3837483"/>
              <a:ext cx="251331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1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sng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  <a:hlinkClick r:id="rId3" tooltip="https://arxiv.org/abs/2308.08314"/>
                </a:rPr>
                <a:t>https://arxiv.org/abs/2308.08314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0715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663966" cy="365125"/>
          </a:xfrm>
        </p:spPr>
        <p:txBody>
          <a:bodyPr/>
          <a:lstStyle/>
          <a:p>
            <a:r>
              <a:rPr lang="en-US" dirty="0"/>
              <a:t>Amos Breskin - Novel Single-phase TPC Concepts DRD2-CERN 5.2.2024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7670-7742-4842-A360-17C539671760}" type="slidenum">
              <a:rPr lang="en-US" smtClean="0"/>
              <a:t>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924681" y="1089065"/>
            <a:ext cx="5371837" cy="3416296"/>
          </a:xfrm>
          <a:prstGeom prst="rect">
            <a:avLst/>
          </a:prstGeom>
        </p:spPr>
        <p:txBody>
          <a:bodyPr wrap="square" lIns="91413" tIns="45708" rIns="91413" bIns="45708">
            <a:spAutoFit/>
          </a:bodyPr>
          <a:lstStyle/>
          <a:p>
            <a:pPr marL="342803" marR="0" lvl="0" indent="-342803" algn="just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2-stage TPC with CsI-coated 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perforated electrode (L-THGEM) followed by a L-MSP</a:t>
            </a:r>
          </a:p>
          <a:p>
            <a:pPr marL="342803" marR="0" lvl="0" indent="-342803" algn="just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S2 e</a:t>
            </a:r>
            <a:r>
              <a:rPr kumimoji="0" lang="en-US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&amp;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S1 VUV-pe</a:t>
            </a:r>
            <a:r>
              <a:rPr kumimoji="0" lang="en-US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collected into L-THGEM holes &amp; </a:t>
            </a:r>
            <a:r>
              <a:rPr kumimoji="0" lang="en-US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efficiently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transferred to the L-MSP. </a:t>
            </a:r>
          </a:p>
          <a:p>
            <a:pPr marL="342803" marR="0" lvl="0" indent="-342803" algn="just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EL+CM VUV photons emitted at the microstructure - detected above, by top photo-sensors.</a:t>
            </a:r>
          </a:p>
          <a:p>
            <a:pPr marL="342803" marR="0" lvl="0" indent="-342803" algn="just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fraction of S1 photons </a:t>
            </a:r>
            <a:r>
              <a:rPr kumimoji="0" lang="x-none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detected by bottom photo-sensors or reflected by a reflective-cathode to the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CsI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  <a:p>
            <a:pPr marL="342803" marR="0" lvl="0" indent="-342803" algn="just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Option: top L-THGEM surface can be reflective or WLS-coated (</a:t>
            </a:r>
            <a:r>
              <a:rPr kumimoji="0" lang="x-none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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visible-range photo-sensors, glass substrate)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636" y="1392615"/>
            <a:ext cx="4370730" cy="44469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66793" y="74866"/>
            <a:ext cx="98169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+mj-lt"/>
              </a:rPr>
              <a:t>Charge &amp; Light multiplication with cascaded microstructures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80001" y="869395"/>
            <a:ext cx="28100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1A15FB"/>
                </a:solidFill>
              </a:rPr>
              <a:t>S1 &amp; S2 detection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266793" y="5788258"/>
            <a:ext cx="5175362" cy="618375"/>
            <a:chOff x="1153281" y="5896411"/>
            <a:chExt cx="5175355" cy="618377"/>
          </a:xfrm>
        </p:grpSpPr>
        <p:sp>
          <p:nvSpPr>
            <p:cNvPr id="11" name="TextBox 10"/>
            <p:cNvSpPr txBox="1"/>
            <p:nvPr/>
          </p:nvSpPr>
          <p:spPr>
            <a:xfrm>
              <a:off x="1153281" y="5896411"/>
              <a:ext cx="3717423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1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QE</a:t>
              </a:r>
              <a:r>
                <a:rPr kumimoji="0" lang="en-US" sz="1800" b="1" i="0" u="none" strike="noStrike" kern="1200" cap="none" spc="0" normalizeH="0" baseline="-2500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eff</a:t>
              </a: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of </a:t>
              </a:r>
              <a:r>
                <a:rPr kumimoji="0" lang="en-US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CsI</a:t>
              </a: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in LXe @ E&gt; 5kV/cm: 25% </a:t>
              </a: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1153281" y="6178822"/>
              <a:ext cx="5175355" cy="335966"/>
              <a:chOff x="889025" y="4564309"/>
              <a:chExt cx="5175355" cy="335966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1782445" y="4564309"/>
                <a:ext cx="4281935" cy="3077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14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Calibri" panose="020F0502020204030204" pitchFamily="34" charset="0"/>
                    <a:hlinkClick r:id="rId3"/>
                  </a:rPr>
                  <a:t>https://jinst.sissa.it/jinst/theses/2021_JINST_TH_002.jsp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889025" y="4592497"/>
                <a:ext cx="969560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14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Erdal</a:t>
                </a: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2021</a:t>
                </a:r>
              </a:p>
            </p:txBody>
          </p:sp>
        </p:grp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2750" y="4705760"/>
            <a:ext cx="2445178" cy="190762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970285" y="5509644"/>
            <a:ext cx="2013673" cy="646307"/>
          </a:xfrm>
          <a:prstGeom prst="rect">
            <a:avLst/>
          </a:prstGeom>
          <a:noFill/>
        </p:spPr>
        <p:txBody>
          <a:bodyPr wrap="square" lIns="91413" tIns="45708" rIns="91413" bIns="45708" rtlCol="0">
            <a:spAutoFit/>
          </a:bodyPr>
          <a:lstStyle/>
          <a:p>
            <a:pPr marL="0" marR="0" lvl="0" indent="0" algn="l" defTabSz="914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Experimental Transfer Efficiency of e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pe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through THGEM holes in LXe.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989077" y="4756558"/>
            <a:ext cx="19760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en-US" sz="1200" u="sng" dirty="0">
              <a:solidFill>
                <a:srgbClr val="0000F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hlinkClick r:id="rId5"/>
            </a:endParaRPr>
          </a:p>
          <a:p>
            <a:pPr>
              <a:spcAft>
                <a:spcPts val="0"/>
              </a:spcAft>
            </a:pPr>
            <a:r>
              <a:rPr lang="en-US" sz="12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https://doi.org/10.1088/1748-0221/19/01/P01030</a:t>
            </a:r>
            <a:endParaRPr lang="en-US" sz="1200" u="sng" dirty="0">
              <a:solidFill>
                <a:srgbClr val="0000F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89077" y="4713647"/>
            <a:ext cx="1311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</a:rPr>
              <a:t>Martinez-Lema</a:t>
            </a:r>
          </a:p>
        </p:txBody>
      </p:sp>
      <p:sp>
        <p:nvSpPr>
          <p:cNvPr id="20" name="Explosion 1 19"/>
          <p:cNvSpPr/>
          <p:nvPr/>
        </p:nvSpPr>
        <p:spPr>
          <a:xfrm>
            <a:off x="3125507" y="2504936"/>
            <a:ext cx="143603" cy="158797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8" rIns="91413" bIns="4570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5268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89090" cy="365125"/>
          </a:xfrm>
        </p:spPr>
        <p:txBody>
          <a:bodyPr/>
          <a:lstStyle/>
          <a:p>
            <a:r>
              <a:rPr lang="en-US" dirty="0"/>
              <a:t>Amos Breskin - Novel Single-phase TPC Concepts DRD2-CERN 5.2.2024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7670-7742-4842-A360-17C539671760}" type="slidenum">
              <a:rPr lang="en-US" smtClean="0"/>
              <a:t>7</a:t>
            </a:fld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148814" y="1430098"/>
            <a:ext cx="8077981" cy="4697462"/>
            <a:chOff x="2259173" y="1196330"/>
            <a:chExt cx="8077981" cy="4697462"/>
          </a:xfrm>
        </p:grpSpPr>
        <p:grpSp>
          <p:nvGrpSpPr>
            <p:cNvPr id="20" name="Group 19"/>
            <p:cNvGrpSpPr/>
            <p:nvPr/>
          </p:nvGrpSpPr>
          <p:grpSpPr>
            <a:xfrm>
              <a:off x="2810140" y="3858337"/>
              <a:ext cx="2514599" cy="1630337"/>
              <a:chOff x="2464557" y="4908575"/>
              <a:chExt cx="2514599" cy="1630337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698490" y="4949072"/>
                <a:ext cx="2097142" cy="1589840"/>
              </a:xfrm>
              <a:prstGeom prst="rect">
                <a:avLst/>
              </a:prstGeom>
            </p:spPr>
          </p:pic>
          <p:sp>
            <p:nvSpPr>
              <p:cNvPr id="9" name="Rectangle 8"/>
              <p:cNvSpPr/>
              <p:nvPr/>
            </p:nvSpPr>
            <p:spPr>
              <a:xfrm>
                <a:off x="2464557" y="4908575"/>
                <a:ext cx="2514599" cy="8354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59173" y="1671049"/>
              <a:ext cx="3616535" cy="2876793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997367" y="3375092"/>
              <a:ext cx="889512" cy="2294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MHSP/COBRA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466778" y="1196330"/>
              <a:ext cx="32013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CsI + STRIP Multiplier on top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363168" y="2801664"/>
              <a:ext cx="893944" cy="22949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photocathode</a:t>
              </a: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6613902" y="1244596"/>
              <a:ext cx="3723252" cy="4649196"/>
              <a:chOff x="6966733" y="1437973"/>
              <a:chExt cx="2393471" cy="2507562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66733" y="1689322"/>
                <a:ext cx="2393471" cy="1614872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7402644" y="1437973"/>
                <a:ext cx="1521650" cy="2158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CsI + microstructure </a:t>
                </a:r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52247" y="3339742"/>
                <a:ext cx="1496309" cy="605793"/>
              </a:xfrm>
              <a:prstGeom prst="rect">
                <a:avLst/>
              </a:prstGeom>
            </p:spPr>
          </p:pic>
        </p:grpSp>
        <p:sp>
          <p:nvSpPr>
            <p:cNvPr id="21" name="TextBox 20"/>
            <p:cNvSpPr txBox="1"/>
            <p:nvPr/>
          </p:nvSpPr>
          <p:spPr>
            <a:xfrm>
              <a:off x="6766631" y="3181608"/>
              <a:ext cx="893944" cy="22949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photocathode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479489" y="66009"/>
            <a:ext cx="93537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+mj-lt"/>
              </a:rPr>
              <a:t>Charge &amp; Light multiplication with single microstructures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481999" y="578142"/>
            <a:ext cx="28100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1A15FB"/>
                </a:solidFill>
              </a:rPr>
              <a:t>S1 &amp; S2 detection</a:t>
            </a:r>
          </a:p>
        </p:txBody>
      </p:sp>
      <p:sp>
        <p:nvSpPr>
          <p:cNvPr id="25" name="Explosion 1 24"/>
          <p:cNvSpPr/>
          <p:nvPr/>
        </p:nvSpPr>
        <p:spPr>
          <a:xfrm>
            <a:off x="3543663" y="2734543"/>
            <a:ext cx="143603" cy="158797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8" rIns="91413" bIns="4570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Explosion 1 25"/>
          <p:cNvSpPr/>
          <p:nvPr/>
        </p:nvSpPr>
        <p:spPr>
          <a:xfrm>
            <a:off x="8081598" y="3035432"/>
            <a:ext cx="143603" cy="158797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8" rIns="91413" bIns="4570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584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11821" y="6464212"/>
            <a:ext cx="4938252" cy="365125"/>
          </a:xfrm>
        </p:spPr>
        <p:txBody>
          <a:bodyPr/>
          <a:lstStyle/>
          <a:p>
            <a:r>
              <a:rPr lang="en-US" dirty="0"/>
              <a:t>Amos Breskin - Novel Single-phase TPC Concepts DRD2-CERN 5.2.2024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3641" y="6503741"/>
            <a:ext cx="2743200" cy="365125"/>
          </a:xfrm>
        </p:spPr>
        <p:txBody>
          <a:bodyPr/>
          <a:lstStyle/>
          <a:p>
            <a:fld id="{5D907670-7742-4842-A360-17C539671760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40915" y="-26964"/>
            <a:ext cx="11680064" cy="719468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r>
              <a:rPr lang="en-US" sz="2900" b="1" dirty="0"/>
              <a:t>AIMS:</a:t>
            </a:r>
          </a:p>
          <a:p>
            <a:r>
              <a:rPr lang="en-US" sz="2900" dirty="0"/>
              <a:t>Light sensing from EL &amp; CM from microstructured electrodes in NL </a:t>
            </a:r>
            <a:r>
              <a:rPr lang="en-IL" sz="2900" dirty="0"/>
              <a:t>–</a:t>
            </a:r>
            <a:r>
              <a:rPr lang="en-US" sz="2900" dirty="0"/>
              <a:t> coupled to photosensor arrays. </a:t>
            </a:r>
          </a:p>
          <a:p>
            <a:pPr marL="0" indent="0">
              <a:buNone/>
            </a:pPr>
            <a:r>
              <a:rPr lang="en-US" sz="2900" dirty="0"/>
              <a:t>       - Single-element multiplier for S2 detection</a:t>
            </a:r>
          </a:p>
          <a:p>
            <a:pPr marL="0" indent="0">
              <a:buNone/>
            </a:pPr>
            <a:r>
              <a:rPr lang="en-US" sz="2900" dirty="0"/>
              <a:t>       - Cascaded-  &amp; single-element multipliers for combined S1 &amp; S2</a:t>
            </a:r>
          </a:p>
          <a:p>
            <a:pPr marL="0" indent="0">
              <a:buNone/>
            </a:pPr>
            <a:r>
              <a:rPr lang="en-US" sz="2900" b="1" dirty="0"/>
              <a:t>POTENTIAL ADVANTAGES:</a:t>
            </a:r>
          </a:p>
          <a:p>
            <a:r>
              <a:rPr lang="en-US" sz="2900" dirty="0"/>
              <a:t>Potentially Robust</a:t>
            </a:r>
          </a:p>
          <a:p>
            <a:r>
              <a:rPr lang="en-US" sz="2900" dirty="0"/>
              <a:t>Modular</a:t>
            </a:r>
          </a:p>
          <a:p>
            <a:r>
              <a:rPr lang="en-US" sz="2900" dirty="0"/>
              <a:t> Intense &amp; fast  S2 &amp; S1 induced light flashes by single e &amp; pe (100’s of photons/e)</a:t>
            </a:r>
          </a:p>
          <a:p>
            <a:pPr marL="0" indent="0">
              <a:buNone/>
            </a:pPr>
            <a:r>
              <a:rPr lang="en-US" sz="2900" dirty="0"/>
              <a:t>           </a:t>
            </a:r>
            <a:r>
              <a:rPr lang="en-IL" sz="2900" dirty="0">
                <a:sym typeface="Wingdings" panose="05000000000000000000" pitchFamily="2" charset="2"/>
              </a:rPr>
              <a:t></a:t>
            </a:r>
            <a:r>
              <a:rPr lang="en-US" sz="2900" dirty="0">
                <a:sym typeface="Wingdings" panose="05000000000000000000" pitchFamily="2" charset="2"/>
              </a:rPr>
              <a:t> permits deploying “high dark-noise” photosensors (SiPM, SPAD, </a:t>
            </a:r>
            <a:r>
              <a:rPr lang="en-US" sz="2900" dirty="0" err="1">
                <a:sym typeface="Wingdings" panose="05000000000000000000" pitchFamily="2" charset="2"/>
              </a:rPr>
              <a:t>etc</a:t>
            </a:r>
            <a:r>
              <a:rPr lang="en-US" sz="2900">
                <a:sym typeface="Wingdings" panose="05000000000000000000" pitchFamily="2" charset="2"/>
              </a:rPr>
              <a:t>)</a:t>
            </a:r>
            <a:endParaRPr lang="en-US" sz="29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900" dirty="0">
                <a:sym typeface="Wingdings" panose="05000000000000000000" pitchFamily="2" charset="2"/>
              </a:rPr>
              <a:t>           </a:t>
            </a:r>
            <a:r>
              <a:rPr lang="en-IL" sz="2900" dirty="0">
                <a:sym typeface="Wingdings" panose="05000000000000000000" pitchFamily="2" charset="2"/>
              </a:rPr>
              <a:t></a:t>
            </a:r>
            <a:r>
              <a:rPr lang="en-US" sz="2900" dirty="0">
                <a:sym typeface="Wingdings" panose="05000000000000000000" pitchFamily="2" charset="2"/>
              </a:rPr>
              <a:t> Potentially reduces detection threshold</a:t>
            </a:r>
            <a:endParaRPr lang="en-US" sz="2900" dirty="0"/>
          </a:p>
          <a:p>
            <a:pPr marL="0" indent="0">
              <a:buNone/>
            </a:pPr>
            <a:r>
              <a:rPr lang="en-US" sz="2900" b="1" dirty="0"/>
              <a:t>R&amp;D:</a:t>
            </a:r>
          </a:p>
          <a:p>
            <a:r>
              <a:rPr lang="en-US" sz="2900" dirty="0"/>
              <a:t>Focus - combined high-sensitivity light &amp; charge multipliers.</a:t>
            </a:r>
          </a:p>
          <a:p>
            <a:pPr marL="0" indent="0">
              <a:buNone/>
            </a:pPr>
            <a:r>
              <a:rPr lang="en-US" sz="2900" dirty="0"/>
              <a:t>     Currently: </a:t>
            </a:r>
            <a:r>
              <a:rPr lang="en-US" sz="2900" b="1" dirty="0"/>
              <a:t>VCC</a:t>
            </a:r>
            <a:r>
              <a:rPr lang="en-US" sz="2900" dirty="0"/>
              <a:t> light-emission studies in LXe (future: LAr).</a:t>
            </a:r>
          </a:p>
          <a:p>
            <a:r>
              <a:rPr lang="en-US" sz="2900" dirty="0"/>
              <a:t>Many open questions requiring simulations &amp; exp. R&amp;D (LAr, LXe):</a:t>
            </a:r>
          </a:p>
          <a:p>
            <a:pPr marL="0" indent="0">
              <a:buNone/>
            </a:pPr>
            <a:r>
              <a:rPr lang="en-US" sz="2900" dirty="0"/>
              <a:t>     maximizing photoyield, robustness, photocathode stability in NL, physical parameters in LAr, multiplier/sensor studies etc.</a:t>
            </a:r>
          </a:p>
          <a:p>
            <a:pPr marL="0" indent="0">
              <a:buNone/>
            </a:pPr>
            <a:r>
              <a:rPr lang="en-US" sz="2900" b="1" dirty="0"/>
              <a:t>EQUIPMENT:</a:t>
            </a:r>
          </a:p>
          <a:p>
            <a:pPr marL="0" indent="0">
              <a:buNone/>
            </a:pPr>
            <a:r>
              <a:rPr lang="en-US" sz="2900" dirty="0"/>
              <a:t>We possess 2 fully-equipped </a:t>
            </a:r>
            <a:r>
              <a:rPr lang="en-US" sz="2900" b="1" dirty="0"/>
              <a:t>cryostat systems </a:t>
            </a:r>
            <a:r>
              <a:rPr lang="en-US" sz="2900" dirty="0"/>
              <a:t>with LXe &amp; LAr purification, </a:t>
            </a:r>
          </a:p>
          <a:p>
            <a:pPr marL="0" indent="0">
              <a:buNone/>
            </a:pPr>
            <a:r>
              <a:rPr lang="en-US" sz="2900" dirty="0"/>
              <a:t>CsI evaporator, VUV monochromator etc. </a:t>
            </a:r>
            <a:endParaRPr lang="en-US" sz="2900" i="1" dirty="0"/>
          </a:p>
          <a:p>
            <a:pPr marL="0" indent="0">
              <a:buNone/>
            </a:pPr>
            <a:r>
              <a:rPr lang="en-US" sz="3300" i="1" dirty="0">
                <a:solidFill>
                  <a:srgbClr val="0000FF"/>
                </a:solidFill>
              </a:rPr>
              <a:t>Open to collaborations – seeking for students/postdocs!</a:t>
            </a:r>
            <a:endParaRPr lang="en-US" dirty="0"/>
          </a:p>
          <a:p>
            <a:pPr marL="0" indent="0" algn="ctr">
              <a:buNone/>
            </a:pPr>
            <a:r>
              <a:rPr lang="en-US" sz="33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anose="03010101010101010101" pitchFamily="66" charset="0"/>
              </a:rPr>
              <a:t>                                                                                                    </a:t>
            </a:r>
            <a:endParaRPr lang="en-U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Calligraphy" panose="03010101010101010101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61546" y="0"/>
            <a:ext cx="3663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Summary &amp; Outlook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7629385" y="1038388"/>
            <a:ext cx="4049635" cy="3143025"/>
            <a:chOff x="7442954" y="896345"/>
            <a:chExt cx="4049635" cy="3143025"/>
          </a:xfrm>
        </p:grpSpPr>
        <p:grpSp>
          <p:nvGrpSpPr>
            <p:cNvPr id="8" name="Group 7"/>
            <p:cNvGrpSpPr/>
            <p:nvPr/>
          </p:nvGrpSpPr>
          <p:grpSpPr>
            <a:xfrm>
              <a:off x="8258513" y="896345"/>
              <a:ext cx="2753644" cy="2434566"/>
              <a:chOff x="9553903" y="2286525"/>
              <a:chExt cx="1639614" cy="1541343"/>
            </a:xfrm>
          </p:grpSpPr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13391" y="2286525"/>
                <a:ext cx="1339305" cy="14320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Rectangle 2"/>
              <p:cNvSpPr/>
              <p:nvPr/>
            </p:nvSpPr>
            <p:spPr>
              <a:xfrm>
                <a:off x="9553903" y="3601045"/>
                <a:ext cx="1639614" cy="2268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442954" y="2901754"/>
              <a:ext cx="4049635" cy="1137616"/>
              <a:chOff x="8206758" y="3601045"/>
              <a:chExt cx="4049635" cy="1137616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8206758" y="3601045"/>
                <a:ext cx="4049635" cy="1137616"/>
                <a:chOff x="8209735" y="3621298"/>
                <a:chExt cx="4049635" cy="1137616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9363342" y="3720880"/>
                  <a:ext cx="1742422" cy="10232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9363342" y="3860614"/>
                  <a:ext cx="1742422" cy="102327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5" name="Straight Connector 14"/>
                <p:cNvCxnSpPr/>
                <p:nvPr/>
              </p:nvCxnSpPr>
              <p:spPr>
                <a:xfrm>
                  <a:off x="9363342" y="4112583"/>
                  <a:ext cx="1742422" cy="9302"/>
                </a:xfrm>
                <a:prstGeom prst="line">
                  <a:avLst/>
                </a:prstGeom>
                <a:ln w="762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9363342" y="4190153"/>
                  <a:ext cx="1742422" cy="3952"/>
                </a:xfrm>
                <a:prstGeom prst="line">
                  <a:avLst/>
                </a:prstGeom>
                <a:ln w="76200">
                  <a:solidFill>
                    <a:srgbClr val="00B05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Rectangle 23"/>
                <p:cNvSpPr/>
                <p:nvPr/>
              </p:nvSpPr>
              <p:spPr>
                <a:xfrm>
                  <a:off x="9179327" y="4167842"/>
                  <a:ext cx="2060572" cy="27056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9363342" y="3973388"/>
                  <a:ext cx="1876557" cy="199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Rectangle 28"/>
                <p:cNvSpPr/>
                <p:nvPr/>
              </p:nvSpPr>
              <p:spPr>
                <a:xfrm>
                  <a:off x="9363342" y="3649693"/>
                  <a:ext cx="1863073" cy="10496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9363342" y="3765127"/>
                  <a:ext cx="1742422" cy="425026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8209735" y="4389582"/>
                  <a:ext cx="404963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/>
                    <a:t>Example: cascaded S1/S2 sensor module</a:t>
                  </a: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11087987" y="3621298"/>
                  <a:ext cx="97186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photosensor</a:t>
                  </a: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11065513" y="3781404"/>
                  <a:ext cx="94436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ST substrate</a:t>
                  </a: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8960594" y="3806751"/>
                  <a:ext cx="46679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MSP</a:t>
                  </a:r>
                </a:p>
              </p:txBody>
            </p:sp>
          </p:grpSp>
          <p:sp>
            <p:nvSpPr>
              <p:cNvPr id="38" name="TextBox 37"/>
              <p:cNvSpPr txBox="1"/>
              <p:nvPr/>
            </p:nvSpPr>
            <p:spPr>
              <a:xfrm>
                <a:off x="8521429" y="3966434"/>
                <a:ext cx="90120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CsI/THGEM</a:t>
                </a:r>
              </a:p>
            </p:txBody>
          </p:sp>
        </p:grpSp>
        <p:cxnSp>
          <p:nvCxnSpPr>
            <p:cNvPr id="42" name="Straight Arrow Connector 41"/>
            <p:cNvCxnSpPr>
              <a:endCxn id="29" idx="2"/>
            </p:cNvCxnSpPr>
            <p:nvPr/>
          </p:nvCxnSpPr>
          <p:spPr>
            <a:xfrm flipH="1">
              <a:off x="9528098" y="2627736"/>
              <a:ext cx="448360" cy="40738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8863393" y="5803230"/>
            <a:ext cx="268420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en-US" sz="23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anose="03010101010101010101" pitchFamily="66" charset="0"/>
              </a:rPr>
              <a:t>Thank you!</a:t>
            </a:r>
            <a:endParaRPr lang="en-US" sz="23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476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984</Words>
  <Application>Microsoft Office PowerPoint</Application>
  <PresentationFormat>Widescreen</PresentationFormat>
  <Paragraphs>204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Calibri Light</vt:lpstr>
      <vt:lpstr>Lucida Calligraphy</vt:lpstr>
      <vt:lpstr>Symbol</vt:lpstr>
      <vt:lpstr>Times New Roman</vt:lpstr>
      <vt:lpstr>Office Theme</vt:lpstr>
      <vt:lpstr>2_Office Theme</vt:lpstr>
      <vt:lpstr>3_Office Theme</vt:lpstr>
      <vt:lpstr>PowerPoint Presentation</vt:lpstr>
      <vt:lpstr>PowerPoint Presentation</vt:lpstr>
      <vt:lpstr>Setup</vt:lpstr>
      <vt:lpstr>Prospects: MSGC vs COCA-COLA vs VCC </vt:lpstr>
      <vt:lpstr>PowerPoint Presentation</vt:lpstr>
      <vt:lpstr>PowerPoint Presentation</vt:lpstr>
      <vt:lpstr>PowerPoint Presentation</vt:lpstr>
      <vt:lpstr>PowerPoint Presentation</vt:lpstr>
    </vt:vector>
  </TitlesOfParts>
  <Company>WIS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Amos Breskin</dc:creator>
  <cp:lastModifiedBy>Caroline Cazenoves</cp:lastModifiedBy>
  <cp:revision>47</cp:revision>
  <dcterms:created xsi:type="dcterms:W3CDTF">2024-02-04T10:59:38Z</dcterms:created>
  <dcterms:modified xsi:type="dcterms:W3CDTF">2024-02-05T13:04:26Z</dcterms:modified>
</cp:coreProperties>
</file>