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1" r:id="rId5"/>
  </p:sldMasterIdLst>
  <p:notesMasterIdLst>
    <p:notesMasterId r:id="rId18"/>
  </p:notesMasterIdLst>
  <p:handoutMasterIdLst>
    <p:handoutMasterId r:id="rId19"/>
  </p:handoutMasterIdLst>
  <p:sldIdLst>
    <p:sldId id="263" r:id="rId6"/>
    <p:sldId id="1977" r:id="rId7"/>
    <p:sldId id="2575" r:id="rId8"/>
    <p:sldId id="2579" r:id="rId9"/>
    <p:sldId id="2564" r:id="rId10"/>
    <p:sldId id="2010" r:id="rId11"/>
    <p:sldId id="2004" r:id="rId12"/>
    <p:sldId id="260" r:id="rId13"/>
    <p:sldId id="2556" r:id="rId14"/>
    <p:sldId id="1962" r:id="rId15"/>
    <p:sldId id="2578" r:id="rId16"/>
    <p:sldId id="2576" r:id="rId17"/>
  </p:sldIdLst>
  <p:sldSz cx="12192000" cy="6858000"/>
  <p:notesSz cx="6985000" cy="92837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>
          <p15:clr>
            <a:srgbClr val="A4A3A4"/>
          </p15:clr>
        </p15:guide>
        <p15:guide id="2" orient="horz" pos="4186">
          <p15:clr>
            <a:srgbClr val="A4A3A4"/>
          </p15:clr>
        </p15:guide>
        <p15:guide id="3" orient="horz" pos="3394">
          <p15:clr>
            <a:srgbClr val="A4A3A4"/>
          </p15:clr>
        </p15:guide>
        <p15:guide id="4" orient="horz" pos="777">
          <p15:clr>
            <a:srgbClr val="A4A3A4"/>
          </p15:clr>
        </p15:guide>
        <p15:guide id="5" orient="horz" pos="1749">
          <p15:clr>
            <a:srgbClr val="A4A3A4"/>
          </p15:clr>
        </p15:guide>
        <p15:guide id="6" orient="horz" pos="457">
          <p15:clr>
            <a:srgbClr val="A4A3A4"/>
          </p15:clr>
        </p15:guide>
        <p15:guide id="7" pos="380">
          <p15:clr>
            <a:srgbClr val="A4A3A4"/>
          </p15:clr>
        </p15:guide>
        <p15:guide id="8" pos="73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83" autoAdjust="0"/>
    <p:restoredTop sz="98464" autoAdjust="0"/>
  </p:normalViewPr>
  <p:slideViewPr>
    <p:cSldViewPr snapToGrid="0" snapToObjects="1">
      <p:cViewPr varScale="1">
        <p:scale>
          <a:sx n="107" d="100"/>
          <a:sy n="107" d="100"/>
        </p:scale>
        <p:origin x="192" y="256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380"/>
        <p:guide pos="73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A1FEBC-C054-B9ED-AF4E-4324E10B8A5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2F6563-F9B3-B92B-AFB4-3BDF145C6E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C350CC9-D3B7-4C49-8010-521721CF1BE5}" type="datetimeFigureOut">
              <a:rPr lang="en-US"/>
              <a:pPr>
                <a:defRPr/>
              </a:pPr>
              <a:t>2/5/24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96E3BB-C5C7-63EE-BA09-954E411537F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45B34-3370-7EB4-6D00-753259B282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6FBA643-6559-474A-A8BA-CC9E0BCB5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AAB270-F5E5-02F1-1915-2C5E00DFEFE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A00E1-1E6E-3F93-3DE9-3322561327A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7E4E0B0-8815-584C-9C64-E3B467511D13}" type="datetimeFigureOut">
              <a:rPr lang="en-US"/>
              <a:pPr>
                <a:defRPr/>
              </a:pPr>
              <a:t>2/5/24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C77996B-628D-E764-BD34-1A9D79DAAF2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CB0AB07-975C-8A8F-5CC9-8723A51128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E90105-9E21-F221-F64E-13EC7B5763F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CF406-64EF-59A3-105E-A0229A367F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01BA13D-8436-8644-AAA3-420F9F5D1E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867556cdda_12_89:notes"/>
          <p:cNvSpPr txBox="1">
            <a:spLocks noGrp="1"/>
          </p:cNvSpPr>
          <p:nvPr>
            <p:ph type="body" idx="1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50" tIns="46475" rIns="92950" bIns="464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g2867556cdda_12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11746"/>
            <a:ext cx="11057467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5367" y="3209908"/>
            <a:ext cx="11061700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673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2867556cdda_12_27"/>
          <p:cNvSpPr txBox="1"/>
          <p:nvPr/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g2867556cdda_12_27"/>
          <p:cNvSpPr txBox="1">
            <a:spLocks noGrp="1"/>
          </p:cNvSpPr>
          <p:nvPr>
            <p:ph type="title"/>
          </p:nvPr>
        </p:nvSpPr>
        <p:spPr>
          <a:xfrm>
            <a:off x="609600" y="432610"/>
            <a:ext cx="11057467" cy="569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g2867556cdda_12_27"/>
          <p:cNvSpPr txBox="1">
            <a:spLocks noGrp="1"/>
          </p:cNvSpPr>
          <p:nvPr>
            <p:ph type="body" idx="1"/>
          </p:nvPr>
        </p:nvSpPr>
        <p:spPr>
          <a:xfrm>
            <a:off x="609600" y="1238250"/>
            <a:ext cx="11057467" cy="4846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3666A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63666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3666A"/>
              </a:buClr>
              <a:buSzPts val="1800"/>
              <a:buFont typeface="Merriweather Sans"/>
              <a:buChar char="-"/>
              <a:defRPr sz="2000" b="0" i="0" u="none" strike="noStrike" cap="none">
                <a:solidFill>
                  <a:srgbClr val="63666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29183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63666A"/>
              </a:buClr>
              <a:buSzPts val="1584"/>
              <a:buFont typeface="Arial"/>
              <a:buChar char="•"/>
              <a:defRPr sz="1800" b="0" i="0" u="none" strike="noStrike" cap="none">
                <a:solidFill>
                  <a:srgbClr val="63666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2003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63666A"/>
              </a:buClr>
              <a:buSzPts val="1440"/>
              <a:buFont typeface="Merriweather Sans"/>
              <a:buChar char="-"/>
              <a:defRPr sz="1600" b="0" i="0" u="none" strike="noStrike" cap="none">
                <a:solidFill>
                  <a:srgbClr val="63666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06832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63666A"/>
              </a:buClr>
              <a:buSzPts val="1232"/>
              <a:buFont typeface="Arial"/>
              <a:buChar char="•"/>
              <a:defRPr sz="1400" b="0" i="0" u="none" strike="noStrike" cap="none">
                <a:solidFill>
                  <a:srgbClr val="63666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g2867556cdda_12_27"/>
          <p:cNvSpPr txBox="1">
            <a:spLocks noGrp="1"/>
          </p:cNvSpPr>
          <p:nvPr>
            <p:ph type="dt" idx="10"/>
          </p:nvPr>
        </p:nvSpPr>
        <p:spPr>
          <a:xfrm>
            <a:off x="1305985" y="6488431"/>
            <a:ext cx="1005894" cy="187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 Feb 2024</a:t>
            </a:r>
            <a:endParaRPr/>
          </a:p>
        </p:txBody>
      </p:sp>
      <p:sp>
        <p:nvSpPr>
          <p:cNvPr id="40" name="Google Shape;40;g2867556cdda_12_27"/>
          <p:cNvSpPr txBox="1">
            <a:spLocks noGrp="1"/>
          </p:cNvSpPr>
          <p:nvPr>
            <p:ph type="ftr" idx="11"/>
          </p:nvPr>
        </p:nvSpPr>
        <p:spPr>
          <a:xfrm>
            <a:off x="2648998" y="6488432"/>
            <a:ext cx="7329349" cy="187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D. Dwyer | Scaling LArPix: Progress and Plans</a:t>
            </a:r>
            <a:endParaRPr/>
          </a:p>
        </p:txBody>
      </p:sp>
      <p:sp>
        <p:nvSpPr>
          <p:cNvPr id="41" name="Google Shape;41;g2867556cdda_12_27"/>
          <p:cNvSpPr txBox="1">
            <a:spLocks noGrp="1"/>
          </p:cNvSpPr>
          <p:nvPr>
            <p:ph type="sldNum" idx="12"/>
          </p:nvPr>
        </p:nvSpPr>
        <p:spPr>
          <a:xfrm>
            <a:off x="415435" y="6488431"/>
            <a:ext cx="700617" cy="187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8375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F5329A6-BF8F-76BB-4A25-9395C84FC272}"/>
              </a:ext>
            </a:extLst>
          </p:cNvPr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09600" y="1238250"/>
            <a:ext cx="11057467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EB2A01-E885-A8F8-05A6-1676A1F9C6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2598738" y="6488113"/>
            <a:ext cx="6965950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Scaling LArPix: Progress and Plans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13E82D0-70E5-CDA2-5346-8520B2A001E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92125" y="6488113"/>
            <a:ext cx="700088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D0DE7-A7AD-D543-A114-15C4DC2DE2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A47CBF2-9050-C953-FD4A-C2E150D385D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306513" y="6488113"/>
            <a:ext cx="1096962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609600" y="1238250"/>
            <a:ext cx="5331795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6335272" y="1238250"/>
            <a:ext cx="5331795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4314AB4-006B-C2FE-7319-73EE6C4D7FA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Scaling LArPix: Progress and Plans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CA642F2-01E0-C52C-8EF7-321597A0C73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00050" y="6488113"/>
            <a:ext cx="700088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DEF9A-7E93-9B45-A562-4FE8B21B40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5694-9354-6231-5ABE-89FC2A50CA4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1306513" y="6488113"/>
            <a:ext cx="1354137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63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6" y="5347369"/>
            <a:ext cx="53381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4745" y="432611"/>
            <a:ext cx="11072356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6244260" y="5347369"/>
            <a:ext cx="54228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609600" y="1238250"/>
            <a:ext cx="5331795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6335272" y="1238250"/>
            <a:ext cx="5331795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lang="en-US" sz="22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Geneva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29B3534-F197-908E-87A6-68399FE1C4C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Scaling LArPix: Progress and Plans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1878B9-90F4-9F1E-1CF8-C295BACEAC7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1C53B-5653-664E-972C-E3B918265D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D49D090-36A9-F5B8-C241-F5CB7405DE82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1306513" y="6488113"/>
            <a:ext cx="15144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606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09600" y="1238251"/>
            <a:ext cx="11057467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B01870C-C160-4FA8-D3B9-4D0B33E43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20988" y="6488113"/>
            <a:ext cx="7104062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Scaling LArPix: Progress and Plans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1544EA-CA2E-CA98-D6EA-7AF3ED136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2125" y="6488113"/>
            <a:ext cx="700088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FD4E8-9988-4F47-B2FB-E78D7577C5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BB1E2-4E35-F71F-3D86-B827FA08AFD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306513" y="6488113"/>
            <a:ext cx="13239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459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8CA4738-AEE1-D273-D661-D920513E5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Scaling LArPix: Progress and Plans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3429FFC-F694-7030-F141-1A5D6C5F2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1963" y="6488113"/>
            <a:ext cx="700087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122EC-C78B-B64A-8661-0CE910AED5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76AEB-8EB4-393B-8DEB-B2968AF1487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306513" y="6488113"/>
            <a:ext cx="15144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20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175906"/>
            <a:ext cx="402336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955118" y="1238250"/>
            <a:ext cx="6711949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29098"/>
            <a:ext cx="11057467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609600" y="1238250"/>
            <a:ext cx="4023365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C3BCEBF-0FDA-8906-8F4D-0B31A62E1986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D. Dwyer | Scaling LArPix: Progress and Plans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833515D-5F5D-5DB6-4034-EFCBCF32E433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FE9A8BB-4288-A74D-A85A-270C1F2F72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061482-AB04-0F57-13B3-EFE61E8B2FB7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1306513" y="6488113"/>
            <a:ext cx="1312862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92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5366" y="1227138"/>
            <a:ext cx="11061700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686118"/>
            <a:ext cx="11057460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425569"/>
            <a:ext cx="11057461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73D7210-9EC7-A472-292C-EA0A6F9EF6F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D. Dwyer | Scaling LArPix: Progress and Plans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017ECB3-6E15-BC15-5935-43D869D57D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sz="1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83BD2E10-F2D7-A84D-BA4A-A9A60A9441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2094C8-3778-F521-8792-FD2F4DB25E5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306513" y="6488113"/>
            <a:ext cx="15144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153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85BB8-D37C-685E-FFD6-79E563D978EC}"/>
              </a:ext>
            </a:extLst>
          </p:cNvPr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5368" y="462518"/>
            <a:ext cx="109728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605373" y="1207770"/>
            <a:ext cx="10977028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49731EF-BCFB-0E9D-F91D-C8323A6F18D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171575" y="6550025"/>
            <a:ext cx="1331913" cy="1587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4DA8C8-95AF-0FC1-25C2-7772F4CDFD6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503488" y="6550025"/>
            <a:ext cx="5799137" cy="1587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D. Dwyer | Scaling LArPix: Progress and Plans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E80890-77D1-DCA1-2702-FECD090F4C2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04838" y="6550025"/>
            <a:ext cx="566737" cy="1587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3325C7B5-8F24-6C46-8DA8-E253D0C63C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71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7D177C0-FF1E-2DF3-125B-1C52AC4E29A5}"/>
              </a:ext>
            </a:extLst>
          </p:cNvPr>
          <p:cNvCxnSpPr>
            <a:cxnSpLocks/>
          </p:cNvCxnSpPr>
          <p:nvPr/>
        </p:nvCxnSpPr>
        <p:spPr>
          <a:xfrm>
            <a:off x="379413" y="476250"/>
            <a:ext cx="11599862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C9027F8-68AC-BBB3-0214-4611804A2E27}"/>
              </a:ext>
            </a:extLst>
          </p:cNvPr>
          <p:cNvCxnSpPr>
            <a:cxnSpLocks/>
          </p:cNvCxnSpPr>
          <p:nvPr/>
        </p:nvCxnSpPr>
        <p:spPr>
          <a:xfrm>
            <a:off x="287338" y="5729288"/>
            <a:ext cx="11691937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D56C1DF-0066-5789-3DC9-C881B87D565C}"/>
              </a:ext>
            </a:extLst>
          </p:cNvPr>
          <p:cNvCxnSpPr>
            <a:cxnSpLocks/>
          </p:cNvCxnSpPr>
          <p:nvPr/>
        </p:nvCxnSpPr>
        <p:spPr>
          <a:xfrm>
            <a:off x="287338" y="6357938"/>
            <a:ext cx="116681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02575-0988-0F86-011B-061B3E09B3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6513" y="6488113"/>
            <a:ext cx="1312862" cy="200025"/>
          </a:xfrm>
          <a:prstGeom prst="rect">
            <a:avLst/>
          </a:prstGeom>
        </p:spPr>
        <p:txBody>
          <a:bodyPr lIns="0" tIns="0" rIns="0" bIns="0" anchor="b" anchorCtr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CEC5B-495E-603C-736D-B82D73293D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20988" y="6488113"/>
            <a:ext cx="7329487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D. Dwyer | Scaling LArPix: Progress and Plans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B6E58-14BA-291C-BB41-AA892D81D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3538" y="6488113"/>
            <a:ext cx="700087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 b="1" i="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77A8F15B-14E5-A54E-A796-BF51548EF5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.gif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40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.gif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003DD726-37DA-6F5D-9519-39C4FAFC37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719" y="1282327"/>
            <a:ext cx="11201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Scaling </a:t>
            </a:r>
            <a:r>
              <a:rPr lang="en-US" altLang="en-US" dirty="0" err="1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LArTPC</a:t>
            </a: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 pixel readout: </a:t>
            </a:r>
            <a:b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</a:b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Progress and Plans</a:t>
            </a:r>
            <a:endParaRPr lang="en-US" altLang="en-US" sz="2800" dirty="0">
              <a:latin typeface="Helvetica" pitchFamily="2" charset="0"/>
              <a:ea typeface="Geneva" panose="020B0503030404040204" pitchFamily="34" charset="0"/>
              <a:cs typeface="Geneva" panose="020B0503030404040204" pitchFamily="34" charset="0"/>
            </a:endParaRPr>
          </a:p>
        </p:txBody>
      </p:sp>
      <p:sp>
        <p:nvSpPr>
          <p:cNvPr id="13314" name="Text Placeholder 2">
            <a:extLst>
              <a:ext uri="{FF2B5EF4-FFF2-40B4-BE49-F238E27FC236}">
                <a16:creationId xmlns:a16="http://schemas.microsoft.com/office/drawing/2014/main" id="{21E762C7-953F-6A60-6E53-9D37D45F213B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402957" y="2438027"/>
            <a:ext cx="11061700" cy="1720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Dan Dwyer (Berkeley Lab)</a:t>
            </a:r>
          </a:p>
          <a:p>
            <a:pPr eaLnBrk="1" hangingPunct="1"/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DRD2 Collaboration Meeting </a:t>
            </a:r>
          </a:p>
          <a:p>
            <a:pPr eaLnBrk="1" hangingPunct="1"/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5-7 Feb 2024</a:t>
            </a:r>
          </a:p>
        </p:txBody>
      </p:sp>
      <p:sp>
        <p:nvSpPr>
          <p:cNvPr id="13315" name="Picture 3">
            <a:extLst>
              <a:ext uri="{FF2B5EF4-FFF2-40B4-BE49-F238E27FC236}">
                <a16:creationId xmlns:a16="http://schemas.microsoft.com/office/drawing/2014/main" id="{5BD6D186-AD5F-17E1-153D-F9274D62CA3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43825" y="541338"/>
            <a:ext cx="3922713" cy="51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13316" name="Picture 1">
            <a:extLst>
              <a:ext uri="{FF2B5EF4-FFF2-40B4-BE49-F238E27FC236}">
                <a16:creationId xmlns:a16="http://schemas.microsoft.com/office/drawing/2014/main" id="{8A978010-3247-3CFC-6695-C80D1FF62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550" y="541338"/>
            <a:ext cx="3922713" cy="51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4">
            <a:extLst>
              <a:ext uri="{FF2B5EF4-FFF2-40B4-BE49-F238E27FC236}">
                <a16:creationId xmlns:a16="http://schemas.microsoft.com/office/drawing/2014/main" id="{A05C651B-191E-088B-1DB2-8A8CE7D76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06" y="665521"/>
            <a:ext cx="1945012" cy="2018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C4244FE6-687C-8F50-0EA2-452EE525FB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395" y="4168213"/>
            <a:ext cx="1380099" cy="138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FF2E365C-E10F-14B2-26A3-7C991AB34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6" y="3040932"/>
            <a:ext cx="4161976" cy="215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icture 23">
            <a:extLst>
              <a:ext uri="{FF2B5EF4-FFF2-40B4-BE49-F238E27FC236}">
                <a16:creationId xmlns:a16="http://schemas.microsoft.com/office/drawing/2014/main" id="{54C016FC-0B89-54EF-EE6C-E0B6A95983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2575" y="2700338"/>
            <a:ext cx="6210300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9698" name="Title 6">
            <a:extLst>
              <a:ext uri="{FF2B5EF4-FFF2-40B4-BE49-F238E27FC236}">
                <a16:creationId xmlns:a16="http://schemas.microsoft.com/office/drawing/2014/main" id="{6F4A7C58-A7FA-2329-80E4-DC436B1B30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Far Detector Pixel Readout: Key Requirements </a:t>
            </a:r>
          </a:p>
        </p:txBody>
      </p:sp>
      <p:sp>
        <p:nvSpPr>
          <p:cNvPr id="29699" name="Date Placeholder 2">
            <a:extLst>
              <a:ext uri="{FF2B5EF4-FFF2-40B4-BE49-F238E27FC236}">
                <a16:creationId xmlns:a16="http://schemas.microsoft.com/office/drawing/2014/main" id="{27A599C6-5517-DDA1-CC79-C71E5A97689F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6 Feb 2024</a:t>
            </a:r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60CD8F7A-1367-ED3F-5667-53C067CE2BC3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989C33-B33D-7141-B583-604784B35B11}" type="slidenum">
              <a:rPr lang="en-US" altLang="en-US" smtClean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29701" name="Footer Placeholder 1">
            <a:extLst>
              <a:ext uri="{FF2B5EF4-FFF2-40B4-BE49-F238E27FC236}">
                <a16:creationId xmlns:a16="http://schemas.microsoft.com/office/drawing/2014/main" id="{5F89A49E-8FBE-697F-3673-41A1440E10A1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D. Dwyer | Scaling LArPix: Progress and Plans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463B09-9E54-AC52-5085-3B629521E5F8}"/>
              </a:ext>
            </a:extLst>
          </p:cNvPr>
          <p:cNvSpPr txBox="1"/>
          <p:nvPr/>
        </p:nvSpPr>
        <p:spPr>
          <a:xfrm>
            <a:off x="258763" y="1606550"/>
            <a:ext cx="12163425" cy="42465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chemeClr val="tx2"/>
                </a:solidFill>
              </a:rPr>
              <a:t>Requirement		Approx. Value	</a:t>
            </a:r>
            <a:r>
              <a:rPr lang="en-US" sz="2200" b="1" dirty="0" err="1">
                <a:solidFill>
                  <a:schemeClr val="tx2"/>
                </a:solidFill>
              </a:rPr>
              <a:t>LArPix</a:t>
            </a:r>
            <a:r>
              <a:rPr lang="en-US" sz="2200" b="1" dirty="0">
                <a:solidFill>
                  <a:schemeClr val="tx2"/>
                </a:solidFill>
              </a:rPr>
              <a:t>			Comment</a:t>
            </a:r>
          </a:p>
          <a:p>
            <a:pPr>
              <a:defRPr/>
            </a:pPr>
            <a:endParaRPr lang="en-US" sz="600" dirty="0"/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Granularity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4.7 mm			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3.8 mm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Latest LArPix-v2b design has 3.8mm pixel pitch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Noise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1000 e- ENC		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900 e- ENC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Noise as measured in ~100k-pixel TPC with LArPix-v2a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200 keV			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200 keV	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1/4-MIP signal efficiency currently marginal for both ND and FD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Power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20 W/m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14 W/m</a:t>
            </a:r>
            <a:r>
              <a:rPr lang="en-US" sz="1600" baseline="30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	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Anode heat flux less than heat from cryostat walls.  Mitigate boiling at anode.</a:t>
            </a:r>
            <a:endParaRPr lang="en-US" sz="1400" baseline="300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Digital Multiplexing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&gt; 10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pixels/channel	</a:t>
            </a:r>
            <a:r>
              <a:rPr lang="en-US" sz="1600" dirty="0">
                <a:solidFill>
                  <a:srgbClr val="C00000"/>
                </a:solidFill>
              </a:rPr>
              <a:t>10</a:t>
            </a:r>
            <a:r>
              <a:rPr lang="en-US" sz="1600" baseline="30000" dirty="0">
                <a:solidFill>
                  <a:srgbClr val="C00000"/>
                </a:solidFill>
              </a:rPr>
              <a:t>5</a:t>
            </a:r>
            <a:r>
              <a:rPr lang="en-US" sz="1600" dirty="0">
                <a:solidFill>
                  <a:srgbClr val="C00000"/>
                </a:solidFill>
              </a:rPr>
              <a:t> pixels/channel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Ok for ND.</a:t>
            </a:r>
            <a:r>
              <a:rPr lang="en-US" sz="1400" dirty="0">
                <a:solidFill>
                  <a:srgbClr val="C00000"/>
                </a:solidFill>
              </a:rPr>
              <a:t> 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O(10x) digital aggregator needed to reduce FD cabling/feedthroughs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Reliability/Longevity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5% failure/10yrs	</a:t>
            </a:r>
            <a:r>
              <a:rPr lang="en-US" sz="1600" i="1" dirty="0">
                <a:solidFill>
                  <a:srgbClr val="C00000"/>
                </a:solidFill>
              </a:rPr>
              <a:t>(Unknown)</a:t>
            </a:r>
            <a:r>
              <a:rPr lang="en-US" sz="1600" dirty="0">
                <a:solidFill>
                  <a:srgbClr val="C00000"/>
                </a:solidFill>
              </a:rPr>
              <a:t>	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Cryo-longevity to be assessed as part of ND prototyping program</a:t>
            </a:r>
          </a:p>
          <a:p>
            <a:pPr>
              <a:defRPr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system cost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$20k/m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$10k/m</a:t>
            </a:r>
            <a:r>
              <a:rPr lang="en-US" sz="1600" baseline="30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production cost includes full system assembly, cold/warm electronics, etc.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Production throughput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&gt; 1000 m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yr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600" dirty="0">
                <a:solidFill>
                  <a:srgbClr val="C00000"/>
                </a:solidFill>
              </a:rPr>
              <a:t>O(200) m</a:t>
            </a:r>
            <a:r>
              <a:rPr lang="en-US" sz="1600" baseline="30000" dirty="0">
                <a:solidFill>
                  <a:srgbClr val="C00000"/>
                </a:solidFill>
              </a:rPr>
              <a:t>2</a:t>
            </a:r>
            <a:r>
              <a:rPr lang="en-US" sz="1600" dirty="0">
                <a:solidFill>
                  <a:srgbClr val="C00000"/>
                </a:solidFill>
              </a:rPr>
              <a:t>/</a:t>
            </a:r>
            <a:r>
              <a:rPr lang="en-US" sz="1600" dirty="0" err="1">
                <a:solidFill>
                  <a:srgbClr val="C00000"/>
                </a:solidFill>
              </a:rPr>
              <a:t>yr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OK for ND.  5x needed for FD.  May be possible with current or additional vendors.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Testing throughput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&gt; 1000 m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yr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600" dirty="0">
                <a:solidFill>
                  <a:srgbClr val="C00000"/>
                </a:solidFill>
              </a:rPr>
              <a:t>O(50) m</a:t>
            </a:r>
            <a:r>
              <a:rPr lang="en-US" sz="1600" baseline="30000" dirty="0">
                <a:solidFill>
                  <a:srgbClr val="C00000"/>
                </a:solidFill>
              </a:rPr>
              <a:t>2</a:t>
            </a:r>
            <a:r>
              <a:rPr lang="en-US" sz="1600" dirty="0">
                <a:solidFill>
                  <a:srgbClr val="C00000"/>
                </a:solidFill>
              </a:rPr>
              <a:t>/</a:t>
            </a:r>
            <a:r>
              <a:rPr lang="en-US" sz="1600" dirty="0" err="1">
                <a:solidFill>
                  <a:srgbClr val="C00000"/>
                </a:solidFill>
              </a:rPr>
              <a:t>yr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4x needed for ND; 20x needed for FD.  More QC testing partners needed.</a:t>
            </a:r>
          </a:p>
          <a:p>
            <a:pPr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sz="1400" baseline="300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668F45-88C9-FF8C-3CE0-91DCAD8331BB}"/>
              </a:ext>
            </a:extLst>
          </p:cNvPr>
          <p:cNvSpPr txBox="1"/>
          <p:nvPr/>
        </p:nvSpPr>
        <p:spPr>
          <a:xfrm>
            <a:off x="833438" y="1065213"/>
            <a:ext cx="102409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summary of the requirements that would drive system design and production for a future Far Detector</a:t>
            </a:r>
          </a:p>
        </p:txBody>
      </p:sp>
      <p:sp>
        <p:nvSpPr>
          <p:cNvPr id="29704" name="TextBox 2">
            <a:extLst>
              <a:ext uri="{FF2B5EF4-FFF2-40B4-BE49-F238E27FC236}">
                <a16:creationId xmlns:a16="http://schemas.microsoft.com/office/drawing/2014/main" id="{A9ED2296-C8F6-7E3A-1BEA-E854C0E7AD68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09549" y="2357437"/>
            <a:ext cx="730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sz="1400" b="1" i="1">
                <a:solidFill>
                  <a:schemeClr val="tx2"/>
                </a:solidFill>
              </a:rPr>
              <a:t>Science</a:t>
            </a:r>
          </a:p>
        </p:txBody>
      </p:sp>
      <p:sp>
        <p:nvSpPr>
          <p:cNvPr id="29705" name="TextBox 3">
            <a:extLst>
              <a:ext uri="{FF2B5EF4-FFF2-40B4-BE49-F238E27FC236}">
                <a16:creationId xmlns:a16="http://schemas.microsoft.com/office/drawing/2014/main" id="{FFA5219D-793E-EB7A-C9D5-1EE7A32583A9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79412" y="3297237"/>
            <a:ext cx="1073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sz="1400" b="1" i="1">
                <a:solidFill>
                  <a:schemeClr val="tx2"/>
                </a:solidFill>
              </a:rPr>
              <a:t>Engineering</a:t>
            </a:r>
          </a:p>
        </p:txBody>
      </p:sp>
      <p:sp>
        <p:nvSpPr>
          <p:cNvPr id="29706" name="TextBox 4">
            <a:extLst>
              <a:ext uri="{FF2B5EF4-FFF2-40B4-BE49-F238E27FC236}">
                <a16:creationId xmlns:a16="http://schemas.microsoft.com/office/drawing/2014/main" id="{335A78D8-4F37-ACC5-B803-903F080EE79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39724" y="4352925"/>
            <a:ext cx="996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sz="1400" b="1" i="1">
                <a:solidFill>
                  <a:schemeClr val="tx2"/>
                </a:solidFill>
              </a:rPr>
              <a:t>Production</a:t>
            </a:r>
          </a:p>
        </p:txBody>
      </p:sp>
      <p:sp>
        <p:nvSpPr>
          <p:cNvPr id="29707" name="TextBox 7">
            <a:extLst>
              <a:ext uri="{FF2B5EF4-FFF2-40B4-BE49-F238E27FC236}">
                <a16:creationId xmlns:a16="http://schemas.microsoft.com/office/drawing/2014/main" id="{976DAF6F-D226-1178-1324-1CBDF44E1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4150" y="5346700"/>
            <a:ext cx="59705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i="1">
                <a:solidFill>
                  <a:schemeClr val="tx2"/>
                </a:solidFill>
              </a:rPr>
              <a:t>Most important steps toward Pixelization of a Far Detector:</a:t>
            </a:r>
          </a:p>
          <a:p>
            <a:r>
              <a:rPr lang="en-US" altLang="en-US" sz="1500" i="1">
                <a:solidFill>
                  <a:schemeClr val="tx2"/>
                </a:solidFill>
              </a:rPr>
              <a:t>  - Design and prototype a cryo-robust digital aggregator </a:t>
            </a:r>
          </a:p>
          <a:p>
            <a:r>
              <a:rPr lang="en-US" altLang="en-US" sz="1500" i="1">
                <a:solidFill>
                  <a:schemeClr val="tx2"/>
                </a:solidFill>
              </a:rPr>
              <a:t>  - Develop plan and partners to achieve FD-scale QC testing throughput </a:t>
            </a:r>
          </a:p>
        </p:txBody>
      </p:sp>
    </p:spTree>
    <p:extLst>
      <p:ext uri="{BB962C8B-B14F-4D97-AF65-F5344CB8AC3E}">
        <p14:creationId xmlns:p14="http://schemas.microsoft.com/office/powerpoint/2010/main" val="658339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>
            <a:extLst>
              <a:ext uri="{FF2B5EF4-FFF2-40B4-BE49-F238E27FC236}">
                <a16:creationId xmlns:a16="http://schemas.microsoft.com/office/drawing/2014/main" id="{9CAE49DD-6B8A-E80E-7126-AC8808081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94" y="3615277"/>
            <a:ext cx="1901227" cy="247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1" name="Title 1">
            <a:extLst>
              <a:ext uri="{FF2B5EF4-FFF2-40B4-BE49-F238E27FC236}">
                <a16:creationId xmlns:a16="http://schemas.microsoft.com/office/drawing/2014/main" id="{F2136E2B-5D00-0FB7-C21A-7275EC5B7D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33388"/>
            <a:ext cx="11056938" cy="568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err="1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LightPix</a:t>
            </a: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: Scalable Cryogenic </a:t>
            </a:r>
            <a:r>
              <a:rPr lang="en-US" altLang="en-US" dirty="0" err="1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SiPM</a:t>
            </a: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 Readout Electronics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EAA3C1-4D90-5339-6B9F-2C6ABC8B108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Dwyer | Scaling LArPix: Progress and Plans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3A7DFF-4D20-089D-568F-4B462DAD4B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95F8998-0DFA-7D42-BDEE-0F49537826CE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747117-13AF-3E25-59E0-3109EFE3DA98}"/>
              </a:ext>
            </a:extLst>
          </p:cNvPr>
          <p:cNvSpPr>
            <a:spLocks noGrp="1"/>
          </p:cNvSpPr>
          <p:nvPr>
            <p:ph type="dt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  <p:sp>
        <p:nvSpPr>
          <p:cNvPr id="30726" name="Picture 15">
            <a:extLst>
              <a:ext uri="{FF2B5EF4-FFF2-40B4-BE49-F238E27FC236}">
                <a16:creationId xmlns:a16="http://schemas.microsoft.com/office/drawing/2014/main" id="{D7EEC0ED-8524-BCE8-CD49-3A8CAB9DA10C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2655570" y="3865563"/>
            <a:ext cx="3033713" cy="227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0727" name="Picture 16">
            <a:extLst>
              <a:ext uri="{FF2B5EF4-FFF2-40B4-BE49-F238E27FC236}">
                <a16:creationId xmlns:a16="http://schemas.microsoft.com/office/drawing/2014/main" id="{03626409-0053-4F89-6ECA-8591C5634F3A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6016308" y="3865563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0728" name="TextBox 7">
            <a:extLst>
              <a:ext uri="{FF2B5EF4-FFF2-40B4-BE49-F238E27FC236}">
                <a16:creationId xmlns:a16="http://schemas.microsoft.com/office/drawing/2014/main" id="{8262FBCE-1AA6-D391-4F25-3CF37AD41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170" y="3046186"/>
            <a:ext cx="43336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algn="ctr" eaLnBrk="1" hangingPunct="1"/>
            <a:r>
              <a:rPr lang="en-US" altLang="en-US" sz="1600" b="1" i="1" dirty="0">
                <a:solidFill>
                  <a:schemeClr val="tx2"/>
                </a:solidFill>
              </a:rPr>
              <a:t>Rough concept:</a:t>
            </a:r>
          </a:p>
          <a:p>
            <a:pPr algn="ctr" eaLnBrk="1" hangingPunct="1"/>
            <a:r>
              <a:rPr lang="en-US" altLang="en-US" sz="1600" i="1" dirty="0">
                <a:solidFill>
                  <a:schemeClr val="tx2"/>
                </a:solidFill>
              </a:rPr>
              <a:t>Replace </a:t>
            </a:r>
            <a:r>
              <a:rPr lang="en-US" altLang="en-US" sz="1600" i="1" dirty="0" err="1">
                <a:solidFill>
                  <a:schemeClr val="tx2"/>
                </a:solidFill>
              </a:rPr>
              <a:t>LArPix</a:t>
            </a:r>
            <a:r>
              <a:rPr lang="en-US" altLang="en-US" sz="1600" i="1" dirty="0">
                <a:solidFill>
                  <a:schemeClr val="tx2"/>
                </a:solidFill>
              </a:rPr>
              <a:t> charge-collection pixels with </a:t>
            </a:r>
            <a:r>
              <a:rPr lang="en-US" altLang="en-US" sz="1600" i="1" dirty="0" err="1">
                <a:solidFill>
                  <a:schemeClr val="tx2"/>
                </a:solidFill>
              </a:rPr>
              <a:t>SiPMs</a:t>
            </a:r>
            <a:endParaRPr lang="en-US" altLang="en-US" sz="1600" i="1" dirty="0">
              <a:solidFill>
                <a:schemeClr val="tx2"/>
              </a:solidFill>
            </a:endParaRPr>
          </a:p>
        </p:txBody>
      </p:sp>
      <p:sp>
        <p:nvSpPr>
          <p:cNvPr id="30730" name="TextBox 18">
            <a:extLst>
              <a:ext uri="{FF2B5EF4-FFF2-40B4-BE49-F238E27FC236}">
                <a16:creationId xmlns:a16="http://schemas.microsoft.com/office/drawing/2014/main" id="{A3F77846-65D9-49AC-D9D4-B0828C2B5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0859" y="5957675"/>
            <a:ext cx="3160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Prototype 6.4k-channel LArPix-v2 tile</a:t>
            </a:r>
          </a:p>
        </p:txBody>
      </p:sp>
      <p:pic>
        <p:nvPicPr>
          <p:cNvPr id="30731" name="Picture 14">
            <a:extLst>
              <a:ext uri="{FF2B5EF4-FFF2-40B4-BE49-F238E27FC236}">
                <a16:creationId xmlns:a16="http://schemas.microsoft.com/office/drawing/2014/main" id="{149B3E0F-9A3C-A5A0-AB1B-0CB8EF79B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215" y="3694113"/>
            <a:ext cx="2212711" cy="22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Picture 5" descr="darkside_photosystem.png">
            <a:extLst>
              <a:ext uri="{FF2B5EF4-FFF2-40B4-BE49-F238E27FC236}">
                <a16:creationId xmlns:a16="http://schemas.microsoft.com/office/drawing/2014/main" id="{4EFF761B-76EF-CAF1-C5BC-A7DEC3A53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658" y="3836988"/>
            <a:ext cx="1919287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3" name="TextBox 18">
            <a:extLst>
              <a:ext uri="{FF2B5EF4-FFF2-40B4-BE49-F238E27FC236}">
                <a16:creationId xmlns:a16="http://schemas.microsoft.com/office/drawing/2014/main" id="{E74252AB-E3B8-BDC1-1A23-50C9E8A7A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9370" y="6088063"/>
            <a:ext cx="307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Darkside-20k prototype light sensor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CBC1A67-A036-C4FB-466A-6D7E4C8F7A96}"/>
              </a:ext>
            </a:extLst>
          </p:cNvPr>
          <p:cNvCxnSpPr>
            <a:cxnSpLocks/>
          </p:cNvCxnSpPr>
          <p:nvPr/>
        </p:nvCxnSpPr>
        <p:spPr>
          <a:xfrm>
            <a:off x="5248894" y="4811713"/>
            <a:ext cx="1418289" cy="0"/>
          </a:xfrm>
          <a:prstGeom prst="straightConnector1">
            <a:avLst/>
          </a:prstGeom>
          <a:ln w="41275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8">
            <a:extLst>
              <a:ext uri="{FF2B5EF4-FFF2-40B4-BE49-F238E27FC236}">
                <a16:creationId xmlns:a16="http://schemas.microsoft.com/office/drawing/2014/main" id="{B2549AA8-BF69-C080-1B49-040C478D0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7500" y="5860805"/>
            <a:ext cx="31416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Cosmic rays imaged in ton-scale </a:t>
            </a:r>
          </a:p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       10</a:t>
            </a:r>
            <a:r>
              <a:rPr lang="en-US" altLang="en-US" sz="1400" i="1" baseline="30000" dirty="0">
                <a:solidFill>
                  <a:schemeClr val="tx2"/>
                </a:solidFill>
              </a:rPr>
              <a:t>5</a:t>
            </a:r>
            <a:r>
              <a:rPr lang="en-US" altLang="en-US" sz="1400" i="1" dirty="0">
                <a:solidFill>
                  <a:schemeClr val="tx2"/>
                </a:solidFill>
              </a:rPr>
              <a:t>-channel </a:t>
            </a:r>
            <a:r>
              <a:rPr lang="en-US" altLang="en-US" sz="1400" i="1" dirty="0" err="1">
                <a:solidFill>
                  <a:schemeClr val="tx2"/>
                </a:solidFill>
              </a:rPr>
              <a:t>LArPix</a:t>
            </a:r>
            <a:r>
              <a:rPr lang="en-US" altLang="en-US" sz="1400" i="1" dirty="0">
                <a:solidFill>
                  <a:schemeClr val="tx2"/>
                </a:solidFill>
              </a:rPr>
              <a:t> </a:t>
            </a:r>
            <a:r>
              <a:rPr lang="en-US" altLang="en-US" sz="1400" i="1" dirty="0" err="1">
                <a:solidFill>
                  <a:schemeClr val="tx2"/>
                </a:solidFill>
              </a:rPr>
              <a:t>LArTPC</a:t>
            </a:r>
            <a:r>
              <a:rPr lang="en-US" altLang="en-US" sz="1400" i="1" dirty="0">
                <a:solidFill>
                  <a:schemeClr val="tx2"/>
                </a:solidFill>
              </a:rPr>
              <a:t> prototype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B4B165-BD3E-968E-A17C-E453C6F44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9231" y="3933532"/>
            <a:ext cx="2396113" cy="2010398"/>
          </a:xfrm>
          <a:prstGeom prst="rect">
            <a:avLst/>
          </a:prstGeom>
        </p:spPr>
      </p:pic>
      <p:sp>
        <p:nvSpPr>
          <p:cNvPr id="11" name="TextBox 18">
            <a:extLst>
              <a:ext uri="{FF2B5EF4-FFF2-40B4-BE49-F238E27FC236}">
                <a16:creationId xmlns:a16="http://schemas.microsoft.com/office/drawing/2014/main" id="{591514F5-A9B3-AFF7-530A-4BF08FDDE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35938" y="6026442"/>
            <a:ext cx="21956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APEX concept for DUNE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92793E6F-F9E3-6778-60D7-09F6115A8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941" y="3201600"/>
            <a:ext cx="247747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 i="1" dirty="0">
                <a:solidFill>
                  <a:schemeClr val="tx2"/>
                </a:solidFill>
              </a:rPr>
              <a:t>Potential detector formats </a:t>
            </a:r>
            <a:endParaRPr lang="en-US" altLang="en-US" sz="1600" i="1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C5577E-BDAB-FD14-5757-850D3EF59BA9}"/>
              </a:ext>
            </a:extLst>
          </p:cNvPr>
          <p:cNvSpPr txBox="1"/>
          <p:nvPr/>
        </p:nvSpPr>
        <p:spPr>
          <a:xfrm>
            <a:off x="1041555" y="1012975"/>
            <a:ext cx="10080315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R&amp;D Goals:</a:t>
            </a: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Highly-granular cryo-compatible scalable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SiPM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readout electronics at very low cost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000" b="1" dirty="0" err="1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LightPix</a:t>
            </a: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Adapt existing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LArPix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ASIC to provide scalable readout for many (e.g. &gt;10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6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) Silicon Photomultipliers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Reuse demonstrated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LArPix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system architecture: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      </a:t>
            </a:r>
            <a:r>
              <a:rPr lang="en-US" sz="1400" i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+mn-cs"/>
              </a:rPr>
              <a:t>V</a:t>
            </a:r>
            <a:r>
              <a:rPr lang="en-US" sz="1400" i="1" dirty="0">
                <a:solidFill>
                  <a:schemeClr val="tx2"/>
                </a:solidFill>
                <a:cs typeface="+mn-cs"/>
              </a:rPr>
              <a:t>ery-low-power (~100 </a:t>
            </a:r>
            <a:r>
              <a:rPr lang="en-US" sz="1400" i="1" dirty="0" err="1">
                <a:solidFill>
                  <a:schemeClr val="tx2"/>
                </a:solidFill>
                <a:cs typeface="+mn-cs"/>
              </a:rPr>
              <a:t>μW</a:t>
            </a:r>
            <a:r>
              <a:rPr lang="en-US" sz="1400" i="1" dirty="0">
                <a:solidFill>
                  <a:schemeClr val="tx2"/>
                </a:solidFill>
                <a:cs typeface="+mn-cs"/>
              </a:rPr>
              <a:t>/channel), cryo-compatible (87 K), highly-scalable at O($0.10)/channel system cost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Unique channel for every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SiPM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(no analog ganging) → Highly granular detector</a:t>
            </a:r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2C5D0A4D-1F0C-FEB1-E677-8CA6CF328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7290" y="3566795"/>
            <a:ext cx="15729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Full </a:t>
            </a:r>
            <a:r>
              <a:rPr lang="en-US" altLang="en-US" sz="1400" i="1" dirty="0" err="1">
                <a:solidFill>
                  <a:schemeClr val="tx2"/>
                </a:solidFill>
              </a:rPr>
              <a:t>SiPM</a:t>
            </a:r>
            <a:r>
              <a:rPr lang="en-US" altLang="en-US" sz="1400" i="1" dirty="0">
                <a:solidFill>
                  <a:schemeClr val="tx2"/>
                </a:solidFill>
              </a:rPr>
              <a:t> Coverage</a:t>
            </a: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33B37270-88B5-03BF-EFDD-ECFD1F544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1872" y="3570501"/>
            <a:ext cx="20654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Coupled to light collectors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87D20B-B2AA-B95F-E0DE-C2E95E4F2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6230" y="715312"/>
            <a:ext cx="248831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200" b="1" i="1" dirty="0">
                <a:solidFill>
                  <a:srgbClr val="C00000"/>
                </a:solidFill>
              </a:rPr>
              <a:t>See yesterday’s talk</a:t>
            </a:r>
            <a:endParaRPr lang="en-US" altLang="en-US" sz="2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555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ED5188E1-23B7-E007-7308-B42D5BF16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996" y="3796811"/>
            <a:ext cx="4741666" cy="2460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69" name="Picture 21">
            <a:extLst>
              <a:ext uri="{FF2B5EF4-FFF2-40B4-BE49-F238E27FC236}">
                <a16:creationId xmlns:a16="http://schemas.microsoft.com/office/drawing/2014/main" id="{580E5A1B-BCD3-7B77-2238-7714149EC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350" y="714375"/>
            <a:ext cx="2281238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Title 6">
            <a:extLst>
              <a:ext uri="{FF2B5EF4-FFF2-40B4-BE49-F238E27FC236}">
                <a16:creationId xmlns:a16="http://schemas.microsoft.com/office/drawing/2014/main" id="{DB760DD8-0785-B02C-CC32-B146F1852A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Summary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6638A5-220A-39CB-19CD-B8FE8C9A7E16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6 Feb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FFA15-90FE-2429-0CBF-3DD3851B6C6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9CE25F24-5621-6D4B-BB1D-9E3C7D27BBF3}" type="slidenum">
              <a:rPr lang="en-US">
                <a:solidFill>
                  <a:schemeClr val="tx2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42A0EC-05FD-0020-AC00-02C8381578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Scaling LArPix: Progress and Plans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785CE2-F6FF-F03E-DF10-EFB858E26DA6}"/>
              </a:ext>
            </a:extLst>
          </p:cNvPr>
          <p:cNvSpPr txBox="1"/>
          <p:nvPr/>
        </p:nvSpPr>
        <p:spPr>
          <a:xfrm>
            <a:off x="41275" y="1015126"/>
            <a:ext cx="5181740" cy="5509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Pixels at O(10) m</a:t>
            </a:r>
            <a:r>
              <a:rPr lang="en-US" sz="2200" b="1" baseline="30000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2</a:t>
            </a: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: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- Demonstrated in ND-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LAr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2x2 program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Achieved performance and cost targets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Leverages commercial production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Prototyped production and QA/QC testing processes</a:t>
            </a:r>
          </a:p>
          <a:p>
            <a:pPr eaLnBrk="1" hangingPunct="1">
              <a:defRPr/>
            </a:pPr>
            <a:endParaRPr lang="en-US" sz="400" b="1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Pixels at O(100) m</a:t>
            </a:r>
            <a:r>
              <a:rPr lang="en-US" sz="2200" b="1" baseline="30000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2</a:t>
            </a: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:  </a:t>
            </a:r>
            <a:r>
              <a:rPr lang="en-US" sz="1400" i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e.g. DUNE ND-</a:t>
            </a:r>
            <a:r>
              <a:rPr lang="en-US" sz="1400" i="1" dirty="0" err="1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LAr</a:t>
            </a:r>
            <a:endParaRPr lang="en-US" sz="1400" i="1" dirty="0">
              <a:solidFill>
                <a:schemeClr val="tx2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No obvious technical barriers, but…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Requires: 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   - Careful vendor management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   - Robust QA/QC testing processes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   - Coordination of large teams, parts tracking, etc.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Must be ready in ~2 years for DUNE ND-</a:t>
            </a:r>
            <a:r>
              <a:rPr lang="en-US" sz="1600" dirty="0" err="1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LAr</a:t>
            </a:r>
            <a:endParaRPr lang="en-US" sz="16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10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Pixels at O(1000) m</a:t>
            </a:r>
            <a:r>
              <a:rPr lang="en-US" sz="2200" b="1" baseline="30000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2</a:t>
            </a: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:  </a:t>
            </a:r>
            <a:r>
              <a:rPr lang="en-US" sz="1400" i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e.g. Future DUNE Far Detector</a:t>
            </a:r>
            <a:endParaRPr lang="en-US" sz="1400" b="1" dirty="0">
              <a:solidFill>
                <a:schemeClr val="tx2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Modest scale from vendor perspective, but…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Requires: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   - Additional level of cryo-compatible digital multiplexing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   - Prototyping / demonstration at CERN Neutrino Platform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   - Much larger QA/QC program, teams, throughput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Additional R&amp;D to enhance physics reach</a:t>
            </a:r>
          </a:p>
          <a:p>
            <a:pPr eaLnBrk="1" hangingPunct="1">
              <a:defRPr/>
            </a:pPr>
            <a:endParaRPr lang="en-US" sz="16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</p:txBody>
      </p:sp>
      <p:pic>
        <p:nvPicPr>
          <p:cNvPr id="32775" name="Picture 14">
            <a:extLst>
              <a:ext uri="{FF2B5EF4-FFF2-40B4-BE49-F238E27FC236}">
                <a16:creationId xmlns:a16="http://schemas.microsoft.com/office/drawing/2014/main" id="{997C3D8B-98FC-65F1-5944-55CB7BE68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2" y="300038"/>
            <a:ext cx="1571625" cy="162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Picture 5">
            <a:extLst>
              <a:ext uri="{FF2B5EF4-FFF2-40B4-BE49-F238E27FC236}">
                <a16:creationId xmlns:a16="http://schemas.microsoft.com/office/drawing/2014/main" id="{222779DD-5138-7473-A58E-B74718F60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200" y="588963"/>
            <a:ext cx="1666875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TextBox 6">
            <a:extLst>
              <a:ext uri="{FF2B5EF4-FFF2-40B4-BE49-F238E27FC236}">
                <a16:creationId xmlns:a16="http://schemas.microsoft.com/office/drawing/2014/main" id="{F1D65655-A8CF-853B-C988-39C5AF086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5193" y="0"/>
            <a:ext cx="1717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>
                <a:solidFill>
                  <a:schemeClr val="tx2"/>
                </a:solidFill>
              </a:rPr>
              <a:t>LArPix-v2 ASIC</a:t>
            </a:r>
          </a:p>
        </p:txBody>
      </p:sp>
      <p:pic>
        <p:nvPicPr>
          <p:cNvPr id="32778" name="Picture 7">
            <a:extLst>
              <a:ext uri="{FF2B5EF4-FFF2-40B4-BE49-F238E27FC236}">
                <a16:creationId xmlns:a16="http://schemas.microsoft.com/office/drawing/2014/main" id="{1DDC9844-CB0D-6230-3FD7-E47EC6AA8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455" y="339725"/>
            <a:ext cx="151606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9" name="TextBox 8">
            <a:extLst>
              <a:ext uri="{FF2B5EF4-FFF2-40B4-BE49-F238E27FC236}">
                <a16:creationId xmlns:a16="http://schemas.microsoft.com/office/drawing/2014/main" id="{9EB30A2A-17C1-79D7-39DD-7066B97C05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25" y="-1588"/>
            <a:ext cx="1471613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>
                <a:solidFill>
                  <a:schemeClr val="tx2"/>
                </a:solidFill>
              </a:rPr>
              <a:t>LArPix-v2 Tile</a:t>
            </a:r>
          </a:p>
        </p:txBody>
      </p:sp>
      <p:sp>
        <p:nvSpPr>
          <p:cNvPr id="32780" name="TextBox 9">
            <a:extLst>
              <a:ext uri="{FF2B5EF4-FFF2-40B4-BE49-F238E27FC236}">
                <a16:creationId xmlns:a16="http://schemas.microsoft.com/office/drawing/2014/main" id="{F3D57ED6-6C7F-E4C9-AEC4-8AA8C22DB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7213" y="-23813"/>
            <a:ext cx="2155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>
                <a:solidFill>
                  <a:schemeClr val="tx2"/>
                </a:solidFill>
              </a:rPr>
              <a:t>DUNE Near Detector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Prototype LArTPC</a:t>
            </a:r>
          </a:p>
        </p:txBody>
      </p:sp>
      <p:sp>
        <p:nvSpPr>
          <p:cNvPr id="32783" name="TextBox 22">
            <a:extLst>
              <a:ext uri="{FF2B5EF4-FFF2-40B4-BE49-F238E27FC236}">
                <a16:creationId xmlns:a16="http://schemas.microsoft.com/office/drawing/2014/main" id="{D3564EF0-58FB-3A81-35D4-9270DC548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5225" y="293688"/>
            <a:ext cx="2247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>
                <a:solidFill>
                  <a:schemeClr val="tx2"/>
                </a:solidFill>
              </a:rPr>
              <a:t>Cosmic ray 3D images</a:t>
            </a:r>
          </a:p>
          <a:p>
            <a:r>
              <a:rPr lang="en-US" altLang="en-US" b="1">
                <a:solidFill>
                  <a:schemeClr val="tx2"/>
                </a:solidFill>
              </a:rPr>
              <a:t>from prototype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4EB89A67-0154-35C1-8745-3F49EE58D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5754" y="3630095"/>
            <a:ext cx="27378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 dirty="0">
                <a:solidFill>
                  <a:schemeClr val="tx2"/>
                </a:solidFill>
              </a:rPr>
              <a:t>Pixel Vertical Drift Concept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D51944-587E-D64A-B89D-3338823330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6015881" y="2471135"/>
            <a:ext cx="1868401" cy="18123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275885-E44B-7FC4-3895-5DF869E3FABB}"/>
              </a:ext>
            </a:extLst>
          </p:cNvPr>
          <p:cNvSpPr txBox="1"/>
          <p:nvPr/>
        </p:nvSpPr>
        <p:spPr>
          <a:xfrm>
            <a:off x="5948784" y="1870759"/>
            <a:ext cx="1968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tx2"/>
                </a:solidFill>
              </a:rPr>
              <a:t>SingleCube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LArTPC</a:t>
            </a:r>
            <a:endParaRPr lang="en-US" b="1" dirty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chemeClr val="tx2"/>
                </a:solidFill>
              </a:rPr>
              <a:t>Field Cage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C6C5D82-0AF4-0288-7293-72BF9AAC9C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2287" y="4406858"/>
            <a:ext cx="1550319" cy="18978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E090F63-404B-861A-838A-A3A5EAC2B0C3}"/>
              </a:ext>
            </a:extLst>
          </p:cNvPr>
          <p:cNvSpPr txBox="1"/>
          <p:nvPr/>
        </p:nvSpPr>
        <p:spPr>
          <a:xfrm>
            <a:off x="7153302" y="5983178"/>
            <a:ext cx="1812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Bulk Cryo-testing</a:t>
            </a:r>
          </a:p>
        </p:txBody>
      </p:sp>
    </p:spTree>
    <p:extLst>
      <p:ext uri="{BB962C8B-B14F-4D97-AF65-F5344CB8AC3E}">
        <p14:creationId xmlns:p14="http://schemas.microsoft.com/office/powerpoint/2010/main" val="1800308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2B4F407-0733-4204-800F-67378DA5C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368" y="462518"/>
            <a:ext cx="10972800" cy="647102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rgbClr val="004C97"/>
                </a:solidFill>
              </a:rPr>
              <a:t>Pixel Readout: Technical Challenges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E4F3FF-2D1E-464E-AE0B-B3EFC8CF2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>
                <a:solidFill>
                  <a:schemeClr val="tx2"/>
                </a:solidFill>
                <a:latin typeface="Helvetica"/>
                <a:cs typeface="Helvetica"/>
              </a:rPr>
              <a:t>6 Feb 2024</a:t>
            </a:r>
            <a:endParaRPr lang="en-US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E4F1D-9BF2-426A-95D4-9133E79A5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1" i="0" kern="120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0C39C72E-2A13-EB4D-AD45-6D4E6ACAED8D}" type="slidenum">
              <a:rPr lang="en-US" smtClean="0">
                <a:solidFill>
                  <a:schemeClr val="tx2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9D883BE-4D49-4E45-86D7-21CA7632D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0" i="0" kern="120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Scaling LArPix: Progress and Plans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8EE8A-E9F2-E146-98FB-A6C8D2B5C5D9}"/>
              </a:ext>
            </a:extLst>
          </p:cNvPr>
          <p:cNvSpPr txBox="1"/>
          <p:nvPr/>
        </p:nvSpPr>
        <p:spPr>
          <a:xfrm>
            <a:off x="107466" y="888103"/>
            <a:ext cx="881422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r>
              <a:rPr lang="en-US" b="1" dirty="0">
                <a:solidFill>
                  <a:schemeClr val="tx2"/>
                </a:solidFill>
                <a:latin typeface="Helvetica" pitchFamily="2" charset="0"/>
              </a:rPr>
              <a:t>Pixel readout requires high channel densities:</a:t>
            </a:r>
          </a:p>
          <a:p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3 mm pixel spacing -&gt; O(10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5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) pixels / m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2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r>
              <a:rPr lang="en-US" b="1" dirty="0">
                <a:solidFill>
                  <a:schemeClr val="tx2"/>
                </a:solidFill>
                <a:latin typeface="Helvetica" pitchFamily="2" charset="0"/>
              </a:rPr>
              <a:t>Obstacles for </a:t>
            </a:r>
            <a:r>
              <a:rPr lang="en-US" b="1" dirty="0" err="1">
                <a:solidFill>
                  <a:schemeClr val="tx2"/>
                </a:solidFill>
                <a:latin typeface="Helvetica" pitchFamily="2" charset="0"/>
              </a:rPr>
              <a:t>LArTPCs</a:t>
            </a:r>
            <a:r>
              <a:rPr lang="en-US" b="1" dirty="0">
                <a:solidFill>
                  <a:schemeClr val="tx2"/>
                </a:solidFill>
                <a:latin typeface="Helvetica" pitchFamily="2" charset="0"/>
              </a:rPr>
              <a:t>:</a:t>
            </a:r>
          </a:p>
          <a:p>
            <a:endParaRPr lang="en-US" sz="600" b="1" dirty="0">
              <a:solidFill>
                <a:schemeClr val="tx2"/>
              </a:solidFill>
              <a:latin typeface="Helvetica" pitchFamily="2" charset="0"/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Noise: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Need &lt; 1000 e- equivalent noise for detection of minimum-ionizing particles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Requires cryogenic-compatible amplifiers, low-noise system design</a:t>
            </a:r>
          </a:p>
          <a:p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Cabling: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Limited cabling in/out of cryogenic environment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Need to carry signals from &gt;1000 pixels per I/O channel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Requires cryogenic-compatible multiplexing electronics</a:t>
            </a:r>
          </a:p>
          <a:p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Waste heat: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LAr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near boiling point, places stringent limit on waste heat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Requires extremely low-power electronics: amplification, digitization, multiplexing at O(100)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uW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/ pixel</a:t>
            </a:r>
          </a:p>
          <a:p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Reliability: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System largely inaccessible in high-purity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LArTPC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Requires design robust to single-point failures</a:t>
            </a:r>
          </a:p>
          <a:p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Scalability: 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Needs to cover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LArTPC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anodes of ~100 m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2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to ~1000 m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2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Requires scalable system production to &gt;10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7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pixels at &lt; $0.10 / pixel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73D79-D739-1C49-A1D8-515806D511A5}"/>
              </a:ext>
            </a:extLst>
          </p:cNvPr>
          <p:cNvSpPr txBox="1"/>
          <p:nvPr/>
        </p:nvSpPr>
        <p:spPr>
          <a:xfrm>
            <a:off x="7752066" y="4938924"/>
            <a:ext cx="4332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Example: DUNE Liquid Argon Near Detector</a:t>
            </a:r>
          </a:p>
          <a:p>
            <a:r>
              <a:rPr lang="en-US" dirty="0">
                <a:solidFill>
                  <a:schemeClr val="tx2"/>
                </a:solidFill>
              </a:rPr>
              <a:t>    ~200 m</a:t>
            </a:r>
            <a:r>
              <a:rPr lang="en-US" baseline="30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 of anode</a:t>
            </a:r>
          </a:p>
          <a:p>
            <a:r>
              <a:rPr lang="en-US" dirty="0">
                <a:solidFill>
                  <a:schemeClr val="tx2"/>
                </a:solidFill>
              </a:rPr>
              <a:t>    14 million pixels</a:t>
            </a:r>
          </a:p>
        </p:txBody>
      </p:sp>
      <p:pic>
        <p:nvPicPr>
          <p:cNvPr id="5" name="Google Shape;512;g2867556cdda_12_366">
            <a:extLst>
              <a:ext uri="{FF2B5EF4-FFF2-40B4-BE49-F238E27FC236}">
                <a16:creationId xmlns:a16="http://schemas.microsoft.com/office/drawing/2014/main" id="{D44B685F-A451-CCE0-B8AF-77E567A80C6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48216" y="260255"/>
            <a:ext cx="4055213" cy="48457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ECEF534-DB1D-27FC-3243-DBBBDC8C53ED}"/>
              </a:ext>
            </a:extLst>
          </p:cNvPr>
          <p:cNvSpPr/>
          <p:nvPr/>
        </p:nvSpPr>
        <p:spPr>
          <a:xfrm>
            <a:off x="107466" y="4560125"/>
            <a:ext cx="6222082" cy="1560180"/>
          </a:xfrm>
          <a:prstGeom prst="roundRect">
            <a:avLst/>
          </a:prstGeom>
          <a:noFill/>
          <a:ln w="762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913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>
            <a:extLst>
              <a:ext uri="{FF2B5EF4-FFF2-40B4-BE49-F238E27FC236}">
                <a16:creationId xmlns:a16="http://schemas.microsoft.com/office/drawing/2014/main" id="{0E5B4CFD-61DC-510B-E279-DD6611B10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850" y="3209925"/>
            <a:ext cx="3870325" cy="290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5">
            <a:extLst>
              <a:ext uri="{FF2B5EF4-FFF2-40B4-BE49-F238E27FC236}">
                <a16:creationId xmlns:a16="http://schemas.microsoft.com/office/drawing/2014/main" id="{4EDE55B4-0F62-F4BC-CE2F-585B1FE4D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763" y="1119188"/>
            <a:ext cx="1516062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6">
            <a:extLst>
              <a:ext uri="{FF2B5EF4-FFF2-40B4-BE49-F238E27FC236}">
                <a16:creationId xmlns:a16="http://schemas.microsoft.com/office/drawing/2014/main" id="{1BE67F53-8795-8A6C-925F-7AC80A551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50" y="3006725"/>
            <a:ext cx="22225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7">
            <a:extLst>
              <a:ext uri="{FF2B5EF4-FFF2-40B4-BE49-F238E27FC236}">
                <a16:creationId xmlns:a16="http://schemas.microsoft.com/office/drawing/2014/main" id="{60769169-8244-2EB4-1323-759CF69BF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4614863"/>
            <a:ext cx="1603375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8">
            <a:extLst>
              <a:ext uri="{FF2B5EF4-FFF2-40B4-BE49-F238E27FC236}">
                <a16:creationId xmlns:a16="http://schemas.microsoft.com/office/drawing/2014/main" id="{AC27AEA6-AB44-9A3E-65C1-C73B8D483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280150" y="573088"/>
            <a:ext cx="2852738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9">
            <a:extLst>
              <a:ext uri="{FF2B5EF4-FFF2-40B4-BE49-F238E27FC236}">
                <a16:creationId xmlns:a16="http://schemas.microsoft.com/office/drawing/2014/main" id="{B8DC3977-D993-05AE-7228-08A3C5EA6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251950" y="565150"/>
            <a:ext cx="285115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Picture 25">
            <a:extLst>
              <a:ext uri="{FF2B5EF4-FFF2-40B4-BE49-F238E27FC236}">
                <a16:creationId xmlns:a16="http://schemas.microsoft.com/office/drawing/2014/main" id="{0CBC81F5-BBC4-7302-826A-5A07D3B473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435850" y="3209925"/>
            <a:ext cx="3870325" cy="290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4" name="Title 6">
            <a:extLst>
              <a:ext uri="{FF2B5EF4-FFF2-40B4-BE49-F238E27FC236}">
                <a16:creationId xmlns:a16="http://schemas.microsoft.com/office/drawing/2014/main" id="{81044010-DB1B-A6CA-66FB-D9817C2243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41325" y="288925"/>
            <a:ext cx="10972800" cy="646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R&amp;D on Scalability: LArPix-v2 System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3417A3-E905-18EA-B6FD-A79E43574E34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6 Feb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1C88E-8FC8-8A3E-F2A8-D5E3F85140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DED1DC6-3E79-0B40-AF38-D9035AB5C661}" type="slidenum">
              <a:rPr lang="en-US">
                <a:solidFill>
                  <a:schemeClr val="tx2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559FDB6-2A1D-C841-20CF-E38EE03A7C7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Scaling LArPix: Progress and Plans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468" name="TextBox 20">
            <a:extLst>
              <a:ext uri="{FF2B5EF4-FFF2-40B4-BE49-F238E27FC236}">
                <a16:creationId xmlns:a16="http://schemas.microsoft.com/office/drawing/2014/main" id="{6C904AD3-E946-3DA5-9641-CF81E98CB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38" y="661988"/>
            <a:ext cx="4537589" cy="59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200" b="1" dirty="0">
                <a:solidFill>
                  <a:schemeClr val="tx2"/>
                </a:solidFill>
              </a:rPr>
              <a:t>LArPix-v2:</a:t>
            </a:r>
            <a:r>
              <a:rPr lang="en-US" altLang="en-US" b="1" i="1" dirty="0"/>
              <a:t>  2019-2021</a:t>
            </a:r>
          </a:p>
          <a:p>
            <a:pPr eaLnBrk="1" hangingPunct="1"/>
            <a:endParaRPr lang="en-US" altLang="en-US" sz="400" dirty="0"/>
          </a:p>
          <a:p>
            <a:pPr eaLnBrk="1" hangingPunct="1"/>
            <a:r>
              <a:rPr lang="en-US" altLang="en-US" b="1" dirty="0"/>
              <a:t>Substantial Design Evolution:</a:t>
            </a:r>
          </a:p>
          <a:p>
            <a:pPr eaLnBrk="1" hangingPunct="1"/>
            <a:r>
              <a:rPr lang="en-US" altLang="en-US" sz="1600" dirty="0">
                <a:solidFill>
                  <a:schemeClr val="tx2"/>
                </a:solidFill>
              </a:rPr>
              <a:t>  </a:t>
            </a:r>
            <a:r>
              <a:rPr lang="en-US" altLang="en-US" sz="1600" b="1" dirty="0">
                <a:solidFill>
                  <a:schemeClr val="tx2"/>
                </a:solidFill>
              </a:rPr>
              <a:t>ASIC Improvements:</a:t>
            </a:r>
          </a:p>
          <a:p>
            <a:pPr eaLnBrk="1" hangingPunct="1"/>
            <a:r>
              <a:rPr lang="en-US" altLang="en-US" sz="1400" dirty="0"/>
              <a:t>   - 64 channels/ASIC (twice channel density of v1)</a:t>
            </a:r>
          </a:p>
          <a:p>
            <a:pPr eaLnBrk="1" hangingPunct="1"/>
            <a:r>
              <a:rPr lang="en-US" altLang="en-US" sz="1400" dirty="0"/>
              <a:t>   - Hydra-I/O: Dynamic routing, robust to chip failure</a:t>
            </a:r>
          </a:p>
          <a:p>
            <a:pPr eaLnBrk="1" hangingPunct="1"/>
            <a:r>
              <a:rPr lang="en-US" altLang="en-US" sz="1400" dirty="0"/>
              <a:t>   - Cryogenic-compatible custom SRAM memory</a:t>
            </a:r>
          </a:p>
          <a:p>
            <a:pPr eaLnBrk="1" hangingPunct="1"/>
            <a:r>
              <a:rPr lang="en-US" altLang="en-US" sz="1400" dirty="0"/>
              <a:t>   - Improved tunability, testability</a:t>
            </a:r>
          </a:p>
          <a:p>
            <a:pPr eaLnBrk="1" hangingPunct="1"/>
            <a:r>
              <a:rPr lang="en-US" altLang="en-US" sz="1400" dirty="0"/>
              <a:t>   - Packaged to facilitate commercial mass production</a:t>
            </a:r>
            <a:endParaRPr lang="en-US" altLang="en-US" sz="1400" b="1" dirty="0"/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  Pixel Anode Design Overhaul:</a:t>
            </a:r>
          </a:p>
          <a:p>
            <a:pPr eaLnBrk="1" hangingPunct="1"/>
            <a:r>
              <a:rPr lang="en-US" altLang="en-US" sz="1400" dirty="0"/>
              <a:t>   - ‘</a:t>
            </a:r>
            <a:r>
              <a:rPr lang="en-US" altLang="en-US" sz="1400" dirty="0" err="1"/>
              <a:t>Tileable</a:t>
            </a:r>
            <a:r>
              <a:rPr lang="en-US" altLang="en-US" sz="1400" dirty="0"/>
              <a:t>’ design to cover anodes of arbitrary scale</a:t>
            </a:r>
          </a:p>
          <a:p>
            <a:pPr eaLnBrk="1" hangingPunct="1"/>
            <a:r>
              <a:rPr lang="en-US" altLang="en-US" sz="1400" dirty="0"/>
              <a:t>   - 32cm by 32cm pixel anode PCB tile</a:t>
            </a:r>
          </a:p>
          <a:p>
            <a:pPr eaLnBrk="1" hangingPunct="1"/>
            <a:r>
              <a:rPr lang="en-US" altLang="en-US" sz="1400" dirty="0"/>
              <a:t>   - Frontside: </a:t>
            </a:r>
          </a:p>
          <a:p>
            <a:pPr eaLnBrk="1" hangingPunct="1"/>
            <a:r>
              <a:rPr lang="en-US" altLang="en-US" sz="1400" dirty="0"/>
              <a:t>         v2a: 4900 square pixels, 4.4 mm spacing</a:t>
            </a:r>
          </a:p>
          <a:p>
            <a:pPr eaLnBrk="1" hangingPunct="1"/>
            <a:r>
              <a:rPr lang="en-US" altLang="en-US" sz="1400" dirty="0"/>
              <a:t>         v2b: 6400 square pixels, 3.8 mm spacing</a:t>
            </a:r>
          </a:p>
          <a:p>
            <a:pPr eaLnBrk="1" hangingPunct="1"/>
            <a:r>
              <a:rPr lang="en-US" altLang="en-US" sz="1400" dirty="0"/>
              <a:t>   - Backside: 10x10 grid of ASICs  </a:t>
            </a:r>
          </a:p>
          <a:p>
            <a:pPr eaLnBrk="1" hangingPunct="1"/>
            <a:r>
              <a:rPr lang="en-US" altLang="en-US" sz="1400" dirty="0"/>
              <a:t>   - Enable fully-commercial mass production and assembly</a:t>
            </a:r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  Warm Controller (PACMAN) Redesign:</a:t>
            </a:r>
          </a:p>
          <a:p>
            <a:pPr eaLnBrk="1" hangingPunct="1"/>
            <a:r>
              <a:rPr lang="en-US" altLang="en-US" sz="1400" dirty="0"/>
              <a:t>   - Noise-isolated, compact, flange-mounted </a:t>
            </a:r>
          </a:p>
          <a:p>
            <a:pPr eaLnBrk="1" hangingPunct="1"/>
            <a:endParaRPr lang="en-US" altLang="en-US" sz="800" dirty="0"/>
          </a:p>
          <a:p>
            <a:pPr eaLnBrk="1" hangingPunct="1"/>
            <a:r>
              <a:rPr lang="en-US" altLang="en-US" b="1" dirty="0"/>
              <a:t>Key R&amp;D Achievement:</a:t>
            </a:r>
          </a:p>
          <a:p>
            <a:pPr eaLnBrk="1" hangingPunct="1"/>
            <a:r>
              <a:rPr lang="en-US" altLang="en-US" sz="1400" dirty="0"/>
              <a:t> Demonstrated </a:t>
            </a:r>
            <a:r>
              <a:rPr lang="en-US" altLang="en-US" sz="1400" b="1" dirty="0">
                <a:solidFill>
                  <a:schemeClr val="tx2"/>
                </a:solidFill>
              </a:rPr>
              <a:t>robust and scalable pixel anode</a:t>
            </a:r>
          </a:p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 </a:t>
            </a:r>
            <a:r>
              <a:rPr lang="en-US" altLang="en-US" sz="1400" dirty="0"/>
              <a:t>  - Fast (~few weeks) fully-commercial production/assembly</a:t>
            </a:r>
          </a:p>
          <a:p>
            <a:pPr eaLnBrk="1" hangingPunct="1"/>
            <a:r>
              <a:rPr lang="en-US" altLang="en-US" sz="1400" dirty="0"/>
              <a:t>   - Robust to repeated cryogenic cycling</a:t>
            </a:r>
          </a:p>
          <a:p>
            <a:pPr eaLnBrk="1" hangingPunct="1"/>
            <a:r>
              <a:rPr lang="en-US" altLang="en-US" sz="1400" dirty="0"/>
              <a:t>   - Successfully imaged cosmic rays in </a:t>
            </a:r>
            <a:r>
              <a:rPr lang="en-US" altLang="en-US" sz="1400" dirty="0" err="1"/>
              <a:t>LArTPC</a:t>
            </a:r>
            <a:r>
              <a:rPr lang="en-US" altLang="en-US" sz="1400" dirty="0"/>
              <a:t> </a:t>
            </a:r>
          </a:p>
          <a:p>
            <a:pPr eaLnBrk="1" hangingPunct="1"/>
            <a:r>
              <a:rPr lang="en-US" altLang="en-US" sz="1400" dirty="0"/>
              <a:t>     on first try</a:t>
            </a:r>
          </a:p>
          <a:p>
            <a:pPr eaLnBrk="1" hangingPunct="1"/>
            <a:endParaRPr lang="en-US" altLang="en-US" sz="1200" b="1" dirty="0"/>
          </a:p>
        </p:txBody>
      </p:sp>
      <p:sp>
        <p:nvSpPr>
          <p:cNvPr id="19469" name="TextBox 23">
            <a:extLst>
              <a:ext uri="{FF2B5EF4-FFF2-40B4-BE49-F238E27FC236}">
                <a16:creationId xmlns:a16="http://schemas.microsoft.com/office/drawing/2014/main" id="{6D7C6DA2-1C8E-38AF-A709-CC4E9DAE40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200025"/>
            <a:ext cx="3905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Production-scale LArPix-v2 Pixel Anode</a:t>
            </a:r>
          </a:p>
        </p:txBody>
      </p:sp>
      <p:sp>
        <p:nvSpPr>
          <p:cNvPr id="19470" name="TextBox 28">
            <a:extLst>
              <a:ext uri="{FF2B5EF4-FFF2-40B4-BE49-F238E27FC236}">
                <a16:creationId xmlns:a16="http://schemas.microsoft.com/office/drawing/2014/main" id="{1D780C80-9B95-DBE3-8714-F1B8BCB72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8500" y="779463"/>
            <a:ext cx="1719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LArPix-v2 ASIC</a:t>
            </a:r>
          </a:p>
        </p:txBody>
      </p:sp>
      <p:sp>
        <p:nvSpPr>
          <p:cNvPr id="19471" name="Picture 39">
            <a:extLst>
              <a:ext uri="{FF2B5EF4-FFF2-40B4-BE49-F238E27FC236}">
                <a16:creationId xmlns:a16="http://schemas.microsoft.com/office/drawing/2014/main" id="{F84F4238-186C-5741-A293-113B720890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6763" y="1119188"/>
            <a:ext cx="1516062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72" name="TextBox 41">
            <a:extLst>
              <a:ext uri="{FF2B5EF4-FFF2-40B4-BE49-F238E27FC236}">
                <a16:creationId xmlns:a16="http://schemas.microsoft.com/office/drawing/2014/main" id="{6EBE0A7C-0790-604B-EF16-8E1B337DD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5650" y="3181350"/>
            <a:ext cx="4946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Raw 3D images of cosmic rays from initial single-tile test</a:t>
            </a:r>
          </a:p>
        </p:txBody>
      </p:sp>
      <p:sp>
        <p:nvSpPr>
          <p:cNvPr id="19473" name="Picture 42">
            <a:extLst>
              <a:ext uri="{FF2B5EF4-FFF2-40B4-BE49-F238E27FC236}">
                <a16:creationId xmlns:a16="http://schemas.microsoft.com/office/drawing/2014/main" id="{CA07C378-0023-8EFB-81D6-B6C83B8B36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91050" y="3006725"/>
            <a:ext cx="22225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74" name="TextBox 43">
            <a:extLst>
              <a:ext uri="{FF2B5EF4-FFF2-40B4-BE49-F238E27FC236}">
                <a16:creationId xmlns:a16="http://schemas.microsoft.com/office/drawing/2014/main" id="{B8ECF43C-B3B1-7CCD-D8EC-E87AD270F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4525" y="2665413"/>
            <a:ext cx="2451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PACMAN Tile Controller</a:t>
            </a:r>
          </a:p>
        </p:txBody>
      </p:sp>
      <p:sp>
        <p:nvSpPr>
          <p:cNvPr id="19475" name="Picture 44">
            <a:extLst>
              <a:ext uri="{FF2B5EF4-FFF2-40B4-BE49-F238E27FC236}">
                <a16:creationId xmlns:a16="http://schemas.microsoft.com/office/drawing/2014/main" id="{658439B4-69AF-3474-3AE8-EAFF9B2232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2200" y="4614863"/>
            <a:ext cx="1603375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76" name="TextBox 46">
            <a:extLst>
              <a:ext uri="{FF2B5EF4-FFF2-40B4-BE49-F238E27FC236}">
                <a16:creationId xmlns:a16="http://schemas.microsoft.com/office/drawing/2014/main" id="{B8E07751-DFF8-F162-1B29-188C8E8FDA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8838" y="4281488"/>
            <a:ext cx="1984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8-Tile Feedthrough</a:t>
            </a:r>
          </a:p>
        </p:txBody>
      </p:sp>
      <p:sp>
        <p:nvSpPr>
          <p:cNvPr id="19477" name="Picture 19">
            <a:extLst>
              <a:ext uri="{FF2B5EF4-FFF2-40B4-BE49-F238E27FC236}">
                <a16:creationId xmlns:a16="http://schemas.microsoft.com/office/drawing/2014/main" id="{F3B353E0-B3C8-ADE2-BCB1-0105F7BE0EAE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6280150" y="573088"/>
            <a:ext cx="2852738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78" name="Picture 24">
            <a:extLst>
              <a:ext uri="{FF2B5EF4-FFF2-40B4-BE49-F238E27FC236}">
                <a16:creationId xmlns:a16="http://schemas.microsoft.com/office/drawing/2014/main" id="{A9FCDCEA-28CB-B647-84C9-CCCCB35C926F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9251950" y="565150"/>
            <a:ext cx="285115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79" name="TextBox 10">
            <a:extLst>
              <a:ext uri="{FF2B5EF4-FFF2-40B4-BE49-F238E27FC236}">
                <a16:creationId xmlns:a16="http://schemas.microsoft.com/office/drawing/2014/main" id="{5BE3BCCD-2C21-BEA3-73AE-E89EF94D8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2518" y="6379518"/>
            <a:ext cx="57407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sz="1200" i="1" dirty="0">
                <a:solidFill>
                  <a:schemeClr val="tx2"/>
                </a:solidFill>
              </a:rPr>
              <a:t>“LArPix-v2: a commercially scalable large-format 3D charge-readout scheme for </a:t>
            </a:r>
            <a:r>
              <a:rPr lang="en-US" altLang="en-US" sz="1200" i="1" dirty="0" err="1">
                <a:solidFill>
                  <a:schemeClr val="tx2"/>
                </a:solidFill>
              </a:rPr>
              <a:t>LArTPCs</a:t>
            </a:r>
            <a:r>
              <a:rPr lang="en-US" altLang="en-US" sz="1200" i="1" dirty="0">
                <a:solidFill>
                  <a:schemeClr val="tx2"/>
                </a:solidFill>
              </a:rPr>
              <a:t>”</a:t>
            </a:r>
          </a:p>
          <a:p>
            <a:r>
              <a:rPr lang="en-US" altLang="en-US" sz="1200" i="1" dirty="0">
                <a:solidFill>
                  <a:schemeClr val="tx2"/>
                </a:solidFill>
              </a:rPr>
              <a:t>publication in preparation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C2612D-2786-E109-543D-EE869714A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570" y="-8612"/>
            <a:ext cx="248831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200" b="1" i="1" dirty="0">
                <a:solidFill>
                  <a:srgbClr val="C00000"/>
                </a:solidFill>
              </a:rPr>
              <a:t>See yesterday’s talk</a:t>
            </a:r>
            <a:endParaRPr lang="en-US" altLang="en-US" sz="2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676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>
            <a:extLst>
              <a:ext uri="{FF2B5EF4-FFF2-40B4-BE49-F238E27FC236}">
                <a16:creationId xmlns:a16="http://schemas.microsoft.com/office/drawing/2014/main" id="{0E5B4CFD-61DC-510B-E279-DD6611B10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348" y="3428206"/>
            <a:ext cx="3870325" cy="290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Picture 25">
            <a:extLst>
              <a:ext uri="{FF2B5EF4-FFF2-40B4-BE49-F238E27FC236}">
                <a16:creationId xmlns:a16="http://schemas.microsoft.com/office/drawing/2014/main" id="{0CBC81F5-BBC4-7302-826A-5A07D3B473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435850" y="3209925"/>
            <a:ext cx="3870325" cy="290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4" name="Title 6">
            <a:extLst>
              <a:ext uri="{FF2B5EF4-FFF2-40B4-BE49-F238E27FC236}">
                <a16:creationId xmlns:a16="http://schemas.microsoft.com/office/drawing/2014/main" id="{81044010-DB1B-A6CA-66FB-D9817C2243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41325" y="288925"/>
            <a:ext cx="10972800" cy="646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R&amp;D on Scalability: </a:t>
            </a:r>
            <a:r>
              <a:rPr lang="en-US" altLang="en-US" sz="2200" dirty="0" err="1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SingleCube</a:t>
            </a:r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 TPC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3417A3-E905-18EA-B6FD-A79E43574E34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6 Feb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1C88E-8FC8-8A3E-F2A8-D5E3F85140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DED1DC6-3E79-0B40-AF38-D9035AB5C661}" type="slidenum">
              <a:rPr lang="en-US">
                <a:solidFill>
                  <a:schemeClr val="tx2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559FDB6-2A1D-C841-20CF-E38EE03A7C7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Scaling LArPix: Progress and Plans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468" name="TextBox 20">
            <a:extLst>
              <a:ext uri="{FF2B5EF4-FFF2-40B4-BE49-F238E27FC236}">
                <a16:creationId xmlns:a16="http://schemas.microsoft.com/office/drawing/2014/main" id="{6C904AD3-E946-3DA5-9641-CF81E98CB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38" y="745113"/>
            <a:ext cx="4746812" cy="560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200" b="1" dirty="0" err="1">
                <a:solidFill>
                  <a:schemeClr val="tx2"/>
                </a:solidFill>
              </a:rPr>
              <a:t>SingleCube</a:t>
            </a:r>
            <a:r>
              <a:rPr lang="en-US" altLang="en-US" sz="2200" b="1" dirty="0">
                <a:solidFill>
                  <a:schemeClr val="tx2"/>
                </a:solidFill>
              </a:rPr>
              <a:t> TPC ‘Kits’:</a:t>
            </a:r>
            <a:endParaRPr lang="en-US" altLang="en-US" b="1" i="1" dirty="0"/>
          </a:p>
          <a:p>
            <a:pPr eaLnBrk="1" hangingPunct="1"/>
            <a:endParaRPr lang="en-US" altLang="en-US" sz="400" dirty="0"/>
          </a:p>
          <a:p>
            <a:pPr eaLnBrk="1" hangingPunct="1"/>
            <a:r>
              <a:rPr lang="en-US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Multiple TPCs produced and shared with </a:t>
            </a:r>
          </a:p>
          <a:p>
            <a:pPr eaLnBrk="1" hangingPunct="1"/>
            <a:r>
              <a:rPr lang="en-US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Collaborators to advance R&amp;D program</a:t>
            </a:r>
          </a:p>
          <a:p>
            <a:pPr eaLnBrk="1" hangingPunct="1"/>
            <a:endParaRPr lang="en-US" altLang="en-US" sz="600" dirty="0">
              <a:solidFill>
                <a:schemeClr val="tx2"/>
              </a:solidFill>
            </a:endParaRPr>
          </a:p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Details:</a:t>
            </a:r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- 32 cm x 32 cm x 32 cm field cage (fiberglass)</a:t>
            </a:r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Demonstrated at fields up to 1 kV/cm</a:t>
            </a:r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- 6,400-pixel </a:t>
            </a:r>
            <a:r>
              <a:rPr lang="en-US" alt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LArPix</a:t>
            </a:r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anode tile, feedthrough, controller</a:t>
            </a:r>
          </a:p>
          <a:p>
            <a:pPr eaLnBrk="1" hangingPunct="1"/>
            <a:endParaRPr lang="en-US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/>
            <a:r>
              <a:rPr lang="en-US" altLang="en-US" b="1" dirty="0" err="1">
                <a:solidFill>
                  <a:schemeClr val="tx2"/>
                </a:solidFill>
              </a:rPr>
              <a:t>SingleCube</a:t>
            </a:r>
            <a:r>
              <a:rPr lang="en-US" altLang="en-US" b="1" dirty="0">
                <a:solidFill>
                  <a:schemeClr val="tx2"/>
                </a:solidFill>
              </a:rPr>
              <a:t> operation sites:</a:t>
            </a:r>
          </a:p>
          <a:p>
            <a:pPr eaLnBrk="1" hangingPunct="1"/>
            <a:r>
              <a: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Univ. of Bern, LBNL, CSU, SLAC</a:t>
            </a:r>
          </a:p>
          <a:p>
            <a:pPr eaLnBrk="1" hangingPunct="1"/>
            <a:endParaRPr lang="en-US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Preparing for next-generation </a:t>
            </a:r>
            <a:r>
              <a:rPr lang="en-US" altLang="en-US" sz="1600" b="1" dirty="0" err="1">
                <a:solidFill>
                  <a:schemeClr val="tx2"/>
                </a:solidFill>
              </a:rPr>
              <a:t>SingleCube</a:t>
            </a:r>
            <a:r>
              <a:rPr lang="en-US" altLang="en-US" sz="1600" b="1" dirty="0">
                <a:solidFill>
                  <a:schemeClr val="tx2"/>
                </a:solidFill>
              </a:rPr>
              <a:t> production</a:t>
            </a:r>
          </a:p>
          <a:p>
            <a:pPr eaLnBrk="1" hangingPunct="1"/>
            <a:r>
              <a: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- 50 cm x 50 cm x 32 cm</a:t>
            </a:r>
          </a:p>
          <a:p>
            <a:pPr eaLnBrk="1" hangingPunct="1"/>
            <a:r>
              <a: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Ready for new 10k-pixel </a:t>
            </a:r>
            <a:r>
              <a:rPr lang="en-US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LArPix</a:t>
            </a:r>
            <a:r>
              <a: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tile</a:t>
            </a:r>
          </a:p>
          <a:p>
            <a:pPr eaLnBrk="1" hangingPunct="1"/>
            <a:endParaRPr lang="en-US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If you have a high-purity noble liquid system, </a:t>
            </a:r>
          </a:p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I can send you a kit.</a:t>
            </a:r>
            <a:endParaRPr lang="en-US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/>
            <a:endParaRPr lang="en-US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/>
            <a:r>
              <a:rPr lang="en-US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other DRD2 talks using </a:t>
            </a:r>
            <a:r>
              <a:rPr lang="en-US" altLang="en-US" sz="1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SingleCubes</a:t>
            </a:r>
            <a:r>
              <a:rPr lang="en-US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 eaLnBrk="1" hangingPunct="1"/>
            <a:r>
              <a: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en-US" alt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SoLAr</a:t>
            </a:r>
            <a:r>
              <a: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[D. </a:t>
            </a:r>
            <a:r>
              <a:rPr lang="en-US" alt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Guffanti</a:t>
            </a:r>
            <a:r>
              <a: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(Univ. &amp; INFN Milano-Bicocca)]</a:t>
            </a:r>
          </a:p>
          <a:p>
            <a:pPr eaLnBrk="1" hangingPunct="1"/>
            <a:endParaRPr lang="en-US" altLang="en-US" sz="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/>
            <a:r>
              <a: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en-US" alt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</a:t>
            </a:r>
            <a:r>
              <a: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Property Measurements at </a:t>
            </a:r>
            <a:r>
              <a:rPr lang="en-US" alt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LArTPC</a:t>
            </a:r>
            <a:r>
              <a: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Neutrino Experiments </a:t>
            </a:r>
          </a:p>
          <a:p>
            <a:pPr eaLnBrk="1" hangingPunct="1"/>
            <a:r>
              <a: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and 220Rn Injection at CSU </a:t>
            </a:r>
            <a:r>
              <a:rPr lang="en-US" alt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LArTPC</a:t>
            </a:r>
            <a:r>
              <a: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R&amp;D Setup [M. Mooney (CSU)]</a:t>
            </a:r>
            <a:endParaRPr lang="en-US" altLang="en-US" sz="1200" i="1" dirty="0">
              <a:solidFill>
                <a:schemeClr val="tx2"/>
              </a:solidFill>
            </a:endParaRPr>
          </a:p>
        </p:txBody>
      </p:sp>
      <p:sp>
        <p:nvSpPr>
          <p:cNvPr id="19471" name="Picture 39">
            <a:extLst>
              <a:ext uri="{FF2B5EF4-FFF2-40B4-BE49-F238E27FC236}">
                <a16:creationId xmlns:a16="http://schemas.microsoft.com/office/drawing/2014/main" id="{F84F4238-186C-5741-A293-113B720890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6763" y="1119188"/>
            <a:ext cx="1516062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72" name="TextBox 41">
            <a:extLst>
              <a:ext uri="{FF2B5EF4-FFF2-40B4-BE49-F238E27FC236}">
                <a16:creationId xmlns:a16="http://schemas.microsoft.com/office/drawing/2014/main" id="{6EBE0A7C-0790-604B-EF16-8E1B337DD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6238" y="3101428"/>
            <a:ext cx="27640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Raw 3D images of cosmic rays </a:t>
            </a:r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from </a:t>
            </a:r>
            <a:r>
              <a:rPr lang="en-US" altLang="en-US" sz="1600" b="1" dirty="0" err="1">
                <a:solidFill>
                  <a:schemeClr val="tx2"/>
                </a:solidFill>
              </a:rPr>
              <a:t>SingleCube</a:t>
            </a:r>
            <a:r>
              <a:rPr lang="en-US" altLang="en-US" sz="1600" b="1" dirty="0">
                <a:solidFill>
                  <a:schemeClr val="tx2"/>
                </a:solidFill>
              </a:rPr>
              <a:t> </a:t>
            </a:r>
            <a:r>
              <a:rPr lang="en-US" altLang="en-US" sz="1600" b="1" dirty="0" err="1">
                <a:solidFill>
                  <a:schemeClr val="tx2"/>
                </a:solidFill>
              </a:rPr>
              <a:t>LArTPC</a:t>
            </a:r>
            <a:r>
              <a:rPr lang="en-US" altLang="en-US" sz="1600" b="1" dirty="0">
                <a:solidFill>
                  <a:schemeClr val="tx2"/>
                </a:solidFill>
              </a:rPr>
              <a:t> test</a:t>
            </a:r>
          </a:p>
        </p:txBody>
      </p:sp>
      <p:sp>
        <p:nvSpPr>
          <p:cNvPr id="19473" name="Picture 42">
            <a:extLst>
              <a:ext uri="{FF2B5EF4-FFF2-40B4-BE49-F238E27FC236}">
                <a16:creationId xmlns:a16="http://schemas.microsoft.com/office/drawing/2014/main" id="{CA07C378-0023-8EFB-81D6-B6C83B8B36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91050" y="3006725"/>
            <a:ext cx="22225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75" name="Picture 44">
            <a:extLst>
              <a:ext uri="{FF2B5EF4-FFF2-40B4-BE49-F238E27FC236}">
                <a16:creationId xmlns:a16="http://schemas.microsoft.com/office/drawing/2014/main" id="{658439B4-69AF-3474-3AE8-EAFF9B2232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2200" y="4614863"/>
            <a:ext cx="1603375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77" name="Picture 19">
            <a:extLst>
              <a:ext uri="{FF2B5EF4-FFF2-40B4-BE49-F238E27FC236}">
                <a16:creationId xmlns:a16="http://schemas.microsoft.com/office/drawing/2014/main" id="{F3B353E0-B3C8-ADE2-BCB1-0105F7BE0EAE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6280150" y="573088"/>
            <a:ext cx="2852738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78" name="Picture 24">
            <a:extLst>
              <a:ext uri="{FF2B5EF4-FFF2-40B4-BE49-F238E27FC236}">
                <a16:creationId xmlns:a16="http://schemas.microsoft.com/office/drawing/2014/main" id="{A9FCDCEA-28CB-B647-84C9-CCCCB35C926F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9251950" y="565150"/>
            <a:ext cx="285115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53C600-C9B7-A9D6-6D16-DE7587EDF24B}"/>
              </a:ext>
            </a:extLst>
          </p:cNvPr>
          <p:cNvSpPr txBox="1"/>
          <p:nvPr/>
        </p:nvSpPr>
        <p:spPr>
          <a:xfrm>
            <a:off x="5390452" y="436047"/>
            <a:ext cx="2989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tx2"/>
                </a:solidFill>
              </a:rPr>
              <a:t>SingleCube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LArTPC</a:t>
            </a:r>
            <a:r>
              <a:rPr lang="en-US" b="1" dirty="0">
                <a:solidFill>
                  <a:schemeClr val="tx2"/>
                </a:solidFill>
              </a:rPr>
              <a:t> Field Cage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388879-4F9A-BEEE-4480-EE045A987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713163" y="855724"/>
            <a:ext cx="3734199" cy="3622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2EC484-AD95-7DC2-E2CE-54C017202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0385" y="490278"/>
            <a:ext cx="3673967" cy="25182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5A0009-DCFE-E260-2543-0CF2B2C0B4CA}"/>
              </a:ext>
            </a:extLst>
          </p:cNvPr>
          <p:cNvSpPr txBox="1"/>
          <p:nvPr/>
        </p:nvSpPr>
        <p:spPr>
          <a:xfrm>
            <a:off x="8303986" y="80118"/>
            <a:ext cx="3804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Installation of Pixel Tile and Light Trap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716203-B8FA-29B7-65DC-CE3A5E7A01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3594" y="4601626"/>
            <a:ext cx="2266263" cy="16996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9A589B-0D88-412A-4A5D-D47DC6D3CDB6}"/>
              </a:ext>
            </a:extLst>
          </p:cNvPr>
          <p:cNvSpPr txBox="1"/>
          <p:nvPr/>
        </p:nvSpPr>
        <p:spPr>
          <a:xfrm>
            <a:off x="6949779" y="5439549"/>
            <a:ext cx="15342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New 10k-pixel</a:t>
            </a:r>
          </a:p>
          <a:p>
            <a:r>
              <a:rPr lang="en-US" b="1" dirty="0" err="1">
                <a:solidFill>
                  <a:schemeClr val="tx2"/>
                </a:solidFill>
              </a:rPr>
              <a:t>LArPix</a:t>
            </a:r>
            <a:r>
              <a:rPr lang="en-US" b="1" dirty="0">
                <a:solidFill>
                  <a:schemeClr val="tx2"/>
                </a:solidFill>
              </a:rPr>
              <a:t> Tile</a:t>
            </a:r>
          </a:p>
          <a:p>
            <a:r>
              <a:rPr lang="en-US" sz="1400" i="1" dirty="0">
                <a:solidFill>
                  <a:schemeClr val="tx2"/>
                </a:solidFill>
              </a:rPr>
              <a:t>  32 cm x 48 cm</a:t>
            </a:r>
          </a:p>
        </p:txBody>
      </p:sp>
    </p:spTree>
    <p:extLst>
      <p:ext uri="{BB962C8B-B14F-4D97-AF65-F5344CB8AC3E}">
        <p14:creationId xmlns:p14="http://schemas.microsoft.com/office/powerpoint/2010/main" val="3702863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Picture 32">
            <a:extLst>
              <a:ext uri="{FF2B5EF4-FFF2-40B4-BE49-F238E27FC236}">
                <a16:creationId xmlns:a16="http://schemas.microsoft.com/office/drawing/2014/main" id="{5B161DA7-3CEF-BD59-5450-6F6DDCBF54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12088" y="868363"/>
            <a:ext cx="4157662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0" name="Picture 31">
            <a:extLst>
              <a:ext uri="{FF2B5EF4-FFF2-40B4-BE49-F238E27FC236}">
                <a16:creationId xmlns:a16="http://schemas.microsoft.com/office/drawing/2014/main" id="{368E9426-AF38-2C39-4AC7-E9D82991E93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84613" y="947738"/>
            <a:ext cx="3929062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1" name="Title 1">
            <a:extLst>
              <a:ext uri="{FF2B5EF4-FFF2-40B4-BE49-F238E27FC236}">
                <a16:creationId xmlns:a16="http://schemas.microsoft.com/office/drawing/2014/main" id="{1BA297B6-5494-1F3B-F08B-ABE7913602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33388"/>
            <a:ext cx="11056938" cy="568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Near Detector Prototyping: </a:t>
            </a:r>
            <a:r>
              <a:rPr lang="en-US" altLang="en-US" dirty="0" err="1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ArgonCube</a:t>
            </a: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 2x2 </a:t>
            </a:r>
            <a:r>
              <a:rPr lang="en-US" altLang="en-US" dirty="0" err="1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LArTPCs</a:t>
            </a: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 @ Bern</a:t>
            </a:r>
          </a:p>
        </p:txBody>
      </p:sp>
      <p:sp>
        <p:nvSpPr>
          <p:cNvPr id="24582" name="Footer Placeholder 2">
            <a:extLst>
              <a:ext uri="{FF2B5EF4-FFF2-40B4-BE49-F238E27FC236}">
                <a16:creationId xmlns:a16="http://schemas.microsoft.com/office/drawing/2014/main" id="{99581480-620E-593A-4288-F6B27D3E67EF}"/>
              </a:ext>
            </a:extLst>
          </p:cNvPr>
          <p:cNvSpPr>
            <a:spLocks noGrp="1" noChangeArrowheads="1"/>
          </p:cNvSpPr>
          <p:nvPr>
            <p:ph type="ftr" sz="quarter" idx="14"/>
          </p:nvPr>
        </p:nvSpPr>
        <p:spPr bwMode="auto">
          <a:xfrm>
            <a:off x="2647950" y="6488113"/>
            <a:ext cx="7315200" cy="18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4C97"/>
                </a:solidFill>
                <a:latin typeface="Helvetica" pitchFamily="2" charset="0"/>
              </a:rPr>
              <a:t>D. Dwyer | Scaling LArPix: Progress and Plans</a:t>
            </a:r>
          </a:p>
        </p:txBody>
      </p:sp>
      <p:sp>
        <p:nvSpPr>
          <p:cNvPr id="24583" name="Slide Number Placeholder 3">
            <a:extLst>
              <a:ext uri="{FF2B5EF4-FFF2-40B4-BE49-F238E27FC236}">
                <a16:creationId xmlns:a16="http://schemas.microsoft.com/office/drawing/2014/main" id="{CCFFE7BB-FB29-9D98-B894-E6777E7DAAE2}"/>
              </a:ext>
            </a:extLst>
          </p:cNvPr>
          <p:cNvSpPr>
            <a:spLocks noGrp="1" noChangeArrowheads="1"/>
          </p:cNvSpPr>
          <p:nvPr>
            <p:ph type="sldNum" sz="quarter" idx="15"/>
          </p:nvPr>
        </p:nvSpPr>
        <p:spPr bwMode="auto">
          <a:xfrm>
            <a:off x="604838" y="6488113"/>
            <a:ext cx="700087" cy="18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CEDED48-842C-F54C-8681-2511958CBD0A}" type="slidenum">
              <a:rPr lang="en-US" altLang="en-US" smtClean="0">
                <a:solidFill>
                  <a:srgbClr val="004C97"/>
                </a:solidFill>
                <a:latin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>
              <a:solidFill>
                <a:srgbClr val="004C97"/>
              </a:solidFill>
              <a:latin typeface="Helvetica" pitchFamily="2" charset="0"/>
            </a:endParaRPr>
          </a:p>
        </p:txBody>
      </p:sp>
      <p:sp>
        <p:nvSpPr>
          <p:cNvPr id="24584" name="Date Placeholder 6">
            <a:extLst>
              <a:ext uri="{FF2B5EF4-FFF2-40B4-BE49-F238E27FC236}">
                <a16:creationId xmlns:a16="http://schemas.microsoft.com/office/drawing/2014/main" id="{90761D4F-F066-1271-AE16-FB5B1787A9B2}"/>
              </a:ext>
            </a:extLst>
          </p:cNvPr>
          <p:cNvSpPr>
            <a:spLocks noGrp="1" noChangeArrowheads="1"/>
          </p:cNvSpPr>
          <p:nvPr>
            <p:ph type="dt" sz="quarter" idx="16"/>
          </p:nvPr>
        </p:nvSpPr>
        <p:spPr bwMode="auto">
          <a:xfrm>
            <a:off x="1306513" y="6488113"/>
            <a:ext cx="1014412" cy="18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4C97"/>
                </a:solidFill>
                <a:latin typeface="Helvetica" pitchFamily="2" charset="0"/>
              </a:rPr>
              <a:t>6 Feb 2024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3ADB3D55-30F1-7C98-75C2-75C6A3EF4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2456752"/>
            <a:ext cx="1992313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>
            <a:extLst>
              <a:ext uri="{FF2B5EF4-FFF2-40B4-BE49-F238E27FC236}">
                <a16:creationId xmlns:a16="http://schemas.microsoft.com/office/drawing/2014/main" id="{1010168F-1FC6-2EDF-4A71-84CBF2CAA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475" y="2087118"/>
            <a:ext cx="15462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oogle Shape;393;p62">
            <a:extLst>
              <a:ext uri="{FF2B5EF4-FFF2-40B4-BE49-F238E27FC236}">
                <a16:creationId xmlns:a16="http://schemas.microsoft.com/office/drawing/2014/main" id="{02D066EC-CA87-2141-8D5F-CCF93CFAB35C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288" y="2436114"/>
            <a:ext cx="2008187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oogle Shape;394;p62">
            <a:extLst>
              <a:ext uri="{FF2B5EF4-FFF2-40B4-BE49-F238E27FC236}">
                <a16:creationId xmlns:a16="http://schemas.microsoft.com/office/drawing/2014/main" id="{9B969D8C-7F94-2D80-9B09-9535A09DCFB0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2456752"/>
            <a:ext cx="182562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oogle Shape;399;p62">
            <a:extLst>
              <a:ext uri="{FF2B5EF4-FFF2-40B4-BE49-F238E27FC236}">
                <a16:creationId xmlns:a16="http://schemas.microsoft.com/office/drawing/2014/main" id="{14E2BA77-47CC-FA2E-F0B8-834617BD8630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028444"/>
            <a:ext cx="1192212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oogle Shape;400;p62">
            <a:extLst>
              <a:ext uri="{FF2B5EF4-FFF2-40B4-BE49-F238E27FC236}">
                <a16:creationId xmlns:a16="http://schemas.microsoft.com/office/drawing/2014/main" id="{0E7F4574-8366-8EA8-A0AB-2429ECAFDF04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538" y="2017268"/>
            <a:ext cx="1522412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Google Shape;401;p62">
            <a:extLst>
              <a:ext uri="{FF2B5EF4-FFF2-40B4-BE49-F238E27FC236}">
                <a16:creationId xmlns:a16="http://schemas.microsoft.com/office/drawing/2014/main" id="{42059D8B-BEEB-0B09-8F64-280CE1B6C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4969764"/>
            <a:ext cx="20097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595959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Operations:</a:t>
            </a:r>
            <a:endParaRPr lang="en-US" altLang="en-US"/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i="1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Apr. 1-10, 2021</a:t>
            </a:r>
            <a:endParaRPr lang="en-US" altLang="en-US"/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i="1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Jun. 21-26, 2021</a:t>
            </a:r>
          </a:p>
        </p:txBody>
      </p:sp>
      <p:sp>
        <p:nvSpPr>
          <p:cNvPr id="9" name="Google Shape;402;p62">
            <a:extLst>
              <a:ext uri="{FF2B5EF4-FFF2-40B4-BE49-F238E27FC236}">
                <a16:creationId xmlns:a16="http://schemas.microsoft.com/office/drawing/2014/main" id="{150F35A0-D01B-760E-EF78-B5090C824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6500" y="4965002"/>
            <a:ext cx="20081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595959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Operation:</a:t>
            </a:r>
            <a:endParaRPr lang="en-US" altLang="en-US" b="1"/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i="1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Feb. 5-13, 2022</a:t>
            </a:r>
          </a:p>
        </p:txBody>
      </p:sp>
      <p:sp>
        <p:nvSpPr>
          <p:cNvPr id="10" name="Google Shape;403;p62">
            <a:extLst>
              <a:ext uri="{FF2B5EF4-FFF2-40B4-BE49-F238E27FC236}">
                <a16:creationId xmlns:a16="http://schemas.microsoft.com/office/drawing/2014/main" id="{96551D19-BC4F-EFF9-0CFD-6D5C18D906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400" y="1645857"/>
            <a:ext cx="120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Module 0</a:t>
            </a:r>
            <a:endParaRPr lang="en-US" altLang="en-US"/>
          </a:p>
        </p:txBody>
      </p:sp>
      <p:sp>
        <p:nvSpPr>
          <p:cNvPr id="11" name="Google Shape;404;p62">
            <a:extLst>
              <a:ext uri="{FF2B5EF4-FFF2-40B4-BE49-F238E27FC236}">
                <a16:creationId xmlns:a16="http://schemas.microsoft.com/office/drawing/2014/main" id="{C942EA5C-67A3-AAF5-F939-A52FD72C3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325" y="1609281"/>
            <a:ext cx="1208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Module 1</a:t>
            </a:r>
            <a:endParaRPr lang="en-US" altLang="en-US"/>
          </a:p>
        </p:txBody>
      </p:sp>
      <p:sp>
        <p:nvSpPr>
          <p:cNvPr id="12" name="Google Shape;406;p62">
            <a:extLst>
              <a:ext uri="{FF2B5EF4-FFF2-40B4-BE49-F238E27FC236}">
                <a16:creationId xmlns:a16="http://schemas.microsoft.com/office/drawing/2014/main" id="{A879D8E0-D6B3-7F36-6B10-3B3551A84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3713" y="5663375"/>
            <a:ext cx="3975100" cy="61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en-US" i="1" dirty="0">
                <a:solidFill>
                  <a:srgbClr val="1F497D"/>
                </a:solidFill>
              </a:rPr>
              <a:t>Roughly 100 million cosmic events collected!</a:t>
            </a:r>
          </a:p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endParaRPr lang="en-US" altLang="en-US" sz="600" i="1" dirty="0">
              <a:solidFill>
                <a:srgbClr val="1F497D"/>
              </a:solidFill>
            </a:endParaRPr>
          </a:p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en-US" i="1" dirty="0">
                <a:solidFill>
                  <a:srgbClr val="1F497D"/>
                </a:solidFill>
              </a:rPr>
              <a:t>Next Step: Operation in </a:t>
            </a:r>
            <a:r>
              <a:rPr lang="en-US" altLang="en-US" i="1" dirty="0" err="1">
                <a:solidFill>
                  <a:srgbClr val="1F497D"/>
                </a:solidFill>
              </a:rPr>
              <a:t>NuMI</a:t>
            </a:r>
            <a:r>
              <a:rPr lang="en-US" altLang="en-US" i="1" dirty="0">
                <a:solidFill>
                  <a:srgbClr val="1F497D"/>
                </a:solidFill>
              </a:rPr>
              <a:t> Neutrino Beam</a:t>
            </a:r>
            <a:endParaRPr lang="en-US" altLang="en-US" dirty="0"/>
          </a:p>
        </p:txBody>
      </p:sp>
      <p:sp>
        <p:nvSpPr>
          <p:cNvPr id="13" name="Google Shape;404;p62">
            <a:extLst>
              <a:ext uri="{FF2B5EF4-FFF2-40B4-BE49-F238E27FC236}">
                <a16:creationId xmlns:a16="http://schemas.microsoft.com/office/drawing/2014/main" id="{9A4DBB16-B8F0-E108-06BA-3CF50A67C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5888" y="1656906"/>
            <a:ext cx="120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Module 2</a:t>
            </a:r>
            <a:endParaRPr lang="en-US" altLang="en-US"/>
          </a:p>
        </p:txBody>
      </p:sp>
      <p:sp>
        <p:nvSpPr>
          <p:cNvPr id="14" name="Google Shape;404;p62">
            <a:extLst>
              <a:ext uri="{FF2B5EF4-FFF2-40B4-BE49-F238E27FC236}">
                <a16:creationId xmlns:a16="http://schemas.microsoft.com/office/drawing/2014/main" id="{8AB55A11-478C-D809-3F68-3D3EA4613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2013" y="1658493"/>
            <a:ext cx="1209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Module 3</a:t>
            </a:r>
            <a:endParaRPr lang="en-US" altLang="en-US"/>
          </a:p>
        </p:txBody>
      </p:sp>
      <p:sp>
        <p:nvSpPr>
          <p:cNvPr id="15" name="Google Shape;402;p62">
            <a:extLst>
              <a:ext uri="{FF2B5EF4-FFF2-40B4-BE49-F238E27FC236}">
                <a16:creationId xmlns:a16="http://schemas.microsoft.com/office/drawing/2014/main" id="{5DA34964-6949-9420-A075-995E1F46C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0738" y="4969764"/>
            <a:ext cx="2008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595959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Operations:</a:t>
            </a:r>
            <a:endParaRPr lang="en-US" altLang="en-US"/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i="1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Nov. 14-22, 2022</a:t>
            </a: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i="1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Nov. 29-Dec. 6, 2022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4487A44-0B3C-2E92-BFE9-06F6EFB9A3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54438" y="2560732"/>
            <a:ext cx="1992993" cy="2592389"/>
          </a:xfrm>
          <a:prstGeom prst="rect">
            <a:avLst/>
          </a:prstGeom>
        </p:spPr>
      </p:pic>
      <p:pic>
        <p:nvPicPr>
          <p:cNvPr id="17" name="Google Shape;139;p3">
            <a:extLst>
              <a:ext uri="{FF2B5EF4-FFF2-40B4-BE49-F238E27FC236}">
                <a16:creationId xmlns:a16="http://schemas.microsoft.com/office/drawing/2014/main" id="{505223EE-E1C6-B396-0EB3-F3EAA6405D6F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276430" y="2069656"/>
            <a:ext cx="1447539" cy="254317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402;p62">
            <a:extLst>
              <a:ext uri="{FF2B5EF4-FFF2-40B4-BE49-F238E27FC236}">
                <a16:creationId xmlns:a16="http://schemas.microsoft.com/office/drawing/2014/main" id="{87FB016A-819E-A667-EDF9-377094A17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0138" y="4960239"/>
            <a:ext cx="2008187" cy="123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sz="1800" b="1" dirty="0">
                <a:solidFill>
                  <a:srgbClr val="595959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Operations:</a:t>
            </a:r>
            <a:endParaRPr lang="en-US" altLang="en-US" dirty="0"/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i="1" dirty="0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Jan. 27-Feb. 5, 2023</a:t>
            </a: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i="1" dirty="0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Feb. 21-23, 2023</a:t>
            </a: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i="1" dirty="0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Mar. 13-16, 2023</a:t>
            </a: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i="1" dirty="0">
                <a:solidFill>
                  <a:srgbClr val="1F497D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377A8090-86B7-2974-E4F5-38A27C1826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63" y="1097863"/>
            <a:ext cx="94404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Produced and operated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LArPix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systems for four ton-scale </a:t>
            </a:r>
            <a:r>
              <a:rPr lang="en-US" altLang="en-US" sz="18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LArTPCs</a:t>
            </a:r>
            <a:r>
              <a:rPr lang="en-US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with a total of ~300k channels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1E4D35-EBEC-0996-BA8B-F80046ADA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7434" y="359763"/>
            <a:ext cx="248831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200" b="1" i="1" dirty="0">
                <a:solidFill>
                  <a:srgbClr val="C00000"/>
                </a:solidFill>
              </a:rPr>
              <a:t>See yesterday’s talk</a:t>
            </a:r>
            <a:endParaRPr lang="en-US" altLang="en-US" sz="2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47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6">
            <a:extLst>
              <a:ext uri="{FF2B5EF4-FFF2-40B4-BE49-F238E27FC236}">
                <a16:creationId xmlns:a16="http://schemas.microsoft.com/office/drawing/2014/main" id="{5F57E2A2-A455-6ECF-EE33-9ADA38932E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2x2 Demonstrator @ </a:t>
            </a:r>
            <a:r>
              <a:rPr lang="en-US" altLang="en-US" sz="2200" dirty="0" err="1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NuMI</a:t>
            </a:r>
            <a:endParaRPr lang="en-US" altLang="en-US" sz="2200" dirty="0">
              <a:solidFill>
                <a:srgbClr val="004C97"/>
              </a:solidFill>
              <a:latin typeface="Helvetica" pitchFamily="2" charset="0"/>
              <a:ea typeface="Geneva" panose="020B0503030404040204" pitchFamily="34" charset="0"/>
              <a:cs typeface="Geneva" panose="020B0503030404040204" pitchFamily="34" charset="0"/>
            </a:endParaRPr>
          </a:p>
        </p:txBody>
      </p:sp>
      <p:sp>
        <p:nvSpPr>
          <p:cNvPr id="26626" name="Date Placeholder 2">
            <a:extLst>
              <a:ext uri="{FF2B5EF4-FFF2-40B4-BE49-F238E27FC236}">
                <a16:creationId xmlns:a16="http://schemas.microsoft.com/office/drawing/2014/main" id="{82ABC861-C8E1-464A-43C0-D4F143AD8D1C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6 Feb 2024</a:t>
            </a:r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B1B28855-0F95-1E6A-9624-BECB5FC329B7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9EA764-104F-4942-BA06-3131A45D03F4}" type="slidenum">
              <a:rPr lang="en-US" altLang="en-US" smtClean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26628" name="Footer Placeholder 1">
            <a:extLst>
              <a:ext uri="{FF2B5EF4-FFF2-40B4-BE49-F238E27FC236}">
                <a16:creationId xmlns:a16="http://schemas.microsoft.com/office/drawing/2014/main" id="{97A3D02B-98CB-D5A6-8948-DB0AB48196FB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D. Dwyer | Scaling LArPix: Progress and Plans</a:t>
            </a:r>
          </a:p>
        </p:txBody>
      </p:sp>
      <p:sp>
        <p:nvSpPr>
          <p:cNvPr id="26629" name="TextBox 38">
            <a:extLst>
              <a:ext uri="{FF2B5EF4-FFF2-40B4-BE49-F238E27FC236}">
                <a16:creationId xmlns:a16="http://schemas.microsoft.com/office/drawing/2014/main" id="{A0C65480-25ED-F4BC-184A-7F0F22037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877888"/>
            <a:ext cx="7775575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tx2"/>
                </a:solidFill>
              </a:rPr>
              <a:t>2x2 Operation in </a:t>
            </a:r>
            <a:r>
              <a:rPr lang="en-US" altLang="en-US" sz="2000" b="1" dirty="0" err="1">
                <a:solidFill>
                  <a:schemeClr val="tx2"/>
                </a:solidFill>
              </a:rPr>
              <a:t>NuMI</a:t>
            </a:r>
            <a:r>
              <a:rPr lang="en-US" altLang="en-US" sz="2000" b="1" dirty="0">
                <a:solidFill>
                  <a:schemeClr val="tx2"/>
                </a:solidFill>
              </a:rPr>
              <a:t> Neutrino Beam  </a:t>
            </a:r>
            <a:r>
              <a:rPr lang="en-US" altLang="en-US" b="1" i="1" dirty="0"/>
              <a:t>2023-2025</a:t>
            </a:r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Install four TPC modules in former location of MINOS Near Detector</a:t>
            </a:r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Includes upstream/downstream trackers, repurposed from the </a:t>
            </a:r>
            <a:r>
              <a:rPr lang="en-US" alt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MINERvA</a:t>
            </a:r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Experiment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r>
              <a:rPr lang="en-US" altLang="en-US" sz="2000" b="1" dirty="0">
                <a:solidFill>
                  <a:schemeClr val="tx2"/>
                </a:solidFill>
              </a:rPr>
              <a:t>Goal:</a:t>
            </a:r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Characterize GeV-energy neutrino interactions on argon nuclei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r>
              <a:rPr lang="en-US" altLang="en-US" sz="2000" b="1" dirty="0">
                <a:solidFill>
                  <a:schemeClr val="tx2"/>
                </a:solidFill>
              </a:rPr>
              <a:t>Status: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- TPC Modules installed in cryostat, Oct 2023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- Installation nearing completion, Dec 2023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- Start of operations in early 2024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endParaRPr lang="en-US" altLang="en-US" sz="600" i="1" dirty="0">
              <a:solidFill>
                <a:schemeClr val="tx2"/>
              </a:solidFill>
            </a:endParaRPr>
          </a:p>
        </p:txBody>
      </p:sp>
      <p:pic>
        <p:nvPicPr>
          <p:cNvPr id="26631" name="Picture 9">
            <a:extLst>
              <a:ext uri="{FF2B5EF4-FFF2-40B4-BE49-F238E27FC236}">
                <a16:creationId xmlns:a16="http://schemas.microsoft.com/office/drawing/2014/main" id="{2BE5ED19-D18B-1E8E-D079-0FFA77755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556" y="58300"/>
            <a:ext cx="4065588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TextBox 13">
            <a:extLst>
              <a:ext uri="{FF2B5EF4-FFF2-40B4-BE49-F238E27FC236}">
                <a16:creationId xmlns:a16="http://schemas.microsoft.com/office/drawing/2014/main" id="{8F92E53A-1779-102B-15BA-527AE21E1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015" y="4326343"/>
            <a:ext cx="33364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 i="1" dirty="0">
                <a:solidFill>
                  <a:schemeClr val="tx2"/>
                </a:solidFill>
              </a:rPr>
              <a:t>Operation of a 300k-pixel </a:t>
            </a:r>
            <a:r>
              <a:rPr lang="en-US" altLang="en-US" b="1" i="1" dirty="0" err="1">
                <a:solidFill>
                  <a:schemeClr val="tx2"/>
                </a:solidFill>
              </a:rPr>
              <a:t>LArTPC</a:t>
            </a:r>
            <a:endParaRPr lang="en-US" altLang="en-US" b="1" i="1" dirty="0">
              <a:solidFill>
                <a:schemeClr val="tx2"/>
              </a:solidFill>
            </a:endParaRPr>
          </a:p>
          <a:p>
            <a:pPr eaLnBrk="1" hangingPunct="1"/>
            <a:r>
              <a:rPr lang="en-US" altLang="en-US" b="1" i="1" dirty="0">
                <a:solidFill>
                  <a:schemeClr val="tx2"/>
                </a:solidFill>
              </a:rPr>
              <a:t>in a GeV-energy neutrino beam!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1ECAF8-3096-E188-7340-9FD153D57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07" y="2493663"/>
            <a:ext cx="5024833" cy="376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8FD47A-3D36-3E50-CE50-C251986F16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9201" y="312021"/>
            <a:ext cx="248831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200" b="1" i="1" dirty="0">
                <a:solidFill>
                  <a:srgbClr val="C00000"/>
                </a:solidFill>
              </a:rPr>
              <a:t>See yesterday’s talk</a:t>
            </a:r>
            <a:endParaRPr lang="en-US" altLang="en-US" sz="22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6">
            <a:extLst>
              <a:ext uri="{FF2B5EF4-FFF2-40B4-BE49-F238E27FC236}">
                <a16:creationId xmlns:a16="http://schemas.microsoft.com/office/drawing/2014/main" id="{DBEB68E8-7083-BC7D-2C15-797CF26935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LArPix-v2: Scalable Production and Testing Process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21B30F-E982-8952-DF73-42A65425DDC6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6 Feb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6960E3-CEBB-82C6-065A-5BB5A521524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7A81921-3E00-6B4D-B4F0-60C7955BBEF9}" type="slidenum">
              <a:rPr lang="en-US">
                <a:solidFill>
                  <a:schemeClr val="tx2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C45CE2-0F19-D815-6BD5-6169ABE18FE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Scaling LArPix: Progress and Plans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116C068-0C85-81F0-44FD-0EEC3F19DB2B}"/>
              </a:ext>
            </a:extLst>
          </p:cNvPr>
          <p:cNvSpPr/>
          <p:nvPr/>
        </p:nvSpPr>
        <p:spPr>
          <a:xfrm>
            <a:off x="615950" y="1631950"/>
            <a:ext cx="2019300" cy="101441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ASICs produced and packaged 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vendors)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5450B24-3466-669F-B7DD-4A4EE0C6F326}"/>
              </a:ext>
            </a:extLst>
          </p:cNvPr>
          <p:cNvSpPr/>
          <p:nvPr/>
        </p:nvSpPr>
        <p:spPr>
          <a:xfrm>
            <a:off x="542925" y="3209925"/>
            <a:ext cx="2165350" cy="10858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ASIC room-temp QC testing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Lab/Univ. partners)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09BB1FF-B61E-19C7-0F55-20C75E616F54}"/>
              </a:ext>
            </a:extLst>
          </p:cNvPr>
          <p:cNvSpPr/>
          <p:nvPr/>
        </p:nvSpPr>
        <p:spPr>
          <a:xfrm>
            <a:off x="3200400" y="1631950"/>
            <a:ext cx="2019300" cy="101441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Anode tiles produced and checked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vendor)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03793EF-0980-4894-E2A8-E385094B23DE}"/>
              </a:ext>
            </a:extLst>
          </p:cNvPr>
          <p:cNvSpPr/>
          <p:nvPr/>
        </p:nvSpPr>
        <p:spPr>
          <a:xfrm>
            <a:off x="3195638" y="3209925"/>
            <a:ext cx="2020887" cy="10858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Anode tiles loaded</a:t>
            </a:r>
          </a:p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inspected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vendor)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1F359C94-EFB7-D307-2327-A82E05A21F54}"/>
              </a:ext>
            </a:extLst>
          </p:cNvPr>
          <p:cNvSpPr/>
          <p:nvPr/>
        </p:nvSpPr>
        <p:spPr>
          <a:xfrm>
            <a:off x="5716588" y="3224213"/>
            <a:ext cx="2165350" cy="10858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LArPix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System</a:t>
            </a:r>
          </a:p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room-temp QC testing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Lab/Univ. partners)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2CCFD6-C33D-6490-433B-823721E1F276}"/>
              </a:ext>
            </a:extLst>
          </p:cNvPr>
          <p:cNvSpPr txBox="1"/>
          <p:nvPr/>
        </p:nvSpPr>
        <p:spPr>
          <a:xfrm>
            <a:off x="701675" y="4476750"/>
            <a:ext cx="2333716" cy="150810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LArPix-v2 testing:</a:t>
            </a:r>
          </a:p>
          <a:p>
            <a:pPr eaLnBrk="1" hangingPunct="1">
              <a:defRPr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~10,000 ASICs tested (so far)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~600 chips/day (1 robot)</a:t>
            </a: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Results: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~1% DOA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~10% sub-spec performance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D2C97C-7AF3-9876-08D2-1CCCC2737D5B}"/>
              </a:ext>
            </a:extLst>
          </p:cNvPr>
          <p:cNvSpPr txBox="1"/>
          <p:nvPr/>
        </p:nvSpPr>
        <p:spPr>
          <a:xfrm>
            <a:off x="5716588" y="4476750"/>
            <a:ext cx="2657475" cy="1508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LArPix-v2 testing:</a:t>
            </a:r>
          </a:p>
          <a:p>
            <a:pPr eaLnBrk="1" hangingPunct="1">
              <a:defRPr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~80 tiles tested (so far)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~8 tile batches, ~1hr</a:t>
            </a: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Results: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~0.5% chips failed post-assembly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Chip replacement: ~30 min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4D7A71-E5C6-4C2F-0F85-40CAFB14C174}"/>
              </a:ext>
            </a:extLst>
          </p:cNvPr>
          <p:cNvCxnSpPr>
            <a:stCxn id="5" idx="2"/>
            <a:endCxn id="18" idx="0"/>
          </p:cNvCxnSpPr>
          <p:nvPr/>
        </p:nvCxnSpPr>
        <p:spPr>
          <a:xfrm>
            <a:off x="1625600" y="2646363"/>
            <a:ext cx="0" cy="56356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A8010C8-EADC-B161-6BBA-56F674B0FDE2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2708275" y="3748088"/>
            <a:ext cx="487363" cy="476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02D67D3-E5A5-7C81-E007-DDA370743639}"/>
              </a:ext>
            </a:extLst>
          </p:cNvPr>
          <p:cNvCxnSpPr>
            <a:cxnSpLocks/>
          </p:cNvCxnSpPr>
          <p:nvPr/>
        </p:nvCxnSpPr>
        <p:spPr>
          <a:xfrm>
            <a:off x="5216525" y="3741738"/>
            <a:ext cx="487363" cy="635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8EE9AED-8897-37C2-0890-80246F0A27E6}"/>
              </a:ext>
            </a:extLst>
          </p:cNvPr>
          <p:cNvCxnSpPr/>
          <p:nvPr/>
        </p:nvCxnSpPr>
        <p:spPr>
          <a:xfrm>
            <a:off x="4206875" y="2651125"/>
            <a:ext cx="0" cy="5619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1DD14167-7B4F-54FA-FF0B-0978446F46CA}"/>
              </a:ext>
            </a:extLst>
          </p:cNvPr>
          <p:cNvSpPr/>
          <p:nvPr/>
        </p:nvSpPr>
        <p:spPr>
          <a:xfrm>
            <a:off x="8385175" y="3201988"/>
            <a:ext cx="2165350" cy="108743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LArPix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System </a:t>
            </a:r>
          </a:p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QC Cryo-testing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Lab/Univ. partners)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0143B9B-E739-3D95-77AE-C58702C9594A}"/>
              </a:ext>
            </a:extLst>
          </p:cNvPr>
          <p:cNvCxnSpPr>
            <a:cxnSpLocks/>
          </p:cNvCxnSpPr>
          <p:nvPr/>
        </p:nvCxnSpPr>
        <p:spPr>
          <a:xfrm>
            <a:off x="7881938" y="3736975"/>
            <a:ext cx="487362" cy="476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FA82715-C0A5-BB56-57F1-3770DF2C76D6}"/>
              </a:ext>
            </a:extLst>
          </p:cNvPr>
          <p:cNvSpPr txBox="1"/>
          <p:nvPr/>
        </p:nvSpPr>
        <p:spPr>
          <a:xfrm>
            <a:off x="8497888" y="4476750"/>
            <a:ext cx="3563937" cy="1292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LArPix-v2 testing:</a:t>
            </a:r>
          </a:p>
          <a:p>
            <a:pPr eaLnBrk="1" hangingPunct="1">
              <a:defRPr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~80 tiles tested (so far)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~8 tile batches (time limited by LN fill/empty)</a:t>
            </a: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Results: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No cryo-failures yet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828DF-4E45-D7ED-7A5D-4355FD7228B1}"/>
              </a:ext>
            </a:extLst>
          </p:cNvPr>
          <p:cNvSpPr txBox="1"/>
          <p:nvPr/>
        </p:nvSpPr>
        <p:spPr>
          <a:xfrm>
            <a:off x="349250" y="946350"/>
            <a:ext cx="93059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All production/assembly done via commercial vendors; QC testing performed by scientific staff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2A7ABC8-46D7-EB26-48F8-CD92FDC730D3}"/>
              </a:ext>
            </a:extLst>
          </p:cNvPr>
          <p:cNvSpPr/>
          <p:nvPr/>
        </p:nvSpPr>
        <p:spPr>
          <a:xfrm>
            <a:off x="5624513" y="1616075"/>
            <a:ext cx="2268537" cy="101441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Controllers, cables, feedthroughs produced and checked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vendor)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349CBE-1B39-B183-FEA0-A8C39B95E58C}"/>
              </a:ext>
            </a:extLst>
          </p:cNvPr>
          <p:cNvCxnSpPr/>
          <p:nvPr/>
        </p:nvCxnSpPr>
        <p:spPr>
          <a:xfrm>
            <a:off x="6791325" y="2635250"/>
            <a:ext cx="0" cy="5619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AD0221D-2CFD-7B78-77BF-992363ABF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953" y="4428584"/>
            <a:ext cx="1719307" cy="1632553"/>
          </a:xfrm>
          <a:prstGeom prst="rect">
            <a:avLst/>
          </a:prstGeom>
        </p:spPr>
      </p:pic>
      <p:sp>
        <p:nvSpPr>
          <p:cNvPr id="12" name="Google Shape;320;g10d39ffb0d3_0_51">
            <a:extLst>
              <a:ext uri="{FF2B5EF4-FFF2-40B4-BE49-F238E27FC236}">
                <a16:creationId xmlns:a16="http://schemas.microsoft.com/office/drawing/2014/main" id="{93B72BC7-A23B-8A81-07DB-E15250320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9689" y="6061137"/>
            <a:ext cx="1922220" cy="30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ASIC Testing Robot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429B97-B6F2-3915-939B-41A4F83BF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526630"/>
            <a:ext cx="1841500" cy="2254250"/>
          </a:xfrm>
          <a:prstGeom prst="rect">
            <a:avLst/>
          </a:prstGeom>
        </p:spPr>
      </p:pic>
      <p:sp>
        <p:nvSpPr>
          <p:cNvPr id="15" name="Google Shape;320;g10d39ffb0d3_0_51">
            <a:extLst>
              <a:ext uri="{FF2B5EF4-FFF2-40B4-BE49-F238E27FC236}">
                <a16:creationId xmlns:a16="http://schemas.microsoft.com/office/drawing/2014/main" id="{3EAF7E34-570F-8A40-0CB2-D45B758E0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42400" y="2775885"/>
            <a:ext cx="2165350" cy="30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Cryo-test of Pixel Tiles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D28AEA4-ABB1-89F3-54E8-151A2E3CA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8924" y="1355174"/>
            <a:ext cx="1935828" cy="1476817"/>
          </a:xfrm>
          <a:prstGeom prst="rect">
            <a:avLst/>
          </a:prstGeom>
        </p:spPr>
      </p:pic>
      <p:sp>
        <p:nvSpPr>
          <p:cNvPr id="23" name="Google Shape;320;g10d39ffb0d3_0_51">
            <a:extLst>
              <a:ext uri="{FF2B5EF4-FFF2-40B4-BE49-F238E27FC236}">
                <a16:creationId xmlns:a16="http://schemas.microsoft.com/office/drawing/2014/main" id="{A35E88FF-6E4D-4D89-4574-285989755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1562" y="2790139"/>
            <a:ext cx="2256155" cy="30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Room-temp System Test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g2867556cdda_12_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3651" y="2962312"/>
            <a:ext cx="1790700" cy="256229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2867556cdda_12_89"/>
          <p:cNvSpPr txBox="1">
            <a:spLocks noGrp="1"/>
          </p:cNvSpPr>
          <p:nvPr>
            <p:ph type="title"/>
          </p:nvPr>
        </p:nvSpPr>
        <p:spPr>
          <a:xfrm>
            <a:off x="301304" y="143388"/>
            <a:ext cx="11056800" cy="5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DUNE ND-</a:t>
            </a:r>
            <a:r>
              <a:rPr lang="en-US" sz="2000" dirty="0" err="1">
                <a:latin typeface="Arial"/>
                <a:ea typeface="Arial"/>
                <a:cs typeface="Arial"/>
                <a:sym typeface="Arial"/>
              </a:rPr>
              <a:t>LAr</a:t>
            </a:r>
            <a:br>
              <a:rPr lang="en-US" sz="2000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Development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g2867556cdda_12_89"/>
          <p:cNvSpPr txBox="1">
            <a:spLocks noGrp="1"/>
          </p:cNvSpPr>
          <p:nvPr>
            <p:ph type="ftr" idx="11"/>
          </p:nvPr>
        </p:nvSpPr>
        <p:spPr>
          <a:xfrm>
            <a:off x="2647950" y="6488113"/>
            <a:ext cx="7315200" cy="187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100">
                <a:solidFill>
                  <a:srgbClr val="004C97"/>
                </a:solidFill>
              </a:rPr>
              <a:t>D. Dwyer | Scaling LArPix: Progress and Plans</a:t>
            </a:r>
            <a:endParaRPr sz="1100"/>
          </a:p>
        </p:txBody>
      </p:sp>
      <p:sp>
        <p:nvSpPr>
          <p:cNvPr id="123" name="Google Shape;123;g2867556cdda_12_89"/>
          <p:cNvSpPr txBox="1">
            <a:spLocks noGrp="1"/>
          </p:cNvSpPr>
          <p:nvPr>
            <p:ph type="dt" idx="10"/>
          </p:nvPr>
        </p:nvSpPr>
        <p:spPr>
          <a:xfrm>
            <a:off x="1306513" y="6488113"/>
            <a:ext cx="1014412" cy="187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100">
                <a:solidFill>
                  <a:srgbClr val="004C97"/>
                </a:solidFill>
              </a:rPr>
              <a:t>6 Feb 2024</a:t>
            </a:r>
            <a:endParaRPr sz="1100"/>
          </a:p>
        </p:txBody>
      </p:sp>
      <p:sp>
        <p:nvSpPr>
          <p:cNvPr id="124" name="Google Shape;124;g2867556cdda_12_89"/>
          <p:cNvSpPr txBox="1">
            <a:spLocks noGrp="1"/>
          </p:cNvSpPr>
          <p:nvPr>
            <p:ph type="sldNum" idx="12"/>
          </p:nvPr>
        </p:nvSpPr>
        <p:spPr>
          <a:xfrm>
            <a:off x="411163" y="6488113"/>
            <a:ext cx="701675" cy="187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100" b="1">
                <a:solidFill>
                  <a:srgbClr val="004C97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100" b="1">
              <a:solidFill>
                <a:srgbClr val="004C9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g2867556cdda_12_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49168" y="2914213"/>
            <a:ext cx="1106487" cy="2841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2867556cdda_12_8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00504" y="2924175"/>
            <a:ext cx="1068388" cy="2533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2867556cdda_12_8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5153" y="4816475"/>
            <a:ext cx="992188" cy="111125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2867556cdda_12_89"/>
          <p:cNvSpPr txBox="1"/>
          <p:nvPr/>
        </p:nvSpPr>
        <p:spPr>
          <a:xfrm>
            <a:off x="3319738" y="411382"/>
            <a:ext cx="1527300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“2x2”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Physics Demonstrator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2867556cdda_12_89"/>
          <p:cNvSpPr txBox="1"/>
          <p:nvPr/>
        </p:nvSpPr>
        <p:spPr>
          <a:xfrm>
            <a:off x="3668361" y="4824457"/>
            <a:ext cx="13764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Full-scale ND 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Demonstrator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g2867556cdda_12_89"/>
          <p:cNvSpPr txBox="1"/>
          <p:nvPr/>
        </p:nvSpPr>
        <p:spPr>
          <a:xfrm rot="-5400000">
            <a:off x="4674668" y="4309232"/>
            <a:ext cx="7176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300 cm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1" name="Google Shape;131;g2867556cdda_12_89"/>
          <p:cNvCxnSpPr/>
          <p:nvPr/>
        </p:nvCxnSpPr>
        <p:spPr>
          <a:xfrm rot="10800000">
            <a:off x="5190430" y="3361863"/>
            <a:ext cx="0" cy="2187600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2" name="Google Shape;132;g2867556cdda_12_89"/>
          <p:cNvSpPr txBox="1"/>
          <p:nvPr/>
        </p:nvSpPr>
        <p:spPr>
          <a:xfrm>
            <a:off x="3481011" y="1102502"/>
            <a:ext cx="160350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Four mid-scale 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TPC modules in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neutrino beam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endParaRPr sz="3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g2867556cdda_12_89"/>
          <p:cNvSpPr txBox="1"/>
          <p:nvPr/>
        </p:nvSpPr>
        <p:spPr>
          <a:xfrm>
            <a:off x="3613234" y="164360"/>
            <a:ext cx="11913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2022-2024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2867556cdda_12_89"/>
          <p:cNvSpPr txBox="1"/>
          <p:nvPr/>
        </p:nvSpPr>
        <p:spPr>
          <a:xfrm>
            <a:off x="3741237" y="5274957"/>
            <a:ext cx="10647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Full-scale 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ND-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LAr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TPC 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module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g2867556cdda_12_89"/>
          <p:cNvSpPr txBox="1"/>
          <p:nvPr/>
        </p:nvSpPr>
        <p:spPr>
          <a:xfrm>
            <a:off x="10289410" y="486325"/>
            <a:ext cx="11715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Production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6" name="Google Shape;136;g2867556cdda_12_89"/>
          <p:cNvCxnSpPr/>
          <p:nvPr/>
        </p:nvCxnSpPr>
        <p:spPr>
          <a:xfrm rot="10800000" flipH="1">
            <a:off x="9159691" y="1366250"/>
            <a:ext cx="767400" cy="453000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7" name="Google Shape;137;g2867556cdda_12_89"/>
          <p:cNvSpPr txBox="1"/>
          <p:nvPr/>
        </p:nvSpPr>
        <p:spPr>
          <a:xfrm>
            <a:off x="10083752" y="780759"/>
            <a:ext cx="15828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35 (+5) production 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modules, each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fully tested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g2867556cdda_12_89"/>
          <p:cNvSpPr txBox="1"/>
          <p:nvPr/>
        </p:nvSpPr>
        <p:spPr>
          <a:xfrm>
            <a:off x="9987599" y="3635363"/>
            <a:ext cx="11844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Installation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9" name="Google Shape;139;g2867556cdda_12_89"/>
          <p:cNvCxnSpPr/>
          <p:nvPr/>
        </p:nvCxnSpPr>
        <p:spPr>
          <a:xfrm>
            <a:off x="11110666" y="3055213"/>
            <a:ext cx="115200" cy="616800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0" name="Google Shape;140;g2867556cdda_12_89"/>
          <p:cNvSpPr txBox="1"/>
          <p:nvPr/>
        </p:nvSpPr>
        <p:spPr>
          <a:xfrm>
            <a:off x="9852138" y="3920188"/>
            <a:ext cx="1912800" cy="9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Support of TPC module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installation in Near Site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5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Activity driven by Near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Site Integration (NSI)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1" name="Google Shape;141;g2867556cdda_12_89"/>
          <p:cNvCxnSpPr/>
          <p:nvPr/>
        </p:nvCxnSpPr>
        <p:spPr>
          <a:xfrm>
            <a:off x="5214243" y="5576451"/>
            <a:ext cx="493800" cy="308100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2" name="Google Shape;142;g2867556cdda_12_89"/>
          <p:cNvCxnSpPr/>
          <p:nvPr/>
        </p:nvCxnSpPr>
        <p:spPr>
          <a:xfrm rot="10800000" flipH="1">
            <a:off x="5758755" y="5714513"/>
            <a:ext cx="563700" cy="146100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3" name="Google Shape;143;g2867556cdda_12_89"/>
          <p:cNvSpPr txBox="1"/>
          <p:nvPr/>
        </p:nvSpPr>
        <p:spPr>
          <a:xfrm rot="1893814">
            <a:off x="5050100" y="5696507"/>
            <a:ext cx="71755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100 cm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2867556cdda_12_89"/>
          <p:cNvSpPr txBox="1"/>
          <p:nvPr/>
        </p:nvSpPr>
        <p:spPr>
          <a:xfrm rot="-926524">
            <a:off x="5789942" y="5763869"/>
            <a:ext cx="717709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100 cm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2867556cdda_12_89"/>
          <p:cNvSpPr txBox="1"/>
          <p:nvPr/>
        </p:nvSpPr>
        <p:spPr>
          <a:xfrm>
            <a:off x="6276776" y="5434413"/>
            <a:ext cx="13764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TRL-7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(engineering)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g2867556cdda_12_89"/>
          <p:cNvSpPr txBox="1"/>
          <p:nvPr/>
        </p:nvSpPr>
        <p:spPr>
          <a:xfrm>
            <a:off x="444641" y="1134657"/>
            <a:ext cx="11907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2016-2019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g2867556cdda_12_89"/>
          <p:cNvSpPr txBox="1"/>
          <p:nvPr/>
        </p:nvSpPr>
        <p:spPr>
          <a:xfrm>
            <a:off x="73469" y="1317625"/>
            <a:ext cx="180621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ArgonCube R&amp;D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g2867556cdda_12_89"/>
          <p:cNvSpPr txBox="1"/>
          <p:nvPr/>
        </p:nvSpPr>
        <p:spPr>
          <a:xfrm>
            <a:off x="-75756" y="1546225"/>
            <a:ext cx="199390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Demonstrations of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component technologies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g2867556cdda_12_89"/>
          <p:cNvSpPr txBox="1"/>
          <p:nvPr/>
        </p:nvSpPr>
        <p:spPr>
          <a:xfrm rot="-5400000">
            <a:off x="1434693" y="4275495"/>
            <a:ext cx="7161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125 cm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0" name="Google Shape;150;g2867556cdda_12_89"/>
          <p:cNvCxnSpPr/>
          <p:nvPr/>
        </p:nvCxnSpPr>
        <p:spPr>
          <a:xfrm rot="10800000">
            <a:off x="1930654" y="3875188"/>
            <a:ext cx="0" cy="1498500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1" name="Google Shape;151;g2867556cdda_12_89"/>
          <p:cNvCxnSpPr/>
          <p:nvPr/>
        </p:nvCxnSpPr>
        <p:spPr>
          <a:xfrm>
            <a:off x="2173542" y="5494338"/>
            <a:ext cx="692100" cy="0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2" name="Google Shape;152;g2867556cdda_12_89"/>
          <p:cNvSpPr txBox="1"/>
          <p:nvPr/>
        </p:nvSpPr>
        <p:spPr>
          <a:xfrm>
            <a:off x="2178304" y="5503863"/>
            <a:ext cx="6255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70 cm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2867556cdda_12_89"/>
          <p:cNvSpPr txBox="1"/>
          <p:nvPr/>
        </p:nvSpPr>
        <p:spPr>
          <a:xfrm>
            <a:off x="2234264" y="1456224"/>
            <a:ext cx="6525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2867556cdda_12_89"/>
          <p:cNvSpPr txBox="1"/>
          <p:nvPr/>
        </p:nvSpPr>
        <p:spPr>
          <a:xfrm>
            <a:off x="1914779" y="1638300"/>
            <a:ext cx="11763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ArgonCube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Module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2867556cdda_12_89"/>
          <p:cNvSpPr txBox="1"/>
          <p:nvPr/>
        </p:nvSpPr>
        <p:spPr>
          <a:xfrm>
            <a:off x="1903675" y="2105025"/>
            <a:ext cx="122250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F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ull</a:t>
            </a:r>
            <a:b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functionality</a:t>
            </a: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m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id-scale prototype 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6" name="Google Shape;156;g2867556cdda_12_89"/>
          <p:cNvCxnSpPr>
            <a:cxnSpLocks/>
            <a:endCxn id="132" idx="2"/>
          </p:cNvCxnSpPr>
          <p:nvPr/>
        </p:nvCxnSpPr>
        <p:spPr>
          <a:xfrm flipV="1">
            <a:off x="3608929" y="1810348"/>
            <a:ext cx="673832" cy="885328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7" name="Google Shape;157;g2867556cdda_12_89"/>
          <p:cNvCxnSpPr/>
          <p:nvPr/>
        </p:nvCxnSpPr>
        <p:spPr>
          <a:xfrm rot="10800000" flipH="1">
            <a:off x="2991676" y="5092700"/>
            <a:ext cx="158750" cy="423863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8" name="Google Shape;158;g2867556cdda_12_89"/>
          <p:cNvSpPr txBox="1"/>
          <p:nvPr/>
        </p:nvSpPr>
        <p:spPr>
          <a:xfrm rot="-4136921">
            <a:off x="2886397" y="5166488"/>
            <a:ext cx="62555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70 cm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g2867556cdda_12_89"/>
          <p:cNvSpPr txBox="1"/>
          <p:nvPr/>
        </p:nvSpPr>
        <p:spPr>
          <a:xfrm>
            <a:off x="4992626" y="2450051"/>
            <a:ext cx="14718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1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TRL-7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b="0" i="1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(physics)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2867556cdda_12_89"/>
          <p:cNvSpPr txBox="1"/>
          <p:nvPr/>
        </p:nvSpPr>
        <p:spPr>
          <a:xfrm>
            <a:off x="522530" y="3785887"/>
            <a:ext cx="65246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2867556cdda_12_89"/>
          <p:cNvSpPr txBox="1"/>
          <p:nvPr/>
        </p:nvSpPr>
        <p:spPr>
          <a:xfrm>
            <a:off x="178976" y="3997325"/>
            <a:ext cx="1191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SingleCube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2867556cdda_12_89"/>
          <p:cNvSpPr txBox="1"/>
          <p:nvPr/>
        </p:nvSpPr>
        <p:spPr>
          <a:xfrm>
            <a:off x="57341" y="4291013"/>
            <a:ext cx="15780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Integrated TPC test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 small-scale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g2867556cdda_12_89"/>
          <p:cNvSpPr txBox="1"/>
          <p:nvPr/>
        </p:nvSpPr>
        <p:spPr>
          <a:xfrm>
            <a:off x="1311466" y="5953125"/>
            <a:ext cx="7065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1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TRL-5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g2867556cdda_12_89"/>
          <p:cNvCxnSpPr>
            <a:endCxn id="160" idx="0"/>
          </p:cNvCxnSpPr>
          <p:nvPr/>
        </p:nvCxnSpPr>
        <p:spPr>
          <a:xfrm>
            <a:off x="705961" y="3166687"/>
            <a:ext cx="142800" cy="619200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5" name="Google Shape;165;g2867556cdda_12_89"/>
          <p:cNvCxnSpPr/>
          <p:nvPr/>
        </p:nvCxnSpPr>
        <p:spPr>
          <a:xfrm rot="10800000" flipH="1">
            <a:off x="1322578" y="3725863"/>
            <a:ext cx="601662" cy="300037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6" name="Google Shape;166;g2867556cdda_12_89"/>
          <p:cNvSpPr txBox="1"/>
          <p:nvPr/>
        </p:nvSpPr>
        <p:spPr>
          <a:xfrm>
            <a:off x="11113" y="3027363"/>
            <a:ext cx="89185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1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TRL-4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2867556cdda_12_89"/>
          <p:cNvSpPr txBox="1"/>
          <p:nvPr/>
        </p:nvSpPr>
        <p:spPr>
          <a:xfrm rot="-1459679">
            <a:off x="770487" y="5804369"/>
            <a:ext cx="625547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32 cm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8" name="Google Shape;168;g2867556cdda_12_89"/>
          <p:cNvCxnSpPr/>
          <p:nvPr/>
        </p:nvCxnSpPr>
        <p:spPr>
          <a:xfrm rot="10800000" flipH="1">
            <a:off x="768541" y="5743725"/>
            <a:ext cx="457200" cy="209400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9" name="Google Shape;169;g2867556cdda_12_89"/>
          <p:cNvCxnSpPr/>
          <p:nvPr/>
        </p:nvCxnSpPr>
        <p:spPr>
          <a:xfrm rot="10800000" flipH="1">
            <a:off x="270066" y="5156288"/>
            <a:ext cx="9600" cy="534900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0" name="Google Shape;170;g2867556cdda_12_89"/>
          <p:cNvSpPr txBox="1"/>
          <p:nvPr/>
        </p:nvSpPr>
        <p:spPr>
          <a:xfrm rot="-5400000">
            <a:off x="-161547" y="5281233"/>
            <a:ext cx="6255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32 cm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1" name="Google Shape;171;g2867556cdda_12_89"/>
          <p:cNvCxnSpPr/>
          <p:nvPr/>
        </p:nvCxnSpPr>
        <p:spPr>
          <a:xfrm>
            <a:off x="411353" y="5656263"/>
            <a:ext cx="190500" cy="265200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2" name="Google Shape;172;g2867556cdda_12_89"/>
          <p:cNvSpPr txBox="1"/>
          <p:nvPr/>
        </p:nvSpPr>
        <p:spPr>
          <a:xfrm rot="3234963">
            <a:off x="157298" y="5799115"/>
            <a:ext cx="625499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32 cm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2867556cdda_12_89"/>
          <p:cNvSpPr txBox="1"/>
          <p:nvPr/>
        </p:nvSpPr>
        <p:spPr>
          <a:xfrm>
            <a:off x="3825768" y="4622413"/>
            <a:ext cx="10398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2023-2024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2867556cdda_12_89"/>
          <p:cNvSpPr txBox="1"/>
          <p:nvPr/>
        </p:nvSpPr>
        <p:spPr>
          <a:xfrm>
            <a:off x="10387551" y="143400"/>
            <a:ext cx="10683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2026-2028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2867556cdda_12_89"/>
          <p:cNvSpPr txBox="1"/>
          <p:nvPr/>
        </p:nvSpPr>
        <p:spPr>
          <a:xfrm>
            <a:off x="9987600" y="3361875"/>
            <a:ext cx="12225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2028-2030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6" name="Google Shape;176;g2867556cdda_12_89"/>
          <p:cNvCxnSpPr>
            <a:cxnSpLocks/>
          </p:cNvCxnSpPr>
          <p:nvPr/>
        </p:nvCxnSpPr>
        <p:spPr>
          <a:xfrm>
            <a:off x="3626392" y="3670200"/>
            <a:ext cx="605205" cy="885327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7" name="Google Shape;177;g2867556cdda_12_89"/>
          <p:cNvSpPr/>
          <p:nvPr/>
        </p:nvSpPr>
        <p:spPr>
          <a:xfrm>
            <a:off x="74613" y="2043113"/>
            <a:ext cx="719137" cy="481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2867556cdda_12_89"/>
          <p:cNvSpPr/>
          <p:nvPr/>
        </p:nvSpPr>
        <p:spPr>
          <a:xfrm rot="5400000">
            <a:off x="445294" y="2288382"/>
            <a:ext cx="368300" cy="95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2867556cdda_12_89"/>
          <p:cNvSpPr/>
          <p:nvPr/>
        </p:nvSpPr>
        <p:spPr>
          <a:xfrm>
            <a:off x="1370013" y="2049463"/>
            <a:ext cx="412750" cy="1017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2867556cdda_12_89"/>
          <p:cNvSpPr/>
          <p:nvPr/>
        </p:nvSpPr>
        <p:spPr>
          <a:xfrm>
            <a:off x="841375" y="2043113"/>
            <a:ext cx="487363" cy="503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g2867556cdda_12_8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938516" y="1588788"/>
            <a:ext cx="1740071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2867556cdda_12_8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893350" y="5052075"/>
            <a:ext cx="1755775" cy="1249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2867556cdda_12_8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5403" y="2049463"/>
            <a:ext cx="1714500" cy="1028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5" name="Google Shape;185;g2867556cdda_12_89"/>
          <p:cNvCxnSpPr/>
          <p:nvPr/>
        </p:nvCxnSpPr>
        <p:spPr>
          <a:xfrm rot="10800000" flipH="1">
            <a:off x="7199375" y="2513625"/>
            <a:ext cx="303000" cy="368100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6" name="Google Shape;186;g2867556cdda_12_89"/>
          <p:cNvSpPr txBox="1"/>
          <p:nvPr/>
        </p:nvSpPr>
        <p:spPr>
          <a:xfrm>
            <a:off x="7814309" y="1418879"/>
            <a:ext cx="10683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2025-2026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2867556cdda_12_89"/>
          <p:cNvSpPr txBox="1"/>
          <p:nvPr/>
        </p:nvSpPr>
        <p:spPr>
          <a:xfrm>
            <a:off x="7403800" y="1613050"/>
            <a:ext cx="175590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Module Row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Prototype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8" name="Google Shape;188;g2867556cdda_12_89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172063" y="2730500"/>
            <a:ext cx="914400" cy="904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9" name="Google Shape;189;g2867556cdda_12_89"/>
          <p:cNvCxnSpPr>
            <a:cxnSpLocks/>
          </p:cNvCxnSpPr>
          <p:nvPr/>
        </p:nvCxnSpPr>
        <p:spPr>
          <a:xfrm>
            <a:off x="6553432" y="2546350"/>
            <a:ext cx="112267" cy="313250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0" name="Google Shape;190;g2867556cdda_12_89"/>
          <p:cNvCxnSpPr/>
          <p:nvPr/>
        </p:nvCxnSpPr>
        <p:spPr>
          <a:xfrm rot="10800000" flipH="1">
            <a:off x="6412904" y="3495763"/>
            <a:ext cx="230700" cy="703800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91" name="Google Shape;191;g2867556cdda_12_89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414400" y="3017050"/>
            <a:ext cx="876300" cy="50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g2867556cdda_12_89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8805550" y="914675"/>
            <a:ext cx="127635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5DB368-543F-CECD-C796-D52908AEE4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01728" y="182562"/>
            <a:ext cx="1780697" cy="2261844"/>
          </a:xfrm>
          <a:prstGeom prst="rect">
            <a:avLst/>
          </a:prstGeom>
        </p:spPr>
      </p:pic>
      <p:sp>
        <p:nvSpPr>
          <p:cNvPr id="9" name="Google Shape;137;g2867556cdda_12_89">
            <a:extLst>
              <a:ext uri="{FF2B5EF4-FFF2-40B4-BE49-F238E27FC236}">
                <a16:creationId xmlns:a16="http://schemas.microsoft.com/office/drawing/2014/main" id="{032FD7D2-12E0-E9FA-FBE0-05B91130F02E}"/>
              </a:ext>
            </a:extLst>
          </p:cNvPr>
          <p:cNvSpPr txBox="1"/>
          <p:nvPr/>
        </p:nvSpPr>
        <p:spPr>
          <a:xfrm>
            <a:off x="7562621" y="2051385"/>
            <a:ext cx="15828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Demonstrate production at 15% scale, assembly throughput, &amp; integration with cryostat lid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63;g2867556cdda_12_89">
            <a:extLst>
              <a:ext uri="{FF2B5EF4-FFF2-40B4-BE49-F238E27FC236}">
                <a16:creationId xmlns:a16="http://schemas.microsoft.com/office/drawing/2014/main" id="{AB59D960-754D-78D1-4868-B22CD1B23EFE}"/>
              </a:ext>
            </a:extLst>
          </p:cNvPr>
          <p:cNvSpPr txBox="1"/>
          <p:nvPr/>
        </p:nvSpPr>
        <p:spPr>
          <a:xfrm>
            <a:off x="2803804" y="5642342"/>
            <a:ext cx="7065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 b="0" i="1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TRL-6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3B09193-1D13-B400-F6B6-2402A4ECDF0B}"/>
              </a:ext>
            </a:extLst>
          </p:cNvPr>
          <p:cNvSpPr/>
          <p:nvPr/>
        </p:nvSpPr>
        <p:spPr>
          <a:xfrm>
            <a:off x="5378766" y="4335026"/>
            <a:ext cx="1565548" cy="87192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6 m</a:t>
            </a:r>
            <a:r>
              <a:rPr lang="en-US" b="1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anode,</a:t>
            </a:r>
          </a:p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410k-pixels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B91B8C4-A9D5-7CE0-665A-B2A707520995}"/>
              </a:ext>
            </a:extLst>
          </p:cNvPr>
          <p:cNvSpPr/>
          <p:nvPr/>
        </p:nvSpPr>
        <p:spPr>
          <a:xfrm>
            <a:off x="8280678" y="4915039"/>
            <a:ext cx="1565548" cy="87192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30 m</a:t>
            </a:r>
            <a:r>
              <a:rPr lang="en-US" b="1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anode,</a:t>
            </a:r>
          </a:p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2M-pixel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27D322C-3AF5-7A6D-7D15-94E1A3DDD15D}"/>
              </a:ext>
            </a:extLst>
          </p:cNvPr>
          <p:cNvSpPr/>
          <p:nvPr/>
        </p:nvSpPr>
        <p:spPr>
          <a:xfrm>
            <a:off x="10417940" y="2341177"/>
            <a:ext cx="1740071" cy="87192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210 m</a:t>
            </a:r>
            <a:r>
              <a:rPr lang="en-US" b="1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anode,</a:t>
            </a:r>
          </a:p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14M-pixel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>
            <a:extLst>
              <a:ext uri="{FF2B5EF4-FFF2-40B4-BE49-F238E27FC236}">
                <a16:creationId xmlns:a16="http://schemas.microsoft.com/office/drawing/2014/main" id="{9C8C04BD-4F5D-630A-0A84-3FFF57637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550" y="2859088"/>
            <a:ext cx="6684963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Title 6">
            <a:extLst>
              <a:ext uri="{FF2B5EF4-FFF2-40B4-BE49-F238E27FC236}">
                <a16:creationId xmlns:a16="http://schemas.microsoft.com/office/drawing/2014/main" id="{AC42AEAB-8E2B-5384-8932-5950826F17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 err="1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LArPix</a:t>
            </a:r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: Toward a </a:t>
            </a:r>
            <a:r>
              <a:rPr lang="en-US" altLang="en-US" sz="2200" dirty="0" err="1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LArPix</a:t>
            </a:r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 DUNE Far Detector Module</a:t>
            </a:r>
          </a:p>
        </p:txBody>
      </p:sp>
      <p:sp>
        <p:nvSpPr>
          <p:cNvPr id="28675" name="Date Placeholder 2">
            <a:extLst>
              <a:ext uri="{FF2B5EF4-FFF2-40B4-BE49-F238E27FC236}">
                <a16:creationId xmlns:a16="http://schemas.microsoft.com/office/drawing/2014/main" id="{D1AA3531-3D34-3D0C-2559-20FEAA043728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6 Feb 2024</a:t>
            </a:r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959856F0-BE2A-E686-968B-28944333989E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8D502A-160D-1B44-9202-5C4D2AF4D49B}" type="slidenum">
              <a:rPr lang="en-US" altLang="en-US" smtClean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28677" name="Footer Placeholder 1">
            <a:extLst>
              <a:ext uri="{FF2B5EF4-FFF2-40B4-BE49-F238E27FC236}">
                <a16:creationId xmlns:a16="http://schemas.microsoft.com/office/drawing/2014/main" id="{D5B8548A-9912-9366-F884-E50AE6645FED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D. Dwyer | Scaling LArPix: Progress and Plans</a:t>
            </a:r>
          </a:p>
        </p:txBody>
      </p:sp>
      <p:sp>
        <p:nvSpPr>
          <p:cNvPr id="54277" name="TextBox 38">
            <a:extLst>
              <a:ext uri="{FF2B5EF4-FFF2-40B4-BE49-F238E27FC236}">
                <a16:creationId xmlns:a16="http://schemas.microsoft.com/office/drawing/2014/main" id="{BC8B5CCC-40DC-70FD-53A7-3423ED3DC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50" y="1109663"/>
            <a:ext cx="8396288" cy="49244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000" b="1" dirty="0">
                <a:solidFill>
                  <a:schemeClr val="tx2"/>
                </a:solidFill>
              </a:rPr>
              <a:t>For a credible technical design, a 3D Pixel FD likely needs: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Viable production and testing plans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Reasonable mechanical/electrical interfaces to existing DUNE FD cryostat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Credible process for assembly and installation in detector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Demonstrations of assembly/installation/operation at the </a:t>
            </a:r>
            <a:r>
              <a:rPr lang="en-US" alt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ProtoDUNE</a:t>
            </a: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scale</a:t>
            </a:r>
          </a:p>
          <a:p>
            <a:pPr eaLnBrk="1" hangingPunct="1">
              <a:defRPr/>
            </a:pPr>
            <a:endParaRPr lang="en-US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defRPr/>
            </a:pPr>
            <a:r>
              <a:rPr lang="en-US" altLang="en-US" sz="2000" b="1" dirty="0">
                <a:solidFill>
                  <a:schemeClr val="tx2"/>
                </a:solidFill>
              </a:rPr>
              <a:t>A Minimal Concept: </a:t>
            </a:r>
            <a:r>
              <a:rPr lang="en-US" altLang="en-US" sz="2000" b="1" dirty="0" err="1">
                <a:solidFill>
                  <a:schemeClr val="tx2"/>
                </a:solidFill>
              </a:rPr>
              <a:t>LArPix</a:t>
            </a:r>
            <a:r>
              <a:rPr lang="en-US" altLang="en-US" sz="2000" b="1" dirty="0">
                <a:solidFill>
                  <a:schemeClr val="tx2"/>
                </a:solidFill>
              </a:rPr>
              <a:t> in a DUNE Vertical Drift Far Detector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Replace 2D strip PCBs with </a:t>
            </a:r>
            <a:r>
              <a:rPr lang="en-US" alt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LArPix</a:t>
            </a: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tiles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Grid of 8 x 8 tiles forming 3m x 3m anode segments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Digital aggregator multiplexes data I/O for 16 tiles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Reuse existing 3m x 3m VD mechanical support structure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Light collection in the cathode or along field cage walls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Prototype in future </a:t>
            </a:r>
            <a:r>
              <a:rPr lang="en-US" alt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ProtoDUNE</a:t>
            </a: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-VD run?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en-US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Note that such an FD design requires:</a:t>
            </a:r>
          </a:p>
          <a:p>
            <a:pPr eaLnBrk="1" hangingPunct="1">
              <a:defRPr/>
            </a:pP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- ~1500 m</a:t>
            </a:r>
            <a:r>
              <a:rPr lang="en-US" alt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anode area (half at top, half at bottom)</a:t>
            </a:r>
          </a:p>
          <a:p>
            <a:pPr eaLnBrk="1" hangingPunct="1">
              <a:defRPr/>
            </a:pP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- ~100 million pixels</a:t>
            </a:r>
          </a:p>
          <a:p>
            <a:pPr eaLnBrk="1" hangingPunct="1">
              <a:defRPr/>
            </a:pPr>
            <a:endParaRPr lang="en-US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defRPr/>
            </a:pPr>
            <a:r>
              <a:rPr lang="en-US" altLang="en-US" sz="2000" b="1" dirty="0">
                <a:solidFill>
                  <a:schemeClr val="tx2"/>
                </a:solidFill>
              </a:rPr>
              <a:t>Other potential concepts:</a:t>
            </a:r>
          </a:p>
          <a:p>
            <a:pPr eaLnBrk="1" hangingPunct="1"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- </a:t>
            </a:r>
            <a:r>
              <a:rPr lang="en-US" alt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SoLAr</a:t>
            </a: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integrated light &amp; charge, Q-Pix, etc.</a:t>
            </a:r>
          </a:p>
        </p:txBody>
      </p:sp>
      <p:pic>
        <p:nvPicPr>
          <p:cNvPr id="28679" name="Picture 6">
            <a:extLst>
              <a:ext uri="{FF2B5EF4-FFF2-40B4-BE49-F238E27FC236}">
                <a16:creationId xmlns:a16="http://schemas.microsoft.com/office/drawing/2014/main" id="{3308F6D4-6578-0843-4A6A-22BCEDBF2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111125"/>
            <a:ext cx="4459287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Box 7">
            <a:extLst>
              <a:ext uri="{FF2B5EF4-FFF2-40B4-BE49-F238E27FC236}">
                <a16:creationId xmlns:a16="http://schemas.microsoft.com/office/drawing/2014/main" id="{BBADE014-4AA7-C56B-86A4-DED87F359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4813" y="2641600"/>
            <a:ext cx="406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8 x 8 grid of </a:t>
            </a:r>
            <a:r>
              <a:rPr lang="en-US" altLang="en-US" sz="1400" b="1" dirty="0" err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LArPix</a:t>
            </a:r>
            <a:r>
              <a:rPr lang="en-US" altLang="en-US" sz="1400" b="1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 tiles (3m x 3m) interfaced </a:t>
            </a:r>
          </a:p>
          <a:p>
            <a:pPr eaLnBrk="1" hangingPunct="1"/>
            <a:r>
              <a:rPr lang="en-US" altLang="en-US" sz="1400" b="1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to FD-VD anode support structure</a:t>
            </a:r>
          </a:p>
        </p:txBody>
      </p:sp>
    </p:spTree>
    <p:extLst>
      <p:ext uri="{BB962C8B-B14F-4D97-AF65-F5344CB8AC3E}">
        <p14:creationId xmlns:p14="http://schemas.microsoft.com/office/powerpoint/2010/main" val="1408730989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136C6823184499040EF32FECB2863" ma:contentTypeVersion="12" ma:contentTypeDescription="Create a new document." ma:contentTypeScope="" ma:versionID="86b5167867d8a0c97ef44d66abf3dbbf">
  <xsd:schema xmlns:xsd="http://www.w3.org/2001/XMLSchema" xmlns:xs="http://www.w3.org/2001/XMLSchema" xmlns:p="http://schemas.microsoft.com/office/2006/metadata/properties" xmlns:ns3="217384e2-1cc7-462a-88d5-a9f0c79de128" xmlns:ns4="47630a84-84bd-4c0e-8a4d-0e925dfde686" targetNamespace="http://schemas.microsoft.com/office/2006/metadata/properties" ma:root="true" ma:fieldsID="7129394e52a3b6990431e8a208151742" ns3:_="" ns4:_="">
    <xsd:import namespace="217384e2-1cc7-462a-88d5-a9f0c79de128"/>
    <xsd:import namespace="47630a84-84bd-4c0e-8a4d-0e925dfde6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384e2-1cc7-462a-88d5-a9f0c79de1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630a84-84bd-4c0e-8a4d-0e925dfde68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1AB8FB-521F-436B-8DB8-AF19661E6E7B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217384e2-1cc7-462a-88d5-a9f0c79de128"/>
    <ds:schemaRef ds:uri="http://www.w3.org/XML/1998/namespace"/>
    <ds:schemaRef ds:uri="http://purl.org/dc/dcmitype/"/>
    <ds:schemaRef ds:uri="http://schemas.microsoft.com/office/infopath/2007/PartnerControls"/>
    <ds:schemaRef ds:uri="47630a84-84bd-4c0e-8a4d-0e925dfde68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65A8348-B893-480E-B73E-F68EF07244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28CDF4-6FDF-45D6-AD58-64E5583DF1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7384e2-1cc7-462a-88d5-a9f0c79de128"/>
    <ds:schemaRef ds:uri="47630a84-84bd-4c0e-8a4d-0e925dfde6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43740</TotalTime>
  <Words>2259</Words>
  <Application>Microsoft Macintosh PowerPoint</Application>
  <PresentationFormat>Widescreen</PresentationFormat>
  <Paragraphs>380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Helvetica</vt:lpstr>
      <vt:lpstr>Helvetica Neue</vt:lpstr>
      <vt:lpstr>Lucida Grande</vt:lpstr>
      <vt:lpstr>Merriweather Sans</vt:lpstr>
      <vt:lpstr>LBNF Template_051215</vt:lpstr>
      <vt:lpstr>LBNF Content-Footer Theme</vt:lpstr>
      <vt:lpstr>Scaling LArTPC pixel readout:  Progress and Plans</vt:lpstr>
      <vt:lpstr>Pixel Readout: Technical Challenges</vt:lpstr>
      <vt:lpstr>R&amp;D on Scalability: LArPix-v2 System </vt:lpstr>
      <vt:lpstr>R&amp;D on Scalability: SingleCube TPC </vt:lpstr>
      <vt:lpstr>Near Detector Prototyping: ArgonCube 2x2 LArTPCs @ Bern</vt:lpstr>
      <vt:lpstr>2x2 Demonstrator @ NuMI</vt:lpstr>
      <vt:lpstr>LArPix-v2: Scalable Production and Testing Process</vt:lpstr>
      <vt:lpstr>DUNE ND-LAr Development</vt:lpstr>
      <vt:lpstr>LArPix: Toward a LArPix DUNE Far Detector Module</vt:lpstr>
      <vt:lpstr>Far Detector Pixel Readout: Key Requirements </vt:lpstr>
      <vt:lpstr>LightPix: Scalable Cryogenic SiPM Readout Electronics </vt:lpstr>
      <vt:lpstr>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Daniel Dwyer</cp:lastModifiedBy>
  <cp:revision>680</cp:revision>
  <cp:lastPrinted>2020-09-24T05:52:11Z</cp:lastPrinted>
  <dcterms:created xsi:type="dcterms:W3CDTF">2015-04-30T14:29:22Z</dcterms:created>
  <dcterms:modified xsi:type="dcterms:W3CDTF">2024-02-06T09:37:42Z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0x010100FDE136C6823184499040EF32FECB2863</vt:lpwstr>
  </property>
</Properties>
</file>