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  <p:sldMasterId id="2147483661" r:id="rId5"/>
  </p:sldMasterIdLst>
  <p:notesMasterIdLst>
    <p:notesMasterId r:id="rId18"/>
  </p:notesMasterIdLst>
  <p:handoutMasterIdLst>
    <p:handoutMasterId r:id="rId19"/>
  </p:handoutMasterIdLst>
  <p:sldIdLst>
    <p:sldId id="263" r:id="rId6"/>
    <p:sldId id="2576" r:id="rId7"/>
    <p:sldId id="2577" r:id="rId8"/>
    <p:sldId id="2578" r:id="rId9"/>
    <p:sldId id="2573" r:id="rId10"/>
    <p:sldId id="2580" r:id="rId11"/>
    <p:sldId id="2567" r:id="rId12"/>
    <p:sldId id="2563" r:id="rId13"/>
    <p:sldId id="2584" r:id="rId14"/>
    <p:sldId id="1943" r:id="rId15"/>
    <p:sldId id="2517" r:id="rId16"/>
    <p:sldId id="2010" r:id="rId17"/>
  </p:sldIdLst>
  <p:sldSz cx="12192000" cy="6858000"/>
  <p:notesSz cx="6985000" cy="92837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Geneva" panose="020B0503030404040204" pitchFamily="34" charset="0"/>
        <a:cs typeface="Geneva" panose="020B050303040404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8">
          <p15:clr>
            <a:srgbClr val="A4A3A4"/>
          </p15:clr>
        </p15:guide>
        <p15:guide id="2" orient="horz" pos="4186">
          <p15:clr>
            <a:srgbClr val="A4A3A4"/>
          </p15:clr>
        </p15:guide>
        <p15:guide id="3" orient="horz" pos="3394">
          <p15:clr>
            <a:srgbClr val="A4A3A4"/>
          </p15:clr>
        </p15:guide>
        <p15:guide id="4" orient="horz" pos="777">
          <p15:clr>
            <a:srgbClr val="A4A3A4"/>
          </p15:clr>
        </p15:guide>
        <p15:guide id="5" orient="horz" pos="1749">
          <p15:clr>
            <a:srgbClr val="A4A3A4"/>
          </p15:clr>
        </p15:guide>
        <p15:guide id="6" orient="horz" pos="457">
          <p15:clr>
            <a:srgbClr val="A4A3A4"/>
          </p15:clr>
        </p15:guide>
        <p15:guide id="7" pos="380">
          <p15:clr>
            <a:srgbClr val="A4A3A4"/>
          </p15:clr>
        </p15:guide>
        <p15:guide id="8" pos="73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01" autoAdjust="0"/>
    <p:restoredTop sz="98464" autoAdjust="0"/>
  </p:normalViewPr>
  <p:slideViewPr>
    <p:cSldViewPr snapToGrid="0" snapToObjects="1">
      <p:cViewPr varScale="1">
        <p:scale>
          <a:sx n="107" d="100"/>
          <a:sy n="107" d="100"/>
        </p:scale>
        <p:origin x="192" y="256"/>
      </p:cViewPr>
      <p:guideLst>
        <p:guide orient="horz" pos="988"/>
        <p:guide orient="horz" pos="4186"/>
        <p:guide orient="horz" pos="3394"/>
        <p:guide orient="horz" pos="777"/>
        <p:guide orient="horz" pos="1749"/>
        <p:guide orient="horz" pos="457"/>
        <p:guide pos="380"/>
        <p:guide pos="73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A1FEBC-C054-B9ED-AF4E-4324E10B8A5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2F6563-F9B3-B92B-AFB4-3BDF145C6E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C350CC9-D3B7-4C49-8010-521721CF1BE5}" type="datetimeFigureOut">
              <a:rPr lang="en-US"/>
              <a:pPr>
                <a:defRPr/>
              </a:pPr>
              <a:t>2/5/24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F96E3BB-C5C7-63EE-BA09-954E411537F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45B34-3370-7EB4-6D00-753259B2828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B6FBA643-6559-474A-A8BA-CC9E0BCB5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FAAB270-F5E5-02F1-1915-2C5E00DFEFE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1A00E1-1E6E-3F93-3DE9-3322561327A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56050" y="0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7E4E0B0-8815-584C-9C64-E3B467511D13}" type="datetimeFigureOut">
              <a:rPr lang="en-US"/>
              <a:pPr>
                <a:defRPr/>
              </a:pPr>
              <a:t>2/5/24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C77996B-628D-E764-BD34-1A9D79DAAF2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696913"/>
            <a:ext cx="6188075" cy="3481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958" tIns="46479" rIns="92958" bIns="4647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0CB0AB07-975C-8A8F-5CC9-8723A51128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98500" y="4410075"/>
            <a:ext cx="5588000" cy="4176713"/>
          </a:xfrm>
          <a:prstGeom prst="rect">
            <a:avLst/>
          </a:prstGeom>
        </p:spPr>
        <p:txBody>
          <a:bodyPr vert="horz" lIns="92958" tIns="46479" rIns="92958" bIns="4647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E90105-9E21-F221-F64E-13EC7B5763F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DCF406-64EF-59A3-105E-A0229A367F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56050" y="8818563"/>
            <a:ext cx="3027363" cy="463550"/>
          </a:xfrm>
          <a:prstGeom prst="rect">
            <a:avLst/>
          </a:prstGeom>
        </p:spPr>
        <p:txBody>
          <a:bodyPr vert="horz" lIns="92958" tIns="46479" rIns="92958" bIns="46479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01BA13D-8436-8644-AAA3-420F9F5D1E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panose="020B0503030404040204" pitchFamily="34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711746"/>
            <a:ext cx="11057467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05367" y="3209908"/>
            <a:ext cx="11061700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aseline="0">
                <a:solidFill>
                  <a:srgbClr val="004C97"/>
                </a:solidFill>
                <a:latin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06737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F5329A6-BF8F-76BB-4A25-9395C84FC272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69268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238250"/>
            <a:ext cx="11057467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6AEB2A01-E885-A8F8-05A6-1676A1F9C61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2598738" y="6488113"/>
            <a:ext cx="6965950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LightPix</a:t>
            </a: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13E82D0-70E5-CDA2-5346-8520B2A001E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>
          <a:xfrm>
            <a:off x="492125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D0DE7-A7AD-D543-A114-15C4DC2DE2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AA47CBF2-9050-C953-FD4A-C2E150D385D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1306513" y="6488113"/>
            <a:ext cx="1096962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6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5487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6"/>
          </p:nvPr>
        </p:nvSpPr>
        <p:spPr>
          <a:xfrm>
            <a:off x="609600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7"/>
          </p:nvPr>
        </p:nvSpPr>
        <p:spPr>
          <a:xfrm>
            <a:off x="6335272" y="1238250"/>
            <a:ext cx="5331795" cy="484663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4314AB4-006B-C2FE-7319-73EE6C4D7FAA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6CA642F2-01E0-C52C-8EF7-321597A0C736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400050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DEF9A-7E93-9B45-A562-4FE8B21B40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ED5694-9354-6231-5ABE-89FC2A50CA4D}"/>
              </a:ext>
            </a:extLst>
          </p:cNvPr>
          <p:cNvSpPr>
            <a:spLocks noGrp="1"/>
          </p:cNvSpPr>
          <p:nvPr>
            <p:ph type="dt" sz="half" idx="20"/>
          </p:nvPr>
        </p:nvSpPr>
        <p:spPr>
          <a:xfrm>
            <a:off x="1306513" y="6488113"/>
            <a:ext cx="1354137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3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6" y="5347369"/>
            <a:ext cx="53381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4745" y="432611"/>
            <a:ext cx="11072356" cy="57950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6244260" y="5347369"/>
            <a:ext cx="5422840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20"/>
          </p:nvPr>
        </p:nvSpPr>
        <p:spPr>
          <a:xfrm>
            <a:off x="6335272" y="1238250"/>
            <a:ext cx="5331795" cy="3892550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lang="en-US" sz="22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Geneva" charset="0"/>
              </a:defRPr>
            </a:lvl1pPr>
            <a:lvl2pPr marL="320040" indent="256032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2pPr>
            <a:lvl3pPr marL="64008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3pPr>
            <a:lvl4pPr marL="914400" indent="228600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Lucida Grande"/>
              <a:buChar char="-"/>
              <a:defRPr lang="en-US" sz="2000" b="0" i="0" kern="1200" dirty="0" smtClean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4pPr>
            <a:lvl5pPr marL="1143000" indent="192024" algn="l" defTabSz="457200" rtl="0" fontAlgn="base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SzPct val="88000"/>
              <a:buFont typeface="Arial"/>
              <a:buChar char="•"/>
              <a:defRPr lang="en-US" sz="2000" b="0" i="0" kern="1200" dirty="0">
                <a:solidFill>
                  <a:srgbClr val="63666A"/>
                </a:solidFill>
                <a:latin typeface="Helvetica"/>
                <a:ea typeface="Geneva" charset="0"/>
                <a:cs typeface="+mn-c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29B3534-F197-908E-87A6-68399FE1C4C9}"/>
              </a:ext>
            </a:extLst>
          </p:cNvPr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721878B9-90F4-9F1E-1CF8-C295BACEAC77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1C53B-5653-664E-972C-E3B918265D2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D49D090-36A9-F5B8-C241-F5CB7405DE82}"/>
              </a:ext>
            </a:extLst>
          </p:cNvPr>
          <p:cNvSpPr>
            <a:spLocks noGrp="1"/>
          </p:cNvSpPr>
          <p:nvPr>
            <p:ph type="dt" sz="half" idx="23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3606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9600" y="432610"/>
            <a:ext cx="11057467" cy="64695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609600" y="1238251"/>
            <a:ext cx="11057467" cy="4846639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B01870C-C160-4FA8-D3B9-4D0B33E43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820988" y="6488113"/>
            <a:ext cx="7104062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51544EA-CA2E-CA98-D6EA-7AF3ED1364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92125" y="6488113"/>
            <a:ext cx="700088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FD4E8-9988-4F47-B2FB-E78D7577C5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FBB1E2-4E35-F71F-3D86-B827FA08AFD0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306513" y="6488113"/>
            <a:ext cx="13239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4599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6099175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8CA4738-AEE1-D273-D661-D920513E56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03429FFC-F694-7030-F141-1A5D6C5F2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461963" y="6488113"/>
            <a:ext cx="700087" cy="187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F122EC-C78B-B64A-8661-0CE910AED5A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076AEB-8EB4-393B-8DEB-B2968AF1487C}"/>
              </a:ext>
            </a:extLst>
          </p:cNvPr>
          <p:cNvSpPr>
            <a:spLocks noGrp="1"/>
          </p:cNvSpPr>
          <p:nvPr>
            <p:ph type="dt" sz="half" idx="13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20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175906"/>
            <a:ext cx="4023360" cy="915332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4955118" y="1238250"/>
            <a:ext cx="6711949" cy="4852988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63666A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29098"/>
            <a:ext cx="11057467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9"/>
          </p:nvPr>
        </p:nvSpPr>
        <p:spPr>
          <a:xfrm>
            <a:off x="609600" y="1238250"/>
            <a:ext cx="4023365" cy="3722688"/>
          </a:xfrm>
          <a:prstGeom prst="rect">
            <a:avLst/>
          </a:prstGeom>
        </p:spPr>
        <p:txBody>
          <a:bodyPr lIns="0" rIns="0"/>
          <a:lstStyle>
            <a:lvl1pPr marL="256032" indent="-26517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63666A"/>
                </a:solidFill>
                <a:latin typeface="Helvetica"/>
              </a:defRPr>
            </a:lvl1pPr>
            <a:lvl2pPr marL="320040" indent="256032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63666A"/>
                </a:solidFill>
                <a:latin typeface="Helvetica"/>
              </a:defRPr>
            </a:lvl2pPr>
            <a:lvl3pPr marL="64008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63666A"/>
                </a:solidFill>
                <a:latin typeface="Helvetica"/>
              </a:defRPr>
            </a:lvl3pPr>
            <a:lvl4pPr marL="914400" indent="228600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63666A"/>
                </a:solidFill>
                <a:latin typeface="Helvetica"/>
              </a:defRPr>
            </a:lvl4pPr>
            <a:lvl5pPr marL="1143000" indent="192024">
              <a:lnSpc>
                <a:spcPct val="100000"/>
              </a:lnSpc>
              <a:spcBef>
                <a:spcPts val="1032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63666A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C3BCEBF-0FDA-8906-8F4D-0B31A62E1986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 sz="120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6833515D-5F5D-5DB6-4034-EFCBCF32E433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 sz="1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DFE9A8BB-4288-A74D-A85A-270C1F2F729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9061482-AB04-0F57-13B3-EFE61E8B2FB7}"/>
              </a:ext>
            </a:extLst>
          </p:cNvPr>
          <p:cNvSpPr>
            <a:spLocks noGrp="1"/>
          </p:cNvSpPr>
          <p:nvPr>
            <p:ph type="dt" sz="half" idx="22"/>
          </p:nvPr>
        </p:nvSpPr>
        <p:spPr>
          <a:xfrm>
            <a:off x="1306513" y="6488113"/>
            <a:ext cx="1312862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19237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05366" y="1227138"/>
            <a:ext cx="11061700" cy="424185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solidFill>
                  <a:srgbClr val="63666A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609605" y="5686118"/>
            <a:ext cx="11057460" cy="439738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00B5E2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6" y="425569"/>
            <a:ext cx="11057461" cy="603767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73D7210-9EC7-A472-292C-EA0A6F9EF6F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sz="120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3017ECB3-6E15-BC15-5935-43D869D57D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 sz="1200" b="1" i="0" baseline="0">
                <a:solidFill>
                  <a:srgbClr val="004C97"/>
                </a:solidFill>
                <a:latin typeface="Helvetica"/>
              </a:defRPr>
            </a:lvl1pPr>
          </a:lstStyle>
          <a:p>
            <a:pPr>
              <a:defRPr/>
            </a:pPr>
            <a:fld id="{83BD2E10-F2D7-A84D-BA4A-A9A60A9441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222094C8-3778-F521-8792-FD2F4DB25E55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1306513" y="6488113"/>
            <a:ext cx="1514475" cy="187325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9153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B85BB8-D37C-685E-FFD6-79E563D978EC}"/>
              </a:ext>
            </a:extLst>
          </p:cNvPr>
          <p:cNvSpPr txBox="1">
            <a:spLocks/>
          </p:cNvSpPr>
          <p:nvPr/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05368" y="462518"/>
            <a:ext cx="109728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605373" y="1207770"/>
            <a:ext cx="10977028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49731EF-BCFB-0E9D-F91D-C8323A6F18DE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1171575" y="6550025"/>
            <a:ext cx="1331913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4DA8C8-95AF-0FC1-25C2-7772F4CDFD64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503488" y="6550025"/>
            <a:ext cx="5799137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8E80890-77D1-DCA1-2702-FECD090F4C27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604838" y="6550025"/>
            <a:ext cx="566737" cy="158750"/>
          </a:xfr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3325C7B5-8F24-6C46-8DA8-E253D0C63C7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71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7D177C0-FF1E-2DF3-125B-1C52AC4E29A5}"/>
              </a:ext>
            </a:extLst>
          </p:cNvPr>
          <p:cNvCxnSpPr>
            <a:cxnSpLocks/>
          </p:cNvCxnSpPr>
          <p:nvPr/>
        </p:nvCxnSpPr>
        <p:spPr>
          <a:xfrm>
            <a:off x="379413" y="476250"/>
            <a:ext cx="11599862" cy="0"/>
          </a:xfrm>
          <a:prstGeom prst="line">
            <a:avLst/>
          </a:prstGeom>
          <a:ln w="19050" cmpd="sng">
            <a:solidFill>
              <a:srgbClr val="004C97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C9027F8-68AC-BBB3-0214-4611804A2E27}"/>
              </a:ext>
            </a:extLst>
          </p:cNvPr>
          <p:cNvCxnSpPr>
            <a:cxnSpLocks/>
          </p:cNvCxnSpPr>
          <p:nvPr/>
        </p:nvCxnSpPr>
        <p:spPr>
          <a:xfrm>
            <a:off x="287338" y="5729288"/>
            <a:ext cx="11691937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D56C1DF-0066-5789-3DC9-C881B87D565C}"/>
              </a:ext>
            </a:extLst>
          </p:cNvPr>
          <p:cNvCxnSpPr>
            <a:cxnSpLocks/>
          </p:cNvCxnSpPr>
          <p:nvPr/>
        </p:nvCxnSpPr>
        <p:spPr>
          <a:xfrm>
            <a:off x="287338" y="6357938"/>
            <a:ext cx="11668125" cy="0"/>
          </a:xfrm>
          <a:prstGeom prst="line">
            <a:avLst/>
          </a:prstGeom>
          <a:ln>
            <a:solidFill>
              <a:srgbClr val="004C9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902575-0988-0F86-011B-061B3E09B3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306513" y="6488113"/>
            <a:ext cx="1312862" cy="2000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3CEC5B-495E-603C-736D-B82D73293D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820988" y="6488113"/>
            <a:ext cx="732948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D. Dwyer | LightPix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B6E58-14BA-291C-BB41-AA892D81D1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63538" y="6488113"/>
            <a:ext cx="700087" cy="187325"/>
          </a:xfrm>
          <a:prstGeom prst="rect">
            <a:avLst/>
          </a:prstGeom>
        </p:spPr>
        <p:txBody>
          <a:bodyPr lIns="0" tIns="0" rIns="0" bIns="0" anchor="b" anchorCtr="0"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1200" b="1" i="0" baseline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7A8F15B-14E5-A54E-A796-BF51548EF5E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</p:sldLayoutIdLst>
  <p:hf hdr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Geneva" panose="020B0503030404040204" pitchFamily="34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2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>
            <a:extLst>
              <a:ext uri="{FF2B5EF4-FFF2-40B4-BE49-F238E27FC236}">
                <a16:creationId xmlns:a16="http://schemas.microsoft.com/office/drawing/2014/main" id="{003DD726-37DA-6F5D-9519-39C4FAFC37C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054225"/>
            <a:ext cx="11201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:</a:t>
            </a:r>
            <a:b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</a:b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Scalable Readout for </a:t>
            </a:r>
            <a:b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</a:br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SiPM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-based Detectors</a:t>
            </a:r>
            <a:b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</a:br>
            <a:endParaRPr lang="en-US" altLang="en-US" sz="2800" dirty="0">
              <a:latin typeface="Helvetica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  <p:sp>
        <p:nvSpPr>
          <p:cNvPr id="13314" name="Text Placeholder 2">
            <a:extLst>
              <a:ext uri="{FF2B5EF4-FFF2-40B4-BE49-F238E27FC236}">
                <a16:creationId xmlns:a16="http://schemas.microsoft.com/office/drawing/2014/main" id="{21E762C7-953F-6A60-6E53-9D37D45F213B}"/>
              </a:ext>
            </a:extLst>
          </p:cNvPr>
          <p:cNvSpPr>
            <a:spLocks noGrp="1" noChangeArrowheads="1"/>
          </p:cNvSpPr>
          <p:nvPr>
            <p:ph type="body" sz="quarter" idx="10"/>
          </p:nvPr>
        </p:nvSpPr>
        <p:spPr bwMode="auto">
          <a:xfrm>
            <a:off x="604838" y="3209925"/>
            <a:ext cx="11061700" cy="17208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Dan Dwyer (Berkeley Lab)</a:t>
            </a:r>
          </a:p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DRD2 Collaboration Meeting </a:t>
            </a:r>
          </a:p>
          <a:p>
            <a:pPr eaLnBrk="1" hangingPunct="1"/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5-7 Feb 2024</a:t>
            </a:r>
          </a:p>
        </p:txBody>
      </p:sp>
      <p:sp>
        <p:nvSpPr>
          <p:cNvPr id="13315" name="Picture 3">
            <a:extLst>
              <a:ext uri="{FF2B5EF4-FFF2-40B4-BE49-F238E27FC236}">
                <a16:creationId xmlns:a16="http://schemas.microsoft.com/office/drawing/2014/main" id="{5BD6D186-AD5F-17E1-153D-F9274D62CA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743825" y="541338"/>
            <a:ext cx="3922713" cy="51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A0C6AB-B4D5-A5D7-9D44-C1C5580E07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0710" y="485952"/>
            <a:ext cx="3178275" cy="288399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AB943C4-2B20-B67A-873F-8EB2B225A1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711" y="3097869"/>
            <a:ext cx="5210081" cy="2571032"/>
          </a:xfrm>
          <a:prstGeom prst="rect">
            <a:avLst/>
          </a:prstGeom>
        </p:spPr>
      </p:pic>
      <p:pic>
        <p:nvPicPr>
          <p:cNvPr id="7" name="Picture 5">
            <a:extLst>
              <a:ext uri="{FF2B5EF4-FFF2-40B4-BE49-F238E27FC236}">
                <a16:creationId xmlns:a16="http://schemas.microsoft.com/office/drawing/2014/main" id="{9EE45E7B-6534-C623-4104-2F12BA79FD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875" y="642520"/>
            <a:ext cx="2032000" cy="1933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Title 6">
            <a:extLst>
              <a:ext uri="{FF2B5EF4-FFF2-40B4-BE49-F238E27FC236}">
                <a16:creationId xmlns:a16="http://schemas.microsoft.com/office/drawing/2014/main" id="{81044010-DB1B-A6CA-66FB-D9817C2243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41325" y="288925"/>
            <a:ext cx="10972800" cy="6461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R&amp;D on Scalability: LArPix-v2 Concept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3417A3-E905-18EA-B6FD-A79E43574E34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31C88E-8FC8-8A3E-F2A8-D5E3F85140A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DED1DC6-3E79-0B40-AF38-D9035AB5C661}" type="slidenum">
              <a:rPr lang="en-US">
                <a:solidFill>
                  <a:schemeClr val="tx2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559FDB6-2A1D-C841-20CF-E38EE03A7C7C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LightPix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4927F75B-290F-FC37-A6F2-44445EB17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581" y="761729"/>
            <a:ext cx="8477623" cy="5294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8" name="TextBox 20">
            <a:extLst>
              <a:ext uri="{FF2B5EF4-FFF2-40B4-BE49-F238E27FC236}">
                <a16:creationId xmlns:a16="http://schemas.microsoft.com/office/drawing/2014/main" id="{6C904AD3-E946-3DA5-9641-CF81E98CB8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888" y="935120"/>
            <a:ext cx="3607270" cy="5139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200" b="1" dirty="0">
                <a:solidFill>
                  <a:schemeClr val="tx2"/>
                </a:solidFill>
              </a:rPr>
              <a:t>Design Principles: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b="1" dirty="0"/>
              <a:t> Minimize cryo-side components:</a:t>
            </a:r>
            <a:endParaRPr lang="en-US" altLang="en-US" sz="1600" dirty="0"/>
          </a:p>
          <a:p>
            <a:pPr eaLnBrk="1" hangingPunct="1"/>
            <a:r>
              <a:rPr lang="en-US" altLang="en-US" sz="1600" dirty="0"/>
              <a:t>   - </a:t>
            </a:r>
            <a:r>
              <a:rPr lang="en-US" altLang="en-US" sz="1600" dirty="0" err="1"/>
              <a:t>LArPix</a:t>
            </a:r>
            <a:r>
              <a:rPr lang="en-US" altLang="en-US" sz="1600" dirty="0"/>
              <a:t> ASIC is the only active element</a:t>
            </a:r>
          </a:p>
          <a:p>
            <a:pPr eaLnBrk="1" hangingPunct="1"/>
            <a:r>
              <a:rPr lang="en-US" altLang="en-US" sz="1600" dirty="0"/>
              <a:t>   - Multiple identical pixel tiles 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b="1" dirty="0"/>
              <a:t> Reliability:</a:t>
            </a:r>
          </a:p>
          <a:p>
            <a:pPr eaLnBrk="1" hangingPunct="1"/>
            <a:r>
              <a:rPr lang="en-US" altLang="en-US" sz="1600" dirty="0"/>
              <a:t>   - Tile robust to single ASIC failures</a:t>
            </a:r>
          </a:p>
          <a:p>
            <a:pPr eaLnBrk="1" hangingPunct="1"/>
            <a:r>
              <a:rPr lang="en-US" altLang="en-US" sz="1600" dirty="0"/>
              <a:t>   - Redundant I/O paths (x4 per tile)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b="1" dirty="0"/>
              <a:t>  Fully-integrated Controller:</a:t>
            </a:r>
          </a:p>
          <a:p>
            <a:pPr eaLnBrk="1" hangingPunct="1"/>
            <a:r>
              <a:rPr lang="en-US" altLang="en-US" sz="1600" dirty="0"/>
              <a:t>   - Drives 8 tiles</a:t>
            </a:r>
          </a:p>
          <a:p>
            <a:pPr eaLnBrk="1" hangingPunct="1"/>
            <a:r>
              <a:rPr lang="en-US" altLang="en-US" sz="1600" dirty="0"/>
              <a:t>   - Programmable logic</a:t>
            </a:r>
          </a:p>
          <a:p>
            <a:pPr eaLnBrk="1" hangingPunct="1"/>
            <a:r>
              <a:rPr lang="en-US" altLang="en-US" sz="1600" dirty="0"/>
              <a:t>   - Clean power</a:t>
            </a:r>
          </a:p>
          <a:p>
            <a:pPr eaLnBrk="1" hangingPunct="1"/>
            <a:r>
              <a:rPr lang="en-US" altLang="en-US" sz="1600" dirty="0"/>
              <a:t>   - Built-in DAQ and full OS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b="1" dirty="0"/>
              <a:t>All components fabricated commercially</a:t>
            </a:r>
          </a:p>
          <a:p>
            <a:pPr eaLnBrk="1" hangingPunct="1"/>
            <a:endParaRPr lang="en-US" altLang="en-US" sz="1600" dirty="0"/>
          </a:p>
          <a:p>
            <a:pPr eaLnBrk="1" hangingPunct="1"/>
            <a:r>
              <a:rPr lang="en-US" altLang="en-US" sz="1600" dirty="0"/>
              <a:t>   </a:t>
            </a:r>
          </a:p>
          <a:p>
            <a:pPr eaLnBrk="1" hangingPunct="1"/>
            <a:endParaRPr lang="en-US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40434772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5213FCAB-C417-F0D2-A9EB-76474170C0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9243" y="1139080"/>
            <a:ext cx="3934457" cy="5119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9" name="Picture 32">
            <a:extLst>
              <a:ext uri="{FF2B5EF4-FFF2-40B4-BE49-F238E27FC236}">
                <a16:creationId xmlns:a16="http://schemas.microsoft.com/office/drawing/2014/main" id="{5B161DA7-3CEF-BD59-5450-6F6DDCBF54A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7812088" y="868363"/>
            <a:ext cx="4157662" cy="5408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0" name="Picture 31">
            <a:extLst>
              <a:ext uri="{FF2B5EF4-FFF2-40B4-BE49-F238E27FC236}">
                <a16:creationId xmlns:a16="http://schemas.microsoft.com/office/drawing/2014/main" id="{368E9426-AF38-2C39-4AC7-E9D82991E93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3884613" y="947738"/>
            <a:ext cx="3929062" cy="510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24581" name="Title 1">
            <a:extLst>
              <a:ext uri="{FF2B5EF4-FFF2-40B4-BE49-F238E27FC236}">
                <a16:creationId xmlns:a16="http://schemas.microsoft.com/office/drawing/2014/main" id="{1BA297B6-5494-1F3B-F08B-ABE7913602B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Near Detector Prototyping: ArgonCube 2x2 LArTPCs</a:t>
            </a:r>
          </a:p>
        </p:txBody>
      </p:sp>
      <p:sp>
        <p:nvSpPr>
          <p:cNvPr id="24582" name="Footer Placeholder 2">
            <a:extLst>
              <a:ext uri="{FF2B5EF4-FFF2-40B4-BE49-F238E27FC236}">
                <a16:creationId xmlns:a16="http://schemas.microsoft.com/office/drawing/2014/main" id="{99581480-620E-593A-4288-F6B27D3E67EF}"/>
              </a:ext>
            </a:extLst>
          </p:cNvPr>
          <p:cNvSpPr>
            <a:spLocks noGrp="1" noChangeArrowheads="1"/>
          </p:cNvSpPr>
          <p:nvPr>
            <p:ph type="ftr" sz="quarter" idx="14"/>
          </p:nvPr>
        </p:nvSpPr>
        <p:spPr bwMode="auto">
          <a:xfrm>
            <a:off x="2647950" y="6488113"/>
            <a:ext cx="7315200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D. Dwyer | LightPix</a:t>
            </a:r>
          </a:p>
        </p:txBody>
      </p:sp>
      <p:sp>
        <p:nvSpPr>
          <p:cNvPr id="24583" name="Slide Number Placeholder 3">
            <a:extLst>
              <a:ext uri="{FF2B5EF4-FFF2-40B4-BE49-F238E27FC236}">
                <a16:creationId xmlns:a16="http://schemas.microsoft.com/office/drawing/2014/main" id="{CCFFE7BB-FB29-9D98-B894-E6777E7DAAE2}"/>
              </a:ext>
            </a:extLst>
          </p:cNvPr>
          <p:cNvSpPr>
            <a:spLocks noGrp="1" noChangeArrowheads="1"/>
          </p:cNvSpPr>
          <p:nvPr>
            <p:ph type="sldNum" sz="quarter" idx="15"/>
          </p:nvPr>
        </p:nvSpPr>
        <p:spPr bwMode="auto">
          <a:xfrm>
            <a:off x="604838" y="6488113"/>
            <a:ext cx="700087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CEDED48-842C-F54C-8681-2511958CBD0A}" type="slidenum">
              <a:rPr lang="en-US" altLang="en-US" smtClean="0">
                <a:solidFill>
                  <a:srgbClr val="004C97"/>
                </a:solidFill>
                <a:latin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altLang="en-US">
              <a:solidFill>
                <a:srgbClr val="004C97"/>
              </a:solidFill>
              <a:latin typeface="Helvetica" pitchFamily="2" charset="0"/>
            </a:endParaRPr>
          </a:p>
        </p:txBody>
      </p:sp>
      <p:sp>
        <p:nvSpPr>
          <p:cNvPr id="24584" name="Date Placeholder 6">
            <a:extLst>
              <a:ext uri="{FF2B5EF4-FFF2-40B4-BE49-F238E27FC236}">
                <a16:creationId xmlns:a16="http://schemas.microsoft.com/office/drawing/2014/main" id="{90761D4F-F066-1271-AE16-FB5B1787A9B2}"/>
              </a:ext>
            </a:extLst>
          </p:cNvPr>
          <p:cNvSpPr>
            <a:spLocks noGrp="1" noChangeArrowheads="1"/>
          </p:cNvSpPr>
          <p:nvPr>
            <p:ph type="dt" sz="quarter" idx="16"/>
          </p:nvPr>
        </p:nvSpPr>
        <p:spPr bwMode="auto">
          <a:xfrm>
            <a:off x="1306513" y="6488113"/>
            <a:ext cx="1014412" cy="187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rgbClr val="004C97"/>
                </a:solidFill>
                <a:latin typeface="Helvetica" pitchFamily="2" charset="0"/>
              </a:rPr>
              <a:t>6 Feb 2024</a:t>
            </a:r>
          </a:p>
        </p:txBody>
      </p:sp>
      <p:sp>
        <p:nvSpPr>
          <p:cNvPr id="24585" name="Google Shape;322;g10d39ffb0d3_0_51">
            <a:extLst>
              <a:ext uri="{FF2B5EF4-FFF2-40B4-BE49-F238E27FC236}">
                <a16:creationId xmlns:a16="http://schemas.microsoft.com/office/drawing/2014/main" id="{B491A013-E542-F5B4-7A57-EFA2999F91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901700"/>
            <a:ext cx="4157663" cy="169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endParaRPr lang="en-US" altLang="en-US" sz="600">
              <a:cs typeface="Calibri" panose="020F0502020204030204" pitchFamily="34" charset="0"/>
              <a:sym typeface="Calibri" panose="020F050202020403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b="1">
                <a:solidFill>
                  <a:schemeClr val="tx2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Verified design meets technical requirements:</a:t>
            </a:r>
            <a:endParaRPr lang="en-US" altLang="en-US" b="1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  - Collected &gt;10</a:t>
            </a:r>
            <a:r>
              <a:rPr lang="en-US" altLang="en-US" sz="1400" baseline="300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7</a:t>
            </a: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cosmic ray events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  - Stable </a:t>
            </a:r>
            <a:r>
              <a:rPr lang="en-US" altLang="en-US" sz="1400" b="1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HV</a:t>
            </a: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at ~30kV (~1 kV/cm drift, 2x target)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  - Stable </a:t>
            </a:r>
            <a:r>
              <a:rPr lang="en-US" altLang="en-US" sz="1400" b="1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Purity</a:t>
            </a: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at &gt;2ms (&gt;4x target)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400"/>
              <a:buFont typeface="Arial" panose="020B0604020202020204" pitchFamily="34" charset="0"/>
              <a:buNone/>
            </a:pP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  - MIP Charge Signal-to-</a:t>
            </a:r>
            <a:r>
              <a:rPr lang="en-US" altLang="en-US" sz="1400" b="1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Noise</a:t>
            </a:r>
            <a:r>
              <a:rPr lang="en-US" altLang="en-US" sz="1400">
                <a:solidFill>
                  <a:srgbClr val="000000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&gt;20:1 (at target)</a:t>
            </a:r>
            <a:endParaRPr lang="en-US" altLang="en-US" sz="140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600"/>
              <a:buFont typeface="Arial" panose="020B0604020202020204" pitchFamily="34" charset="0"/>
              <a:buNone/>
            </a:pPr>
            <a:endParaRPr lang="en-US" altLang="en-US" sz="600">
              <a:solidFill>
                <a:srgbClr val="000000"/>
              </a:solidFill>
              <a:cs typeface="Calibri" panose="020F0502020204030204" pitchFamily="34" charset="0"/>
              <a:sym typeface="Calibri" panose="020F0502020204030204" pitchFamily="34" charset="0"/>
            </a:endParaRPr>
          </a:p>
        </p:txBody>
      </p:sp>
      <p:sp>
        <p:nvSpPr>
          <p:cNvPr id="24586" name="Google Shape;319;g10d39ffb0d3_0_51">
            <a:extLst>
              <a:ext uri="{FF2B5EF4-FFF2-40B4-BE49-F238E27FC236}">
                <a16:creationId xmlns:a16="http://schemas.microsoft.com/office/drawing/2014/main" id="{235B2FE0-56E9-8A31-7646-30AA5EDDAF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647623" y="644298"/>
            <a:ext cx="4486592" cy="646290"/>
          </a:xfrm>
          <a:prstGeom prst="rect">
            <a:avLst/>
          </a:prstGeom>
          <a:solidFill>
            <a:srgbClr val="FDE9D8"/>
          </a:solidFill>
          <a:ln w="50800">
            <a:solidFill>
              <a:srgbClr val="C0504D"/>
            </a:solidFill>
            <a:round/>
            <a:headEnd type="none" w="sm" len="sm"/>
            <a:tailEnd type="none" w="sm" len="sm"/>
          </a:ln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Typical </a:t>
            </a:r>
            <a:r>
              <a:rPr lang="en-US" altLang="en-US" b="1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raw data</a:t>
            </a:r>
            <a:r>
              <a:rPr lang="en-US" altLang="en-US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from cosmic ray interactions</a:t>
            </a:r>
          </a:p>
          <a:p>
            <a:pPr eaLnBrk="1" hangingPunct="1">
              <a:buClr>
                <a:srgbClr val="000000"/>
              </a:buClr>
              <a:buSzPts val="1800"/>
              <a:buFont typeface="Arial" panose="020B0604020202020204" pitchFamily="34" charset="0"/>
              <a:buNone/>
            </a:pPr>
            <a:r>
              <a:rPr lang="en-US" altLang="en-US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imaged in 3D prototype detectors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87" name="Google Shape;320;g10d39ffb0d3_0_51">
            <a:extLst>
              <a:ext uri="{FF2B5EF4-FFF2-40B4-BE49-F238E27FC236}">
                <a16:creationId xmlns:a16="http://schemas.microsoft.com/office/drawing/2014/main" id="{854F74C9-8C5F-3BEC-0D6A-A1739F08C7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550" y="4229100"/>
            <a:ext cx="27590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Arguably the most performant 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ton-scale </a:t>
            </a:r>
            <a:r>
              <a:rPr lang="en-US" altLang="en-US" sz="1600" i="1" dirty="0" err="1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LArTPC</a:t>
            </a:r>
            <a:r>
              <a:rPr lang="en-US" altLang="en-US" sz="1600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 to date.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4590" name="TextBox 1">
            <a:extLst>
              <a:ext uri="{FF2B5EF4-FFF2-40B4-BE49-F238E27FC236}">
                <a16:creationId xmlns:a16="http://schemas.microsoft.com/office/drawing/2014/main" id="{F79B98F0-6832-B09A-983A-C1EB5987D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550" y="3033713"/>
            <a:ext cx="41806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chemeClr val="tx2"/>
                </a:solidFill>
              </a:rPr>
              <a:t>Continuous streaming readout:</a:t>
            </a:r>
          </a:p>
          <a:p>
            <a:pPr eaLnBrk="1" hangingPunct="1"/>
            <a:r>
              <a:rPr lang="en-US" altLang="en-US" sz="1600" dirty="0"/>
              <a:t>  ~100% live, independent of scintillation system</a:t>
            </a:r>
          </a:p>
          <a:p>
            <a:pPr eaLnBrk="1" hangingPunct="1"/>
            <a:r>
              <a:rPr lang="en-US" altLang="en-US" sz="1600" dirty="0"/>
              <a:t>  Achieved ~200 keV thresholds</a:t>
            </a:r>
          </a:p>
          <a:p>
            <a:pPr eaLnBrk="1" hangingPunct="1"/>
            <a:r>
              <a:rPr lang="en-US" altLang="en-US" sz="1600" dirty="0"/>
              <a:t>  Low data rate due to self-triggered design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C7FC4718-3560-E35B-584A-7511906767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9404" y="1189580"/>
            <a:ext cx="2893226" cy="493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Google Shape;320;g10d39ffb0d3_0_51">
            <a:extLst>
              <a:ext uri="{FF2B5EF4-FFF2-40B4-BE49-F238E27FC236}">
                <a16:creationId xmlns:a16="http://schemas.microsoft.com/office/drawing/2014/main" id="{B4A82DCB-393E-44EC-3CEA-E3AFA46D83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48198" y="5795854"/>
            <a:ext cx="4486592" cy="584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25" tIns="45700" rIns="91425" bIns="4570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Example:</a:t>
            </a:r>
          </a:p>
          <a:p>
            <a:pPr eaLnBrk="1" hangingPunct="1">
              <a:buClr>
                <a:srgbClr val="000000"/>
              </a:buClr>
              <a:buSzPts val="1600"/>
              <a:buFont typeface="Arial" panose="020B0604020202020204" pitchFamily="34" charset="0"/>
              <a:buNone/>
            </a:pPr>
            <a:r>
              <a:rPr lang="en-US" altLang="en-US" sz="1600" i="1" dirty="0">
                <a:solidFill>
                  <a:srgbClr val="1F497D"/>
                </a:solidFill>
                <a:cs typeface="Calibri" panose="020F0502020204030204" pitchFamily="34" charset="0"/>
                <a:sym typeface="Calibri" panose="020F0502020204030204" pitchFamily="34" charset="0"/>
              </a:rPr>
              <a:t>LArPix-v2b system, 102,400 pixels, 3.8mm spacing</a:t>
            </a:r>
            <a:endParaRPr lang="en-US" altLang="en-US" sz="14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6">
            <a:extLst>
              <a:ext uri="{FF2B5EF4-FFF2-40B4-BE49-F238E27FC236}">
                <a16:creationId xmlns:a16="http://schemas.microsoft.com/office/drawing/2014/main" id="{5F57E2A2-A455-6ECF-EE33-9ADA38932E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2x2 Demonstrator @ </a:t>
            </a:r>
            <a:r>
              <a:rPr lang="en-US" altLang="en-US" sz="2200" dirty="0" err="1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NuMI</a:t>
            </a:r>
            <a:endParaRPr lang="en-US" altLang="en-US" sz="2200" dirty="0">
              <a:solidFill>
                <a:srgbClr val="004C97"/>
              </a:solidFill>
              <a:latin typeface="Helvetica" pitchFamily="2" charset="0"/>
              <a:ea typeface="Geneva" panose="020B0503030404040204" pitchFamily="34" charset="0"/>
              <a:cs typeface="Geneva" panose="020B0503030404040204" pitchFamily="34" charset="0"/>
            </a:endParaRPr>
          </a:p>
        </p:txBody>
      </p:sp>
      <p:sp>
        <p:nvSpPr>
          <p:cNvPr id="26626" name="Date Placeholder 2">
            <a:extLst>
              <a:ext uri="{FF2B5EF4-FFF2-40B4-BE49-F238E27FC236}">
                <a16:creationId xmlns:a16="http://schemas.microsoft.com/office/drawing/2014/main" id="{82ABC861-C8E1-464A-43C0-D4F143AD8D1C}"/>
              </a:ext>
            </a:extLst>
          </p:cNvPr>
          <p:cNvSpPr>
            <a:spLocks noGrp="1" noChangeArrowheads="1"/>
          </p:cNvSpPr>
          <p:nvPr>
            <p:ph type="dt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6 Feb 2024</a:t>
            </a:r>
          </a:p>
        </p:txBody>
      </p:sp>
      <p:sp>
        <p:nvSpPr>
          <p:cNvPr id="26627" name="Slide Number Placeholder 3">
            <a:extLst>
              <a:ext uri="{FF2B5EF4-FFF2-40B4-BE49-F238E27FC236}">
                <a16:creationId xmlns:a16="http://schemas.microsoft.com/office/drawing/2014/main" id="{B1B28855-0F95-1E6A-9624-BECB5FC329B7}"/>
              </a:ext>
            </a:extLst>
          </p:cNvPr>
          <p:cNvSpPr>
            <a:spLocks noGrp="1" noChangeArrowheads="1"/>
          </p:cNvSpPr>
          <p:nvPr>
            <p:ph type="sldNum" sz="quarter" idx="14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9EA764-104F-4942-BA06-3131A45D03F4}" type="slidenum">
              <a:rPr lang="en-US" altLang="en-US" smtClean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en-US">
              <a:solidFill>
                <a:schemeClr val="tx2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26628" name="Footer Placeholder 1">
            <a:extLst>
              <a:ext uri="{FF2B5EF4-FFF2-40B4-BE49-F238E27FC236}">
                <a16:creationId xmlns:a16="http://schemas.microsoft.com/office/drawing/2014/main" id="{97A3D02B-98CB-D5A6-8948-DB0AB48196FB}"/>
              </a:ext>
            </a:extLst>
          </p:cNvPr>
          <p:cNvSpPr>
            <a:spLocks noGrp="1" noChangeArrowheads="1"/>
          </p:cNvSpPr>
          <p:nvPr>
            <p:ph type="ftr" sz="quarter" idx="13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D. Dwyer | LightPix</a:t>
            </a:r>
          </a:p>
        </p:txBody>
      </p:sp>
      <p:sp>
        <p:nvSpPr>
          <p:cNvPr id="26629" name="TextBox 38">
            <a:extLst>
              <a:ext uri="{FF2B5EF4-FFF2-40B4-BE49-F238E27FC236}">
                <a16:creationId xmlns:a16="http://schemas.microsoft.com/office/drawing/2014/main" id="{A0C65480-25ED-F4BC-184A-7F0F22037A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75" y="877888"/>
            <a:ext cx="7775575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tx2"/>
                </a:solidFill>
              </a:rPr>
              <a:t>2x2 Operation in </a:t>
            </a:r>
            <a:r>
              <a:rPr lang="en-US" altLang="en-US" sz="2000" b="1" dirty="0" err="1">
                <a:solidFill>
                  <a:schemeClr val="tx2"/>
                </a:solidFill>
              </a:rPr>
              <a:t>NuMI</a:t>
            </a:r>
            <a:r>
              <a:rPr lang="en-US" altLang="en-US" sz="2000" b="1" dirty="0">
                <a:solidFill>
                  <a:schemeClr val="tx2"/>
                </a:solidFill>
              </a:rPr>
              <a:t> Neutrino Beam  </a:t>
            </a:r>
            <a:r>
              <a:rPr lang="en-US" altLang="en-US" b="1" i="1" dirty="0"/>
              <a:t>2023-2025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Install four TPC modules in former location of MINOS Near Detector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Includes upstream/downstream trackers, repurposed from the </a:t>
            </a:r>
            <a:r>
              <a:rPr lang="en-US" alt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MINERvA</a:t>
            </a:r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Experiment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2000" b="1" dirty="0">
                <a:solidFill>
                  <a:schemeClr val="tx2"/>
                </a:solidFill>
              </a:rPr>
              <a:t>Goal:</a:t>
            </a:r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Characterize GeV-energy neutrino interactions on argon nuclei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2000" b="1" dirty="0">
                <a:solidFill>
                  <a:schemeClr val="tx2"/>
                </a:solidFill>
              </a:rPr>
              <a:t>Status: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TPC Modules installed in cryostat, Oct 2023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Installation nearing completion, Dec 2023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r>
              <a:rPr lang="en-US" alt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 - Start of operations in early 2024</a:t>
            </a:r>
          </a:p>
          <a:p>
            <a:pPr eaLnBrk="1" hangingPunct="1"/>
            <a:endParaRPr lang="en-US" altLang="en-US" sz="600" dirty="0"/>
          </a:p>
          <a:p>
            <a:pPr eaLnBrk="1" hangingPunct="1"/>
            <a:endParaRPr lang="en-US" altLang="en-US" sz="600" i="1" dirty="0">
              <a:solidFill>
                <a:schemeClr val="tx2"/>
              </a:solidFill>
            </a:endParaRPr>
          </a:p>
        </p:txBody>
      </p:sp>
      <p:pic>
        <p:nvPicPr>
          <p:cNvPr id="26631" name="Picture 9">
            <a:extLst>
              <a:ext uri="{FF2B5EF4-FFF2-40B4-BE49-F238E27FC236}">
                <a16:creationId xmlns:a16="http://schemas.microsoft.com/office/drawing/2014/main" id="{2BE5ED19-D18B-1E8E-D079-0FFA77755F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2556" y="58300"/>
            <a:ext cx="4065588" cy="313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4" name="TextBox 13">
            <a:extLst>
              <a:ext uri="{FF2B5EF4-FFF2-40B4-BE49-F238E27FC236}">
                <a16:creationId xmlns:a16="http://schemas.microsoft.com/office/drawing/2014/main" id="{8F92E53A-1779-102B-15BA-527AE21E18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015" y="4326343"/>
            <a:ext cx="33364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 i="1" dirty="0">
                <a:solidFill>
                  <a:schemeClr val="tx2"/>
                </a:solidFill>
              </a:rPr>
              <a:t>Operation of a 300k-pixel </a:t>
            </a:r>
            <a:r>
              <a:rPr lang="en-US" altLang="en-US" b="1" i="1" dirty="0" err="1">
                <a:solidFill>
                  <a:schemeClr val="tx2"/>
                </a:solidFill>
              </a:rPr>
              <a:t>LArTPC</a:t>
            </a:r>
            <a:endParaRPr lang="en-US" altLang="en-US" b="1" i="1" dirty="0">
              <a:solidFill>
                <a:schemeClr val="tx2"/>
              </a:solidFill>
            </a:endParaRPr>
          </a:p>
          <a:p>
            <a:pPr eaLnBrk="1" hangingPunct="1"/>
            <a:r>
              <a:rPr lang="en-US" altLang="en-US" b="1" i="1" dirty="0">
                <a:solidFill>
                  <a:schemeClr val="tx2"/>
                </a:solidFill>
              </a:rPr>
              <a:t>in a GeV-energy neutrino beam!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1ECAF8-3096-E188-7340-9FD153D574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6307" y="2493663"/>
            <a:ext cx="5024833" cy="376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1">
            <a:extLst>
              <a:ext uri="{FF2B5EF4-FFF2-40B4-BE49-F238E27FC236}">
                <a16:creationId xmlns:a16="http://schemas.microsoft.com/office/drawing/2014/main" id="{9CAE49DD-6B8A-E80E-7126-AC8808081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894" y="3615277"/>
            <a:ext cx="1901227" cy="2472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Title 1">
            <a:extLst>
              <a:ext uri="{FF2B5EF4-FFF2-40B4-BE49-F238E27FC236}">
                <a16:creationId xmlns:a16="http://schemas.microsoft.com/office/drawing/2014/main" id="{F2136E2B-5D00-0FB7-C21A-7275EC5B7D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: Scalable Cryogenic </a:t>
            </a:r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SiPM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Readout Electronics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AA3C1-4D90-5339-6B9F-2C6ABC8B108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Dwyer | LightPix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A7DFF-4D20-089D-568F-4B462DAD4B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95F8998-0DFA-7D42-BDEE-0F49537826CE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747117-13AF-3E25-59E0-3109EFE3DA98}"/>
              </a:ext>
            </a:extLst>
          </p:cNvPr>
          <p:cNvSpPr>
            <a:spLocks noGrp="1"/>
          </p:cNvSpPr>
          <p:nvPr>
            <p:ph type="dt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30726" name="Picture 15">
            <a:extLst>
              <a:ext uri="{FF2B5EF4-FFF2-40B4-BE49-F238E27FC236}">
                <a16:creationId xmlns:a16="http://schemas.microsoft.com/office/drawing/2014/main" id="{D7EEC0ED-8524-BCE8-CD49-3A8CAB9DA10C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2655570" y="3865563"/>
            <a:ext cx="3033713" cy="227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7" name="Picture 16">
            <a:extLst>
              <a:ext uri="{FF2B5EF4-FFF2-40B4-BE49-F238E27FC236}">
                <a16:creationId xmlns:a16="http://schemas.microsoft.com/office/drawing/2014/main" id="{03626409-0053-4F89-6ECA-8591C5634F3A}"/>
              </a:ext>
            </a:extLst>
          </p:cNvPr>
          <p:cNvSpPr>
            <a:spLocks noChangeAspect="1" noChangeArrowheads="1"/>
          </p:cNvSpPr>
          <p:nvPr/>
        </p:nvSpPr>
        <p:spPr bwMode="auto">
          <a:xfrm rot="10800000">
            <a:off x="6016308" y="3865563"/>
            <a:ext cx="3048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0728" name="TextBox 7">
            <a:extLst>
              <a:ext uri="{FF2B5EF4-FFF2-40B4-BE49-F238E27FC236}">
                <a16:creationId xmlns:a16="http://schemas.microsoft.com/office/drawing/2014/main" id="{8262FBCE-1AA6-D391-4F25-3CF37AD414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0170" y="3046186"/>
            <a:ext cx="433362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algn="ctr" eaLnBrk="1" hangingPunct="1"/>
            <a:r>
              <a:rPr lang="en-US" altLang="en-US" sz="1600" b="1" i="1" dirty="0">
                <a:solidFill>
                  <a:schemeClr val="tx2"/>
                </a:solidFill>
              </a:rPr>
              <a:t>Rough concept:</a:t>
            </a:r>
          </a:p>
          <a:p>
            <a:pPr algn="ctr" eaLnBrk="1" hangingPunct="1"/>
            <a:r>
              <a:rPr lang="en-US" altLang="en-US" sz="1600" i="1" dirty="0">
                <a:solidFill>
                  <a:schemeClr val="tx2"/>
                </a:solidFill>
              </a:rPr>
              <a:t>Replace </a:t>
            </a:r>
            <a:r>
              <a:rPr lang="en-US" altLang="en-US" sz="1600" i="1" dirty="0" err="1">
                <a:solidFill>
                  <a:schemeClr val="tx2"/>
                </a:solidFill>
              </a:rPr>
              <a:t>LArPix</a:t>
            </a:r>
            <a:r>
              <a:rPr lang="en-US" altLang="en-US" sz="1600" i="1" dirty="0">
                <a:solidFill>
                  <a:schemeClr val="tx2"/>
                </a:solidFill>
              </a:rPr>
              <a:t> charge-collection pixels with </a:t>
            </a:r>
            <a:r>
              <a:rPr lang="en-US" altLang="en-US" sz="1600" i="1" dirty="0" err="1">
                <a:solidFill>
                  <a:schemeClr val="tx2"/>
                </a:solidFill>
              </a:rPr>
              <a:t>SiPMs</a:t>
            </a:r>
            <a:endParaRPr lang="en-US" altLang="en-US" sz="1600" i="1" dirty="0">
              <a:solidFill>
                <a:schemeClr val="tx2"/>
              </a:solidFill>
            </a:endParaRPr>
          </a:p>
        </p:txBody>
      </p:sp>
      <p:sp>
        <p:nvSpPr>
          <p:cNvPr id="30730" name="TextBox 18">
            <a:extLst>
              <a:ext uri="{FF2B5EF4-FFF2-40B4-BE49-F238E27FC236}">
                <a16:creationId xmlns:a16="http://schemas.microsoft.com/office/drawing/2014/main" id="{A3F77846-65D9-49AC-D9D4-B0828C2B56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0859" y="5957675"/>
            <a:ext cx="31607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Prototype 6.4k-channel LArPix-v2 tile</a:t>
            </a:r>
          </a:p>
        </p:txBody>
      </p:sp>
      <p:pic>
        <p:nvPicPr>
          <p:cNvPr id="30731" name="Picture 14">
            <a:extLst>
              <a:ext uri="{FF2B5EF4-FFF2-40B4-BE49-F238E27FC236}">
                <a16:creationId xmlns:a16="http://schemas.microsoft.com/office/drawing/2014/main" id="{149B3E0F-9A3C-A5A0-AB1B-0CB8EF79BF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215" y="3694113"/>
            <a:ext cx="2212711" cy="2295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2" name="Picture 5" descr="darkside_photosystem.png">
            <a:extLst>
              <a:ext uri="{FF2B5EF4-FFF2-40B4-BE49-F238E27FC236}">
                <a16:creationId xmlns:a16="http://schemas.microsoft.com/office/drawing/2014/main" id="{4EFF761B-76EF-CAF1-C5BC-A7DEC3A538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658" y="3836988"/>
            <a:ext cx="1919287" cy="2300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3" name="TextBox 18">
            <a:extLst>
              <a:ext uri="{FF2B5EF4-FFF2-40B4-BE49-F238E27FC236}">
                <a16:creationId xmlns:a16="http://schemas.microsoft.com/office/drawing/2014/main" id="{E74252AB-E3B8-BDC1-1A23-50C9E8A7A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89370" y="6088063"/>
            <a:ext cx="30797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Darkside-20k prototype light sensor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CBC1A67-A036-C4FB-466A-6D7E4C8F7A96}"/>
              </a:ext>
            </a:extLst>
          </p:cNvPr>
          <p:cNvCxnSpPr>
            <a:cxnSpLocks/>
          </p:cNvCxnSpPr>
          <p:nvPr/>
        </p:nvCxnSpPr>
        <p:spPr>
          <a:xfrm>
            <a:off x="5248894" y="4811713"/>
            <a:ext cx="1418289" cy="0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18">
            <a:extLst>
              <a:ext uri="{FF2B5EF4-FFF2-40B4-BE49-F238E27FC236}">
                <a16:creationId xmlns:a16="http://schemas.microsoft.com/office/drawing/2014/main" id="{B2549AA8-BF69-C080-1B49-040C478D0D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7500" y="5860805"/>
            <a:ext cx="314162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Cosmic rays imaged in ton-scale </a:t>
            </a:r>
          </a:p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       10</a:t>
            </a:r>
            <a:r>
              <a:rPr lang="en-US" altLang="en-US" sz="1400" i="1" baseline="30000" dirty="0">
                <a:solidFill>
                  <a:schemeClr val="tx2"/>
                </a:solidFill>
              </a:rPr>
              <a:t>5</a:t>
            </a:r>
            <a:r>
              <a:rPr lang="en-US" altLang="en-US" sz="1400" i="1" dirty="0">
                <a:solidFill>
                  <a:schemeClr val="tx2"/>
                </a:solidFill>
              </a:rPr>
              <a:t>-channel </a:t>
            </a:r>
            <a:r>
              <a:rPr lang="en-US" altLang="en-US" sz="1400" i="1" dirty="0" err="1">
                <a:solidFill>
                  <a:schemeClr val="tx2"/>
                </a:solidFill>
              </a:rPr>
              <a:t>LArPix</a:t>
            </a:r>
            <a:r>
              <a:rPr lang="en-US" altLang="en-US" sz="1400" i="1" dirty="0">
                <a:solidFill>
                  <a:schemeClr val="tx2"/>
                </a:solidFill>
              </a:rPr>
              <a:t> </a:t>
            </a:r>
            <a:r>
              <a:rPr lang="en-US" altLang="en-US" sz="1400" i="1" dirty="0" err="1">
                <a:solidFill>
                  <a:schemeClr val="tx2"/>
                </a:solidFill>
              </a:rPr>
              <a:t>LArTPC</a:t>
            </a:r>
            <a:r>
              <a:rPr lang="en-US" altLang="en-US" sz="1400" i="1" dirty="0">
                <a:solidFill>
                  <a:schemeClr val="tx2"/>
                </a:solidFill>
              </a:rPr>
              <a:t> prototype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3B4B165-BD3E-968E-A17C-E453C6F44E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39231" y="3933532"/>
            <a:ext cx="2396113" cy="2010398"/>
          </a:xfrm>
          <a:prstGeom prst="rect">
            <a:avLst/>
          </a:prstGeom>
        </p:spPr>
      </p:pic>
      <p:sp>
        <p:nvSpPr>
          <p:cNvPr id="11" name="TextBox 18">
            <a:extLst>
              <a:ext uri="{FF2B5EF4-FFF2-40B4-BE49-F238E27FC236}">
                <a16:creationId xmlns:a16="http://schemas.microsoft.com/office/drawing/2014/main" id="{591514F5-A9B3-AFF7-530A-4BF08FDDE7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35938" y="6026442"/>
            <a:ext cx="219566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APEX concept for DUNE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92793E6F-F9E3-6778-60D7-09F6115A8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8941" y="3201600"/>
            <a:ext cx="24774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i="1" dirty="0">
                <a:solidFill>
                  <a:schemeClr val="tx2"/>
                </a:solidFill>
              </a:rPr>
              <a:t>Potential detector formats </a:t>
            </a:r>
            <a:endParaRPr lang="en-US" altLang="en-US" sz="1600" i="1" dirty="0">
              <a:solidFill>
                <a:schemeClr val="tx2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3C5577E-BDAB-FD14-5757-850D3EF59BA9}"/>
              </a:ext>
            </a:extLst>
          </p:cNvPr>
          <p:cNvSpPr txBox="1"/>
          <p:nvPr/>
        </p:nvSpPr>
        <p:spPr>
          <a:xfrm>
            <a:off x="1041555" y="1012975"/>
            <a:ext cx="10080315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R&amp;D Goals: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Highly-granular cryo-compatible scalable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readout electronics at very low cost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 err="1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LightPix</a:t>
            </a: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Adapt existing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LArPix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ASIC to provide scalable readout for many (e.g. &gt;10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6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 Silicon Photomultipliers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Reuse demonstrated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LArPix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system architecture: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      </a:t>
            </a:r>
            <a:r>
              <a:rPr lang="en-US" sz="14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+mn-cs"/>
              </a:rPr>
              <a:t>V</a:t>
            </a:r>
            <a:r>
              <a:rPr lang="en-US" sz="1400" i="1" dirty="0">
                <a:solidFill>
                  <a:schemeClr val="tx2"/>
                </a:solidFill>
                <a:cs typeface="+mn-cs"/>
              </a:rPr>
              <a:t>ery-low-power (~100 </a:t>
            </a:r>
            <a:r>
              <a:rPr lang="en-US" sz="1400" i="1" dirty="0" err="1">
                <a:solidFill>
                  <a:schemeClr val="tx2"/>
                </a:solidFill>
                <a:cs typeface="+mn-cs"/>
              </a:rPr>
              <a:t>μW</a:t>
            </a:r>
            <a:r>
              <a:rPr lang="en-US" sz="1400" i="1" dirty="0">
                <a:solidFill>
                  <a:schemeClr val="tx2"/>
                </a:solidFill>
                <a:cs typeface="+mn-cs"/>
              </a:rPr>
              <a:t>/channel), cryo-compatible (87 K), highly-scalable at O($0.10)/channel system cost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Unique channel for every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(no analog ganging) → Highly granular detector</a:t>
            </a:r>
          </a:p>
        </p:txBody>
      </p:sp>
      <p:sp>
        <p:nvSpPr>
          <p:cNvPr id="17" name="TextBox 18">
            <a:extLst>
              <a:ext uri="{FF2B5EF4-FFF2-40B4-BE49-F238E27FC236}">
                <a16:creationId xmlns:a16="http://schemas.microsoft.com/office/drawing/2014/main" id="{2C5D0A4D-1F0C-FEB1-E677-8CA6CF3285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37290" y="3566795"/>
            <a:ext cx="157293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Full </a:t>
            </a:r>
            <a:r>
              <a:rPr lang="en-US" altLang="en-US" sz="1400" i="1" dirty="0" err="1">
                <a:solidFill>
                  <a:schemeClr val="tx2"/>
                </a:solidFill>
              </a:rPr>
              <a:t>SiPM</a:t>
            </a:r>
            <a:r>
              <a:rPr lang="en-US" altLang="en-US" sz="1400" i="1" dirty="0">
                <a:solidFill>
                  <a:schemeClr val="tx2"/>
                </a:solidFill>
              </a:rPr>
              <a:t> Coverage</a:t>
            </a:r>
          </a:p>
        </p:txBody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33B37270-88B5-03BF-EFDD-ECFD1F544F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1872" y="3570501"/>
            <a:ext cx="20654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Coupled to light collectors</a:t>
            </a:r>
          </a:p>
        </p:txBody>
      </p:sp>
    </p:spTree>
    <p:extLst>
      <p:ext uri="{BB962C8B-B14F-4D97-AF65-F5344CB8AC3E}">
        <p14:creationId xmlns:p14="http://schemas.microsoft.com/office/powerpoint/2010/main" val="246563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DC59405C-4937-AB74-7C49-9DB0FB7F04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5967" y="4183381"/>
            <a:ext cx="2989218" cy="211339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347D084-6DD7-A809-A5A9-E2AEBEA3A1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2504" y="4295116"/>
            <a:ext cx="2396113" cy="2010398"/>
          </a:xfrm>
          <a:prstGeom prst="rect">
            <a:avLst/>
          </a:prstGeom>
        </p:spPr>
      </p:pic>
      <p:sp>
        <p:nvSpPr>
          <p:cNvPr id="30721" name="Title 1">
            <a:extLst>
              <a:ext uri="{FF2B5EF4-FFF2-40B4-BE49-F238E27FC236}">
                <a16:creationId xmlns:a16="http://schemas.microsoft.com/office/drawing/2014/main" id="{F2136E2B-5D00-0FB7-C21A-7275EC5B7D3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433388"/>
            <a:ext cx="11056938" cy="56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dirty="0" err="1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</a:t>
            </a:r>
            <a:r>
              <a:rPr lang="en-US" altLang="en-US" dirty="0"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: Comments on Front-End Optimization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0EAA3C1-4D90-5339-6B9F-2C6ABC8B1084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Dwyer | LightPix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03A7DFF-4D20-089D-568F-4B462DAD4B8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295F8998-0DFA-7D42-BDEE-0F49537826CE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747117-13AF-3E25-59E0-3109EFE3DA98}"/>
              </a:ext>
            </a:extLst>
          </p:cNvPr>
          <p:cNvSpPr>
            <a:spLocks noGrp="1"/>
          </p:cNvSpPr>
          <p:nvPr>
            <p:ph type="dt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 Feb 2024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565F9F9-75F0-9F96-CC4F-5838D26685DF}"/>
              </a:ext>
            </a:extLst>
          </p:cNvPr>
          <p:cNvSpPr txBox="1"/>
          <p:nvPr/>
        </p:nvSpPr>
        <p:spPr>
          <a:xfrm>
            <a:off x="96838" y="1023620"/>
            <a:ext cx="7947025" cy="553997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Front-end requirements depend strongly on channel occupancy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High-Occupancy Regime:  </a:t>
            </a:r>
            <a:r>
              <a:rPr lang="en-US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N</a:t>
            </a:r>
            <a:r>
              <a:rPr lang="en-US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photoelectrons</a:t>
            </a:r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/channel ≫ 1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Important to capture signal waveform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 - Accurate calorimetry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 - Pulse shape discrimination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Demanding requirements on readout electronics performance: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- High-bandwidth (i.e. high-power) front-end / ADC / readout.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      → Gang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to reduce channel count / power budget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- Or pursue novel techniques (e.g. digital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</a:t>
            </a:r>
            <a:endParaRPr lang="en-US" sz="20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Low-Occupancy Regime: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N</a:t>
            </a:r>
            <a:r>
              <a:rPr lang="en-US" sz="1800" i="1" baseline="-25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photoelectrons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/channel ≲ 1</a:t>
            </a:r>
            <a:endParaRPr lang="en-US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Important to capture hit time (not charge/waveform)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Calorimetry and PSD come from aggregate (many-channel) data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- Example: Performance of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KamLAND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hit/no-hit reconstruction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- Front-end can be primitive (e.g. single-photon discriminator &amp; TDC)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- Low power per channel</a:t>
            </a:r>
          </a:p>
          <a:p>
            <a:pPr eaLnBrk="1" hangingPunct="1"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  Many many </a:t>
            </a:r>
            <a:r>
              <a:rPr lang="en-US" sz="1600" i="1" dirty="0" err="1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r>
              <a:rPr lang="en-US" sz="16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in low-occupancy regime</a:t>
            </a:r>
          </a:p>
          <a:p>
            <a:pPr eaLnBrk="1" hangingPunct="1">
              <a:defRPr/>
            </a:pPr>
            <a:r>
              <a:rPr lang="en-US" sz="16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   </a:t>
            </a:r>
            <a:r>
              <a:rPr lang="en-US" sz="1600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→</a:t>
            </a:r>
            <a:r>
              <a:rPr lang="en-US" sz="16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Target of LightPix-v1 R&amp;D</a:t>
            </a:r>
          </a:p>
          <a:p>
            <a:pPr eaLnBrk="1" hangingPunct="1"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10EBE9-55B4-74EC-1C38-3E41AA27E7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33493" y="868932"/>
            <a:ext cx="3300468" cy="2346999"/>
          </a:xfrm>
          <a:prstGeom prst="rect">
            <a:avLst/>
          </a:prstGeom>
        </p:spPr>
      </p:pic>
      <p:sp>
        <p:nvSpPr>
          <p:cNvPr id="11" name="TextBox 7">
            <a:extLst>
              <a:ext uri="{FF2B5EF4-FFF2-40B4-BE49-F238E27FC236}">
                <a16:creationId xmlns:a16="http://schemas.microsoft.com/office/drawing/2014/main" id="{4CFE3078-206B-352B-EE96-FB5827E827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28000" y="95978"/>
            <a:ext cx="391145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 dirty="0" err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KamLAND</a:t>
            </a:r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Detector: </a:t>
            </a:r>
          </a:p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 ~1 </a:t>
            </a:r>
            <a:r>
              <a:rPr lang="en-US" altLang="en-US" sz="1400" dirty="0" err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kton</a:t>
            </a:r>
            <a:r>
              <a:rPr lang="en-US" altLang="en-US" sz="1400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of liquid scintillator surrounded </a:t>
            </a:r>
          </a:p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 by ~2000 photomultipliers, MeV-scale physics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A869F48F-8E93-6D95-23EB-67D1E7890C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26676" y="3376938"/>
            <a:ext cx="332174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Maximizing light collector coverage</a:t>
            </a:r>
          </a:p>
          <a:p>
            <a:pPr eaLnBrk="1" hangingPunct="1"/>
            <a:r>
              <a:rPr lang="en-US" altLang="en-US" sz="1400" b="1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for DUNE Far Detector #3:</a:t>
            </a:r>
          </a:p>
          <a:p>
            <a:pPr eaLnBrk="1" hangingPunct="1"/>
            <a:r>
              <a:rPr lang="en-US" altLang="en-US" sz="1400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 </a:t>
            </a:r>
            <a:r>
              <a:rPr lang="en-US" altLang="en-US" sz="1400" dirty="0" err="1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SiPMs</a:t>
            </a:r>
            <a:r>
              <a:rPr lang="en-US" altLang="en-US" sz="1400" dirty="0">
                <a:solidFill>
                  <a:schemeClr val="tx2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likely in low-occupancy regime </a:t>
            </a:r>
          </a:p>
        </p:txBody>
      </p:sp>
    </p:spTree>
    <p:extLst>
      <p:ext uri="{BB962C8B-B14F-4D97-AF65-F5344CB8AC3E}">
        <p14:creationId xmlns:p14="http://schemas.microsoft.com/office/powerpoint/2010/main" val="1731533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>
            <a:extLst>
              <a:ext uri="{FF2B5EF4-FFF2-40B4-BE49-F238E27FC236}">
                <a16:creationId xmlns:a16="http://schemas.microsoft.com/office/drawing/2014/main" id="{20BF02B5-A04A-2ECB-6BC9-9A232E2808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0750" y="3044825"/>
            <a:ext cx="651986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Picture 5">
            <a:extLst>
              <a:ext uri="{FF2B5EF4-FFF2-40B4-BE49-F238E27FC236}">
                <a16:creationId xmlns:a16="http://schemas.microsoft.com/office/drawing/2014/main" id="{49996194-D4E6-639F-5B21-D55CAB79DCC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730750" y="3044825"/>
            <a:ext cx="6519863" cy="325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31747" name="Picture 17">
            <a:extLst>
              <a:ext uri="{FF2B5EF4-FFF2-40B4-BE49-F238E27FC236}">
                <a16:creationId xmlns:a16="http://schemas.microsoft.com/office/drawing/2014/main" id="{CD1E2E55-6C9F-A278-FFAA-0B82AD6EF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713" y="549275"/>
            <a:ext cx="373697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itle 6">
            <a:extLst>
              <a:ext uri="{FF2B5EF4-FFF2-40B4-BE49-F238E27FC236}">
                <a16:creationId xmlns:a16="http://schemas.microsoft.com/office/drawing/2014/main" id="{22ED18C0-C51B-5AFF-D0D2-EADDF26D40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 ASIC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C0D264-3D67-A853-5B4E-152C7C74BA8D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A5A91-ECB8-4453-CC9C-B55C0E91D0F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A8B9EF8-C3D6-A347-BFEA-4BB0CDB15400}" type="slidenum">
              <a:rPr lang="en-US">
                <a:solidFill>
                  <a:schemeClr val="tx2"/>
                </a:solidFill>
              </a:rPr>
              <a:pPr>
                <a:defRPr/>
              </a:pPr>
              <a:t>4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8C688B-58D5-ECA5-6BE4-065F43FAD21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LightPix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BB3995-DE90-FA62-9CEE-F41A77194544}"/>
              </a:ext>
            </a:extLst>
          </p:cNvPr>
          <p:cNvSpPr txBox="1"/>
          <p:nvPr/>
        </p:nvSpPr>
        <p:spPr>
          <a:xfrm>
            <a:off x="96838" y="920750"/>
            <a:ext cx="7947025" cy="49244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LightPix-v1: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Develop and test dedicated time-to-digital converter (TDC)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to provide O(1) ns time resolution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Add multi-channel coincidence triggering mode to suppress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excess data from dark noise at room temp 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Shares </a:t>
            </a:r>
            <a:r>
              <a:rPr lang="en-US" sz="2000" b="1" dirty="0" err="1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LArPix</a:t>
            </a: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scalable system design: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- 64 channels per chip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- 6,400 channels per cable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- 51,200 channels per controller</a:t>
            </a:r>
          </a:p>
          <a:p>
            <a:pPr eaLnBrk="1" hangingPunct="1">
              <a:defRPr/>
            </a:pPr>
            <a:endParaRPr lang="en-US" sz="600" b="1" dirty="0">
              <a:solidFill>
                <a:schemeClr val="tx2"/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Progress: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Received Aug. 2021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Power-up, configuration successful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TDC meets design targets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Dark count suppression logic validated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Tested performance of existing front-end performance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with Hamamatsu and FBK VUV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Next Steps:</a:t>
            </a:r>
          </a:p>
          <a:p>
            <a:pPr eaLnBrk="1" hangingPunct="1">
              <a:defRPr/>
            </a:pPr>
            <a:endParaRPr lang="en-US" sz="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Optimize front-end for larger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</p:txBody>
      </p:sp>
      <p:sp>
        <p:nvSpPr>
          <p:cNvPr id="31753" name="Picture 9">
            <a:extLst>
              <a:ext uri="{FF2B5EF4-FFF2-40B4-BE49-F238E27FC236}">
                <a16:creationId xmlns:a16="http://schemas.microsoft.com/office/drawing/2014/main" id="{64BC1BA6-4972-1A92-8135-5D7D7F096D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98788" y="109538"/>
            <a:ext cx="1366837" cy="1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sp>
        <p:nvSpPr>
          <p:cNvPr id="31754" name="TextBox 21">
            <a:extLst>
              <a:ext uri="{FF2B5EF4-FFF2-40B4-BE49-F238E27FC236}">
                <a16:creationId xmlns:a16="http://schemas.microsoft.com/office/drawing/2014/main" id="{A1B76AC6-0087-DFA2-E00F-6FACC40105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34075" y="125413"/>
            <a:ext cx="1651000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LightPix-v1b ASIC</a:t>
            </a:r>
          </a:p>
        </p:txBody>
      </p:sp>
      <p:sp>
        <p:nvSpPr>
          <p:cNvPr id="31755" name="TextBox 12">
            <a:extLst>
              <a:ext uri="{FF2B5EF4-FFF2-40B4-BE49-F238E27FC236}">
                <a16:creationId xmlns:a16="http://schemas.microsoft.com/office/drawing/2014/main" id="{ECF2AF44-6F8F-4412-C6BB-683D93F419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46663" y="2889250"/>
            <a:ext cx="35734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Very-low-power TDC achieves ~ns-scale </a:t>
            </a:r>
          </a:p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precision in response to external pulse</a:t>
            </a:r>
          </a:p>
        </p:txBody>
      </p:sp>
      <p:sp>
        <p:nvSpPr>
          <p:cNvPr id="31756" name="TextBox 13">
            <a:extLst>
              <a:ext uri="{FF2B5EF4-FFF2-40B4-BE49-F238E27FC236}">
                <a16:creationId xmlns:a16="http://schemas.microsoft.com/office/drawing/2014/main" id="{EBD2DBEB-92A5-3702-49ED-1B7949AFBC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72750" y="3455988"/>
            <a:ext cx="15494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Offset between </a:t>
            </a:r>
          </a:p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external pulse </a:t>
            </a:r>
          </a:p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and TDC stop</a:t>
            </a:r>
          </a:p>
          <a:p>
            <a:pPr eaLnBrk="1" hangingPunct="1"/>
            <a:r>
              <a:rPr lang="en-US" altLang="en-US" sz="1600" b="1">
                <a:solidFill>
                  <a:schemeClr val="tx2"/>
                </a:solidFill>
              </a:rPr>
              <a:t>signal</a:t>
            </a:r>
          </a:p>
        </p:txBody>
      </p:sp>
      <p:sp>
        <p:nvSpPr>
          <p:cNvPr id="31757" name="TextBox 7">
            <a:extLst>
              <a:ext uri="{FF2B5EF4-FFF2-40B4-BE49-F238E27FC236}">
                <a16:creationId xmlns:a16="http://schemas.microsoft.com/office/drawing/2014/main" id="{738323B0-1B05-DEE7-D922-C17B3A059F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61288" y="5957888"/>
            <a:ext cx="566737" cy="3683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TDC</a:t>
            </a:r>
          </a:p>
        </p:txBody>
      </p:sp>
      <p:sp>
        <p:nvSpPr>
          <p:cNvPr id="31758" name="TextBox 15">
            <a:extLst>
              <a:ext uri="{FF2B5EF4-FFF2-40B4-BE49-F238E27FC236}">
                <a16:creationId xmlns:a16="http://schemas.microsoft.com/office/drawing/2014/main" id="{E787002F-90D0-6278-EF9C-14CF7AB9DE5F}"/>
              </a:ext>
            </a:extLst>
          </p:cNvPr>
          <p:cNvSpPr txBox="1">
            <a:spLocks noChangeArrowheads="1"/>
          </p:cNvSpPr>
          <p:nvPr/>
        </p:nvSpPr>
        <p:spPr bwMode="auto">
          <a:xfrm rot="-5400000">
            <a:off x="4043363" y="4476750"/>
            <a:ext cx="2192338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b="1">
                <a:solidFill>
                  <a:schemeClr val="tx2"/>
                </a:solidFill>
              </a:rPr>
              <a:t>Triggers (normalized)</a:t>
            </a:r>
          </a:p>
        </p:txBody>
      </p:sp>
      <p:sp>
        <p:nvSpPr>
          <p:cNvPr id="31759" name="TextBox 14">
            <a:extLst>
              <a:ext uri="{FF2B5EF4-FFF2-40B4-BE49-F238E27FC236}">
                <a16:creationId xmlns:a16="http://schemas.microsoft.com/office/drawing/2014/main" id="{0BB8908C-2AF1-A351-D62C-737CD15539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13813" y="6034088"/>
            <a:ext cx="24193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>
                <a:solidFill>
                  <a:schemeClr val="tx2"/>
                </a:solidFill>
              </a:rPr>
              <a:t>Tunable TDC (here ~0.5ns/tick)</a:t>
            </a:r>
          </a:p>
        </p:txBody>
      </p:sp>
      <p:sp>
        <p:nvSpPr>
          <p:cNvPr id="31760" name="TextBox 4">
            <a:extLst>
              <a:ext uri="{FF2B5EF4-FFF2-40B4-BE49-F238E27FC236}">
                <a16:creationId xmlns:a16="http://schemas.microsoft.com/office/drawing/2014/main" id="{824CF019-74F5-3DC2-F8AC-126D3EB097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153400" y="30798"/>
            <a:ext cx="39370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Photoelectron signal spectrum vs. </a:t>
            </a:r>
            <a:r>
              <a:rPr lang="en-US" altLang="en-US" sz="1600" b="1" dirty="0" err="1">
                <a:solidFill>
                  <a:schemeClr val="tx2"/>
                </a:solidFill>
              </a:rPr>
              <a:t>SiPM</a:t>
            </a:r>
            <a:r>
              <a:rPr lang="en-US" altLang="en-US" sz="1600" b="1" dirty="0">
                <a:solidFill>
                  <a:schemeClr val="tx2"/>
                </a:solidFill>
              </a:rPr>
              <a:t> bias</a:t>
            </a:r>
          </a:p>
          <a:p>
            <a:pPr eaLnBrk="1" hangingPunct="1"/>
            <a:r>
              <a:rPr lang="en-US" altLang="en-US" sz="1600" b="1" dirty="0">
                <a:solidFill>
                  <a:schemeClr val="tx2"/>
                </a:solidFill>
              </a:rPr>
              <a:t>with unoptimized </a:t>
            </a:r>
            <a:r>
              <a:rPr lang="en-US" altLang="en-US" sz="1600" b="1" dirty="0" err="1">
                <a:solidFill>
                  <a:schemeClr val="tx2"/>
                </a:solidFill>
              </a:rPr>
              <a:t>LArPix</a:t>
            </a:r>
            <a:r>
              <a:rPr lang="en-US" altLang="en-US" sz="1600" b="1" dirty="0">
                <a:solidFill>
                  <a:schemeClr val="tx2"/>
                </a:solidFill>
              </a:rPr>
              <a:t> CSA</a:t>
            </a:r>
          </a:p>
        </p:txBody>
      </p:sp>
      <p:pic>
        <p:nvPicPr>
          <p:cNvPr id="31761" name="Picture 5">
            <a:extLst>
              <a:ext uri="{FF2B5EF4-FFF2-40B4-BE49-F238E27FC236}">
                <a16:creationId xmlns:a16="http://schemas.microsoft.com/office/drawing/2014/main" id="{54DB3FE1-B4C8-286E-0B28-7B7AD0A570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7363" y="484188"/>
            <a:ext cx="2424112" cy="2306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032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43CB2208-85F4-3160-C0F1-D4F724598E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97" y="3522620"/>
            <a:ext cx="5210081" cy="2571032"/>
          </a:xfrm>
          <a:prstGeom prst="rect">
            <a:avLst/>
          </a:prstGeom>
        </p:spPr>
      </p:pic>
      <p:sp>
        <p:nvSpPr>
          <p:cNvPr id="31748" name="Title 6">
            <a:extLst>
              <a:ext uri="{FF2B5EF4-FFF2-40B4-BE49-F238E27FC236}">
                <a16:creationId xmlns:a16="http://schemas.microsoft.com/office/drawing/2014/main" id="{22ED18C0-C51B-5AFF-D0D2-EADDF26D408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 err="1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LightPix</a:t>
            </a:r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 System Testing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C0D264-3D67-A853-5B4E-152C7C74BA8D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0A5A91-ECB8-4453-CC9C-B55C0E91D0F4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DA8B9EF8-C3D6-A347-BFEA-4BB0CDB15400}" type="slidenum">
              <a:rPr lang="en-US">
                <a:solidFill>
                  <a:schemeClr val="tx2"/>
                </a:solidFill>
              </a:rPr>
              <a:pPr>
                <a:defRPr/>
              </a:pPr>
              <a:t>5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38C688B-58D5-ECA5-6BE4-065F43FAD21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Scalable Readout: LArPix &amp; LightPix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0BB3995-DE90-FA62-9CEE-F41A77194544}"/>
              </a:ext>
            </a:extLst>
          </p:cNvPr>
          <p:cNvSpPr txBox="1"/>
          <p:nvPr/>
        </p:nvSpPr>
        <p:spPr>
          <a:xfrm>
            <a:off x="65803" y="1079500"/>
            <a:ext cx="6030198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000" b="1" dirty="0" err="1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LAr</a:t>
            </a: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Testing: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LightPix-v1 system coupled to VUV-sensitive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       Hamamatsu S13370-3075CN (3 mm x 3 mm)</a:t>
            </a:r>
          </a:p>
          <a:p>
            <a:pPr eaLnBrk="1" hangingPunct="1">
              <a:defRPr/>
            </a:pPr>
            <a:r>
              <a:rPr lang="en-US" sz="14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       FBK VUV-HD (3 mm x 3 mm)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Verified detection of VUV (~127 nm) scintillation photons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produced by cosmic rays in liquid argon in existing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LArPix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TPC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</p:txBody>
      </p:sp>
      <p:sp>
        <p:nvSpPr>
          <p:cNvPr id="31753" name="Picture 9">
            <a:extLst>
              <a:ext uri="{FF2B5EF4-FFF2-40B4-BE49-F238E27FC236}">
                <a16:creationId xmlns:a16="http://schemas.microsoft.com/office/drawing/2014/main" id="{64BC1BA6-4972-1A92-8135-5D7D7F096D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998788" y="109538"/>
            <a:ext cx="1366837" cy="1300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endParaRPr lang="en-US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C28F09-BBC0-7CF8-5C2F-177477EA76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857" y="3166111"/>
            <a:ext cx="3079102" cy="2794000"/>
          </a:xfrm>
          <a:prstGeom prst="rect">
            <a:avLst/>
          </a:prstGeom>
        </p:spPr>
      </p:pic>
      <p:sp>
        <p:nvSpPr>
          <p:cNvPr id="6" name="TextBox 19">
            <a:extLst>
              <a:ext uri="{FF2B5EF4-FFF2-40B4-BE49-F238E27FC236}">
                <a16:creationId xmlns:a16="http://schemas.microsoft.com/office/drawing/2014/main" id="{3F2ECF76-B4FA-061D-C346-F56599D4A5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4954" y="5941826"/>
            <a:ext cx="260372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Prototype 50-SiPM board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99C580-70BD-086A-ECD8-07D436CE1739}"/>
              </a:ext>
            </a:extLst>
          </p:cNvPr>
          <p:cNvSpPr txBox="1"/>
          <p:nvPr/>
        </p:nvSpPr>
        <p:spPr>
          <a:xfrm>
            <a:off x="5521722" y="1106021"/>
            <a:ext cx="6213078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000" b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High-Pressure Helium Testing:</a:t>
            </a:r>
          </a:p>
          <a:p>
            <a:pPr eaLnBrk="1" hangingPunct="1">
              <a:defRPr/>
            </a:pPr>
            <a:endParaRPr lang="en-US" sz="200" b="1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LightPix-v1 system coupled to 300 VUV-sensitive </a:t>
            </a:r>
            <a:r>
              <a:rPr lang="en-US" sz="1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SiPMs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i="1" dirty="0">
                <a:solidFill>
                  <a:schemeClr val="tx2"/>
                </a:solidFill>
                <a:latin typeface="Helvetica" pitchFamily="2" charset="0"/>
                <a:ea typeface="Geneva" charset="0"/>
                <a:cs typeface="Geneva" charset="0"/>
              </a:rPr>
              <a:t>        6 boards of 50 Hamamatsu S13370-3075CN (3 mm x 3 mm)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Operated up to P = 12 bar, doped with ~1% argon for wavelength shifting</a:t>
            </a:r>
          </a:p>
          <a:p>
            <a:pPr eaLnBrk="1" hangingPunct="1">
              <a:defRPr/>
            </a:pP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- Verified room-temp dark count suppression, and photon detection in </a:t>
            </a:r>
          </a:p>
          <a:p>
            <a:pPr eaLnBrk="1" hangingPunct="1">
              <a:defRPr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      response to </a:t>
            </a:r>
            <a:r>
              <a:rPr lang="en-US" sz="1400" baseline="300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241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Helvetica" pitchFamily="2" charset="0"/>
                <a:ea typeface="Geneva" charset="0"/>
                <a:cs typeface="Geneva" charset="0"/>
              </a:rPr>
              <a:t>Am alpha source</a:t>
            </a: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600" dirty="0">
              <a:solidFill>
                <a:schemeClr val="tx1">
                  <a:lumMod val="75000"/>
                  <a:lumOff val="25000"/>
                </a:schemeClr>
              </a:solidFill>
              <a:latin typeface="Helvetica" pitchFamily="2" charset="0"/>
              <a:ea typeface="Geneva" charset="0"/>
              <a:cs typeface="Geneva" charset="0"/>
            </a:endParaRPr>
          </a:p>
        </p:txBody>
      </p:sp>
      <p:sp>
        <p:nvSpPr>
          <p:cNvPr id="11" name="TextBox 19">
            <a:extLst>
              <a:ext uri="{FF2B5EF4-FFF2-40B4-BE49-F238E27FC236}">
                <a16:creationId xmlns:a16="http://schemas.microsoft.com/office/drawing/2014/main" id="{D55C4408-7C59-EC1F-07AF-604235AF43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1419" y="3005199"/>
            <a:ext cx="51709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VUV </a:t>
            </a:r>
            <a:r>
              <a:rPr lang="en-US" altLang="en-US" b="1" dirty="0" err="1">
                <a:solidFill>
                  <a:schemeClr val="tx2"/>
                </a:solidFill>
              </a:rPr>
              <a:t>SiPMs</a:t>
            </a:r>
            <a:r>
              <a:rPr lang="en-US" altLang="en-US" b="1" dirty="0">
                <a:solidFill>
                  <a:schemeClr val="tx2"/>
                </a:solidFill>
              </a:rPr>
              <a:t> readout in joint </a:t>
            </a:r>
            <a:r>
              <a:rPr lang="en-US" altLang="en-US" b="1" dirty="0" err="1">
                <a:solidFill>
                  <a:schemeClr val="tx2"/>
                </a:solidFill>
              </a:rPr>
              <a:t>LightPix</a:t>
            </a:r>
            <a:r>
              <a:rPr lang="en-US" altLang="en-US" b="1" dirty="0">
                <a:solidFill>
                  <a:schemeClr val="tx2"/>
                </a:solidFill>
              </a:rPr>
              <a:t>/</a:t>
            </a:r>
            <a:r>
              <a:rPr lang="en-US" altLang="en-US" b="1" dirty="0" err="1">
                <a:solidFill>
                  <a:schemeClr val="tx2"/>
                </a:solidFill>
              </a:rPr>
              <a:t>LArPix</a:t>
            </a:r>
            <a:r>
              <a:rPr lang="en-US" altLang="en-US" b="1" dirty="0">
                <a:solidFill>
                  <a:schemeClr val="tx2"/>
                </a:solidFill>
              </a:rPr>
              <a:t> Network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FA606B66-CDE3-299D-0A10-D0500C2E65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05569" y="2820995"/>
            <a:ext cx="2075294" cy="3166887"/>
          </a:xfrm>
          <a:prstGeom prst="rect">
            <a:avLst/>
          </a:prstGeom>
        </p:spPr>
      </p:pic>
      <p:sp>
        <p:nvSpPr>
          <p:cNvPr id="14" name="TextBox 19">
            <a:extLst>
              <a:ext uri="{FF2B5EF4-FFF2-40B4-BE49-F238E27FC236}">
                <a16:creationId xmlns:a16="http://schemas.microsoft.com/office/drawing/2014/main" id="{D33091D3-42CA-2E64-AE6C-5D1FA376DD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8534" y="5994413"/>
            <a:ext cx="2178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Helium test chamber</a:t>
            </a:r>
          </a:p>
        </p:txBody>
      </p:sp>
      <p:sp>
        <p:nvSpPr>
          <p:cNvPr id="15" name="TextBox 19">
            <a:extLst>
              <a:ext uri="{FF2B5EF4-FFF2-40B4-BE49-F238E27FC236}">
                <a16:creationId xmlns:a16="http://schemas.microsoft.com/office/drawing/2014/main" id="{6D294934-6848-985F-7F1E-CEDB68D109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65113" y="2906813"/>
            <a:ext cx="115647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Complete </a:t>
            </a:r>
          </a:p>
          <a:p>
            <a:r>
              <a:rPr lang="en-US" altLang="en-US" b="1" dirty="0" err="1">
                <a:solidFill>
                  <a:schemeClr val="tx2"/>
                </a:solidFill>
              </a:rPr>
              <a:t>LightPix</a:t>
            </a:r>
            <a:endParaRPr lang="en-US" altLang="en-US" b="1" dirty="0">
              <a:solidFill>
                <a:schemeClr val="tx2"/>
              </a:solidFill>
            </a:endParaRPr>
          </a:p>
          <a:p>
            <a:r>
              <a:rPr lang="en-US" altLang="en-US" b="1" dirty="0">
                <a:solidFill>
                  <a:schemeClr val="tx2"/>
                </a:solidFill>
              </a:rPr>
              <a:t>Readout</a:t>
            </a:r>
          </a:p>
          <a:p>
            <a:r>
              <a:rPr lang="en-US" altLang="en-US" b="1" dirty="0">
                <a:solidFill>
                  <a:schemeClr val="tx2"/>
                </a:solidFill>
              </a:rPr>
              <a:t>System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174DC17-3C41-A83B-60F3-D0E438DC2D01}"/>
              </a:ext>
            </a:extLst>
          </p:cNvPr>
          <p:cNvCxnSpPr>
            <a:cxnSpLocks/>
          </p:cNvCxnSpPr>
          <p:nvPr/>
        </p:nvCxnSpPr>
        <p:spPr>
          <a:xfrm flipV="1">
            <a:off x="9250996" y="5703570"/>
            <a:ext cx="327344" cy="375416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EEFCC88-AC56-E0E2-D363-97F9FABD912B}"/>
              </a:ext>
            </a:extLst>
          </p:cNvPr>
          <p:cNvCxnSpPr>
            <a:cxnSpLocks/>
          </p:cNvCxnSpPr>
          <p:nvPr/>
        </p:nvCxnSpPr>
        <p:spPr>
          <a:xfrm flipH="1">
            <a:off x="10088896" y="3668410"/>
            <a:ext cx="891591" cy="92060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ABE193C-A9A6-A71C-58BA-7BBC409E19B0}"/>
              </a:ext>
            </a:extLst>
          </p:cNvPr>
          <p:cNvCxnSpPr>
            <a:cxnSpLocks/>
          </p:cNvCxnSpPr>
          <p:nvPr/>
        </p:nvCxnSpPr>
        <p:spPr>
          <a:xfrm flipH="1">
            <a:off x="1311137" y="3321736"/>
            <a:ext cx="615505" cy="490247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473C56D-1866-B19F-717C-050DA82CEF7B}"/>
              </a:ext>
            </a:extLst>
          </p:cNvPr>
          <p:cNvCxnSpPr>
            <a:cxnSpLocks/>
          </p:cNvCxnSpPr>
          <p:nvPr/>
        </p:nvCxnSpPr>
        <p:spPr>
          <a:xfrm>
            <a:off x="2668202" y="3337786"/>
            <a:ext cx="0" cy="474197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2522E9B7-9CE8-21E8-54A3-4645FD01982D}"/>
              </a:ext>
            </a:extLst>
          </p:cNvPr>
          <p:cNvCxnSpPr>
            <a:cxnSpLocks/>
          </p:cNvCxnSpPr>
          <p:nvPr/>
        </p:nvCxnSpPr>
        <p:spPr>
          <a:xfrm>
            <a:off x="3556872" y="3321736"/>
            <a:ext cx="589003" cy="402293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18072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4F13922-9589-6C07-E481-53CF36DA2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1669" y="3150193"/>
            <a:ext cx="3166582" cy="2656840"/>
          </a:xfrm>
          <a:prstGeom prst="rect">
            <a:avLst/>
          </a:prstGeom>
        </p:spPr>
      </p:pic>
      <p:sp>
        <p:nvSpPr>
          <p:cNvPr id="32770" name="Title 6">
            <a:extLst>
              <a:ext uri="{FF2B5EF4-FFF2-40B4-BE49-F238E27FC236}">
                <a16:creationId xmlns:a16="http://schemas.microsoft.com/office/drawing/2014/main" id="{DB760DD8-0785-B02C-CC32-B146F1852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Future R&amp;D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6638A5-220A-39CB-19CD-B8FE8C9A7E16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FFA15-90FE-2429-0CBF-3DD3851B6C6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9CE25F24-5621-6D4B-BB1D-9E3C7D27BBF3}" type="slidenum">
              <a:rPr lang="en-US">
                <a:solidFill>
                  <a:schemeClr val="tx2"/>
                </a:solidFill>
              </a:rPr>
              <a:pPr>
                <a:defRPr/>
              </a:pPr>
              <a:t>6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42A0EC-05FD-0020-AC00-02C8381578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LightPix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B785CE2-F6FF-F03E-DF10-EFB858E26DA6}"/>
              </a:ext>
            </a:extLst>
          </p:cNvPr>
          <p:cNvSpPr txBox="1"/>
          <p:nvPr/>
        </p:nvSpPr>
        <p:spPr>
          <a:xfrm>
            <a:off x="41275" y="1193253"/>
            <a:ext cx="4907754" cy="307776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Enhanced Performance: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  - Development for high-occupancy detectors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Architecture for detector-wide dark count suppression</a:t>
            </a:r>
          </a:p>
          <a:p>
            <a:pPr eaLnBrk="1" hangingPunct="1">
              <a:defRPr/>
            </a:pPr>
            <a:endParaRPr lang="en-US" sz="400" b="1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200" b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Enhanced Scalability: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charset="0"/>
                <a:ea typeface="Geneva" charset="0"/>
                <a:cs typeface="Geneva" charset="0"/>
              </a:rPr>
              <a:t>Operation in high-field environment</a:t>
            </a: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System fabrication/integration techniques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 - Alternate </a:t>
            </a:r>
            <a:r>
              <a:rPr lang="en-US" sz="1600" dirty="0" err="1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photoamplification</a:t>
            </a:r>
            <a:r>
              <a:rPr lang="en-US" sz="1600" dirty="0">
                <a:solidFill>
                  <a:srgbClr val="5A5A5A"/>
                </a:solidFill>
                <a:latin typeface="Calibri" charset="0"/>
                <a:ea typeface="Geneva" charset="0"/>
                <a:cs typeface="Geneva" charset="0"/>
              </a:rPr>
              <a:t> techniques </a:t>
            </a:r>
          </a:p>
          <a:p>
            <a:pPr eaLnBrk="1" hangingPunct="1">
              <a:defRPr/>
            </a:pPr>
            <a:endParaRPr lang="en-US" sz="10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endParaRPr lang="en-US" sz="1600" dirty="0">
              <a:solidFill>
                <a:srgbClr val="5A5A5A"/>
              </a:solidFill>
              <a:latin typeface="Calibri" charset="0"/>
              <a:ea typeface="Geneva" charset="0"/>
              <a:cs typeface="Geneva" charset="0"/>
            </a:endParaRPr>
          </a:p>
          <a:p>
            <a:pPr eaLnBrk="1" hangingPunct="1">
              <a:defRPr/>
            </a:pPr>
            <a:r>
              <a:rPr lang="en-US" sz="2000" b="1" i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Exploring technologies to enable future</a:t>
            </a:r>
          </a:p>
          <a:p>
            <a:pPr eaLnBrk="1" hangingPunct="1">
              <a:defRPr/>
            </a:pPr>
            <a:r>
              <a:rPr lang="en-US" sz="2000" b="1" i="1" dirty="0">
                <a:solidFill>
                  <a:schemeClr val="tx2"/>
                </a:solidFill>
                <a:latin typeface="Calibri" charset="0"/>
                <a:ea typeface="Geneva" charset="0"/>
                <a:cs typeface="Geneva" charset="0"/>
              </a:rPr>
              <a:t>  very large high-granularity detectors </a:t>
            </a:r>
          </a:p>
        </p:txBody>
      </p:sp>
      <p:pic>
        <p:nvPicPr>
          <p:cNvPr id="32781" name="Picture 18">
            <a:extLst>
              <a:ext uri="{FF2B5EF4-FFF2-40B4-BE49-F238E27FC236}">
                <a16:creationId xmlns:a16="http://schemas.microsoft.com/office/drawing/2014/main" id="{75895EC6-F2C5-FFD8-30B9-A9475665D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15" y="409565"/>
            <a:ext cx="1958199" cy="1863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82" name="TextBox 19">
            <a:extLst>
              <a:ext uri="{FF2B5EF4-FFF2-40B4-BE49-F238E27FC236}">
                <a16:creationId xmlns:a16="http://schemas.microsoft.com/office/drawing/2014/main" id="{600985E4-0BCC-2450-DE4B-07DB502773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00843" y="16661"/>
            <a:ext cx="17097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LIghtPix-v1 ASIC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5EACDF2-27C3-7505-E118-68A5BA577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521" y="338509"/>
            <a:ext cx="2320211" cy="2105377"/>
          </a:xfrm>
          <a:prstGeom prst="rect">
            <a:avLst/>
          </a:prstGeom>
        </p:spPr>
      </p:pic>
      <p:pic>
        <p:nvPicPr>
          <p:cNvPr id="7" name="Picture 5" descr="darkside_photosystem.png">
            <a:extLst>
              <a:ext uri="{FF2B5EF4-FFF2-40B4-BE49-F238E27FC236}">
                <a16:creationId xmlns:a16="http://schemas.microsoft.com/office/drawing/2014/main" id="{1FCC4984-CDD0-B678-CBC2-B11DC34D63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4550" y="-5626"/>
            <a:ext cx="1417279" cy="169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20A61DB-4006-A698-2D63-B2798B208F72}"/>
              </a:ext>
            </a:extLst>
          </p:cNvPr>
          <p:cNvCxnSpPr>
            <a:cxnSpLocks/>
          </p:cNvCxnSpPr>
          <p:nvPr/>
        </p:nvCxnSpPr>
        <p:spPr>
          <a:xfrm flipV="1">
            <a:off x="9540769" y="889690"/>
            <a:ext cx="974407" cy="200944"/>
          </a:xfrm>
          <a:prstGeom prst="straightConnector1">
            <a:avLst/>
          </a:prstGeom>
          <a:ln w="41275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9">
            <a:extLst>
              <a:ext uri="{FF2B5EF4-FFF2-40B4-BE49-F238E27FC236}">
                <a16:creationId xmlns:a16="http://schemas.microsoft.com/office/drawing/2014/main" id="{58C94778-5314-D9D9-0C1E-7609278DAE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77972" y="13047"/>
            <a:ext cx="270522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Prototype 50-SiPM system</a:t>
            </a:r>
          </a:p>
        </p:txBody>
      </p:sp>
      <p:sp>
        <p:nvSpPr>
          <p:cNvPr id="13" name="TextBox 6">
            <a:extLst>
              <a:ext uri="{FF2B5EF4-FFF2-40B4-BE49-F238E27FC236}">
                <a16:creationId xmlns:a16="http://schemas.microsoft.com/office/drawing/2014/main" id="{4EB89A67-0154-35C1-8745-3F49EE58DC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29621" y="2714217"/>
            <a:ext cx="15222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>
                <a:solidFill>
                  <a:schemeClr val="tx2"/>
                </a:solidFill>
              </a:rPr>
              <a:t>APEX Concept</a:t>
            </a:r>
          </a:p>
        </p:txBody>
      </p:sp>
      <p:sp>
        <p:nvSpPr>
          <p:cNvPr id="10" name="TextBox 18">
            <a:extLst>
              <a:ext uri="{FF2B5EF4-FFF2-40B4-BE49-F238E27FC236}">
                <a16:creationId xmlns:a16="http://schemas.microsoft.com/office/drawing/2014/main" id="{2ED3FBB3-E3CB-6665-278B-E0D27D7283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74673" y="1692999"/>
            <a:ext cx="17789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e.g. Darkside-20k </a:t>
            </a:r>
          </a:p>
          <a:p>
            <a:pPr eaLnBrk="1" hangingPunct="1"/>
            <a:r>
              <a:rPr lang="en-US" altLang="en-US" sz="1400" i="1" dirty="0">
                <a:solidFill>
                  <a:schemeClr val="tx2"/>
                </a:solidFill>
              </a:rPr>
              <a:t>prototype light sensor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BA4D6A9-789D-13C0-7BE4-DE91A3FD6E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06233" y="3974832"/>
            <a:ext cx="4755012" cy="2346468"/>
          </a:xfrm>
          <a:prstGeom prst="rect">
            <a:avLst/>
          </a:prstGeom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2FF9F7F3-C947-78B9-6F72-174375FAFA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89453" y="3626883"/>
            <a:ext cx="30308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Geneva" panose="020B0503030404040204" pitchFamily="34" charset="0"/>
                <a:cs typeface="Geneva" panose="020B0503030404040204" pitchFamily="34" charset="0"/>
              </a:defRPr>
            </a:lvl9pPr>
          </a:lstStyle>
          <a:p>
            <a:r>
              <a:rPr lang="en-US" altLang="en-US" b="1" dirty="0" err="1">
                <a:solidFill>
                  <a:schemeClr val="tx2"/>
                </a:solidFill>
              </a:rPr>
              <a:t>LArPix</a:t>
            </a:r>
            <a:r>
              <a:rPr lang="en-US" altLang="en-US" b="1" dirty="0">
                <a:solidFill>
                  <a:schemeClr val="tx2"/>
                </a:solidFill>
              </a:rPr>
              <a:t> + </a:t>
            </a:r>
            <a:r>
              <a:rPr lang="en-US" altLang="en-US" b="1" dirty="0" err="1">
                <a:solidFill>
                  <a:schemeClr val="tx2"/>
                </a:solidFill>
              </a:rPr>
              <a:t>LightPix</a:t>
            </a:r>
            <a:r>
              <a:rPr lang="en-US" altLang="en-US" b="1" dirty="0">
                <a:solidFill>
                  <a:schemeClr val="tx2"/>
                </a:solidFill>
              </a:rPr>
              <a:t> TPC Readout</a:t>
            </a:r>
          </a:p>
        </p:txBody>
      </p:sp>
    </p:spTree>
    <p:extLst>
      <p:ext uri="{BB962C8B-B14F-4D97-AF65-F5344CB8AC3E}">
        <p14:creationId xmlns:p14="http://schemas.microsoft.com/office/powerpoint/2010/main" val="1800308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6">
            <a:extLst>
              <a:ext uri="{FF2B5EF4-FFF2-40B4-BE49-F238E27FC236}">
                <a16:creationId xmlns:a16="http://schemas.microsoft.com/office/drawing/2014/main" id="{DB760DD8-0785-B02C-CC32-B146F1852AB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Backup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6638A5-220A-39CB-19CD-B8FE8C9A7E16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AFFA15-90FE-2429-0CBF-3DD3851B6C6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9CE25F24-5621-6D4B-BB1D-9E3C7D27BBF3}" type="slidenum">
              <a:rPr lang="en-US">
                <a:solidFill>
                  <a:schemeClr val="tx2"/>
                </a:solidFill>
              </a:rPr>
              <a:pPr>
                <a:defRPr/>
              </a:pPr>
              <a:t>7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C542A0EC-05FD-0020-AC00-02C8381578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LightPix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3356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Photon Detector Systems: </a:t>
            </a:r>
            <a:r>
              <a:rPr lang="en-US" dirty="0" err="1"/>
              <a:t>ArCLight</a:t>
            </a:r>
            <a:r>
              <a:rPr lang="en-US" dirty="0"/>
              <a:t> (U-Bern) and LCMs (JINR)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99363" y="6488431"/>
            <a:ext cx="6965878" cy="187325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kern="1200" baseline="0" dirty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/>
              <a:t>D. Dwyer | LightPix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92352" y="6488431"/>
            <a:ext cx="700617" cy="187325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b="1" i="0" kern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>
          <a:xfrm>
            <a:off x="1305984" y="6488431"/>
            <a:ext cx="1098169" cy="187325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algn="l" defTabSz="457200" rtl="0" fontAlgn="auto">
              <a:spcBef>
                <a:spcPts val="0"/>
              </a:spcBef>
              <a:spcAft>
                <a:spcPts val="0"/>
              </a:spcAft>
              <a:defRPr sz="1200" kern="1200" baseline="0" smtClean="0">
                <a:solidFill>
                  <a:srgbClr val="004C97"/>
                </a:solidFill>
                <a:latin typeface="Helvetica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r>
              <a:rPr lang="en-US"/>
              <a:t>6 Feb 2024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3C9BB4-8720-5B44-B73E-E8704DE99CE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63880" y="931796"/>
            <a:ext cx="11057467" cy="5493249"/>
          </a:xfrm>
        </p:spPr>
        <p:txBody>
          <a:bodyPr/>
          <a:lstStyle/>
          <a:p>
            <a:r>
              <a:rPr lang="en-US" sz="2000" b="1" dirty="0">
                <a:solidFill>
                  <a:schemeClr val="tx2"/>
                </a:solidFill>
              </a:rPr>
              <a:t>Lessons from Near Detector Light Trap Technologies for a DUNE Far Detector?</a:t>
            </a:r>
          </a:p>
          <a:p>
            <a:pPr lvl="1"/>
            <a:r>
              <a:rPr lang="en-US" sz="1600" dirty="0"/>
              <a:t>ND achieves ~40% light trap coverage by covering field cage with dielectric light traps</a:t>
            </a:r>
          </a:p>
          <a:p>
            <a:pPr lvl="1"/>
            <a:r>
              <a:rPr lang="en-US" sz="1600" dirty="0"/>
              <a:t>TBP coating converts </a:t>
            </a:r>
            <a:r>
              <a:rPr lang="en-US" sz="1600" dirty="0" err="1"/>
              <a:t>LAr</a:t>
            </a:r>
            <a:r>
              <a:rPr lang="en-US" sz="1600" dirty="0"/>
              <a:t> scintillation UV to blue, WLS plate/fibers shift blue to green, dichroic film traps, funnels photons to </a:t>
            </a:r>
            <a:r>
              <a:rPr lang="en-US" sz="1600" dirty="0" err="1"/>
              <a:t>SiPMs</a:t>
            </a:r>
            <a:endParaRPr lang="en-US" sz="1600" dirty="0"/>
          </a:p>
          <a:p>
            <a:pPr lvl="1"/>
            <a:endParaRPr lang="en-US" sz="16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BB6035A-E759-B24C-9ADB-641567F3B0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29" y="3690884"/>
            <a:ext cx="2903611" cy="21777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390EC2D-E98A-314C-B12D-14A322D0864D}"/>
              </a:ext>
            </a:extLst>
          </p:cNvPr>
          <p:cNvSpPr txBox="1"/>
          <p:nvPr/>
        </p:nvSpPr>
        <p:spPr>
          <a:xfrm>
            <a:off x="190791" y="2522510"/>
            <a:ext cx="4373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i="1" dirty="0">
                <a:solidFill>
                  <a:schemeClr val="tx2"/>
                </a:solidFill>
                <a:latin typeface="Helvetica" pitchFamily="2" charset="0"/>
              </a:rPr>
              <a:t>Example: Existing DUNE-ND design</a:t>
            </a:r>
          </a:p>
          <a:p>
            <a:r>
              <a:rPr lang="en-US" sz="1400" i="1" dirty="0">
                <a:solidFill>
                  <a:schemeClr val="tx2"/>
                </a:solidFill>
                <a:latin typeface="Helvetica" pitchFamily="2" charset="0"/>
              </a:rPr>
              <a:t>  - </a:t>
            </a:r>
            <a:r>
              <a:rPr lang="en-US" sz="1400" i="1" dirty="0" err="1">
                <a:solidFill>
                  <a:schemeClr val="tx2"/>
                </a:solidFill>
                <a:latin typeface="Helvetica" pitchFamily="2" charset="0"/>
              </a:rPr>
              <a:t>SiPMs</a:t>
            </a:r>
            <a:r>
              <a:rPr lang="en-US" sz="1400" i="1" dirty="0">
                <a:solidFill>
                  <a:schemeClr val="tx2"/>
                </a:solidFill>
                <a:latin typeface="Helvetica" pitchFamily="2" charset="0"/>
              </a:rPr>
              <a:t> at anode (low field)</a:t>
            </a:r>
          </a:p>
          <a:p>
            <a:r>
              <a:rPr lang="en-US" sz="1400" i="1" dirty="0">
                <a:solidFill>
                  <a:schemeClr val="tx2"/>
                </a:solidFill>
                <a:latin typeface="Helvetica" pitchFamily="2" charset="0"/>
              </a:rPr>
              <a:t>  - Trap extends into drift field along field cage</a:t>
            </a:r>
          </a:p>
          <a:p>
            <a:r>
              <a:rPr lang="en-US" sz="1400" i="1" dirty="0">
                <a:solidFill>
                  <a:schemeClr val="tx2"/>
                </a:solidFill>
                <a:latin typeface="Helvetica" pitchFamily="2" charset="0"/>
              </a:rPr>
              <a:t>  - Two styles: WLS plastic core vs. WLS fiber bundle</a:t>
            </a:r>
          </a:p>
          <a:p>
            <a:r>
              <a:rPr lang="en-US" sz="1400" i="1" dirty="0">
                <a:solidFill>
                  <a:schemeClr val="tx2"/>
                </a:solidFill>
                <a:latin typeface="Helvetica" pitchFamily="2" charset="0"/>
              </a:rPr>
              <a:t>  - Occludes ~3% of volume, charge readout anode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9D35294-8F27-414E-808F-F3E0E07C81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1835" y="2092036"/>
            <a:ext cx="3103472" cy="413796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30D9A85-0E39-004A-833D-C91CA4EBF7A7}"/>
              </a:ext>
            </a:extLst>
          </p:cNvPr>
          <p:cNvSpPr txBox="1"/>
          <p:nvPr/>
        </p:nvSpPr>
        <p:spPr>
          <a:xfrm>
            <a:off x="190791" y="5821829"/>
            <a:ext cx="472276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  <a:latin typeface="Helvetica" pitchFamily="2" charset="0"/>
              </a:rPr>
              <a:t>One pixel tile with one WLS plastic light trap attached</a:t>
            </a:r>
          </a:p>
          <a:p>
            <a:r>
              <a:rPr lang="en-US" sz="1500" i="1" dirty="0">
                <a:solidFill>
                  <a:schemeClr val="tx2"/>
                </a:solidFill>
                <a:latin typeface="Helvetica" pitchFamily="2" charset="0"/>
              </a:rPr>
              <a:t>Bern </a:t>
            </a:r>
            <a:r>
              <a:rPr lang="en-US" sz="1500" i="1" dirty="0" err="1">
                <a:solidFill>
                  <a:schemeClr val="tx2"/>
                </a:solidFill>
                <a:latin typeface="Helvetica" pitchFamily="2" charset="0"/>
              </a:rPr>
              <a:t>ArCLight</a:t>
            </a:r>
            <a:endParaRPr lang="en-US" sz="1500" i="1" dirty="0">
              <a:solidFill>
                <a:schemeClr val="tx2"/>
              </a:solidFill>
              <a:latin typeface="Helvetica" pitchFamily="2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6B45E6C-3D59-814C-998C-75F2586EBA93}"/>
              </a:ext>
            </a:extLst>
          </p:cNvPr>
          <p:cNvSpPr txBox="1"/>
          <p:nvPr/>
        </p:nvSpPr>
        <p:spPr>
          <a:xfrm>
            <a:off x="8488443" y="2291678"/>
            <a:ext cx="343555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tx2"/>
                </a:solidFill>
                <a:latin typeface="Helvetica" pitchFamily="2" charset="0"/>
              </a:rPr>
              <a:t>Two complete anodes (16 tiles)</a:t>
            </a:r>
          </a:p>
          <a:p>
            <a:r>
              <a:rPr lang="en-US" sz="1600" i="1" dirty="0">
                <a:solidFill>
                  <a:schemeClr val="tx2"/>
                </a:solidFill>
                <a:latin typeface="Helvetica" pitchFamily="2" charset="0"/>
              </a:rPr>
              <a:t>with light traps attached, inside</a:t>
            </a:r>
          </a:p>
          <a:p>
            <a:r>
              <a:rPr lang="en-US" sz="1600" i="1" dirty="0">
                <a:solidFill>
                  <a:schemeClr val="tx2"/>
                </a:solidFill>
                <a:latin typeface="Helvetica" pitchFamily="2" charset="0"/>
              </a:rPr>
              <a:t>field cage (bottom open for viewing)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3EE089C-F876-BD40-BC2F-F47A6AE2FF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9736425" y="3854983"/>
            <a:ext cx="1308794" cy="338014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2D0C711-ABB6-DF4E-BFE8-D8C009DE2B87}"/>
              </a:ext>
            </a:extLst>
          </p:cNvPr>
          <p:cNvSpPr txBox="1"/>
          <p:nvPr/>
        </p:nvSpPr>
        <p:spPr>
          <a:xfrm>
            <a:off x="8797732" y="4316134"/>
            <a:ext cx="2561920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i="1" dirty="0">
                <a:solidFill>
                  <a:schemeClr val="tx2"/>
                </a:solidFill>
                <a:latin typeface="Helvetica" pitchFamily="2" charset="0"/>
              </a:rPr>
              <a:t>Fiber-bundle style light trap:</a:t>
            </a:r>
          </a:p>
          <a:p>
            <a:r>
              <a:rPr lang="en-US" sz="1500" i="1" dirty="0">
                <a:solidFill>
                  <a:schemeClr val="tx2"/>
                </a:solidFill>
                <a:latin typeface="Helvetica" pitchFamily="2" charset="0"/>
              </a:rPr>
              <a:t>JINR LCMs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3D932B-0D6A-1B46-8238-76118E5374A0}"/>
              </a:ext>
            </a:extLst>
          </p:cNvPr>
          <p:cNvSpPr txBox="1"/>
          <p:nvPr/>
        </p:nvSpPr>
        <p:spPr>
          <a:xfrm>
            <a:off x="6441545" y="4131468"/>
            <a:ext cx="10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 Cathode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9388D59-F9D4-9448-BB2C-D341B867D34D}"/>
              </a:ext>
            </a:extLst>
          </p:cNvPr>
          <p:cNvSpPr txBox="1"/>
          <p:nvPr/>
        </p:nvSpPr>
        <p:spPr>
          <a:xfrm>
            <a:off x="6441545" y="5221626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 Anode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1A5CB5F-46DD-7642-A19C-FDF183EC7338}"/>
              </a:ext>
            </a:extLst>
          </p:cNvPr>
          <p:cNvSpPr txBox="1"/>
          <p:nvPr/>
        </p:nvSpPr>
        <p:spPr>
          <a:xfrm>
            <a:off x="6502202" y="3088524"/>
            <a:ext cx="862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highlight>
                  <a:srgbClr val="C0C0C0"/>
                </a:highlight>
              </a:rPr>
              <a:t> Anode</a:t>
            </a:r>
          </a:p>
        </p:txBody>
      </p:sp>
      <p:sp>
        <p:nvSpPr>
          <p:cNvPr id="9" name="Google Shape;159;p5">
            <a:extLst>
              <a:ext uri="{FF2B5EF4-FFF2-40B4-BE49-F238E27FC236}">
                <a16:creationId xmlns:a16="http://schemas.microsoft.com/office/drawing/2014/main" id="{8D23C93F-E49E-05BD-60BB-0DBC55CC82F0}"/>
              </a:ext>
            </a:extLst>
          </p:cNvPr>
          <p:cNvSpPr txBox="1"/>
          <p:nvPr/>
        </p:nvSpPr>
        <p:spPr>
          <a:xfrm>
            <a:off x="2495031" y="6068091"/>
            <a:ext cx="2279651" cy="3077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1" u="none" strike="noStrike" cap="none" dirty="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Instruments 2018, 2(1), 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138765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6">
            <a:extLst>
              <a:ext uri="{FF2B5EF4-FFF2-40B4-BE49-F238E27FC236}">
                <a16:creationId xmlns:a16="http://schemas.microsoft.com/office/drawing/2014/main" id="{5C09BB5F-8834-3FB8-CAE8-EBC42A8C574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604838" y="461963"/>
            <a:ext cx="10972800" cy="6477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 sz="2200" dirty="0">
                <a:solidFill>
                  <a:srgbClr val="004C97"/>
                </a:solidFill>
                <a:latin typeface="Helvetica" pitchFamily="2" charset="0"/>
                <a:ea typeface="Geneva" panose="020B0503030404040204" pitchFamily="34" charset="0"/>
                <a:cs typeface="Geneva" panose="020B0503030404040204" pitchFamily="34" charset="0"/>
              </a:rPr>
              <a:t>Light Readout Prototyping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1A8C10-9CC2-F476-B33C-F25F7FB4371E}"/>
              </a:ext>
            </a:extLst>
          </p:cNvPr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6 Feb 2024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39D0E9-EA57-9D44-B683-3C2B8493489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30438D81-55C4-F84B-975D-6F5E71A9D33A}" type="slidenum">
              <a:rPr lang="en-US">
                <a:solidFill>
                  <a:schemeClr val="tx2"/>
                </a:solidFill>
              </a:rPr>
              <a:pPr>
                <a:defRPr/>
              </a:pPr>
              <a:t>9</a:t>
            </a:fld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40FC221-C67D-59D0-0989-993735CDF13A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>
                <a:solidFill>
                  <a:schemeClr val="tx2"/>
                </a:solidFill>
              </a:rPr>
              <a:t>D. Dwyer | LightPix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6" name="Google Shape;439;g286c1154b00_0_27">
            <a:extLst>
              <a:ext uri="{FF2B5EF4-FFF2-40B4-BE49-F238E27FC236}">
                <a16:creationId xmlns:a16="http://schemas.microsoft.com/office/drawing/2014/main" id="{DC33DE20-4193-530B-CBAF-26A1CB9497F4}"/>
              </a:ext>
            </a:extLst>
          </p:cNvPr>
          <p:cNvSpPr txBox="1"/>
          <p:nvPr/>
        </p:nvSpPr>
        <p:spPr>
          <a:xfrm>
            <a:off x="2742769" y="5296575"/>
            <a:ext cx="23265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>
                <a:solidFill>
                  <a:srgbClr val="004C97"/>
                </a:solidFill>
                <a:latin typeface="Calibri"/>
                <a:ea typeface="Calibri"/>
                <a:cs typeface="Calibri"/>
                <a:sym typeface="Calibri"/>
              </a:rPr>
              <a:t>View of alternating LCM/ArCLight traps in 2x2 TPC Module 3</a:t>
            </a:r>
            <a:endParaRPr sz="1400" b="0" i="0" u="none" strike="noStrike" cap="none">
              <a:solidFill>
                <a:srgbClr val="004C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440;g286c1154b00_0_27">
            <a:extLst>
              <a:ext uri="{FF2B5EF4-FFF2-40B4-BE49-F238E27FC236}">
                <a16:creationId xmlns:a16="http://schemas.microsoft.com/office/drawing/2014/main" id="{EEC4322F-79A3-A15B-3EB8-A9D43B8E67ED}"/>
              </a:ext>
            </a:extLst>
          </p:cNvPr>
          <p:cNvSpPr txBox="1"/>
          <p:nvPr/>
        </p:nvSpPr>
        <p:spPr>
          <a:xfrm>
            <a:off x="3985095" y="53754"/>
            <a:ext cx="3533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rgbClr val="004C97"/>
                </a:solidFill>
                <a:latin typeface="Calibri"/>
                <a:ea typeface="Calibri"/>
                <a:cs typeface="Calibri"/>
                <a:sym typeface="Calibri"/>
              </a:rPr>
              <a:t>LCM (fiber-based) Light Trap from JINR </a:t>
            </a:r>
            <a:endParaRPr sz="1400" b="0" i="0" u="none" strike="noStrike" cap="none" dirty="0">
              <a:solidFill>
                <a:srgbClr val="004C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441;g286c1154b00_0_27">
            <a:extLst>
              <a:ext uri="{FF2B5EF4-FFF2-40B4-BE49-F238E27FC236}">
                <a16:creationId xmlns:a16="http://schemas.microsoft.com/office/drawing/2014/main" id="{45DFA6B2-8A42-937B-F80D-E9524A10B4AE}"/>
              </a:ext>
            </a:extLst>
          </p:cNvPr>
          <p:cNvSpPr txBox="1"/>
          <p:nvPr/>
        </p:nvSpPr>
        <p:spPr>
          <a:xfrm>
            <a:off x="2531725" y="3270554"/>
            <a:ext cx="20127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 dirty="0">
                <a:solidFill>
                  <a:srgbClr val="004C97"/>
                </a:solidFill>
                <a:latin typeface="Calibri"/>
                <a:ea typeface="Calibri"/>
                <a:cs typeface="Calibri"/>
                <a:sym typeface="Calibri"/>
              </a:rPr>
              <a:t>Scintillation Light traps mounted to Pixel Tiles for 2x2</a:t>
            </a:r>
            <a:endParaRPr sz="1400" b="0" i="0" u="none" strike="noStrike" cap="none" dirty="0">
              <a:solidFill>
                <a:srgbClr val="004C9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" name="Google Shape;442;g286c1154b00_0_27">
            <a:extLst>
              <a:ext uri="{FF2B5EF4-FFF2-40B4-BE49-F238E27FC236}">
                <a16:creationId xmlns:a16="http://schemas.microsoft.com/office/drawing/2014/main" id="{CAF2B4F0-D815-532E-EDA7-CEB56D9F9042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428140" y="423871"/>
            <a:ext cx="2704881" cy="2529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443;g286c1154b00_0_27">
            <a:extLst>
              <a:ext uri="{FF2B5EF4-FFF2-40B4-BE49-F238E27FC236}">
                <a16:creationId xmlns:a16="http://schemas.microsoft.com/office/drawing/2014/main" id="{D3BBBC29-0630-16AC-D5B3-5A68538C9DE5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2575" y="3286489"/>
            <a:ext cx="2220925" cy="29612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444;g286c1154b00_0_27">
            <a:extLst>
              <a:ext uri="{FF2B5EF4-FFF2-40B4-BE49-F238E27FC236}">
                <a16:creationId xmlns:a16="http://schemas.microsoft.com/office/drawing/2014/main" id="{8B2DC48E-F81B-B366-603D-F88137739EC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1518" y="3179984"/>
            <a:ext cx="2326499" cy="31019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45;g286c1154b00_0_27">
            <a:extLst>
              <a:ext uri="{FF2B5EF4-FFF2-40B4-BE49-F238E27FC236}">
                <a16:creationId xmlns:a16="http://schemas.microsoft.com/office/drawing/2014/main" id="{ACF4F5EC-5E6D-4B70-2664-971D632A8FD1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2481" y="1128518"/>
            <a:ext cx="2861673" cy="1977142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446;g286c1154b00_0_27">
            <a:extLst>
              <a:ext uri="{FF2B5EF4-FFF2-40B4-BE49-F238E27FC236}">
                <a16:creationId xmlns:a16="http://schemas.microsoft.com/office/drawing/2014/main" id="{BB44CC5E-B6D9-4FF1-11E9-4A277DE01465}"/>
              </a:ext>
            </a:extLst>
          </p:cNvPr>
          <p:cNvSpPr txBox="1"/>
          <p:nvPr/>
        </p:nvSpPr>
        <p:spPr>
          <a:xfrm>
            <a:off x="70981" y="825694"/>
            <a:ext cx="3533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1">
                <a:solidFill>
                  <a:srgbClr val="004C97"/>
                </a:solidFill>
                <a:latin typeface="Calibri"/>
                <a:ea typeface="Calibri"/>
                <a:cs typeface="Calibri"/>
                <a:sym typeface="Calibri"/>
              </a:rPr>
              <a:t>ArCLight Light Trap from Univ. of Bern </a:t>
            </a:r>
            <a:endParaRPr sz="1400" b="0" i="0" u="none" strike="noStrike" cap="none">
              <a:solidFill>
                <a:srgbClr val="004C97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06255975"/>
      </p:ext>
    </p:extLst>
  </p:cSld>
  <p:clrMapOvr>
    <a:masterClrMapping/>
  </p:clrMapOvr>
</p:sld>
</file>

<file path=ppt/theme/theme1.xml><?xml version="1.0" encoding="utf-8"?>
<a:theme xmlns:a="http://schemas.openxmlformats.org/drawingml/2006/main" name="LBNF Template_0512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DE136C6823184499040EF32FECB2863" ma:contentTypeVersion="12" ma:contentTypeDescription="Create a new document." ma:contentTypeScope="" ma:versionID="86b5167867d8a0c97ef44d66abf3dbbf">
  <xsd:schema xmlns:xsd="http://www.w3.org/2001/XMLSchema" xmlns:xs="http://www.w3.org/2001/XMLSchema" xmlns:p="http://schemas.microsoft.com/office/2006/metadata/properties" xmlns:ns3="217384e2-1cc7-462a-88d5-a9f0c79de128" xmlns:ns4="47630a84-84bd-4c0e-8a4d-0e925dfde686" targetNamespace="http://schemas.microsoft.com/office/2006/metadata/properties" ma:root="true" ma:fieldsID="7129394e52a3b6990431e8a208151742" ns3:_="" ns4:_="">
    <xsd:import namespace="217384e2-1cc7-462a-88d5-a9f0c79de128"/>
    <xsd:import namespace="47630a84-84bd-4c0e-8a4d-0e925dfde68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7384e2-1cc7-462a-88d5-a9f0c79de1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630a84-84bd-4c0e-8a4d-0e925dfde686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21AB8FB-521F-436B-8DB8-AF19661E6E7B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217384e2-1cc7-462a-88d5-a9f0c79de128"/>
    <ds:schemaRef ds:uri="http://www.w3.org/XML/1998/namespace"/>
    <ds:schemaRef ds:uri="http://purl.org/dc/dcmitype/"/>
    <ds:schemaRef ds:uri="http://schemas.microsoft.com/office/infopath/2007/PartnerControls"/>
    <ds:schemaRef ds:uri="47630a84-84bd-4c0e-8a4d-0e925dfde686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665A8348-B893-480E-B73E-F68EF072447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28CDF4-6FDF-45D6-AD58-64E5583DF16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7384e2-1cc7-462a-88d5-a9f0c79de128"/>
    <ds:schemaRef ds:uri="47630a84-84bd-4c0e-8a4d-0e925dfde68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43782</TotalTime>
  <Words>1360</Words>
  <Application>Microsoft Macintosh PowerPoint</Application>
  <PresentationFormat>Widescreen</PresentationFormat>
  <Paragraphs>254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Helvetica</vt:lpstr>
      <vt:lpstr>Lucida Grande</vt:lpstr>
      <vt:lpstr>LBNF Template_051215</vt:lpstr>
      <vt:lpstr>LBNF Content-Footer Theme</vt:lpstr>
      <vt:lpstr>LightPix: Scalable Readout for  SiPM-based Detectors </vt:lpstr>
      <vt:lpstr>LightPix: Scalable Cryogenic SiPM Readout Electronics </vt:lpstr>
      <vt:lpstr>LightPix: Comments on Front-End Optimization </vt:lpstr>
      <vt:lpstr>LightPix ASIC</vt:lpstr>
      <vt:lpstr>LightPix System Testing</vt:lpstr>
      <vt:lpstr>Future R&amp;D</vt:lpstr>
      <vt:lpstr>Backup</vt:lpstr>
      <vt:lpstr>Photon Detector Systems: ArCLight (U-Bern) and LCMs (JINR) </vt:lpstr>
      <vt:lpstr>Light Readout Prototyping</vt:lpstr>
      <vt:lpstr>R&amp;D on Scalability: LArPix-v2 Concept</vt:lpstr>
      <vt:lpstr>Near Detector Prototyping: ArgonCube 2x2 LArTPCs</vt:lpstr>
      <vt:lpstr>2x2 Demonstrator @ NuMI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Daniel Dwyer</cp:lastModifiedBy>
  <cp:revision>671</cp:revision>
  <cp:lastPrinted>2020-09-24T05:52:11Z</cp:lastPrinted>
  <dcterms:created xsi:type="dcterms:W3CDTF">2015-04-30T14:29:22Z</dcterms:created>
  <dcterms:modified xsi:type="dcterms:W3CDTF">2024-02-05T12:47:36Z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0x010100FDE136C6823184499040EF32FECB2863</vt:lpwstr>
  </property>
</Properties>
</file>