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258" r:id="rId3"/>
    <p:sldId id="277" r:id="rId4"/>
    <p:sldId id="259" r:id="rId5"/>
    <p:sldId id="260" r:id="rId6"/>
    <p:sldId id="282" r:id="rId7"/>
    <p:sldId id="274" r:id="rId8"/>
    <p:sldId id="264" r:id="rId9"/>
    <p:sldId id="289" r:id="rId10"/>
    <p:sldId id="266" r:id="rId11"/>
    <p:sldId id="275" r:id="rId12"/>
    <p:sldId id="279" r:id="rId13"/>
    <p:sldId id="267" r:id="rId14"/>
    <p:sldId id="283" r:id="rId15"/>
    <p:sldId id="284" r:id="rId16"/>
    <p:sldId id="285" r:id="rId17"/>
    <p:sldId id="287" r:id="rId18"/>
    <p:sldId id="288" r:id="rId19"/>
    <p:sldId id="271" r:id="rId20"/>
    <p:sldId id="280" r:id="rId21"/>
    <p:sldId id="278" r:id="rId22"/>
    <p:sldId id="265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5"/>
  </p:normalViewPr>
  <p:slideViewPr>
    <p:cSldViewPr snapToGrid="0">
      <p:cViewPr>
        <p:scale>
          <a:sx n="113" d="100"/>
          <a:sy n="113" d="100"/>
        </p:scale>
        <p:origin x="2144" y="12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b64be173e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b64be173e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b64be173ed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b64be173ed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6028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b64be173ed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b64be173ed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b64be173ed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b64be173ed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986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b64be173ed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b64be173ed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1845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b64be173ed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b64be173ed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462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Task 1.1, Goals 1, 2, 3</a:t>
            </a:r>
          </a:p>
        </p:txBody>
      </p:sp>
    </p:spTree>
    <p:extLst>
      <p:ext uri="{BB962C8B-B14F-4D97-AF65-F5344CB8AC3E}">
        <p14:creationId xmlns:p14="http://schemas.microsoft.com/office/powerpoint/2010/main" val="19793435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b64be173e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b64be173e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b64be173e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b64be173e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17268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b64be173ed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b64be173ed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12556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b64be173ed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b64be173ed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193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b64be173e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b64be173ed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b64be173e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b64be173ed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4197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b64be173ed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b64be173ed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b64be173ed_0_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b64be173ed_0_2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b64be173ed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b64be173ed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3300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b64be173ed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b64be173ed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b64be173ed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b64be173ed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682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b64be173ed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b64be173ed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Palatino"/>
              <a:buNone/>
              <a:defRPr>
                <a:latin typeface="Palatino"/>
                <a:ea typeface="Palatino"/>
                <a:cs typeface="Palatino"/>
                <a:sym typeface="Palatin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Palatino"/>
              <a:buNone/>
              <a:defRPr>
                <a:latin typeface="Palatino"/>
                <a:ea typeface="Palatino"/>
                <a:cs typeface="Palatino"/>
                <a:sym typeface="Palatin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Palatino"/>
              <a:buNone/>
              <a:defRPr>
                <a:latin typeface="Palatino"/>
                <a:ea typeface="Palatino"/>
                <a:cs typeface="Palatino"/>
                <a:sym typeface="Palatin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Palatino"/>
              <a:buNone/>
              <a:defRPr>
                <a:latin typeface="Palatino"/>
                <a:ea typeface="Palatino"/>
                <a:cs typeface="Palatino"/>
                <a:sym typeface="Palatin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Palatino"/>
              <a:buNone/>
              <a:defRPr>
                <a:latin typeface="Palatino"/>
                <a:ea typeface="Palatino"/>
                <a:cs typeface="Palatino"/>
                <a:sym typeface="Palatin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Palatino"/>
              <a:buNone/>
              <a:defRPr>
                <a:latin typeface="Palatino"/>
                <a:ea typeface="Palatino"/>
                <a:cs typeface="Palatino"/>
                <a:sym typeface="Palatin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Palatino"/>
              <a:buNone/>
              <a:defRPr>
                <a:latin typeface="Palatino"/>
                <a:ea typeface="Palatino"/>
                <a:cs typeface="Palatino"/>
                <a:sym typeface="Palatin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Palatino"/>
              <a:buNone/>
              <a:defRPr>
                <a:latin typeface="Palatino"/>
                <a:ea typeface="Palatino"/>
                <a:cs typeface="Palatino"/>
                <a:sym typeface="Palatin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Palatino"/>
              <a:buNone/>
              <a:defRPr>
                <a:latin typeface="Palatino"/>
                <a:ea typeface="Palatino"/>
                <a:cs typeface="Palatino"/>
                <a:sym typeface="Palatino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Font typeface="Palatino"/>
              <a:buChar char="●"/>
              <a:defRPr sz="1400">
                <a:latin typeface="Palatino"/>
                <a:ea typeface="Palatino"/>
                <a:cs typeface="Palatino"/>
                <a:sym typeface="Palatino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○"/>
              <a:defRPr sz="1200">
                <a:latin typeface="Palatino"/>
                <a:ea typeface="Palatino"/>
                <a:cs typeface="Palatino"/>
                <a:sym typeface="Palatino"/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■"/>
              <a:defRPr sz="1200">
                <a:latin typeface="Palatino"/>
                <a:ea typeface="Palatino"/>
                <a:cs typeface="Palatino"/>
                <a:sym typeface="Palatino"/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●"/>
              <a:defRPr sz="1200">
                <a:latin typeface="Palatino"/>
                <a:ea typeface="Palatino"/>
                <a:cs typeface="Palatino"/>
                <a:sym typeface="Palatino"/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○"/>
              <a:defRPr sz="1200">
                <a:latin typeface="Palatino"/>
                <a:ea typeface="Palatino"/>
                <a:cs typeface="Palatino"/>
                <a:sym typeface="Palatino"/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■"/>
              <a:defRPr sz="1200">
                <a:latin typeface="Palatino"/>
                <a:ea typeface="Palatino"/>
                <a:cs typeface="Palatino"/>
                <a:sym typeface="Palatino"/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●"/>
              <a:defRPr sz="1200">
                <a:latin typeface="Palatino"/>
                <a:ea typeface="Palatino"/>
                <a:cs typeface="Palatino"/>
                <a:sym typeface="Palatino"/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○"/>
              <a:defRPr sz="1200">
                <a:latin typeface="Palatino"/>
                <a:ea typeface="Palatino"/>
                <a:cs typeface="Palatino"/>
                <a:sym typeface="Palatino"/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■"/>
              <a:defRPr sz="1200">
                <a:latin typeface="Palatino"/>
                <a:ea typeface="Palatino"/>
                <a:cs typeface="Palatino"/>
                <a:sym typeface="Palatino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Font typeface="Palatino"/>
              <a:buChar char="●"/>
              <a:defRPr sz="1400">
                <a:latin typeface="Palatino"/>
                <a:ea typeface="Palatino"/>
                <a:cs typeface="Palatino"/>
                <a:sym typeface="Palatino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○"/>
              <a:defRPr sz="1200">
                <a:latin typeface="Palatino"/>
                <a:ea typeface="Palatino"/>
                <a:cs typeface="Palatino"/>
                <a:sym typeface="Palatino"/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■"/>
              <a:defRPr sz="1200">
                <a:latin typeface="Palatino"/>
                <a:ea typeface="Palatino"/>
                <a:cs typeface="Palatino"/>
                <a:sym typeface="Palatino"/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●"/>
              <a:defRPr sz="1200">
                <a:latin typeface="Palatino"/>
                <a:ea typeface="Palatino"/>
                <a:cs typeface="Palatino"/>
                <a:sym typeface="Palatino"/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○"/>
              <a:defRPr sz="1200">
                <a:latin typeface="Palatino"/>
                <a:ea typeface="Palatino"/>
                <a:cs typeface="Palatino"/>
                <a:sym typeface="Palatino"/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■"/>
              <a:defRPr sz="1200">
                <a:latin typeface="Palatino"/>
                <a:ea typeface="Palatino"/>
                <a:cs typeface="Palatino"/>
                <a:sym typeface="Palatino"/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●"/>
              <a:defRPr sz="1200">
                <a:latin typeface="Palatino"/>
                <a:ea typeface="Palatino"/>
                <a:cs typeface="Palatino"/>
                <a:sym typeface="Palatino"/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○"/>
              <a:defRPr sz="1200">
                <a:latin typeface="Palatino"/>
                <a:ea typeface="Palatino"/>
                <a:cs typeface="Palatino"/>
                <a:sym typeface="Palatino"/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Font typeface="Palatino"/>
              <a:buChar char="■"/>
              <a:defRPr sz="1200">
                <a:latin typeface="Palatino"/>
                <a:ea typeface="Palatino"/>
                <a:cs typeface="Palatino"/>
                <a:sym typeface="Palatino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latin typeface="Palatino"/>
                <a:ea typeface="Palatino"/>
                <a:cs typeface="Palatino"/>
                <a:sym typeface="Palatino"/>
              </a:defRPr>
            </a:lvl1pPr>
            <a:lvl2pPr lvl="1">
              <a:buNone/>
              <a:defRPr>
                <a:latin typeface="Palatino"/>
                <a:ea typeface="Palatino"/>
                <a:cs typeface="Palatino"/>
                <a:sym typeface="Palatino"/>
              </a:defRPr>
            </a:lvl2pPr>
            <a:lvl3pPr lvl="2">
              <a:buNone/>
              <a:defRPr>
                <a:latin typeface="Palatino"/>
                <a:ea typeface="Palatino"/>
                <a:cs typeface="Palatino"/>
                <a:sym typeface="Palatino"/>
              </a:defRPr>
            </a:lvl3pPr>
            <a:lvl4pPr lvl="3">
              <a:buNone/>
              <a:defRPr>
                <a:latin typeface="Palatino"/>
                <a:ea typeface="Palatino"/>
                <a:cs typeface="Palatino"/>
                <a:sym typeface="Palatino"/>
              </a:defRPr>
            </a:lvl4pPr>
            <a:lvl5pPr lvl="4">
              <a:buNone/>
              <a:defRPr>
                <a:latin typeface="Palatino"/>
                <a:ea typeface="Palatino"/>
                <a:cs typeface="Palatino"/>
                <a:sym typeface="Palatino"/>
              </a:defRPr>
            </a:lvl5pPr>
            <a:lvl6pPr lvl="5">
              <a:buNone/>
              <a:defRPr>
                <a:latin typeface="Palatino"/>
                <a:ea typeface="Palatino"/>
                <a:cs typeface="Palatino"/>
                <a:sym typeface="Palatino"/>
              </a:defRPr>
            </a:lvl6pPr>
            <a:lvl7pPr lvl="6">
              <a:buNone/>
              <a:defRPr>
                <a:latin typeface="Palatino"/>
                <a:ea typeface="Palatino"/>
                <a:cs typeface="Palatino"/>
                <a:sym typeface="Palatino"/>
              </a:defRPr>
            </a:lvl7pPr>
            <a:lvl8pPr lvl="7">
              <a:buNone/>
              <a:defRPr>
                <a:latin typeface="Palatino"/>
                <a:ea typeface="Palatino"/>
                <a:cs typeface="Palatino"/>
                <a:sym typeface="Palatino"/>
              </a:defRPr>
            </a:lvl8pPr>
            <a:lvl9pPr lvl="8">
              <a:buNone/>
              <a:defRPr>
                <a:latin typeface="Palatino"/>
                <a:ea typeface="Palatino"/>
                <a:cs typeface="Palatino"/>
                <a:sym typeface="Palatin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latino"/>
              <a:buNone/>
              <a:defRPr sz="28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latino"/>
              <a:buNone/>
              <a:defRPr sz="28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latino"/>
              <a:buNone/>
              <a:defRPr sz="28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latino"/>
              <a:buNone/>
              <a:defRPr sz="28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latino"/>
              <a:buNone/>
              <a:defRPr sz="28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latino"/>
              <a:buNone/>
              <a:defRPr sz="28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latino"/>
              <a:buNone/>
              <a:defRPr sz="28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latino"/>
              <a:buNone/>
              <a:defRPr sz="28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latino"/>
              <a:buNone/>
              <a:defRPr sz="28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alatino"/>
              <a:buChar char="●"/>
              <a:defRPr sz="18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latino"/>
              <a:buChar char="○"/>
              <a:defRPr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latino"/>
              <a:buChar char="■"/>
              <a:defRPr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latino"/>
              <a:buChar char="●"/>
              <a:defRPr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latino"/>
              <a:buChar char="○"/>
              <a:defRPr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latino"/>
              <a:buChar char="■"/>
              <a:defRPr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latino"/>
              <a:buChar char="●"/>
              <a:defRPr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latino"/>
              <a:buChar char="○"/>
              <a:defRPr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latino"/>
              <a:buChar char="■"/>
              <a:defRPr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slac.stanford.edu/event/8288/contributions/7514/" TargetMode="External"/><Relationship Id="rId3" Type="http://schemas.openxmlformats.org/officeDocument/2006/relationships/image" Target="../media/image32.gif"/><Relationship Id="rId7" Type="http://schemas.openxmlformats.org/officeDocument/2006/relationships/hyperlink" Target="https://doi-org.ezproxy.wellesley.edu/10.1063/5.0081175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ubs.acs.org/doi/10.1021/acs.langmuir.1c02935" TargetMode="External"/><Relationship Id="rId5" Type="http://schemas.openxmlformats.org/officeDocument/2006/relationships/hyperlink" Target="https://arxiv.org/abs/2207.11127" TargetMode="Externa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hyperlink" Target="https://arxiv.org/abs/1809.1021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hyperlink" Target="https://arxiv.org/abs/1809.1021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hyperlink" Target="https://arxiv.org/abs/1809.1021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arxiv.org/abs/2311.09568" TargetMode="Externa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rxiv.org/abs/2311.09568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ctrTitle"/>
          </p:nvPr>
        </p:nvSpPr>
        <p:spPr>
          <a:xfrm>
            <a:off x="311708" y="214942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880" dirty="0"/>
              <a:t>Q-Pix: a scalable pixel readout for </a:t>
            </a:r>
            <a:endParaRPr sz="3880" dirty="0"/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880" dirty="0"/>
              <a:t>     liquid noble detectors</a:t>
            </a:r>
            <a:endParaRPr sz="3880" dirty="0"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1"/>
          </p:nvPr>
        </p:nvSpPr>
        <p:spPr>
          <a:xfrm>
            <a:off x="968722" y="2606653"/>
            <a:ext cx="7863578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	James Battat, Wellesley College</a:t>
            </a:r>
            <a:br>
              <a:rPr lang="en" dirty="0">
                <a:solidFill>
                  <a:schemeClr val="tx1"/>
                </a:solidFill>
              </a:rPr>
            </a:br>
            <a:r>
              <a:rPr lang="en" sz="2200" dirty="0">
                <a:solidFill>
                  <a:schemeClr val="bg1">
                    <a:lumMod val="65000"/>
                  </a:schemeClr>
                </a:solidFill>
              </a:rPr>
              <a:t>	on behalf of the Q-Pix consortium</a:t>
            </a:r>
            <a:endParaRPr sz="2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0" y="4699075"/>
            <a:ext cx="9144000" cy="4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DRD2 Collaboration Meeting, Feb. 5-7, 2024, CERN</a:t>
            </a:r>
            <a:endParaRPr sz="1300"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FFE867-3D9F-4868-6F4A-23D73D031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928" y="3846455"/>
            <a:ext cx="1900682" cy="8097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107D13-ED42-A854-D7F3-5F3F3B0667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358" t="6532" r="40824" b="65861"/>
          <a:stretch/>
        </p:blipFill>
        <p:spPr>
          <a:xfrm>
            <a:off x="222630" y="3889949"/>
            <a:ext cx="1368425" cy="7725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B5592F-CFE8-34CA-65B1-162AE3BE61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11" t="42212" r="38693" b="30075"/>
          <a:stretch/>
        </p:blipFill>
        <p:spPr>
          <a:xfrm>
            <a:off x="3574610" y="3870383"/>
            <a:ext cx="1433112" cy="5129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50F131-1E8B-2D09-2522-BB5008F051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000" b="65382"/>
          <a:stretch/>
        </p:blipFill>
        <p:spPr>
          <a:xfrm>
            <a:off x="5078762" y="3855384"/>
            <a:ext cx="723500" cy="7252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918B10-5412-7272-A9C3-47C9FD5E11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500" t="35433" r="3409" b="34069"/>
          <a:stretch/>
        </p:blipFill>
        <p:spPr>
          <a:xfrm>
            <a:off x="5855353" y="3846454"/>
            <a:ext cx="783588" cy="6641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651EED-84EA-4608-1448-D094C20BD4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273" t="71887"/>
          <a:stretch/>
        </p:blipFill>
        <p:spPr>
          <a:xfrm>
            <a:off x="6638941" y="2664411"/>
            <a:ext cx="906056" cy="6044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E81D4E-F5BC-855E-FC33-C716BF2A2E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1630" y="4285518"/>
            <a:ext cx="901345" cy="50369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2D583BD-83B8-2FDD-DA3D-3225931C49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4946" y="3584616"/>
            <a:ext cx="1700647" cy="484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5887B5-5CE3-864B-846C-7C40DC572F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4946" y="4119038"/>
            <a:ext cx="827861" cy="67017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152;p24">
            <a:extLst>
              <a:ext uri="{FF2B5EF4-FFF2-40B4-BE49-F238E27FC236}">
                <a16:creationId xmlns:a16="http://schemas.microsoft.com/office/drawing/2014/main" id="{F2DB85E1-6F4F-19F0-0C57-F2D33488261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49048"/>
          <a:stretch/>
        </p:blipFill>
        <p:spPr>
          <a:xfrm>
            <a:off x="452841" y="1768277"/>
            <a:ext cx="3981829" cy="303742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4"/>
          <p:cNvSpPr txBox="1"/>
          <p:nvPr/>
        </p:nvSpPr>
        <p:spPr>
          <a:xfrm>
            <a:off x="122842" y="4805701"/>
            <a:ext cx="28671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dk1"/>
                </a:solidFill>
                <a:latin typeface="Palatino" pitchFamily="2" charset="77"/>
                <a:ea typeface="Palatino" pitchFamily="2" charset="77"/>
              </a:rPr>
              <a:t>Upcoming submission, JINST</a:t>
            </a:r>
            <a:endParaRPr sz="1700"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51" name="Google Shape;151;p24"/>
          <p:cNvSpPr txBox="1"/>
          <p:nvPr/>
        </p:nvSpPr>
        <p:spPr>
          <a:xfrm>
            <a:off x="375900" y="767911"/>
            <a:ext cx="7331186" cy="9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alatino"/>
              <a:buChar char="+"/>
            </a:pPr>
            <a:r>
              <a:rPr lang="en" sz="1800" dirty="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Transverse diffusion from reset times alone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alatino"/>
              <a:buChar char="+"/>
            </a:pPr>
            <a:r>
              <a:rPr lang="en" sz="1800" dirty="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Measurements consistent with </a:t>
            </a:r>
            <a:r>
              <a:rPr lang="en" sz="1800" dirty="0" err="1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PyBoltz</a:t>
            </a:r>
            <a:r>
              <a:rPr lang="en" sz="1800" dirty="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 and prior measurements </a:t>
            </a:r>
            <a:br>
              <a:rPr lang="en" sz="1800" dirty="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</a:br>
            <a:r>
              <a:rPr lang="en" sz="1800" dirty="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Diffusion constant with E-field, decreases with pressure</a:t>
            </a:r>
            <a:endParaRPr sz="1800" dirty="0">
              <a:solidFill>
                <a:schemeClr val="dk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id="152" name="Google Shape;152;p24"/>
          <p:cNvPicPr preferRelativeResize="0"/>
          <p:nvPr/>
        </p:nvPicPr>
        <p:blipFill rotWithShape="1">
          <a:blip r:embed="rId3">
            <a:alphaModFix/>
          </a:blip>
          <a:srcRect r="50399"/>
          <a:stretch/>
        </p:blipFill>
        <p:spPr>
          <a:xfrm>
            <a:off x="4870599" y="1768278"/>
            <a:ext cx="3876209" cy="3037423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title"/>
          </p:nvPr>
        </p:nvSpPr>
        <p:spPr>
          <a:xfrm>
            <a:off x="311700" y="1168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/>
              <a:t>Multi-channel Q-Pix front-end, event topology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" name="Google Shape;150;p24">
            <a:extLst>
              <a:ext uri="{FF2B5EF4-FFF2-40B4-BE49-F238E27FC236}">
                <a16:creationId xmlns:a16="http://schemas.microsoft.com/office/drawing/2014/main" id="{A44DCE1F-519B-FAEC-0FA5-468DFCAD2AD7}"/>
              </a:ext>
            </a:extLst>
          </p:cNvPr>
          <p:cNvSpPr txBox="1"/>
          <p:nvPr/>
        </p:nvSpPr>
        <p:spPr>
          <a:xfrm>
            <a:off x="758945" y="4248750"/>
            <a:ext cx="2876081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bg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Fixed pressure, various drift field</a:t>
            </a:r>
            <a:endParaRPr sz="1700" dirty="0">
              <a:solidFill>
                <a:schemeClr val="bg1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996ACC-47A4-E061-A856-BAB3630B606E}"/>
              </a:ext>
            </a:extLst>
          </p:cNvPr>
          <p:cNvSpPr/>
          <p:nvPr/>
        </p:nvSpPr>
        <p:spPr>
          <a:xfrm rot="20786609">
            <a:off x="2239402" y="2684545"/>
            <a:ext cx="48008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gradFill>
                  <a:gsLst>
                    <a:gs pos="21000">
                      <a:srgbClr val="FF0000">
                        <a:alpha val="50000"/>
                      </a:srgbClr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preliminary</a:t>
            </a:r>
          </a:p>
        </p:txBody>
      </p:sp>
      <p:sp>
        <p:nvSpPr>
          <p:cNvPr id="7" name="Google Shape;150;p24">
            <a:extLst>
              <a:ext uri="{FF2B5EF4-FFF2-40B4-BE49-F238E27FC236}">
                <a16:creationId xmlns:a16="http://schemas.microsoft.com/office/drawing/2014/main" id="{78482E29-2D9C-7843-0C6E-81A992AF8E05}"/>
              </a:ext>
            </a:extLst>
          </p:cNvPr>
          <p:cNvSpPr txBox="1"/>
          <p:nvPr/>
        </p:nvSpPr>
        <p:spPr>
          <a:xfrm>
            <a:off x="5443779" y="4248750"/>
            <a:ext cx="28671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bg1">
                    <a:lumMod val="50000"/>
                  </a:schemeClr>
                </a:solidFill>
                <a:latin typeface="Palatino" pitchFamily="2" charset="77"/>
                <a:ea typeface="Palatino" pitchFamily="2" charset="77"/>
              </a:rPr>
              <a:t>Fixed drift field, various pressures</a:t>
            </a:r>
            <a:endParaRPr sz="1700" dirty="0">
              <a:solidFill>
                <a:schemeClr val="bg1">
                  <a:lumMod val="50000"/>
                </a:schemeClr>
              </a:solidFill>
              <a:latin typeface="Palatino" pitchFamily="2" charset="77"/>
              <a:ea typeface="Palatino" pitchFamily="2" charset="7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F475DE1-C04C-2647-D7ED-CA43B1B75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213" y="2998988"/>
            <a:ext cx="2489544" cy="1493726"/>
          </a:xfrm>
          <a:prstGeom prst="rect">
            <a:avLst/>
          </a:prstGeom>
        </p:spPr>
      </p:pic>
      <p:sp>
        <p:nvSpPr>
          <p:cNvPr id="153" name="Google Shape;153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title"/>
          </p:nvPr>
        </p:nvSpPr>
        <p:spPr>
          <a:xfrm>
            <a:off x="311700" y="1168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/>
              <a:t>Q-Pix </a:t>
            </a:r>
            <a:r>
              <a:rPr lang="en-US" dirty="0"/>
              <a:t>ASICs (v0 in-hand)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DEDF50-612B-9792-0253-D42BA4AE94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386" y="2887946"/>
            <a:ext cx="1537707" cy="15696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3DA3A5-9BFF-C6F8-3C80-FE62B82C1C53}"/>
              </a:ext>
            </a:extLst>
          </p:cNvPr>
          <p:cNvSpPr txBox="1"/>
          <p:nvPr/>
        </p:nvSpPr>
        <p:spPr>
          <a:xfrm>
            <a:off x="311700" y="828021"/>
            <a:ext cx="3036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Palatino" pitchFamily="2" charset="77"/>
                <a:ea typeface="Palatino" pitchFamily="2" charset="77"/>
              </a:rPr>
              <a:t>Analog front-end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696431-0C6F-C3F2-D87A-03352BD356A5}"/>
              </a:ext>
            </a:extLst>
          </p:cNvPr>
          <p:cNvSpPr txBox="1"/>
          <p:nvPr/>
        </p:nvSpPr>
        <p:spPr>
          <a:xfrm>
            <a:off x="4905413" y="828021"/>
            <a:ext cx="2543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Palatino" pitchFamily="2" charset="77"/>
                <a:ea typeface="Palatino" pitchFamily="2" charset="77"/>
              </a:rPr>
              <a:t>Digital back-end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2B1BB9-46AF-E6B6-82CA-0D86C8F12E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457" b="43574"/>
          <a:stretch/>
        </p:blipFill>
        <p:spPr>
          <a:xfrm>
            <a:off x="1244873" y="3832484"/>
            <a:ext cx="1095034" cy="11248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C04844-8524-BC70-6A4D-0A2A7A07AB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3971" y="2571750"/>
            <a:ext cx="1833541" cy="23150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CDB5DF-6D92-1676-FC6A-C1FB4244FE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6622382" y="3026824"/>
            <a:ext cx="2385631" cy="14754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57AED23-4F8F-C0C7-CFF6-BB5E8E77D6B3}"/>
              </a:ext>
            </a:extLst>
          </p:cNvPr>
          <p:cNvSpPr txBox="1"/>
          <p:nvPr/>
        </p:nvSpPr>
        <p:spPr>
          <a:xfrm>
            <a:off x="220386" y="1318286"/>
            <a:ext cx="36475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+ TSMC 180 nm </a:t>
            </a:r>
          </a:p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+ 16 channels</a:t>
            </a:r>
          </a:p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      + 8 standard (45 </a:t>
            </a:r>
            <a:r>
              <a:rPr lang="en-US" sz="1600" dirty="0" err="1">
                <a:latin typeface="Palatino" pitchFamily="2" charset="77"/>
                <a:ea typeface="Palatino" pitchFamily="2" charset="77"/>
              </a:rPr>
              <a:t>uW</a:t>
            </a:r>
            <a:r>
              <a:rPr lang="en-US" sz="1600" dirty="0">
                <a:latin typeface="Palatino" pitchFamily="2" charset="77"/>
                <a:ea typeface="Palatino" pitchFamily="2" charset="77"/>
              </a:rPr>
              <a:t>/</a:t>
            </a:r>
            <a:r>
              <a:rPr lang="en-US" sz="1600" dirty="0" err="1">
                <a:latin typeface="Palatino" pitchFamily="2" charset="77"/>
                <a:ea typeface="Palatino" pitchFamily="2" charset="77"/>
              </a:rPr>
              <a:t>chan</a:t>
            </a:r>
            <a:r>
              <a:rPr lang="en-US" sz="1600" dirty="0">
                <a:latin typeface="Palatino" pitchFamily="2" charset="77"/>
                <a:ea typeface="Palatino" pitchFamily="2" charset="77"/>
              </a:rPr>
              <a:t>)</a:t>
            </a:r>
          </a:p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      + 8 low-power (25 </a:t>
            </a:r>
            <a:r>
              <a:rPr lang="en-US" sz="1600" dirty="0" err="1">
                <a:latin typeface="Palatino" pitchFamily="2" charset="77"/>
                <a:ea typeface="Palatino" pitchFamily="2" charset="77"/>
              </a:rPr>
              <a:t>uW</a:t>
            </a:r>
            <a:r>
              <a:rPr lang="en-US" sz="1600" dirty="0">
                <a:latin typeface="Palatino" pitchFamily="2" charset="77"/>
                <a:ea typeface="Palatino" pitchFamily="2" charset="77"/>
              </a:rPr>
              <a:t>/</a:t>
            </a:r>
            <a:r>
              <a:rPr lang="en-US" sz="1600" dirty="0" err="1">
                <a:latin typeface="Palatino" pitchFamily="2" charset="77"/>
                <a:ea typeface="Palatino" pitchFamily="2" charset="77"/>
              </a:rPr>
              <a:t>chan</a:t>
            </a:r>
            <a:r>
              <a:rPr lang="en-US" sz="1600" dirty="0">
                <a:latin typeface="Palatino" pitchFamily="2" charset="77"/>
                <a:ea typeface="Palatino" pitchFamily="2" charset="77"/>
              </a:rPr>
              <a:t>)</a:t>
            </a:r>
          </a:p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+ Testing underway: measured our </a:t>
            </a:r>
          </a:p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    first current-induced triggers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6EFB3C-6323-E65A-52FC-80C2A813A728}"/>
              </a:ext>
            </a:extLst>
          </p:cNvPr>
          <p:cNvSpPr txBox="1"/>
          <p:nvPr/>
        </p:nvSpPr>
        <p:spPr>
          <a:xfrm>
            <a:off x="4905412" y="1318285"/>
            <a:ext cx="38467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+ TSMC 180 nm </a:t>
            </a:r>
          </a:p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+ 16 channels, differential inputs</a:t>
            </a:r>
          </a:p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+ Ring oscillator, timestamping</a:t>
            </a:r>
          </a:p>
          <a:p>
            <a:r>
              <a:rPr lang="en-US" sz="1600" dirty="0">
                <a:latin typeface="Palatino" pitchFamily="2" charset="77"/>
                <a:ea typeface="Palatino" pitchFamily="2" charset="77"/>
              </a:rPr>
              <a:t>+ </a:t>
            </a:r>
            <a:r>
              <a:rPr lang="en-US" sz="1600" dirty="0" err="1">
                <a:latin typeface="Palatino" pitchFamily="2" charset="77"/>
                <a:ea typeface="Palatino" pitchFamily="2" charset="77"/>
              </a:rPr>
              <a:t>Wirebonding</a:t>
            </a:r>
            <a:r>
              <a:rPr lang="en-US" sz="1600" dirty="0">
                <a:latin typeface="Palatino" pitchFamily="2" charset="77"/>
                <a:ea typeface="Palatino" pitchFamily="2" charset="77"/>
              </a:rPr>
              <a:t> to test boards underway</a:t>
            </a:r>
          </a:p>
        </p:txBody>
      </p:sp>
    </p:spTree>
    <p:extLst>
      <p:ext uri="{BB962C8B-B14F-4D97-AF65-F5344CB8AC3E}">
        <p14:creationId xmlns:p14="http://schemas.microsoft.com/office/powerpoint/2010/main" val="1647167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C60EBDC-43A6-7F1E-37F8-105F53293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ahead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DB2DDE85-C462-07F0-E897-69428C735C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C812B82-BA42-0D19-EC14-EE2FD52A000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Multimodal charge &amp; light</a:t>
            </a:r>
          </a:p>
          <a:p>
            <a:r>
              <a:rPr lang="en-US" dirty="0" err="1"/>
              <a:t>LArTPC</a:t>
            </a:r>
            <a:r>
              <a:rPr lang="en-US" dirty="0"/>
              <a:t> demonstrators</a:t>
            </a:r>
          </a:p>
          <a:p>
            <a:r>
              <a:rPr lang="en-US" dirty="0"/>
              <a:t>Further ASIC development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87D526-8078-3225-AF09-D5911020AC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01552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/>
              <a:t>Multimodal Q-Pix: charge &amp; light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0" name="Google Shape;170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 dirty="0"/>
          </a:p>
        </p:txBody>
      </p:sp>
      <p:pic>
        <p:nvPicPr>
          <p:cNvPr id="171" name="Google Shape;171;p25"/>
          <p:cNvPicPr preferRelativeResize="0"/>
          <p:nvPr/>
        </p:nvPicPr>
        <p:blipFill rotWithShape="1">
          <a:blip r:embed="rId3">
            <a:alphaModFix/>
          </a:blip>
          <a:srcRect l="11166" t="2942" r="6945" b="49210"/>
          <a:stretch/>
        </p:blipFill>
        <p:spPr>
          <a:xfrm>
            <a:off x="5477256" y="707600"/>
            <a:ext cx="2387089" cy="1828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701358-F68F-199D-4BC5-9D1B7F3C0241}"/>
              </a:ext>
            </a:extLst>
          </p:cNvPr>
          <p:cNvCxnSpPr>
            <a:cxnSpLocks/>
          </p:cNvCxnSpPr>
          <p:nvPr/>
        </p:nvCxnSpPr>
        <p:spPr>
          <a:xfrm>
            <a:off x="4636008" y="2012046"/>
            <a:ext cx="923544" cy="0"/>
          </a:xfrm>
          <a:prstGeom prst="line">
            <a:avLst/>
          </a:prstGeom>
          <a:ln w="1905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DE291F49-14AD-35B0-E393-2871F4B0616C}"/>
              </a:ext>
            </a:extLst>
          </p:cNvPr>
          <p:cNvSpPr/>
          <p:nvPr/>
        </p:nvSpPr>
        <p:spPr>
          <a:xfrm>
            <a:off x="6079156" y="2310995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D350A1-413F-9122-8B74-EF65CDFE3B0F}"/>
              </a:ext>
            </a:extLst>
          </p:cNvPr>
          <p:cNvSpPr/>
          <p:nvPr/>
        </p:nvSpPr>
        <p:spPr>
          <a:xfrm>
            <a:off x="7000634" y="2335276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Google Shape;81;p16">
            <a:extLst>
              <a:ext uri="{FF2B5EF4-FFF2-40B4-BE49-F238E27FC236}">
                <a16:creationId xmlns:a16="http://schemas.microsoft.com/office/drawing/2014/main" id="{DB66CAB3-F1A4-FF0A-FF47-450C87DC9EDF}"/>
              </a:ext>
            </a:extLst>
          </p:cNvPr>
          <p:cNvSpPr txBox="1"/>
          <p:nvPr/>
        </p:nvSpPr>
        <p:spPr>
          <a:xfrm>
            <a:off x="5511537" y="228507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Integrator with reset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5" name="Google Shape;81;p16">
            <a:extLst>
              <a:ext uri="{FF2B5EF4-FFF2-40B4-BE49-F238E27FC236}">
                <a16:creationId xmlns:a16="http://schemas.microsoft.com/office/drawing/2014/main" id="{00E67AFE-3833-D3F9-B730-2AA462ED9554}"/>
              </a:ext>
            </a:extLst>
          </p:cNvPr>
          <p:cNvSpPr txBox="1"/>
          <p:nvPr/>
        </p:nvSpPr>
        <p:spPr>
          <a:xfrm>
            <a:off x="6575776" y="228507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Comparator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/>
              <a:t>Multimodal Q-Pix: charge &amp; light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0" name="Google Shape;170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 dirty="0"/>
          </a:p>
        </p:txBody>
      </p:sp>
      <p:pic>
        <p:nvPicPr>
          <p:cNvPr id="171" name="Google Shape;171;p25"/>
          <p:cNvPicPr preferRelativeResize="0"/>
          <p:nvPr/>
        </p:nvPicPr>
        <p:blipFill rotWithShape="1">
          <a:blip r:embed="rId3">
            <a:alphaModFix/>
          </a:blip>
          <a:srcRect l="11166" t="2942" r="6945" b="49210"/>
          <a:stretch/>
        </p:blipFill>
        <p:spPr>
          <a:xfrm>
            <a:off x="5477256" y="707600"/>
            <a:ext cx="2387089" cy="182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5"/>
          <p:cNvSpPr txBox="1"/>
          <p:nvPr/>
        </p:nvSpPr>
        <p:spPr>
          <a:xfrm>
            <a:off x="1044150" y="1240950"/>
            <a:ext cx="2274600" cy="6156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Ionization charge</a:t>
            </a:r>
            <a:endParaRPr sz="18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cxnSp>
        <p:nvCxnSpPr>
          <p:cNvPr id="174" name="Google Shape;174;p25"/>
          <p:cNvCxnSpPr>
            <a:stCxn id="172" idx="3"/>
          </p:cNvCxnSpPr>
          <p:nvPr/>
        </p:nvCxnSpPr>
        <p:spPr>
          <a:xfrm>
            <a:off x="3318750" y="1548750"/>
            <a:ext cx="2607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C202F9B-05A5-4A11-3607-42847FA97FD7}"/>
              </a:ext>
            </a:extLst>
          </p:cNvPr>
          <p:cNvCxnSpPr/>
          <p:nvPr/>
        </p:nvCxnSpPr>
        <p:spPr>
          <a:xfrm>
            <a:off x="3579450" y="1548750"/>
            <a:ext cx="10565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845FB80-8CCA-DDC8-C520-A2E3D7903668}"/>
              </a:ext>
            </a:extLst>
          </p:cNvPr>
          <p:cNvCxnSpPr>
            <a:cxnSpLocks/>
          </p:cNvCxnSpPr>
          <p:nvPr/>
        </p:nvCxnSpPr>
        <p:spPr>
          <a:xfrm flipV="1">
            <a:off x="4636008" y="1548750"/>
            <a:ext cx="0" cy="4632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701358-F68F-199D-4BC5-9D1B7F3C0241}"/>
              </a:ext>
            </a:extLst>
          </p:cNvPr>
          <p:cNvCxnSpPr>
            <a:cxnSpLocks/>
          </p:cNvCxnSpPr>
          <p:nvPr/>
        </p:nvCxnSpPr>
        <p:spPr>
          <a:xfrm>
            <a:off x="4636008" y="2012046"/>
            <a:ext cx="923544" cy="0"/>
          </a:xfrm>
          <a:prstGeom prst="line">
            <a:avLst/>
          </a:prstGeom>
          <a:ln w="1905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6DF3EEF-D434-6909-1D00-EB15AA214242}"/>
              </a:ext>
            </a:extLst>
          </p:cNvPr>
          <p:cNvSpPr/>
          <p:nvPr/>
        </p:nvSpPr>
        <p:spPr>
          <a:xfrm>
            <a:off x="6079156" y="2310995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F2DBB0E-17CA-45CF-8D03-93D61308B826}"/>
              </a:ext>
            </a:extLst>
          </p:cNvPr>
          <p:cNvSpPr/>
          <p:nvPr/>
        </p:nvSpPr>
        <p:spPr>
          <a:xfrm>
            <a:off x="7000634" y="2335276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Google Shape;81;p16">
            <a:extLst>
              <a:ext uri="{FF2B5EF4-FFF2-40B4-BE49-F238E27FC236}">
                <a16:creationId xmlns:a16="http://schemas.microsoft.com/office/drawing/2014/main" id="{728D3874-9C31-6CB1-9DD5-FA226C03BBA5}"/>
              </a:ext>
            </a:extLst>
          </p:cNvPr>
          <p:cNvSpPr txBox="1"/>
          <p:nvPr/>
        </p:nvSpPr>
        <p:spPr>
          <a:xfrm>
            <a:off x="5511537" y="228507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Integrator with reset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5" name="Google Shape;81;p16">
            <a:extLst>
              <a:ext uri="{FF2B5EF4-FFF2-40B4-BE49-F238E27FC236}">
                <a16:creationId xmlns:a16="http://schemas.microsoft.com/office/drawing/2014/main" id="{664A20E9-599C-464D-50AF-97FEA16CDD2F}"/>
              </a:ext>
            </a:extLst>
          </p:cNvPr>
          <p:cNvSpPr txBox="1"/>
          <p:nvPr/>
        </p:nvSpPr>
        <p:spPr>
          <a:xfrm>
            <a:off x="6575776" y="228507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Comparator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94431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/>
              <a:t>Multimodal Q-Pix: charge &amp; light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60" name="Google Shape;160;p25"/>
          <p:cNvPicPr preferRelativeResize="0"/>
          <p:nvPr/>
        </p:nvPicPr>
        <p:blipFill rotWithShape="1">
          <a:blip r:embed="rId3">
            <a:alphaModFix/>
          </a:blip>
          <a:srcRect l="11914" t="3572" r="1497" b="7783"/>
          <a:stretch/>
        </p:blipFill>
        <p:spPr>
          <a:xfrm>
            <a:off x="375900" y="3145384"/>
            <a:ext cx="3077826" cy="1772444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5"/>
          <p:cNvSpPr txBox="1"/>
          <p:nvPr/>
        </p:nvSpPr>
        <p:spPr>
          <a:xfrm>
            <a:off x="1111050" y="4608625"/>
            <a:ext cx="477300" cy="2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000000"/>
                </a:solidFill>
              </a:rPr>
              <a:t>GND</a:t>
            </a:r>
            <a:endParaRPr sz="1000" b="1">
              <a:solidFill>
                <a:srgbClr val="000000"/>
              </a:solidFill>
            </a:endParaRPr>
          </a:p>
        </p:txBody>
      </p:sp>
      <p:sp>
        <p:nvSpPr>
          <p:cNvPr id="162" name="Google Shape;162;p25"/>
          <p:cNvSpPr txBox="1"/>
          <p:nvPr/>
        </p:nvSpPr>
        <p:spPr>
          <a:xfrm>
            <a:off x="333850" y="4902675"/>
            <a:ext cx="3490500" cy="1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Avalanche electrode → to readout system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3" name="Google Shape;163;p25"/>
          <p:cNvSpPr/>
          <p:nvPr/>
        </p:nvSpPr>
        <p:spPr>
          <a:xfrm rot="-247783">
            <a:off x="360867" y="4774807"/>
            <a:ext cx="83316" cy="191876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5"/>
          <p:cNvSpPr txBox="1"/>
          <p:nvPr/>
        </p:nvSpPr>
        <p:spPr>
          <a:xfrm>
            <a:off x="1487400" y="3246813"/>
            <a:ext cx="782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Charge </a:t>
            </a:r>
            <a:endParaRPr sz="12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button</a:t>
            </a:r>
            <a:endParaRPr sz="1200">
              <a:solidFill>
                <a:srgbClr val="FFFFFF"/>
              </a:solidFill>
            </a:endParaRPr>
          </a:p>
        </p:txBody>
      </p:sp>
      <p:sp>
        <p:nvSpPr>
          <p:cNvPr id="165" name="Google Shape;165;p25"/>
          <p:cNvSpPr txBox="1"/>
          <p:nvPr/>
        </p:nvSpPr>
        <p:spPr>
          <a:xfrm>
            <a:off x="2082550" y="3540550"/>
            <a:ext cx="1410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Interdigitated</a:t>
            </a:r>
            <a:endParaRPr sz="12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Electrode (IDE)</a:t>
            </a:r>
            <a:endParaRPr sz="1200">
              <a:solidFill>
                <a:srgbClr val="FFFFFF"/>
              </a:solidFill>
            </a:endParaRPr>
          </a:p>
        </p:txBody>
      </p:sp>
      <p:sp>
        <p:nvSpPr>
          <p:cNvPr id="166" name="Google Shape;166;p25"/>
          <p:cNvSpPr/>
          <p:nvPr/>
        </p:nvSpPr>
        <p:spPr>
          <a:xfrm rot="1651114">
            <a:off x="2466082" y="4096658"/>
            <a:ext cx="96746" cy="43556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5"/>
          <p:cNvSpPr/>
          <p:nvPr/>
        </p:nvSpPr>
        <p:spPr>
          <a:xfrm rot="-1627278">
            <a:off x="2972389" y="4096705"/>
            <a:ext cx="96737" cy="43551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5"/>
          <p:cNvSpPr txBox="1"/>
          <p:nvPr/>
        </p:nvSpPr>
        <p:spPr>
          <a:xfrm>
            <a:off x="2531054" y="4433359"/>
            <a:ext cx="513300" cy="2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aSe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0" name="Google Shape;170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 dirty="0"/>
          </a:p>
        </p:txBody>
      </p:sp>
      <p:pic>
        <p:nvPicPr>
          <p:cNvPr id="171" name="Google Shape;171;p25"/>
          <p:cNvPicPr preferRelativeResize="0"/>
          <p:nvPr/>
        </p:nvPicPr>
        <p:blipFill rotWithShape="1">
          <a:blip r:embed="rId4">
            <a:alphaModFix/>
          </a:blip>
          <a:srcRect l="11166" t="2942" r="6945" b="49210"/>
          <a:stretch/>
        </p:blipFill>
        <p:spPr>
          <a:xfrm>
            <a:off x="5477256" y="707600"/>
            <a:ext cx="2387089" cy="182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5"/>
          <p:cNvSpPr txBox="1"/>
          <p:nvPr/>
        </p:nvSpPr>
        <p:spPr>
          <a:xfrm>
            <a:off x="1044150" y="1240950"/>
            <a:ext cx="2274600" cy="6156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Ionization charge</a:t>
            </a:r>
            <a:endParaRPr sz="18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73" name="Google Shape;173;p25"/>
          <p:cNvSpPr txBox="1"/>
          <p:nvPr/>
        </p:nvSpPr>
        <p:spPr>
          <a:xfrm>
            <a:off x="1044150" y="2106500"/>
            <a:ext cx="2274600" cy="7395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Photogenerated charge</a:t>
            </a:r>
            <a:endParaRPr sz="18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cxnSp>
        <p:nvCxnSpPr>
          <p:cNvPr id="174" name="Google Shape;174;p25"/>
          <p:cNvCxnSpPr>
            <a:stCxn id="172" idx="3"/>
          </p:cNvCxnSpPr>
          <p:nvPr/>
        </p:nvCxnSpPr>
        <p:spPr>
          <a:xfrm>
            <a:off x="3318750" y="1548750"/>
            <a:ext cx="2607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75" name="Google Shape;175;p25"/>
          <p:cNvCxnSpPr/>
          <p:nvPr/>
        </p:nvCxnSpPr>
        <p:spPr>
          <a:xfrm>
            <a:off x="3318750" y="2476250"/>
            <a:ext cx="2607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4" name="Google Shape;169;p25">
            <a:extLst>
              <a:ext uri="{FF2B5EF4-FFF2-40B4-BE49-F238E27FC236}">
                <a16:creationId xmlns:a16="http://schemas.microsoft.com/office/drawing/2014/main" id="{A81FC55B-8191-7CAF-DBCC-F3BA75D79C76}"/>
              </a:ext>
            </a:extLst>
          </p:cNvPr>
          <p:cNvSpPr txBox="1"/>
          <p:nvPr/>
        </p:nvSpPr>
        <p:spPr>
          <a:xfrm>
            <a:off x="3812801" y="2753931"/>
            <a:ext cx="4091650" cy="1535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+ Amorphous selenium (</a:t>
            </a:r>
            <a:r>
              <a:rPr lang="en-US" sz="1300" dirty="0" err="1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aSe</a:t>
            </a:r>
            <a: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)</a:t>
            </a:r>
            <a:b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</a:br>
            <a: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+ Direct sensitivity to VUV light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+ Avalanche gain possible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+ Large area coverage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+ Demonstrated at </a:t>
            </a:r>
            <a:r>
              <a:rPr lang="en-US" sz="1300" dirty="0" err="1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LAr</a:t>
            </a:r>
            <a: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 temperatures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+ See e.g. </a:t>
            </a: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+"/>
            </a:pPr>
            <a:r>
              <a:rPr lang="en-US" sz="1300" u="sng" dirty="0">
                <a:solidFill>
                  <a:schemeClr val="hlink"/>
                </a:solidFill>
                <a:latin typeface="Palatino" pitchFamily="2" charset="77"/>
                <a:ea typeface="Palatino" pitchFamily="2" charset="77"/>
                <a:hlinkClick r:id="rId5"/>
              </a:rPr>
              <a:t>JINST 18 (2023) 01, P01029</a:t>
            </a:r>
            <a:br>
              <a:rPr lang="en-US" sz="1300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</a:br>
            <a:r>
              <a:rPr lang="en-US" sz="1300" u="sng" dirty="0">
                <a:solidFill>
                  <a:schemeClr val="hlink"/>
                </a:solidFill>
                <a:latin typeface="Palatino" pitchFamily="2" charset="77"/>
                <a:ea typeface="Palatino" pitchFamily="2" charset="77"/>
                <a:hlinkClick r:id="rId6"/>
              </a:rPr>
              <a:t>Langmuir 2022, 38, 28, 8485–8494</a:t>
            </a:r>
            <a:br>
              <a:rPr lang="en-US" sz="1300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</a:br>
            <a:r>
              <a:rPr lang="en-US" sz="1300" u="sng" dirty="0">
                <a:solidFill>
                  <a:schemeClr val="hlink"/>
                </a:solidFill>
                <a:latin typeface="Palatino" pitchFamily="2" charset="77"/>
                <a:ea typeface="Palatino" pitchFamily="2" charset="77"/>
                <a:hlinkClick r:id="rId7"/>
              </a:rPr>
              <a:t>Review of Scientific Instruments 93, 053103</a:t>
            </a:r>
            <a:endParaRPr lang="en-US" sz="1300"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+"/>
            </a:pPr>
            <a: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Elena </a:t>
            </a:r>
            <a:r>
              <a:rPr lang="en-US" sz="1300" dirty="0" err="1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Gramellini</a:t>
            </a:r>
            <a: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 in WP2 this afternoon</a:t>
            </a: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+"/>
            </a:pPr>
            <a:r>
              <a:rPr lang="en-US" sz="13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Michael Rooks at</a:t>
            </a:r>
            <a:r>
              <a:rPr lang="en-US" sz="1300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 </a:t>
            </a:r>
            <a:r>
              <a:rPr lang="en-US" sz="1300" u="sng" dirty="0">
                <a:solidFill>
                  <a:schemeClr val="hlink"/>
                </a:solidFill>
                <a:latin typeface="Palatino" pitchFamily="2" charset="77"/>
                <a:ea typeface="Palatino" pitchFamily="2" charset="77"/>
                <a:hlinkClick r:id="rId8"/>
              </a:rPr>
              <a:t>CPAD 2023</a:t>
            </a:r>
            <a:endParaRPr lang="en-US" sz="1300"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C202F9B-05A5-4A11-3607-42847FA97FD7}"/>
              </a:ext>
            </a:extLst>
          </p:cNvPr>
          <p:cNvCxnSpPr/>
          <p:nvPr/>
        </p:nvCxnSpPr>
        <p:spPr>
          <a:xfrm>
            <a:off x="3579450" y="1548750"/>
            <a:ext cx="10565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3ACD144-6ABC-5846-AD3A-3A2D70C78727}"/>
              </a:ext>
            </a:extLst>
          </p:cNvPr>
          <p:cNvCxnSpPr/>
          <p:nvPr/>
        </p:nvCxnSpPr>
        <p:spPr>
          <a:xfrm>
            <a:off x="3579450" y="2480035"/>
            <a:ext cx="10565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845FB80-8CCA-DDC8-C520-A2E3D7903668}"/>
              </a:ext>
            </a:extLst>
          </p:cNvPr>
          <p:cNvCxnSpPr>
            <a:cxnSpLocks/>
          </p:cNvCxnSpPr>
          <p:nvPr/>
        </p:nvCxnSpPr>
        <p:spPr>
          <a:xfrm flipV="1">
            <a:off x="4636008" y="1548750"/>
            <a:ext cx="0" cy="9275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701358-F68F-199D-4BC5-9D1B7F3C0241}"/>
              </a:ext>
            </a:extLst>
          </p:cNvPr>
          <p:cNvCxnSpPr>
            <a:cxnSpLocks/>
          </p:cNvCxnSpPr>
          <p:nvPr/>
        </p:nvCxnSpPr>
        <p:spPr>
          <a:xfrm>
            <a:off x="4636008" y="2012046"/>
            <a:ext cx="923544" cy="0"/>
          </a:xfrm>
          <a:prstGeom prst="line">
            <a:avLst/>
          </a:prstGeom>
          <a:ln w="1905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37CFC5D7-1F4B-E52C-3771-F9C5E542AE04}"/>
              </a:ext>
            </a:extLst>
          </p:cNvPr>
          <p:cNvSpPr/>
          <p:nvPr/>
        </p:nvSpPr>
        <p:spPr>
          <a:xfrm>
            <a:off x="6079156" y="2310995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1A04DF-FB34-72B8-7A11-774DB897EDCD}"/>
              </a:ext>
            </a:extLst>
          </p:cNvPr>
          <p:cNvSpPr/>
          <p:nvPr/>
        </p:nvSpPr>
        <p:spPr>
          <a:xfrm>
            <a:off x="7000634" y="2335276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Google Shape;81;p16">
            <a:extLst>
              <a:ext uri="{FF2B5EF4-FFF2-40B4-BE49-F238E27FC236}">
                <a16:creationId xmlns:a16="http://schemas.microsoft.com/office/drawing/2014/main" id="{60EE012E-9933-08D4-C709-CCB2E0390ECA}"/>
              </a:ext>
            </a:extLst>
          </p:cNvPr>
          <p:cNvSpPr txBox="1"/>
          <p:nvPr/>
        </p:nvSpPr>
        <p:spPr>
          <a:xfrm>
            <a:off x="5511537" y="228507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Integrator with reset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9" name="Google Shape;81;p16">
            <a:extLst>
              <a:ext uri="{FF2B5EF4-FFF2-40B4-BE49-F238E27FC236}">
                <a16:creationId xmlns:a16="http://schemas.microsoft.com/office/drawing/2014/main" id="{BA0EB833-BA4A-49A2-4A06-21DBA7342AFC}"/>
              </a:ext>
            </a:extLst>
          </p:cNvPr>
          <p:cNvSpPr txBox="1"/>
          <p:nvPr/>
        </p:nvSpPr>
        <p:spPr>
          <a:xfrm>
            <a:off x="6575776" y="228507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Comparator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83813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/>
              <a:t>ASIC testing and development</a:t>
            </a:r>
            <a:endParaRPr dirty="0"/>
          </a:p>
        </p:txBody>
      </p:sp>
      <p:sp>
        <p:nvSpPr>
          <p:cNvPr id="170" name="Google Shape;170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8DC4E3-012F-7209-894C-655220879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262" y="2439861"/>
            <a:ext cx="1811475" cy="20420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69C96B-F0A1-C71F-BE3D-84069BB4DDEB}"/>
              </a:ext>
            </a:extLst>
          </p:cNvPr>
          <p:cNvSpPr txBox="1"/>
          <p:nvPr/>
        </p:nvSpPr>
        <p:spPr>
          <a:xfrm>
            <a:off x="311701" y="1161978"/>
            <a:ext cx="2932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Palatino" pitchFamily="2" charset="77"/>
                <a:ea typeface="Palatino" pitchFamily="2" charset="77"/>
              </a:rPr>
              <a:t>LArTPC</a:t>
            </a:r>
            <a:r>
              <a:rPr lang="en-US" b="1" dirty="0">
                <a:latin typeface="Palatino" pitchFamily="2" charset="77"/>
                <a:ea typeface="Palatino" pitchFamily="2" charset="77"/>
              </a:rPr>
              <a:t> ASIC demonstrators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D829B4-392E-EEA8-2632-0DD6BDC11DE6}"/>
              </a:ext>
            </a:extLst>
          </p:cNvPr>
          <p:cNvSpPr txBox="1"/>
          <p:nvPr/>
        </p:nvSpPr>
        <p:spPr>
          <a:xfrm>
            <a:off x="3660525" y="1161978"/>
            <a:ext cx="3234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Palatino" pitchFamily="2" charset="77"/>
                <a:ea typeface="Palatino" pitchFamily="2" charset="77"/>
              </a:rPr>
              <a:t>Future ASIC versions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251E35-656C-482A-91C0-38665003B759}"/>
              </a:ext>
            </a:extLst>
          </p:cNvPr>
          <p:cNvSpPr txBox="1"/>
          <p:nvPr/>
        </p:nvSpPr>
        <p:spPr>
          <a:xfrm>
            <a:off x="311700" y="1522568"/>
            <a:ext cx="305965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New facility under development at Wellesley College</a:t>
            </a: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Cryogenic labs at UTA, Manchester, Syracuse.</a:t>
            </a: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CA9347-FD70-B63A-12E2-12E4D40B24A1}"/>
              </a:ext>
            </a:extLst>
          </p:cNvPr>
          <p:cNvSpPr txBox="1"/>
          <p:nvPr/>
        </p:nvSpPr>
        <p:spPr>
          <a:xfrm>
            <a:off x="3660525" y="1522568"/>
            <a:ext cx="305965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Higher channel count (64)</a:t>
            </a: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Combine analog and digital ASICs</a:t>
            </a: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22F224-40C8-6537-D690-0A0DF2D9BD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844" b="16335"/>
          <a:stretch/>
        </p:blipFill>
        <p:spPr>
          <a:xfrm>
            <a:off x="1339057" y="2750117"/>
            <a:ext cx="1811475" cy="23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004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C60EBDC-43A6-7F1E-37F8-105F53293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 list / DRD2 synergy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DB2DDE85-C462-07F0-E897-69428C735C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C812B82-BA42-0D19-EC14-EE2FD52A000B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939500" y="1144699"/>
            <a:ext cx="3837000" cy="36951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Access (and contribute to) Network of Small Experimental Efforts (</a:t>
            </a:r>
            <a:r>
              <a:rPr lang="en-US" dirty="0" err="1"/>
              <a:t>NoSEE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LAr</a:t>
            </a:r>
            <a:r>
              <a:rPr lang="en-US" dirty="0"/>
              <a:t> purification </a:t>
            </a:r>
          </a:p>
          <a:p>
            <a:pPr lvl="1"/>
            <a:r>
              <a:rPr lang="en-US" dirty="0" err="1"/>
              <a:t>LArTPC</a:t>
            </a:r>
            <a:r>
              <a:rPr lang="en-US" dirty="0"/>
              <a:t> demonstrators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fC</a:t>
            </a:r>
            <a:r>
              <a:rPr lang="en-US" dirty="0"/>
              <a:t> charge sensing /	</a:t>
            </a:r>
            <a:br>
              <a:rPr lang="en-US" dirty="0"/>
            </a:br>
            <a:r>
              <a:rPr lang="en-US" dirty="0"/>
              <a:t>low power		T1.1.G1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scale-up		T1.1.G2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multimodal Q+L	T1.1.G3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87D526-8078-3225-AF09-D5911020AC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38924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C60EBDC-43A6-7F1E-37F8-105F53293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00" y="529790"/>
            <a:ext cx="4045200" cy="1482300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87D526-8078-3225-AF09-D5911020AC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  <p:pic>
        <p:nvPicPr>
          <p:cNvPr id="6" name="Google Shape;64;p14">
            <a:extLst>
              <a:ext uri="{FF2B5EF4-FFF2-40B4-BE49-F238E27FC236}">
                <a16:creationId xmlns:a16="http://schemas.microsoft.com/office/drawing/2014/main" id="{C52B8C3C-4607-5DDF-8894-C6349703F21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12707" r="13156" b="8608"/>
          <a:stretch/>
        </p:blipFill>
        <p:spPr>
          <a:xfrm>
            <a:off x="337629" y="1908424"/>
            <a:ext cx="4137683" cy="21415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1;p21">
            <a:extLst>
              <a:ext uri="{FF2B5EF4-FFF2-40B4-BE49-F238E27FC236}">
                <a16:creationId xmlns:a16="http://schemas.microsoft.com/office/drawing/2014/main" id="{7F7C0C9B-D017-5EB1-74F8-96B5E1A95C5B}"/>
              </a:ext>
            </a:extLst>
          </p:cNvPr>
          <p:cNvSpPr txBox="1">
            <a:spLocks/>
          </p:cNvSpPr>
          <p:nvPr/>
        </p:nvSpPr>
        <p:spPr>
          <a:xfrm>
            <a:off x="4982825" y="933392"/>
            <a:ext cx="3682873" cy="3293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Palatino"/>
              <a:buNone/>
              <a:defRPr sz="2100" b="0" i="0" u="none" strike="noStrike" cap="none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Palatino"/>
              <a:buNone/>
              <a:defRPr sz="2100" b="0" i="0" u="none" strike="noStrike" cap="none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Palatino"/>
              <a:buNone/>
              <a:defRPr sz="2100" b="0" i="0" u="none" strike="noStrike" cap="none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Palatino"/>
              <a:buNone/>
              <a:defRPr sz="2100" b="0" i="0" u="none" strike="noStrike" cap="none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Palatino"/>
              <a:buNone/>
              <a:defRPr sz="2100" b="0" i="0" u="none" strike="noStrike" cap="none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Palatino"/>
              <a:buNone/>
              <a:defRPr sz="2100" b="0" i="0" u="none" strike="noStrike" cap="none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Palatino"/>
              <a:buNone/>
              <a:defRPr sz="2100" b="0" i="0" u="none" strike="noStrike" cap="none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Palatino"/>
              <a:buNone/>
              <a:defRPr sz="2100" b="0" i="0" u="none" strike="noStrike" cap="none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Palatino"/>
              <a:buNone/>
              <a:defRPr sz="2100" b="0" i="0" u="none" strike="noStrike" cap="none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defRPr>
            </a:lvl9pPr>
          </a:lstStyle>
          <a:p>
            <a:pPr algn="l">
              <a:buClr>
                <a:schemeClr val="dk1"/>
              </a:buClr>
              <a:buSzPts val="1800"/>
              <a:buFont typeface="Palatino"/>
              <a:buChar char="+"/>
            </a:pPr>
            <a:r>
              <a:rPr lang="en-US" sz="1800" dirty="0">
                <a:solidFill>
                  <a:schemeClr val="dk1"/>
                </a:solidFill>
              </a:rPr>
              <a:t>Q-Pix: low power, low threshold pixel readout for </a:t>
            </a:r>
            <a:r>
              <a:rPr lang="en-US" sz="1800" dirty="0" err="1">
                <a:solidFill>
                  <a:schemeClr val="dk1"/>
                </a:solidFill>
              </a:rPr>
              <a:t>kTon</a:t>
            </a:r>
            <a:r>
              <a:rPr lang="en-US" sz="1800" dirty="0">
                <a:solidFill>
                  <a:schemeClr val="dk1"/>
                </a:solidFill>
              </a:rPr>
              <a:t> liquid noble detectors</a:t>
            </a:r>
            <a:br>
              <a:rPr lang="en-US" sz="1800" dirty="0">
                <a:solidFill>
                  <a:schemeClr val="dk1"/>
                </a:solidFill>
              </a:rPr>
            </a:br>
            <a:endParaRPr lang="en-US" sz="1800" dirty="0">
              <a:solidFill>
                <a:schemeClr val="dk1"/>
              </a:solidFill>
            </a:endParaRPr>
          </a:p>
          <a:p>
            <a:pPr algn="l">
              <a:buClr>
                <a:schemeClr val="dk1"/>
              </a:buClr>
              <a:buSzPts val="1800"/>
              <a:buFont typeface="Palatino"/>
              <a:buChar char="+"/>
            </a:pPr>
            <a:r>
              <a:rPr lang="en-US" sz="1800" dirty="0">
                <a:solidFill>
                  <a:schemeClr val="dk1"/>
                </a:solidFill>
              </a:rPr>
              <a:t>Prototypes demonstrated</a:t>
            </a:r>
          </a:p>
          <a:p>
            <a:pPr lvl="1" algn="l">
              <a:buClr>
                <a:schemeClr val="dk1"/>
              </a:buClr>
              <a:buSzPts val="1800"/>
              <a:buFont typeface="Palatino"/>
              <a:buChar char="+"/>
            </a:pPr>
            <a:r>
              <a:rPr lang="en-US" sz="1500" dirty="0">
                <a:solidFill>
                  <a:schemeClr val="dk1"/>
                </a:solidFill>
              </a:rPr>
              <a:t>0.46 </a:t>
            </a:r>
            <a:r>
              <a:rPr lang="en-US" sz="1500" dirty="0" err="1">
                <a:solidFill>
                  <a:schemeClr val="dk1"/>
                </a:solidFill>
              </a:rPr>
              <a:t>fC</a:t>
            </a:r>
            <a:r>
              <a:rPr lang="en-US" sz="1500" dirty="0">
                <a:solidFill>
                  <a:schemeClr val="dk1"/>
                </a:solidFill>
              </a:rPr>
              <a:t> reset threshold</a:t>
            </a:r>
          </a:p>
          <a:p>
            <a:pPr lvl="1" algn="l">
              <a:buClr>
                <a:schemeClr val="dk1"/>
              </a:buClr>
              <a:buSzPts val="1800"/>
              <a:buFont typeface="Palatino"/>
              <a:buChar char="+"/>
            </a:pPr>
            <a:r>
              <a:rPr lang="en-US" sz="1500" dirty="0">
                <a:solidFill>
                  <a:schemeClr val="dk1"/>
                </a:solidFill>
              </a:rPr>
              <a:t>event geometry from resets</a:t>
            </a:r>
            <a:br>
              <a:rPr lang="en-US" sz="1400" dirty="0">
                <a:solidFill>
                  <a:schemeClr val="dk1"/>
                </a:solidFill>
              </a:rPr>
            </a:br>
            <a:endParaRPr lang="en-US" sz="1400" dirty="0">
              <a:solidFill>
                <a:schemeClr val="dk1"/>
              </a:solidFill>
            </a:endParaRPr>
          </a:p>
          <a:p>
            <a:pPr algn="l">
              <a:buClr>
                <a:schemeClr val="dk1"/>
              </a:buClr>
              <a:buSzPts val="1800"/>
              <a:buFont typeface="Palatino"/>
              <a:buChar char="+"/>
            </a:pPr>
            <a:r>
              <a:rPr lang="en-US" sz="1800" dirty="0">
                <a:solidFill>
                  <a:schemeClr val="dk1"/>
                </a:solidFill>
              </a:rPr>
              <a:t>ASICs v0 testing underway</a:t>
            </a:r>
          </a:p>
          <a:p>
            <a:pPr lvl="1" algn="l">
              <a:buClr>
                <a:schemeClr val="dk1"/>
              </a:buClr>
              <a:buSzPts val="1800"/>
              <a:buFont typeface="Palatino"/>
              <a:buChar char="+"/>
            </a:pPr>
            <a:r>
              <a:rPr lang="en-US" sz="1500" dirty="0">
                <a:solidFill>
                  <a:schemeClr val="dk1"/>
                </a:solidFill>
              </a:rPr>
              <a:t>Room temperature</a:t>
            </a:r>
          </a:p>
          <a:p>
            <a:pPr lvl="1" algn="l">
              <a:buClr>
                <a:schemeClr val="dk1"/>
              </a:buClr>
              <a:buSzPts val="1800"/>
              <a:buFont typeface="Palatino"/>
              <a:buChar char="+"/>
            </a:pPr>
            <a:r>
              <a:rPr lang="en-US" sz="1500" dirty="0" err="1">
                <a:solidFill>
                  <a:schemeClr val="dk1"/>
                </a:solidFill>
              </a:rPr>
              <a:t>LArTPC</a:t>
            </a:r>
            <a:br>
              <a:rPr lang="en-US" sz="1800" dirty="0">
                <a:solidFill>
                  <a:schemeClr val="dk1"/>
                </a:solidFill>
              </a:rPr>
            </a:br>
            <a:endParaRPr lang="en-US" sz="1800" dirty="0">
              <a:solidFill>
                <a:schemeClr val="dk1"/>
              </a:solidFill>
            </a:endParaRPr>
          </a:p>
          <a:p>
            <a:pPr algn="l">
              <a:buClr>
                <a:schemeClr val="dk1"/>
              </a:buClr>
              <a:buSzPts val="1800"/>
              <a:buFont typeface="Palatino"/>
              <a:buChar char="+"/>
            </a:pPr>
            <a:r>
              <a:rPr lang="en-US" sz="1800" dirty="0">
                <a:solidFill>
                  <a:schemeClr val="dk1"/>
                </a:solidFill>
              </a:rPr>
              <a:t>Charge &amp; Light R&amp;D ongoing</a:t>
            </a:r>
          </a:p>
        </p:txBody>
      </p:sp>
    </p:spTree>
    <p:extLst>
      <p:ext uri="{BB962C8B-B14F-4D97-AF65-F5344CB8AC3E}">
        <p14:creationId xmlns:p14="http://schemas.microsoft.com/office/powerpoint/2010/main" val="3767556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Extras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E13C92-2D94-4F81-F7EF-649FBC65FFA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Q-Pix: record the time per unit charge</a:t>
            </a:r>
            <a:endParaRPr dirty="0"/>
          </a:p>
        </p:txBody>
      </p:sp>
      <p:pic>
        <p:nvPicPr>
          <p:cNvPr id="75" name="Google Shape;75;p16"/>
          <p:cNvPicPr preferRelativeResize="0"/>
          <p:nvPr/>
        </p:nvPicPr>
        <p:blipFill rotWithShape="1">
          <a:blip r:embed="rId3">
            <a:alphaModFix/>
          </a:blip>
          <a:srcRect l="3896" t="2942" r="6945" b="49210"/>
          <a:stretch/>
        </p:blipFill>
        <p:spPr>
          <a:xfrm>
            <a:off x="87965" y="1485441"/>
            <a:ext cx="2599025" cy="182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 rotWithShape="1">
          <a:blip r:embed="rId4">
            <a:alphaModFix/>
          </a:blip>
          <a:srcRect r="30254"/>
          <a:stretch/>
        </p:blipFill>
        <p:spPr>
          <a:xfrm>
            <a:off x="3079314" y="1643469"/>
            <a:ext cx="4392913" cy="182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94039" y="1391844"/>
            <a:ext cx="218800" cy="25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75264" y="1397314"/>
            <a:ext cx="218800" cy="24068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61375" y="4502275"/>
            <a:ext cx="254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dk1"/>
                </a:solidFill>
                <a:latin typeface="Palatino" pitchFamily="2" charset="77"/>
                <a:ea typeface="Palatino" pitchFamily="2" charset="77"/>
              </a:rPr>
              <a:t>David Nygren, Yuan Mei</a:t>
            </a:r>
            <a:endParaRPr sz="1300" dirty="0">
              <a:solidFill>
                <a:schemeClr val="dk1"/>
              </a:solidFill>
              <a:latin typeface="Palatino" pitchFamily="2" charset="77"/>
              <a:ea typeface="Palatino" pitchFamily="2" charset="77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dk1"/>
                </a:solidFill>
                <a:latin typeface="Palatino" pitchFamily="2" charset="77"/>
                <a:ea typeface="Palatino" pitchFamily="2" charset="77"/>
                <a:hlinkClick r:id="rId7"/>
              </a:rPr>
              <a:t>arXiv:1809.10213</a:t>
            </a:r>
            <a:endParaRPr sz="1700"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86" name="Google Shape;86;p16"/>
          <p:cNvSpPr txBox="1">
            <a:spLocks noGrp="1"/>
          </p:cNvSpPr>
          <p:nvPr>
            <p:ph type="sldNum" idx="12"/>
          </p:nvPr>
        </p:nvSpPr>
        <p:spPr>
          <a:xfrm>
            <a:off x="8755922" y="301401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3A73A6-57C6-AAB4-100B-F386B8A78056}"/>
              </a:ext>
            </a:extLst>
          </p:cNvPr>
          <p:cNvSpPr/>
          <p:nvPr/>
        </p:nvSpPr>
        <p:spPr>
          <a:xfrm>
            <a:off x="921940" y="3088235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240C44C-F8C4-2BA3-711B-0018376558AA}"/>
              </a:ext>
            </a:extLst>
          </p:cNvPr>
          <p:cNvSpPr/>
          <p:nvPr/>
        </p:nvSpPr>
        <p:spPr>
          <a:xfrm>
            <a:off x="1843418" y="3112516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Google Shape;81;p16"/>
          <p:cNvSpPr txBox="1"/>
          <p:nvPr/>
        </p:nvSpPr>
        <p:spPr>
          <a:xfrm>
            <a:off x="354321" y="306231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Integrator with reset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5" name="Google Shape;81;p16">
            <a:extLst>
              <a:ext uri="{FF2B5EF4-FFF2-40B4-BE49-F238E27FC236}">
                <a16:creationId xmlns:a16="http://schemas.microsoft.com/office/drawing/2014/main" id="{5C363652-FF95-8104-5BB0-8F16BB9D025F}"/>
              </a:ext>
            </a:extLst>
          </p:cNvPr>
          <p:cNvSpPr txBox="1"/>
          <p:nvPr/>
        </p:nvSpPr>
        <p:spPr>
          <a:xfrm>
            <a:off x="1418560" y="306231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Comparator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6" name="Google Shape;83;p16">
            <a:extLst>
              <a:ext uri="{FF2B5EF4-FFF2-40B4-BE49-F238E27FC236}">
                <a16:creationId xmlns:a16="http://schemas.microsoft.com/office/drawing/2014/main" id="{7469F54D-16D3-9B10-3856-3E2836357951}"/>
              </a:ext>
            </a:extLst>
          </p:cNvPr>
          <p:cNvSpPr txBox="1"/>
          <p:nvPr/>
        </p:nvSpPr>
        <p:spPr>
          <a:xfrm>
            <a:off x="3098470" y="3801775"/>
            <a:ext cx="39861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Reconstruct current (average)</a:t>
            </a:r>
            <a:endParaRPr sz="1800" dirty="0">
              <a:solidFill>
                <a:schemeClr val="tx1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7" name="Google Shape;84;p16">
            <a:extLst>
              <a:ext uri="{FF2B5EF4-FFF2-40B4-BE49-F238E27FC236}">
                <a16:creationId xmlns:a16="http://schemas.microsoft.com/office/drawing/2014/main" id="{455B4292-B494-85E0-800B-C364718BF20A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03121" y="4197475"/>
            <a:ext cx="1513490" cy="304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217FBFD-2270-543A-214B-351D72BA041C}"/>
              </a:ext>
            </a:extLst>
          </p:cNvPr>
          <p:cNvCxnSpPr/>
          <p:nvPr/>
        </p:nvCxnSpPr>
        <p:spPr>
          <a:xfrm>
            <a:off x="1319564" y="2788448"/>
            <a:ext cx="3758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A940BA-8D96-DCC9-53AE-D38978DE2397}"/>
              </a:ext>
            </a:extLst>
          </p:cNvPr>
          <p:cNvCxnSpPr/>
          <p:nvPr/>
        </p:nvCxnSpPr>
        <p:spPr>
          <a:xfrm>
            <a:off x="2311165" y="2788448"/>
            <a:ext cx="37582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075" y="1974963"/>
            <a:ext cx="4348926" cy="306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401" y="2014425"/>
            <a:ext cx="4267198" cy="298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9"/>
          <p:cNvSpPr txBox="1"/>
          <p:nvPr/>
        </p:nvSpPr>
        <p:spPr>
          <a:xfrm>
            <a:off x="592288" y="1573550"/>
            <a:ext cx="3610500" cy="6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Threshold: 1.0 fC      6,200 e-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04" name="Google Shape;204;p29"/>
          <p:cNvSpPr txBox="1"/>
          <p:nvPr/>
        </p:nvSpPr>
        <p:spPr>
          <a:xfrm>
            <a:off x="5627400" y="1621025"/>
            <a:ext cx="3211800" cy="6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Threshold: 0.3 fC	   1,900 e-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05" name="Google Shape;205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waveform (MIP in LAr)</a:t>
            </a:r>
            <a:endParaRPr/>
          </a:p>
        </p:txBody>
      </p:sp>
      <p:sp>
        <p:nvSpPr>
          <p:cNvPr id="206" name="Google Shape;206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43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/>
              <a:t>Multimodal Q-Pix: charge &amp; light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0" name="Google Shape;170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8E3C63-DC59-9E8B-E3B0-1DAD842B5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832" y="957719"/>
            <a:ext cx="7260336" cy="409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74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3"/>
          <p:cNvSpPr txBox="1">
            <a:spLocks noGrp="1"/>
          </p:cNvSpPr>
          <p:nvPr>
            <p:ph type="title"/>
          </p:nvPr>
        </p:nvSpPr>
        <p:spPr>
          <a:xfrm>
            <a:off x="311700" y="1168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/>
              <a:t>Multi-channel Q-Pix front-end, event topology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43" name="Google Shape;14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192" y="926478"/>
            <a:ext cx="8384108" cy="3836668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5AF0B1-BCA1-F23C-F5BF-AA657D5DDA96}"/>
              </a:ext>
            </a:extLst>
          </p:cNvPr>
          <p:cNvSpPr/>
          <p:nvPr/>
        </p:nvSpPr>
        <p:spPr>
          <a:xfrm>
            <a:off x="1679517" y="1883417"/>
            <a:ext cx="286444" cy="210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7299A4-43F7-4F78-6566-889253AA9EFA}"/>
              </a:ext>
            </a:extLst>
          </p:cNvPr>
          <p:cNvSpPr/>
          <p:nvPr/>
        </p:nvSpPr>
        <p:spPr>
          <a:xfrm>
            <a:off x="3530011" y="1842238"/>
            <a:ext cx="286444" cy="210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035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Q-Pix: record the time per unit charge</a:t>
            </a:r>
            <a:endParaRPr dirty="0"/>
          </a:p>
        </p:txBody>
      </p:sp>
      <p:pic>
        <p:nvPicPr>
          <p:cNvPr id="8" name="Google Shape;75;p16">
            <a:extLst>
              <a:ext uri="{FF2B5EF4-FFF2-40B4-BE49-F238E27FC236}">
                <a16:creationId xmlns:a16="http://schemas.microsoft.com/office/drawing/2014/main" id="{92D9E371-2818-FEF1-CB05-912093ABFD3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896" t="2942" r="6945" b="49210"/>
          <a:stretch/>
        </p:blipFill>
        <p:spPr>
          <a:xfrm>
            <a:off x="87965" y="1485441"/>
            <a:ext cx="2599025" cy="182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76;p16">
            <a:extLst>
              <a:ext uri="{FF2B5EF4-FFF2-40B4-BE49-F238E27FC236}">
                <a16:creationId xmlns:a16="http://schemas.microsoft.com/office/drawing/2014/main" id="{2CB615CD-F874-79A7-8A1B-FD508615CC6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79314" y="1643469"/>
            <a:ext cx="6298446" cy="182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77;p16">
            <a:extLst>
              <a:ext uri="{FF2B5EF4-FFF2-40B4-BE49-F238E27FC236}">
                <a16:creationId xmlns:a16="http://schemas.microsoft.com/office/drawing/2014/main" id="{197EF773-9470-264E-600C-7DCC4B57FE65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94039" y="1391844"/>
            <a:ext cx="218800" cy="25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78;p16">
            <a:extLst>
              <a:ext uri="{FF2B5EF4-FFF2-40B4-BE49-F238E27FC236}">
                <a16:creationId xmlns:a16="http://schemas.microsoft.com/office/drawing/2014/main" id="{E20487C3-0B43-4C74-B5E5-A5E6C1E339D1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75264" y="1397314"/>
            <a:ext cx="218800" cy="240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79;p16">
            <a:extLst>
              <a:ext uri="{FF2B5EF4-FFF2-40B4-BE49-F238E27FC236}">
                <a16:creationId xmlns:a16="http://schemas.microsoft.com/office/drawing/2014/main" id="{C1D38C8B-2409-C24C-31EB-58C185A8698B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784714" y="1397314"/>
            <a:ext cx="218800" cy="24068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80;p16">
            <a:extLst>
              <a:ext uri="{FF2B5EF4-FFF2-40B4-BE49-F238E27FC236}">
                <a16:creationId xmlns:a16="http://schemas.microsoft.com/office/drawing/2014/main" id="{528B8955-17E5-A3FE-EDFD-D818EB4CC6F0}"/>
              </a:ext>
            </a:extLst>
          </p:cNvPr>
          <p:cNvSpPr txBox="1"/>
          <p:nvPr/>
        </p:nvSpPr>
        <p:spPr>
          <a:xfrm>
            <a:off x="8198839" y="1249194"/>
            <a:ext cx="552600" cy="3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0000"/>
                </a:solidFill>
              </a:rPr>
              <a:t>…</a:t>
            </a:r>
            <a:endParaRPr sz="1800" b="1">
              <a:solidFill>
                <a:srgbClr val="FF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3B7EF97-8CED-733A-33FB-52125ACABDA4}"/>
              </a:ext>
            </a:extLst>
          </p:cNvPr>
          <p:cNvSpPr/>
          <p:nvPr/>
        </p:nvSpPr>
        <p:spPr>
          <a:xfrm>
            <a:off x="921940" y="3088235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2337A8-D56F-DCDA-A1E1-C0F1B09FD5AB}"/>
              </a:ext>
            </a:extLst>
          </p:cNvPr>
          <p:cNvSpPr/>
          <p:nvPr/>
        </p:nvSpPr>
        <p:spPr>
          <a:xfrm>
            <a:off x="1843418" y="3112516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Google Shape;81;p16">
            <a:extLst>
              <a:ext uri="{FF2B5EF4-FFF2-40B4-BE49-F238E27FC236}">
                <a16:creationId xmlns:a16="http://schemas.microsoft.com/office/drawing/2014/main" id="{FB8A658D-C795-BE58-ADF3-50A0C2992CF9}"/>
              </a:ext>
            </a:extLst>
          </p:cNvPr>
          <p:cNvSpPr txBox="1"/>
          <p:nvPr/>
        </p:nvSpPr>
        <p:spPr>
          <a:xfrm>
            <a:off x="354321" y="306231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Integrator with reset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9" name="Google Shape;81;p16">
            <a:extLst>
              <a:ext uri="{FF2B5EF4-FFF2-40B4-BE49-F238E27FC236}">
                <a16:creationId xmlns:a16="http://schemas.microsoft.com/office/drawing/2014/main" id="{D9B212E5-2FD9-AB74-B331-6C171271D25C}"/>
              </a:ext>
            </a:extLst>
          </p:cNvPr>
          <p:cNvSpPr txBox="1"/>
          <p:nvPr/>
        </p:nvSpPr>
        <p:spPr>
          <a:xfrm>
            <a:off x="1418560" y="306231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Comparator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4C262903-3DB4-9B18-B849-FB534D9C5E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sp>
        <p:nvSpPr>
          <p:cNvPr id="21" name="Google Shape;83;p16">
            <a:extLst>
              <a:ext uri="{FF2B5EF4-FFF2-40B4-BE49-F238E27FC236}">
                <a16:creationId xmlns:a16="http://schemas.microsoft.com/office/drawing/2014/main" id="{03282DEC-B9F9-29D1-05F6-0BA40BEF8C12}"/>
              </a:ext>
            </a:extLst>
          </p:cNvPr>
          <p:cNvSpPr txBox="1"/>
          <p:nvPr/>
        </p:nvSpPr>
        <p:spPr>
          <a:xfrm>
            <a:off x="3098470" y="3801775"/>
            <a:ext cx="39861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Reconstruct current (average)</a:t>
            </a:r>
            <a:endParaRPr sz="1800" dirty="0">
              <a:solidFill>
                <a:schemeClr val="tx1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22" name="Google Shape;84;p16">
            <a:extLst>
              <a:ext uri="{FF2B5EF4-FFF2-40B4-BE49-F238E27FC236}">
                <a16:creationId xmlns:a16="http://schemas.microsoft.com/office/drawing/2014/main" id="{983DA542-EA69-5FCB-C401-2BAF74A328CA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03121" y="4197475"/>
            <a:ext cx="151349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85;p16">
            <a:extLst>
              <a:ext uri="{FF2B5EF4-FFF2-40B4-BE49-F238E27FC236}">
                <a16:creationId xmlns:a16="http://schemas.microsoft.com/office/drawing/2014/main" id="{565D462A-2ABD-831A-F65B-7EC6E4EF6BD8}"/>
              </a:ext>
            </a:extLst>
          </p:cNvPr>
          <p:cNvSpPr txBox="1"/>
          <p:nvPr/>
        </p:nvSpPr>
        <p:spPr>
          <a:xfrm>
            <a:off x="61375" y="4502275"/>
            <a:ext cx="254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dk1"/>
                </a:solidFill>
                <a:latin typeface="Palatino" pitchFamily="2" charset="77"/>
                <a:ea typeface="Palatino" pitchFamily="2" charset="77"/>
              </a:rPr>
              <a:t>David Nygren, Yuan Mei</a:t>
            </a:r>
            <a:endParaRPr sz="1300" dirty="0">
              <a:solidFill>
                <a:schemeClr val="dk1"/>
              </a:solidFill>
              <a:latin typeface="Palatino" pitchFamily="2" charset="77"/>
              <a:ea typeface="Palatino" pitchFamily="2" charset="77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dk1"/>
                </a:solidFill>
                <a:latin typeface="Palatino" pitchFamily="2" charset="77"/>
                <a:ea typeface="Palatino" pitchFamily="2" charset="77"/>
                <a:hlinkClick r:id="rId9"/>
              </a:rPr>
              <a:t>arXiv:1809.10213</a:t>
            </a:r>
            <a:endParaRPr sz="1700"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DC451C-77DB-D46B-E605-B1EE594C9794}"/>
              </a:ext>
            </a:extLst>
          </p:cNvPr>
          <p:cNvCxnSpPr/>
          <p:nvPr/>
        </p:nvCxnSpPr>
        <p:spPr>
          <a:xfrm>
            <a:off x="1319564" y="2793161"/>
            <a:ext cx="3758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7330B90-42DB-AD93-CB96-82695B629311}"/>
              </a:ext>
            </a:extLst>
          </p:cNvPr>
          <p:cNvCxnSpPr/>
          <p:nvPr/>
        </p:nvCxnSpPr>
        <p:spPr>
          <a:xfrm>
            <a:off x="2311165" y="2793161"/>
            <a:ext cx="37582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696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311700" y="20728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/>
              <a:t>Q-Pix: record the time per unit charge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1727" y="994951"/>
            <a:ext cx="5666072" cy="3968824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/>
        </p:nvSpPr>
        <p:spPr>
          <a:xfrm>
            <a:off x="4929100" y="694676"/>
            <a:ext cx="4013400" cy="6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Reset threshold: 0.3 </a:t>
            </a:r>
            <a:r>
              <a:rPr lang="en" sz="1800" dirty="0" err="1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fC</a:t>
            </a:r>
            <a:r>
              <a:rPr lang="en" sz="1800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  = 1,900 e-</a:t>
            </a:r>
            <a:endParaRPr sz="1800"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95" name="Google Shape;95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7" name="Google Shape;85;p16">
            <a:extLst>
              <a:ext uri="{FF2B5EF4-FFF2-40B4-BE49-F238E27FC236}">
                <a16:creationId xmlns:a16="http://schemas.microsoft.com/office/drawing/2014/main" id="{5F9F9A10-3500-9412-9E20-E66D4F5D06AB}"/>
              </a:ext>
            </a:extLst>
          </p:cNvPr>
          <p:cNvSpPr txBox="1"/>
          <p:nvPr/>
        </p:nvSpPr>
        <p:spPr>
          <a:xfrm>
            <a:off x="61375" y="4502275"/>
            <a:ext cx="2544600" cy="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dk1"/>
                </a:solidFill>
                <a:latin typeface="Palatino" pitchFamily="2" charset="77"/>
                <a:ea typeface="Palatino" pitchFamily="2" charset="77"/>
              </a:rPr>
              <a:t>David Nygren, Yuan Mei</a:t>
            </a:r>
            <a:endParaRPr sz="1300" dirty="0">
              <a:solidFill>
                <a:schemeClr val="dk1"/>
              </a:solidFill>
              <a:latin typeface="Palatino" pitchFamily="2" charset="77"/>
              <a:ea typeface="Palatino" pitchFamily="2" charset="77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dk1"/>
                </a:solidFill>
                <a:latin typeface="Palatino" pitchFamily="2" charset="77"/>
                <a:ea typeface="Palatino" pitchFamily="2" charset="77"/>
                <a:hlinkClick r:id="rId4"/>
              </a:rPr>
              <a:t>arXiv:1809.10213</a:t>
            </a:r>
            <a:endParaRPr sz="1700"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8" name="Google Shape;75;p16">
            <a:extLst>
              <a:ext uri="{FF2B5EF4-FFF2-40B4-BE49-F238E27FC236}">
                <a16:creationId xmlns:a16="http://schemas.microsoft.com/office/drawing/2014/main" id="{2A574F2A-FD6C-BEB8-2DF4-385921AA169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3896" t="2942" r="6945" b="49210"/>
          <a:stretch/>
        </p:blipFill>
        <p:spPr>
          <a:xfrm>
            <a:off x="87965" y="1485441"/>
            <a:ext cx="2599025" cy="18281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232EC8C-0A9B-0F99-8A1A-CF5E6133DC52}"/>
              </a:ext>
            </a:extLst>
          </p:cNvPr>
          <p:cNvSpPr/>
          <p:nvPr/>
        </p:nvSpPr>
        <p:spPr>
          <a:xfrm>
            <a:off x="921940" y="3088235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1350E1-C0AF-617C-89BC-4A586F1BB185}"/>
              </a:ext>
            </a:extLst>
          </p:cNvPr>
          <p:cNvSpPr/>
          <p:nvPr/>
        </p:nvSpPr>
        <p:spPr>
          <a:xfrm>
            <a:off x="1843418" y="3112516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Google Shape;81;p16">
            <a:extLst>
              <a:ext uri="{FF2B5EF4-FFF2-40B4-BE49-F238E27FC236}">
                <a16:creationId xmlns:a16="http://schemas.microsoft.com/office/drawing/2014/main" id="{8AD3688E-7B99-1810-22F5-08B676BF5D57}"/>
              </a:ext>
            </a:extLst>
          </p:cNvPr>
          <p:cNvSpPr txBox="1"/>
          <p:nvPr/>
        </p:nvSpPr>
        <p:spPr>
          <a:xfrm>
            <a:off x="354321" y="306231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Integrator with reset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2" name="Google Shape;81;p16">
            <a:extLst>
              <a:ext uri="{FF2B5EF4-FFF2-40B4-BE49-F238E27FC236}">
                <a16:creationId xmlns:a16="http://schemas.microsoft.com/office/drawing/2014/main" id="{41A5A619-B504-E506-AA27-EBC1C8E616C4}"/>
              </a:ext>
            </a:extLst>
          </p:cNvPr>
          <p:cNvSpPr txBox="1"/>
          <p:nvPr/>
        </p:nvSpPr>
        <p:spPr>
          <a:xfrm>
            <a:off x="1418560" y="3062314"/>
            <a:ext cx="12468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Comparator</a:t>
            </a:r>
            <a:endParaRPr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185846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Q-Pix at scale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" name="Google Shape;102;p18"/>
          <p:cNvSpPr txBox="1">
            <a:spLocks noGrp="1"/>
          </p:cNvSpPr>
          <p:nvPr>
            <p:ph type="sldNum" idx="12"/>
          </p:nvPr>
        </p:nvSpPr>
        <p:spPr>
          <a:xfrm>
            <a:off x="8521010" y="46794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B5D27F-3F50-6C46-9CB7-863C25418A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37" b="7928"/>
          <a:stretch/>
        </p:blipFill>
        <p:spPr>
          <a:xfrm>
            <a:off x="230178" y="3353078"/>
            <a:ext cx="2268954" cy="1618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AE9D9E-C363-45C0-6DF1-ECF3687290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178" y="1258621"/>
            <a:ext cx="485320" cy="4880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D02BE8-D2CB-3CB0-B0EF-BBE5EB5A83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178" y="2000440"/>
            <a:ext cx="1178976" cy="11426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3FE700-C626-EC94-18C9-CA33FDA9D63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282"/>
          <a:stretch/>
        </p:blipFill>
        <p:spPr>
          <a:xfrm>
            <a:off x="3008524" y="1256252"/>
            <a:ext cx="1770088" cy="38116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6C12A86-BBCC-FB1A-310F-4D7E1C56895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496"/>
          <a:stretch/>
        </p:blipFill>
        <p:spPr>
          <a:xfrm>
            <a:off x="5310953" y="634472"/>
            <a:ext cx="3725582" cy="437950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0017E6-0E5B-4FFF-E2E6-D4E3EA1C2317}"/>
              </a:ext>
            </a:extLst>
          </p:cNvPr>
          <p:cNvSpPr/>
          <p:nvPr/>
        </p:nvSpPr>
        <p:spPr>
          <a:xfrm>
            <a:off x="8212494" y="4756970"/>
            <a:ext cx="459725" cy="2512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668B3A-78FD-8187-D877-8F74190CA7BC}"/>
              </a:ext>
            </a:extLst>
          </p:cNvPr>
          <p:cNvSpPr txBox="1"/>
          <p:nvPr/>
        </p:nvSpPr>
        <p:spPr>
          <a:xfrm>
            <a:off x="230178" y="1034432"/>
            <a:ext cx="720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Pixel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359E14-D7AC-7CAB-DF8D-FBAE03A65A46}"/>
              </a:ext>
            </a:extLst>
          </p:cNvPr>
          <p:cNvSpPr txBox="1"/>
          <p:nvPr/>
        </p:nvSpPr>
        <p:spPr>
          <a:xfrm>
            <a:off x="848364" y="1781353"/>
            <a:ext cx="720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ASIC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A5F60F-B2FE-6A95-7AC9-1956F09E94CB}"/>
              </a:ext>
            </a:extLst>
          </p:cNvPr>
          <p:cNvSpPr txBox="1"/>
          <p:nvPr/>
        </p:nvSpPr>
        <p:spPr>
          <a:xfrm>
            <a:off x="1841244" y="3114609"/>
            <a:ext cx="720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Palatino" pitchFamily="2" charset="77"/>
                <a:ea typeface="Palatino" pitchFamily="2" charset="77"/>
              </a:rPr>
              <a:t>Tile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844D85-A0EF-C9D2-803A-B191BF4DF658}"/>
              </a:ext>
            </a:extLst>
          </p:cNvPr>
          <p:cNvSpPr txBox="1"/>
          <p:nvPr/>
        </p:nvSpPr>
        <p:spPr>
          <a:xfrm>
            <a:off x="2931222" y="1028600"/>
            <a:ext cx="127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Tile array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B3B98DB-C124-AAE3-334E-9245C055A076}"/>
              </a:ext>
            </a:extLst>
          </p:cNvPr>
          <p:cNvCxnSpPr>
            <a:cxnSpLocks/>
          </p:cNvCxnSpPr>
          <p:nvPr/>
        </p:nvCxnSpPr>
        <p:spPr>
          <a:xfrm>
            <a:off x="230178" y="1746699"/>
            <a:ext cx="115927" cy="342431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A27CD5F-B748-698A-553E-6C5672BBCFB1}"/>
              </a:ext>
            </a:extLst>
          </p:cNvPr>
          <p:cNvCxnSpPr>
            <a:cxnSpLocks/>
          </p:cNvCxnSpPr>
          <p:nvPr/>
        </p:nvCxnSpPr>
        <p:spPr>
          <a:xfrm flipH="1">
            <a:off x="535705" y="1746699"/>
            <a:ext cx="169018" cy="34243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0EEAF8-7543-F04E-C839-E234ACE1608B}"/>
              </a:ext>
            </a:extLst>
          </p:cNvPr>
          <p:cNvCxnSpPr>
            <a:cxnSpLocks/>
          </p:cNvCxnSpPr>
          <p:nvPr/>
        </p:nvCxnSpPr>
        <p:spPr>
          <a:xfrm flipH="1">
            <a:off x="452071" y="2747360"/>
            <a:ext cx="184591" cy="678994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0B65CA2-F674-8085-AB68-0470CB675A51}"/>
              </a:ext>
            </a:extLst>
          </p:cNvPr>
          <p:cNvCxnSpPr>
            <a:cxnSpLocks/>
          </p:cNvCxnSpPr>
          <p:nvPr/>
        </p:nvCxnSpPr>
        <p:spPr>
          <a:xfrm flipH="1">
            <a:off x="535705" y="2747360"/>
            <a:ext cx="442788" cy="678994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EF4A0E4-541E-B590-982F-63A11C356B8E}"/>
              </a:ext>
            </a:extLst>
          </p:cNvPr>
          <p:cNvCxnSpPr>
            <a:cxnSpLocks/>
          </p:cNvCxnSpPr>
          <p:nvPr/>
        </p:nvCxnSpPr>
        <p:spPr>
          <a:xfrm>
            <a:off x="2470401" y="3422386"/>
            <a:ext cx="580522" cy="38473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B33C9AE-EF2A-3D3F-9B7D-2534C3612A58}"/>
              </a:ext>
            </a:extLst>
          </p:cNvPr>
          <p:cNvCxnSpPr>
            <a:cxnSpLocks/>
          </p:cNvCxnSpPr>
          <p:nvPr/>
        </p:nvCxnSpPr>
        <p:spPr>
          <a:xfrm flipH="1">
            <a:off x="2470401" y="3943685"/>
            <a:ext cx="580522" cy="995784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C60EBDC-43A6-7F1E-37F8-105F53293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00" y="552381"/>
            <a:ext cx="4045200" cy="1482300"/>
          </a:xfrm>
        </p:spPr>
        <p:txBody>
          <a:bodyPr>
            <a:normAutofit/>
          </a:bodyPr>
          <a:lstStyle/>
          <a:p>
            <a:r>
              <a:rPr lang="en-US" sz="3600" dirty="0"/>
              <a:t>Prior work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C812B82-BA42-0D19-EC14-EE2FD52A000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Prototypes (COTS)</a:t>
            </a:r>
          </a:p>
          <a:p>
            <a:pPr lvl="1"/>
            <a:r>
              <a:rPr lang="en-US" dirty="0"/>
              <a:t>Single-pixel (low noise)</a:t>
            </a:r>
          </a:p>
          <a:p>
            <a:pPr lvl="1"/>
            <a:r>
              <a:rPr lang="en-US" dirty="0"/>
              <a:t>Multi-pixel (event topology)</a:t>
            </a:r>
          </a:p>
          <a:p>
            <a:r>
              <a:rPr lang="en-US" dirty="0"/>
              <a:t>ASICs v0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87D526-8078-3225-AF09-D5911020AC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541C46-96B0-8B20-4567-DBE424E9E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31" y="2209180"/>
            <a:ext cx="3063394" cy="18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236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>
            <a:spLocks noGrp="1"/>
          </p:cNvSpPr>
          <p:nvPr>
            <p:ph type="body" idx="1"/>
          </p:nvPr>
        </p:nvSpPr>
        <p:spPr>
          <a:xfrm>
            <a:off x="311700" y="734300"/>
            <a:ext cx="5528100" cy="368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+"/>
            </a:pPr>
            <a:r>
              <a:rPr lang="en" sz="1800" dirty="0">
                <a:solidFill>
                  <a:schemeClr val="dk1"/>
                </a:solidFill>
              </a:rPr>
              <a:t>Demonstrated 0.46 </a:t>
            </a:r>
            <a:r>
              <a:rPr lang="en" sz="1800" dirty="0" err="1">
                <a:solidFill>
                  <a:schemeClr val="dk1"/>
                </a:solidFill>
              </a:rPr>
              <a:t>fC</a:t>
            </a:r>
            <a:r>
              <a:rPr lang="en" sz="1800" dirty="0">
                <a:solidFill>
                  <a:schemeClr val="dk1"/>
                </a:solidFill>
              </a:rPr>
              <a:t> per reset (~2,900 e-)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+"/>
            </a:pPr>
            <a:r>
              <a:rPr lang="en" sz="1800" dirty="0">
                <a:solidFill>
                  <a:schemeClr val="dk1"/>
                </a:solidFill>
              </a:rPr>
              <a:t>Demonstrated “replenishment” rather than “reset” (prevents lost signal charge)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+"/>
            </a:pPr>
            <a:r>
              <a:rPr lang="en" sz="1800" dirty="0">
                <a:solidFill>
                  <a:schemeClr val="dk1"/>
                </a:solidFill>
              </a:rPr>
              <a:t>Demonstrated reconstruction of signal current equivalent to MIP in </a:t>
            </a:r>
            <a:r>
              <a:rPr lang="en" sz="1800" dirty="0" err="1">
                <a:solidFill>
                  <a:schemeClr val="dk1"/>
                </a:solidFill>
              </a:rPr>
              <a:t>LAr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123" name="Google Shape;12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124" name="Google Shape;12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5725" y="703250"/>
            <a:ext cx="2803700" cy="4032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2249" y="2624004"/>
            <a:ext cx="2971744" cy="211187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1"/>
          <p:cNvSpPr txBox="1">
            <a:spLocks noGrp="1"/>
          </p:cNvSpPr>
          <p:nvPr>
            <p:ph type="title"/>
          </p:nvPr>
        </p:nvSpPr>
        <p:spPr>
          <a:xfrm>
            <a:off x="311700" y="2287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dirty="0">
                <a:latin typeface="Palatino"/>
                <a:ea typeface="Palatino"/>
                <a:cs typeface="Palatino"/>
                <a:sym typeface="Palatino"/>
              </a:rPr>
              <a:t>Q-Pix front-end with sub-</a:t>
            </a:r>
            <a:r>
              <a:rPr lang="en" sz="2800" dirty="0" err="1">
                <a:latin typeface="Palatino"/>
                <a:ea typeface="Palatino"/>
                <a:cs typeface="Palatino"/>
                <a:sym typeface="Palatino"/>
              </a:rPr>
              <a:t>fC</a:t>
            </a:r>
            <a:r>
              <a:rPr lang="en" sz="2800" dirty="0">
                <a:latin typeface="Palatino"/>
                <a:ea typeface="Palatino"/>
                <a:cs typeface="Palatino"/>
                <a:sym typeface="Palatino"/>
              </a:rPr>
              <a:t> reset threshold</a:t>
            </a:r>
            <a:endParaRPr sz="28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2" name="Google Shape;134;p22">
            <a:extLst>
              <a:ext uri="{FF2B5EF4-FFF2-40B4-BE49-F238E27FC236}">
                <a16:creationId xmlns:a16="http://schemas.microsoft.com/office/drawing/2014/main" id="{013ED2C9-ABD6-8379-D674-2012D8B34C78}"/>
              </a:ext>
            </a:extLst>
          </p:cNvPr>
          <p:cNvSpPr txBox="1"/>
          <p:nvPr/>
        </p:nvSpPr>
        <p:spPr>
          <a:xfrm>
            <a:off x="137575" y="4519749"/>
            <a:ext cx="2867100" cy="498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1100" dirty="0">
                <a:solidFill>
                  <a:schemeClr val="dk2"/>
                </a:solidFill>
                <a:latin typeface="Palatino" pitchFamily="2" charset="77"/>
                <a:ea typeface="Palatino" pitchFamily="2" charset="77"/>
              </a:rPr>
              <a:t>Led by Yuan Mei (LBL) and Peng Miao (LBL)</a:t>
            </a:r>
            <a:r>
              <a:rPr lang="en" sz="1100" u="sng" dirty="0">
                <a:solidFill>
                  <a:schemeClr val="hlink"/>
                </a:solidFill>
                <a:latin typeface="Palatino" pitchFamily="2" charset="77"/>
                <a:ea typeface="Palatino" pitchFamily="2" charset="77"/>
                <a:hlinkClick r:id="rId5"/>
              </a:rPr>
              <a:t> </a:t>
            </a:r>
            <a:br>
              <a:rPr lang="en" sz="1100" u="sng" dirty="0">
                <a:solidFill>
                  <a:schemeClr val="hlink"/>
                </a:solidFill>
                <a:latin typeface="Palatino" pitchFamily="2" charset="77"/>
                <a:ea typeface="Palatino" pitchFamily="2" charset="77"/>
                <a:hlinkClick r:id="rId5"/>
              </a:rPr>
            </a:br>
            <a:r>
              <a:rPr lang="en" sz="1300" u="sng" dirty="0">
                <a:solidFill>
                  <a:schemeClr val="hlink"/>
                </a:solidFill>
                <a:latin typeface="Palatino" pitchFamily="2" charset="77"/>
                <a:ea typeface="Palatino" pitchFamily="2" charset="77"/>
                <a:hlinkClick r:id="rId5"/>
              </a:rPr>
              <a:t>arXiv:2311.09568</a:t>
            </a:r>
            <a:endParaRPr lang="en" sz="1300" u="sng" dirty="0">
              <a:solidFill>
                <a:schemeClr val="hlink"/>
              </a:solidFill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73262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311700" y="2287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>
                <a:latin typeface="Palatino"/>
                <a:ea typeface="Palatino"/>
                <a:cs typeface="Palatino"/>
                <a:sym typeface="Palatino"/>
              </a:rPr>
              <a:t>Q-Pix front-end with sub-</a:t>
            </a:r>
            <a:r>
              <a:rPr lang="en" dirty="0" err="1">
                <a:latin typeface="Palatino"/>
                <a:ea typeface="Palatino"/>
                <a:cs typeface="Palatino"/>
                <a:sym typeface="Palatino"/>
              </a:rPr>
              <a:t>fC</a:t>
            </a:r>
            <a:r>
              <a:rPr lang="en" dirty="0">
                <a:latin typeface="Palatino"/>
                <a:ea typeface="Palatino"/>
                <a:cs typeface="Palatino"/>
                <a:sym typeface="Palatino"/>
              </a:rPr>
              <a:t> reset threshold</a:t>
            </a:r>
            <a:endParaRPr dirty="0"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id="133" name="Google Shape;133;p22"/>
          <p:cNvPicPr preferRelativeResize="0"/>
          <p:nvPr/>
        </p:nvPicPr>
        <p:blipFill rotWithShape="1">
          <a:blip r:embed="rId3">
            <a:alphaModFix/>
          </a:blip>
          <a:srcRect t="2987"/>
          <a:stretch/>
        </p:blipFill>
        <p:spPr>
          <a:xfrm>
            <a:off x="1028250" y="1096375"/>
            <a:ext cx="7775877" cy="3749826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2"/>
          <p:cNvSpPr txBox="1"/>
          <p:nvPr/>
        </p:nvSpPr>
        <p:spPr>
          <a:xfrm>
            <a:off x="137575" y="4694375"/>
            <a:ext cx="28671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 dirty="0">
                <a:solidFill>
                  <a:schemeClr val="hlink"/>
                </a:solidFill>
                <a:latin typeface="Palatino" pitchFamily="2" charset="77"/>
                <a:ea typeface="Palatino" pitchFamily="2" charset="77"/>
                <a:hlinkClick r:id="rId4"/>
              </a:rPr>
              <a:t>arXiv:2311.09568</a:t>
            </a:r>
            <a:endParaRPr sz="1700"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35" name="Google Shape;135;p22"/>
          <p:cNvSpPr txBox="1"/>
          <p:nvPr/>
        </p:nvSpPr>
        <p:spPr>
          <a:xfrm>
            <a:off x="1348350" y="725225"/>
            <a:ext cx="2043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8E7CC3"/>
                </a:solidFill>
                <a:latin typeface="Palatino" pitchFamily="2" charset="77"/>
                <a:ea typeface="Palatino" pitchFamily="2" charset="77"/>
              </a:rPr>
              <a:t>Simulation</a:t>
            </a:r>
            <a:endParaRPr sz="1800" b="1" dirty="0">
              <a:solidFill>
                <a:srgbClr val="8E7CC3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36" name="Google Shape;136;p22"/>
          <p:cNvSpPr txBox="1"/>
          <p:nvPr/>
        </p:nvSpPr>
        <p:spPr>
          <a:xfrm>
            <a:off x="5246500" y="725225"/>
            <a:ext cx="2043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8E7CC3"/>
                </a:solidFill>
                <a:latin typeface="Palatino" pitchFamily="2" charset="77"/>
                <a:ea typeface="Palatino" pitchFamily="2" charset="77"/>
              </a:rPr>
              <a:t>Data</a:t>
            </a:r>
            <a:endParaRPr sz="1800" b="1" dirty="0">
              <a:solidFill>
                <a:srgbClr val="8E7CC3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83AB6A-B866-A783-D54B-125617B43EA0}"/>
              </a:ext>
            </a:extLst>
          </p:cNvPr>
          <p:cNvSpPr/>
          <p:nvPr/>
        </p:nvSpPr>
        <p:spPr>
          <a:xfrm>
            <a:off x="5380765" y="1607627"/>
            <a:ext cx="564486" cy="1155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3"/>
          <p:cNvSpPr txBox="1">
            <a:spLocks noGrp="1"/>
          </p:cNvSpPr>
          <p:nvPr>
            <p:ph type="title"/>
          </p:nvPr>
        </p:nvSpPr>
        <p:spPr>
          <a:xfrm>
            <a:off x="311700" y="1168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/>
              <a:t>Multi-channel Q-Pix front-end, event topology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650" y="824275"/>
            <a:ext cx="5258299" cy="12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3"/>
          <p:cNvPicPr preferRelativeResize="0"/>
          <p:nvPr/>
        </p:nvPicPr>
        <p:blipFill rotWithShape="1">
          <a:blip r:embed="rId4">
            <a:alphaModFix/>
          </a:blip>
          <a:srcRect l="14900" t="12732" b="15818"/>
          <a:stretch/>
        </p:blipFill>
        <p:spPr>
          <a:xfrm>
            <a:off x="6216576" y="673973"/>
            <a:ext cx="2867098" cy="1805464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2" name="Google Shape;121;p21">
            <a:extLst>
              <a:ext uri="{FF2B5EF4-FFF2-40B4-BE49-F238E27FC236}">
                <a16:creationId xmlns:a16="http://schemas.microsoft.com/office/drawing/2014/main" id="{9A47D62F-7E4D-175A-7B48-84605BDE00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459" y="2093977"/>
            <a:ext cx="3078341" cy="22967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+"/>
            </a:pPr>
            <a:r>
              <a:rPr lang="en-US" sz="1800" dirty="0">
                <a:solidFill>
                  <a:schemeClr val="dk1"/>
                </a:solidFill>
              </a:rPr>
              <a:t>16 channels</a:t>
            </a:r>
          </a:p>
          <a:p>
            <a:pPr indent="-342900">
              <a:buClr>
                <a:schemeClr val="dk1"/>
              </a:buClr>
              <a:buSzPts val="1800"/>
              <a:buFont typeface="Palatino"/>
              <a:buChar char="+"/>
            </a:pPr>
            <a:r>
              <a:rPr lang="en" sz="1800" dirty="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COTS integrator and comparator </a:t>
            </a:r>
            <a:br>
              <a:rPr lang="en" sz="1800" dirty="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</a:br>
            <a:r>
              <a:rPr lang="en" sz="1800" dirty="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TI IVC102 &amp; AD8561</a:t>
            </a:r>
            <a:endParaRPr lang="en-US"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+"/>
            </a:pPr>
            <a:r>
              <a:rPr lang="en-US" sz="1800" dirty="0">
                <a:solidFill>
                  <a:schemeClr val="dk1"/>
                </a:solidFill>
              </a:rPr>
              <a:t>Measure transverse diffusion of e</a:t>
            </a:r>
            <a:r>
              <a:rPr lang="en-US" sz="1800" baseline="30000" dirty="0">
                <a:solidFill>
                  <a:schemeClr val="dk1"/>
                </a:solidFill>
              </a:rPr>
              <a:t>-</a:t>
            </a:r>
            <a:r>
              <a:rPr lang="en-US" sz="1800" dirty="0">
                <a:solidFill>
                  <a:schemeClr val="dk1"/>
                </a:solidFill>
              </a:rPr>
              <a:t> in gas TPC at room temp.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5AF0B1-BCA1-F23C-F5BF-AA657D5DDA96}"/>
              </a:ext>
            </a:extLst>
          </p:cNvPr>
          <p:cNvSpPr/>
          <p:nvPr/>
        </p:nvSpPr>
        <p:spPr>
          <a:xfrm>
            <a:off x="1679517" y="1883417"/>
            <a:ext cx="286444" cy="210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7299A4-43F7-4F78-6566-889253AA9EFA}"/>
              </a:ext>
            </a:extLst>
          </p:cNvPr>
          <p:cNvSpPr/>
          <p:nvPr/>
        </p:nvSpPr>
        <p:spPr>
          <a:xfrm>
            <a:off x="3530011" y="1842238"/>
            <a:ext cx="286444" cy="210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Google Shape;150;p24">
            <a:extLst>
              <a:ext uri="{FF2B5EF4-FFF2-40B4-BE49-F238E27FC236}">
                <a16:creationId xmlns:a16="http://schemas.microsoft.com/office/drawing/2014/main" id="{4543C050-7C59-C488-279B-55C43752C26B}"/>
              </a:ext>
            </a:extLst>
          </p:cNvPr>
          <p:cNvSpPr txBox="1"/>
          <p:nvPr/>
        </p:nvSpPr>
        <p:spPr>
          <a:xfrm>
            <a:off x="122842" y="4634119"/>
            <a:ext cx="3013500" cy="494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dk1"/>
                </a:solidFill>
                <a:latin typeface="Palatino" pitchFamily="2" charset="77"/>
                <a:ea typeface="Palatino" pitchFamily="2" charset="77"/>
              </a:rPr>
              <a:t>Led by UTA (</a:t>
            </a:r>
            <a:r>
              <a:rPr lang="en" sz="1300" dirty="0" err="1">
                <a:solidFill>
                  <a:schemeClr val="dk1"/>
                </a:solidFill>
                <a:latin typeface="Palatino" pitchFamily="2" charset="77"/>
                <a:ea typeface="Palatino" pitchFamily="2" charset="77"/>
              </a:rPr>
              <a:t>Asaadi</a:t>
            </a:r>
            <a:r>
              <a:rPr lang="en" sz="1300" dirty="0">
                <a:solidFill>
                  <a:schemeClr val="dk1"/>
                </a:solidFill>
                <a:latin typeface="Palatino" pitchFamily="2" charset="77"/>
                <a:ea typeface="Palatino" pitchFamily="2" charset="77"/>
              </a:rPr>
              <a:t>) &amp; Wellesley (JB)</a:t>
            </a:r>
            <a:br>
              <a:rPr lang="en" sz="1300" dirty="0">
                <a:solidFill>
                  <a:schemeClr val="dk1"/>
                </a:solidFill>
                <a:latin typeface="Palatino" pitchFamily="2" charset="77"/>
                <a:ea typeface="Palatino" pitchFamily="2" charset="77"/>
              </a:rPr>
            </a:br>
            <a:r>
              <a:rPr lang="en" sz="1300" dirty="0">
                <a:solidFill>
                  <a:schemeClr val="dk1"/>
                </a:solidFill>
                <a:latin typeface="Palatino" pitchFamily="2" charset="77"/>
                <a:ea typeface="Palatino" pitchFamily="2" charset="77"/>
              </a:rPr>
              <a:t>Upcoming submission, JINST</a:t>
            </a:r>
            <a:endParaRPr sz="1700" dirty="0">
              <a:solidFill>
                <a:schemeClr val="dk2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6" name="Google Shape;310;p27">
            <a:extLst>
              <a:ext uri="{FF2B5EF4-FFF2-40B4-BE49-F238E27FC236}">
                <a16:creationId xmlns:a16="http://schemas.microsoft.com/office/drawing/2014/main" id="{74B5F8BF-14B3-9BC2-0EAC-A76512CF22E4}"/>
              </a:ext>
            </a:extLst>
          </p:cNvPr>
          <p:cNvSpPr txBox="1"/>
          <p:nvPr/>
        </p:nvSpPr>
        <p:spPr>
          <a:xfrm>
            <a:off x="5383405" y="3626419"/>
            <a:ext cx="1150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GEM</a:t>
            </a:r>
            <a:endParaRPr dirty="0"/>
          </a:p>
        </p:txBody>
      </p:sp>
      <p:sp>
        <p:nvSpPr>
          <p:cNvPr id="7" name="Google Shape;314;p27">
            <a:extLst>
              <a:ext uri="{FF2B5EF4-FFF2-40B4-BE49-F238E27FC236}">
                <a16:creationId xmlns:a16="http://schemas.microsoft.com/office/drawing/2014/main" id="{D60ACE03-FA36-1D2E-B4FE-100471740A9E}"/>
              </a:ext>
            </a:extLst>
          </p:cNvPr>
          <p:cNvSpPr/>
          <p:nvPr/>
        </p:nvSpPr>
        <p:spPr>
          <a:xfrm>
            <a:off x="3016680" y="2249744"/>
            <a:ext cx="3013500" cy="1491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15;p27">
            <a:extLst>
              <a:ext uri="{FF2B5EF4-FFF2-40B4-BE49-F238E27FC236}">
                <a16:creationId xmlns:a16="http://schemas.microsoft.com/office/drawing/2014/main" id="{453C208C-3EEE-B0D9-C354-EBA83D5BFAC5}"/>
              </a:ext>
            </a:extLst>
          </p:cNvPr>
          <p:cNvSpPr/>
          <p:nvPr/>
        </p:nvSpPr>
        <p:spPr>
          <a:xfrm>
            <a:off x="2986205" y="3149819"/>
            <a:ext cx="389700" cy="1491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316;p27">
            <a:extLst>
              <a:ext uri="{FF2B5EF4-FFF2-40B4-BE49-F238E27FC236}">
                <a16:creationId xmlns:a16="http://schemas.microsoft.com/office/drawing/2014/main" id="{1383BDFF-4F2B-B3DA-D680-A82C34E5AD24}"/>
              </a:ext>
            </a:extLst>
          </p:cNvPr>
          <p:cNvSpPr/>
          <p:nvPr/>
        </p:nvSpPr>
        <p:spPr>
          <a:xfrm>
            <a:off x="5653205" y="2543519"/>
            <a:ext cx="389700" cy="1491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317;p27">
            <a:extLst>
              <a:ext uri="{FF2B5EF4-FFF2-40B4-BE49-F238E27FC236}">
                <a16:creationId xmlns:a16="http://schemas.microsoft.com/office/drawing/2014/main" id="{D29B5912-AEC1-710C-2850-B2C121E616E9}"/>
              </a:ext>
            </a:extLst>
          </p:cNvPr>
          <p:cNvSpPr/>
          <p:nvPr/>
        </p:nvSpPr>
        <p:spPr>
          <a:xfrm>
            <a:off x="2986205" y="2848319"/>
            <a:ext cx="389700" cy="1491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318;p27">
            <a:extLst>
              <a:ext uri="{FF2B5EF4-FFF2-40B4-BE49-F238E27FC236}">
                <a16:creationId xmlns:a16="http://schemas.microsoft.com/office/drawing/2014/main" id="{B2029D86-DFB1-9B50-3E52-7DC609AFDC53}"/>
              </a:ext>
            </a:extLst>
          </p:cNvPr>
          <p:cNvSpPr/>
          <p:nvPr/>
        </p:nvSpPr>
        <p:spPr>
          <a:xfrm>
            <a:off x="5653205" y="2848319"/>
            <a:ext cx="389700" cy="1491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319;p27">
            <a:extLst>
              <a:ext uri="{FF2B5EF4-FFF2-40B4-BE49-F238E27FC236}">
                <a16:creationId xmlns:a16="http://schemas.microsoft.com/office/drawing/2014/main" id="{86055DE8-72FE-7AD3-6CE4-08320236F9F7}"/>
              </a:ext>
            </a:extLst>
          </p:cNvPr>
          <p:cNvSpPr/>
          <p:nvPr/>
        </p:nvSpPr>
        <p:spPr>
          <a:xfrm>
            <a:off x="2986205" y="2543519"/>
            <a:ext cx="389700" cy="1491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320;p27">
            <a:extLst>
              <a:ext uri="{FF2B5EF4-FFF2-40B4-BE49-F238E27FC236}">
                <a16:creationId xmlns:a16="http://schemas.microsoft.com/office/drawing/2014/main" id="{BDF83755-CAC7-1C46-5D93-70C2CCA8C6BD}"/>
              </a:ext>
            </a:extLst>
          </p:cNvPr>
          <p:cNvSpPr/>
          <p:nvPr/>
        </p:nvSpPr>
        <p:spPr>
          <a:xfrm>
            <a:off x="5653205" y="3153119"/>
            <a:ext cx="389700" cy="1491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321;p27">
            <a:extLst>
              <a:ext uri="{FF2B5EF4-FFF2-40B4-BE49-F238E27FC236}">
                <a16:creationId xmlns:a16="http://schemas.microsoft.com/office/drawing/2014/main" id="{56097CBF-31E4-0467-EE81-1227C8868BC7}"/>
              </a:ext>
            </a:extLst>
          </p:cNvPr>
          <p:cNvSpPr/>
          <p:nvPr/>
        </p:nvSpPr>
        <p:spPr>
          <a:xfrm>
            <a:off x="2986205" y="3457919"/>
            <a:ext cx="389700" cy="1491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322;p27">
            <a:extLst>
              <a:ext uri="{FF2B5EF4-FFF2-40B4-BE49-F238E27FC236}">
                <a16:creationId xmlns:a16="http://schemas.microsoft.com/office/drawing/2014/main" id="{6E2ED79A-A1B0-82FA-CBB1-15248CB447D8}"/>
              </a:ext>
            </a:extLst>
          </p:cNvPr>
          <p:cNvSpPr/>
          <p:nvPr/>
        </p:nvSpPr>
        <p:spPr>
          <a:xfrm>
            <a:off x="5661905" y="3457919"/>
            <a:ext cx="389700" cy="1491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323;p27">
            <a:extLst>
              <a:ext uri="{FF2B5EF4-FFF2-40B4-BE49-F238E27FC236}">
                <a16:creationId xmlns:a16="http://schemas.microsoft.com/office/drawing/2014/main" id="{91AB4358-29B9-B7A5-8388-67B087940EAE}"/>
              </a:ext>
            </a:extLst>
          </p:cNvPr>
          <p:cNvSpPr/>
          <p:nvPr/>
        </p:nvSpPr>
        <p:spPr>
          <a:xfrm>
            <a:off x="3680705" y="3762719"/>
            <a:ext cx="1718100" cy="1491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324;p27">
            <a:extLst>
              <a:ext uri="{FF2B5EF4-FFF2-40B4-BE49-F238E27FC236}">
                <a16:creationId xmlns:a16="http://schemas.microsoft.com/office/drawing/2014/main" id="{57A150E1-4E60-7F89-2474-7A6D85BDEE6F}"/>
              </a:ext>
            </a:extLst>
          </p:cNvPr>
          <p:cNvSpPr/>
          <p:nvPr/>
        </p:nvSpPr>
        <p:spPr>
          <a:xfrm rot="10800000">
            <a:off x="3833105" y="3759419"/>
            <a:ext cx="76200" cy="762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rgbClr val="EDF2F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325;p27">
            <a:extLst>
              <a:ext uri="{FF2B5EF4-FFF2-40B4-BE49-F238E27FC236}">
                <a16:creationId xmlns:a16="http://schemas.microsoft.com/office/drawing/2014/main" id="{B925FF3A-30EB-E5C2-AAA2-0BE8B2BB1EAE}"/>
              </a:ext>
            </a:extLst>
          </p:cNvPr>
          <p:cNvSpPr/>
          <p:nvPr/>
        </p:nvSpPr>
        <p:spPr>
          <a:xfrm>
            <a:off x="3795005" y="37975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326;p27">
            <a:extLst>
              <a:ext uri="{FF2B5EF4-FFF2-40B4-BE49-F238E27FC236}">
                <a16:creationId xmlns:a16="http://schemas.microsoft.com/office/drawing/2014/main" id="{7B46A371-103A-9EB5-6EEF-E8008D88C259}"/>
              </a:ext>
            </a:extLst>
          </p:cNvPr>
          <p:cNvSpPr/>
          <p:nvPr/>
        </p:nvSpPr>
        <p:spPr>
          <a:xfrm rot="230648">
            <a:off x="4442628" y="3911880"/>
            <a:ext cx="76071" cy="76071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327;p27">
            <a:extLst>
              <a:ext uri="{FF2B5EF4-FFF2-40B4-BE49-F238E27FC236}">
                <a16:creationId xmlns:a16="http://schemas.microsoft.com/office/drawing/2014/main" id="{D42EAD28-ACAA-C1FB-FEB6-C162CCBB8F7A}"/>
              </a:ext>
            </a:extLst>
          </p:cNvPr>
          <p:cNvSpPr/>
          <p:nvPr/>
        </p:nvSpPr>
        <p:spPr>
          <a:xfrm rot="10800000">
            <a:off x="3795005" y="37213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328;p27">
            <a:extLst>
              <a:ext uri="{FF2B5EF4-FFF2-40B4-BE49-F238E27FC236}">
                <a16:creationId xmlns:a16="http://schemas.microsoft.com/office/drawing/2014/main" id="{BB5632F8-42FC-868B-0188-1540E5A49098}"/>
              </a:ext>
            </a:extLst>
          </p:cNvPr>
          <p:cNvSpPr/>
          <p:nvPr/>
        </p:nvSpPr>
        <p:spPr>
          <a:xfrm>
            <a:off x="4014080" y="37975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329;p27">
            <a:extLst>
              <a:ext uri="{FF2B5EF4-FFF2-40B4-BE49-F238E27FC236}">
                <a16:creationId xmlns:a16="http://schemas.microsoft.com/office/drawing/2014/main" id="{9422A43A-E085-102F-C96D-894FAA9F5E6E}"/>
              </a:ext>
            </a:extLst>
          </p:cNvPr>
          <p:cNvSpPr/>
          <p:nvPr/>
        </p:nvSpPr>
        <p:spPr>
          <a:xfrm rot="10800000">
            <a:off x="4014080" y="37213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330;p27">
            <a:extLst>
              <a:ext uri="{FF2B5EF4-FFF2-40B4-BE49-F238E27FC236}">
                <a16:creationId xmlns:a16="http://schemas.microsoft.com/office/drawing/2014/main" id="{F0650360-AE1C-1C24-2314-B98AFC3240FE}"/>
              </a:ext>
            </a:extLst>
          </p:cNvPr>
          <p:cNvSpPr/>
          <p:nvPr/>
        </p:nvSpPr>
        <p:spPr>
          <a:xfrm>
            <a:off x="4233155" y="37975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31;p27">
            <a:extLst>
              <a:ext uri="{FF2B5EF4-FFF2-40B4-BE49-F238E27FC236}">
                <a16:creationId xmlns:a16="http://schemas.microsoft.com/office/drawing/2014/main" id="{19D1F6CF-1B17-6C14-0407-E02617A743CC}"/>
              </a:ext>
            </a:extLst>
          </p:cNvPr>
          <p:cNvSpPr/>
          <p:nvPr/>
        </p:nvSpPr>
        <p:spPr>
          <a:xfrm>
            <a:off x="4452230" y="37975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332;p27">
            <a:extLst>
              <a:ext uri="{FF2B5EF4-FFF2-40B4-BE49-F238E27FC236}">
                <a16:creationId xmlns:a16="http://schemas.microsoft.com/office/drawing/2014/main" id="{5C0B81D8-D0A8-4BE5-A0EC-413831FB83A7}"/>
              </a:ext>
            </a:extLst>
          </p:cNvPr>
          <p:cNvSpPr/>
          <p:nvPr/>
        </p:nvSpPr>
        <p:spPr>
          <a:xfrm rot="10800000">
            <a:off x="4233155" y="37213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333;p27">
            <a:extLst>
              <a:ext uri="{FF2B5EF4-FFF2-40B4-BE49-F238E27FC236}">
                <a16:creationId xmlns:a16="http://schemas.microsoft.com/office/drawing/2014/main" id="{35732A88-4F03-ABF5-B0A5-3703948432D2}"/>
              </a:ext>
            </a:extLst>
          </p:cNvPr>
          <p:cNvSpPr/>
          <p:nvPr/>
        </p:nvSpPr>
        <p:spPr>
          <a:xfrm rot="10800000">
            <a:off x="4452230" y="37213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334;p27">
            <a:extLst>
              <a:ext uri="{FF2B5EF4-FFF2-40B4-BE49-F238E27FC236}">
                <a16:creationId xmlns:a16="http://schemas.microsoft.com/office/drawing/2014/main" id="{2304BF55-7988-75C8-9045-37F5E0B62269}"/>
              </a:ext>
            </a:extLst>
          </p:cNvPr>
          <p:cNvSpPr/>
          <p:nvPr/>
        </p:nvSpPr>
        <p:spPr>
          <a:xfrm rot="10800000">
            <a:off x="4671305" y="37213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35;p27">
            <a:extLst>
              <a:ext uri="{FF2B5EF4-FFF2-40B4-BE49-F238E27FC236}">
                <a16:creationId xmlns:a16="http://schemas.microsoft.com/office/drawing/2014/main" id="{0CC7AB03-9A07-1277-E3D3-3F5E96B0347C}"/>
              </a:ext>
            </a:extLst>
          </p:cNvPr>
          <p:cNvSpPr/>
          <p:nvPr/>
        </p:nvSpPr>
        <p:spPr>
          <a:xfrm>
            <a:off x="4671305" y="37975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36;p27">
            <a:extLst>
              <a:ext uri="{FF2B5EF4-FFF2-40B4-BE49-F238E27FC236}">
                <a16:creationId xmlns:a16="http://schemas.microsoft.com/office/drawing/2014/main" id="{E09476E3-BC0F-5A35-AC02-2CD1E047A69D}"/>
              </a:ext>
            </a:extLst>
          </p:cNvPr>
          <p:cNvSpPr/>
          <p:nvPr/>
        </p:nvSpPr>
        <p:spPr>
          <a:xfrm>
            <a:off x="4876080" y="37975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37;p27">
            <a:extLst>
              <a:ext uri="{FF2B5EF4-FFF2-40B4-BE49-F238E27FC236}">
                <a16:creationId xmlns:a16="http://schemas.microsoft.com/office/drawing/2014/main" id="{376EE707-0172-D275-27EF-685F0DCE10CC}"/>
              </a:ext>
            </a:extLst>
          </p:cNvPr>
          <p:cNvSpPr/>
          <p:nvPr/>
        </p:nvSpPr>
        <p:spPr>
          <a:xfrm>
            <a:off x="5109455" y="37975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38;p27">
            <a:extLst>
              <a:ext uri="{FF2B5EF4-FFF2-40B4-BE49-F238E27FC236}">
                <a16:creationId xmlns:a16="http://schemas.microsoft.com/office/drawing/2014/main" id="{8815229B-C232-721F-5891-A37104E100ED}"/>
              </a:ext>
            </a:extLst>
          </p:cNvPr>
          <p:cNvSpPr/>
          <p:nvPr/>
        </p:nvSpPr>
        <p:spPr>
          <a:xfrm rot="10800000">
            <a:off x="4876080" y="37213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39;p27">
            <a:extLst>
              <a:ext uri="{FF2B5EF4-FFF2-40B4-BE49-F238E27FC236}">
                <a16:creationId xmlns:a16="http://schemas.microsoft.com/office/drawing/2014/main" id="{7CABB629-B858-483F-9D4A-41627A66FC27}"/>
              </a:ext>
            </a:extLst>
          </p:cNvPr>
          <p:cNvSpPr/>
          <p:nvPr/>
        </p:nvSpPr>
        <p:spPr>
          <a:xfrm rot="10800000">
            <a:off x="5109455" y="3721319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40;p27">
            <a:extLst>
              <a:ext uri="{FF2B5EF4-FFF2-40B4-BE49-F238E27FC236}">
                <a16:creationId xmlns:a16="http://schemas.microsoft.com/office/drawing/2014/main" id="{3F19C437-7956-068D-57C9-C87B71498A4C}"/>
              </a:ext>
            </a:extLst>
          </p:cNvPr>
          <p:cNvSpPr/>
          <p:nvPr/>
        </p:nvSpPr>
        <p:spPr>
          <a:xfrm>
            <a:off x="3021680" y="4046019"/>
            <a:ext cx="3013500" cy="149100"/>
          </a:xfrm>
          <a:prstGeom prst="rect">
            <a:avLst/>
          </a:prstGeom>
          <a:solidFill>
            <a:srgbClr val="59595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1;p27">
            <a:extLst>
              <a:ext uri="{FF2B5EF4-FFF2-40B4-BE49-F238E27FC236}">
                <a16:creationId xmlns:a16="http://schemas.microsoft.com/office/drawing/2014/main" id="{F3D31C4D-A36F-4BDB-F0D8-16D284023D35}"/>
              </a:ext>
            </a:extLst>
          </p:cNvPr>
          <p:cNvSpPr/>
          <p:nvPr/>
        </p:nvSpPr>
        <p:spPr>
          <a:xfrm rot="10800000" flipH="1">
            <a:off x="4299755" y="2398844"/>
            <a:ext cx="361800" cy="42900"/>
          </a:xfrm>
          <a:prstGeom prst="rect">
            <a:avLst/>
          </a:prstGeom>
          <a:solidFill>
            <a:srgbClr val="BF9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5" name="Google Shape;342;p27">
            <a:extLst>
              <a:ext uri="{FF2B5EF4-FFF2-40B4-BE49-F238E27FC236}">
                <a16:creationId xmlns:a16="http://schemas.microsoft.com/office/drawing/2014/main" id="{6CBF8B92-36FC-566C-96C7-A1B1D0E7C9EE}"/>
              </a:ext>
            </a:extLst>
          </p:cNvPr>
          <p:cNvCxnSpPr>
            <a:cxnSpLocks/>
            <a:endCxn id="41" idx="7"/>
          </p:cNvCxnSpPr>
          <p:nvPr/>
        </p:nvCxnSpPr>
        <p:spPr>
          <a:xfrm flipH="1" flipV="1">
            <a:off x="4496239" y="2485916"/>
            <a:ext cx="975761" cy="285509"/>
          </a:xfrm>
          <a:prstGeom prst="straightConnector1">
            <a:avLst/>
          </a:prstGeom>
          <a:noFill/>
          <a:ln w="19050" cap="flat" cmpd="sng">
            <a:solidFill>
              <a:srgbClr val="66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" name="Google Shape;343;p27">
            <a:extLst>
              <a:ext uri="{FF2B5EF4-FFF2-40B4-BE49-F238E27FC236}">
                <a16:creationId xmlns:a16="http://schemas.microsoft.com/office/drawing/2014/main" id="{6DD8E828-995E-4B33-BFB0-C9A45E6B0B53}"/>
              </a:ext>
            </a:extLst>
          </p:cNvPr>
          <p:cNvCxnSpPr>
            <a:cxnSpLocks/>
          </p:cNvCxnSpPr>
          <p:nvPr/>
        </p:nvCxnSpPr>
        <p:spPr>
          <a:xfrm flipH="1">
            <a:off x="5472000" y="2764069"/>
            <a:ext cx="694210" cy="0"/>
          </a:xfrm>
          <a:prstGeom prst="straightConnector1">
            <a:avLst/>
          </a:prstGeom>
          <a:noFill/>
          <a:ln w="19050" cap="flat" cmpd="sng">
            <a:solidFill>
              <a:srgbClr val="66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45;p27">
            <a:extLst>
              <a:ext uri="{FF2B5EF4-FFF2-40B4-BE49-F238E27FC236}">
                <a16:creationId xmlns:a16="http://schemas.microsoft.com/office/drawing/2014/main" id="{78778937-E791-81EC-EB30-0FD1D2BD682C}"/>
              </a:ext>
            </a:extLst>
          </p:cNvPr>
          <p:cNvSpPr txBox="1"/>
          <p:nvPr/>
        </p:nvSpPr>
        <p:spPr>
          <a:xfrm>
            <a:off x="6166210" y="2561519"/>
            <a:ext cx="1115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/>
              <a:t>Xenon Flash Lamp (fiber)</a:t>
            </a:r>
            <a:endParaRPr sz="1200" dirty="0"/>
          </a:p>
        </p:txBody>
      </p:sp>
      <p:sp>
        <p:nvSpPr>
          <p:cNvPr id="38" name="Google Shape;346;p27">
            <a:extLst>
              <a:ext uri="{FF2B5EF4-FFF2-40B4-BE49-F238E27FC236}">
                <a16:creationId xmlns:a16="http://schemas.microsoft.com/office/drawing/2014/main" id="{510734DE-637A-C5C8-10A5-38F53B4C4E18}"/>
              </a:ext>
            </a:extLst>
          </p:cNvPr>
          <p:cNvSpPr txBox="1"/>
          <p:nvPr/>
        </p:nvSpPr>
        <p:spPr>
          <a:xfrm>
            <a:off x="6939155" y="4434666"/>
            <a:ext cx="18576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Readout</a:t>
            </a:r>
            <a:br>
              <a:rPr lang="en" dirty="0"/>
            </a:br>
            <a:r>
              <a:rPr lang="en" dirty="0"/>
              <a:t>Electronics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39" name="Google Shape;351;p27">
            <a:extLst>
              <a:ext uri="{FF2B5EF4-FFF2-40B4-BE49-F238E27FC236}">
                <a16:creationId xmlns:a16="http://schemas.microsoft.com/office/drawing/2014/main" id="{D157F18B-5E4A-2487-8349-21EE26304007}"/>
              </a:ext>
            </a:extLst>
          </p:cNvPr>
          <p:cNvCxnSpPr/>
          <p:nvPr/>
        </p:nvCxnSpPr>
        <p:spPr>
          <a:xfrm>
            <a:off x="4521155" y="4054616"/>
            <a:ext cx="2418000" cy="612300"/>
          </a:xfrm>
          <a:prstGeom prst="bentConnector3">
            <a:avLst>
              <a:gd name="adj1" fmla="val -153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0" name="Google Shape;352;p27">
            <a:extLst>
              <a:ext uri="{FF2B5EF4-FFF2-40B4-BE49-F238E27FC236}">
                <a16:creationId xmlns:a16="http://schemas.microsoft.com/office/drawing/2014/main" id="{D5D333ED-8296-0760-6EAB-5A0A8367E5E3}"/>
              </a:ext>
            </a:extLst>
          </p:cNvPr>
          <p:cNvSpPr txBox="1"/>
          <p:nvPr/>
        </p:nvSpPr>
        <p:spPr>
          <a:xfrm>
            <a:off x="3758020" y="2425394"/>
            <a:ext cx="740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/>
              <a:t>Gold</a:t>
            </a:r>
            <a:endParaRPr sz="1200" dirty="0"/>
          </a:p>
        </p:txBody>
      </p:sp>
      <p:sp>
        <p:nvSpPr>
          <p:cNvPr id="41" name="Google Shape;353;p27">
            <a:extLst>
              <a:ext uri="{FF2B5EF4-FFF2-40B4-BE49-F238E27FC236}">
                <a16:creationId xmlns:a16="http://schemas.microsoft.com/office/drawing/2014/main" id="{21445487-1497-5E99-7428-DFC4753ECC33}"/>
              </a:ext>
            </a:extLst>
          </p:cNvPr>
          <p:cNvSpPr/>
          <p:nvPr/>
        </p:nvSpPr>
        <p:spPr>
          <a:xfrm>
            <a:off x="4473193" y="2480644"/>
            <a:ext cx="27000" cy="36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54;p27">
            <a:extLst>
              <a:ext uri="{FF2B5EF4-FFF2-40B4-BE49-F238E27FC236}">
                <a16:creationId xmlns:a16="http://schemas.microsoft.com/office/drawing/2014/main" id="{F432E931-205C-3AA0-C3E8-0E354D1161ED}"/>
              </a:ext>
            </a:extLst>
          </p:cNvPr>
          <p:cNvSpPr/>
          <p:nvPr/>
        </p:nvSpPr>
        <p:spPr>
          <a:xfrm>
            <a:off x="4425218" y="2543519"/>
            <a:ext cx="27000" cy="36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355;p27">
            <a:extLst>
              <a:ext uri="{FF2B5EF4-FFF2-40B4-BE49-F238E27FC236}">
                <a16:creationId xmlns:a16="http://schemas.microsoft.com/office/drawing/2014/main" id="{1A4CD920-C26F-280B-0F31-931FDB44906F}"/>
              </a:ext>
            </a:extLst>
          </p:cNvPr>
          <p:cNvSpPr/>
          <p:nvPr/>
        </p:nvSpPr>
        <p:spPr>
          <a:xfrm>
            <a:off x="4501043" y="2543519"/>
            <a:ext cx="27000" cy="360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4" name="Google Shape;358;p27">
            <a:extLst>
              <a:ext uri="{FF2B5EF4-FFF2-40B4-BE49-F238E27FC236}">
                <a16:creationId xmlns:a16="http://schemas.microsoft.com/office/drawing/2014/main" id="{FACB8BAE-07C6-111F-70CC-2DBB5148692B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65368" y="4247374"/>
            <a:ext cx="911574" cy="879247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48" name="Google Shape;357;p27">
            <a:extLst>
              <a:ext uri="{FF2B5EF4-FFF2-40B4-BE49-F238E27FC236}">
                <a16:creationId xmlns:a16="http://schemas.microsoft.com/office/drawing/2014/main" id="{4D9C0FE5-4849-6D04-D867-4DEABBE1AF05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b="22274"/>
          <a:stretch/>
        </p:blipFill>
        <p:spPr>
          <a:xfrm>
            <a:off x="3592855" y="800834"/>
            <a:ext cx="1790725" cy="2803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867795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707</Words>
  <Application>Microsoft Macintosh PowerPoint</Application>
  <PresentationFormat>On-screen Show (16:9)</PresentationFormat>
  <Paragraphs>155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Palatino</vt:lpstr>
      <vt:lpstr>Simple Light</vt:lpstr>
      <vt:lpstr>Q-Pix: a scalable pixel readout for       liquid noble detectors</vt:lpstr>
      <vt:lpstr>Q-Pix: record the time per unit charge</vt:lpstr>
      <vt:lpstr>Q-Pix: record the time per unit charge</vt:lpstr>
      <vt:lpstr>Q-Pix: record the time per unit charge </vt:lpstr>
      <vt:lpstr>Q-Pix at scale </vt:lpstr>
      <vt:lpstr>Prior work</vt:lpstr>
      <vt:lpstr>Q-Pix front-end with sub-fC reset threshold</vt:lpstr>
      <vt:lpstr>Q-Pix front-end with sub-fC reset threshold</vt:lpstr>
      <vt:lpstr>Multi-channel Q-Pix front-end, event topology </vt:lpstr>
      <vt:lpstr>Multi-channel Q-Pix front-end, event topology </vt:lpstr>
      <vt:lpstr>Q-Pix ASICs (v0 in-hand) </vt:lpstr>
      <vt:lpstr>Looking ahead</vt:lpstr>
      <vt:lpstr>Multimodal Q-Pix: charge &amp; light </vt:lpstr>
      <vt:lpstr>Multimodal Q-Pix: charge &amp; light </vt:lpstr>
      <vt:lpstr>Multimodal Q-Pix: charge &amp; light </vt:lpstr>
      <vt:lpstr>ASIC testing and development</vt:lpstr>
      <vt:lpstr>Wish list / DRD2 synergy</vt:lpstr>
      <vt:lpstr>Thank you</vt:lpstr>
      <vt:lpstr>Extras</vt:lpstr>
      <vt:lpstr>Example waveform (MIP in LAr)</vt:lpstr>
      <vt:lpstr>Multimodal Q-Pix: charge &amp; light </vt:lpstr>
      <vt:lpstr>Multi-channel Q-Pix front-end, event topology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Q-Pix: a scalable readout for  large-scale liquid noble detectors</dc:title>
  <cp:lastModifiedBy>James Battat</cp:lastModifiedBy>
  <cp:revision>102</cp:revision>
  <dcterms:modified xsi:type="dcterms:W3CDTF">2024-02-05T05:45:45Z</dcterms:modified>
</cp:coreProperties>
</file>