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79" r:id="rId6"/>
    <p:sldId id="284" r:id="rId7"/>
    <p:sldId id="285" r:id="rId8"/>
    <p:sldId id="288" r:id="rId9"/>
    <p:sldId id="292" r:id="rId10"/>
    <p:sldId id="298" r:id="rId11"/>
    <p:sldId id="296" r:id="rId12"/>
    <p:sldId id="302" r:id="rId13"/>
    <p:sldId id="310" r:id="rId14"/>
    <p:sldId id="311" r:id="rId15"/>
    <p:sldId id="309" r:id="rId16"/>
    <p:sldId id="295" r:id="rId17"/>
    <p:sldId id="301" r:id="rId18"/>
    <p:sldId id="307" r:id="rId19"/>
    <p:sldId id="308" r:id="rId20"/>
    <p:sldId id="315" r:id="rId21"/>
    <p:sldId id="300" r:id="rId22"/>
    <p:sldId id="299" r:id="rId23"/>
    <p:sldId id="312" r:id="rId24"/>
    <p:sldId id="314" r:id="rId25"/>
    <p:sldId id="290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346"/>
    <a:srgbClr val="FF0000"/>
    <a:srgbClr val="E0F2F7"/>
    <a:srgbClr val="D3E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32" autoAdjust="0"/>
    <p:restoredTop sz="94608"/>
  </p:normalViewPr>
  <p:slideViewPr>
    <p:cSldViewPr snapToGrid="0" snapToObjects="1" showGuides="1">
      <p:cViewPr varScale="1">
        <p:scale>
          <a:sx n="162" d="100"/>
          <a:sy n="162" d="100"/>
        </p:scale>
        <p:origin x="606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720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i-FI" dirty="0"/>
              <a:t>HL-LHC BGV/BGI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0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0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081067"/>
            <a:ext cx="7200000" cy="1350000"/>
          </a:xfrm>
        </p:spPr>
        <p:txBody>
          <a:bodyPr/>
          <a:lstStyle/>
          <a:p>
            <a:r>
              <a:rPr lang="en-US" dirty="0"/>
              <a:t>LHC-BGI: </a:t>
            </a:r>
            <a:br>
              <a:rPr lang="en-US" dirty="0"/>
            </a:br>
            <a:r>
              <a:rPr lang="en-US" dirty="0"/>
              <a:t>Design with 4DPhoton Timepix4 Mount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F5E2A-311A-7848-9CD8-E63632A506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BGI Meeting – 24</a:t>
            </a:r>
            <a:r>
              <a:rPr lang="en-US" baseline="30000" dirty="0"/>
              <a:t>th</a:t>
            </a:r>
            <a:r>
              <a:rPr lang="en-US" dirty="0"/>
              <a:t> January 2024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520D1DA-DF25-7146-9233-790DD9226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058016"/>
            <a:ext cx="7012379" cy="1239598"/>
          </a:xfrm>
        </p:spPr>
        <p:txBody>
          <a:bodyPr>
            <a:normAutofit/>
          </a:bodyPr>
          <a:lstStyle/>
          <a:p>
            <a:r>
              <a:rPr lang="en-US" dirty="0"/>
              <a:t>Clara Fleisig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9A7D1-706B-F05E-5EF8-9D096FB21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EF409-CE90-C51F-C735-CC610550C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980" y="943483"/>
            <a:ext cx="1706659" cy="540000"/>
          </a:xfrm>
        </p:spPr>
        <p:txBody>
          <a:bodyPr/>
          <a:lstStyle/>
          <a:p>
            <a:r>
              <a:rPr lang="en-US" dirty="0"/>
              <a:t>Varying Flange Size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23694C-3552-B86D-B4B7-5D3E928F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4DE52-947E-A59B-73A4-6C06DC12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C4CF10-1A0C-8CC2-1EAC-0E0E8745863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08036ED-7AC5-CCCB-2CAB-43A46DB7EAB3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8" name="Picture 7" descr="A diagram of a normalized signal&#10;&#10;Description automatically generated with medium confidence">
            <a:extLst>
              <a:ext uri="{FF2B5EF4-FFF2-40B4-BE49-F238E27FC236}">
                <a16:creationId xmlns:a16="http://schemas.microsoft.com/office/drawing/2014/main" id="{87A00F72-2767-BF32-14D3-AF477902D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223" y="2268209"/>
            <a:ext cx="3045551" cy="2284163"/>
          </a:xfrm>
          <a:prstGeom prst="rect">
            <a:avLst/>
          </a:prstGeom>
        </p:spPr>
      </p:pic>
      <p:pic>
        <p:nvPicPr>
          <p:cNvPr id="11" name="Picture 10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917252F8-8987-5C9E-E139-9D751205F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35" y="2268209"/>
            <a:ext cx="3045551" cy="2284163"/>
          </a:xfrm>
          <a:prstGeom prst="rect">
            <a:avLst/>
          </a:prstGeom>
        </p:spPr>
      </p:pic>
      <p:pic>
        <p:nvPicPr>
          <p:cNvPr id="13" name="Picture 12" descr="A graph of a normalized signal&#10;&#10;Description automatically generated with medium confidence">
            <a:extLst>
              <a:ext uri="{FF2B5EF4-FFF2-40B4-BE49-F238E27FC236}">
                <a16:creationId xmlns:a16="http://schemas.microsoft.com/office/drawing/2014/main" id="{C08729ED-4059-D394-63ED-80D2DE79B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248" y="22347"/>
            <a:ext cx="3045551" cy="2284164"/>
          </a:xfrm>
          <a:prstGeom prst="rect">
            <a:avLst/>
          </a:prstGeom>
        </p:spPr>
      </p:pic>
      <p:pic>
        <p:nvPicPr>
          <p:cNvPr id="15" name="Picture 14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FB261C44-CB53-5B8E-0772-C2BB025AD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9222" y="71401"/>
            <a:ext cx="3045551" cy="2284163"/>
          </a:xfrm>
          <a:prstGeom prst="rect">
            <a:avLst/>
          </a:prstGeom>
        </p:spPr>
      </p:pic>
      <p:pic>
        <p:nvPicPr>
          <p:cNvPr id="17" name="Picture 16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1FF8F3F9-D982-F640-08C5-3FF743E06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1249" y="2259480"/>
            <a:ext cx="3045551" cy="228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22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17537-557F-A8CB-570B-09CDE2405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EC484-DC9B-FD8F-F375-93E8CCDD1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Varying Flange Size Recommendations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CC80B1-0AF6-D4A3-381D-57562F24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914A5-0319-38E6-8707-A8E0080F9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F71D92-1090-7A3A-9A09-0570EAAF5F23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488451B8-56A9-D265-6B85-03CBA66FB31D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6B086990-2145-2658-4266-31F426F70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7D1BF8FE-BF0A-DC8E-B3A4-21B723386F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625DD27B-EDD7-1A47-4CEC-5EA200EE60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9329473D-3603-3E81-F37F-637378D27F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3553C2-861C-7B7E-069C-8D375B00D4A3}"/>
              </a:ext>
            </a:extLst>
          </p:cNvPr>
          <p:cNvSpPr txBox="1"/>
          <p:nvPr/>
        </p:nvSpPr>
        <p:spPr>
          <a:xfrm>
            <a:off x="849085" y="1053114"/>
            <a:ext cx="75040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Other Considerations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&gt; CF250 require M10 instead of M8 screws</a:t>
            </a:r>
          </a:p>
          <a:p>
            <a:endParaRPr lang="en-US" dirty="0"/>
          </a:p>
          <a:p>
            <a:r>
              <a:rPr lang="en-US" b="1" dirty="0"/>
              <a:t>Recommendation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Recommend using CF250</a:t>
            </a:r>
            <a:r>
              <a:rPr lang="en-US" dirty="0"/>
              <a:t>, given current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investigating electrode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Must simulate with magnetic field CST file</a:t>
            </a:r>
          </a:p>
        </p:txBody>
      </p:sp>
    </p:spTree>
    <p:extLst>
      <p:ext uri="{BB962C8B-B14F-4D97-AF65-F5344CB8AC3E}">
        <p14:creationId xmlns:p14="http://schemas.microsoft.com/office/powerpoint/2010/main" val="293458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44694-1397-D679-FCF3-FDF1ACEC7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36F74-C0D1-81C3-222E-DF9E3105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2031750"/>
            <a:ext cx="7920000" cy="540000"/>
          </a:xfrm>
        </p:spPr>
        <p:txBody>
          <a:bodyPr/>
          <a:lstStyle/>
          <a:p>
            <a:r>
              <a:rPr lang="en-US" dirty="0"/>
              <a:t>Considering Mechanical Constraints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AEA10F-F4D8-4AB1-95B9-8DE56FF85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CCD2F-7E5E-59DD-BC94-B400322B2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D0FB02-A6A9-FDD1-4E83-B4305728B893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359D2DC-E729-4F45-9765-D0D73D3DA8B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</p:spTree>
    <p:extLst>
      <p:ext uri="{BB962C8B-B14F-4D97-AF65-F5344CB8AC3E}">
        <p14:creationId xmlns:p14="http://schemas.microsoft.com/office/powerpoint/2010/main" val="3021307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Mechanical Constraints from Magnet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10" name="Picture 9" descr="A machine with two parts&#10;&#10;Description automatically generated with medium confidence">
            <a:extLst>
              <a:ext uri="{FF2B5EF4-FFF2-40B4-BE49-F238E27FC236}">
                <a16:creationId xmlns:a16="http://schemas.microsoft.com/office/drawing/2014/main" id="{DB9B3BDC-F7A7-7294-2736-376BCF699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783" y="901143"/>
            <a:ext cx="2883512" cy="2991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8DE043-037B-46E0-A360-D4D28BDCD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961" y="786211"/>
            <a:ext cx="4132917" cy="2091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1FC3AEE-036C-6E62-1CEE-B1360222590D}"/>
                  </a:ext>
                </a:extLst>
              </p:cNvPr>
              <p:cNvSpPr txBox="1"/>
              <p:nvPr/>
            </p:nvSpPr>
            <p:spPr>
              <a:xfrm>
                <a:off x="4682979" y="3054106"/>
                <a:ext cx="3994879" cy="838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A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CA" sz="1200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e>
                      </m:d>
                      <m:r>
                        <a:rPr lang="en-CA" sz="1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12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CA" sz="1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1200" b="0" i="1" smtClean="0">
                          <a:latin typeface="Cambria Math" panose="02040503050406030204" pitchFamily="18" charset="0"/>
                        </a:rPr>
                        <m:t> = </m:t>
                      </m:r>
                      <m:d>
                        <m:dPr>
                          <m:begChr m:val="{"/>
                          <m:endChr m:val=""/>
                          <m:ctrlPr>
                            <a:rPr lang="en-CA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150   </m:t>
                              </m:r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12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CA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0, </m:t>
                                  </m:r>
                                  <m:r>
                                    <a:rPr lang="en-CA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85.36</m:t>
                                  </m:r>
                                </m:e>
                              </m:d>
                            </m:e>
                            <m:e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150 −</m:t>
                              </m:r>
                              <m:f>
                                <m:fPr>
                                  <m:ctrlPr>
                                    <a:rPr lang="en-CA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CA" sz="12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CA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CA" sz="1200" b="0" i="1" smtClean="0">
                                      <a:latin typeface="Cambria Math" panose="02040503050406030204" pitchFamily="18" charset="0"/>
                                    </a:rPr>
                                    <m:t> −85.35</m:t>
                                  </m:r>
                                </m:num>
                                <m:den>
                                  <m:r>
                                    <a:rPr lang="en-CA" sz="1200" b="0" i="1" smtClean="0">
                                      <a:latin typeface="Cambria Math" panose="02040503050406030204" pitchFamily="18" charset="0"/>
                                    </a:rPr>
                                    <m:t>3.732</m:t>
                                  </m:r>
                                </m:den>
                              </m:f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 , 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12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CA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85.36, 160</m:t>
                                  </m:r>
                                </m:e>
                              </m:d>
                            </m:e>
                            <m:e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130,  </m:t>
                              </m:r>
                              <m:r>
                                <a:rPr lang="en-CA" sz="1200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CA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CA" sz="12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CA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ctrlPr>
                                    <a:rPr lang="en-CA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A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85.36, </m:t>
                                  </m:r>
                                  <m:r>
                                    <a:rPr lang="en-CA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372</m:t>
                                  </m:r>
                                </m:e>
                              </m:d>
                            </m:e>
                          </m:eqArr>
                          <m:r>
                            <a:rPr lang="en-CA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1FC3AEE-036C-6E62-1CEE-B13602225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979" y="3054106"/>
                <a:ext cx="3994879" cy="838884"/>
              </a:xfrm>
              <a:prstGeom prst="rect">
                <a:avLst/>
              </a:prstGeom>
              <a:blipFill>
                <a:blip r:embed="rId5"/>
                <a:stretch>
                  <a:fillRect l="-7278" t="-182090" b="-262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6694BB3-94D7-BB19-8FD7-E2C34B5707EA}"/>
              </a:ext>
            </a:extLst>
          </p:cNvPr>
          <p:cNvSpPr txBox="1"/>
          <p:nvPr/>
        </p:nvSpPr>
        <p:spPr>
          <a:xfrm>
            <a:off x="866175" y="4068985"/>
            <a:ext cx="7633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designs with flange sizes </a:t>
            </a:r>
            <a:r>
              <a:rPr lang="en-US" b="1" dirty="0"/>
              <a:t>&gt; CF100 </a:t>
            </a:r>
            <a:r>
              <a:rPr lang="en-US" dirty="0"/>
              <a:t>only have </a:t>
            </a:r>
            <a:r>
              <a:rPr lang="en-US" b="1" dirty="0"/>
              <a:t>130mm</a:t>
            </a:r>
            <a:r>
              <a:rPr lang="en-US" dirty="0"/>
              <a:t> of vertical space</a:t>
            </a:r>
          </a:p>
        </p:txBody>
      </p:sp>
    </p:spTree>
    <p:extLst>
      <p:ext uri="{BB962C8B-B14F-4D97-AF65-F5344CB8AC3E}">
        <p14:creationId xmlns:p14="http://schemas.microsoft.com/office/powerpoint/2010/main" val="3599878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Potentially Increasing Magnet Size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872263-2A2C-C055-8891-AD7354588579}"/>
                  </a:ext>
                </a:extLst>
              </p:cNvPr>
              <p:cNvSpPr txBox="1"/>
              <p:nvPr/>
            </p:nvSpPr>
            <p:spPr>
              <a:xfrm>
                <a:off x="5809483" y="1586424"/>
                <a:ext cx="2948370" cy="3348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CA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sSup>
                          <m:sSupPr>
                            <m:ctrlP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CA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CA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400" dirty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CA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CA" sz="1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CA" sz="1400" i="1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dirty="0"/>
                  <a:t> +</a:t>
                </a:r>
                <a:r>
                  <a:rPr lang="en-CA" sz="1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CA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CA" sz="1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CA" sz="1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CA" sz="1400" i="1">
                                <a:latin typeface="Cambria Math" panose="02040503050406030204" pitchFamily="18" charset="0"/>
                              </a:rPr>
                              <m:t>3/2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dirty="0"/>
                  <a:t>)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CA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endParaRPr lang="en-US" sz="1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872263-2A2C-C055-8891-AD7354588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483" y="1586424"/>
                <a:ext cx="2948370" cy="334835"/>
              </a:xfrm>
              <a:prstGeom prst="rect">
                <a:avLst/>
              </a:prstGeom>
              <a:blipFill>
                <a:blip r:embed="rId2"/>
                <a:stretch>
                  <a:fillRect l="-2066" t="-1818" r="-8471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28C2E0-399E-1B9E-087F-84ED6DE483FF}"/>
                  </a:ext>
                </a:extLst>
              </p:cNvPr>
              <p:cNvSpPr txBox="1"/>
              <p:nvPr/>
            </p:nvSpPr>
            <p:spPr>
              <a:xfrm>
                <a:off x="5672953" y="2044582"/>
                <a:ext cx="2094130" cy="6202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𝑐𝑒𝑛𝑡𝑟𝑒</m:t>
                              </m:r>
                            </m:sub>
                          </m:sSub>
                        </m:e>
                      </m:acc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sSup>
                            <m:sSupPr>
                              <m:ctrlP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CA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14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CA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CA" sz="14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CA" sz="14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28C2E0-399E-1B9E-087F-84ED6DE48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953" y="2044582"/>
                <a:ext cx="2094130" cy="6202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1E4438-568C-7246-D10A-905B86D7F7CE}"/>
              </a:ext>
            </a:extLst>
          </p:cNvPr>
          <p:cNvSpPr txBox="1"/>
          <p:nvPr/>
        </p:nvSpPr>
        <p:spPr>
          <a:xfrm>
            <a:off x="1364657" y="3779262"/>
            <a:ext cx="64146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Conclusion: </a:t>
            </a:r>
            <a:r>
              <a:rPr lang="en-US" dirty="0"/>
              <a:t>We can likely increase magnet size by ~20 mm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C6201733-B9DB-27F5-BBB9-B8256A233D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A graph showing a sound wave&#10;&#10;Description automatically generated">
            <a:extLst>
              <a:ext uri="{FF2B5EF4-FFF2-40B4-BE49-F238E27FC236}">
                <a16:creationId xmlns:a16="http://schemas.microsoft.com/office/drawing/2014/main" id="{E61A0D46-EF72-072E-E374-89F853245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33" y="1544812"/>
            <a:ext cx="4897155" cy="19109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BC9069-C50B-4269-52C2-1287048F4CED}"/>
              </a:ext>
            </a:extLst>
          </p:cNvPr>
          <p:cNvSpPr txBox="1"/>
          <p:nvPr/>
        </p:nvSpPr>
        <p:spPr>
          <a:xfrm>
            <a:off x="498967" y="1225738"/>
            <a:ext cx="50689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Simulation from Swann: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AF59C7-E0B9-CBBA-590B-36BF945DC9DA}"/>
              </a:ext>
            </a:extLst>
          </p:cNvPr>
          <p:cNvSpPr txBox="1"/>
          <p:nvPr/>
        </p:nvSpPr>
        <p:spPr>
          <a:xfrm>
            <a:off x="5741153" y="1152887"/>
            <a:ext cx="23587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Our Magnet Model: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63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E95C3-24A4-E9AF-A2C9-4DBBA23AA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96C84-EDA8-41A1-2618-1A103A140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670066" cy="540000"/>
          </a:xfrm>
        </p:spPr>
        <p:txBody>
          <a:bodyPr/>
          <a:lstStyle/>
          <a:p>
            <a:r>
              <a:rPr lang="en-US" dirty="0"/>
              <a:t>HV Feedthrough Design Ideas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A4B91B-49F6-5B41-F9CD-E8521CBC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ACB2A-0014-FC9E-ECE2-97B2462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9B0D2E-FCB9-D1AF-2175-A729A2FDD00C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01837D5-76E2-9ADF-ED5A-B62FA88508DC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8B16FC-CCB7-03AD-32CA-5233E429F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902" y="1722673"/>
            <a:ext cx="1889453" cy="1233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D565A2-D29D-38A1-3DB5-E1F6E9B8B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096" y="1729186"/>
            <a:ext cx="1442545" cy="12201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C2DD1A-5B65-ACFB-43A2-DD0454E92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775" y="3146192"/>
            <a:ext cx="1615186" cy="10622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39F9321-87F2-AC5C-9F33-E20F39320E01}"/>
              </a:ext>
            </a:extLst>
          </p:cNvPr>
          <p:cNvSpPr/>
          <p:nvPr/>
        </p:nvSpPr>
        <p:spPr>
          <a:xfrm>
            <a:off x="4942921" y="989648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Front View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6192CA-0187-67AD-6217-0D52E95E5F30}"/>
              </a:ext>
            </a:extLst>
          </p:cNvPr>
          <p:cNvSpPr/>
          <p:nvPr/>
        </p:nvSpPr>
        <p:spPr>
          <a:xfrm>
            <a:off x="2868181" y="1000730"/>
            <a:ext cx="1296114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Side View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C0DB0F-BEA5-B322-99DF-F08CDDB927A0}"/>
              </a:ext>
            </a:extLst>
          </p:cNvPr>
          <p:cNvSpPr/>
          <p:nvPr/>
        </p:nvSpPr>
        <p:spPr>
          <a:xfrm>
            <a:off x="7037215" y="1000730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Height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0DAA70-A4CE-A512-D92C-06F7B5C7B99C}"/>
              </a:ext>
            </a:extLst>
          </p:cNvPr>
          <p:cNvSpPr/>
          <p:nvPr/>
        </p:nvSpPr>
        <p:spPr>
          <a:xfrm>
            <a:off x="1160701" y="991544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Name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95D635-53BB-8772-43AE-14577280A63A}"/>
              </a:ext>
            </a:extLst>
          </p:cNvPr>
          <p:cNvCxnSpPr>
            <a:cxnSpLocks/>
          </p:cNvCxnSpPr>
          <p:nvPr/>
        </p:nvCxnSpPr>
        <p:spPr>
          <a:xfrm>
            <a:off x="1160701" y="3054560"/>
            <a:ext cx="73593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74CEFE-9166-4476-3DFC-7C9690544052}"/>
                  </a:ext>
                </a:extLst>
              </p:cNvPr>
              <p:cNvSpPr txBox="1"/>
              <p:nvPr/>
            </p:nvSpPr>
            <p:spPr>
              <a:xfrm>
                <a:off x="6735670" y="1973771"/>
                <a:ext cx="1951130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00+4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𝑓𝑙𝑎𝑛𝑔𝑒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204 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74CEFE-9166-4476-3DFC-7C9690544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670" y="1973771"/>
                <a:ext cx="1951130" cy="668901"/>
              </a:xfrm>
              <a:prstGeom prst="rect">
                <a:avLst/>
              </a:prstGeom>
              <a:blipFill>
                <a:blip r:embed="rId5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1812F9D-343B-9267-BBCD-D1C046FE60C2}"/>
                  </a:ext>
                </a:extLst>
              </p:cNvPr>
              <p:cNvSpPr txBox="1"/>
              <p:nvPr/>
            </p:nvSpPr>
            <p:spPr>
              <a:xfrm>
                <a:off x="6767123" y="3375030"/>
                <a:ext cx="1836295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CA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𝑓𝑙𝑎𝑛𝑔𝑒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162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1812F9D-343B-9267-BBCD-D1C046FE6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123" y="3375030"/>
                <a:ext cx="1836295" cy="668901"/>
              </a:xfrm>
              <a:prstGeom prst="rect">
                <a:avLst/>
              </a:prstGeom>
              <a:blipFill>
                <a:blip r:embed="rId6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2D8DE278-CC8E-8F91-6761-59A01E06E6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8902" y="3182317"/>
            <a:ext cx="2024115" cy="9980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D98FA88-7946-F76E-6476-269D64A518F3}"/>
              </a:ext>
            </a:extLst>
          </p:cNvPr>
          <p:cNvSpPr txBox="1"/>
          <p:nvPr/>
        </p:nvSpPr>
        <p:spPr>
          <a:xfrm>
            <a:off x="1118420" y="2122716"/>
            <a:ext cx="129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1a – Elbow HV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B26935-719A-4E5B-33F9-932363E7B22E}"/>
              </a:ext>
            </a:extLst>
          </p:cNvPr>
          <p:cNvSpPr txBox="1"/>
          <p:nvPr/>
        </p:nvSpPr>
        <p:spPr>
          <a:xfrm>
            <a:off x="1160701" y="3377786"/>
            <a:ext cx="129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1b – Elbow HV</a:t>
            </a:r>
          </a:p>
        </p:txBody>
      </p:sp>
    </p:spTree>
    <p:extLst>
      <p:ext uri="{BB962C8B-B14F-4D97-AF65-F5344CB8AC3E}">
        <p14:creationId xmlns:p14="http://schemas.microsoft.com/office/powerpoint/2010/main" val="2834646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7BC80-AD5F-4535-3374-9A9B2D42A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2079BF-9B38-86C1-3A7E-EDE50397A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D1B6F-093F-CF11-1CA0-4279B81AB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7A74D5-7E8C-373F-1BEC-126EFE916210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1911D33-017C-5B78-0D10-6C2B3EFD9163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B8073F-DF14-FB06-506C-134A52003BC0}"/>
              </a:ext>
            </a:extLst>
          </p:cNvPr>
          <p:cNvSpPr/>
          <p:nvPr/>
        </p:nvSpPr>
        <p:spPr>
          <a:xfrm>
            <a:off x="4942921" y="343665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Front View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55288C-5BC8-490C-5CEC-B1E16F463184}"/>
              </a:ext>
            </a:extLst>
          </p:cNvPr>
          <p:cNvSpPr/>
          <p:nvPr/>
        </p:nvSpPr>
        <p:spPr>
          <a:xfrm>
            <a:off x="2868181" y="354747"/>
            <a:ext cx="1296114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Side View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F9B35D-0D5D-52B5-B181-61BBC4E8A7D0}"/>
              </a:ext>
            </a:extLst>
          </p:cNvPr>
          <p:cNvSpPr/>
          <p:nvPr/>
        </p:nvSpPr>
        <p:spPr>
          <a:xfrm>
            <a:off x="7037215" y="354747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Height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EC02D5B-5519-E1E3-D059-246A30913E55}"/>
              </a:ext>
            </a:extLst>
          </p:cNvPr>
          <p:cNvSpPr/>
          <p:nvPr/>
        </p:nvSpPr>
        <p:spPr>
          <a:xfrm>
            <a:off x="1160701" y="345561"/>
            <a:ext cx="1296113" cy="4606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Name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3B105D2-FDE0-BA46-CC87-B1E4263D0D90}"/>
              </a:ext>
            </a:extLst>
          </p:cNvPr>
          <p:cNvCxnSpPr>
            <a:cxnSpLocks/>
          </p:cNvCxnSpPr>
          <p:nvPr/>
        </p:nvCxnSpPr>
        <p:spPr>
          <a:xfrm>
            <a:off x="1083801" y="2259182"/>
            <a:ext cx="73593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5FCB75-42A8-BDEA-96D2-E0CA19E9772A}"/>
                  </a:ext>
                </a:extLst>
              </p:cNvPr>
              <p:cNvSpPr txBox="1"/>
              <p:nvPr/>
            </p:nvSpPr>
            <p:spPr>
              <a:xfrm>
                <a:off x="6709706" y="2549867"/>
                <a:ext cx="1951130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2+4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𝑓𝑙𝑎𝑛𝑔𝑒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166 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5FCB75-42A8-BDEA-96D2-E0CA19E977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9706" y="2549867"/>
                <a:ext cx="1951130" cy="668901"/>
              </a:xfrm>
              <a:prstGeom prst="rect">
                <a:avLst/>
              </a:prstGeom>
              <a:blipFill>
                <a:blip r:embed="rId2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1157B00-9CC1-DB76-BFB6-A8F56C60E871}"/>
              </a:ext>
            </a:extLst>
          </p:cNvPr>
          <p:cNvCxnSpPr>
            <a:cxnSpLocks/>
          </p:cNvCxnSpPr>
          <p:nvPr/>
        </p:nvCxnSpPr>
        <p:spPr>
          <a:xfrm>
            <a:off x="1083801" y="3408428"/>
            <a:ext cx="73593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761D113-495E-4AEE-224D-162EA49CBD52}"/>
                  </a:ext>
                </a:extLst>
              </p:cNvPr>
              <p:cNvSpPr txBox="1"/>
              <p:nvPr/>
            </p:nvSpPr>
            <p:spPr>
              <a:xfrm>
                <a:off x="6735670" y="3565031"/>
                <a:ext cx="1951130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0+2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𝑓𝑙𝑎𝑛𝑔𝑒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122 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761D113-495E-4AEE-224D-162EA49CB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670" y="3565031"/>
                <a:ext cx="1951130" cy="668901"/>
              </a:xfrm>
              <a:prstGeom prst="rect">
                <a:avLst/>
              </a:prstGeom>
              <a:blipFill>
                <a:blip r:embed="rId3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59B1BAC-953F-931D-57D9-0910FACE1793}"/>
                  </a:ext>
                </a:extLst>
              </p:cNvPr>
              <p:cNvSpPr txBox="1"/>
              <p:nvPr/>
            </p:nvSpPr>
            <p:spPr>
              <a:xfrm>
                <a:off x="6735670" y="1264022"/>
                <a:ext cx="1951130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07+3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𝑓𝑙𝑎𝑛𝑔𝑒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185 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59B1BAC-953F-931D-57D9-0910FACE1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670" y="1264022"/>
                <a:ext cx="1951130" cy="668901"/>
              </a:xfrm>
              <a:prstGeom prst="rect">
                <a:avLst/>
              </a:prstGeom>
              <a:blipFill>
                <a:blip r:embed="rId4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7F5A87C9-F936-19FE-FD6A-56DC80932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6814" y="1022213"/>
            <a:ext cx="2034735" cy="10839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61B1812-EDAA-916C-03C0-1F38CFC63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921" y="1046632"/>
            <a:ext cx="1370634" cy="102952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F3F0B28-277B-FA3E-121F-270B3AB1DA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6110" y="2400589"/>
            <a:ext cx="1765439" cy="86643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69EF18B-3637-51F6-F4CF-0D156C4403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5469" y="2353715"/>
            <a:ext cx="1819952" cy="94111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A9348F-BE0F-2E97-B8F9-5CE7121746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3922" y="3565030"/>
            <a:ext cx="1867627" cy="6689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2701A4C-06A5-9CEA-A7D0-1DC4BCEAB7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10368" y="3565030"/>
            <a:ext cx="1702674" cy="68634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3555DED-20E5-2ED1-4261-363A8D53C57D}"/>
              </a:ext>
            </a:extLst>
          </p:cNvPr>
          <p:cNvSpPr txBox="1"/>
          <p:nvPr/>
        </p:nvSpPr>
        <p:spPr>
          <a:xfrm>
            <a:off x="1083801" y="1109937"/>
            <a:ext cx="1185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–       In-Flange HV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347006-59AA-1436-F36B-96548392FAA1}"/>
              </a:ext>
            </a:extLst>
          </p:cNvPr>
          <p:cNvSpPr txBox="1"/>
          <p:nvPr/>
        </p:nvSpPr>
        <p:spPr>
          <a:xfrm>
            <a:off x="1083801" y="2510640"/>
            <a:ext cx="1185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3a –       Side HV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28451C-7F63-02A5-99DF-2B90F0E9A323}"/>
              </a:ext>
            </a:extLst>
          </p:cNvPr>
          <p:cNvSpPr txBox="1"/>
          <p:nvPr/>
        </p:nvSpPr>
        <p:spPr>
          <a:xfrm>
            <a:off x="1087034" y="3585038"/>
            <a:ext cx="1185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3b –       Side HV</a:t>
            </a:r>
          </a:p>
        </p:txBody>
      </p:sp>
    </p:spTree>
    <p:extLst>
      <p:ext uri="{BB962C8B-B14F-4D97-AF65-F5344CB8AC3E}">
        <p14:creationId xmlns:p14="http://schemas.microsoft.com/office/powerpoint/2010/main" val="2108765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858A76-4056-3219-7367-F71A59A90D0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A46B76-3B85-A58A-A3D6-5A3F44B506E1}"/>
              </a:ext>
            </a:extLst>
          </p:cNvPr>
          <p:cNvSpPr txBox="1"/>
          <p:nvPr/>
        </p:nvSpPr>
        <p:spPr>
          <a:xfrm>
            <a:off x="889906" y="1002813"/>
            <a:ext cx="6727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3b is best case, but will likely have impedance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1b is second best case, but will likely not fit inside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 impedance for 1b and 3b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impedance mitigation for 3b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Inquire about 4 cm increase in magnet size for 1b</a:t>
            </a:r>
          </a:p>
        </p:txBody>
      </p:sp>
    </p:spTree>
    <p:extLst>
      <p:ext uri="{BB962C8B-B14F-4D97-AF65-F5344CB8AC3E}">
        <p14:creationId xmlns:p14="http://schemas.microsoft.com/office/powerpoint/2010/main" val="1751927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2301750"/>
            <a:ext cx="7920000" cy="54000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</p:spTree>
    <p:extLst>
      <p:ext uri="{BB962C8B-B14F-4D97-AF65-F5344CB8AC3E}">
        <p14:creationId xmlns:p14="http://schemas.microsoft.com/office/powerpoint/2010/main" val="3957107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14084C-8056-E879-A89B-569B9720FB59}"/>
              </a:ext>
            </a:extLst>
          </p:cNvPr>
          <p:cNvSpPr/>
          <p:nvPr/>
        </p:nvSpPr>
        <p:spPr>
          <a:xfrm>
            <a:off x="611999" y="687357"/>
            <a:ext cx="83250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Decisions to be made</a:t>
            </a:r>
          </a:p>
          <a:p>
            <a:pPr marL="342900" indent="-342900">
              <a:buAutoNum type="arabicPeriod"/>
            </a:pPr>
            <a:r>
              <a:rPr lang="en-US" dirty="0"/>
              <a:t>High voltage feedthrough approach</a:t>
            </a:r>
          </a:p>
          <a:p>
            <a:pPr marL="342900" indent="-342900">
              <a:buAutoNum type="arabicPeriod"/>
            </a:pPr>
            <a:r>
              <a:rPr lang="en-US" dirty="0"/>
              <a:t>Is the magnet sufficient? What changes should we request?</a:t>
            </a:r>
          </a:p>
          <a:p>
            <a:pPr marL="342900" indent="-342900">
              <a:buAutoNum type="arabicPeriod"/>
            </a:pPr>
            <a:r>
              <a:rPr lang="en-US" dirty="0"/>
              <a:t>How to hold/secure electrodes</a:t>
            </a:r>
          </a:p>
          <a:p>
            <a:endParaRPr lang="en-US" b="1" dirty="0"/>
          </a:p>
          <a:p>
            <a:r>
              <a:rPr lang="en-US" b="1" dirty="0"/>
              <a:t>Simulations to be done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Beam near the edges of Timepix4 detector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Design and simulate ion trap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Simulations for tilt tolerances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Simulation with final detailed mechanical design</a:t>
            </a:r>
          </a:p>
          <a:p>
            <a:endParaRPr lang="en-US" dirty="0"/>
          </a:p>
          <a:p>
            <a:r>
              <a:rPr lang="en-US" b="1" dirty="0"/>
              <a:t>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Talk to magnet group about increasing magnet size</a:t>
            </a:r>
          </a:p>
        </p:txBody>
      </p:sp>
    </p:spTree>
    <p:extLst>
      <p:ext uri="{BB962C8B-B14F-4D97-AF65-F5344CB8AC3E}">
        <p14:creationId xmlns:p14="http://schemas.microsoft.com/office/powerpoint/2010/main" val="158264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Objectives for 4DPhoton Based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2A1DF7-1F8D-074D-85E1-710DDF33F08F}"/>
              </a:ext>
            </a:extLst>
          </p:cNvPr>
          <p:cNvSpPr/>
          <p:nvPr/>
        </p:nvSpPr>
        <p:spPr>
          <a:xfrm>
            <a:off x="612000" y="819456"/>
            <a:ext cx="53748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Reduce cost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standard CF flanges instead of custom rectangular CF flange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Reduce complexity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Electronics and cooling outside of vacuum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Modular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Could use most of the same components on different accelerators, with accelerator-unique 4-way cross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Easier to replace single components (e.g. replace </a:t>
            </a:r>
            <a:r>
              <a:rPr lang="en-US" dirty="0" err="1"/>
              <a:t>Timepix</a:t>
            </a:r>
            <a:r>
              <a:rPr lang="en-US" dirty="0"/>
              <a:t>, but use the same tank)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7" name="Picture 6" descr="A yellow circular object on a white surface&#10;&#10;Description automatically generated">
            <a:extLst>
              <a:ext uri="{FF2B5EF4-FFF2-40B4-BE49-F238E27FC236}">
                <a16:creationId xmlns:a16="http://schemas.microsoft.com/office/drawing/2014/main" id="{A0E96EB5-FD9E-5552-70F8-815B8BCB81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76" t="22415" r="8032" b="15789"/>
          <a:stretch/>
        </p:blipFill>
        <p:spPr>
          <a:xfrm>
            <a:off x="6366987" y="864601"/>
            <a:ext cx="1840128" cy="1849156"/>
          </a:xfrm>
          <a:prstGeom prst="rect">
            <a:avLst/>
          </a:prstGeom>
        </p:spPr>
      </p:pic>
      <p:pic>
        <p:nvPicPr>
          <p:cNvPr id="11" name="Picture 10" descr="A gold circular object with a white square in center&#10;&#10;Description automatically generated">
            <a:extLst>
              <a:ext uri="{FF2B5EF4-FFF2-40B4-BE49-F238E27FC236}">
                <a16:creationId xmlns:a16="http://schemas.microsoft.com/office/drawing/2014/main" id="{99AAC2B1-12FE-9D91-529C-3D0F8C6317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501" b="7314"/>
          <a:stretch/>
        </p:blipFill>
        <p:spPr>
          <a:xfrm>
            <a:off x="6366987" y="2820518"/>
            <a:ext cx="1860235" cy="166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71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85B94-434E-FCAC-7515-F89A786CE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A6E4A-F42F-8CB9-3359-B3B77CE0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2031750"/>
            <a:ext cx="7920000" cy="540000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4360F6-5909-02B4-C46F-9BF2D033F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49E2D-B2E5-7E4D-34CC-6E1B3A47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D8D512-4846-1C54-BBE1-3C33F95726BB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A3E99DB-689E-A690-D19F-A7AA22330134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</p:spTree>
    <p:extLst>
      <p:ext uri="{BB962C8B-B14F-4D97-AF65-F5344CB8AC3E}">
        <p14:creationId xmlns:p14="http://schemas.microsoft.com/office/powerpoint/2010/main" val="306886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8D186-DFEC-A7AA-63D1-1F7274FB0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AB451-0CDB-4188-7029-1F76C2445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Standard Flanges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C278F2-F5AC-14E6-C588-FE4661624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BE915-9B3D-6ED1-BF41-6A4F6A09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D0D5C8-2D03-AC03-7D0D-4DDDD4A70062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20E764D-2EBE-0741-3EA4-3AC96B286409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8AD2420-0ED5-B59C-7762-6567177DC5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409641"/>
              </p:ext>
            </p:extLst>
          </p:nvPr>
        </p:nvGraphicFramePr>
        <p:xfrm>
          <a:off x="1148789" y="786211"/>
          <a:ext cx="6846420" cy="3670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605">
                  <a:extLst>
                    <a:ext uri="{9D8B030D-6E8A-4147-A177-3AD203B41FA5}">
                      <a16:colId xmlns:a16="http://schemas.microsoft.com/office/drawing/2014/main" val="4141607169"/>
                    </a:ext>
                  </a:extLst>
                </a:gridCol>
                <a:gridCol w="1711605">
                  <a:extLst>
                    <a:ext uri="{9D8B030D-6E8A-4147-A177-3AD203B41FA5}">
                      <a16:colId xmlns:a16="http://schemas.microsoft.com/office/drawing/2014/main" val="3278587777"/>
                    </a:ext>
                  </a:extLst>
                </a:gridCol>
                <a:gridCol w="1711605">
                  <a:extLst>
                    <a:ext uri="{9D8B030D-6E8A-4147-A177-3AD203B41FA5}">
                      <a16:colId xmlns:a16="http://schemas.microsoft.com/office/drawing/2014/main" val="2697701256"/>
                    </a:ext>
                  </a:extLst>
                </a:gridCol>
                <a:gridCol w="1711605">
                  <a:extLst>
                    <a:ext uri="{9D8B030D-6E8A-4147-A177-3AD203B41FA5}">
                      <a16:colId xmlns:a16="http://schemas.microsoft.com/office/drawing/2014/main" val="4030024787"/>
                    </a:ext>
                  </a:extLst>
                </a:gridCol>
              </a:tblGrid>
              <a:tr h="493311">
                <a:tc>
                  <a:txBody>
                    <a:bodyPr/>
                    <a:lstStyle/>
                    <a:p>
                      <a:r>
                        <a:rPr lang="en-US" sz="14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Flange OD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Screws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510798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984726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348681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978161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1082070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CF150/160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282911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659758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708253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336.6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310972"/>
                  </a:ext>
                </a:extLst>
              </a:tr>
              <a:tr h="353056">
                <a:tc>
                  <a:txBody>
                    <a:bodyPr/>
                    <a:lstStyle/>
                    <a:p>
                      <a:r>
                        <a:rPr lang="en-US" sz="1400" dirty="0"/>
                        <a:t>CF300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368.3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758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594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Mechanical Constraints with Option 1a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E29B24-B917-06F8-43F4-90EF7C9730ED}"/>
              </a:ext>
            </a:extLst>
          </p:cNvPr>
          <p:cNvSpPr/>
          <p:nvPr/>
        </p:nvSpPr>
        <p:spPr>
          <a:xfrm>
            <a:off x="581022" y="762231"/>
            <a:ext cx="8043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Possible flanges that could be used instead of CF160: </a:t>
            </a:r>
            <a:r>
              <a:rPr lang="en-US" b="1" dirty="0"/>
              <a:t>CF63 – CF300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AA8301-46E7-C36A-503A-3C2BC6462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609518"/>
              </p:ext>
            </p:extLst>
          </p:nvPr>
        </p:nvGraphicFramePr>
        <p:xfrm>
          <a:off x="4643137" y="1361406"/>
          <a:ext cx="3740921" cy="2396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586">
                  <a:extLst>
                    <a:ext uri="{9D8B030D-6E8A-4147-A177-3AD203B41FA5}">
                      <a16:colId xmlns:a16="http://schemas.microsoft.com/office/drawing/2014/main" val="2789004788"/>
                    </a:ext>
                  </a:extLst>
                </a:gridCol>
                <a:gridCol w="960319">
                  <a:extLst>
                    <a:ext uri="{9D8B030D-6E8A-4147-A177-3AD203B41FA5}">
                      <a16:colId xmlns:a16="http://schemas.microsoft.com/office/drawing/2014/main" val="203045713"/>
                    </a:ext>
                  </a:extLst>
                </a:gridCol>
                <a:gridCol w="988008">
                  <a:extLst>
                    <a:ext uri="{9D8B030D-6E8A-4147-A177-3AD203B41FA5}">
                      <a16:colId xmlns:a16="http://schemas.microsoft.com/office/drawing/2014/main" val="424490899"/>
                    </a:ext>
                  </a:extLst>
                </a:gridCol>
                <a:gridCol w="988008">
                  <a:extLst>
                    <a:ext uri="{9D8B030D-6E8A-4147-A177-3AD203B41FA5}">
                      <a16:colId xmlns:a16="http://schemas.microsoft.com/office/drawing/2014/main" val="3796757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Flange Size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∆y-flange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∆y- design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∆y- magnet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499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CF63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17.3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142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971817"/>
                  </a:ext>
                </a:extLst>
              </a:tr>
              <a:tr h="395098">
                <a:tc>
                  <a:txBody>
                    <a:bodyPr/>
                    <a:lstStyle/>
                    <a:p>
                      <a:r>
                        <a:rPr lang="en-US" sz="1400" dirty="0"/>
                        <a:t>CF100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19.8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132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195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CF160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22.4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212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130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98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CF200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24.6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220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130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90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CF300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28.5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236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130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58208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A6A32BC-B933-5B86-C294-D344E7C36F87}"/>
              </a:ext>
            </a:extLst>
          </p:cNvPr>
          <p:cNvSpPr/>
          <p:nvPr/>
        </p:nvSpPr>
        <p:spPr>
          <a:xfrm>
            <a:off x="581022" y="4039062"/>
            <a:ext cx="79819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Conclusion: </a:t>
            </a:r>
            <a:r>
              <a:rPr lang="en-US" b="1" i="1" dirty="0"/>
              <a:t>Will need to expand magnet yoke by 5 to 10 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08728-75A1-7C8B-4BEA-D46A65E87C02}"/>
              </a:ext>
            </a:extLst>
          </p:cNvPr>
          <p:cNvSpPr txBox="1"/>
          <p:nvPr/>
        </p:nvSpPr>
        <p:spPr>
          <a:xfrm>
            <a:off x="581022" y="1152887"/>
            <a:ext cx="403113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Estimates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10 mm for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50 mm for LHC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6x3 mm for bolts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44 mm for HV feedthrough</a:t>
            </a:r>
          </a:p>
          <a:p>
            <a:pPr lvl="1"/>
            <a:endParaRPr lang="en-GB" dirty="0"/>
          </a:p>
          <a:p>
            <a:r>
              <a:rPr lang="en-GB" dirty="0"/>
              <a:t>Estimates do </a:t>
            </a:r>
            <a:r>
              <a:rPr lang="en-GB" b="1" dirty="0"/>
              <a:t>not </a:t>
            </a:r>
            <a:r>
              <a:rPr lang="en-GB" dirty="0"/>
              <a:t>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Tolerances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15.5 mm for HV feedthrough flange top-edge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D026B9-AF89-7CA0-8DEC-7B1E90475209}"/>
              </a:ext>
            </a:extLst>
          </p:cNvPr>
          <p:cNvSpPr/>
          <p:nvPr/>
        </p:nvSpPr>
        <p:spPr>
          <a:xfrm>
            <a:off x="6403892" y="1361406"/>
            <a:ext cx="1980166" cy="2396618"/>
          </a:xfrm>
          <a:prstGeom prst="rect">
            <a:avLst/>
          </a:prstGeom>
          <a:solidFill>
            <a:srgbClr val="E65346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3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Conceptual Design Considerations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2A1DF7-1F8D-074D-85E1-710DDF33F08F}"/>
              </a:ext>
            </a:extLst>
          </p:cNvPr>
          <p:cNvSpPr/>
          <p:nvPr/>
        </p:nvSpPr>
        <p:spPr>
          <a:xfrm>
            <a:off x="611999" y="819456"/>
            <a:ext cx="7920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Goal #1. </a:t>
            </a:r>
            <a:r>
              <a:rPr lang="en-US" dirty="0"/>
              <a:t>Provides measurements with &lt; 5% uncertainty (consider beam size contribution to emittance uncertainty, and beam position)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8BCC0D-1BA2-C3B5-8802-CE6416F530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998280"/>
              </p:ext>
            </p:extLst>
          </p:nvPr>
        </p:nvGraphicFramePr>
        <p:xfrm>
          <a:off x="664176" y="1465787"/>
          <a:ext cx="7688993" cy="28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632">
                  <a:extLst>
                    <a:ext uri="{9D8B030D-6E8A-4147-A177-3AD203B41FA5}">
                      <a16:colId xmlns:a16="http://schemas.microsoft.com/office/drawing/2014/main" val="4252339433"/>
                    </a:ext>
                  </a:extLst>
                </a:gridCol>
                <a:gridCol w="2361236">
                  <a:extLst>
                    <a:ext uri="{9D8B030D-6E8A-4147-A177-3AD203B41FA5}">
                      <a16:colId xmlns:a16="http://schemas.microsoft.com/office/drawing/2014/main" val="1661441551"/>
                    </a:ext>
                  </a:extLst>
                </a:gridCol>
                <a:gridCol w="1666125">
                  <a:extLst>
                    <a:ext uri="{9D8B030D-6E8A-4147-A177-3AD203B41FA5}">
                      <a16:colId xmlns:a16="http://schemas.microsoft.com/office/drawing/2014/main" val="3357553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Design Considerations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Pre-Build Testing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Verification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86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Large electrodes should be sufficiently large to ensure uniform E-field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Electrodes should be parallel to prevent profile distortion</a:t>
                      </a:r>
                      <a:endParaRPr lang="en-GB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Magnetic field must be sufficiently high and uniform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Electrodes and magnet should be well aligned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CST &amp; IPM simulations with worst-case scenario beams (e.g. worst beam position &amp; space charge)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Check uniformity of electric and magnetic fields with CST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Simulate misalignment within tolerances with CST and IPM?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Compare BGI measurements with those of other instruments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97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48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Conceptual Design Considerations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2A1DF7-1F8D-074D-85E1-710DDF33F08F}"/>
              </a:ext>
            </a:extLst>
          </p:cNvPr>
          <p:cNvSpPr/>
          <p:nvPr/>
        </p:nvSpPr>
        <p:spPr>
          <a:xfrm>
            <a:off x="611999" y="819456"/>
            <a:ext cx="7920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Goal #2. </a:t>
            </a:r>
            <a:r>
              <a:rPr lang="en-US" dirty="0"/>
              <a:t>BGI should fit the given space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8BCC0D-1BA2-C3B5-8802-CE6416F530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480991"/>
              </p:ext>
            </p:extLst>
          </p:nvPr>
        </p:nvGraphicFramePr>
        <p:xfrm>
          <a:off x="664176" y="1168522"/>
          <a:ext cx="7688993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632">
                  <a:extLst>
                    <a:ext uri="{9D8B030D-6E8A-4147-A177-3AD203B41FA5}">
                      <a16:colId xmlns:a16="http://schemas.microsoft.com/office/drawing/2014/main" val="4252339433"/>
                    </a:ext>
                  </a:extLst>
                </a:gridCol>
                <a:gridCol w="2361236">
                  <a:extLst>
                    <a:ext uri="{9D8B030D-6E8A-4147-A177-3AD203B41FA5}">
                      <a16:colId xmlns:a16="http://schemas.microsoft.com/office/drawing/2014/main" val="1661441551"/>
                    </a:ext>
                  </a:extLst>
                </a:gridCol>
                <a:gridCol w="1666125">
                  <a:extLst>
                    <a:ext uri="{9D8B030D-6E8A-4147-A177-3AD203B41FA5}">
                      <a16:colId xmlns:a16="http://schemas.microsoft.com/office/drawing/2014/main" val="3357553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Design Considerations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Pre-Build Testing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Verification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86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Accommodate 50 mm LHC beam-pipe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Fit inside existing 7 Tesla magnet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~10 mm of space required for electronics and cooling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CAD model with attention to tolerances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Smooth installation process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9784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9551C79-055C-0958-72C6-EB0712776281}"/>
              </a:ext>
            </a:extLst>
          </p:cNvPr>
          <p:cNvSpPr/>
          <p:nvPr/>
        </p:nvSpPr>
        <p:spPr>
          <a:xfrm>
            <a:off x="611998" y="2652375"/>
            <a:ext cx="7920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Goal #3. </a:t>
            </a:r>
            <a:r>
              <a:rPr lang="en-US" dirty="0"/>
              <a:t>Meet LHC standards for installation (e.g. vacuum, HV, impedance)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4D3008F-F28B-796E-B061-5DA9205DE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402584"/>
              </p:ext>
            </p:extLst>
          </p:nvPr>
        </p:nvGraphicFramePr>
        <p:xfrm>
          <a:off x="664176" y="3015608"/>
          <a:ext cx="7688993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632">
                  <a:extLst>
                    <a:ext uri="{9D8B030D-6E8A-4147-A177-3AD203B41FA5}">
                      <a16:colId xmlns:a16="http://schemas.microsoft.com/office/drawing/2014/main" val="4252339433"/>
                    </a:ext>
                  </a:extLst>
                </a:gridCol>
                <a:gridCol w="2361236">
                  <a:extLst>
                    <a:ext uri="{9D8B030D-6E8A-4147-A177-3AD203B41FA5}">
                      <a16:colId xmlns:a16="http://schemas.microsoft.com/office/drawing/2014/main" val="1661441551"/>
                    </a:ext>
                  </a:extLst>
                </a:gridCol>
                <a:gridCol w="1666125">
                  <a:extLst>
                    <a:ext uri="{9D8B030D-6E8A-4147-A177-3AD203B41FA5}">
                      <a16:colId xmlns:a16="http://schemas.microsoft.com/office/drawing/2014/main" val="3357553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Design Considerations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Pre-Build Testing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Verification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86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/>
                        <a:t>Follow HV design guidelines (e.g. 3 kV/mm in vacuum)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/>
                        <a:t>Minimize sudden changes in beam-pipe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/>
                        <a:t>No materials with high outgassing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Design approval from vacuum group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Impedance simulations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HV testing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Vacuum acceptance 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97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811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Conceptual Design Considerations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2A1DF7-1F8D-074D-85E1-710DDF33F08F}"/>
              </a:ext>
            </a:extLst>
          </p:cNvPr>
          <p:cNvSpPr/>
          <p:nvPr/>
        </p:nvSpPr>
        <p:spPr>
          <a:xfrm>
            <a:off x="611999" y="819456"/>
            <a:ext cx="7920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Goal #4. </a:t>
            </a:r>
            <a:r>
              <a:rPr lang="en-US" dirty="0"/>
              <a:t>Bunch-by-bunch Measurements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98BCC0D-1BA2-C3B5-8802-CE6416F530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3082125"/>
                  </p:ext>
                </p:extLst>
              </p:nvPr>
            </p:nvGraphicFramePr>
            <p:xfrm>
              <a:off x="664175" y="1168522"/>
              <a:ext cx="7843452" cy="131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5510">
                      <a:extLst>
                        <a:ext uri="{9D8B030D-6E8A-4147-A177-3AD203B41FA5}">
                          <a16:colId xmlns:a16="http://schemas.microsoft.com/office/drawing/2014/main" val="4252339433"/>
                        </a:ext>
                      </a:extLst>
                    </a:gridCol>
                    <a:gridCol w="2208971">
                      <a:extLst>
                        <a:ext uri="{9D8B030D-6E8A-4147-A177-3AD203B41FA5}">
                          <a16:colId xmlns:a16="http://schemas.microsoft.com/office/drawing/2014/main" val="1661441551"/>
                        </a:ext>
                      </a:extLst>
                    </a:gridCol>
                    <a:gridCol w="2208971">
                      <a:extLst>
                        <a:ext uri="{9D8B030D-6E8A-4147-A177-3AD203B41FA5}">
                          <a16:colId xmlns:a16="http://schemas.microsoft.com/office/drawing/2014/main" val="846155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Design Considerations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Pre-Build Testing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Verification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58862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285750" marR="0" lvl="0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="0" dirty="0"/>
                            <a:t>Increase electric field so electron arrivals from one bunch do not overlap with those from the next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dirty="0"/>
                            <a:t>Calculate </a:t>
                          </a:r>
                          <a:r>
                            <a:rPr lang="en-US" sz="1400" baseline="0" dirty="0"/>
                            <a:t>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𝑑𝑟𝑖𝑓𝑡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𝑥𝑚</m:t>
                                      </m:r>
                                    </m:num>
                                    <m:den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𝑞𝐸</m:t>
                                      </m:r>
                                    </m:den>
                                  </m:f>
                                </m:e>
                              </m:ra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≪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25 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𝑛𝑠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dirty="0"/>
                            <a:t>Compare bunch-by-bunch measurements with other instruments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24978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98BCC0D-1BA2-C3B5-8802-CE6416F530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3082125"/>
                  </p:ext>
                </p:extLst>
              </p:nvPr>
            </p:nvGraphicFramePr>
            <p:xfrm>
              <a:off x="664175" y="1168522"/>
              <a:ext cx="7843452" cy="131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25510">
                      <a:extLst>
                        <a:ext uri="{9D8B030D-6E8A-4147-A177-3AD203B41FA5}">
                          <a16:colId xmlns:a16="http://schemas.microsoft.com/office/drawing/2014/main" val="4252339433"/>
                        </a:ext>
                      </a:extLst>
                    </a:gridCol>
                    <a:gridCol w="2208971">
                      <a:extLst>
                        <a:ext uri="{9D8B030D-6E8A-4147-A177-3AD203B41FA5}">
                          <a16:colId xmlns:a16="http://schemas.microsoft.com/office/drawing/2014/main" val="1661441551"/>
                        </a:ext>
                      </a:extLst>
                    </a:gridCol>
                    <a:gridCol w="2208971">
                      <a:extLst>
                        <a:ext uri="{9D8B030D-6E8A-4147-A177-3AD203B41FA5}">
                          <a16:colId xmlns:a16="http://schemas.microsoft.com/office/drawing/2014/main" val="84615589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Design Considerations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Pre-Build Testing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Verification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5886217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pPr marL="285750" marR="0" lvl="0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="0" dirty="0"/>
                            <a:t>Increase electric field so electron arrivals from one bunch do not overlap with those from the next bunch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5801" t="-39744" r="-101381" b="-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400" dirty="0"/>
                            <a:t>Compare bunch-by-bunch measurements with other instruments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24978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D9551C79-055C-0958-72C6-EB0712776281}"/>
              </a:ext>
            </a:extLst>
          </p:cNvPr>
          <p:cNvSpPr/>
          <p:nvPr/>
        </p:nvSpPr>
        <p:spPr>
          <a:xfrm>
            <a:off x="612000" y="2617583"/>
            <a:ext cx="7920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Goal #5. </a:t>
            </a:r>
            <a:r>
              <a:rPr lang="en-US" dirty="0"/>
              <a:t>Increase event rate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4D3008F-F28B-796E-B061-5DA9205DE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899985"/>
              </p:ext>
            </p:extLst>
          </p:nvPr>
        </p:nvGraphicFramePr>
        <p:xfrm>
          <a:off x="664174" y="2942942"/>
          <a:ext cx="7867824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6154">
                  <a:extLst>
                    <a:ext uri="{9D8B030D-6E8A-4147-A177-3AD203B41FA5}">
                      <a16:colId xmlns:a16="http://schemas.microsoft.com/office/drawing/2014/main" val="4252339433"/>
                    </a:ext>
                  </a:extLst>
                </a:gridCol>
                <a:gridCol w="2215835">
                  <a:extLst>
                    <a:ext uri="{9D8B030D-6E8A-4147-A177-3AD203B41FA5}">
                      <a16:colId xmlns:a16="http://schemas.microsoft.com/office/drawing/2014/main" val="1661441551"/>
                    </a:ext>
                  </a:extLst>
                </a:gridCol>
                <a:gridCol w="2215835">
                  <a:extLst>
                    <a:ext uri="{9D8B030D-6E8A-4147-A177-3AD203B41FA5}">
                      <a16:colId xmlns:a16="http://schemas.microsoft.com/office/drawing/2014/main" val="13529362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Design Considerations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Pre-Build Testing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Verification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886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/>
                        <a:t>High electric field integrated over </a:t>
                      </a:r>
                      <a:r>
                        <a:rPr lang="en-US" sz="1400" b="0" dirty="0" err="1"/>
                        <a:t>ionised</a:t>
                      </a:r>
                      <a:r>
                        <a:rPr lang="en-US" sz="1400" b="0" dirty="0"/>
                        <a:t> electron path length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/>
                        <a:t>Thin entrance window if necessary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Compare electric field with PS and SPS instruments to predict event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Measurement with    &lt; 5% uncertainties integrating over period where beam is stationary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97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32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2301750"/>
            <a:ext cx="7920000" cy="540000"/>
          </a:xfrm>
        </p:spPr>
        <p:txBody>
          <a:bodyPr/>
          <a:lstStyle/>
          <a:p>
            <a:r>
              <a:rPr lang="en-US" dirty="0"/>
              <a:t>Design Ideas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</p:spTree>
    <p:extLst>
      <p:ext uri="{BB962C8B-B14F-4D97-AF65-F5344CB8AC3E}">
        <p14:creationId xmlns:p14="http://schemas.microsoft.com/office/powerpoint/2010/main" val="1831564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Design Concept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73EB3B-1619-037F-F5CB-A19A79BA7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61" y="973095"/>
            <a:ext cx="4609164" cy="33582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E4CB9A-B461-EE41-4B6A-0828BB51B707}"/>
              </a:ext>
            </a:extLst>
          </p:cNvPr>
          <p:cNvSpPr txBox="1"/>
          <p:nvPr/>
        </p:nvSpPr>
        <p:spPr>
          <a:xfrm>
            <a:off x="5689944" y="1478774"/>
            <a:ext cx="291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HV-Feedthrough Flange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F6BA6B-3CE0-8A2A-87A3-255A0E36BAC4}"/>
              </a:ext>
            </a:extLst>
          </p:cNvPr>
          <p:cNvSpPr txBox="1"/>
          <p:nvPr/>
        </p:nvSpPr>
        <p:spPr>
          <a:xfrm>
            <a:off x="5689944" y="2086866"/>
            <a:ext cx="318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4-Way Reducing Cross Tank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FA2D87-6D1D-F1A5-E5B5-F502E8FCD8E5}"/>
              </a:ext>
            </a:extLst>
          </p:cNvPr>
          <p:cNvSpPr txBox="1"/>
          <p:nvPr/>
        </p:nvSpPr>
        <p:spPr>
          <a:xfrm>
            <a:off x="5689944" y="2698045"/>
            <a:ext cx="291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Electrodes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6CDD5D-D176-9FDD-4B8A-1F8F7FF78A36}"/>
              </a:ext>
            </a:extLst>
          </p:cNvPr>
          <p:cNvSpPr txBox="1"/>
          <p:nvPr/>
        </p:nvSpPr>
        <p:spPr>
          <a:xfrm>
            <a:off x="5689944" y="3304660"/>
            <a:ext cx="291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TPX4 Flange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49E492-FFA1-8E8A-F45F-2A3BE104C366}"/>
              </a:ext>
            </a:extLst>
          </p:cNvPr>
          <p:cNvCxnSpPr>
            <a:stCxn id="10" idx="1"/>
          </p:cNvCxnSpPr>
          <p:nvPr/>
        </p:nvCxnSpPr>
        <p:spPr>
          <a:xfrm flipH="1">
            <a:off x="4744995" y="1663440"/>
            <a:ext cx="94494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B1935E-1CDA-1551-1699-E39C93BCAE16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4945792" y="2271532"/>
            <a:ext cx="744152" cy="704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7FC82DC-3BD0-0668-07DC-9C5B74335B8A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4534930" y="2675238"/>
            <a:ext cx="1155014" cy="2074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E71E4AA-E32E-BEB4-B99C-58DFC28FABA0}"/>
              </a:ext>
            </a:extLst>
          </p:cNvPr>
          <p:cNvCxnSpPr>
            <a:stCxn id="12" idx="1"/>
          </p:cNvCxnSpPr>
          <p:nvPr/>
        </p:nvCxnSpPr>
        <p:spPr>
          <a:xfrm flipH="1">
            <a:off x="4534930" y="2882711"/>
            <a:ext cx="1155014" cy="472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AA41C0F-4955-5F44-3CF2-56F8C8BFBCF7}"/>
              </a:ext>
            </a:extLst>
          </p:cNvPr>
          <p:cNvCxnSpPr>
            <a:stCxn id="13" idx="1"/>
          </p:cNvCxnSpPr>
          <p:nvPr/>
        </p:nvCxnSpPr>
        <p:spPr>
          <a:xfrm flipH="1">
            <a:off x="4896365" y="3489326"/>
            <a:ext cx="793579" cy="489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4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TPX4 Flange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  <p:pic>
        <p:nvPicPr>
          <p:cNvPr id="7" name="Picture 6" descr="A colorful rectangular object with a white background&#10;&#10;Description automatically generated">
            <a:extLst>
              <a:ext uri="{FF2B5EF4-FFF2-40B4-BE49-F238E27FC236}">
                <a16:creationId xmlns:a16="http://schemas.microsoft.com/office/drawing/2014/main" id="{74B62C4C-9EEB-34C4-C4B2-07583C998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990599"/>
            <a:ext cx="5893657" cy="32563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61C593-AE97-47A2-4B5B-60155E828B0B}"/>
              </a:ext>
            </a:extLst>
          </p:cNvPr>
          <p:cNvSpPr txBox="1"/>
          <p:nvPr/>
        </p:nvSpPr>
        <p:spPr>
          <a:xfrm>
            <a:off x="6766318" y="834613"/>
            <a:ext cx="21004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Minimize distance between TPX4 and flange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Potentially attach electrode to the tank instead of the flange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 easy replacement of TPX4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201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2031750"/>
            <a:ext cx="7920000" cy="540000"/>
          </a:xfrm>
        </p:spPr>
        <p:txBody>
          <a:bodyPr/>
          <a:lstStyle/>
          <a:p>
            <a:r>
              <a:rPr lang="en-US" dirty="0"/>
              <a:t>Choosing Flange Sizes and Electrodes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773D9-8BBF-B147-8BE2-6B7B38B58AE4}"/>
              </a:ext>
            </a:extLst>
          </p:cNvPr>
          <p:cNvSpPr/>
          <p:nvPr/>
        </p:nvSpPr>
        <p:spPr>
          <a:xfrm>
            <a:off x="479233" y="5337098"/>
            <a:ext cx="6979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As expected from Run1 - significant distortion to beam profile.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24 Jan 2024</a:t>
            </a:r>
          </a:p>
        </p:txBody>
      </p:sp>
    </p:spTree>
    <p:extLst>
      <p:ext uri="{BB962C8B-B14F-4D97-AF65-F5344CB8AC3E}">
        <p14:creationId xmlns:p14="http://schemas.microsoft.com/office/powerpoint/2010/main" val="31480073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19391</TotalTime>
  <Words>1286</Words>
  <Application>Microsoft Office PowerPoint</Application>
  <PresentationFormat>On-screen Show (16:9)</PresentationFormat>
  <Paragraphs>299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Thème Office</vt:lpstr>
      <vt:lpstr>LHC-BGI:  Design with 4DPhoton Timepix4 Mount</vt:lpstr>
      <vt:lpstr>Objectives for 4DPhoton Based Design</vt:lpstr>
      <vt:lpstr>Conceptual Design Considerations</vt:lpstr>
      <vt:lpstr>Conceptual Design Considerations</vt:lpstr>
      <vt:lpstr>Conceptual Design Considerations</vt:lpstr>
      <vt:lpstr>Design Ideas</vt:lpstr>
      <vt:lpstr>Design Concept</vt:lpstr>
      <vt:lpstr>TPX4 Flange</vt:lpstr>
      <vt:lpstr>Choosing Flange Sizes and Electrodes</vt:lpstr>
      <vt:lpstr>Varying Flange Size</vt:lpstr>
      <vt:lpstr>Varying Flange Size Recommendations</vt:lpstr>
      <vt:lpstr>Considering Mechanical Constraints</vt:lpstr>
      <vt:lpstr>Mechanical Constraints from Magnet</vt:lpstr>
      <vt:lpstr>Potentially Increasing Magnet Size</vt:lpstr>
      <vt:lpstr>HV Feedthrough Design Ideas</vt:lpstr>
      <vt:lpstr>PowerPoint Presentation</vt:lpstr>
      <vt:lpstr>Recommendation</vt:lpstr>
      <vt:lpstr>Next Steps</vt:lpstr>
      <vt:lpstr>Next Steps</vt:lpstr>
      <vt:lpstr>Appendix</vt:lpstr>
      <vt:lpstr>Standard Flanges</vt:lpstr>
      <vt:lpstr>Mechanical Constraints with Option 1a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Clara Marie Fleisig</cp:lastModifiedBy>
  <cp:revision>874</cp:revision>
  <dcterms:created xsi:type="dcterms:W3CDTF">2020-02-06T17:34:13Z</dcterms:created>
  <dcterms:modified xsi:type="dcterms:W3CDTF">2024-01-24T12:31:18Z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