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68" r:id="rId2"/>
    <p:sldId id="388" r:id="rId3"/>
    <p:sldId id="387" r:id="rId4"/>
    <p:sldId id="404" r:id="rId5"/>
    <p:sldId id="403" r:id="rId6"/>
    <p:sldId id="400" r:id="rId7"/>
    <p:sldId id="401" r:id="rId8"/>
    <p:sldId id="396" r:id="rId9"/>
    <p:sldId id="402" r:id="rId10"/>
    <p:sldId id="405" r:id="rId11"/>
    <p:sldId id="391" r:id="rId12"/>
    <p:sldId id="390" r:id="rId13"/>
    <p:sldId id="346" r:id="rId14"/>
    <p:sldId id="342" r:id="rId15"/>
    <p:sldId id="389" r:id="rId16"/>
    <p:sldId id="397" r:id="rId17"/>
    <p:sldId id="398" r:id="rId18"/>
    <p:sldId id="406" r:id="rId19"/>
    <p:sldId id="395" r:id="rId20"/>
    <p:sldId id="393" r:id="rId21"/>
    <p:sldId id="381" r:id="rId22"/>
    <p:sldId id="382" r:id="rId23"/>
    <p:sldId id="383" r:id="rId24"/>
    <p:sldId id="384" r:id="rId25"/>
    <p:sldId id="385" r:id="rId26"/>
    <p:sldId id="386" r:id="rId27"/>
    <p:sldId id="407" r:id="rId28"/>
    <p:sldId id="340" r:id="rId29"/>
    <p:sldId id="338" r:id="rId30"/>
    <p:sldId id="34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434" autoAdjust="0"/>
  </p:normalViewPr>
  <p:slideViewPr>
    <p:cSldViewPr snapToGrid="0" showGuides="1">
      <p:cViewPr varScale="1">
        <p:scale>
          <a:sx n="77" d="100"/>
          <a:sy n="77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94E0E-BB2F-4E1F-AB72-9E752337E215}" type="datetimeFigureOut">
              <a:rPr lang="it-IT" smtClean="0"/>
              <a:t>31/01/2024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14827-C9FE-4D8E-B4E3-2B079A03139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1249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75B41-A9AA-4D43-8684-CE1094BB4CC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5228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9D95-163A-4F03-9A33-034DECB38150}" type="datetime1">
              <a:rPr lang="it-IT" smtClean="0"/>
              <a:t>31/01/2024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48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B4280-1B80-411D-A815-672CD0567330}" type="datetime1">
              <a:rPr lang="it-IT" smtClean="0"/>
              <a:t>31/01/2024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510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902E-930E-4022-8BEE-0C7076E61978}" type="datetime1">
              <a:rPr lang="it-IT" smtClean="0"/>
              <a:t>31/01/2024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532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112D4-38DA-4E7C-92EC-B62ECA68CEEA}" type="datetime1">
              <a:rPr lang="it-IT" smtClean="0"/>
              <a:t>31/01/2024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2305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15848-9F1E-483C-85DE-B0EE95C21616}" type="datetime1">
              <a:rPr lang="it-IT" smtClean="0"/>
              <a:t>31/01/2024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136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48DE-28F3-4143-BC4F-8389E8A04FB7}" type="datetime1">
              <a:rPr lang="it-IT" smtClean="0"/>
              <a:t>31/01/2024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46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13573-D501-4118-8A33-44B8186E0118}" type="datetime1">
              <a:rPr lang="it-IT" smtClean="0"/>
              <a:t>31/01/2024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42487-C66D-4328-B9D7-A4C08A6AF2D6}" type="datetime1">
              <a:rPr lang="it-IT" smtClean="0"/>
              <a:t>31/01/2024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523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A55-44E2-4C98-8F17-D77D1A58B610}" type="datetime1">
              <a:rPr lang="it-IT" smtClean="0"/>
              <a:t>31/01/2024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053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922A5-44BA-424E-AD77-6CE0E6D791DD}" type="datetime1">
              <a:rPr lang="it-IT" smtClean="0"/>
              <a:t>31/01/2024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298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7192-D751-4BCC-915F-073781D93DFF}" type="datetime1">
              <a:rPr lang="it-IT" smtClean="0"/>
              <a:t>31/01/2024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95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03359-A558-4793-9FAC-755F2A7C84AE}" type="datetime1">
              <a:rPr lang="it-IT" smtClean="0"/>
              <a:t>31/01/2024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B3CDC-5BF4-468B-9AEC-23F180C549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332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367997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58201/1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858201/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1315015" y="2726231"/>
            <a:ext cx="7114609" cy="9705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txBody>
          <a:bodyPr vert="horz" lIns="51435" tIns="25718" rIns="51435" bIns="25718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350"/>
              </a:spcAft>
            </a:pPr>
            <a:r>
              <a:rPr lang="en-US" sz="2700" b="1" dirty="0">
                <a:solidFill>
                  <a:srgbClr val="0070C0"/>
                </a:solidFill>
                <a:latin typeface="+mn-lt"/>
                <a:ea typeface="MS Gothic" panose="020B0609070205080204" pitchFamily="49" charset="-128"/>
                <a:cs typeface="Verdana" panose="020B0604030504040204" pitchFamily="34" charset="0"/>
              </a:rPr>
              <a:t>On detector piping loop assembly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" y="82697"/>
            <a:ext cx="2065762" cy="1530654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z="1200"/>
              <a:t>1</a:t>
            </a:fld>
            <a:endParaRPr lang="it-IT" sz="12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767255" y="517862"/>
            <a:ext cx="4625010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rIns="34289">
            <a:spAutoFit/>
          </a:bodyPr>
          <a:lstStyle/>
          <a:p>
            <a:pPr algn="ctr"/>
            <a:r>
              <a:rPr lang="en-US" sz="1500" b="1" dirty="0"/>
              <a:t>OEC Integration Workshop in </a:t>
            </a:r>
            <a:r>
              <a:rPr lang="en-US" sz="1500" b="1" dirty="0" err="1"/>
              <a:t>Frascati</a:t>
            </a:r>
            <a:endParaRPr lang="en-US" sz="1500" b="1" dirty="0"/>
          </a:p>
          <a:p>
            <a:pPr algn="ctr">
              <a:defRPr sz="2000"/>
            </a:pPr>
            <a:r>
              <a:rPr lang="it-IT" sz="1500" b="1" dirty="0">
                <a:cs typeface="Arial" panose="020B0604020202020204" pitchFamily="34" charset="0"/>
              </a:rPr>
              <a:t>31/01/2024</a:t>
            </a:r>
          </a:p>
          <a:p>
            <a:pPr algn="ctr">
              <a:defRPr sz="2000"/>
            </a:pPr>
            <a:r>
              <a:rPr lang="it-IT" sz="1500" b="1" dirty="0">
                <a:cs typeface="Arial" panose="020B0604020202020204" pitchFamily="34" charset="0"/>
                <a:hlinkClick r:id="rId4"/>
              </a:rPr>
              <a:t>https://indico.cern.ch/event/1367997</a:t>
            </a:r>
            <a:r>
              <a:rPr lang="it-IT" sz="1500" b="1" dirty="0" smtClean="0">
                <a:cs typeface="Arial" panose="020B0604020202020204" pitchFamily="34" charset="0"/>
                <a:hlinkClick r:id="rId4"/>
              </a:rPr>
              <a:t>/</a:t>
            </a:r>
            <a:endParaRPr lang="it-IT" sz="1500" b="1" dirty="0" smtClean="0">
              <a:cs typeface="Arial" panose="020B0604020202020204" pitchFamily="34" charset="0"/>
            </a:endParaRPr>
          </a:p>
          <a:p>
            <a:pPr algn="ctr">
              <a:defRPr sz="2000"/>
            </a:pPr>
            <a:endParaRPr lang="it-IT" sz="1500" b="1" dirty="0">
              <a:cs typeface="Arial" panose="020B06040202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400741" y="4535585"/>
            <a:ext cx="66790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  <a:spcAft>
                <a:spcPts val="675"/>
              </a:spcAft>
            </a:pPr>
            <a:r>
              <a:rPr lang="en-US" sz="1500" b="1" dirty="0">
                <a:ea typeface="Verdana" panose="020B0604030504040204" pitchFamily="34" charset="0"/>
                <a:cs typeface="Arial" panose="020B0604020202020204" pitchFamily="34" charset="0"/>
              </a:rPr>
              <a:t>Simone Coelli, Andrea Capsoni, Daniele Viganò, Ennio </a:t>
            </a:r>
            <a:r>
              <a:rPr lang="en-US" sz="1500" b="1" dirty="0" smtClean="0">
                <a:ea typeface="Verdana" panose="020B0604030504040204" pitchFamily="34" charset="0"/>
                <a:cs typeface="Arial" panose="020B0604020202020204" pitchFamily="34" charset="0"/>
              </a:rPr>
              <a:t>Viscione, Mauro Monti</a:t>
            </a:r>
            <a:endParaRPr lang="en-US" sz="1500" b="1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450"/>
              </a:spcBef>
              <a:spcAft>
                <a:spcPts val="675"/>
              </a:spcAft>
            </a:pPr>
            <a:r>
              <a:rPr lang="en-US" sz="1500" b="1" dirty="0">
                <a:ea typeface="Verdana" panose="020B0604030504040204" pitchFamily="34" charset="0"/>
                <a:cs typeface="Arial" panose="020B0604020202020204" pitchFamily="34" charset="0"/>
              </a:rPr>
              <a:t>For the INFN Milano group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07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79657" y="137899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WELDED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SAMPLES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10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474455" y="907242"/>
            <a:ext cx="4139453" cy="5890760"/>
          </a:xfrm>
          <a:prstGeom prst="rect">
            <a:avLst/>
          </a:prstGeom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6582335" y="2991927"/>
            <a:ext cx="2561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OIL PUMP PRESSURIZATION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RESISTING UP TO 520 bar </a:t>
            </a:r>
          </a:p>
        </p:txBody>
      </p:sp>
      <p:sp>
        <p:nvSpPr>
          <p:cNvPr id="7" name="Rettangolo 6"/>
          <p:cNvSpPr/>
          <p:nvPr/>
        </p:nvSpPr>
        <p:spPr>
          <a:xfrm>
            <a:off x="567189" y="937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b="1" dirty="0">
                <a:ea typeface="MS Gothic" panose="020B0609070205080204" pitchFamily="49" charset="-128"/>
                <a:cs typeface="Verdana" panose="020B0604030504040204" pitchFamily="34" charset="0"/>
              </a:rPr>
              <a:t>pipes to be used for the “U connectors” OD=2,5mm</a:t>
            </a:r>
          </a:p>
        </p:txBody>
      </p:sp>
    </p:spTree>
    <p:extLst>
      <p:ext uri="{BB962C8B-B14F-4D97-AF65-F5344CB8AC3E}">
        <p14:creationId xmlns:p14="http://schemas.microsoft.com/office/powerpoint/2010/main" val="200579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11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8" y="1494542"/>
            <a:ext cx="8077200" cy="435292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304055" y="117565"/>
            <a:ext cx="25358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WELDED SAMPLES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37956" y="5338584"/>
            <a:ext cx="2561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OIL PUMP PRESSURIZATION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RESISTING UP TO 520 bar </a:t>
            </a:r>
          </a:p>
        </p:txBody>
      </p:sp>
      <p:sp>
        <p:nvSpPr>
          <p:cNvPr id="7" name="Rettangolo 6"/>
          <p:cNvSpPr/>
          <p:nvPr/>
        </p:nvSpPr>
        <p:spPr>
          <a:xfrm>
            <a:off x="675155" y="579230"/>
            <a:ext cx="6927428" cy="825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b="1" dirty="0">
                <a:ea typeface="MS Gothic" panose="020B0609070205080204" pitchFamily="49" charset="-128"/>
                <a:cs typeface="Verdana" panose="020B0604030504040204" pitchFamily="34" charset="0"/>
              </a:rPr>
              <a:t>pipes </a:t>
            </a: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butt and socket welded</a:t>
            </a:r>
          </a:p>
          <a:p>
            <a:pPr algn="ctr">
              <a:spcAft>
                <a:spcPts val="1350"/>
              </a:spcAft>
            </a:pP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OD=4mm</a:t>
            </a:r>
            <a:endParaRPr lang="en-US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5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12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834603"/>
            <a:ext cx="5514975" cy="5514975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304055" y="117565"/>
            <a:ext cx="25358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WELDED SAMPLES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404162" y="2991927"/>
            <a:ext cx="2561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OIL PUMP PRESSURIZATION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RESISTING UP TO 520 bar </a:t>
            </a:r>
          </a:p>
        </p:txBody>
      </p:sp>
      <p:sp>
        <p:nvSpPr>
          <p:cNvPr id="7" name="Rettangolo 6"/>
          <p:cNvSpPr/>
          <p:nvPr/>
        </p:nvSpPr>
        <p:spPr>
          <a:xfrm>
            <a:off x="6115050" y="966509"/>
            <a:ext cx="2628900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b="1" dirty="0">
                <a:ea typeface="MS Gothic" panose="020B0609070205080204" pitchFamily="49" charset="-128"/>
                <a:cs typeface="Verdana" panose="020B0604030504040204" pitchFamily="34" charset="0"/>
              </a:rPr>
              <a:t>pipes </a:t>
            </a: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butt and socket welded</a:t>
            </a:r>
          </a:p>
          <a:p>
            <a:pPr algn="ctr">
              <a:spcAft>
                <a:spcPts val="1350"/>
              </a:spcAft>
            </a:pP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OD=5mm</a:t>
            </a:r>
            <a:endParaRPr lang="en-US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9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13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5" y="882464"/>
            <a:ext cx="6531430" cy="4581513"/>
          </a:xfrm>
          <a:prstGeom prst="rect">
            <a:avLst/>
          </a:prstGeom>
        </p:spPr>
      </p:pic>
      <p:sp>
        <p:nvSpPr>
          <p:cNvPr id="3" name="Freccia a destra 2"/>
          <p:cNvSpPr/>
          <p:nvPr/>
        </p:nvSpPr>
        <p:spPr>
          <a:xfrm rot="9019427" flipV="1">
            <a:off x="7268798" y="3189727"/>
            <a:ext cx="1318484" cy="195309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b="1" dirty="0">
              <a:solidFill>
                <a:srgbClr val="FF0000"/>
              </a:solidFill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159700" y="1131577"/>
            <a:ext cx="4020414" cy="155940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FROM </a:t>
            </a: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THE 3D CONCEPT </a:t>
            </a:r>
            <a:endParaRPr lang="en-US" sz="2400" b="1" dirty="0" smtClean="0">
              <a:ea typeface="MS Gothic" panose="020B0609070205080204" pitchFamily="49" charset="-128"/>
              <a:cs typeface="Verdana" panose="020B0604030504040204" pitchFamily="34" charset="0"/>
            </a:endParaRPr>
          </a:p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TO </a:t>
            </a: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A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PROTOTYPE</a:t>
            </a:r>
          </a:p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FOR AN ACCEPTANCE </a:t>
            </a: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TEST</a:t>
            </a:r>
          </a:p>
        </p:txBody>
      </p:sp>
      <p:sp>
        <p:nvSpPr>
          <p:cNvPr id="8" name="Rettangolo 7"/>
          <p:cNvSpPr/>
          <p:nvPr/>
        </p:nvSpPr>
        <p:spPr>
          <a:xfrm>
            <a:off x="394175" y="85236"/>
            <a:ext cx="8355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INLET </a:t>
            </a: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LINE FOR THE CO2 COOLING DISTRIBUTION</a:t>
            </a:r>
          </a:p>
        </p:txBody>
      </p:sp>
      <p:sp>
        <p:nvSpPr>
          <p:cNvPr id="9" name="Rettangolo 8"/>
          <p:cNvSpPr/>
          <p:nvPr/>
        </p:nvSpPr>
        <p:spPr>
          <a:xfrm>
            <a:off x="198889" y="5613114"/>
            <a:ext cx="352700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it-IT" sz="1350" dirty="0"/>
              <a:t>last </a:t>
            </a:r>
            <a:r>
              <a:rPr lang="it-IT" sz="1350" dirty="0" err="1"/>
              <a:t>concept</a:t>
            </a:r>
            <a:r>
              <a:rPr lang="it-IT" sz="1350" dirty="0"/>
              <a:t> model for a </a:t>
            </a:r>
            <a:r>
              <a:rPr lang="it-IT" sz="1350" dirty="0" err="1"/>
              <a:t>half</a:t>
            </a:r>
            <a:r>
              <a:rPr lang="it-IT" sz="1350" dirty="0"/>
              <a:t> </a:t>
            </a:r>
            <a:r>
              <a:rPr lang="it-IT" sz="1350" dirty="0" err="1"/>
              <a:t>shell</a:t>
            </a:r>
            <a:r>
              <a:rPr lang="it-IT" sz="1350" dirty="0"/>
              <a:t> LAYER 2 </a:t>
            </a:r>
          </a:p>
          <a:p>
            <a:pPr algn="just"/>
            <a:endParaRPr lang="it-IT" sz="1350" dirty="0"/>
          </a:p>
          <a:p>
            <a:pPr algn="just"/>
            <a:r>
              <a:rPr lang="it-IT" sz="1350" dirty="0"/>
              <a:t>by Fred Gannaway June 2022</a:t>
            </a:r>
          </a:p>
          <a:p>
            <a:r>
              <a:rPr lang="it-IT" sz="1350" dirty="0">
                <a:hlinkClick r:id="rId3"/>
              </a:rPr>
              <a:t>https://edms.cern.ch/document/2858201/1</a:t>
            </a:r>
            <a:endParaRPr lang="it-IT" sz="1350" dirty="0"/>
          </a:p>
        </p:txBody>
      </p:sp>
    </p:spTree>
    <p:extLst>
      <p:ext uri="{BB962C8B-B14F-4D97-AF65-F5344CB8AC3E}">
        <p14:creationId xmlns:p14="http://schemas.microsoft.com/office/powerpoint/2010/main" val="306603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072356" y="0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INLET LINE ASSEMBLY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14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01" y="2477133"/>
            <a:ext cx="4167124" cy="2918311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84389" y="640594"/>
            <a:ext cx="7142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ORBITAL WELDING ON </a:t>
            </a:r>
            <a:r>
              <a:rPr lang="it-IT" dirty="0"/>
              <a:t>BOTH </a:t>
            </a:r>
            <a:r>
              <a:rPr lang="it-IT" dirty="0" smtClean="0"/>
              <a:t>SIDES OF </a:t>
            </a:r>
            <a:r>
              <a:rPr lang="it-IT" dirty="0"/>
              <a:t>THE «T» </a:t>
            </a:r>
            <a:r>
              <a:rPr lang="it-IT" dirty="0" smtClean="0"/>
              <a:t>COMPONENT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AFTER </a:t>
            </a:r>
            <a:r>
              <a:rPr lang="it-IT" dirty="0"/>
              <a:t>WELDING </a:t>
            </a:r>
            <a:r>
              <a:rPr lang="it-IT" dirty="0" smtClean="0"/>
              <a:t>TEST, NOT SATISFACTORY WITH BUTT WELDING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NEW DESIGN </a:t>
            </a:r>
            <a:r>
              <a:rPr lang="it-IT" dirty="0" smtClean="0"/>
              <a:t>IMPLEMENTING </a:t>
            </a:r>
            <a:r>
              <a:rPr lang="it-IT" b="1" dirty="0" smtClean="0">
                <a:solidFill>
                  <a:srgbClr val="FF0000"/>
                </a:solidFill>
              </a:rPr>
              <a:t>SOCKET WELDING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TITANIUM GR.2 OD 5mm/ID 4mm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903" y="4449923"/>
            <a:ext cx="4689602" cy="198313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256" y="1531612"/>
            <a:ext cx="4252109" cy="2918311"/>
          </a:xfrm>
          <a:prstGeom prst="rect">
            <a:avLst/>
          </a:prstGeom>
        </p:spPr>
      </p:pic>
      <p:sp>
        <p:nvSpPr>
          <p:cNvPr id="10" name="Freccia a destra 9"/>
          <p:cNvSpPr/>
          <p:nvPr/>
        </p:nvSpPr>
        <p:spPr>
          <a:xfrm>
            <a:off x="3282040" y="2001620"/>
            <a:ext cx="1349260" cy="1978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54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15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02450" y="-931153"/>
            <a:ext cx="4284800" cy="819358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5229" y="3506986"/>
            <a:ext cx="1947306" cy="179397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737" y="3670994"/>
            <a:ext cx="1644906" cy="318700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7361" y="4500089"/>
            <a:ext cx="2953367" cy="16707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072356" y="0"/>
            <a:ext cx="7442994" cy="101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CAPILLARY HIGH VACUUM BRAZED PROTOTYPES</a:t>
            </a:r>
          </a:p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T + CAPILLARY + FITTING (Fred groove system for test)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11894" y="5495542"/>
            <a:ext cx="4019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PRESSURE TEST VERIFICATION: OK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WITH COMPRESSED AIR UP TO ~200bar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605133" y="2760850"/>
            <a:ext cx="118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LAYER -4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180044" y="2216361"/>
            <a:ext cx="118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LAYER -2</a:t>
            </a:r>
          </a:p>
          <a:p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931920" y="3592681"/>
            <a:ext cx="118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LAYER -3</a:t>
            </a:r>
          </a:p>
          <a:p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209515" y="1760377"/>
            <a:ext cx="118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sample</a:t>
            </a:r>
          </a:p>
          <a:p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16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337485">
            <a:off x="4985932" y="4339322"/>
            <a:ext cx="1861813" cy="255593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41" y="1560554"/>
            <a:ext cx="8715552" cy="294691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474345" y="1098889"/>
            <a:ext cx="375915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it-IT" sz="1350" dirty="0"/>
              <a:t>last </a:t>
            </a:r>
            <a:r>
              <a:rPr lang="it-IT" sz="1350" dirty="0" err="1"/>
              <a:t>concept</a:t>
            </a:r>
            <a:r>
              <a:rPr lang="it-IT" sz="1350" dirty="0"/>
              <a:t> model for a </a:t>
            </a:r>
            <a:r>
              <a:rPr lang="it-IT" sz="1350" dirty="0" err="1"/>
              <a:t>half</a:t>
            </a:r>
            <a:r>
              <a:rPr lang="it-IT" sz="1350" dirty="0"/>
              <a:t> </a:t>
            </a:r>
            <a:r>
              <a:rPr lang="it-IT" sz="1350" dirty="0" err="1"/>
              <a:t>shell</a:t>
            </a:r>
            <a:r>
              <a:rPr lang="it-IT" sz="1350" dirty="0"/>
              <a:t> LAYER 2 </a:t>
            </a:r>
          </a:p>
          <a:p>
            <a:pPr algn="just"/>
            <a:endParaRPr lang="it-IT" sz="1350" dirty="0"/>
          </a:p>
          <a:p>
            <a:pPr algn="just"/>
            <a:r>
              <a:rPr lang="it-IT" sz="1350" dirty="0"/>
              <a:t>by Fred Gannaway June 2022</a:t>
            </a:r>
          </a:p>
          <a:p>
            <a:r>
              <a:rPr lang="it-IT" sz="1350" dirty="0">
                <a:hlinkClick r:id="rId4"/>
              </a:rPr>
              <a:t>https://edms.cern.ch/document/2858201/1</a:t>
            </a:r>
            <a:endParaRPr lang="it-IT" sz="135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025609" y="3442609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INLET LINE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7197531" y="3885729"/>
            <a:ext cx="1401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BY-PASS LINE</a:t>
            </a:r>
          </a:p>
          <a:p>
            <a:endParaRPr lang="it-IT" dirty="0"/>
          </a:p>
        </p:txBody>
      </p:sp>
      <p:sp>
        <p:nvSpPr>
          <p:cNvPr id="10" name="Figura a mano libera 9"/>
          <p:cNvSpPr/>
          <p:nvPr/>
        </p:nvSpPr>
        <p:spPr>
          <a:xfrm rot="1691433">
            <a:off x="3386205" y="4222444"/>
            <a:ext cx="2414225" cy="1099033"/>
          </a:xfrm>
          <a:custGeom>
            <a:avLst/>
            <a:gdLst>
              <a:gd name="connsiteX0" fmla="*/ 2048465 w 2414225"/>
              <a:gd name="connsiteY0" fmla="*/ 259624 h 1099033"/>
              <a:gd name="connsiteX1" fmla="*/ 1983151 w 2414225"/>
              <a:gd name="connsiteY1" fmla="*/ 259624 h 1099033"/>
              <a:gd name="connsiteX2" fmla="*/ 1290819 w 2414225"/>
              <a:gd name="connsiteY2" fmla="*/ 102870 h 1099033"/>
              <a:gd name="connsiteX3" fmla="*/ 885871 w 2414225"/>
              <a:gd name="connsiteY3" fmla="*/ 11430 h 1099033"/>
              <a:gd name="connsiteX4" fmla="*/ 454796 w 2414225"/>
              <a:gd name="connsiteY4" fmla="*/ 11430 h 1099033"/>
              <a:gd name="connsiteX5" fmla="*/ 350294 w 2414225"/>
              <a:gd name="connsiteY5" fmla="*/ 102870 h 1099033"/>
              <a:gd name="connsiteX6" fmla="*/ 154351 w 2414225"/>
              <a:gd name="connsiteY6" fmla="*/ 468630 h 1099033"/>
              <a:gd name="connsiteX7" fmla="*/ 206602 w 2414225"/>
              <a:gd name="connsiteY7" fmla="*/ 547007 h 1099033"/>
              <a:gd name="connsiteX8" fmla="*/ 507048 w 2414225"/>
              <a:gd name="connsiteY8" fmla="*/ 925830 h 1099033"/>
              <a:gd name="connsiteX9" fmla="*/ 729116 w 2414225"/>
              <a:gd name="connsiteY9" fmla="*/ 1004207 h 1099033"/>
              <a:gd name="connsiteX10" fmla="*/ 859745 w 2414225"/>
              <a:gd name="connsiteY10" fmla="*/ 1030333 h 1099033"/>
              <a:gd name="connsiteX11" fmla="*/ 977311 w 2414225"/>
              <a:gd name="connsiteY11" fmla="*/ 951956 h 1099033"/>
              <a:gd name="connsiteX12" fmla="*/ 977311 w 2414225"/>
              <a:gd name="connsiteY12" fmla="*/ 586196 h 1099033"/>
              <a:gd name="connsiteX13" fmla="*/ 898934 w 2414225"/>
              <a:gd name="connsiteY13" fmla="*/ 311876 h 1099033"/>
              <a:gd name="connsiteX14" fmla="*/ 676865 w 2414225"/>
              <a:gd name="connsiteY14" fmla="*/ 155121 h 1099033"/>
              <a:gd name="connsiteX15" fmla="*/ 376419 w 2414225"/>
              <a:gd name="connsiteY15" fmla="*/ 128996 h 1099033"/>
              <a:gd name="connsiteX16" fmla="*/ 219665 w 2414225"/>
              <a:gd name="connsiteY16" fmla="*/ 142058 h 1099033"/>
              <a:gd name="connsiteX17" fmla="*/ 75974 w 2414225"/>
              <a:gd name="connsiteY17" fmla="*/ 285750 h 1099033"/>
              <a:gd name="connsiteX18" fmla="*/ 10659 w 2414225"/>
              <a:gd name="connsiteY18" fmla="*/ 468630 h 1099033"/>
              <a:gd name="connsiteX19" fmla="*/ 10659 w 2414225"/>
              <a:gd name="connsiteY19" fmla="*/ 599258 h 1099033"/>
              <a:gd name="connsiteX20" fmla="*/ 23722 w 2414225"/>
              <a:gd name="connsiteY20" fmla="*/ 847453 h 1099033"/>
              <a:gd name="connsiteX21" fmla="*/ 284979 w 2414225"/>
              <a:gd name="connsiteY21" fmla="*/ 1017270 h 1099033"/>
              <a:gd name="connsiteX22" fmla="*/ 611551 w 2414225"/>
              <a:gd name="connsiteY22" fmla="*/ 1069521 h 1099033"/>
              <a:gd name="connsiteX23" fmla="*/ 768305 w 2414225"/>
              <a:gd name="connsiteY23" fmla="*/ 1069521 h 1099033"/>
              <a:gd name="connsiteX24" fmla="*/ 859745 w 2414225"/>
              <a:gd name="connsiteY24" fmla="*/ 1082584 h 1099033"/>
              <a:gd name="connsiteX25" fmla="*/ 977311 w 2414225"/>
              <a:gd name="connsiteY25" fmla="*/ 1082584 h 1099033"/>
              <a:gd name="connsiteX26" fmla="*/ 1121002 w 2414225"/>
              <a:gd name="connsiteY26" fmla="*/ 1082584 h 1099033"/>
              <a:gd name="connsiteX27" fmla="*/ 1813334 w 2414225"/>
              <a:gd name="connsiteY27" fmla="*/ 860516 h 1099033"/>
              <a:gd name="connsiteX28" fmla="*/ 1878648 w 2414225"/>
              <a:gd name="connsiteY28" fmla="*/ 860516 h 1099033"/>
              <a:gd name="connsiteX29" fmla="*/ 2035402 w 2414225"/>
              <a:gd name="connsiteY29" fmla="*/ 834390 h 1099033"/>
              <a:gd name="connsiteX30" fmla="*/ 2309722 w 2414225"/>
              <a:gd name="connsiteY30" fmla="*/ 795201 h 1099033"/>
              <a:gd name="connsiteX31" fmla="*/ 2361974 w 2414225"/>
              <a:gd name="connsiteY31" fmla="*/ 782138 h 1099033"/>
              <a:gd name="connsiteX32" fmla="*/ 2414225 w 2414225"/>
              <a:gd name="connsiteY32" fmla="*/ 769076 h 109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414225" h="1099033">
                <a:moveTo>
                  <a:pt x="2048465" y="259624"/>
                </a:moveTo>
                <a:cubicBezTo>
                  <a:pt x="2078945" y="272687"/>
                  <a:pt x="2109425" y="285750"/>
                  <a:pt x="1983151" y="259624"/>
                </a:cubicBezTo>
                <a:cubicBezTo>
                  <a:pt x="1856877" y="233498"/>
                  <a:pt x="1290819" y="102870"/>
                  <a:pt x="1290819" y="102870"/>
                </a:cubicBezTo>
                <a:cubicBezTo>
                  <a:pt x="1107939" y="61504"/>
                  <a:pt x="1025208" y="26670"/>
                  <a:pt x="885871" y="11430"/>
                </a:cubicBezTo>
                <a:cubicBezTo>
                  <a:pt x="746534" y="-3810"/>
                  <a:pt x="544059" y="-3810"/>
                  <a:pt x="454796" y="11430"/>
                </a:cubicBezTo>
                <a:cubicBezTo>
                  <a:pt x="365533" y="26670"/>
                  <a:pt x="400368" y="26670"/>
                  <a:pt x="350294" y="102870"/>
                </a:cubicBezTo>
                <a:cubicBezTo>
                  <a:pt x="300220" y="179070"/>
                  <a:pt x="178300" y="394607"/>
                  <a:pt x="154351" y="468630"/>
                </a:cubicBezTo>
                <a:cubicBezTo>
                  <a:pt x="130402" y="542653"/>
                  <a:pt x="147819" y="470807"/>
                  <a:pt x="206602" y="547007"/>
                </a:cubicBezTo>
                <a:cubicBezTo>
                  <a:pt x="265385" y="623207"/>
                  <a:pt x="419962" y="849630"/>
                  <a:pt x="507048" y="925830"/>
                </a:cubicBezTo>
                <a:cubicBezTo>
                  <a:pt x="594134" y="1002030"/>
                  <a:pt x="670333" y="986790"/>
                  <a:pt x="729116" y="1004207"/>
                </a:cubicBezTo>
                <a:cubicBezTo>
                  <a:pt x="787899" y="1021624"/>
                  <a:pt x="818379" y="1039042"/>
                  <a:pt x="859745" y="1030333"/>
                </a:cubicBezTo>
                <a:cubicBezTo>
                  <a:pt x="901111" y="1021625"/>
                  <a:pt x="957717" y="1025979"/>
                  <a:pt x="977311" y="951956"/>
                </a:cubicBezTo>
                <a:cubicBezTo>
                  <a:pt x="996905" y="877933"/>
                  <a:pt x="990374" y="692876"/>
                  <a:pt x="977311" y="586196"/>
                </a:cubicBezTo>
                <a:cubicBezTo>
                  <a:pt x="964248" y="479516"/>
                  <a:pt x="949008" y="383722"/>
                  <a:pt x="898934" y="311876"/>
                </a:cubicBezTo>
                <a:cubicBezTo>
                  <a:pt x="848860" y="240030"/>
                  <a:pt x="763951" y="185601"/>
                  <a:pt x="676865" y="155121"/>
                </a:cubicBezTo>
                <a:cubicBezTo>
                  <a:pt x="589779" y="124641"/>
                  <a:pt x="452619" y="131173"/>
                  <a:pt x="376419" y="128996"/>
                </a:cubicBezTo>
                <a:cubicBezTo>
                  <a:pt x="300219" y="126819"/>
                  <a:pt x="269739" y="115932"/>
                  <a:pt x="219665" y="142058"/>
                </a:cubicBezTo>
                <a:cubicBezTo>
                  <a:pt x="169591" y="168184"/>
                  <a:pt x="110808" y="231321"/>
                  <a:pt x="75974" y="285750"/>
                </a:cubicBezTo>
                <a:cubicBezTo>
                  <a:pt x="41140" y="340179"/>
                  <a:pt x="21545" y="416379"/>
                  <a:pt x="10659" y="468630"/>
                </a:cubicBezTo>
                <a:cubicBezTo>
                  <a:pt x="-227" y="520881"/>
                  <a:pt x="8482" y="536121"/>
                  <a:pt x="10659" y="599258"/>
                </a:cubicBezTo>
                <a:cubicBezTo>
                  <a:pt x="12836" y="662395"/>
                  <a:pt x="-21998" y="777784"/>
                  <a:pt x="23722" y="847453"/>
                </a:cubicBezTo>
                <a:cubicBezTo>
                  <a:pt x="69442" y="917122"/>
                  <a:pt x="187007" y="980259"/>
                  <a:pt x="284979" y="1017270"/>
                </a:cubicBezTo>
                <a:cubicBezTo>
                  <a:pt x="382950" y="1054281"/>
                  <a:pt x="530997" y="1060813"/>
                  <a:pt x="611551" y="1069521"/>
                </a:cubicBezTo>
                <a:cubicBezTo>
                  <a:pt x="692105" y="1078230"/>
                  <a:pt x="726939" y="1067344"/>
                  <a:pt x="768305" y="1069521"/>
                </a:cubicBezTo>
                <a:cubicBezTo>
                  <a:pt x="809671" y="1071698"/>
                  <a:pt x="824911" y="1080407"/>
                  <a:pt x="859745" y="1082584"/>
                </a:cubicBezTo>
                <a:cubicBezTo>
                  <a:pt x="894579" y="1084761"/>
                  <a:pt x="977311" y="1082584"/>
                  <a:pt x="977311" y="1082584"/>
                </a:cubicBezTo>
                <a:cubicBezTo>
                  <a:pt x="1020854" y="1082584"/>
                  <a:pt x="981665" y="1119595"/>
                  <a:pt x="1121002" y="1082584"/>
                </a:cubicBezTo>
                <a:cubicBezTo>
                  <a:pt x="1260339" y="1045573"/>
                  <a:pt x="1687060" y="897527"/>
                  <a:pt x="1813334" y="860516"/>
                </a:cubicBezTo>
                <a:cubicBezTo>
                  <a:pt x="1939608" y="823505"/>
                  <a:pt x="1841637" y="864870"/>
                  <a:pt x="1878648" y="860516"/>
                </a:cubicBezTo>
                <a:cubicBezTo>
                  <a:pt x="1915659" y="856162"/>
                  <a:pt x="2035402" y="834390"/>
                  <a:pt x="2035402" y="834390"/>
                </a:cubicBezTo>
                <a:lnTo>
                  <a:pt x="2309722" y="795201"/>
                </a:lnTo>
                <a:cubicBezTo>
                  <a:pt x="2364151" y="786492"/>
                  <a:pt x="2361974" y="782138"/>
                  <a:pt x="2361974" y="782138"/>
                </a:cubicBezTo>
                <a:lnTo>
                  <a:pt x="2414225" y="76907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86327" y="0"/>
            <a:ext cx="8813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INLET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LINE – BY-PASS LINE CAPILLARY CONNECTION</a:t>
            </a:r>
          </a:p>
        </p:txBody>
      </p:sp>
    </p:spTree>
    <p:extLst>
      <p:ext uri="{BB962C8B-B14F-4D97-AF65-F5344CB8AC3E}">
        <p14:creationId xmlns:p14="http://schemas.microsoft.com/office/powerpoint/2010/main" val="212518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17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INFN MILANO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27" y="1150408"/>
            <a:ext cx="4237899" cy="298026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718" y="1323322"/>
            <a:ext cx="4048913" cy="28702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7721" y="4422977"/>
            <a:ext cx="3417629" cy="170391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27" y="4193522"/>
            <a:ext cx="3802886" cy="1627902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9" name="Freccia a destra 8"/>
          <p:cNvSpPr/>
          <p:nvPr/>
        </p:nvSpPr>
        <p:spPr>
          <a:xfrm rot="5400000">
            <a:off x="2156022" y="3711751"/>
            <a:ext cx="681959" cy="1117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86327" y="39189"/>
            <a:ext cx="8813982" cy="101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INLET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LINE – BY-PASS LINE CAPILLARY CONNECTION</a:t>
            </a:r>
          </a:p>
          <a:p>
            <a:pPr algn="ctr">
              <a:spcAft>
                <a:spcPts val="1350"/>
              </a:spcAft>
            </a:pPr>
            <a:r>
              <a:rPr lang="en-US" sz="2400" b="1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axial tube head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proposal for capillary brazing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61140" y="5563548"/>
            <a:ext cx="4836922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PROTOTYPES: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OD 5mm FOR INLET LINE and bypass </a:t>
            </a:r>
            <a:r>
              <a:rPr lang="it-IT" dirty="0" err="1" smtClean="0"/>
              <a:t>layer</a:t>
            </a:r>
            <a:r>
              <a:rPr lang="it-IT" dirty="0" smtClean="0"/>
              <a:t>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OD 4mm FOR bypass </a:t>
            </a:r>
            <a:r>
              <a:rPr lang="it-IT" dirty="0" err="1" smtClean="0"/>
              <a:t>layer</a:t>
            </a:r>
            <a:r>
              <a:rPr lang="it-IT" dirty="0" smtClean="0"/>
              <a:t> 2 and 3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039757" y="5506231"/>
            <a:ext cx="2475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READY TO BE BRAZED WITH CAPILLARIY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549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18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858" y="594734"/>
            <a:ext cx="5422102" cy="588188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249" y="4354004"/>
            <a:ext cx="2971351" cy="2035984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5" y="4323310"/>
            <a:ext cx="4006994" cy="2234670"/>
          </a:xfrm>
          <a:prstGeom prst="rect">
            <a:avLst/>
          </a:prstGeom>
        </p:spPr>
      </p:pic>
      <p:sp>
        <p:nvSpPr>
          <p:cNvPr id="8" name="Freccia a destra 7"/>
          <p:cNvSpPr/>
          <p:nvPr/>
        </p:nvSpPr>
        <p:spPr>
          <a:xfrm>
            <a:off x="3886775" y="5089397"/>
            <a:ext cx="1271044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186327" y="0"/>
            <a:ext cx="8813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INLET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LINE COMPONENTS FROM ADDITIVE MANUFACTURING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133430" y="6223282"/>
            <a:ext cx="2385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Model to be 3D </a:t>
            </a:r>
            <a:r>
              <a:rPr lang="it-IT" dirty="0" err="1" smtClean="0"/>
              <a:t>printed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11584" y="560100"/>
            <a:ext cx="4147080" cy="42819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A production </a:t>
            </a:r>
            <a:r>
              <a:rPr lang="it-IT" b="1" dirty="0" err="1" smtClean="0"/>
              <a:t>solution</a:t>
            </a:r>
            <a:r>
              <a:rPr lang="it-IT" b="1" dirty="0" smtClean="0"/>
              <a:t> </a:t>
            </a:r>
            <a:r>
              <a:rPr lang="it-IT" b="1" dirty="0" err="1" smtClean="0"/>
              <a:t>has</a:t>
            </a:r>
            <a:r>
              <a:rPr lang="it-IT" b="1" dirty="0" smtClean="0"/>
              <a:t> </a:t>
            </a:r>
            <a:r>
              <a:rPr lang="it-IT" b="1" dirty="0" err="1" smtClean="0"/>
              <a:t>been</a:t>
            </a:r>
            <a:r>
              <a:rPr lang="it-IT" b="1" dirty="0" smtClean="0"/>
              <a:t> </a:t>
            </a:r>
            <a:r>
              <a:rPr lang="it-IT" b="1" dirty="0" err="1" smtClean="0"/>
              <a:t>investigated</a:t>
            </a:r>
            <a:endParaRPr lang="it-IT" b="1" dirty="0" smtClean="0"/>
          </a:p>
          <a:p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Based</a:t>
            </a:r>
            <a:r>
              <a:rPr lang="it-IT" b="1" dirty="0" smtClean="0"/>
              <a:t> on </a:t>
            </a:r>
            <a:r>
              <a:rPr lang="it-IT" b="1" dirty="0" err="1" smtClean="0"/>
              <a:t>our</a:t>
            </a:r>
            <a:r>
              <a:rPr lang="it-IT" b="1" dirty="0" smtClean="0"/>
              <a:t> </a:t>
            </a:r>
            <a:r>
              <a:rPr lang="it-IT" b="1" dirty="0" err="1" smtClean="0"/>
              <a:t>previous</a:t>
            </a:r>
            <a:r>
              <a:rPr lang="it-IT" b="1" dirty="0" smtClean="0"/>
              <a:t>, positive </a:t>
            </a:r>
            <a:r>
              <a:rPr lang="it-IT" b="1" dirty="0" err="1" smtClean="0"/>
              <a:t>experience</a:t>
            </a:r>
            <a:r>
              <a:rPr lang="it-IT" b="1" dirty="0" smtClean="0"/>
              <a:t> with </a:t>
            </a:r>
            <a:r>
              <a:rPr lang="it-IT" b="1" dirty="0" err="1" smtClean="0"/>
              <a:t>components</a:t>
            </a:r>
            <a:r>
              <a:rPr lang="it-IT" b="1" dirty="0" smtClean="0"/>
              <a:t> from the SLM </a:t>
            </a:r>
            <a:r>
              <a:rPr lang="it-IT" b="1" dirty="0" err="1" smtClean="0"/>
              <a:t>printing</a:t>
            </a:r>
            <a:r>
              <a:rPr lang="it-IT" b="1" dirty="0" smtClean="0"/>
              <a:t> </a:t>
            </a:r>
            <a:r>
              <a:rPr lang="it-IT" b="1" dirty="0" err="1" smtClean="0"/>
              <a:t>process</a:t>
            </a:r>
            <a:r>
              <a:rPr lang="it-IT" b="1" dirty="0" smtClean="0"/>
              <a:t> (from </a:t>
            </a:r>
            <a:r>
              <a:rPr lang="it-IT" b="1" dirty="0" err="1" smtClean="0"/>
              <a:t>manifold</a:t>
            </a:r>
            <a:r>
              <a:rPr lang="it-IT" b="1" dirty="0" smtClean="0"/>
              <a:t> to </a:t>
            </a:r>
            <a:r>
              <a:rPr lang="it-IT" b="1" dirty="0" err="1" smtClean="0"/>
              <a:t>socket</a:t>
            </a:r>
            <a:r>
              <a:rPr lang="it-IT" b="1" dirty="0" smtClean="0"/>
              <a:t> </a:t>
            </a:r>
            <a:r>
              <a:rPr lang="it-IT" b="1" dirty="0" err="1" smtClean="0"/>
              <a:t>samples</a:t>
            </a:r>
            <a:r>
              <a:rPr lang="it-IT" b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/>
          </a:p>
          <a:p>
            <a:endParaRPr lang="it-IT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 smtClean="0"/>
              <a:t>We</a:t>
            </a:r>
            <a:r>
              <a:rPr lang="it-IT" b="1" dirty="0" smtClean="0"/>
              <a:t> can </a:t>
            </a:r>
            <a:r>
              <a:rPr lang="it-IT" b="1" dirty="0" err="1" smtClean="0"/>
              <a:t>print</a:t>
            </a:r>
            <a:r>
              <a:rPr lang="it-IT" b="1" dirty="0" smtClean="0"/>
              <a:t> </a:t>
            </a:r>
            <a:r>
              <a:rPr lang="it-IT" b="1" dirty="0" err="1" smtClean="0"/>
              <a:t>everything</a:t>
            </a:r>
            <a:r>
              <a:rPr lang="it-IT" b="1" dirty="0" smtClean="0"/>
              <a:t> in </a:t>
            </a:r>
            <a:r>
              <a:rPr lang="it-IT" b="1" dirty="0" err="1" smtClean="0"/>
              <a:t>one</a:t>
            </a:r>
            <a:r>
              <a:rPr lang="it-IT" b="1" dirty="0" smtClean="0"/>
              <a:t> </a:t>
            </a:r>
            <a:r>
              <a:rPr lang="it-IT" b="1" dirty="0" err="1" smtClean="0"/>
              <a:t>shot</a:t>
            </a:r>
            <a:r>
              <a:rPr lang="it-IT" b="1" dirty="0" smtClean="0"/>
              <a:t> (</a:t>
            </a:r>
            <a:r>
              <a:rPr lang="it-IT" b="1" dirty="0" err="1" smtClean="0"/>
              <a:t>both</a:t>
            </a:r>
            <a:r>
              <a:rPr lang="it-IT" b="1" dirty="0" smtClean="0"/>
              <a:t> T </a:t>
            </a:r>
            <a:r>
              <a:rPr lang="it-IT" b="1" dirty="0" err="1" smtClean="0"/>
              <a:t>pieces</a:t>
            </a:r>
            <a:r>
              <a:rPr lang="it-IT" b="1" dirty="0" smtClean="0"/>
              <a:t> and </a:t>
            </a:r>
            <a:r>
              <a:rPr lang="it-IT" b="1" dirty="0" err="1" smtClean="0"/>
              <a:t>including</a:t>
            </a:r>
            <a:r>
              <a:rPr lang="it-IT" b="1" dirty="0" smtClean="0"/>
              <a:t> </a:t>
            </a:r>
            <a:r>
              <a:rPr lang="it-IT" b="1" dirty="0" err="1" smtClean="0"/>
              <a:t>axial</a:t>
            </a:r>
            <a:r>
              <a:rPr lang="it-IT" b="1" dirty="0" smtClean="0"/>
              <a:t> heads) with a budget of 2k€, </a:t>
            </a:r>
            <a:r>
              <a:rPr lang="it-IT" b="1" dirty="0" err="1" smtClean="0"/>
              <a:t>then</a:t>
            </a:r>
            <a:r>
              <a:rPr lang="it-IT" b="1" dirty="0" smtClean="0"/>
              <a:t> </a:t>
            </a:r>
            <a:r>
              <a:rPr lang="it-IT" b="1" dirty="0" err="1" smtClean="0"/>
              <a:t>working</a:t>
            </a:r>
            <a:r>
              <a:rPr lang="it-IT" b="1" dirty="0" smtClean="0"/>
              <a:t> </a:t>
            </a:r>
            <a:r>
              <a:rPr lang="it-IT" b="1" dirty="0" err="1" smtClean="0"/>
              <a:t>them</a:t>
            </a:r>
            <a:r>
              <a:rPr lang="it-IT" b="1" dirty="0" smtClean="0"/>
              <a:t> (</a:t>
            </a:r>
            <a:r>
              <a:rPr lang="it-IT" b="1" dirty="0" err="1" smtClean="0"/>
              <a:t>finishing</a:t>
            </a:r>
            <a:r>
              <a:rPr lang="it-IT" b="1" dirty="0" smtClean="0"/>
              <a:t>) in </a:t>
            </a:r>
            <a:r>
              <a:rPr lang="it-IT" b="1" dirty="0" err="1" smtClean="0"/>
              <a:t>house</a:t>
            </a:r>
            <a:endParaRPr lang="it-IT" b="1" dirty="0" smtClean="0"/>
          </a:p>
        </p:txBody>
      </p:sp>
      <p:sp>
        <p:nvSpPr>
          <p:cNvPr id="12" name="CasellaDiTesto 11"/>
          <p:cNvSpPr txBox="1"/>
          <p:nvPr/>
        </p:nvSpPr>
        <p:spPr>
          <a:xfrm>
            <a:off x="5568675" y="3016296"/>
            <a:ext cx="342155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 err="1" smtClean="0"/>
              <a:t>Finished</a:t>
            </a:r>
            <a:r>
              <a:rPr lang="it-IT" dirty="0" smtClean="0"/>
              <a:t> in </a:t>
            </a:r>
            <a:r>
              <a:rPr lang="it-IT" dirty="0" err="1" smtClean="0"/>
              <a:t>house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Reaming</a:t>
            </a:r>
            <a:r>
              <a:rPr lang="it-IT" dirty="0" smtClean="0"/>
              <a:t> for the 5mm </a:t>
            </a:r>
            <a:r>
              <a:rPr lang="it-IT" dirty="0" err="1" smtClean="0"/>
              <a:t>welds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 smtClean="0"/>
              <a:t>Finishing</a:t>
            </a:r>
            <a:r>
              <a:rPr lang="it-IT" dirty="0" smtClean="0"/>
              <a:t> the </a:t>
            </a:r>
            <a:r>
              <a:rPr lang="it-IT" dirty="0" err="1" smtClean="0"/>
              <a:t>brazing</a:t>
            </a:r>
            <a:r>
              <a:rPr lang="it-IT" dirty="0" smtClean="0"/>
              <a:t> </a:t>
            </a:r>
            <a:r>
              <a:rPr lang="it-IT" dirty="0" err="1" smtClean="0"/>
              <a:t>interface</a:t>
            </a: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Ready for </a:t>
            </a:r>
            <a:r>
              <a:rPr lang="it-IT" dirty="0" err="1"/>
              <a:t>brazing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8000"/>
                    </a14:imgEffect>
                    <a14:imgEffect>
                      <a14:brightnessContrast bright="-4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30312" y="2220685"/>
            <a:ext cx="1803236" cy="1342349"/>
          </a:xfrm>
          <a:prstGeom prst="rect">
            <a:avLst/>
          </a:prstGeom>
        </p:spPr>
      </p:pic>
      <p:sp>
        <p:nvSpPr>
          <p:cNvPr id="17" name="Stella a 6 punte 16"/>
          <p:cNvSpPr/>
          <p:nvPr/>
        </p:nvSpPr>
        <p:spPr>
          <a:xfrm>
            <a:off x="4885509" y="1098551"/>
            <a:ext cx="45719" cy="45719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Stella a 6 punte 17"/>
          <p:cNvSpPr/>
          <p:nvPr/>
        </p:nvSpPr>
        <p:spPr>
          <a:xfrm>
            <a:off x="5656217" y="381144"/>
            <a:ext cx="3246470" cy="2172933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solidFill>
                  <a:srgbClr val="FF0000"/>
                </a:solidFill>
              </a:rPr>
              <a:t>lighter</a:t>
            </a:r>
            <a:r>
              <a:rPr lang="it-IT" dirty="0" smtClean="0">
                <a:solidFill>
                  <a:srgbClr val="FF0000"/>
                </a:solidFill>
              </a:rPr>
              <a:t> and </a:t>
            </a:r>
            <a:r>
              <a:rPr lang="it-IT" dirty="0" err="1" smtClean="0">
                <a:solidFill>
                  <a:srgbClr val="FF0000"/>
                </a:solidFill>
              </a:rPr>
              <a:t>smarter</a:t>
            </a:r>
            <a:endParaRPr lang="it-IT" dirty="0">
              <a:solidFill>
                <a:srgbClr val="FF0000"/>
              </a:solidFill>
            </a:endParaRP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Design: </a:t>
            </a:r>
            <a:r>
              <a:rPr lang="it-IT" dirty="0" err="1" smtClean="0">
                <a:solidFill>
                  <a:srgbClr val="FF0000"/>
                </a:solidFill>
              </a:rPr>
              <a:t>less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material</a:t>
            </a:r>
            <a:r>
              <a:rPr lang="it-IT" dirty="0">
                <a:solidFill>
                  <a:srgbClr val="FF0000"/>
                </a:solidFill>
              </a:rPr>
              <a:t> in the detector!</a:t>
            </a:r>
          </a:p>
        </p:txBody>
      </p:sp>
    </p:spTree>
    <p:extLst>
      <p:ext uri="{BB962C8B-B14F-4D97-AF65-F5344CB8AC3E}">
        <p14:creationId xmlns:p14="http://schemas.microsoft.com/office/powerpoint/2010/main" val="125595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19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186327" y="0"/>
            <a:ext cx="8813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INLET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LINE COMPONENTS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905657">
            <a:off x="4411277" y="2213620"/>
            <a:ext cx="4610100" cy="2390775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535576" y="1608514"/>
            <a:ext cx="39841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fittings</a:t>
            </a:r>
            <a:r>
              <a:rPr lang="it-IT" dirty="0"/>
              <a:t> on the </a:t>
            </a:r>
            <a:r>
              <a:rPr lang="it-IT" dirty="0" err="1"/>
              <a:t>capillaryHR</a:t>
            </a:r>
            <a:r>
              <a:rPr lang="it-IT" dirty="0"/>
              <a:t> </a:t>
            </a:r>
            <a:r>
              <a:rPr lang="it-IT" dirty="0" smtClean="0"/>
              <a:t>side:</a:t>
            </a:r>
          </a:p>
          <a:p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/>
              <a:t>to be </a:t>
            </a:r>
            <a:r>
              <a:rPr lang="it-IT" dirty="0" err="1"/>
              <a:t>produced</a:t>
            </a:r>
            <a:r>
              <a:rPr lang="it-IT" dirty="0"/>
              <a:t> by a </a:t>
            </a:r>
            <a:r>
              <a:rPr lang="it-IT" dirty="0" err="1"/>
              <a:t>precision</a:t>
            </a:r>
            <a:r>
              <a:rPr lang="it-IT" dirty="0"/>
              <a:t> company 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1735004" y="4041969"/>
            <a:ext cx="31889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INTEGRATION SIDE: connection to the E-</a:t>
            </a:r>
            <a:r>
              <a:rPr lang="it-IT" dirty="0" err="1"/>
              <a:t>breacker</a:t>
            </a:r>
            <a:endParaRPr lang="it-IT" dirty="0"/>
          </a:p>
        </p:txBody>
      </p:sp>
      <p:sp>
        <p:nvSpPr>
          <p:cNvPr id="18" name="Freccia a destra 17"/>
          <p:cNvSpPr/>
          <p:nvPr/>
        </p:nvSpPr>
        <p:spPr>
          <a:xfrm>
            <a:off x="4976948" y="1866087"/>
            <a:ext cx="888274" cy="1154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/>
          <p:nvPr/>
        </p:nvCxnSpPr>
        <p:spPr>
          <a:xfrm flipV="1">
            <a:off x="4593318" y="3020250"/>
            <a:ext cx="1428659" cy="1100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79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1258483" y="185022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SUMMARY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258483" y="1379457"/>
            <a:ext cx="6605337" cy="3026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TYPE-1 PIPING AND MANIFOLDING</a:t>
            </a: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INLET LINE FOR THE CO2 COOLING DISTRIBUTION</a:t>
            </a: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endParaRPr lang="en-US" sz="2400" b="1" dirty="0" smtClean="0">
              <a:ea typeface="MS Gothic" panose="020B0609070205080204" pitchFamily="49" charset="-128"/>
              <a:cs typeface="Verdana" panose="020B0604030504040204" pitchFamily="34" charset="0"/>
            </a:endParaRP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ORBITAL WELDING EXPERIENCE</a:t>
            </a: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DE-MOUNTABLE FITTINGS ALTERNATIVE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5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20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881313" y="283977"/>
            <a:ext cx="6605337" cy="101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WELDING EXPERIENCE:</a:t>
            </a:r>
          </a:p>
          <a:p>
            <a:pPr lvl="2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BUTT WELDING VS SOCKET WELDING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86984" y="3023472"/>
            <a:ext cx="7618816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QUALIFICATION OF THE COOLING SYSTEM:</a:t>
            </a:r>
          </a:p>
          <a:p>
            <a:pPr lvl="2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PRESSURE TEST</a:t>
            </a:r>
          </a:p>
          <a:p>
            <a:pPr marL="1257300" lvl="2" indent="-342900">
              <a:spcAft>
                <a:spcPts val="1350"/>
              </a:spcAft>
              <a:buFont typeface="Symbol" panose="05050102010706020507" pitchFamily="18" charset="2"/>
              <a:buChar char="Þ"/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DE-MOUNTABLE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FITTINGS “NEW DESIGN”</a:t>
            </a:r>
          </a:p>
          <a:p>
            <a:pPr marL="1257300" lvl="2" indent="-342900">
              <a:spcAft>
                <a:spcPts val="1350"/>
              </a:spcAft>
              <a:buFont typeface="Symbol" panose="05050102010706020507" pitchFamily="18" charset="2"/>
              <a:buChar char="Þ"/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OD 4mm, OD 5mm, OD 12.7mm pipes</a:t>
            </a:r>
          </a:p>
          <a:p>
            <a:pPr marL="1257300" lvl="2" indent="-342900">
              <a:spcAft>
                <a:spcPts val="1350"/>
              </a:spcAft>
              <a:buFont typeface="Symbol" panose="05050102010706020507" pitchFamily="18" charset="2"/>
              <a:buChar char="Þ"/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PRODUCTION AND TEST 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33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ubo, legni&#10;&#10;Descrizione generata automaticamente">
            <a:extLst>
              <a:ext uri="{FF2B5EF4-FFF2-40B4-BE49-F238E27FC236}">
                <a16:creationId xmlns:a16="http://schemas.microsoft.com/office/drawing/2014/main" id="{A6A05175-5EE1-43C3-4D70-6FFE69A59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550" y="3082834"/>
            <a:ext cx="4707362" cy="2769326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47D1BCD-45B8-C5F2-3DBC-E5B72A353B6E}"/>
              </a:ext>
            </a:extLst>
          </p:cNvPr>
          <p:cNvSpPr txBox="1"/>
          <p:nvPr/>
        </p:nvSpPr>
        <p:spPr>
          <a:xfrm>
            <a:off x="345472" y="239811"/>
            <a:ext cx="77999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Pocket </a:t>
            </a:r>
            <a:r>
              <a:rPr lang="en-GB" b="1" dirty="0"/>
              <a:t>welding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more </a:t>
            </a:r>
            <a:r>
              <a:rPr lang="it-IT" b="1" dirty="0" err="1"/>
              <a:t>reliable</a:t>
            </a:r>
            <a:r>
              <a:rPr lang="it-IT" b="1" dirty="0"/>
              <a:t> </a:t>
            </a:r>
            <a:r>
              <a:rPr lang="it-IT" b="1" dirty="0" err="1"/>
              <a:t>than</a:t>
            </a:r>
            <a:r>
              <a:rPr lang="it-IT" b="1" dirty="0"/>
              <a:t> </a:t>
            </a:r>
            <a:r>
              <a:rPr lang="it-IT" b="1" dirty="0" err="1"/>
              <a:t>butt</a:t>
            </a:r>
            <a:r>
              <a:rPr lang="it-IT" b="1" dirty="0"/>
              <a:t> </a:t>
            </a:r>
            <a:r>
              <a:rPr lang="it-IT" b="1" dirty="0" err="1"/>
              <a:t>welding</a:t>
            </a:r>
            <a:endParaRPr lang="it-IT" b="1" dirty="0"/>
          </a:p>
          <a:p>
            <a:endParaRPr lang="it-IT" dirty="0"/>
          </a:p>
          <a:p>
            <a:r>
              <a:rPr lang="it-IT" dirty="0" err="1"/>
              <a:t>Welding</a:t>
            </a:r>
            <a:r>
              <a:rPr lang="it-IT" dirty="0"/>
              <a:t> head setup procedure (</a:t>
            </a:r>
            <a:r>
              <a:rPr lang="it-IT" dirty="0" err="1"/>
              <a:t>butt</a:t>
            </a:r>
            <a:r>
              <a:rPr lang="it-IT" dirty="0"/>
              <a:t> </a:t>
            </a:r>
            <a:r>
              <a:rPr lang="it-IT" dirty="0" err="1"/>
              <a:t>welding</a:t>
            </a:r>
            <a:r>
              <a:rPr lang="it-IT" dirty="0"/>
              <a:t> case</a:t>
            </a:r>
            <a:r>
              <a:rPr lang="it-IT" dirty="0" smtClean="0"/>
              <a:t>):</a:t>
            </a:r>
          </a:p>
          <a:p>
            <a:endParaRPr lang="it-IT" dirty="0"/>
          </a:p>
          <a:p>
            <a:r>
              <a:rPr lang="it-IT" dirty="0"/>
              <a:t>-lock in the first pipe </a:t>
            </a:r>
            <a:r>
              <a:rPr lang="it-IT" dirty="0" err="1"/>
              <a:t>centering</a:t>
            </a:r>
            <a:r>
              <a:rPr lang="it-IT" dirty="0"/>
              <a:t> </a:t>
            </a:r>
            <a:r>
              <a:rPr lang="it-IT" dirty="0" err="1"/>
              <a:t>its</a:t>
            </a:r>
            <a:r>
              <a:rPr lang="it-IT" dirty="0"/>
              <a:t> top in front of the </a:t>
            </a:r>
            <a:r>
              <a:rPr lang="it-IT" dirty="0" err="1"/>
              <a:t>tungsten</a:t>
            </a:r>
            <a:r>
              <a:rPr lang="it-IT" dirty="0"/>
              <a:t> </a:t>
            </a:r>
            <a:r>
              <a:rPr lang="it-IT" dirty="0" err="1"/>
              <a:t>electrode</a:t>
            </a:r>
            <a:endParaRPr lang="it-IT" dirty="0"/>
          </a:p>
          <a:p>
            <a:r>
              <a:rPr lang="it-IT" dirty="0"/>
              <a:t>-</a:t>
            </a:r>
            <a:r>
              <a:rPr lang="it-IT" dirty="0" err="1"/>
              <a:t>push</a:t>
            </a:r>
            <a:r>
              <a:rPr lang="it-IT" dirty="0"/>
              <a:t> the second pipe </a:t>
            </a:r>
            <a:r>
              <a:rPr lang="it-IT" dirty="0" err="1"/>
              <a:t>against</a:t>
            </a:r>
            <a:r>
              <a:rPr lang="it-IT" dirty="0"/>
              <a:t> the first one (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locked</a:t>
            </a:r>
            <a:r>
              <a:rPr lang="it-IT" dirty="0"/>
              <a:t>)</a:t>
            </a:r>
          </a:p>
          <a:p>
            <a:r>
              <a:rPr lang="it-IT" dirty="0"/>
              <a:t>-close the </a:t>
            </a:r>
            <a:r>
              <a:rPr lang="it-IT" dirty="0" err="1"/>
              <a:t>welding</a:t>
            </a:r>
            <a:r>
              <a:rPr lang="it-IT" dirty="0"/>
              <a:t> head </a:t>
            </a:r>
            <a:r>
              <a:rPr lang="it-IT" dirty="0" err="1"/>
              <a:t>locking</a:t>
            </a:r>
            <a:r>
              <a:rPr lang="it-IT" dirty="0"/>
              <a:t> the second pipe</a:t>
            </a:r>
          </a:p>
          <a:p>
            <a:endParaRPr lang="it-IT" dirty="0"/>
          </a:p>
          <a:p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close the </a:t>
            </a:r>
            <a:r>
              <a:rPr lang="it-IT" dirty="0" err="1"/>
              <a:t>welding</a:t>
            </a:r>
            <a:r>
              <a:rPr lang="it-IT" dirty="0"/>
              <a:t> head to </a:t>
            </a:r>
            <a:r>
              <a:rPr lang="it-IT" dirty="0" err="1"/>
              <a:t>clamp</a:t>
            </a:r>
            <a:r>
              <a:rPr lang="it-IT" dirty="0"/>
              <a:t> the second pipe </a:t>
            </a:r>
            <a:r>
              <a:rPr lang="it-IT" dirty="0" err="1"/>
              <a:t>you</a:t>
            </a:r>
            <a:r>
              <a:rPr lang="it-IT" dirty="0"/>
              <a:t> CANNOT </a:t>
            </a:r>
            <a:r>
              <a:rPr lang="it-IT" dirty="0" err="1"/>
              <a:t>see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moves</a:t>
            </a:r>
            <a:r>
              <a:rPr lang="it-IT" dirty="0"/>
              <a:t> from the first one</a:t>
            </a:r>
          </a:p>
          <a:p>
            <a:endParaRPr lang="it-IT" sz="1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21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312648" y="3667413"/>
            <a:ext cx="39327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effects</a:t>
            </a:r>
            <a:r>
              <a:rPr lang="it-IT" dirty="0"/>
              <a:t>:</a:t>
            </a:r>
          </a:p>
          <a:p>
            <a:r>
              <a:rPr lang="it-IT" dirty="0"/>
              <a:t>-</a:t>
            </a:r>
            <a:r>
              <a:rPr lang="it-IT" dirty="0" err="1"/>
              <a:t>Welding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ok</a:t>
            </a:r>
          </a:p>
          <a:p>
            <a:r>
              <a:rPr lang="it-IT" dirty="0"/>
              <a:t>-</a:t>
            </a:r>
            <a:r>
              <a:rPr lang="it-IT" dirty="0" err="1"/>
              <a:t>welding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ok </a:t>
            </a:r>
            <a:r>
              <a:rPr lang="it-IT" dirty="0" err="1"/>
              <a:t>but</a:t>
            </a:r>
            <a:r>
              <a:rPr lang="it-IT" dirty="0"/>
              <a:t> the </a:t>
            </a:r>
            <a:r>
              <a:rPr lang="it-IT" dirty="0" err="1"/>
              <a:t>pipes</a:t>
            </a:r>
            <a:r>
              <a:rPr lang="it-IT" dirty="0"/>
              <a:t> are </a:t>
            </a:r>
            <a:r>
              <a:rPr lang="it-IT" dirty="0" err="1"/>
              <a:t>misaligned</a:t>
            </a:r>
            <a:r>
              <a:rPr lang="it-IT" dirty="0"/>
              <a:t> </a:t>
            </a:r>
            <a:r>
              <a:rPr lang="it-IT" dirty="0" err="1"/>
              <a:t>resulting</a:t>
            </a:r>
            <a:r>
              <a:rPr lang="it-IT" dirty="0"/>
              <a:t> in a </a:t>
            </a:r>
            <a:r>
              <a:rPr lang="it-IT" dirty="0" err="1"/>
              <a:t>narrower</a:t>
            </a:r>
            <a:r>
              <a:rPr lang="it-IT" dirty="0"/>
              <a:t> </a:t>
            </a:r>
            <a:r>
              <a:rPr lang="it-IT" dirty="0" err="1"/>
              <a:t>inner</a:t>
            </a:r>
            <a:r>
              <a:rPr lang="it-IT" dirty="0"/>
              <a:t> </a:t>
            </a:r>
            <a:r>
              <a:rPr lang="it-IT" dirty="0" err="1"/>
              <a:t>diameter</a:t>
            </a:r>
            <a:endParaRPr lang="it-IT" dirty="0"/>
          </a:p>
          <a:p>
            <a:r>
              <a:rPr lang="it-IT" dirty="0"/>
              <a:t>-</a:t>
            </a:r>
            <a:r>
              <a:rPr lang="it-IT" dirty="0" err="1"/>
              <a:t>welding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a </a:t>
            </a:r>
            <a:r>
              <a:rPr lang="it-IT" dirty="0" err="1"/>
              <a:t>burn</a:t>
            </a:r>
            <a:r>
              <a:rPr lang="it-IT" dirty="0"/>
              <a:t> </a:t>
            </a:r>
            <a:r>
              <a:rPr lang="it-IT" dirty="0" err="1"/>
              <a:t>through</a:t>
            </a:r>
            <a:r>
              <a:rPr lang="it-IT" dirty="0"/>
              <a:t> due to the non-</a:t>
            </a:r>
            <a:r>
              <a:rPr lang="it-IT" dirty="0" err="1"/>
              <a:t>perfect</a:t>
            </a:r>
            <a:r>
              <a:rPr lang="it-IT" dirty="0"/>
              <a:t> </a:t>
            </a:r>
            <a:r>
              <a:rPr lang="it-IT" dirty="0" err="1"/>
              <a:t>contact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pipes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751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legni&#10;&#10;Descrizione generata automaticamente con attendibilità media">
            <a:extLst>
              <a:ext uri="{FF2B5EF4-FFF2-40B4-BE49-F238E27FC236}">
                <a16:creationId xmlns:a16="http://schemas.microsoft.com/office/drawing/2014/main" id="{F085A8EC-654F-1A35-836E-9F518C2F09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" y="112045"/>
            <a:ext cx="8370025" cy="624430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B5A021-7E76-4BAF-FB03-8555480D1F89}"/>
              </a:ext>
            </a:extLst>
          </p:cNvPr>
          <p:cNvSpPr txBox="1"/>
          <p:nvPr/>
        </p:nvSpPr>
        <p:spPr>
          <a:xfrm>
            <a:off x="872271" y="134636"/>
            <a:ext cx="643280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In pocket </a:t>
            </a:r>
            <a:r>
              <a:rPr lang="it-IT" dirty="0" err="1">
                <a:solidFill>
                  <a:schemeClr val="bg1"/>
                </a:solidFill>
              </a:rPr>
              <a:t>welding</a:t>
            </a:r>
            <a:r>
              <a:rPr lang="it-IT" dirty="0">
                <a:solidFill>
                  <a:schemeClr val="bg1"/>
                </a:solidFill>
              </a:rPr>
              <a:t> one pipe </a:t>
            </a:r>
            <a:r>
              <a:rPr lang="it-IT" dirty="0" err="1">
                <a:solidFill>
                  <a:schemeClr val="bg1"/>
                </a:solidFill>
              </a:rPr>
              <a:t>is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inserted</a:t>
            </a:r>
            <a:r>
              <a:rPr lang="it-IT" dirty="0">
                <a:solidFill>
                  <a:schemeClr val="bg1"/>
                </a:solidFill>
              </a:rPr>
              <a:t> in the </a:t>
            </a:r>
            <a:r>
              <a:rPr lang="it-IT" dirty="0" err="1">
                <a:solidFill>
                  <a:schemeClr val="bg1"/>
                </a:solidFill>
              </a:rPr>
              <a:t>other</a:t>
            </a:r>
            <a:r>
              <a:rPr lang="it-IT" dirty="0">
                <a:solidFill>
                  <a:schemeClr val="bg1"/>
                </a:solidFill>
              </a:rPr>
              <a:t> one for </a:t>
            </a:r>
            <a:r>
              <a:rPr lang="it-IT" dirty="0" err="1">
                <a:solidFill>
                  <a:schemeClr val="bg1"/>
                </a:solidFill>
              </a:rPr>
              <a:t>few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millimeters</a:t>
            </a:r>
            <a:r>
              <a:rPr lang="it-IT" dirty="0">
                <a:solidFill>
                  <a:schemeClr val="bg1"/>
                </a:solidFill>
              </a:rPr>
              <a:t>.</a:t>
            </a:r>
          </a:p>
          <a:p>
            <a:r>
              <a:rPr lang="it-IT" dirty="0">
                <a:solidFill>
                  <a:schemeClr val="bg1"/>
                </a:solidFill>
              </a:rPr>
              <a:t>Thanks to the </a:t>
            </a:r>
            <a:r>
              <a:rPr lang="it-IT" dirty="0" err="1">
                <a:solidFill>
                  <a:schemeClr val="bg1"/>
                </a:solidFill>
              </a:rPr>
              <a:t>overlapping</a:t>
            </a:r>
            <a:r>
              <a:rPr lang="it-IT" dirty="0">
                <a:solidFill>
                  <a:schemeClr val="bg1"/>
                </a:solidFill>
              </a:rPr>
              <a:t>, the </a:t>
            </a:r>
            <a:r>
              <a:rPr lang="it-IT" dirty="0" err="1">
                <a:solidFill>
                  <a:schemeClr val="bg1"/>
                </a:solidFill>
              </a:rPr>
              <a:t>welding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sturdy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even</a:t>
            </a:r>
            <a:r>
              <a:rPr lang="it-IT" dirty="0">
                <a:solidFill>
                  <a:schemeClr val="bg1"/>
                </a:solidFill>
              </a:rPr>
              <a:t> in </a:t>
            </a:r>
            <a:r>
              <a:rPr lang="it-IT" dirty="0" err="1">
                <a:solidFill>
                  <a:schemeClr val="bg1"/>
                </a:solidFill>
              </a:rPr>
              <a:t>presence</a:t>
            </a:r>
            <a:r>
              <a:rPr lang="it-IT" dirty="0">
                <a:solidFill>
                  <a:schemeClr val="bg1"/>
                </a:solidFill>
              </a:rPr>
              <a:t> of small </a:t>
            </a:r>
            <a:r>
              <a:rPr lang="it-IT" dirty="0" err="1">
                <a:solidFill>
                  <a:schemeClr val="bg1"/>
                </a:solidFill>
              </a:rPr>
              <a:t>misalignements</a:t>
            </a:r>
            <a:r>
              <a:rPr lang="it-IT" dirty="0">
                <a:solidFill>
                  <a:schemeClr val="bg1"/>
                </a:solidFill>
              </a:rPr>
              <a:t>.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 err="1">
                <a:solidFill>
                  <a:schemeClr val="bg1"/>
                </a:solidFill>
              </a:rPr>
              <a:t>You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never</a:t>
            </a:r>
            <a:r>
              <a:rPr lang="it-IT" dirty="0">
                <a:solidFill>
                  <a:schemeClr val="bg1"/>
                </a:solidFill>
              </a:rPr>
              <a:t> burn </a:t>
            </a:r>
            <a:r>
              <a:rPr lang="it-IT" dirty="0" err="1">
                <a:solidFill>
                  <a:schemeClr val="bg1"/>
                </a:solidFill>
              </a:rPr>
              <a:t>through</a:t>
            </a:r>
            <a:r>
              <a:rPr lang="it-IT" dirty="0">
                <a:solidFill>
                  <a:schemeClr val="bg1"/>
                </a:solidFill>
              </a:rPr>
              <a:t>.</a:t>
            </a:r>
          </a:p>
          <a:p>
            <a:r>
              <a:rPr lang="it-IT" dirty="0" err="1">
                <a:solidFill>
                  <a:schemeClr val="bg1"/>
                </a:solidFill>
              </a:rPr>
              <a:t>You</a:t>
            </a:r>
            <a:r>
              <a:rPr lang="it-IT" dirty="0">
                <a:solidFill>
                  <a:schemeClr val="bg1"/>
                </a:solidFill>
              </a:rPr>
              <a:t> are </a:t>
            </a:r>
            <a:r>
              <a:rPr lang="it-IT" dirty="0" err="1">
                <a:solidFill>
                  <a:schemeClr val="bg1"/>
                </a:solidFill>
              </a:rPr>
              <a:t>less</a:t>
            </a:r>
            <a:r>
              <a:rPr lang="it-IT" dirty="0">
                <a:solidFill>
                  <a:schemeClr val="bg1"/>
                </a:solidFill>
              </a:rPr>
              <a:t> sensitive to </a:t>
            </a:r>
            <a:r>
              <a:rPr lang="it-IT" dirty="0" err="1">
                <a:solidFill>
                  <a:schemeClr val="bg1"/>
                </a:solidFill>
              </a:rPr>
              <a:t>protection</a:t>
            </a:r>
            <a:r>
              <a:rPr lang="it-IT" dirty="0">
                <a:solidFill>
                  <a:schemeClr val="bg1"/>
                </a:solidFill>
              </a:rPr>
              <a:t> gas pressure </a:t>
            </a:r>
            <a:r>
              <a:rPr lang="it-IT" dirty="0" err="1">
                <a:solidFill>
                  <a:schemeClr val="bg1"/>
                </a:solidFill>
              </a:rPr>
              <a:t>variations</a:t>
            </a:r>
            <a:r>
              <a:rPr lang="it-IT" dirty="0">
                <a:solidFill>
                  <a:schemeClr val="bg1"/>
                </a:solidFill>
              </a:rPr>
              <a:t>.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 err="1">
                <a:solidFill>
                  <a:schemeClr val="bg1"/>
                </a:solidFill>
              </a:rPr>
              <a:t>Possible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defects</a:t>
            </a:r>
            <a:r>
              <a:rPr lang="it-IT" dirty="0">
                <a:solidFill>
                  <a:schemeClr val="bg1"/>
                </a:solidFill>
              </a:rPr>
              <a:t> are the </a:t>
            </a:r>
            <a:r>
              <a:rPr lang="it-IT" dirty="0" err="1">
                <a:solidFill>
                  <a:schemeClr val="bg1"/>
                </a:solidFill>
              </a:rPr>
              <a:t>uncomplete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welding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between</a:t>
            </a:r>
            <a:r>
              <a:rPr lang="it-IT" dirty="0">
                <a:solidFill>
                  <a:schemeClr val="bg1"/>
                </a:solidFill>
              </a:rPr>
              <a:t> pocket and </a:t>
            </a:r>
            <a:r>
              <a:rPr lang="it-IT" dirty="0" err="1">
                <a:solidFill>
                  <a:schemeClr val="bg1"/>
                </a:solidFill>
              </a:rPr>
              <a:t>inner</a:t>
            </a:r>
            <a:r>
              <a:rPr lang="it-IT" dirty="0">
                <a:solidFill>
                  <a:schemeClr val="bg1"/>
                </a:solidFill>
              </a:rPr>
              <a:t> pipe.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666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aria aperta&#10;&#10;Descrizione generata automaticamente con attendibilità media">
            <a:extLst>
              <a:ext uri="{FF2B5EF4-FFF2-40B4-BE49-F238E27FC236}">
                <a16:creationId xmlns:a16="http://schemas.microsoft.com/office/drawing/2014/main" id="{F4BE21F2-2ACD-ECCF-55C5-D19887212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85821" y="3234953"/>
            <a:ext cx="3120389" cy="2411209"/>
          </a:xfrm>
          <a:prstGeom prst="rect">
            <a:avLst/>
          </a:prstGeom>
        </p:spPr>
      </p:pic>
      <p:pic>
        <p:nvPicPr>
          <p:cNvPr id="8" name="Immagine 7" descr="Immagine che contiene tubo, Prodotti derivati dal tabacco, legni&#10;&#10;Descrizione generata automaticamente">
            <a:extLst>
              <a:ext uri="{FF2B5EF4-FFF2-40B4-BE49-F238E27FC236}">
                <a16:creationId xmlns:a16="http://schemas.microsoft.com/office/drawing/2014/main" id="{F9C69C3E-FB95-05C2-9108-BC85D3D4B1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705" y="3214478"/>
            <a:ext cx="3120389" cy="245216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90F2059-C4EA-E127-5F06-DF7C763A2BD2}"/>
              </a:ext>
            </a:extLst>
          </p:cNvPr>
          <p:cNvSpPr txBox="1"/>
          <p:nvPr/>
        </p:nvSpPr>
        <p:spPr>
          <a:xfrm>
            <a:off x="932839" y="378497"/>
            <a:ext cx="73408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 </a:t>
            </a:r>
            <a:r>
              <a:rPr lang="it-IT" dirty="0" err="1"/>
              <a:t>bad</a:t>
            </a:r>
            <a:r>
              <a:rPr lang="it-IT" dirty="0"/>
              <a:t> </a:t>
            </a:r>
            <a:r>
              <a:rPr lang="it-IT" dirty="0" err="1"/>
              <a:t>welding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often</a:t>
            </a:r>
            <a:r>
              <a:rPr lang="it-IT" dirty="0"/>
              <a:t> </a:t>
            </a:r>
            <a:r>
              <a:rPr lang="it-IT" dirty="0" err="1"/>
              <a:t>caused</a:t>
            </a:r>
            <a:r>
              <a:rPr lang="it-IT" dirty="0"/>
              <a:t> by clearance </a:t>
            </a:r>
            <a:r>
              <a:rPr lang="it-IT" dirty="0" err="1"/>
              <a:t>between</a:t>
            </a:r>
            <a:r>
              <a:rPr lang="it-IT" dirty="0"/>
              <a:t> pipe and </a:t>
            </a:r>
            <a:r>
              <a:rPr lang="it-IT" dirty="0" err="1"/>
              <a:t>socket</a:t>
            </a:r>
            <a:endParaRPr lang="it-IT" dirty="0"/>
          </a:p>
          <a:p>
            <a:endParaRPr lang="it-IT" dirty="0"/>
          </a:p>
          <a:p>
            <a:r>
              <a:rPr lang="it-IT" dirty="0"/>
              <a:t>In </a:t>
            </a:r>
            <a:r>
              <a:rPr lang="it-IT" dirty="0" err="1"/>
              <a:t>this</a:t>
            </a:r>
            <a:r>
              <a:rPr lang="it-IT" dirty="0"/>
              <a:t> case </a:t>
            </a:r>
            <a:r>
              <a:rPr lang="it-IT" dirty="0" err="1"/>
              <a:t>you</a:t>
            </a:r>
            <a:r>
              <a:rPr lang="it-IT" dirty="0"/>
              <a:t> can </a:t>
            </a:r>
            <a:r>
              <a:rPr lang="it-IT" dirty="0" err="1"/>
              <a:t>repeat</a:t>
            </a:r>
            <a:r>
              <a:rPr lang="it-IT" dirty="0"/>
              <a:t> the </a:t>
            </a:r>
            <a:r>
              <a:rPr lang="it-IT" dirty="0" err="1"/>
              <a:t>welding</a:t>
            </a:r>
            <a:r>
              <a:rPr lang="it-IT" dirty="0"/>
              <a:t> procedure </a:t>
            </a:r>
            <a:r>
              <a:rPr lang="it-IT" dirty="0" err="1"/>
              <a:t>possibly</a:t>
            </a:r>
            <a:r>
              <a:rPr lang="it-IT" dirty="0"/>
              <a:t> </a:t>
            </a:r>
            <a:r>
              <a:rPr lang="it-IT" dirty="0" err="1"/>
              <a:t>moving</a:t>
            </a:r>
            <a:r>
              <a:rPr lang="it-IT" dirty="0"/>
              <a:t> the head</a:t>
            </a:r>
          </a:p>
          <a:p>
            <a:endParaRPr lang="it-IT" dirty="0"/>
          </a:p>
          <a:p>
            <a:r>
              <a:rPr lang="it-IT" dirty="0" err="1"/>
              <a:t>Theese</a:t>
            </a:r>
            <a:r>
              <a:rPr lang="it-IT" dirty="0"/>
              <a:t> FAULTY and UGLY </a:t>
            </a:r>
            <a:r>
              <a:rPr lang="it-IT" dirty="0" err="1"/>
              <a:t>weldings</a:t>
            </a:r>
            <a:r>
              <a:rPr lang="it-IT" dirty="0"/>
              <a:t> are </a:t>
            </a:r>
            <a:r>
              <a:rPr lang="it-IT" dirty="0" err="1"/>
              <a:t>mechanically</a:t>
            </a:r>
            <a:r>
              <a:rPr lang="it-IT" dirty="0"/>
              <a:t> strong and </a:t>
            </a:r>
            <a:r>
              <a:rPr lang="it-IT" dirty="0" err="1"/>
              <a:t>leakproof</a:t>
            </a:r>
            <a:r>
              <a:rPr lang="it-IT" dirty="0"/>
              <a:t>: </a:t>
            </a:r>
            <a:r>
              <a:rPr lang="it-IT" dirty="0" err="1"/>
              <a:t>we</a:t>
            </a:r>
            <a:r>
              <a:rPr lang="it-IT" dirty="0"/>
              <a:t> vacuum </a:t>
            </a:r>
            <a:r>
              <a:rPr lang="it-IT" dirty="0" err="1"/>
              <a:t>tested</a:t>
            </a:r>
            <a:r>
              <a:rPr lang="it-IT" dirty="0"/>
              <a:t> </a:t>
            </a:r>
            <a:r>
              <a:rPr lang="it-IT" dirty="0" err="1"/>
              <a:t>them</a:t>
            </a:r>
            <a:r>
              <a:rPr lang="it-IT" dirty="0"/>
              <a:t> with </a:t>
            </a:r>
            <a:r>
              <a:rPr lang="it-IT" dirty="0" err="1"/>
              <a:t>helium</a:t>
            </a:r>
            <a:r>
              <a:rPr lang="it-IT" dirty="0"/>
              <a:t> and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pressured</a:t>
            </a:r>
            <a:r>
              <a:rPr lang="it-IT" dirty="0"/>
              <a:t> with dry air </a:t>
            </a:r>
            <a:r>
              <a:rPr lang="it-IT" dirty="0" err="1"/>
              <a:t>at</a:t>
            </a:r>
            <a:r>
              <a:rPr lang="it-IT" dirty="0"/>
              <a:t> 180Bar and oil </a:t>
            </a:r>
            <a:r>
              <a:rPr lang="it-IT" dirty="0" err="1"/>
              <a:t>at</a:t>
            </a:r>
            <a:r>
              <a:rPr lang="it-IT" dirty="0"/>
              <a:t> 500Bar: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5D8654C-50FF-88BF-710F-7266691C6A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1501" y="3247308"/>
            <a:ext cx="3120389" cy="2386499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065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Ferramenta, strumento, metallo, chiusura&#10;&#10;Descrizione generata automaticamente">
            <a:extLst>
              <a:ext uri="{FF2B5EF4-FFF2-40B4-BE49-F238E27FC236}">
                <a16:creationId xmlns:a16="http://schemas.microsoft.com/office/drawing/2014/main" id="{B96D86D7-E23D-852D-E7FB-EA11C8C050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375" y="3410358"/>
            <a:ext cx="5771410" cy="235036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84B8DF-ABC7-2792-EEE3-42A5F3226861}"/>
              </a:ext>
            </a:extLst>
          </p:cNvPr>
          <p:cNvSpPr txBox="1"/>
          <p:nvPr/>
        </p:nvSpPr>
        <p:spPr>
          <a:xfrm>
            <a:off x="949409" y="674107"/>
            <a:ext cx="715204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a </a:t>
            </a:r>
            <a:r>
              <a:rPr lang="it-IT" dirty="0" err="1"/>
              <a:t>clamping</a:t>
            </a:r>
            <a:r>
              <a:rPr lang="it-IT" dirty="0"/>
              <a:t> system to </a:t>
            </a:r>
            <a:r>
              <a:rPr lang="it-IT" dirty="0" err="1"/>
              <a:t>pressurize</a:t>
            </a:r>
            <a:r>
              <a:rPr lang="it-IT" dirty="0"/>
              <a:t> «face-</a:t>
            </a:r>
            <a:r>
              <a:rPr lang="it-IT" dirty="0" err="1"/>
              <a:t>machined</a:t>
            </a:r>
            <a:r>
              <a:rPr lang="it-IT" dirty="0"/>
              <a:t>» </a:t>
            </a:r>
            <a:r>
              <a:rPr lang="it-IT" dirty="0" err="1"/>
              <a:t>pipes</a:t>
            </a:r>
            <a:r>
              <a:rPr lang="it-IT" dirty="0"/>
              <a:t> </a:t>
            </a:r>
            <a:r>
              <a:rPr lang="it-IT" dirty="0" err="1"/>
              <a:t>without</a:t>
            </a:r>
            <a:r>
              <a:rPr lang="it-IT" dirty="0"/>
              <a:t> </a:t>
            </a:r>
            <a:r>
              <a:rPr lang="it-IT" dirty="0" err="1"/>
              <a:t>any</a:t>
            </a:r>
            <a:r>
              <a:rPr lang="it-IT" dirty="0"/>
              <a:t> </a:t>
            </a:r>
            <a:r>
              <a:rPr lang="it-IT" dirty="0" err="1"/>
              <a:t>additional</a:t>
            </a:r>
            <a:r>
              <a:rPr lang="it-IT" dirty="0"/>
              <a:t> </a:t>
            </a:r>
            <a:r>
              <a:rPr lang="it-IT" dirty="0" err="1"/>
              <a:t>fit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From </a:t>
            </a:r>
            <a:r>
              <a:rPr lang="it-IT" dirty="0" err="1"/>
              <a:t>right</a:t>
            </a:r>
            <a:r>
              <a:rPr lang="it-IT" dirty="0"/>
              <a:t> to </a:t>
            </a:r>
            <a:r>
              <a:rPr lang="it-IT" dirty="0" err="1"/>
              <a:t>left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find</a:t>
            </a:r>
            <a:r>
              <a:rPr lang="it-IT" dirty="0"/>
              <a:t>:</a:t>
            </a:r>
          </a:p>
          <a:p>
            <a:r>
              <a:rPr lang="it-IT" dirty="0"/>
              <a:t>-</a:t>
            </a:r>
            <a:r>
              <a:rPr lang="it-IT" dirty="0" err="1"/>
              <a:t>clamp</a:t>
            </a:r>
            <a:r>
              <a:rPr lang="it-IT" dirty="0"/>
              <a:t> </a:t>
            </a:r>
            <a:r>
              <a:rPr lang="it-IT" dirty="0" err="1"/>
              <a:t>internally</a:t>
            </a:r>
            <a:r>
              <a:rPr lang="it-IT" dirty="0"/>
              <a:t> </a:t>
            </a:r>
            <a:r>
              <a:rPr lang="it-IT" dirty="0" err="1"/>
              <a:t>bored</a:t>
            </a:r>
            <a:r>
              <a:rPr lang="it-IT" dirty="0"/>
              <a:t> to the </a:t>
            </a:r>
            <a:r>
              <a:rPr lang="it-IT" dirty="0" err="1"/>
              <a:t>pipe’s</a:t>
            </a:r>
            <a:r>
              <a:rPr lang="it-IT" dirty="0"/>
              <a:t> </a:t>
            </a:r>
            <a:r>
              <a:rPr lang="it-IT" dirty="0" err="1"/>
              <a:t>nominal</a:t>
            </a:r>
            <a:r>
              <a:rPr lang="it-IT" dirty="0"/>
              <a:t> size</a:t>
            </a:r>
          </a:p>
          <a:p>
            <a:r>
              <a:rPr lang="it-IT" dirty="0"/>
              <a:t>-</a:t>
            </a:r>
            <a:r>
              <a:rPr lang="it-IT" dirty="0" err="1"/>
              <a:t>central</a:t>
            </a:r>
            <a:r>
              <a:rPr lang="it-IT" dirty="0"/>
              <a:t> </a:t>
            </a:r>
            <a:r>
              <a:rPr lang="it-IT" dirty="0" err="1"/>
              <a:t>inspection&amp;venting</a:t>
            </a:r>
            <a:r>
              <a:rPr lang="it-IT" dirty="0"/>
              <a:t> hole</a:t>
            </a:r>
          </a:p>
          <a:p>
            <a:r>
              <a:rPr lang="it-IT" dirty="0"/>
              <a:t>-</a:t>
            </a:r>
            <a:r>
              <a:rPr lang="it-IT" dirty="0" err="1"/>
              <a:t>brass</a:t>
            </a:r>
            <a:r>
              <a:rPr lang="it-IT" dirty="0"/>
              <a:t> </a:t>
            </a:r>
            <a:r>
              <a:rPr lang="it-IT" dirty="0" err="1"/>
              <a:t>screw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stopper with PTFE </a:t>
            </a:r>
            <a:r>
              <a:rPr lang="it-IT" dirty="0" err="1"/>
              <a:t>gasket</a:t>
            </a:r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465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metallo, Ferramenta, leva, lucchetto/serratura&#10;&#10;Descrizione generata automaticamente">
            <a:extLst>
              <a:ext uri="{FF2B5EF4-FFF2-40B4-BE49-F238E27FC236}">
                <a16:creationId xmlns:a16="http://schemas.microsoft.com/office/drawing/2014/main" id="{D870C529-BE9D-102F-FAB8-3D8F3F7092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24" y="118319"/>
            <a:ext cx="6849896" cy="513742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DA90B91-CE10-7994-26DB-301B6481F358}"/>
              </a:ext>
            </a:extLst>
          </p:cNvPr>
          <p:cNvSpPr txBox="1"/>
          <p:nvPr/>
        </p:nvSpPr>
        <p:spPr>
          <a:xfrm>
            <a:off x="1027007" y="118319"/>
            <a:ext cx="31409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Depending</a:t>
            </a:r>
            <a:r>
              <a:rPr lang="it-IT" dirty="0">
                <a:solidFill>
                  <a:schemeClr val="bg1"/>
                </a:solidFill>
              </a:rPr>
              <a:t> on the working pressure and pipe </a:t>
            </a:r>
            <a:r>
              <a:rPr lang="it-IT" dirty="0" err="1">
                <a:solidFill>
                  <a:schemeClr val="bg1"/>
                </a:solidFill>
              </a:rPr>
              <a:t>diameter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it’s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necessary</a:t>
            </a:r>
            <a:r>
              <a:rPr lang="it-IT" dirty="0">
                <a:solidFill>
                  <a:schemeClr val="bg1"/>
                </a:solidFill>
              </a:rPr>
              <a:t> to </a:t>
            </a:r>
            <a:r>
              <a:rPr lang="it-IT" dirty="0" err="1">
                <a:solidFill>
                  <a:schemeClr val="bg1"/>
                </a:solidFill>
              </a:rPr>
              <a:t>adjust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dirty="0" err="1">
                <a:solidFill>
                  <a:schemeClr val="bg1"/>
                </a:solidFill>
              </a:rPr>
              <a:t>clamping</a:t>
            </a:r>
            <a:r>
              <a:rPr lang="it-IT" dirty="0">
                <a:solidFill>
                  <a:schemeClr val="bg1"/>
                </a:solidFill>
              </a:rPr>
              <a:t> force and the </a:t>
            </a:r>
            <a:r>
              <a:rPr lang="it-IT" dirty="0" err="1">
                <a:solidFill>
                  <a:schemeClr val="bg1"/>
                </a:solidFill>
              </a:rPr>
              <a:t>brass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screw</a:t>
            </a:r>
            <a:r>
              <a:rPr lang="it-IT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INFN MILANO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25</a:t>
            </a:fld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5186298-2AD8-31E3-1F43-2A13A214E80C}"/>
              </a:ext>
            </a:extLst>
          </p:cNvPr>
          <p:cNvSpPr txBox="1"/>
          <p:nvPr/>
        </p:nvSpPr>
        <p:spPr>
          <a:xfrm>
            <a:off x="329595" y="4413152"/>
            <a:ext cx="8004507" cy="2308324"/>
          </a:xfrm>
          <a:prstGeom prst="rect">
            <a:avLst/>
          </a:prstGeom>
          <a:solidFill>
            <a:schemeClr val="tx1">
              <a:alpha val="43000"/>
            </a:schemeClr>
          </a:solidFill>
        </p:spPr>
        <p:txBody>
          <a:bodyPr wrap="square">
            <a:spAutoFit/>
          </a:bodyPr>
          <a:lstStyle/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>
                <a:solidFill>
                  <a:schemeClr val="bg1"/>
                </a:solidFill>
              </a:rPr>
              <a:t>4 and 5 mm </a:t>
            </a:r>
            <a:r>
              <a:rPr lang="it-IT" dirty="0" err="1">
                <a:solidFill>
                  <a:schemeClr val="bg1"/>
                </a:solidFill>
              </a:rPr>
              <a:t>pipes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have</a:t>
            </a:r>
            <a:r>
              <a:rPr lang="it-IT" dirty="0">
                <a:solidFill>
                  <a:schemeClr val="bg1"/>
                </a:solidFill>
              </a:rPr>
              <a:t> 0.5mm </a:t>
            </a:r>
            <a:r>
              <a:rPr lang="it-IT" dirty="0" err="1">
                <a:solidFill>
                  <a:schemeClr val="bg1"/>
                </a:solidFill>
              </a:rPr>
              <a:t>wall</a:t>
            </a:r>
            <a:r>
              <a:rPr lang="it-IT" dirty="0">
                <a:solidFill>
                  <a:schemeClr val="bg1"/>
                </a:solidFill>
              </a:rPr>
              <a:t> and are </a:t>
            </a:r>
            <a:r>
              <a:rPr lang="it-IT" dirty="0" err="1">
                <a:solidFill>
                  <a:schemeClr val="bg1"/>
                </a:solidFill>
              </a:rPr>
              <a:t>easily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deformed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if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clamped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too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much</a:t>
            </a:r>
            <a:endParaRPr lang="it-IT" dirty="0">
              <a:solidFill>
                <a:schemeClr val="bg1"/>
              </a:solidFill>
            </a:endParaRP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it-IT" dirty="0">
                <a:solidFill>
                  <a:schemeClr val="bg1"/>
                </a:solidFill>
              </a:rPr>
              <a:t>12.7mm </a:t>
            </a:r>
            <a:r>
              <a:rPr lang="it-IT" dirty="0" err="1">
                <a:solidFill>
                  <a:schemeClr val="bg1"/>
                </a:solidFill>
              </a:rPr>
              <a:t>pipes</a:t>
            </a:r>
            <a:r>
              <a:rPr lang="it-IT" dirty="0">
                <a:solidFill>
                  <a:schemeClr val="bg1"/>
                </a:solidFill>
              </a:rPr>
              <a:t> are </a:t>
            </a:r>
            <a:r>
              <a:rPr lang="it-IT" dirty="0" err="1">
                <a:solidFill>
                  <a:schemeClr val="bg1"/>
                </a:solidFill>
              </a:rPr>
              <a:t>stronger</a:t>
            </a:r>
            <a:r>
              <a:rPr lang="it-IT" dirty="0">
                <a:solidFill>
                  <a:schemeClr val="bg1"/>
                </a:solidFill>
              </a:rPr>
              <a:t> and </a:t>
            </a:r>
            <a:r>
              <a:rPr lang="it-IT" dirty="0" err="1">
                <a:solidFill>
                  <a:schemeClr val="bg1"/>
                </a:solidFill>
              </a:rPr>
              <a:t>need</a:t>
            </a:r>
            <a:r>
              <a:rPr lang="it-IT" dirty="0">
                <a:solidFill>
                  <a:schemeClr val="bg1"/>
                </a:solidFill>
              </a:rPr>
              <a:t> a </a:t>
            </a:r>
            <a:r>
              <a:rPr lang="it-IT" dirty="0" err="1">
                <a:solidFill>
                  <a:schemeClr val="bg1"/>
                </a:solidFill>
              </a:rPr>
              <a:t>much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higher</a:t>
            </a:r>
            <a:r>
              <a:rPr lang="it-IT" dirty="0">
                <a:solidFill>
                  <a:schemeClr val="bg1"/>
                </a:solidFill>
              </a:rPr>
              <a:t> force to </a:t>
            </a:r>
            <a:r>
              <a:rPr lang="it-IT" dirty="0" err="1">
                <a:solidFill>
                  <a:schemeClr val="bg1"/>
                </a:solidFill>
              </a:rPr>
              <a:t>seal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them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at</a:t>
            </a:r>
            <a:r>
              <a:rPr lang="it-IT" dirty="0">
                <a:solidFill>
                  <a:schemeClr val="bg1"/>
                </a:solidFill>
              </a:rPr>
              <a:t> the </a:t>
            </a:r>
            <a:r>
              <a:rPr lang="it-IT" dirty="0" err="1">
                <a:solidFill>
                  <a:schemeClr val="bg1"/>
                </a:solidFill>
              </a:rPr>
              <a:t>same</a:t>
            </a:r>
            <a:r>
              <a:rPr lang="it-IT" dirty="0">
                <a:solidFill>
                  <a:schemeClr val="bg1"/>
                </a:solidFill>
              </a:rPr>
              <a:t> pressure (</a:t>
            </a:r>
            <a:r>
              <a:rPr lang="it-IT" dirty="0" err="1">
                <a:solidFill>
                  <a:schemeClr val="bg1"/>
                </a:solidFill>
              </a:rPr>
              <a:t>higher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surface</a:t>
            </a:r>
            <a:r>
              <a:rPr lang="it-IT" dirty="0">
                <a:solidFill>
                  <a:schemeClr val="bg1"/>
                </a:solidFill>
              </a:rPr>
              <a:t> area)</a:t>
            </a:r>
          </a:p>
          <a:p>
            <a:endParaRPr lang="it-IT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After some testing we choose to use 1Nm torque for 4mm and 5mm pipes (M4 screws) and 5Nm torque for 12.7mm pipe (M5 screws)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9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Ferramenta, metallo, interno&#10;&#10;Descrizione generata automaticamente">
            <a:extLst>
              <a:ext uri="{FF2B5EF4-FFF2-40B4-BE49-F238E27FC236}">
                <a16:creationId xmlns:a16="http://schemas.microsoft.com/office/drawing/2014/main" id="{02DF8F70-E9AE-947C-9BBB-2F79A53F0C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70856"/>
            <a:ext cx="6858000" cy="5116286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4CFAA51-F918-A1CF-BF13-DB410DB1322D}"/>
              </a:ext>
            </a:extLst>
          </p:cNvPr>
          <p:cNvSpPr txBox="1"/>
          <p:nvPr/>
        </p:nvSpPr>
        <p:spPr>
          <a:xfrm>
            <a:off x="1659033" y="1657566"/>
            <a:ext cx="4003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 double </a:t>
            </a:r>
            <a:r>
              <a:rPr lang="it-IT" dirty="0" err="1">
                <a:solidFill>
                  <a:schemeClr val="bg1"/>
                </a:solidFill>
              </a:rPr>
              <a:t>screw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version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is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used</a:t>
            </a:r>
            <a:r>
              <a:rPr lang="it-IT" dirty="0">
                <a:solidFill>
                  <a:schemeClr val="bg1"/>
                </a:solidFill>
              </a:rPr>
              <a:t> to test the «T» with the </a:t>
            </a:r>
            <a:r>
              <a:rPr lang="it-IT" dirty="0" err="1">
                <a:solidFill>
                  <a:schemeClr val="bg1"/>
                </a:solidFill>
              </a:rPr>
              <a:t>capillary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already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brazed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6379522-FE42-1D6E-4994-BB86E1ED77C9}"/>
              </a:ext>
            </a:extLst>
          </p:cNvPr>
          <p:cNvSpPr txBox="1"/>
          <p:nvPr/>
        </p:nvSpPr>
        <p:spPr>
          <a:xfrm>
            <a:off x="3660728" y="2822080"/>
            <a:ext cx="28323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</a:rPr>
              <a:t>a </a:t>
            </a:r>
            <a:r>
              <a:rPr lang="it-IT" sz="2000" dirty="0" err="1">
                <a:solidFill>
                  <a:schemeClr val="bg1"/>
                </a:solidFill>
              </a:rPr>
              <a:t>modified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brass</a:t>
            </a:r>
            <a:r>
              <a:rPr lang="it-IT" sz="2000" dirty="0">
                <a:solidFill>
                  <a:schemeClr val="bg1"/>
                </a:solidFill>
              </a:rPr>
              <a:t> </a:t>
            </a:r>
            <a:r>
              <a:rPr lang="it-IT" sz="2000" dirty="0" err="1">
                <a:solidFill>
                  <a:schemeClr val="bg1"/>
                </a:solidFill>
              </a:rPr>
              <a:t>screw</a:t>
            </a:r>
            <a:r>
              <a:rPr lang="it-IT" sz="2000" dirty="0">
                <a:solidFill>
                  <a:schemeClr val="bg1"/>
                </a:solidFill>
              </a:rPr>
              <a:t> with </a:t>
            </a:r>
            <a:r>
              <a:rPr lang="it-IT" sz="2000" dirty="0" err="1">
                <a:solidFill>
                  <a:schemeClr val="bg1"/>
                </a:solidFill>
              </a:rPr>
              <a:t>swagelok</a:t>
            </a:r>
            <a:r>
              <a:rPr lang="it-IT" sz="2000" dirty="0">
                <a:solidFill>
                  <a:schemeClr val="bg1"/>
                </a:solidFill>
              </a:rPr>
              <a:t> plug and </a:t>
            </a:r>
            <a:r>
              <a:rPr lang="it-IT" sz="2000" dirty="0" err="1">
                <a:solidFill>
                  <a:schemeClr val="bg1"/>
                </a:solidFill>
              </a:rPr>
              <a:t>pierced</a:t>
            </a:r>
            <a:r>
              <a:rPr lang="it-IT" sz="2000" dirty="0">
                <a:solidFill>
                  <a:schemeClr val="bg1"/>
                </a:solidFill>
              </a:rPr>
              <a:t> PTFE </a:t>
            </a:r>
            <a:r>
              <a:rPr lang="it-IT" sz="2000" dirty="0" err="1">
                <a:solidFill>
                  <a:schemeClr val="bg1"/>
                </a:solidFill>
              </a:rPr>
              <a:t>gasket</a:t>
            </a:r>
            <a:r>
              <a:rPr lang="it-IT" sz="2000" dirty="0">
                <a:solidFill>
                  <a:schemeClr val="bg1"/>
                </a:solidFill>
              </a:rPr>
              <a:t> to </a:t>
            </a:r>
            <a:r>
              <a:rPr lang="it-IT" sz="2000" dirty="0" err="1">
                <a:solidFill>
                  <a:schemeClr val="bg1"/>
                </a:solidFill>
              </a:rPr>
              <a:t>pressurize</a:t>
            </a:r>
            <a:r>
              <a:rPr lang="it-IT" sz="2000" dirty="0">
                <a:solidFill>
                  <a:schemeClr val="bg1"/>
                </a:solidFill>
              </a:rPr>
              <a:t> the «T»</a:t>
            </a:r>
            <a:endParaRPr lang="it-IT" sz="2000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71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08005" y="2871809"/>
            <a:ext cx="369971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300" dirty="0">
                <a:solidFill>
                  <a:srgbClr val="FFC000"/>
                </a:solidFill>
              </a:rPr>
              <a:t>Back-up </a:t>
            </a:r>
            <a:r>
              <a:rPr lang="it-IT" sz="3300" dirty="0" err="1">
                <a:solidFill>
                  <a:srgbClr val="FFC000"/>
                </a:solidFill>
              </a:rPr>
              <a:t>slides</a:t>
            </a:r>
            <a:endParaRPr lang="it-IT" sz="3300" dirty="0">
              <a:solidFill>
                <a:srgbClr val="FFC000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27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3586110" y="5109539"/>
            <a:ext cx="22235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u="sng" dirty="0">
                <a:solidFill>
                  <a:schemeClr val="bg2"/>
                </a:solidFill>
              </a:rPr>
              <a:t>simone.coelli@mi.infn.it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973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81313" y="876321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BRAZING FRASCATI LABORATORIES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28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03" y="1716582"/>
            <a:ext cx="3033859" cy="247068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330" y="2022842"/>
            <a:ext cx="1691891" cy="160813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30802" y="4374863"/>
            <a:ext cx="455362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/>
              <a:t>Roberto Di Raddo (LNF) </a:t>
            </a:r>
            <a:r>
              <a:rPr lang="it-IT" sz="1350" dirty="0" err="1"/>
              <a:t>inserting</a:t>
            </a:r>
            <a:r>
              <a:rPr lang="it-IT" sz="1350" dirty="0"/>
              <a:t> the BFM</a:t>
            </a:r>
          </a:p>
          <a:p>
            <a:r>
              <a:rPr lang="it-IT" sz="1350" dirty="0">
                <a:solidFill>
                  <a:srgbClr val="FF0000"/>
                </a:solidFill>
              </a:rPr>
              <a:t>The </a:t>
            </a:r>
            <a:r>
              <a:rPr lang="it-IT" sz="1350" dirty="0" err="1">
                <a:solidFill>
                  <a:srgbClr val="FF0000"/>
                </a:solidFill>
              </a:rPr>
              <a:t>Brazing</a:t>
            </a:r>
            <a:r>
              <a:rPr lang="it-IT" sz="1350" dirty="0">
                <a:solidFill>
                  <a:srgbClr val="FF0000"/>
                </a:solidFill>
              </a:rPr>
              <a:t> Filler </a:t>
            </a:r>
            <a:r>
              <a:rPr lang="it-IT" sz="1350" dirty="0" err="1">
                <a:solidFill>
                  <a:srgbClr val="FF0000"/>
                </a:solidFill>
              </a:rPr>
              <a:t>Material</a:t>
            </a:r>
            <a:r>
              <a:rPr lang="it-IT" sz="1350" dirty="0">
                <a:solidFill>
                  <a:srgbClr val="FF0000"/>
                </a:solidFill>
              </a:rPr>
              <a:t> = PALCOSIL Al-Ag-Pd</a:t>
            </a:r>
          </a:p>
          <a:p>
            <a:r>
              <a:rPr lang="it-IT" sz="1350" dirty="0" err="1">
                <a:solidFill>
                  <a:srgbClr val="FF0000"/>
                </a:solidFill>
              </a:rPr>
              <a:t>Temperatures</a:t>
            </a:r>
            <a:r>
              <a:rPr lang="it-IT" sz="1350" dirty="0">
                <a:solidFill>
                  <a:srgbClr val="FF0000"/>
                </a:solidFill>
              </a:rPr>
              <a:t> UP TO 860°C</a:t>
            </a:r>
          </a:p>
          <a:p>
            <a:endParaRPr lang="it-IT" sz="1350" dirty="0"/>
          </a:p>
          <a:p>
            <a:r>
              <a:rPr lang="it-IT" sz="1350" dirty="0"/>
              <a:t>The </a:t>
            </a:r>
            <a:r>
              <a:rPr lang="it-IT" sz="1350" dirty="0" err="1"/>
              <a:t>brazing</a:t>
            </a:r>
            <a:r>
              <a:rPr lang="it-IT" sz="1350" dirty="0"/>
              <a:t> </a:t>
            </a:r>
            <a:r>
              <a:rPr lang="it-IT" sz="1350" dirty="0" err="1"/>
              <a:t>furnace</a:t>
            </a:r>
            <a:r>
              <a:rPr lang="it-IT" sz="1350" dirty="0"/>
              <a:t> </a:t>
            </a:r>
            <a:r>
              <a:rPr lang="it-IT" sz="1350" dirty="0" err="1"/>
              <a:t>process</a:t>
            </a:r>
            <a:r>
              <a:rPr lang="it-IT" sz="1350" dirty="0"/>
              <a:t> </a:t>
            </a:r>
            <a:r>
              <a:rPr lang="it-IT" sz="1350" dirty="0" err="1"/>
              <a:t>details</a:t>
            </a:r>
            <a:r>
              <a:rPr lang="it-IT" sz="1350" dirty="0"/>
              <a:t> and </a:t>
            </a:r>
            <a:r>
              <a:rPr lang="it-IT" sz="1350" dirty="0" err="1"/>
              <a:t>parts</a:t>
            </a:r>
            <a:r>
              <a:rPr lang="it-IT" sz="1350" dirty="0"/>
              <a:t> </a:t>
            </a:r>
            <a:r>
              <a:rPr lang="it-IT" sz="1350" dirty="0" err="1"/>
              <a:t>positioning</a:t>
            </a:r>
            <a:endParaRPr lang="it-IT" sz="1350" dirty="0"/>
          </a:p>
          <a:p>
            <a:r>
              <a:rPr lang="it-IT" sz="1350" dirty="0" err="1"/>
              <a:t>Have</a:t>
            </a:r>
            <a:r>
              <a:rPr lang="it-IT" sz="1350" dirty="0"/>
              <a:t> </a:t>
            </a:r>
            <a:r>
              <a:rPr lang="it-IT" sz="1350" dirty="0" err="1"/>
              <a:t>been</a:t>
            </a:r>
            <a:r>
              <a:rPr lang="it-IT" sz="1350" dirty="0"/>
              <a:t> </a:t>
            </a:r>
            <a:r>
              <a:rPr lang="it-IT" sz="1350" dirty="0" err="1"/>
              <a:t>tested</a:t>
            </a:r>
            <a:endParaRPr lang="it-IT" sz="1350" dirty="0"/>
          </a:p>
          <a:p>
            <a:r>
              <a:rPr lang="it-IT" sz="1350" dirty="0" err="1"/>
              <a:t>It</a:t>
            </a:r>
            <a:r>
              <a:rPr lang="it-IT" sz="1350" dirty="0"/>
              <a:t> </a:t>
            </a:r>
            <a:r>
              <a:rPr lang="it-IT" sz="1350" dirty="0" err="1"/>
              <a:t>was</a:t>
            </a:r>
            <a:r>
              <a:rPr lang="it-IT" sz="1350" dirty="0"/>
              <a:t> a «new» </a:t>
            </a:r>
            <a:r>
              <a:rPr lang="it-IT" sz="1350" dirty="0" err="1"/>
              <a:t>experience</a:t>
            </a:r>
            <a:r>
              <a:rPr lang="it-IT" sz="1350" dirty="0"/>
              <a:t> with PURE TITANIUM (gr2) in LNF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150537" y="4955088"/>
            <a:ext cx="19006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 err="1"/>
              <a:t>Leak</a:t>
            </a:r>
            <a:r>
              <a:rPr lang="it-IT" sz="1350" dirty="0"/>
              <a:t> </a:t>
            </a:r>
            <a:r>
              <a:rPr lang="it-IT" sz="1350" dirty="0" err="1"/>
              <a:t>thightness</a:t>
            </a:r>
            <a:r>
              <a:rPr lang="it-IT" sz="1350" dirty="0"/>
              <a:t> </a:t>
            </a:r>
            <a:r>
              <a:rPr lang="it-IT" sz="1350" dirty="0" err="1"/>
              <a:t>is</a:t>
            </a:r>
            <a:r>
              <a:rPr lang="it-IT" sz="1350" dirty="0"/>
              <a:t> </a:t>
            </a:r>
            <a:r>
              <a:rPr lang="it-IT" sz="1350" dirty="0" err="1"/>
              <a:t>tested</a:t>
            </a:r>
            <a:endParaRPr lang="it-IT" sz="135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9706" y="1808297"/>
            <a:ext cx="1284917" cy="18226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8685" y="1808296"/>
            <a:ext cx="993527" cy="2062148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4690326" y="4124370"/>
            <a:ext cx="35911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/>
              <a:t>TEST ASSEMBLIES USED TO SET UP THE PROCESS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314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81313" y="876321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PROTYPES FOR THE NEXT BRAZING CYCLE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542792" y="4887318"/>
            <a:ext cx="2057400" cy="273844"/>
          </a:xfrm>
        </p:spPr>
        <p:txBody>
          <a:bodyPr/>
          <a:lstStyle/>
          <a:p>
            <a:fld id="{9DCB3CDC-5BF4-468B-9AEC-23F180C549CE}" type="slidenum">
              <a:rPr lang="it-IT" smtClean="0"/>
              <a:t>29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15" y="1412693"/>
            <a:ext cx="2953355" cy="45324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010" y="1440995"/>
            <a:ext cx="3059280" cy="319052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6897" y="2739289"/>
            <a:ext cx="2628065" cy="936248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281947" y="5668123"/>
            <a:ext cx="429059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1350" b="1" dirty="0">
                <a:ea typeface="MS Gothic" panose="020B0609070205080204" pitchFamily="49" charset="-128"/>
                <a:cs typeface="Verdana" panose="020B0604030504040204" pitchFamily="34" charset="0"/>
              </a:rPr>
              <a:t>PRODUCED IN MILANO    AND NOW AT LNF FOR BRAZING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216897" y="1440996"/>
            <a:ext cx="2623007" cy="13388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350" dirty="0"/>
              <a:t>WE HAVE PREPARED THE 3 ASSEMBLIES SIMULATING THE </a:t>
            </a:r>
            <a:r>
              <a:rPr lang="it-IT" sz="1350" b="1" dirty="0">
                <a:solidFill>
                  <a:srgbClr val="FF0000"/>
                </a:solidFill>
              </a:rPr>
              <a:t>CAPILLARIES FOR THE 3 ENDCAP LAYERS</a:t>
            </a:r>
          </a:p>
          <a:p>
            <a:endParaRPr lang="it-IT" sz="1350" dirty="0"/>
          </a:p>
          <a:p>
            <a:r>
              <a:rPr lang="it-IT" sz="1350" dirty="0"/>
              <a:t>ESTIMATED LENGTHS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517900" y="4629579"/>
            <a:ext cx="5444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/>
              <a:t>U BENDING ACCORDING TO FRED PRELIMINARY CONCEPT DESIGN AND ACCORDING TO BRAZING EXPERIENCE =&gt; DURING THE BRAZING PROCESS THE PARTS ARE PLACED VERTICALLY SO THAT BRAZING FILLER CAN FILL IN THE GAP EASILY (GRAVITY HELPS)</a:t>
            </a: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5132895" y="2942930"/>
            <a:ext cx="1513002" cy="1548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91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3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050" y="2741834"/>
            <a:ext cx="2861121" cy="362749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10" y="3223258"/>
            <a:ext cx="5304596" cy="313309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07462" y="0"/>
            <a:ext cx="812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DETECTOR COOLING SYSTEM DISTRIBUTION CONSTRUCTION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99565" y="565826"/>
            <a:ext cx="8436972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Assembly of a complete Half-Shell piping system, work in progress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For demonstration of the techniques and validation, pressure test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To feed-back the design and relevant working drawings, that should include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our production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experience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To test the Milano “INTEGRATION TOOL” design (and proposing a full integration test)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Layer-2, Starting from the available Fred </a:t>
            </a:r>
            <a:r>
              <a:rPr lang="en-US" dirty="0" err="1">
                <a:ea typeface="MS Gothic" panose="020B0609070205080204" pitchFamily="49" charset="-128"/>
                <a:cs typeface="Verdana" panose="020B0604030504040204" pitchFamily="34" charset="0"/>
              </a:rPr>
              <a:t>Gannaway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model</a:t>
            </a:r>
            <a:endParaRPr lang="en-US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640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0654" y="812825"/>
            <a:ext cx="90042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100" b="1" dirty="0">
                <a:ea typeface="MS Gothic" panose="020B0609070205080204" pitchFamily="49" charset="-128"/>
                <a:cs typeface="Verdana" panose="020B0604030504040204" pitchFamily="34" charset="0"/>
              </a:rPr>
              <a:t>PRESSURE DROP TEST ON THE BRAZED ASSEMBLY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30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505" y="1577182"/>
            <a:ext cx="1398814" cy="3528219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4449914" y="2200608"/>
            <a:ext cx="185001" cy="605869"/>
          </a:xfrm>
          <a:prstGeom prst="rect">
            <a:avLst/>
          </a:prstGeom>
          <a:solidFill>
            <a:schemeClr val="accent4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7" name="CasellaDiTesto 6"/>
          <p:cNvSpPr txBox="1"/>
          <p:nvPr/>
        </p:nvSpPr>
        <p:spPr>
          <a:xfrm>
            <a:off x="167329" y="1610417"/>
            <a:ext cx="30421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/>
              <a:t>OUTLET FLOW USING</a:t>
            </a:r>
          </a:p>
          <a:p>
            <a:r>
              <a:rPr lang="it-IT" sz="1350" dirty="0"/>
              <a:t>A REMOVABLE FITTING («FRED FITTING»)</a:t>
            </a:r>
          </a:p>
          <a:p>
            <a:r>
              <a:rPr lang="it-IT" sz="1350" dirty="0"/>
              <a:t>(I.E. WITH A SWAGELOK FITTING ¼ INCH)</a:t>
            </a:r>
          </a:p>
        </p:txBody>
      </p:sp>
      <p:sp>
        <p:nvSpPr>
          <p:cNvPr id="8" name="Freccia a destra 7"/>
          <p:cNvSpPr/>
          <p:nvPr/>
        </p:nvSpPr>
        <p:spPr>
          <a:xfrm rot="5400000">
            <a:off x="4348561" y="2979513"/>
            <a:ext cx="389412" cy="153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9" name="Freccia a destra 8"/>
          <p:cNvSpPr/>
          <p:nvPr/>
        </p:nvSpPr>
        <p:spPr>
          <a:xfrm rot="10800000">
            <a:off x="4836646" y="4610100"/>
            <a:ext cx="310521" cy="1365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0" name="Rettangolo 9"/>
          <p:cNvSpPr/>
          <p:nvPr/>
        </p:nvSpPr>
        <p:spPr>
          <a:xfrm>
            <a:off x="3641103" y="4526633"/>
            <a:ext cx="70701" cy="311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1" name="Rettangolo 10"/>
          <p:cNvSpPr/>
          <p:nvPr/>
        </p:nvSpPr>
        <p:spPr>
          <a:xfrm>
            <a:off x="4355249" y="4521692"/>
            <a:ext cx="70701" cy="311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2" name="Rettangolo 11"/>
          <p:cNvSpPr/>
          <p:nvPr/>
        </p:nvSpPr>
        <p:spPr>
          <a:xfrm flipH="1">
            <a:off x="3511153" y="4399372"/>
            <a:ext cx="122880" cy="6292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3" name="Rettangolo 12"/>
          <p:cNvSpPr/>
          <p:nvPr/>
        </p:nvSpPr>
        <p:spPr>
          <a:xfrm flipH="1">
            <a:off x="4425950" y="4399372"/>
            <a:ext cx="137019" cy="6150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4" name="Rettangolo 13"/>
          <p:cNvSpPr/>
          <p:nvPr/>
        </p:nvSpPr>
        <p:spPr>
          <a:xfrm flipH="1">
            <a:off x="3511153" y="4934199"/>
            <a:ext cx="1051817" cy="1725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5" name="Rettangolo 14"/>
          <p:cNvSpPr/>
          <p:nvPr/>
        </p:nvSpPr>
        <p:spPr>
          <a:xfrm flipH="1">
            <a:off x="4562969" y="4557385"/>
            <a:ext cx="247356" cy="24958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6" name="Rettangolo 15"/>
          <p:cNvSpPr/>
          <p:nvPr/>
        </p:nvSpPr>
        <p:spPr>
          <a:xfrm flipH="1">
            <a:off x="4355249" y="4658808"/>
            <a:ext cx="455076" cy="3428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7" name="CasellaDiTesto 16"/>
          <p:cNvSpPr txBox="1"/>
          <p:nvPr/>
        </p:nvSpPr>
        <p:spPr>
          <a:xfrm>
            <a:off x="158494" y="2514139"/>
            <a:ext cx="311791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/>
              <a:t>INLET FLOW WITH A CUSTOM TOOL</a:t>
            </a:r>
          </a:p>
          <a:p>
            <a:r>
              <a:rPr lang="it-IT" sz="1350" dirty="0"/>
              <a:t>- TO CLOSE THE «T» COMPONENT ONE SIDE.</a:t>
            </a:r>
          </a:p>
          <a:p>
            <a:pPr marL="214313" indent="-214313">
              <a:buFontTx/>
              <a:buChar char="-"/>
            </a:pPr>
            <a:r>
              <a:rPr lang="it-IT" sz="1350" dirty="0"/>
              <a:t>TO ALLOW A FLOW THROUGH THE CAPILLARY ON THE OTHER SIDE  USING A CHANNEL IN A CAP (I.E. WITH A SWAGELOK FITTING ¼ INCH)</a:t>
            </a:r>
          </a:p>
          <a:p>
            <a:pPr marL="214313" indent="-214313">
              <a:buFontTx/>
              <a:buChar char="-"/>
            </a:pPr>
            <a:endParaRPr lang="it-IT" sz="1350" dirty="0"/>
          </a:p>
          <a:p>
            <a:r>
              <a:rPr lang="it-IT" sz="1350" dirty="0">
                <a:solidFill>
                  <a:srgbClr val="FF0000"/>
                </a:solidFill>
              </a:rPr>
              <a:t>THIS IS A «CONCEPT»</a:t>
            </a:r>
          </a:p>
          <a:p>
            <a:r>
              <a:rPr lang="it-IT" sz="1350" dirty="0">
                <a:solidFill>
                  <a:srgbClr val="FF0000"/>
                </a:solidFill>
              </a:rPr>
              <a:t>TO BE DESIGNED,</a:t>
            </a:r>
          </a:p>
          <a:p>
            <a:r>
              <a:rPr lang="it-IT" sz="1350" dirty="0">
                <a:solidFill>
                  <a:srgbClr val="FF0000"/>
                </a:solidFill>
              </a:rPr>
              <a:t>AGREED WITH CERN FACILITY DESIGNERS AND USERS , </a:t>
            </a:r>
          </a:p>
          <a:p>
            <a:r>
              <a:rPr lang="it-IT" sz="1350" dirty="0">
                <a:solidFill>
                  <a:srgbClr val="FF0000"/>
                </a:solidFill>
              </a:rPr>
              <a:t>THEN TO BE PRODUCED</a:t>
            </a:r>
          </a:p>
          <a:p>
            <a:r>
              <a:rPr lang="it-IT" sz="1350" dirty="0">
                <a:solidFill>
                  <a:srgbClr val="FF0000"/>
                </a:solidFill>
              </a:rPr>
              <a:t>AND TESTED!</a:t>
            </a:r>
            <a:endParaRPr lang="it-IT" sz="135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5284186" y="1510509"/>
            <a:ext cx="3732157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50" dirty="0"/>
              <a:t>PROPOSED TEST SEQUENCE: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BRAZING</a:t>
            </a:r>
            <a:r>
              <a:rPr lang="it-IT" sz="1350" dirty="0"/>
              <a:t> PROCESS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THIGTHNESS</a:t>
            </a:r>
            <a:r>
              <a:rPr lang="it-IT" sz="1350" dirty="0"/>
              <a:t> TEST (HELIUM LEAK RATE MEASUREMENT)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PRESSURIZATION ACCEPTANCE TEST (&gt;162 BAR)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COILING</a:t>
            </a:r>
            <a:r>
              <a:rPr lang="it-IT" sz="1350" dirty="0"/>
              <a:t>, NEEDED AT LEAST FOR LAYER 2 AND LAYER 3 (TO TAKE IN ACCOUNT ACCIDENTAL SQUASHING IN THE COILING PROCESS)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b="1" u="sng" dirty="0">
                <a:solidFill>
                  <a:srgbClr val="FF0000"/>
                </a:solidFill>
              </a:rPr>
              <a:t>PRESSURE DROP MEASUREMENT AT THE  CERN FACILITY USING CO2 WITH THE CORRECT PHYSICAL CONDITIONS</a:t>
            </a:r>
          </a:p>
          <a:p>
            <a:endParaRPr lang="it-IT" sz="1350" b="1" dirty="0">
              <a:solidFill>
                <a:srgbClr val="FF0000"/>
              </a:solidFill>
            </a:endParaRPr>
          </a:p>
          <a:p>
            <a:r>
              <a:rPr lang="it-IT" sz="1350" dirty="0" err="1"/>
              <a:t>Then</a:t>
            </a:r>
            <a:r>
              <a:rPr lang="it-IT" sz="1350" dirty="0"/>
              <a:t>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/>
              <a:t>ORBITAL </a:t>
            </a:r>
            <a:r>
              <a:rPr lang="it-IT" sz="1350" dirty="0">
                <a:solidFill>
                  <a:srgbClr val="FF0000"/>
                </a:solidFill>
              </a:rPr>
              <a:t>WELDING</a:t>
            </a:r>
            <a:r>
              <a:rPr lang="it-IT" sz="1350" dirty="0"/>
              <a:t> OF THE PIPES ON BOTH SIDES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THIGTHNESS</a:t>
            </a:r>
            <a:r>
              <a:rPr lang="it-IT" sz="1350" dirty="0"/>
              <a:t> TEST (HELIUM LEAK RATE MEASUREMENT)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PRESSURIZATION ACCEPTANCE TEST (&gt;162 BAR)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350" dirty="0">
                <a:solidFill>
                  <a:srgbClr val="FF0000"/>
                </a:solidFill>
              </a:rPr>
              <a:t>GEOMETRY CONTROL </a:t>
            </a:r>
            <a:endParaRPr lang="it-IT" sz="1350" dirty="0"/>
          </a:p>
        </p:txBody>
      </p:sp>
      <p:cxnSp>
        <p:nvCxnSpPr>
          <p:cNvPr id="20" name="Connettore 2 19"/>
          <p:cNvCxnSpPr/>
          <p:nvPr/>
        </p:nvCxnSpPr>
        <p:spPr>
          <a:xfrm>
            <a:off x="3182579" y="2056697"/>
            <a:ext cx="1243372" cy="440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3206779" y="3887006"/>
            <a:ext cx="536493" cy="462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magin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739" y="5491878"/>
            <a:ext cx="1797050" cy="43104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949109" y="1244870"/>
            <a:ext cx="212160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it-IT" sz="1350" b="1" dirty="0">
                <a:solidFill>
                  <a:srgbClr val="FF0000"/>
                </a:solidFill>
              </a:rPr>
              <a:t>«T» + CAPILLARY + FITTING</a:t>
            </a: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082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"/>
                    </a14:imgEffect>
                    <a14:imgEffect>
                      <a14:brightnessContrast bright="-4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466" y="487306"/>
            <a:ext cx="2770625" cy="2820199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2485961" y="0"/>
            <a:ext cx="380161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MACHINING THE MANIFOLD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5138" y="764710"/>
            <a:ext cx="2011114" cy="299580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108" y="510839"/>
            <a:ext cx="2139134" cy="2636606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210863" y="3378155"/>
            <a:ext cx="26678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Preparation of </a:t>
            </a:r>
            <a:r>
              <a:rPr lang="en-US" sz="1600" dirty="0" smtClean="0"/>
              <a:t>interfaces:</a:t>
            </a: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 err="1" smtClean="0"/>
              <a:t>Cnc</a:t>
            </a:r>
            <a:r>
              <a:rPr lang="en-US" sz="1600" dirty="0" smtClean="0"/>
              <a:t> Machining</a:t>
            </a: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reaming</a:t>
            </a:r>
            <a:endParaRPr lang="it-IT" sz="1600" dirty="0"/>
          </a:p>
        </p:txBody>
      </p:sp>
      <p:sp>
        <p:nvSpPr>
          <p:cNvPr id="11" name="Rettangolo 10"/>
          <p:cNvSpPr/>
          <p:nvPr/>
        </p:nvSpPr>
        <p:spPr>
          <a:xfrm>
            <a:off x="2704011" y="3793654"/>
            <a:ext cx="23222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Manifold/pipe (OD 4mm in layer 2)</a:t>
            </a: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/>
              <a:t>socket weld</a:t>
            </a:r>
            <a:endParaRPr lang="it-IT" sz="1600" dirty="0"/>
          </a:p>
        </p:txBody>
      </p:sp>
      <p:sp>
        <p:nvSpPr>
          <p:cNvPr id="12" name="Rettangolo 11"/>
          <p:cNvSpPr/>
          <p:nvPr/>
        </p:nvSpPr>
        <p:spPr>
          <a:xfrm>
            <a:off x="5674897" y="3971319"/>
            <a:ext cx="33486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Manifold to pipe OD 12,7mm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 butt </a:t>
            </a:r>
            <a:r>
              <a:rPr lang="en-US" sz="1600" dirty="0" smtClean="0"/>
              <a:t>welded extension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 smtClean="0"/>
              <a:t>30 mm in the prototype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 smtClean="0"/>
              <a:t>used as </a:t>
            </a:r>
            <a:r>
              <a:rPr lang="en-US" sz="1600" dirty="0" err="1" smtClean="0"/>
              <a:t>connecton</a:t>
            </a:r>
            <a:r>
              <a:rPr lang="en-US" sz="1600" dirty="0" smtClean="0"/>
              <a:t> for the pressure test of the assembly after </a:t>
            </a:r>
            <a:r>
              <a:rPr lang="en-US" sz="1600" dirty="0" err="1" smtClean="0"/>
              <a:t>weldings</a:t>
            </a:r>
            <a:endParaRPr lang="it-IT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it-IT" sz="1600" dirty="0" smtClean="0"/>
              <a:t>For </a:t>
            </a:r>
            <a:r>
              <a:rPr lang="it-IT" sz="1600" dirty="0" smtClean="0">
                <a:solidFill>
                  <a:srgbClr val="FF0000"/>
                </a:solidFill>
              </a:rPr>
              <a:t>INTEGRATION </a:t>
            </a:r>
            <a:r>
              <a:rPr lang="it-IT" sz="1600" dirty="0" err="1" smtClean="0">
                <a:solidFill>
                  <a:srgbClr val="FF0000"/>
                </a:solidFill>
              </a:rPr>
              <a:t>purposes</a:t>
            </a:r>
            <a:r>
              <a:rPr lang="it-IT" sz="1600" dirty="0" smtClean="0">
                <a:solidFill>
                  <a:srgbClr val="FF0000"/>
                </a:solidFill>
              </a:rPr>
              <a:t>, </a:t>
            </a:r>
            <a:r>
              <a:rPr lang="it-IT" sz="1600" dirty="0" smtClean="0"/>
              <a:t>PP1 design to be </a:t>
            </a:r>
            <a:r>
              <a:rPr lang="it-IT" sz="1600" dirty="0" err="1" smtClean="0"/>
              <a:t>verified</a:t>
            </a:r>
            <a:r>
              <a:rPr lang="it-IT" sz="1600" dirty="0"/>
              <a:t>.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457950" y="6343288"/>
            <a:ext cx="2057400" cy="365125"/>
          </a:xfrm>
        </p:spPr>
        <p:txBody>
          <a:bodyPr/>
          <a:lstStyle/>
          <a:p>
            <a:fld id="{9DCB3CDC-5BF4-468B-9AEC-23F180C549CE}" type="slidenum">
              <a:rPr lang="it-IT" smtClean="0"/>
              <a:t>4</a:t>
            </a:fld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54501" y="4761279"/>
            <a:ext cx="5296074" cy="20518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BENDING THE PIPES</a:t>
            </a:r>
          </a:p>
          <a:p>
            <a:pPr>
              <a:spcAft>
                <a:spcPts val="1350"/>
              </a:spcAft>
            </a:pP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The technology used to produce the piping system from the CAD model should be quality checked and approved (design feasibility feed-back).</a:t>
            </a:r>
          </a:p>
          <a:p>
            <a:pPr>
              <a:spcAft>
                <a:spcPts val="1350"/>
              </a:spcAft>
            </a:pP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Quality Control to be done formally on the prototype (drawings with important quotes are needed)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8984" y="783994"/>
            <a:ext cx="1495016" cy="2384052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5457567" y="3208879"/>
            <a:ext cx="3461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ID </a:t>
            </a:r>
            <a:r>
              <a:rPr lang="en-US" sz="1600" dirty="0"/>
              <a:t>11 mm/ OD 12.7 mm/ </a:t>
            </a:r>
            <a:r>
              <a:rPr lang="en-US" sz="1600" dirty="0" err="1"/>
              <a:t>th</a:t>
            </a:r>
            <a:r>
              <a:rPr lang="en-US" sz="1600" dirty="0"/>
              <a:t> 0.85 mm</a:t>
            </a:r>
          </a:p>
          <a:p>
            <a:r>
              <a:rPr lang="en-US" sz="1600" i="1" dirty="0"/>
              <a:t>Remnant from the cooling test 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4909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5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476239" y="19604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Detail of the manifold connection at PP1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263179">
            <a:off x="251643" y="1283123"/>
            <a:ext cx="4904615" cy="3785491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476239" y="4214874"/>
            <a:ext cx="1142026" cy="11333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" name="CasellaDiTesto 1"/>
          <p:cNvSpPr txBox="1"/>
          <p:nvPr/>
        </p:nvSpPr>
        <p:spPr>
          <a:xfrm>
            <a:off x="4511064" y="564670"/>
            <a:ext cx="3401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MW34 POLYSOUDE </a:t>
            </a:r>
            <a:r>
              <a:rPr lang="it-IT" dirty="0" err="1" smtClean="0"/>
              <a:t>welding</a:t>
            </a:r>
            <a:r>
              <a:rPr lang="it-IT" dirty="0" smtClean="0"/>
              <a:t> head </a:t>
            </a:r>
          </a:p>
          <a:p>
            <a:r>
              <a:rPr lang="it-IT" dirty="0" smtClean="0"/>
              <a:t>BUTT WELDING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153557" y="6017797"/>
            <a:ext cx="3408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To be pressure </a:t>
            </a:r>
            <a:r>
              <a:rPr lang="it-IT" sz="1600" dirty="0" err="1" smtClean="0"/>
              <a:t>tested</a:t>
            </a:r>
            <a:r>
              <a:rPr lang="it-IT" sz="1600" dirty="0" smtClean="0"/>
              <a:t> </a:t>
            </a:r>
            <a:r>
              <a:rPr lang="en-US" sz="1600" dirty="0" smtClean="0"/>
              <a:t>&gt; </a:t>
            </a:r>
            <a:r>
              <a:rPr lang="en-US" sz="1600" dirty="0"/>
              <a:t>162 </a:t>
            </a:r>
            <a:r>
              <a:rPr lang="en-US" sz="1600" dirty="0" smtClean="0"/>
              <a:t>bar</a:t>
            </a:r>
            <a:endParaRPr lang="en-US" sz="1600" dirty="0"/>
          </a:p>
        </p:txBody>
      </p:sp>
      <p:sp>
        <p:nvSpPr>
          <p:cNvPr id="10" name="Rettangolo 9"/>
          <p:cNvSpPr/>
          <p:nvPr/>
        </p:nvSpPr>
        <p:spPr>
          <a:xfrm>
            <a:off x="4409986" y="4451886"/>
            <a:ext cx="440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ea typeface="MS Gothic" panose="020B0609070205080204" pitchFamily="49" charset="-128"/>
              </a:rPr>
              <a:t>Notes: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dirty="0" smtClean="0">
                <a:ea typeface="MS Gothic" panose="020B0609070205080204" pitchFamily="49" charset="-128"/>
              </a:rPr>
              <a:t>A minimum pipe </a:t>
            </a:r>
            <a:r>
              <a:rPr lang="it-IT" sz="1600" dirty="0" err="1" smtClean="0">
                <a:ea typeface="MS Gothic" panose="020B0609070205080204" pitchFamily="49" charset="-128"/>
              </a:rPr>
              <a:t>length</a:t>
            </a:r>
            <a:r>
              <a:rPr lang="it-IT" sz="1600" dirty="0" smtClean="0">
                <a:ea typeface="MS Gothic" panose="020B0609070205080204" pitchFamily="49" charset="-128"/>
              </a:rPr>
              <a:t> of 17 mm</a:t>
            </a:r>
          </a:p>
          <a:p>
            <a:r>
              <a:rPr lang="it-IT" sz="1600" dirty="0" err="1" smtClean="0">
                <a:ea typeface="MS Gothic" panose="020B0609070205080204" pitchFamily="49" charset="-128"/>
              </a:rPr>
              <a:t>is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needed</a:t>
            </a:r>
            <a:r>
              <a:rPr lang="it-IT" sz="1600" dirty="0" smtClean="0">
                <a:ea typeface="MS Gothic" panose="020B0609070205080204" pitchFamily="49" charset="-128"/>
              </a:rPr>
              <a:t> on </a:t>
            </a:r>
            <a:r>
              <a:rPr lang="it-IT" sz="1600" dirty="0" err="1" smtClean="0">
                <a:ea typeface="MS Gothic" panose="020B0609070205080204" pitchFamily="49" charset="-128"/>
              </a:rPr>
              <a:t>both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sides</a:t>
            </a:r>
            <a:r>
              <a:rPr lang="it-IT" sz="1600" dirty="0" smtClean="0">
                <a:ea typeface="MS Gothic" panose="020B0609070205080204" pitchFamily="49" charset="-128"/>
              </a:rPr>
              <a:t> to </a:t>
            </a:r>
            <a:r>
              <a:rPr lang="it-IT" sz="1600" dirty="0" err="1" smtClean="0">
                <a:ea typeface="MS Gothic" panose="020B0609070205080204" pitchFamily="49" charset="-128"/>
              </a:rPr>
              <a:t>close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it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around</a:t>
            </a:r>
            <a:r>
              <a:rPr lang="it-IT" sz="1600" dirty="0" smtClean="0">
                <a:ea typeface="MS Gothic" panose="020B0609070205080204" pitchFamily="49" charset="-128"/>
              </a:rPr>
              <a:t> the pipe </a:t>
            </a:r>
            <a:r>
              <a:rPr lang="it-IT" sz="1600" dirty="0" err="1" smtClean="0">
                <a:ea typeface="MS Gothic" panose="020B0609070205080204" pitchFamily="49" charset="-128"/>
              </a:rPr>
              <a:t>during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orbital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welding</a:t>
            </a:r>
            <a:r>
              <a:rPr lang="it-IT" sz="1600" dirty="0" smtClean="0">
                <a:ea typeface="MS Gothic" panose="020B0609070205080204" pitchFamily="49" charset="-128"/>
              </a:rPr>
              <a:t>.</a:t>
            </a:r>
          </a:p>
          <a:p>
            <a:r>
              <a:rPr lang="it-IT" sz="1600" dirty="0" err="1" smtClean="0">
                <a:ea typeface="MS Gothic" panose="020B0609070205080204" pitchFamily="49" charset="-128"/>
              </a:rPr>
              <a:t>This</a:t>
            </a:r>
            <a:r>
              <a:rPr lang="it-IT" sz="1600" dirty="0" smtClean="0">
                <a:ea typeface="MS Gothic" panose="020B0609070205080204" pitchFamily="49" charset="-128"/>
              </a:rPr>
              <a:t> </a:t>
            </a:r>
            <a:r>
              <a:rPr lang="it-IT" sz="1600" dirty="0" err="1" smtClean="0">
                <a:ea typeface="MS Gothic" panose="020B0609070205080204" pitchFamily="49" charset="-128"/>
              </a:rPr>
              <a:t>has</a:t>
            </a:r>
            <a:r>
              <a:rPr lang="it-IT" sz="1600" dirty="0" smtClean="0">
                <a:ea typeface="MS Gothic" panose="020B0609070205080204" pitchFamily="49" charset="-128"/>
              </a:rPr>
              <a:t> to be </a:t>
            </a:r>
            <a:r>
              <a:rPr lang="it-IT" sz="1600" dirty="0" err="1" smtClean="0">
                <a:ea typeface="MS Gothic" panose="020B0609070205080204" pitchFamily="49" charset="-128"/>
              </a:rPr>
              <a:t>taken</a:t>
            </a:r>
            <a:r>
              <a:rPr lang="it-IT" sz="1600" dirty="0" smtClean="0">
                <a:ea typeface="MS Gothic" panose="020B0609070205080204" pitchFamily="49" charset="-128"/>
              </a:rPr>
              <a:t> in account </a:t>
            </a:r>
            <a:r>
              <a:rPr lang="it-IT" sz="1600" dirty="0" err="1" smtClean="0">
                <a:ea typeface="MS Gothic" panose="020B0609070205080204" pitchFamily="49" charset="-128"/>
              </a:rPr>
              <a:t>into</a:t>
            </a:r>
            <a:r>
              <a:rPr lang="it-IT" sz="1600" dirty="0" smtClean="0">
                <a:ea typeface="MS Gothic" panose="020B0609070205080204" pitchFamily="49" charset="-128"/>
              </a:rPr>
              <a:t> the design, </a:t>
            </a:r>
            <a:r>
              <a:rPr lang="it-IT" sz="1600" dirty="0" err="1" smtClean="0">
                <a:ea typeface="MS Gothic" panose="020B0609070205080204" pitchFamily="49" charset="-128"/>
              </a:rPr>
              <a:t>besides</a:t>
            </a:r>
            <a:r>
              <a:rPr lang="it-IT" sz="1600" dirty="0" smtClean="0">
                <a:ea typeface="MS Gothic" panose="020B0609070205080204" pitchFamily="49" charset="-128"/>
              </a:rPr>
              <a:t> the </a:t>
            </a:r>
            <a:r>
              <a:rPr lang="it-IT" sz="1600" dirty="0" err="1" smtClean="0">
                <a:ea typeface="MS Gothic" panose="020B0609070205080204" pitchFamily="49" charset="-128"/>
              </a:rPr>
              <a:t>accessibility</a:t>
            </a:r>
            <a:r>
              <a:rPr lang="it-IT" sz="1600" dirty="0" smtClean="0">
                <a:ea typeface="MS Gothic" panose="020B0609070205080204" pitchFamily="49" charset="-128"/>
              </a:rPr>
              <a:t> of the head.</a:t>
            </a:r>
            <a:endParaRPr lang="it-IT" sz="1600" dirty="0">
              <a:ea typeface="MS Gothic" panose="020B0609070205080204" pitchFamily="49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A very </a:t>
            </a:r>
            <a:r>
              <a:rPr lang="en-US" sz="1600" dirty="0"/>
              <a:t>pure Argon atmosphere is mandatory inside the </a:t>
            </a:r>
            <a:r>
              <a:rPr lang="en-US" sz="1600" dirty="0" smtClean="0"/>
              <a:t>tube</a:t>
            </a:r>
            <a:r>
              <a:rPr lang="it-IT" sz="1600" dirty="0" smtClean="0">
                <a:ea typeface="MS Gothic" panose="020B0609070205080204" pitchFamily="49" charset="-128"/>
              </a:rPr>
              <a:t>.</a:t>
            </a:r>
            <a:endParaRPr lang="it-IT" sz="1600" dirty="0"/>
          </a:p>
        </p:txBody>
      </p:sp>
      <p:sp>
        <p:nvSpPr>
          <p:cNvPr id="12" name="Rettangolo 11"/>
          <p:cNvSpPr/>
          <p:nvPr/>
        </p:nvSpPr>
        <p:spPr>
          <a:xfrm>
            <a:off x="296831" y="5482937"/>
            <a:ext cx="34932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/>
              <a:t>Image from the </a:t>
            </a:r>
            <a:r>
              <a:rPr lang="it-IT" sz="1600" dirty="0" err="1"/>
              <a:t>prototype</a:t>
            </a:r>
            <a:r>
              <a:rPr lang="it-IT" sz="1600" dirty="0"/>
              <a:t> </a:t>
            </a:r>
            <a:r>
              <a:rPr lang="it-IT" sz="1600" dirty="0" err="1"/>
              <a:t>construction</a:t>
            </a:r>
            <a:r>
              <a:rPr lang="it-IT" sz="1600" dirty="0"/>
              <a:t>.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555" y="1305159"/>
            <a:ext cx="3062878" cy="3047846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399" y="1848288"/>
            <a:ext cx="1370324" cy="210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6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321796" y="3617988"/>
            <a:ext cx="3954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350"/>
              </a:spcAft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Exhaust CO2 type-1 return lines (11 + 1 bypass in Layer 2)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06" y="838572"/>
            <a:ext cx="4954642" cy="2439618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645374" y="1142015"/>
            <a:ext cx="2303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Socket orbital welding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792" y="903663"/>
            <a:ext cx="3855588" cy="3453433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467" y="3603379"/>
            <a:ext cx="3852622" cy="275297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83585" y="4558522"/>
            <a:ext cx="3048786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US" sz="1600" dirty="0">
                <a:ea typeface="MS Gothic" panose="020B0609070205080204" pitchFamily="49" charset="-128"/>
                <a:cs typeface="Verdana" panose="020B0604030504040204" pitchFamily="34" charset="0"/>
              </a:rPr>
              <a:t>Pipes are collected into the 3D printed </a:t>
            </a: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Manifold.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Manifold is from SLM Additive Manufacturing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Heat treated , cleaned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1600" dirty="0" err="1" smtClean="0">
                <a:ea typeface="MS Gothic" panose="020B0609070205080204" pitchFamily="49" charset="-128"/>
                <a:cs typeface="Verdana" panose="020B0604030504040204" pitchFamily="34" charset="0"/>
              </a:rPr>
              <a:t>Hirtization</a:t>
            </a: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 process</a:t>
            </a:r>
            <a:endParaRPr lang="en-US" sz="1600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662854" y="3806164"/>
            <a:ext cx="1298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Internal</a:t>
            </a:r>
          </a:p>
          <a:p>
            <a:r>
              <a:rPr lang="en-US" dirty="0" smtClean="0">
                <a:solidFill>
                  <a:srgbClr val="FFFF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Argon flux pipe</a:t>
            </a:r>
          </a:p>
          <a:p>
            <a:endParaRPr lang="en-US" dirty="0" smtClean="0">
              <a:solidFill>
                <a:srgbClr val="FFFF00"/>
              </a:solidFill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7179843" y="2576376"/>
            <a:ext cx="22333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UHP 250-2 POLYSOUDE</a:t>
            </a:r>
          </a:p>
          <a:p>
            <a:r>
              <a:rPr lang="en-US" dirty="0" smtClean="0">
                <a:solidFill>
                  <a:srgbClr val="FFFF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Welding head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256726" y="-18818"/>
            <a:ext cx="61694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>
                <a:ea typeface="MS Gothic" panose="020B0609070205080204" pitchFamily="49" charset="-128"/>
                <a:cs typeface="Verdana" panose="020B0604030504040204" pitchFamily="34" charset="0"/>
              </a:rPr>
              <a:t>TYPE-1 PIPING AND </a:t>
            </a: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MANIFOLDING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22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7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01107" y="33051"/>
            <a:ext cx="7714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OUTLET HALF-RING COOLING CONNECTION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513724" y="502910"/>
            <a:ext cx="7714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350"/>
              </a:spcAft>
            </a:pPr>
            <a:r>
              <a:rPr lang="en-US" sz="2000" dirty="0" smtClean="0">
                <a:ea typeface="MS Gothic" panose="020B0609070205080204" pitchFamily="49" charset="-128"/>
                <a:cs typeface="Verdana" panose="020B0604030504040204" pitchFamily="34" charset="0"/>
              </a:rPr>
              <a:t>A very critical step in the integration of the Hal Ring cooling system.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79" y="1004777"/>
            <a:ext cx="6524157" cy="287282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801107" y="4104019"/>
            <a:ext cx="25868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to be welded in opera without a fitting sleeve?!</a:t>
            </a:r>
            <a:endParaRPr lang="en-US" dirty="0">
              <a:solidFill>
                <a:srgbClr val="FF0000"/>
              </a:solidFill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9" name="Freccia a destra 8"/>
          <p:cNvSpPr/>
          <p:nvPr/>
        </p:nvSpPr>
        <p:spPr>
          <a:xfrm rot="16200000">
            <a:off x="4377376" y="3184495"/>
            <a:ext cx="561703" cy="1091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336637" y="4787612"/>
            <a:ext cx="8470725" cy="1682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For the prototype we’ve produced these fitting in house.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For the production these fitting have to be produced by a “precision company” based on </a:t>
            </a:r>
            <a:r>
              <a:rPr lang="en-US" sz="1600" dirty="0" err="1" smtClean="0">
                <a:ea typeface="MS Gothic" panose="020B0609070205080204" pitchFamily="49" charset="-128"/>
                <a:cs typeface="Verdana" panose="020B0604030504040204" pitchFamily="34" charset="0"/>
              </a:rPr>
              <a:t>detaile</a:t>
            </a:r>
            <a:r>
              <a:rPr lang="en-US" sz="1600" dirty="0" smtClean="0">
                <a:ea typeface="MS Gothic" panose="020B0609070205080204" pitchFamily="49" charset="-128"/>
                <a:cs typeface="Verdana" panose="020B0604030504040204" pitchFamily="34" charset="0"/>
              </a:rPr>
              <a:t> working drawings.</a:t>
            </a:r>
          </a:p>
          <a:p>
            <a:pPr marL="285750" indent="-28575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As always I think that </a:t>
            </a:r>
            <a:r>
              <a:rPr lang="en-US" sz="1600" b="1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to approve a design it is mandatory to have done prototypes and qualification of components (P test </a:t>
            </a:r>
            <a:r>
              <a:rPr lang="en-US" sz="1600" b="1" dirty="0" err="1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etc</a:t>
            </a:r>
            <a:r>
              <a:rPr lang="en-US" sz="1600" b="1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). To be planned.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4290305" y="4054690"/>
            <a:ext cx="4115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US" b="1" dirty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FITTING </a:t>
            </a:r>
            <a:r>
              <a:rPr lang="en-US" b="1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4-2,5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(5-2,5 for layer-4), needed from beginning in the assembly</a:t>
            </a:r>
            <a:endParaRPr lang="en-US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25879" y="2554273"/>
            <a:ext cx="293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dirty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“customized”  ”U” connector </a:t>
            </a:r>
          </a:p>
        </p:txBody>
      </p:sp>
      <p:sp>
        <p:nvSpPr>
          <p:cNvPr id="13" name="Freccia a destra 12"/>
          <p:cNvSpPr/>
          <p:nvPr/>
        </p:nvSpPr>
        <p:spPr>
          <a:xfrm rot="16200000">
            <a:off x="1731229" y="3298539"/>
            <a:ext cx="561703" cy="10911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841976">
            <a:off x="7362178" y="1141266"/>
            <a:ext cx="1540689" cy="903009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6884095" y="1680074"/>
            <a:ext cx="2076809" cy="247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8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8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59" y="396184"/>
            <a:ext cx="11361895" cy="5868801"/>
          </a:xfrm>
          <a:prstGeom prst="rect">
            <a:avLst/>
          </a:prstGeom>
        </p:spPr>
      </p:pic>
      <p:cxnSp>
        <p:nvCxnSpPr>
          <p:cNvPr id="6" name="Connettore diritto 5"/>
          <p:cNvCxnSpPr/>
          <p:nvPr/>
        </p:nvCxnSpPr>
        <p:spPr>
          <a:xfrm flipV="1">
            <a:off x="4856707" y="4714354"/>
            <a:ext cx="3657600" cy="67235"/>
          </a:xfrm>
          <a:prstGeom prst="line">
            <a:avLst/>
          </a:prstGeom>
          <a:ln w="25400">
            <a:solidFill>
              <a:schemeClr val="tx1"/>
            </a:solidFill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Connettore diritto 6"/>
          <p:cNvCxnSpPr/>
          <p:nvPr/>
        </p:nvCxnSpPr>
        <p:spPr>
          <a:xfrm flipV="1">
            <a:off x="4856707" y="2218147"/>
            <a:ext cx="3657600" cy="67235"/>
          </a:xfrm>
          <a:prstGeom prst="line">
            <a:avLst/>
          </a:prstGeom>
          <a:ln w="25400">
            <a:solidFill>
              <a:schemeClr val="tx1"/>
            </a:solidFill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Fusione 7"/>
          <p:cNvSpPr/>
          <p:nvPr/>
        </p:nvSpPr>
        <p:spPr>
          <a:xfrm rot="16200000">
            <a:off x="7296551" y="456739"/>
            <a:ext cx="1125416" cy="3441569"/>
          </a:xfrm>
          <a:prstGeom prst="flowChartMerge">
            <a:avLst/>
          </a:prstGeom>
          <a:solidFill>
            <a:schemeClr val="bg2">
              <a:lumMod val="75000"/>
              <a:alpha val="46000"/>
            </a:schemeClr>
          </a:solidFill>
          <a:ln w="2540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usione 8"/>
          <p:cNvSpPr/>
          <p:nvPr/>
        </p:nvSpPr>
        <p:spPr>
          <a:xfrm rot="16200000">
            <a:off x="8700339" y="2298847"/>
            <a:ext cx="1125416" cy="4825077"/>
          </a:xfrm>
          <a:prstGeom prst="flowChartMerge">
            <a:avLst/>
          </a:prstGeom>
          <a:solidFill>
            <a:schemeClr val="bg2">
              <a:lumMod val="75000"/>
              <a:alpha val="46000"/>
            </a:schemeClr>
          </a:solidFill>
          <a:ln w="25400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41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3CDC-5BF4-468B-9AEC-23F180C549CE}" type="slidenum">
              <a:rPr lang="it-IT" smtClean="0"/>
              <a:t>9</a:t>
            </a:fld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639484" y="30154"/>
            <a:ext cx="660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350"/>
              </a:spcAft>
            </a:pPr>
            <a:r>
              <a:rPr lang="en-US" sz="2400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COOLING SYSTEM - INTEGRATION PROPOSAL</a:t>
            </a:r>
            <a:endParaRPr lang="en-US" sz="2400" b="1" dirty="0">
              <a:ea typeface="MS Gothic" panose="020B0609070205080204" pitchFamily="49" charset="-128"/>
              <a:cs typeface="Verdana" panose="020B0604030504040204" pitchFamily="34" charset="0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INFN MILANO</a:t>
            </a:r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443783" y="706229"/>
            <a:ext cx="488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350"/>
              </a:spcAft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We propose TO DO </a:t>
            </a:r>
            <a:r>
              <a:rPr lang="en-US" b="1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a complete cooling circuit connection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538" y="625526"/>
            <a:ext cx="2899138" cy="321262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461" y="1039596"/>
            <a:ext cx="2458539" cy="2384487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174207" y="3891116"/>
            <a:ext cx="8459525" cy="2749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b="1" u="sng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Are needed ‘some’ Layer-2 </a:t>
            </a:r>
            <a:r>
              <a:rPr lang="en-US" b="1" u="sng" dirty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Half-ring cooling </a:t>
            </a:r>
            <a:r>
              <a:rPr lang="en-US" b="1" u="sng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pipes</a:t>
            </a: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,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to be connected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on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the distribution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system prototype, INLET and OUTLET sides</a:t>
            </a:r>
            <a:endParaRPr lang="en-US" dirty="0">
              <a:ea typeface="MS Gothic" panose="020B0609070205080204" pitchFamily="49" charset="-128"/>
              <a:cs typeface="Verdana" panose="020B0604030504040204" pitchFamily="34" charset="0"/>
            </a:endParaRP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HR dummies,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with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real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pipe </a:t>
            </a: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INTERFACES: REAL FITTINGS</a:t>
            </a:r>
            <a:endParaRPr lang="en-US" b="1" dirty="0">
              <a:ea typeface="MS Gothic" panose="020B0609070205080204" pitchFamily="49" charset="-128"/>
              <a:cs typeface="Verdana" panose="020B0604030504040204" pitchFamily="34" charset="0"/>
            </a:endParaRP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At the INLET side:</a:t>
            </a:r>
            <a:r>
              <a:rPr lang="en-US" b="1" dirty="0" smtClean="0">
                <a:ea typeface="MS Gothic" panose="020B0609070205080204" pitchFamily="49" charset="-128"/>
                <a:cs typeface="Verdana" panose="020B0604030504040204" pitchFamily="34" charset="0"/>
              </a:rPr>
              <a:t> Brazed Capillaries (Length to be verified) </a:t>
            </a:r>
            <a:r>
              <a:rPr lang="en-US" b="1" dirty="0">
                <a:ea typeface="MS Gothic" panose="020B0609070205080204" pitchFamily="49" charset="-128"/>
                <a:cs typeface="Verdana" panose="020B0604030504040204" pitchFamily="34" charset="0"/>
              </a:rPr>
              <a:t>to be accommodated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 in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the Half-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shell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dummy =&gt; </a:t>
            </a:r>
            <a:r>
              <a:rPr lang="en-US" dirty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geometry check for the design</a:t>
            </a: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Pressure </a:t>
            </a:r>
            <a:r>
              <a:rPr lang="en-US" b="1" dirty="0" smtClean="0">
                <a:solidFill>
                  <a:srgbClr val="FF0000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test &gt;162 bar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(multiple times?),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He leak rate to be </a:t>
            </a: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performed</a:t>
            </a:r>
          </a:p>
          <a:p>
            <a:pPr marL="342900" indent="-342900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ea typeface="MS Gothic" panose="020B0609070205080204" pitchFamily="49" charset="-128"/>
                <a:cs typeface="Verdana" panose="020B0604030504040204" pitchFamily="34" charset="0"/>
              </a:rPr>
              <a:t>for </a:t>
            </a:r>
            <a:r>
              <a:rPr lang="en-US" dirty="0">
                <a:ea typeface="MS Gothic" panose="020B0609070205080204" pitchFamily="49" charset="-128"/>
                <a:cs typeface="Verdana" panose="020B0604030504040204" pitchFamily="34" charset="0"/>
              </a:rPr>
              <a:t>validation</a:t>
            </a:r>
          </a:p>
        </p:txBody>
      </p:sp>
      <p:sp>
        <p:nvSpPr>
          <p:cNvPr id="2" name="Rettangolo 1"/>
          <p:cNvSpPr/>
          <p:nvPr/>
        </p:nvSpPr>
        <p:spPr>
          <a:xfrm>
            <a:off x="6143626" y="3010016"/>
            <a:ext cx="2686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</a:pPr>
            <a:r>
              <a:rPr lang="en-US" dirty="0" smtClean="0">
                <a:solidFill>
                  <a:schemeClr val="bg1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In </a:t>
            </a:r>
            <a:r>
              <a:rPr lang="en-US" dirty="0">
                <a:solidFill>
                  <a:schemeClr val="bg1"/>
                </a:solidFill>
                <a:ea typeface="MS Gothic" panose="020B0609070205080204" pitchFamily="49" charset="-128"/>
                <a:cs typeface="Verdana" panose="020B0604030504040204" pitchFamily="34" charset="0"/>
              </a:rPr>
              <a:t>Milano we have a short layer 2 dummy section</a:t>
            </a:r>
          </a:p>
        </p:txBody>
      </p:sp>
    </p:spTree>
    <p:extLst>
      <p:ext uri="{BB962C8B-B14F-4D97-AF65-F5344CB8AC3E}">
        <p14:creationId xmlns:p14="http://schemas.microsoft.com/office/powerpoint/2010/main" val="12380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7859</TotalTime>
  <Words>1754</Words>
  <Application>Microsoft Office PowerPoint</Application>
  <PresentationFormat>Presentazione su schermo (4:3)</PresentationFormat>
  <Paragraphs>294</Paragraphs>
  <Slides>30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7" baseType="lpstr">
      <vt:lpstr>MS Gothic</vt:lpstr>
      <vt:lpstr>Arial</vt:lpstr>
      <vt:lpstr>Calibri</vt:lpstr>
      <vt:lpstr>Calibri Light</vt:lpstr>
      <vt:lpstr>Symbol</vt:lpstr>
      <vt:lpstr>Verdana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Monti</dc:creator>
  <cp:lastModifiedBy>Utente Windows</cp:lastModifiedBy>
  <cp:revision>992</cp:revision>
  <dcterms:created xsi:type="dcterms:W3CDTF">2019-11-11T10:06:10Z</dcterms:created>
  <dcterms:modified xsi:type="dcterms:W3CDTF">2024-01-31T13:57:32Z</dcterms:modified>
</cp:coreProperties>
</file>