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7" r:id="rId2"/>
    <p:sldId id="259" r:id="rId3"/>
    <p:sldId id="263" r:id="rId4"/>
    <p:sldId id="260" r:id="rId5"/>
    <p:sldId id="265" r:id="rId6"/>
    <p:sldId id="257" r:id="rId7"/>
    <p:sldId id="261" r:id="rId8"/>
    <p:sldId id="258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3" d="100"/>
          <a:sy n="93" d="100"/>
        </p:scale>
        <p:origin x="30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7091F-9E1B-46D3-8D64-CD6C9B02CBE2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53316-0ED0-477A-A078-3549BBB84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3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90987-7FC8-49C6-BCC4-3893260D4010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384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A2296-A571-4554-8D6A-6218DA1B9E71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56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80C9-916E-496A-957A-2026669FDEC2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12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2971-B871-4037-BDAA-37917C5A5725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7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A4B3-4386-4A8D-B02D-F0513C378F79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369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B76C-CDB9-4399-9F27-4277885F3984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5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B146-B9C0-42CD-8AC2-9F74CE61919F}" type="datetime1">
              <a:rPr lang="en-GB" smtClean="0"/>
              <a:t>31/01/2024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75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AFA-E174-4284-84D7-95F84D8EF9EB}" type="datetime1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8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8EF4F-ED91-432B-80A9-54D7A93E7480}" type="datetime1">
              <a:rPr lang="en-GB" smtClean="0"/>
              <a:t>31/01/2024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8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A2F5-F8BC-460F-8F70-D9E32BCD77F4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33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0441F-3749-4F71-A3B9-1C071F6ECA8F}" type="datetime1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79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321E3-490E-4318-A69D-35ECB203EF4B}" type="datetime1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0A08A-8C7D-4BB3-AF54-6B956F69C5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3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80EEB3D-27B1-4253-853C-7D86466BD1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solidFill>
                  <a:schemeClr val="accent5"/>
                </a:solidFill>
              </a:rPr>
              <a:t>Services Cable Harness Loading</a:t>
            </a:r>
            <a:endParaRPr lang="en-GB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796B9-5C4C-47E1-A7C5-2BD6161C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FF8191-4C12-4657-ACEC-F00060EA68CF}"/>
              </a:ext>
            </a:extLst>
          </p:cNvPr>
          <p:cNvSpPr txBox="1"/>
          <p:nvPr/>
        </p:nvSpPr>
        <p:spPr>
          <a:xfrm>
            <a:off x="3641125" y="3732827"/>
            <a:ext cx="6853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Owen Shea, Stephan Eisenhardt, Juan Pablo Moraga, Jon Webster</a:t>
            </a:r>
          </a:p>
          <a:p>
            <a:pPr algn="r"/>
            <a:r>
              <a:rPr lang="en-US" dirty="0"/>
              <a:t>OEC Integration Workshop in Frascati</a:t>
            </a:r>
          </a:p>
          <a:p>
            <a:pPr algn="r"/>
            <a:r>
              <a:rPr lang="en-US" dirty="0"/>
              <a:t>31/01/2024</a:t>
            </a:r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590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Data PP0 Connection-Module Connection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3462" y="869310"/>
            <a:ext cx="4412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</a:t>
            </a:r>
            <a:r>
              <a:rPr lang="en-GB" dirty="0" err="1">
                <a:solidFill>
                  <a:srgbClr val="0070C0"/>
                </a:solidFill>
              </a:rPr>
              <a:t>acuum</a:t>
            </a:r>
            <a:r>
              <a:rPr lang="en-GB" dirty="0">
                <a:solidFill>
                  <a:srgbClr val="0070C0"/>
                </a:solidFill>
              </a:rPr>
              <a:t> pickup tool can be used with a guide to either push or pull the connector into the socket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93612F-7C58-472A-9B01-1473A7AF5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667" y="615823"/>
            <a:ext cx="3339570" cy="24991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4E0F82-1555-4159-BEBB-A7269E711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885" y="659688"/>
            <a:ext cx="3621984" cy="271489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5ED193-A08F-4056-9BB6-33FA7A113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772" y="2198836"/>
            <a:ext cx="3252994" cy="45285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22AF71-ACB4-4943-95B9-E21EF3BF2F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5640" y="3171272"/>
            <a:ext cx="3981370" cy="35769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519AE8-38B3-489C-961F-21A318C0EA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6122" y="3526981"/>
            <a:ext cx="3762355" cy="32004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FF5B8-7195-4076-84B9-AA374369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31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22" y="745042"/>
            <a:ext cx="4642087" cy="22874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01360" y="745042"/>
            <a:ext cx="5973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Cable harness assembly jig provides mounting positions for cable bundles. It can rotate so that each bundle can be placed in the most convenient position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8832" y="3384538"/>
            <a:ext cx="5059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The detailed design of the temporary supports and their interface to the services support rings is in progress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62" y="2983810"/>
            <a:ext cx="4489349" cy="37739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576" y="4309808"/>
            <a:ext cx="3263731" cy="22281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63222" y="4309808"/>
            <a:ext cx="3169085" cy="22281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9917" y="4302188"/>
            <a:ext cx="502973" cy="3536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609917" y="4302188"/>
            <a:ext cx="5753305" cy="76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09917" y="4663439"/>
            <a:ext cx="5753305" cy="18744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Cable Harness Assembly Tool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30915" y="2561391"/>
            <a:ext cx="5973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Mounting positions are set by alignment features along the central beam (in progress thanks to Juan Pablo)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30068" y="4302188"/>
            <a:ext cx="2635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Foresee the possibility of adding position adjustment in R in order to have good contact for gluing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A51F1D-2EBB-46FC-B970-B6738C30E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401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01360" y="745042"/>
            <a:ext cx="5973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Folding of data cable bundles is designed in principle – needs design of actual support 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Design for placement and support of termination boards is also needed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Cable Harness Assembly Tool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67" y="1216038"/>
            <a:ext cx="4884202" cy="38852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6" name="Straight Arrow Connector 15"/>
          <p:cNvCxnSpPr>
            <a:stCxn id="5" idx="1"/>
          </p:cNvCxnSpPr>
          <p:nvPr/>
        </p:nvCxnSpPr>
        <p:spPr>
          <a:xfrm flipH="1">
            <a:off x="2836506" y="1483706"/>
            <a:ext cx="3064854" cy="10728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01359" y="2824256"/>
            <a:ext cx="5973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Design of PP1 connector support needs to be developed further – positions are agreed in principle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Also need to include additional PP1 connectors for environmental monitoring connections</a:t>
            </a:r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>
            <a:off x="4954555" y="3562920"/>
            <a:ext cx="946804" cy="5705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356DB3-0951-46FB-80DD-D58CB7C1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081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13628" y="2626769"/>
            <a:ext cx="49189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Support rings will be made from carbon </a:t>
            </a:r>
            <a:r>
              <a:rPr lang="en-US" dirty="0" err="1">
                <a:solidFill>
                  <a:srgbClr val="0070C0"/>
                </a:solidFill>
              </a:rPr>
              <a:t>fibre</a:t>
            </a:r>
            <a:r>
              <a:rPr lang="en-US" dirty="0">
                <a:solidFill>
                  <a:srgbClr val="0070C0"/>
                </a:solidFill>
              </a:rPr>
              <a:t>, with mounting/clamping hardware made from radiation-hard plastic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They are part of the harness assembly tool, but they are transferred into the half shell and will remain in the end cap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Baseline design has changed since what is shown here – cables will simply be guided by the support ring, not clamped. This requires a removable locking method to hold the cables in during harness production and transport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3461" y="137421"/>
            <a:ext cx="9070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Services Support 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974" y="501378"/>
            <a:ext cx="6150644" cy="207909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4CE1F5-770F-44FC-BE42-F25CDB6E6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973" y="2680433"/>
            <a:ext cx="1856514" cy="38543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BD7FC3-0DFF-4180-B056-13C798C72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152" y="760605"/>
            <a:ext cx="4572222" cy="327959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8A0B7A0-D0A9-4D1F-9003-373C7DC46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4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B67336-0A6B-4467-A0CF-2875903C1A3F}"/>
              </a:ext>
            </a:extLst>
          </p:cNvPr>
          <p:cNvSpPr txBox="1"/>
          <p:nvPr/>
        </p:nvSpPr>
        <p:spPr>
          <a:xfrm>
            <a:off x="229449" y="4140160"/>
            <a:ext cx="4918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We need to understand the precision or adjustments required in order to get a good bond to the half shell	</a:t>
            </a:r>
          </a:p>
        </p:txBody>
      </p:sp>
    </p:spTree>
    <p:extLst>
      <p:ext uri="{BB962C8B-B14F-4D97-AF65-F5344CB8AC3E}">
        <p14:creationId xmlns:p14="http://schemas.microsoft.com/office/powerpoint/2010/main" val="396441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01360" y="745042"/>
            <a:ext cx="5973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Actual design of clamps needs to be finished – will require variants to account for different thicknesses of bundles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3461" y="137421"/>
            <a:ext cx="9070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Temporary Mounting Support for the Services Support 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076" y="1004352"/>
            <a:ext cx="3405487" cy="25506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360" y="1504469"/>
            <a:ext cx="5383763" cy="18198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728" y="3769566"/>
            <a:ext cx="3161973" cy="27525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314087" y="3769566"/>
            <a:ext cx="4479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Design of the support strut has progressed (thanks to Juan Pablo)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Still requires finalisation of design, and some rounds of testing 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Support struts will also need features for parking power and data connectors during assembly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234593-DD50-4D8A-934D-A334B0A66E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960" y="3769566"/>
            <a:ext cx="3820724" cy="27525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0DB495-9E12-497C-B8A5-139AE538E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74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761" y="3017610"/>
            <a:ext cx="3114763" cy="32786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62" y="1235374"/>
            <a:ext cx="5382250" cy="5448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6412" y="1235374"/>
            <a:ext cx="554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Cable harness – constructed and shipped from Edinburgh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6412" y="1875638"/>
            <a:ext cx="5775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Insertion Cradle – Stored at integration site, holds the cable harness during integration. Position of cable harness can be adjusted using screws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1610" y="3159914"/>
            <a:ext cx="2774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Rotating Assembly Tool – Insertion cradle + cables harness are placed on side rails. Cradle is lowered into position vertically by corner screws. The interface with the cradle has been agreed with </a:t>
            </a:r>
            <a:r>
              <a:rPr lang="en-GB" dirty="0" err="1">
                <a:solidFill>
                  <a:srgbClr val="0070C0"/>
                </a:solidFill>
              </a:rPr>
              <a:t>Frascati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Cable Harness Integration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133" y="5468238"/>
            <a:ext cx="1485085" cy="121613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7688424" y="4314076"/>
            <a:ext cx="2472613" cy="16948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33657" y="6345401"/>
            <a:ext cx="2651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Cradle interface (A. Croce, S. </a:t>
            </a:r>
            <a:r>
              <a:rPr lang="en-GB" sz="1200" dirty="0" err="1"/>
              <a:t>Tomassini</a:t>
            </a:r>
            <a:r>
              <a:rPr lang="en-GB" sz="1200" dirty="0"/>
              <a:t>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D5A5AB2-A6FB-4965-A6A9-D94D28BB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62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57448" y="1053427"/>
            <a:ext cx="7108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The position of the cable harness is adjustable on the cradle (designs from Jon Webster) – the plate at either end can slide on a low-friction interface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	Horizontal position is adjusted by screws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Cable Harness Integration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355"/>
          <a:stretch/>
        </p:blipFill>
        <p:spPr>
          <a:xfrm>
            <a:off x="6722916" y="2534919"/>
            <a:ext cx="2486650" cy="238814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83" y="1770598"/>
            <a:ext cx="5334637" cy="4228812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cxnSpLocks/>
            <a:stCxn id="9" idx="1"/>
          </p:cNvCxnSpPr>
          <p:nvPr/>
        </p:nvCxnSpPr>
        <p:spPr>
          <a:xfrm flipH="1" flipV="1">
            <a:off x="4819135" y="2299745"/>
            <a:ext cx="1903781" cy="14292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  <a:stCxn id="18" idx="1"/>
          </p:cNvCxnSpPr>
          <p:nvPr/>
        </p:nvCxnSpPr>
        <p:spPr>
          <a:xfrm flipH="1" flipV="1">
            <a:off x="3962400" y="2858530"/>
            <a:ext cx="1682620" cy="28172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45020" y="5352633"/>
            <a:ext cx="3984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Support of cables and transfer to integration tooling needs to be designed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4EBFC-CA83-4F88-9DA9-93012E214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574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78618" y="1293817"/>
            <a:ext cx="2795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Cradle mounted on rotating tool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0" y="799977"/>
            <a:ext cx="3958038" cy="23880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672" y="660641"/>
            <a:ext cx="2191660" cy="20768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041" y="3497101"/>
            <a:ext cx="2176354" cy="19465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689" y="3210327"/>
            <a:ext cx="3917775" cy="23603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65230" y="3731729"/>
            <a:ext cx="2795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Harness lowered into position and services support rings glued in place 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2171577" y="2823163"/>
            <a:ext cx="375680" cy="51935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Cable Harness Integration Tool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7900662" y="2763734"/>
            <a:ext cx="375680" cy="51935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245146" y="5855807"/>
            <a:ext cx="9108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How to position/hold the connectors while the half-rings are integrated needs serious consideration, as does the procedure for making the electrical connections after installing HRs – this is done deep in the shell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95D18-0B55-4144-9310-446C83BB0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A08A-8C7D-4BB3-AF54-6B956F69C57C}" type="slidenum">
              <a:rPr lang="en-GB" smtClean="0"/>
              <a:t>8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480AF1-98A3-46F5-B89D-D4EEF2C57771}"/>
              </a:ext>
            </a:extLst>
          </p:cNvPr>
          <p:cNvSpPr txBox="1"/>
          <p:nvPr/>
        </p:nvSpPr>
        <p:spPr>
          <a:xfrm>
            <a:off x="9172221" y="3731729"/>
            <a:ext cx="29291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Central beam can be lifted out while the support ring mounts remain to help position the connectors until the half rings are installed – need to ensure no collision with the half ring install tool</a:t>
            </a:r>
          </a:p>
        </p:txBody>
      </p:sp>
    </p:spTree>
    <p:extLst>
      <p:ext uri="{BB962C8B-B14F-4D97-AF65-F5344CB8AC3E}">
        <p14:creationId xmlns:p14="http://schemas.microsoft.com/office/powerpoint/2010/main" val="389166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03462" y="137421"/>
            <a:ext cx="689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5"/>
                </a:solidFill>
              </a:rPr>
              <a:t>Services Trolley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15028" y="1321259"/>
            <a:ext cx="3869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Support trolley interfaces with integration tooling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Supports EC and OB services during integration – division of space agreed in principle. Routing and folding of OB services needs to be added to model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Need to confirm that connectors will be available for testing throughout integration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Need to test unfolding procedure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271" y="1321259"/>
            <a:ext cx="7132397" cy="28141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618" y="1851484"/>
            <a:ext cx="1790963" cy="332781"/>
          </a:xfrm>
          <a:prstGeom prst="rect">
            <a:avLst/>
          </a:prstGeom>
          <a:solidFill>
            <a:srgbClr val="FF3300">
              <a:alpha val="5098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Rectangle 6"/>
          <p:cNvSpPr/>
          <p:nvPr/>
        </p:nvSpPr>
        <p:spPr>
          <a:xfrm>
            <a:off x="1600617" y="2393950"/>
            <a:ext cx="1790963" cy="294811"/>
          </a:xfrm>
          <a:prstGeom prst="rect">
            <a:avLst/>
          </a:prstGeom>
          <a:solidFill>
            <a:srgbClr val="FF3300">
              <a:alpha val="5098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8" name="TextBox 7"/>
          <p:cNvSpPr txBox="1"/>
          <p:nvPr/>
        </p:nvSpPr>
        <p:spPr>
          <a:xfrm>
            <a:off x="1635061" y="1863985"/>
            <a:ext cx="1722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OB Services Envelope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2963" y="2729554"/>
            <a:ext cx="6381881" cy="62865"/>
          </a:xfrm>
          <a:prstGeom prst="rect">
            <a:avLst/>
          </a:prstGeom>
          <a:solidFill>
            <a:srgbClr val="50B4C8">
              <a:alpha val="38824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855358" y="3868439"/>
            <a:ext cx="1442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PST Rail Envelope</a:t>
            </a: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V="1">
            <a:off x="4576421" y="2792419"/>
            <a:ext cx="333891" cy="10760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442963" y="1726163"/>
            <a:ext cx="2895772" cy="1147666"/>
          </a:xfrm>
          <a:prstGeom prst="rect">
            <a:avLst/>
          </a:prstGeom>
          <a:noFill/>
          <a:ln w="571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216370" y="2881108"/>
            <a:ext cx="279728" cy="1211561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68116" y="4049776"/>
            <a:ext cx="1304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ysClr val="windowText" lastClr="000000"/>
                </a:solidFill>
              </a:rPr>
              <a:t>Services Trolley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7E90F4-BC9D-490A-B67B-7E43F391BE65}"/>
              </a:ext>
            </a:extLst>
          </p:cNvPr>
          <p:cNvSpPr/>
          <p:nvPr/>
        </p:nvSpPr>
        <p:spPr>
          <a:xfrm>
            <a:off x="3432811" y="2606040"/>
            <a:ext cx="857250" cy="213360"/>
          </a:xfrm>
          <a:prstGeom prst="rect">
            <a:avLst/>
          </a:prstGeom>
          <a:solidFill>
            <a:srgbClr val="FF3300">
              <a:alpha val="5098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B96427-C0D5-42B2-8F4E-3497E56EB9B9}"/>
              </a:ext>
            </a:extLst>
          </p:cNvPr>
          <p:cNvSpPr/>
          <p:nvPr/>
        </p:nvSpPr>
        <p:spPr>
          <a:xfrm>
            <a:off x="3432811" y="1739265"/>
            <a:ext cx="857250" cy="213360"/>
          </a:xfrm>
          <a:prstGeom prst="rect">
            <a:avLst/>
          </a:prstGeom>
          <a:solidFill>
            <a:srgbClr val="FF3300">
              <a:alpha val="5098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0DE8A8-0846-4B9E-A042-03DF47097B2E}"/>
              </a:ext>
            </a:extLst>
          </p:cNvPr>
          <p:cNvSpPr txBox="1"/>
          <p:nvPr/>
        </p:nvSpPr>
        <p:spPr>
          <a:xfrm>
            <a:off x="3366649" y="1694126"/>
            <a:ext cx="1537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bg1"/>
                </a:solidFill>
              </a:rPr>
              <a:t>OB PP1 </a:t>
            </a:r>
          </a:p>
          <a:p>
            <a:r>
              <a:rPr lang="en-GB" sz="700" dirty="0">
                <a:solidFill>
                  <a:schemeClr val="bg1"/>
                </a:solidFill>
              </a:rPr>
              <a:t>Connectors Envelope</a:t>
            </a:r>
          </a:p>
        </p:txBody>
      </p:sp>
    </p:spTree>
    <p:extLst>
      <p:ext uri="{BB962C8B-B14F-4D97-AF65-F5344CB8AC3E}">
        <p14:creationId xmlns:p14="http://schemas.microsoft.com/office/powerpoint/2010/main" val="70522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3102</TotalTime>
  <Words>654</Words>
  <Application>Microsoft Office PowerPoint</Application>
  <PresentationFormat>Widescreen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Services Cable Harness Loading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Owen Shea</dc:creator>
  <cp:lastModifiedBy>Owen Shea</cp:lastModifiedBy>
  <cp:revision>89</cp:revision>
  <dcterms:created xsi:type="dcterms:W3CDTF">2023-03-14T14:28:36Z</dcterms:created>
  <dcterms:modified xsi:type="dcterms:W3CDTF">2024-01-31T22:59:33Z</dcterms:modified>
</cp:coreProperties>
</file>