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50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2DF38-B542-47FE-A867-320D213F17B0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B4AD1-6C01-461D-B405-9ED44D341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62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7FA75-6C3D-4BF7-B1A7-C5FC6B80698A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63FE1-C7E7-4C94-97BC-53838089F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923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F328-A8F0-4D88-9187-1A94A62D2F5B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/>
            </a:lvl1pPr>
          </a:lstStyle>
          <a:p>
            <a:r>
              <a:rPr lang="en-GB" dirty="0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692C5D7-923B-4475-80BC-341021A2217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8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9014E-61D0-4640-96F4-D5F95E89EBE1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7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87DD-6A90-42BF-B86A-10CFB4BDF230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7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612B-6170-48E3-BC3C-DBCE5D2757F3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7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CD8F-5405-4D87-AA72-2C7696C6BF21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4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3004-398F-4FBE-A1E7-6933D3168CC6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50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1D01-AFAC-45D2-82D0-C8CCB26FF0C3}" type="datetime1">
              <a:rPr lang="en-GB" smtClean="0"/>
              <a:t>31/01/2024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5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8CEB-4E30-4DFC-9917-5A16136B01CE}" type="datetime1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70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FD7F-EB1C-4DC4-9C85-E6375C06FB18}" type="datetime1">
              <a:rPr lang="en-GB" smtClean="0"/>
              <a:t>31/01/2024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Sam Edwards - S.O.Edwards@sheffield.ac.uk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692C5D7-923B-4475-80BC-341021A22178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0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6D7918D-98B1-4B64-B921-35E6AE4CE851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Sam Edwards - S.O.Edwards@sheffield.ac.uk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999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1A3D-F207-41AA-8DA8-42D376808325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44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21CFCE-E563-433B-9EBB-17C9F30EAE53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Sam Edwards - S.O.Edwards@sheffield.ac.uk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692C5D7-923B-4475-80BC-341021A22178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26" y="-79020"/>
            <a:ext cx="1710214" cy="9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" y="0"/>
            <a:ext cx="2127900" cy="64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54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724912"/>
          </a:xfrm>
        </p:spPr>
        <p:txBody>
          <a:bodyPr>
            <a:normAutofit fontScale="90000"/>
          </a:bodyPr>
          <a:lstStyle/>
          <a:p>
            <a:r>
              <a:rPr lang="en-GB" dirty="0"/>
              <a:t>UK Welding Status – </a:t>
            </a:r>
            <a:br>
              <a:rPr lang="en-GB" dirty="0"/>
            </a:br>
            <a:r>
              <a:rPr lang="en-GB" dirty="0"/>
              <a:t>Pixel Endcap Evaporators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Sam Edwards</a:t>
            </a:r>
            <a:r>
              <a:rPr lang="en-GB" dirty="0"/>
              <a:t>, Paul Kemp-Russell, Mitch Norfolk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z="1200" smtClean="0"/>
              <a:t>1</a:t>
            </a:fld>
            <a:endParaRPr lang="en-GB" sz="1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</a:p>
        </p:txBody>
      </p:sp>
    </p:spTree>
    <p:extLst>
      <p:ext uri="{BB962C8B-B14F-4D97-AF65-F5344CB8AC3E}">
        <p14:creationId xmlns:p14="http://schemas.microsoft.com/office/powerpoint/2010/main" val="349162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779661" y="847344"/>
            <a:ext cx="3813048" cy="104241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Bare </a:t>
            </a:r>
            <a:r>
              <a:rPr lang="en-GB" dirty="0" err="1"/>
              <a:t>Ti</a:t>
            </a:r>
            <a:r>
              <a:rPr lang="en-GB" dirty="0"/>
              <a:t> Pipe Bent into shape</a:t>
            </a:r>
            <a:br>
              <a:rPr lang="en-GB" dirty="0"/>
            </a:br>
            <a:r>
              <a:rPr lang="en-GB" dirty="0"/>
              <a:t>(Lancaster)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288024" y="847344"/>
            <a:ext cx="3813048" cy="104241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Electrical Breaks</a:t>
            </a:r>
            <a:br>
              <a:rPr lang="en-GB" dirty="0"/>
            </a:br>
            <a:r>
              <a:rPr lang="en-GB" dirty="0"/>
              <a:t>(Ceramic Seals)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575304" y="2620663"/>
            <a:ext cx="4427220" cy="124358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2x EB welded to Pipe to make Evaporator</a:t>
            </a:r>
            <a:br>
              <a:rPr lang="en-GB" dirty="0"/>
            </a:br>
            <a:r>
              <a:rPr lang="en-GB" dirty="0"/>
              <a:t>Leak check performed</a:t>
            </a:r>
            <a:br>
              <a:rPr lang="en-GB" dirty="0"/>
            </a:br>
            <a:r>
              <a:rPr lang="en-GB" dirty="0"/>
              <a:t>(Sheffield)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12733" y="4722424"/>
            <a:ext cx="3749802" cy="98755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Manchester</a:t>
            </a:r>
            <a:br>
              <a:rPr lang="en-GB" dirty="0"/>
            </a:br>
            <a:r>
              <a:rPr lang="en-GB" dirty="0"/>
              <a:t>Pressure + leak check</a:t>
            </a:r>
            <a:br>
              <a:rPr lang="en-GB" dirty="0"/>
            </a:br>
            <a:r>
              <a:rPr lang="en-GB" dirty="0"/>
              <a:t>Assembly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319647" y="4722424"/>
            <a:ext cx="3749802" cy="98755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Genoa</a:t>
            </a:r>
            <a:br>
              <a:rPr lang="en-GB" dirty="0"/>
            </a:br>
            <a:r>
              <a:rPr lang="en-GB" dirty="0"/>
              <a:t>Pressure + leak check</a:t>
            </a:r>
            <a:br>
              <a:rPr lang="en-GB" dirty="0"/>
            </a:br>
            <a:r>
              <a:rPr lang="en-GB" dirty="0"/>
              <a:t>Assembly</a:t>
            </a:r>
          </a:p>
        </p:txBody>
      </p:sp>
      <p:cxnSp>
        <p:nvCxnSpPr>
          <p:cNvPr id="12" name="Elbow Connector 11"/>
          <p:cNvCxnSpPr>
            <a:stCxn id="8" idx="2"/>
            <a:endCxn id="10" idx="0"/>
          </p:cNvCxnSpPr>
          <p:nvPr/>
        </p:nvCxnSpPr>
        <p:spPr>
          <a:xfrm rot="16200000" flipH="1">
            <a:off x="6562643" y="3090518"/>
            <a:ext cx="858177" cy="2405634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8" idx="2"/>
            <a:endCxn id="9" idx="0"/>
          </p:cNvCxnSpPr>
          <p:nvPr/>
        </p:nvCxnSpPr>
        <p:spPr>
          <a:xfrm rot="5400000">
            <a:off x="4009186" y="2942695"/>
            <a:ext cx="858177" cy="270128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4123944" y="4092971"/>
            <a:ext cx="923544" cy="333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L2 + L3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88024" y="4092971"/>
            <a:ext cx="1375792" cy="333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L2 + L3+ L4</a:t>
            </a:r>
          </a:p>
        </p:txBody>
      </p:sp>
      <p:cxnSp>
        <p:nvCxnSpPr>
          <p:cNvPr id="21" name="Elbow Connector 20"/>
          <p:cNvCxnSpPr>
            <a:stCxn id="5" idx="2"/>
            <a:endCxn id="8" idx="0"/>
          </p:cNvCxnSpPr>
          <p:nvPr/>
        </p:nvCxnSpPr>
        <p:spPr>
          <a:xfrm rot="16200000" flipH="1">
            <a:off x="4372098" y="1203846"/>
            <a:ext cx="730903" cy="210272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038990" y="2075502"/>
            <a:ext cx="1456553" cy="333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L2 + L3 + L4</a:t>
            </a:r>
          </a:p>
        </p:txBody>
      </p:sp>
      <p:cxnSp>
        <p:nvCxnSpPr>
          <p:cNvPr id="28" name="Elbow Connector 27"/>
          <p:cNvCxnSpPr>
            <a:stCxn id="6" idx="2"/>
            <a:endCxn id="8" idx="0"/>
          </p:cNvCxnSpPr>
          <p:nvPr/>
        </p:nvCxnSpPr>
        <p:spPr>
          <a:xfrm rot="5400000">
            <a:off x="6626280" y="1052394"/>
            <a:ext cx="730903" cy="240563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923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97864" y="1709928"/>
            <a:ext cx="84478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December 23 - Delivered 2x L4 and 2x L2 evaporators to Genoa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December 23 - Delivered 2x L3 and 3x L2 evaporators to Manchester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production stock of tube in hand @ Lancaster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production stock of Electrical Breaks in hand @ Sheffield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Discussions on going RE what level of </a:t>
            </a:r>
            <a:r>
              <a:rPr lang="en-GB" dirty="0" err="1"/>
              <a:t>TiR</a:t>
            </a:r>
            <a:r>
              <a:rPr lang="en-GB" dirty="0"/>
              <a:t> we can accept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Set up and ready to make more Evaporators when bare ½ rings arrive from Lancaster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08775" y="713232"/>
            <a:ext cx="1974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3427178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15658" y="768096"/>
            <a:ext cx="1560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Integration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8368" y="1399032"/>
            <a:ext cx="69930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Aim is to make integration (Manchester + </a:t>
            </a:r>
            <a:r>
              <a:rPr lang="en-GB" dirty="0" err="1"/>
              <a:t>Frascatti</a:t>
            </a:r>
            <a:r>
              <a:rPr lang="en-GB" dirty="0"/>
              <a:t>) as reliable as possible</a:t>
            </a:r>
          </a:p>
          <a:p>
            <a:endParaRPr lang="en-GB" dirty="0"/>
          </a:p>
          <a:p>
            <a:r>
              <a:rPr lang="en-GB" dirty="0"/>
              <a:t>Two main this to help with this.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7280" y="2587752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EB Design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92576" y="2939248"/>
            <a:ext cx="1551470" cy="3152064"/>
            <a:chOff x="552896" y="4053375"/>
            <a:chExt cx="1196161" cy="2339014"/>
          </a:xfrm>
        </p:grpSpPr>
        <p:pic>
          <p:nvPicPr>
            <p:cNvPr id="6" name="image8.jpg"/>
            <p:cNvPicPr/>
            <p:nvPr/>
          </p:nvPicPr>
          <p:blipFill>
            <a:blip r:embed="rId2"/>
            <a:srcRect l="38982" t="18602" r="34183" b="24663"/>
            <a:stretch>
              <a:fillRect/>
            </a:stretch>
          </p:blipFill>
          <p:spPr>
            <a:xfrm>
              <a:off x="594360" y="4053375"/>
              <a:ext cx="877824" cy="1960773"/>
            </a:xfrm>
            <a:prstGeom prst="rect">
              <a:avLst/>
            </a:prstGeom>
            <a:ln/>
          </p:spPr>
        </p:pic>
        <p:sp>
          <p:nvSpPr>
            <p:cNvPr id="9" name="TextBox 8"/>
            <p:cNvSpPr txBox="1"/>
            <p:nvPr/>
          </p:nvSpPr>
          <p:spPr>
            <a:xfrm>
              <a:off x="552896" y="6023057"/>
              <a:ext cx="119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Old Design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498341" y="2957084"/>
            <a:ext cx="1720347" cy="3144779"/>
            <a:chOff x="1580084" y="4053375"/>
            <a:chExt cx="1297599" cy="2338988"/>
          </a:xfrm>
        </p:grpSpPr>
        <p:pic>
          <p:nvPicPr>
            <p:cNvPr id="7" name="image9.jpg"/>
            <p:cNvPicPr/>
            <p:nvPr/>
          </p:nvPicPr>
          <p:blipFill>
            <a:blip r:embed="rId3"/>
            <a:srcRect l="26871" t="3726" r="37207" b="17521"/>
            <a:stretch>
              <a:fillRect/>
            </a:stretch>
          </p:blipFill>
          <p:spPr>
            <a:xfrm>
              <a:off x="1737868" y="4053375"/>
              <a:ext cx="721868" cy="1960773"/>
            </a:xfrm>
            <a:prstGeom prst="rect">
              <a:avLst/>
            </a:prstGeom>
            <a:ln/>
          </p:spPr>
        </p:pic>
        <p:sp>
          <p:nvSpPr>
            <p:cNvPr id="11" name="TextBox 10"/>
            <p:cNvSpPr txBox="1"/>
            <p:nvPr/>
          </p:nvSpPr>
          <p:spPr>
            <a:xfrm>
              <a:off x="1580084" y="6023031"/>
              <a:ext cx="1297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New Design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08377" y="2957084"/>
            <a:ext cx="36393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Originally the EB to Exhaust / Inlet weld was to be a 2.5mm Sleeve joint.</a:t>
            </a:r>
          </a:p>
          <a:p>
            <a:br>
              <a:rPr lang="en-GB" dirty="0"/>
            </a:br>
            <a:r>
              <a:rPr lang="en-GB" dirty="0"/>
              <a:t>Now changed to be a mating part</a:t>
            </a:r>
          </a:p>
          <a:p>
            <a:r>
              <a:rPr lang="en-GB" dirty="0"/>
              <a:t>	Better joint</a:t>
            </a:r>
            <a:br>
              <a:rPr lang="en-GB" dirty="0"/>
            </a:br>
            <a:r>
              <a:rPr lang="en-GB" dirty="0"/>
              <a:t>	Thicker wall</a:t>
            </a:r>
          </a:p>
          <a:p>
            <a:r>
              <a:rPr lang="en-GB" dirty="0"/>
              <a:t>	Better gas connection</a:t>
            </a: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2359152" y="3972747"/>
            <a:ext cx="649225" cy="130334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2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991488" y="2029968"/>
            <a:ext cx="4556760" cy="2671572"/>
          </a:xfrm>
          <a:prstGeom prst="rect">
            <a:avLst/>
          </a:prstGeom>
          <a:ln/>
        </p:spPr>
      </p:pic>
      <p:sp>
        <p:nvSpPr>
          <p:cNvPr id="17" name="TextBox 16"/>
          <p:cNvSpPr txBox="1"/>
          <p:nvPr/>
        </p:nvSpPr>
        <p:spPr>
          <a:xfrm>
            <a:off x="7260336" y="5193792"/>
            <a:ext cx="4287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‘male’ end now fits to ‘female’ fitting on either Capillary or exhaust</a:t>
            </a:r>
          </a:p>
        </p:txBody>
      </p:sp>
    </p:spTree>
    <p:extLst>
      <p:ext uri="{BB962C8B-B14F-4D97-AF65-F5344CB8AC3E}">
        <p14:creationId xmlns:p14="http://schemas.microsoft.com/office/powerpoint/2010/main" val="113202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15658" y="768096"/>
            <a:ext cx="1560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Integration</a:t>
            </a:r>
          </a:p>
        </p:txBody>
      </p:sp>
      <p:pic>
        <p:nvPicPr>
          <p:cNvPr id="5" name="image4.jpg"/>
          <p:cNvPicPr/>
          <p:nvPr/>
        </p:nvPicPr>
        <p:blipFill>
          <a:blip r:embed="rId2"/>
          <a:srcRect l="22199" t="18639" r="23241" b="30929"/>
          <a:stretch>
            <a:fillRect/>
          </a:stretch>
        </p:blipFill>
        <p:spPr>
          <a:xfrm>
            <a:off x="632523" y="3004883"/>
            <a:ext cx="2778189" cy="2700973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1243584" y="1572768"/>
            <a:ext cx="10378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Weld trials with these fittings have gone well. This also give an opportunity to do a repair weld. By cutting at both </a:t>
            </a:r>
            <a:r>
              <a:rPr lang="en-GB" dirty="0" err="1"/>
              <a:t>o’ring</a:t>
            </a:r>
            <a:r>
              <a:rPr lang="en-GB" dirty="0"/>
              <a:t> grooves and placing a custom made fitting in the middle</a:t>
            </a:r>
          </a:p>
          <a:p>
            <a:endParaRPr lang="en-GB" dirty="0"/>
          </a:p>
          <a:p>
            <a:r>
              <a:rPr lang="en-GB" dirty="0"/>
              <a:t>Exact same joint being used in Stave. </a:t>
            </a:r>
          </a:p>
        </p:txBody>
      </p:sp>
      <p:pic>
        <p:nvPicPr>
          <p:cNvPr id="7" name="image6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536630" y="3004883"/>
            <a:ext cx="4252595" cy="2287905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4873752" y="5292788"/>
            <a:ext cx="247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‘female’ fitting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16569" y="3004882"/>
            <a:ext cx="3075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Welds have been tested, WPS verified and CT scans completed.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 number of these joints are now in use on the Stave SR1 system test.</a:t>
            </a:r>
          </a:p>
        </p:txBody>
      </p:sp>
    </p:spTree>
    <p:extLst>
      <p:ext uri="{BB962C8B-B14F-4D97-AF65-F5344CB8AC3E}">
        <p14:creationId xmlns:p14="http://schemas.microsoft.com/office/powerpoint/2010/main" val="111028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Edwards - S.O.Edwards@sheffield.ac.uk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C5D7-923B-4475-80BC-341021A22178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15658" y="512932"/>
            <a:ext cx="1560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Integration</a:t>
            </a:r>
          </a:p>
        </p:txBody>
      </p:sp>
      <p:pic>
        <p:nvPicPr>
          <p:cNvPr id="5" name="image5.png"/>
          <p:cNvPicPr/>
          <p:nvPr/>
        </p:nvPicPr>
        <p:blipFill>
          <a:blip r:embed="rId2"/>
          <a:srcRect b="7270"/>
          <a:stretch>
            <a:fillRect/>
          </a:stretch>
        </p:blipFill>
        <p:spPr>
          <a:xfrm>
            <a:off x="586994" y="1503172"/>
            <a:ext cx="3463798" cy="2895092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950976" y="4608576"/>
            <a:ext cx="2337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Exhaust ‘female’ fitting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4523" y="1101471"/>
            <a:ext cx="6537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Plan is to have these u-bends made with the long leg (1) over size, that way it can be measured and trimmed on site </a:t>
            </a:r>
          </a:p>
          <a:p>
            <a:endParaRPr lang="en-GB" dirty="0"/>
          </a:p>
          <a:p>
            <a:r>
              <a:rPr lang="en-GB" dirty="0"/>
              <a:t>Plan to also have U-bends made with different radii (11.0, 11.5, 12.0)</a:t>
            </a:r>
          </a:p>
          <a:p>
            <a:br>
              <a:rPr lang="en-GB" dirty="0"/>
            </a:br>
            <a:r>
              <a:rPr lang="en-GB" dirty="0"/>
              <a:t>These 2 features combined should cover a range of possible misalignments.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On site you would dry fit a bare U-Bend, cut then weld the fitting on before welding into the system</a:t>
            </a:r>
          </a:p>
          <a:p>
            <a:br>
              <a:rPr lang="en-GB" dirty="0"/>
            </a:br>
            <a:r>
              <a:rPr lang="en-GB" dirty="0"/>
              <a:t>Some form of mock up needs to be made to test gas pressures for these welds. At the moment they are an unknown, and very critical.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Discussion also required on testing Leak + Pressure during integration. Who, what when.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6202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4EAE4D2-1F15-4B92-BF04-E78B0BCFEB9E}" vid="{F0D7B9AD-FBA7-45D5-95D3-B59EB5773E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SheffieldAtlasTemp</Template>
  <TotalTime>1594</TotalTime>
  <Words>533</Words>
  <Application>Microsoft Office PowerPoint</Application>
  <PresentationFormat>Widescreen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Retrospect</vt:lpstr>
      <vt:lpstr>UK Welding Status –  Pixel Endcap Evaporators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Sheffield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Half-Ring Evaporators</dc:title>
  <dc:creator>Samuel Edwards</dc:creator>
  <cp:lastModifiedBy>Samuel Edwards</cp:lastModifiedBy>
  <cp:revision>7</cp:revision>
  <dcterms:created xsi:type="dcterms:W3CDTF">2024-01-23T09:54:40Z</dcterms:created>
  <dcterms:modified xsi:type="dcterms:W3CDTF">2024-01-31T15:04:54Z</dcterms:modified>
</cp:coreProperties>
</file>