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50" r:id="rId1"/>
    <p:sldMasterId id="2147483766" r:id="rId2"/>
    <p:sldMasterId id="2147483778" r:id="rId3"/>
    <p:sldMasterId id="2147483783" r:id="rId4"/>
    <p:sldMasterId id="2147483795" r:id="rId5"/>
    <p:sldMasterId id="2147483800" r:id="rId6"/>
    <p:sldMasterId id="2147483812" r:id="rId7"/>
    <p:sldMasterId id="2147483824" r:id="rId8"/>
  </p:sldMasterIdLst>
  <p:notesMasterIdLst>
    <p:notesMasterId r:id="rId36"/>
  </p:notesMasterIdLst>
  <p:sldIdLst>
    <p:sldId id="256" r:id="rId9"/>
    <p:sldId id="269" r:id="rId10"/>
    <p:sldId id="270" r:id="rId11"/>
    <p:sldId id="276" r:id="rId12"/>
    <p:sldId id="294" r:id="rId13"/>
    <p:sldId id="296" r:id="rId14"/>
    <p:sldId id="284" r:id="rId15"/>
    <p:sldId id="289" r:id="rId16"/>
    <p:sldId id="290" r:id="rId17"/>
    <p:sldId id="291" r:id="rId18"/>
    <p:sldId id="292" r:id="rId19"/>
    <p:sldId id="293" r:id="rId20"/>
    <p:sldId id="274" r:id="rId21"/>
    <p:sldId id="275" r:id="rId22"/>
    <p:sldId id="273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72" r:id="rId32"/>
    <p:sldId id="286" r:id="rId33"/>
    <p:sldId id="287" r:id="rId34"/>
    <p:sldId id="288" r:id="rId3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18E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381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381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381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381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381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381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558ED5"/>
          </a:solidFill>
        </a:fill>
      </a:tcStyle>
    </a:band2H>
    <a:firstCol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58ED5"/>
          </a:solidFill>
        </a:fill>
      </a:tcStyle>
    </a:lastRow>
    <a:fir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38100" cap="flat">
              <a:solidFill>
                <a:srgbClr val="558ED5"/>
              </a:solidFill>
              <a:prstDash val="solid"/>
              <a:round/>
            </a:ln>
          </a:top>
          <a:bottom>
            <a:ln w="127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558ED5"/>
        </a:fontRef>
        <a:srgbClr val="558ED5"/>
      </a:tcTxStyle>
      <a:tcStyle>
        <a:tcBdr>
          <a:left>
            <a:ln w="12700" cap="flat">
              <a:solidFill>
                <a:srgbClr val="558ED5"/>
              </a:solidFill>
              <a:prstDash val="solid"/>
              <a:round/>
            </a:ln>
          </a:left>
          <a:right>
            <a:ln w="12700" cap="flat">
              <a:solidFill>
                <a:srgbClr val="558ED5"/>
              </a:solidFill>
              <a:prstDash val="solid"/>
              <a:round/>
            </a:ln>
          </a:right>
          <a:top>
            <a:ln w="12700" cap="flat">
              <a:solidFill>
                <a:srgbClr val="558ED5"/>
              </a:solidFill>
              <a:prstDash val="solid"/>
              <a:round/>
            </a:ln>
          </a:top>
          <a:bottom>
            <a:ln w="38100" cap="flat">
              <a:solidFill>
                <a:srgbClr val="558ED5"/>
              </a:solidFill>
              <a:prstDash val="solid"/>
              <a:round/>
            </a:ln>
          </a:bottom>
          <a:insideH>
            <a:ln w="12700" cap="flat">
              <a:solidFill>
                <a:srgbClr val="558ED5"/>
              </a:solidFill>
              <a:prstDash val="solid"/>
              <a:round/>
            </a:ln>
          </a:insideH>
          <a:insideV>
            <a:ln w="12700" cap="flat">
              <a:solidFill>
                <a:srgbClr val="558ED5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12" autoAdjust="0"/>
  </p:normalViewPr>
  <p:slideViewPr>
    <p:cSldViewPr snapToGrid="0">
      <p:cViewPr varScale="1">
        <p:scale>
          <a:sx n="110" d="100"/>
          <a:sy n="110" d="100"/>
        </p:scale>
        <p:origin x="153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Shape 9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2" name="Shape 9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762" y="6405121"/>
            <a:ext cx="2057400" cy="365125"/>
          </a:xfrm>
        </p:spPr>
        <p:txBody>
          <a:bodyPr/>
          <a:lstStyle>
            <a:lvl1pPr algn="l">
              <a:defRPr sz="1846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40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09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258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E1D3C-76EA-47EF-9389-CA18AD75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87C6A-FFAD-445F-8338-587DA881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4A7A7-1D70-4F5F-89E6-F20D400D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4796A4-CEBB-7543-B8D1-B900FBEEA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2079" y="1133294"/>
            <a:ext cx="8593727" cy="5071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2C4FE5-914F-3848-B177-9B595DB973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01933" y="185004"/>
            <a:ext cx="6572250" cy="675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709620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E1D3C-76EA-47EF-9389-CA18AD75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87C6A-FFAD-445F-8338-587DA881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4A7A7-1D70-4F5F-89E6-F20D400D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4796A4-CEBB-7543-B8D1-B900FBEEA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2079" y="1133294"/>
            <a:ext cx="8593727" cy="5071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2C4FE5-914F-3848-B177-9B595DB973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01933" y="185004"/>
            <a:ext cx="6572250" cy="675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335537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E1D3C-76EA-47EF-9389-CA18AD75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87C6A-FFAD-445F-8338-587DA881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4A7A7-1D70-4F5F-89E6-F20D400D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4796A4-CEBB-7543-B8D1-B900FBEEA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2079" y="1133294"/>
            <a:ext cx="8593727" cy="5071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E2C4FE5-914F-3848-B177-9B595DB973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01933" y="185004"/>
            <a:ext cx="6572250" cy="675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95137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366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0434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89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26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5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661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57520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6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8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67119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0F75BD"/>
              </a:buClr>
              <a:defRPr sz="2400">
                <a:solidFill>
                  <a:srgbClr val="00B0F0"/>
                </a:solidFill>
              </a:defRPr>
            </a:lvl1pPr>
            <a:lvl2pPr>
              <a:buClr>
                <a:srgbClr val="0F75BD"/>
              </a:buClr>
              <a:defRPr sz="1800"/>
            </a:lvl2pPr>
            <a:lvl3pPr>
              <a:buClr>
                <a:srgbClr val="0F75BD"/>
              </a:buClr>
              <a:defRPr sz="1800"/>
            </a:lvl3pPr>
            <a:lvl4pPr>
              <a:buClr>
                <a:srgbClr val="0F75BD"/>
              </a:buClr>
              <a:defRPr sz="1800"/>
            </a:lvl4pPr>
            <a:lvl5pPr>
              <a:buClr>
                <a:srgbClr val="0F75BD"/>
              </a:buClr>
              <a:defRPr sz="1800"/>
            </a:lvl5pPr>
          </a:lstStyle>
          <a:p>
            <a:pPr lvl="0"/>
            <a:r>
              <a:rPr lang="en-US"/>
              <a:t> 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762" y="6405121"/>
            <a:ext cx="2057400" cy="365125"/>
          </a:xfrm>
        </p:spPr>
        <p:txBody>
          <a:bodyPr/>
          <a:lstStyle>
            <a:lvl1pPr algn="l">
              <a:defRPr sz="1846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95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7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774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296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44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666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62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1367C-4CAF-4B45-8A8B-8FD6B46FE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34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1367C-4CAF-4B45-8A8B-8FD6B46FE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041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1367C-4CAF-4B45-8A8B-8FD6B46FE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758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1367C-4CAF-4B45-8A8B-8FD6B46FE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546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4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GB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652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8632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r">
              <a:defRPr sz="3525" b="1" cap="none" baseline="0"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69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  <a:extLst/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  <a:extLst/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96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90"/>
            <a:ext cx="4040188" cy="715355"/>
          </a:xfrm>
        </p:spPr>
        <p:txBody>
          <a:bodyPr lIns="146304" anchor="ctr"/>
          <a:lstStyle>
            <a:lvl1pPr marL="0" indent="0">
              <a:buNone/>
              <a:defRPr sz="1725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  <a:extLst/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  <a:extLst/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698990"/>
            <a:ext cx="4041775" cy="715355"/>
          </a:xfrm>
        </p:spPr>
        <p:txBody>
          <a:bodyPr lIns="146304" anchor="ctr"/>
          <a:lstStyle>
            <a:lvl1pPr marL="0" indent="0">
              <a:buNone/>
              <a:defRPr sz="1725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  <a:extLst/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449512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  <a:extLst/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162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86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707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1500" b="0"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8" y="1743134"/>
            <a:ext cx="5920641" cy="455888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  <a:extLst/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  <a:extLst/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176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3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1500" b="0"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9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  <a:extLst/>
          </a:lstStyle>
          <a:p>
            <a:r>
              <a:rPr kumimoji="0" lang="en-GB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  <a:extLst/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598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9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665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91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8"/>
            <a:ext cx="1905000" cy="5851525"/>
          </a:xfrm>
        </p:spPr>
        <p:txBody>
          <a:bodyPr vert="eaVert"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67"/>
            <a:ext cx="3836404" cy="365125"/>
          </a:xfrm>
        </p:spPr>
        <p:txBody>
          <a:bodyPr/>
          <a:lstStyle/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96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alphaModFix amt="50000"/>
            <a:lum contras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3108" y="2071680"/>
            <a:ext cx="6408738" cy="606425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2"/>
                </a:solidFill>
                <a:latin typeface="Calibri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7871" y="2606665"/>
            <a:ext cx="6400800" cy="477838"/>
          </a:xfrm>
        </p:spPr>
        <p:txBody>
          <a:bodyPr/>
          <a:lstStyle>
            <a:lvl1pPr marL="0" indent="0" algn="r">
              <a:buFontTx/>
              <a:buNone/>
              <a:defRPr sz="1800" b="1">
                <a:solidFill>
                  <a:schemeClr val="bg2"/>
                </a:solidFill>
                <a:latin typeface="Calibri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chemeClr val="accent3"/>
                </a:solidFill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DDDEE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solidFill>
                  <a:schemeClr val="accent3"/>
                </a:solidFill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DDDEE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accent3"/>
                </a:solidFill>
                <a:cs typeface="+mn-cs"/>
              </a:defRPr>
            </a:lvl1pPr>
          </a:lstStyle>
          <a:p>
            <a:pPr>
              <a:defRPr/>
            </a:pPr>
            <a:fld id="{6CE8C204-EAA1-4324-A97B-A7F1CE99F859}" type="slidenum">
              <a:rPr lang="en-GB">
                <a:solidFill>
                  <a:srgbClr val="DDDEE2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DDE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158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4138" y="1142984"/>
            <a:ext cx="6269037" cy="5214974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14613" y="65071"/>
            <a:ext cx="6213475" cy="7207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Calibri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381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>
                <a:latin typeface="Calibri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500">
                <a:latin typeface="Calibri" pitchFamily="34" charset="0"/>
              </a:defRPr>
            </a:lvl2pPr>
            <a:lvl3pPr>
              <a:defRPr sz="1350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7753" y="1503354"/>
            <a:ext cx="4041775" cy="639762"/>
          </a:xfrm>
        </p:spPr>
        <p:txBody>
          <a:bodyPr anchor="b"/>
          <a:lstStyle>
            <a:lvl1pPr marL="0" indent="0">
              <a:buNone/>
              <a:defRPr sz="1800" b="1">
                <a:latin typeface="Calibri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7753" y="2143116"/>
            <a:ext cx="4041775" cy="3951288"/>
          </a:xfrm>
        </p:spPr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500">
                <a:latin typeface="Calibri" pitchFamily="34" charset="0"/>
              </a:defRPr>
            </a:lvl2pPr>
            <a:lvl3pPr>
              <a:defRPr sz="1350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714613" y="65071"/>
            <a:ext cx="6213475" cy="7207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Calibri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8451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14613" y="65071"/>
            <a:ext cx="6213475" cy="7207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Calibri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33477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0866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1688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933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0146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804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5204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20231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21604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69092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622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84707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148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366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0434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>
              <a:solidFill>
                <a:srgbClr val="DDDEE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DDDEE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8C204-EAA1-4324-A97B-A7F1CE99F859}" type="slidenum">
              <a:rPr lang="en-GB" smtClean="0">
                <a:solidFill>
                  <a:srgbClr val="DDDEE2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DDE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0756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3BAFE76-B731-8D47-BA35-DF47BF7164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12617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847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661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57520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1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285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1556E92-84A2-2F44-9FCB-2E74A6C609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85983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9988A0-69C7-A149-BB42-B3E7AA6EF4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31902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374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473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590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59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2949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3660" y="2130427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0434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8C204-EAA1-4324-A97B-A7F1CE99F859}" type="slidenum">
              <a:rPr lang="en-GB" smtClean="0">
                <a:solidFill>
                  <a:srgbClr val="DDDEE2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DDDE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558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DECEDDA-A9D5-3D42-BD16-2562699D04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23091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25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5900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661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57520" y="1626215"/>
            <a:ext cx="3629281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007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E5DE9DD-8D77-6C43-B8EB-760BCBBF58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07379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D6FF08-2257-554C-A469-13F12B74E0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59525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55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724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094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988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8057" y="6356352"/>
            <a:ext cx="124514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29CA-1ECE-564A-953A-C439857A0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7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buClr>
                <a:srgbClr val="0F75BD"/>
              </a:buClr>
              <a:defRPr sz="2954"/>
            </a:lvl1pPr>
            <a:lvl2pPr>
              <a:buClr>
                <a:srgbClr val="0F75BD"/>
              </a:buClr>
              <a:defRPr sz="2585"/>
            </a:lvl2pPr>
            <a:lvl3pPr>
              <a:buClr>
                <a:srgbClr val="0F75BD"/>
              </a:buClr>
              <a:defRPr sz="2215"/>
            </a:lvl3pPr>
            <a:lvl4pPr>
              <a:buClr>
                <a:srgbClr val="0F75BD"/>
              </a:buClr>
              <a:defRPr sz="1846"/>
            </a:lvl4pPr>
            <a:lvl5pPr>
              <a:buClr>
                <a:srgbClr val="0F75BD"/>
              </a:buCl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6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03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.jpe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72088"/>
            <a:ext cx="7886700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168401"/>
            <a:ext cx="7886700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278120"/>
            <a:ext cx="9144000" cy="589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28651" y="937846"/>
            <a:ext cx="7886700" cy="234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602" y="6267760"/>
            <a:ext cx="1631502" cy="594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160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hf hdr="0" ftr="0" dt="0"/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29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Clr>
          <a:schemeClr val="accent2"/>
        </a:buClr>
        <a:buFont typeface="Arial" panose="020B0604020202020204" pitchFamily="34" charset="0"/>
        <a:buChar char="•"/>
        <a:defRPr sz="2031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Clr>
          <a:schemeClr val="accent2"/>
        </a:buClr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Clr>
          <a:schemeClr val="accent2"/>
        </a:buClr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Clr>
          <a:schemeClr val="accent2"/>
        </a:buClr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Clr>
          <a:schemeClr val="accent2"/>
        </a:buClr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>
            <a:lumMod val="60000"/>
            <a:lumOff val="4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057" y="311996"/>
            <a:ext cx="6746597" cy="7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056" y="1344830"/>
            <a:ext cx="8501944" cy="478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8057" y="6356352"/>
            <a:ext cx="76680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500" y="6356352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974" y="2"/>
            <a:ext cx="1755647" cy="64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5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3366F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alphaModFix amt="60000"/>
          </a:blip>
          <a:stretch>
            <a:fillRect/>
          </a:stretch>
        </p:blipFill>
        <p:spPr>
          <a:xfrm>
            <a:off x="0" y="0"/>
            <a:ext cx="9144000" cy="15413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7" y="6356352"/>
            <a:ext cx="3816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1367C-4CAF-4B45-8A8B-8FD6B46FE8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oG_colour.bmp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06" y="6205871"/>
            <a:ext cx="1659680" cy="51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1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366FF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4" y="8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4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GB"/>
              <a:t>Click to edit Master text styles</a:t>
            </a:r>
          </a:p>
          <a:p>
            <a:pPr lvl="1" eaLnBrk="1" latinLnBrk="0" hangingPunct="1"/>
            <a:r>
              <a:rPr kumimoji="0" lang="en-GB"/>
              <a:t>Second level</a:t>
            </a:r>
          </a:p>
          <a:p>
            <a:pPr lvl="2" eaLnBrk="1" latinLnBrk="0" hangingPunct="1"/>
            <a:r>
              <a:rPr kumimoji="0" lang="en-GB"/>
              <a:t>Third level</a:t>
            </a:r>
          </a:p>
          <a:p>
            <a:pPr lvl="3" eaLnBrk="1" latinLnBrk="0" hangingPunct="1"/>
            <a:r>
              <a:rPr kumimoji="0" lang="en-GB"/>
              <a:t>Fourth level</a:t>
            </a:r>
          </a:p>
          <a:p>
            <a:pPr lvl="4" eaLnBrk="1" latinLnBrk="0" hangingPunct="1"/>
            <a:r>
              <a:rPr kumimoji="0" lang="en-GB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9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8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9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/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9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9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99BB06-496F-4761-8A19-8D80EFA7D74C}" type="slidenum">
              <a:rPr lang="en-GB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47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375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29184" indent="-24003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0574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747522" indent="-17145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2114" indent="-13716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848" indent="-13716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15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220724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1673352" indent="-13716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24138" y="1700213"/>
            <a:ext cx="6269037" cy="462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34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1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500">
          <a:solidFill>
            <a:schemeClr val="tx1"/>
          </a:solidFill>
          <a:latin typeface="Calibri" pitchFamily="34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>
          <a:solidFill>
            <a:schemeClr val="tx1"/>
          </a:solidFill>
          <a:latin typeface="Calibri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–"/>
        <a:defRPr sz="1200">
          <a:solidFill>
            <a:schemeClr val="tx1"/>
          </a:solidFill>
          <a:latin typeface="Calibri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1200">
          <a:solidFill>
            <a:schemeClr val="tx1"/>
          </a:solidFill>
          <a:latin typeface="Calibri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12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12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12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97DFC-152B-164F-BFC6-C5BBC726D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86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>
            <a:lumMod val="60000"/>
            <a:lumOff val="4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057" y="311996"/>
            <a:ext cx="6746597" cy="7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056" y="1344830"/>
            <a:ext cx="8501944" cy="478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8057" y="6356352"/>
            <a:ext cx="76680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500" y="6356352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974" y="2"/>
            <a:ext cx="1755647" cy="64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7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3366F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>
            <a:lumMod val="60000"/>
            <a:lumOff val="4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057" y="311996"/>
            <a:ext cx="6746597" cy="7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056" y="1344830"/>
            <a:ext cx="8501944" cy="478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8057" y="6356352"/>
            <a:ext cx="76680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500" y="6356352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3CD3-8356-354E-BA87-6FDCA8C868E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974" y="2"/>
            <a:ext cx="1755647" cy="64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7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2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3366F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Half-Cylinder Thermal Cycling &amp; Testing at Liverpool</a:t>
            </a:r>
            <a:endParaRPr dirty="0"/>
          </a:p>
        </p:txBody>
      </p:sp>
      <p:sp>
        <p:nvSpPr>
          <p:cNvPr id="995" name="Content Placeholder 2"/>
          <p:cNvSpPr txBox="1">
            <a:spLocks noGrp="1"/>
          </p:cNvSpPr>
          <p:nvPr>
            <p:ph type="subTitle" idx="1"/>
          </p:nvPr>
        </p:nvSpPr>
        <p:spPr>
          <a:xfrm>
            <a:off x="1143000" y="3924255"/>
            <a:ext cx="6858000" cy="16557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Matt Brown, </a:t>
            </a:r>
            <a:r>
              <a:rPr lang="en-US" u="sng" dirty="0"/>
              <a:t>Tim Jones</a:t>
            </a:r>
            <a:r>
              <a:rPr lang="en-US" dirty="0"/>
              <a:t>, </a:t>
            </a:r>
          </a:p>
          <a:p>
            <a:endParaRPr lang="en-US" dirty="0"/>
          </a:p>
          <a:p>
            <a:r>
              <a:rPr lang="en-US" dirty="0"/>
              <a:t>Frascati OEC Integration Workshop</a:t>
            </a:r>
          </a:p>
          <a:p>
            <a:r>
              <a:rPr lang="en-US" dirty="0"/>
              <a:t>31/01/24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8BC25-7BFD-C409-72C1-534C14E83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Opening &amp; Closing: HC rolled over Sliders at 136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355AA79-A18E-8389-FC04-231794B27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58C36-4BCB-4620-CA0F-A20275E2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160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50100-F2E3-A521-A0F8-4D3DD43F8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Opening &amp; Closing: HC at Zero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AF47250-4144-66A4-A8AC-BC93F57557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4AD42-C686-B7AD-1787-061035F38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745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485A-39A4-A236-AEA3-B865E7761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of UK Endcap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5B2A3-16A2-CCFB-6771-68876D1F2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following I show …</a:t>
            </a:r>
          </a:p>
          <a:p>
            <a:pPr lvl="1"/>
            <a:r>
              <a:rPr lang="en-GB" dirty="0"/>
              <a:t>L2 half-cylinders being populated with Type-1 services &amp; test</a:t>
            </a:r>
          </a:p>
          <a:p>
            <a:pPr marL="422041" lvl="1" indent="0">
              <a:buNone/>
            </a:pPr>
            <a:endParaRPr lang="en-GB" dirty="0"/>
          </a:p>
          <a:p>
            <a:pPr lvl="1"/>
            <a:r>
              <a:rPr lang="en-GB" dirty="0"/>
              <a:t>First L2 half-cylinder being populated with half-rings &amp; connectivity checks.  Second half-cylinder being populated with Type-1 services &amp; test</a:t>
            </a:r>
          </a:p>
          <a:p>
            <a:pPr marL="422041" lvl="1" indent="0">
              <a:buNone/>
            </a:pPr>
            <a:endParaRPr lang="en-GB" dirty="0"/>
          </a:p>
          <a:p>
            <a:pPr lvl="1"/>
            <a:r>
              <a:rPr lang="en-GB" dirty="0"/>
              <a:t>First complete L2 half-cylinder being fully tested with CO</a:t>
            </a:r>
            <a:r>
              <a:rPr lang="en-GB" baseline="-25000" dirty="0"/>
              <a:t>2</a:t>
            </a:r>
            <a:r>
              <a:rPr lang="en-GB" dirty="0"/>
              <a:t>. Second L2 half-cylinder being populated with half-rings &amp; connectivity checks. L3 half-cylinders being populated with electrical services &amp;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E0F87-120B-DC30-4AD1-5331710A9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84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B257F-AF23-93D4-F4D5-F655F7A1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L2: Services Loading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128F9E-0FA9-D920-7B2E-211E0EE4D3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43" y="1266468"/>
            <a:ext cx="8931309" cy="495829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87949-31C3-1E47-04E0-FAA796F0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4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3A994-3632-9863-9FBC-9A08AC524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L2: Half-ring loading &amp; Services Loading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473DFE5-BC92-3EE8-9742-6AA27DB45A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683" y="1242019"/>
            <a:ext cx="8321667" cy="461984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A8830-E584-4395-97E3-5BD5F64EA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4815F1-7ADC-FB2E-E7BB-56CA4683AD5B}"/>
              </a:ext>
            </a:extLst>
          </p:cNvPr>
          <p:cNvCxnSpPr/>
          <p:nvPr/>
        </p:nvCxnSpPr>
        <p:spPr>
          <a:xfrm flipV="1">
            <a:off x="1018903" y="3875314"/>
            <a:ext cx="740228" cy="12888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83860E-30F2-940E-8AD3-A8D47AF01D7D}"/>
              </a:ext>
            </a:extLst>
          </p:cNvPr>
          <p:cNvSpPr txBox="1"/>
          <p:nvPr/>
        </p:nvSpPr>
        <p:spPr>
          <a:xfrm>
            <a:off x="287399" y="5164183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Half-ring loading &amp; Test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6906FD-72A5-BBD2-7F94-D9C841E7B9E9}"/>
              </a:ext>
            </a:extLst>
          </p:cNvPr>
          <p:cNvCxnSpPr>
            <a:cxnSpLocks/>
          </p:cNvCxnSpPr>
          <p:nvPr/>
        </p:nvCxnSpPr>
        <p:spPr>
          <a:xfrm flipH="1" flipV="1">
            <a:off x="6056811" y="4646023"/>
            <a:ext cx="788126" cy="841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0C5B4AB-A04D-D439-A7A9-4FD9FDBA8593}"/>
              </a:ext>
            </a:extLst>
          </p:cNvPr>
          <p:cNvSpPr txBox="1"/>
          <p:nvPr/>
        </p:nvSpPr>
        <p:spPr>
          <a:xfrm>
            <a:off x="6609805" y="5487348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Services loading &amp; Test</a:t>
            </a:r>
          </a:p>
        </p:txBody>
      </p:sp>
    </p:spTree>
    <p:extLst>
      <p:ext uri="{BB962C8B-B14F-4D97-AF65-F5344CB8AC3E}">
        <p14:creationId xmlns:p14="http://schemas.microsoft.com/office/powerpoint/2010/main" val="256243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33D9-48F5-63EE-0DE2-96703696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122246"/>
            <a:ext cx="7886700" cy="914075"/>
          </a:xfrm>
        </p:spPr>
        <p:txBody>
          <a:bodyPr>
            <a:normAutofit fontScale="90000"/>
          </a:bodyPr>
          <a:lstStyle/>
          <a:p>
            <a:r>
              <a:rPr lang="en-GB" dirty="0"/>
              <a:t>L2 Half-Cylinder Test &amp; L2 Half-ring Loading</a:t>
            </a:r>
            <a:br>
              <a:rPr lang="en-GB" dirty="0"/>
            </a:br>
            <a:r>
              <a:rPr lang="en-GB" dirty="0"/>
              <a:t>L3 Services Installation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08A3266-8305-8843-F82D-0B37260888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935" y="1298900"/>
            <a:ext cx="8837369" cy="490614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26A76F-ED9F-4427-377F-DE1C0978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8C8A877-9F77-A942-5BDF-FA0AAF90975D}"/>
              </a:ext>
            </a:extLst>
          </p:cNvPr>
          <p:cNvCxnSpPr/>
          <p:nvPr/>
        </p:nvCxnSpPr>
        <p:spPr>
          <a:xfrm flipV="1">
            <a:off x="1018903" y="3875314"/>
            <a:ext cx="740228" cy="12888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8A87518-6EB4-DA25-8DED-B7122C46F695}"/>
              </a:ext>
            </a:extLst>
          </p:cNvPr>
          <p:cNvSpPr txBox="1"/>
          <p:nvPr/>
        </p:nvSpPr>
        <p:spPr>
          <a:xfrm>
            <a:off x="287399" y="5164183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L2 Half-ring loading &amp; Test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09D901-9900-2371-FCD3-52073257B6C6}"/>
              </a:ext>
            </a:extLst>
          </p:cNvPr>
          <p:cNvCxnSpPr>
            <a:cxnSpLocks/>
          </p:cNvCxnSpPr>
          <p:nvPr/>
        </p:nvCxnSpPr>
        <p:spPr>
          <a:xfrm flipH="1" flipV="1">
            <a:off x="6056811" y="4646023"/>
            <a:ext cx="788126" cy="841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5F9169-F681-7726-F1A1-8B54EC161E43}"/>
              </a:ext>
            </a:extLst>
          </p:cNvPr>
          <p:cNvSpPr txBox="1"/>
          <p:nvPr/>
        </p:nvSpPr>
        <p:spPr>
          <a:xfrm>
            <a:off x="6609805" y="5487348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Services loading &amp; Test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D44A8B-2817-3AD0-028D-79732BBD394C}"/>
              </a:ext>
            </a:extLst>
          </p:cNvPr>
          <p:cNvCxnSpPr>
            <a:cxnSpLocks/>
          </p:cNvCxnSpPr>
          <p:nvPr/>
        </p:nvCxnSpPr>
        <p:spPr>
          <a:xfrm>
            <a:off x="1018903" y="1619794"/>
            <a:ext cx="1149539" cy="1031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F93D9A4-2ECF-1D4F-2A60-7FC2DDDF0A8F}"/>
              </a:ext>
            </a:extLst>
          </p:cNvPr>
          <p:cNvSpPr txBox="1"/>
          <p:nvPr/>
        </p:nvSpPr>
        <p:spPr>
          <a:xfrm>
            <a:off x="81674" y="1040894"/>
            <a:ext cx="2887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L2 Half-cylinder Test &amp; Thermal Cycle</a:t>
            </a:r>
          </a:p>
        </p:txBody>
      </p:sp>
    </p:spTree>
    <p:extLst>
      <p:ext uri="{BB962C8B-B14F-4D97-AF65-F5344CB8AC3E}">
        <p14:creationId xmlns:p14="http://schemas.microsoft.com/office/powerpoint/2010/main" val="2006637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7900E-9AD6-46E8-60A2-83566D87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5791"/>
            <a:ext cx="7886700" cy="671193"/>
          </a:xfrm>
        </p:spPr>
        <p:txBody>
          <a:bodyPr>
            <a:normAutofit fontScale="90000"/>
          </a:bodyPr>
          <a:lstStyle/>
          <a:p>
            <a:r>
              <a:rPr lang="en-GB" dirty="0"/>
              <a:t>L2 Half-cylinder to Integration, 2</a:t>
            </a:r>
            <a:r>
              <a:rPr lang="en-GB" baseline="30000" dirty="0"/>
              <a:t>nd</a:t>
            </a:r>
            <a:r>
              <a:rPr lang="en-GB" dirty="0"/>
              <a:t> L2 to Half-cylinder Testing, L3 Services Installation &amp;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DD2C4-DABB-CF6B-8C5A-A106089B6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304645-312E-64C5-669E-87CBA77EC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" y="1014004"/>
            <a:ext cx="8953484" cy="503633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D69C420-81A6-7584-CFDD-AE302F1DB091}"/>
              </a:ext>
            </a:extLst>
          </p:cNvPr>
          <p:cNvCxnSpPr/>
          <p:nvPr/>
        </p:nvCxnSpPr>
        <p:spPr>
          <a:xfrm flipV="1">
            <a:off x="3174274" y="4422250"/>
            <a:ext cx="740228" cy="12888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49B3B02-32ED-D5BE-723F-B62E562C794D}"/>
              </a:ext>
            </a:extLst>
          </p:cNvPr>
          <p:cNvCxnSpPr>
            <a:cxnSpLocks/>
          </p:cNvCxnSpPr>
          <p:nvPr/>
        </p:nvCxnSpPr>
        <p:spPr>
          <a:xfrm flipV="1">
            <a:off x="6844937" y="4763589"/>
            <a:ext cx="165463" cy="723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B942377-CC31-954B-8D98-44A81465DABF}"/>
              </a:ext>
            </a:extLst>
          </p:cNvPr>
          <p:cNvSpPr txBox="1"/>
          <p:nvPr/>
        </p:nvSpPr>
        <p:spPr>
          <a:xfrm>
            <a:off x="6609805" y="5487348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Services loading &amp; Test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29C74C-73B8-EDFF-F9B4-D6BB536B66D4}"/>
              </a:ext>
            </a:extLst>
          </p:cNvPr>
          <p:cNvSpPr txBox="1"/>
          <p:nvPr/>
        </p:nvSpPr>
        <p:spPr>
          <a:xfrm>
            <a:off x="2002973" y="5581399"/>
            <a:ext cx="2142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L2 half-cylinder at Integration Station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173BE8-179E-A3BC-0BF5-22D9B3A7C731}"/>
              </a:ext>
            </a:extLst>
          </p:cNvPr>
          <p:cNvCxnSpPr>
            <a:cxnSpLocks/>
          </p:cNvCxnSpPr>
          <p:nvPr/>
        </p:nvCxnSpPr>
        <p:spPr>
          <a:xfrm>
            <a:off x="1018903" y="1619794"/>
            <a:ext cx="1149539" cy="1031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791A4A-BFB6-23C1-2814-B5D109934175}"/>
              </a:ext>
            </a:extLst>
          </p:cNvPr>
          <p:cNvSpPr txBox="1"/>
          <p:nvPr/>
        </p:nvSpPr>
        <p:spPr>
          <a:xfrm>
            <a:off x="81674" y="1040894"/>
            <a:ext cx="2887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L2 Half-cylinder Test &amp; Thermal Cycle</a:t>
            </a:r>
          </a:p>
        </p:txBody>
      </p:sp>
    </p:spTree>
    <p:extLst>
      <p:ext uri="{BB962C8B-B14F-4D97-AF65-F5344CB8AC3E}">
        <p14:creationId xmlns:p14="http://schemas.microsoft.com/office/powerpoint/2010/main" val="3461485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28AAA-9BDF-DFBD-80D2-BF1A40564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L2 Joining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5A14D85-BAAE-5C16-5ED7-E7FA4CB67E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86656-B3EE-01F0-AFA6-7F4B77DA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D5259D7-AABF-D676-2BBE-5C554D4F9385}"/>
              </a:ext>
            </a:extLst>
          </p:cNvPr>
          <p:cNvCxnSpPr/>
          <p:nvPr/>
        </p:nvCxnSpPr>
        <p:spPr>
          <a:xfrm flipV="1">
            <a:off x="3174274" y="4422250"/>
            <a:ext cx="740228" cy="12888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2565E83-94A8-9F68-DFF7-5F4EFDA2306C}"/>
              </a:ext>
            </a:extLst>
          </p:cNvPr>
          <p:cNvSpPr txBox="1"/>
          <p:nvPr/>
        </p:nvSpPr>
        <p:spPr>
          <a:xfrm>
            <a:off x="2002973" y="5581399"/>
            <a:ext cx="2569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Both L2 half-cylinders at Integration Station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62B438-86C5-2B69-60B7-224682591A67}"/>
              </a:ext>
            </a:extLst>
          </p:cNvPr>
          <p:cNvCxnSpPr>
            <a:cxnSpLocks/>
          </p:cNvCxnSpPr>
          <p:nvPr/>
        </p:nvCxnSpPr>
        <p:spPr>
          <a:xfrm flipV="1">
            <a:off x="6601096" y="4776196"/>
            <a:ext cx="165463" cy="723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30B3ABB-94DC-61C8-EA40-92A26FDC7633}"/>
              </a:ext>
            </a:extLst>
          </p:cNvPr>
          <p:cNvSpPr txBox="1"/>
          <p:nvPr/>
        </p:nvSpPr>
        <p:spPr>
          <a:xfrm>
            <a:off x="6365964" y="5499955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Services loading &amp; Test</a:t>
            </a:r>
          </a:p>
        </p:txBody>
      </p:sp>
    </p:spTree>
    <p:extLst>
      <p:ext uri="{BB962C8B-B14F-4D97-AF65-F5344CB8AC3E}">
        <p14:creationId xmlns:p14="http://schemas.microsoft.com/office/powerpoint/2010/main" val="3214185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0CF4-4CB8-50EB-B337-45C93D111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L2 Cradles to Loading Bay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A02F123-A86B-73D9-B294-2263D7CBC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99" y="1227909"/>
            <a:ext cx="8894880" cy="485067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39D42-EC1A-5BD9-C6E1-2FAA712E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3F2BAA5-2687-597A-DEAA-90F0C0A07596}"/>
              </a:ext>
            </a:extLst>
          </p:cNvPr>
          <p:cNvCxnSpPr>
            <a:cxnSpLocks/>
          </p:cNvCxnSpPr>
          <p:nvPr/>
        </p:nvCxnSpPr>
        <p:spPr>
          <a:xfrm flipV="1">
            <a:off x="6844937" y="4763589"/>
            <a:ext cx="165463" cy="723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109DBCA-03EC-4C35-3755-135BCB4BD40D}"/>
              </a:ext>
            </a:extLst>
          </p:cNvPr>
          <p:cNvSpPr txBox="1"/>
          <p:nvPr/>
        </p:nvSpPr>
        <p:spPr>
          <a:xfrm>
            <a:off x="6609805" y="5487348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Services loading &amp; Test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AEA66D-4169-E122-FCBC-F2345C41D2ED}"/>
              </a:ext>
            </a:extLst>
          </p:cNvPr>
          <p:cNvCxnSpPr>
            <a:cxnSpLocks/>
          </p:cNvCxnSpPr>
          <p:nvPr/>
        </p:nvCxnSpPr>
        <p:spPr>
          <a:xfrm flipH="1">
            <a:off x="6844937" y="1263250"/>
            <a:ext cx="374467" cy="18923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5C60ECB-EC94-4CF8-E276-708FF5F5109D}"/>
              </a:ext>
            </a:extLst>
          </p:cNvPr>
          <p:cNvSpPr txBox="1"/>
          <p:nvPr/>
        </p:nvSpPr>
        <p:spPr>
          <a:xfrm>
            <a:off x="7245532" y="901371"/>
            <a:ext cx="173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Empty L2 Cradle </a:t>
            </a:r>
          </a:p>
        </p:txBody>
      </p:sp>
    </p:spTree>
    <p:extLst>
      <p:ext uri="{BB962C8B-B14F-4D97-AF65-F5344CB8AC3E}">
        <p14:creationId xmlns:p14="http://schemas.microsoft.com/office/powerpoint/2010/main" val="2954867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F1C7-C68E-1C15-7E52-7A1B2722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87754"/>
            <a:ext cx="7886700" cy="948567"/>
          </a:xfrm>
        </p:spPr>
        <p:txBody>
          <a:bodyPr>
            <a:normAutofit fontScale="90000"/>
          </a:bodyPr>
          <a:lstStyle/>
          <a:p>
            <a:r>
              <a:rPr lang="en-GB" dirty="0"/>
              <a:t>L3 Cradle to Integration Stand-by, 2</a:t>
            </a:r>
            <a:r>
              <a:rPr lang="en-GB" baseline="30000" dirty="0"/>
              <a:t>nd</a:t>
            </a:r>
            <a:r>
              <a:rPr lang="en-GB" dirty="0"/>
              <a:t> L3 displaced to allow 2</a:t>
            </a:r>
            <a:r>
              <a:rPr lang="en-GB" baseline="30000" dirty="0"/>
              <a:t>nd</a:t>
            </a:r>
            <a:r>
              <a:rPr lang="en-GB" dirty="0"/>
              <a:t> L2 to transfer to Loading Bay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E03E98-04D5-FE68-FD39-7A929B7205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22" y="1254034"/>
            <a:ext cx="8910850" cy="485938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594AC-B0BA-AF51-5F8D-EA5DA097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13A883F-99C2-9218-F53A-F97D1268D691}"/>
              </a:ext>
            </a:extLst>
          </p:cNvPr>
          <p:cNvCxnSpPr>
            <a:cxnSpLocks/>
          </p:cNvCxnSpPr>
          <p:nvPr/>
        </p:nvCxnSpPr>
        <p:spPr>
          <a:xfrm flipV="1">
            <a:off x="6043749" y="4743327"/>
            <a:ext cx="165463" cy="723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72788D5-9F7E-C667-165E-AA440A5B4EE2}"/>
              </a:ext>
            </a:extLst>
          </p:cNvPr>
          <p:cNvSpPr txBox="1"/>
          <p:nvPr/>
        </p:nvSpPr>
        <p:spPr>
          <a:xfrm>
            <a:off x="4881154" y="5467086"/>
            <a:ext cx="155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empty L2 cradle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B90D9F-9E5B-5BF9-499D-6A3BF80921F3}"/>
              </a:ext>
            </a:extLst>
          </p:cNvPr>
          <p:cNvCxnSpPr>
            <a:cxnSpLocks/>
          </p:cNvCxnSpPr>
          <p:nvPr/>
        </p:nvCxnSpPr>
        <p:spPr>
          <a:xfrm>
            <a:off x="4551747" y="1497874"/>
            <a:ext cx="329407" cy="19986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5ABDDF9-6EF9-AB97-70A5-E08A56CB3944}"/>
              </a:ext>
            </a:extLst>
          </p:cNvPr>
          <p:cNvSpPr txBox="1"/>
          <p:nvPr/>
        </p:nvSpPr>
        <p:spPr>
          <a:xfrm>
            <a:off x="4040777" y="1036321"/>
            <a:ext cx="114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cradle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F5524F-0933-E43C-3337-FBB2AF9CC920}"/>
              </a:ext>
            </a:extLst>
          </p:cNvPr>
          <p:cNvCxnSpPr>
            <a:cxnSpLocks/>
          </p:cNvCxnSpPr>
          <p:nvPr/>
        </p:nvCxnSpPr>
        <p:spPr>
          <a:xfrm flipV="1">
            <a:off x="8011886" y="4763589"/>
            <a:ext cx="252549" cy="10469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A728DFD-CBD9-78D4-6AA3-D7D546BBB1C2}"/>
              </a:ext>
            </a:extLst>
          </p:cNvPr>
          <p:cNvSpPr txBox="1"/>
          <p:nvPr/>
        </p:nvSpPr>
        <p:spPr>
          <a:xfrm>
            <a:off x="7441474" y="5744085"/>
            <a:ext cx="114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L3 cradle</a:t>
            </a:r>
          </a:p>
        </p:txBody>
      </p:sp>
    </p:spTree>
    <p:extLst>
      <p:ext uri="{BB962C8B-B14F-4D97-AF65-F5344CB8AC3E}">
        <p14:creationId xmlns:p14="http://schemas.microsoft.com/office/powerpoint/2010/main" val="295038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2915E-C33C-DFCB-3BFE-342B5ABBD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CBECA-8B2E-BA09-906F-ABDEC5E3E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of Integration Cradles at Liverpool</a:t>
            </a:r>
          </a:p>
          <a:p>
            <a:pPr lvl="1"/>
            <a:r>
              <a:rPr lang="en-GB" dirty="0"/>
              <a:t>Assembly area layout</a:t>
            </a:r>
          </a:p>
          <a:p>
            <a:pPr lvl="1"/>
            <a:r>
              <a:rPr lang="en-GB" dirty="0"/>
              <a:t>Movements of Integration Cradles</a:t>
            </a:r>
          </a:p>
          <a:p>
            <a:pPr marL="422041" lvl="1" indent="0">
              <a:buNone/>
            </a:pPr>
            <a:endParaRPr lang="en-GB" dirty="0"/>
          </a:p>
          <a:p>
            <a:r>
              <a:rPr lang="en-GB" dirty="0"/>
              <a:t>Integration Cradle Modifications</a:t>
            </a:r>
          </a:p>
          <a:p>
            <a:pPr lvl="1"/>
            <a:r>
              <a:rPr lang="en-GB" dirty="0"/>
              <a:t>Limitations in length and width</a:t>
            </a:r>
          </a:p>
          <a:p>
            <a:pPr lvl="1"/>
            <a:r>
              <a:rPr lang="en-GB" dirty="0"/>
              <a:t>Transition into Cold Room</a:t>
            </a:r>
          </a:p>
          <a:p>
            <a:pPr marL="422041" lvl="1" indent="0">
              <a:buNone/>
            </a:pPr>
            <a:endParaRPr lang="en-GB" dirty="0"/>
          </a:p>
          <a:p>
            <a:r>
              <a:rPr lang="en-GB" dirty="0"/>
              <a:t>Half-cylinder Test Enclosure  </a:t>
            </a:r>
          </a:p>
          <a:p>
            <a:pPr lvl="1"/>
            <a:r>
              <a:rPr lang="en-GB" dirty="0"/>
              <a:t>General Requirements</a:t>
            </a:r>
          </a:p>
          <a:p>
            <a:pPr lvl="1"/>
            <a:r>
              <a:rPr lang="en-GB" dirty="0"/>
              <a:t>Installation of Integration Cradle</a:t>
            </a:r>
          </a:p>
          <a:p>
            <a:pPr lvl="1"/>
            <a:r>
              <a:rPr lang="en-GB" dirty="0"/>
              <a:t>Type-1 Services connections &amp; Routing</a:t>
            </a:r>
          </a:p>
          <a:p>
            <a:pPr lvl="1"/>
            <a:r>
              <a:rPr lang="en-GB" dirty="0"/>
              <a:t>Thermal cycling system (-55C)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57E0A5-920D-A03C-7160-916F1DD0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655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6786F-D3D5-B4AB-D91F-5469B9042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L2 entering loading bay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3C7B053-8B80-C5C6-AE3F-0BA53B5353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61" y="1245326"/>
            <a:ext cx="8894878" cy="485067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70909-D754-1134-7A3E-C3DBF9886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872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96191-7A6E-4983-80B9-D78C3BA5C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L3 Cradles at Integration / Stand-by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901E23C-93EB-BAA9-B4D3-50A762481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107" y="1219200"/>
            <a:ext cx="8862942" cy="483325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CA766-1E65-2B73-F0BC-0599C488B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03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969F8-E99D-D5E7-9247-A9C6A52AD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73" y="87754"/>
            <a:ext cx="7886700" cy="86278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L3 at Half-ring Mounting &amp; Test, 2</a:t>
            </a:r>
            <a:r>
              <a:rPr lang="en-GB" baseline="30000" dirty="0"/>
              <a:t>nd</a:t>
            </a:r>
            <a:r>
              <a:rPr lang="en-GB" dirty="0"/>
              <a:t> L3 Parked, L4s - Services assembly &amp; Test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FB02613-3974-D1EB-CCCC-0C54923552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169" y="1227910"/>
            <a:ext cx="8878908" cy="484196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10317-D9E5-CBEF-DE1B-007D0F4A4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617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F353F-1C5E-BCBB-EF4F-B68E33BA9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Half-Cylinder Test Enclosure in -20°C Cold Room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3616B82-9A1F-C17B-BB41-C95983D5972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BD13C-9978-CCCE-6E53-172B06EB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65BA43-DD49-82D8-B5A1-C22EE6B51AD2}"/>
              </a:ext>
            </a:extLst>
          </p:cNvPr>
          <p:cNvCxnSpPr>
            <a:cxnSpLocks/>
          </p:cNvCxnSpPr>
          <p:nvPr/>
        </p:nvCxnSpPr>
        <p:spPr>
          <a:xfrm flipV="1">
            <a:off x="1985554" y="3901440"/>
            <a:ext cx="383177" cy="408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51CAA35-9431-08B8-3EBD-EB3549379189}"/>
              </a:ext>
            </a:extLst>
          </p:cNvPr>
          <p:cNvCxnSpPr/>
          <p:nvPr/>
        </p:nvCxnSpPr>
        <p:spPr>
          <a:xfrm flipV="1">
            <a:off x="1912636" y="3827417"/>
            <a:ext cx="357051" cy="383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39EBD13-6F54-AFCC-FAB7-E0D68B3B05D1}"/>
              </a:ext>
            </a:extLst>
          </p:cNvPr>
          <p:cNvCxnSpPr/>
          <p:nvPr/>
        </p:nvCxnSpPr>
        <p:spPr>
          <a:xfrm flipH="1">
            <a:off x="6017623" y="5286103"/>
            <a:ext cx="165463" cy="37446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25B9284-A203-A246-464B-7B1A74ED1717}"/>
              </a:ext>
            </a:extLst>
          </p:cNvPr>
          <p:cNvSpPr txBox="1"/>
          <p:nvPr/>
        </p:nvSpPr>
        <p:spPr>
          <a:xfrm>
            <a:off x="949234" y="5473337"/>
            <a:ext cx="7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Lukasz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CAA97E-6D90-E6FF-F785-ABA13BEB30D3}"/>
              </a:ext>
            </a:extLst>
          </p:cNvPr>
          <p:cNvSpPr txBox="1"/>
          <p:nvPr/>
        </p:nvSpPr>
        <p:spPr>
          <a:xfrm>
            <a:off x="5046617" y="5278897"/>
            <a:ext cx="7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DAQ</a:t>
            </a:r>
          </a:p>
        </p:txBody>
      </p:sp>
    </p:spTree>
    <p:extLst>
      <p:ext uri="{BB962C8B-B14F-4D97-AF65-F5344CB8AC3E}">
        <p14:creationId xmlns:p14="http://schemas.microsoft.com/office/powerpoint/2010/main" val="854548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41D0B-FA95-0965-4C9F-DFEB4E8E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Half-Cylinder Test Enclosure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21D6A1-D248-1AA5-A731-3CAAFB10F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929" r="28689"/>
          <a:stretch/>
        </p:blipFill>
        <p:spPr>
          <a:xfrm>
            <a:off x="130627" y="1278560"/>
            <a:ext cx="3579223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F8837-A997-271D-89F6-E7FC9B03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B2FBF3-6D0E-80B2-9E0B-8D9FA5F50B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14" r="32666"/>
          <a:stretch/>
        </p:blipFill>
        <p:spPr>
          <a:xfrm>
            <a:off x="3638548" y="1036321"/>
            <a:ext cx="3988526" cy="49865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3CE1A9-F4A2-E056-C298-365794DFEFB4}"/>
              </a:ext>
            </a:extLst>
          </p:cNvPr>
          <p:cNvSpPr txBox="1"/>
          <p:nvPr/>
        </p:nvSpPr>
        <p:spPr>
          <a:xfrm>
            <a:off x="3257006" y="5225143"/>
            <a:ext cx="1541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Top and front removed for clarity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DF38405-125D-75A6-D281-7076E2FBC044}"/>
              </a:ext>
            </a:extLst>
          </p:cNvPr>
          <p:cNvCxnSpPr>
            <a:cxnSpLocks/>
          </p:cNvCxnSpPr>
          <p:nvPr/>
        </p:nvCxnSpPr>
        <p:spPr>
          <a:xfrm flipH="1">
            <a:off x="6601097" y="3640183"/>
            <a:ext cx="731522" cy="269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3CF6566-880F-78FA-2B44-8843C094FC92}"/>
              </a:ext>
            </a:extLst>
          </p:cNvPr>
          <p:cNvSpPr txBox="1"/>
          <p:nvPr/>
        </p:nvSpPr>
        <p:spPr>
          <a:xfrm>
            <a:off x="7363150" y="3109687"/>
            <a:ext cx="1680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Access hatches (1300 x 800)  for services connections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384517-A660-90A5-C830-AA16F5162165}"/>
              </a:ext>
            </a:extLst>
          </p:cNvPr>
          <p:cNvSpPr/>
          <p:nvPr/>
        </p:nvSpPr>
        <p:spPr>
          <a:xfrm rot="17896629">
            <a:off x="5749661" y="4484916"/>
            <a:ext cx="775063" cy="34834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E6D338-655A-694A-9B51-82EDA4F089D5}"/>
              </a:ext>
            </a:extLst>
          </p:cNvPr>
          <p:cNvCxnSpPr>
            <a:cxnSpLocks/>
          </p:cNvCxnSpPr>
          <p:nvPr/>
        </p:nvCxnSpPr>
        <p:spPr>
          <a:xfrm flipH="1" flipV="1">
            <a:off x="6353986" y="4641670"/>
            <a:ext cx="462836" cy="52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567432-0131-08C7-F4D0-8FAEB39CC99C}"/>
              </a:ext>
            </a:extLst>
          </p:cNvPr>
          <p:cNvSpPr txBox="1"/>
          <p:nvPr/>
        </p:nvSpPr>
        <p:spPr>
          <a:xfrm>
            <a:off x="6816822" y="4979517"/>
            <a:ext cx="2174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Services feed-</a:t>
            </a:r>
            <a:r>
              <a:rPr lang="en-GB" dirty="0" err="1"/>
              <a:t>thru’s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438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C8AF-F5C0-AFC9-2484-D1F0A1A12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Routing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C08368-B762-6603-7E24-ED20ED177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965" r="4506"/>
          <a:stretch/>
        </p:blipFill>
        <p:spPr>
          <a:xfrm>
            <a:off x="862148" y="1217441"/>
            <a:ext cx="5956663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E5CE1-471F-FB9B-5CA6-4E33424BC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C99972-16F2-807F-BB19-AC73AAA81F7A}"/>
              </a:ext>
            </a:extLst>
          </p:cNvPr>
          <p:cNvCxnSpPr/>
          <p:nvPr/>
        </p:nvCxnSpPr>
        <p:spPr>
          <a:xfrm>
            <a:off x="3274423" y="3962400"/>
            <a:ext cx="296091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935BD6-25A1-83DD-FFFC-410310C74FF7}"/>
              </a:ext>
            </a:extLst>
          </p:cNvPr>
          <p:cNvCxnSpPr>
            <a:cxnSpLocks/>
          </p:cNvCxnSpPr>
          <p:nvPr/>
        </p:nvCxnSpPr>
        <p:spPr>
          <a:xfrm>
            <a:off x="3570514" y="3962400"/>
            <a:ext cx="0" cy="63595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C14ACA-0CAD-4396-77E3-05223B660E92}"/>
              </a:ext>
            </a:extLst>
          </p:cNvPr>
          <p:cNvCxnSpPr/>
          <p:nvPr/>
        </p:nvCxnSpPr>
        <p:spPr>
          <a:xfrm>
            <a:off x="3570514" y="4606834"/>
            <a:ext cx="205522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06A04D6-670B-C88B-3923-847283F32BB5}"/>
              </a:ext>
            </a:extLst>
          </p:cNvPr>
          <p:cNvCxnSpPr/>
          <p:nvPr/>
        </p:nvCxnSpPr>
        <p:spPr>
          <a:xfrm>
            <a:off x="5634446" y="4598359"/>
            <a:ext cx="0" cy="644201"/>
          </a:xfrm>
          <a:prstGeom prst="line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39A3E5-78E8-3491-4432-58DDE1408B10}"/>
              </a:ext>
            </a:extLst>
          </p:cNvPr>
          <p:cNvSpPr txBox="1"/>
          <p:nvPr/>
        </p:nvSpPr>
        <p:spPr>
          <a:xfrm>
            <a:off x="3840479" y="4040726"/>
            <a:ext cx="1898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Tunnel (250x200)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18ADC5-616A-1FBB-29A2-4AC9FFB4E7EA}"/>
              </a:ext>
            </a:extLst>
          </p:cNvPr>
          <p:cNvSpPr/>
          <p:nvPr/>
        </p:nvSpPr>
        <p:spPr>
          <a:xfrm>
            <a:off x="5738944" y="4911634"/>
            <a:ext cx="792484" cy="5660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-55C</a:t>
            </a:r>
          </a:p>
          <a:p>
            <a:pPr algn="ctr"/>
            <a:r>
              <a:rPr lang="en-GB" dirty="0"/>
              <a:t>Chiller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23E429-1E0E-8666-6607-6200066A1BFE}"/>
              </a:ext>
            </a:extLst>
          </p:cNvPr>
          <p:cNvSpPr/>
          <p:nvPr/>
        </p:nvSpPr>
        <p:spPr>
          <a:xfrm>
            <a:off x="4402173" y="4911634"/>
            <a:ext cx="1127769" cy="5660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DAQ/DCS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F3244B-4B4E-C3A0-85E8-2E831B93B653}"/>
              </a:ext>
            </a:extLst>
          </p:cNvPr>
          <p:cNvSpPr/>
          <p:nvPr/>
        </p:nvSpPr>
        <p:spPr>
          <a:xfrm>
            <a:off x="1802674" y="1558834"/>
            <a:ext cx="1828798" cy="3196030"/>
          </a:xfrm>
          <a:prstGeom prst="rect">
            <a:avLst/>
          </a:prstGeom>
          <a:solidFill>
            <a:srgbClr val="FF66CC">
              <a:alpha val="3686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83F7E9-9AA3-4921-FF05-D865B1808D28}"/>
              </a:ext>
            </a:extLst>
          </p:cNvPr>
          <p:cNvSpPr/>
          <p:nvPr/>
        </p:nvSpPr>
        <p:spPr>
          <a:xfrm>
            <a:off x="1802673" y="4763339"/>
            <a:ext cx="5016133" cy="1366021"/>
          </a:xfrm>
          <a:prstGeom prst="rect">
            <a:avLst/>
          </a:prstGeom>
          <a:solidFill>
            <a:srgbClr val="A9D18E">
              <a:alpha val="3686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766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88555-3DAB-AF00-5A70-5F3D0A801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-55°C Chiller</a:t>
            </a:r>
          </a:p>
        </p:txBody>
      </p:sp>
      <p:pic>
        <p:nvPicPr>
          <p:cNvPr id="6" name="Content Placeholder 5" descr="A white machine with a screen on it&#10;&#10;Description automatically generated">
            <a:extLst>
              <a:ext uri="{FF2B5EF4-FFF2-40B4-BE49-F238E27FC236}">
                <a16:creationId xmlns:a16="http://schemas.microsoft.com/office/drawing/2014/main" id="{E0D57E39-C977-8DFB-D8A1-F2E23F36C0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9" r="14203" b="5528"/>
          <a:stretch/>
        </p:blipFill>
        <p:spPr>
          <a:xfrm>
            <a:off x="787036" y="2221196"/>
            <a:ext cx="2540728" cy="3695512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6D8FB37-CF91-5711-AA85-09EED7C46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1490" y="1141470"/>
            <a:ext cx="5894069" cy="4050189"/>
          </a:xfrm>
        </p:spPr>
        <p:txBody>
          <a:bodyPr>
            <a:normAutofit/>
          </a:bodyPr>
          <a:lstStyle/>
          <a:p>
            <a:r>
              <a:rPr lang="en-GB" dirty="0"/>
              <a:t>Julabo Presto A70</a:t>
            </a:r>
          </a:p>
          <a:p>
            <a:pPr lvl="1"/>
            <a:r>
              <a:rPr lang="en-GB" dirty="0"/>
              <a:t>Min temp = -70°C</a:t>
            </a:r>
          </a:p>
          <a:p>
            <a:pPr lvl="1"/>
            <a:r>
              <a:rPr lang="en-GB" dirty="0"/>
              <a:t>Cooling power &gt; 0.4kW @ -60°C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9D13A-D103-231D-3281-CA4A9FD68C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5563"/>
            <a:ext cx="2057400" cy="365125"/>
          </a:xfrm>
        </p:spPr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223B5A-A3AF-FFA5-3107-0E838E52B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66" y="2289447"/>
            <a:ext cx="4419586" cy="29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24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A3E3D-9874-019A-98AA-A6CF48377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Enclosure Mechanics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831D797-CADC-8BA7-4849-2BD2F28E734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744" y="1253331"/>
                <a:ext cx="3886200" cy="435133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dirty="0"/>
                  <a:t>Available cooling power sets the specification for the thermal enclosure</a:t>
                </a:r>
              </a:p>
              <a:p>
                <a:pPr lvl="1"/>
                <a:r>
                  <a:rPr lang="en-GB" dirty="0"/>
                  <a:t>Need Heat leak &lt; 0.6kW @ -60°C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.∆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 dirty="0"/>
              </a:p>
              <a:p>
                <a:pPr lvl="2"/>
                <a:r>
                  <a:rPr lang="en-GB" i="1" dirty="0"/>
                  <a:t>Area = 2 x (4x1.7) + 2 x (4x1.5) + 2x(1.5x1.7) = 24sqm</a:t>
                </a:r>
              </a:p>
              <a:p>
                <a:pPr lvl="2"/>
                <a:r>
                  <a:rPr lang="en-GB" i="1" dirty="0"/>
                  <a:t>t = 0.1m</a:t>
                </a:r>
              </a:p>
              <a:p>
                <a:pPr lvl="2"/>
                <a:r>
                  <a:rPr lang="en-GB" i="1" dirty="0"/>
                  <a:t>ΔT = -35</a:t>
                </a:r>
                <a:r>
                  <a:rPr lang="en-GB" dirty="0"/>
                  <a:t> °C</a:t>
                </a:r>
              </a:p>
              <a:p>
                <a:pPr lvl="2"/>
                <a:r>
                  <a:rPr lang="en-GB" i="1" dirty="0"/>
                  <a:t>k=0.05 W/</a:t>
                </a:r>
                <a:r>
                  <a:rPr lang="en-GB" i="1" dirty="0" err="1"/>
                  <a:t>mK</a:t>
                </a:r>
                <a:endParaRPr lang="en-GB" i="1" dirty="0"/>
              </a:p>
              <a:p>
                <a:pPr lvl="1"/>
                <a:r>
                  <a:rPr lang="en-GB" i="1" dirty="0"/>
                  <a:t>Q = 420W</a:t>
                </a:r>
              </a:p>
              <a:p>
                <a:endParaRPr lang="en-GB" dirty="0"/>
              </a:p>
              <a:p>
                <a:r>
                  <a:rPr lang="en-GB" dirty="0"/>
                  <a:t>Modular construction using metal-skinned foam cored sandwich panels would work well</a:t>
                </a:r>
              </a:p>
              <a:p>
                <a:pPr lvl="1"/>
                <a:r>
                  <a:rPr lang="en-GB" dirty="0"/>
                  <a:t>Typical quoted k &lt;0.03 W/</a:t>
                </a:r>
                <a:r>
                  <a:rPr lang="en-GB"/>
                  <a:t>mK</a:t>
                </a:r>
              </a:p>
              <a:p>
                <a:pPr lvl="1"/>
                <a:r>
                  <a:rPr lang="en-GB" dirty="0"/>
                  <a:t>Need to watch for heat-leaks at joints</a:t>
                </a:r>
              </a:p>
              <a:p>
                <a:pPr marL="422041" lvl="1" indent="0">
                  <a:buNone/>
                </a:pPr>
                <a:endParaRPr lang="en-GB" dirty="0"/>
              </a:p>
              <a:p>
                <a:r>
                  <a:rPr lang="en-GB" dirty="0"/>
                  <a:t>Main issue is that what we want is very non-standard but early indications are positive – at a price !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831D797-CADC-8BA7-4849-2BD2F28E73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744" y="1253331"/>
                <a:ext cx="3886200" cy="4351338"/>
              </a:xfrm>
              <a:blipFill>
                <a:blip r:embed="rId2"/>
                <a:stretch>
                  <a:fillRect l="-627" t="-1823" r="-1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E0FFDD-C87E-193E-1D85-F10C66C408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56094" y="1032215"/>
            <a:ext cx="3901602" cy="349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870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47A54-118C-9F65-0965-054FA9C23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82" y="230131"/>
            <a:ext cx="8856617" cy="671193"/>
          </a:xfrm>
        </p:spPr>
        <p:txBody>
          <a:bodyPr>
            <a:normAutofit/>
          </a:bodyPr>
          <a:lstStyle/>
          <a:p>
            <a:r>
              <a:rPr lang="en-GB" dirty="0"/>
              <a:t>Use of Integration Cradles at Liverpool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6635B-3835-C02D-2294-23070C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805" y="1148941"/>
            <a:ext cx="8358595" cy="5008563"/>
          </a:xfrm>
        </p:spPr>
        <p:txBody>
          <a:bodyPr>
            <a:normAutofit/>
          </a:bodyPr>
          <a:lstStyle/>
          <a:p>
            <a:r>
              <a:rPr lang="en-GB" dirty="0"/>
              <a:t>Intention is to use tooling system designed by Frascati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We have procured materials for TWO cradles and have plates being manufactured</a:t>
            </a:r>
          </a:p>
          <a:p>
            <a:pPr lvl="1"/>
            <a:r>
              <a:rPr lang="en-GB" dirty="0"/>
              <a:t>We do need to understand the specification of a few components – particularly relating to the rotation mechanism</a:t>
            </a:r>
          </a:p>
          <a:p>
            <a:pPr lvl="1"/>
            <a:r>
              <a:rPr lang="en-GB" dirty="0"/>
              <a:t>We also need to understand the precise details of how the system is intended to work and, eventually, to learn from experience at Frascati</a:t>
            </a:r>
          </a:p>
          <a:p>
            <a:pPr marL="422041" lvl="1" indent="0">
              <a:buNone/>
            </a:pPr>
            <a:endParaRPr lang="en-GB" dirty="0"/>
          </a:p>
          <a:p>
            <a:r>
              <a:rPr lang="en-GB" dirty="0"/>
              <a:t>We have not done anything relating to the central support and slider mechanisms for the half-cylinder mating</a:t>
            </a:r>
          </a:p>
          <a:p>
            <a:pPr lvl="1"/>
            <a:r>
              <a:rPr lang="en-GB" dirty="0"/>
              <a:t>We have a slight concern that the base, as designed, may not fulfil all the requirements we might have coming from space and access restrictions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C72C4-246B-7260-D4C8-1479F067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99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485A-39A4-A236-AEA3-B865E7761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Cradle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5B2A3-16A2-CCFB-6771-68876D1F2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967" y="1216439"/>
            <a:ext cx="4423953" cy="5008563"/>
          </a:xfrm>
        </p:spPr>
        <p:txBody>
          <a:bodyPr>
            <a:normAutofit/>
          </a:bodyPr>
          <a:lstStyle/>
          <a:p>
            <a:r>
              <a:rPr lang="en-GB" dirty="0"/>
              <a:t>Sketch shows cradle located on sliders in ‘open’ position (136mm)</a:t>
            </a:r>
          </a:p>
          <a:p>
            <a:pPr lvl="1"/>
            <a:r>
              <a:rPr lang="en-GB" dirty="0"/>
              <a:t>Shorten depth by (up to) 220mm to ease movement around cleanroom</a:t>
            </a:r>
          </a:p>
          <a:p>
            <a:pPr lvl="1"/>
            <a:r>
              <a:rPr lang="en-GB" dirty="0"/>
              <a:t>Would have to REMOVE wheels before moving sliders to ‘closed’ position</a:t>
            </a:r>
          </a:p>
          <a:p>
            <a:pPr lvl="1"/>
            <a:r>
              <a:rPr lang="en-GB" dirty="0"/>
              <a:t>What about the other orientation ?</a:t>
            </a:r>
          </a:p>
          <a:p>
            <a:pPr lvl="2"/>
            <a:r>
              <a:rPr lang="en-GB" dirty="0"/>
              <a:t>Maybe OK at 100 reduction but not much more – every little helps!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E0F87-120B-DC30-4AD1-5331710A9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9E7A37A-E2BC-CEA6-1E84-43865E6B42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35"/>
          <a:stretch/>
        </p:blipFill>
        <p:spPr>
          <a:xfrm>
            <a:off x="5181600" y="1036321"/>
            <a:ext cx="3394711" cy="19977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27F2A5-DDE6-5832-9629-E4D73E9046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69" r="19810"/>
          <a:stretch/>
        </p:blipFill>
        <p:spPr>
          <a:xfrm>
            <a:off x="5460274" y="2789364"/>
            <a:ext cx="3187337" cy="30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308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485A-39A4-A236-AEA3-B865E7761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Cradle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5B2A3-16A2-CCFB-6771-68876D1F2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967" y="1216439"/>
            <a:ext cx="8673736" cy="5008563"/>
          </a:xfrm>
        </p:spPr>
        <p:txBody>
          <a:bodyPr>
            <a:normAutofit/>
          </a:bodyPr>
          <a:lstStyle/>
          <a:p>
            <a:r>
              <a:rPr lang="en-GB" dirty="0"/>
              <a:t>Beam supporting front wheels extended to avoid clashing with base</a:t>
            </a:r>
          </a:p>
          <a:p>
            <a:pPr lvl="1"/>
            <a:r>
              <a:rPr lang="en-GB" dirty="0"/>
              <a:t>Extension of 125mm shown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E0F87-120B-DC30-4AD1-5331710A9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C3126E-AADB-0D03-820B-E9542FD108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84"/>
          <a:stretch/>
        </p:blipFill>
        <p:spPr>
          <a:xfrm>
            <a:off x="1777654" y="2952188"/>
            <a:ext cx="4954072" cy="308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93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485A-39A4-A236-AEA3-B865E7761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Cradle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5B2A3-16A2-CCFB-6771-68876D1F2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967" y="1216439"/>
            <a:ext cx="8673736" cy="5008563"/>
          </a:xfrm>
        </p:spPr>
        <p:txBody>
          <a:bodyPr>
            <a:normAutofit/>
          </a:bodyPr>
          <a:lstStyle/>
          <a:p>
            <a:r>
              <a:rPr lang="en-GB" dirty="0"/>
              <a:t>When the sliders are in their ‘open’ position – displaced by 136mm there is still 113mm of rail ‘free’</a:t>
            </a:r>
          </a:p>
          <a:p>
            <a:pPr lvl="1"/>
            <a:r>
              <a:rPr lang="en-GB" dirty="0"/>
              <a:t>Could the base be reduced by 2 x 100 mm making it 1700 wide 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E0F87-120B-DC30-4AD1-5331710A9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091CCB8F-3C3B-07AE-2EE7-9D045FE06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614" y="2778035"/>
            <a:ext cx="5824789" cy="317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59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D3B1C-3032-80CF-DE60-3AE730736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Dimensions – Endcap Integration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16EF3A6-0AFA-ED45-603F-09AA500232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291" y="1306286"/>
            <a:ext cx="8799065" cy="479842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8C1F4-316A-5925-DFA6-8816E876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087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36097-3DBC-AE38-96A3-22265B3B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Opening &amp; Closing: HC at 880, Sliders at 0 (closed)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AB951B6-DA90-20BC-3778-FF7A1DBB9A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EAAF7-8AEB-9F6C-BBC6-C3DD4D13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692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9930E-B158-2EDA-898A-1992C83F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Opening &amp; Closing: HC at 880, Sliders at 136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C489153-48EA-0560-1648-0F7A89EFE2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522241"/>
            <a:ext cx="7886700" cy="43008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EEAEE-4A5A-D2E3-C396-6CC5AE96D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891926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_Itk-Pixel-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MO LLS FDR meeting 20230809" id="{6E383C73-E939-314C-9B43-B668A902E202}" vid="{03EB549B-0F55-4141-960F-582C1F584AB8}"/>
    </a:ext>
  </a:extLst>
</a:theme>
</file>

<file path=ppt/theme/theme2.xml><?xml version="1.0" encoding="utf-8"?>
<a:theme xmlns:a="http://schemas.openxmlformats.org/drawingml/2006/main" name="Talk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MO LLS FDR meeting 20230809" id="{6E383C73-E939-314C-9B43-B668A902E202}" vid="{C651563C-5809-934D-9FD8-A4D4E168F296}"/>
    </a:ext>
  </a:extLst>
</a:theme>
</file>

<file path=ppt/theme/theme3.xml><?xml version="1.0" encoding="utf-8"?>
<a:theme xmlns:a="http://schemas.openxmlformats.org/drawingml/2006/main" name="Glasgow1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MO LLS FDR meeting 20230809" id="{6E383C73-E939-314C-9B43-B668A902E202}" vid="{FEF5D2F0-8460-0B41-93A9-9C0CDC3768F3}"/>
    </a:ext>
  </a:extLst>
</a:theme>
</file>

<file path=ppt/theme/theme4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MO LLS FDR meeting 20230809" id="{6E383C73-E939-314C-9B43-B668A902E202}" vid="{012185BA-C818-C54E-A40F-6792328C9921}"/>
    </a:ext>
  </a:extLst>
</a:theme>
</file>

<file path=ppt/theme/theme5.xml><?xml version="1.0" encoding="utf-8"?>
<a:theme xmlns:a="http://schemas.openxmlformats.org/drawingml/2006/main" name="University of Glasgow template - Sept 2007">
  <a:themeElements>
    <a:clrScheme name="PPE">
      <a:dk1>
        <a:srgbClr val="3F3F3F"/>
      </a:dk1>
      <a:lt1>
        <a:srgbClr val="FFFFFF"/>
      </a:lt1>
      <a:dk2>
        <a:srgbClr val="F2F2F2"/>
      </a:dk2>
      <a:lt2>
        <a:srgbClr val="023761"/>
      </a:lt2>
      <a:accent1>
        <a:srgbClr val="023761"/>
      </a:accent1>
      <a:accent2>
        <a:srgbClr val="7A7E9A"/>
      </a:accent2>
      <a:accent3>
        <a:srgbClr val="DDDEE2"/>
      </a:accent3>
      <a:accent4>
        <a:srgbClr val="2C2C2C"/>
      </a:accent4>
      <a:accent5>
        <a:srgbClr val="AAAEB7"/>
      </a:accent5>
      <a:accent6>
        <a:srgbClr val="6E728B"/>
      </a:accent6>
      <a:hlink>
        <a:srgbClr val="77A8ED"/>
      </a:hlink>
      <a:folHlink>
        <a:srgbClr val="FF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versity of Glasgow template - Sept 2007 1">
        <a:dk1>
          <a:srgbClr val="000000"/>
        </a:dk1>
        <a:lt1>
          <a:srgbClr val="FFFFFF"/>
        </a:lt1>
        <a:dk2>
          <a:srgbClr val="FFFFFF"/>
        </a:dk2>
        <a:lt2>
          <a:srgbClr val="023761"/>
        </a:lt2>
        <a:accent1>
          <a:srgbClr val="023761"/>
        </a:accent1>
        <a:accent2>
          <a:srgbClr val="7A7E9A"/>
        </a:accent2>
        <a:accent3>
          <a:srgbClr val="FFFFFF"/>
        </a:accent3>
        <a:accent4>
          <a:srgbClr val="000000"/>
        </a:accent4>
        <a:accent5>
          <a:srgbClr val="AAAEB7"/>
        </a:accent5>
        <a:accent6>
          <a:srgbClr val="6E728B"/>
        </a:accent6>
        <a:hlink>
          <a:srgbClr val="77A8E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MO LLS FDR meeting 20230809" id="{6E383C73-E939-314C-9B43-B668A902E202}" vid="{380D3A8B-1A95-604F-972A-D0133EEDDEFC}"/>
    </a:ext>
  </a:ext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MO LLS FDR meeting 20230809" id="{6E383C73-E939-314C-9B43-B668A902E202}" vid="{EA6DE599-FF7D-B84C-877E-0E161F73F30C}"/>
    </a:ext>
  </a:extLst>
</a:theme>
</file>

<file path=ppt/theme/theme7.xml><?xml version="1.0" encoding="utf-8"?>
<a:theme xmlns:a="http://schemas.openxmlformats.org/drawingml/2006/main" name="1_Talk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MO LLS FDR meeting 20230809" id="{6E383C73-E939-314C-9B43-B668A902E202}" vid="{439A73FF-1CEE-044B-AB9C-6B142C42A291}"/>
    </a:ext>
  </a:extLst>
</a:theme>
</file>

<file path=ppt/theme/theme8.xml><?xml version="1.0" encoding="utf-8"?>
<a:theme xmlns:a="http://schemas.openxmlformats.org/drawingml/2006/main" name="2_Talk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MO LLS FDR meeting 20230809" id="{6E383C73-E939-314C-9B43-B668A902E202}" vid="{EC018E10-F9CD-554D-8D06-90640BAC6208}"/>
    </a:ext>
  </a:extLst>
</a:theme>
</file>

<file path=ppt/theme/theme9.xml><?xml version="1.0" encoding="utf-8"?>
<a:theme xmlns:a="http://schemas.openxmlformats.org/drawingml/2006/main" name="Talk1">
  <a:themeElements>
    <a:clrScheme name="Talk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alk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alk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558ED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787</Words>
  <Application>Microsoft Office PowerPoint</Application>
  <PresentationFormat>On-screen Show (4:3)</PresentationFormat>
  <Paragraphs>133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27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Corbel</vt:lpstr>
      <vt:lpstr>Wingdings</vt:lpstr>
      <vt:lpstr>Wingdings 2</vt:lpstr>
      <vt:lpstr>Wingdings 3</vt:lpstr>
      <vt:lpstr>1_Itk-Pixel-theme</vt:lpstr>
      <vt:lpstr>Talk1</vt:lpstr>
      <vt:lpstr>Glasgow1</vt:lpstr>
      <vt:lpstr>Module</vt:lpstr>
      <vt:lpstr>University of Glasgow template - Sept 2007</vt:lpstr>
      <vt:lpstr>1_Office Theme</vt:lpstr>
      <vt:lpstr>1_Talk1</vt:lpstr>
      <vt:lpstr>2_Talk1</vt:lpstr>
      <vt:lpstr>Half-Cylinder Thermal Cycling &amp; Testing at Liverpool</vt:lpstr>
      <vt:lpstr>Outline</vt:lpstr>
      <vt:lpstr>Use of Integration Cradles at Liverpool</vt:lpstr>
      <vt:lpstr>Integration Cradle Modifications</vt:lpstr>
      <vt:lpstr>Integration Cradle Modifications</vt:lpstr>
      <vt:lpstr>Integration Cradle Modifications</vt:lpstr>
      <vt:lpstr>Critical Dimensions – Endcap Integration</vt:lpstr>
      <vt:lpstr>Opening &amp; Closing: HC at 880, Sliders at 0 (closed)</vt:lpstr>
      <vt:lpstr>Opening &amp; Closing: HC at 880, Sliders at 136</vt:lpstr>
      <vt:lpstr>Opening &amp; Closing: HC rolled over Sliders at 136</vt:lpstr>
      <vt:lpstr>Opening &amp; Closing: HC at Zero</vt:lpstr>
      <vt:lpstr>Assembly of UK Endcap</vt:lpstr>
      <vt:lpstr>L2: Services Loading</vt:lpstr>
      <vt:lpstr>L2: Half-ring loading &amp; Services Loading</vt:lpstr>
      <vt:lpstr>L2 Half-Cylinder Test &amp; L2 Half-ring Loading L3 Services Installation</vt:lpstr>
      <vt:lpstr>L2 Half-cylinder to Integration, 2nd L2 to Half-cylinder Testing, L3 Services Installation &amp; test</vt:lpstr>
      <vt:lpstr>L2 Joining</vt:lpstr>
      <vt:lpstr>1st L2 Cradles to Loading Bay </vt:lpstr>
      <vt:lpstr>L3 Cradle to Integration Stand-by, 2nd L3 displaced to allow 2nd L2 to transfer to Loading Bay</vt:lpstr>
      <vt:lpstr>2nd L2 entering loading bay</vt:lpstr>
      <vt:lpstr>L3 Cradles at Integration / Stand-by</vt:lpstr>
      <vt:lpstr>First L3 at Half-ring Mounting &amp; Test, 2nd L3 Parked, L4s - Services assembly &amp; Test</vt:lpstr>
      <vt:lpstr>Half-Cylinder Test Enclosure in -20°C Cold Room</vt:lpstr>
      <vt:lpstr>Half-Cylinder Test Enclosure</vt:lpstr>
      <vt:lpstr>Services Routing</vt:lpstr>
      <vt:lpstr>-55°C Chiller</vt:lpstr>
      <vt:lpstr>Test Enclosure Mechanics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 –IB notes</dc:title>
  <dc:subject/>
  <dc:creator/>
  <cp:keywords/>
  <dc:description/>
  <cp:lastModifiedBy>Jones, Tim [timjones, Physics]</cp:lastModifiedBy>
  <cp:revision>38</cp:revision>
  <dcterms:modified xsi:type="dcterms:W3CDTF">2024-01-31T14:36:03Z</dcterms:modified>
  <cp:category/>
</cp:coreProperties>
</file>