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335" r:id="rId3"/>
    <p:sldId id="257" r:id="rId4"/>
    <p:sldId id="351" r:id="rId5"/>
    <p:sldId id="352" r:id="rId6"/>
    <p:sldId id="353" r:id="rId7"/>
    <p:sldId id="341" r:id="rId8"/>
    <p:sldId id="347" r:id="rId9"/>
    <p:sldId id="343" r:id="rId10"/>
    <p:sldId id="345" r:id="rId11"/>
    <p:sldId id="348" r:id="rId12"/>
    <p:sldId id="35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9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1A0EFA-FC8F-A146-8492-0EA65DC3AA8C}" v="68" dt="2024-02-01T08:28:21.8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88"/>
    <p:restoredTop sz="96301"/>
  </p:normalViewPr>
  <p:slideViewPr>
    <p:cSldViewPr snapToGrid="0">
      <p:cViewPr>
        <p:scale>
          <a:sx n="90" d="100"/>
          <a:sy n="90" d="100"/>
        </p:scale>
        <p:origin x="144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9T10:10:50.894"/>
    </inkml:context>
    <inkml:brush xml:id="br0">
      <inkml:brushProperty name="width" value="0.025" units="cm"/>
      <inkml:brushProperty name="height" value="0.025" units="cm"/>
      <inkml:brushProperty name="color" value="#004F8B"/>
    </inkml:brush>
  </inkml:definitions>
  <inkml:trace contextRef="#ctx0" brushRef="#br0">590 0 24575,'0'14'0,"0"-1"0,0 25 0,0 10 0,0-2 0,0-5 0,0-26 0,0-4 0,0 9 0,0-9 0,0 9 0,0-4 0,0 5 0,0-5 0,0 4 0,0-4 0,0 0 0,0 4 0,0-9 0,0 8 0,0-8 0,0 9 0,0-9 0,0 9 0,0-9 0,0 9 0,0-9 0,0 3 0,0 1 0,0-4 0,0 4 0,0-6 0,0 6 0,0-4 0,0 4 0,0-5 0,0-1 0,0 1 0,0-1 0,0 1 0,0 0 0,0-1 0,0 6 0,0 1 0,0 10 0,0-9 0,0 7 0,0-13 0,0 3 0,0 1 0,0-4 0,0 4 0,0-6 0,0 1 0,0 0 0,0 4 0,0-3 0,0 4 0,4 0 0,-3-4 0,4 4 0,-5-6 0,0 1 0,0 5 0,0-5 0,0 20 0,0-17 0,0 16 0,0-13 0,0 5 0,5 1 0,-4-1 0,3 0 0,-4-5 0,0 4 0,0 0 0,0-3 0,0 7 0,0-13 0,0 9 0,0-9 0,0 4 0,0-1 0,0-3 0,0 9 0,0-9 0,0 9 0,0-4 0,0 5 0,0 0 0,0 0 0,0 1 0,0-6 0,0 3 0,0-3 0,0 6 0,0-6 0,0 3 0,0-8 0,0 9 0,0-9 0,0 9 0,0-9 0,0 4 0,0-1 0,0-3 0,0 4 0,0-5 0,0-1 0,0 6 0,0-4 0,0 4 0,0-6 0,0 1 0,-4 0 0,3 4 0,-7-3 0,7 4 0,-4-5 0,1-1 0,3 1 0,-8 0 0,8 4 0,-7-3 0,7 4 0,-8-5 0,8-1 0,-8 1 0,4 0 0,0-1 0,-4 6 0,3-4 0,-12 16 0,2-9 0,1 5 0,2-9 0,7-4 0,-3-5 0,-1 4 0,0-4 0,1 5 0,-5 3 0,3-6 0,-3 6 0,5-8 0,-1 0 0,0 4 0,1-8 0,-1 8 0,1-4 0,-1 0 0,1 3 0,-1-2 0,1-1 0,-1 4 0,0-8 0,1 7 0,-1-7 0,0 8 0,1-8 0,-1 8 0,0-8 0,1 7 0,-6-7 0,4 8 0,-4-8 0,1 3 0,3 0 0,-4-2 0,5 2 0,1 0 0,-1-3 0,0 3 0,1-4 0,-1 0 0,1 0 0,-1 5 0,0-4 0,1 3 0,0-4 0,4 0 0,1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9T10:10:55.724"/>
    </inkml:context>
    <inkml:brush xml:id="br0">
      <inkml:brushProperty name="width" value="0.025" units="cm"/>
      <inkml:brushProperty name="height" value="0.025" units="cm"/>
      <inkml:brushProperty name="color" value="#004F8B"/>
    </inkml:brush>
  </inkml:definitions>
  <inkml:trace contextRef="#ctx0" brushRef="#br0">588 1 24575,'0'9'0,"0"5"0,0-3 0,0 9 0,0-9 0,0 9 0,0-9 0,0 3 0,0-4 0,0 0 0,0 4 0,0-4 0,0 4 0,0 1 0,0 0 0,0 1 0,0-2 0,0 0 0,0 2 0,0 4 0,0-4 0,0 3 0,0-3 0,0 6 0,0-1 0,0 0 0,0 0 0,0 0 0,0 0 0,0 0 0,0 1 0,0-1 0,0 0 0,0 0 0,0 0 0,0 0 0,0 0 0,0 1 0,0 5 0,0-5 0,0 11 0,0-10 0,0 4 0,0-6 0,0 1 0,0-1 0,0 0 0,0 0 0,0 0 0,0 0 0,0 0 0,0 6 0,0-9 0,0 8 0,0-1 0,0-6 0,0 10 0,0-13 0,0 5 0,0-5 0,0 4 0,0-9 0,0 9 0,0-9 0,0 9 0,0-4 0,0 0 0,0 3 0,0-8 0,0 9 0,0-9 0,0 9 0,0-9 0,0 4 0,0-1 0,0-3 0,0 4 0,0 0 0,0-4 0,0 3 0,0 1 0,0-4 0,0 4 0,0-6 0,0 1 0,0 0 0,0-1 0,0 1 0,0 0 0,0-1 0,0 1 0,0 0 0,0-1 0,0 1 0,0 4 0,0 2 0,0-1 0,0 0 0,0-6 0,0 6 0,0-4 0,0 4 0,0-1 0,0-3 0,0 9 0,0-9 0,0 8 0,-4-8 0,3 3 0,-3-5 0,4 1 0,0 0 0,-5-1 0,4 6 0,-3 1 0,4 5 0,-4-5 0,3 4 0,-4-4 0,1 0 0,3 4 0,-3-9 0,0 4 0,3-6 0,-9 6 0,5-4 0,-1 4 0,-2-6 0,2 1 0,-3-1 0,-1 1 0,-5 0 0,4 0 0,-3 0 0,4 5 0,-5-4 0,3 4 0,-8-4 0,10-2 0,-10 2 0,9-1 0,-4 0 0,0 0 0,4-1 0,-3-3 0,4 3 0,0-4 0,1 1 0,-1 2 0,0-7 0,1 3 0,-1 1 0,1-4 0,-1 7 0,0-7 0,1 4 0,-1-1 0,1-3 0,-1 3 0,1 1 0,-1-4 0,1 3 0,-1-4 0,5 4 0,-4-3 0,4 4 0,-4-5 0,4 4 0,-3-3 0,3 7 0,-9-7 0,3 3 0,-8-4 0,8 0 0,-2 0 0,3 0 0,9 0 0,11 0 0,2 0 0,7 0 0,-10 0 0,1 0 0,-1-4 0,0 3 0,0-3 0,0 0 0,0 3 0,0-7 0,0 7 0,1-4 0,-1 1 0,1 3 0,-1-7 0,0 7 0,0-3 0,0 4 0,-4-4 0,3 3 0,-7-7 0,7 7 0,-7-7 0,3 3 0,-4 0 0,0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29T10:11:01.730"/>
    </inkml:context>
    <inkml:brush xml:id="br0">
      <inkml:brushProperty name="width" value="0.025" units="cm"/>
      <inkml:brushProperty name="height" value="0.025" units="cm"/>
      <inkml:brushProperty name="color" value="#004F8B"/>
    </inkml:brush>
  </inkml:definitions>
  <inkml:trace contextRef="#ctx0" brushRef="#br0">1 1 24575,'0'9'0,"0"5"0,0 2 0,0 5 0,0 0 0,0 0 0,0 1 0,0-1 0,0 0 0,0 4 0,0-3 0,0 4 0,0-10 0,0-1 0,0-1 0,0-3 0,0 4 0,0-5 0,0-1 0,0 1 0,0 0 0,0-1 0,0 1 0,0-1 0,0 1 0,0 0 0,0-5 0,0-1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6A5A0-6F75-5B4D-AC3A-B30CC19F1369}" type="datetimeFigureOut">
              <a:rPr lang="en-US" smtClean="0"/>
              <a:t>2/1/24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955EB-076D-704B-84D4-00F9FD1E1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3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24A81-5BE1-9BE2-E64D-1B312AD368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BD922C-2E06-89A8-02CC-AEB7BC0CD1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A9E34-D03C-1CC2-C5D2-58A6A8B71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936D-D797-5C4D-B4D5-275E43EA66D5}" type="datetime1">
              <a:rPr lang="en-GB" smtClean="0"/>
              <a:t>01/02/2024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C72CC-3048-C106-EC2B-8F0027F68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9987B-82CA-8824-352B-DAAD159D1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11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D8EA-D312-5436-7A45-3191BC6FD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9A6C6E-FDC2-AC62-E753-304D0CDF58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34F48-464A-66A5-4935-CD5278105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5815B-4BFD-1B4A-9616-56E5B923D181}" type="datetime1">
              <a:rPr lang="en-GB" smtClean="0"/>
              <a:t>01/02/2024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F8865-BAB6-3953-5120-672042039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D9426-8B5C-E9B5-1D62-FCE4C2528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5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50846E-6177-7E58-301B-73B853ECE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2E21DF-82F6-96CB-AB9A-8715129FD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5E660-0919-9617-9C19-D47CF51D9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F59D6-05C5-F244-BDC5-A45196B2B362}" type="datetime1">
              <a:rPr lang="en-GB" smtClean="0"/>
              <a:t>01/02/2024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B4547-3B36-A154-83C8-7BD77D7DA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E37E9-873F-A1AE-CFC7-99F16E603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37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0B9B9-2270-133A-16AC-3ADB1E437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575CB-2DFC-0563-6E06-DB6D313CA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420A7-353A-C95F-050C-55D1D7A11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3905E-1D56-AA4D-BA86-E03FF6F266A6}" type="datetime1">
              <a:rPr lang="en-GB" smtClean="0"/>
              <a:t>01/02/2024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89CC2-DCAD-67A8-B795-5E6BC3C20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17A69-9260-0902-6B06-7C0ADF00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1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941A8-A614-7E00-0098-0F74475BA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6509B0-3CE9-90F5-1E71-5B77F49A2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A7D83-3611-A5EF-68B9-21E3576C2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91D6-181A-634E-81DB-ACAFA5D09F21}" type="datetime1">
              <a:rPr lang="en-GB" smtClean="0"/>
              <a:t>01/02/2024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FA47A-AFDF-B60D-583D-A3EC0AA73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15BEB-DD2E-CA1B-57FD-1ECD83BC3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3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E6531-98EE-A031-CA5D-A969DC01F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E5A8E-4507-E56B-17E1-4E9A6A86E5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03D26-8909-CEF9-133F-EBD2986FA5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E020CA-55BD-46B5-931A-D59B265E7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E8161-AAAA-0649-998B-19951373C239}" type="datetime1">
              <a:rPr lang="en-GB" smtClean="0"/>
              <a:t>01/02/2024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7115D0-63D7-140C-7BCF-4C7809F8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E67131-2D75-0E24-492A-713FDA71C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8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DB1FD-A3C3-23D0-F7A2-E73EAF98F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1B998-1F6A-C8E7-45F4-0A24BEB2D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E78BEF-28BE-07D8-4DFD-C48B16B4F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C67A6B-02AC-F430-6B35-F23A651286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233B75-2E09-4463-002F-FBBF5F7D48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22304D-7C3C-F9B4-7135-C7E3DE42C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EB2DB-B573-9343-9188-2B18915AAD79}" type="datetime1">
              <a:rPr lang="en-GB" smtClean="0"/>
              <a:t>01/02/2024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5B7AC6-1B5E-1879-53A7-0417978B1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5BEF9E-5506-0F94-FEA4-F2F74BE69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9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75754-B357-51CF-110E-9164D5E4C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FE952A-8C1F-FBD9-9152-41751D43B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D09A3-0F47-334D-95EC-53F0979667FF}" type="datetime1">
              <a:rPr lang="en-GB" smtClean="0"/>
              <a:t>01/02/2024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FBB642-78E4-1934-130C-518A440F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40E44B-4B99-C805-E75B-2C50C3AA1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72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4D6020-0702-012B-FFA5-3F77B859F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C13FD-5A28-5944-9D98-A02B9A88E178}" type="datetime1">
              <a:rPr lang="en-GB" smtClean="0"/>
              <a:t>01/02/2024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8AF01A-9274-883F-5841-75EFA8527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F21925-BE3D-6D72-84E6-8CE0BD57C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6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968D5-D2AA-4788-0517-77A750837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310A0-B3DC-02B3-3EE7-4AE3EA2AB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346090-0C23-88DA-AE97-AD8E44CB8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DA8EC0-08EA-2C36-5C51-15C45B366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01BD-0B9B-804D-9B63-0AA26C6F7799}" type="datetime1">
              <a:rPr lang="en-GB" smtClean="0"/>
              <a:t>01/02/2024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66664B-7540-D3F3-015C-244943527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2DF76-8B66-FF4F-80E6-A39FE33BE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1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62160-EB11-5CE4-2A8F-09F5B8E56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EB2CB6-E48D-5EF7-EB17-71AE00D7F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3C1C9-627A-88C8-2E27-D9E01689D0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8C15E-211C-8FDD-D2E7-C218E1831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FAFB9-33B0-BA4D-B68F-EF7F06C12927}" type="datetime1">
              <a:rPr lang="en-GB" smtClean="0"/>
              <a:t>01/02/2024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114EF-ABB0-F0E3-6F18-3CABC1870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3F9409-061D-8330-7185-F0EBC7D89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36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D05C03-4EBD-6805-C195-6A63B8386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D29892-BE2B-80C9-CC7B-7AA349C47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DA9C8-2021-38CB-7052-78B8565D3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AFFBB-6BAB-9A48-B428-308F9F6B0EDF}" type="datetime1">
              <a:rPr lang="en-GB" smtClean="0"/>
              <a:t>01/02/2024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6906E2-F3D7-107F-8732-D6DA71465F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Frascati Integration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AE911-F520-5FCF-B709-6D9A78E3AB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3F30D-59E4-E54E-A9CA-9E159E03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1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customXml" Target="../ink/ink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632FC-8AFC-1175-66BC-63A96A7C5A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b="1" i="0" dirty="0" err="1">
                <a:solidFill>
                  <a:srgbClr val="1A63A0"/>
                </a:solidFill>
                <a:effectLst/>
                <a:latin typeface="Roboto" panose="020F0502020204030204" pitchFamily="34" charset="0"/>
              </a:rPr>
              <a:t>HalfShell</a:t>
            </a:r>
            <a:r>
              <a:rPr lang="en-GB" sz="4800" b="1" i="0" dirty="0">
                <a:solidFill>
                  <a:srgbClr val="1A63A0"/>
                </a:solidFill>
                <a:effectLst/>
                <a:latin typeface="Roboto" panose="020F0502020204030204" pitchFamily="34" charset="0"/>
              </a:rPr>
              <a:t> Clamping, Cycling and testing in Liverpool (all Layers)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337A18-C895-2BC2-EE0E-71A1D7443B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Helen Hayward, Tim Jones</a:t>
            </a:r>
          </a:p>
        </p:txBody>
      </p:sp>
    </p:spTree>
    <p:extLst>
      <p:ext uri="{BB962C8B-B14F-4D97-AF65-F5344CB8AC3E}">
        <p14:creationId xmlns:p14="http://schemas.microsoft.com/office/powerpoint/2010/main" val="3842788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9FD465C-9543-2ED1-2924-30C88A9379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2283" y="1716157"/>
            <a:ext cx="8297333" cy="4667250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5BC33E1-AB29-D0CD-7FFD-8CE4AC07630C}"/>
              </a:ext>
            </a:extLst>
          </p:cNvPr>
          <p:cNvSpPr/>
          <p:nvPr/>
        </p:nvSpPr>
        <p:spPr>
          <a:xfrm>
            <a:off x="1338471" y="1311964"/>
            <a:ext cx="5340626" cy="53737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F87429-2DC6-9F41-7687-071F295C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Completed Endcap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62ED9BF3-B562-EEB2-968A-82FFE7B76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844" y="1443962"/>
            <a:ext cx="3704093" cy="52417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8FD7E59-F1B1-1CFF-042E-946B83692EC8}"/>
              </a:ext>
            </a:extLst>
          </p:cNvPr>
          <p:cNvSpPr/>
          <p:nvPr/>
        </p:nvSpPr>
        <p:spPr>
          <a:xfrm>
            <a:off x="3869635" y="3154018"/>
            <a:ext cx="188898" cy="2285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8AFBFF-F7E9-2C09-FCCB-C3EE527BEC43}"/>
              </a:ext>
            </a:extLst>
          </p:cNvPr>
          <p:cNvSpPr txBox="1"/>
          <p:nvPr/>
        </p:nvSpPr>
        <p:spPr>
          <a:xfrm>
            <a:off x="4058533" y="3256722"/>
            <a:ext cx="1123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PP2, PP3,  interlock, PS, DAQ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831FF4-60E0-02A9-A40D-B045A6FCF4C8}"/>
              </a:ext>
            </a:extLst>
          </p:cNvPr>
          <p:cNvSpPr/>
          <p:nvPr/>
        </p:nvSpPr>
        <p:spPr>
          <a:xfrm>
            <a:off x="3123296" y="3382617"/>
            <a:ext cx="260006" cy="10166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E7338-CA0C-2C6A-CB29-AD59F59559B0}"/>
              </a:ext>
            </a:extLst>
          </p:cNvPr>
          <p:cNvSpPr txBox="1"/>
          <p:nvPr/>
        </p:nvSpPr>
        <p:spPr>
          <a:xfrm>
            <a:off x="2616606" y="3222675"/>
            <a:ext cx="9177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</a:rPr>
              <a:t>Optoboxes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3358CF-BED9-8401-3CCC-E9388B55B54D}"/>
              </a:ext>
            </a:extLst>
          </p:cNvPr>
          <p:cNvSpPr/>
          <p:nvPr/>
        </p:nvSpPr>
        <p:spPr>
          <a:xfrm>
            <a:off x="2769341" y="2318822"/>
            <a:ext cx="1289192" cy="589202"/>
          </a:xfrm>
          <a:prstGeom prst="rect">
            <a:avLst/>
          </a:prstGeom>
          <a:solidFill>
            <a:srgbClr val="939EAE"/>
          </a:solidFill>
          <a:ln>
            <a:solidFill>
              <a:srgbClr val="939E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A8B6DDA-5654-4CEA-0BAA-5BDD4EE22F5B}"/>
              </a:ext>
            </a:extLst>
          </p:cNvPr>
          <p:cNvSpPr/>
          <p:nvPr/>
        </p:nvSpPr>
        <p:spPr>
          <a:xfrm>
            <a:off x="2656698" y="5173754"/>
            <a:ext cx="1289192" cy="589202"/>
          </a:xfrm>
          <a:prstGeom prst="rect">
            <a:avLst/>
          </a:prstGeom>
          <a:solidFill>
            <a:srgbClr val="939EAE"/>
          </a:solidFill>
          <a:ln>
            <a:solidFill>
              <a:srgbClr val="939E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3A5378-64F1-2526-4BC1-FF971E08D1B4}"/>
              </a:ext>
            </a:extLst>
          </p:cNvPr>
          <p:cNvSpPr/>
          <p:nvPr/>
        </p:nvSpPr>
        <p:spPr>
          <a:xfrm>
            <a:off x="6892756" y="3579887"/>
            <a:ext cx="2743200" cy="542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8D1462-29E7-F0EE-0E0C-507530F335E3}"/>
              </a:ext>
            </a:extLst>
          </p:cNvPr>
          <p:cNvSpPr txBox="1"/>
          <p:nvPr/>
        </p:nvSpPr>
        <p:spPr>
          <a:xfrm>
            <a:off x="13848735" y="-221226"/>
            <a:ext cx="18473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AE8B3E-983B-552D-A0DD-1FA95CED1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ABFC4-EB95-004C-9777-0C17DF5D4CF7}" type="datetime1">
              <a:rPr lang="en-GB" smtClean="0"/>
              <a:t>01/02/2024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1B4301-D686-63BF-A17A-AECBBB189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346B982-D988-459B-31D9-7C6FA2D3B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75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21346-EDA6-D26E-333F-FE989A8BF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ECD26-3868-AD77-F64E-BC92BD703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25625"/>
            <a:ext cx="5257800" cy="4351338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dirty="0"/>
              <a:t>Transport box to be built around EC and blue-base (blue base is floor of transport box?)</a:t>
            </a:r>
          </a:p>
          <a:p>
            <a:pPr lvl="1"/>
            <a:r>
              <a:rPr lang="en-US" dirty="0" err="1"/>
              <a:t>LxWxH</a:t>
            </a:r>
            <a:r>
              <a:rPr lang="en-US" dirty="0"/>
              <a:t>=4250mmx 2200mmx 2000mm </a:t>
            </a:r>
          </a:p>
          <a:p>
            <a:pPr lvl="1"/>
            <a:r>
              <a:rPr lang="en-US" dirty="0"/>
              <a:t>Dispatch doors 3000x3000</a:t>
            </a:r>
          </a:p>
          <a:p>
            <a:r>
              <a:rPr lang="en-US" dirty="0"/>
              <a:t>Slide transport box into LSDC via </a:t>
            </a:r>
            <a:r>
              <a:rPr lang="en-US" dirty="0" err="1"/>
              <a:t>airskates</a:t>
            </a:r>
            <a:endParaRPr lang="en-US" dirty="0"/>
          </a:p>
          <a:p>
            <a:pPr lvl="1"/>
            <a:r>
              <a:rPr lang="en-US" dirty="0"/>
              <a:t>Jack end cap up</a:t>
            </a:r>
          </a:p>
          <a:p>
            <a:pPr lvl="1"/>
            <a:r>
              <a:rPr lang="en-US" b="1" dirty="0"/>
              <a:t>Design for blue base must incorporate recess and/or fixings and qualified for toe-jack lifting</a:t>
            </a:r>
          </a:p>
          <a:p>
            <a:r>
              <a:rPr lang="en-US" dirty="0"/>
              <a:t>Slide transport box base under EC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Blue base coupled to transport box via coupling springs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Construct shipping box around EC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Use air-skates to transport to loading bay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Forklift (from shipping company) loads into truck.</a:t>
            </a:r>
          </a:p>
          <a:p>
            <a:pPr lvl="1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Alternative workshop crane (check ceiling height).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16153A-9B25-3FC0-38E6-598106BBF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844" y="1443962"/>
            <a:ext cx="3704093" cy="52417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A287582-DB45-1C03-8EED-E3D936732126}"/>
              </a:ext>
            </a:extLst>
          </p:cNvPr>
          <p:cNvSpPr/>
          <p:nvPr/>
        </p:nvSpPr>
        <p:spPr>
          <a:xfrm>
            <a:off x="2769341" y="2318822"/>
            <a:ext cx="1289192" cy="589202"/>
          </a:xfrm>
          <a:prstGeom prst="rect">
            <a:avLst/>
          </a:prstGeom>
          <a:solidFill>
            <a:srgbClr val="939EAE"/>
          </a:solidFill>
          <a:ln>
            <a:solidFill>
              <a:srgbClr val="939E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E7322D-E876-4C24-673E-34B5B9A74E1D}"/>
              </a:ext>
            </a:extLst>
          </p:cNvPr>
          <p:cNvSpPr/>
          <p:nvPr/>
        </p:nvSpPr>
        <p:spPr>
          <a:xfrm>
            <a:off x="2656698" y="5173754"/>
            <a:ext cx="1289192" cy="589202"/>
          </a:xfrm>
          <a:prstGeom prst="rect">
            <a:avLst/>
          </a:prstGeom>
          <a:solidFill>
            <a:srgbClr val="939EAE"/>
          </a:solidFill>
          <a:ln>
            <a:solidFill>
              <a:srgbClr val="939E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21CBD3-3C3C-F6C8-73D6-5F08DBE77F5F}"/>
              </a:ext>
            </a:extLst>
          </p:cNvPr>
          <p:cNvSpPr/>
          <p:nvPr/>
        </p:nvSpPr>
        <p:spPr>
          <a:xfrm>
            <a:off x="2962081" y="4689987"/>
            <a:ext cx="678426" cy="107296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99EB91D-36A7-C041-CCC9-44718BD68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F40D3-8B9F-AA4B-BBC6-53B4100BDF62}" type="datetime1">
              <a:rPr lang="en-GB" smtClean="0"/>
              <a:t>01/02/2024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DAEACB6-5CA1-AB39-5C44-0BB34B265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82AE5D1-8848-07A2-0E18-46637A7AF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95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21346-EDA6-D26E-333F-FE989A8BF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ECD26-3868-AD77-F64E-BC92BD703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25625"/>
            <a:ext cx="5257800" cy="4351338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dirty="0"/>
              <a:t>Transport box to be built around EC and blue-base (blue base is floor of transport box?)</a:t>
            </a:r>
          </a:p>
          <a:p>
            <a:pPr lvl="1"/>
            <a:r>
              <a:rPr lang="en-US" dirty="0" err="1"/>
              <a:t>LxWxH</a:t>
            </a:r>
            <a:r>
              <a:rPr lang="en-US" dirty="0"/>
              <a:t>=4250mmx 2200mmx 2000mm </a:t>
            </a:r>
          </a:p>
          <a:p>
            <a:pPr lvl="1"/>
            <a:r>
              <a:rPr lang="en-US" dirty="0"/>
              <a:t>Dispatch doors 3000x3000</a:t>
            </a:r>
          </a:p>
          <a:p>
            <a:r>
              <a:rPr lang="en-US" dirty="0"/>
              <a:t>Slide transport box into LSDC via </a:t>
            </a:r>
            <a:r>
              <a:rPr lang="en-US" dirty="0" err="1"/>
              <a:t>airskates</a:t>
            </a:r>
            <a:endParaRPr lang="en-US" dirty="0"/>
          </a:p>
          <a:p>
            <a:pPr lvl="1"/>
            <a:r>
              <a:rPr lang="en-US" dirty="0"/>
              <a:t>Jack end cap up</a:t>
            </a:r>
          </a:p>
          <a:p>
            <a:pPr lvl="1"/>
            <a:r>
              <a:rPr lang="en-US" dirty="0"/>
              <a:t>Design for blue base must incorporate recess and/or fixings and qualified for toe-jack lifting</a:t>
            </a:r>
          </a:p>
          <a:p>
            <a:r>
              <a:rPr lang="en-US" dirty="0"/>
              <a:t>Slide transport box base under EC</a:t>
            </a:r>
          </a:p>
          <a:p>
            <a:r>
              <a:rPr lang="en-US" dirty="0"/>
              <a:t>Blue base coupled to transport box via coupling springs</a:t>
            </a:r>
          </a:p>
          <a:p>
            <a:r>
              <a:rPr lang="en-US" dirty="0"/>
              <a:t>Construct shipping box around EC</a:t>
            </a:r>
          </a:p>
          <a:p>
            <a:r>
              <a:rPr lang="en-US" dirty="0"/>
              <a:t>Use air-skates to transport to loading bay</a:t>
            </a:r>
          </a:p>
          <a:p>
            <a:r>
              <a:rPr lang="en-US" dirty="0"/>
              <a:t>Forklift (from shipping company) loads into truck.</a:t>
            </a:r>
          </a:p>
          <a:p>
            <a:pPr lvl="1"/>
            <a:r>
              <a:rPr lang="en-US" dirty="0"/>
              <a:t>Alternative workshop crane (check ceiling height).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16153A-9B25-3FC0-38E6-598106BBF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844" y="1443962"/>
            <a:ext cx="3704093" cy="52417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A287582-DB45-1C03-8EED-E3D936732126}"/>
              </a:ext>
            </a:extLst>
          </p:cNvPr>
          <p:cNvSpPr/>
          <p:nvPr/>
        </p:nvSpPr>
        <p:spPr>
          <a:xfrm>
            <a:off x="2769341" y="2318822"/>
            <a:ext cx="1289192" cy="589202"/>
          </a:xfrm>
          <a:prstGeom prst="rect">
            <a:avLst/>
          </a:prstGeom>
          <a:solidFill>
            <a:srgbClr val="939EAE"/>
          </a:solidFill>
          <a:ln>
            <a:solidFill>
              <a:srgbClr val="939E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E7322D-E876-4C24-673E-34B5B9A74E1D}"/>
              </a:ext>
            </a:extLst>
          </p:cNvPr>
          <p:cNvSpPr/>
          <p:nvPr/>
        </p:nvSpPr>
        <p:spPr>
          <a:xfrm>
            <a:off x="2656698" y="5173754"/>
            <a:ext cx="1289192" cy="589202"/>
          </a:xfrm>
          <a:prstGeom prst="rect">
            <a:avLst/>
          </a:prstGeom>
          <a:solidFill>
            <a:srgbClr val="939EAE"/>
          </a:solidFill>
          <a:ln>
            <a:solidFill>
              <a:srgbClr val="939E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276DAA-FF35-E41A-F18C-A95A6EDB7CE6}"/>
              </a:ext>
            </a:extLst>
          </p:cNvPr>
          <p:cNvSpPr/>
          <p:nvPr/>
        </p:nvSpPr>
        <p:spPr>
          <a:xfrm>
            <a:off x="2962081" y="3561366"/>
            <a:ext cx="678426" cy="107296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9B5B6-B08F-564D-F587-06F259F7D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9249F-C5B5-9545-97D8-583C9D34A9D3}" type="datetime1">
              <a:rPr lang="en-GB" smtClean="0"/>
              <a:t>01/02/2024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295D87E-77C1-3D4D-779B-71FDD0321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5E0AB1-1DE0-D544-A668-435940F76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64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B9011-55ED-B6E9-ADFB-9902E3540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Liverpool LSDC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AA90B-B41E-DD10-A0EC-C7F48EED7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81939" cy="4351338"/>
          </a:xfrm>
        </p:spPr>
        <p:txBody>
          <a:bodyPr>
            <a:normAutofit/>
          </a:bodyPr>
          <a:lstStyle/>
          <a:p>
            <a:r>
              <a:rPr lang="en-US" sz="2000" dirty="0"/>
              <a:t>Liverpool LSDC has several rooms, which will be used for different activities.</a:t>
            </a:r>
          </a:p>
          <a:p>
            <a:r>
              <a:rPr lang="en-US" sz="2000" dirty="0"/>
              <a:t>We are limited on space, with no room to expand.</a:t>
            </a:r>
          </a:p>
        </p:txBody>
      </p:sp>
      <p:pic>
        <p:nvPicPr>
          <p:cNvPr id="5" name="Picture 4" descr="A blueprint of a building&#10;&#10;Description automatically generated">
            <a:extLst>
              <a:ext uri="{FF2B5EF4-FFF2-40B4-BE49-F238E27FC236}">
                <a16:creationId xmlns:a16="http://schemas.microsoft.com/office/drawing/2014/main" id="{7FA932F6-F4FD-5CAB-8C5C-458A531C5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92" y="2063219"/>
            <a:ext cx="6097804" cy="424868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1C36AF3-4FD4-5D95-43C6-B66DE5E3323F}"/>
              </a:ext>
            </a:extLst>
          </p:cNvPr>
          <p:cNvSpPr/>
          <p:nvPr/>
        </p:nvSpPr>
        <p:spPr>
          <a:xfrm>
            <a:off x="8203096" y="2823153"/>
            <a:ext cx="1563756" cy="2054087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ine Callout 1 6">
            <a:extLst>
              <a:ext uri="{FF2B5EF4-FFF2-40B4-BE49-F238E27FC236}">
                <a16:creationId xmlns:a16="http://schemas.microsoft.com/office/drawing/2014/main" id="{AA373FC9-6490-25BD-0EE4-8594F355649A}"/>
              </a:ext>
            </a:extLst>
          </p:cNvPr>
          <p:cNvSpPr/>
          <p:nvPr/>
        </p:nvSpPr>
        <p:spPr>
          <a:xfrm>
            <a:off x="9766852" y="1115483"/>
            <a:ext cx="2019300" cy="861690"/>
          </a:xfrm>
          <a:prstGeom prst="borderCallout1">
            <a:avLst>
              <a:gd name="adj1" fmla="val 102118"/>
              <a:gd name="adj2" fmla="val 49884"/>
              <a:gd name="adj3" fmla="val 246812"/>
              <a:gd name="adj4" fmla="val -1949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Environmental Chamber</a:t>
            </a:r>
          </a:p>
        </p:txBody>
      </p:sp>
      <p:sp>
        <p:nvSpPr>
          <p:cNvPr id="8" name="Line Callout 1 7">
            <a:extLst>
              <a:ext uri="{FF2B5EF4-FFF2-40B4-BE49-F238E27FC236}">
                <a16:creationId xmlns:a16="http://schemas.microsoft.com/office/drawing/2014/main" id="{C9D5A25F-DA42-0D68-0372-E762520F9742}"/>
              </a:ext>
            </a:extLst>
          </p:cNvPr>
          <p:cNvSpPr/>
          <p:nvPr/>
        </p:nvSpPr>
        <p:spPr>
          <a:xfrm>
            <a:off x="7193446" y="465622"/>
            <a:ext cx="2019300" cy="861690"/>
          </a:xfrm>
          <a:prstGeom prst="borderCallout1">
            <a:avLst>
              <a:gd name="adj1" fmla="val 102118"/>
              <a:gd name="adj2" fmla="val 49884"/>
              <a:gd name="adj3" fmla="val 262191"/>
              <a:gd name="adj4" fmla="val 8419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Lukasc</a:t>
            </a:r>
            <a:r>
              <a:rPr lang="en-US" dirty="0"/>
              <a:t> Plant Room</a:t>
            </a:r>
          </a:p>
        </p:txBody>
      </p:sp>
      <p:sp>
        <p:nvSpPr>
          <p:cNvPr id="9" name="Line Callout 1 8">
            <a:extLst>
              <a:ext uri="{FF2B5EF4-FFF2-40B4-BE49-F238E27FC236}">
                <a16:creationId xmlns:a16="http://schemas.microsoft.com/office/drawing/2014/main" id="{D492517C-E5D0-36CD-A82F-7E8FF8F204C1}"/>
              </a:ext>
            </a:extLst>
          </p:cNvPr>
          <p:cNvSpPr/>
          <p:nvPr/>
        </p:nvSpPr>
        <p:spPr>
          <a:xfrm>
            <a:off x="3496090" y="4179921"/>
            <a:ext cx="2019300" cy="861690"/>
          </a:xfrm>
          <a:prstGeom prst="borderCallout1">
            <a:avLst>
              <a:gd name="adj1" fmla="val 48291"/>
              <a:gd name="adj2" fmla="val 101074"/>
              <a:gd name="adj3" fmla="val -93071"/>
              <a:gd name="adj4" fmla="val 24367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Half ring reception</a:t>
            </a:r>
          </a:p>
        </p:txBody>
      </p:sp>
      <p:sp>
        <p:nvSpPr>
          <p:cNvPr id="10" name="Line Callout 1 9">
            <a:extLst>
              <a:ext uri="{FF2B5EF4-FFF2-40B4-BE49-F238E27FC236}">
                <a16:creationId xmlns:a16="http://schemas.microsoft.com/office/drawing/2014/main" id="{8D8CD81B-4BDE-F99D-7275-02B153AD9D23}"/>
              </a:ext>
            </a:extLst>
          </p:cNvPr>
          <p:cNvSpPr/>
          <p:nvPr/>
        </p:nvSpPr>
        <p:spPr>
          <a:xfrm>
            <a:off x="9816696" y="5041611"/>
            <a:ext cx="2019300" cy="861690"/>
          </a:xfrm>
          <a:prstGeom prst="borderCallout1">
            <a:avLst>
              <a:gd name="adj1" fmla="val 615"/>
              <a:gd name="adj2" fmla="val 45291"/>
              <a:gd name="adj3" fmla="val -83843"/>
              <a:gd name="adj4" fmla="val -2474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Dispatch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F87A8-CB14-A662-3E67-7DB1AC735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0B84-F480-394C-9C28-868C0C597345}" type="datetime1">
              <a:rPr lang="en-GB" smtClean="0"/>
              <a:t>01/02/2024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EC7457C-E7B2-79B0-675D-22C211AE8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97F2333-1E1E-920C-2477-AD356BC9A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177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D7856-F467-767F-EEDD-048A7B73A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of clean room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962770E-5A04-D449-C4FF-778DDF9DFF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96768" y="244443"/>
            <a:ext cx="4857032" cy="687331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258A66-7BD1-5C3E-8F7A-27C671742AB8}"/>
              </a:ext>
            </a:extLst>
          </p:cNvPr>
          <p:cNvSpPr txBox="1"/>
          <p:nvPr/>
        </p:nvSpPr>
        <p:spPr>
          <a:xfrm>
            <a:off x="9356035" y="5181600"/>
            <a:ext cx="2160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Dispatch area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B9B6ED8-08C8-B9C2-C749-0A5BFE132C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18" t="72015" r="49340" b="20768"/>
          <a:stretch/>
        </p:blipFill>
        <p:spPr>
          <a:xfrm>
            <a:off x="9168848" y="4546600"/>
            <a:ext cx="1638852" cy="496091"/>
          </a:xfrm>
          <a:prstGeom prst="rect">
            <a:avLst/>
          </a:prstGeom>
        </p:spPr>
      </p:pic>
      <p:sp>
        <p:nvSpPr>
          <p:cNvPr id="9" name="Line Callout 1 8">
            <a:extLst>
              <a:ext uri="{FF2B5EF4-FFF2-40B4-BE49-F238E27FC236}">
                <a16:creationId xmlns:a16="http://schemas.microsoft.com/office/drawing/2014/main" id="{5091A193-39B2-8DAE-C44D-0CB173CAF549}"/>
              </a:ext>
            </a:extLst>
          </p:cNvPr>
          <p:cNvSpPr/>
          <p:nvPr/>
        </p:nvSpPr>
        <p:spPr>
          <a:xfrm>
            <a:off x="10172700" y="3375439"/>
            <a:ext cx="2019300" cy="861690"/>
          </a:xfrm>
          <a:prstGeom prst="borderCallout1">
            <a:avLst>
              <a:gd name="adj1" fmla="val 49701"/>
              <a:gd name="adj2" fmla="val -786"/>
              <a:gd name="adj3" fmla="val 137555"/>
              <a:gd name="adj4" fmla="val -2072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Possible storage of spare cradle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2F015D-3B4F-7A0C-79E8-D1FF078F8017}"/>
              </a:ext>
            </a:extLst>
          </p:cNvPr>
          <p:cNvSpPr/>
          <p:nvPr/>
        </p:nvSpPr>
        <p:spPr>
          <a:xfrm>
            <a:off x="9168848" y="1206500"/>
            <a:ext cx="1549952" cy="869363"/>
          </a:xfrm>
          <a:prstGeom prst="rect">
            <a:avLst/>
          </a:prstGeom>
          <a:solidFill>
            <a:srgbClr val="939EA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31019F-C19A-D86D-1475-F2A1E9455FAB}"/>
              </a:ext>
            </a:extLst>
          </p:cNvPr>
          <p:cNvSpPr txBox="1"/>
          <p:nvPr/>
        </p:nvSpPr>
        <p:spPr>
          <a:xfrm>
            <a:off x="9356035" y="1409700"/>
            <a:ext cx="1159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Climate Chamber</a:t>
            </a:r>
          </a:p>
        </p:txBody>
      </p:sp>
      <p:sp>
        <p:nvSpPr>
          <p:cNvPr id="15" name="Line Callout 1 14">
            <a:extLst>
              <a:ext uri="{FF2B5EF4-FFF2-40B4-BE49-F238E27FC236}">
                <a16:creationId xmlns:a16="http://schemas.microsoft.com/office/drawing/2014/main" id="{4634788F-1EBF-9C52-F5C9-1A1F9AF811FD}"/>
              </a:ext>
            </a:extLst>
          </p:cNvPr>
          <p:cNvSpPr/>
          <p:nvPr/>
        </p:nvSpPr>
        <p:spPr>
          <a:xfrm>
            <a:off x="4710265" y="4611846"/>
            <a:ext cx="2019300" cy="861690"/>
          </a:xfrm>
          <a:prstGeom prst="borderCallout1">
            <a:avLst>
              <a:gd name="adj1" fmla="val 46753"/>
              <a:gd name="adj2" fmla="val 99843"/>
              <a:gd name="adj3" fmla="val 91866"/>
              <a:gd name="adj4" fmla="val 13273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Services installation area</a:t>
            </a:r>
          </a:p>
        </p:txBody>
      </p:sp>
      <p:sp>
        <p:nvSpPr>
          <p:cNvPr id="16" name="Line Callout 1 15">
            <a:extLst>
              <a:ext uri="{FF2B5EF4-FFF2-40B4-BE49-F238E27FC236}">
                <a16:creationId xmlns:a16="http://schemas.microsoft.com/office/drawing/2014/main" id="{D397B31C-C1FD-2978-23BF-2D6B062A83F3}"/>
              </a:ext>
            </a:extLst>
          </p:cNvPr>
          <p:cNvSpPr/>
          <p:nvPr/>
        </p:nvSpPr>
        <p:spPr>
          <a:xfrm>
            <a:off x="4803858" y="1523675"/>
            <a:ext cx="2019300" cy="861690"/>
          </a:xfrm>
          <a:prstGeom prst="borderCallout1">
            <a:avLst>
              <a:gd name="adj1" fmla="val 46753"/>
              <a:gd name="adj2" fmla="val 101730"/>
              <a:gd name="adj3" fmla="val 29964"/>
              <a:gd name="adj4" fmla="val 13210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Ring insertion area cradle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EA177C-6EE8-A946-44E9-960DEE89D7C4}"/>
              </a:ext>
            </a:extLst>
          </p:cNvPr>
          <p:cNvSpPr txBox="1"/>
          <p:nvPr/>
        </p:nvSpPr>
        <p:spPr>
          <a:xfrm>
            <a:off x="292609" y="1641181"/>
            <a:ext cx="434891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Space inside cleanroom is limited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Assume we have 4 cradles to maintain schedule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i.e. if L2 rings are late we can proceed installing L3 services..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ring insertion area is close to climate chamber for easy access.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Exact placement of the central integration support tool is needed to ensure space to transfer cradles from “service-area” to “ring-insertion area”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The full blue-base and central station can not move until its conversion into the transport box.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Line Callout 1 18">
            <a:extLst>
              <a:ext uri="{FF2B5EF4-FFF2-40B4-BE49-F238E27FC236}">
                <a16:creationId xmlns:a16="http://schemas.microsoft.com/office/drawing/2014/main" id="{7F987455-5506-8466-30F0-B284FA1F7A00}"/>
              </a:ext>
            </a:extLst>
          </p:cNvPr>
          <p:cNvSpPr/>
          <p:nvPr/>
        </p:nvSpPr>
        <p:spPr>
          <a:xfrm>
            <a:off x="8100115" y="1027906"/>
            <a:ext cx="867465" cy="305622"/>
          </a:xfrm>
          <a:prstGeom prst="borderCallout1">
            <a:avLst>
              <a:gd name="adj1" fmla="val 5742"/>
              <a:gd name="adj2" fmla="val 2361"/>
              <a:gd name="adj3" fmla="val 98530"/>
              <a:gd name="adj4" fmla="val 665"/>
            </a:avLst>
          </a:prstGeom>
          <a:solidFill>
            <a:srgbClr val="939EA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Lukasc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7885F1-E4E8-A309-2660-E2E1AEC6BB2D}"/>
              </a:ext>
            </a:extLst>
          </p:cNvPr>
          <p:cNvSpPr/>
          <p:nvPr/>
        </p:nvSpPr>
        <p:spPr>
          <a:xfrm>
            <a:off x="8839199" y="2491409"/>
            <a:ext cx="225287" cy="2517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ine Callout 1 20">
            <a:extLst>
              <a:ext uri="{FF2B5EF4-FFF2-40B4-BE49-F238E27FC236}">
                <a16:creationId xmlns:a16="http://schemas.microsoft.com/office/drawing/2014/main" id="{B82CC8DC-5C99-8A56-5ADE-00EB867B1107}"/>
              </a:ext>
            </a:extLst>
          </p:cNvPr>
          <p:cNvSpPr/>
          <p:nvPr/>
        </p:nvSpPr>
        <p:spPr>
          <a:xfrm>
            <a:off x="10360025" y="2455650"/>
            <a:ext cx="1644650" cy="712960"/>
          </a:xfrm>
          <a:prstGeom prst="borderCallout1">
            <a:avLst>
              <a:gd name="adj1" fmla="val 49701"/>
              <a:gd name="adj2" fmla="val -786"/>
              <a:gd name="adj3" fmla="val 26370"/>
              <a:gd name="adj4" fmla="val -8320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Rack space for DAQ, PS, PP2...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F4A3297-8AC2-D0D6-E01F-9726E0B05BAD}"/>
                  </a:ext>
                </a:extLst>
              </p14:cNvPr>
              <p14:cNvContentPartPr/>
              <p14:nvPr/>
            </p14:nvContentPartPr>
            <p14:xfrm>
              <a:off x="9044630" y="2062784"/>
              <a:ext cx="219960" cy="84672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F4A3297-8AC2-D0D6-E01F-9726E0B05BA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40310" y="2058464"/>
                <a:ext cx="228600" cy="85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4150A8B-3A7A-27C5-7BF1-98C9DAE976E9}"/>
                  </a:ext>
                </a:extLst>
              </p14:cNvPr>
              <p14:cNvContentPartPr/>
              <p14:nvPr/>
            </p14:nvContentPartPr>
            <p14:xfrm>
              <a:off x="9031310" y="2079344"/>
              <a:ext cx="212040" cy="8434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4150A8B-3A7A-27C5-7BF1-98C9DAE976E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26990" y="2075024"/>
                <a:ext cx="220680" cy="85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E695431C-DABA-F5C7-AFE0-1A4A4B5C7E92}"/>
                  </a:ext>
                </a:extLst>
              </p14:cNvPr>
              <p14:cNvContentPartPr/>
              <p14:nvPr/>
            </p14:nvContentPartPr>
            <p14:xfrm>
              <a:off x="9256310" y="2040464"/>
              <a:ext cx="360" cy="14688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E695431C-DABA-F5C7-AFE0-1A4A4B5C7E9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251990" y="2036144"/>
                <a:ext cx="9000" cy="15552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Line Callout 1 24">
            <a:extLst>
              <a:ext uri="{FF2B5EF4-FFF2-40B4-BE49-F238E27FC236}">
                <a16:creationId xmlns:a16="http://schemas.microsoft.com/office/drawing/2014/main" id="{8179F71F-2A14-05DA-1246-78F274F50114}"/>
              </a:ext>
            </a:extLst>
          </p:cNvPr>
          <p:cNvSpPr/>
          <p:nvPr/>
        </p:nvSpPr>
        <p:spPr>
          <a:xfrm>
            <a:off x="11025809" y="1242749"/>
            <a:ext cx="1189768" cy="712960"/>
          </a:xfrm>
          <a:prstGeom prst="borderCallout1">
            <a:avLst>
              <a:gd name="adj1" fmla="val 103605"/>
              <a:gd name="adj2" fmla="val -786"/>
              <a:gd name="adj3" fmla="val 173212"/>
              <a:gd name="adj4" fmla="val -14759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Tunnel for cables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5C9643-8B6C-8CEA-ED72-080BC1CF5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37CC-E40F-8644-BA8B-0D99AB1FA7B1}" type="datetime1">
              <a:rPr lang="en-GB" smtClean="0"/>
              <a:t>01/02/2024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7C2819-C330-13A3-5B4C-9FA57D824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1B7607-132B-4D64-138F-592D6D30D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78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42249-019A-09C0-D646-54FC14D6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Clamping layers together</a:t>
            </a:r>
          </a:p>
        </p:txBody>
      </p:sp>
      <p:pic>
        <p:nvPicPr>
          <p:cNvPr id="9" name="Content Placeholder 8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820E1F82-A261-B8A9-9DD5-91F61882DC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2258" y="1690688"/>
            <a:ext cx="9209742" cy="435133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D000EA-6C06-4C91-961E-7A57893CE247}"/>
              </a:ext>
            </a:extLst>
          </p:cNvPr>
          <p:cNvSpPr txBox="1"/>
          <p:nvPr/>
        </p:nvSpPr>
        <p:spPr>
          <a:xfrm>
            <a:off x="0" y="2989194"/>
            <a:ext cx="28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 connectors per Layer</a:t>
            </a:r>
          </a:p>
          <a:p>
            <a:r>
              <a:rPr lang="en-US" dirty="0"/>
              <a:t>L2/L3 connectors on outside</a:t>
            </a:r>
          </a:p>
          <a:p>
            <a:r>
              <a:rPr lang="en-US" dirty="0"/>
              <a:t>L4 connectors on inside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D3AFCEA6-3680-E762-73CB-A7CA8A130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374E0-CE05-914E-82E4-0BB80B97FA19}" type="datetime1">
              <a:rPr lang="en-GB" smtClean="0"/>
              <a:t>01/02/2024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A9ED50E-A160-A1E3-1967-E6C012660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77CE3F0-2667-33AE-EAF0-C23E0D752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16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38370-39F3-36E6-393C-DFEB4D2C3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Zooming in….</a:t>
            </a:r>
          </a:p>
        </p:txBody>
      </p:sp>
      <p:pic>
        <p:nvPicPr>
          <p:cNvPr id="5" name="Content Placeholder 4" descr="A screenshot of a computer generated model&#10;&#10;Description automatically generated">
            <a:extLst>
              <a:ext uri="{FF2B5EF4-FFF2-40B4-BE49-F238E27FC236}">
                <a16:creationId xmlns:a16="http://schemas.microsoft.com/office/drawing/2014/main" id="{1AD2D49D-87B5-795D-C487-0F1DA3F3FF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09323" y="1489075"/>
            <a:ext cx="4744477" cy="4506119"/>
          </a:xfr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51C699AE-E3C7-A7F1-C8A6-AD47F2FC8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89075"/>
            <a:ext cx="4889500" cy="466090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D39102-A744-2D57-91A1-110B8DD04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DB73-784D-6B4C-9C1D-F7808A69320B}" type="datetime1">
              <a:rPr lang="en-GB" smtClean="0"/>
              <a:t>01/02/2024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EFC02D4-40D2-CA1A-4DCB-47F4AD27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0E24BF8-1226-73EA-D981-11FD7B5F1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97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8A2D3-06CB-302D-B42F-01F774FD2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Detail….</a:t>
            </a:r>
          </a:p>
        </p:txBody>
      </p:sp>
      <p:pic>
        <p:nvPicPr>
          <p:cNvPr id="5" name="Content Placeholder 4" descr="A blue and green object with a bolt and screw&#10;&#10;Description automatically generated">
            <a:extLst>
              <a:ext uri="{FF2B5EF4-FFF2-40B4-BE49-F238E27FC236}">
                <a16:creationId xmlns:a16="http://schemas.microsoft.com/office/drawing/2014/main" id="{0CC936CC-DA2B-A779-E00C-C13CA5C884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64122" y="1903413"/>
            <a:ext cx="4424633" cy="2825750"/>
          </a:xfrm>
        </p:spPr>
      </p:pic>
      <p:pic>
        <p:nvPicPr>
          <p:cNvPr id="7" name="Picture 6" descr="A blue object with a gold point&#10;&#10;Description automatically generated">
            <a:extLst>
              <a:ext uri="{FF2B5EF4-FFF2-40B4-BE49-F238E27FC236}">
                <a16:creationId xmlns:a16="http://schemas.microsoft.com/office/drawing/2014/main" id="{76407AE9-05CE-6A71-774E-8AAB699EB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519" y="1903413"/>
            <a:ext cx="3615298" cy="2825750"/>
          </a:xfrm>
          <a:prstGeom prst="rect">
            <a:avLst/>
          </a:prstGeom>
        </p:spPr>
      </p:pic>
      <p:pic>
        <p:nvPicPr>
          <p:cNvPr id="9" name="Picture 8" descr="A green object with a yellow object on a table&#10;&#10;Description automatically generated">
            <a:extLst>
              <a:ext uri="{FF2B5EF4-FFF2-40B4-BE49-F238E27FC236}">
                <a16:creationId xmlns:a16="http://schemas.microsoft.com/office/drawing/2014/main" id="{2B52574B-384E-168B-1E91-37BD85C4E9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559" y="1903413"/>
            <a:ext cx="2984655" cy="28257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AD89C8-AD4D-338E-DD59-B06F4D0FB059}"/>
              </a:ext>
            </a:extLst>
          </p:cNvPr>
          <p:cNvSpPr txBox="1"/>
          <p:nvPr/>
        </p:nvSpPr>
        <p:spPr>
          <a:xfrm>
            <a:off x="838200" y="5014913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 cut-out in cylinder only required for L4</a:t>
            </a:r>
          </a:p>
          <a:p>
            <a:r>
              <a:rPr lang="en-US" dirty="0"/>
              <a:t>	A bespoke tool is needed for L4 where connector is on the inside </a:t>
            </a:r>
          </a:p>
          <a:p>
            <a:endParaRPr lang="en-US" dirty="0"/>
          </a:p>
          <a:p>
            <a:r>
              <a:rPr lang="en-US" dirty="0"/>
              <a:t>Could cut-out be used with endoscope to help spot issues during alignment?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6767486-7F03-D00A-A3CA-3E35118F6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BD5A4-1503-3841-9A6B-5CB42C13FE56}" type="datetime1">
              <a:rPr lang="en-GB" smtClean="0"/>
              <a:t>01/02/2024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F72196C-B71F-F1FF-DFCC-D42953F34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40AFBB8-438D-8EE4-BA81-71181C12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44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15030-37AC-58FC-DEC5-97C640E8A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Mating of half-shells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57F38-CC98-20EF-D2D9-893436C9A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6705599" cy="4882416"/>
          </a:xfrm>
        </p:spPr>
        <p:txBody>
          <a:bodyPr>
            <a:normAutofit/>
          </a:bodyPr>
          <a:lstStyle/>
          <a:p>
            <a:r>
              <a:rPr lang="en-US" sz="2200" dirty="0"/>
              <a:t>Testing of mating of bare shells already occurred </a:t>
            </a:r>
          </a:p>
          <a:p>
            <a:r>
              <a:rPr lang="en-US" sz="2200" dirty="0"/>
              <a:t>Move both LH and RH trolleys to central assembly area </a:t>
            </a:r>
          </a:p>
          <a:p>
            <a:r>
              <a:rPr lang="en-US" sz="2200" dirty="0"/>
              <a:t>Check alignment with laser tracker.</a:t>
            </a:r>
          </a:p>
          <a:p>
            <a:r>
              <a:rPr lang="en-US" sz="2200" dirty="0"/>
              <a:t>Services transferred separately to services trolley</a:t>
            </a:r>
          </a:p>
          <a:p>
            <a:r>
              <a:rPr lang="en-US" sz="2200" dirty="0"/>
              <a:t>Connectivity warm-test with LP</a:t>
            </a:r>
          </a:p>
          <a:p>
            <a:pPr lvl="1"/>
            <a:r>
              <a:rPr lang="en-US" sz="1900" dirty="0"/>
              <a:t>1 module per SP </a:t>
            </a:r>
          </a:p>
          <a:p>
            <a:pPr lvl="1"/>
            <a:r>
              <a:rPr lang="en-US" sz="1900" dirty="0"/>
              <a:t>To be demonstrated LP + convective cooling works on closed layer</a:t>
            </a:r>
          </a:p>
          <a:p>
            <a:pPr lvl="1"/>
            <a:r>
              <a:rPr lang="en-US" sz="1900" dirty="0"/>
              <a:t>Option: to test whilst layers are a few cm apart? (but after services transferred).</a:t>
            </a:r>
          </a:p>
          <a:p>
            <a:pPr lvl="2"/>
            <a:r>
              <a:rPr lang="en-US" sz="1700" dirty="0"/>
              <a:t>Does this teach us anything?</a:t>
            </a:r>
          </a:p>
          <a:p>
            <a:pPr lvl="1"/>
            <a:r>
              <a:rPr lang="en-US" sz="1900" dirty="0"/>
              <a:t>Does the service cradle move (rotate) independently to half cylinder cradle?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521E5-911D-0925-28CB-A355345E8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366" y="149959"/>
            <a:ext cx="5801119" cy="38124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8CCFF6-F397-D043-5E33-09B3E74EB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3426" y="4117814"/>
            <a:ext cx="3498574" cy="274018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A2D71-67E8-F87E-B19A-98824F8F2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94DD-56BB-B94D-928F-A4617F555D16}" type="datetime1">
              <a:rPr lang="en-GB" smtClean="0"/>
              <a:t>01/02/2024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341249-3D70-DB16-A4EC-80DDFA84F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DF90C9-3213-8041-BB67-ECB711AF2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49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4C37D-3263-3EB6-B320-C136959AE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cold test each mated layer?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724EC-9860-D80E-D507-428230B9A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224" y="1825625"/>
            <a:ext cx="7387463" cy="4351338"/>
          </a:xfrm>
        </p:spPr>
        <p:txBody>
          <a:bodyPr>
            <a:normAutofit/>
          </a:bodyPr>
          <a:lstStyle/>
          <a:p>
            <a:r>
              <a:rPr lang="en-US" dirty="0"/>
              <a:t>If we wanted to cool with CO</a:t>
            </a:r>
            <a:r>
              <a:rPr lang="en-US" baseline="-25000" dirty="0"/>
              <a:t>2</a:t>
            </a:r>
            <a:r>
              <a:rPr lang="en-US" dirty="0"/>
              <a:t> at </a:t>
            </a:r>
            <a:r>
              <a:rPr lang="en-US" dirty="0" err="1"/>
              <a:t>T</a:t>
            </a:r>
            <a:r>
              <a:rPr lang="en-US" baseline="-25000" dirty="0" err="1"/>
              <a:t>ev</a:t>
            </a:r>
            <a:r>
              <a:rPr lang="en-US" dirty="0"/>
              <a:t>~+15C</a:t>
            </a:r>
          </a:p>
          <a:p>
            <a:pPr lvl="1"/>
            <a:r>
              <a:rPr lang="en-US" dirty="0"/>
              <a:t>Check distance from </a:t>
            </a:r>
            <a:r>
              <a:rPr lang="en-US" dirty="0" err="1"/>
              <a:t>Lukasc</a:t>
            </a:r>
            <a:endParaRPr lang="en-US" dirty="0"/>
          </a:p>
          <a:p>
            <a:pPr lvl="2"/>
            <a:r>
              <a:rPr lang="en-US" dirty="0"/>
              <a:t>~7m</a:t>
            </a:r>
          </a:p>
          <a:p>
            <a:pPr lvl="1"/>
            <a:r>
              <a:rPr lang="en-US" dirty="0"/>
              <a:t>Or </a:t>
            </a:r>
            <a:r>
              <a:rPr lang="en-US" dirty="0" err="1"/>
              <a:t>auxillary</a:t>
            </a:r>
            <a:r>
              <a:rPr lang="en-US" dirty="0"/>
              <a:t> chiller?</a:t>
            </a:r>
          </a:p>
          <a:p>
            <a:pPr lvl="2"/>
            <a:r>
              <a:rPr lang="en-US" dirty="0"/>
              <a:t>Only possible to chill environment inside enclosure</a:t>
            </a:r>
          </a:p>
          <a:p>
            <a:pPr lvl="1"/>
            <a:r>
              <a:rPr lang="en-US" dirty="0"/>
              <a:t>Possibility of secondary “tent” enclosure with dry air.?</a:t>
            </a:r>
          </a:p>
          <a:p>
            <a:pPr lvl="1"/>
            <a:r>
              <a:rPr lang="en-US" dirty="0"/>
              <a:t>The enclosure has to be within footprint of blue base</a:t>
            </a:r>
          </a:p>
          <a:p>
            <a:r>
              <a:rPr lang="en-US" dirty="0"/>
              <a:t>Need to incorporate time into schedule to construct enclosure per layer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345271-B798-3023-DAB3-FBD113887E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1000"/>
          </a:blip>
          <a:srcRect l="26267" t="14524" r="25592" b="26617"/>
          <a:stretch/>
        </p:blipFill>
        <p:spPr>
          <a:xfrm>
            <a:off x="7881914" y="2625212"/>
            <a:ext cx="3180735" cy="2477729"/>
          </a:xfrm>
          <a:prstGeom prst="rect">
            <a:avLst/>
          </a:prstGeom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5EAA3D87-CC2B-5986-0009-FB0CF5CE3203}"/>
              </a:ext>
            </a:extLst>
          </p:cNvPr>
          <p:cNvSpPr/>
          <p:nvPr/>
        </p:nvSpPr>
        <p:spPr>
          <a:xfrm>
            <a:off x="9174462" y="2462980"/>
            <a:ext cx="2179338" cy="1519880"/>
          </a:xfrm>
          <a:custGeom>
            <a:avLst/>
            <a:gdLst>
              <a:gd name="connsiteX0" fmla="*/ 394 w 2179338"/>
              <a:gd name="connsiteY0" fmla="*/ 265471 h 1519880"/>
              <a:gd name="connsiteX1" fmla="*/ 133129 w 2179338"/>
              <a:gd name="connsiteY1" fmla="*/ 457200 h 1519880"/>
              <a:gd name="connsiteX2" fmla="*/ 162626 w 2179338"/>
              <a:gd name="connsiteY2" fmla="*/ 501445 h 1519880"/>
              <a:gd name="connsiteX3" fmla="*/ 192123 w 2179338"/>
              <a:gd name="connsiteY3" fmla="*/ 604684 h 1519880"/>
              <a:gd name="connsiteX4" fmla="*/ 206871 w 2179338"/>
              <a:gd name="connsiteY4" fmla="*/ 648929 h 1519880"/>
              <a:gd name="connsiteX5" fmla="*/ 251117 w 2179338"/>
              <a:gd name="connsiteY5" fmla="*/ 693174 h 1519880"/>
              <a:gd name="connsiteX6" fmla="*/ 295362 w 2179338"/>
              <a:gd name="connsiteY6" fmla="*/ 722671 h 1519880"/>
              <a:gd name="connsiteX7" fmla="*/ 383852 w 2179338"/>
              <a:gd name="connsiteY7" fmla="*/ 737419 h 1519880"/>
              <a:gd name="connsiteX8" fmla="*/ 472342 w 2179338"/>
              <a:gd name="connsiteY8" fmla="*/ 766916 h 1519880"/>
              <a:gd name="connsiteX9" fmla="*/ 516587 w 2179338"/>
              <a:gd name="connsiteY9" fmla="*/ 796413 h 1519880"/>
              <a:gd name="connsiteX10" fmla="*/ 605078 w 2179338"/>
              <a:gd name="connsiteY10" fmla="*/ 825910 h 1519880"/>
              <a:gd name="connsiteX11" fmla="*/ 649323 w 2179338"/>
              <a:gd name="connsiteY11" fmla="*/ 840658 h 1519880"/>
              <a:gd name="connsiteX12" fmla="*/ 782058 w 2179338"/>
              <a:gd name="connsiteY12" fmla="*/ 899652 h 1519880"/>
              <a:gd name="connsiteX13" fmla="*/ 826304 w 2179338"/>
              <a:gd name="connsiteY13" fmla="*/ 914400 h 1519880"/>
              <a:gd name="connsiteX14" fmla="*/ 870549 w 2179338"/>
              <a:gd name="connsiteY14" fmla="*/ 929148 h 1519880"/>
              <a:gd name="connsiteX15" fmla="*/ 988536 w 2179338"/>
              <a:gd name="connsiteY15" fmla="*/ 958645 h 1519880"/>
              <a:gd name="connsiteX16" fmla="*/ 1077026 w 2179338"/>
              <a:gd name="connsiteY16" fmla="*/ 988142 h 1519880"/>
              <a:gd name="connsiteX17" fmla="*/ 1165517 w 2179338"/>
              <a:gd name="connsiteY17" fmla="*/ 1017639 h 1519880"/>
              <a:gd name="connsiteX18" fmla="*/ 1254007 w 2179338"/>
              <a:gd name="connsiteY18" fmla="*/ 1076632 h 1519880"/>
              <a:gd name="connsiteX19" fmla="*/ 1342497 w 2179338"/>
              <a:gd name="connsiteY19" fmla="*/ 1135626 h 1519880"/>
              <a:gd name="connsiteX20" fmla="*/ 1430987 w 2179338"/>
              <a:gd name="connsiteY20" fmla="*/ 1165123 h 1519880"/>
              <a:gd name="connsiteX21" fmla="*/ 1475233 w 2179338"/>
              <a:gd name="connsiteY21" fmla="*/ 1194619 h 1519880"/>
              <a:gd name="connsiteX22" fmla="*/ 1563723 w 2179338"/>
              <a:gd name="connsiteY22" fmla="*/ 1224116 h 1519880"/>
              <a:gd name="connsiteX23" fmla="*/ 1652213 w 2179338"/>
              <a:gd name="connsiteY23" fmla="*/ 1283110 h 1519880"/>
              <a:gd name="connsiteX24" fmla="*/ 1725955 w 2179338"/>
              <a:gd name="connsiteY24" fmla="*/ 1415845 h 1519880"/>
              <a:gd name="connsiteX25" fmla="*/ 1814446 w 2179338"/>
              <a:gd name="connsiteY25" fmla="*/ 1445342 h 1519880"/>
              <a:gd name="connsiteX26" fmla="*/ 1858691 w 2179338"/>
              <a:gd name="connsiteY26" fmla="*/ 1460090 h 1519880"/>
              <a:gd name="connsiteX27" fmla="*/ 2050420 w 2179338"/>
              <a:gd name="connsiteY27" fmla="*/ 1504335 h 1519880"/>
              <a:gd name="connsiteX28" fmla="*/ 2094665 w 2179338"/>
              <a:gd name="connsiteY28" fmla="*/ 1460090 h 1519880"/>
              <a:gd name="connsiteX29" fmla="*/ 2124162 w 2179338"/>
              <a:gd name="connsiteY29" fmla="*/ 1371600 h 1519880"/>
              <a:gd name="connsiteX30" fmla="*/ 2153658 w 2179338"/>
              <a:gd name="connsiteY30" fmla="*/ 1297858 h 1519880"/>
              <a:gd name="connsiteX31" fmla="*/ 2153658 w 2179338"/>
              <a:gd name="connsiteY31" fmla="*/ 752168 h 1519880"/>
              <a:gd name="connsiteX32" fmla="*/ 2124162 w 2179338"/>
              <a:gd name="connsiteY32" fmla="*/ 663677 h 1519880"/>
              <a:gd name="connsiteX33" fmla="*/ 2050420 w 2179338"/>
              <a:gd name="connsiteY33" fmla="*/ 427703 h 1519880"/>
              <a:gd name="connsiteX34" fmla="*/ 2035671 w 2179338"/>
              <a:gd name="connsiteY34" fmla="*/ 383458 h 1519880"/>
              <a:gd name="connsiteX35" fmla="*/ 2020923 w 2179338"/>
              <a:gd name="connsiteY35" fmla="*/ 324464 h 1519880"/>
              <a:gd name="connsiteX36" fmla="*/ 1991426 w 2179338"/>
              <a:gd name="connsiteY36" fmla="*/ 235974 h 1519880"/>
              <a:gd name="connsiteX37" fmla="*/ 1858691 w 2179338"/>
              <a:gd name="connsiteY37" fmla="*/ 132735 h 1519880"/>
              <a:gd name="connsiteX38" fmla="*/ 1814446 w 2179338"/>
              <a:gd name="connsiteY38" fmla="*/ 103239 h 1519880"/>
              <a:gd name="connsiteX39" fmla="*/ 1770200 w 2179338"/>
              <a:gd name="connsiteY39" fmla="*/ 73742 h 1519880"/>
              <a:gd name="connsiteX40" fmla="*/ 1681710 w 2179338"/>
              <a:gd name="connsiteY40" fmla="*/ 44245 h 1519880"/>
              <a:gd name="connsiteX41" fmla="*/ 1637465 w 2179338"/>
              <a:gd name="connsiteY41" fmla="*/ 29497 h 1519880"/>
              <a:gd name="connsiteX42" fmla="*/ 1371994 w 2179338"/>
              <a:gd name="connsiteY42" fmla="*/ 0 h 1519880"/>
              <a:gd name="connsiteX43" fmla="*/ 737813 w 2179338"/>
              <a:gd name="connsiteY43" fmla="*/ 14748 h 1519880"/>
              <a:gd name="connsiteX44" fmla="*/ 560833 w 2179338"/>
              <a:gd name="connsiteY44" fmla="*/ 29497 h 1519880"/>
              <a:gd name="connsiteX45" fmla="*/ 295362 w 2179338"/>
              <a:gd name="connsiteY45" fmla="*/ 44245 h 1519880"/>
              <a:gd name="connsiteX46" fmla="*/ 221620 w 2179338"/>
              <a:gd name="connsiteY46" fmla="*/ 58994 h 1519880"/>
              <a:gd name="connsiteX47" fmla="*/ 147878 w 2179338"/>
              <a:gd name="connsiteY47" fmla="*/ 132735 h 1519880"/>
              <a:gd name="connsiteX48" fmla="*/ 103633 w 2179338"/>
              <a:gd name="connsiteY48" fmla="*/ 162232 h 1519880"/>
              <a:gd name="connsiteX49" fmla="*/ 394 w 2179338"/>
              <a:gd name="connsiteY49" fmla="*/ 265471 h 151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179338" h="1519880">
                <a:moveTo>
                  <a:pt x="394" y="265471"/>
                </a:moveTo>
                <a:cubicBezTo>
                  <a:pt x="5310" y="314632"/>
                  <a:pt x="89092" y="393147"/>
                  <a:pt x="133129" y="457200"/>
                </a:cubicBezTo>
                <a:cubicBezTo>
                  <a:pt x="143171" y="471806"/>
                  <a:pt x="157021" y="484629"/>
                  <a:pt x="162626" y="501445"/>
                </a:cubicBezTo>
                <a:cubicBezTo>
                  <a:pt x="197982" y="607509"/>
                  <a:pt x="155094" y="475078"/>
                  <a:pt x="192123" y="604684"/>
                </a:cubicBezTo>
                <a:cubicBezTo>
                  <a:pt x="196394" y="619632"/>
                  <a:pt x="198248" y="635994"/>
                  <a:pt x="206871" y="648929"/>
                </a:cubicBezTo>
                <a:cubicBezTo>
                  <a:pt x="218441" y="666283"/>
                  <a:pt x="235094" y="679821"/>
                  <a:pt x="251117" y="693174"/>
                </a:cubicBezTo>
                <a:cubicBezTo>
                  <a:pt x="264734" y="704521"/>
                  <a:pt x="278546" y="717066"/>
                  <a:pt x="295362" y="722671"/>
                </a:cubicBezTo>
                <a:cubicBezTo>
                  <a:pt x="323731" y="732127"/>
                  <a:pt x="354355" y="732503"/>
                  <a:pt x="383852" y="737419"/>
                </a:cubicBezTo>
                <a:cubicBezTo>
                  <a:pt x="413349" y="747251"/>
                  <a:pt x="446472" y="749669"/>
                  <a:pt x="472342" y="766916"/>
                </a:cubicBezTo>
                <a:cubicBezTo>
                  <a:pt x="487090" y="776748"/>
                  <a:pt x="500389" y="789214"/>
                  <a:pt x="516587" y="796413"/>
                </a:cubicBezTo>
                <a:cubicBezTo>
                  <a:pt x="545000" y="809041"/>
                  <a:pt x="575581" y="816078"/>
                  <a:pt x="605078" y="825910"/>
                </a:cubicBezTo>
                <a:lnTo>
                  <a:pt x="649323" y="840658"/>
                </a:lnTo>
                <a:cubicBezTo>
                  <a:pt x="719437" y="887401"/>
                  <a:pt x="676754" y="864551"/>
                  <a:pt x="782058" y="899652"/>
                </a:cubicBezTo>
                <a:lnTo>
                  <a:pt x="826304" y="914400"/>
                </a:lnTo>
                <a:cubicBezTo>
                  <a:pt x="841052" y="919316"/>
                  <a:pt x="855467" y="925377"/>
                  <a:pt x="870549" y="929148"/>
                </a:cubicBezTo>
                <a:cubicBezTo>
                  <a:pt x="909878" y="938980"/>
                  <a:pt x="950077" y="945825"/>
                  <a:pt x="988536" y="958645"/>
                </a:cubicBezTo>
                <a:lnTo>
                  <a:pt x="1077026" y="988142"/>
                </a:lnTo>
                <a:cubicBezTo>
                  <a:pt x="1077030" y="988143"/>
                  <a:pt x="1165514" y="1017637"/>
                  <a:pt x="1165517" y="1017639"/>
                </a:cubicBezTo>
                <a:lnTo>
                  <a:pt x="1254007" y="1076632"/>
                </a:lnTo>
                <a:cubicBezTo>
                  <a:pt x="1283504" y="1096297"/>
                  <a:pt x="1308866" y="1124415"/>
                  <a:pt x="1342497" y="1135626"/>
                </a:cubicBezTo>
                <a:cubicBezTo>
                  <a:pt x="1371994" y="1145458"/>
                  <a:pt x="1405116" y="1147877"/>
                  <a:pt x="1430987" y="1165123"/>
                </a:cubicBezTo>
                <a:cubicBezTo>
                  <a:pt x="1445736" y="1174955"/>
                  <a:pt x="1459035" y="1187420"/>
                  <a:pt x="1475233" y="1194619"/>
                </a:cubicBezTo>
                <a:cubicBezTo>
                  <a:pt x="1503646" y="1207247"/>
                  <a:pt x="1563723" y="1224116"/>
                  <a:pt x="1563723" y="1224116"/>
                </a:cubicBezTo>
                <a:cubicBezTo>
                  <a:pt x="1593220" y="1243781"/>
                  <a:pt x="1641002" y="1249479"/>
                  <a:pt x="1652213" y="1283110"/>
                </a:cubicBezTo>
                <a:cubicBezTo>
                  <a:pt x="1665199" y="1322067"/>
                  <a:pt x="1687922" y="1403167"/>
                  <a:pt x="1725955" y="1415845"/>
                </a:cubicBezTo>
                <a:lnTo>
                  <a:pt x="1814446" y="1445342"/>
                </a:lnTo>
                <a:lnTo>
                  <a:pt x="1858691" y="1460090"/>
                </a:lnTo>
                <a:cubicBezTo>
                  <a:pt x="1976105" y="1538367"/>
                  <a:pt x="1912087" y="1524098"/>
                  <a:pt x="2050420" y="1504335"/>
                </a:cubicBezTo>
                <a:cubicBezTo>
                  <a:pt x="2065168" y="1489587"/>
                  <a:pt x="2084536" y="1478323"/>
                  <a:pt x="2094665" y="1460090"/>
                </a:cubicBezTo>
                <a:cubicBezTo>
                  <a:pt x="2109765" y="1432911"/>
                  <a:pt x="2112615" y="1400469"/>
                  <a:pt x="2124162" y="1371600"/>
                </a:cubicBezTo>
                <a:lnTo>
                  <a:pt x="2153658" y="1297858"/>
                </a:lnTo>
                <a:cubicBezTo>
                  <a:pt x="2190338" y="1077787"/>
                  <a:pt x="2185369" y="1143273"/>
                  <a:pt x="2153658" y="752168"/>
                </a:cubicBezTo>
                <a:cubicBezTo>
                  <a:pt x="2151145" y="721177"/>
                  <a:pt x="2133994" y="693174"/>
                  <a:pt x="2124162" y="663677"/>
                </a:cubicBezTo>
                <a:cubicBezTo>
                  <a:pt x="2084541" y="544813"/>
                  <a:pt x="2130012" y="682396"/>
                  <a:pt x="2050420" y="427703"/>
                </a:cubicBezTo>
                <a:cubicBezTo>
                  <a:pt x="2045783" y="412864"/>
                  <a:pt x="2039441" y="398540"/>
                  <a:pt x="2035671" y="383458"/>
                </a:cubicBezTo>
                <a:cubicBezTo>
                  <a:pt x="2030755" y="363793"/>
                  <a:pt x="2026747" y="343879"/>
                  <a:pt x="2020923" y="324464"/>
                </a:cubicBezTo>
                <a:cubicBezTo>
                  <a:pt x="2011989" y="294683"/>
                  <a:pt x="2013412" y="257960"/>
                  <a:pt x="1991426" y="235974"/>
                </a:cubicBezTo>
                <a:cubicBezTo>
                  <a:pt x="1922115" y="166663"/>
                  <a:pt x="1964533" y="203296"/>
                  <a:pt x="1858691" y="132735"/>
                </a:cubicBezTo>
                <a:lnTo>
                  <a:pt x="1814446" y="103239"/>
                </a:lnTo>
                <a:cubicBezTo>
                  <a:pt x="1799697" y="93407"/>
                  <a:pt x="1787016" y="79347"/>
                  <a:pt x="1770200" y="73742"/>
                </a:cubicBezTo>
                <a:lnTo>
                  <a:pt x="1681710" y="44245"/>
                </a:lnTo>
                <a:cubicBezTo>
                  <a:pt x="1666962" y="39329"/>
                  <a:pt x="1652800" y="32053"/>
                  <a:pt x="1637465" y="29497"/>
                </a:cubicBezTo>
                <a:cubicBezTo>
                  <a:pt x="1490582" y="5015"/>
                  <a:pt x="1578775" y="17231"/>
                  <a:pt x="1371994" y="0"/>
                </a:cubicBezTo>
                <a:lnTo>
                  <a:pt x="737813" y="14748"/>
                </a:lnTo>
                <a:cubicBezTo>
                  <a:pt x="678654" y="16899"/>
                  <a:pt x="619900" y="25559"/>
                  <a:pt x="560833" y="29497"/>
                </a:cubicBezTo>
                <a:cubicBezTo>
                  <a:pt x="472403" y="35392"/>
                  <a:pt x="383852" y="39329"/>
                  <a:pt x="295362" y="44245"/>
                </a:cubicBezTo>
                <a:cubicBezTo>
                  <a:pt x="270781" y="49161"/>
                  <a:pt x="245091" y="50192"/>
                  <a:pt x="221620" y="58994"/>
                </a:cubicBezTo>
                <a:cubicBezTo>
                  <a:pt x="158694" y="82591"/>
                  <a:pt x="191140" y="89473"/>
                  <a:pt x="147878" y="132735"/>
                </a:cubicBezTo>
                <a:cubicBezTo>
                  <a:pt x="135344" y="145269"/>
                  <a:pt x="118381" y="152400"/>
                  <a:pt x="103633" y="162232"/>
                </a:cubicBezTo>
                <a:cubicBezTo>
                  <a:pt x="36926" y="262292"/>
                  <a:pt x="-4522" y="216310"/>
                  <a:pt x="394" y="26547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356D0E3-6E54-1263-ACA9-B33CAC3F1CBB}"/>
              </a:ext>
            </a:extLst>
          </p:cNvPr>
          <p:cNvSpPr/>
          <p:nvPr/>
        </p:nvSpPr>
        <p:spPr>
          <a:xfrm>
            <a:off x="7655687" y="3952567"/>
            <a:ext cx="1784777" cy="1430594"/>
          </a:xfrm>
          <a:custGeom>
            <a:avLst/>
            <a:gdLst>
              <a:gd name="connsiteX0" fmla="*/ 943982 w 1784777"/>
              <a:gd name="connsiteY0" fmla="*/ 353961 h 1430594"/>
              <a:gd name="connsiteX1" fmla="*/ 1047221 w 1784777"/>
              <a:gd name="connsiteY1" fmla="*/ 383458 h 1430594"/>
              <a:gd name="connsiteX2" fmla="*/ 1120962 w 1784777"/>
              <a:gd name="connsiteY2" fmla="*/ 398207 h 1430594"/>
              <a:gd name="connsiteX3" fmla="*/ 1209453 w 1784777"/>
              <a:gd name="connsiteY3" fmla="*/ 427703 h 1430594"/>
              <a:gd name="connsiteX4" fmla="*/ 1253698 w 1784777"/>
              <a:gd name="connsiteY4" fmla="*/ 442452 h 1430594"/>
              <a:gd name="connsiteX5" fmla="*/ 1342188 w 1784777"/>
              <a:gd name="connsiteY5" fmla="*/ 501445 h 1430594"/>
              <a:gd name="connsiteX6" fmla="*/ 1386433 w 1784777"/>
              <a:gd name="connsiteY6" fmla="*/ 516194 h 1430594"/>
              <a:gd name="connsiteX7" fmla="*/ 1430679 w 1784777"/>
              <a:gd name="connsiteY7" fmla="*/ 545690 h 1430594"/>
              <a:gd name="connsiteX8" fmla="*/ 1474924 w 1784777"/>
              <a:gd name="connsiteY8" fmla="*/ 560439 h 1430594"/>
              <a:gd name="connsiteX9" fmla="*/ 1519169 w 1784777"/>
              <a:gd name="connsiteY9" fmla="*/ 589936 h 1430594"/>
              <a:gd name="connsiteX10" fmla="*/ 1578162 w 1784777"/>
              <a:gd name="connsiteY10" fmla="*/ 604684 h 1430594"/>
              <a:gd name="connsiteX11" fmla="*/ 1622408 w 1784777"/>
              <a:gd name="connsiteY11" fmla="*/ 619432 h 1430594"/>
              <a:gd name="connsiteX12" fmla="*/ 1666653 w 1784777"/>
              <a:gd name="connsiteY12" fmla="*/ 648929 h 1430594"/>
              <a:gd name="connsiteX13" fmla="*/ 1710898 w 1784777"/>
              <a:gd name="connsiteY13" fmla="*/ 663677 h 1430594"/>
              <a:gd name="connsiteX14" fmla="*/ 1755143 w 1784777"/>
              <a:gd name="connsiteY14" fmla="*/ 707923 h 1430594"/>
              <a:gd name="connsiteX15" fmla="*/ 1784640 w 1784777"/>
              <a:gd name="connsiteY15" fmla="*/ 796413 h 1430594"/>
              <a:gd name="connsiteX16" fmla="*/ 1740395 w 1784777"/>
              <a:gd name="connsiteY16" fmla="*/ 1076632 h 1430594"/>
              <a:gd name="connsiteX17" fmla="*/ 1710898 w 1784777"/>
              <a:gd name="connsiteY17" fmla="*/ 1120877 h 1430594"/>
              <a:gd name="connsiteX18" fmla="*/ 1622408 w 1784777"/>
              <a:gd name="connsiteY18" fmla="*/ 1179871 h 1430594"/>
              <a:gd name="connsiteX19" fmla="*/ 1415930 w 1784777"/>
              <a:gd name="connsiteY19" fmla="*/ 1327355 h 1430594"/>
              <a:gd name="connsiteX20" fmla="*/ 1371685 w 1784777"/>
              <a:gd name="connsiteY20" fmla="*/ 1342103 h 1430594"/>
              <a:gd name="connsiteX21" fmla="*/ 1224201 w 1784777"/>
              <a:gd name="connsiteY21" fmla="*/ 1401097 h 1430594"/>
              <a:gd name="connsiteX22" fmla="*/ 1106214 w 1784777"/>
              <a:gd name="connsiteY22" fmla="*/ 1430594 h 1430594"/>
              <a:gd name="connsiteX23" fmla="*/ 663762 w 1784777"/>
              <a:gd name="connsiteY23" fmla="*/ 1415845 h 1430594"/>
              <a:gd name="connsiteX24" fmla="*/ 575272 w 1784777"/>
              <a:gd name="connsiteY24" fmla="*/ 1386348 h 1430594"/>
              <a:gd name="connsiteX25" fmla="*/ 516279 w 1784777"/>
              <a:gd name="connsiteY25" fmla="*/ 1371600 h 1430594"/>
              <a:gd name="connsiteX26" fmla="*/ 472033 w 1784777"/>
              <a:gd name="connsiteY26" fmla="*/ 1356852 h 1430594"/>
              <a:gd name="connsiteX27" fmla="*/ 162317 w 1784777"/>
              <a:gd name="connsiteY27" fmla="*/ 1342103 h 1430594"/>
              <a:gd name="connsiteX28" fmla="*/ 118072 w 1784777"/>
              <a:gd name="connsiteY28" fmla="*/ 1312607 h 1430594"/>
              <a:gd name="connsiteX29" fmla="*/ 59079 w 1784777"/>
              <a:gd name="connsiteY29" fmla="*/ 1224116 h 1430594"/>
              <a:gd name="connsiteX30" fmla="*/ 14833 w 1784777"/>
              <a:gd name="connsiteY30" fmla="*/ 1135626 h 1430594"/>
              <a:gd name="connsiteX31" fmla="*/ 14833 w 1784777"/>
              <a:gd name="connsiteY31" fmla="*/ 162232 h 1430594"/>
              <a:gd name="connsiteX32" fmla="*/ 88575 w 1784777"/>
              <a:gd name="connsiteY32" fmla="*/ 44245 h 1430594"/>
              <a:gd name="connsiteX33" fmla="*/ 177066 w 1784777"/>
              <a:gd name="connsiteY33" fmla="*/ 14748 h 1430594"/>
              <a:gd name="connsiteX34" fmla="*/ 221311 w 1784777"/>
              <a:gd name="connsiteY34" fmla="*/ 0 h 1430594"/>
              <a:gd name="connsiteX35" fmla="*/ 354046 w 1784777"/>
              <a:gd name="connsiteY35" fmla="*/ 44245 h 1430594"/>
              <a:gd name="connsiteX36" fmla="*/ 398292 w 1784777"/>
              <a:gd name="connsiteY36" fmla="*/ 58994 h 1430594"/>
              <a:gd name="connsiteX37" fmla="*/ 442537 w 1784777"/>
              <a:gd name="connsiteY37" fmla="*/ 88490 h 1430594"/>
              <a:gd name="connsiteX38" fmla="*/ 531027 w 1784777"/>
              <a:gd name="connsiteY38" fmla="*/ 117987 h 1430594"/>
              <a:gd name="connsiteX39" fmla="*/ 575272 w 1784777"/>
              <a:gd name="connsiteY39" fmla="*/ 147484 h 1430594"/>
              <a:gd name="connsiteX40" fmla="*/ 678511 w 1784777"/>
              <a:gd name="connsiteY40" fmla="*/ 176981 h 1430594"/>
              <a:gd name="connsiteX41" fmla="*/ 722756 w 1784777"/>
              <a:gd name="connsiteY41" fmla="*/ 191729 h 1430594"/>
              <a:gd name="connsiteX42" fmla="*/ 781750 w 1784777"/>
              <a:gd name="connsiteY42" fmla="*/ 235974 h 1430594"/>
              <a:gd name="connsiteX43" fmla="*/ 825995 w 1784777"/>
              <a:gd name="connsiteY43" fmla="*/ 250723 h 1430594"/>
              <a:gd name="connsiteX44" fmla="*/ 870240 w 1784777"/>
              <a:gd name="connsiteY44" fmla="*/ 280219 h 1430594"/>
              <a:gd name="connsiteX45" fmla="*/ 958730 w 1784777"/>
              <a:gd name="connsiteY45" fmla="*/ 324465 h 1430594"/>
              <a:gd name="connsiteX46" fmla="*/ 1002975 w 1784777"/>
              <a:gd name="connsiteY46" fmla="*/ 383458 h 14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784777" h="1430594">
                <a:moveTo>
                  <a:pt x="943982" y="353961"/>
                </a:moveTo>
                <a:cubicBezTo>
                  <a:pt x="978395" y="363793"/>
                  <a:pt x="1012500" y="374777"/>
                  <a:pt x="1047221" y="383458"/>
                </a:cubicBezTo>
                <a:cubicBezTo>
                  <a:pt x="1071540" y="389538"/>
                  <a:pt x="1096778" y="391611"/>
                  <a:pt x="1120962" y="398207"/>
                </a:cubicBezTo>
                <a:cubicBezTo>
                  <a:pt x="1150959" y="406388"/>
                  <a:pt x="1179956" y="417871"/>
                  <a:pt x="1209453" y="427703"/>
                </a:cubicBezTo>
                <a:cubicBezTo>
                  <a:pt x="1224201" y="432619"/>
                  <a:pt x="1240763" y="433829"/>
                  <a:pt x="1253698" y="442452"/>
                </a:cubicBezTo>
                <a:cubicBezTo>
                  <a:pt x="1283195" y="462116"/>
                  <a:pt x="1308557" y="490234"/>
                  <a:pt x="1342188" y="501445"/>
                </a:cubicBezTo>
                <a:cubicBezTo>
                  <a:pt x="1356936" y="506361"/>
                  <a:pt x="1372528" y="509242"/>
                  <a:pt x="1386433" y="516194"/>
                </a:cubicBezTo>
                <a:cubicBezTo>
                  <a:pt x="1402287" y="524121"/>
                  <a:pt x="1414825" y="537763"/>
                  <a:pt x="1430679" y="545690"/>
                </a:cubicBezTo>
                <a:cubicBezTo>
                  <a:pt x="1444584" y="552642"/>
                  <a:pt x="1461019" y="553486"/>
                  <a:pt x="1474924" y="560439"/>
                </a:cubicBezTo>
                <a:cubicBezTo>
                  <a:pt x="1490778" y="568366"/>
                  <a:pt x="1502877" y="582954"/>
                  <a:pt x="1519169" y="589936"/>
                </a:cubicBezTo>
                <a:cubicBezTo>
                  <a:pt x="1537800" y="597921"/>
                  <a:pt x="1558672" y="599116"/>
                  <a:pt x="1578162" y="604684"/>
                </a:cubicBezTo>
                <a:cubicBezTo>
                  <a:pt x="1593110" y="608955"/>
                  <a:pt x="1607659" y="614516"/>
                  <a:pt x="1622408" y="619432"/>
                </a:cubicBezTo>
                <a:cubicBezTo>
                  <a:pt x="1637156" y="629264"/>
                  <a:pt x="1650799" y="641002"/>
                  <a:pt x="1666653" y="648929"/>
                </a:cubicBezTo>
                <a:cubicBezTo>
                  <a:pt x="1680558" y="655881"/>
                  <a:pt x="1697963" y="655054"/>
                  <a:pt x="1710898" y="663677"/>
                </a:cubicBezTo>
                <a:cubicBezTo>
                  <a:pt x="1728252" y="675247"/>
                  <a:pt x="1740395" y="693174"/>
                  <a:pt x="1755143" y="707923"/>
                </a:cubicBezTo>
                <a:cubicBezTo>
                  <a:pt x="1764975" y="737420"/>
                  <a:pt x="1786708" y="765390"/>
                  <a:pt x="1784640" y="796413"/>
                </a:cubicBezTo>
                <a:cubicBezTo>
                  <a:pt x="1772397" y="980070"/>
                  <a:pt x="1801764" y="969238"/>
                  <a:pt x="1740395" y="1076632"/>
                </a:cubicBezTo>
                <a:cubicBezTo>
                  <a:pt x="1731601" y="1092022"/>
                  <a:pt x="1724238" y="1109205"/>
                  <a:pt x="1710898" y="1120877"/>
                </a:cubicBezTo>
                <a:cubicBezTo>
                  <a:pt x="1684219" y="1144222"/>
                  <a:pt x="1650769" y="1158601"/>
                  <a:pt x="1622408" y="1179871"/>
                </a:cubicBezTo>
                <a:cubicBezTo>
                  <a:pt x="1619612" y="1181968"/>
                  <a:pt x="1441808" y="1318729"/>
                  <a:pt x="1415930" y="1327355"/>
                </a:cubicBezTo>
                <a:cubicBezTo>
                  <a:pt x="1401182" y="1332271"/>
                  <a:pt x="1385974" y="1335979"/>
                  <a:pt x="1371685" y="1342103"/>
                </a:cubicBezTo>
                <a:cubicBezTo>
                  <a:pt x="1286239" y="1378723"/>
                  <a:pt x="1331630" y="1374240"/>
                  <a:pt x="1224201" y="1401097"/>
                </a:cubicBezTo>
                <a:lnTo>
                  <a:pt x="1106214" y="1430594"/>
                </a:lnTo>
                <a:cubicBezTo>
                  <a:pt x="958730" y="1425678"/>
                  <a:pt x="810818" y="1428100"/>
                  <a:pt x="663762" y="1415845"/>
                </a:cubicBezTo>
                <a:cubicBezTo>
                  <a:pt x="632777" y="1413263"/>
                  <a:pt x="605436" y="1393889"/>
                  <a:pt x="575272" y="1386348"/>
                </a:cubicBezTo>
                <a:cubicBezTo>
                  <a:pt x="555608" y="1381432"/>
                  <a:pt x="535769" y="1377168"/>
                  <a:pt x="516279" y="1371600"/>
                </a:cubicBezTo>
                <a:cubicBezTo>
                  <a:pt x="501331" y="1367329"/>
                  <a:pt x="487526" y="1358143"/>
                  <a:pt x="472033" y="1356852"/>
                </a:cubicBezTo>
                <a:cubicBezTo>
                  <a:pt x="369034" y="1348269"/>
                  <a:pt x="265556" y="1347019"/>
                  <a:pt x="162317" y="1342103"/>
                </a:cubicBezTo>
                <a:cubicBezTo>
                  <a:pt x="147569" y="1332271"/>
                  <a:pt x="129744" y="1325947"/>
                  <a:pt x="118072" y="1312607"/>
                </a:cubicBezTo>
                <a:cubicBezTo>
                  <a:pt x="94728" y="1285927"/>
                  <a:pt x="78743" y="1253613"/>
                  <a:pt x="59079" y="1224116"/>
                </a:cubicBezTo>
                <a:cubicBezTo>
                  <a:pt x="20958" y="1166934"/>
                  <a:pt x="35188" y="1196689"/>
                  <a:pt x="14833" y="1135626"/>
                </a:cubicBezTo>
                <a:cubicBezTo>
                  <a:pt x="9288" y="891648"/>
                  <a:pt x="-15575" y="446045"/>
                  <a:pt x="14833" y="162232"/>
                </a:cubicBezTo>
                <a:cubicBezTo>
                  <a:pt x="21850" y="96741"/>
                  <a:pt x="34471" y="68291"/>
                  <a:pt x="88575" y="44245"/>
                </a:cubicBezTo>
                <a:cubicBezTo>
                  <a:pt x="116988" y="31617"/>
                  <a:pt x="147569" y="24580"/>
                  <a:pt x="177066" y="14748"/>
                </a:cubicBezTo>
                <a:lnTo>
                  <a:pt x="221311" y="0"/>
                </a:lnTo>
                <a:lnTo>
                  <a:pt x="354046" y="44245"/>
                </a:lnTo>
                <a:cubicBezTo>
                  <a:pt x="368795" y="49161"/>
                  <a:pt x="385356" y="50370"/>
                  <a:pt x="398292" y="58994"/>
                </a:cubicBezTo>
                <a:cubicBezTo>
                  <a:pt x="413040" y="68826"/>
                  <a:pt x="426340" y="81291"/>
                  <a:pt x="442537" y="88490"/>
                </a:cubicBezTo>
                <a:cubicBezTo>
                  <a:pt x="470949" y="101118"/>
                  <a:pt x="531027" y="117987"/>
                  <a:pt x="531027" y="117987"/>
                </a:cubicBezTo>
                <a:cubicBezTo>
                  <a:pt x="545775" y="127819"/>
                  <a:pt x="559418" y="139557"/>
                  <a:pt x="575272" y="147484"/>
                </a:cubicBezTo>
                <a:cubicBezTo>
                  <a:pt x="598842" y="159269"/>
                  <a:pt x="656465" y="170682"/>
                  <a:pt x="678511" y="176981"/>
                </a:cubicBezTo>
                <a:cubicBezTo>
                  <a:pt x="693459" y="181252"/>
                  <a:pt x="708008" y="186813"/>
                  <a:pt x="722756" y="191729"/>
                </a:cubicBezTo>
                <a:cubicBezTo>
                  <a:pt x="742421" y="206477"/>
                  <a:pt x="760408" y="223778"/>
                  <a:pt x="781750" y="235974"/>
                </a:cubicBezTo>
                <a:cubicBezTo>
                  <a:pt x="795248" y="243687"/>
                  <a:pt x="812090" y="243771"/>
                  <a:pt x="825995" y="250723"/>
                </a:cubicBezTo>
                <a:cubicBezTo>
                  <a:pt x="841849" y="258650"/>
                  <a:pt x="854386" y="272292"/>
                  <a:pt x="870240" y="280219"/>
                </a:cubicBezTo>
                <a:cubicBezTo>
                  <a:pt x="992353" y="341276"/>
                  <a:pt x="831939" y="239937"/>
                  <a:pt x="958730" y="324465"/>
                </a:cubicBezTo>
                <a:cubicBezTo>
                  <a:pt x="992083" y="374495"/>
                  <a:pt x="975693" y="356176"/>
                  <a:pt x="1002975" y="383458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181A7A-1E90-22A1-B8E1-0C2327002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D050-184F-204A-B76A-EDB3509F39D3}" type="datetime1">
              <a:rPr lang="en-GB" smtClean="0"/>
              <a:t>01/02/2024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7E01FE-CA07-9F21-1689-6B6F09913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9491D8-3061-9802-DB35-81ECD3FBA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1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46FC3-7754-431B-1432-CFDD2011F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layer ready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5BEAA7-9C16-7215-F00E-F15C8B23CF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3760" y="1325217"/>
            <a:ext cx="8884480" cy="4997520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928AD2-D9F1-6BB2-9296-EF638B02A9E7}"/>
              </a:ext>
            </a:extLst>
          </p:cNvPr>
          <p:cNvSpPr/>
          <p:nvPr/>
        </p:nvSpPr>
        <p:spPr>
          <a:xfrm>
            <a:off x="1431235" y="1385833"/>
            <a:ext cx="5844208" cy="51070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3E0E16A0-C799-2848-A60D-9985A1C5C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507" y="1616240"/>
            <a:ext cx="3704093" cy="524176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0E6D5F4-77A9-3DF2-B5DF-CCD5D61313E4}"/>
              </a:ext>
            </a:extLst>
          </p:cNvPr>
          <p:cNvCxnSpPr/>
          <p:nvPr/>
        </p:nvCxnSpPr>
        <p:spPr>
          <a:xfrm flipH="1">
            <a:off x="4479235" y="2027583"/>
            <a:ext cx="2796208" cy="1911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BABA024-D048-ACF0-89EB-513DA013434B}"/>
              </a:ext>
            </a:extLst>
          </p:cNvPr>
          <p:cNvSpPr txBox="1"/>
          <p:nvPr/>
        </p:nvSpPr>
        <p:spPr>
          <a:xfrm>
            <a:off x="619432" y="2949677"/>
            <a:ext cx="1961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Orbital welder: </a:t>
            </a:r>
            <a:r>
              <a:rPr lang="en-US" dirty="0" err="1"/>
              <a:t>Swagelock</a:t>
            </a:r>
            <a:r>
              <a:rPr lang="en-US" dirty="0"/>
              <a:t> M200</a:t>
            </a:r>
          </a:p>
          <a:p>
            <a:endParaRPr lang="en-US" dirty="0"/>
          </a:p>
          <a:p>
            <a:r>
              <a:rPr lang="en-US" dirty="0"/>
              <a:t>Q: how exactly to leak test?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57D72D-D968-B8FA-8346-58E0706E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3A1B-E0AA-D44B-97D4-B4D6E67B9135}" type="datetime1">
              <a:rPr lang="en-GB" smtClean="0"/>
              <a:t>01/02/2024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3A5F39-B375-E849-CD52-064BDE244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Frascati Integration Workshop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FDF5AC1-58F0-7F00-FECF-621A0C5A6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3F30D-59E4-E54E-A9CA-9E159E03E3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74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7048</TotalTime>
  <Words>668</Words>
  <Application>Microsoft Macintosh PowerPoint</Application>
  <PresentationFormat>Widescreen</PresentationFormat>
  <Paragraphs>124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Roboto</vt:lpstr>
      <vt:lpstr>Office Theme</vt:lpstr>
      <vt:lpstr>HalfShell Clamping, Cycling and testing in Liverpool (all Layers)</vt:lpstr>
      <vt:lpstr>Liverpool LSDC</vt:lpstr>
      <vt:lpstr>Map of clean room </vt:lpstr>
      <vt:lpstr>Clamping layers together</vt:lpstr>
      <vt:lpstr>Zooming in….</vt:lpstr>
      <vt:lpstr>Detail….</vt:lpstr>
      <vt:lpstr>Mating of half-shells</vt:lpstr>
      <vt:lpstr>Can we cold test each mated layer?</vt:lpstr>
      <vt:lpstr>Complete layer ready</vt:lpstr>
      <vt:lpstr>Completed Endcap</vt:lpstr>
      <vt:lpstr>Dispatch</vt:lpstr>
      <vt:lpstr>Dispatch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HalfShell Clamping, Cycling and testing in Liverpool (all Layers)</dc:title>
  <dc:creator>Hayward, Helen</dc:creator>
  <cp:lastModifiedBy>Hayward, Helen</cp:lastModifiedBy>
  <cp:revision>2</cp:revision>
  <dcterms:created xsi:type="dcterms:W3CDTF">2024-01-26T10:55:12Z</dcterms:created>
  <dcterms:modified xsi:type="dcterms:W3CDTF">2024-02-01T08:44:45Z</dcterms:modified>
</cp:coreProperties>
</file>